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9.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tags/tag1.xml" ContentType="application/vnd.openxmlformats-officedocument.presentationml.tags+xml"/>
  <Override PartName="/ppt/tags/tag2.xml" ContentType="application/vnd.openxmlformats-officedocument.presentationml.tags+xml"/>
  <Override PartName="/ppt/ink/ink41.xml" ContentType="application/inkml+xml"/>
  <Override PartName="/ppt/notesSlides/notesSlide10.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notesSlides/notesSlide13.xml" ContentType="application/vnd.openxmlformats-officedocument.presentationml.notesSlide+xml"/>
  <Override PartName="/ppt/ink/ink52.xml" ContentType="application/inkml+xml"/>
  <Override PartName="/ppt/notesSlides/notesSlide14.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15.xml" ContentType="application/vnd.openxmlformats-officedocument.presentationml.notesSlide+xml"/>
  <Override PartName="/ppt/ink/ink70.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71.xml" ContentType="application/inkml+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9.xml" ContentType="application/vnd.openxmlformats-officedocument.presentationml.notesSlide+xml"/>
  <Override PartName="/ppt/ink/ink72.xml" ContentType="application/inkml+xml"/>
  <Override PartName="/ppt/notesSlides/notesSlide20.xml" ContentType="application/vnd.openxmlformats-officedocument.presentationml.notesSlide+xml"/>
  <Override PartName="/ppt/ink/ink7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77.xml" ContentType="application/inkml+xml"/>
  <Override PartName="/ppt/notesSlides/notesSlide26.xml" ContentType="application/vnd.openxmlformats-officedocument.presentationml.notesSlide+xml"/>
  <Override PartName="/ppt/ink/ink78.xml" ContentType="application/inkml+xml"/>
  <Override PartName="/ppt/notesSlides/notesSlide27.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150"/>
  </p:notesMasterIdLst>
  <p:handoutMasterIdLst>
    <p:handoutMasterId r:id="rId151"/>
  </p:handoutMasterIdLst>
  <p:sldIdLst>
    <p:sldId id="402" r:id="rId2"/>
    <p:sldId id="704" r:id="rId3"/>
    <p:sldId id="896" r:id="rId4"/>
    <p:sldId id="897" r:id="rId5"/>
    <p:sldId id="1360" r:id="rId6"/>
    <p:sldId id="1361" r:id="rId7"/>
    <p:sldId id="900" r:id="rId8"/>
    <p:sldId id="901" r:id="rId9"/>
    <p:sldId id="1369" r:id="rId10"/>
    <p:sldId id="1471" r:id="rId11"/>
    <p:sldId id="1472" r:id="rId12"/>
    <p:sldId id="1362" r:id="rId13"/>
    <p:sldId id="1370" r:id="rId14"/>
    <p:sldId id="1473" r:id="rId15"/>
    <p:sldId id="1470" r:id="rId16"/>
    <p:sldId id="1364" r:id="rId17"/>
    <p:sldId id="1366" r:id="rId18"/>
    <p:sldId id="1487" r:id="rId19"/>
    <p:sldId id="1556" r:id="rId20"/>
    <p:sldId id="902" r:id="rId21"/>
    <p:sldId id="903" r:id="rId22"/>
    <p:sldId id="1422" r:id="rId23"/>
    <p:sldId id="904" r:id="rId24"/>
    <p:sldId id="955" r:id="rId25"/>
    <p:sldId id="912" r:id="rId26"/>
    <p:sldId id="1488" r:id="rId27"/>
    <p:sldId id="1009" r:id="rId28"/>
    <p:sldId id="913" r:id="rId29"/>
    <p:sldId id="905" r:id="rId30"/>
    <p:sldId id="1423" r:id="rId31"/>
    <p:sldId id="908" r:id="rId32"/>
    <p:sldId id="909" r:id="rId33"/>
    <p:sldId id="910" r:id="rId34"/>
    <p:sldId id="911" r:id="rId35"/>
    <p:sldId id="936" r:id="rId36"/>
    <p:sldId id="1339" r:id="rId37"/>
    <p:sldId id="1365" r:id="rId38"/>
    <p:sldId id="857" r:id="rId39"/>
    <p:sldId id="914" r:id="rId40"/>
    <p:sldId id="947" r:id="rId41"/>
    <p:sldId id="951" r:id="rId42"/>
    <p:sldId id="1494" r:id="rId43"/>
    <p:sldId id="1492" r:id="rId44"/>
    <p:sldId id="1527" r:id="rId45"/>
    <p:sldId id="952" r:id="rId46"/>
    <p:sldId id="953" r:id="rId47"/>
    <p:sldId id="1308" r:id="rId48"/>
    <p:sldId id="948" r:id="rId49"/>
    <p:sldId id="939" r:id="rId50"/>
    <p:sldId id="957" r:id="rId51"/>
    <p:sldId id="958" r:id="rId52"/>
    <p:sldId id="959" r:id="rId53"/>
    <p:sldId id="945" r:id="rId54"/>
    <p:sldId id="1310" r:id="rId55"/>
    <p:sldId id="942" r:id="rId56"/>
    <p:sldId id="1002" r:id="rId57"/>
    <p:sldId id="1312" r:id="rId58"/>
    <p:sldId id="1010" r:id="rId59"/>
    <p:sldId id="1314" r:id="rId60"/>
    <p:sldId id="1315" r:id="rId61"/>
    <p:sldId id="1316" r:id="rId62"/>
    <p:sldId id="1447" r:id="rId63"/>
    <p:sldId id="1317" r:id="rId64"/>
    <p:sldId id="1557" r:id="rId65"/>
    <p:sldId id="1561" r:id="rId66"/>
    <p:sldId id="1560" r:id="rId67"/>
    <p:sldId id="1562" r:id="rId68"/>
    <p:sldId id="1568" r:id="rId69"/>
    <p:sldId id="1564" r:id="rId70"/>
    <p:sldId id="1565" r:id="rId71"/>
    <p:sldId id="1566" r:id="rId72"/>
    <p:sldId id="1567" r:id="rId73"/>
    <p:sldId id="1563" r:id="rId74"/>
    <p:sldId id="1569" r:id="rId75"/>
    <p:sldId id="1570" r:id="rId76"/>
    <p:sldId id="1572" r:id="rId77"/>
    <p:sldId id="1571" r:id="rId78"/>
    <p:sldId id="1573" r:id="rId79"/>
    <p:sldId id="1574" r:id="rId80"/>
    <p:sldId id="1575" r:id="rId81"/>
    <p:sldId id="1577" r:id="rId82"/>
    <p:sldId id="1318" r:id="rId83"/>
    <p:sldId id="1319" r:id="rId84"/>
    <p:sldId id="1320" r:id="rId85"/>
    <p:sldId id="1321" r:id="rId86"/>
    <p:sldId id="1431" r:id="rId87"/>
    <p:sldId id="1547" r:id="rId88"/>
    <p:sldId id="1465" r:id="rId89"/>
    <p:sldId id="1373" r:id="rId90"/>
    <p:sldId id="1374" r:id="rId91"/>
    <p:sldId id="1548" r:id="rId92"/>
    <p:sldId id="1322" r:id="rId93"/>
    <p:sldId id="1323" r:id="rId94"/>
    <p:sldId id="1324" r:id="rId95"/>
    <p:sldId id="1326" r:id="rId96"/>
    <p:sldId id="1549" r:id="rId97"/>
    <p:sldId id="1551" r:id="rId98"/>
    <p:sldId id="1328" r:id="rId99"/>
    <p:sldId id="1327" r:id="rId100"/>
    <p:sldId id="1329" r:id="rId101"/>
    <p:sldId id="1330" r:id="rId102"/>
    <p:sldId id="1550" r:id="rId103"/>
    <p:sldId id="1338" r:id="rId104"/>
    <p:sldId id="1332" r:id="rId105"/>
    <p:sldId id="1443" r:id="rId106"/>
    <p:sldId id="1333" r:id="rId107"/>
    <p:sldId id="1334" r:id="rId108"/>
    <p:sldId id="1335" r:id="rId109"/>
    <p:sldId id="1336" r:id="rId110"/>
    <p:sldId id="1337" r:id="rId111"/>
    <p:sldId id="1466" r:id="rId112"/>
    <p:sldId id="1445" r:id="rId113"/>
    <p:sldId id="1578" r:id="rId114"/>
    <p:sldId id="1444" r:id="rId115"/>
    <p:sldId id="1331" r:id="rId116"/>
    <p:sldId id="1348" r:id="rId117"/>
    <p:sldId id="1349" r:id="rId118"/>
    <p:sldId id="1350" r:id="rId119"/>
    <p:sldId id="1576" r:id="rId120"/>
    <p:sldId id="1351" r:id="rId121"/>
    <p:sldId id="1352" r:id="rId122"/>
    <p:sldId id="1353" r:id="rId123"/>
    <p:sldId id="1355" r:id="rId124"/>
    <p:sldId id="1356" r:id="rId125"/>
    <p:sldId id="1357" r:id="rId126"/>
    <p:sldId id="1354" r:id="rId127"/>
    <p:sldId id="1340" r:id="rId128"/>
    <p:sldId id="1341" r:id="rId129"/>
    <p:sldId id="1342" r:id="rId130"/>
    <p:sldId id="1343" r:id="rId131"/>
    <p:sldId id="1344" r:id="rId132"/>
    <p:sldId id="1345" r:id="rId133"/>
    <p:sldId id="1579" r:id="rId134"/>
    <p:sldId id="1346" r:id="rId135"/>
    <p:sldId id="1347" r:id="rId136"/>
    <p:sldId id="1358" r:id="rId137"/>
    <p:sldId id="1559" r:id="rId138"/>
    <p:sldId id="1434" r:id="rId139"/>
    <p:sldId id="1448" r:id="rId140"/>
    <p:sldId id="1421" r:id="rId141"/>
    <p:sldId id="1540" r:id="rId142"/>
    <p:sldId id="1511" r:id="rId143"/>
    <p:sldId id="1546" r:id="rId144"/>
    <p:sldId id="1436" r:id="rId145"/>
    <p:sldId id="1514" r:id="rId146"/>
    <p:sldId id="1467" r:id="rId147"/>
    <p:sldId id="1516" r:id="rId148"/>
    <p:sldId id="1368" r:id="rId149"/>
  </p:sldIdLst>
  <p:sldSz cx="9144000" cy="6858000" type="screen4x3"/>
  <p:notesSz cx="7099300" cy="10223500"/>
  <p:defaultTex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GELIA PITOURA" initials="EP" lastIdx="1" clrIdx="0">
    <p:extLst>
      <p:ext uri="{19B8F6BF-5375-455C-9EA6-DF929625EA0E}">
        <p15:presenceInfo xmlns:p15="http://schemas.microsoft.com/office/powerpoint/2012/main" userId="EVANGELIA PITO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00"/>
    <a:srgbClr val="FF9966"/>
    <a:srgbClr val="A50021"/>
    <a:srgbClr val="F0EEEB"/>
    <a:srgbClr val="B2B2B2"/>
    <a:srgbClr val="F4F3EB"/>
    <a:srgbClr val="A405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0" autoAdjust="0"/>
    <p:restoredTop sz="97158" autoAdjust="0"/>
  </p:normalViewPr>
  <p:slideViewPr>
    <p:cSldViewPr>
      <p:cViewPr varScale="1">
        <p:scale>
          <a:sx n="122" d="100"/>
          <a:sy n="122" d="100"/>
        </p:scale>
        <p:origin x="11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0612"/>
    </p:cViewPr>
  </p:sorterViewPr>
  <p:notesViewPr>
    <p:cSldViewPr>
      <p:cViewPr varScale="1">
        <p:scale>
          <a:sx n="53" d="100"/>
          <a:sy n="53" d="100"/>
        </p:scale>
        <p:origin x="-2826" y="-96"/>
      </p:cViewPr>
      <p:guideLst>
        <p:guide orient="horz" pos="3220"/>
        <p:guide pos="2236"/>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handoutMaster" Target="handoutMasters/handoutMaster1.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3" name="Rectangle 3"/>
          <p:cNvSpPr>
            <a:spLocks noGrp="1" noChangeArrowheads="1"/>
          </p:cNvSpPr>
          <p:nvPr>
            <p:ph type="dt" sz="quarter"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Tahoma" charset="0"/>
                <a:ea typeface="Arial Unicode MS" charset="0"/>
                <a:cs typeface="Arial Unicode MS" charset="0"/>
              </a:defRPr>
            </a:lvl1pPr>
          </a:lstStyle>
          <a:p>
            <a:pPr>
              <a:defRPr/>
            </a:pPr>
            <a:endParaRPr lang="en-US"/>
          </a:p>
        </p:txBody>
      </p:sp>
      <p:sp>
        <p:nvSpPr>
          <p:cNvPr id="97284" name="Rectangle 4"/>
          <p:cNvSpPr>
            <a:spLocks noGrp="1" noChangeArrowheads="1"/>
          </p:cNvSpPr>
          <p:nvPr>
            <p:ph type="ftr" sz="quarter" idx="2"/>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5" name="Rectangle 5"/>
          <p:cNvSpPr>
            <a:spLocks noGrp="1" noChangeArrowheads="1"/>
          </p:cNvSpPr>
          <p:nvPr>
            <p:ph type="sldNum" sz="quarter" idx="3"/>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atin typeface="Tahoma" pitchFamily="-112" charset="0"/>
              </a:defRPr>
            </a:lvl1pPr>
          </a:lstStyle>
          <a:p>
            <a:fld id="{99F3A387-7CA4-42C4-A654-FB16CB140011}" type="slidenum">
              <a:rPr lang="en-US"/>
              <a:pPr/>
              <a:t>‹#›</a:t>
            </a:fld>
            <a:endParaRPr lang="en-US"/>
          </a:p>
        </p:txBody>
      </p:sp>
    </p:spTree>
    <p:extLst>
      <p:ext uri="{BB962C8B-B14F-4D97-AF65-F5344CB8AC3E}">
        <p14:creationId xmlns:p14="http://schemas.microsoft.com/office/powerpoint/2010/main" val="297742850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0:46:37.680"/>
    </inkml:context>
    <inkml:brush xml:id="br0">
      <inkml:brushProperty name="width" value="0.05" units="cm"/>
      <inkml:brushProperty name="height" value="0.05" units="cm"/>
      <inkml:brushProperty name="color" value="#66CC00"/>
    </inkml:brush>
  </inkml:definitions>
  <inkml:trace contextRef="#ctx0" brushRef="#br0">17 113 2761,'0'0'6236,"0"-4"-5884,2-8-275,0-1 1,0 0-1,1 1 1,1 0-1,0 0 1,11-22-1,-13 88 58,-13 195-7,11-249-123,0 1 0,0-1 0,0 1 0,0-1 0,0 1 0,-1-1 0,1 1 0,0-1 0,0 1 0,0-1 0,-1 1 0,1-1 0,0 1-1,0-1 1,-1 1 0,1-1 0,0 1 0,-1-1 0,1 0 0,-1 1 0,1-1 0,0 0 0,-1 1 0,1-1 0,-1 0 0,1 1 0,-1-1 0,1 0 0,-1 0 0,1 0 0,-2 1 0,-19 0 205,13-1-197,10-7-291,7 0 288,0 0-1,0 0 1,0 1-1,1 0 1,0 1-1,0 0 1,19-6-1,-15 6 27,-6 1-26,-5 2-7,1 1 0,0-1 0,0 1 0,0 0 0,0 0 0,0 0-1,0 0 1,6 0 0,-10 1-139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1.663"/>
    </inkml:context>
    <inkml:brush xml:id="br0">
      <inkml:brushProperty name="width" value="0.05" units="cm"/>
      <inkml:brushProperty name="height" value="0.05" units="cm"/>
      <inkml:brushProperty name="color" value="#004F8B"/>
    </inkml:brush>
  </inkml:definitions>
  <inkml:trace contextRef="#ctx0" brushRef="#br0">371 20 1480,'0'0'2717,"5"-5"-2577,-2 2-96,11-9 248,-13 12-287,-1 0-1,0 0 0,0 0 1,0 0-1,0 0 0,1 0 1,-1 0-1,0 0 0,0 0 0,0 1 1,1-1-1,-1 0 0,0 0 1,0 0-1,0 0 0,0 0 0,1 0 1,-1 0-1,0 1 0,0-1 1,0 0-1,0 0 0,0 0 1,0 0-1,0 0 0,1 1 0,-1-1 1,0 0-1,0 0 0,0 0 1,0 1-1,0-1 0,0 0 0,0 0 1,0 1-1,0 17 128,-6 16 2,-2 0 1,-1-1 0,-2 0-1,-1 0 1,-20 37 0,14-30-136,-100 200 191,-18 45-462,126-260-380,1 0-1,1 1 1,1 1 0,-5 48-1,11-46-1770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2.131"/>
    </inkml:context>
    <inkml:brush xml:id="br0">
      <inkml:brushProperty name="width" value="0.05" units="cm"/>
      <inkml:brushProperty name="height" value="0.05" units="cm"/>
      <inkml:brushProperty name="color" value="#004F8B"/>
    </inkml:brush>
  </inkml:definitions>
  <inkml:trace contextRef="#ctx0" brushRef="#br0">644 0 3065,'0'0'1376,"-49"149"-856,19-79-96,-7 8-416,-7 11 272,-6 1-280,-5 6 16,-5-1-40,2-1 104,1-4-216,3-4-128,-9 15-824,15-25-120,10-18-1649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2.556"/>
    </inkml:context>
    <inkml:brush xml:id="br0">
      <inkml:brushProperty name="width" value="0.05" units="cm"/>
      <inkml:brushProperty name="height" value="0.05" units="cm"/>
      <inkml:brushProperty name="color" value="#004F8B"/>
    </inkml:brush>
  </inkml:definitions>
  <inkml:trace contextRef="#ctx0" brushRef="#br0">1079 0 3041,'0'0'832,"-70"157"-184,12-53-304,-31 41 24,-16 17 24,-6 3-376,2-5 96,17-25-112,16-25-184,14-22 56,13-25-624,6-7 216,-6 6 392,-17 26-256,10-9-136,13-21-857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2.969"/>
    </inkml:context>
    <inkml:brush xml:id="br0">
      <inkml:brushProperty name="width" value="0.05" units="cm"/>
      <inkml:brushProperty name="height" value="0.05" units="cm"/>
      <inkml:brushProperty name="color" value="#004F8B"/>
    </inkml:brush>
  </inkml:definitions>
  <inkml:trace contextRef="#ctx0" brushRef="#br0">1291 0 2881,'0'0'886,"-14"25"-794,-215 357 341,101-194-260,-8-6 1,-314 322 0,339-401-287,45-44-683,-69 80 1,113-113-10</inkml:trace>
  <inkml:trace contextRef="#ctx0" brushRef="#br0" timeOffset="1">2166 360 992,'0'0'2717,"-23"26"-2374,-204 220 473,-211 174-208,-35-27-283,447-374-365,-65 52 16,80-61-201,0 0 0,1 0 0,1 1 0,-1 0-1,-10 18 1,13-12-1091,6-10-610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3.346"/>
    </inkml:context>
    <inkml:brush xml:id="br0">
      <inkml:brushProperty name="width" value="0.05" units="cm"/>
      <inkml:brushProperty name="height" value="0.05" units="cm"/>
      <inkml:brushProperty name="color" value="#004F8B"/>
    </inkml:brush>
  </inkml:definitions>
  <inkml:trace contextRef="#ctx0" brushRef="#br0">928 1 1824,'0'0'1401,"-62"110"-873,4-25-272,-4 1 240,-14 8-368,-6 5-120,1-15 112,-8 4-104,5-6-16,3-7 0,9-9 64,10-6-184,10-10 120,12-8-392,21-14 256,12-11-744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3.773"/>
    </inkml:context>
    <inkml:brush xml:id="br0">
      <inkml:brushProperty name="width" value="0.05" units="cm"/>
      <inkml:brushProperty name="height" value="0.05" units="cm"/>
      <inkml:brushProperty name="color" value="#004F8B"/>
    </inkml:brush>
  </inkml:definitions>
  <inkml:trace contextRef="#ctx0" brushRef="#br0">1060 1 3225,'0'0'616,"-113"112"-552,10-25 168,-38 15-232,-14-4 0,7-17 64,29-21-48,42-22-16,22-10 0,16-4 88,1 2-224,4 2 8,8-4-544,15-10-409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4.160"/>
    </inkml:context>
    <inkml:brush xml:id="br0">
      <inkml:brushProperty name="width" value="0.05" units="cm"/>
      <inkml:brushProperty name="height" value="0.05" units="cm"/>
      <inkml:brushProperty name="color" value="#004F8B"/>
    </inkml:brush>
  </inkml:definitions>
  <inkml:trace contextRef="#ctx0" brushRef="#br0">644 1 3265,'0'0'912,"-98"142"-232,42-69-368,-12 1 280,-6 0-344,-1-2-232,2-7 168,7-9-184,13-10-8,12-10-16,16-10-1024,10-14-216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4.925"/>
    </inkml:context>
    <inkml:brush xml:id="br0">
      <inkml:brushProperty name="width" value="0.05" units="cm"/>
      <inkml:brushProperty name="height" value="0.05" units="cm"/>
      <inkml:brushProperty name="color" value="#004F8B"/>
    </inkml:brush>
  </inkml:definitions>
  <inkml:trace contextRef="#ctx0" brushRef="#br0">315 0 4609,'0'0'3793,"-4"4"-3288,-8 11-393,1 0 0,1 1 0,0 0 0,-9 21 0,-5 9-97,-27 42-53,0-2-47,-55 132-1,102-211-405,2 1 0,-1 0 1,1 0-1,0 0 1,1 0-1,0 0 0,0 9 1,1-11-2025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5.366"/>
    </inkml:context>
    <inkml:brush xml:id="br0">
      <inkml:brushProperty name="width" value="0.05" units="cm"/>
      <inkml:brushProperty name="height" value="0.05" units="cm"/>
      <inkml:brushProperty name="color" value="#004F8B"/>
    </inkml:brush>
  </inkml:definitions>
  <inkml:trace contextRef="#ctx0" brushRef="#br0">29 1 6001,'0'0'1537,"-5"146"-1169,-3-84-272,1 1-8,1-3-72,4-4 136,2-6-128,0-4-24,0-5-192,2-7 56,9-6-1009,-1-8-575,-5-8-832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5.841"/>
    </inkml:context>
    <inkml:brush xml:id="br0">
      <inkml:brushProperty name="width" value="0.05" units="cm"/>
      <inkml:brushProperty name="height" value="0.05" units="cm"/>
      <inkml:brushProperty name="color" value="#004F8B"/>
    </inkml:brush>
  </inkml:definitions>
  <inkml:trace contextRef="#ctx0" brushRef="#br0">1 386 6481,'0'0'428,"16"0"-681,254-17 357,-228 11-777,1-2-1,-2-1 1,1-3-1,53-22 1,-78 27 640,-1-1 1,0 0-1,-1-2 1,0 1-1,0-2 1,-1 0-1,0-1 1,-1 0-1,-1-1 1,0 0-1,-1-1 1,0-1-1,10-16 1,-18 25 183,0 0 0,-1 0 0,0 0 0,3-11 0,-2-10 3858,-4 38-3986,0 0 0,-1 0 0,0 0 0,-5 13 1,-2 11-12,1 4 18,2 1 0,1 1 0,2-1 0,6 77 0,-2-109-48,0 0-1,0 0 1,1 0-1,0 0 0,1 0 1,0 0-1,0-1 1,0 1-1,8 10 0,-8-14 13,0 0 0,0 0 0,1 0 0,0 0-1,-1 0 1,1-1 0,0 0 0,1 0-1,-1 0 1,1 0 0,-1-1 0,1 0-1,0 0 1,-1 0 0,1 0 0,6 0-1,-2 0 49,-1-1-1,1 0 0,0 0 1,0-1-1,0-1 1,0 1-1,0-1 0,0-1 1,0 0-1,0 0 0,-1-1 1,14-5-1,-11 2 52,1 0 0,-2-1 0,1 0 0,-1-1 0,0 0 0,-1 0 0,0-1 0,11-13 0,-7 5 24,-1-1 1,0 0-1,-1-1 0,-1 0 1,-1 0-1,-1-1 1,0-1-1,-2 1 0,0-1 1,4-29-1,-7 25-174,-1 0 0,-1 0-1,-1 0 1,-4-30-1,4 52-29,-1-1-1,0 1 0,0 0 1,0-1-1,0 1 0,-1 0 1,1 0-1,-1 0 0,0 0 1,0 0-1,0 0 0,-1 0 0,1 1 1,-4-4-1,0 2-354,1 0-1,-1 0 1,0 0-1,0 1 1,0 0-1,-10-3 1,-14-3-2492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48:16.009"/>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6.254"/>
    </inkml:context>
    <inkml:brush xml:id="br0">
      <inkml:brushProperty name="width" value="0.05" units="cm"/>
      <inkml:brushProperty name="height" value="0.05" units="cm"/>
      <inkml:brushProperty name="color" value="#004F8B"/>
    </inkml:brush>
  </inkml:definitions>
  <inkml:trace contextRef="#ctx0" brushRef="#br0">346 0 3121,'0'0'6110,"-18"2"-5868,7-2-228,0 1 0,0 1 0,0 0 1,1 0-1,-1 1 0,0 0 1,1 1-1,0 0 0,0 1 0,0 0 1,0 1-1,-12 9 0,3 1 9,0 0-1,1 1 1,1 2 0,0-1 0,-26 41-1,36-47-7,1 0 0,0 0 0,0 1-1,2 0 1,-1 0 0,2 0 0,0 0-1,0 1 1,1-1 0,1 1 0,0-1-1,2 22 1,0-28 25,-1-1-1,2 1 1,-1-1-1,1 1 1,0-1-1,0 0 1,0 0-1,1 0 1,0 0-1,0 0 1,1 0-1,0-1 1,6 8 0,-4-7 36,1 0 1,0 0 0,0 0 0,1-1 0,0 1-1,0-2 1,0 1 0,15 4 0,1-1 40,0-2 0,0 0 0,1-2-1,0 0 1,0-2 0,29-1 0,-32 0-258,-13 0 138,-1-1 0,1 0-1,-1 0 1,15-3 0,-21 2-201,-1 1-1,1-1 0,0 1 0,0-1 1,0 0-1,-1 0 0,1 0 1,0 0-1,-1 0 0,1 0 0,-1-1 1,1 1-1,-1 0 0,1-1 0,-1 1 1,0-1-1,0 1 0,0-1 1,0 0-1,0 1 0,0-1 0,0 0 1,-1 0-1,1 0 0,0-2 0,0-13-6364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09:33:50.984"/>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1.793"/>
    </inkml:context>
    <inkml:brush xml:id="br0">
      <inkml:brushProperty name="width" value="0.05" units="cm"/>
      <inkml:brushProperty name="height" value="0.05" units="cm"/>
      <inkml:brushProperty name="color" value="#66CC00"/>
    </inkml:brush>
  </inkml:definitions>
  <inkml:trace contextRef="#ctx0" brushRef="#br0">1 84 80,'0'0'1898,"0"-2"-1818,0 0-11,0 1 0,0 0 0,0 0 0,0-1 0,0 1 1,1 0-1,-1 0 0,0-1 0,1 1 0,-1 0 0,0 0 0,1 0 0,0 0 1,-1 0-1,1 0 0,0 0 0,0-2 0,1-6 3970,-3-13-4476,1 14 676,-2-2 356,2 6 284,7 4-635,-2-1-468,292-3 228,-185 5 89,285 7-160,407-8 162,-642 11-99,-73-2 8,193-2-5,-93-5-25,138 0 12,-168-3 47,-86 1-78,604 12 27,-223 16 96,370 16-85,-542-31-7,105 2-40,-122-14 140,277-2-175,-15-26 141,-143 6 24,-125 11-163,240-12 180,-289-2-46,-140 14 567,-60 8-396,-21 0-1368,-10 0-923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4.053"/>
    </inkml:context>
    <inkml:brush xml:id="br0">
      <inkml:brushProperty name="width" value="0.05" units="cm"/>
      <inkml:brushProperty name="height" value="0.05" units="cm"/>
      <inkml:brushProperty name="color" value="#66CC00"/>
    </inkml:brush>
  </inkml:definitions>
  <inkml:trace contextRef="#ctx0" brushRef="#br0">1 9 656,'0'0'1729,"3"-1"-1408,0-1-239,13-4 828,-10 16-771,3 24 159,-1 1 1,-2 0-1,2 40 1,-4-33-105,16 231 131,19 130-172,-13-272-195,-3-18 68,14 187 0,-33 388 41,-17-433-120,0 3 89,-26 243-20,28-376-29,6 0 0,5 0 0,28 214 0,8 468 42,-31-632-90,54 337-1,-39-402-954,9 217 0,-29-280 148,0-10-729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4.408"/>
    </inkml:context>
    <inkml:brush xml:id="br0">
      <inkml:brushProperty name="width" value="0.05" units="cm"/>
      <inkml:brushProperty name="height" value="0.05" units="cm"/>
      <inkml:brushProperty name="color" value="#66CC00"/>
    </inkml:brush>
  </inkml:definitions>
  <inkml:trace contextRef="#ctx0" brushRef="#br0">1 1 1344,'0'0'1185,"9"116"-1209,-5-104-88,0-2 7,-2-4-343,0-2-152,-2-2-176</inkml:trace>
  <inkml:trace contextRef="#ctx0" brushRef="#br0" timeOffset="1">12 153 904,'0'0'1280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4.844"/>
    </inkml:context>
    <inkml:brush xml:id="br0">
      <inkml:brushProperty name="width" value="0.05" units="cm"/>
      <inkml:brushProperty name="height" value="0.05" units="cm"/>
      <inkml:brushProperty name="color" value="#66CC00"/>
    </inkml:brush>
  </inkml:definitions>
  <inkml:trace contextRef="#ctx0" brushRef="#br0">208 1494 3697,'0'0'0,"-30"-107"-888,24 65-753</inkml:trace>
  <inkml:trace contextRef="#ctx0" brushRef="#br0" timeOffset="1">93 853 2601,'0'0'2760,"-11"-118"-2760,20 84-1208</inkml:trace>
  <inkml:trace contextRef="#ctx0" brushRef="#br0" timeOffset="2">1 209 6649,'0'0'320,"22"-124"-1056,5 82-512,-5-1-296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5.252"/>
    </inkml:context>
    <inkml:brush xml:id="br0">
      <inkml:brushProperty name="width" value="0.05" units="cm"/>
      <inkml:brushProperty name="height" value="0.05" units="cm"/>
      <inkml:brushProperty name="color" value="#66CC00"/>
    </inkml:brush>
  </inkml:definitions>
  <inkml:trace contextRef="#ctx0" brushRef="#br0">16 665 5601,'0'0'720,"-15"-117"-856,19 83-32,9-4 8,2-4-56,-2-4 168,0-3 24,-3 1 48,-3 6 752,-1 4-280,-2 4-239,3 2 503,14-20-760,-2 7-600,1-3-2633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10.965"/>
    </inkml:context>
    <inkml:brush xml:id="br0">
      <inkml:brushProperty name="width" value="0.05" units="cm"/>
      <inkml:brushProperty name="height" value="0.05" units="cm"/>
      <inkml:brushProperty name="color" value="#66CC00"/>
    </inkml:brush>
  </inkml:definitions>
  <inkml:trace contextRef="#ctx0" brushRef="#br0">114 149 2617,'0'0'3235,"6"-8"-2758,7 3-73,0 0-1,0 2 1,0-1-1,0 2 0,0 0 1,0 0-1,18 1 1,-39-11 455,-13-1-755,16 11-65,0-1 0,0 0 0,0 0-1,1 0 1,-5-5 0,30 7-260,390 8 232,4 0 614,-430-8-542,1-1 1,0 0 0,-24-7 0,-17-3-171,-316-19-687,131 16 680,145 4-511,220 20 424,-32-2 176,-17-3 32,330 10 202,-1284-14-683,871 2-14,15 3 276,21 3 112,127 11 55,194-1 0,-242-15 2,254 5 1028,-574-20-833,81 2-326,-212-2-52,105 4-262,220 7 475,16 1-54,3 0-15,38 2-78,1184 43 908,-1223-45-747,0 0 0,1 0 0,-1 0 0,0 0 0,0 0 0,0 0 0,0 0 0,0 0 0,1 0 0,-1 0 0,0 0 0,0 0 0,0 0 0,0 0 0,0 0 0,1 0 0,-1 0 0,0 0 0,0 0 0,0 0 0,0 0 0,0 0 0,0-1 0,1 1 0,-1 0 0,0 0 0,0 0 0,0 0 0,0 0 0,0 0 0,0 0 0,0 0 0,0-1 0,1 1 0,-1 0 0,0 0 0,0 0 0,0 0 0,0 0 0,0-1-1,0 1 1,0 0 0,0 0 0,0 0 0,0 0 0,0 0 0,0-1 0,0 1 0,0 0 0,0 0 0,0 0 0,0-1 0,-6-5 320,-1 2-324,-1 1-1,-1 0 0,1 0 0,-1 0 0,1 1 0,-1 0 0,-16-1 0,6 1-25,-262-25-404,-7 21 128,107 3 199,151 3-60,24 2-334,57 8 195,236 17 368,6-20-11,-221-6-57,498 2 161,-561-3-153,-5 0 2,1 1 0,0-1 0,0 0 1,-1-1-1,1 1 0,0-1 0,0 0 0,-1 0 1,1 0-1,-1-1 0,1 1 0,7-5 1,-12 6-5,1-1 1,-1 1 0,0 0-1,0 0 1,0-1 0,1 1-1,-1 0 1,0-1 0,0 1 0,0 0-1,0-1 1,0 1 0,1 0-1,-1-1 1,0 1 0,0 0-1,0-1 1,0 1 0,0 0 0,0-1-1,0 1 1,0 0 0,0-1-1,0 1 1,-1 0 0,1-1-1,0 1 1,0 0 0,0-1 0,0 1-1,0 0 1,-1-1 0,1 1-1,-15-11 340,-5 5-328,-1 1-1,0 0 0,0 2 0,-31-2 1,33 4-33,-505-14-209,430 15 194,88 0 11,-25 1-31,30-1 30,1 0 0,-1 0 0,0 0-1,1 0 1,-1 0 0,0 0 0,1 0 0,-1 1-1,1-1 1,-1 0 0,0 0 0,1 0-1,-1 1 1,1-1 0,-1 0 0,0 1-1,1-1 1,-1 0 0,1 1 0,-1-1-1,1 1 1,0-1 0,-1 1 0,1-1 0,-1 1-1,1-1 1,0 1 0,-1 0 0,1-1-1,0 1 1,0-1 0,0 1 0,-1 0-1,1-1 1,0 2 0,0-1-10,1 0-1,-1 0 1,0-1-1,1 1 1,-1 0-1,1 0 1,-1 0 0,1-1-1,-1 1 1,1 0-1,0-1 1,-1 1 0,1-1-1,0 1 1,0 0-1,-1-1 1,1 0-1,0 1 1,0-1 0,0 1-1,0-1 1,0 0-1,27 10-23,0-2 1,1 0-1,-1-2 0,32 2 0,-53-7 33,757 55 278,-607-55-205,-181-6 570,-63-8-760,-98-1 0,-84 13-218,151 2 300,-117-1 55,220 1-71,13 2-91,10 1-34,10 1 102,0-1 0,1-1 1,-1-1-1,0-1 0,21 0 1,6 0 38,621 18 252,-394-14-168,50-2 102,-314-5 138,-12-1 216,-21-4-77,-39-3-470,1 3 0,-102 3-1,96 3-9,-429-1-401,383 2-72,275 0-399,47 0 951,683-20 190,-873 19-201,-10 1 11,0-1 0,0 1 0,0-1 0,-1-1 0,1 1 0,8-4 0,-15 5-2,0 0-1,1 0 0,-1 0 1,0 0-1,1 0 0,-1 0 1,0-1-1,1 1 0,-1 0 1,0 0-1,1 0 0,-1-1 1,0 1-1,1 0 0,-1 0 1,0-1-1,0 1 0,1 0 1,-1-1-1,0 1 0,0 0 1,0-1-1,0 1 0,1 0 1,-1-1-1,0 1 0,0 0 0,0-1 1,0 1-1,0-1 0,0 1 1,-9-9 358,-23-1-136,-33 0-251,-2 4 0,-107 2 0,115 4 20,-459-1-262,598 5-470,-16 0 709,792 5 78,-615-10-102,-238 2 72,0-2 0,1 1 1,-1 0-1,0-1 0,0 1 0,6-3 1,-9 3-29,0 0 1,0 0 0,0 0-1,0 0 1,1 0 0,-1 0-1,0 0 1,0 0 0,0 0 0,0-1-1,0 1 1,0 0 0,0 0-1,0 0 1,0 0 0,0 0-1,1 0 1,-1 0 0,0 0-1,0 0 1,0-1 0,0 1-1,0 0 1,0 0 0,0 0 0,0 0-1,0 0 1,0 0 0,0 0-1,0-1 1,0 1 0,0 0-1,0 0 1,0 0 0,0 0-1,0 0 1,0 0 0,0 0-1,0-1 1,0 1 0,0 0 0,-1 0-1,1 0 1,0 0 0,0 0-1,0 0 1,0 0 0,0 0-1,0-1 1,0 1 0,0 0-1,0 0 1,0 0 0,-1 0 0,1 0-1,0 0 1,0 0 0,0 0-1,0 0 1,-21-7 447,-16 1-430,0 2 1,-51 1 0,80 3-29,-622-2-178,602 3 200,24 2-138,9 1-124,4-1 172,0 0 0,0-1-1,0 0 1,1 0-1,-1-1 1,12 0 0,5 0 1,669 20 281,-472-20-237,23 0 90,-325-8 527,-507 5-853,525 3 249,-147 5-47,173-4 31,24 1-110,14 2-54,22 5-183,24-1 330,93 4 0,-117-12 50,1022 25 210,-610-26 371,-623-1-352,-55 0-267,-358 4-115,577 1 52,17 0-31,13 2-59,8-1 91,1-2 0,0 0 0,1 0 0,-1-2 0,23 0 0,4 1 89,811 6 158,-824-8-135,66-2-47,118-16 1,-212 17 30,0 1 15,0 0-1,0-1 1,0 1-1,-1-1 1,1 0-1,0 1 1,-1-1-1,1-1 1,4-1-1,-7 3-7,0-1-1,0 1 1,0 0-1,0 0 1,1 0 0,-1-1-1,0 1 1,0 0-1,0 0 1,0-1 0,0 1-1,0 0 1,0 0-1,0 0 1,0-1-1,0 1 1,0 0 0,0 0-1,-1-1 1,1 1-1,0 0 1,0 0-1,0 0 1,0-1 0,0 1-1,0 0 1,0 0-1,-1 0 1,1 0 0,0-1-1,0 1 1,0 0-1,0 0 1,-1 0-1,1 0 1,0 0 0,0 0-1,0-1 1,-1 1-1,1 0 1,0 0 0,0 0-1,0 0 1,-1 0-1,1 0 1,0 0-1,0 0 1,-1 0 0,1 0-1,0 0 1,0 0-1,0 0 1,-1 0-1,-19-4 217,-66-2-227,-106 7 0,135 1-28,-391 33 154,446-34-128,-1-1 0,1 0-1,-1 1 1,1 0 0,-1 0-1,1 0 1,0 0 0,0 0-1,-1 0 1,1 1 0,0-1-1,0 1 1,-2 1 0,4-2-3,-1-1 1,1 0-1,0 1 1,0-1-1,-1 1 1,1-1-1,0 0 1,0 1-1,0-1 0,-1 1 1,1-1-1,0 1 1,0-1-1,0 1 1,0-1-1,0 1 1,0-1-1,0 1 1,0-1-1,0 1 1,0-1-1,1 1 1,-1-1-1,0 0 1,0 1-1,0-1 0,1 1 1,0 1-3,0-1 0,1 1 0,-1-1 0,0 0 0,1 0 0,-1 0 0,1 0 0,0 0 0,-1 0 0,1 0 0,3 1 1,18 6-37,2-2 0,-1 0 0,1-2 0,45 3 1,-34-4 49,909 45 133,-769-48 35,-867-4-89,468 4-196,213 2 4,10 1-139,19 5-321,22-1 460,1-2 0,43 1 0,-73-5 99,825 12 55,-634-14 99,-190 2-114,21-2-62,-32 1 56,0 0-1,0 0 1,-1 0-1,1-1 1,0 1-1,0-1 1,0 1 0,0-1-1,-1 0 1,1 0-1,0 0 1,-1 0-1,3-2 1,-4 3-9,1 0 1,-1-1-1,0 1 1,0 0-1,1-1 1,-1 1-1,0-1 1,0 1-1,0 0 1,0-1-1,1 1 1,-1-1-1,0 1 1,0 0-1,0-1 1,0 1-1,0-1 1,0 1 0,0-1-1,0 1 1,-1 0-1,1-1 1,0 1-1,0-1 1,0 1-1,0 0 1,0-1-1,-1 1 1,1-1-1,0 1 1,0 0-1,-1-1 1,1 1-1,0 0 1,-1-1-1,1 1 1,0 0-1,-1 0 1,1-1-1,0 1 1,-1 0-1,1 0 1,0 0-1,-1-1 1,1 1-1,-1 0 1,1 0-1,-1 0 1,1 0 0,0 0-1,-1 0 1,0 0-1,-27-7 6,-36 0-53,-127 1-1,117 7 8,-386-2-561,571 7-61,-31 0 617,1075 6-162,-1143-12 156,3 0 4,-1 0 0,0-1 0,0 0 0,0-1 0,0-1 0,21-6 0,-24 1 104,-13 2-44,-1 4-27,1 1 1,0 0-1,-1 0 0,1 0 0,-1 0 0,1 0 0,-1 1 1,-4-1-1,-346-20-178,245 19 148,-136-6 231,1606 14-232,-1355-6 25,82-2 74,-77 1-51,0 0 1,-1-1 0,1-1-1,21-6 1,-33 9-8,-1 0 0,1 0 0,0 0 1,0 0-1,-1 0 0,1 0 0,0 0 1,0-1-1,-1 1 0,1 0 0,0 0 0,0 0 1,0 0-1,-1 0 0,1 0 0,0-1 1,0 1-1,-1 0 0,1 0 0,0 0 0,0 0 1,0-1-1,0 1 0,0 0 0,-1 0 0,1-1 1,0 1-1,0 0 0,0 0 0,0-1 1,0 1-1,0 0 0,0 0 0,0-1 0,0 1 1,0 0-1,0 0 0,0-1 0,0 1 1,0 0-1,0 0 0,0-1 0,0 1 0,0 0 1,0 0-1,0-1 0,0 1 0,0 0 0,0 0 1,1 0-1,-1-1 0,0 1 0,0 0 1,0 0-1,0 0 0,1-1 0,-1 1 0,0 0 1,0 0-1,0 0 0,1-1 0,-22-1 56,-1 0 0,-38 2 0,21 0-53,-629 0-206,653 2 176,13 2-95,11 0-70,6 0 152,1-1 1,-1 0-1,1-2 1,0 1-1,18-2 1,1 0 13,581 2-26,-567-3 84,-1-2-1,1-2 0,-1-2 1,73-22-1,-119 28-11,1 1 0,-1-1 0,1-1 1,-1 1-1,0 0 0,1-1 0,-1 1 0,0-1 0,4-3 0,-6 5-19,0 0-1,0-1 1,1 1-1,-1 0 0,0 0 1,0-1-1,0 1 0,0 0 1,1-1-1,-1 1 1,0 0-1,0-1 0,0 1 1,0 0-1,0-1 0,0 1 1,0 0-1,0-1 1,0 1-1,0 0 0,0-1 1,0 1-1,0 0 1,0-1-1,0 1 0,-1 0 1,1 0-1,0-1 0,0 1 1,0-1-1,-1 0 3,0 1 0,-1-1 0,1 0-1,0 0 1,0 1 0,0-1 0,0 0-1,-1 1 1,1-1 0,0 1 0,-1 0 0,-1-1-1,-21-2 1,0 0 0,-42 1-1,42 2-39,-115 0-44,-184-6-265,458 6-150,702 0 568,-819 0-79,-12 1 31,0-1-1,1 0 1,-1 0-1,1-1 1,-1 0-1,10-2 1,-14 1 478,-7 0 63,-34-2-458,-76 4 1,48 2-149,-132-2-129,198 0 153,1 0 1,0-1-1,0 1 1,0 0 0,0 0-1,0 0 1,0 0 0,0 0-1,0 0 1,0 0-1,0 0 1,0 0 0,-1 0-1,1 0 1,0 0 0,0 0-1,0 0 1,0 0 0,0 0-1,0 0 1,0 0-1,0 0 1,-1 0 0,1 0-1,0 0 1,0 0 0,0 0-1,0 0 1,0 0-1,0 0 1,0 0 0,0 0-1,-1 0 1,1 0 0,0 0-1,0 0 1,0 0 0,0 0-1,0 0 1,0 0-1,0 0 1,0 0 0,0 0-1,0 0 1,0 1 0,-1-1-1,1 0 1,0 0-1,0 0 1,0 0 0,0 0-1,0 0 1,0 0 0,0 0-1,0 1 1,0-1 0,0 0-1,0 0 1,0 0-1,0 0 1,0 0 0,0 0-1,0 0 1,0 0 0,0 1-1,0-1 1,0 0 0,0 0-1,0 0 1,9 4-183,8 1 127,1-1 1,0-1-1,29 1 1,63-2 174,-81-2-91,195 0 1241,-974 16-1222,724-16-59,20-1 27,0 1 0,0 0 1,0 1-1,1 0 0,-12 2 1,17-3-26,0 0 1,0 0-1,0 0 1,-1 0 0,1 0-1,0 0 1,0 0 0,0 0-1,0 0 1,-1 0-1,1 1 1,0-1 0,0 0-1,0 0 1,0 0-1,0 0 1,-1 0 0,1 0-1,0 1 1,0-1 0,0 0-1,0 0 1,0 0-1,0 0 1,0 0 0,0 1-1,0-1 1,0 0-1,0 0 1,0 0 0,0 0-1,0 1 1,0-1 0,0 0-1,0 0 1,0 0-1,0 0 1,0 1 0,0-1-1,0 0 1,0 0-1,0 0 1,0 0 0,0 1-1,0-1 1,0 0-1,0 0 1,0 0 0,0 0-1,1 0 1,-1 1 0,0-1-1,0 0 1,0 0-1,0 0 1,0 0 0,1 0-1,10 7-298,16-3 322,0-1 1,0-1-1,0-1 0,30-4 1,2 2 175,-47 0 141,-14-1 481,-22-3-346,-44-3-440,1 4-1,-85 5 1,54 0-19,-245 7-83,-5 0 34,343-8-6,-17 0 213,22 0-194,-1 0 0,1 0 0,-1 0 0,1 0 0,-1 0 1,1 0-1,-1 0 0,1 0 0,-1 0 0,1 1 0,-1-1 0,1 0 1,0 0-1,-1 0 0,1 1 0,-1-1 0,1 0 0,-1 0 0,1 1 1,0-1-1,-1 0 0,1 1 0,0-1 0,-1 0 0,1 1 0,-1 0 1,2 0-14,0 0 0,0 0 1,0-1-1,0 1 0,0 0 1,0 0-1,0-1 1,1 1-1,-1-1 0,0 1 1,0-1-1,0 0 0,1 1 1,-1-1-1,0 0 1,1 0-1,-1 0 0,2 0 1,1 1-19,45 4 159,1-2 1,54-4-1,-33 0 15,-71 1-91,0 0-1,0 0 1,0 0 0,0 0 0,0 0-1,-1 0 1,1 0 0,0 0 0,0 0-1,0 0 1,0 0 0,0 0 0,0 0-1,0 0 1,0 0 0,-1 0 0,1 0-1,0-1 1,0 1 0,0 0 0,0 0 0,0 0-1,0 0 1,0 0 0,0 0 0,0 0-1,0 0 1,0 0 0,0-1 0,-1 1-1,1 0 1,0 0 0,0 0 0,0 0-1,0 0 1,0 0 0,0 0 0,0-1-1,0 1 1,0 0 0,0 0 0,0 0-1,0 0 1,0 0 0,0 0 0,1 0 0,-1-1-1,0 1 1,0 0 0,0 0 0,0 0-1,0 0 1,0 0 0,0 0 0,0 0-1,0 0 1,0 0 0,0 0 0,0-1-1,0 1 1,1 0 0,-1 0 0,0 0-1,0 0 1,0 0 0,0 0 0,0 0 0,-11-7 250,-3 4-253,0 0 0,1 1-1,-1 1 1,-15-1 0,6 1-26,-418-4-154,276 6 181,-384 3 68,539-2-378,14 0 76,-4-2 217,22 5-63,1-2 1,-1 0-1,1-1 1,44-3-1,-30 1 29,185 0 295,-216-1 203,-9-2-351,-10-1-97,-47-4 34,-1 3 0,-86 3 0,85 3-58,15-1 23,-12-2-36,1 4 0,0 2 0,-62 12-1,118-16-26,0 1 0,-1-1 0,1 1 0,0 0 0,0-1 0,0 1 0,0 0 0,0 1 0,0-1 0,0 0 0,0 1 0,-1 1 0,2-3 20,1 1 1,0-1 0,0 0 0,-1 1-1,1-1 1,0 0 0,0 1-1,0-1 1,0 0 0,0 1 0,0-1-1,-1 1 1,1-1 0,0 0-1,0 1 1,0-1 0,0 1 0,0-1-1,0 0 1,1 1 0,-1-1-1,0 1 1,0-1 0,0 0-1,0 1 1,1 0 14,0 1 0,0-1 0,0 0 1,0-1-1,0 1 0,0 0 0,0 0 0,0 0 0,0 0 0,0-1 0,3 2 0,8 2 84,0 0 0,0-1 0,0-1 1,17 3-1,-20-5 321,-10-1-11,-46-5 80,-509-30-422,185 16-1005,71-16-2650,199 11-2210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5.671"/>
    </inkml:context>
    <inkml:brush xml:id="br0">
      <inkml:brushProperty name="width" value="0.05" units="cm"/>
      <inkml:brushProperty name="height" value="0.05" units="cm"/>
      <inkml:brushProperty name="color" value="#66CC00"/>
    </inkml:brush>
  </inkml:definitions>
  <inkml:trace contextRef="#ctx0" brushRef="#br0">1006 84 4729,'0'0'2827,"-11"-12"-2156,-33-37-35,42 47-590,0 0-1,0 0 1,0 0 0,0 0-1,0 1 1,0-1 0,-1 1-1,1-1 1,-1 1-1,1 0 1,-1 0 0,1 0-1,-1 0 1,0 1 0,1-1-1,-1 1 1,0-1 0,0 1-1,1 0 1,-1 0-1,-5 1 1,-4 0 48,-2-1-51,1 2-1,-1 0 1,1 0 0,0 1 0,-1 1 0,1 0-1,1 1 1,-18 8 0,-11 10 32,-42 29 0,69-42-43,-60 39 185,4 4 0,-118 113 0,156-132-210,1 0 0,2 3 0,1 0 0,2 1 0,1 2 0,3 1-1,-21 51 1,36-72-169,1 0-1,-5 34 1,5-25-1479,3-17-249,-1-5-365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6.110"/>
    </inkml:context>
    <inkml:brush xml:id="br0">
      <inkml:brushProperty name="width" value="0.05" units="cm"/>
      <inkml:brushProperty name="height" value="0.05" units="cm"/>
      <inkml:brushProperty name="color" value="#66CC00"/>
    </inkml:brush>
  </inkml:definitions>
  <inkml:trace contextRef="#ctx0" brushRef="#br0">68 1 5329,'0'0'3726,"-1"8"-3667,-6 33 111,-16 54 0,13-61-164,2 0 0,1 0 0,-5 68 0,13-101-13,-1-1 0,0 1 0,0 0 0,1-1-1,-1 1 1,0-1 0,1 1 0,-1 0 0,0-1 0,1 1 0,-1-1-1,1 1 1,-1-1 0,1 0 0,-1 1 0,1-1 0,0 1 0,-1-1 0,1 0-1,-1 1 1,1-1 0,0 0 0,-1 0 0,1 0 0,0 1 0,-1-1-1,1 0 1,0 0 0,-1 0 0,1 0 0,0 0 0,0 0 0,31-1 148,-26 0-107,11-1 46,0-1-1,-1-1 1,33-11 0,19-5-383,85-12-2640,-81 18-1051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5:44.361"/>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6.490"/>
    </inkml:context>
    <inkml:brush xml:id="br0">
      <inkml:brushProperty name="width" value="0.05" units="cm"/>
      <inkml:brushProperty name="height" value="0.05" units="cm"/>
      <inkml:brushProperty name="color" value="#66CC00"/>
    </inkml:brush>
  </inkml:definitions>
  <inkml:trace contextRef="#ctx0" brushRef="#br0">0 0 6425,'0'0'3865,"4"125"-3353,-4-73-8,0 0-416,2 0-88,0-4 0,2-1 160,0-5-208,1-2 48,1 0-1160,-2-10-1152,-4-10-3281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6.921"/>
    </inkml:context>
    <inkml:brush xml:id="br0">
      <inkml:brushProperty name="width" value="0.05" units="cm"/>
      <inkml:brushProperty name="height" value="0.05" units="cm"/>
      <inkml:brushProperty name="color" value="#66CC00"/>
    </inkml:brush>
  </inkml:definitions>
  <inkml:trace contextRef="#ctx0" brushRef="#br0">0 75 7378,'0'0'748,"23"-8"-191,1-1-437,12-3 77,0 1 0,46-9 0,-16 12 599,123 1 0,-185 7-794,0 0-1,0 1 0,0-1 0,0 1 0,0 0 1,0 0-1,0 0 0,0 0 0,6 3 1,-9-3-13,0-1 0,0 1 1,0 0-1,0 0 1,0 0-1,-1-1 1,1 1-1,0 0 1,0 0-1,-1 0 0,1 1 1,0-1-1,-1 0 1,1 0-1,-1 0 1,1 0-1,-1 1 0,0-1 1,1 0-1,-1 0 1,0 0-1,0 1 1,0-1-1,0 0 0,0 1 1,0-1-1,0 0 1,-1 0-1,1 1 1,0-1-1,-1 0 1,1 0-1,-1 0 0,1 0 1,-2 2-1,-1 2 13,0 0-1,0-1 1,0 0-1,-1 0 0,1 0 1,-1 0-1,0-1 1,0 1-1,-1-1 1,1 0-1,-1 0 1,1 0-1,-7 2 0,-8 3-37,-40 13 0,-52 4-100,110-25 119,0 0-1,1 0 0,-1 0 0,0 1 1,1-1-1,-1 0 0,0 0 1,1 0-1,-1 1 0,0-1 0,1 0 1,-1 1-1,1-1 0,-1 1 1,0-1-1,1 0 0,-1 1 1,1-1-1,-1 1 0,1-1 0,0 1 1,-1 0-1,1-1 0,0 1 1,-1-1-1,1 1 0,0 0 1,-1-1-1,1 1 0,0 0 0,0-1 1,0 1-1,0 0 0,0 0 1,0-1-1,0 1 0,0 0 0,0-1 1,0 1-1,0 0 0,0-1 1,0 1-1,1 0 0,-1 1 1,2 1-46,0 0-1,-1-1 1,1 1 0,0 0 0,1-1 0,-1 1 0,0-1 0,4 4 0,53 37 28,-41-31 60,1 1 1,-2 1-1,0 0 1,-1 1 0,0 1-1,13 18 1,-27-31-3,0 0 0,-1 0-1,1 0 1,-1 0 0,1 0 0,-1 0 0,0 1 0,0-1-1,0 0 1,-1 1 0,1-1 0,-1 5 0,0-6-17,0-1 1,0 1 0,0 0-1,-1 0 1,1 0 0,-1 0 0,0-1-1,1 1 1,-1 0 0,0 0-1,0-1 1,0 1 0,0-1-1,0 1 1,0-1 0,-1 1 0,1-1-1,0 0 1,-1 1 0,1-1-1,-1 0 1,-1 1 0,-9 4-306,0 0 1,0-1 0,-1 0-1,1-1 1,-1-1-1,0 0 1,-19 2 0,8-4-2391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7.341"/>
    </inkml:context>
    <inkml:brush xml:id="br0">
      <inkml:brushProperty name="width" value="0.05" units="cm"/>
      <inkml:brushProperty name="height" value="0.05" units="cm"/>
      <inkml:brushProperty name="color" value="#66CC00"/>
    </inkml:brush>
  </inkml:definitions>
  <inkml:trace contextRef="#ctx0" brushRef="#br0">162 30 4913,'0'0'4466,"-8"-5"-4266,-26-15-136,33 20-64,1-1 0,-1 1-1,1-1 1,-1 1 0,1 0-1,-1-1 1,1 1-1,-1 0 1,1 0 0,-1-1-1,0 1 1,1 0 0,-1 0-1,1 0 1,-1 0 0,0 0-1,1 0 1,-1 0 0,0 0-1,1 0 1,-1 0-1,0 0 1,1 0 0,-1 0-1,1 0 1,-1 1 0,0-1-1,1 0 1,-1 0 0,1 1-1,-1-1 1,1 0-1,-1 1 1,1-1 0,-1 1-1,1-1 1,-1 1 0,1-1-1,0 1 1,-1-1 0,1 1-1,0-1 1,-1 1-1,1-1 1,0 1 0,0-1-1,-1 1 1,1 0 0,0-1-1,0 1 1,0 0 0,0 0-1,1 35-297,0-33 231,-1 0 58,1 0 1,0 0-1,0 0 0,0 0 0,1 0 0,-1 0 0,1-1 0,-1 1 0,1 0 0,0-1 1,0 0-1,4 4 0,33 28-211,-17-17-114,-21-16 325,-1-1 1,1 1-1,-1 0 1,1-1-1,-1 1 1,0 0-1,1-1 1,-1 1-1,1 0 1,-1 0-1,0-1 0,0 1 1,0 0-1,1 0 1,-1 0-1,0-1 1,0 1-1,0 0 1,0 0-1,0 0 1,0 0-1,-1-1 1,1 1-1,0 0 1,0 0-1,-1-1 0,1 1 1,0 0-1,-1 0 1,1-1-1,0 1 1,-1 0-1,1-1 1,-1 1-1,1 0 1,-1-1-1,0 1 1,0 0-1,-30 24 173,24-20-163,-24 16 253,19-14-168,1 1 1,0 1 0,0-1-1,0 2 1,1-1-1,0 1 1,-10 15 0,18-23-98,1 1 0,-1-1 0,1 0 0,0 1 0,0-1 0,0 1 0,0-1 0,0 1 0,1-1 0,-1 1 0,1 0 0,0-1 0,-1 1 0,1 0 0,0-1 0,1 1 0,-1 0 0,0-1 0,1 1 0,0 0 0,-1-1 0,1 1 0,0-1 0,0 1 0,0-1 0,1 0 0,-1 1 0,1-1 0,-1 0 0,1 0 0,0 0 0,0 0 0,0 0 0,0 0 0,0-1 0,0 1 1,0-1-1,3 2 0,10 3-508,0-2 1,0 0 0,27 4 0,-1-7-2061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7.787"/>
    </inkml:context>
    <inkml:brush xml:id="br0">
      <inkml:brushProperty name="width" value="0.05" units="cm"/>
      <inkml:brushProperty name="height" value="0.05" units="cm"/>
      <inkml:brushProperty name="color" value="#66CC00"/>
    </inkml:brush>
  </inkml:definitions>
  <inkml:trace contextRef="#ctx0" brushRef="#br0">1 77 6305,'0'0'1737,"137"-70"-5266,-82 64 1128</inkml:trace>
  <inkml:trace contextRef="#ctx0" brushRef="#br0" timeOffset="1">631 11 4185,'0'0'1423,"19"17"-704,62 60-26,-69-65-411,-1 1 0,0 0 0,-1 1 0,0 0 0,-1 0 0,-1 1-1,0 0 1,-1 1 0,-1 0 0,7 26 0,-6-9 131,-2 1 1,-1-1-1,-1 62 1,-3-90-391,0 0 1,-1 0 0,1 0-1,-1 0 1,0 0 0,-1 0-1,1-1 1,-1 1 0,0 0 0,0-1-1,0 1 1,-1-1 0,1 0-1,-1 0 1,-5 6 0,2-4-2,0-1 0,0 0 0,0 0 0,-1-1 1,1 0-1,-1 0 0,-1 0 0,-13 5 0,-3-2-816,0-1 0,-1-1 0,1-1 0,-1-2 1,-29 1-1,9-3-3995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8.221"/>
    </inkml:context>
    <inkml:brush xml:id="br0">
      <inkml:brushProperty name="width" value="0.05" units="cm"/>
      <inkml:brushProperty name="height" value="0.05" units="cm"/>
      <inkml:brushProperty name="color" value="#66CC00"/>
    </inkml:brush>
  </inkml:definitions>
  <inkml:trace contextRef="#ctx0" brushRef="#br0">0 61 6177,'0'0'1121,"108"-20"-1041,-59 12 384,0 0-456,-2 2 56,7 0-64,-9 0-752,-13 0-1929</inkml:trace>
  <inkml:trace contextRef="#ctx0" brushRef="#br0" timeOffset="1">219 5 7922,'0'0'2136,"-55"106"-1496,51-88 88,3 4-728,-1 2 56,2-2-56,0 2-336,0 1-880,3-5-1096,3-10-1977</inkml:trace>
  <inkml:trace contextRef="#ctx0" brushRef="#br0" timeOffset="2">277 197 8410,'0'0'2040,"-4"87"-2040,36-63-1016,2-6-840,4-8-2625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8.922"/>
    </inkml:context>
    <inkml:brush xml:id="br0">
      <inkml:brushProperty name="width" value="0.05" units="cm"/>
      <inkml:brushProperty name="height" value="0.05" units="cm"/>
      <inkml:brushProperty name="color" value="#66CC00"/>
    </inkml:brush>
  </inkml:definitions>
  <inkml:trace contextRef="#ctx0" brushRef="#br0">88 71 5881,'0'0'2873,"-15"19"-2568,-44 59-166,58-75-120,-1-1-1,1 0 1,-1 0 0,1 1-1,0-1 1,0 1 0,0-1-1,0 1 1,1-1 0,-1 1 0,1 0-1,-1-1 1,1 1 0,0-1-1,0 1 1,0 0 0,0-1-1,1 1 1,-1 0 0,1-1-1,-1 1 1,1-1 0,2 6-1,0-4 18,0 0 0,1 0-1,-1 0 1,1 0-1,0 0 1,0-1 0,0 0-1,5 4 1,-8-7-29,9 7 12,1-1 1,0-1-1,1 0 0,-1 0 0,1-1 1,0-1-1,0 0 0,0 0 0,0-1 1,1-1-1,-1 0 0,1-1 0,-1 0 1,0-1-1,13-2 0,-21 2-57,0 0 0,-1 0 0,1-1-1,-1 1 1,1-1 0,-1 0 0,1 0 0,-1 0 0,0 0-1,0-1 1,0 1 0,-1-1 0,1 0 0,-1 1 0,1-1-1,-1-1 1,0 1 0,0 0 0,0 0 0,0-1-1,-1 1 1,1-1 0,-1 1 0,0-1 0,0 0 0,-1 0-1,2-5 1,-1 0-36,0 1 1,-1-1-1,0 0 0,0 0 0,-1 1 0,0-1 0,0 0 0,-1 1 1,0-1-1,-1 1 0,-4-9 0,-1 0 34,5 12 56,0-1 1,0 1 0,0-1 0,1 1 0,0-1 0,0 0 0,0 0 0,1 0 0,0-1 0,0-7-1,1 13-14,0 0-1,1 0 1,-1 1-1,0-1 1,1 0-1,-1 0 1,1 0-1,-1 0 1,1 0-1,-1 1 0,1-1 1,0 0-1,-1 0 1,1 1-1,0-1 1,0 0-1,0 1 1,-1-1-1,1 1 0,0-1 1,0 1-1,0 0 1,0-1-1,0 1 1,0 0-1,1-1 1,31-4 22,-26 5-10,204-7 805,-167 7-307,-44 28-835,1-23 307,0-1 1,0 1-1,0-1 0,1 1 0,0-1 1,0 1-1,1-1 0,-1 0 1,1 0-1,-1 0 0,1-1 0,1 1 1,5 5-1,11 16 0,-15-19 6,6 10 0,1 1 0,16 16-1,-23-28 5,0-1 0,1 1-1,-1-1 1,1 0 0,0 0-1,0 0 1,1-1 0,-1 0-1,14 4 1,2-2 30,0-1 1,0-1-1,1 0 1,-1-2-1,1-1 0,43-5 1,-63 5 33,1-1 0,-1 0 0,0 0 1,0 0-1,0 0 0,0 0 0,0 0 0,0-1 1,0 0-1,0 1 0,-1-1 0,1 0 1,0 0-1,-1-1 0,0 1 0,1 0 0,1-4 1,-2 2 113,0 0 0,0 0 1,0 0-1,0 0 1,-1 0-1,1-1 0,-1 1 1,0 0-1,-1-1 1,1 1-1,-1-9 0,0 11-159,0 1 0,-1 0-1,1-1 1,0 1-1,-1 0 1,1 0 0,-1-1-1,0 1 1,1 0-1,-1 0 1,0 0 0,1 0-1,-1-1 1,0 1 0,0 0-1,0 1 1,0-1-1,0 0 1,0 0 0,-1 0-1,1 1 1,0-1-1,0 0 1,0 1 0,-1-1-1,1 1 1,0-1-1,-1 1 1,1 0 0,0 0-1,-1 0 1,-1 0 0,-9-2-63,0 1 0,-24 2 0,34-1 47,-30 3-862,-1 1-1,-51 14 1,11 2-1634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48.879"/>
    </inkml:context>
    <inkml:brush xml:id="br0">
      <inkml:brushProperty name="width" value="0.05" units="cm"/>
      <inkml:brushProperty name="height" value="0.05" units="cm"/>
      <inkml:brushProperty name="color" value="#66CC00"/>
    </inkml:brush>
  </inkml:definitions>
  <inkml:trace contextRef="#ctx0" brushRef="#br0">595 3240 5529,'0'0'2686,"3"-8"-2314,21-52 5,2-1 754,17-67-1,-15 3-657,-6-1-1,-5-2 1,1-233-1,-57-386-118,30 631-353,-25-182-101,20 223 263,-45-140 0,-10 38 130,35 96-211,4-1-1,-23-100 1,43 127-141,2 0 0,-2-104 1,5 162-210,0 6 100,-20 60 153,-4-2 1,-2-1 0,-46 74 0,12-40 67,-92 109 1,148-200-52,5-9-91,10-22-210,14-27 229,3 0 0,51-81 0,-46 83 63,34-60 40,67-111 81,-128 216-118,0 1-1,0-1 1,1 1-1,-1-1 1,0 1 0,0 0-1,1 0 1,-1-1-1,1 1 1,-1 0-1,1 0 1,0 0 0,-1 1-1,1-1 1,0 0-1,-1 1 1,1-1-1,0 1 1,0-1 0,0 1-1,-1 0 1,1 0-1,0 0 1,0 0-1,0 0 1,0 0 0,0 0-1,-1 1 1,4 0-1,4 2 4,-1 0 0,1 1 0,-1 0 0,13 8 0,-12-7 16,60 35 147,79 33-1,-120-61-123,0-2-1,1-2 0,-1 0 1,2-2-1,-1-1 0,37 2 1,-51-7-155,13 1-3146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7:31.429"/>
    </inkml:context>
    <inkml:brush xml:id="br0">
      <inkml:brushProperty name="width" value="0.05" units="cm"/>
      <inkml:brushProperty name="height" value="0.05" units="cm"/>
      <inkml:brushProperty name="color" value="#66CC00"/>
    </inkml:brush>
  </inkml:definitions>
  <inkml:trace contextRef="#ctx0" brushRef="#br0">1 1 2617,'0'0'3352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4.986"/>
    </inkml:context>
    <inkml:brush xml:id="br0">
      <inkml:brushProperty name="width" value="0.05" units="cm"/>
      <inkml:brushProperty name="height" value="0.05" units="cm"/>
      <inkml:brushProperty name="color" value="#66CC00"/>
    </inkml:brush>
  </inkml:definitions>
  <inkml:trace contextRef="#ctx0" brushRef="#br0">1 1 368,'0'0'2825,"0"2"-2969,0 0-865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5.531"/>
    </inkml:context>
    <inkml:brush xml:id="br0">
      <inkml:brushProperty name="width" value="0.05" units="cm"/>
      <inkml:brushProperty name="height" value="0.05" units="cm"/>
      <inkml:brushProperty name="color" value="#66CC00"/>
    </inkml:brush>
  </inkml:definitions>
  <inkml:trace contextRef="#ctx0" brushRef="#br0">0 17 3569,'0'0'2136,"0"-16"-2240,2 16-1408,-2 26 752,0-2-160,0 4-777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7:08.6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6.081"/>
    </inkml:context>
    <inkml:brush xml:id="br0">
      <inkml:brushProperty name="width" value="0.05" units="cm"/>
      <inkml:brushProperty name="height" value="0.05" units="cm"/>
      <inkml:brushProperty name="color" value="#66CC00"/>
    </inkml:brush>
  </inkml:definitions>
  <inkml:trace contextRef="#ctx0" brushRef="#br0">0 1 1536,'0'0'3181,"23"0"-2165,13 0-2476,-17 0 148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09:43:28.085"/>
    </inkml:context>
    <inkml:brush xml:id="br0">
      <inkml:brushProperty name="width" value="0.05" units="cm"/>
      <inkml:brushProperty name="height" value="0.05" units="cm"/>
      <inkml:brushProperty name="color" value="#004F8B"/>
      <inkml:brushProperty name="ignorePressure" value="1"/>
    </inkml:brush>
  </inkml:definitions>
  <inkml:trace contextRef="#ctx0" brushRef="#br0">1 1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7:31.429"/>
    </inkml:context>
    <inkml:brush xml:id="br0">
      <inkml:brushProperty name="width" value="0.05" units="cm"/>
      <inkml:brushProperty name="height" value="0.05" units="cm"/>
      <inkml:brushProperty name="color" value="#66CC00"/>
    </inkml:brush>
  </inkml:definitions>
  <inkml:trace contextRef="#ctx0" brushRef="#br0">1 1 2617,'0'0'3352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4.986"/>
    </inkml:context>
    <inkml:brush xml:id="br0">
      <inkml:brushProperty name="width" value="0.05" units="cm"/>
      <inkml:brushProperty name="height" value="0.05" units="cm"/>
      <inkml:brushProperty name="color" value="#66CC00"/>
    </inkml:brush>
  </inkml:definitions>
  <inkml:trace contextRef="#ctx0" brushRef="#br0">1 1 368,'0'0'2825,"0"2"-2969,0 0-865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5.531"/>
    </inkml:context>
    <inkml:brush xml:id="br0">
      <inkml:brushProperty name="width" value="0.05" units="cm"/>
      <inkml:brushProperty name="height" value="0.05" units="cm"/>
      <inkml:brushProperty name="color" value="#66CC00"/>
    </inkml:brush>
  </inkml:definitions>
  <inkml:trace contextRef="#ctx0" brushRef="#br0">0 17 3569,'0'0'2136,"0"-16"-2240,2 16-1408,-2 26 752,0-2-160,0 4-777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6.081"/>
    </inkml:context>
    <inkml:brush xml:id="br0">
      <inkml:brushProperty name="width" value="0.05" units="cm"/>
      <inkml:brushProperty name="height" value="0.05" units="cm"/>
      <inkml:brushProperty name="color" value="#66CC00"/>
    </inkml:brush>
  </inkml:definitions>
  <inkml:trace contextRef="#ctx0" brushRef="#br0">0 1 1536,'0'0'3181,"23"0"-2165,13 0-2476,-17 0 148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09.106"/>
    </inkml:context>
    <inkml:brush xml:id="br0">
      <inkml:brushProperty name="width" value="0.05" units="cm"/>
      <inkml:brushProperty name="height" value="0.05" units="cm"/>
      <inkml:brushProperty name="color" value="#004F8B"/>
    </inkml:brush>
  </inkml:definitions>
  <inkml:trace contextRef="#ctx0" brushRef="#br0">0 27 536,'0'0'832,"21"-24"-824,-19 22 32,-1 2 64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15.775"/>
    </inkml:context>
    <inkml:brush xml:id="br0">
      <inkml:brushProperty name="width" value="0.05" units="cm"/>
      <inkml:brushProperty name="height" value="0.05" units="cm"/>
      <inkml:brushProperty name="color" value="#004F8B"/>
    </inkml:brush>
  </inkml:definitions>
  <inkml:trace contextRef="#ctx0" brushRef="#br0">1 0 160,'0'0'760,"5"0"-672,-3 0-8,0 0-72,0 0-8,0 0-184,0 0-24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49.954"/>
    </inkml:context>
    <inkml:brush xml:id="br0">
      <inkml:brushProperty name="width" value="0.05" units="cm"/>
      <inkml:brushProperty name="height" value="0.05" units="cm"/>
      <inkml:brushProperty name="color" value="#004F8B"/>
    </inkml:brush>
  </inkml:definitions>
  <inkml:trace contextRef="#ctx0" brushRef="#br0">20 0 16,'0'0'1392,"-13"0"-2079,7 0-34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0:17.391"/>
    </inkml:context>
    <inkml:brush xml:id="br0">
      <inkml:brushProperty name="width" value="0.05" units="cm"/>
      <inkml:brushProperty name="height" value="0.05" units="cm"/>
      <inkml:brushProperty name="color" value="#66CC00"/>
    </inkml:brush>
  </inkml:definitions>
  <inkml:trace contextRef="#ctx0" brushRef="#br0">0 117 2905,'0'0'232,"13"-92"-296,-7 82-152,0 4-120,-5-2-417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3T10:57:47.433"/>
    </inkml:context>
    <inkml:brush xml:id="br0">
      <inkml:brushProperty name="width" value="0.05" units="cm"/>
      <inkml:brushProperty name="height" value="0.05" units="cm"/>
      <inkml:brushProperty name="color" value="#E71224"/>
    </inkml:brush>
  </inkml:definitions>
  <inkml:trace contextRef="#ctx0" brushRef="#br0">1 27 680,'0'0'2894,"2"-4"-2264,0-2-405,7-10 1295,-8 16-2660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0:23.680"/>
    </inkml:context>
    <inkml:brush xml:id="br0">
      <inkml:brushProperty name="width" value="0.05" units="cm"/>
      <inkml:brushProperty name="height" value="0.05" units="cm"/>
      <inkml:brushProperty name="color" value="#66CC00"/>
    </inkml:brush>
  </inkml:definitions>
  <inkml:trace contextRef="#ctx0" brushRef="#br0">1 0 408,'0'0'552,"41"43"-832,-35-37 272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6:37.503"/>
    </inkml:context>
    <inkml:brush xml:id="br0">
      <inkml:brushProperty name="width" value="0.05" units="cm"/>
      <inkml:brushProperty name="height" value="0.05" units="cm"/>
      <inkml:brushProperty name="color" value="#66CC00"/>
    </inkml:brush>
  </inkml:definitions>
  <inkml:trace contextRef="#ctx0" brushRef="#br0">0 1 232,'0'0'824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29:29.1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5:23.204"/>
    </inkml:context>
    <inkml:brush xml:id="br0">
      <inkml:brushProperty name="width" value="0.05" units="cm"/>
      <inkml:brushProperty name="height" value="0.05" units="cm"/>
      <inkml:brushProperty name="color" value="#E71224"/>
    </inkml:brush>
  </inkml:definitions>
  <inkml:trace contextRef="#ctx0" brushRef="#br0">2 1 1272,'0'0'1121,"-2"2"-1129,2 2-57,2 0-15,6-2-264,-1 2-1224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5:24.731"/>
    </inkml:context>
    <inkml:brush xml:id="br0">
      <inkml:brushProperty name="width" value="0.05" units="cm"/>
      <inkml:brushProperty name="height" value="0.05" units="cm"/>
      <inkml:brushProperty name="color" value="#E71224"/>
    </inkml:brush>
  </inkml:definitions>
  <inkml:trace contextRef="#ctx0" brushRef="#br0">213 89 864,'-1'40'582,"1"-39"-565,-1-1 1,1 1 0,0 0-1,0-1 1,0 1 0,0-1-1,1 1 1,-1-1-1,0 1 1,0-1 0,0 1-1,0-1 1,0 1 0,1-1-1,-1 1 1,0-1 0,1 1-1,-1-1 1,0 0 0,1 1-1,-1-1 1,0 1-1,1-1 1,-1 0 0,1 1-1,-1-1 1,0 0 0,1 1-1,-1-1 1,1 0 0,-1 0-1,1 0 1,-1 1 0,1-1-1,-1 0 1,1 0 0,-1 0-1,1 0 1,0 0-1,-1 0 1,1 0 0,-1 0-1,1 0 1,-1 0 0,2-1-1,1 1 115,307 42 1700,-305-42 355,-7-2-866,-19-4-490,-34-6-893,-52 1 95,-180 4 0,214 7-326,110 2 171,42 8 0,5 0 167,49 0 5,153-10 0,-267-6 389,-17 0 149,-13 0-304,-22-1-205,0 1 0,0 1 0,0 2 0,-61 3 0,47-1-51,-207-1-121,253 2 5,18-1-315,-8 2 359,114 0-13,144-3 150,-251 2-64,-1-1 1,1-1-1,-1 0 0,24-8 1,-39 10-8,0 0 0,0 0 0,1 0 0,-1 0 0,0 0 0,1 0 0,-1 0 0,0 0 0,0 0 0,1 0 0,-1 0 0,0 0 0,0 0 0,1 0 0,-1-1 0,0 1 0,0 0 0,0 0 0,1 0 0,-1 0 0,0-1 0,0 1 0,0 0 0,1 0 0,-1 0 0,0-1 0,0 1 0,0 0 0,0 0 0,0-1 0,0 1 0,0 0 0,1 0 0,-1-1 1,0 1-1,0 0 0,0 0 0,0-1 0,0 1 0,0 0 0,0-1 0,0 1 0,0 0 0,0 0 0,-1-1 0,1 1 0,0 0 0,0 0 0,0-1 0,0 1 0,0 0 0,0 0 0,-1-1 0,-13-7 221,-14 2-217,1 2 1,-1 1-1,-50 1 0,40 1-23,-88-6 56,-42 0-14,166 7-137,5 0-295,192 12-51,3 0 662,-198-12-221,37 0-60,-24 0 190,-19 0 606,-187-11-681,80 2-29,-4 1 82,115 8-209,8-1 23,-1 0-1,1 1 0,-1-1 1,1 1-1,9 2 0,7-1-56,401-1 1016,-943-24-854,687 28-644,155 10 910,-321-14-96,-4 0-62,-92-5-107,-165-30 0,221 28 65,21 4 90,-23-4-805,40 6 283,4 0-33,24 0-392,16 0-474,2 0-1034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36:00.80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6.509"/>
    </inkml:context>
    <inkml:brush xml:id="br0">
      <inkml:brushProperty name="width" value="0.05" units="cm"/>
      <inkml:brushProperty name="height" value="0.05" units="cm"/>
      <inkml:brushProperty name="color" value="#FFC114"/>
    </inkml:brush>
  </inkml:definitions>
  <inkml:trace contextRef="#ctx0" brushRef="#br0">596 68 1400,'0'0'1593,"4"-3"-1288,-2 2-1074,6-4 460,6-8 4147,-13 13-3726,-1-1 1,0 1-1,1-1 1,-1 1-1,0-1 1,1 0-1,-1 1 1,0-1-1,0 1 1,1-1-1,-1 0 1,0 1-1,0-1 1,0 0-1,0 1 1,0-1-1,0 1 1,0-1-1,0 0 1,0 1-1,0-1 1,0 0-1,0 1 1,-1-1-1,1 0 1,0 1-1,0-1 1,-1 1-1,1-1 1,0 1-1,-1-1 1,1 1-1,-1-1 1,1 1-1,-1-1 1,1 1-1,-1-1 1,1 1-1,-1 0 1,1-1-1,-1 1 1,1 0-1,-1-1 1,0 1-1,1 0 1,-2-1-1,-6-2-79,-1-1 0,1 1 0,-1 0 0,0 1-1,0 0 1,0 0 0,-14 0 0,-67 3 121,77 0-119,6 0-28,1 0 1,-1 1-1,1-1 0,-1 2 1,1-1-1,0 1 0,0 0 1,0 0-1,0 0 0,1 1 0,-8 6 1,-5 5 21,-30 31 0,38-37-71,8-7 48,0 0 0,0 0 0,0 0 0,0 0-1,0 0 1,0 0 0,0 0 0,1 1 0,-1-1 0,1 1 0,-3 5 0,4-7-13,0 0 0,0 0 0,0 1 0,0-1 0,0 0 0,0 0 0,0 1 0,1-1 0,-1 0 0,0 0 0,1 1 0,-1-1 0,0 0 0,1 0 0,0 0 0,-1 0 0,1 0 0,0 0 0,0 0 0,-1 0 0,1 0 0,0 0 0,0 0 1,0 0-1,2 1 0,34 21 60,-18-12 26,-8-3-85,0 0 0,0 1 0,-1 0 1,0 1-1,0 0 0,-1 1 0,-1 0 1,0 0-1,9 17 0,-11-17 12,-2 0-1,1 1 0,-1 0 1,-1 0-1,0 0 0,-1 0 0,0 0 1,0 25-1,-1-29 2,-1-1-1,-1 1 0,0 0 1,0-1-1,0 1 1,-1-1-1,0 0 1,0 1-1,-1-1 0,0 0 1,0 0-1,0-1 1,-1 1-1,0-1 0,-9 11 1,9-14 65,-1 0 0,1 0 1,0 0-1,-1 0 0,0-1 1,0 0-1,0 0 0,0 0 1,0-1-1,0 1 0,0-1 0,0 0 1,-1-1-1,1 0 0,0 1 1,0-2-1,-7 0 0,0 0 147,1 0-1,-1-2 1,1 1-1,0-1 1,0-1 0,-20-9-1,1-2-6,0-2-1,1-1 1,2-1 0,-1-1-1,-32-33 1,59 52-246,0 1 0,0-1 0,0 0 0,0 0 0,0 0 0,0 0 0,1 0 0,-1 0 0,0 0 0,1 0 0,-1 0 0,0 0 0,1 0 0,-1 0 1,1-1-1,0 1 0,-1 0 0,1 0 0,0-1 0,0 1 0,0 0 0,0 0 0,0-1 0,0 1 0,0 0 0,0 0 0,1 0 0,-1-1 0,0 1 0,1 0 0,-1 0 0,1 0 0,-1-1 0,1 1 0,0 0 1,-1 0-1,1 0 0,1-1 0,3-2-510,-1 1 0,1-1-1,1 1 1,-1 0 0,0 0 0,9-3 0,-13 6 433,29-12-3985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6.943"/>
    </inkml:context>
    <inkml:brush xml:id="br0">
      <inkml:brushProperty name="width" value="0.05" units="cm"/>
      <inkml:brushProperty name="height" value="0.05" units="cm"/>
      <inkml:brushProperty name="color" value="#FFC114"/>
    </inkml:brush>
  </inkml:definitions>
  <inkml:trace contextRef="#ctx0" brushRef="#br0">1 125 6969,'0'0'4468,"19"-7"-3744,7-2-490,-5 2-52,1 0 1,0 1-1,24-3 0,-15 4 150,104-21 598,-112 20-825,0-1-1,0-1 0,35-18 0,-74 24-2210,-5 2-509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7.688"/>
    </inkml:context>
    <inkml:brush xml:id="br0">
      <inkml:brushProperty name="width" value="0.05" units="cm"/>
      <inkml:brushProperty name="height" value="0.05" units="cm"/>
      <inkml:brushProperty name="color" value="#FFC114"/>
    </inkml:brush>
  </inkml:definitions>
  <inkml:trace contextRef="#ctx0" brushRef="#br0">215 16 6753,'0'0'5124,"2"-4"-4698,5-8-165,-10 13-99,-18 25-30,3-4-95,-43 42 49,38-42-32,1 1 0,-34 47 0,53-66-56,1 0 0,-1 1 0,1-1 0,0 1 0,0 0 0,1-1 0,-2 9 0,2-11 2,1 0-1,0 0 1,0 0 0,0 0 0,0-1-1,0 1 1,0 0 0,1 0-1,-1 0 1,0-1 0,1 1 0,0 0-1,-1 0 1,1-1 0,0 1 0,0-1-1,0 1 1,0 0 0,0-1-1,0 0 1,0 1 0,1-1 0,-1 0-1,2 2 1,7 3 49,1 1 0,0-2 0,0 1 0,1-2 0,23 7 0,64 10 20,-99-21-69,158 19-177,-125-18-1671,38-3 1,-53-3-817,-6-6-1154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8.079"/>
    </inkml:context>
    <inkml:brush xml:id="br0">
      <inkml:brushProperty name="width" value="0.05" units="cm"/>
      <inkml:brushProperty name="height" value="0.05" units="cm"/>
      <inkml:brushProperty name="color" value="#FFC114"/>
    </inkml:brush>
  </inkml:definitions>
  <inkml:trace contextRef="#ctx0" brushRef="#br0">311 0 7578,'0'0'5153,"-11"20"-4863,-108 241 1804,92-192-1530,-20 45 830,-53 201 1,94-268-1380,5-26-7404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3T10:57:51.585"/>
    </inkml:context>
    <inkml:brush xml:id="br0">
      <inkml:brushProperty name="width" value="0.05" units="cm"/>
      <inkml:brushProperty name="height" value="0.05" units="cm"/>
      <inkml:brushProperty name="color" value="#E71224"/>
    </inkml:brush>
  </inkml:definitions>
  <inkml:trace contextRef="#ctx0" brushRef="#br0">19 1 7009,'0'0'3217,"-19"0"-10746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9.688"/>
    </inkml:context>
    <inkml:brush xml:id="br0">
      <inkml:brushProperty name="width" value="0.05" units="cm"/>
      <inkml:brushProperty name="height" value="0.05" units="cm"/>
      <inkml:brushProperty name="color" value="#FFC114"/>
    </inkml:brush>
  </inkml:definitions>
  <inkml:trace contextRef="#ctx0" brushRef="#br0">189 101 8194,'0'0'6082,"-2"-15"-5360,0-3-509,-1 5 58,2 0 0,-1-22 1,14 33-128,12-1-118,0 1 1,37 2-1,-51 1-19,0 0 0,-1 0-1,1 1 1,0 0 0,-1 1 0,1 0-1,-1 0 1,0 1 0,9 5-1,-13-6-17,-1 0-1,0 1 0,0-1 0,0 1 1,-1 0-1,1 0 0,-1 0 0,0 0 0,0 0 1,0 1-1,0 0 0,-1-1 0,0 1 0,0 0 1,0 0-1,-1 0 0,0 0 0,0 0 0,0 1 1,0-1-1,-1 0 0,0 0 0,0 1 0,0-1 1,-1 0-1,0 0 0,0 1 0,0-1 1,0 0-1,-1 0 0,0 0 0,0 0 0,0-1 1,-1 1-1,0-1 0,0 1 0,-4 5 0,-2 0 5,-1-1-1,0 1 0,0-1 0,-1-1 0,0 0 1,0-1-1,0 0 0,-1 0 0,-1-1 0,1-1 1,-1 0-1,-20 4 0,34-9 0,-1 0 0,0 0 1,0 0-1,0 0 0,0 0 0,1 0 1,-1 0-1,0 0 0,0 0 0,0 0 1,0 1-1,0-1 0,1 0 0,-1 0 0,0 0 1,0 0-1,0 0 0,0 0 0,0 0 1,1 0-1,-1 0 0,0 1 0,0-1 1,0 0-1,0 0 0,0 0 0,0 0 0,0 0 1,0 1-1,0-1 0,1 0 0,-1 0 1,0 0-1,0 0 0,0 0 0,0 1 0,0-1 1,0 0-1,0 0 0,0 0 0,0 0 1,0 1-1,0-1 0,0 0 0,0 0 1,0 0-1,0 0 0,-1 1 0,1-1 0,0 0 1,0 0-1,0 0 0,0 0 0,0 0 1,0 0-1,0 1 0,0-1 0,-1 0 0,1 0 1,0 0-1,0 0 0,0 0 0,0 0 1,0 0-1,0 0 0,-1 1 0,1-1 1,0 0-1,0 0 0,13 7-179,-1-1 129,29 10-17,-1 3 0,-1 1 1,55 37-1,-83-48 83,0 0 0,-1 0 0,0 1 0,0 0 0,-1 1 0,11 17 0,-15-20-9,0 0-1,-1 1 1,-1-1 0,1 1 0,-2 0 0,1 0-1,-1 0 1,0 0 0,-1 0 0,1 18-1,-2-24 33,0 0 0,-1-1 0,1 1 0,-1 0 0,1 0 0,-1-1 0,0 1 0,0-1 0,0 1 0,0-1 0,0 1 0,-1-1 0,1 1 0,-1-1 0,0 0-1,-2 3 1,0-1 11,0-1-1,-1 0 1,1 0-1,-1 0 1,1 0-1,-1-1 0,-10 4 1,-3 0 50,-1-1 0,1-1 0,-35 2 0,-111 0-211,103-6-1864,-104 13 0,109-3-2404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0.679"/>
    </inkml:context>
    <inkml:brush xml:id="br0">
      <inkml:brushProperty name="width" value="0.05" units="cm"/>
      <inkml:brushProperty name="height" value="0.05" units="cm"/>
      <inkml:brushProperty name="color" value="#FFC114"/>
    </inkml:brush>
  </inkml:definitions>
  <inkml:trace contextRef="#ctx0" brushRef="#br0">644 183 5369,'0'0'6291,"2"-12"-5422,4-37-279,-6 46-534,-1 0 1,0 0-1,1 0 1,-1 0-1,0 0 0,0 0 1,-1 0-1,1 0 1,-1 0-1,1 1 1,-1-1-1,0 1 1,0-1-1,0 1 0,0 0 1,0-1-1,-1 1 1,1 1-1,-1-1 1,-4-3-1,1 1-46,-7-4 35,0 0 0,-1 1 1,1 0-1,-2 1 0,1 1 1,-1 0-1,1 1 0,-1 0 1,0 2-1,-1-1 0,1 2 1,-28 0-1,43 1-46,-1 0 1,1 0-1,-1 1 0,0-1 0,1 0 0,-1 0 0,1 0 0,-1 0 1,1 1-1,-1-1 0,1 0 0,-1 1 0,1-1 0,-1 0 1,1 1-1,-1-1 0,1 0 0,-1 1 0,1-1 0,0 1 0,-1-1 1,1 1-1,0-1 0,-1 1 0,1-1 0,0 1 0,0-1 1,0 1-1,-1-1 0,1 1 0,0 0 0,0 0 0,-1 23-7,1-17-9,2 16-4,1 0 0,1-1 1,0 1-1,2-1 0,15 38 1,11 42 128,-30-89-87,1 0 0,-2 0 0,0 0 0,0 0 0,-1 0 0,-2 15 0,1-25 10,0 1 1,0-1 0,0 0-1,-1 0 1,1 0 0,-1 0-1,1 0 1,-1 0 0,0 0-1,0 0 1,-1-1 0,1 1-1,0-1 1,-1 0 0,0 0-1,1 0 1,-1 0 0,0 0-1,0 0 1,0-1 0,0 1-1,-1-1 1,-4 1 0,-5 3 131,-1-2 0,0 0 0,1 0 1,-22 0-1,-163-1-195,108-3-7603,69 1 129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5.169"/>
    </inkml:context>
    <inkml:brush xml:id="br0">
      <inkml:brushProperty name="width" value="0.05" units="cm"/>
      <inkml:brushProperty name="height" value="0.05" units="cm"/>
      <inkml:brushProperty name="color" value="#FFC114"/>
    </inkml:brush>
  </inkml:definitions>
  <inkml:trace contextRef="#ctx0" brushRef="#br0">124 61 3993,'0'0'6213,"2"-10"-5110,11-40 911,-13 55-1982,0 1-1,0-1 1,-1 0 0,1 1 0,-1-1 0,0 0 0,-1 1-1,1-1 1,-1 0 0,-2 5 0,-2 7-6,-30 101 99,6 1 0,-18 139 0,42-339-529,6 72 395,0-9-29,0 0 0,1 0-1,0 0 1,2 0-1,8-32 1,-4 31 44,0 1 1,1 0-1,1 0 0,1 1 1,1 0-1,0 1 1,26-29-1,-30 37-1,2 0 0,-1 0 0,1 1 0,1 0 0,-1 1 0,1 0 0,0 1 0,0-1 0,1 2 1,0 0-1,-1 0 0,1 1 0,1 0 0,-1 1 0,13-1 0,-12 2-9,-1 0-7,0 0-1,1 1 1,-1 0 0,0 1-1,12 2 1,-21-3 13,-1 1 1,0-1 0,0 1-1,0 0 1,0 0-1,0 0 1,0-1-1,0 1 1,0 0 0,0 0-1,0 1 1,0-1-1,0 0 1,-1 0-1,1 0 1,0 0 0,-1 1-1,1-1 1,-1 0-1,0 0 1,1 1-1,-1-1 1,0 0 0,0 3-1,1 37 76,-1-36-76,-2 6-4,0-1 1,0 1-1,-1 0 0,-1-1 1,1 0-1,-2 0 1,1 0-1,-1 0 0,-1-1 1,-12 17-1,-9 8 15,-42 41-1,59-64-2,-12 9-23,16-15-17,0 0 1,1 0-1,0 1 0,-8 11 1,12-16 27,0 0 1,1 1-1,-1-1 1,1 1-1,-1 0 1,1-1-1,0 1 1,-1-1-1,1 1 1,0 0-1,0-1 0,0 1 1,1-1-1,-1 1 1,0 0-1,1-1 1,-1 1-1,0-1 1,1 1-1,0-1 1,-1 1-1,1-1 1,0 0-1,0 1 1,0-1-1,0 0 0,0 0 1,0 1-1,2 1 1,4 3 2,0 0 1,0-1-1,14 10 1,8 1-473,2-1 1,0-2-1,60 17 0,11 6-2071,-69-22-2443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6.258"/>
    </inkml:context>
    <inkml:brush xml:id="br0">
      <inkml:brushProperty name="width" value="0.05" units="cm"/>
      <inkml:brushProperty name="height" value="0.05" units="cm"/>
      <inkml:brushProperty name="color" value="#FFC114"/>
    </inkml:brush>
  </inkml:definitions>
  <inkml:trace contextRef="#ctx0" brushRef="#br0">222 17 336,'0'0'10194,"-5"4"-9776,-4 6-374,1 1 1,0 0-1,0 0 1,1 1 0,0-1-1,1 2 1,1-1-1,-5 16 1,-7 12 34,0-3-48,-9 18 0,2 1 0,3 1 1,-17 73-1,35-114-30,1 0-1,1 29 1,1-40-33,0-4 4,0-1 1,0 1-1,0-1 0,0 1 0,0-1 0,0 1 0,0-1 0,0 1 0,1-1 0,-1 1 0,0-1 0,0 0 0,0 1 0,0-1 0,1 1 0,-1-1 0,0 1 0,0-1 0,1 0 0,-1 1 0,0-1 0,1 0 0,-1 1 0,1-1 0,-1 0 0,0 0 0,1 1 0,-1-1 0,1 0 0,-1 0 0,1 0 0,-1 1 0,0-1 0,1 0 0,-1 0 0,1 0 0,-1 0 0,1 0 0,-1 0 0,1 0 0,-1 0 0,1 0 0,-1 0 0,1 0 0,-1 0 0,1 0 0,-1-1 0,0 1 0,1 0 0,1-1-57,0 0 0,0 1-1,0-1 1,-1 0 0,1 0-1,0 0 1,-1-1 0,1 1-1,-1 0 1,1 0 0,-1-1-1,2-2 1,3-5 0,-1-1 1,-1 0-1,0 0 1,0 0-1,-1 0 1,3-16-1,6-71-630,-2 17 428,-6 58 451,1 1 0,1 0 0,0 0-1,2 1 1,0 0 0,20-34 0,-20 43-60,-1 0 1,1 1-1,1 0 0,0 0 1,0 1-1,1 0 0,0 1 1,1 0-1,0 0 0,0 1 1,0 1-1,19-9 0,-12 9 103,0 0-1,0 2 0,1 0 0,-1 0 0,1 2 0,37 0 0,-54 2-180,0 0 1,0 0-1,0 0 0,0 1 0,0-1 0,1 1 0,-1-1 0,0 1 0,0 0 0,-1 0 0,1 0 0,0 0 0,0 0 0,0 0 0,-1 0 0,1 1 0,0-1 0,-1 0 0,3 3 0,-2 0-12,0 0 0,0-1 0,0 1 0,0 0 0,0 0 0,-1 0 0,1 0 0,-1 0-1,1 7 1,-1-2-17,0 1-1,-1-1 0,0 1 0,0 0 0,-1-1 0,-1 1 1,1-1-1,-5 14 0,0-9-24,0 0-1,-1-1 1,0 1 0,-16 19 0,-45 48-226,28-33 187,39-47 69,-1 0 0,1 1-1,0-1 1,0 1 0,0-1 0,0 1-1,0-1 1,1 1 0,-1 0-1,0-1 1,1 1 0,-1 0-1,1 0 1,-1 0 0,1-1-1,0 1 1,0 0 0,0 2-1,1-2 5,-1-1-1,1 0 0,-1 1 0,1-1 1,0 1-1,-1-1 0,1 0 0,0 0 1,0 0-1,0 1 0,0-1 0,0 0 0,0 0 1,1 0-1,-1-1 0,0 1 0,2 1 1,7 2 12,-1 0-1,0-1 1,1 0 0,0 0 0,12 1 0,-14-3-35,71 13-86,47 10-2363,-86-14-39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6.964"/>
    </inkml:context>
    <inkml:brush xml:id="br0">
      <inkml:brushProperty name="width" value="0.05" units="cm"/>
      <inkml:brushProperty name="height" value="0.05" units="cm"/>
      <inkml:brushProperty name="color" value="#FFC114"/>
    </inkml:brush>
  </inkml:definitions>
  <inkml:trace contextRef="#ctx0" brushRef="#br0">73 0 7786,'0'0'3239,"-5"25"-2903,-35 161 188,30-131-576,2 0-1,-1 105 1,9-170-1214,0-1 611,0 0 0,3-15 0,0-16 64,-3 8 434,-1 7 171,1 1 0,1-1 0,1 0-1,7-27 1,-7 47 31,-1 1 0,1 0 0,0 0 0,0 0 0,1 1 0,0-1 0,0 0 0,0 1 0,1 0 0,0 0 0,0 0 0,0 0 0,1 0 0,-1 1 0,1 0 0,0 0 0,0 0 0,0 1 0,1 0 0,0 0 0,-1 0 0,11-3 0,-1 2 187,1 1 0,0 1 0,-1 0 0,1 1 0,26 2 0,-40-1-192,0 0 0,0 0 0,0 1 0,0-1 0,0 1 1,0-1-1,0 1 0,0 0 0,0 0 0,-1 0 0,1 0 0,0 0 0,0 0 1,-1 0-1,1 0 0,-1 1 0,1-1 0,-1 1 0,0-1 0,1 1 0,-1-1 1,0 1-1,0 0 0,0 0 0,0-1 0,-1 1 0,1 0 0,0 0 0,-1 0 0,1 0 1,-1 3-1,2 6 34,-1 0 1,-1 0 0,0 0-1,-2 16 1,2-20-60,-3 9 74,1 0 1,-9 23-1,7-25-60,1-1 1,0 0-1,1 1 1,-1 19-1,3-32-25,0 1 0,0 0-1,1-1 1,-1 1 0,1-1 0,-1 1-1,1-1 1,0 1 0,0-1 0,-1 0-1,1 1 1,0-1 0,0 0 0,1 1-1,-1-1 1,0 0 0,0 0 0,0 0 0,1 0-1,-1 0 1,0 0 0,1-1 0,-1 1-1,1 0 1,-1-1 0,1 1 0,-1-1-1,1 0 1,0 1 0,2-1 0,8 2 34,0 0 1,0-1-1,13-1 0,-15 0-29,74 0-749,-40-1-1043,84 9 1,-93-2-675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7.404"/>
    </inkml:context>
    <inkml:brush xml:id="br0">
      <inkml:brushProperty name="width" value="0.05" units="cm"/>
      <inkml:brushProperty name="height" value="0.05" units="cm"/>
      <inkml:brushProperty name="color" value="#FFC114"/>
    </inkml:brush>
  </inkml:definitions>
  <inkml:trace contextRef="#ctx0" brushRef="#br0">93 0 7786,'0'0'5057,"-1"7"-4720,-43 246 354,12-95-399,25-114-2912,-2 85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7.776"/>
    </inkml:context>
    <inkml:brush xml:id="br0">
      <inkml:brushProperty name="width" value="0.05" units="cm"/>
      <inkml:brushProperty name="height" value="0.05" units="cm"/>
      <inkml:brushProperty name="color" value="#FFC114"/>
    </inkml:brush>
  </inkml:definitions>
  <inkml:trace contextRef="#ctx0" brushRef="#br0">1 70 5153,'0'0'1140,"16"-10"-513,53-31-19,-63 38-470,-1 0 0,1 1 1,-1 0-1,1 0 0,0 0 0,0 1 0,0-1 0,0 1 0,0 1 0,1-1 0,-1 1 0,8 1 0,3 0 336,-14-1-396,-1-1 1,0 1-1,1 1 1,-1-1-1,1 0 0,-1 1 1,1-1-1,-1 1 1,1 0-1,-1-1 1,0 1-1,0 0 0,1 1 1,-1-1-1,0 0 1,0 1-1,0-1 1,0 1-1,0-1 1,-1 1-1,1 0 0,2 4 1,-1-2 5,-1 1 0,0 0 0,-1 0 1,1 0-1,-1 1 0,0-1 0,0 0 0,-1 0 0,0 10 1,0-1-27,0 0 0,-2 0 0,0 0 0,0 0 0,-1-1 0,-1 1 1,-6 13-1,-7 12 46,-22 37 1,29-58-114,8-13-23,-11 23 9,13-28 19,-1 1 0,1 0 0,0-1 0,0 1 0,0 0 0,0-1-1,0 1 1,0-1 0,0 1 0,0 0 0,0-1 0,0 1 0,0 0 0,0-1 0,0 1 0,1 0 0,-1-1-1,0 1 1,0-1 0,1 1 0,-1-1 0,0 1 0,1-1 0,-1 1 0,1-1 0,-1 1 0,1-1 0,-1 1-1,1-1 1,-1 1 0,1-1 0,-1 0 0,1 1 0,-1-1 0,1 0 0,0 0 0,-1 0 0,1 1 0,-1-1 0,2 0-1,59 11-619,48 13-2918,-70-11-456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8.495"/>
    </inkml:context>
    <inkml:brush xml:id="br0">
      <inkml:brushProperty name="width" value="0.05" units="cm"/>
      <inkml:brushProperty name="height" value="0.05" units="cm"/>
      <inkml:brushProperty name="color" value="#FFC114"/>
    </inkml:brush>
  </inkml:definitions>
  <inkml:trace contextRef="#ctx0" brushRef="#br0">85 201 392,'0'0'10860,"5"-15"-9884,14-43-345,-16 52 11,-2 11-495,-2 13-131,-8 24 81,-1 0 0,-26 67 0,21-69-17,2 1 0,-15 77 0,53-147-32,155-245 217,-151 228-250,-26 41-19,0 0-11,0 0-1,0 0 1,1 1 0,5-7 0,-8 10 13,0 1 1,-1-1 0,1 0-1,0 1 1,-1-1 0,1 1-1,0-1 1,0 1 0,-1-1-1,1 1 1,0 0 0,0-1-1,0 1 1,0 0 0,0 0-1,-1 0 1,1 0 0,0-1 0,0 1-1,0 0 1,0 1 0,0-1-1,0 0 1,0 0 0,-1 0-1,1 0 1,0 1 0,0-1-1,0 0 1,0 1 0,-1-1-1,1 1 1,0-1 0,0 1-1,1 0 1,30 32 139,-22-22-117,1 0 1,14 12-1,-21-20-23,1 0 0,-1 0 1,1 0-1,-1-1 0,1 0 1,0 0-1,0 0 0,0-1 0,0 1 1,9 0-1,-9-1 20,1-1 1,-1 0-1,1 0 1,-1-1-1,1 1 1,0-1-1,-1-1 0,0 1 1,1-1-1,-1 0 1,0 0-1,0 0 1,0-1-1,9-5 1,-4 0 25,0-1 0,0 0 0,0-1 0,-2 0 0,10-13 0,6-12-100,-2-1-1,22-47 1,-39 75-684,-3 12-1297,-4 14-2038,-8 12-1847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8.886"/>
    </inkml:context>
    <inkml:brush xml:id="br0">
      <inkml:brushProperty name="width" value="0.05" units="cm"/>
      <inkml:brushProperty name="height" value="0.05" units="cm"/>
      <inkml:brushProperty name="color" value="#FFC114"/>
    </inkml:brush>
  </inkml:definitions>
  <inkml:trace contextRef="#ctx0" brushRef="#br0">12 21 10546,'0'0'4889,"-12"-20"-4889,20 26-1040,5 10-840,-2 4-2537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9.323"/>
    </inkml:context>
    <inkml:brush xml:id="br0">
      <inkml:brushProperty name="width" value="0.05" units="cm"/>
      <inkml:brushProperty name="height" value="0.05" units="cm"/>
      <inkml:brushProperty name="color" value="#FFC114"/>
    </inkml:brush>
  </inkml:definitions>
  <inkml:trace contextRef="#ctx0" brushRef="#br0">1 0 10562,'0'0'1865,"24"34"-5994,5-22-1256</inkml:trace>
  <inkml:trace contextRef="#ctx0" brushRef="#br0" timeOffset="1">101 462 8602,'0'0'0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24:11.807"/>
    </inkml:context>
    <inkml:brush xml:id="br0">
      <inkml:brushProperty name="width" value="0.05" units="cm"/>
      <inkml:brushProperty name="height" value="0.05" units="cm"/>
      <inkml:brushProperty name="color" value="#004F8B"/>
    </inkml:brush>
  </inkml:definitions>
  <inkml:trace contextRef="#ctx0" brushRef="#br0">14 197 120,'0'0'312,"-2"-96"-360,-4 78 48,3 0 56,1 2-40,2-4 40,0 6-56,0 0-400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9:05.319"/>
    </inkml:context>
    <inkml:brush xml:id="br0">
      <inkml:brushProperty name="width" value="0.05" units="cm"/>
      <inkml:brushProperty name="height" value="0.05" units="cm"/>
      <inkml:brushProperty name="color" value="#FFC114"/>
    </inkml:brush>
  </inkml:definitions>
  <inkml:trace contextRef="#ctx0" brushRef="#br0">46 1 24,'0'0'48,"-17"0"-48,11 0 8,0 0-8,3 0 0,-1 0 0,2 0-16,-2 0-16,1 0 24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45:19.49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55:40.069"/>
    </inkml:context>
    <inkml:brush xml:id="br0">
      <inkml:brushProperty name="width" value="0.05" units="cm"/>
      <inkml:brushProperty name="height" value="0.05" units="cm"/>
      <inkml:brushProperty name="color" value="#66CC00"/>
    </inkml:brush>
  </inkml:definitions>
  <inkml:trace contextRef="#ctx0" brushRef="#br0">0 1 728,'0'0'0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53:42.121"/>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09.106"/>
    </inkml:context>
    <inkml:brush xml:id="br0">
      <inkml:brushProperty name="width" value="0.05" units="cm"/>
      <inkml:brushProperty name="height" value="0.05" units="cm"/>
      <inkml:brushProperty name="color" value="#004F8B"/>
    </inkml:brush>
  </inkml:definitions>
  <inkml:trace contextRef="#ctx0" brushRef="#br0">0 27 536,'0'0'832,"21"-24"-824,-19 22 32,-1 2 64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15.775"/>
    </inkml:context>
    <inkml:brush xml:id="br0">
      <inkml:brushProperty name="width" value="0.05" units="cm"/>
      <inkml:brushProperty name="height" value="0.05" units="cm"/>
      <inkml:brushProperty name="color" value="#004F8B"/>
    </inkml:brush>
  </inkml:definitions>
  <inkml:trace contextRef="#ctx0" brushRef="#br0">1 0 160,'0'0'760,"5"0"-672,-3 0-8,0 0-72,0 0-8,0 0-184,0 0-24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49.954"/>
    </inkml:context>
    <inkml:brush xml:id="br0">
      <inkml:brushProperty name="width" value="0.05" units="cm"/>
      <inkml:brushProperty name="height" value="0.05" units="cm"/>
      <inkml:brushProperty name="color" value="#004F8B"/>
    </inkml:brush>
  </inkml:definitions>
  <inkml:trace contextRef="#ctx0" brushRef="#br0">20 0 16,'0'0'1392,"-13"0"-2079,7 0-34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10:33:20.015"/>
    </inkml:context>
    <inkml:brush xml:id="br0">
      <inkml:brushProperty name="width" value="0.05" units="cm"/>
      <inkml:brushProperty name="height" value="0.05" units="cm"/>
      <inkml:brushProperty name="color" value="#66CC00"/>
    </inkml:brush>
  </inkml:definitions>
  <inkml:trace contextRef="#ctx0" brushRef="#br0">29 13 5737,'0'0'4057,"-28"-12"-9418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10:35:27.605"/>
    </inkml:context>
    <inkml:brush xml:id="br0">
      <inkml:brushProperty name="width" value="0.05" units="cm"/>
      <inkml:brushProperty name="height" value="0.05" units="cm"/>
      <inkml:brushProperty name="color" value="#66CC00"/>
    </inkml:brush>
  </inkml:definitions>
  <inkml:trace contextRef="#ctx0" brushRef="#br0">24 2 56,'0'0'672,"-23"-2"-1240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10:36:42.889"/>
    </inkml:context>
    <inkml:brush xml:id="br0">
      <inkml:brushProperty name="width" value="0.05" units="cm"/>
      <inkml:brushProperty name="height" value="0.05" units="cm"/>
      <inkml:brushProperty name="color" value="#66CC00"/>
    </inkml:brush>
  </inkml:definitions>
  <inkml:trace contextRef="#ctx0" brushRef="#br0">74 0 176,'0'0'608,"-74"147"-872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24:13.058"/>
    </inkml:context>
    <inkml:brush xml:id="br0">
      <inkml:brushProperty name="width" value="0.05" units="cm"/>
      <inkml:brushProperty name="height" value="0.05" units="cm"/>
      <inkml:brushProperty name="color" value="#004F8B"/>
    </inkml:brush>
  </inkml:definitions>
  <inkml:trace contextRef="#ctx0" brushRef="#br0">0 1 1136,'0'0'1241,"4"0"-1298,8 4-167,-3 0 216,0 0-848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10:38:29.4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10:39:05.274"/>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1.274"/>
    </inkml:context>
    <inkml:brush xml:id="br0">
      <inkml:brushProperty name="width" value="0.05" units="cm"/>
      <inkml:brushProperty name="height" value="0.05" units="cm"/>
      <inkml:brushProperty name="color" value="#004F8B"/>
    </inkml:brush>
  </inkml:definitions>
  <inkml:trace contextRef="#ctx0" brushRef="#br0">101 1 432,'0'0'1240,"-47"32"-1176,39-24 272,1 2-336,-1 2 0,2 2-80,-3 4-232,1 0-264,1-4-528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79" name="Rectangle 3"/>
          <p:cNvSpPr>
            <a:spLocks noGrp="1" noChangeArrowheads="1"/>
          </p:cNvSpPr>
          <p:nvPr>
            <p:ph type="dt"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Lucida Sans" charset="0"/>
                <a:ea typeface="Arial Unicode MS" charset="0"/>
                <a:cs typeface="Arial Unicode MS"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45957" y="4856502"/>
            <a:ext cx="5207386" cy="4599560"/>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83" name="Rectangle 7"/>
          <p:cNvSpPr>
            <a:spLocks noGrp="1" noChangeArrowheads="1"/>
          </p:cNvSpPr>
          <p:nvPr>
            <p:ph type="sldNum" sz="quarter" idx="5"/>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vl1pPr>
          </a:lstStyle>
          <a:p>
            <a:fld id="{51FFFE52-FE1E-4D89-83CF-6E59217A9C14}" type="slidenum">
              <a:rPr lang="en-US"/>
              <a:pPr/>
              <a:t>‹#›</a:t>
            </a:fld>
            <a:endParaRPr lang="en-US"/>
          </a:p>
        </p:txBody>
      </p:sp>
    </p:spTree>
    <p:extLst>
      <p:ext uri="{BB962C8B-B14F-4D97-AF65-F5344CB8AC3E}">
        <p14:creationId xmlns:p14="http://schemas.microsoft.com/office/powerpoint/2010/main" val="636326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FFFE52-FE1E-4D89-83CF-6E59217A9C14}" type="slidenum">
              <a:rPr lang="en-US" smtClean="0"/>
              <a:pPr/>
              <a:t>1</a:t>
            </a:fld>
            <a:endParaRPr lang="en-US"/>
          </a:p>
        </p:txBody>
      </p:sp>
    </p:spTree>
    <p:extLst>
      <p:ext uri="{BB962C8B-B14F-4D97-AF65-F5344CB8AC3E}">
        <p14:creationId xmlns:p14="http://schemas.microsoft.com/office/powerpoint/2010/main" val="39053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69</a:t>
            </a:fld>
            <a:endParaRPr lang="en-US"/>
          </a:p>
        </p:txBody>
      </p:sp>
    </p:spTree>
    <p:extLst>
      <p:ext uri="{BB962C8B-B14F-4D97-AF65-F5344CB8AC3E}">
        <p14:creationId xmlns:p14="http://schemas.microsoft.com/office/powerpoint/2010/main" val="338174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Rot="1" noChangeAspect="1" noChangeArrowheads="1" noTextEdit="1"/>
          </p:cNvSpPr>
          <p:nvPr>
            <p:ph type="sldImg"/>
          </p:nvPr>
        </p:nvSpPr>
        <p:spPr>
          <a:ln/>
        </p:spPr>
      </p:sp>
      <p:sp>
        <p:nvSpPr>
          <p:cNvPr id="3191811"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943264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Rot="1" noChangeAspect="1" noChangeArrowheads="1" noTextEdit="1"/>
          </p:cNvSpPr>
          <p:nvPr>
            <p:ph type="sldImg"/>
          </p:nvPr>
        </p:nvSpPr>
        <p:spPr>
          <a:ln/>
        </p:spPr>
      </p:sp>
      <p:sp>
        <p:nvSpPr>
          <p:cNvPr id="3191811"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70861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9383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38875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95</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4068954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96</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290429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97</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23961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Normalized DCG:</a:t>
            </a:r>
          </a:p>
          <a:p>
            <a:r>
              <a:rPr lang="en-US" altLang="en-US" dirty="0"/>
              <a:t>DCG values are often </a:t>
            </a:r>
            <a:r>
              <a:rPr lang="en-US" altLang="en-US" i="1" dirty="0"/>
              <a:t>normalized</a:t>
            </a:r>
            <a:r>
              <a:rPr lang="en-US" altLang="en-US" dirty="0"/>
              <a:t> by comparing the DCG at each rank with the DCG value for the </a:t>
            </a:r>
            <a:r>
              <a:rPr lang="en-US" altLang="en-US" i="1" dirty="0"/>
              <a:t>perfect ranking</a:t>
            </a:r>
          </a:p>
          <a:p>
            <a:pPr lvl="1"/>
            <a:r>
              <a:rPr lang="en-US" altLang="en-US" dirty="0"/>
              <a:t>makes averaging easier for queries with different numbers of relevant documents</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1039F3DA-61CB-4AAB-B301-C818B8AF2B98}" type="slidenum">
              <a:rPr lang="en-US" altLang="en-US" sz="1300"/>
              <a:pPr eaLnBrk="1" hangingPunct="1"/>
              <a:t>98</a:t>
            </a:fld>
            <a:endParaRPr lang="en-US" altLang="en-US" sz="1300"/>
          </a:p>
        </p:txBody>
      </p:sp>
    </p:spTree>
    <p:extLst>
      <p:ext uri="{BB962C8B-B14F-4D97-AF65-F5344CB8AC3E}">
        <p14:creationId xmlns:p14="http://schemas.microsoft.com/office/powerpoint/2010/main" val="1378090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BF7D625-651B-43F4-8B1E-D953A9015F64}" type="slidenum">
              <a:rPr lang="en-US" altLang="en-US" sz="1300"/>
              <a:pPr eaLnBrk="1" hangingPunct="1"/>
              <a:t>100</a:t>
            </a:fld>
            <a:endParaRPr lang="en-US" alt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Perfect ranking:</a:t>
            </a:r>
          </a:p>
          <a:p>
            <a:pPr lvl="1"/>
            <a:r>
              <a:rPr lang="en-US" altLang="en-US"/>
              <a:t>3, 3, 3, 2, 2, 2, 1, 0, 0, 0</a:t>
            </a:r>
          </a:p>
          <a:p>
            <a:r>
              <a:rPr lang="en-US" altLang="en-US"/>
              <a:t>ideal DCG values:</a:t>
            </a:r>
          </a:p>
          <a:p>
            <a:pPr lvl="1"/>
            <a:r>
              <a:rPr lang="en-US" altLang="en-US"/>
              <a:t>3, 6, 7.89, 8.89, 9.75, 10.52, 10.88, 10.88, 10.88, 10</a:t>
            </a:r>
          </a:p>
          <a:p>
            <a:r>
              <a:rPr lang="en-US" altLang="en-US"/>
              <a:t>Actual DCG:</a:t>
            </a:r>
          </a:p>
          <a:p>
            <a:pPr lvl="1"/>
            <a:r>
              <a:rPr lang="en-US" altLang="en-US"/>
              <a:t>3, 5, 6.89, 6.89, 6.89, 7.28, 7.99, 8.66, 9.61, 9.61</a:t>
            </a:r>
          </a:p>
          <a:p>
            <a:r>
              <a:rPr lang="en-US" altLang="en-US"/>
              <a:t>NDCG values (divide actual by ideal):</a:t>
            </a:r>
          </a:p>
          <a:p>
            <a:r>
              <a:rPr lang="en-US" altLang="en-US"/>
              <a:t>     1, 0.83, 0.87, 0.76, 0.71, 0.69, 0.73, 0.8, 0.88, 0.88</a:t>
            </a:r>
          </a:p>
          <a:p>
            <a:pPr lvl="1"/>
            <a:r>
              <a:rPr lang="en-US" altLang="en-US"/>
              <a:t>NDCG </a:t>
            </a:r>
            <a:r>
              <a:rPr lang="en-US" altLang="en-US">
                <a:latin typeface="Symbol" pitchFamily="18" charset="2"/>
              </a:rPr>
              <a:t>£</a:t>
            </a:r>
            <a:r>
              <a:rPr lang="en-US" altLang="en-US"/>
              <a:t> 1 at any rank position</a:t>
            </a:r>
          </a:p>
          <a:p>
            <a:endParaRPr lang="en-US" altLang="en-US"/>
          </a:p>
        </p:txBody>
      </p:sp>
    </p:spTree>
    <p:extLst>
      <p:ext uri="{BB962C8B-B14F-4D97-AF65-F5344CB8AC3E}">
        <p14:creationId xmlns:p14="http://schemas.microsoft.com/office/powerpoint/2010/main" val="132740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17</a:t>
            </a:fld>
            <a:endParaRPr lang="en-US"/>
          </a:p>
        </p:txBody>
      </p:sp>
    </p:spTree>
    <p:extLst>
      <p:ext uri="{BB962C8B-B14F-4D97-AF65-F5344CB8AC3E}">
        <p14:creationId xmlns:p14="http://schemas.microsoft.com/office/powerpoint/2010/main" val="128921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102</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373068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a:latin typeface="Calibri"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487D701-78DB-44D8-9383-79C05CC0A1E8}" type="slidenum">
              <a:rPr lang="en-US" altLang="en-US" sz="1300">
                <a:solidFill>
                  <a:srgbClr val="000000"/>
                </a:solidFill>
                <a:latin typeface="Calibri" pitchFamily="34" charset="0"/>
              </a:rPr>
              <a:pPr eaLnBrk="1" hangingPunct="1"/>
              <a:t>106</a:t>
            </a:fld>
            <a:endParaRPr lang="en-US" altLang="en-US" sz="1300">
              <a:solidFill>
                <a:srgbClr val="000000"/>
              </a:solidFill>
              <a:latin typeface="Calibri" pitchFamily="34" charset="0"/>
            </a:endParaRPr>
          </a:p>
        </p:txBody>
      </p:sp>
    </p:spTree>
    <p:extLst>
      <p:ext uri="{BB962C8B-B14F-4D97-AF65-F5344CB8AC3E}">
        <p14:creationId xmlns:p14="http://schemas.microsoft.com/office/powerpoint/2010/main" val="1146992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Γιατί έκανε </a:t>
            </a:r>
            <a:r>
              <a:rPr lang="en-US" dirty="0"/>
              <a:t>skip </a:t>
            </a:r>
            <a:r>
              <a:rPr lang="el-GR" dirty="0"/>
              <a:t>το 2</a:t>
            </a:r>
          </a:p>
        </p:txBody>
      </p:sp>
      <p:sp>
        <p:nvSpPr>
          <p:cNvPr id="4" name="Slide Number Placeholder 3"/>
          <p:cNvSpPr>
            <a:spLocks noGrp="1"/>
          </p:cNvSpPr>
          <p:nvPr>
            <p:ph type="sldNum" sz="quarter" idx="10"/>
          </p:nvPr>
        </p:nvSpPr>
        <p:spPr/>
        <p:txBody>
          <a:bodyPr/>
          <a:lstStyle/>
          <a:p>
            <a:fld id="{51FFFE52-FE1E-4D89-83CF-6E59217A9C14}" type="slidenum">
              <a:rPr lang="en-US" smtClean="0"/>
              <a:pPr/>
              <a:t>107</a:t>
            </a:fld>
            <a:endParaRPr lang="en-US"/>
          </a:p>
        </p:txBody>
      </p:sp>
    </p:spTree>
    <p:extLst>
      <p:ext uri="{BB962C8B-B14F-4D97-AF65-F5344CB8AC3E}">
        <p14:creationId xmlns:p14="http://schemas.microsoft.com/office/powerpoint/2010/main" val="3068803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108</a:t>
            </a:fld>
            <a:endParaRPr lang="en-US"/>
          </a:p>
        </p:txBody>
      </p:sp>
    </p:spTree>
    <p:extLst>
      <p:ext uri="{BB962C8B-B14F-4D97-AF65-F5344CB8AC3E}">
        <p14:creationId xmlns:p14="http://schemas.microsoft.com/office/powerpoint/2010/main" val="3297980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116</a:t>
            </a:fld>
            <a:endParaRPr lang="en-US"/>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091613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9C224A6-FE3C-49D5-BEEE-EC92B6006F5C}" type="slidenum">
              <a:rPr lang="en-US" smtClean="0"/>
              <a:pPr/>
              <a:t>117</a:t>
            </a:fld>
            <a:endParaRPr lang="en-US"/>
          </a:p>
        </p:txBody>
      </p:sp>
      <p:sp>
        <p:nvSpPr>
          <p:cNvPr id="60419" name="Rectangle 2"/>
          <p:cNvSpPr>
            <a:spLocks noGrp="1" noRot="1" noChangeAspect="1" noChangeArrowheads="1" noTextEdit="1"/>
          </p:cNvSpPr>
          <p:nvPr>
            <p:ph type="sldImg"/>
          </p:nvPr>
        </p:nvSpPr>
        <p:spPr>
          <a:xfrm>
            <a:off x="1008063" y="762000"/>
            <a:ext cx="5086350" cy="3816350"/>
          </a:xfrm>
          <a:ln/>
        </p:spPr>
      </p:sp>
      <p:sp>
        <p:nvSpPr>
          <p:cNvPr id="60420" name="Rectangle 3"/>
          <p:cNvSpPr>
            <a:spLocks noGrp="1" noChangeArrowheads="1"/>
          </p:cNvSpPr>
          <p:nvPr>
            <p:ph type="body" idx="1"/>
          </p:nvPr>
        </p:nvSpPr>
        <p:spPr>
          <a:xfrm>
            <a:off x="945957" y="4831145"/>
            <a:ext cx="5207386" cy="4662105"/>
          </a:xfrm>
          <a:noFill/>
          <a:ln/>
        </p:spPr>
        <p:txBody>
          <a:bodyPr/>
          <a:lstStyle/>
          <a:p>
            <a:endParaRPr lang="el-GR" dirty="0">
              <a:ea typeface="ＭＳ Ｐゴシック" charset="-128"/>
            </a:endParaRPr>
          </a:p>
        </p:txBody>
      </p:sp>
    </p:spTree>
    <p:extLst>
      <p:ext uri="{BB962C8B-B14F-4D97-AF65-F5344CB8AC3E}">
        <p14:creationId xmlns:p14="http://schemas.microsoft.com/office/powerpoint/2010/main" val="2127760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118</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r>
              <a:rPr lang="el-GR" dirty="0">
                <a:ea typeface="ＭＳ Ｐゴシック" charset="-128"/>
              </a:rPr>
              <a:t>Τυχαίο</a:t>
            </a:r>
            <a:r>
              <a:rPr lang="el-GR" baseline="0" dirty="0">
                <a:ea typeface="ＭＳ Ｐゴシック" charset="-128"/>
              </a:rPr>
              <a:t> – πιθανότητα κριτής 1    </a:t>
            </a:r>
            <a:r>
              <a:rPr lang="en-US" baseline="0" dirty="0">
                <a:ea typeface="ＭＳ Ｐゴシック" charset="-128"/>
              </a:rPr>
              <a:t>R 320/400 </a:t>
            </a:r>
          </a:p>
          <a:p>
            <a:r>
              <a:rPr lang="el-GR" baseline="0" dirty="0">
                <a:ea typeface="ＭＳ Ｐゴシック" charset="-128"/>
              </a:rPr>
              <a:t>Ζάρι </a:t>
            </a:r>
            <a:r>
              <a:rPr lang="en-US" baseline="0" dirty="0">
                <a:ea typeface="ＭＳ Ｐゴシック" charset="-128"/>
              </a:rPr>
              <a:t>R/N</a:t>
            </a:r>
          </a:p>
          <a:p>
            <a:r>
              <a:rPr lang="el-GR" baseline="0" dirty="0">
                <a:ea typeface="ＭＳ Ｐゴシック" charset="-128"/>
              </a:rPr>
              <a:t>Και οι δύο </a:t>
            </a:r>
            <a:r>
              <a:rPr lang="en-US" baseline="0" dirty="0">
                <a:ea typeface="ＭＳ Ｐゴシック" charset="-128"/>
              </a:rPr>
              <a:t>R?</a:t>
            </a:r>
            <a:endParaRPr lang="el-GR" dirty="0">
              <a:ea typeface="ＭＳ Ｐゴシック" charset="-128"/>
            </a:endParaRPr>
          </a:p>
        </p:txBody>
      </p:sp>
    </p:spTree>
    <p:extLst>
      <p:ext uri="{BB962C8B-B14F-4D97-AF65-F5344CB8AC3E}">
        <p14:creationId xmlns:p14="http://schemas.microsoft.com/office/powerpoint/2010/main" val="3072265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119</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143591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120</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681588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121</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81866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22</a:t>
            </a:fld>
            <a:endParaRPr lang="en-US"/>
          </a:p>
        </p:txBody>
      </p:sp>
    </p:spTree>
    <p:extLst>
      <p:ext uri="{BB962C8B-B14F-4D97-AF65-F5344CB8AC3E}">
        <p14:creationId xmlns:p14="http://schemas.microsoft.com/office/powerpoint/2010/main" val="3358839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122</a:t>
            </a:fld>
            <a:endParaRPr lang="en-US"/>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207006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123</a:t>
            </a:fld>
            <a:endParaRPr lang="en-US"/>
          </a:p>
        </p:txBody>
      </p:sp>
    </p:spTree>
    <p:extLst>
      <p:ext uri="{BB962C8B-B14F-4D97-AF65-F5344CB8AC3E}">
        <p14:creationId xmlns:p14="http://schemas.microsoft.com/office/powerpoint/2010/main" val="1833865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124</a:t>
            </a:fld>
            <a:endParaRPr lang="en-US"/>
          </a:p>
        </p:txBody>
      </p:sp>
    </p:spTree>
    <p:extLst>
      <p:ext uri="{BB962C8B-B14F-4D97-AF65-F5344CB8AC3E}">
        <p14:creationId xmlns:p14="http://schemas.microsoft.com/office/powerpoint/2010/main" val="3051146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126</a:t>
            </a:fld>
            <a:endParaRPr lang="en-US"/>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1201540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BFC48-C778-431E-BC10-DFDD7892F0E4}" type="slidenum">
              <a:rPr lang="en-US"/>
              <a:pPr/>
              <a:t>129</a:t>
            </a:fld>
            <a:endParaRPr lang="en-US"/>
          </a:p>
        </p:txBody>
      </p:sp>
      <p:sp>
        <p:nvSpPr>
          <p:cNvPr id="362498" name="Rectangle 2"/>
          <p:cNvSpPr>
            <a:spLocks noGrp="1" noRot="1" noChangeAspect="1" noChangeArrowheads="1" noTextEdit="1"/>
          </p:cNvSpPr>
          <p:nvPr>
            <p:ph type="sldImg"/>
          </p:nvPr>
        </p:nvSpPr>
        <p:spPr>
          <a:xfrm>
            <a:off x="995363" y="766763"/>
            <a:ext cx="5111750" cy="3833812"/>
          </a:xfrm>
          <a:ln/>
        </p:spPr>
      </p:sp>
      <p:sp>
        <p:nvSpPr>
          <p:cNvPr id="36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847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135</a:t>
            </a:fld>
            <a:endParaRPr lang="en-US"/>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43195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1118A-571A-42F1-808C-51867C526409}" type="slidenum">
              <a:rPr lang="en-US"/>
              <a:pPr/>
              <a:t>24</a:t>
            </a:fld>
            <a:endParaRPr lang="en-US"/>
          </a:p>
        </p:txBody>
      </p:sp>
      <p:sp>
        <p:nvSpPr>
          <p:cNvPr id="333826" name="Rectangle 2"/>
          <p:cNvSpPr>
            <a:spLocks noGrp="1" noRot="1" noChangeAspect="1" noChangeArrowheads="1" noTextEdit="1"/>
          </p:cNvSpPr>
          <p:nvPr>
            <p:ph type="sldImg"/>
          </p:nvPr>
        </p:nvSpPr>
        <p:spPr>
          <a:xfrm>
            <a:off x="995363" y="766763"/>
            <a:ext cx="5111750" cy="3833812"/>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930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 &lt; 1 precision, b &gt; 1 recall</a:t>
            </a:r>
            <a:endParaRPr lang="en-US" dirty="0"/>
          </a:p>
        </p:txBody>
      </p:sp>
      <p:sp>
        <p:nvSpPr>
          <p:cNvPr id="4" name="Slide Number Placeholder 3"/>
          <p:cNvSpPr>
            <a:spLocks noGrp="1"/>
          </p:cNvSpPr>
          <p:nvPr>
            <p:ph type="sldNum" sz="quarter" idx="5"/>
          </p:nvPr>
        </p:nvSpPr>
        <p:spPr/>
        <p:txBody>
          <a:bodyPr/>
          <a:lstStyle/>
          <a:p>
            <a:fld id="{51FFFE52-FE1E-4D89-83CF-6E59217A9C14}" type="slidenum">
              <a:rPr lang="en-US" smtClean="0"/>
              <a:pPr/>
              <a:t>29</a:t>
            </a:fld>
            <a:endParaRPr lang="en-US"/>
          </a:p>
        </p:txBody>
      </p:sp>
    </p:spTree>
    <p:extLst>
      <p:ext uri="{BB962C8B-B14F-4D97-AF65-F5344CB8AC3E}">
        <p14:creationId xmlns:p14="http://schemas.microsoft.com/office/powerpoint/2010/main" val="17182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30</a:t>
            </a:fld>
            <a:endParaRPr lang="en-US"/>
          </a:p>
        </p:txBody>
      </p:sp>
    </p:spTree>
    <p:extLst>
      <p:ext uri="{BB962C8B-B14F-4D97-AF65-F5344CB8AC3E}">
        <p14:creationId xmlns:p14="http://schemas.microsoft.com/office/powerpoint/2010/main" val="127880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437-9F90-4DED-9841-8512A25623B8}" type="slidenum">
              <a:rPr lang="en-US"/>
              <a:pPr/>
              <a:t>36</a:t>
            </a:fld>
            <a:endParaRPr lang="en-US"/>
          </a:p>
        </p:txBody>
      </p:sp>
      <p:sp>
        <p:nvSpPr>
          <p:cNvPr id="331778" name="Rectangle 2"/>
          <p:cNvSpPr>
            <a:spLocks noGrp="1" noRot="1" noChangeAspect="1" noChangeArrowheads="1" noTextEdit="1"/>
          </p:cNvSpPr>
          <p:nvPr>
            <p:ph type="sldImg"/>
          </p:nvPr>
        </p:nvSpPr>
        <p:spPr>
          <a:xfrm>
            <a:off x="995363" y="766763"/>
            <a:ext cx="5111750" cy="3833812"/>
          </a:xfrm>
          <a:ln/>
        </p:spPr>
      </p:sp>
      <p:sp>
        <p:nvSpPr>
          <p:cNvPr id="331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26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721-2DBE-49A3-8B1F-89453D88B7B6}" type="slidenum">
              <a:rPr lang="el-GR"/>
              <a:pPr/>
              <a:t>48</a:t>
            </a:fld>
            <a:endParaRPr lang="el-G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245895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CE9D6-7BEE-4F90-B1B7-CC88504E426B}" type="slidenum">
              <a:rPr lang="en-US"/>
              <a:pPr/>
              <a:t>56</a:t>
            </a:fld>
            <a:endParaRPr lang="en-US"/>
          </a:p>
        </p:txBody>
      </p:sp>
      <p:sp>
        <p:nvSpPr>
          <p:cNvPr id="346114" name="Rectangle 2"/>
          <p:cNvSpPr>
            <a:spLocks noGrp="1" noRot="1" noChangeAspect="1" noChangeArrowheads="1" noTextEdit="1"/>
          </p:cNvSpPr>
          <p:nvPr>
            <p:ph type="sldImg"/>
          </p:nvPr>
        </p:nvSpPr>
        <p:spPr>
          <a:xfrm>
            <a:off x="995363" y="766763"/>
            <a:ext cx="5111750" cy="3833812"/>
          </a:xfrm>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496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82170C-A630-4BC4-99C2-1EEFC93C12B4}" type="slidenum">
              <a:rPr lang="en-US" smtClean="0"/>
              <a:pPr/>
              <a:t>‹#›</a:t>
            </a:fld>
            <a:endParaRPr lang="en-US"/>
          </a:p>
        </p:txBody>
      </p:sp>
    </p:spTree>
    <p:extLst>
      <p:ext uri="{BB962C8B-B14F-4D97-AF65-F5344CB8AC3E}">
        <p14:creationId xmlns:p14="http://schemas.microsoft.com/office/powerpoint/2010/main" val="12417380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36FAF4-678C-4170-8B5E-D5D1B48C4BFF}" type="slidenum">
              <a:rPr lang="en-US" smtClean="0"/>
              <a:pPr/>
              <a:t>‹#›</a:t>
            </a:fld>
            <a:endParaRPr lang="en-US"/>
          </a:p>
        </p:txBody>
      </p:sp>
    </p:spTree>
    <p:extLst>
      <p:ext uri="{BB962C8B-B14F-4D97-AF65-F5344CB8AC3E}">
        <p14:creationId xmlns:p14="http://schemas.microsoft.com/office/powerpoint/2010/main" val="162649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EAC3AD-617C-4A6C-BEE7-10C9A9D60377}" type="slidenum">
              <a:rPr lang="en-US" smtClean="0"/>
              <a:pPr/>
              <a:t>‹#›</a:t>
            </a:fld>
            <a:endParaRPr lang="en-US"/>
          </a:p>
        </p:txBody>
      </p:sp>
    </p:spTree>
    <p:extLst>
      <p:ext uri="{BB962C8B-B14F-4D97-AF65-F5344CB8AC3E}">
        <p14:creationId xmlns:p14="http://schemas.microsoft.com/office/powerpoint/2010/main" val="350808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EC65FA85-C043-4AC1-86AA-2F87DA980531}" type="slidenum">
              <a:rPr lang="en-US"/>
              <a:pPr/>
              <a:t>‹#›</a:t>
            </a:fld>
            <a:endParaRPr lang="en-US"/>
          </a:p>
        </p:txBody>
      </p:sp>
    </p:spTree>
    <p:extLst>
      <p:ext uri="{BB962C8B-B14F-4D97-AF65-F5344CB8AC3E}">
        <p14:creationId xmlns:p14="http://schemas.microsoft.com/office/powerpoint/2010/main" val="81811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ED9190B-40F4-4D14-B8A7-A8F5BA31F2B1}" type="slidenum">
              <a:rPr lang="en-US" smtClean="0"/>
              <a:pPr/>
              <a:t>‹#›</a:t>
            </a:fld>
            <a:endParaRPr lang="en-US"/>
          </a:p>
        </p:txBody>
      </p:sp>
    </p:spTree>
    <p:extLst>
      <p:ext uri="{BB962C8B-B14F-4D97-AF65-F5344CB8AC3E}">
        <p14:creationId xmlns:p14="http://schemas.microsoft.com/office/powerpoint/2010/main" val="303608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0ECC92-4490-4DFD-A50E-7CFF54CC480C}" type="slidenum">
              <a:rPr lang="en-US" smtClean="0"/>
              <a:pPr/>
              <a:t>‹#›</a:t>
            </a:fld>
            <a:endParaRPr lang="en-US"/>
          </a:p>
        </p:txBody>
      </p:sp>
    </p:spTree>
    <p:extLst>
      <p:ext uri="{BB962C8B-B14F-4D97-AF65-F5344CB8AC3E}">
        <p14:creationId xmlns:p14="http://schemas.microsoft.com/office/powerpoint/2010/main" val="75369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08300CA-A080-476D-84B4-AC6434A6B4B8}" type="slidenum">
              <a:rPr lang="en-US" smtClean="0"/>
              <a:pPr/>
              <a:t>‹#›</a:t>
            </a:fld>
            <a:endParaRPr lang="en-US"/>
          </a:p>
        </p:txBody>
      </p:sp>
    </p:spTree>
    <p:extLst>
      <p:ext uri="{BB962C8B-B14F-4D97-AF65-F5344CB8AC3E}">
        <p14:creationId xmlns:p14="http://schemas.microsoft.com/office/powerpoint/2010/main" val="146707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E8E445E-0100-404D-AEB0-69CA392494B7}" type="slidenum">
              <a:rPr lang="en-US" smtClean="0"/>
              <a:pPr/>
              <a:t>‹#›</a:t>
            </a:fld>
            <a:endParaRPr lang="en-US"/>
          </a:p>
        </p:txBody>
      </p:sp>
    </p:spTree>
    <p:extLst>
      <p:ext uri="{BB962C8B-B14F-4D97-AF65-F5344CB8AC3E}">
        <p14:creationId xmlns:p14="http://schemas.microsoft.com/office/powerpoint/2010/main" val="34968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841DDB1-E385-4C2A-9F6F-88E564B234DB}" type="slidenum">
              <a:rPr lang="en-US" smtClean="0"/>
              <a:pPr/>
              <a:t>‹#›</a:t>
            </a:fld>
            <a:endParaRPr lang="en-US"/>
          </a:p>
        </p:txBody>
      </p:sp>
    </p:spTree>
    <p:extLst>
      <p:ext uri="{BB962C8B-B14F-4D97-AF65-F5344CB8AC3E}">
        <p14:creationId xmlns:p14="http://schemas.microsoft.com/office/powerpoint/2010/main" val="213322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FAE9CB-6C8B-49DF-BA0E-D5C49502510A}" type="slidenum">
              <a:rPr lang="en-US" smtClean="0"/>
              <a:pPr/>
              <a:t>‹#›</a:t>
            </a:fld>
            <a:endParaRPr lang="en-US"/>
          </a:p>
        </p:txBody>
      </p:sp>
    </p:spTree>
    <p:extLst>
      <p:ext uri="{BB962C8B-B14F-4D97-AF65-F5344CB8AC3E}">
        <p14:creationId xmlns:p14="http://schemas.microsoft.com/office/powerpoint/2010/main" val="168208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4A558E-6DE4-4CD3-890E-A7DA5D004993}" type="slidenum">
              <a:rPr lang="en-US" smtClean="0"/>
              <a:pPr/>
              <a:t>‹#›</a:t>
            </a:fld>
            <a:endParaRPr lang="en-US"/>
          </a:p>
        </p:txBody>
      </p:sp>
    </p:spTree>
    <p:extLst>
      <p:ext uri="{BB962C8B-B14F-4D97-AF65-F5344CB8AC3E}">
        <p14:creationId xmlns:p14="http://schemas.microsoft.com/office/powerpoint/2010/main" val="95594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8BAA00D-81AD-4FD2-AEF2-53F20508ED21}" type="slidenum">
              <a:rPr lang="en-US" smtClean="0"/>
              <a:pPr/>
              <a:t>‹#›</a:t>
            </a:fld>
            <a:endParaRPr lang="en-US"/>
          </a:p>
        </p:txBody>
      </p:sp>
    </p:spTree>
    <p:extLst>
      <p:ext uri="{BB962C8B-B14F-4D97-AF65-F5344CB8AC3E}">
        <p14:creationId xmlns:p14="http://schemas.microsoft.com/office/powerpoint/2010/main" val="348976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2170C-A630-4BC4-99C2-1EEFC93C12B4}" type="slidenum">
              <a:rPr lang="en-US" smtClean="0"/>
              <a:pPr/>
              <a:t>‹#›</a:t>
            </a:fld>
            <a:endParaRPr lang="en-US"/>
          </a:p>
        </p:txBody>
      </p:sp>
    </p:spTree>
    <p:extLst>
      <p:ext uri="{BB962C8B-B14F-4D97-AF65-F5344CB8AC3E}">
        <p14:creationId xmlns:p14="http://schemas.microsoft.com/office/powerpoint/2010/main" val="422255924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2.wmf"/><Relationship Id="rId11" Type="http://schemas.openxmlformats.org/officeDocument/2006/relationships/customXml" Target="../ink/ink72.xml"/><Relationship Id="rId5" Type="http://schemas.openxmlformats.org/officeDocument/2006/relationships/oleObject" Target="../embeddings/oleObject22.bin"/><Relationship Id="rId10" Type="http://schemas.openxmlformats.org/officeDocument/2006/relationships/image" Target="../media/image44.wmf"/><Relationship Id="rId19" Type="http://schemas.openxmlformats.org/officeDocument/2006/relationships/image" Target="../media/image4207.png"/><Relationship Id="rId4" Type="http://schemas.openxmlformats.org/officeDocument/2006/relationships/image" Target="../media/image41.wmf"/><Relationship Id="rId9" Type="http://schemas.openxmlformats.org/officeDocument/2006/relationships/oleObject" Target="../embeddings/oleObject24.bin"/></Relationships>
</file>

<file path=ppt/slides/_rels/slide102.xml.rels><?xml version="1.0" encoding="UTF-8" standalone="yes"?>
<Relationships xmlns="http://schemas.openxmlformats.org/package/2006/relationships"><Relationship Id="rId303" Type="http://schemas.openxmlformats.org/officeDocument/2006/relationships/image" Target="../media/image46.png"/><Relationship Id="rId3" Type="http://schemas.openxmlformats.org/officeDocument/2006/relationships/customXml" Target="../ink/ink73.xml"/><Relationship Id="rId302"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301" Type="http://schemas.openxmlformats.org/officeDocument/2006/relationships/image" Target="../media/image420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0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2727.png"/><Relationship Id="rId7" Type="http://schemas.openxmlformats.org/officeDocument/2006/relationships/image" Target="../media/image2326.png"/><Relationship Id="rId2" Type="http://schemas.openxmlformats.org/officeDocument/2006/relationships/customXml" Target="../ink/ink74.xml"/><Relationship Id="rId1" Type="http://schemas.openxmlformats.org/officeDocument/2006/relationships/slideLayout" Target="../slideLayouts/slideLayout2.xml"/><Relationship Id="rId6" Type="http://schemas.openxmlformats.org/officeDocument/2006/relationships/customXml" Target="../ink/ink75.xml"/><Relationship Id="rId5" Type="http://schemas.openxmlformats.org/officeDocument/2006/relationships/image" Target="../media/image2724.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9.png"/><Relationship Id="rId21" Type="http://schemas.openxmlformats.org/officeDocument/2006/relationships/image" Target="../media/image519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ustomXml" Target="../ink/ink77.xml"/></Relationships>
</file>

<file path=ppt/slides/_rels/slide118.xml.rels><?xml version="1.0" encoding="UTF-8" standalone="yes"?>
<Relationships xmlns="http://schemas.openxmlformats.org/package/2006/relationships"><Relationship Id="rId3" Type="http://schemas.openxmlformats.org/officeDocument/2006/relationships/customXml" Target="../ink/ink7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207.png"/></Relationships>
</file>

<file path=ppt/slides/_rels/slide119.xml.rels><?xml version="1.0" encoding="UTF-8" standalone="yes"?>
<Relationships xmlns="http://schemas.openxmlformats.org/package/2006/relationships"><Relationship Id="rId8" Type="http://schemas.openxmlformats.org/officeDocument/2006/relationships/image" Target="../media/image5215.png"/><Relationship Id="rId3" Type="http://schemas.openxmlformats.org/officeDocument/2006/relationships/customXml" Target="../ink/ink79.xml"/><Relationship Id="rId2" Type="http://schemas.openxmlformats.org/officeDocument/2006/relationships/notesSlide" Target="../notesSlides/notesSlide27.xml"/><Relationship Id="rId217" Type="http://schemas.openxmlformats.org/officeDocument/2006/relationships/customXml" Target="../ink/ink81.xml"/><Relationship Id="rId1" Type="http://schemas.openxmlformats.org/officeDocument/2006/relationships/slideLayout" Target="../slideLayouts/slideLayout2.xml"/><Relationship Id="rId216" Type="http://schemas.openxmlformats.org/officeDocument/2006/relationships/image" Target="../media/image4218.png"/><Relationship Id="rId318" Type="http://schemas.openxmlformats.org/officeDocument/2006/relationships/image" Target="../media/image4321.png"/><Relationship Id="rId9" Type="http://schemas.openxmlformats.org/officeDocument/2006/relationships/customXml" Target="../ink/ink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s://ir.nist.gov/covidSubmit/data.html" TargetMode="External"/><Relationship Id="rId2" Type="http://schemas.openxmlformats.org/officeDocument/2006/relationships/hyperlink" Target="https://pages.semanticscholar.org/coronavirus-research" TargetMode="Externa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7" Type="http://schemas.openxmlformats.org/officeDocument/2006/relationships/image" Target="../media/image867.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customXml" Target="../ink/ink2.xml"/><Relationship Id="rId4" Type="http://schemas.openxmlformats.org/officeDocument/2006/relationships/image" Target="../media/image10.emf"/><Relationship Id="rId43" Type="http://schemas.openxmlformats.org/officeDocument/2006/relationships/image" Target="../media/image1574.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197" Type="http://schemas.openxmlformats.org/officeDocument/2006/relationships/image" Target="../media/image977.png"/><Relationship Id="rId308" Type="http://schemas.openxmlformats.org/officeDocument/2006/relationships/customXml" Target="../ink/ink6.xml"/><Relationship Id="rId3" Type="http://schemas.openxmlformats.org/officeDocument/2006/relationships/oleObject" Target="../embeddings/oleObject2.bin"/><Relationship Id="rId307" Type="http://schemas.openxmlformats.org/officeDocument/2006/relationships/image" Target="../media/image11.png"/><Relationship Id="rId2" Type="http://schemas.openxmlformats.org/officeDocument/2006/relationships/slideLayout" Target="../slideLayouts/slideLayout2.xml"/><Relationship Id="rId306" Type="http://schemas.openxmlformats.org/officeDocument/2006/relationships/customXml" Target="../ink/ink5.xml"/><Relationship Id="rId1" Type="http://schemas.openxmlformats.org/officeDocument/2006/relationships/vmlDrawing" Target="../drawings/vmlDrawing5.vml"/><Relationship Id="rId5" Type="http://schemas.openxmlformats.org/officeDocument/2006/relationships/customXml" Target="../ink/ink3.xml"/><Relationship Id="rId305" Type="http://schemas.openxmlformats.org/officeDocument/2006/relationships/image" Target="../media/image1012.png"/><Relationship Id="rId198" Type="http://schemas.openxmlformats.org/officeDocument/2006/relationships/customXml" Target="../ink/ink4.xml"/><Relationship Id="rId309" Type="http://schemas.openxmlformats.org/officeDocument/2006/relationships/image" Target="../media/image12.png"/><Relationship Id="rId4" Type="http://schemas.openxmlformats.org/officeDocument/2006/relationships/image" Target="../media/image1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345.png"/><Relationship Id="rId3" Type="http://schemas.openxmlformats.org/officeDocument/2006/relationships/notesSlide" Target="../notesSlides/notesSlide8.xml"/><Relationship Id="rId7" Type="http://schemas.openxmlformats.org/officeDocument/2006/relationships/image" Target="../media/image17.emf"/><Relationship Id="rId12" Type="http://schemas.openxmlformats.org/officeDocument/2006/relationships/customXml" Target="../ink/ink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7.bin"/><Relationship Id="rId11" Type="http://schemas.openxmlformats.org/officeDocument/2006/relationships/image" Target="../media/image2344.png"/><Relationship Id="rId5" Type="http://schemas.openxmlformats.org/officeDocument/2006/relationships/image" Target="../media/image16.emf"/><Relationship Id="rId10" Type="http://schemas.openxmlformats.org/officeDocument/2006/relationships/customXml" Target="../ink/ink7.xml"/><Relationship Id="rId4" Type="http://schemas.openxmlformats.org/officeDocument/2006/relationships/oleObject" Target="../embeddings/oleObject6.bin"/><Relationship Id="rId9" Type="http://schemas.openxmlformats.org/officeDocument/2006/relationships/image" Target="../media/image1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55.xml.rels><?xml version="1.0" encoding="UTF-8" standalone="yes"?>
<Relationships xmlns="http://schemas.openxmlformats.org/package/2006/relationships"><Relationship Id="rId13" Type="http://schemas.openxmlformats.org/officeDocument/2006/relationships/customXml" Target="../ink/ink13.xml"/><Relationship Id="rId18" Type="http://schemas.openxmlformats.org/officeDocument/2006/relationships/image" Target="../media/image2355.png"/><Relationship Id="rId26" Type="http://schemas.openxmlformats.org/officeDocument/2006/relationships/image" Target="../media/image2359.png"/><Relationship Id="rId39" Type="http://schemas.openxmlformats.org/officeDocument/2006/relationships/customXml" Target="../ink/ink26.xml"/><Relationship Id="rId21" Type="http://schemas.openxmlformats.org/officeDocument/2006/relationships/customXml" Target="../ink/ink17.xml"/><Relationship Id="rId34" Type="http://schemas.openxmlformats.org/officeDocument/2006/relationships/image" Target="../media/image2362.png"/><Relationship Id="rId42" Type="http://schemas.openxmlformats.org/officeDocument/2006/relationships/image" Target="../media/image2366.png"/><Relationship Id="rId47" Type="http://schemas.openxmlformats.org/officeDocument/2006/relationships/customXml" Target="../ink/ink30.xml"/><Relationship Id="rId50" Type="http://schemas.openxmlformats.org/officeDocument/2006/relationships/image" Target="../media/image2370.png"/><Relationship Id="rId55" Type="http://schemas.openxmlformats.org/officeDocument/2006/relationships/customXml" Target="../ink/ink34.xml"/><Relationship Id="rId7" Type="http://schemas.openxmlformats.org/officeDocument/2006/relationships/customXml" Target="../ink/ink10.xml"/><Relationship Id="rId2" Type="http://schemas.openxmlformats.org/officeDocument/2006/relationships/slideLayout" Target="../slideLayouts/slideLayout2.xml"/><Relationship Id="rId16" Type="http://schemas.openxmlformats.org/officeDocument/2006/relationships/image" Target="../media/image2354.png"/><Relationship Id="rId29" Type="http://schemas.openxmlformats.org/officeDocument/2006/relationships/customXml" Target="../ink/ink21.xml"/><Relationship Id="rId11" Type="http://schemas.openxmlformats.org/officeDocument/2006/relationships/customXml" Target="../ink/ink12.xml"/><Relationship Id="rId24" Type="http://schemas.openxmlformats.org/officeDocument/2006/relationships/image" Target="../media/image2358.png"/><Relationship Id="rId32" Type="http://schemas.openxmlformats.org/officeDocument/2006/relationships/image" Target="../media/image2361.png"/><Relationship Id="rId37" Type="http://schemas.openxmlformats.org/officeDocument/2006/relationships/customXml" Target="../ink/ink25.xml"/><Relationship Id="rId40" Type="http://schemas.openxmlformats.org/officeDocument/2006/relationships/image" Target="../media/image2365.png"/><Relationship Id="rId45" Type="http://schemas.openxmlformats.org/officeDocument/2006/relationships/customXml" Target="../ink/ink29.xml"/><Relationship Id="rId53" Type="http://schemas.openxmlformats.org/officeDocument/2006/relationships/customXml" Target="../ink/ink33.xml"/><Relationship Id="rId58" Type="http://schemas.openxmlformats.org/officeDocument/2006/relationships/image" Target="../media/image2374.png"/><Relationship Id="rId5" Type="http://schemas.openxmlformats.org/officeDocument/2006/relationships/customXml" Target="../ink/ink9.xml"/><Relationship Id="rId19" Type="http://schemas.openxmlformats.org/officeDocument/2006/relationships/customXml" Target="../ink/ink16.xml"/><Relationship Id="rId4" Type="http://schemas.openxmlformats.org/officeDocument/2006/relationships/image" Target="../media/image21.emf"/><Relationship Id="rId9" Type="http://schemas.openxmlformats.org/officeDocument/2006/relationships/customXml" Target="../ink/ink11.xml"/><Relationship Id="rId14" Type="http://schemas.openxmlformats.org/officeDocument/2006/relationships/image" Target="../media/image2353.png"/><Relationship Id="rId22" Type="http://schemas.openxmlformats.org/officeDocument/2006/relationships/image" Target="../media/image2357.png"/><Relationship Id="rId27" Type="http://schemas.openxmlformats.org/officeDocument/2006/relationships/customXml" Target="../ink/ink20.xml"/><Relationship Id="rId30" Type="http://schemas.openxmlformats.org/officeDocument/2006/relationships/image" Target="../media/image2070.png"/><Relationship Id="rId35" Type="http://schemas.openxmlformats.org/officeDocument/2006/relationships/customXml" Target="../ink/ink24.xml"/><Relationship Id="rId43" Type="http://schemas.openxmlformats.org/officeDocument/2006/relationships/customXml" Target="../ink/ink28.xml"/><Relationship Id="rId48" Type="http://schemas.openxmlformats.org/officeDocument/2006/relationships/image" Target="../media/image2369.png"/><Relationship Id="rId56" Type="http://schemas.openxmlformats.org/officeDocument/2006/relationships/image" Target="../media/image2373.png"/><Relationship Id="rId8" Type="http://schemas.openxmlformats.org/officeDocument/2006/relationships/image" Target="../media/image2350.png"/><Relationship Id="rId51" Type="http://schemas.openxmlformats.org/officeDocument/2006/relationships/customXml" Target="../ink/ink32.xml"/><Relationship Id="rId3" Type="http://schemas.openxmlformats.org/officeDocument/2006/relationships/oleObject" Target="../embeddings/oleObject11.bin"/><Relationship Id="rId12" Type="http://schemas.openxmlformats.org/officeDocument/2006/relationships/image" Target="../media/image2352.png"/><Relationship Id="rId17" Type="http://schemas.openxmlformats.org/officeDocument/2006/relationships/customXml" Target="../ink/ink15.xml"/><Relationship Id="rId25" Type="http://schemas.openxmlformats.org/officeDocument/2006/relationships/customXml" Target="../ink/ink19.xml"/><Relationship Id="rId33" Type="http://schemas.openxmlformats.org/officeDocument/2006/relationships/customXml" Target="../ink/ink23.xml"/><Relationship Id="rId38" Type="http://schemas.openxmlformats.org/officeDocument/2006/relationships/image" Target="../media/image2364.png"/><Relationship Id="rId46" Type="http://schemas.openxmlformats.org/officeDocument/2006/relationships/image" Target="../media/image2368.png"/><Relationship Id="rId59" Type="http://schemas.openxmlformats.org/officeDocument/2006/relationships/customXml" Target="../ink/ink36.xml"/><Relationship Id="rId20" Type="http://schemas.openxmlformats.org/officeDocument/2006/relationships/image" Target="../media/image2356.png"/><Relationship Id="rId41" Type="http://schemas.openxmlformats.org/officeDocument/2006/relationships/customXml" Target="../ink/ink27.xml"/><Relationship Id="rId54" Type="http://schemas.openxmlformats.org/officeDocument/2006/relationships/image" Target="../media/image2372.png"/><Relationship Id="rId1" Type="http://schemas.openxmlformats.org/officeDocument/2006/relationships/vmlDrawing" Target="../drawings/vmlDrawing11.vml"/><Relationship Id="rId6" Type="http://schemas.openxmlformats.org/officeDocument/2006/relationships/image" Target="../media/image2349.png"/><Relationship Id="rId15" Type="http://schemas.openxmlformats.org/officeDocument/2006/relationships/customXml" Target="../ink/ink14.xml"/><Relationship Id="rId23" Type="http://schemas.openxmlformats.org/officeDocument/2006/relationships/customXml" Target="../ink/ink18.xml"/><Relationship Id="rId28" Type="http://schemas.openxmlformats.org/officeDocument/2006/relationships/image" Target="../media/image2360.png"/><Relationship Id="rId36" Type="http://schemas.openxmlformats.org/officeDocument/2006/relationships/image" Target="../media/image2363.png"/><Relationship Id="rId49" Type="http://schemas.openxmlformats.org/officeDocument/2006/relationships/customXml" Target="../ink/ink31.xml"/><Relationship Id="rId57" Type="http://schemas.openxmlformats.org/officeDocument/2006/relationships/customXml" Target="../ink/ink35.xml"/><Relationship Id="rId10" Type="http://schemas.openxmlformats.org/officeDocument/2006/relationships/image" Target="../media/image2351.png"/><Relationship Id="rId31" Type="http://schemas.openxmlformats.org/officeDocument/2006/relationships/customXml" Target="../ink/ink22.xml"/><Relationship Id="rId44" Type="http://schemas.openxmlformats.org/officeDocument/2006/relationships/image" Target="../media/image2367.png"/><Relationship Id="rId52" Type="http://schemas.openxmlformats.org/officeDocument/2006/relationships/image" Target="../media/image2371.png"/><Relationship Id="rId60" Type="http://schemas.openxmlformats.org/officeDocument/2006/relationships/image" Target="../media/image237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2.emf"/><Relationship Id="rId4" Type="http://schemas.openxmlformats.org/officeDocument/2006/relationships/oleObject" Target="../embeddings/oleObject12.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ustomXml" Target="../ink/ink37.xml"/><Relationship Id="rId12" Type="http://schemas.openxmlformats.org/officeDocument/2006/relationships/image" Target="../media/image207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6" Type="http://schemas.openxmlformats.org/officeDocument/2006/relationships/image" Target="../media/image2473.png"/><Relationship Id="rId3" Type="http://schemas.openxmlformats.org/officeDocument/2006/relationships/image" Target="../media/image25.png"/><Relationship Id="rId25" Type="http://schemas.openxmlformats.org/officeDocument/2006/relationships/customXml" Target="../ink/ink3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customXml" Target="../ink/ink38.xml"/><Relationship Id="rId24" Type="http://schemas.openxmlformats.org/officeDocument/2006/relationships/image" Target="../media/image2472.png"/><Relationship Id="rId5" Type="http://schemas.openxmlformats.org/officeDocument/2006/relationships/image" Target="../media/image24.wmf"/><Relationship Id="rId28" Type="http://schemas.openxmlformats.org/officeDocument/2006/relationships/image" Target="../media/image2474.png"/><Relationship Id="rId4" Type="http://schemas.openxmlformats.org/officeDocument/2006/relationships/oleObject" Target="../embeddings/oleObject13.bin"/><Relationship Id="rId27" Type="http://schemas.openxmlformats.org/officeDocument/2006/relationships/customXml" Target="../ink/ink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166.png"/><Relationship Id="rId5" Type="http://schemas.openxmlformats.org/officeDocument/2006/relationships/customXml" Target="../ink/ink41.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0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ustomXml" Target="../ink/ink42.xml"/><Relationship Id="rId12" Type="http://schemas.openxmlformats.org/officeDocument/2006/relationships/image" Target="../media/image207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6" Type="http://schemas.openxmlformats.org/officeDocument/2006/relationships/image" Target="../media/image2473.png"/><Relationship Id="rId3" Type="http://schemas.openxmlformats.org/officeDocument/2006/relationships/image" Target="../media/image25.png"/><Relationship Id="rId25" Type="http://schemas.openxmlformats.org/officeDocument/2006/relationships/customXml" Target="../ink/ink44.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customXml" Target="../ink/ink43.xml"/><Relationship Id="rId24" Type="http://schemas.openxmlformats.org/officeDocument/2006/relationships/image" Target="../media/image2472.png"/><Relationship Id="rId5" Type="http://schemas.openxmlformats.org/officeDocument/2006/relationships/image" Target="../media/image24.wmf"/><Relationship Id="rId28" Type="http://schemas.openxmlformats.org/officeDocument/2006/relationships/image" Target="../media/image2474.png"/><Relationship Id="rId4" Type="http://schemas.openxmlformats.org/officeDocument/2006/relationships/oleObject" Target="../embeddings/oleObject13.bin"/><Relationship Id="rId27" Type="http://schemas.openxmlformats.org/officeDocument/2006/relationships/customXml" Target="../ink/ink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0.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1.wmf"/></Relationships>
</file>

<file path=ppt/slides/_rels/slide86.xml.rels><?xml version="1.0" encoding="UTF-8" standalone="yes"?>
<Relationships xmlns="http://schemas.openxmlformats.org/package/2006/relationships"><Relationship Id="rId8" Type="http://schemas.openxmlformats.org/officeDocument/2006/relationships/customXml" Target="../ink/ink48.xml"/><Relationship Id="rId13" Type="http://schemas.openxmlformats.org/officeDocument/2006/relationships/image" Target="../media/image2727.png"/><Relationship Id="rId7" Type="http://schemas.openxmlformats.org/officeDocument/2006/relationships/image" Target="../media/image2326.png"/><Relationship Id="rId2"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customXml" Target="../ink/ink47.xml"/><Relationship Id="rId5" Type="http://schemas.openxmlformats.org/officeDocument/2006/relationships/image" Target="../media/image2724.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2.xml"/><Relationship Id="rId34" Type="http://schemas.openxmlformats.org/officeDocument/2006/relationships/image" Target="../media/image4192.png"/><Relationship Id="rId7" Type="http://schemas.openxmlformats.org/officeDocument/2006/relationships/image" Target="../media/image33.wmf"/><Relationship Id="rId2" Type="http://schemas.openxmlformats.org/officeDocument/2006/relationships/slideLayout" Target="../slideLayouts/slideLayout2.xml"/><Relationship Id="rId41" Type="http://schemas.openxmlformats.org/officeDocument/2006/relationships/customXml" Target="../ink/ink51.xml"/><Relationship Id="rId1" Type="http://schemas.openxmlformats.org/officeDocument/2006/relationships/vmlDrawing" Target="../drawings/vmlDrawing17.vml"/><Relationship Id="rId6" Type="http://schemas.openxmlformats.org/officeDocument/2006/relationships/oleObject" Target="../embeddings/oleObject17.bin"/><Relationship Id="rId40" Type="http://schemas.openxmlformats.org/officeDocument/2006/relationships/image" Target="../media/image4195.png"/><Relationship Id="rId5" Type="http://schemas.openxmlformats.org/officeDocument/2006/relationships/image" Target="../media/image32.wmf"/><Relationship Id="rId10" Type="http://schemas.openxmlformats.org/officeDocument/2006/relationships/customXml" Target="../ink/ink49.xml"/><Relationship Id="rId4" Type="http://schemas.openxmlformats.org/officeDocument/2006/relationships/oleObject" Target="../embeddings/oleObject16.bin"/><Relationship Id="rId9" Type="http://schemas.openxmlformats.org/officeDocument/2006/relationships/image" Target="../media/image34.wmf"/><Relationship Id="rId35" Type="http://schemas.openxmlformats.org/officeDocument/2006/relationships/customXml" Target="../ink/ink50.xml"/><Relationship Id="rId64" Type="http://schemas.openxmlformats.org/officeDocument/2006/relationships/image" Target="../media/image4207.png"/></Relationships>
</file>

<file path=ppt/slides/_rels/slide8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3.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3.wmf"/><Relationship Id="rId5" Type="http://schemas.openxmlformats.org/officeDocument/2006/relationships/oleObject" Target="../embeddings/oleObject19.bin"/><Relationship Id="rId15" Type="http://schemas.openxmlformats.org/officeDocument/2006/relationships/image" Target="../media/image4218.png"/><Relationship Id="rId4" Type="http://schemas.openxmlformats.org/officeDocument/2006/relationships/image" Target="../media/image35.png"/><Relationship Id="rId9" Type="http://schemas.openxmlformats.org/officeDocument/2006/relationships/customXml" Target="../ink/ink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4.xml"/><Relationship Id="rId7" Type="http://schemas.openxmlformats.org/officeDocument/2006/relationships/image" Target="../media/image33.wmf"/><Relationship Id="rId59" Type="http://schemas.openxmlformats.org/officeDocument/2006/relationships/customXml" Target="../ink/ink54.xml"/><Relationship Id="rId2" Type="http://schemas.openxmlformats.org/officeDocument/2006/relationships/slideLayout" Target="../slideLayouts/slideLayout2.xml"/><Relationship Id="rId62" Type="http://schemas.openxmlformats.org/officeDocument/2006/relationships/image" Target="../media/image4321.png"/><Relationship Id="rId1" Type="http://schemas.openxmlformats.org/officeDocument/2006/relationships/vmlDrawing" Target="../drawings/vmlDrawing19.vml"/><Relationship Id="rId6" Type="http://schemas.openxmlformats.org/officeDocument/2006/relationships/oleObject" Target="../embeddings/oleObject20.bin"/><Relationship Id="rId58" Type="http://schemas.openxmlformats.org/officeDocument/2006/relationships/image" Target="../media/image4319.png"/><Relationship Id="rId5" Type="http://schemas.openxmlformats.org/officeDocument/2006/relationships/image" Target="../media/image37.png"/><Relationship Id="rId61" Type="http://schemas.openxmlformats.org/officeDocument/2006/relationships/customXml" Target="../ink/ink55.xml"/><Relationship Id="rId10" Type="http://schemas.openxmlformats.org/officeDocument/2006/relationships/customXml" Target="../ink/ink53.xml"/><Relationship Id="rId60" Type="http://schemas.openxmlformats.org/officeDocument/2006/relationships/image" Target="../media/image4320.png"/><Relationship Id="rId4" Type="http://schemas.openxmlformats.org/officeDocument/2006/relationships/image" Target="../media/image36.png"/><Relationship Id="rId9" Type="http://schemas.openxmlformats.org/officeDocument/2006/relationships/image" Target="../media/image32.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8" Type="http://schemas.openxmlformats.org/officeDocument/2006/relationships/image" Target="../media/image4326.png"/><Relationship Id="rId13" Type="http://schemas.openxmlformats.org/officeDocument/2006/relationships/customXml" Target="../ink/ink61.xml"/><Relationship Id="rId18" Type="http://schemas.openxmlformats.org/officeDocument/2006/relationships/image" Target="../media/image4331.png"/><Relationship Id="rId26" Type="http://schemas.openxmlformats.org/officeDocument/2006/relationships/image" Target="../media/image4335.png"/><Relationship Id="rId3" Type="http://schemas.openxmlformats.org/officeDocument/2006/relationships/customXml" Target="../ink/ink56.xml"/><Relationship Id="rId21" Type="http://schemas.openxmlformats.org/officeDocument/2006/relationships/customXml" Target="../ink/ink65.xml"/><Relationship Id="rId7" Type="http://schemas.openxmlformats.org/officeDocument/2006/relationships/customXml" Target="../ink/ink58.xml"/><Relationship Id="rId12" Type="http://schemas.openxmlformats.org/officeDocument/2006/relationships/image" Target="../media/image4328.png"/><Relationship Id="rId17" Type="http://schemas.openxmlformats.org/officeDocument/2006/relationships/customXml" Target="../ink/ink63.xml"/><Relationship Id="rId25" Type="http://schemas.openxmlformats.org/officeDocument/2006/relationships/customXml" Target="../ink/ink67.xml"/><Relationship Id="rId2" Type="http://schemas.openxmlformats.org/officeDocument/2006/relationships/image" Target="../media/image38.png"/><Relationship Id="rId16" Type="http://schemas.openxmlformats.org/officeDocument/2006/relationships/image" Target="../media/image4330.png"/><Relationship Id="rId20" Type="http://schemas.openxmlformats.org/officeDocument/2006/relationships/image" Target="../media/image4332.png"/><Relationship Id="rId29" Type="http://schemas.openxmlformats.org/officeDocument/2006/relationships/customXml" Target="../ink/ink69.xml"/><Relationship Id="rId1" Type="http://schemas.openxmlformats.org/officeDocument/2006/relationships/slideLayout" Target="../slideLayouts/slideLayout7.xml"/><Relationship Id="rId6" Type="http://schemas.openxmlformats.org/officeDocument/2006/relationships/image" Target="../media/image4325.png"/><Relationship Id="rId11" Type="http://schemas.openxmlformats.org/officeDocument/2006/relationships/customXml" Target="../ink/ink60.xml"/><Relationship Id="rId24" Type="http://schemas.openxmlformats.org/officeDocument/2006/relationships/image" Target="../media/image4334.png"/><Relationship Id="rId5" Type="http://schemas.openxmlformats.org/officeDocument/2006/relationships/customXml" Target="../ink/ink57.xml"/><Relationship Id="rId15" Type="http://schemas.openxmlformats.org/officeDocument/2006/relationships/customXml" Target="../ink/ink62.xml"/><Relationship Id="rId23" Type="http://schemas.openxmlformats.org/officeDocument/2006/relationships/customXml" Target="../ink/ink66.xml"/><Relationship Id="rId28" Type="http://schemas.openxmlformats.org/officeDocument/2006/relationships/image" Target="../media/image4336.png"/><Relationship Id="rId10" Type="http://schemas.openxmlformats.org/officeDocument/2006/relationships/image" Target="../media/image4327.png"/><Relationship Id="rId19" Type="http://schemas.openxmlformats.org/officeDocument/2006/relationships/customXml" Target="../ink/ink64.xml"/><Relationship Id="rId4" Type="http://schemas.openxmlformats.org/officeDocument/2006/relationships/image" Target="../media/image4324.png"/><Relationship Id="rId9" Type="http://schemas.openxmlformats.org/officeDocument/2006/relationships/customXml" Target="../ink/ink59.xml"/><Relationship Id="rId14" Type="http://schemas.openxmlformats.org/officeDocument/2006/relationships/image" Target="../media/image4329.png"/><Relationship Id="rId22" Type="http://schemas.openxmlformats.org/officeDocument/2006/relationships/image" Target="../media/image4333.png"/><Relationship Id="rId27" Type="http://schemas.openxmlformats.org/officeDocument/2006/relationships/customXml" Target="../ink/ink68.xml"/><Relationship Id="rId30" Type="http://schemas.openxmlformats.org/officeDocument/2006/relationships/image" Target="../media/image433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ustomXml" Target="../ink/ink7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49.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ustomXml" Target="../ink/ink71.xml"/><Relationship Id="rId218" Type="http://schemas.openxmlformats.org/officeDocument/2006/relationships/image" Target="../media/image42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142999" y="1905000"/>
            <a:ext cx="7378835" cy="2438400"/>
          </a:xfrm>
        </p:spPr>
        <p:txBody>
          <a:bodyPr>
            <a:normAutofit/>
          </a:bodyPr>
          <a:lstStyle/>
          <a:p>
            <a:pPr eaLnBrk="1" hangingPunct="1"/>
            <a:r>
              <a:rPr lang="el-GR" sz="3200" dirty="0">
                <a:ea typeface="ＭＳ Ｐゴシック" pitchFamily="-112" charset="-128"/>
              </a:rPr>
              <a:t>ΜΥΕ0</a:t>
            </a:r>
            <a:r>
              <a:rPr lang="en-US" sz="3200" dirty="0">
                <a:ea typeface="ＭＳ Ｐゴシック" pitchFamily="-112" charset="-128"/>
              </a:rPr>
              <a:t>0</a:t>
            </a:r>
            <a:r>
              <a:rPr lang="el-GR" sz="3200" dirty="0">
                <a:ea typeface="ＭＳ Ｐゴシック" pitchFamily="-112" charset="-128"/>
              </a:rPr>
              <a:t>3: Ανάκτηση Πληροφορίας</a:t>
            </a:r>
            <a:endParaRPr lang="en-US" sz="3200" dirty="0">
              <a:ea typeface="ＭＳ Ｐゴシック" pitchFamily="-112" charset="-128"/>
            </a:endParaRPr>
          </a:p>
          <a:p>
            <a:pPr eaLnBrk="1" hangingPunct="1"/>
            <a:r>
              <a:rPr lang="el-GR" sz="1800" i="1" dirty="0">
                <a:solidFill>
                  <a:schemeClr val="bg1">
                    <a:lumMod val="95000"/>
                  </a:schemeClr>
                </a:solidFill>
                <a:ea typeface="ＭＳ Ｐゴシック" pitchFamily="-112" charset="-128"/>
              </a:rPr>
              <a:t>Διδάσκουσα: Ευαγγελία </a:t>
            </a:r>
            <a:r>
              <a:rPr lang="el-GR" sz="1800" i="1" dirty="0" err="1">
                <a:solidFill>
                  <a:schemeClr val="bg1">
                    <a:lumMod val="95000"/>
                  </a:schemeClr>
                </a:solidFill>
                <a:ea typeface="ＭＳ Ｐゴシック" pitchFamily="-112" charset="-128"/>
              </a:rPr>
              <a:t>Πιτουρά</a:t>
            </a:r>
            <a:endParaRPr lang="en-US" sz="1800" i="1" dirty="0">
              <a:solidFill>
                <a:schemeClr val="bg1">
                  <a:lumMod val="95000"/>
                </a:schemeClr>
              </a:solidFill>
              <a:ea typeface="ＭＳ Ｐゴシック" pitchFamily="-112" charset="-128"/>
            </a:endParaRPr>
          </a:p>
          <a:p>
            <a:pPr eaLnBrk="1" hangingPunct="1"/>
            <a:br>
              <a:rPr lang="en-US" dirty="0">
                <a:ea typeface="ＭＳ Ｐゴシック" pitchFamily="-112" charset="-128"/>
              </a:rPr>
            </a:br>
            <a:endParaRPr lang="en-US" sz="2400" dirty="0">
              <a:ea typeface="ＭＳ Ｐゴシック" pitchFamily="-112" charset="-128"/>
            </a:endParaRPr>
          </a:p>
          <a:p>
            <a:pPr eaLnBrk="1" hangingPunct="1"/>
            <a:r>
              <a:rPr lang="el-GR" sz="3000" dirty="0">
                <a:solidFill>
                  <a:schemeClr val="bg1"/>
                </a:solidFill>
                <a:ea typeface="ＭＳ Ｐゴシック" pitchFamily="-112" charset="-128"/>
              </a:rPr>
              <a:t>Αξιολόγηση στην Ανάκτηση Πληροφορίας</a:t>
            </a:r>
            <a:r>
              <a:rPr lang="el-GR" sz="2400" dirty="0">
                <a:solidFill>
                  <a:schemeClr val="bg1"/>
                </a:solidFill>
                <a:ea typeface="ＭＳ Ｐゴシック" pitchFamily="-112" charset="-128"/>
              </a:rPr>
              <a:t>. </a:t>
            </a:r>
            <a:endParaRPr lang="en-US" sz="2400" dirty="0">
              <a:solidFill>
                <a:schemeClr val="bg1"/>
              </a:solidFill>
              <a:ea typeface="ＭＳ Ｐゴシック" pitchFamily="-112" charset="-128"/>
            </a:endParaRPr>
          </a:p>
        </p:txBody>
      </p:sp>
      <p:sp>
        <p:nvSpPr>
          <p:cNvPr id="3" name="Slide Number Placeholder 2"/>
          <p:cNvSpPr>
            <a:spLocks noGrp="1"/>
          </p:cNvSpPr>
          <p:nvPr>
            <p:ph type="sldNum" sz="quarter" idx="12"/>
          </p:nvPr>
        </p:nvSpPr>
        <p:spPr/>
        <p:txBody>
          <a:bodyPr/>
          <a:lstStyle/>
          <a:p>
            <a:fld id="{EC65FA85-C043-4AC1-86AA-2F87DA980531}" type="slidenum">
              <a:rPr lang="en-US" smtClean="0"/>
              <a:pPr/>
              <a:t>1</a:t>
            </a:fld>
            <a:endParaRPr lang="en-US"/>
          </a:p>
        </p:txBody>
      </p:sp>
      <p:sp>
        <p:nvSpPr>
          <p:cNvPr id="4" name="TextBox 3">
            <a:extLst>
              <a:ext uri="{FF2B5EF4-FFF2-40B4-BE49-F238E27FC236}">
                <a16:creationId xmlns:a16="http://schemas.microsoft.com/office/drawing/2014/main" id="{B14DDB29-932A-4CFB-9C68-1D6645413954}"/>
              </a:ext>
            </a:extLst>
          </p:cNvPr>
          <p:cNvSpPr txBox="1"/>
          <p:nvPr/>
        </p:nvSpPr>
        <p:spPr>
          <a:xfrm>
            <a:off x="4724400" y="5867400"/>
            <a:ext cx="4104456" cy="34458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a:lstStyle>
          <a:p>
            <a:pPr algn="ctr" defTabSz="685800">
              <a:lnSpc>
                <a:spcPct val="70000"/>
              </a:lnSpc>
              <a:spcBef>
                <a:spcPts val="750"/>
              </a:spcBef>
            </a:pPr>
            <a:r>
              <a:rPr lang="el-GR" sz="2200" i="1" dirty="0">
                <a:solidFill>
                  <a:schemeClr val="bg1">
                    <a:lumMod val="95000"/>
                  </a:schemeClr>
                </a:solidFill>
                <a:latin typeface="+mn-lt"/>
                <a:ea typeface="ＭＳ Ｐゴシック" pitchFamily="-112" charset="-128"/>
              </a:rPr>
              <a:t>Ακαδημαϊκό Έτος 202</a:t>
            </a:r>
            <a:r>
              <a:rPr lang="en-US" sz="2200" i="1" dirty="0">
                <a:solidFill>
                  <a:schemeClr val="bg1">
                    <a:lumMod val="95000"/>
                  </a:schemeClr>
                </a:solidFill>
                <a:latin typeface="+mn-lt"/>
                <a:ea typeface="ＭＳ Ｐゴシック" pitchFamily="-112" charset="-128"/>
              </a:rPr>
              <a:t>2</a:t>
            </a:r>
            <a:r>
              <a:rPr lang="el-GR" sz="2200" i="1" dirty="0">
                <a:solidFill>
                  <a:schemeClr val="bg1">
                    <a:lumMod val="95000"/>
                  </a:schemeClr>
                </a:solidFill>
                <a:latin typeface="+mn-lt"/>
                <a:ea typeface="ＭＳ Ｐゴシック" pitchFamily="-112" charset="-128"/>
              </a:rPr>
              <a:t>-202</a:t>
            </a:r>
            <a:r>
              <a:rPr lang="en-US" sz="2200" i="1" dirty="0">
                <a:solidFill>
                  <a:schemeClr val="bg1">
                    <a:lumMod val="95000"/>
                  </a:schemeClr>
                </a:solidFill>
                <a:latin typeface="+mn-lt"/>
                <a:ea typeface="ＭＳ Ｐゴシック" pitchFamily="-112" charset="-128"/>
              </a:rPr>
              <a:t>3</a:t>
            </a:r>
          </a:p>
        </p:txBody>
      </p:sp>
    </p:spTree>
    <p:extLst>
      <p:ext uri="{BB962C8B-B14F-4D97-AF65-F5344CB8AC3E}">
        <p14:creationId xmlns:p14="http://schemas.microsoft.com/office/powerpoint/2010/main" val="277337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6161"/>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10</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2" name="TextBox 1">
            <a:extLst>
              <a:ext uri="{FF2B5EF4-FFF2-40B4-BE49-F238E27FC236}">
                <a16:creationId xmlns:a16="http://schemas.microsoft.com/office/drawing/2014/main" id="{769F7A01-AB0B-4EC4-BC70-E3A9DB1BF818}"/>
              </a:ext>
            </a:extLst>
          </p:cNvPr>
          <p:cNvSpPr txBox="1"/>
          <p:nvPr/>
        </p:nvSpPr>
        <p:spPr>
          <a:xfrm>
            <a:off x="609600" y="2057400"/>
            <a:ext cx="7315200" cy="2308324"/>
          </a:xfrm>
          <a:prstGeom prst="rect">
            <a:avLst/>
          </a:prstGeom>
          <a:noFill/>
        </p:spPr>
        <p:txBody>
          <a:bodyPr wrap="square" rtlCol="0">
            <a:spAutoFit/>
          </a:bodyPr>
          <a:lstStyle/>
          <a:p>
            <a:r>
              <a:rPr lang="el-GR" dirty="0">
                <a:latin typeface="+mn-lt"/>
              </a:rPr>
              <a:t>Απλό παράδειγμα</a:t>
            </a:r>
          </a:p>
          <a:p>
            <a:endParaRPr lang="el-GR" dirty="0">
              <a:latin typeface="+mn-lt"/>
            </a:endParaRPr>
          </a:p>
          <a:p>
            <a:r>
              <a:rPr lang="en-US" dirty="0">
                <a:solidFill>
                  <a:schemeClr val="accent6">
                    <a:lumMod val="75000"/>
                  </a:schemeClr>
                </a:solidFill>
                <a:latin typeface="+mn-lt"/>
              </a:rPr>
              <a:t>q1</a:t>
            </a:r>
            <a:r>
              <a:rPr lang="en-US" dirty="0">
                <a:latin typeface="+mn-lt"/>
              </a:rPr>
              <a:t> </a:t>
            </a:r>
            <a:r>
              <a:rPr lang="el-GR" dirty="0">
                <a:latin typeface="+mn-lt"/>
              </a:rPr>
              <a:t>   </a:t>
            </a:r>
            <a:r>
              <a:rPr lang="en-US" dirty="0">
                <a:latin typeface="+mn-lt"/>
              </a:rPr>
              <a:t>d</a:t>
            </a:r>
            <a:r>
              <a:rPr lang="el-GR" dirty="0">
                <a:latin typeface="+mn-lt"/>
              </a:rPr>
              <a:t>1 (0) </a:t>
            </a:r>
            <a:r>
              <a:rPr lang="en-US" dirty="0">
                <a:latin typeface="+mn-lt"/>
              </a:rPr>
              <a:t>d2 (0) d3 (5) ….                       d1000(1)</a:t>
            </a:r>
          </a:p>
          <a:p>
            <a:r>
              <a:rPr lang="en-US" dirty="0">
                <a:solidFill>
                  <a:schemeClr val="accent6">
                    <a:lumMod val="75000"/>
                  </a:schemeClr>
                </a:solidFill>
                <a:latin typeface="+mn-lt"/>
              </a:rPr>
              <a:t>q2</a:t>
            </a:r>
            <a:r>
              <a:rPr lang="en-US" dirty="0">
                <a:latin typeface="+mn-lt"/>
              </a:rPr>
              <a:t>    d</a:t>
            </a:r>
            <a:r>
              <a:rPr lang="el-GR" dirty="0">
                <a:latin typeface="+mn-lt"/>
              </a:rPr>
              <a:t>1 (</a:t>
            </a:r>
            <a:r>
              <a:rPr lang="en-US" dirty="0">
                <a:latin typeface="+mn-lt"/>
              </a:rPr>
              <a:t>1</a:t>
            </a:r>
            <a:r>
              <a:rPr lang="el-GR" dirty="0">
                <a:latin typeface="+mn-lt"/>
              </a:rPr>
              <a:t>) </a:t>
            </a:r>
            <a:r>
              <a:rPr lang="en-US" dirty="0">
                <a:latin typeface="+mn-lt"/>
              </a:rPr>
              <a:t>d2 (0) d3 (1) ….                       d1000(0) </a:t>
            </a:r>
          </a:p>
          <a:p>
            <a:r>
              <a:rPr lang="en-US" dirty="0">
                <a:latin typeface="+mn-lt"/>
              </a:rPr>
              <a:t>..</a:t>
            </a:r>
          </a:p>
          <a:p>
            <a:r>
              <a:rPr lang="en-US" dirty="0" err="1">
                <a:solidFill>
                  <a:schemeClr val="accent6">
                    <a:lumMod val="75000"/>
                  </a:schemeClr>
                </a:solidFill>
                <a:latin typeface="+mn-lt"/>
              </a:rPr>
              <a:t>qn</a:t>
            </a:r>
            <a:r>
              <a:rPr lang="en-US" dirty="0">
                <a:latin typeface="+mn-lt"/>
              </a:rPr>
              <a:t>    </a:t>
            </a:r>
            <a:r>
              <a:rPr lang="en-US" dirty="0"/>
              <a:t>d</a:t>
            </a:r>
            <a:r>
              <a:rPr lang="el-GR" dirty="0">
                <a:latin typeface="+mn-lt"/>
              </a:rPr>
              <a:t>1 (</a:t>
            </a:r>
            <a:r>
              <a:rPr lang="en-US" dirty="0">
                <a:latin typeface="+mn-lt"/>
              </a:rPr>
              <a:t>4</a:t>
            </a:r>
            <a:r>
              <a:rPr lang="el-GR" dirty="0">
                <a:latin typeface="+mn-lt"/>
              </a:rPr>
              <a:t>) </a:t>
            </a:r>
            <a:r>
              <a:rPr lang="en-US" dirty="0">
                <a:latin typeface="+mn-lt"/>
              </a:rPr>
              <a:t>d2 (0) d3 (0) ….                       d1000(2) </a:t>
            </a:r>
          </a:p>
        </p:txBody>
      </p:sp>
      <p:sp>
        <p:nvSpPr>
          <p:cNvPr id="5" name="TextBox 4">
            <a:extLst>
              <a:ext uri="{FF2B5EF4-FFF2-40B4-BE49-F238E27FC236}">
                <a16:creationId xmlns:a16="http://schemas.microsoft.com/office/drawing/2014/main" id="{4E26B1D3-B095-4E0F-B739-B1677E9B2EBF}"/>
              </a:ext>
            </a:extLst>
          </p:cNvPr>
          <p:cNvSpPr txBox="1"/>
          <p:nvPr/>
        </p:nvSpPr>
        <p:spPr>
          <a:xfrm>
            <a:off x="228600" y="4800600"/>
            <a:ext cx="1676400" cy="461665"/>
          </a:xfrm>
          <a:prstGeom prst="rect">
            <a:avLst/>
          </a:prstGeom>
          <a:noFill/>
          <a:ln w="28575">
            <a:noFill/>
          </a:ln>
        </p:spPr>
        <p:txBody>
          <a:bodyPr wrap="square" rtlCol="0">
            <a:spAutoFit/>
          </a:bodyPr>
          <a:lstStyle/>
          <a:p>
            <a:r>
              <a:rPr lang="el-GR" dirty="0">
                <a:solidFill>
                  <a:schemeClr val="accent6">
                    <a:lumMod val="75000"/>
                  </a:schemeClr>
                </a:solidFill>
              </a:rPr>
              <a:t>Ερώτημα</a:t>
            </a:r>
            <a:endParaRPr lang="en-US" dirty="0">
              <a:solidFill>
                <a:schemeClr val="accent6">
                  <a:lumMod val="75000"/>
                </a:schemeClr>
              </a:solidFill>
            </a:endParaRPr>
          </a:p>
        </p:txBody>
      </p:sp>
      <p:cxnSp>
        <p:nvCxnSpPr>
          <p:cNvPr id="8" name="Straight Arrow Connector 7">
            <a:extLst>
              <a:ext uri="{FF2B5EF4-FFF2-40B4-BE49-F238E27FC236}">
                <a16:creationId xmlns:a16="http://schemas.microsoft.com/office/drawing/2014/main" id="{433BED9D-7B4F-4011-AD1F-B1C0E9FABD27}"/>
              </a:ext>
            </a:extLst>
          </p:cNvPr>
          <p:cNvCxnSpPr/>
          <p:nvPr/>
        </p:nvCxnSpPr>
        <p:spPr>
          <a:xfrm flipV="1">
            <a:off x="609600" y="4343400"/>
            <a:ext cx="228600" cy="381000"/>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9" name="Left Brace 8">
            <a:extLst>
              <a:ext uri="{FF2B5EF4-FFF2-40B4-BE49-F238E27FC236}">
                <a16:creationId xmlns:a16="http://schemas.microsoft.com/office/drawing/2014/main" id="{16F4F4B6-0BBA-42D7-9AA0-A76C44AA13FC}"/>
              </a:ext>
            </a:extLst>
          </p:cNvPr>
          <p:cNvSpPr/>
          <p:nvPr/>
        </p:nvSpPr>
        <p:spPr>
          <a:xfrm rot="16200000">
            <a:off x="3760393" y="1848982"/>
            <a:ext cx="708814" cy="54864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2726105-5FCF-4C1E-8AB0-3DA8D049D1A3}"/>
              </a:ext>
            </a:extLst>
          </p:cNvPr>
          <p:cNvSpPr txBox="1"/>
          <p:nvPr/>
        </p:nvSpPr>
        <p:spPr>
          <a:xfrm>
            <a:off x="2050472" y="4987615"/>
            <a:ext cx="6560127" cy="707886"/>
          </a:xfrm>
          <a:prstGeom prst="rect">
            <a:avLst/>
          </a:prstGeom>
          <a:noFill/>
        </p:spPr>
        <p:txBody>
          <a:bodyPr wrap="square" rtlCol="0">
            <a:spAutoFit/>
          </a:bodyPr>
          <a:lstStyle/>
          <a:p>
            <a:r>
              <a:rPr lang="el-GR" sz="2000" dirty="0">
                <a:solidFill>
                  <a:schemeClr val="accent1">
                    <a:lumMod val="75000"/>
                  </a:schemeClr>
                </a:solidFill>
                <a:latin typeface="+mn-lt"/>
              </a:rPr>
              <a:t>Έγγραφα</a:t>
            </a:r>
            <a:r>
              <a:rPr lang="en-US" sz="2000" dirty="0">
                <a:solidFill>
                  <a:schemeClr val="accent1">
                    <a:lumMod val="75000"/>
                  </a:schemeClr>
                </a:solidFill>
                <a:latin typeface="+mn-lt"/>
              </a:rPr>
              <a:t>,</a:t>
            </a:r>
            <a:r>
              <a:rPr lang="el-GR" sz="2000" dirty="0">
                <a:solidFill>
                  <a:schemeClr val="accent1">
                    <a:lumMod val="75000"/>
                  </a:schemeClr>
                </a:solidFill>
                <a:latin typeface="+mn-lt"/>
              </a:rPr>
              <a:t> σε παρένθεση ο βαθμός συνάφειας σε κλίμακα από 0 έως 5</a:t>
            </a:r>
          </a:p>
        </p:txBody>
      </p:sp>
    </p:spTree>
    <p:extLst>
      <p:ext uri="{BB962C8B-B14F-4D97-AF65-F5344CB8AC3E}">
        <p14:creationId xmlns:p14="http://schemas.microsoft.com/office/powerpoint/2010/main" val="25775220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571500" y="1447800"/>
            <a:ext cx="8039100" cy="1371600"/>
          </a:xfrm>
        </p:spPr>
        <p:txBody>
          <a:bodyPr>
            <a:noAutofit/>
          </a:bodyPr>
          <a:lstStyle/>
          <a:p>
            <a:pPr>
              <a:spcBef>
                <a:spcPts val="0"/>
              </a:spcBef>
              <a:buFont typeface="Wingdings" panose="05000000000000000000" pitchFamily="2" charset="2"/>
              <a:buChar char="§"/>
            </a:pPr>
            <a:r>
              <a:rPr lang="en-US" altLang="en-US" sz="2000" dirty="0">
                <a:solidFill>
                  <a:schemeClr val="accent2">
                    <a:lumMod val="75000"/>
                  </a:schemeClr>
                </a:solidFill>
              </a:rPr>
              <a:t>Normalized Discounted Cumulative Gain (NDCG) </a:t>
            </a:r>
            <a:r>
              <a:rPr lang="el-GR" altLang="en-US" sz="2000" dirty="0"/>
              <a:t>στη θέση διάταξης </a:t>
            </a:r>
            <a:r>
              <a:rPr lang="en-US" altLang="en-US" sz="2000" i="1" dirty="0">
                <a:solidFill>
                  <a:schemeClr val="accent2">
                    <a:lumMod val="75000"/>
                  </a:schemeClr>
                </a:solidFill>
              </a:rPr>
              <a:t>n</a:t>
            </a:r>
            <a:endParaRPr lang="el-GR" altLang="en-US" sz="2000" i="1" dirty="0">
              <a:solidFill>
                <a:schemeClr val="accent2">
                  <a:lumMod val="75000"/>
                </a:schemeClr>
              </a:solidFill>
            </a:endParaRPr>
          </a:p>
          <a:p>
            <a:pPr>
              <a:lnSpc>
                <a:spcPct val="80000"/>
              </a:lnSpc>
              <a:spcBef>
                <a:spcPts val="0"/>
              </a:spcBef>
              <a:buFont typeface="Wingdings" panose="05000000000000000000" pitchFamily="2" charset="2"/>
              <a:buChar char="§"/>
            </a:pPr>
            <a:endParaRPr lang="en-US" altLang="en-US" sz="2000" i="1" dirty="0"/>
          </a:p>
          <a:p>
            <a:pPr marL="342900" lvl="1" indent="0">
              <a:spcBef>
                <a:spcPts val="0"/>
              </a:spcBef>
              <a:buNone/>
            </a:pPr>
            <a:r>
              <a:rPr lang="el-GR" altLang="en-US" sz="2000" dirty="0" err="1"/>
              <a:t>Κανονικοποιούμε</a:t>
            </a:r>
            <a:r>
              <a:rPr lang="el-GR" altLang="en-US" sz="2000" dirty="0"/>
              <a:t> το </a:t>
            </a:r>
            <a:r>
              <a:rPr lang="en-US" altLang="en-US" sz="2000" dirty="0"/>
              <a:t>DCG </a:t>
            </a:r>
            <a:r>
              <a:rPr lang="el-GR" altLang="en-US" sz="2000" dirty="0"/>
              <a:t>στη θέση διάταξης</a:t>
            </a:r>
            <a:r>
              <a:rPr lang="en-US" altLang="en-US" sz="2000" dirty="0"/>
              <a:t> </a:t>
            </a:r>
            <a:r>
              <a:rPr lang="en-US" altLang="en-US" sz="2000" i="1" dirty="0"/>
              <a:t>n</a:t>
            </a:r>
            <a:r>
              <a:rPr lang="en-US" altLang="en-US" sz="2000" dirty="0"/>
              <a:t> </a:t>
            </a:r>
            <a:r>
              <a:rPr lang="el-GR" altLang="en-US" sz="2000" dirty="0"/>
              <a:t>με την </a:t>
            </a:r>
            <a:r>
              <a:rPr lang="en-US" altLang="en-US" sz="2000" dirty="0"/>
              <a:t>DGG </a:t>
            </a:r>
            <a:r>
              <a:rPr lang="el-GR" altLang="en-US" sz="2000" dirty="0"/>
              <a:t>τιμή στη θέση διάταξης</a:t>
            </a:r>
            <a:r>
              <a:rPr lang="en-US" altLang="en-US" sz="2000" dirty="0"/>
              <a:t> </a:t>
            </a:r>
            <a:r>
              <a:rPr lang="en-US" altLang="en-US" sz="2000" i="1" dirty="0"/>
              <a:t>n</a:t>
            </a:r>
            <a:r>
              <a:rPr lang="en-US" altLang="en-US" sz="2000" dirty="0"/>
              <a:t> </a:t>
            </a:r>
            <a:r>
              <a:rPr lang="el-GR" altLang="en-US" sz="2000" i="1" dirty="0">
                <a:solidFill>
                  <a:schemeClr val="accent2">
                    <a:lumMod val="75000"/>
                  </a:schemeClr>
                </a:solidFill>
              </a:rPr>
              <a:t>για την ιδανική διάταξη </a:t>
            </a:r>
            <a:endParaRPr lang="en-US" altLang="en-US" sz="2000" i="1" dirty="0">
              <a:solidFill>
                <a:schemeClr val="accent2">
                  <a:lumMod val="75000"/>
                </a:schemeClr>
              </a:solidFill>
            </a:endParaRPr>
          </a:p>
          <a:p>
            <a:pPr marL="342900" lvl="1" indent="0">
              <a:spcBef>
                <a:spcPts val="0"/>
              </a:spcBef>
              <a:buNone/>
            </a:pPr>
            <a:endParaRPr lang="el-GR" altLang="en-US" sz="600" i="1" dirty="0">
              <a:solidFill>
                <a:srgbClr val="FF0000"/>
              </a:solidFill>
            </a:endParaRPr>
          </a:p>
          <a:p>
            <a:pPr lvl="2">
              <a:spcBef>
                <a:spcPts val="0"/>
              </a:spcBef>
              <a:buFont typeface="Wingdings" panose="05000000000000000000" pitchFamily="2" charset="2"/>
              <a:buChar char="§"/>
            </a:pPr>
            <a:r>
              <a:rPr lang="el-GR" altLang="en-US" sz="2000" i="1" dirty="0">
                <a:solidFill>
                  <a:schemeClr val="accent2">
                    <a:lumMod val="75000"/>
                  </a:schemeClr>
                </a:solidFill>
              </a:rPr>
              <a:t>Ιδανική διάταξη</a:t>
            </a:r>
            <a:r>
              <a:rPr lang="el-GR" altLang="en-US" sz="2000" dirty="0"/>
              <a:t>: επιστρέφει πρώτα τα έγγραφα που έχουν τον υψηλότερο βαθμό συνάφειας, μετά τα έγγραφα με τον αμέσως υψηλότερο βαθμό, κοκ</a:t>
            </a: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spcBef>
                <a:spcPts val="0"/>
              </a:spcBef>
              <a:buFont typeface="Wingdings" panose="05000000000000000000" pitchFamily="2" charset="2"/>
              <a:buChar char="§"/>
            </a:pPr>
            <a:r>
              <a:rPr lang="el-GR" altLang="en-US" sz="2000" dirty="0">
                <a:cs typeface="ＭＳ Ｐゴシック" pitchFamily="-65" charset="-128"/>
              </a:rPr>
              <a:t>Χρήσιμο για αντιπαράθεση ερωτημάτων  με διαφορετικό αριθμό συναφών αποτελεσμάτων</a:t>
            </a:r>
            <a:endParaRPr lang="en-US" altLang="en-US" sz="2000" dirty="0">
              <a:cs typeface="ＭＳ Ｐゴシック" pitchFamily="-65" charset="-128"/>
            </a:endParaRPr>
          </a:p>
          <a:p>
            <a:pPr marL="342900" lvl="1" indent="-342900">
              <a:spcBef>
                <a:spcPts val="0"/>
              </a:spcBef>
              <a:buFont typeface="Wingdings" panose="05000000000000000000" pitchFamily="2" charset="2"/>
              <a:buChar char="§"/>
            </a:pPr>
            <a:r>
              <a:rPr lang="el-GR" altLang="en-US" sz="2000" dirty="0"/>
              <a:t>Ιδιαίτερα δημοφιλές μέτρο στην αναζήτηση στο </a:t>
            </a:r>
            <a:r>
              <a:rPr lang="en-US" altLang="en-US" sz="2000" dirty="0"/>
              <a:t>web</a:t>
            </a:r>
          </a:p>
        </p:txBody>
      </p:sp>
      <p:sp>
        <p:nvSpPr>
          <p:cNvPr id="5" name="Title 1"/>
          <p:cNvSpPr>
            <a:spLocks noGrp="1"/>
          </p:cNvSpPr>
          <p:nvPr>
            <p:ph type="title"/>
          </p:nvPr>
        </p:nvSpPr>
        <p:spPr>
          <a:xfrm>
            <a:off x="571500" y="-76200"/>
            <a:ext cx="7886700" cy="1325563"/>
          </a:xfrm>
        </p:spPr>
        <p:txBody>
          <a:bodyPr>
            <a:normAutofit/>
          </a:bodyPr>
          <a:lstStyle/>
          <a:p>
            <a:pPr algn="ctr"/>
            <a:r>
              <a:rPr lang="el-GR" altLang="en-US" sz="3600" dirty="0" err="1">
                <a:solidFill>
                  <a:schemeClr val="accent2">
                    <a:lumMod val="75000"/>
                  </a:schemeClr>
                </a:solidFill>
              </a:rPr>
              <a:t>Κανονικοποιημένο</a:t>
            </a:r>
            <a:r>
              <a:rPr lang="el-GR" altLang="en-US" sz="3600" dirty="0">
                <a:solidFill>
                  <a:schemeClr val="accent2">
                    <a:lumMod val="75000"/>
                  </a:schemeClr>
                </a:solidFill>
              </a:rPr>
              <a:t> </a:t>
            </a:r>
            <a:r>
              <a:rPr lang="en-US" altLang="en-US" sz="3600" dirty="0">
                <a:solidFill>
                  <a:schemeClr val="accent2">
                    <a:lumMod val="75000"/>
                  </a:schemeClr>
                </a:solidFill>
              </a:rPr>
              <a:t>DCG</a:t>
            </a:r>
            <a:r>
              <a:rPr lang="el-GR" altLang="en-US" sz="3600" dirty="0">
                <a:solidFill>
                  <a:schemeClr val="accent2">
                    <a:lumMod val="75000"/>
                  </a:schemeClr>
                </a:solidFill>
              </a:rPr>
              <a:t> (</a:t>
            </a:r>
            <a:r>
              <a:rPr lang="en-US" altLang="en-US" sz="3600" dirty="0">
                <a:solidFill>
                  <a:schemeClr val="accent2">
                    <a:lumMod val="75000"/>
                  </a:schemeClr>
                </a:solidFill>
              </a:rPr>
              <a:t>NDCG)</a:t>
            </a:r>
          </a:p>
        </p:txBody>
      </p:sp>
    </p:spTree>
    <p:extLst>
      <p:ext uri="{BB962C8B-B14F-4D97-AF65-F5344CB8AC3E}">
        <p14:creationId xmlns:p14="http://schemas.microsoft.com/office/powerpoint/2010/main" val="17895439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1488873"/>
              </p:ext>
            </p:extLst>
          </p:nvPr>
        </p:nvGraphicFramePr>
        <p:xfrm>
          <a:off x="1295400" y="2133600"/>
          <a:ext cx="6934200" cy="2362200"/>
        </p:xfrm>
        <a:graphic>
          <a:graphicData uri="http://schemas.openxmlformats.org/drawingml/2006/table">
            <a:tbl>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304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charset="0"/>
                          <a:ea typeface="MS PGothic" charset="0"/>
                          <a:cs typeface="MS PGothic" charset="0"/>
                        </a:rPr>
                        <a:t>i</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Ground Truth</a:t>
                      </a:r>
                      <a:r>
                        <a:rPr kumimoji="0" lang="el-GR" sz="1400" b="0" i="0" u="none" strike="noStrike" cap="none" normalizeH="0" baseline="0" dirty="0">
                          <a:ln>
                            <a:noFill/>
                          </a:ln>
                          <a:solidFill>
                            <a:schemeClr val="accent6">
                              <a:lumMod val="75000"/>
                            </a:schemeClr>
                          </a:solidFill>
                          <a:effectLst/>
                          <a:latin typeface="Calibri" charset="0"/>
                          <a:ea typeface="MS PGothic" charset="0"/>
                          <a:cs typeface="MS PGothic" charset="0"/>
                        </a:rPr>
                        <a:t> (</a:t>
                      </a: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optimal)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334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GT</a:t>
                      </a:r>
                      <a:r>
                        <a:rPr kumimoji="0" lang="en-US" sz="1400" b="0" i="0" u="none" strike="noStrike" cap="none" normalizeH="0" baseline="0">
                          <a:ln>
                            <a:noFill/>
                          </a:ln>
                          <a:solidFill>
                            <a:schemeClr val="tx1"/>
                          </a:solidFill>
                          <a:effectLst/>
                          <a:latin typeface="Calibri" charset="0"/>
                          <a:ea typeface="MS PGothic" charset="0"/>
                          <a:cs typeface="MS PGothic" charset="0"/>
                        </a:rPr>
                        <a:t>=1.00</a:t>
                      </a: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RF1</a:t>
                      </a:r>
                      <a:r>
                        <a:rPr kumimoji="0" lang="en-US" sz="1400" b="0" i="0" u="none" strike="noStrike" cap="none" normalizeH="0" baseline="0">
                          <a:ln>
                            <a:noFill/>
                          </a:ln>
                          <a:solidFill>
                            <a:schemeClr val="tx1"/>
                          </a:solidFill>
                          <a:effectLst/>
                          <a:latin typeface="Calibri" charset="0"/>
                          <a:ea typeface="MS PGothic" charset="0"/>
                          <a:cs typeface="MS PGothic"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MS PGothic" charset="0"/>
                          <a:cs typeface="MS PGothic" charset="0"/>
                        </a:rPr>
                        <a:t>NDCG</a:t>
                      </a:r>
                      <a:r>
                        <a:rPr kumimoji="0" lang="en-US" sz="1400" b="0" i="0" u="none" strike="noStrike" cap="none" normalizeH="0" baseline="-25000" dirty="0">
                          <a:ln>
                            <a:noFill/>
                          </a:ln>
                          <a:solidFill>
                            <a:schemeClr val="tx1"/>
                          </a:solidFill>
                          <a:effectLst/>
                          <a:latin typeface="Calibri" charset="0"/>
                          <a:ea typeface="MS PGothic" charset="0"/>
                          <a:cs typeface="MS PGothic" charset="0"/>
                        </a:rPr>
                        <a:t>RF2</a:t>
                      </a:r>
                      <a:r>
                        <a:rPr kumimoji="0" lang="en-US" sz="1400" b="0" i="0" u="none" strike="noStrike" cap="none" normalizeH="0" baseline="0" dirty="0">
                          <a:ln>
                            <a:noFill/>
                          </a:ln>
                          <a:solidFill>
                            <a:schemeClr val="tx1"/>
                          </a:solidFill>
                          <a:effectLst/>
                          <a:latin typeface="Calibri" charset="0"/>
                          <a:ea typeface="MS PGothic" charset="0"/>
                          <a:cs typeface="MS PGothic" charset="0"/>
                        </a:rPr>
                        <a:t>=0.9203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3074" name="Object 2"/>
          <p:cNvGraphicFramePr>
            <a:graphicFrameLocks noChangeAspect="1"/>
          </p:cNvGraphicFramePr>
          <p:nvPr/>
        </p:nvGraphicFramePr>
        <p:xfrm>
          <a:off x="3060700" y="4649788"/>
          <a:ext cx="3009900" cy="482600"/>
        </p:xfrm>
        <a:graphic>
          <a:graphicData uri="http://schemas.openxmlformats.org/presentationml/2006/ole">
            <mc:AlternateContent xmlns:mc="http://schemas.openxmlformats.org/markup-compatibility/2006">
              <mc:Choice xmlns:v="urn:schemas-microsoft-com:vml" Requires="v">
                <p:oleObj spid="_x0000_s20514" name="Equation" r:id="rId3" imgW="3009900" imgH="482600" progId="Equation.3">
                  <p:embed/>
                </p:oleObj>
              </mc:Choice>
              <mc:Fallback>
                <p:oleObj name="Equation" r:id="rId3" imgW="3009900" imgH="4826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4649788"/>
                        <a:ext cx="30099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3048000" y="5157788"/>
          <a:ext cx="3035300" cy="482600"/>
        </p:xfrm>
        <a:graphic>
          <a:graphicData uri="http://schemas.openxmlformats.org/presentationml/2006/ole">
            <mc:AlternateContent xmlns:mc="http://schemas.openxmlformats.org/markup-compatibility/2006">
              <mc:Choice xmlns:v="urn:schemas-microsoft-com:vml" Requires="v">
                <p:oleObj spid="_x0000_s20515" name="Equation" r:id="rId5" imgW="3035300" imgH="482600" progId="Equation.3">
                  <p:embed/>
                </p:oleObj>
              </mc:Choice>
              <mc:Fallback>
                <p:oleObj name="Equation" r:id="rId5" imgW="3035300" imgH="482600" progId="Equation.3">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157788"/>
                        <a:ext cx="30353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6" name="Object 5"/>
          <p:cNvGraphicFramePr>
            <a:graphicFrameLocks noChangeAspect="1"/>
          </p:cNvGraphicFramePr>
          <p:nvPr/>
        </p:nvGraphicFramePr>
        <p:xfrm>
          <a:off x="3041650" y="5640388"/>
          <a:ext cx="3048000" cy="482600"/>
        </p:xfrm>
        <a:graphic>
          <a:graphicData uri="http://schemas.openxmlformats.org/presentationml/2006/ole">
            <mc:AlternateContent xmlns:mc="http://schemas.openxmlformats.org/markup-compatibility/2006">
              <mc:Choice xmlns:v="urn:schemas-microsoft-com:vml" Requires="v">
                <p:oleObj spid="_x0000_s20516" name="Equation" r:id="rId7" imgW="3048000" imgH="482600" progId="Equation.3">
                  <p:embed/>
                </p:oleObj>
              </mc:Choice>
              <mc:Fallback>
                <p:oleObj name="Equation" r:id="rId7" imgW="3048000" imgH="482600"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1650" y="5640388"/>
                        <a:ext cx="30480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7" name="Object 6"/>
          <p:cNvGraphicFramePr>
            <a:graphicFrameLocks noChangeAspect="1"/>
          </p:cNvGraphicFramePr>
          <p:nvPr/>
        </p:nvGraphicFramePr>
        <p:xfrm>
          <a:off x="3644900" y="6248400"/>
          <a:ext cx="1841500" cy="228600"/>
        </p:xfrm>
        <a:graphic>
          <a:graphicData uri="http://schemas.openxmlformats.org/presentationml/2006/ole">
            <mc:AlternateContent xmlns:mc="http://schemas.openxmlformats.org/markup-compatibility/2006">
              <mc:Choice xmlns:v="urn:schemas-microsoft-com:vml" Requires="v">
                <p:oleObj spid="_x0000_s20517" name="Equation" r:id="rId9" imgW="1841500" imgH="228600" progId="Equation.3">
                  <p:embed/>
                </p:oleObj>
              </mc:Choice>
              <mc:Fallback>
                <p:oleObj name="Equation" r:id="rId9" imgW="1841500" imgH="228600" progId="Equation.3">
                  <p:embed/>
                  <p:pic>
                    <p:nvPicPr>
                      <p:cNvPr id="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4900" y="6248400"/>
                        <a:ext cx="1841500" cy="228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35" name="TextBox 10"/>
          <p:cNvSpPr txBox="1">
            <a:spLocks noChangeArrowheads="1"/>
          </p:cNvSpPr>
          <p:nvPr/>
        </p:nvSpPr>
        <p:spPr bwMode="auto">
          <a:xfrm>
            <a:off x="2981856" y="1600200"/>
            <a:ext cx="3180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dirty="0">
                <a:latin typeface="+mn-lt"/>
              </a:rPr>
              <a:t>4 </a:t>
            </a:r>
            <a:r>
              <a:rPr lang="el-GR" altLang="en-US" dirty="0">
                <a:latin typeface="+mn-lt"/>
              </a:rPr>
              <a:t>έγγραφα</a:t>
            </a:r>
            <a:r>
              <a:rPr lang="en-US" altLang="en-US" dirty="0">
                <a:latin typeface="+mn-lt"/>
              </a:rPr>
              <a:t>: d</a:t>
            </a:r>
            <a:r>
              <a:rPr lang="en-US" altLang="en-US" baseline="-25000" dirty="0">
                <a:latin typeface="+mn-lt"/>
              </a:rPr>
              <a:t>1</a:t>
            </a:r>
            <a:r>
              <a:rPr lang="en-US" altLang="en-US" dirty="0">
                <a:latin typeface="+mn-lt"/>
              </a:rPr>
              <a:t>, d</a:t>
            </a:r>
            <a:r>
              <a:rPr lang="en-US" altLang="en-US" baseline="-25000" dirty="0">
                <a:latin typeface="+mn-lt"/>
              </a:rPr>
              <a:t>2</a:t>
            </a:r>
            <a:r>
              <a:rPr lang="en-US" altLang="en-US" dirty="0">
                <a:latin typeface="+mn-lt"/>
              </a:rPr>
              <a:t>, d</a:t>
            </a:r>
            <a:r>
              <a:rPr lang="en-US" altLang="en-US" baseline="-25000" dirty="0">
                <a:latin typeface="+mn-lt"/>
              </a:rPr>
              <a:t>3</a:t>
            </a:r>
            <a:r>
              <a:rPr lang="en-US" altLang="en-US" dirty="0">
                <a:latin typeface="+mn-lt"/>
              </a:rPr>
              <a:t>, d</a:t>
            </a:r>
            <a:r>
              <a:rPr lang="en-US" altLang="en-US" baseline="-25000" dirty="0">
                <a:latin typeface="+mn-lt"/>
              </a:rPr>
              <a:t>4</a:t>
            </a:r>
          </a:p>
        </p:txBody>
      </p:sp>
      <p:sp>
        <p:nvSpPr>
          <p:cNvPr id="10" name="Title 1"/>
          <p:cNvSpPr>
            <a:spLocks noGrp="1"/>
          </p:cNvSpPr>
          <p:nvPr>
            <p:ph type="title"/>
          </p:nvPr>
        </p:nvSpPr>
        <p:spPr>
          <a:xfrm>
            <a:off x="571500" y="-76200"/>
            <a:ext cx="7886700" cy="1325563"/>
          </a:xfrm>
        </p:spPr>
        <p:txBody>
          <a:bodyPr>
            <a:normAutofit/>
          </a:bodyPr>
          <a:lstStyle/>
          <a:p>
            <a:pPr algn="ctr"/>
            <a:r>
              <a:rPr lang="el-GR" altLang="en-US" sz="3600" dirty="0" err="1">
                <a:solidFill>
                  <a:schemeClr val="accent2">
                    <a:lumMod val="75000"/>
                  </a:schemeClr>
                </a:solidFill>
              </a:rPr>
              <a:t>Κανονικοποιημένο</a:t>
            </a:r>
            <a:r>
              <a:rPr lang="el-GR" altLang="en-US" sz="3600" dirty="0">
                <a:solidFill>
                  <a:schemeClr val="accent2">
                    <a:lumMod val="75000"/>
                  </a:schemeClr>
                </a:solidFill>
              </a:rPr>
              <a:t> </a:t>
            </a:r>
            <a:r>
              <a:rPr lang="en-US" altLang="en-US" sz="3600" dirty="0">
                <a:solidFill>
                  <a:schemeClr val="accent2">
                    <a:lumMod val="75000"/>
                  </a:schemeClr>
                </a:solidFill>
              </a:rPr>
              <a:t>DCG (NDCG)</a:t>
            </a:r>
          </a:p>
        </p:txBody>
      </p:sp>
      <p:sp>
        <p:nvSpPr>
          <p:cNvPr id="12" name="TextBox 11"/>
          <p:cNvSpPr txBox="1"/>
          <p:nvPr/>
        </p:nvSpPr>
        <p:spPr>
          <a:xfrm>
            <a:off x="298450" y="1013123"/>
            <a:ext cx="5486400" cy="461665"/>
          </a:xfrm>
          <a:prstGeom prst="rect">
            <a:avLst/>
          </a:prstGeom>
          <a:noFill/>
        </p:spPr>
        <p:txBody>
          <a:bodyPr wrap="square" rtlCol="0">
            <a:spAutoFit/>
          </a:bodyPr>
          <a:lstStyle/>
          <a:p>
            <a:r>
              <a:rPr lang="el-GR" dirty="0">
                <a:latin typeface="+mn-lt"/>
              </a:rPr>
              <a:t>Παράδειγμα</a:t>
            </a:r>
          </a:p>
        </p:txBody>
      </p:sp>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24ABC5D7-2C4A-4B66-9A87-A1E6BFDC7F09}"/>
                  </a:ext>
                </a:extLst>
              </p14:cNvPr>
              <p14:cNvContentPartPr/>
              <p14:nvPr/>
            </p14:nvContentPartPr>
            <p14:xfrm>
              <a:off x="5852538" y="4153609"/>
              <a:ext cx="360" cy="360"/>
            </p14:xfrm>
          </p:contentPart>
        </mc:Choice>
        <mc:Fallback xmlns="">
          <p:pic>
            <p:nvPicPr>
              <p:cNvPr id="7" name="Ink 6">
                <a:extLst>
                  <a:ext uri="{FF2B5EF4-FFF2-40B4-BE49-F238E27FC236}">
                    <a16:creationId xmlns:a16="http://schemas.microsoft.com/office/drawing/2014/main" id="{24ABC5D7-2C4A-4B66-9A87-A1E6BFDC7F09}"/>
                  </a:ext>
                </a:extLst>
              </p:cNvPr>
              <p:cNvPicPr/>
              <p:nvPr/>
            </p:nvPicPr>
            <p:blipFill>
              <a:blip r:embed="rId19"/>
              <a:stretch>
                <a:fillRect/>
              </a:stretch>
            </p:blipFill>
            <p:spPr>
              <a:xfrm>
                <a:off x="5843538" y="4144969"/>
                <a:ext cx="18000" cy="18000"/>
              </a:xfrm>
              <a:prstGeom prst="rect">
                <a:avLst/>
              </a:prstGeom>
            </p:spPr>
          </p:pic>
        </mc:Fallback>
      </mc:AlternateContent>
    </p:spTree>
    <p:extLst>
      <p:ext uri="{BB962C8B-B14F-4D97-AF65-F5344CB8AC3E}">
        <p14:creationId xmlns:p14="http://schemas.microsoft.com/office/powerpoint/2010/main" val="38901518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F63E0A-B878-43AB-8E1C-41EE69404A98}"/>
              </a:ext>
            </a:extLst>
          </p:cNvPr>
          <p:cNvGraphicFramePr>
            <a:graphicFrameLocks noGrp="1"/>
          </p:cNvGraphicFramePr>
          <p:nvPr>
            <p:extLst>
              <p:ext uri="{D42A27DB-BD31-4B8C-83A1-F6EECF244321}">
                <p14:modId xmlns:p14="http://schemas.microsoft.com/office/powerpoint/2010/main" val="4109249270"/>
              </p:ext>
            </p:extLst>
          </p:nvPr>
        </p:nvGraphicFramePr>
        <p:xfrm>
          <a:off x="609600" y="1371600"/>
          <a:ext cx="3657600" cy="4703827"/>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816373863"/>
                    </a:ext>
                  </a:extLst>
                </a:gridCol>
                <a:gridCol w="914400">
                  <a:extLst>
                    <a:ext uri="{9D8B030D-6E8A-4147-A177-3AD203B41FA5}">
                      <a16:colId xmlns:a16="http://schemas.microsoft.com/office/drawing/2014/main" val="2277606299"/>
                    </a:ext>
                  </a:extLst>
                </a:gridCol>
                <a:gridCol w="914400">
                  <a:extLst>
                    <a:ext uri="{9D8B030D-6E8A-4147-A177-3AD203B41FA5}">
                      <a16:colId xmlns:a16="http://schemas.microsoft.com/office/drawing/2014/main" val="466157471"/>
                    </a:ext>
                  </a:extLst>
                </a:gridCol>
                <a:gridCol w="1143000">
                  <a:extLst>
                    <a:ext uri="{9D8B030D-6E8A-4147-A177-3AD203B41FA5}">
                      <a16:colId xmlns:a16="http://schemas.microsoft.com/office/drawing/2014/main" val="1901175636"/>
                    </a:ext>
                  </a:extLst>
                </a:gridCol>
              </a:tblGrid>
              <a:tr h="494872">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tc>
                  <a:txBody>
                    <a:bodyPr/>
                    <a:lstStyle/>
                    <a:p>
                      <a:pPr algn="ctr"/>
                      <a:r>
                        <a:rPr lang="en-US" dirty="0"/>
                        <a:t>Discount</a:t>
                      </a:r>
                    </a:p>
                  </a:txBody>
                  <a:tcPr/>
                </a:tc>
                <a:extLst>
                  <a:ext uri="{0D108BD9-81ED-4DB2-BD59-A6C34878D82A}">
                    <a16:rowId xmlns:a16="http://schemas.microsoft.com/office/drawing/2014/main" val="2409715428"/>
                  </a:ext>
                </a:extLst>
              </a:tr>
              <a:tr h="295227">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638233570"/>
                  </a:ext>
                </a:extLst>
              </a:tr>
              <a:tr h="295227">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2700644439"/>
                  </a:ext>
                </a:extLst>
              </a:tr>
              <a:tr h="311784">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1.59</a:t>
                      </a:r>
                    </a:p>
                  </a:txBody>
                  <a:tcPr/>
                </a:tc>
                <a:extLst>
                  <a:ext uri="{0D108BD9-81ED-4DB2-BD59-A6C34878D82A}">
                    <a16:rowId xmlns:a16="http://schemas.microsoft.com/office/drawing/2014/main" val="39229692"/>
                  </a:ext>
                </a:extLst>
              </a:tr>
              <a:tr h="295227">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2</a:t>
                      </a:r>
                    </a:p>
                  </a:txBody>
                  <a:tcPr/>
                </a:tc>
                <a:extLst>
                  <a:ext uri="{0D108BD9-81ED-4DB2-BD59-A6C34878D82A}">
                    <a16:rowId xmlns:a16="http://schemas.microsoft.com/office/drawing/2014/main" val="2403292467"/>
                  </a:ext>
                </a:extLst>
              </a:tr>
              <a:tr h="295227">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2.32</a:t>
                      </a:r>
                    </a:p>
                  </a:txBody>
                  <a:tcPr/>
                </a:tc>
                <a:extLst>
                  <a:ext uri="{0D108BD9-81ED-4DB2-BD59-A6C34878D82A}">
                    <a16:rowId xmlns:a16="http://schemas.microsoft.com/office/drawing/2014/main" val="3562585101"/>
                  </a:ext>
                </a:extLst>
              </a:tr>
              <a:tr h="307537">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tc>
                  <a:txBody>
                    <a:bodyPr/>
                    <a:lstStyle/>
                    <a:p>
                      <a:pPr algn="ctr"/>
                      <a:r>
                        <a:rPr lang="en-US" sz="1200" dirty="0"/>
                        <a:t>2.59</a:t>
                      </a:r>
                    </a:p>
                  </a:txBody>
                  <a:tcPr/>
                </a:tc>
                <a:extLst>
                  <a:ext uri="{0D108BD9-81ED-4DB2-BD59-A6C34878D82A}">
                    <a16:rowId xmlns:a16="http://schemas.microsoft.com/office/drawing/2014/main" val="2363878165"/>
                  </a:ext>
                </a:extLst>
              </a:tr>
              <a:tr h="299045">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tc>
                  <a:txBody>
                    <a:bodyPr/>
                    <a:lstStyle/>
                    <a:p>
                      <a:pPr algn="ctr"/>
                      <a:r>
                        <a:rPr lang="en-US" sz="1200" dirty="0"/>
                        <a:t>2.81</a:t>
                      </a:r>
                    </a:p>
                  </a:txBody>
                  <a:tcPr/>
                </a:tc>
                <a:extLst>
                  <a:ext uri="{0D108BD9-81ED-4DB2-BD59-A6C34878D82A}">
                    <a16:rowId xmlns:a16="http://schemas.microsoft.com/office/drawing/2014/main" val="1968062458"/>
                  </a:ext>
                </a:extLst>
              </a:tr>
              <a:tr h="295227">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a:t>
                      </a:r>
                    </a:p>
                  </a:txBody>
                  <a:tcPr/>
                </a:tc>
                <a:extLst>
                  <a:ext uri="{0D108BD9-81ED-4DB2-BD59-A6C34878D82A}">
                    <a16:rowId xmlns:a16="http://schemas.microsoft.com/office/drawing/2014/main" val="3827323670"/>
                  </a:ext>
                </a:extLst>
              </a:tr>
              <a:tr h="295227">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3.17</a:t>
                      </a:r>
                    </a:p>
                  </a:txBody>
                  <a:tcPr/>
                </a:tc>
                <a:extLst>
                  <a:ext uri="{0D108BD9-81ED-4DB2-BD59-A6C34878D82A}">
                    <a16:rowId xmlns:a16="http://schemas.microsoft.com/office/drawing/2014/main" val="2323359305"/>
                  </a:ext>
                </a:extLst>
              </a:tr>
              <a:tr h="318789">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3.32</a:t>
                      </a:r>
                    </a:p>
                  </a:txBody>
                  <a:tcPr/>
                </a:tc>
                <a:extLst>
                  <a:ext uri="{0D108BD9-81ED-4DB2-BD59-A6C34878D82A}">
                    <a16:rowId xmlns:a16="http://schemas.microsoft.com/office/drawing/2014/main" val="32335966"/>
                  </a:ext>
                </a:extLst>
              </a:tr>
              <a:tr h="295227">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3.46</a:t>
                      </a:r>
                    </a:p>
                  </a:txBody>
                  <a:tcPr/>
                </a:tc>
                <a:extLst>
                  <a:ext uri="{0D108BD9-81ED-4DB2-BD59-A6C34878D82A}">
                    <a16:rowId xmlns:a16="http://schemas.microsoft.com/office/drawing/2014/main" val="701072154"/>
                  </a:ext>
                </a:extLst>
              </a:tr>
              <a:tr h="295227">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3.58</a:t>
                      </a:r>
                    </a:p>
                  </a:txBody>
                  <a:tcPr/>
                </a:tc>
                <a:extLst>
                  <a:ext uri="{0D108BD9-81ED-4DB2-BD59-A6C34878D82A}">
                    <a16:rowId xmlns:a16="http://schemas.microsoft.com/office/drawing/2014/main" val="2093600627"/>
                  </a:ext>
                </a:extLst>
              </a:tr>
              <a:tr h="296284">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tc>
                  <a:txBody>
                    <a:bodyPr/>
                    <a:lstStyle/>
                    <a:p>
                      <a:pPr algn="ctr"/>
                      <a:r>
                        <a:rPr lang="en-US" sz="1200" dirty="0"/>
                        <a:t>3.7</a:t>
                      </a:r>
                    </a:p>
                  </a:txBody>
                  <a:tcPr/>
                </a:tc>
                <a:extLst>
                  <a:ext uri="{0D108BD9-81ED-4DB2-BD59-A6C34878D82A}">
                    <a16:rowId xmlns:a16="http://schemas.microsoft.com/office/drawing/2014/main" val="1259211074"/>
                  </a:ext>
                </a:extLst>
              </a:tr>
              <a:tr h="295227">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tc>
                  <a:txBody>
                    <a:bodyPr/>
                    <a:lstStyle/>
                    <a:p>
                      <a:pPr algn="ctr"/>
                      <a:r>
                        <a:rPr lang="en-US" sz="1200" dirty="0"/>
                        <a:t>3.8</a:t>
                      </a:r>
                    </a:p>
                  </a:txBody>
                  <a:tcPr/>
                </a:tc>
                <a:extLst>
                  <a:ext uri="{0D108BD9-81ED-4DB2-BD59-A6C34878D82A}">
                    <a16:rowId xmlns:a16="http://schemas.microsoft.com/office/drawing/2014/main" val="3990178915"/>
                  </a:ext>
                </a:extLst>
              </a:tr>
            </a:tbl>
          </a:graphicData>
        </a:graphic>
      </p:graphicFrame>
      <p:sp>
        <p:nvSpPr>
          <p:cNvPr id="7" name="TextBox 6">
            <a:extLst>
              <a:ext uri="{FF2B5EF4-FFF2-40B4-BE49-F238E27FC236}">
                <a16:creationId xmlns:a16="http://schemas.microsoft.com/office/drawing/2014/main" id="{877C2EA3-C5DF-4D77-981D-8A9800CD5E34}"/>
              </a:ext>
            </a:extLst>
          </p:cNvPr>
          <p:cNvSpPr txBox="1"/>
          <p:nvPr/>
        </p:nvSpPr>
        <p:spPr>
          <a:xfrm>
            <a:off x="457200" y="304800"/>
            <a:ext cx="8229600" cy="646331"/>
          </a:xfrm>
          <a:prstGeom prst="rect">
            <a:avLst/>
          </a:prstGeom>
          <a:noFill/>
        </p:spPr>
        <p:txBody>
          <a:bodyPr wrap="square" rtlCol="0">
            <a:spAutoFit/>
          </a:bodyPr>
          <a:lstStyle/>
          <a:p>
            <a:r>
              <a:rPr lang="el-GR" sz="1800" dirty="0">
                <a:latin typeface="+mn-lt"/>
              </a:rPr>
              <a:t>Ποια είναι η ιδανική διάταξη αν θεωρήσουμε ότι τα μόνα συναφή είναι αυτά τα 8 έγγραφα, και ποιο το </a:t>
            </a:r>
            <a:r>
              <a:rPr lang="en-US" sz="1800" dirty="0">
                <a:latin typeface="+mn-lt"/>
              </a:rPr>
              <a:t>DCG </a:t>
            </a:r>
            <a:r>
              <a:rPr lang="el-GR" sz="1800" dirty="0">
                <a:latin typeface="+mn-lt"/>
              </a:rPr>
              <a:t>της;</a:t>
            </a:r>
            <a:endParaRPr lang="en-US" sz="1800" dirty="0">
              <a:latin typeface="+mn-lt"/>
            </a:endParaRPr>
          </a:p>
        </p:txBody>
      </p:sp>
      <mc:AlternateContent xmlns:mc="http://schemas.openxmlformats.org/markup-compatibility/2006" xmlns:p14="http://schemas.microsoft.com/office/powerpoint/2010/main">
        <mc:Choice Requires="p14">
          <p:contentPart p14:bwMode="auto" r:id="rId3">
            <p14:nvContentPartPr>
              <p14:cNvPr id="173" name="Ink 172">
                <a:extLst>
                  <a:ext uri="{FF2B5EF4-FFF2-40B4-BE49-F238E27FC236}">
                    <a16:creationId xmlns:a16="http://schemas.microsoft.com/office/drawing/2014/main" id="{A900D617-06ED-40E7-B3F1-55B4E8C26485}"/>
                  </a:ext>
                </a:extLst>
              </p14:cNvPr>
              <p14:cNvContentPartPr/>
              <p14:nvPr/>
            </p14:nvContentPartPr>
            <p14:xfrm>
              <a:off x="466938" y="1024134"/>
              <a:ext cx="360" cy="360"/>
            </p14:xfrm>
          </p:contentPart>
        </mc:Choice>
        <mc:Fallback xmlns="">
          <p:pic>
            <p:nvPicPr>
              <p:cNvPr id="173" name="Ink 172">
                <a:extLst>
                  <a:ext uri="{FF2B5EF4-FFF2-40B4-BE49-F238E27FC236}">
                    <a16:creationId xmlns:a16="http://schemas.microsoft.com/office/drawing/2014/main" id="{A900D617-06ED-40E7-B3F1-55B4E8C26485}"/>
                  </a:ext>
                </a:extLst>
              </p:cNvPr>
              <p:cNvPicPr/>
              <p:nvPr/>
            </p:nvPicPr>
            <p:blipFill>
              <a:blip r:embed="rId301"/>
              <a:stretch>
                <a:fillRect/>
              </a:stretch>
            </p:blipFill>
            <p:spPr>
              <a:xfrm>
                <a:off x="457938" y="1015494"/>
                <a:ext cx="18000" cy="18000"/>
              </a:xfrm>
              <a:prstGeom prst="rect">
                <a:avLst/>
              </a:prstGeom>
            </p:spPr>
          </p:pic>
        </mc:Fallback>
      </mc:AlternateContent>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89B9AA7F-3F3E-6732-F983-E1ED774757D5}"/>
                  </a:ext>
                </a:extLst>
              </p:cNvPr>
              <p:cNvSpPr txBox="1"/>
              <p:nvPr/>
            </p:nvSpPr>
            <p:spPr>
              <a:xfrm>
                <a:off x="5638800" y="1981200"/>
                <a:ext cx="11459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ND</m:t>
                          </m:r>
                          <m:r>
                            <a:rPr lang="en-US" b="0" i="1" smtClean="0">
                              <a:latin typeface="Cambria Math" panose="02040503050406030204" pitchFamily="18" charset="0"/>
                            </a:rPr>
                            <m:t>𝐶𝐺</m:t>
                          </m:r>
                        </m:e>
                        <m:sub>
                          <m:r>
                            <a:rPr lang="en-US" b="0" i="1" smtClean="0">
                              <a:latin typeface="Cambria Math" panose="02040503050406030204" pitchFamily="18" charset="0"/>
                            </a:rPr>
                            <m:t>14</m:t>
                          </m:r>
                        </m:sub>
                      </m:sSub>
                    </m:oMath>
                  </m:oMathPara>
                </a14:m>
                <a:endParaRPr lang="en-US" dirty="0"/>
              </a:p>
            </p:txBody>
          </p:sp>
        </mc:Choice>
        <mc:Fallback xmlns="">
          <p:sp>
            <p:nvSpPr>
              <p:cNvPr id="224" name="TextBox 223">
                <a:extLst>
                  <a:ext uri="{FF2B5EF4-FFF2-40B4-BE49-F238E27FC236}">
                    <a16:creationId xmlns:a16="http://schemas.microsoft.com/office/drawing/2014/main" id="{89B9AA7F-3F3E-6732-F983-E1ED774757D5}"/>
                  </a:ext>
                </a:extLst>
              </p:cNvPr>
              <p:cNvSpPr txBox="1">
                <a:spLocks noRot="1" noChangeAspect="1" noMove="1" noResize="1" noEditPoints="1" noAdjustHandles="1" noChangeArrowheads="1" noChangeShapeType="1" noTextEdit="1"/>
              </p:cNvSpPr>
              <p:nvPr/>
            </p:nvSpPr>
            <p:spPr>
              <a:xfrm>
                <a:off x="5638800" y="1981200"/>
                <a:ext cx="1145955" cy="369332"/>
              </a:xfrm>
              <a:prstGeom prst="rect">
                <a:avLst/>
              </a:prstGeom>
              <a:blipFill>
                <a:blip r:embed="rId302"/>
                <a:stretch>
                  <a:fillRect l="-4255" r="-1064" b="-1639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49C3268F-0F67-27D1-6831-384A64E0810D}"/>
                  </a:ext>
                </a:extLst>
              </p:cNvPr>
              <p:cNvSpPr txBox="1"/>
              <p:nvPr/>
            </p:nvSpPr>
            <p:spPr>
              <a:xfrm>
                <a:off x="5704651" y="2895600"/>
                <a:ext cx="101425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ND</m:t>
                          </m:r>
                          <m:r>
                            <a:rPr lang="en-US" b="0" i="1" smtClean="0">
                              <a:latin typeface="Cambria Math" panose="02040503050406030204" pitchFamily="18" charset="0"/>
                            </a:rPr>
                            <m:t>𝐶𝐺</m:t>
                          </m:r>
                        </m:e>
                        <m:sub>
                          <m:r>
                            <a:rPr lang="en-US" b="0" i="1" smtClean="0">
                              <a:latin typeface="Cambria Math" panose="02040503050406030204" pitchFamily="18" charset="0"/>
                            </a:rPr>
                            <m:t>4</m:t>
                          </m:r>
                        </m:sub>
                      </m:sSub>
                    </m:oMath>
                  </m:oMathPara>
                </a14:m>
                <a:endParaRPr lang="en-US" dirty="0"/>
              </a:p>
            </p:txBody>
          </p:sp>
        </mc:Choice>
        <mc:Fallback xmlns="">
          <p:sp>
            <p:nvSpPr>
              <p:cNvPr id="256" name="TextBox 255">
                <a:extLst>
                  <a:ext uri="{FF2B5EF4-FFF2-40B4-BE49-F238E27FC236}">
                    <a16:creationId xmlns:a16="http://schemas.microsoft.com/office/drawing/2014/main" id="{49C3268F-0F67-27D1-6831-384A64E0810D}"/>
                  </a:ext>
                </a:extLst>
              </p:cNvPr>
              <p:cNvSpPr txBox="1">
                <a:spLocks noRot="1" noChangeAspect="1" noMove="1" noResize="1" noEditPoints="1" noAdjustHandles="1" noChangeArrowheads="1" noChangeShapeType="1" noTextEdit="1"/>
              </p:cNvSpPr>
              <p:nvPr/>
            </p:nvSpPr>
            <p:spPr>
              <a:xfrm>
                <a:off x="5704651" y="2895600"/>
                <a:ext cx="1014252" cy="369332"/>
              </a:xfrm>
              <a:prstGeom prst="rect">
                <a:avLst/>
              </a:prstGeom>
              <a:blipFill>
                <a:blip r:embed="rId303"/>
                <a:stretch>
                  <a:fillRect l="-5422" r="-1205" b="-16393"/>
                </a:stretch>
              </a:blipFill>
            </p:spPr>
            <p:txBody>
              <a:bodyPr/>
              <a:lstStyle/>
              <a:p>
                <a:r>
                  <a:rPr lang="el-GR">
                    <a:noFill/>
                  </a:rPr>
                  <a:t> </a:t>
                </a:r>
              </a:p>
            </p:txBody>
          </p:sp>
        </mc:Fallback>
      </mc:AlternateContent>
    </p:spTree>
    <p:extLst>
      <p:ext uri="{BB962C8B-B14F-4D97-AF65-F5344CB8AC3E}">
        <p14:creationId xmlns:p14="http://schemas.microsoft.com/office/powerpoint/2010/main" val="29664118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Παρατήρηση: Διασπορά (</a:t>
            </a:r>
            <a:r>
              <a:rPr lang="en-US" sz="3600" dirty="0">
                <a:solidFill>
                  <a:schemeClr val="accent2">
                    <a:lumMod val="75000"/>
                  </a:schemeClr>
                </a:solidFill>
                <a:ea typeface="ＭＳ Ｐゴシック" charset="-128"/>
              </a:rPr>
              <a:t>Variance</a:t>
            </a:r>
            <a:r>
              <a:rPr lang="el-GR" sz="3600" dirty="0">
                <a:solidFill>
                  <a:schemeClr val="accent2">
                    <a:lumMod val="75000"/>
                  </a:schemeClr>
                </a:solidFill>
                <a:ea typeface="ＭＳ Ｐゴシック" charset="-128"/>
              </a:rPr>
              <a:t>)</a:t>
            </a:r>
            <a:endParaRPr lang="en-US" sz="3600" dirty="0">
              <a:solidFill>
                <a:schemeClr val="accent2">
                  <a:lumMod val="75000"/>
                </a:schemeClr>
              </a:solidFill>
              <a:ea typeface="ＭＳ Ｐゴシック" charset="-128"/>
            </a:endParaRPr>
          </a:p>
        </p:txBody>
      </p:sp>
      <p:sp>
        <p:nvSpPr>
          <p:cNvPr id="33796" name="Rectangle 3"/>
          <p:cNvSpPr>
            <a:spLocks noGrp="1" noChangeArrowheads="1"/>
          </p:cNvSpPr>
          <p:nvPr>
            <p:ph idx="1"/>
          </p:nvPr>
        </p:nvSpPr>
        <p:spPr/>
        <p:txBody>
          <a:bodyPr/>
          <a:lstStyle/>
          <a:p>
            <a:pPr eaLnBrk="1" hangingPunct="1"/>
            <a:r>
              <a:rPr lang="el-GR" dirty="0">
                <a:ea typeface="ＭＳ Ｐゴシック" charset="-128"/>
              </a:rPr>
              <a:t>Για μια συλλογή ελέγχου, συχνά ένα σύστημα έχει </a:t>
            </a:r>
            <a:r>
              <a:rPr lang="el-GR" i="1" dirty="0">
                <a:solidFill>
                  <a:schemeClr val="accent1">
                    <a:lumMod val="75000"/>
                  </a:schemeClr>
                </a:solidFill>
                <a:ea typeface="ＭＳ Ｐゴシック" charset="-128"/>
              </a:rPr>
              <a:t>κακή</a:t>
            </a:r>
            <a:r>
              <a:rPr lang="el-GR" dirty="0">
                <a:solidFill>
                  <a:srgbClr val="FF0000"/>
                </a:solidFill>
                <a:ea typeface="ＭＳ Ｐゴシック" charset="-128"/>
              </a:rPr>
              <a:t> </a:t>
            </a:r>
            <a:r>
              <a:rPr lang="el-GR" dirty="0">
                <a:ea typeface="ＭＳ Ｐゴシック" charset="-128"/>
              </a:rPr>
              <a:t>απόδοση </a:t>
            </a:r>
            <a:r>
              <a:rPr lang="el-GR" i="1" dirty="0">
                <a:ea typeface="ＭＳ Ｐゴシック" charset="-128"/>
              </a:rPr>
              <a:t>σε κάποιες </a:t>
            </a:r>
            <a:r>
              <a:rPr lang="el-GR" dirty="0">
                <a:ea typeface="ＭＳ Ｐゴシック" charset="-128"/>
              </a:rPr>
              <a:t>πληροφοριακές ανάγκες </a:t>
            </a:r>
            <a:r>
              <a:rPr lang="en-US" dirty="0">
                <a:ea typeface="ＭＳ Ｐゴシック" charset="-128"/>
              </a:rPr>
              <a:t>(</a:t>
            </a:r>
            <a:r>
              <a:rPr lang="el-GR" dirty="0">
                <a:ea typeface="ＭＳ Ｐゴシック" charset="-128"/>
              </a:rPr>
              <a:t>π</a:t>
            </a:r>
            <a:r>
              <a:rPr lang="en-US" dirty="0">
                <a:ea typeface="ＭＳ Ｐゴシック" charset="-128"/>
              </a:rPr>
              <a:t>.</a:t>
            </a:r>
            <a:r>
              <a:rPr lang="el-GR" dirty="0">
                <a:ea typeface="ＭＳ Ｐゴシック" charset="-128"/>
              </a:rPr>
              <a:t>χ</a:t>
            </a:r>
            <a:r>
              <a:rPr lang="en-US" dirty="0">
                <a:ea typeface="ＭＳ Ｐゴシック" charset="-128"/>
              </a:rPr>
              <a:t>., MAP = 0.1) </a:t>
            </a:r>
            <a:r>
              <a:rPr lang="el-GR" dirty="0">
                <a:ea typeface="ＭＳ Ｐゴシック" charset="-128"/>
              </a:rPr>
              <a:t>και </a:t>
            </a:r>
            <a:r>
              <a:rPr lang="el-GR" i="1" dirty="0">
                <a:solidFill>
                  <a:schemeClr val="accent1">
                    <a:lumMod val="75000"/>
                  </a:schemeClr>
                </a:solidFill>
                <a:ea typeface="ＭＳ Ｐゴシック" charset="-128"/>
              </a:rPr>
              <a:t>άριστη</a:t>
            </a:r>
            <a:r>
              <a:rPr lang="el-GR" dirty="0">
                <a:ea typeface="ＭＳ Ｐゴシック" charset="-128"/>
              </a:rPr>
              <a:t> σε άλλες </a:t>
            </a:r>
            <a:r>
              <a:rPr lang="en-US" dirty="0">
                <a:ea typeface="ＭＳ Ｐゴシック" charset="-128"/>
              </a:rPr>
              <a:t> (</a:t>
            </a:r>
            <a:r>
              <a:rPr lang="el-GR" dirty="0">
                <a:ea typeface="ＭＳ Ｐゴシック" charset="-128"/>
              </a:rPr>
              <a:t>π</a:t>
            </a:r>
            <a:r>
              <a:rPr lang="en-US" dirty="0">
                <a:ea typeface="ＭＳ Ｐゴシック" charset="-128"/>
              </a:rPr>
              <a:t>.</a:t>
            </a:r>
            <a:r>
              <a:rPr lang="el-GR" dirty="0">
                <a:ea typeface="ＭＳ Ｐゴシック" charset="-128"/>
              </a:rPr>
              <a:t>χ</a:t>
            </a:r>
            <a:r>
              <a:rPr lang="en-US" dirty="0">
                <a:ea typeface="ＭＳ Ｐゴシック" charset="-128"/>
              </a:rPr>
              <a:t>., MAP = 0.7)</a:t>
            </a:r>
          </a:p>
          <a:p>
            <a:pPr eaLnBrk="1" hangingPunct="1"/>
            <a:r>
              <a:rPr lang="el-GR" dirty="0">
                <a:ea typeface="ＭＳ Ｐゴシック" charset="-128"/>
              </a:rPr>
              <a:t>Συχνά, η διασπορά</a:t>
            </a:r>
            <a:r>
              <a:rPr lang="en-US" dirty="0">
                <a:ea typeface="ＭＳ Ｐゴシック" charset="-128"/>
              </a:rPr>
              <a:t> </a:t>
            </a:r>
            <a:r>
              <a:rPr lang="el-GR" dirty="0">
                <a:ea typeface="ＭＳ Ｐゴシック" charset="-128"/>
              </a:rPr>
              <a:t>στην απόδοση είναι πιο μεγάλη για </a:t>
            </a:r>
            <a:r>
              <a:rPr lang="el-GR" i="1" dirty="0">
                <a:solidFill>
                  <a:schemeClr val="accent1">
                    <a:lumMod val="75000"/>
                  </a:schemeClr>
                </a:solidFill>
                <a:ea typeface="ＭＳ Ｐゴシック" charset="-128"/>
              </a:rPr>
              <a:t>διαφορετικά ερωτήματα</a:t>
            </a:r>
            <a:r>
              <a:rPr lang="el-GR" i="1" dirty="0">
                <a:solidFill>
                  <a:schemeClr val="tx2">
                    <a:lumMod val="60000"/>
                    <a:lumOff val="40000"/>
                  </a:schemeClr>
                </a:solidFill>
                <a:ea typeface="ＭＳ Ｐゴシック" charset="-128"/>
              </a:rPr>
              <a:t> </a:t>
            </a:r>
            <a:r>
              <a:rPr lang="el-GR" dirty="0">
                <a:ea typeface="ＭＳ Ｐゴシック" charset="-128"/>
              </a:rPr>
              <a:t>του ίδιου συστήματος από τη διασπορά στην απόδοση διαφορετικών συστημάτων για την ίδια ερώτηση</a:t>
            </a:r>
          </a:p>
          <a:p>
            <a:pPr eaLnBrk="1" hangingPunct="1"/>
            <a:endParaRPr lang="en-US" sz="800" dirty="0">
              <a:ea typeface="ＭＳ Ｐゴシック" charset="-128"/>
            </a:endParaRPr>
          </a:p>
          <a:p>
            <a:pPr eaLnBrk="1" hangingPunct="1"/>
            <a:r>
              <a:rPr lang="el-GR" dirty="0">
                <a:ea typeface="ＭＳ Ｐゴシック" charset="-128"/>
              </a:rPr>
              <a:t>Δηλαδή, υπάρχουν εύκολες ανάγκες πληροφόρησης και δύσκολες ανάγκες πληροφόρησης! </a:t>
            </a:r>
            <a:endParaRPr lang="en-US" dirty="0">
              <a:ea typeface="ＭＳ Ｐゴシック" charset="-128"/>
            </a:endParaRPr>
          </a:p>
        </p:txBody>
      </p:sp>
      <p:sp>
        <p:nvSpPr>
          <p:cNvPr id="33794" name="Slide Number Placeholder 5"/>
          <p:cNvSpPr>
            <a:spLocks noGrp="1"/>
          </p:cNvSpPr>
          <p:nvPr>
            <p:ph type="sldNum" sz="quarter" idx="12"/>
          </p:nvPr>
        </p:nvSpPr>
        <p:spPr bwMode="auto">
          <a:noFill/>
          <a:ln>
            <a:miter lim="800000"/>
            <a:headEnd/>
            <a:tailEnd/>
          </a:ln>
        </p:spPr>
        <p:txBody>
          <a:bodyPr/>
          <a:lstStyle/>
          <a:p>
            <a:fld id="{BFC0D6B1-AF92-4329-BF17-97C1F17E67F0}" type="slidenum">
              <a:rPr lang="en-US" smtClean="0"/>
              <a:pPr/>
              <a:t>103</a:t>
            </a:fld>
            <a:endParaRPr lang="en-US"/>
          </a:p>
        </p:txBody>
      </p:sp>
      <p:sp>
        <p:nvSpPr>
          <p:cNvPr id="33797"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chemeClr val="tx2">
                    <a:lumMod val="75000"/>
                  </a:schemeClr>
                </a:solidFill>
                <a:latin typeface="Calibri" charset="0"/>
              </a:rPr>
              <a:t>Με χρήση </a:t>
            </a:r>
            <a:r>
              <a:rPr lang="en-US" sz="3200" dirty="0" err="1">
                <a:solidFill>
                  <a:schemeClr val="tx2">
                    <a:lumMod val="75000"/>
                  </a:schemeClr>
                </a:solidFill>
                <a:latin typeface="Calibri" charset="0"/>
              </a:rPr>
              <a:t>clickthrough</a:t>
            </a: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104</a:t>
            </a:fld>
            <a:endParaRPr lang="en-US"/>
          </a:p>
        </p:txBody>
      </p:sp>
    </p:spTree>
    <p:extLst>
      <p:ext uri="{BB962C8B-B14F-4D97-AF65-F5344CB8AC3E}">
        <p14:creationId xmlns:p14="http://schemas.microsoft.com/office/powerpoint/2010/main" val="12664320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6200"/>
            <a:ext cx="7886700" cy="1325563"/>
          </a:xfrm>
        </p:spPr>
        <p:txBody>
          <a:bodyPr>
            <a:normAutofit/>
          </a:bodyPr>
          <a:lstStyle/>
          <a:p>
            <a:pPr algn="ctr"/>
            <a:r>
              <a:rPr lang="el-GR" altLang="en-US" sz="4000" dirty="0">
                <a:solidFill>
                  <a:schemeClr val="accent2">
                    <a:lumMod val="75000"/>
                  </a:schemeClr>
                </a:solidFill>
              </a:rPr>
              <a:t>Χρήση δεδομένων </a:t>
            </a:r>
            <a:r>
              <a:rPr lang="en-US" altLang="en-US" sz="4000" dirty="0" err="1">
                <a:solidFill>
                  <a:schemeClr val="accent2">
                    <a:lumMod val="75000"/>
                  </a:schemeClr>
                </a:solidFill>
              </a:rPr>
              <a:t>clickthrough</a:t>
            </a:r>
            <a:endParaRPr lang="en-US" altLang="en-US" sz="4000" dirty="0">
              <a:solidFill>
                <a:schemeClr val="accent2">
                  <a:lumMod val="75000"/>
                </a:schemeClr>
              </a:solidFill>
            </a:endParaRPr>
          </a:p>
        </p:txBody>
      </p:sp>
      <p:sp>
        <p:nvSpPr>
          <p:cNvPr id="12" name="TextBox 11"/>
          <p:cNvSpPr txBox="1"/>
          <p:nvPr/>
        </p:nvSpPr>
        <p:spPr>
          <a:xfrm>
            <a:off x="746760" y="1905000"/>
            <a:ext cx="7536180" cy="3416320"/>
          </a:xfrm>
          <a:prstGeom prst="rect">
            <a:avLst/>
          </a:prstGeom>
          <a:noFill/>
        </p:spPr>
        <p:txBody>
          <a:bodyPr wrap="square" rtlCol="0">
            <a:spAutoFit/>
          </a:bodyPr>
          <a:lstStyle/>
          <a:p>
            <a:pPr marL="342900" indent="-342900">
              <a:buFont typeface="Wingdings" panose="05000000000000000000" pitchFamily="2" charset="2"/>
              <a:buChar char="§"/>
            </a:pPr>
            <a:r>
              <a:rPr lang="el-GR" dirty="0">
                <a:latin typeface="+mn-lt"/>
              </a:rPr>
              <a:t>Περιορισμένος αριθμός αξιολογήσεων συνάφειας</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a:latin typeface="+mn-lt"/>
              </a:rPr>
              <a:t>Χρήση του </a:t>
            </a:r>
            <a:r>
              <a:rPr lang="en-US" dirty="0">
                <a:latin typeface="+mn-lt"/>
              </a:rPr>
              <a:t>log </a:t>
            </a:r>
            <a:r>
              <a:rPr lang="el-GR" dirty="0">
                <a:latin typeface="+mn-lt"/>
              </a:rPr>
              <a:t>(ιστορίας) των ερωτήσεων -δισεκατομμύρια από ερωτήσεις και αποτελέσματα</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a:latin typeface="+mn-lt"/>
              </a:rPr>
              <a:t>Ανάλυση της πληροφορίας από το </a:t>
            </a:r>
            <a:r>
              <a:rPr lang="en-US" dirty="0" err="1">
                <a:latin typeface="+mn-lt"/>
              </a:rPr>
              <a:t>clickthrough</a:t>
            </a:r>
            <a:r>
              <a:rPr lang="en-US" dirty="0">
                <a:latin typeface="+mn-lt"/>
              </a:rPr>
              <a:t> data: </a:t>
            </a:r>
            <a:r>
              <a:rPr lang="el-GR" dirty="0">
                <a:latin typeface="+mn-lt"/>
              </a:rPr>
              <a:t>πόσο συχνά κάποιος χρήστης επιλέγει </a:t>
            </a:r>
            <a:r>
              <a:rPr lang="en-US" dirty="0">
                <a:latin typeface="+mn-lt"/>
              </a:rPr>
              <a:t>(clicks) </a:t>
            </a:r>
            <a:r>
              <a:rPr lang="el-GR" dirty="0">
                <a:latin typeface="+mn-lt"/>
              </a:rPr>
              <a:t>σε ένα συγκεκριμένο έγγραφο, όταν αυτό εμφανίζεται στο αποτέλεσμα μιας ερώτησης</a:t>
            </a:r>
          </a:p>
        </p:txBody>
      </p:sp>
    </p:spTree>
    <p:extLst>
      <p:ext uri="{BB962C8B-B14F-4D97-AF65-F5344CB8AC3E}">
        <p14:creationId xmlns:p14="http://schemas.microsoft.com/office/powerpoint/2010/main" val="13470652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19994"/>
            <a:ext cx="264795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5320" y="59263"/>
            <a:ext cx="7886700" cy="981344"/>
          </a:xfrm>
        </p:spPr>
        <p:txBody>
          <a:bodyPr>
            <a:normAutofit/>
          </a:bodyPr>
          <a:lstStyle/>
          <a:p>
            <a:pPr algn="ctr" eaLnBrk="1" fontAlgn="auto" hangingPunct="1">
              <a:spcAft>
                <a:spcPts val="0"/>
              </a:spcAft>
              <a:defRPr/>
            </a:pPr>
            <a:r>
              <a:rPr lang="el-GR" sz="3600" dirty="0">
                <a:solidFill>
                  <a:schemeClr val="accent2">
                    <a:lumMod val="75000"/>
                  </a:schemeClr>
                </a:solidFill>
                <a:ea typeface="+mj-ea"/>
                <a:cs typeface="+mj-cs"/>
              </a:rPr>
              <a:t>Τι μας λένε οι αριθμοί;</a:t>
            </a:r>
            <a:endParaRPr lang="en-US" sz="3600" dirty="0">
              <a:solidFill>
                <a:schemeClr val="accent2">
                  <a:lumMod val="75000"/>
                </a:schemeClr>
              </a:solidFill>
              <a:ea typeface="+mj-ea"/>
              <a:cs typeface="+mj-cs"/>
            </a:endParaRPr>
          </a:p>
        </p:txBody>
      </p:sp>
      <p:sp>
        <p:nvSpPr>
          <p:cNvPr id="44037" name="Slide Number Placeholder 6"/>
          <p:cNvSpPr>
            <a:spLocks noGrp="1"/>
          </p:cNvSpPr>
          <p:nvPr>
            <p:ph type="sldNum" sz="quarter" idx="12"/>
          </p:nvPr>
        </p:nvSpPr>
        <p:spPr bwMode="auto">
          <a:xfrm>
            <a:off x="6400800" y="6537325"/>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2423FEC3-9A60-4533-8B27-49B98DBC5E57}" type="slidenum">
              <a:rPr lang="en-US" altLang="en-US" sz="1200">
                <a:solidFill>
                  <a:srgbClr val="3F3F3F"/>
                </a:solidFill>
                <a:latin typeface="Corbel" pitchFamily="34" charset="0"/>
              </a:rPr>
              <a:pPr eaLnBrk="1" hangingPunct="1"/>
              <a:t>106</a:t>
            </a:fld>
            <a:endParaRPr lang="en-US" altLang="en-US" sz="1200">
              <a:solidFill>
                <a:srgbClr val="3F3F3F"/>
              </a:solidFill>
              <a:latin typeface="Corbel" pitchFamily="34" charset="0"/>
            </a:endParaRPr>
          </a:p>
        </p:txBody>
      </p:sp>
      <p:pic>
        <p:nvPicPr>
          <p:cNvPr id="440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143000"/>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8" name="TextBox 11"/>
          <p:cNvSpPr txBox="1">
            <a:spLocks noChangeArrowheads="1"/>
          </p:cNvSpPr>
          <p:nvPr/>
        </p:nvSpPr>
        <p:spPr bwMode="auto">
          <a:xfrm>
            <a:off x="6126321" y="723583"/>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sz="1800">
                <a:solidFill>
                  <a:srgbClr val="7030A0"/>
                </a:solidFill>
                <a:latin typeface="Corbel" pitchFamily="34" charset="0"/>
              </a:rPr>
              <a:t># of clicks received</a:t>
            </a:r>
          </a:p>
        </p:txBody>
      </p:sp>
      <p:sp>
        <p:nvSpPr>
          <p:cNvPr id="44039" name="TextBox 4"/>
          <p:cNvSpPr txBox="1">
            <a:spLocks noChangeArrowheads="1"/>
          </p:cNvSpPr>
          <p:nvPr/>
        </p:nvSpPr>
        <p:spPr bwMode="auto">
          <a:xfrm>
            <a:off x="457200" y="5478779"/>
            <a:ext cx="80848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just" eaLnBrk="1" hangingPunct="1"/>
            <a:r>
              <a:rPr lang="el-GR" altLang="en-US" sz="2000" dirty="0">
                <a:latin typeface="+mn-lt"/>
              </a:rPr>
              <a:t>Έχει μεγάλη σημασία η θέση, απόλυτοι αριθμοί όχι ιδιαίτερα αξιόπιστοι</a:t>
            </a:r>
          </a:p>
          <a:p>
            <a:pPr algn="just" eaLnBrk="1" hangingPunct="1"/>
            <a:r>
              <a:rPr lang="el-GR" altLang="en-US" sz="2000" dirty="0">
                <a:latin typeface="+mn-lt"/>
              </a:rPr>
              <a:t>Επηρεάζει η </a:t>
            </a:r>
            <a:r>
              <a:rPr lang="el-GR" altLang="en-US" sz="2000" dirty="0">
                <a:solidFill>
                  <a:schemeClr val="accent2">
                    <a:lumMod val="75000"/>
                  </a:schemeClr>
                </a:solidFill>
                <a:latin typeface="+mn-lt"/>
              </a:rPr>
              <a:t>διάταξη</a:t>
            </a:r>
            <a:r>
              <a:rPr lang="el-GR" altLang="en-US" sz="2000" dirty="0">
                <a:latin typeface="+mn-lt"/>
              </a:rPr>
              <a:t> (πόσα </a:t>
            </a:r>
            <a:r>
              <a:rPr lang="en-US" altLang="en-US" sz="2000" dirty="0">
                <a:latin typeface="+mn-lt"/>
              </a:rPr>
              <a:t>clicks</a:t>
            </a:r>
            <a:r>
              <a:rPr lang="el-GR" altLang="en-US" sz="2000" dirty="0">
                <a:latin typeface="+mn-lt"/>
              </a:rPr>
              <a:t> ένα έγγραφο στη θέση 10,000;)</a:t>
            </a:r>
            <a:r>
              <a:rPr lang="en-US" altLang="en-US" sz="2000" dirty="0">
                <a:latin typeface="+mn-lt"/>
              </a:rPr>
              <a:t> </a:t>
            </a:r>
          </a:p>
        </p:txBody>
      </p:sp>
    </p:spTree>
    <p:extLst>
      <p:ext uri="{BB962C8B-B14F-4D97-AF65-F5344CB8AC3E}">
        <p14:creationId xmlns:p14="http://schemas.microsoft.com/office/powerpoint/2010/main" val="414944285"/>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46760" y="34926"/>
            <a:ext cx="7886700" cy="1325563"/>
          </a:xfrm>
        </p:spPr>
        <p:txBody>
          <a:bodyPr>
            <a:normAutofit/>
          </a:bodyPr>
          <a:lstStyle/>
          <a:p>
            <a:pPr algn="ctr"/>
            <a:r>
              <a:rPr lang="el-GR" altLang="en-US" sz="3600" dirty="0">
                <a:solidFill>
                  <a:schemeClr val="accent2">
                    <a:lumMod val="75000"/>
                  </a:schemeClr>
                </a:solidFill>
              </a:rPr>
              <a:t>Σχετική</a:t>
            </a:r>
            <a:r>
              <a:rPr lang="en-US" altLang="en-US" sz="3600" dirty="0">
                <a:solidFill>
                  <a:schemeClr val="accent2">
                    <a:lumMod val="75000"/>
                  </a:schemeClr>
                </a:solidFill>
              </a:rPr>
              <a:t> </a:t>
            </a:r>
            <a:r>
              <a:rPr lang="el-GR" altLang="en-US" sz="3600" dirty="0">
                <a:solidFill>
                  <a:schemeClr val="accent2">
                    <a:lumMod val="75000"/>
                  </a:schemeClr>
                </a:solidFill>
              </a:rPr>
              <a:t>και</a:t>
            </a:r>
            <a:r>
              <a:rPr lang="en-US" altLang="en-US" sz="3600" dirty="0">
                <a:solidFill>
                  <a:schemeClr val="accent2">
                    <a:lumMod val="75000"/>
                  </a:schemeClr>
                </a:solidFill>
              </a:rPr>
              <a:t> </a:t>
            </a:r>
            <a:r>
              <a:rPr lang="el-GR" altLang="en-US" sz="3600" dirty="0">
                <a:solidFill>
                  <a:schemeClr val="accent2">
                    <a:lumMod val="75000"/>
                  </a:schemeClr>
                </a:solidFill>
              </a:rPr>
              <a:t>απόλυτη διάταξη</a:t>
            </a:r>
            <a:endParaRPr lang="en-US" altLang="en-US" sz="3600" dirty="0">
              <a:solidFill>
                <a:schemeClr val="accent2">
                  <a:lumMod val="75000"/>
                </a:schemeClr>
              </a:solidFill>
            </a:endParaRP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53527084-DD38-497A-8C2A-228A01E636D2}" type="slidenum">
              <a:rPr lang="en-US" altLang="en-US" sz="1200">
                <a:solidFill>
                  <a:srgbClr val="898989"/>
                </a:solidFill>
                <a:latin typeface="Calibri" pitchFamily="34" charset="0"/>
              </a:rPr>
              <a:pPr eaLnBrk="1" hangingPunct="1"/>
              <a:t>107</a:t>
            </a:fld>
            <a:endParaRPr lang="en-US" altLang="en-US" sz="1200">
              <a:solidFill>
                <a:srgbClr val="898989"/>
              </a:solidFill>
              <a:latin typeface="Calibri" pitchFamily="34" charset="0"/>
            </a:endParaRPr>
          </a:p>
        </p:txBody>
      </p:sp>
      <p:pic>
        <p:nvPicPr>
          <p:cNvPr id="450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33538"/>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reeform 14"/>
          <p:cNvSpPr>
            <a:spLocks/>
          </p:cNvSpPr>
          <p:nvPr/>
        </p:nvSpPr>
        <p:spPr bwMode="auto">
          <a:xfrm>
            <a:off x="5257800" y="2133600"/>
            <a:ext cx="1323975" cy="1270000"/>
          </a:xfrm>
          <a:custGeom>
            <a:avLst/>
            <a:gdLst>
              <a:gd name="T0" fmla="*/ 344241 w 1323466"/>
              <a:gd name="T1" fmla="*/ 0 h 1270057"/>
              <a:gd name="T2" fmla="*/ 1321644 w 1323466"/>
              <a:gd name="T3" fmla="*/ 337380 h 1270057"/>
              <a:gd name="T4" fmla="*/ 0 w 1323466"/>
              <a:gd name="T5" fmla="*/ 1269772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16" name="Freeform 15"/>
          <p:cNvSpPr>
            <a:spLocks/>
          </p:cNvSpPr>
          <p:nvPr/>
        </p:nvSpPr>
        <p:spPr bwMode="auto">
          <a:xfrm>
            <a:off x="5181600" y="3505200"/>
            <a:ext cx="1219200" cy="1524000"/>
          </a:xfrm>
          <a:custGeom>
            <a:avLst/>
            <a:gdLst>
              <a:gd name="T0" fmla="*/ 227951 w 1323466"/>
              <a:gd name="T1" fmla="*/ 0 h 1270057"/>
              <a:gd name="T2" fmla="*/ 875166 w 1323466"/>
              <a:gd name="T3" fmla="*/ 839508 h 1270057"/>
              <a:gd name="T4" fmla="*/ 0 w 1323466"/>
              <a:gd name="T5" fmla="*/ 3159599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45063" name="TextBox 17"/>
          <p:cNvSpPr txBox="1">
            <a:spLocks noChangeArrowheads="1"/>
          </p:cNvSpPr>
          <p:nvPr/>
        </p:nvSpPr>
        <p:spPr bwMode="auto">
          <a:xfrm>
            <a:off x="381000" y="5715000"/>
            <a:ext cx="6938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l-GR" altLang="en-US" dirty="0">
                <a:latin typeface="+mn-lt"/>
              </a:rPr>
              <a:t>Δύσκολο να αποφασίσουμε αν </a:t>
            </a:r>
            <a:r>
              <a:rPr lang="en-US" altLang="en-US" u="sng" dirty="0">
                <a:latin typeface="+mn-lt"/>
              </a:rPr>
              <a:t>Result1 &gt; Result3</a:t>
            </a:r>
          </a:p>
          <a:p>
            <a:pPr eaLnBrk="1" hangingPunct="1"/>
            <a:r>
              <a:rPr lang="el-GR" altLang="en-US" dirty="0">
                <a:latin typeface="+mn-lt"/>
              </a:rPr>
              <a:t>Πιθανών να μπορούμε να πούμε ότι </a:t>
            </a:r>
            <a:r>
              <a:rPr lang="en-US" altLang="en-US" u="sng" dirty="0">
                <a:latin typeface="+mn-lt"/>
              </a:rPr>
              <a:t>Result3 &gt; Result2</a:t>
            </a:r>
          </a:p>
        </p:txBody>
      </p:sp>
      <p:sp>
        <p:nvSpPr>
          <p:cNvPr id="45064" name="TextBox 1"/>
          <p:cNvSpPr txBox="1">
            <a:spLocks noChangeArrowheads="1"/>
          </p:cNvSpPr>
          <p:nvPr/>
        </p:nvSpPr>
        <p:spPr bwMode="auto">
          <a:xfrm>
            <a:off x="6858000" y="2514600"/>
            <a:ext cx="189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dirty="0">
                <a:solidFill>
                  <a:schemeClr val="accent1">
                    <a:lumMod val="75000"/>
                  </a:schemeClr>
                </a:solidFill>
              </a:rPr>
              <a:t>User’s click</a:t>
            </a:r>
          </a:p>
          <a:p>
            <a:pPr eaLnBrk="1" hangingPunct="1"/>
            <a:r>
              <a:rPr lang="en-US" altLang="en-US" dirty="0">
                <a:solidFill>
                  <a:schemeClr val="accent1">
                    <a:lumMod val="75000"/>
                  </a:schemeClr>
                </a:solidFill>
              </a:rPr>
              <a:t>sequence</a:t>
            </a:r>
          </a:p>
        </p:txBody>
      </p:sp>
    </p:spTree>
    <p:extLst>
      <p:ext uri="{BB962C8B-B14F-4D97-AF65-F5344CB8AC3E}">
        <p14:creationId xmlns:p14="http://schemas.microsoft.com/office/powerpoint/2010/main" val="2202025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28650" y="76200"/>
            <a:ext cx="7886700" cy="1325563"/>
          </a:xfrm>
        </p:spPr>
        <p:txBody>
          <a:bodyPr>
            <a:normAutofit/>
          </a:bodyPr>
          <a:lstStyle/>
          <a:p>
            <a:pPr algn="ctr"/>
            <a:r>
              <a:rPr lang="en-US" altLang="en-US" sz="3600" dirty="0">
                <a:solidFill>
                  <a:schemeClr val="accent2">
                    <a:lumMod val="75000"/>
                  </a:schemeClr>
                </a:solidFill>
              </a:rPr>
              <a:t>Pairwise relative ratings</a:t>
            </a:r>
          </a:p>
        </p:txBody>
      </p:sp>
      <p:sp>
        <p:nvSpPr>
          <p:cNvPr id="46083" name="Content Placeholder 2"/>
          <p:cNvSpPr>
            <a:spLocks noGrp="1"/>
          </p:cNvSpPr>
          <p:nvPr>
            <p:ph idx="1"/>
          </p:nvPr>
        </p:nvSpPr>
        <p:spPr>
          <a:xfrm>
            <a:off x="628650" y="1524000"/>
            <a:ext cx="7886700" cy="2485071"/>
          </a:xfrm>
        </p:spPr>
        <p:txBody>
          <a:bodyPr>
            <a:noAutofit/>
          </a:bodyPr>
          <a:lstStyle/>
          <a:p>
            <a:pPr>
              <a:buFont typeface="Wingdings" panose="05000000000000000000" pitchFamily="2" charset="2"/>
              <a:buChar char="§"/>
            </a:pPr>
            <a:r>
              <a:rPr lang="el-GR" altLang="en-US" sz="2400" i="1" dirty="0">
                <a:solidFill>
                  <a:schemeClr val="accent2">
                    <a:lumMod val="75000"/>
                  </a:schemeClr>
                </a:solidFill>
              </a:rPr>
              <a:t>Ζεύγη</a:t>
            </a:r>
            <a:r>
              <a:rPr lang="el-GR" altLang="en-US" sz="2400" i="1" dirty="0">
                <a:solidFill>
                  <a:schemeClr val="tx2">
                    <a:lumMod val="60000"/>
                    <a:lumOff val="40000"/>
                  </a:schemeClr>
                </a:solidFill>
              </a:rPr>
              <a:t> </a:t>
            </a:r>
            <a:r>
              <a:rPr lang="el-GR" altLang="en-US" sz="2400" dirty="0"/>
              <a:t>της μορφής</a:t>
            </a:r>
            <a:r>
              <a:rPr lang="en-US" altLang="en-US" sz="2400" dirty="0"/>
              <a:t>: </a:t>
            </a:r>
            <a:r>
              <a:rPr lang="en-US" altLang="en-US" sz="2400" dirty="0" err="1"/>
              <a:t>DocA</a:t>
            </a:r>
            <a:r>
              <a:rPr lang="en-US" altLang="en-US" sz="2400" dirty="0"/>
              <a:t> </a:t>
            </a:r>
            <a:r>
              <a:rPr lang="el-GR" altLang="en-US" sz="2400" u="sng" dirty="0"/>
              <a:t>καλύτερο του</a:t>
            </a:r>
            <a:r>
              <a:rPr lang="en-US" altLang="en-US" sz="2400" dirty="0"/>
              <a:t> </a:t>
            </a:r>
            <a:r>
              <a:rPr lang="en-US" altLang="en-US" sz="2400" dirty="0" err="1"/>
              <a:t>DocB</a:t>
            </a:r>
            <a:r>
              <a:rPr lang="en-US" altLang="en-US" sz="2400" dirty="0"/>
              <a:t> </a:t>
            </a:r>
            <a:r>
              <a:rPr lang="el-GR" altLang="en-US" sz="2400" dirty="0"/>
              <a:t>για μια ερώτηση</a:t>
            </a:r>
            <a:endParaRPr lang="en-US" altLang="en-US" sz="2400" dirty="0"/>
          </a:p>
          <a:p>
            <a:pPr lvl="1">
              <a:buFont typeface="Wingdings" panose="05000000000000000000" pitchFamily="2" charset="2"/>
              <a:buChar char="§"/>
            </a:pPr>
            <a:r>
              <a:rPr lang="el-GR" altLang="en-US" sz="2000" dirty="0"/>
              <a:t>Δε σημαίνει (απαραίτητα) ότι το </a:t>
            </a:r>
            <a:r>
              <a:rPr lang="en-US" altLang="en-US" sz="2000" dirty="0" err="1"/>
              <a:t>DocA</a:t>
            </a:r>
            <a:r>
              <a:rPr lang="en-US" altLang="en-US" sz="2000" dirty="0"/>
              <a:t> </a:t>
            </a:r>
            <a:r>
              <a:rPr lang="el-GR" altLang="en-US" sz="2000" u="sng" dirty="0"/>
              <a:t>είναι συναφές </a:t>
            </a:r>
            <a:r>
              <a:rPr lang="en-US" altLang="en-US" sz="2000" dirty="0"/>
              <a:t> </a:t>
            </a:r>
            <a:r>
              <a:rPr lang="el-GR" altLang="en-US" sz="2000" dirty="0"/>
              <a:t>με το ερώτημα</a:t>
            </a:r>
            <a:r>
              <a:rPr lang="en-US" altLang="en-US" sz="2000" dirty="0"/>
              <a:t> </a:t>
            </a:r>
          </a:p>
          <a:p>
            <a:pPr>
              <a:buFont typeface="Wingdings" panose="05000000000000000000" pitchFamily="2" charset="2"/>
              <a:buChar char="§"/>
            </a:pPr>
            <a:r>
              <a:rPr lang="el-GR" altLang="en-US" sz="2400" dirty="0"/>
              <a:t>Αντί για αξιολογήσεις μιας διάταξης εγγράφων συγκεντρώνουμε ένα </a:t>
            </a:r>
            <a:r>
              <a:rPr lang="el-GR" altLang="en-US" sz="2400" i="1" dirty="0">
                <a:solidFill>
                  <a:schemeClr val="accent2">
                    <a:lumMod val="75000"/>
                  </a:schemeClr>
                </a:solidFill>
              </a:rPr>
              <a:t>ιστορικό από ζεύγη προτιμήσεων</a:t>
            </a:r>
            <a:r>
              <a:rPr lang="el-GR" altLang="en-US" sz="2400" dirty="0">
                <a:solidFill>
                  <a:schemeClr val="accent2">
                    <a:lumMod val="75000"/>
                  </a:schemeClr>
                </a:solidFill>
              </a:rPr>
              <a:t> </a:t>
            </a:r>
            <a:r>
              <a:rPr lang="el-GR" altLang="en-US" sz="2400" dirty="0"/>
              <a:t>με βάση τα </a:t>
            </a:r>
            <a:r>
              <a:rPr lang="en-US" altLang="en-US" sz="2400" dirty="0"/>
              <a:t>clicks </a:t>
            </a:r>
            <a:r>
              <a:rPr lang="el-GR" altLang="en-US" sz="2400" dirty="0"/>
              <a:t>των χρηστών  </a:t>
            </a:r>
          </a:p>
          <a:p>
            <a:pPr>
              <a:buFont typeface="Wingdings" panose="05000000000000000000" pitchFamily="2" charset="2"/>
              <a:buChar char="§"/>
            </a:pPr>
            <a:r>
              <a:rPr lang="el-GR" altLang="en-US" sz="2400" dirty="0"/>
              <a:t>Αξιολόγηση με βάση το πόσο </a:t>
            </a:r>
            <a:r>
              <a:rPr lang="el-GR" altLang="en-US" sz="2400" i="1" dirty="0">
                <a:solidFill>
                  <a:schemeClr val="accent2">
                    <a:lumMod val="75000"/>
                  </a:schemeClr>
                </a:solidFill>
              </a:rPr>
              <a:t>«συμφωνεί»</a:t>
            </a:r>
            <a:r>
              <a:rPr lang="el-GR" altLang="en-US" sz="2400" i="1" dirty="0">
                <a:solidFill>
                  <a:schemeClr val="accent6">
                    <a:lumMod val="75000"/>
                  </a:schemeClr>
                </a:solidFill>
              </a:rPr>
              <a:t> </a:t>
            </a:r>
            <a:r>
              <a:rPr lang="el-GR" altLang="en-US" sz="2400" dirty="0"/>
              <a:t>το αποτέλεσμα με τα ζεύγη των διατάξεων </a:t>
            </a:r>
            <a:endParaRPr lang="en-US" altLang="en-US" sz="2400" dirty="0"/>
          </a:p>
          <a:p>
            <a:pPr lvl="1">
              <a:buFont typeface="Wingdings" panose="05000000000000000000" pitchFamily="2" charset="2"/>
              <a:buChar char="§"/>
            </a:pPr>
            <a:r>
              <a:rPr lang="en-US" altLang="en-US" sz="2400" dirty="0"/>
              <a:t>(</a:t>
            </a:r>
            <a:r>
              <a:rPr lang="el-GR" altLang="en-US" sz="2400" dirty="0"/>
              <a:t>επίσης) χρήση για </a:t>
            </a:r>
            <a:r>
              <a:rPr lang="el-GR" altLang="en-US" sz="2400" dirty="0">
                <a:solidFill>
                  <a:schemeClr val="accent1">
                    <a:lumMod val="75000"/>
                  </a:schemeClr>
                </a:solidFill>
              </a:rPr>
              <a:t>μάθηση</a:t>
            </a:r>
            <a:r>
              <a:rPr lang="el-GR" altLang="en-US" sz="2400" dirty="0"/>
              <a:t> διάταξης (</a:t>
            </a:r>
            <a:r>
              <a:rPr lang="en-US" altLang="en-US" sz="2400" dirty="0"/>
              <a:t>learn to rank)</a:t>
            </a:r>
            <a:endParaRPr lang="el-GR" altLang="en-US" sz="2400" dirty="0"/>
          </a:p>
          <a:p>
            <a:pPr>
              <a:buFont typeface="Wingdings" panose="05000000000000000000" pitchFamily="2" charset="2"/>
              <a:buChar char="§"/>
            </a:pPr>
            <a:r>
              <a:rPr lang="el-GR" altLang="en-US" sz="2400" dirty="0"/>
              <a:t>Με βάση διαφορετικές μηχανές-αλγορίθμους διάταξης</a:t>
            </a:r>
            <a:endParaRPr lang="en-US" altLang="en-US" sz="2400" dirty="0"/>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6D07785F-17B5-4434-A50D-E1BD292C4E81}" type="slidenum">
              <a:rPr lang="en-US" altLang="en-US" sz="1200">
                <a:solidFill>
                  <a:srgbClr val="898989"/>
                </a:solidFill>
                <a:latin typeface="Calibri" pitchFamily="34" charset="0"/>
              </a:rPr>
              <a:pPr eaLnBrk="1" hangingPunct="1"/>
              <a:t>108</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40008680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l-GR" altLang="en-US" sz="3600" dirty="0">
                <a:solidFill>
                  <a:schemeClr val="accent2">
                    <a:lumMod val="75000"/>
                  </a:schemeClr>
                </a:solidFill>
              </a:rPr>
              <a:t>Πως θα συγκρίνουμε ζεύγη προτιμήσεων;</a:t>
            </a:r>
            <a:endParaRPr lang="en-US" altLang="en-US" sz="3600" dirty="0">
              <a:solidFill>
                <a:schemeClr val="accent2">
                  <a:lumMod val="75000"/>
                </a:schemeClr>
              </a:solidFill>
            </a:endParaRPr>
          </a:p>
        </p:txBody>
      </p:sp>
      <p:sp>
        <p:nvSpPr>
          <p:cNvPr id="48131" name="Content Placeholder 2"/>
          <p:cNvSpPr>
            <a:spLocks noGrp="1"/>
          </p:cNvSpPr>
          <p:nvPr>
            <p:ph idx="1"/>
          </p:nvPr>
        </p:nvSpPr>
        <p:spPr>
          <a:xfrm>
            <a:off x="457200" y="2057400"/>
            <a:ext cx="8229600" cy="3733800"/>
          </a:xfrm>
        </p:spPr>
        <p:txBody>
          <a:bodyPr/>
          <a:lstStyle/>
          <a:p>
            <a:pPr marL="0" indent="0">
              <a:buNone/>
            </a:pPr>
            <a:r>
              <a:rPr lang="el-GR" altLang="en-US" dirty="0"/>
              <a:t>Έστω δύο σύνολα </a:t>
            </a:r>
            <a:r>
              <a:rPr lang="en-US" altLang="en-US" i="1" dirty="0"/>
              <a:t>P</a:t>
            </a:r>
            <a:r>
              <a:rPr lang="el-GR" altLang="en-US" i="1" dirty="0"/>
              <a:t> </a:t>
            </a:r>
            <a:r>
              <a:rPr lang="el-GR" altLang="en-US" dirty="0"/>
              <a:t>και</a:t>
            </a:r>
            <a:r>
              <a:rPr lang="el-GR" altLang="en-US" i="1" dirty="0"/>
              <a:t> Α </a:t>
            </a:r>
            <a:r>
              <a:rPr lang="el-GR" altLang="en-US" dirty="0"/>
              <a:t>από ζεύγη προτιμήσεων. Θέλουμε ένα μέτρο εγγύτητας </a:t>
            </a:r>
            <a:r>
              <a:rPr lang="en-US" altLang="en-US" dirty="0"/>
              <a:t>(proximity measure)</a:t>
            </a:r>
            <a:r>
              <a:rPr lang="el-GR" altLang="en-US" dirty="0"/>
              <a:t> που να λέει πόσο μοιάζουν</a:t>
            </a:r>
          </a:p>
          <a:p>
            <a:pPr marL="0" indent="0">
              <a:buNone/>
            </a:pPr>
            <a:endParaRPr lang="en-US" altLang="en-US" i="1" dirty="0"/>
          </a:p>
          <a:p>
            <a:r>
              <a:rPr lang="el-GR" altLang="en-US" dirty="0"/>
              <a:t>Το μέτρο πρέπει να ανταμείβει τις συμφωνίες και να τιμωρεί τις διαφωνίες</a:t>
            </a:r>
            <a:endParaRPr lang="en-US" altLang="en-US" dirty="0"/>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2FB1703-E755-4E25-9069-21CF8F28CC9B}" type="slidenum">
              <a:rPr lang="en-US" altLang="en-US" sz="1200">
                <a:solidFill>
                  <a:srgbClr val="898989"/>
                </a:solidFill>
                <a:latin typeface="Calibri" pitchFamily="34" charset="0"/>
              </a:rPr>
              <a:pPr eaLnBrk="1" hangingPunct="1"/>
              <a:t>109</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276517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0972"/>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09600" y="1219200"/>
            <a:ext cx="7421880" cy="1066800"/>
          </a:xfrm>
        </p:spPr>
        <p:txBody>
          <a:bodyPr>
            <a:noAutofit/>
          </a:bodyPr>
          <a:lstStyle/>
          <a:p>
            <a:pPr eaLnBrk="1" hangingPunct="1">
              <a:buFont typeface="Wingdings" panose="05000000000000000000" pitchFamily="2" charset="2"/>
              <a:buChar char="§"/>
            </a:pPr>
            <a:r>
              <a:rPr lang="el-GR" sz="2400" dirty="0">
                <a:ea typeface="ＭＳ Ｐゴシック" pitchFamily="-112" charset="-128"/>
              </a:rPr>
              <a:t>Δεδομένης της αποτίμησης των αποτελεσμάτων ενός συστήματος (</a:t>
            </a:r>
            <a:r>
              <a:rPr lang="en-US" sz="2400" dirty="0">
                <a:ea typeface="ＭＳ Ｐゴシック" pitchFamily="-112" charset="-128"/>
              </a:rPr>
              <a:t>ground truth) </a:t>
            </a:r>
            <a:r>
              <a:rPr lang="el-GR" sz="2400" dirty="0">
                <a:ea typeface="ＭＳ Ｐゴシック" pitchFamily="-112" charset="-128"/>
              </a:rPr>
              <a:t>πως εκτιμάμε τη συνάφεια του</a:t>
            </a:r>
            <a:r>
              <a:rPr lang="en-US" sz="2400" dirty="0">
                <a:ea typeface="ＭＳ Ｐゴシック" pitchFamily="-112" charset="-128"/>
              </a:rPr>
              <a:t> </a:t>
            </a:r>
            <a:r>
              <a:rPr lang="el-GR" sz="2400" dirty="0">
                <a:ea typeface="ＭＳ Ｐゴシック" pitchFamily="-112" charset="-128"/>
              </a:rPr>
              <a:t>συστήματος;</a:t>
            </a:r>
          </a:p>
          <a:p>
            <a:pPr marL="342900" lvl="1" indent="0" eaLnBrk="1" hangingPunct="1">
              <a:buNone/>
            </a:pP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11</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7" name="TextBox 6">
            <a:extLst>
              <a:ext uri="{FF2B5EF4-FFF2-40B4-BE49-F238E27FC236}">
                <a16:creationId xmlns:a16="http://schemas.microsoft.com/office/drawing/2014/main" id="{3A2560F1-12FA-43AA-8932-4B3D47C62B1D}"/>
              </a:ext>
            </a:extLst>
          </p:cNvPr>
          <p:cNvSpPr txBox="1"/>
          <p:nvPr/>
        </p:nvSpPr>
        <p:spPr>
          <a:xfrm>
            <a:off x="457200" y="2842082"/>
            <a:ext cx="7315200" cy="1323439"/>
          </a:xfrm>
          <a:prstGeom prst="rect">
            <a:avLst/>
          </a:prstGeom>
          <a:noFill/>
        </p:spPr>
        <p:txBody>
          <a:bodyPr wrap="square" rtlCol="0">
            <a:spAutoFit/>
          </a:bodyPr>
          <a:lstStyle/>
          <a:p>
            <a:r>
              <a:rPr lang="en-US" sz="2000" dirty="0">
                <a:solidFill>
                  <a:schemeClr val="accent6">
                    <a:lumMod val="75000"/>
                  </a:schemeClr>
                </a:solidFill>
                <a:latin typeface="+mn-lt"/>
              </a:rPr>
              <a:t>q1</a:t>
            </a:r>
            <a:r>
              <a:rPr lang="en-US" sz="2000" dirty="0">
                <a:latin typeface="+mn-lt"/>
              </a:rPr>
              <a:t> </a:t>
            </a:r>
            <a:r>
              <a:rPr lang="el-GR" sz="2000" dirty="0">
                <a:latin typeface="+mn-lt"/>
              </a:rPr>
              <a:t>   </a:t>
            </a:r>
            <a:r>
              <a:rPr lang="en-US" sz="2000" dirty="0">
                <a:latin typeface="+mn-lt"/>
              </a:rPr>
              <a:t>d209 (5) d63 (5) d5 (4) …</a:t>
            </a:r>
          </a:p>
          <a:p>
            <a:r>
              <a:rPr lang="en-US" sz="2000" dirty="0">
                <a:solidFill>
                  <a:schemeClr val="accent6">
                    <a:lumMod val="75000"/>
                  </a:schemeClr>
                </a:solidFill>
                <a:latin typeface="+mn-lt"/>
              </a:rPr>
              <a:t>q2</a:t>
            </a:r>
            <a:r>
              <a:rPr lang="en-US" sz="2000" dirty="0">
                <a:latin typeface="+mn-lt"/>
              </a:rPr>
              <a:t> </a:t>
            </a:r>
            <a:r>
              <a:rPr lang="el-GR" sz="2000" dirty="0">
                <a:latin typeface="+mn-lt"/>
              </a:rPr>
              <a:t>   </a:t>
            </a:r>
            <a:r>
              <a:rPr lang="en-US" sz="2000" dirty="0">
                <a:latin typeface="+mn-lt"/>
              </a:rPr>
              <a:t>d12 (5) d140 (5) d245 (5) …</a:t>
            </a:r>
          </a:p>
          <a:p>
            <a:r>
              <a:rPr lang="en-US" sz="2000" dirty="0">
                <a:latin typeface="+mn-lt"/>
              </a:rPr>
              <a:t>..</a:t>
            </a:r>
          </a:p>
          <a:p>
            <a:r>
              <a:rPr lang="en-US" sz="2000" dirty="0" err="1">
                <a:solidFill>
                  <a:schemeClr val="accent6">
                    <a:lumMod val="75000"/>
                  </a:schemeClr>
                </a:solidFill>
                <a:latin typeface="+mn-lt"/>
              </a:rPr>
              <a:t>qn</a:t>
            </a:r>
            <a:r>
              <a:rPr lang="en-US" sz="2000" dirty="0">
                <a:latin typeface="+mn-lt"/>
              </a:rPr>
              <a:t> </a:t>
            </a:r>
            <a:r>
              <a:rPr lang="el-GR" sz="2000" dirty="0">
                <a:latin typeface="+mn-lt"/>
              </a:rPr>
              <a:t>   </a:t>
            </a:r>
            <a:r>
              <a:rPr lang="en-US" sz="2000" dirty="0">
                <a:latin typeface="+mn-lt"/>
              </a:rPr>
              <a:t>d109 (5) d134 (5) d15 (5) …</a:t>
            </a:r>
          </a:p>
        </p:txBody>
      </p:sp>
      <p:sp>
        <p:nvSpPr>
          <p:cNvPr id="2" name="TextBox 1">
            <a:extLst>
              <a:ext uri="{FF2B5EF4-FFF2-40B4-BE49-F238E27FC236}">
                <a16:creationId xmlns:a16="http://schemas.microsoft.com/office/drawing/2014/main" id="{C16DF799-F1BD-4E0B-BE7C-3CE8DAF3D794}"/>
              </a:ext>
            </a:extLst>
          </p:cNvPr>
          <p:cNvSpPr txBox="1"/>
          <p:nvPr/>
        </p:nvSpPr>
        <p:spPr>
          <a:xfrm>
            <a:off x="371272" y="4759404"/>
            <a:ext cx="5638800" cy="1631216"/>
          </a:xfrm>
          <a:prstGeom prst="rect">
            <a:avLst/>
          </a:prstGeom>
          <a:noFill/>
        </p:spPr>
        <p:txBody>
          <a:bodyPr wrap="square" rtlCol="0">
            <a:spAutoFit/>
          </a:bodyPr>
          <a:lstStyle/>
          <a:p>
            <a:r>
              <a:rPr lang="el-GR" sz="2000" dirty="0">
                <a:latin typeface="+mn-lt"/>
              </a:rPr>
              <a:t>Ένα σύστημα ανάκτησης πληροφορίας επιστρέφει</a:t>
            </a:r>
          </a:p>
          <a:p>
            <a:r>
              <a:rPr lang="el-GR" sz="2000" dirty="0">
                <a:latin typeface="+mn-lt"/>
              </a:rPr>
              <a:t>για το </a:t>
            </a:r>
            <a:r>
              <a:rPr lang="en-US" sz="2000" dirty="0">
                <a:latin typeface="+mn-lt"/>
              </a:rPr>
              <a:t>q1    d209 d5 d12 d299 d63</a:t>
            </a:r>
            <a:r>
              <a:rPr lang="el-GR" sz="2000" dirty="0">
                <a:latin typeface="+mn-lt"/>
              </a:rPr>
              <a:t> </a:t>
            </a:r>
          </a:p>
          <a:p>
            <a:r>
              <a:rPr lang="el-GR" sz="2000" dirty="0">
                <a:latin typeface="+mn-lt"/>
              </a:rPr>
              <a:t>για το </a:t>
            </a:r>
            <a:r>
              <a:rPr lang="en-US" sz="2000" dirty="0">
                <a:latin typeface="+mn-lt"/>
              </a:rPr>
              <a:t>q</a:t>
            </a:r>
            <a:r>
              <a:rPr lang="el-GR" sz="2000" dirty="0">
                <a:latin typeface="+mn-lt"/>
              </a:rPr>
              <a:t>2</a:t>
            </a:r>
            <a:r>
              <a:rPr lang="en-US" sz="2000" dirty="0">
                <a:latin typeface="+mn-lt"/>
              </a:rPr>
              <a:t>   d12 d140 d19 d120</a:t>
            </a:r>
            <a:endParaRPr lang="el-GR" sz="2000" dirty="0">
              <a:latin typeface="+mn-lt"/>
            </a:endParaRPr>
          </a:p>
          <a:p>
            <a:r>
              <a:rPr lang="el-GR" sz="2000" dirty="0">
                <a:latin typeface="+mn-lt"/>
              </a:rPr>
              <a:t>..</a:t>
            </a:r>
          </a:p>
          <a:p>
            <a:r>
              <a:rPr lang="el-GR" sz="2000" dirty="0">
                <a:latin typeface="+mn-lt"/>
              </a:rPr>
              <a:t>για το </a:t>
            </a:r>
            <a:r>
              <a:rPr lang="en-US" sz="2000" dirty="0" err="1">
                <a:latin typeface="+mn-lt"/>
              </a:rPr>
              <a:t>qn</a:t>
            </a:r>
            <a:r>
              <a:rPr lang="el-GR" sz="2000" dirty="0">
                <a:latin typeface="+mn-lt"/>
              </a:rPr>
              <a:t> </a:t>
            </a:r>
            <a:r>
              <a:rPr lang="en-US" sz="2000" dirty="0">
                <a:latin typeface="+mn-lt"/>
              </a:rPr>
              <a:t>  d209 d15 d134 d109 d22 </a:t>
            </a:r>
            <a:endParaRPr lang="el-GR" sz="2000" dirty="0">
              <a:latin typeface="+mn-lt"/>
            </a:endParaRPr>
          </a:p>
        </p:txBody>
      </p:sp>
      <p:sp>
        <p:nvSpPr>
          <p:cNvPr id="3" name="TextBox 2">
            <a:extLst>
              <a:ext uri="{FF2B5EF4-FFF2-40B4-BE49-F238E27FC236}">
                <a16:creationId xmlns:a16="http://schemas.microsoft.com/office/drawing/2014/main" id="{AFB46AE6-FFAF-48FF-93EB-E3C100C5B491}"/>
              </a:ext>
            </a:extLst>
          </p:cNvPr>
          <p:cNvSpPr txBox="1"/>
          <p:nvPr/>
        </p:nvSpPr>
        <p:spPr>
          <a:xfrm>
            <a:off x="6428408" y="4643372"/>
            <a:ext cx="2362200" cy="1200329"/>
          </a:xfrm>
          <a:prstGeom prst="rect">
            <a:avLst/>
          </a:prstGeom>
          <a:noFill/>
        </p:spPr>
        <p:txBody>
          <a:bodyPr wrap="square" rtlCol="0">
            <a:spAutoFit/>
          </a:bodyPr>
          <a:lstStyle/>
          <a:p>
            <a:r>
              <a:rPr lang="el-GR" dirty="0"/>
              <a:t>Πόσο καλό είναι αυτό το σύστημα;</a:t>
            </a:r>
            <a:endParaRPr lang="en-US" dirty="0"/>
          </a:p>
        </p:txBody>
      </p:sp>
      <p:sp>
        <p:nvSpPr>
          <p:cNvPr id="10" name="TextBox 9">
            <a:extLst>
              <a:ext uri="{FF2B5EF4-FFF2-40B4-BE49-F238E27FC236}">
                <a16:creationId xmlns:a16="http://schemas.microsoft.com/office/drawing/2014/main" id="{F0E37894-3416-4E76-BFF6-094E909C658D}"/>
              </a:ext>
            </a:extLst>
          </p:cNvPr>
          <p:cNvSpPr txBox="1"/>
          <p:nvPr/>
        </p:nvSpPr>
        <p:spPr>
          <a:xfrm>
            <a:off x="4267200" y="2863553"/>
            <a:ext cx="4705350" cy="1015663"/>
          </a:xfrm>
          <a:prstGeom prst="rect">
            <a:avLst/>
          </a:prstGeom>
          <a:noFill/>
        </p:spPr>
        <p:txBody>
          <a:bodyPr wrap="square" rtlCol="0">
            <a:spAutoFit/>
          </a:bodyPr>
          <a:lstStyle/>
          <a:p>
            <a:r>
              <a:rPr lang="en-US" sz="2000" dirty="0">
                <a:solidFill>
                  <a:schemeClr val="accent1">
                    <a:lumMod val="75000"/>
                  </a:schemeClr>
                </a:solidFill>
                <a:latin typeface="+mn-lt"/>
              </a:rPr>
              <a:t>Ground </a:t>
            </a:r>
            <a:r>
              <a:rPr lang="en-US" sz="2000" dirty="0" err="1">
                <a:solidFill>
                  <a:schemeClr val="accent1">
                    <a:lumMod val="75000"/>
                  </a:schemeClr>
                </a:solidFill>
                <a:latin typeface="+mn-lt"/>
              </a:rPr>
              <a:t>thruth</a:t>
            </a:r>
            <a:r>
              <a:rPr lang="en-US" sz="2000" dirty="0">
                <a:solidFill>
                  <a:schemeClr val="accent1">
                    <a:lumMod val="75000"/>
                  </a:schemeClr>
                </a:solidFill>
                <a:latin typeface="+mn-lt"/>
              </a:rPr>
              <a:t>: </a:t>
            </a:r>
            <a:r>
              <a:rPr lang="el-GR" sz="2000" dirty="0">
                <a:solidFill>
                  <a:schemeClr val="accent1">
                    <a:lumMod val="75000"/>
                  </a:schemeClr>
                </a:solidFill>
                <a:latin typeface="+mn-lt"/>
              </a:rPr>
              <a:t>Έγγραφα σε διάταξη με βάση τη συνάφεια τους στο ερώτημα - σε παρένθεση ο βαθμός συνάφεια</a:t>
            </a:r>
          </a:p>
        </p:txBody>
      </p:sp>
    </p:spTree>
    <p:extLst>
      <p:ext uri="{BB962C8B-B14F-4D97-AF65-F5344CB8AC3E}">
        <p14:creationId xmlns:p14="http://schemas.microsoft.com/office/powerpoint/2010/main" val="1699079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20938" y="176726"/>
            <a:ext cx="7886700" cy="1325563"/>
          </a:xfrm>
        </p:spPr>
        <p:txBody>
          <a:bodyPr>
            <a:normAutofit/>
          </a:bodyPr>
          <a:lstStyle/>
          <a:p>
            <a:pPr algn="ctr"/>
            <a:r>
              <a:rPr lang="el-GR" altLang="en-US" sz="3600" dirty="0">
                <a:solidFill>
                  <a:schemeClr val="accent2">
                    <a:lumMod val="75000"/>
                  </a:schemeClr>
                </a:solidFill>
              </a:rPr>
              <a:t>Απόσταση </a:t>
            </a:r>
            <a:r>
              <a:rPr lang="en-US" altLang="en-US" sz="3600" dirty="0">
                <a:solidFill>
                  <a:schemeClr val="accent2">
                    <a:lumMod val="75000"/>
                  </a:schemeClr>
                </a:solidFill>
              </a:rPr>
              <a:t>Kendall tau</a:t>
            </a:r>
          </a:p>
        </p:txBody>
      </p:sp>
      <p:sp>
        <p:nvSpPr>
          <p:cNvPr id="49155" name="Content Placeholder 2"/>
          <p:cNvSpPr>
            <a:spLocks noGrp="1"/>
          </p:cNvSpPr>
          <p:nvPr>
            <p:ph idx="1"/>
          </p:nvPr>
        </p:nvSpPr>
        <p:spPr/>
        <p:txBody>
          <a:bodyPr/>
          <a:lstStyle/>
          <a:p>
            <a:r>
              <a:rPr lang="el-GR" altLang="en-US" dirty="0"/>
              <a:t>Έστω </a:t>
            </a:r>
            <a:r>
              <a:rPr lang="en-US" altLang="en-US" dirty="0">
                <a:solidFill>
                  <a:srgbClr val="00A000"/>
                </a:solidFill>
              </a:rPr>
              <a:t>X</a:t>
            </a:r>
            <a:r>
              <a:rPr lang="en-US" altLang="en-US" dirty="0"/>
              <a:t> </a:t>
            </a:r>
            <a:r>
              <a:rPr lang="el-GR" altLang="en-US" dirty="0"/>
              <a:t>ο αριθμός των συμφωνιών και </a:t>
            </a:r>
            <a:r>
              <a:rPr lang="en-US" altLang="en-US" dirty="0">
                <a:solidFill>
                  <a:srgbClr val="FF0000"/>
                </a:solidFill>
              </a:rPr>
              <a:t>Y</a:t>
            </a:r>
            <a:r>
              <a:rPr lang="en-US" altLang="en-US" dirty="0"/>
              <a:t> o </a:t>
            </a:r>
            <a:r>
              <a:rPr lang="el-GR" altLang="en-US" dirty="0"/>
              <a:t>αριθμός των διαφωνιών η </a:t>
            </a:r>
            <a:r>
              <a:rPr lang="en-US" altLang="en-US" dirty="0">
                <a:solidFill>
                  <a:schemeClr val="accent2">
                    <a:lumMod val="75000"/>
                  </a:schemeClr>
                </a:solidFill>
              </a:rPr>
              <a:t>Kendall tau </a:t>
            </a:r>
            <a:r>
              <a:rPr lang="en-US" altLang="en-US" dirty="0"/>
              <a:t>distance </a:t>
            </a:r>
            <a:r>
              <a:rPr lang="el-GR" altLang="en-US" dirty="0"/>
              <a:t>μεταξύ</a:t>
            </a:r>
            <a:r>
              <a:rPr lang="en-US" altLang="en-US" dirty="0"/>
              <a:t> </a:t>
            </a:r>
            <a:r>
              <a:rPr lang="en-US" altLang="en-US" i="1" dirty="0"/>
              <a:t>A </a:t>
            </a:r>
            <a:r>
              <a:rPr lang="el-GR" altLang="en-US" dirty="0"/>
              <a:t>και </a:t>
            </a:r>
            <a:r>
              <a:rPr lang="en-US" altLang="en-US" i="1" dirty="0"/>
              <a:t>P</a:t>
            </a:r>
            <a:r>
              <a:rPr lang="en-US" altLang="en-US" dirty="0"/>
              <a:t> </a:t>
            </a:r>
            <a:r>
              <a:rPr lang="el-GR" altLang="en-US" dirty="0"/>
              <a:t>είναι  </a:t>
            </a:r>
            <a:r>
              <a:rPr lang="en-US" altLang="en-US" dirty="0"/>
              <a:t>(X-Y)/(X+Y)</a:t>
            </a:r>
            <a:endParaRPr lang="el-GR" altLang="en-US" dirty="0"/>
          </a:p>
          <a:p>
            <a:pPr>
              <a:buFont typeface="Wingdings" pitchFamily="2" charset="2"/>
              <a:buNone/>
            </a:pPr>
            <a:endParaRPr lang="el-GR" altLang="en-US" dirty="0"/>
          </a:p>
          <a:p>
            <a:pPr>
              <a:buFont typeface="Wingdings" pitchFamily="2" charset="2"/>
              <a:buNone/>
            </a:pPr>
            <a:r>
              <a:rPr lang="el-GR" altLang="en-US" dirty="0"/>
              <a:t>Παράδειγμα </a:t>
            </a:r>
          </a:p>
          <a:p>
            <a:pPr>
              <a:buFont typeface="Wingdings" pitchFamily="2" charset="2"/>
              <a:buNone/>
            </a:pPr>
            <a:r>
              <a:rPr lang="en-US" altLang="en-US" dirty="0"/>
              <a:t>P = {(1,2), (1,3), (1,4), (2,3), (2,4), (3,4)} </a:t>
            </a:r>
            <a:endParaRPr lang="el-GR" altLang="en-US" dirty="0"/>
          </a:p>
          <a:p>
            <a:pPr>
              <a:buFont typeface="Wingdings" pitchFamily="2" charset="2"/>
              <a:buNone/>
            </a:pPr>
            <a:r>
              <a:rPr lang="en-US" altLang="en-US" dirty="0"/>
              <a:t>A</a:t>
            </a:r>
            <a:r>
              <a:rPr lang="el-GR" altLang="en-US" dirty="0"/>
              <a:t> </a:t>
            </a:r>
            <a:r>
              <a:rPr lang="en-US" altLang="en-US" dirty="0"/>
              <a:t>=</a:t>
            </a:r>
            <a:r>
              <a:rPr lang="el-GR" altLang="en-US" dirty="0"/>
              <a:t> </a:t>
            </a:r>
            <a:r>
              <a:rPr lang="en-US" altLang="en-US" dirty="0"/>
              <a:t>(1,</a:t>
            </a:r>
            <a:r>
              <a:rPr lang="el-GR" altLang="en-US" dirty="0"/>
              <a:t> </a:t>
            </a:r>
            <a:r>
              <a:rPr lang="en-US" altLang="en-US" dirty="0"/>
              <a:t>3</a:t>
            </a:r>
            <a:r>
              <a:rPr lang="el-GR" altLang="en-US" dirty="0"/>
              <a:t>, </a:t>
            </a:r>
            <a:r>
              <a:rPr lang="en-US" altLang="en-US" dirty="0"/>
              <a:t>2,</a:t>
            </a:r>
            <a:r>
              <a:rPr lang="el-GR" altLang="en-US" dirty="0"/>
              <a:t> </a:t>
            </a:r>
            <a:r>
              <a:rPr lang="en-US" altLang="en-US" dirty="0"/>
              <a:t>4)</a:t>
            </a:r>
          </a:p>
          <a:p>
            <a:pPr lvl="1"/>
            <a:r>
              <a:rPr lang="en-US" altLang="en-US" dirty="0"/>
              <a:t> X=5, Y=1</a:t>
            </a:r>
            <a:endParaRPr lang="el-GR" altLang="en-US" dirty="0"/>
          </a:p>
          <a:p>
            <a:pPr marL="0" indent="0">
              <a:buNone/>
            </a:pPr>
            <a:r>
              <a:rPr lang="el-GR" altLang="en-US" dirty="0"/>
              <a:t>Ποια είναι η μέγιστη και ποια η ελάχιστη τιμή; </a:t>
            </a:r>
            <a:endParaRPr lang="en-US" altLang="en-US" dirty="0"/>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110</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12826768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73598" y="-261880"/>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Άσκηση</a:t>
            </a:r>
            <a:endParaRPr lang="en-US" sz="4000"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304800" y="1219200"/>
            <a:ext cx="7162800" cy="1143000"/>
          </a:xfrm>
        </p:spPr>
        <p:txBody>
          <a:bodyPr>
            <a:noAutofit/>
          </a:bodyPr>
          <a:lstStyle/>
          <a:p>
            <a:pPr>
              <a:buNone/>
            </a:pPr>
            <a:r>
              <a:rPr lang="el-GR" dirty="0"/>
              <a:t>απόσταση</a:t>
            </a:r>
            <a:r>
              <a:rPr lang="el-GR" b="1" dirty="0"/>
              <a:t> </a:t>
            </a:r>
            <a:r>
              <a:rPr lang="en-US" b="1" dirty="0">
                <a:solidFill>
                  <a:schemeClr val="accent2">
                    <a:lumMod val="75000"/>
                  </a:schemeClr>
                </a:solidFill>
              </a:rPr>
              <a:t>Kendal tau</a:t>
            </a:r>
            <a:r>
              <a:rPr lang="el-GR" b="1" dirty="0">
                <a:solidFill>
                  <a:schemeClr val="accent2">
                    <a:lumMod val="75000"/>
                  </a:schemeClr>
                </a:solidFill>
              </a:rPr>
              <a:t> </a:t>
            </a:r>
            <a:r>
              <a:rPr lang="el-GR" dirty="0"/>
              <a:t>μεταξύ δυο ταξινομημένων λιστών </a:t>
            </a:r>
          </a:p>
          <a:p>
            <a:pPr marL="0" indent="0">
              <a:buNone/>
            </a:pPr>
            <a:r>
              <a:rPr lang="el-GR" dirty="0"/>
              <a:t>Λέγεται και απόσταση </a:t>
            </a:r>
            <a:r>
              <a:rPr lang="en-US" dirty="0"/>
              <a:t>bubble-sort </a:t>
            </a:r>
            <a:r>
              <a:rPr lang="el-GR" dirty="0"/>
              <a:t>= ο αριθμός των ανταλλαγών (</a:t>
            </a:r>
            <a:r>
              <a:rPr lang="en-US" dirty="0"/>
              <a:t>swaps) </a:t>
            </a:r>
            <a:r>
              <a:rPr lang="el-GR" dirty="0"/>
              <a:t>από τη μια λίστα στην άλλη</a:t>
            </a:r>
          </a:p>
          <a:p>
            <a:pPr marL="0" indent="0">
              <a:buNone/>
            </a:pPr>
            <a:endParaRPr lang="el-GR" sz="2000" dirty="0"/>
          </a:p>
          <a:p>
            <a:pPr marL="0" indent="0">
              <a:buNone/>
            </a:pPr>
            <a:r>
              <a:rPr lang="el-GR" sz="2000" b="1" dirty="0"/>
              <a:t>Άσκηση</a:t>
            </a:r>
            <a:r>
              <a:rPr lang="el-GR" sz="2000" dirty="0"/>
              <a:t> </a:t>
            </a:r>
          </a:p>
          <a:p>
            <a:pPr marL="0" indent="0">
              <a:buNone/>
            </a:pPr>
            <a:r>
              <a:rPr lang="el-GR" sz="2000" dirty="0"/>
              <a:t>(α) Υπολογίστε την απόσταση </a:t>
            </a:r>
            <a:r>
              <a:rPr lang="en-US" sz="2000" dirty="0"/>
              <a:t>Kendal tau </a:t>
            </a:r>
            <a:r>
              <a:rPr lang="el-GR" sz="2000" dirty="0"/>
              <a:t>μεταξύ  </a:t>
            </a:r>
          </a:p>
          <a:p>
            <a:pPr marL="0" indent="0">
              <a:buNone/>
            </a:pPr>
            <a:r>
              <a:rPr lang="el-GR" sz="2000" dirty="0"/>
              <a:t>1 2 3 4 5 </a:t>
            </a:r>
          </a:p>
          <a:p>
            <a:pPr marL="0" indent="0">
              <a:buNone/>
            </a:pPr>
            <a:r>
              <a:rPr lang="el-GR" sz="2000" dirty="0"/>
              <a:t>3 4 1 2 5</a:t>
            </a:r>
          </a:p>
          <a:p>
            <a:pPr marL="0" indent="0">
              <a:buNone/>
            </a:pPr>
            <a:endParaRPr lang="el-GR" sz="2000" dirty="0"/>
          </a:p>
          <a:p>
            <a:pPr marL="0" indent="0">
              <a:buNone/>
            </a:pPr>
            <a:r>
              <a:rPr lang="el-GR" sz="2000" dirty="0"/>
              <a:t>(β) Ποια λίστα έχει τη μεγαλύτερη απόσταση με την πρώτη; με τη δεύτερη;</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111</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14031749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7886700" cy="1325563"/>
          </a:xfrm>
        </p:spPr>
        <p:txBody>
          <a:bodyPr>
            <a:normAutofit/>
          </a:bodyPr>
          <a:lstStyle/>
          <a:p>
            <a:pPr algn="ctr"/>
            <a:r>
              <a:rPr lang="el-GR" altLang="en-US" sz="3600" dirty="0">
                <a:solidFill>
                  <a:schemeClr val="accent2">
                    <a:lumMod val="75000"/>
                  </a:schemeClr>
                </a:solidFill>
              </a:rPr>
              <a:t>Χρήση </a:t>
            </a:r>
            <a:r>
              <a:rPr lang="en-US" altLang="en-US" sz="3600" dirty="0" err="1">
                <a:solidFill>
                  <a:schemeClr val="accent2">
                    <a:lumMod val="75000"/>
                  </a:schemeClr>
                </a:solidFill>
              </a:rPr>
              <a:t>clicktrough</a:t>
            </a:r>
            <a:r>
              <a:rPr lang="en-US" altLang="en-US" sz="3600" dirty="0">
                <a:solidFill>
                  <a:schemeClr val="accent2">
                    <a:lumMod val="75000"/>
                  </a:schemeClr>
                </a:solidFill>
              </a:rPr>
              <a:t> </a:t>
            </a:r>
            <a:r>
              <a:rPr lang="el-GR" altLang="en-US" sz="3600" dirty="0">
                <a:solidFill>
                  <a:schemeClr val="accent2">
                    <a:lumMod val="75000"/>
                  </a:schemeClr>
                </a:solidFill>
              </a:rPr>
              <a:t>για σύγκριση ΣΑΠ</a:t>
            </a:r>
            <a:endParaRPr lang="en-US" altLang="en-US" sz="3600" dirty="0">
              <a:solidFill>
                <a:schemeClr val="accent2">
                  <a:lumMod val="75000"/>
                </a:schemeClr>
              </a:solidFill>
            </a:endParaRP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112</a:t>
            </a:fld>
            <a:endParaRPr lang="en-US" altLang="en-US" sz="1200">
              <a:solidFill>
                <a:srgbClr val="898989"/>
              </a:solidFill>
              <a:latin typeface="Calibri" pitchFamily="34" charset="0"/>
            </a:endParaRPr>
          </a:p>
        </p:txBody>
      </p:sp>
      <p:sp>
        <p:nvSpPr>
          <p:cNvPr id="2" name="TextBox 1"/>
          <p:cNvSpPr txBox="1"/>
          <p:nvPr/>
        </p:nvSpPr>
        <p:spPr>
          <a:xfrm>
            <a:off x="533400" y="1295400"/>
            <a:ext cx="7620000" cy="5262979"/>
          </a:xfrm>
          <a:prstGeom prst="rect">
            <a:avLst/>
          </a:prstGeom>
          <a:noFill/>
        </p:spPr>
        <p:txBody>
          <a:bodyPr wrap="square" rtlCol="0">
            <a:spAutoFit/>
          </a:bodyPr>
          <a:lstStyle/>
          <a:p>
            <a:r>
              <a:rPr lang="el-GR" dirty="0">
                <a:latin typeface="+mn-lt"/>
              </a:rPr>
              <a:t>Έστω δύο μηχανές αναζήτησης (ή αλγόριθμοι διάταξης) που θέλουμε να συγκρίνουμε με χρήση </a:t>
            </a:r>
            <a:r>
              <a:rPr lang="en-US" dirty="0" err="1">
                <a:latin typeface="+mn-lt"/>
              </a:rPr>
              <a:t>clickthrough</a:t>
            </a:r>
            <a:endParaRPr lang="en-US" dirty="0">
              <a:latin typeface="+mn-lt"/>
            </a:endParaRPr>
          </a:p>
          <a:p>
            <a:endParaRPr lang="el-GR" dirty="0">
              <a:latin typeface="+mn-lt"/>
            </a:endParaRPr>
          </a:p>
          <a:p>
            <a:r>
              <a:rPr lang="en-US" dirty="0">
                <a:latin typeface="+mn-lt"/>
              </a:rPr>
              <a:t>R</a:t>
            </a:r>
            <a:r>
              <a:rPr lang="en-US" baseline="-25000" dirty="0">
                <a:latin typeface="+mn-lt"/>
              </a:rPr>
              <a:t>A</a:t>
            </a:r>
          </a:p>
          <a:p>
            <a:r>
              <a:rPr lang="en-US" dirty="0">
                <a:latin typeface="+mn-lt"/>
              </a:rPr>
              <a:t>Clicks </a:t>
            </a:r>
            <a:r>
              <a:rPr lang="el-GR" dirty="0">
                <a:latin typeface="+mn-lt"/>
              </a:rPr>
              <a:t>στο 2, 3, 4</a:t>
            </a:r>
          </a:p>
          <a:p>
            <a:r>
              <a:rPr lang="en-US" dirty="0">
                <a:latin typeface="+mn-lt"/>
              </a:rPr>
              <a:t>R</a:t>
            </a:r>
            <a:r>
              <a:rPr lang="en-US" baseline="-25000" dirty="0">
                <a:latin typeface="+mn-lt"/>
              </a:rPr>
              <a:t>B</a:t>
            </a:r>
          </a:p>
          <a:p>
            <a:r>
              <a:rPr lang="en-US" dirty="0">
                <a:latin typeface="+mn-lt"/>
              </a:rPr>
              <a:t>Clicks </a:t>
            </a:r>
            <a:r>
              <a:rPr lang="el-GR" dirty="0">
                <a:latin typeface="+mn-lt"/>
              </a:rPr>
              <a:t>στο 1 και 5</a:t>
            </a:r>
          </a:p>
          <a:p>
            <a:r>
              <a:rPr lang="el-GR" dirty="0">
                <a:latin typeface="+mn-lt"/>
              </a:rPr>
              <a:t>Καλύτερο?</a:t>
            </a:r>
          </a:p>
          <a:p>
            <a:endParaRPr lang="el-GR" dirty="0">
              <a:latin typeface="+mn-lt"/>
            </a:endParaRPr>
          </a:p>
          <a:p>
            <a:pPr marL="342900" indent="-342900">
              <a:buFont typeface="Wingdings" panose="05000000000000000000" pitchFamily="2" charset="2"/>
              <a:buChar char="§"/>
            </a:pPr>
            <a:r>
              <a:rPr lang="el-GR" sz="1800" dirty="0">
                <a:latin typeface="+mn-lt"/>
              </a:rPr>
              <a:t>Τα έγγραφα στις απαντήσεις μπορεί να είναι διαφορετικά</a:t>
            </a:r>
          </a:p>
          <a:p>
            <a:pPr marL="342900" indent="-342900">
              <a:buFont typeface="Wingdings" panose="05000000000000000000" pitchFamily="2" charset="2"/>
              <a:buChar char="§"/>
            </a:pPr>
            <a:r>
              <a:rPr lang="en-US" sz="1800" dirty="0">
                <a:latin typeface="+mn-lt"/>
              </a:rPr>
              <a:t>Click </a:t>
            </a:r>
            <a:r>
              <a:rPr lang="el-GR" sz="1800" dirty="0">
                <a:latin typeface="+mn-lt"/>
              </a:rPr>
              <a:t>σε ένα έγγραφο μπορεί να σημαίνει καλύτερο από τα άλλα στην απάντηση</a:t>
            </a:r>
          </a:p>
          <a:p>
            <a:pPr marL="342900" indent="-342900">
              <a:buFont typeface="Wingdings" panose="05000000000000000000" pitchFamily="2" charset="2"/>
              <a:buChar char="§"/>
            </a:pPr>
            <a:endParaRPr lang="el-GR" sz="1800" dirty="0">
              <a:latin typeface="+mn-lt"/>
            </a:endParaRPr>
          </a:p>
          <a:p>
            <a:r>
              <a:rPr lang="en-US" dirty="0">
                <a:latin typeface="+mn-lt"/>
              </a:rPr>
              <a:t>Mix </a:t>
            </a:r>
            <a:r>
              <a:rPr lang="el-GR" dirty="0">
                <a:latin typeface="+mn-lt"/>
              </a:rPr>
              <a:t>των αποτελεσμάτων: δημιούργησε μια απάντηση που να περιέχει και τα δυο, μέτρα </a:t>
            </a:r>
            <a:r>
              <a:rPr lang="en-US" dirty="0">
                <a:latin typeface="+mn-lt"/>
              </a:rPr>
              <a:t>clicks </a:t>
            </a:r>
            <a:r>
              <a:rPr lang="el-GR" dirty="0">
                <a:latin typeface="+mn-lt"/>
              </a:rPr>
              <a:t>για το Α και το Β</a:t>
            </a:r>
          </a:p>
        </p:txBody>
      </p:sp>
    </p:spTree>
    <p:extLst>
      <p:ext uri="{BB962C8B-B14F-4D97-AF65-F5344CB8AC3E}">
        <p14:creationId xmlns:p14="http://schemas.microsoft.com/office/powerpoint/2010/main" val="39428514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113</a:t>
            </a:fld>
            <a:endParaRPr lang="en-US"/>
          </a:p>
        </p:txBody>
      </p:sp>
      <p:sp>
        <p:nvSpPr>
          <p:cNvPr id="7" name="Rectangle 2"/>
          <p:cNvSpPr>
            <a:spLocks noGrp="1" noChangeArrowheads="1"/>
          </p:cNvSpPr>
          <p:nvPr>
            <p:ph type="title"/>
          </p:nvPr>
        </p:nvSpPr>
        <p:spPr>
          <a:xfrm>
            <a:off x="381000" y="14509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Επανάληψη</a:t>
            </a:r>
            <a:endParaRPr lang="en-US" sz="4000" dirty="0">
              <a:solidFill>
                <a:schemeClr val="accent2">
                  <a:lumMod val="75000"/>
                </a:schemeClr>
              </a:solidFill>
              <a:ea typeface="ＭＳ Ｐゴシック"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214919240"/>
              </p:ext>
            </p:extLst>
          </p:nvPr>
        </p:nvGraphicFramePr>
        <p:xfrm>
          <a:off x="857250" y="2034626"/>
          <a:ext cx="6934200" cy="24130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44780">
                <a:tc>
                  <a:txBody>
                    <a:bodyPr/>
                    <a:lstStyle/>
                    <a:p>
                      <a:endParaRPr lang="el-GR" dirty="0"/>
                    </a:p>
                  </a:txBody>
                  <a:tcPr/>
                </a:tc>
                <a:tc>
                  <a:txBody>
                    <a:bodyPr/>
                    <a:lstStyle/>
                    <a:p>
                      <a:r>
                        <a:rPr lang="el-GR" dirty="0"/>
                        <a:t>Όχι</a:t>
                      </a:r>
                      <a:r>
                        <a:rPr lang="el-GR" baseline="0" dirty="0"/>
                        <a:t> διάταξη</a:t>
                      </a:r>
                      <a:endParaRPr lang="el-GR" dirty="0"/>
                    </a:p>
                  </a:txBody>
                  <a:tcPr/>
                </a:tc>
                <a:tc>
                  <a:txBody>
                    <a:bodyPr/>
                    <a:lstStyle/>
                    <a:p>
                      <a:r>
                        <a:rPr lang="el-GR" dirty="0"/>
                        <a:t>Διάταξη</a:t>
                      </a:r>
                    </a:p>
                  </a:txBody>
                  <a:tcPr/>
                </a:tc>
                <a:extLst>
                  <a:ext uri="{0D108BD9-81ED-4DB2-BD59-A6C34878D82A}">
                    <a16:rowId xmlns:a16="http://schemas.microsoft.com/office/drawing/2014/main" val="10000"/>
                  </a:ext>
                </a:extLst>
              </a:tr>
              <a:tr h="370840">
                <a:tc>
                  <a:txBody>
                    <a:bodyPr/>
                    <a:lstStyle/>
                    <a:p>
                      <a:r>
                        <a:rPr lang="el-GR" dirty="0"/>
                        <a:t>Δυαδικές</a:t>
                      </a:r>
                    </a:p>
                  </a:txBody>
                  <a:tcPr/>
                </a:tc>
                <a:tc>
                  <a:txBody>
                    <a:bodyPr/>
                    <a:lstStyle/>
                    <a:p>
                      <a:r>
                        <a:rPr lang="el-GR" dirty="0"/>
                        <a:t>Ακρίβεια</a:t>
                      </a:r>
                      <a:r>
                        <a:rPr lang="en-US" dirty="0"/>
                        <a:t> </a:t>
                      </a:r>
                      <a:r>
                        <a:rPr lang="el-GR" dirty="0"/>
                        <a:t>(</a:t>
                      </a:r>
                      <a:r>
                        <a:rPr lang="en-US" dirty="0"/>
                        <a:t>Precision)</a:t>
                      </a:r>
                    </a:p>
                    <a:p>
                      <a:r>
                        <a:rPr lang="el-GR" baseline="0" dirty="0"/>
                        <a:t>Ανάκληση</a:t>
                      </a:r>
                      <a:r>
                        <a:rPr lang="en-US" baseline="0" dirty="0"/>
                        <a:t> (Recall)</a:t>
                      </a:r>
                      <a:r>
                        <a:rPr lang="el-GR" baseline="0" dirty="0"/>
                        <a:t> </a:t>
                      </a:r>
                      <a:endParaRPr lang="en-US" baseline="0" dirty="0"/>
                    </a:p>
                    <a:p>
                      <a:r>
                        <a:rPr lang="en-US" baseline="0" dirty="0"/>
                        <a:t>F1</a:t>
                      </a:r>
                      <a:endParaRPr lang="el-GR" baseline="0" dirty="0"/>
                    </a:p>
                    <a:p>
                      <a:r>
                        <a:rPr lang="en-US" baseline="0" dirty="0"/>
                        <a:t> </a:t>
                      </a:r>
                    </a:p>
                  </a:txBody>
                  <a:tcPr/>
                </a:tc>
                <a:tc>
                  <a:txBody>
                    <a:bodyPr/>
                    <a:lstStyle/>
                    <a:p>
                      <a:r>
                        <a:rPr lang="el-GR" dirty="0"/>
                        <a:t>Καμπύλη</a:t>
                      </a:r>
                      <a:r>
                        <a:rPr lang="el-GR" baseline="0" dirty="0"/>
                        <a:t> Ακρίβειας-Ανάκλησης (με παρεμβολή, 11-σημείων)</a:t>
                      </a:r>
                    </a:p>
                    <a:p>
                      <a:r>
                        <a:rPr lang="en-US" baseline="0" dirty="0"/>
                        <a:t>A</a:t>
                      </a:r>
                      <a:r>
                        <a:rPr lang="el-GR" baseline="0" dirty="0" err="1"/>
                        <a:t>κρίβεια</a:t>
                      </a:r>
                      <a:r>
                        <a:rPr lang="el-GR" baseline="0" dirty="0"/>
                        <a:t>@</a:t>
                      </a:r>
                      <a:r>
                        <a:rPr lang="en-US" baseline="0" dirty="0"/>
                        <a:t>k</a:t>
                      </a:r>
                    </a:p>
                    <a:p>
                      <a:r>
                        <a:rPr lang="en-US" baseline="0" dirty="0"/>
                        <a:t>MAP</a:t>
                      </a:r>
                    </a:p>
                    <a:p>
                      <a:r>
                        <a:rPr lang="en-US" baseline="0" dirty="0"/>
                        <a:t>R-Precision</a:t>
                      </a:r>
                    </a:p>
                    <a:p>
                      <a:r>
                        <a:rPr lang="en-US" dirty="0"/>
                        <a:t>MRR</a:t>
                      </a:r>
                    </a:p>
                    <a:p>
                      <a:r>
                        <a:rPr lang="en-US" sz="1400" b="0" baseline="0" dirty="0">
                          <a:solidFill>
                            <a:schemeClr val="tx1"/>
                          </a:solidFill>
                        </a:rPr>
                        <a:t>ROC</a:t>
                      </a:r>
                      <a:endParaRPr lang="el-GR" sz="1400" b="0" dirty="0">
                        <a:solidFill>
                          <a:schemeClr val="tx1"/>
                        </a:solidFill>
                      </a:endParaRPr>
                    </a:p>
                  </a:txBody>
                  <a:tcPr/>
                </a:tc>
                <a:extLst>
                  <a:ext uri="{0D108BD9-81ED-4DB2-BD59-A6C34878D82A}">
                    <a16:rowId xmlns:a16="http://schemas.microsoft.com/office/drawing/2014/main" val="10001"/>
                  </a:ext>
                </a:extLst>
              </a:tr>
              <a:tr h="370840">
                <a:tc>
                  <a:txBody>
                    <a:bodyPr/>
                    <a:lstStyle/>
                    <a:p>
                      <a:r>
                        <a:rPr lang="el-GR" dirty="0"/>
                        <a:t>Μη δυαδικές</a:t>
                      </a:r>
                    </a:p>
                  </a:txBody>
                  <a:tcPr/>
                </a:tc>
                <a:tc>
                  <a:txBody>
                    <a:bodyPr/>
                    <a:lstStyle/>
                    <a:p>
                      <a:r>
                        <a:rPr lang="en-US" sz="1400" b="0" kern="1200" baseline="0" dirty="0">
                          <a:solidFill>
                            <a:schemeClr val="tx1"/>
                          </a:solidFill>
                          <a:latin typeface="+mn-lt"/>
                          <a:ea typeface="+mn-ea"/>
                          <a:cs typeface="+mn-cs"/>
                        </a:rPr>
                        <a:t>GC</a:t>
                      </a:r>
                      <a:endParaRPr lang="el-GR" sz="1400" b="0" kern="1200" baseline="0" dirty="0">
                        <a:solidFill>
                          <a:schemeClr val="tx1"/>
                        </a:solidFill>
                        <a:latin typeface="+mn-lt"/>
                        <a:ea typeface="+mn-ea"/>
                        <a:cs typeface="+mn-cs"/>
                      </a:endParaRPr>
                    </a:p>
                  </a:txBody>
                  <a:tcPr/>
                </a:tc>
                <a:tc>
                  <a:txBody>
                    <a:bodyPr/>
                    <a:lstStyle/>
                    <a:p>
                      <a:pPr marL="0" algn="l" defTabSz="685800" rtl="0" eaLnBrk="1" latinLnBrk="0" hangingPunct="1"/>
                      <a:r>
                        <a:rPr lang="en-US" sz="1400" b="0" kern="1200" baseline="0" dirty="0">
                          <a:solidFill>
                            <a:schemeClr val="tx1"/>
                          </a:solidFill>
                          <a:latin typeface="+mn-lt"/>
                          <a:ea typeface="+mn-ea"/>
                          <a:cs typeface="+mn-cs"/>
                        </a:rPr>
                        <a:t>DGC, NDGC</a:t>
                      </a:r>
                      <a:endParaRPr lang="el-GR" sz="1400" b="0" kern="1200" baseline="0" dirty="0">
                        <a:solidFill>
                          <a:schemeClr val="tx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628650" y="1470660"/>
            <a:ext cx="7391400" cy="461665"/>
          </a:xfrm>
          <a:prstGeom prst="rect">
            <a:avLst/>
          </a:prstGeom>
          <a:noFill/>
        </p:spPr>
        <p:txBody>
          <a:bodyPr wrap="square" rtlCol="0">
            <a:spAutoFit/>
          </a:bodyPr>
          <a:lstStyle/>
          <a:p>
            <a:pPr algn="ctr"/>
            <a:r>
              <a:rPr lang="el-GR" dirty="0"/>
              <a:t>Μετρικές για την αξιολόγηση της συνάφειας</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70F5AA5-C2DD-48D8-BB33-820D73394B7A}"/>
                  </a:ext>
                </a:extLst>
              </p14:cNvPr>
              <p14:cNvContentPartPr/>
              <p14:nvPr/>
            </p14:nvContentPartPr>
            <p14:xfrm>
              <a:off x="6054498" y="3243894"/>
              <a:ext cx="9000" cy="9720"/>
            </p14:xfrm>
          </p:contentPart>
        </mc:Choice>
        <mc:Fallback xmlns="">
          <p:pic>
            <p:nvPicPr>
              <p:cNvPr id="5" name="Ink 4">
                <a:extLst>
                  <a:ext uri="{FF2B5EF4-FFF2-40B4-BE49-F238E27FC236}">
                    <a16:creationId xmlns:a16="http://schemas.microsoft.com/office/drawing/2014/main" id="{070F5AA5-C2DD-48D8-BB33-820D73394B7A}"/>
                  </a:ext>
                </a:extLst>
              </p:cNvPr>
              <p:cNvPicPr/>
              <p:nvPr/>
            </p:nvPicPr>
            <p:blipFill>
              <a:blip r:embed="rId5"/>
              <a:stretch>
                <a:fillRect/>
              </a:stretch>
            </p:blipFill>
            <p:spPr>
              <a:xfrm>
                <a:off x="6045498" y="3235254"/>
                <a:ext cx="2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9FE8D47A-5AF3-475C-B2BD-E1E4E8758A88}"/>
                  </a:ext>
                </a:extLst>
              </p14:cNvPr>
              <p14:cNvContentPartPr/>
              <p14:nvPr/>
            </p14:nvContentPartPr>
            <p14:xfrm>
              <a:off x="5890338" y="3784614"/>
              <a:ext cx="5760" cy="360"/>
            </p14:xfrm>
          </p:contentPart>
        </mc:Choice>
        <mc:Fallback xmlns="">
          <p:pic>
            <p:nvPicPr>
              <p:cNvPr id="8" name="Ink 7">
                <a:extLst>
                  <a:ext uri="{FF2B5EF4-FFF2-40B4-BE49-F238E27FC236}">
                    <a16:creationId xmlns:a16="http://schemas.microsoft.com/office/drawing/2014/main" id="{9FE8D47A-5AF3-475C-B2BD-E1E4E8758A88}"/>
                  </a:ext>
                </a:extLst>
              </p:cNvPr>
              <p:cNvPicPr/>
              <p:nvPr/>
            </p:nvPicPr>
            <p:blipFill>
              <a:blip r:embed="rId7"/>
              <a:stretch>
                <a:fillRect/>
              </a:stretch>
            </p:blipFill>
            <p:spPr>
              <a:xfrm>
                <a:off x="5881698" y="3775614"/>
                <a:ext cx="23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1291CCDA-B1BA-44CC-BF09-8908CD3D4ED2}"/>
                  </a:ext>
                </a:extLst>
              </p14:cNvPr>
              <p14:cNvContentPartPr/>
              <p14:nvPr/>
            </p14:nvContentPartPr>
            <p14:xfrm>
              <a:off x="5769018" y="4573374"/>
              <a:ext cx="7200" cy="360"/>
            </p14:xfrm>
          </p:contentPart>
        </mc:Choice>
        <mc:Fallback xmlns="">
          <p:pic>
            <p:nvPicPr>
              <p:cNvPr id="12" name="Ink 11">
                <a:extLst>
                  <a:ext uri="{FF2B5EF4-FFF2-40B4-BE49-F238E27FC236}">
                    <a16:creationId xmlns:a16="http://schemas.microsoft.com/office/drawing/2014/main" id="{1291CCDA-B1BA-44CC-BF09-8908CD3D4ED2}"/>
                  </a:ext>
                </a:extLst>
              </p:cNvPr>
              <p:cNvPicPr/>
              <p:nvPr/>
            </p:nvPicPr>
            <p:blipFill>
              <a:blip r:embed="rId13"/>
              <a:stretch>
                <a:fillRect/>
              </a:stretch>
            </p:blipFill>
            <p:spPr>
              <a:xfrm>
                <a:off x="5760378" y="4564374"/>
                <a:ext cx="24840" cy="18000"/>
              </a:xfrm>
              <a:prstGeom prst="rect">
                <a:avLst/>
              </a:prstGeom>
            </p:spPr>
          </p:pic>
        </mc:Fallback>
      </mc:AlternateContent>
      <p:sp>
        <p:nvSpPr>
          <p:cNvPr id="4" name="TextBox 3">
            <a:extLst>
              <a:ext uri="{FF2B5EF4-FFF2-40B4-BE49-F238E27FC236}">
                <a16:creationId xmlns:a16="http://schemas.microsoft.com/office/drawing/2014/main" id="{EAF1E6A2-79FC-4155-8DDF-C77F5A2B6C98}"/>
              </a:ext>
            </a:extLst>
          </p:cNvPr>
          <p:cNvSpPr txBox="1"/>
          <p:nvPr/>
        </p:nvSpPr>
        <p:spPr>
          <a:xfrm>
            <a:off x="457200" y="5254565"/>
            <a:ext cx="7334250" cy="400110"/>
          </a:xfrm>
          <a:prstGeom prst="rect">
            <a:avLst/>
          </a:prstGeom>
          <a:noFill/>
        </p:spPr>
        <p:txBody>
          <a:bodyPr wrap="square" rtlCol="0">
            <a:spAutoFit/>
          </a:bodyPr>
          <a:lstStyle/>
          <a:p>
            <a:r>
              <a:rPr lang="el-GR" sz="2000" dirty="0">
                <a:latin typeface="+mn-lt"/>
              </a:rPr>
              <a:t>Τεχνικές βασισμένες σε ζεύγη</a:t>
            </a:r>
            <a:r>
              <a:rPr lang="en-US" sz="2000" dirty="0">
                <a:latin typeface="+mn-lt"/>
              </a:rPr>
              <a:t>:</a:t>
            </a:r>
            <a:r>
              <a:rPr lang="el-GR" sz="2000" dirty="0">
                <a:latin typeface="+mn-lt"/>
              </a:rPr>
              <a:t> </a:t>
            </a:r>
            <a:r>
              <a:rPr lang="en-US" sz="2000" dirty="0">
                <a:latin typeface="+mn-lt"/>
              </a:rPr>
              <a:t>Kendall tau</a:t>
            </a:r>
            <a:endParaRPr lang="el-GR" sz="2000" dirty="0">
              <a:latin typeface="+mn-lt"/>
            </a:endParaRPr>
          </a:p>
        </p:txBody>
      </p:sp>
    </p:spTree>
    <p:extLst>
      <p:ext uri="{BB962C8B-B14F-4D97-AF65-F5344CB8AC3E}">
        <p14:creationId xmlns:p14="http://schemas.microsoft.com/office/powerpoint/2010/main" val="35680630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chemeClr val="tx2">
                    <a:lumMod val="75000"/>
                  </a:schemeClr>
                </a:solidFill>
                <a:latin typeface="Calibri" charset="0"/>
              </a:rPr>
              <a:t>Αξιοπιστία χρηστών</a:t>
            </a: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114</a:t>
            </a:fld>
            <a:endParaRPr lang="en-US"/>
          </a:p>
        </p:txBody>
      </p:sp>
    </p:spTree>
    <p:extLst>
      <p:ext uri="{BB962C8B-B14F-4D97-AF65-F5344CB8AC3E}">
        <p14:creationId xmlns:p14="http://schemas.microsoft.com/office/powerpoint/2010/main" val="30462469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normAutofit/>
          </a:bodyPr>
          <a:lstStyle/>
          <a:p>
            <a:pPr algn="ctr"/>
            <a:r>
              <a:rPr lang="el-GR" altLang="en-US" sz="3600" dirty="0">
                <a:solidFill>
                  <a:schemeClr val="accent2">
                    <a:lumMod val="75000"/>
                  </a:schemeClr>
                </a:solidFill>
              </a:rPr>
              <a:t>Αξιολογήσεις από ανθρώπους</a:t>
            </a:r>
            <a:endParaRPr lang="en-US" altLang="en-US" sz="3600" dirty="0">
              <a:solidFill>
                <a:schemeClr val="accent2">
                  <a:lumMod val="75000"/>
                </a:schemeClr>
              </a:solidFill>
            </a:endParaRPr>
          </a:p>
        </p:txBody>
      </p:sp>
      <p:sp>
        <p:nvSpPr>
          <p:cNvPr id="41987" name="Content Placeholder 5"/>
          <p:cNvSpPr>
            <a:spLocks noGrp="1"/>
          </p:cNvSpPr>
          <p:nvPr>
            <p:ph idx="1"/>
          </p:nvPr>
        </p:nvSpPr>
        <p:spPr>
          <a:xfrm>
            <a:off x="610362" y="1905000"/>
            <a:ext cx="7886700" cy="2441575"/>
          </a:xfrm>
        </p:spPr>
        <p:txBody>
          <a:bodyPr>
            <a:noAutofit/>
          </a:bodyPr>
          <a:lstStyle/>
          <a:p>
            <a:pPr>
              <a:buFont typeface="Wingdings" panose="05000000000000000000" pitchFamily="2" charset="2"/>
              <a:buChar char="§"/>
            </a:pPr>
            <a:r>
              <a:rPr lang="en-US" altLang="en-US" sz="2400" dirty="0"/>
              <a:t> </a:t>
            </a:r>
            <a:r>
              <a:rPr lang="el-GR" altLang="en-US" sz="2400" dirty="0"/>
              <a:t>Ακριβές </a:t>
            </a:r>
          </a:p>
          <a:p>
            <a:pPr>
              <a:buFont typeface="Wingdings" panose="05000000000000000000" pitchFamily="2" charset="2"/>
              <a:buChar char="§"/>
            </a:pPr>
            <a:r>
              <a:rPr lang="en-US" altLang="en-US" sz="2400" dirty="0"/>
              <a:t> </a:t>
            </a:r>
            <a:r>
              <a:rPr lang="el-GR" altLang="en-US" sz="2400" dirty="0"/>
              <a:t>Μη συνεπείς</a:t>
            </a:r>
            <a:endParaRPr lang="en-US" altLang="en-US" sz="2400" dirty="0"/>
          </a:p>
          <a:p>
            <a:pPr lvl="1">
              <a:buFont typeface="Wingdings" panose="05000000000000000000" pitchFamily="2" charset="2"/>
              <a:buChar char="§"/>
            </a:pPr>
            <a:r>
              <a:rPr lang="el-GR" altLang="en-US" sz="2400" dirty="0"/>
              <a:t>Ανάμεσα στους αξιολογητές, ή</a:t>
            </a:r>
          </a:p>
          <a:p>
            <a:pPr lvl="1">
              <a:buFont typeface="Wingdings" panose="05000000000000000000" pitchFamily="2" charset="2"/>
              <a:buChar char="§"/>
            </a:pPr>
            <a:r>
              <a:rPr lang="el-GR" altLang="en-US" sz="2400" dirty="0"/>
              <a:t>Και σε διαφορετικές χρονικές στιγμές </a:t>
            </a:r>
            <a:endParaRPr lang="en-US" altLang="en-US" sz="2400" dirty="0"/>
          </a:p>
          <a:p>
            <a:pPr>
              <a:buFont typeface="Wingdings" panose="05000000000000000000" pitchFamily="2" charset="2"/>
              <a:buChar char="§"/>
            </a:pPr>
            <a:r>
              <a:rPr lang="en-US" altLang="en-US" sz="2400" dirty="0"/>
              <a:t> </a:t>
            </a:r>
            <a:r>
              <a:rPr lang="el-GR" altLang="en-US" sz="2400" dirty="0"/>
              <a:t>Όχι πάντα αντιπροσωπευτικές των πραγματικών χρηστών</a:t>
            </a:r>
            <a:endParaRPr lang="en-US" altLang="en-US" sz="2400" dirty="0"/>
          </a:p>
          <a:p>
            <a:pPr lvl="1">
              <a:buFont typeface="Wingdings" panose="05000000000000000000" pitchFamily="2" charset="2"/>
              <a:buChar char="§"/>
            </a:pPr>
            <a:r>
              <a:rPr lang="el-GR" altLang="en-US" sz="2400" dirty="0"/>
              <a:t>Αξιολόγηση με βάση το ερώτημα και όχι την ανάγκη </a:t>
            </a:r>
            <a:endParaRPr lang="en-US" altLang="en-US" sz="2400" dirty="0"/>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3F7C82F-1599-484B-A789-07087542FA91}" type="slidenum">
              <a:rPr lang="en-US" altLang="en-US" sz="1200">
                <a:solidFill>
                  <a:srgbClr val="898989"/>
                </a:solidFill>
                <a:latin typeface="Calibri" pitchFamily="34" charset="0"/>
              </a:rPr>
              <a:pPr eaLnBrk="1" hangingPunct="1"/>
              <a:t>115</a:t>
            </a:fld>
            <a:endParaRPr lang="en-US" altLang="en-US" sz="1200">
              <a:solidFill>
                <a:srgbClr val="898989"/>
              </a:solidFill>
              <a:latin typeface="Calibri" pitchFamily="34" charset="0"/>
            </a:endParaRPr>
          </a:p>
          <a:p>
            <a:pPr eaLnBrk="1" hangingPunct="1"/>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3136884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eaLnBrk="1" hangingPunct="1"/>
            <a:r>
              <a:rPr lang="el-GR" sz="3600" dirty="0">
                <a:solidFill>
                  <a:schemeClr val="accent2">
                    <a:lumMod val="75000"/>
                  </a:schemeClr>
                </a:solidFill>
                <a:ea typeface="ＭＳ Ｐゴシック" charset="-128"/>
              </a:rPr>
              <a:t>Αξιοπιστία των αξιολογήσεων των κριτών</a:t>
            </a:r>
            <a:endParaRPr lang="en-US" sz="3600" dirty="0">
              <a:solidFill>
                <a:schemeClr val="accent2">
                  <a:lumMod val="75000"/>
                </a:schemeClr>
              </a:solidFill>
              <a:ea typeface="ＭＳ Ｐゴシック" charset="-128"/>
            </a:endParaRPr>
          </a:p>
        </p:txBody>
      </p:sp>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116</a:t>
            </a:fld>
            <a:endParaRPr lang="en-US"/>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
        <p:nvSpPr>
          <p:cNvPr id="7" name="Text Box 3"/>
          <p:cNvSpPr txBox="1">
            <a:spLocks noChangeArrowheads="1"/>
          </p:cNvSpPr>
          <p:nvPr/>
        </p:nvSpPr>
        <p:spPr bwMode="auto">
          <a:xfrm>
            <a:off x="214282" y="2214554"/>
            <a:ext cx="8643998" cy="2052646"/>
          </a:xfrm>
          <a:prstGeom prst="rect">
            <a:avLst/>
          </a:prstGeom>
          <a:noFill/>
          <a:ln w="9525">
            <a:noFill/>
            <a:round/>
            <a:headEnd/>
            <a:tailEnd/>
          </a:ln>
        </p:spPr>
        <p:txBody>
          <a:bodyPr/>
          <a:lstStyle/>
          <a:p>
            <a:pPr marL="357188" lvl="1" indent="-174625">
              <a:spcBef>
                <a:spcPts val="700"/>
              </a:spcBef>
              <a:buFont typeface="Wingdings" pitchFamily="2" charset="2"/>
              <a:buChar char="§"/>
            </a:pPr>
            <a:r>
              <a:rPr lang="en-US" sz="2800" dirty="0">
                <a:latin typeface="+mn-lt"/>
              </a:rPr>
              <a:t> </a:t>
            </a:r>
            <a:r>
              <a:rPr lang="el-GR" sz="2800" dirty="0">
                <a:latin typeface="+mn-lt"/>
              </a:rPr>
              <a:t>Οι αξιολογήσεις συνάφειας είναι χρήσιμες αν είναι συνεπής </a:t>
            </a:r>
            <a:r>
              <a:rPr lang="el-GR" sz="2800" dirty="0">
                <a:solidFill>
                  <a:schemeClr val="accent2">
                    <a:lumMod val="75000"/>
                  </a:schemeClr>
                </a:solidFill>
                <a:latin typeface="+mn-lt"/>
              </a:rPr>
              <a:t>(</a:t>
            </a:r>
            <a:r>
              <a:rPr lang="en-US" sz="2800" dirty="0">
                <a:solidFill>
                  <a:schemeClr val="accent2">
                    <a:lumMod val="75000"/>
                  </a:schemeClr>
                </a:solidFill>
                <a:latin typeface="+mn-lt"/>
              </a:rPr>
              <a:t>consistent</a:t>
            </a:r>
            <a:r>
              <a:rPr lang="el-GR" sz="2800" dirty="0">
                <a:solidFill>
                  <a:schemeClr val="accent2">
                    <a:lumMod val="75000"/>
                  </a:schemeClr>
                </a:solidFill>
                <a:latin typeface="+mn-lt"/>
              </a:rPr>
              <a:t>)</a:t>
            </a:r>
            <a:r>
              <a:rPr lang="en-US" sz="2800" dirty="0">
                <a:latin typeface="+mn-lt"/>
              </a:rPr>
              <a:t>.</a:t>
            </a:r>
          </a:p>
          <a:p>
            <a:pPr marL="357188" lvl="1" indent="-174625">
              <a:spcBef>
                <a:spcPts val="700"/>
              </a:spcBef>
              <a:buFont typeface="Wingdings" pitchFamily="2" charset="2"/>
              <a:buChar char="§"/>
            </a:pPr>
            <a:r>
              <a:rPr lang="en-US" sz="2800" dirty="0">
                <a:latin typeface="+mn-lt"/>
              </a:rPr>
              <a:t> </a:t>
            </a:r>
            <a:r>
              <a:rPr lang="el-GR" sz="2800" dirty="0">
                <a:latin typeface="+mn-lt"/>
              </a:rPr>
              <a:t>Πως μπορούμε να μετρήσουμε τη συνέπεια ή τη </a:t>
            </a:r>
            <a:r>
              <a:rPr lang="el-GR" sz="2800" i="1" dirty="0">
                <a:solidFill>
                  <a:schemeClr val="accent2">
                    <a:lumMod val="75000"/>
                  </a:schemeClr>
                </a:solidFill>
                <a:latin typeface="+mn-lt"/>
              </a:rPr>
              <a:t>συμφωνία ανάμεσα στους κριτές</a:t>
            </a:r>
            <a:endParaRPr lang="de-DE" sz="2800" i="1" dirty="0">
              <a:solidFill>
                <a:schemeClr val="accent2">
                  <a:lumMod val="75000"/>
                </a:schemeClr>
              </a:solidFill>
              <a:latin typeface="+mn-lt"/>
            </a:endParaRPr>
          </a:p>
        </p:txBody>
      </p:sp>
    </p:spTree>
    <p:extLst>
      <p:ext uri="{BB962C8B-B14F-4D97-AF65-F5344CB8AC3E}">
        <p14:creationId xmlns:p14="http://schemas.microsoft.com/office/powerpoint/2010/main" val="12406539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l-GR" dirty="0">
                <a:solidFill>
                  <a:schemeClr val="accent2">
                    <a:lumMod val="75000"/>
                  </a:schemeClr>
                </a:solidFill>
                <a:ea typeface="ＭＳ Ｐゴシック" charset="-128"/>
              </a:rPr>
              <a:t>Μέτρο </a:t>
            </a:r>
            <a:r>
              <a:rPr lang="en-US" dirty="0">
                <a:solidFill>
                  <a:schemeClr val="accent2">
                    <a:lumMod val="75000"/>
                  </a:schemeClr>
                </a:solidFill>
                <a:ea typeface="ＭＳ Ｐゴシック" charset="-128"/>
              </a:rPr>
              <a:t>Kappa </a:t>
            </a:r>
            <a:r>
              <a:rPr lang="el-GR" dirty="0">
                <a:solidFill>
                  <a:schemeClr val="accent2">
                    <a:lumMod val="75000"/>
                  </a:schemeClr>
                </a:solidFill>
                <a:ea typeface="ＭＳ Ｐゴシック" charset="-128"/>
              </a:rPr>
              <a:t>της διαφωνίας (συμφωνίας) (</a:t>
            </a:r>
            <a:r>
              <a:rPr lang="en-US" dirty="0">
                <a:solidFill>
                  <a:schemeClr val="accent2">
                    <a:lumMod val="75000"/>
                  </a:schemeClr>
                </a:solidFill>
                <a:ea typeface="ＭＳ Ｐゴシック" charset="-128"/>
              </a:rPr>
              <a:t>disagreement) </a:t>
            </a:r>
            <a:r>
              <a:rPr lang="el-GR" dirty="0">
                <a:solidFill>
                  <a:schemeClr val="accent2">
                    <a:lumMod val="75000"/>
                  </a:schemeClr>
                </a:solidFill>
                <a:ea typeface="ＭＳ Ｐゴシック" charset="-128"/>
              </a:rPr>
              <a:t>μεταξύ των κριτών</a:t>
            </a:r>
            <a:endParaRPr lang="en-US" dirty="0">
              <a:solidFill>
                <a:schemeClr val="accent2">
                  <a:lumMod val="75000"/>
                </a:schemeClr>
              </a:solidFill>
              <a:ea typeface="ＭＳ Ｐゴシック" charset="-128"/>
            </a:endParaRPr>
          </a:p>
        </p:txBody>
      </p:sp>
      <p:sp>
        <p:nvSpPr>
          <p:cNvPr id="37892" name="Rectangle 3"/>
          <p:cNvSpPr>
            <a:spLocks noGrp="1" noChangeArrowheads="1"/>
          </p:cNvSpPr>
          <p:nvPr>
            <p:ph idx="1"/>
          </p:nvPr>
        </p:nvSpPr>
        <p:spPr>
          <a:xfrm>
            <a:off x="304800" y="1679575"/>
            <a:ext cx="8077200" cy="4718050"/>
          </a:xfrm>
        </p:spPr>
        <p:txBody>
          <a:bodyPr>
            <a:noAutofit/>
          </a:bodyPr>
          <a:lstStyle/>
          <a:p>
            <a:pPr eaLnBrk="1" hangingPunct="1">
              <a:buFont typeface="Wingdings" pitchFamily="2" charset="2"/>
              <a:buChar char="§"/>
            </a:pPr>
            <a:r>
              <a:rPr lang="el-GR" sz="2200" dirty="0">
                <a:ea typeface="ＭＳ Ｐゴシック" charset="-128"/>
              </a:rPr>
              <a:t>Συμφωνία μεταξύ των κριτών</a:t>
            </a:r>
          </a:p>
          <a:p>
            <a:pPr eaLnBrk="1" hangingPunct="1">
              <a:buFont typeface="Wingdings" pitchFamily="2" charset="2"/>
              <a:buChar char="§"/>
            </a:pPr>
            <a:r>
              <a:rPr lang="el-GR" sz="2200" dirty="0">
                <a:ea typeface="ＭＳ Ｐゴシック" charset="-128"/>
              </a:rPr>
              <a:t>Αφορά κατηγορική κρίση </a:t>
            </a:r>
            <a:r>
              <a:rPr lang="en-US" sz="2200" dirty="0">
                <a:ea typeface="ＭＳ Ｐゴシック" charset="-128"/>
              </a:rPr>
              <a:t>(</a:t>
            </a:r>
            <a:r>
              <a:rPr lang="el-GR" sz="2200" dirty="0">
                <a:ea typeface="ＭＳ Ｐゴシック" charset="-128"/>
              </a:rPr>
              <a:t>δυαδική αξιολόγηση)</a:t>
            </a:r>
          </a:p>
          <a:p>
            <a:pPr eaLnBrk="1" hangingPunct="1">
              <a:buFont typeface="Wingdings" pitchFamily="2" charset="2"/>
              <a:buChar char="§"/>
            </a:pPr>
            <a:r>
              <a:rPr lang="el-GR" sz="2200" dirty="0">
                <a:ea typeface="ＭＳ Ｐゴシック" charset="-128"/>
              </a:rPr>
              <a:t>Λαμβάνει υπό όψιν την συμφωνία από τύχη </a:t>
            </a:r>
          </a:p>
          <a:p>
            <a:pPr eaLnBrk="1" hangingPunct="1">
              <a:buFont typeface="Wingdings" pitchFamily="2" charset="2"/>
              <a:buChar char="§"/>
            </a:pPr>
            <a:endParaRPr lang="el-GR" sz="2200" dirty="0">
              <a:ea typeface="ＭＳ Ｐゴシック" charset="-128"/>
            </a:endParaRPr>
          </a:p>
          <a:p>
            <a:pPr marL="0" indent="0" eaLnBrk="1" hangingPunct="1">
              <a:buNone/>
            </a:pPr>
            <a:endParaRPr lang="el-GR" sz="2400" dirty="0">
              <a:ea typeface="ＭＳ Ｐゴシック" charset="-128"/>
            </a:endParaRPr>
          </a:p>
          <a:p>
            <a:pPr marL="0" indent="0" eaLnBrk="1" hangingPunct="1">
              <a:buNone/>
            </a:pPr>
            <a:endParaRPr lang="el-GR" sz="2400" dirty="0">
              <a:ea typeface="ＭＳ Ｐゴシック" charset="-128"/>
            </a:endParaRPr>
          </a:p>
          <a:p>
            <a:pPr marL="0" indent="0" eaLnBrk="1" hangingPunct="1">
              <a:buNone/>
            </a:pPr>
            <a:r>
              <a:rPr lang="en-US" sz="2400" dirty="0">
                <a:ea typeface="ＭＳ Ｐゴシック" charset="-128"/>
              </a:rPr>
              <a:t>P(A): </a:t>
            </a:r>
            <a:r>
              <a:rPr lang="el-GR" sz="2400" dirty="0">
                <a:ea typeface="ＭＳ Ｐゴシック" charset="-128"/>
              </a:rPr>
              <a:t>ποσοστό των περιπτώσεων που οι κριτές συμφωνούν </a:t>
            </a:r>
            <a:r>
              <a:rPr lang="el-GR" sz="2400" i="1" dirty="0">
                <a:ea typeface="ＭＳ Ｐゴシック" charset="-128"/>
              </a:rPr>
              <a:t>(</a:t>
            </a:r>
            <a:r>
              <a:rPr lang="en-US" sz="2400" i="1" dirty="0">
                <a:ea typeface="ＭＳ Ｐゴシック" charset="-128"/>
              </a:rPr>
              <a:t>observed agreement)</a:t>
            </a:r>
            <a:endParaRPr lang="el-GR" sz="2400" i="1" dirty="0">
              <a:ea typeface="ＭＳ Ｐゴシック" charset="-128"/>
            </a:endParaRPr>
          </a:p>
          <a:p>
            <a:pPr marL="0" indent="0" eaLnBrk="1" hangingPunct="1">
              <a:buNone/>
            </a:pPr>
            <a:r>
              <a:rPr lang="en-US" sz="2400" dirty="0">
                <a:ea typeface="ＭＳ Ｐゴシック" charset="-128"/>
              </a:rPr>
              <a:t>P(E)</a:t>
            </a:r>
            <a:r>
              <a:rPr lang="el-GR" sz="2400" dirty="0">
                <a:ea typeface="ＭＳ Ｐゴシック" charset="-128"/>
              </a:rPr>
              <a:t>: τι συμφωνία </a:t>
            </a:r>
            <a:r>
              <a:rPr lang="en-US" sz="2400" dirty="0">
                <a:ea typeface="ＭＳ Ｐゴシック" charset="-128"/>
              </a:rPr>
              <a:t> </a:t>
            </a:r>
            <a:r>
              <a:rPr lang="el-GR" sz="2400" dirty="0">
                <a:ea typeface="ＭＳ Ｐゴシック" charset="-128"/>
              </a:rPr>
              <a:t>θα είχαμε από τύχη </a:t>
            </a:r>
            <a:r>
              <a:rPr lang="en-US" sz="2400" i="1" dirty="0">
                <a:ea typeface="ＭＳ Ｐゴシック" charset="-128"/>
              </a:rPr>
              <a:t>(expected agreement)</a:t>
            </a:r>
            <a:endParaRPr lang="el-GR" sz="2400" i="1" dirty="0">
              <a:ea typeface="ＭＳ Ｐゴシック" charset="-128"/>
            </a:endParaRPr>
          </a:p>
          <a:p>
            <a:pPr marL="0" indent="0" eaLnBrk="1" hangingPunct="1">
              <a:buNone/>
            </a:pPr>
            <a:endParaRPr lang="el-GR" sz="1200" dirty="0">
              <a:ea typeface="ＭＳ Ｐゴシック" charset="-128"/>
            </a:endParaRPr>
          </a:p>
          <a:p>
            <a:pPr marL="0" indent="0" eaLnBrk="1" hangingPunct="1">
              <a:buNone/>
            </a:pPr>
            <a:r>
              <a:rPr lang="el-GR" sz="2400" i="1" dirty="0">
                <a:solidFill>
                  <a:schemeClr val="tx2">
                    <a:lumMod val="60000"/>
                    <a:lumOff val="40000"/>
                  </a:schemeClr>
                </a:solidFill>
                <a:ea typeface="ＭＳ Ｐゴシック" charset="-128"/>
              </a:rPr>
              <a:t>κ = 1 για πλήρη συμφωνία, 0 για τυχαία συμφωνία, αρνητική για μικρότερη της τυχαίας</a:t>
            </a:r>
            <a:endParaRPr lang="en-US" sz="2400" i="1" dirty="0">
              <a:solidFill>
                <a:schemeClr val="tx2">
                  <a:lumMod val="60000"/>
                  <a:lumOff val="40000"/>
                </a:schemeClr>
              </a:solidFill>
              <a:ea typeface="ＭＳ Ｐゴシック" charset="-128"/>
            </a:endParaRPr>
          </a:p>
          <a:p>
            <a:pPr eaLnBrk="1" hangingPunct="1"/>
            <a:endParaRPr lang="en-US" sz="2400" dirty="0">
              <a:ea typeface="ＭＳ Ｐゴシック" charset="-128"/>
            </a:endParaRPr>
          </a:p>
        </p:txBody>
      </p:sp>
      <p:sp>
        <p:nvSpPr>
          <p:cNvPr id="37890" name="Slide Number Placeholder 5"/>
          <p:cNvSpPr>
            <a:spLocks noGrp="1"/>
          </p:cNvSpPr>
          <p:nvPr>
            <p:ph type="sldNum" sz="quarter" idx="12"/>
          </p:nvPr>
        </p:nvSpPr>
        <p:spPr bwMode="auto">
          <a:noFill/>
          <a:ln>
            <a:miter lim="800000"/>
            <a:headEnd/>
            <a:tailEnd/>
          </a:ln>
        </p:spPr>
        <p:txBody>
          <a:bodyPr/>
          <a:lstStyle/>
          <a:p>
            <a:fld id="{424F1C77-E2A7-4B52-AE43-4D0B6190C96D}" type="slidenum">
              <a:rPr lang="en-US" smtClean="0"/>
              <a:pPr/>
              <a:t>117</a:t>
            </a:fld>
            <a:endParaRPr lang="en-US"/>
          </a:p>
        </p:txBody>
      </p:sp>
      <p:sp>
        <p:nvSpPr>
          <p:cNvPr id="3789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pic>
        <p:nvPicPr>
          <p:cNvPr id="6" name="Picture 5" descr="4208.png"/>
          <p:cNvPicPr>
            <a:picLocks noChangeAspect="1"/>
          </p:cNvPicPr>
          <p:nvPr/>
        </p:nvPicPr>
        <p:blipFill>
          <a:blip r:embed="rId3" cstate="print"/>
          <a:stretch>
            <a:fillRect/>
          </a:stretch>
        </p:blipFill>
        <p:spPr>
          <a:xfrm>
            <a:off x="2075097" y="3005138"/>
            <a:ext cx="2496903" cy="915532"/>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237F24E-F4B4-401B-AA45-049A36F375F5}"/>
                  </a:ext>
                </a:extLst>
              </p14:cNvPr>
              <p14:cNvContentPartPr/>
              <p14:nvPr/>
            </p14:nvContentPartPr>
            <p14:xfrm>
              <a:off x="4405698" y="2049049"/>
              <a:ext cx="10440" cy="4680"/>
            </p14:xfrm>
          </p:contentPart>
        </mc:Choice>
        <mc:Fallback xmlns="">
          <p:pic>
            <p:nvPicPr>
              <p:cNvPr id="11" name="Ink 10">
                <a:extLst>
                  <a:ext uri="{FF2B5EF4-FFF2-40B4-BE49-F238E27FC236}">
                    <a16:creationId xmlns:a16="http://schemas.microsoft.com/office/drawing/2014/main" id="{D237F24E-F4B4-401B-AA45-049A36F375F5}"/>
                  </a:ext>
                </a:extLst>
              </p:cNvPr>
              <p:cNvPicPr/>
              <p:nvPr/>
            </p:nvPicPr>
            <p:blipFill>
              <a:blip r:embed="rId21"/>
              <a:stretch>
                <a:fillRect/>
              </a:stretch>
            </p:blipFill>
            <p:spPr>
              <a:xfrm>
                <a:off x="4397058" y="2040409"/>
                <a:ext cx="28080" cy="22320"/>
              </a:xfrm>
              <a:prstGeom prst="rect">
                <a:avLst/>
              </a:prstGeom>
            </p:spPr>
          </p:pic>
        </mc:Fallback>
      </mc:AlternateContent>
    </p:spTree>
    <p:extLst>
      <p:ext uri="{BB962C8B-B14F-4D97-AF65-F5344CB8AC3E}">
        <p14:creationId xmlns:p14="http://schemas.microsoft.com/office/powerpoint/2010/main" val="19330262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94360" y="228600"/>
            <a:ext cx="7886700" cy="1325563"/>
          </a:xfrm>
        </p:spPr>
        <p:txBody>
          <a:bodyPr/>
          <a:lstStyle/>
          <a:p>
            <a:pPr algn="ctr" eaLnBrk="1" hangingPunct="1"/>
            <a:r>
              <a:rPr lang="en-US" dirty="0">
                <a:solidFill>
                  <a:schemeClr val="accent2">
                    <a:lumMod val="75000"/>
                  </a:schemeClr>
                </a:solidFill>
                <a:ea typeface="ＭＳ Ｐゴシック" charset="-128"/>
              </a:rPr>
              <a:t>Kappa</a:t>
            </a:r>
            <a:r>
              <a:rPr lang="el-GR" dirty="0">
                <a:solidFill>
                  <a:schemeClr val="accent2">
                    <a:lumMod val="75000"/>
                  </a:schemeClr>
                </a:solidFill>
                <a:ea typeface="ＭＳ Ｐゴシック" charset="-128"/>
              </a:rPr>
              <a:t>: παράδειγμα</a:t>
            </a:r>
            <a:endParaRPr lang="en-US" dirty="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118</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6" name="Group 3"/>
          <p:cNvGraphicFramePr>
            <a:graphicFrameLocks/>
          </p:cNvGraphicFramePr>
          <p:nvPr>
            <p:extLst>
              <p:ext uri="{D42A27DB-BD31-4B8C-83A1-F6EECF244321}">
                <p14:modId xmlns:p14="http://schemas.microsoft.com/office/powerpoint/2010/main" val="3533262377"/>
              </p:ext>
            </p:extLst>
          </p:nvPr>
        </p:nvGraphicFramePr>
        <p:xfrm>
          <a:off x="1600200" y="1981200"/>
          <a:ext cx="5257800" cy="2639244"/>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Αριθμός </a:t>
                      </a:r>
                    </a:p>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εγγράφων</a:t>
                      </a:r>
                      <a:endParaRPr kumimoji="0" lang="en-US" sz="2200" b="0" i="0"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6">
                              <a:lumMod val="75000"/>
                            </a:schemeClr>
                          </a:solidFill>
                          <a:effectLst/>
                          <a:latin typeface="Arial" charset="0"/>
                          <a:ea typeface="ＭＳ Ｐゴシック" charset="-128"/>
                        </a:rPr>
                        <a:t>ΚΡΙΤΗΣ 1</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2">
                              <a:lumMod val="75000"/>
                            </a:schemeClr>
                          </a:solidFill>
                          <a:effectLst/>
                          <a:latin typeface="Arial" charset="0"/>
                          <a:ea typeface="ＭＳ Ｐゴシック" charset="-128"/>
                        </a:rPr>
                        <a:t>ΚΡΙΤΗΣ 2</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tx1"/>
                          </a:solidFill>
                          <a:effectLst/>
                          <a:latin typeface="Arial" charset="0"/>
                          <a:ea typeface="ＭＳ Ｐゴシック" charset="-128"/>
                        </a:rPr>
                        <a:t>300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028">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70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762000" y="5029200"/>
            <a:ext cx="5257800" cy="830997"/>
          </a:xfrm>
          <a:prstGeom prst="rect">
            <a:avLst/>
          </a:prstGeom>
          <a:noFill/>
        </p:spPr>
        <p:txBody>
          <a:bodyPr wrap="square" rtlCol="0">
            <a:spAutoFit/>
          </a:bodyPr>
          <a:lstStyle/>
          <a:p>
            <a:r>
              <a:rPr lang="el-GR" dirty="0">
                <a:latin typeface="+mn-lt"/>
              </a:rPr>
              <a:t>Κριτής 1: 320 </a:t>
            </a:r>
            <a:r>
              <a:rPr lang="en-US" dirty="0">
                <a:latin typeface="+mn-lt"/>
              </a:rPr>
              <a:t>R, 80 N</a:t>
            </a:r>
          </a:p>
          <a:p>
            <a:r>
              <a:rPr lang="el-GR" dirty="0">
                <a:latin typeface="+mn-lt"/>
              </a:rPr>
              <a:t>Κριτής 2: 310 </a:t>
            </a:r>
            <a:r>
              <a:rPr lang="en-US" dirty="0">
                <a:latin typeface="+mn-lt"/>
              </a:rPr>
              <a:t>R, 90 N</a:t>
            </a:r>
            <a:endParaRPr lang="el-GR" dirty="0">
              <a:latin typeface="+mn-lt"/>
            </a:endParaRPr>
          </a:p>
        </p:txBody>
      </p:sp>
      <p:sp>
        <p:nvSpPr>
          <p:cNvPr id="7" name="TextBox 6"/>
          <p:cNvSpPr txBox="1"/>
          <p:nvPr/>
        </p:nvSpPr>
        <p:spPr>
          <a:xfrm>
            <a:off x="304800" y="1219200"/>
            <a:ext cx="5105400" cy="400110"/>
          </a:xfrm>
          <a:prstGeom prst="rect">
            <a:avLst/>
          </a:prstGeom>
          <a:noFill/>
        </p:spPr>
        <p:txBody>
          <a:bodyPr wrap="square" rtlCol="0">
            <a:spAutoFit/>
          </a:bodyPr>
          <a:lstStyle/>
          <a:p>
            <a:r>
              <a:rPr lang="el-GR" sz="2000" dirty="0">
                <a:latin typeface="+mn-lt"/>
              </a:rPr>
              <a:t>Συνολικά 400 έγγραφα</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9543BD7-B6B5-44FE-9C02-C0B00C0B540E}"/>
                  </a:ext>
                </a:extLst>
              </p14:cNvPr>
              <p14:cNvContentPartPr/>
              <p14:nvPr/>
            </p14:nvContentPartPr>
            <p14:xfrm>
              <a:off x="3958578" y="3180529"/>
              <a:ext cx="8640" cy="1080"/>
            </p14:xfrm>
          </p:contentPart>
        </mc:Choice>
        <mc:Fallback xmlns="">
          <p:pic>
            <p:nvPicPr>
              <p:cNvPr id="4" name="Ink 3">
                <a:extLst>
                  <a:ext uri="{FF2B5EF4-FFF2-40B4-BE49-F238E27FC236}">
                    <a16:creationId xmlns:a16="http://schemas.microsoft.com/office/drawing/2014/main" id="{29543BD7-B6B5-44FE-9C02-C0B00C0B540E}"/>
                  </a:ext>
                </a:extLst>
              </p:cNvPr>
              <p:cNvPicPr/>
              <p:nvPr/>
            </p:nvPicPr>
            <p:blipFill>
              <a:blip r:embed="rId6"/>
              <a:stretch>
                <a:fillRect/>
              </a:stretch>
            </p:blipFill>
            <p:spPr>
              <a:xfrm>
                <a:off x="3949938" y="3171529"/>
                <a:ext cx="26280" cy="18720"/>
              </a:xfrm>
              <a:prstGeom prst="rect">
                <a:avLst/>
              </a:prstGeom>
            </p:spPr>
          </p:pic>
        </mc:Fallback>
      </mc:AlternateContent>
    </p:spTree>
    <p:extLst>
      <p:ext uri="{BB962C8B-B14F-4D97-AF65-F5344CB8AC3E}">
        <p14:creationId xmlns:p14="http://schemas.microsoft.com/office/powerpoint/2010/main" val="35807779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52400" y="556"/>
            <a:ext cx="7886700" cy="1325563"/>
          </a:xfrm>
        </p:spPr>
        <p:txBody>
          <a:bodyPr/>
          <a:lstStyle/>
          <a:p>
            <a:pPr algn="ctr" eaLnBrk="1" hangingPunct="1"/>
            <a:r>
              <a:rPr lang="en-US" dirty="0">
                <a:solidFill>
                  <a:schemeClr val="accent2">
                    <a:lumMod val="75000"/>
                  </a:schemeClr>
                </a:solidFill>
                <a:ea typeface="ＭＳ Ｐゴシック" charset="-128"/>
              </a:rPr>
              <a:t>Kappa</a:t>
            </a:r>
            <a:r>
              <a:rPr lang="el-GR" dirty="0">
                <a:solidFill>
                  <a:schemeClr val="accent2">
                    <a:lumMod val="75000"/>
                  </a:schemeClr>
                </a:solidFill>
                <a:ea typeface="ＭＳ Ｐゴシック" charset="-128"/>
              </a:rPr>
              <a:t>: παράδειγμα</a:t>
            </a:r>
            <a:endParaRPr lang="en-US" dirty="0">
              <a:solidFill>
                <a:schemeClr val="accent2">
                  <a:lumMod val="75000"/>
                </a:schemeClr>
              </a:solidFill>
              <a:ea typeface="ＭＳ Ｐゴシック" charset="-128"/>
            </a:endParaRPr>
          </a:p>
        </p:txBody>
      </p:sp>
      <p:sp>
        <p:nvSpPr>
          <p:cNvPr id="39940" name="Rectangle 3"/>
          <p:cNvSpPr>
            <a:spLocks noGrp="1" noChangeArrowheads="1"/>
          </p:cNvSpPr>
          <p:nvPr>
            <p:ph idx="1"/>
          </p:nvPr>
        </p:nvSpPr>
        <p:spPr>
          <a:xfrm>
            <a:off x="647867" y="3936029"/>
            <a:ext cx="7981950" cy="2209800"/>
          </a:xfrm>
        </p:spPr>
        <p:txBody>
          <a:bodyPr/>
          <a:lstStyle/>
          <a:p>
            <a:pPr marL="0" indent="0" eaLnBrk="1" hangingPunct="1">
              <a:buNone/>
            </a:pPr>
            <a:r>
              <a:rPr lang="en-US" sz="2400" dirty="0">
                <a:ea typeface="ＭＳ Ｐゴシック" charset="-128"/>
              </a:rPr>
              <a:t>P(A) = 370/400 = 0.925</a:t>
            </a:r>
          </a:p>
          <a:p>
            <a:pPr marL="0" indent="0" eaLnBrk="1" hangingPunct="1">
              <a:buNone/>
            </a:pPr>
            <a:r>
              <a:rPr lang="en-US" sz="2400" dirty="0">
                <a:ea typeface="ＭＳ Ｐゴシック" charset="-128"/>
              </a:rPr>
              <a:t>P(</a:t>
            </a:r>
            <a:r>
              <a:rPr lang="en-US" sz="2400" dirty="0" err="1">
                <a:ea typeface="ＭＳ Ｐゴシック" charset="-128"/>
              </a:rPr>
              <a:t>nonrelevant</a:t>
            </a:r>
            <a:r>
              <a:rPr lang="en-US" sz="2400" dirty="0">
                <a:ea typeface="ＭＳ Ｐゴシック" charset="-128"/>
              </a:rPr>
              <a:t>) =</a:t>
            </a:r>
            <a:r>
              <a:rPr lang="el-GR" sz="2400" dirty="0">
                <a:ea typeface="ＭＳ Ｐゴシック" charset="-128"/>
              </a:rPr>
              <a:t> 80/400 * 90/400 = 0.045</a:t>
            </a:r>
            <a:endParaRPr lang="en-US" sz="2400" dirty="0">
              <a:ea typeface="ＭＳ Ｐゴシック" charset="-128"/>
            </a:endParaRPr>
          </a:p>
          <a:p>
            <a:pPr marL="0" indent="0" eaLnBrk="1" hangingPunct="1">
              <a:buNone/>
            </a:pPr>
            <a:r>
              <a:rPr lang="en-US" sz="2400" dirty="0">
                <a:ea typeface="ＭＳ Ｐゴシック" charset="-128"/>
              </a:rPr>
              <a:t>P(relevant) = </a:t>
            </a:r>
            <a:r>
              <a:rPr lang="el-GR" sz="2400" dirty="0">
                <a:ea typeface="ＭＳ Ｐゴシック" charset="-128"/>
              </a:rPr>
              <a:t>320/400 * 310/400 </a:t>
            </a:r>
            <a:r>
              <a:rPr lang="en-US" sz="2400" dirty="0">
                <a:ea typeface="ＭＳ Ｐゴシック" charset="-128"/>
              </a:rPr>
              <a:t>= </a:t>
            </a:r>
            <a:r>
              <a:rPr lang="el-GR" sz="2400" dirty="0">
                <a:ea typeface="ＭＳ Ｐゴシック" charset="-128"/>
              </a:rPr>
              <a:t>0.62</a:t>
            </a:r>
            <a:endParaRPr lang="en-US" sz="2400" dirty="0">
              <a:ea typeface="ＭＳ Ｐゴシック" charset="-128"/>
            </a:endParaRPr>
          </a:p>
          <a:p>
            <a:pPr marL="0" indent="0" eaLnBrk="1" hangingPunct="1">
              <a:buNone/>
            </a:pPr>
            <a:r>
              <a:rPr lang="en-US" sz="2400" dirty="0">
                <a:ea typeface="ＭＳ Ｐゴシック" charset="-128"/>
              </a:rPr>
              <a:t>P(E) = </a:t>
            </a:r>
            <a:r>
              <a:rPr lang="el-GR" sz="2400" dirty="0">
                <a:ea typeface="ＭＳ Ｐゴシック" charset="-128"/>
              </a:rPr>
              <a:t>0.045 + 0.62 </a:t>
            </a:r>
            <a:r>
              <a:rPr lang="en-US" sz="2400" dirty="0">
                <a:ea typeface="ＭＳ Ｐゴシック" charset="-128"/>
              </a:rPr>
              <a:t>= 0.665</a:t>
            </a:r>
          </a:p>
          <a:p>
            <a:pPr marL="0" indent="0" eaLnBrk="1" hangingPunct="1">
              <a:buNone/>
            </a:pPr>
            <a:r>
              <a:rPr lang="en-US" sz="2400" dirty="0">
                <a:ea typeface="ＭＳ Ｐゴシック" charset="-128"/>
              </a:rPr>
              <a:t>Kappa = (0.925 – 0.665)/(1</a:t>
            </a:r>
            <a:r>
              <a:rPr lang="el-GR" sz="2400" dirty="0">
                <a:ea typeface="ＭＳ Ｐゴシック" charset="-128"/>
              </a:rPr>
              <a:t> </a:t>
            </a:r>
            <a:r>
              <a:rPr lang="en-US" sz="2400" dirty="0">
                <a:ea typeface="ＭＳ Ｐゴシック" charset="-128"/>
              </a:rPr>
              <a:t>-</a:t>
            </a:r>
            <a:r>
              <a:rPr lang="el-GR" sz="2400" dirty="0">
                <a:ea typeface="ＭＳ Ｐゴシック" charset="-128"/>
              </a:rPr>
              <a:t> </a:t>
            </a:r>
            <a:r>
              <a:rPr lang="en-US" sz="2400" dirty="0">
                <a:ea typeface="ＭＳ Ｐゴシック" charset="-128"/>
              </a:rPr>
              <a:t>0.665) = 0.776</a:t>
            </a:r>
            <a:endParaRPr lang="en-US" sz="2000" dirty="0">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119</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
        <p:nvSpPr>
          <p:cNvPr id="4" name="TextBox 3"/>
          <p:cNvSpPr txBox="1"/>
          <p:nvPr/>
        </p:nvSpPr>
        <p:spPr>
          <a:xfrm>
            <a:off x="282107" y="3535919"/>
            <a:ext cx="5105400" cy="400110"/>
          </a:xfrm>
          <a:prstGeom prst="rect">
            <a:avLst/>
          </a:prstGeom>
          <a:noFill/>
        </p:spPr>
        <p:txBody>
          <a:bodyPr wrap="square" rtlCol="0">
            <a:spAutoFit/>
          </a:bodyPr>
          <a:lstStyle/>
          <a:p>
            <a:r>
              <a:rPr lang="el-GR" sz="2000" dirty="0">
                <a:latin typeface="+mn-lt"/>
              </a:rPr>
              <a:t>Συνολικά 400 έγγραφα</a:t>
            </a:r>
          </a:p>
        </p:txBody>
      </p:sp>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0587B9F8-C98B-49FD-B697-8E6C1C785B13}"/>
                  </a:ext>
                </a:extLst>
              </p14:cNvPr>
              <p14:cNvContentPartPr/>
              <p14:nvPr/>
            </p14:nvContentPartPr>
            <p14:xfrm>
              <a:off x="3642498" y="4027969"/>
              <a:ext cx="26640" cy="52920"/>
            </p14:xfrm>
          </p:contentPart>
        </mc:Choice>
        <mc:Fallback xmlns="">
          <p:pic>
            <p:nvPicPr>
              <p:cNvPr id="21" name="Ink 20">
                <a:extLst>
                  <a:ext uri="{FF2B5EF4-FFF2-40B4-BE49-F238E27FC236}">
                    <a16:creationId xmlns:a16="http://schemas.microsoft.com/office/drawing/2014/main" id="{0587B9F8-C98B-49FD-B697-8E6C1C785B13}"/>
                  </a:ext>
                </a:extLst>
              </p:cNvPr>
              <p:cNvPicPr/>
              <p:nvPr/>
            </p:nvPicPr>
            <p:blipFill>
              <a:blip r:embed="rId8"/>
              <a:stretch>
                <a:fillRect/>
              </a:stretch>
            </p:blipFill>
            <p:spPr>
              <a:xfrm>
                <a:off x="3633498" y="4018969"/>
                <a:ext cx="44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037" name="Ink 40036">
                <a:extLst>
                  <a:ext uri="{FF2B5EF4-FFF2-40B4-BE49-F238E27FC236}">
                    <a16:creationId xmlns:a16="http://schemas.microsoft.com/office/drawing/2014/main" id="{F77C14E2-EACF-46A7-B7CA-D13123ACDC8B}"/>
                  </a:ext>
                </a:extLst>
              </p14:cNvPr>
              <p14:cNvContentPartPr/>
              <p14:nvPr/>
            </p14:nvContentPartPr>
            <p14:xfrm>
              <a:off x="713178" y="1257769"/>
              <a:ext cx="360" cy="360"/>
            </p14:xfrm>
          </p:contentPart>
        </mc:Choice>
        <mc:Fallback xmlns="">
          <p:pic>
            <p:nvPicPr>
              <p:cNvPr id="40037" name="Ink 40036">
                <a:extLst>
                  <a:ext uri="{FF2B5EF4-FFF2-40B4-BE49-F238E27FC236}">
                    <a16:creationId xmlns:a16="http://schemas.microsoft.com/office/drawing/2014/main" id="{F77C14E2-EACF-46A7-B7CA-D13123ACDC8B}"/>
                  </a:ext>
                </a:extLst>
              </p:cNvPr>
              <p:cNvPicPr/>
              <p:nvPr/>
            </p:nvPicPr>
            <p:blipFill>
              <a:blip r:embed="rId216"/>
              <a:stretch>
                <a:fillRect/>
              </a:stretch>
            </p:blipFill>
            <p:spPr>
              <a:xfrm>
                <a:off x="704178" y="12491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0091" name="Ink 40090">
                <a:extLst>
                  <a:ext uri="{FF2B5EF4-FFF2-40B4-BE49-F238E27FC236}">
                    <a16:creationId xmlns:a16="http://schemas.microsoft.com/office/drawing/2014/main" id="{66101B69-2079-4DD7-A2F7-EC267B981316}"/>
                  </a:ext>
                </a:extLst>
              </p14:cNvPr>
              <p14:cNvContentPartPr/>
              <p14:nvPr/>
            </p14:nvContentPartPr>
            <p14:xfrm>
              <a:off x="246258" y="1095769"/>
              <a:ext cx="360" cy="360"/>
            </p14:xfrm>
          </p:contentPart>
        </mc:Choice>
        <mc:Fallback xmlns="">
          <p:pic>
            <p:nvPicPr>
              <p:cNvPr id="40091" name="Ink 40090">
                <a:extLst>
                  <a:ext uri="{FF2B5EF4-FFF2-40B4-BE49-F238E27FC236}">
                    <a16:creationId xmlns:a16="http://schemas.microsoft.com/office/drawing/2014/main" id="{66101B69-2079-4DD7-A2F7-EC267B981316}"/>
                  </a:ext>
                </a:extLst>
              </p:cNvPr>
              <p:cNvPicPr/>
              <p:nvPr/>
            </p:nvPicPr>
            <p:blipFill>
              <a:blip r:embed="rId318"/>
              <a:stretch>
                <a:fillRect/>
              </a:stretch>
            </p:blipFill>
            <p:spPr>
              <a:xfrm>
                <a:off x="237258" y="1086769"/>
                <a:ext cx="18000" cy="18000"/>
              </a:xfrm>
              <a:prstGeom prst="rect">
                <a:avLst/>
              </a:prstGeom>
            </p:spPr>
          </p:pic>
        </mc:Fallback>
      </mc:AlternateContent>
      <p:graphicFrame>
        <p:nvGraphicFramePr>
          <p:cNvPr id="13" name="Group 3">
            <a:extLst>
              <a:ext uri="{FF2B5EF4-FFF2-40B4-BE49-F238E27FC236}">
                <a16:creationId xmlns:a16="http://schemas.microsoft.com/office/drawing/2014/main" id="{219FBC0A-F0F2-483D-B8EB-CEE8E272451A}"/>
              </a:ext>
            </a:extLst>
          </p:cNvPr>
          <p:cNvGraphicFramePr>
            <a:graphicFrameLocks/>
          </p:cNvGraphicFramePr>
          <p:nvPr>
            <p:extLst>
              <p:ext uri="{D42A27DB-BD31-4B8C-83A1-F6EECF244321}">
                <p14:modId xmlns:p14="http://schemas.microsoft.com/office/powerpoint/2010/main" val="3830308276"/>
              </p:ext>
            </p:extLst>
          </p:nvPr>
        </p:nvGraphicFramePr>
        <p:xfrm>
          <a:off x="3347940" y="1204845"/>
          <a:ext cx="5257800" cy="2639244"/>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Αριθμός </a:t>
                      </a:r>
                    </a:p>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εγγράφων</a:t>
                      </a:r>
                      <a:endParaRPr kumimoji="0" lang="en-US" sz="2200" b="0" i="0"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6">
                              <a:lumMod val="75000"/>
                            </a:schemeClr>
                          </a:solidFill>
                          <a:effectLst/>
                          <a:latin typeface="Arial" charset="0"/>
                          <a:ea typeface="ＭＳ Ｐゴシック" charset="-128"/>
                        </a:rPr>
                        <a:t>ΚΡΙΤΗΣ 1</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2">
                              <a:lumMod val="75000"/>
                            </a:schemeClr>
                          </a:solidFill>
                          <a:effectLst/>
                          <a:latin typeface="Arial" charset="0"/>
                          <a:ea typeface="ＭＳ Ｐゴシック" charset="-128"/>
                        </a:rPr>
                        <a:t>ΚΡΙΤΗΣ 2</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tx1"/>
                          </a:solidFill>
                          <a:effectLst/>
                          <a:latin typeface="Arial" charset="0"/>
                          <a:ea typeface="ＭＳ Ｐゴシック" charset="-128"/>
                        </a:rPr>
                        <a:t>300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028">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70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3481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0972"/>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09600" y="1752600"/>
            <a:ext cx="8077200" cy="2971800"/>
          </a:xfrm>
        </p:spPr>
        <p:txBody>
          <a:bodyPr>
            <a:noAutofit/>
          </a:bodyPr>
          <a:lstStyle/>
          <a:p>
            <a:pPr eaLnBrk="1" hangingPunct="1">
              <a:buFont typeface="Wingdings" panose="05000000000000000000" pitchFamily="2" charset="2"/>
              <a:buChar char="§"/>
            </a:pPr>
            <a:r>
              <a:rPr lang="el-GR" sz="2800" dirty="0">
                <a:ea typeface="ＭＳ Ｐゴシック" pitchFamily="-112" charset="-128"/>
              </a:rPr>
              <a:t> Δεδομένης της αποτίμησης των αποτελεσμάτων ενός συστήματος (</a:t>
            </a:r>
            <a:r>
              <a:rPr lang="en-US" sz="2800" dirty="0">
                <a:ea typeface="ＭＳ Ｐゴシック" pitchFamily="-112" charset="-128"/>
              </a:rPr>
              <a:t>ground truth) </a:t>
            </a:r>
            <a:r>
              <a:rPr lang="el-GR" sz="2800" dirty="0">
                <a:ea typeface="ＭＳ Ｐゴシック" pitchFamily="-112" charset="-128"/>
              </a:rPr>
              <a:t>πως εκτιμάμε τη συνάφεια του</a:t>
            </a:r>
            <a:r>
              <a:rPr lang="en-US" sz="2800" dirty="0">
                <a:ea typeface="ＭＳ Ｐゴシック" pitchFamily="-112" charset="-128"/>
              </a:rPr>
              <a:t> </a:t>
            </a:r>
            <a:r>
              <a:rPr lang="el-GR" sz="2800" dirty="0">
                <a:ea typeface="ＭＳ Ｐゴシック" pitchFamily="-112" charset="-128"/>
              </a:rPr>
              <a:t>συστήματος;</a:t>
            </a:r>
          </a:p>
          <a:p>
            <a:pPr eaLnBrk="1" hangingPunct="1">
              <a:buFont typeface="Wingdings" panose="05000000000000000000" pitchFamily="2" charset="2"/>
              <a:buChar char="§"/>
            </a:pPr>
            <a:r>
              <a:rPr lang="el-GR" sz="2800" dirty="0">
                <a:ea typeface="ＭＳ Ｐゴシック" pitchFamily="-112" charset="-128"/>
              </a:rPr>
              <a:t> Θα ορίσουμε σχετικά </a:t>
            </a:r>
            <a:r>
              <a:rPr lang="el-GR" sz="2800" dirty="0">
                <a:solidFill>
                  <a:schemeClr val="accent2">
                    <a:lumMod val="75000"/>
                  </a:schemeClr>
                </a:solidFill>
                <a:ea typeface="ＭＳ Ｐゴシック" pitchFamily="-112" charset="-128"/>
              </a:rPr>
              <a:t>μέτρα</a:t>
            </a:r>
            <a:endParaRPr lang="el-GR" sz="2800" dirty="0">
              <a:ea typeface="ＭＳ Ｐゴシック" pitchFamily="-112" charset="-128"/>
            </a:endParaRPr>
          </a:p>
          <a:p>
            <a:pPr eaLnBrk="1" hangingPunct="1">
              <a:buFont typeface="Wingdings" panose="05000000000000000000" pitchFamily="2" charset="2"/>
              <a:buChar char="§"/>
            </a:pPr>
            <a:r>
              <a:rPr lang="el-GR" sz="2800" dirty="0">
                <a:ea typeface="ＭＳ Ｐゴシック" pitchFamily="-112" charset="-128"/>
              </a:rPr>
              <a:t> Το μέτρο υπολογίζεται </a:t>
            </a:r>
            <a:r>
              <a:rPr lang="el-GR" sz="2800" i="1" dirty="0">
                <a:solidFill>
                  <a:schemeClr val="accent2">
                    <a:lumMod val="75000"/>
                  </a:schemeClr>
                </a:solidFill>
                <a:ea typeface="ＭＳ Ｐゴシック" pitchFamily="-112" charset="-128"/>
              </a:rPr>
              <a:t>για κάθε ερώτημα </a:t>
            </a:r>
            <a:r>
              <a:rPr lang="el-GR" sz="2800" dirty="0">
                <a:ea typeface="ＭＳ Ｐゴシック" pitchFamily="-112" charset="-128"/>
              </a:rPr>
              <a:t>και παίρνουμε το </a:t>
            </a:r>
            <a:r>
              <a:rPr lang="el-GR" sz="2800" i="1" dirty="0">
                <a:solidFill>
                  <a:schemeClr val="accent2">
                    <a:lumMod val="75000"/>
                  </a:schemeClr>
                </a:solidFill>
                <a:ea typeface="ＭＳ Ｐゴシック" pitchFamily="-112" charset="-128"/>
              </a:rPr>
              <a:t>μέσο όρο </a:t>
            </a:r>
            <a:r>
              <a:rPr lang="el-GR" sz="2800" dirty="0">
                <a:ea typeface="ＭＳ Ｐゴシック" pitchFamily="-112" charset="-128"/>
              </a:rPr>
              <a:t>για το σύνολο των ερωτημάτων</a:t>
            </a:r>
          </a:p>
          <a:p>
            <a:pPr eaLnBrk="1" hangingPunct="1">
              <a:buFont typeface="Wingdings" panose="05000000000000000000" pitchFamily="2" charset="2"/>
              <a:buChar char="§"/>
            </a:pPr>
            <a:r>
              <a:rPr lang="el-GR" sz="2800" dirty="0">
                <a:ea typeface="ＭＳ Ｐゴシック" pitchFamily="-112" charset="-128"/>
              </a:rPr>
              <a:t> Αρχικά, θα θεωρήσουμε </a:t>
            </a:r>
            <a:r>
              <a:rPr lang="el-GR" sz="2800" dirty="0">
                <a:solidFill>
                  <a:schemeClr val="accent1">
                    <a:lumMod val="75000"/>
                  </a:schemeClr>
                </a:solidFill>
                <a:ea typeface="ＭＳ Ｐゴシック" pitchFamily="-112" charset="-128"/>
              </a:rPr>
              <a:t>δυαδικές αξιολογήσεις</a:t>
            </a:r>
            <a:r>
              <a:rPr lang="el-GR" sz="2800" dirty="0">
                <a:ea typeface="ＭＳ Ｐゴシック" pitchFamily="-112" charset="-128"/>
              </a:rPr>
              <a:t>: Συναφές/Μη Συναφές</a:t>
            </a:r>
          </a:p>
          <a:p>
            <a:pPr lvl="1" eaLnBrk="1" hangingPunct="1">
              <a:buFont typeface="Wingdings" panose="05000000000000000000" pitchFamily="2" charset="2"/>
              <a:buChar char="§"/>
            </a:pPr>
            <a:endParaRPr lang="en-US" sz="28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12</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0392107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Kappa</a:t>
            </a:r>
          </a:p>
        </p:txBody>
      </p:sp>
      <p:sp>
        <p:nvSpPr>
          <p:cNvPr id="39940" name="Rectangle 3"/>
          <p:cNvSpPr>
            <a:spLocks noGrp="1" noChangeArrowheads="1"/>
          </p:cNvSpPr>
          <p:nvPr>
            <p:ph idx="1"/>
          </p:nvPr>
        </p:nvSpPr>
        <p:spPr>
          <a:xfrm>
            <a:off x="701123" y="2057400"/>
            <a:ext cx="7419975" cy="3505200"/>
          </a:xfrm>
        </p:spPr>
        <p:txBody>
          <a:bodyPr>
            <a:normAutofit/>
          </a:bodyPr>
          <a:lstStyle/>
          <a:p>
            <a:pPr eaLnBrk="1" hangingPunct="1">
              <a:buFont typeface="Wingdings" pitchFamily="2" charset="2"/>
              <a:buChar char="§"/>
            </a:pPr>
            <a:r>
              <a:rPr lang="en-US" sz="2800" dirty="0">
                <a:ea typeface="ＭＳ Ｐゴシック" charset="-128"/>
              </a:rPr>
              <a:t> Kappa &gt; 0.8 =</a:t>
            </a:r>
            <a:r>
              <a:rPr lang="el-GR" sz="2800" dirty="0">
                <a:ea typeface="ＭＳ Ｐゴシック" charset="-128"/>
              </a:rPr>
              <a:t> καλή συμφωνία </a:t>
            </a:r>
            <a:endParaRPr lang="en-US" sz="2800" dirty="0">
              <a:ea typeface="ＭＳ Ｐゴシック" charset="-128"/>
            </a:endParaRPr>
          </a:p>
          <a:p>
            <a:pPr marL="0" indent="0" eaLnBrk="1" hangingPunct="1">
              <a:buNone/>
            </a:pPr>
            <a:r>
              <a:rPr lang="en-US" sz="2800" dirty="0">
                <a:ea typeface="ＭＳ Ｐゴシック" charset="-128"/>
              </a:rPr>
              <a:t>0.67 &lt; Kappa &lt; 0.8 -&gt; “tentative conclusions” </a:t>
            </a:r>
          </a:p>
          <a:p>
            <a:pPr eaLnBrk="1" hangingPunct="1">
              <a:buFont typeface="Wingdings" pitchFamily="2" charset="2"/>
              <a:buChar char="§"/>
            </a:pPr>
            <a:endParaRPr lang="el-GR" sz="2800" dirty="0">
              <a:ea typeface="ＭＳ Ｐゴシック" charset="-128"/>
            </a:endParaRPr>
          </a:p>
          <a:p>
            <a:pPr eaLnBrk="1" hangingPunct="1">
              <a:buFont typeface="Wingdings" pitchFamily="2" charset="2"/>
              <a:buChar char="§"/>
            </a:pPr>
            <a:r>
              <a:rPr lang="en-US" sz="2800" dirty="0">
                <a:ea typeface="ＭＳ Ｐゴシック" charset="-128"/>
              </a:rPr>
              <a:t> </a:t>
            </a:r>
            <a:r>
              <a:rPr lang="el-GR" sz="2800" dirty="0">
                <a:ea typeface="ＭＳ Ｐゴシック" charset="-128"/>
              </a:rPr>
              <a:t>Εξαρτάται από το στόχο της μελέτης </a:t>
            </a:r>
          </a:p>
          <a:p>
            <a:pPr eaLnBrk="1" hangingPunct="1">
              <a:buFont typeface="Wingdings" pitchFamily="2" charset="2"/>
              <a:buChar char="§"/>
            </a:pPr>
            <a:endParaRPr lang="el-GR" sz="2800" dirty="0">
              <a:ea typeface="ＭＳ Ｐゴシック" charset="-128"/>
            </a:endParaRPr>
          </a:p>
          <a:p>
            <a:pPr eaLnBrk="1" hangingPunct="1">
              <a:buFont typeface="Wingdings" pitchFamily="2" charset="2"/>
              <a:buChar char="§"/>
            </a:pPr>
            <a:r>
              <a:rPr lang="en-US" sz="2800" dirty="0">
                <a:ea typeface="ＭＳ Ｐゴシック" charset="-128"/>
              </a:rPr>
              <a:t> </a:t>
            </a:r>
            <a:r>
              <a:rPr lang="el-GR" sz="2800" dirty="0">
                <a:ea typeface="ＭＳ Ｐゴシック" charset="-128"/>
              </a:rPr>
              <a:t>Για </a:t>
            </a:r>
            <a:r>
              <a:rPr lang="en-US" sz="2800" dirty="0">
                <a:ea typeface="ＭＳ Ｐゴシック" charset="-128"/>
              </a:rPr>
              <a:t> &gt;2 </a:t>
            </a:r>
            <a:r>
              <a:rPr lang="el-GR" sz="2800" dirty="0">
                <a:ea typeface="ＭＳ Ｐゴシック" charset="-128"/>
              </a:rPr>
              <a:t>κριτές</a:t>
            </a:r>
            <a:r>
              <a:rPr lang="en-US" sz="2800" dirty="0">
                <a:ea typeface="ＭＳ Ｐゴシック" charset="-128"/>
              </a:rPr>
              <a:t>: </a:t>
            </a:r>
            <a:r>
              <a:rPr lang="el-GR" sz="2800" dirty="0">
                <a:ea typeface="ＭＳ Ｐゴシック" charset="-128"/>
              </a:rPr>
              <a:t>μέσοι όροι ανά-δύο </a:t>
            </a:r>
            <a:r>
              <a:rPr lang="el-GR" sz="2800" dirty="0" err="1">
                <a:ea typeface="ＭＳ Ｐゴシック" charset="-128"/>
              </a:rPr>
              <a:t>κλπ</a:t>
            </a:r>
            <a:r>
              <a:rPr lang="en-US" sz="2800" dirty="0">
                <a:ea typeface="ＭＳ Ｐゴシック" charset="-128"/>
              </a:rPr>
              <a:t> </a:t>
            </a: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120</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7145733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Kappa</a:t>
            </a:r>
            <a:r>
              <a:rPr lang="el-GR" sz="3600" dirty="0">
                <a:solidFill>
                  <a:schemeClr val="accent2">
                    <a:lumMod val="75000"/>
                  </a:schemeClr>
                </a:solidFill>
                <a:ea typeface="ＭＳ Ｐゴシック" charset="-128"/>
              </a:rPr>
              <a:t>: παράδειγμα</a:t>
            </a:r>
            <a:endParaRPr lang="en-US" sz="3600" dirty="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121</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9" name="Table 8"/>
          <p:cNvGraphicFramePr>
            <a:graphicFrameLocks noGrp="1"/>
          </p:cNvGraphicFramePr>
          <p:nvPr/>
        </p:nvGraphicFramePr>
        <p:xfrm>
          <a:off x="857224" y="2285992"/>
          <a:ext cx="6096000" cy="2743200"/>
        </p:xfrm>
        <a:graphic>
          <a:graphicData uri="http://schemas.openxmlformats.org/drawingml/2006/table">
            <a:tbl>
              <a:tblPr firstRow="1" bandRow="1">
                <a:tableStyleId>{C083E6E3-FA7D-4D7B-A595-EF9225AFEA82}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de-DE" sz="2400" b="0" kern="1200" dirty="0"/>
                        <a:t>Information  </a:t>
                      </a:r>
                      <a:r>
                        <a:rPr lang="de-DE" sz="2400" b="0" kern="1200" dirty="0" err="1"/>
                        <a:t>need</a:t>
                      </a:r>
                      <a:endParaRPr lang="de-DE" sz="2400" b="0" dirty="0"/>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r>
                        <a:rPr lang="de-DE" sz="2400" b="0" kern="1200" dirty="0" err="1"/>
                        <a:t>number</a:t>
                      </a:r>
                      <a:r>
                        <a:rPr lang="de-DE" sz="2400" b="0" kern="1200" dirty="0"/>
                        <a:t> </a:t>
                      </a:r>
                      <a:r>
                        <a:rPr lang="de-DE" sz="2400" b="0" kern="1200" dirty="0" err="1"/>
                        <a:t>of</a:t>
                      </a:r>
                      <a:r>
                        <a:rPr lang="de-DE" sz="2400" b="0" kern="1200" dirty="0"/>
                        <a:t> </a:t>
                      </a:r>
                    </a:p>
                    <a:p>
                      <a:r>
                        <a:rPr lang="de-DE" sz="2400" b="0" kern="1200" dirty="0" err="1"/>
                        <a:t>docs</a:t>
                      </a:r>
                      <a:r>
                        <a:rPr lang="de-DE" sz="2400" b="0" kern="1200" dirty="0"/>
                        <a:t> </a:t>
                      </a:r>
                      <a:r>
                        <a:rPr lang="de-DE" sz="2400" b="0" kern="1200" dirty="0" err="1"/>
                        <a:t>judged</a:t>
                      </a:r>
                      <a:endParaRPr lang="de-DE" sz="2400" b="0" kern="1200" dirty="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err="1"/>
                        <a:t>disagreements</a:t>
                      </a:r>
                      <a:endParaRPr lang="de-DE" sz="2400" b="0" kern="1200" dirty="0">
                        <a:solidFill>
                          <a:schemeClr val="tx1"/>
                        </a:solidFill>
                        <a:latin typeface="+mn-lt"/>
                        <a:ea typeface="+mn-ea"/>
                        <a:cs typeface="+mn-cs"/>
                      </a:endParaRPr>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DE" sz="2400" kern="1200" dirty="0"/>
                        <a:t>  51</a:t>
                      </a:r>
                    </a:p>
                    <a:p>
                      <a:r>
                        <a:rPr lang="de-DE" sz="2400" kern="1200" dirty="0"/>
                        <a:t>  62</a:t>
                      </a:r>
                    </a:p>
                    <a:p>
                      <a:r>
                        <a:rPr lang="de-DE" sz="2400" kern="1200" dirty="0"/>
                        <a:t>  67</a:t>
                      </a:r>
                    </a:p>
                    <a:p>
                      <a:r>
                        <a:rPr lang="de-DE" sz="2400" kern="1200" dirty="0"/>
                        <a:t>  95</a:t>
                      </a:r>
                    </a:p>
                    <a:p>
                      <a:r>
                        <a:rPr lang="de-DE" sz="2400" kern="1200" dirty="0"/>
                        <a:t>127</a:t>
                      </a:r>
                      <a:endParaRPr lang="de-DE" sz="2400" dirty="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lang="de-DE" sz="2400" kern="1200" dirty="0"/>
                        <a:t>211</a:t>
                      </a:r>
                    </a:p>
                    <a:p>
                      <a:r>
                        <a:rPr lang="de-DE" sz="2400" kern="1200" dirty="0"/>
                        <a:t>400</a:t>
                      </a:r>
                    </a:p>
                    <a:p>
                      <a:r>
                        <a:rPr lang="de-DE" sz="2400" kern="1200" dirty="0"/>
                        <a:t>400</a:t>
                      </a:r>
                    </a:p>
                    <a:p>
                      <a:r>
                        <a:rPr lang="de-DE" sz="2400" kern="1200" dirty="0"/>
                        <a:t>400</a:t>
                      </a:r>
                    </a:p>
                    <a:p>
                      <a:r>
                        <a:rPr lang="de-DE" sz="2400" kern="1200" dirty="0"/>
                        <a:t>400</a:t>
                      </a:r>
                      <a:endParaRPr lang="de-DE" sz="2400"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l"/>
                      <a:r>
                        <a:rPr lang="de-DE" sz="2400" kern="1200" dirty="0"/>
                        <a:t>       6</a:t>
                      </a:r>
                    </a:p>
                    <a:p>
                      <a:pPr algn="l"/>
                      <a:r>
                        <a:rPr lang="de-DE" sz="2400" kern="1200" dirty="0"/>
                        <a:t> </a:t>
                      </a:r>
                      <a:r>
                        <a:rPr lang="de-DE" sz="2400" kern="1200" baseline="0" dirty="0"/>
                        <a:t>  </a:t>
                      </a:r>
                      <a:r>
                        <a:rPr lang="de-DE" sz="2400" kern="1200" dirty="0"/>
                        <a:t>157</a:t>
                      </a:r>
                    </a:p>
                    <a:p>
                      <a:pPr algn="l"/>
                      <a:r>
                        <a:rPr lang="de-DE" sz="2400" kern="1200" dirty="0"/>
                        <a:t>     68</a:t>
                      </a:r>
                    </a:p>
                    <a:p>
                      <a:pPr algn="l"/>
                      <a:r>
                        <a:rPr lang="de-DE" sz="2400" kern="1200" dirty="0"/>
                        <a:t>   110</a:t>
                      </a:r>
                    </a:p>
                    <a:p>
                      <a:pPr algn="l"/>
                      <a:r>
                        <a:rPr lang="de-DE" sz="2400" kern="1200" dirty="0"/>
                        <a:t>   106</a:t>
                      </a:r>
                      <a:endParaRPr lang="de-DE" sz="2400" kern="1200" dirty="0">
                        <a:solidFill>
                          <a:schemeClr val="tx1"/>
                        </a:solidFill>
                        <a:latin typeface="+mn-lt"/>
                        <a:ea typeface="+mn-ea"/>
                        <a:cs typeface="+mn-cs"/>
                      </a:endParaRP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TextBox 3"/>
          <p:cNvSpPr txBox="1"/>
          <p:nvPr/>
        </p:nvSpPr>
        <p:spPr>
          <a:xfrm>
            <a:off x="1066800" y="5486400"/>
            <a:ext cx="6019800" cy="461665"/>
          </a:xfrm>
          <a:prstGeom prst="rect">
            <a:avLst/>
          </a:prstGeom>
          <a:noFill/>
        </p:spPr>
        <p:txBody>
          <a:bodyPr wrap="square" rtlCol="0">
            <a:spAutoFit/>
          </a:bodyPr>
          <a:lstStyle/>
          <a:p>
            <a:r>
              <a:rPr lang="el-GR" dirty="0">
                <a:latin typeface="+mn-lt"/>
              </a:rPr>
              <a:t>Συμφωνία κριτών στο </a:t>
            </a:r>
            <a:r>
              <a:rPr lang="en-US" dirty="0">
                <a:latin typeface="+mn-lt"/>
              </a:rPr>
              <a:t>TREC</a:t>
            </a:r>
          </a:p>
        </p:txBody>
      </p:sp>
    </p:spTree>
    <p:extLst>
      <p:ext uri="{BB962C8B-B14F-4D97-AF65-F5344CB8AC3E}">
        <p14:creationId xmlns:p14="http://schemas.microsoft.com/office/powerpoint/2010/main" val="29908985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Επίπτωση της Διαφωνίας</a:t>
            </a:r>
            <a:endParaRPr lang="en-US" sz="4000" dirty="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rmAutofit/>
          </a:bodyPr>
          <a:lstStyle/>
          <a:p>
            <a:pPr eaLnBrk="1" hangingPunct="1">
              <a:buFont typeface="Wingdings" panose="05000000000000000000" pitchFamily="2" charset="2"/>
              <a:buChar char="§"/>
            </a:pPr>
            <a:r>
              <a:rPr lang="en-US" sz="2800" dirty="0">
                <a:ea typeface="ＭＳ Ｐゴシック" charset="-128"/>
              </a:rPr>
              <a:t> </a:t>
            </a:r>
            <a:r>
              <a:rPr lang="el-GR" sz="2800" dirty="0">
                <a:ea typeface="ＭＳ Ｐゴシック" charset="-128"/>
              </a:rPr>
              <a:t>Επηρεάζει την απόλυτη (</a:t>
            </a:r>
            <a:r>
              <a:rPr lang="en-US" sz="2800" dirty="0">
                <a:ea typeface="ＭＳ Ｐゴシック" charset="-128"/>
              </a:rPr>
              <a:t>absolute</a:t>
            </a:r>
            <a:r>
              <a:rPr lang="el-GR" sz="2800" dirty="0">
                <a:ea typeface="ＭＳ Ｐゴシック" charset="-128"/>
              </a:rPr>
              <a:t>) μέτρηση απόδοσης αλλά όχι τη σχετική απόδοση ανάμεσα σε συστήματα </a:t>
            </a:r>
            <a:r>
              <a:rPr lang="en-US" sz="2800" dirty="0">
                <a:ea typeface="ＭＳ Ｐゴシック" charset="-128"/>
              </a:rPr>
              <a:t> </a:t>
            </a:r>
            <a:endParaRPr lang="el-GR" sz="2800" dirty="0">
              <a:ea typeface="ＭＳ Ｐゴシック" charset="-128"/>
            </a:endParaRPr>
          </a:p>
          <a:p>
            <a:pPr eaLnBrk="1" hangingPunct="1">
              <a:buFont typeface="Wingdings" panose="05000000000000000000" pitchFamily="2" charset="2"/>
              <a:buChar char="§"/>
            </a:pPr>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122</a:t>
            </a:fld>
            <a:endParaRPr lang="en-US"/>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
        <p:nvSpPr>
          <p:cNvPr id="6" name="Rectangle 3"/>
          <p:cNvSpPr txBox="1">
            <a:spLocks noChangeArrowheads="1"/>
          </p:cNvSpPr>
          <p:nvPr/>
        </p:nvSpPr>
        <p:spPr bwMode="auto">
          <a:xfrm>
            <a:off x="609600" y="3581400"/>
            <a:ext cx="7696200" cy="212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Tx/>
              <a:buFont typeface="Wingdings" panose="05000000000000000000" pitchFamily="2" charset="2"/>
              <a:buChar char="§"/>
            </a:pPr>
            <a:r>
              <a:rPr lang="el-GR" dirty="0">
                <a:ea typeface="ＭＳ Ｐゴシック" charset="-128"/>
              </a:rPr>
              <a:t>Μπορούμε να αποφύγουμε τις κρίσεις από χρήστες </a:t>
            </a:r>
          </a:p>
          <a:p>
            <a:pPr lvl="1" eaLnBrk="1" hangingPunct="1">
              <a:buClrTx/>
              <a:buFont typeface="Wingdings" panose="05000000000000000000" pitchFamily="2" charset="2"/>
              <a:buChar char="§"/>
            </a:pPr>
            <a:r>
              <a:rPr lang="el-GR" dirty="0">
                <a:ea typeface="ＭＳ Ｐゴシック" charset="-128"/>
              </a:rPr>
              <a:t>Όχι</a:t>
            </a:r>
          </a:p>
          <a:p>
            <a:pPr eaLnBrk="1" hangingPunct="1">
              <a:buClrTx/>
              <a:buFont typeface="Wingdings" panose="05000000000000000000" pitchFamily="2" charset="2"/>
              <a:buChar char="§"/>
            </a:pPr>
            <a:r>
              <a:rPr lang="el-GR" dirty="0">
                <a:ea typeface="ＭＳ Ｐゴシック" charset="-128"/>
              </a:rPr>
              <a:t>Αλλά μπορούμε να τις επαναχρησιμοποιήσουμε</a:t>
            </a:r>
          </a:p>
          <a:p>
            <a:pPr eaLnBrk="1" hangingPunct="1">
              <a:buClrTx/>
              <a:buFont typeface="Wingdings" panose="05000000000000000000" pitchFamily="2" charset="2"/>
              <a:buChar char="§"/>
            </a:pPr>
            <a:endParaRPr lang="el-GR" dirty="0">
              <a:ea typeface="ＭＳ Ｐゴシック" charset="-128"/>
            </a:endParaRPr>
          </a:p>
        </p:txBody>
      </p:sp>
    </p:spTree>
    <p:extLst>
      <p:ext uri="{BB962C8B-B14F-4D97-AF65-F5344CB8AC3E}">
        <p14:creationId xmlns:p14="http://schemas.microsoft.com/office/powerpoint/2010/main" val="974674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365126"/>
            <a:ext cx="8686800" cy="1325563"/>
          </a:xfrm>
        </p:spPr>
        <p:txBody>
          <a:bodyPr>
            <a:normAutofit/>
          </a:bodyPr>
          <a:lstStyle/>
          <a:p>
            <a:pPr eaLnBrk="1" hangingPunct="1"/>
            <a:r>
              <a:rPr lang="el-GR" sz="3600" dirty="0">
                <a:solidFill>
                  <a:schemeClr val="accent2">
                    <a:lumMod val="75000"/>
                  </a:schemeClr>
                </a:solidFill>
                <a:ea typeface="ＭＳ Ｐゴシック" charset="-128"/>
              </a:rPr>
              <a:t>Αξιολόγηση σε μεγάλες μηχανές αναζήτησης</a:t>
            </a:r>
            <a:endParaRPr lang="en-US" sz="3600" dirty="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457200" y="1981200"/>
            <a:ext cx="8077200" cy="3200400"/>
          </a:xfrm>
        </p:spPr>
        <p:txBody>
          <a:bodyPr>
            <a:normAutofit/>
          </a:bodyPr>
          <a:lstStyle/>
          <a:p>
            <a:pPr eaLnBrk="1" hangingPunct="1">
              <a:buFont typeface="Wingdings" pitchFamily="2" charset="2"/>
              <a:buChar char="§"/>
            </a:pPr>
            <a:r>
              <a:rPr lang="el-GR" sz="2400" dirty="0">
                <a:ea typeface="ＭＳ Ｐゴシック" charset="-128"/>
              </a:rPr>
              <a:t>Οι μηχανές αναζήτησης διαθέτουν συλλογές ελέγχου ερωτημάτων και αποτελέσματα διατεταγμένα με το χέρι </a:t>
            </a:r>
            <a:r>
              <a:rPr lang="en-US" sz="2400" dirty="0">
                <a:ea typeface="ＭＳ Ｐゴシック" charset="-128"/>
              </a:rPr>
              <a:t>(hand-ranked)</a:t>
            </a:r>
            <a:endParaRPr lang="el-GR" sz="2400" dirty="0">
              <a:ea typeface="ＭＳ Ｐゴシック" charset="-128"/>
            </a:endParaRPr>
          </a:p>
          <a:p>
            <a:pPr eaLnBrk="1" hangingPunct="1">
              <a:buFont typeface="Wingdings" pitchFamily="2" charset="2"/>
              <a:buChar char="§"/>
            </a:pPr>
            <a:endParaRPr lang="en-US" sz="2000" dirty="0">
              <a:ea typeface="ＭＳ Ｐゴシック" charset="-128"/>
            </a:endParaRPr>
          </a:p>
          <a:p>
            <a:pPr eaLnBrk="1" hangingPunct="1">
              <a:buFont typeface="Wingdings" pitchFamily="2" charset="2"/>
              <a:buChar char="§"/>
            </a:pPr>
            <a:r>
              <a:rPr lang="el-GR" sz="2400" dirty="0">
                <a:ea typeface="ＭＳ Ｐゴシック" charset="-128"/>
              </a:rPr>
              <a:t>Στο </a:t>
            </a:r>
            <a:r>
              <a:rPr lang="en-US" sz="2400" dirty="0">
                <a:ea typeface="ＭＳ Ｐゴシック" charset="-128"/>
              </a:rPr>
              <a:t>web </a:t>
            </a:r>
            <a:r>
              <a:rPr lang="el-GR" sz="2400" dirty="0">
                <a:ea typeface="ＭＳ Ｐゴシック" charset="-128"/>
              </a:rPr>
              <a:t>είναι δύσκολο να υπολογίσουμε την ανάκληση</a:t>
            </a:r>
          </a:p>
          <a:p>
            <a:pPr marL="0" indent="0" eaLnBrk="1" hangingPunct="1">
              <a:buNone/>
            </a:pPr>
            <a:r>
              <a:rPr lang="el-GR" sz="2400" dirty="0">
                <a:ea typeface="ＭＳ Ｐゴシック" charset="-128"/>
              </a:rPr>
              <a:t>	Συνήθως οι μηχανές αναζήτησης χρησιμοποιούν την 	ακρίβεια στα κορυφαία </a:t>
            </a:r>
            <a:r>
              <a:rPr lang="en-US" sz="2400" i="1" dirty="0">
                <a:ea typeface="ＭＳ Ｐゴシック" charset="-128"/>
              </a:rPr>
              <a:t>k</a:t>
            </a:r>
            <a:r>
              <a:rPr lang="en-US" sz="2400" dirty="0">
                <a:ea typeface="ＭＳ Ｐゴシック" charset="-128"/>
              </a:rPr>
              <a:t> </a:t>
            </a:r>
            <a:r>
              <a:rPr lang="el-GR" sz="2400" dirty="0">
                <a:ea typeface="ＭＳ Ｐゴシック" charset="-128"/>
              </a:rPr>
              <a:t>π.χ., </a:t>
            </a:r>
            <a:r>
              <a:rPr lang="en-US" sz="2400" i="1" dirty="0">
                <a:ea typeface="ＭＳ Ｐゴシック" charset="-128"/>
              </a:rPr>
              <a:t>k</a:t>
            </a:r>
            <a:r>
              <a:rPr lang="en-US" sz="2400" dirty="0">
                <a:ea typeface="ＭＳ Ｐゴシック" charset="-128"/>
              </a:rPr>
              <a:t> = 10</a:t>
            </a:r>
            <a:endParaRPr lang="el-GR" sz="2400" dirty="0">
              <a:ea typeface="ＭＳ Ｐゴシック" charset="-128"/>
            </a:endParaRPr>
          </a:p>
          <a:p>
            <a:pPr marL="0" indent="0" eaLnBrk="1" hangingPunct="1">
              <a:buNone/>
            </a:pPr>
            <a:r>
              <a:rPr lang="en-US" sz="2400" dirty="0">
                <a:ea typeface="ＭＳ Ｐゴシック" charset="-128"/>
              </a:rPr>
              <a:t>	</a:t>
            </a:r>
            <a:r>
              <a:rPr lang="el-GR" sz="2400" dirty="0">
                <a:ea typeface="ＭＳ Ｐゴシック" charset="-128"/>
              </a:rPr>
              <a:t>Επίσης το </a:t>
            </a:r>
            <a:r>
              <a:rPr lang="en-US" sz="2400" dirty="0">
                <a:ea typeface="ＭＳ Ｐゴシック" charset="-128"/>
              </a:rPr>
              <a:t>MAP, NDCG</a:t>
            </a:r>
            <a:r>
              <a:rPr lang="el-GR" sz="2400" dirty="0">
                <a:ea typeface="ＭＳ Ｐゴシック" charset="-128"/>
              </a:rPr>
              <a:t> στα κορυφαία</a:t>
            </a:r>
          </a:p>
          <a:p>
            <a:pPr eaLnBrk="1" hangingPunct="1">
              <a:buFont typeface="Wingdings" pitchFamily="2" charset="2"/>
              <a:buChar char="§"/>
            </a:pPr>
            <a:endParaRPr lang="el-GR" sz="2000" dirty="0">
              <a:ea typeface="ＭＳ Ｐゴシック" charset="-128"/>
            </a:endParaRP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123</a:t>
            </a:fld>
            <a:endParaRPr lang="en-US"/>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42335842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Αξιολόγηση σε μεγάλες μηχανές αναζήτησης</a:t>
            </a:r>
            <a:endParaRPr lang="en-US" sz="3600" dirty="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547120" y="2057400"/>
            <a:ext cx="7620000" cy="2895600"/>
          </a:xfrm>
        </p:spPr>
        <p:txBody>
          <a:bodyPr>
            <a:noAutofit/>
          </a:bodyPr>
          <a:lstStyle/>
          <a:p>
            <a:pPr marL="0" indent="0" algn="just" eaLnBrk="1" hangingPunct="1">
              <a:buNone/>
            </a:pPr>
            <a:r>
              <a:rPr lang="el-GR" sz="2400" dirty="0">
                <a:ea typeface="ＭＳ Ｐゴシック" charset="-128"/>
              </a:rPr>
              <a:t>Οι μηχανές αναζήτησης χρησιμοποιούν επίσης και άλλα μέτρα εκτός της συνάφειας</a:t>
            </a:r>
          </a:p>
          <a:p>
            <a:pPr lvl="1" algn="just" eaLnBrk="1" hangingPunct="1"/>
            <a:r>
              <a:rPr lang="en-US" sz="2400" i="1" dirty="0" err="1">
                <a:solidFill>
                  <a:schemeClr val="accent2">
                    <a:lumMod val="75000"/>
                  </a:schemeClr>
                </a:solidFill>
                <a:ea typeface="ＭＳ Ｐゴシック" charset="-128"/>
              </a:rPr>
              <a:t>Clickthrough</a:t>
            </a:r>
            <a:r>
              <a:rPr lang="en-US" sz="2400" i="1" dirty="0">
                <a:solidFill>
                  <a:schemeClr val="accent2">
                    <a:lumMod val="75000"/>
                  </a:schemeClr>
                </a:solidFill>
                <a:ea typeface="ＭＳ Ｐゴシック" charset="-128"/>
              </a:rPr>
              <a:t> on first result</a:t>
            </a:r>
          </a:p>
          <a:p>
            <a:pPr lvl="2" algn="just" eaLnBrk="1" hangingPunct="1"/>
            <a:r>
              <a:rPr lang="el-GR" sz="2400" dirty="0">
                <a:ea typeface="ＭＳ Ｐゴシック" charset="-128"/>
              </a:rPr>
              <a:t>Όχι πολύ αξιόπιστο όταν ένα </a:t>
            </a:r>
            <a:r>
              <a:rPr lang="en-US" sz="2400" dirty="0" err="1">
                <a:ea typeface="ＭＳ Ｐゴシック" charset="-128"/>
              </a:rPr>
              <a:t>clickthrough</a:t>
            </a:r>
            <a:r>
              <a:rPr lang="en-US" sz="2400" dirty="0">
                <a:ea typeface="ＭＳ Ｐゴシック" charset="-128"/>
              </a:rPr>
              <a:t> </a:t>
            </a:r>
            <a:r>
              <a:rPr lang="el-GR" sz="2400" dirty="0">
                <a:ea typeface="ＭＳ Ｐゴシック" charset="-128"/>
              </a:rPr>
              <a:t>(μπορεί απλώς η περίληψη να φάνηκε χρήσιμη αλλά όχι το ίδιο το έγγραφο) αλλά αρκετά αξιόπιστο </a:t>
            </a:r>
            <a:r>
              <a:rPr lang="el-GR" sz="2400" dirty="0" err="1">
                <a:ea typeface="ＭＳ Ｐゴシック" charset="-128"/>
              </a:rPr>
              <a:t>συναθροιστικά</a:t>
            </a:r>
            <a:endParaRPr lang="en-US" sz="2400" dirty="0">
              <a:ea typeface="ＭＳ Ｐゴシック" charset="-128"/>
            </a:endParaRPr>
          </a:p>
          <a:p>
            <a:pPr lvl="1" algn="just" eaLnBrk="1" hangingPunct="1"/>
            <a:r>
              <a:rPr lang="el-GR" sz="2400" dirty="0">
                <a:ea typeface="ＭＳ Ｐゴシック" charset="-128"/>
              </a:rPr>
              <a:t>Μετρήσεις σε εργαστήριο </a:t>
            </a:r>
          </a:p>
          <a:p>
            <a:pPr lvl="1" algn="just" eaLnBrk="1" hangingPunct="1"/>
            <a:r>
              <a:rPr lang="el-GR" sz="2400" dirty="0">
                <a:ea typeface="ＭＳ Ｐゴシック" charset="-128"/>
              </a:rPr>
              <a:t>Έλεγχος </a:t>
            </a:r>
            <a:r>
              <a:rPr lang="en-US" sz="2400" dirty="0">
                <a:ea typeface="ＭＳ Ｐゴシック" charset="-128"/>
              </a:rPr>
              <a:t>A/B </a:t>
            </a: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124</a:t>
            </a:fld>
            <a:endParaRPr lang="en-US"/>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34521024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38150" y="291616"/>
            <a:ext cx="7886700" cy="1325563"/>
          </a:xfrm>
        </p:spPr>
        <p:txBody>
          <a:bodyPr>
            <a:normAutofit/>
          </a:bodyPr>
          <a:lstStyle/>
          <a:p>
            <a:pPr algn="ctr" eaLnBrk="1" hangingPunct="1"/>
            <a:r>
              <a:rPr lang="en-US" sz="3600" dirty="0">
                <a:solidFill>
                  <a:schemeClr val="accent2">
                    <a:lumMod val="75000"/>
                  </a:schemeClr>
                </a:solidFill>
                <a:ea typeface="ＭＳ Ｐゴシック" charset="-128"/>
              </a:rPr>
              <a:t>A/B testing</a:t>
            </a:r>
          </a:p>
        </p:txBody>
      </p:sp>
      <p:sp>
        <p:nvSpPr>
          <p:cNvPr id="47107" name="Content Placeholder 2"/>
          <p:cNvSpPr>
            <a:spLocks noGrp="1"/>
          </p:cNvSpPr>
          <p:nvPr>
            <p:ph idx="1"/>
          </p:nvPr>
        </p:nvSpPr>
        <p:spPr>
          <a:xfrm>
            <a:off x="762000" y="1750807"/>
            <a:ext cx="7239000" cy="1981200"/>
          </a:xfrm>
        </p:spPr>
        <p:txBody>
          <a:bodyPr>
            <a:noAutofit/>
          </a:bodyPr>
          <a:lstStyle/>
          <a:p>
            <a:pPr marL="0" indent="0" algn="just" eaLnBrk="1" hangingPunct="1">
              <a:lnSpc>
                <a:spcPct val="80000"/>
              </a:lnSpc>
              <a:buNone/>
            </a:pPr>
            <a:r>
              <a:rPr lang="el-GR" sz="2400" i="1" dirty="0">
                <a:solidFill>
                  <a:schemeClr val="accent2">
                    <a:lumMod val="75000"/>
                  </a:schemeClr>
                </a:solidFill>
                <a:ea typeface="ＭＳ Ｐゴシック" charset="-128"/>
              </a:rPr>
              <a:t>Στόχος</a:t>
            </a:r>
            <a:r>
              <a:rPr lang="el-GR" sz="2400" dirty="0">
                <a:solidFill>
                  <a:schemeClr val="accent2">
                    <a:lumMod val="75000"/>
                  </a:schemeClr>
                </a:solidFill>
                <a:ea typeface="ＭＳ Ｐゴシック" charset="-128"/>
              </a:rPr>
              <a:t>:</a:t>
            </a:r>
            <a:r>
              <a:rPr lang="el-GR" sz="2400" dirty="0">
                <a:ea typeface="ＭＳ Ｐゴシック" charset="-128"/>
              </a:rPr>
              <a:t> έλεγχος μιας νέας ιδέας </a:t>
            </a:r>
            <a:r>
              <a:rPr lang="en-US" sz="2400" dirty="0">
                <a:ea typeface="ＭＳ Ｐゴシック" charset="-128"/>
              </a:rPr>
              <a:t> </a:t>
            </a:r>
            <a:r>
              <a:rPr lang="el-GR" sz="2400" dirty="0">
                <a:ea typeface="ＭＳ Ｐゴシック" charset="-128"/>
              </a:rPr>
              <a:t>(</a:t>
            </a:r>
            <a:r>
              <a:rPr lang="en-US" sz="2400" dirty="0">
                <a:ea typeface="ＭＳ Ｐゴシック" charset="-128"/>
              </a:rPr>
              <a:t>a single innovation</a:t>
            </a:r>
            <a:r>
              <a:rPr lang="el-GR" sz="2400" dirty="0">
                <a:ea typeface="ＭＳ Ｐゴシック" charset="-128"/>
              </a:rPr>
              <a:t>)</a:t>
            </a:r>
          </a:p>
          <a:p>
            <a:pPr marL="0" indent="0" algn="just" eaLnBrk="1" hangingPunct="1">
              <a:lnSpc>
                <a:spcPct val="80000"/>
              </a:lnSpc>
              <a:buNone/>
            </a:pPr>
            <a:r>
              <a:rPr lang="el-GR" sz="2400" i="1" dirty="0">
                <a:solidFill>
                  <a:schemeClr val="accent2">
                    <a:lumMod val="75000"/>
                  </a:schemeClr>
                </a:solidFill>
                <a:ea typeface="ＭＳ Ｐゴシック" charset="-128"/>
              </a:rPr>
              <a:t>Προϋπόθεση</a:t>
            </a:r>
            <a:r>
              <a:rPr lang="en-US" sz="2400" dirty="0">
                <a:solidFill>
                  <a:schemeClr val="accent2">
                    <a:lumMod val="75000"/>
                  </a:schemeClr>
                </a:solidFill>
                <a:ea typeface="ＭＳ Ｐゴシック" charset="-128"/>
              </a:rPr>
              <a:t>:</a:t>
            </a:r>
            <a:r>
              <a:rPr lang="en-US" sz="2400" dirty="0">
                <a:ea typeface="ＭＳ Ｐゴシック" charset="-128"/>
              </a:rPr>
              <a:t> </a:t>
            </a:r>
            <a:r>
              <a:rPr lang="el-GR" sz="2400" dirty="0">
                <a:ea typeface="ＭＳ Ｐゴシック" charset="-128"/>
              </a:rPr>
              <a:t>Υπάρχει μια μεγάλη μηχανή αναζήτησης σε λειτουργία</a:t>
            </a:r>
          </a:p>
          <a:p>
            <a:pPr marL="0" indent="0" algn="just" eaLnBrk="1" hangingPunct="1">
              <a:lnSpc>
                <a:spcPct val="80000"/>
              </a:lnSpc>
              <a:buNone/>
            </a:pPr>
            <a:endParaRPr lang="en-US" sz="2400" dirty="0">
              <a:ea typeface="ＭＳ Ｐゴシック" charset="-128"/>
            </a:endParaRPr>
          </a:p>
          <a:p>
            <a:pPr algn="just" eaLnBrk="1" hangingPunct="1">
              <a:lnSpc>
                <a:spcPct val="80000"/>
              </a:lnSpc>
            </a:pPr>
            <a:r>
              <a:rPr lang="el-GR" sz="2400" dirty="0">
                <a:ea typeface="ＭＳ Ｐゴシック" charset="-128"/>
              </a:rPr>
              <a:t>Οι πιο πολλοί χρήστες χρησιμοποιούν τα παλιό σύστημα </a:t>
            </a:r>
            <a:endParaRPr lang="en-US" sz="2400" dirty="0">
              <a:ea typeface="ＭＳ Ｐゴシック" charset="-128"/>
            </a:endParaRPr>
          </a:p>
          <a:p>
            <a:pPr algn="just" eaLnBrk="1" hangingPunct="1">
              <a:lnSpc>
                <a:spcPct val="80000"/>
              </a:lnSpc>
            </a:pPr>
            <a:r>
              <a:rPr lang="el-GR" sz="2400" dirty="0">
                <a:ea typeface="ＭＳ Ｐゴシック" charset="-128"/>
              </a:rPr>
              <a:t>Παράκαμψε ένα μικρό ποσοστό της κυκλοφορίας (π.χ., 1%) στο νέο σύστημα που χρησιμοποιεί την καινούργια </a:t>
            </a:r>
          </a:p>
          <a:p>
            <a:pPr algn="just" eaLnBrk="1" hangingPunct="1">
              <a:lnSpc>
                <a:spcPct val="80000"/>
              </a:lnSpc>
            </a:pPr>
            <a:r>
              <a:rPr lang="el-GR" sz="2400" dirty="0">
                <a:ea typeface="ＭＳ Ｐゴシック" charset="-128"/>
              </a:rPr>
              <a:t>Αξιολόγησε με ένα αυτόματο μέτρο όπως το</a:t>
            </a:r>
            <a:r>
              <a:rPr lang="en-US" sz="2400" dirty="0">
                <a:ea typeface="ＭＳ Ｐゴシック" charset="-128"/>
              </a:rPr>
              <a:t> </a:t>
            </a:r>
            <a:r>
              <a:rPr lang="en-US" sz="2400" dirty="0" err="1">
                <a:ea typeface="ＭＳ Ｐゴシック" charset="-128"/>
              </a:rPr>
              <a:t>clickthrough</a:t>
            </a:r>
            <a:r>
              <a:rPr lang="en-US" sz="2400" dirty="0">
                <a:ea typeface="ＭＳ Ｐゴシック" charset="-128"/>
              </a:rPr>
              <a:t> </a:t>
            </a:r>
            <a:r>
              <a:rPr lang="el-GR" sz="2400" dirty="0">
                <a:ea typeface="ＭＳ Ｐゴシック" charset="-128"/>
              </a:rPr>
              <a:t> στα πρώτα αποτελέσματα</a:t>
            </a:r>
          </a:p>
          <a:p>
            <a:pPr marL="0" indent="0" algn="just" eaLnBrk="1" hangingPunct="1">
              <a:lnSpc>
                <a:spcPct val="80000"/>
              </a:lnSpc>
              <a:buNone/>
            </a:pPr>
            <a:endParaRPr lang="en-US" sz="2400" dirty="0">
              <a:ea typeface="ＭＳ Ｐゴシック" charset="-128"/>
            </a:endParaRPr>
          </a:p>
        </p:txBody>
      </p:sp>
      <p:sp>
        <p:nvSpPr>
          <p:cNvPr id="47108" name="Slide Number Placeholder 3"/>
          <p:cNvSpPr>
            <a:spLocks noGrp="1"/>
          </p:cNvSpPr>
          <p:nvPr>
            <p:ph type="sldNum" sz="quarter" idx="12"/>
          </p:nvPr>
        </p:nvSpPr>
        <p:spPr bwMode="auto">
          <a:noFill/>
          <a:ln>
            <a:miter lim="800000"/>
            <a:headEnd/>
            <a:tailEnd/>
          </a:ln>
        </p:spPr>
        <p:txBody>
          <a:bodyPr/>
          <a:lstStyle/>
          <a:p>
            <a:fld id="{0F4B1B41-C9CE-4BF9-9426-0025C1641360}" type="slidenum">
              <a:rPr lang="en-US" smtClean="0"/>
              <a:pPr/>
              <a:t>125</a:t>
            </a:fld>
            <a:endParaRPr lang="en-US"/>
          </a:p>
        </p:txBody>
      </p:sp>
      <p:sp>
        <p:nvSpPr>
          <p:cNvPr id="4710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41008434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n-US" sz="3600" dirty="0" err="1">
                <a:solidFill>
                  <a:schemeClr val="accent2">
                    <a:lumMod val="75000"/>
                  </a:schemeClr>
                </a:solidFill>
                <a:ea typeface="ＭＳ Ｐゴシック" charset="-128"/>
              </a:rPr>
              <a:t>Crowdsourcing</a:t>
            </a:r>
            <a:endParaRPr lang="en-US" sz="3600" dirty="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Autofit/>
          </a:bodyPr>
          <a:lstStyle/>
          <a:p>
            <a:pPr marL="0" indent="0" eaLnBrk="1" hangingPunct="1">
              <a:buNone/>
            </a:pPr>
            <a:r>
              <a:rPr lang="el-GR" sz="2800" dirty="0">
                <a:ea typeface="ＭＳ Ｐゴシック" charset="-128"/>
              </a:rPr>
              <a:t>Σημαντικός ο σχεδιασμός του πειράματος </a:t>
            </a:r>
          </a:p>
          <a:p>
            <a:pPr marL="0" indent="0" eaLnBrk="1" hangingPunct="1">
              <a:buNone/>
            </a:pPr>
            <a:r>
              <a:rPr lang="el-GR" sz="2800" dirty="0">
                <a:ea typeface="ＭＳ Ｐゴシック" charset="-128"/>
              </a:rPr>
              <a:t> </a:t>
            </a:r>
          </a:p>
          <a:p>
            <a:pPr marL="0" indent="0">
              <a:buNone/>
            </a:pPr>
            <a:r>
              <a:rPr lang="en-US" sz="2800" dirty="0">
                <a:ea typeface="ＭＳ Ｐゴシック" charset="-128"/>
              </a:rPr>
              <a:t>To Mechanical Truck </a:t>
            </a:r>
            <a:r>
              <a:rPr lang="el-GR" sz="2800" dirty="0">
                <a:ea typeface="ＭＳ Ｐゴシック" charset="-128"/>
              </a:rPr>
              <a:t>της </a:t>
            </a:r>
            <a:r>
              <a:rPr lang="en-US" sz="2800" dirty="0">
                <a:ea typeface="ＭＳ Ｐゴシック" charset="-128"/>
              </a:rPr>
              <a:t>Amazon </a:t>
            </a:r>
          </a:p>
          <a:p>
            <a:pPr marL="0" indent="0">
              <a:buNone/>
            </a:pPr>
            <a:r>
              <a:rPr lang="en-GB" sz="2800" dirty="0">
                <a:ea typeface="ＭＳ Ｐゴシック" charset="-128"/>
              </a:rPr>
              <a:t>	</a:t>
            </a:r>
            <a:r>
              <a:rPr lang="en-GB" sz="2800" dirty="0">
                <a:solidFill>
                  <a:schemeClr val="accent1">
                    <a:lumMod val="75000"/>
                  </a:schemeClr>
                </a:solidFill>
                <a:ea typeface="ＭＳ Ｐゴシック" charset="-128"/>
              </a:rPr>
              <a:t>https://www.mturk.com/mturk/welcome</a:t>
            </a:r>
            <a:endParaRPr lang="el-GR" sz="2800" dirty="0">
              <a:solidFill>
                <a:schemeClr val="accent1">
                  <a:lumMod val="75000"/>
                </a:schemeClr>
              </a:solidFill>
              <a:ea typeface="ＭＳ Ｐゴシック" charset="-128"/>
            </a:endParaRPr>
          </a:p>
          <a:p>
            <a:pPr lvl="1">
              <a:buFont typeface="Wingdings" panose="05000000000000000000" pitchFamily="2" charset="2"/>
              <a:buChar char="§"/>
            </a:pPr>
            <a:r>
              <a:rPr lang="en-GB" sz="2800" dirty="0"/>
              <a:t> HITs - </a:t>
            </a:r>
            <a:r>
              <a:rPr lang="en-GB" sz="2800" i="1" dirty="0"/>
              <a:t>Human Intelligence Tasks</a:t>
            </a:r>
            <a:endParaRPr lang="el-GR" sz="2800" dirty="0"/>
          </a:p>
          <a:p>
            <a:pPr lvl="1">
              <a:buFont typeface="Wingdings" panose="05000000000000000000" pitchFamily="2" charset="2"/>
              <a:buChar char="§"/>
            </a:pPr>
            <a:r>
              <a:rPr lang="en-US" sz="2800" dirty="0">
                <a:ea typeface="ＭＳ Ｐゴシック" charset="-128"/>
              </a:rPr>
              <a:t> Workers</a:t>
            </a:r>
            <a:endParaRPr lang="el-GR" sz="2800" dirty="0">
              <a:ea typeface="ＭＳ Ｐゴシック" charset="-128"/>
            </a:endParaRPr>
          </a:p>
          <a:p>
            <a:pPr eaLnBrk="1" hangingPunct="1"/>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126</a:t>
            </a:fld>
            <a:endParaRPr lang="en-US"/>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36535547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04800" y="24384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rgbClr val="336699"/>
                </a:solidFill>
                <a:latin typeface="Calibri" charset="0"/>
              </a:rPr>
              <a:t>Μεθοδολογία – πρότυπες συλλογές (</a:t>
            </a:r>
            <a:r>
              <a:rPr lang="en-US" sz="3200" dirty="0">
                <a:solidFill>
                  <a:srgbClr val="336699"/>
                </a:solidFill>
                <a:latin typeface="Calibri" charset="0"/>
              </a:rPr>
              <a:t>benchmarks)</a:t>
            </a:r>
            <a:endParaRPr lang="en-US" sz="3200" dirty="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127</a:t>
            </a:fld>
            <a:endParaRPr lang="en-US"/>
          </a:p>
        </p:txBody>
      </p:sp>
    </p:spTree>
    <p:extLst>
      <p:ext uri="{BB962C8B-B14F-4D97-AF65-F5344CB8AC3E}">
        <p14:creationId xmlns:p14="http://schemas.microsoft.com/office/powerpoint/2010/main" val="12090426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Απαιτήσεις από ένα πρότυπο (</a:t>
            </a:r>
            <a:r>
              <a:rPr lang="en-US" sz="3600" dirty="0">
                <a:solidFill>
                  <a:schemeClr val="accent2">
                    <a:lumMod val="75000"/>
                  </a:schemeClr>
                </a:solidFill>
                <a:ea typeface="ＭＳ Ｐゴシック" charset="-128"/>
              </a:rPr>
              <a:t>benchmark</a:t>
            </a:r>
            <a:r>
              <a:rPr lang="el-GR" sz="3600" dirty="0">
                <a:solidFill>
                  <a:schemeClr val="accent2">
                    <a:lumMod val="75000"/>
                  </a:schemeClr>
                </a:solidFill>
                <a:ea typeface="ＭＳ Ｐゴシック" charset="-128"/>
              </a:rPr>
              <a:t>)</a:t>
            </a:r>
            <a:endParaRPr lang="en-US" sz="36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457200" y="1750807"/>
            <a:ext cx="8229600" cy="3506993"/>
          </a:xfrm>
        </p:spPr>
        <p:txBody>
          <a:bodyPr>
            <a:noAutofit/>
          </a:bodyPr>
          <a:lstStyle/>
          <a:p>
            <a:pPr marL="514350" indent="-514350" eaLnBrk="1" hangingPunct="1">
              <a:buFont typeface="+mj-lt"/>
              <a:buAutoNum type="arabicPeriod"/>
            </a:pPr>
            <a:r>
              <a:rPr lang="el-GR" dirty="0">
                <a:ea typeface="ＭＳ Ｐゴシック" charset="-128"/>
              </a:rPr>
              <a:t>Ένα σύνολο από </a:t>
            </a:r>
            <a:r>
              <a:rPr lang="el-GR" dirty="0">
                <a:solidFill>
                  <a:schemeClr val="accent2">
                    <a:lumMod val="75000"/>
                  </a:schemeClr>
                </a:solidFill>
                <a:ea typeface="ＭＳ Ｐゴシック" charset="-128"/>
              </a:rPr>
              <a:t>έγγραφα </a:t>
            </a:r>
          </a:p>
          <a:p>
            <a:pPr marL="914400" lvl="1" indent="-514350" eaLnBrk="1" hangingPunct="1">
              <a:buFont typeface="Wingdings" pitchFamily="2" charset="2"/>
              <a:buChar char="§"/>
            </a:pPr>
            <a:r>
              <a:rPr lang="el-GR" sz="1800" dirty="0">
                <a:ea typeface="ＭＳ Ｐゴシック" charset="-128"/>
              </a:rPr>
              <a:t>Τα έγγραφα πρέπει να είναι αντιπροσωπευτικά των πραγματικών εγγράφων </a:t>
            </a:r>
          </a:p>
          <a:p>
            <a:pPr marL="514350" indent="-514350" eaLnBrk="1" hangingPunct="1">
              <a:buFont typeface="+mj-lt"/>
              <a:buAutoNum type="arabicPeriod"/>
            </a:pPr>
            <a:r>
              <a:rPr lang="el-GR" dirty="0">
                <a:ea typeface="ＭＳ Ｐゴシック" charset="-128"/>
              </a:rPr>
              <a:t>Μια συλλογή από </a:t>
            </a:r>
            <a:r>
              <a:rPr lang="el-GR" dirty="0">
                <a:solidFill>
                  <a:schemeClr val="accent2">
                    <a:lumMod val="75000"/>
                  </a:schemeClr>
                </a:solidFill>
                <a:ea typeface="ＭＳ Ｐゴシック" charset="-128"/>
              </a:rPr>
              <a:t>ανάγκες πληροφόρησης </a:t>
            </a:r>
          </a:p>
          <a:p>
            <a:pPr marL="914400" lvl="1" indent="-514350" eaLnBrk="1" hangingPunct="1">
              <a:buFont typeface="Wingdings" pitchFamily="2" charset="2"/>
              <a:buChar char="§"/>
            </a:pPr>
            <a:r>
              <a:rPr lang="el-GR" sz="1800" dirty="0">
                <a:ea typeface="ＭＳ Ｐゴシック" charset="-128"/>
              </a:rPr>
              <a:t>(ή, καταχρηστικά, ερωτημάτων) </a:t>
            </a:r>
          </a:p>
          <a:p>
            <a:pPr marL="914400" lvl="1" indent="-514350" eaLnBrk="1" hangingPunct="1">
              <a:buFont typeface="Wingdings" pitchFamily="2" charset="2"/>
              <a:buChar char="§"/>
            </a:pPr>
            <a:r>
              <a:rPr lang="el-GR" sz="1800" dirty="0">
                <a:ea typeface="ＭＳ Ｐゴシック" charset="-128"/>
              </a:rPr>
              <a:t>Να σχετίζονται με τα διαθέσιμα έγγραφα</a:t>
            </a:r>
            <a:endParaRPr lang="en-US" sz="1800" dirty="0">
              <a:ea typeface="ＭＳ Ｐゴシック" charset="-128"/>
            </a:endParaRPr>
          </a:p>
          <a:p>
            <a:pPr marL="914400" lvl="1" indent="-514350" eaLnBrk="1" hangingPunct="1">
              <a:buFont typeface="Wingdings" pitchFamily="2" charset="2"/>
              <a:buChar char="§"/>
            </a:pPr>
            <a:r>
              <a:rPr lang="el-GR" sz="1800" dirty="0">
                <a:ea typeface="ＭＳ Ｐゴシック" charset="-128"/>
              </a:rPr>
              <a:t>Οι ανάγκες πληροφόρησης πρέπει να είναι αντιπροσωπευτικές των πραγματικών  - τυχαίοι όροι δεν είναι καλή ιδέα</a:t>
            </a:r>
          </a:p>
          <a:p>
            <a:pPr marL="914400" lvl="1" indent="-514350" eaLnBrk="1" hangingPunct="1">
              <a:buFont typeface="Wingdings" pitchFamily="2" charset="2"/>
              <a:buChar char="§"/>
            </a:pPr>
            <a:r>
              <a:rPr lang="el-GR" sz="1800" dirty="0">
                <a:ea typeface="ＭＳ Ｐゴシック" charset="-128"/>
              </a:rPr>
              <a:t>Συχνά από ειδικούς της περιοχής</a:t>
            </a:r>
            <a:endParaRPr lang="en-US" sz="1800" dirty="0">
              <a:ea typeface="ＭＳ Ｐゴシック" charset="-128"/>
            </a:endParaRPr>
          </a:p>
          <a:p>
            <a:pPr marL="514350" indent="-514350" eaLnBrk="1" hangingPunct="1">
              <a:buFont typeface="+mj-lt"/>
              <a:buAutoNum type="arabicPeriod"/>
            </a:pPr>
            <a:r>
              <a:rPr lang="el-GR" dirty="0">
                <a:solidFill>
                  <a:schemeClr val="accent2">
                    <a:lumMod val="75000"/>
                  </a:schemeClr>
                </a:solidFill>
                <a:ea typeface="ＭＳ Ｐゴシック" charset="-128"/>
              </a:rPr>
              <a:t>Εκτιμήσεις συνάφειας </a:t>
            </a:r>
            <a:r>
              <a:rPr lang="el-GR" dirty="0">
                <a:ea typeface="ＭＳ Ｐゴシック" charset="-128"/>
              </a:rPr>
              <a:t>από χρήστες (</a:t>
            </a:r>
            <a:r>
              <a:rPr lang="en-US" dirty="0">
                <a:ea typeface="ＭＳ Ｐゴシック" charset="-128"/>
              </a:rPr>
              <a:t>Human relevance assessments</a:t>
            </a:r>
            <a:r>
              <a:rPr lang="el-GR" dirty="0">
                <a:ea typeface="ＭＳ Ｐゴシック" charset="-128"/>
              </a:rPr>
              <a:t>)</a:t>
            </a:r>
            <a:endParaRPr lang="en-US" dirty="0">
              <a:ea typeface="ＭＳ Ｐゴシック" charset="-128"/>
            </a:endParaRPr>
          </a:p>
          <a:p>
            <a:pPr marL="914400" lvl="1" indent="-514350" eaLnBrk="1" hangingPunct="1">
              <a:buFont typeface="Wingdings" pitchFamily="2" charset="2"/>
              <a:buChar char="§"/>
            </a:pPr>
            <a:r>
              <a:rPr lang="el-GR" sz="1800" dirty="0">
                <a:ea typeface="ＭＳ Ｐゴシック" charset="-128"/>
              </a:rPr>
              <a:t>Χρειάζεται να προσλάβουμε/πληρώσουμε κριτές ή αξιολογητές</a:t>
            </a:r>
            <a:r>
              <a:rPr lang="en-US" sz="1800" dirty="0">
                <a:ea typeface="ＭＳ Ｐゴシック" charset="-128"/>
              </a:rPr>
              <a:t>.</a:t>
            </a:r>
          </a:p>
          <a:p>
            <a:pPr marL="914400" lvl="1" indent="-514350" eaLnBrk="1" hangingPunct="1">
              <a:buFont typeface="Wingdings" pitchFamily="2" charset="2"/>
              <a:buChar char="§"/>
            </a:pPr>
            <a:r>
              <a:rPr lang="el-GR" sz="1800" dirty="0">
                <a:ea typeface="ＭＳ Ｐゴシック" charset="-128"/>
              </a:rPr>
              <a:t>Ακριβό χρονοβόρο </a:t>
            </a:r>
          </a:p>
          <a:p>
            <a:pPr marL="914400" lvl="1" indent="-514350" eaLnBrk="1" hangingPunct="1">
              <a:buFont typeface="Wingdings" pitchFamily="2" charset="2"/>
              <a:buChar char="§"/>
            </a:pPr>
            <a:r>
              <a:rPr lang="el-GR" sz="1800" dirty="0">
                <a:ea typeface="ＭＳ Ｐゴシック" charset="-128"/>
              </a:rPr>
              <a:t>Οι κριτές πρέπει να είναι αντιπροσωπευτικοί των πραγματικών χρηστών</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128</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Tree>
    <p:extLst>
      <p:ext uri="{BB962C8B-B14F-4D97-AF65-F5344CB8AC3E}">
        <p14:creationId xmlns:p14="http://schemas.microsoft.com/office/powerpoint/2010/main" val="16415033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57200" y="533400"/>
            <a:ext cx="8078787" cy="785813"/>
          </a:xfrm>
          <a:noFill/>
          <a:ln/>
        </p:spPr>
        <p:txBody>
          <a:bodyPr lIns="92075" tIns="46038" rIns="92075" bIns="46038" anchor="ctr">
            <a:normAutofit/>
          </a:bodyPr>
          <a:lstStyle/>
          <a:p>
            <a:pPr algn="ctr"/>
            <a:r>
              <a:rPr lang="en-US" altLang="zh-TW" sz="3600" dirty="0">
                <a:solidFill>
                  <a:schemeClr val="accent2">
                    <a:lumMod val="75000"/>
                  </a:schemeClr>
                </a:solidFill>
                <a:ea typeface="新細明體" pitchFamily="2" charset="-120"/>
              </a:rPr>
              <a:t>Benchmarks</a:t>
            </a:r>
            <a:endParaRPr lang="en-GB" altLang="zh-TW" sz="3600" dirty="0">
              <a:solidFill>
                <a:schemeClr val="accent2">
                  <a:lumMod val="75000"/>
                </a:schemeClr>
              </a:solidFill>
              <a:ea typeface="新細明體" pitchFamily="2" charset="-120"/>
            </a:endParaRPr>
          </a:p>
        </p:txBody>
      </p:sp>
      <p:sp>
        <p:nvSpPr>
          <p:cNvPr id="361476" name="Text Box 4"/>
          <p:cNvSpPr txBox="1">
            <a:spLocks noChangeArrowheads="1"/>
          </p:cNvSpPr>
          <p:nvPr/>
        </p:nvSpPr>
        <p:spPr bwMode="auto">
          <a:xfrm>
            <a:off x="838200" y="2855913"/>
            <a:ext cx="1371600" cy="7254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document collection</a:t>
            </a:r>
          </a:p>
        </p:txBody>
      </p:sp>
      <p:sp>
        <p:nvSpPr>
          <p:cNvPr id="361477" name="Text Box 5"/>
          <p:cNvSpPr txBox="1">
            <a:spLocks noChangeArrowheads="1"/>
          </p:cNvSpPr>
          <p:nvPr/>
        </p:nvSpPr>
        <p:spPr bwMode="auto">
          <a:xfrm>
            <a:off x="838200" y="38766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queries</a:t>
            </a:r>
          </a:p>
        </p:txBody>
      </p:sp>
      <p:grpSp>
        <p:nvGrpSpPr>
          <p:cNvPr id="2" name="Group 6"/>
          <p:cNvGrpSpPr>
            <a:grpSpLocks/>
          </p:cNvGrpSpPr>
          <p:nvPr/>
        </p:nvGrpSpPr>
        <p:grpSpPr bwMode="auto">
          <a:xfrm>
            <a:off x="3200400" y="2819400"/>
            <a:ext cx="1447800" cy="990600"/>
            <a:chOff x="2112" y="2352"/>
            <a:chExt cx="912" cy="624"/>
          </a:xfrm>
        </p:grpSpPr>
        <p:sp>
          <p:nvSpPr>
            <p:cNvPr id="361479" name="Oval 7"/>
            <p:cNvSpPr>
              <a:spLocks noChangeArrowheads="1"/>
            </p:cNvSpPr>
            <p:nvPr/>
          </p:nvSpPr>
          <p:spPr bwMode="auto">
            <a:xfrm>
              <a:off x="2112" y="2352"/>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0" name="Text Box 8"/>
            <p:cNvSpPr txBox="1">
              <a:spLocks noChangeArrowheads="1"/>
            </p:cNvSpPr>
            <p:nvPr/>
          </p:nvSpPr>
          <p:spPr bwMode="auto">
            <a:xfrm>
              <a:off x="2208" y="2496"/>
              <a:ext cx="72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Algorithm under test</a:t>
              </a:r>
            </a:p>
          </p:txBody>
        </p:sp>
      </p:grpSp>
      <p:grpSp>
        <p:nvGrpSpPr>
          <p:cNvPr id="3" name="Group 9"/>
          <p:cNvGrpSpPr>
            <a:grpSpLocks/>
          </p:cNvGrpSpPr>
          <p:nvPr/>
        </p:nvGrpSpPr>
        <p:grpSpPr bwMode="auto">
          <a:xfrm>
            <a:off x="5410200" y="2819400"/>
            <a:ext cx="1447800" cy="990600"/>
            <a:chOff x="3936" y="2208"/>
            <a:chExt cx="912" cy="624"/>
          </a:xfrm>
        </p:grpSpPr>
        <p:sp>
          <p:nvSpPr>
            <p:cNvPr id="361482" name="Oval 10"/>
            <p:cNvSpPr>
              <a:spLocks noChangeArrowheads="1"/>
            </p:cNvSpPr>
            <p:nvPr/>
          </p:nvSpPr>
          <p:spPr bwMode="auto">
            <a:xfrm>
              <a:off x="3936" y="2208"/>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3" name="Text Box 11"/>
            <p:cNvSpPr txBox="1">
              <a:spLocks noChangeArrowheads="1"/>
            </p:cNvSpPr>
            <p:nvPr/>
          </p:nvSpPr>
          <p:spPr bwMode="auto">
            <a:xfrm>
              <a:off x="4032" y="2448"/>
              <a:ext cx="72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Evaluation</a:t>
              </a:r>
            </a:p>
          </p:txBody>
        </p:sp>
      </p:grpSp>
      <p:sp>
        <p:nvSpPr>
          <p:cNvPr id="361484" name="Text Box 12"/>
          <p:cNvSpPr txBox="1">
            <a:spLocks noChangeArrowheads="1"/>
          </p:cNvSpPr>
          <p:nvPr/>
        </p:nvSpPr>
        <p:spPr bwMode="auto">
          <a:xfrm>
            <a:off x="5486400" y="40290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result</a:t>
            </a:r>
          </a:p>
        </p:txBody>
      </p:sp>
      <p:sp>
        <p:nvSpPr>
          <p:cNvPr id="361485" name="Freeform 13"/>
          <p:cNvSpPr>
            <a:spLocks/>
          </p:cNvSpPr>
          <p:nvPr/>
        </p:nvSpPr>
        <p:spPr bwMode="auto">
          <a:xfrm>
            <a:off x="2211388" y="3214688"/>
            <a:ext cx="989012" cy="61912"/>
          </a:xfrm>
          <a:custGeom>
            <a:avLst/>
            <a:gdLst>
              <a:gd name="T0" fmla="*/ 0 w 623"/>
              <a:gd name="T1" fmla="*/ 0 h 39"/>
              <a:gd name="T2" fmla="*/ 623 w 623"/>
              <a:gd name="T3" fmla="*/ 39 h 39"/>
            </a:gdLst>
            <a:ahLst/>
            <a:cxnLst>
              <a:cxn ang="0">
                <a:pos x="T0" y="T1"/>
              </a:cxn>
              <a:cxn ang="0">
                <a:pos x="T2" y="T3"/>
              </a:cxn>
            </a:cxnLst>
            <a:rect l="0" t="0" r="r" b="b"/>
            <a:pathLst>
              <a:path w="623" h="39">
                <a:moveTo>
                  <a:pt x="0" y="0"/>
                </a:moveTo>
                <a:lnTo>
                  <a:pt x="623" y="39"/>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6" name="Freeform 14"/>
          <p:cNvSpPr>
            <a:spLocks/>
          </p:cNvSpPr>
          <p:nvPr/>
        </p:nvSpPr>
        <p:spPr bwMode="auto">
          <a:xfrm>
            <a:off x="2211388" y="3567113"/>
            <a:ext cx="1058862" cy="541337"/>
          </a:xfrm>
          <a:custGeom>
            <a:avLst/>
            <a:gdLst>
              <a:gd name="T0" fmla="*/ 0 w 667"/>
              <a:gd name="T1" fmla="*/ 341 h 341"/>
              <a:gd name="T2" fmla="*/ 667 w 667"/>
              <a:gd name="T3" fmla="*/ 0 h 341"/>
            </a:gdLst>
            <a:ahLst/>
            <a:cxnLst>
              <a:cxn ang="0">
                <a:pos x="T0" y="T1"/>
              </a:cxn>
              <a:cxn ang="0">
                <a:pos x="T2" y="T3"/>
              </a:cxn>
            </a:cxnLst>
            <a:rect l="0" t="0" r="r" b="b"/>
            <a:pathLst>
              <a:path w="667" h="341">
                <a:moveTo>
                  <a:pt x="0" y="341"/>
                </a:moveTo>
                <a:lnTo>
                  <a:pt x="667" y="0"/>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7" name="Line 15"/>
          <p:cNvSpPr>
            <a:spLocks noChangeShapeType="1"/>
          </p:cNvSpPr>
          <p:nvPr/>
        </p:nvSpPr>
        <p:spPr bwMode="auto">
          <a:xfrm>
            <a:off x="4648200" y="3276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8" name="Line 16"/>
          <p:cNvSpPr>
            <a:spLocks noChangeShapeType="1"/>
          </p:cNvSpPr>
          <p:nvPr/>
        </p:nvSpPr>
        <p:spPr bwMode="auto">
          <a:xfrm flipV="1">
            <a:off x="6858000" y="3276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9" name="Line 17"/>
          <p:cNvSpPr>
            <a:spLocks noChangeShapeType="1"/>
          </p:cNvSpPr>
          <p:nvPr/>
        </p:nvSpPr>
        <p:spPr bwMode="auto">
          <a:xfrm flipV="1">
            <a:off x="6172200" y="3810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90" name="Text Box 18"/>
          <p:cNvSpPr txBox="1">
            <a:spLocks noChangeArrowheads="1"/>
          </p:cNvSpPr>
          <p:nvPr/>
        </p:nvSpPr>
        <p:spPr bwMode="auto">
          <a:xfrm>
            <a:off x="4572000" y="27432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Retrieved result</a:t>
            </a:r>
          </a:p>
        </p:txBody>
      </p:sp>
      <p:sp>
        <p:nvSpPr>
          <p:cNvPr id="361491" name="Text Box 19"/>
          <p:cNvSpPr txBox="1">
            <a:spLocks noChangeArrowheads="1"/>
          </p:cNvSpPr>
          <p:nvPr/>
        </p:nvSpPr>
        <p:spPr bwMode="auto">
          <a:xfrm>
            <a:off x="6781800" y="26670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Precision and recall</a:t>
            </a:r>
          </a:p>
        </p:txBody>
      </p:sp>
    </p:spTree>
    <p:extLst>
      <p:ext uri="{BB962C8B-B14F-4D97-AF65-F5344CB8AC3E}">
        <p14:creationId xmlns:p14="http://schemas.microsoft.com/office/powerpoint/2010/main" val="40835705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057400"/>
            <a:ext cx="8153400" cy="1905000"/>
          </a:xfrm>
        </p:spPr>
        <p:txBody>
          <a:bodyPr>
            <a:noAutofit/>
          </a:bodyPr>
          <a:lstStyle/>
          <a:p>
            <a:pPr marL="0" indent="0" eaLnBrk="1" hangingPunct="1">
              <a:buNone/>
            </a:pPr>
            <a:endParaRPr lang="el-GR" sz="2400" dirty="0">
              <a:ea typeface="ＭＳ Ｐゴシック" pitchFamily="-112" charset="-128"/>
            </a:endParaRPr>
          </a:p>
          <a:p>
            <a:pPr marL="0" indent="0" eaLnBrk="1" hangingPunct="1">
              <a:buNone/>
            </a:pPr>
            <a:r>
              <a:rPr lang="el-GR" sz="2400" dirty="0">
                <a:ea typeface="ＭＳ Ｐゴシック" pitchFamily="-112" charset="-128"/>
              </a:rPr>
              <a:t>Δυο κατηγορίες μέτρων:</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αγνοούν τη διάταξη </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λαμβάνουν υπ’ όψιν τη διάταξη </a:t>
            </a:r>
          </a:p>
          <a:p>
            <a:pPr lvl="1" eaLnBrk="1" hangingPunct="1">
              <a:buFont typeface="Wingdings" panose="05000000000000000000" pitchFamily="2" charset="2"/>
              <a:buChar char="§"/>
            </a:pPr>
            <a:endParaRPr lang="el-GR" sz="2400" dirty="0">
              <a:ea typeface="ＭＳ Ｐゴシック" pitchFamily="-112" charset="-128"/>
            </a:endParaRPr>
          </a:p>
          <a:p>
            <a:pPr marL="0" indent="0" eaLnBrk="1" hangingPunct="1">
              <a:buNone/>
            </a:pPr>
            <a:r>
              <a:rPr lang="el-GR" sz="2400" dirty="0">
                <a:ea typeface="ＭＳ Ｐゴシック" pitchFamily="-112" charset="-128"/>
              </a:rPr>
              <a:t>Θα δούμε στην αρχή </a:t>
            </a:r>
            <a:r>
              <a:rPr lang="el-GR" sz="2400" i="1" dirty="0">
                <a:solidFill>
                  <a:schemeClr val="accent1">
                    <a:lumMod val="75000"/>
                  </a:schemeClr>
                </a:solidFill>
                <a:ea typeface="ＭＳ Ｐゴシック" pitchFamily="-112" charset="-128"/>
              </a:rPr>
              <a:t>μέτρα που αγνοούν τη διάταξη</a:t>
            </a:r>
          </a:p>
          <a:p>
            <a:pPr lvl="1" eaLnBrk="1" hangingPunct="1">
              <a:buFont typeface="Wingdings" panose="05000000000000000000" pitchFamily="2" charset="2"/>
              <a:buChar char="§"/>
            </a:pPr>
            <a:endParaRPr lang="el-GR"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13</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81736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charset="-128"/>
              </a:rPr>
              <a:t>Standard </a:t>
            </a:r>
            <a:r>
              <a:rPr lang="en-US" sz="3600" dirty="0">
                <a:solidFill>
                  <a:schemeClr val="accent2">
                    <a:lumMod val="75000"/>
                  </a:schemeClr>
                </a:solidFill>
                <a:ea typeface="ＭＳ Ｐゴシック" charset="-128"/>
              </a:rPr>
              <a:t>benchmarks</a:t>
            </a:r>
            <a:r>
              <a:rPr lang="en-US" dirty="0">
                <a:solidFill>
                  <a:schemeClr val="accent2">
                    <a:lumMod val="75000"/>
                  </a:schemeClr>
                </a:solidFill>
                <a:ea typeface="ＭＳ Ｐゴシック" charset="-128"/>
              </a:rPr>
              <a:t> </a:t>
            </a:r>
            <a:r>
              <a:rPr lang="el-GR" dirty="0">
                <a:solidFill>
                  <a:schemeClr val="accent2">
                    <a:lumMod val="75000"/>
                  </a:schemeClr>
                </a:solidFill>
                <a:ea typeface="ＭＳ Ｐゴシック" charset="-128"/>
              </a:rPr>
              <a:t>συνάφειας</a:t>
            </a:r>
            <a:endParaRPr lang="en-US" dirty="0">
              <a:solidFill>
                <a:schemeClr val="accent2">
                  <a:lumMod val="75000"/>
                </a:schemeClr>
              </a:solidFill>
              <a:ea typeface="ＭＳ Ｐゴシック" charset="-128"/>
            </a:endParaRPr>
          </a:p>
        </p:txBody>
      </p:sp>
      <p:sp>
        <p:nvSpPr>
          <p:cNvPr id="22532" name="Rectangle 3"/>
          <p:cNvSpPr>
            <a:spLocks noGrp="1" noChangeArrowheads="1"/>
          </p:cNvSpPr>
          <p:nvPr>
            <p:ph idx="1"/>
          </p:nvPr>
        </p:nvSpPr>
        <p:spPr/>
        <p:txBody>
          <a:bodyPr/>
          <a:lstStyle/>
          <a:p>
            <a:pPr marL="0" indent="0" eaLnBrk="1" hangingPunct="1">
              <a:buNone/>
            </a:pPr>
            <a:r>
              <a:rPr lang="en-US" sz="3200" b="1" dirty="0">
                <a:solidFill>
                  <a:schemeClr val="accent6">
                    <a:lumMod val="75000"/>
                  </a:schemeClr>
                </a:solidFill>
                <a:ea typeface="ＭＳ Ｐゴシック" charset="-128"/>
              </a:rPr>
              <a:t>TREC</a:t>
            </a:r>
            <a:r>
              <a:rPr lang="en-US" dirty="0">
                <a:ea typeface="ＭＳ Ｐゴシック" charset="-128"/>
              </a:rPr>
              <a:t> - National Institute of Standards and Technology (NIST) </a:t>
            </a:r>
            <a:r>
              <a:rPr lang="el-GR" dirty="0">
                <a:ea typeface="ＭＳ Ｐゴシック" charset="-128"/>
              </a:rPr>
              <a:t>τρέχει ένα μεγάλο </a:t>
            </a:r>
            <a:r>
              <a:rPr lang="en-US" dirty="0">
                <a:ea typeface="ＭＳ Ｐゴシック" charset="-128"/>
              </a:rPr>
              <a:t>IR test bed </a:t>
            </a:r>
            <a:r>
              <a:rPr lang="el-GR" dirty="0">
                <a:ea typeface="ＭＳ Ｐゴシック" charset="-128"/>
              </a:rPr>
              <a:t>εδώ και πολλά χρόνια</a:t>
            </a:r>
            <a:endParaRPr lang="en-US" dirty="0">
              <a:ea typeface="ＭＳ Ｐゴシック" charset="-128"/>
            </a:endParaRPr>
          </a:p>
          <a:p>
            <a:pPr eaLnBrk="1" hangingPunct="1"/>
            <a:r>
              <a:rPr lang="el-GR" sz="2400" dirty="0">
                <a:ea typeface="ＭＳ Ｐゴシック" charset="-128"/>
              </a:rPr>
              <a:t>Χρησιμοποιεί το </a:t>
            </a:r>
            <a:r>
              <a:rPr lang="en-US" sz="2400" dirty="0">
                <a:ea typeface="ＭＳ Ｐゴシック" charset="-128"/>
              </a:rPr>
              <a:t>Reuters </a:t>
            </a:r>
            <a:r>
              <a:rPr lang="el-GR" sz="2400" dirty="0">
                <a:ea typeface="ＭＳ Ｐゴシック" charset="-128"/>
              </a:rPr>
              <a:t>και άλλες πρότυπες συλλογές εγγράφων </a:t>
            </a:r>
          </a:p>
          <a:p>
            <a:pPr eaLnBrk="1" hangingPunct="1"/>
            <a:r>
              <a:rPr lang="el-GR" sz="2400" dirty="0">
                <a:ea typeface="ＭＳ Ｐゴシック" charset="-128"/>
              </a:rPr>
              <a:t>Καθορισμένα </a:t>
            </a:r>
            <a:r>
              <a:rPr lang="en-US" sz="2400" dirty="0">
                <a:ea typeface="ＭＳ Ｐゴシック" charset="-128"/>
              </a:rPr>
              <a:t>“Retrieval tasks” </a:t>
            </a:r>
            <a:endParaRPr lang="el-GR" sz="2400" dirty="0">
              <a:ea typeface="ＭＳ Ｐゴシック" charset="-128"/>
            </a:endParaRPr>
          </a:p>
          <a:p>
            <a:pPr lvl="1" eaLnBrk="1" hangingPunct="1"/>
            <a:r>
              <a:rPr lang="el-GR" sz="2000" dirty="0">
                <a:ea typeface="ＭＳ Ｐゴシック" charset="-128"/>
              </a:rPr>
              <a:t>Μερικές φορές ως ερωτήματα </a:t>
            </a:r>
            <a:endParaRPr lang="en-US" sz="2000" dirty="0">
              <a:ea typeface="ＭＳ Ｐゴシック" charset="-128"/>
            </a:endParaRPr>
          </a:p>
          <a:p>
            <a:pPr eaLnBrk="1" hangingPunct="1"/>
            <a:r>
              <a:rPr lang="el-GR" sz="2400" dirty="0">
                <a:ea typeface="ＭＳ Ｐゴシック" charset="-128"/>
              </a:rPr>
              <a:t>Ειδικοί (</a:t>
            </a:r>
            <a:r>
              <a:rPr lang="en-US" sz="2400" dirty="0">
                <a:ea typeface="ＭＳ Ｐゴシック" charset="-128"/>
              </a:rPr>
              <a:t>Human experts</a:t>
            </a:r>
            <a:r>
              <a:rPr lang="el-GR" sz="2400" dirty="0">
                <a:ea typeface="ＭＳ Ｐゴシック" charset="-128"/>
              </a:rPr>
              <a:t>) βαθμολογούν κάθε ζεύγος ερωτήματος, εγγράφου ως Συναφές </a:t>
            </a:r>
            <a:r>
              <a:rPr lang="en-US" sz="2400" u="sng" dirty="0">
                <a:ea typeface="ＭＳ Ｐゴシック" charset="-128"/>
              </a:rPr>
              <a:t>Relevant</a:t>
            </a:r>
            <a:r>
              <a:rPr lang="en-US" sz="2400" dirty="0">
                <a:ea typeface="ＭＳ Ｐゴシック" charset="-128"/>
              </a:rPr>
              <a:t> </a:t>
            </a:r>
            <a:r>
              <a:rPr lang="el-GR" sz="2400" dirty="0">
                <a:ea typeface="ＭＳ Ｐゴシック" charset="-128"/>
              </a:rPr>
              <a:t>ή μη Συναφές</a:t>
            </a:r>
            <a:r>
              <a:rPr lang="en-US" sz="2400" dirty="0">
                <a:ea typeface="ＭＳ Ｐゴシック" charset="-128"/>
              </a:rPr>
              <a:t> </a:t>
            </a:r>
            <a:r>
              <a:rPr lang="en-US" sz="2400" u="sng" dirty="0" err="1">
                <a:ea typeface="ＭＳ Ｐゴシック" charset="-128"/>
              </a:rPr>
              <a:t>Nonrelevant</a:t>
            </a:r>
            <a:endParaRPr lang="en-US" sz="2400" u="sng" dirty="0">
              <a:ea typeface="ＭＳ Ｐゴシック" charset="-128"/>
            </a:endParaRPr>
          </a:p>
          <a:p>
            <a:pPr lvl="1" eaLnBrk="1" hangingPunct="1"/>
            <a:r>
              <a:rPr lang="el-GR" dirty="0">
                <a:ea typeface="ＭＳ Ｐゴシック" charset="-128"/>
              </a:rPr>
              <a:t>Ή τουλάχιστον ένα </a:t>
            </a:r>
            <a:r>
              <a:rPr lang="el-GR" i="1" dirty="0">
                <a:solidFill>
                  <a:schemeClr val="accent1">
                    <a:lumMod val="75000"/>
                  </a:schemeClr>
                </a:solidFill>
                <a:ea typeface="ＭＳ Ｐゴシック" charset="-128"/>
              </a:rPr>
              <a:t>υποσύνολο των εγγράφων </a:t>
            </a:r>
            <a:r>
              <a:rPr lang="el-GR" dirty="0">
                <a:ea typeface="ＭＳ Ｐゴシック" charset="-128"/>
              </a:rPr>
              <a:t>που επιστρέφονται για κάθε ερώτημα</a:t>
            </a:r>
            <a:endParaRPr lang="en-US" dirty="0">
              <a:ea typeface="ＭＳ Ｐゴシック" charset="-128"/>
            </a:endParaRPr>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130</a:t>
            </a:fld>
            <a:endParaRPr lang="en-US"/>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6412475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Standard benchmarks </a:t>
            </a:r>
            <a:r>
              <a:rPr lang="el-GR" sz="3600" dirty="0">
                <a:solidFill>
                  <a:schemeClr val="accent2">
                    <a:lumMod val="75000"/>
                  </a:schemeClr>
                </a:solidFill>
                <a:ea typeface="ＭＳ Ｐゴシック" charset="-128"/>
              </a:rPr>
              <a:t>συνάφειας</a:t>
            </a:r>
            <a:endParaRPr lang="en-US" sz="3600" dirty="0">
              <a:solidFill>
                <a:schemeClr val="accent2">
                  <a:lumMod val="75000"/>
                </a:schemeClr>
              </a:solidFill>
              <a:ea typeface="ＭＳ Ｐゴシック" charset="-128"/>
            </a:endParaRPr>
          </a:p>
        </p:txBody>
      </p:sp>
      <p:sp>
        <p:nvSpPr>
          <p:cNvPr id="22532" name="Rectangle 3"/>
          <p:cNvSpPr>
            <a:spLocks noGrp="1" noChangeArrowheads="1"/>
          </p:cNvSpPr>
          <p:nvPr>
            <p:ph idx="1"/>
          </p:nvPr>
        </p:nvSpPr>
        <p:spPr>
          <a:xfrm>
            <a:off x="487847" y="1981200"/>
            <a:ext cx="8134350" cy="1447800"/>
          </a:xfrm>
        </p:spPr>
        <p:txBody>
          <a:bodyPr>
            <a:noAutofit/>
          </a:bodyPr>
          <a:lstStyle/>
          <a:p>
            <a:pPr marL="0" indent="0">
              <a:buNone/>
            </a:pPr>
            <a:r>
              <a:rPr lang="de-DE" sz="2800" dirty="0" err="1">
                <a:solidFill>
                  <a:schemeClr val="accent6">
                    <a:lumMod val="75000"/>
                  </a:schemeClr>
                </a:solidFill>
              </a:rPr>
              <a:t>Cranfield</a:t>
            </a:r>
            <a:endParaRPr lang="de-DE" sz="2800" dirty="0">
              <a:solidFill>
                <a:schemeClr val="accent6">
                  <a:lumMod val="75000"/>
                </a:schemeClr>
              </a:solidFill>
            </a:endParaRPr>
          </a:p>
          <a:p>
            <a:pPr marL="457200" lvl="1" indent="0">
              <a:spcBef>
                <a:spcPts val="700"/>
              </a:spcBef>
              <a:buClr>
                <a:srgbClr val="336699"/>
              </a:buClr>
              <a:buNone/>
            </a:pPr>
            <a:r>
              <a:rPr lang="el-GR" dirty="0"/>
              <a:t>Πρωτοπόρο: το πρώτο </a:t>
            </a:r>
            <a:r>
              <a:rPr lang="en-US" dirty="0" err="1"/>
              <a:t>testbed</a:t>
            </a:r>
            <a:r>
              <a:rPr lang="en-US" dirty="0"/>
              <a:t> </a:t>
            </a:r>
            <a:r>
              <a:rPr lang="el-GR" dirty="0"/>
              <a:t>που επέτρεπε ακριβή </a:t>
            </a:r>
            <a:r>
              <a:rPr lang="el-GR" dirty="0" err="1"/>
              <a:t>ποσοτικοποιημένα</a:t>
            </a:r>
            <a:r>
              <a:rPr lang="el-GR" dirty="0"/>
              <a:t> μέτρα της αποτελεσματικότητας της ανάκτησης</a:t>
            </a:r>
            <a:endParaRPr lang="en-US" dirty="0"/>
          </a:p>
          <a:p>
            <a:pPr marL="457200" lvl="1" indent="0">
              <a:spcBef>
                <a:spcPts val="700"/>
              </a:spcBef>
              <a:buClr>
                <a:srgbClr val="336699"/>
              </a:buClr>
              <a:buNone/>
            </a:pPr>
            <a:r>
              <a:rPr lang="el-GR" dirty="0"/>
              <a:t>Στα τέλη του 1950</a:t>
            </a:r>
            <a:r>
              <a:rPr lang="de-DE" dirty="0"/>
              <a:t>, UK</a:t>
            </a:r>
          </a:p>
          <a:p>
            <a:pPr lvl="1">
              <a:spcBef>
                <a:spcPts val="700"/>
              </a:spcBef>
              <a:buClr>
                <a:srgbClr val="336699"/>
              </a:buClr>
              <a:buFont typeface="Wingdings" pitchFamily="2" charset="2"/>
              <a:buChar char="§"/>
            </a:pPr>
            <a:r>
              <a:rPr lang="en-US" dirty="0"/>
              <a:t>1398 abstracts </a:t>
            </a:r>
            <a:r>
              <a:rPr lang="el-GR" dirty="0"/>
              <a:t>(περιλήψεις) από άρθρα περιοδικών  αεροδυναμικής, ένα σύνολο από 225 ερωτήματα, εξαντλητική κρίση συνάφειας όλων των ζευγών </a:t>
            </a:r>
          </a:p>
          <a:p>
            <a:pPr lvl="1">
              <a:spcBef>
                <a:spcPts val="700"/>
              </a:spcBef>
              <a:buClr>
                <a:srgbClr val="336699"/>
              </a:buClr>
              <a:buFont typeface="Wingdings" pitchFamily="2" charset="2"/>
              <a:buChar char="§"/>
            </a:pPr>
            <a:r>
              <a:rPr lang="el-GR" dirty="0"/>
              <a:t>Πολύ μικρό, μη τυπικό για τα σημερινά δεδομένα της ΑΠ</a:t>
            </a:r>
            <a:endParaRPr lang="en-US" dirty="0"/>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131</a:t>
            </a:fld>
            <a:endParaRPr lang="en-US"/>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37506563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598170" y="0"/>
            <a:ext cx="7886700" cy="1325563"/>
          </a:xfrm>
        </p:spPr>
        <p:txBody>
          <a:bodyPr/>
          <a:lstStyle/>
          <a:p>
            <a:pPr algn="ctr" eaLnBrk="1" hangingPunct="1"/>
            <a:r>
              <a:rPr lang="en-US" dirty="0">
                <a:solidFill>
                  <a:schemeClr val="accent2">
                    <a:lumMod val="75000"/>
                  </a:schemeClr>
                </a:solidFill>
                <a:ea typeface="ＭＳ Ｐゴシック" charset="-128"/>
              </a:rPr>
              <a:t>TREC</a:t>
            </a:r>
          </a:p>
        </p:txBody>
      </p:sp>
      <p:sp>
        <p:nvSpPr>
          <p:cNvPr id="40964" name="Rectangle 3"/>
          <p:cNvSpPr>
            <a:spLocks noGrp="1" noChangeArrowheads="1"/>
          </p:cNvSpPr>
          <p:nvPr>
            <p:ph idx="1"/>
          </p:nvPr>
        </p:nvSpPr>
        <p:spPr>
          <a:xfrm>
            <a:off x="381000" y="1295400"/>
            <a:ext cx="8686800" cy="3352800"/>
          </a:xfrm>
        </p:spPr>
        <p:txBody>
          <a:bodyPr>
            <a:noAutofit/>
          </a:bodyPr>
          <a:lstStyle/>
          <a:p>
            <a:pPr marL="0" indent="0" eaLnBrk="1" hangingPunct="1">
              <a:buNone/>
            </a:pPr>
            <a:r>
              <a:rPr lang="en-US" sz="2200" i="1" dirty="0">
                <a:solidFill>
                  <a:schemeClr val="accent6">
                    <a:lumMod val="75000"/>
                  </a:schemeClr>
                </a:solidFill>
                <a:ea typeface="ＭＳ Ｐゴシック" charset="-128"/>
              </a:rPr>
              <a:t>TREC Ad Hoc task </a:t>
            </a:r>
            <a:r>
              <a:rPr lang="el-GR" sz="2200" dirty="0">
                <a:ea typeface="ＭＳ Ｐゴシック" charset="-128"/>
              </a:rPr>
              <a:t>από τα πρώτα </a:t>
            </a:r>
            <a:r>
              <a:rPr lang="en-US" sz="2200" dirty="0">
                <a:ea typeface="ＭＳ Ｐゴシック" charset="-128"/>
              </a:rPr>
              <a:t>8 TRECs </a:t>
            </a:r>
            <a:r>
              <a:rPr lang="el-GR" sz="2200" dirty="0">
                <a:ea typeface="ＭＳ Ｐゴシック" charset="-128"/>
              </a:rPr>
              <a:t>είναι ένα </a:t>
            </a:r>
            <a:r>
              <a:rPr lang="en-US" sz="2200" dirty="0">
                <a:ea typeface="ＭＳ Ｐゴシック" charset="-128"/>
              </a:rPr>
              <a:t> standard task</a:t>
            </a:r>
            <a:r>
              <a:rPr lang="el-GR" sz="2200" dirty="0">
                <a:ea typeface="ＭＳ Ｐゴシック" charset="-128"/>
              </a:rPr>
              <a:t>, μεταξύ του 1992-1999</a:t>
            </a:r>
            <a:endParaRPr lang="en-US" sz="2200" dirty="0">
              <a:ea typeface="ＭＳ Ｐゴシック" charset="-128"/>
            </a:endParaRPr>
          </a:p>
          <a:p>
            <a:pPr lvl="1" eaLnBrk="1" hangingPunct="1"/>
            <a:r>
              <a:rPr lang="de-DE" sz="1800" i="1" dirty="0"/>
              <a:t>1.89 </a:t>
            </a:r>
            <a:r>
              <a:rPr lang="el-GR" sz="1800" i="1" dirty="0"/>
              <a:t>εκατομμύρια έγγραφα</a:t>
            </a:r>
            <a:r>
              <a:rPr lang="el-GR" sz="1800" dirty="0"/>
              <a:t>, κυρίως </a:t>
            </a:r>
            <a:r>
              <a:rPr lang="de-DE" sz="1800" dirty="0" err="1"/>
              <a:t>newswire</a:t>
            </a:r>
            <a:r>
              <a:rPr lang="de-DE" sz="1800" dirty="0"/>
              <a:t> </a:t>
            </a:r>
            <a:r>
              <a:rPr lang="el-GR" sz="1800" dirty="0"/>
              <a:t>άρθρα</a:t>
            </a:r>
          </a:p>
          <a:p>
            <a:pPr lvl="1" eaLnBrk="1" hangingPunct="1"/>
            <a:r>
              <a:rPr lang="de-DE" sz="1800" dirty="0"/>
              <a:t> </a:t>
            </a:r>
            <a:r>
              <a:rPr lang="en-US" sz="1800" i="1" dirty="0">
                <a:ea typeface="ＭＳ Ｐゴシック" charset="-128"/>
              </a:rPr>
              <a:t>50</a:t>
            </a:r>
            <a:r>
              <a:rPr lang="en-US" sz="1800" dirty="0">
                <a:ea typeface="ＭＳ Ｐゴシック" charset="-128"/>
              </a:rPr>
              <a:t> </a:t>
            </a:r>
            <a:r>
              <a:rPr lang="el-GR" sz="1800" dirty="0">
                <a:ea typeface="ＭＳ Ｐゴシック" charset="-128"/>
              </a:rPr>
              <a:t>λεπτομερείς ανάγκες πληροφόρησης το χρόνο  (σύνολο 450)</a:t>
            </a:r>
          </a:p>
          <a:p>
            <a:pPr lvl="1" eaLnBrk="1" hangingPunct="1"/>
            <a:r>
              <a:rPr lang="el-GR" sz="1800" dirty="0">
                <a:ea typeface="ＭＳ Ｐゴシック" charset="-128"/>
              </a:rPr>
              <a:t>Επιστρέφετε η </a:t>
            </a:r>
            <a:r>
              <a:rPr lang="el-GR" sz="1800" i="1" dirty="0">
                <a:ea typeface="ＭＳ Ｐゴシック" charset="-128"/>
              </a:rPr>
              <a:t>αξιολόγηση χρηστών σε </a:t>
            </a:r>
            <a:r>
              <a:rPr lang="en-US" sz="1800" i="1" dirty="0">
                <a:ea typeface="ＭＳ Ｐゴシック" charset="-128"/>
              </a:rPr>
              <a:t>pooled </a:t>
            </a:r>
            <a:r>
              <a:rPr lang="el-GR" sz="1800" i="1" dirty="0">
                <a:ea typeface="ＭＳ Ｐゴシック" charset="-128"/>
              </a:rPr>
              <a:t>αποτελέσματα </a:t>
            </a:r>
            <a:r>
              <a:rPr lang="el-GR" sz="1800" dirty="0">
                <a:ea typeface="ＭＳ Ｐゴシック" charset="-128"/>
              </a:rPr>
              <a:t>(δηλαδή όχι εξαντλητική αξιολόγηση όλων των ζευγών)</a:t>
            </a:r>
            <a:endParaRPr lang="en-US" sz="1800" dirty="0">
              <a:ea typeface="ＭＳ Ｐゴシック" charset="-128"/>
            </a:endParaRPr>
          </a:p>
          <a:p>
            <a:pPr lvl="1" eaLnBrk="1" hangingPunct="1"/>
            <a:r>
              <a:rPr lang="el-GR" sz="1800" dirty="0">
                <a:ea typeface="ＭＳ Ｐゴシック" charset="-128"/>
              </a:rPr>
              <a:t>και </a:t>
            </a:r>
            <a:r>
              <a:rPr lang="en-US" sz="1800" dirty="0">
                <a:ea typeface="ＭＳ Ｐゴシック" charset="-128"/>
              </a:rPr>
              <a:t>Web track</a:t>
            </a:r>
            <a:endParaRPr lang="el-GR" sz="1800" dirty="0">
              <a:ea typeface="ＭＳ Ｐゴシック" charset="-128"/>
            </a:endParaRPr>
          </a:p>
          <a:p>
            <a:pPr lvl="1" eaLnBrk="1" hangingPunct="1"/>
            <a:endParaRPr lang="en-US" sz="800" dirty="0">
              <a:ea typeface="ＭＳ Ｐゴシック" charset="-128"/>
            </a:endParaRPr>
          </a:p>
          <a:p>
            <a:pPr marL="0" indent="0" eaLnBrk="1" hangingPunct="1">
              <a:buNone/>
            </a:pPr>
            <a:r>
              <a:rPr lang="en-US" sz="2200" b="1" dirty="0">
                <a:ea typeface="ＭＳ Ｐゴシック" charset="-128"/>
              </a:rPr>
              <a:t>A TREC query (TREC 5)</a:t>
            </a:r>
          </a:p>
          <a:p>
            <a:pPr lvl="1" eaLnBrk="1" hangingPunct="1">
              <a:buFont typeface="Wingdings" charset="2"/>
              <a:buNone/>
            </a:pPr>
            <a:r>
              <a:rPr lang="en-US" sz="2000" dirty="0">
                <a:ea typeface="ＭＳ Ｐゴシック" charset="-128"/>
              </a:rPr>
              <a:t>&lt;top&gt;</a:t>
            </a:r>
          </a:p>
          <a:p>
            <a:pPr lvl="1" eaLnBrk="1" hangingPunct="1">
              <a:buFont typeface="Wingdings" charset="2"/>
              <a:buNone/>
            </a:pPr>
            <a:r>
              <a:rPr lang="en-US" sz="2000" dirty="0">
                <a:ea typeface="ＭＳ Ｐゴシック" charset="-128"/>
              </a:rPr>
              <a:t>&lt;</a:t>
            </a:r>
            <a:r>
              <a:rPr lang="en-US" sz="2000" dirty="0" err="1">
                <a:ea typeface="ＭＳ Ｐゴシック" charset="-128"/>
              </a:rPr>
              <a:t>num</a:t>
            </a:r>
            <a:r>
              <a:rPr lang="en-US" sz="2000" dirty="0">
                <a:ea typeface="ＭＳ Ｐゴシック" charset="-128"/>
              </a:rPr>
              <a:t>&gt; Number:  225</a:t>
            </a:r>
          </a:p>
          <a:p>
            <a:pPr lvl="1" eaLnBrk="1" hangingPunct="1">
              <a:buFont typeface="Wingdings" charset="2"/>
              <a:buNone/>
            </a:pPr>
            <a:r>
              <a:rPr lang="en-US" sz="2000" dirty="0">
                <a:ea typeface="ＭＳ Ｐゴシック" charset="-128"/>
              </a:rPr>
              <a:t>&lt;</a:t>
            </a:r>
            <a:r>
              <a:rPr lang="en-US" sz="2000" dirty="0" err="1">
                <a:ea typeface="ＭＳ Ｐゴシック" charset="-128"/>
              </a:rPr>
              <a:t>desc</a:t>
            </a:r>
            <a:r>
              <a:rPr lang="en-US" sz="2000" dirty="0">
                <a:ea typeface="ＭＳ Ｐゴシック" charset="-128"/>
              </a:rPr>
              <a:t>&gt; Description:</a:t>
            </a:r>
          </a:p>
          <a:p>
            <a:pPr lvl="1" eaLnBrk="1" hangingPunct="1">
              <a:buFont typeface="Wingdings" charset="2"/>
              <a:buNone/>
            </a:pPr>
            <a:r>
              <a:rPr lang="en-US" sz="2000" dirty="0">
                <a:ea typeface="ＭＳ Ｐゴシック" charset="-128"/>
              </a:rPr>
              <a:t>What is the main function of the Federal Emergency Management Agency (FEMA) and the funding level provided to meet emergencies?  Also, what resources are available to FEMA such as people, equipment, facilities?</a:t>
            </a:r>
          </a:p>
          <a:p>
            <a:pPr lvl="1" eaLnBrk="1" hangingPunct="1">
              <a:buFont typeface="Wingdings" charset="2"/>
              <a:buNone/>
            </a:pPr>
            <a:r>
              <a:rPr lang="en-US" sz="2000" dirty="0">
                <a:ea typeface="ＭＳ Ｐゴシック" charset="-128"/>
              </a:rPr>
              <a:t>&lt;/top&gt;</a:t>
            </a:r>
          </a:p>
        </p:txBody>
      </p:sp>
      <p:sp>
        <p:nvSpPr>
          <p:cNvPr id="40962" name="Slide Number Placeholder 5"/>
          <p:cNvSpPr>
            <a:spLocks noGrp="1"/>
          </p:cNvSpPr>
          <p:nvPr>
            <p:ph type="sldNum" sz="quarter" idx="12"/>
          </p:nvPr>
        </p:nvSpPr>
        <p:spPr bwMode="auto">
          <a:noFill/>
          <a:ln>
            <a:miter lim="800000"/>
            <a:headEnd/>
            <a:tailEnd/>
          </a:ln>
        </p:spPr>
        <p:txBody>
          <a:bodyPr/>
          <a:lstStyle/>
          <a:p>
            <a:fld id="{003723F4-E805-4645-B56C-EE7246EE58DF}" type="slidenum">
              <a:rPr lang="en-US" smtClean="0"/>
              <a:pPr/>
              <a:t>132</a:t>
            </a:fld>
            <a:endParaRPr lang="en-US"/>
          </a:p>
        </p:txBody>
      </p:sp>
      <p:sp>
        <p:nvSpPr>
          <p:cNvPr id="4096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26543396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299F09-A66B-42D6-AA6E-5D07C2EA1ED3}"/>
              </a:ext>
            </a:extLst>
          </p:cNvPr>
          <p:cNvSpPr>
            <a:spLocks noGrp="1"/>
          </p:cNvSpPr>
          <p:nvPr>
            <p:ph type="title"/>
          </p:nvPr>
        </p:nvSpPr>
        <p:spPr>
          <a:xfrm>
            <a:off x="628650" y="37123"/>
            <a:ext cx="7886700" cy="1325563"/>
          </a:xfrm>
        </p:spPr>
        <p:txBody>
          <a:bodyPr/>
          <a:lstStyle/>
          <a:p>
            <a:pPr algn="ctr"/>
            <a:r>
              <a:rPr lang="en-US" dirty="0">
                <a:solidFill>
                  <a:srgbClr val="FF0000"/>
                </a:solidFill>
              </a:rPr>
              <a:t>TREC</a:t>
            </a:r>
            <a:endParaRPr lang="el-GR" dirty="0">
              <a:solidFill>
                <a:srgbClr val="FF0000"/>
              </a:solidFill>
            </a:endParaRPr>
          </a:p>
        </p:txBody>
      </p:sp>
      <p:sp>
        <p:nvSpPr>
          <p:cNvPr id="3" name="Θέση αριθμού διαφάνειας 2">
            <a:extLst>
              <a:ext uri="{FF2B5EF4-FFF2-40B4-BE49-F238E27FC236}">
                <a16:creationId xmlns:a16="http://schemas.microsoft.com/office/drawing/2014/main" id="{B5EE409A-BDA2-41A0-8468-A0A24A50E59C}"/>
              </a:ext>
            </a:extLst>
          </p:cNvPr>
          <p:cNvSpPr>
            <a:spLocks noGrp="1"/>
          </p:cNvSpPr>
          <p:nvPr>
            <p:ph type="sldNum" sz="quarter" idx="12"/>
          </p:nvPr>
        </p:nvSpPr>
        <p:spPr/>
        <p:txBody>
          <a:bodyPr/>
          <a:lstStyle/>
          <a:p>
            <a:fld id="{5841DDB1-E385-4C2A-9F6F-88E564B234DB}" type="slidenum">
              <a:rPr lang="en-US" smtClean="0"/>
              <a:pPr/>
              <a:t>133</a:t>
            </a:fld>
            <a:endParaRPr lang="en-US"/>
          </a:p>
        </p:txBody>
      </p:sp>
      <p:sp>
        <p:nvSpPr>
          <p:cNvPr id="4" name="TextBox 3">
            <a:extLst>
              <a:ext uri="{FF2B5EF4-FFF2-40B4-BE49-F238E27FC236}">
                <a16:creationId xmlns:a16="http://schemas.microsoft.com/office/drawing/2014/main" id="{04DC411E-8FA6-4101-954B-6E890925AEA0}"/>
              </a:ext>
            </a:extLst>
          </p:cNvPr>
          <p:cNvSpPr txBox="1"/>
          <p:nvPr/>
        </p:nvSpPr>
        <p:spPr>
          <a:xfrm>
            <a:off x="457200" y="5987019"/>
            <a:ext cx="6934200" cy="369332"/>
          </a:xfrm>
          <a:prstGeom prst="rect">
            <a:avLst/>
          </a:prstGeom>
          <a:noFill/>
        </p:spPr>
        <p:txBody>
          <a:bodyPr wrap="square" rtlCol="0">
            <a:spAutoFit/>
          </a:bodyPr>
          <a:lstStyle/>
          <a:p>
            <a:r>
              <a:rPr lang="en-US" sz="1800" dirty="0">
                <a:latin typeface="+mn-lt"/>
              </a:rPr>
              <a:t>https://ir.nist.gov/covidSubmit/data.html</a:t>
            </a:r>
            <a:endParaRPr lang="el-GR" sz="1800" dirty="0">
              <a:latin typeface="+mn-lt"/>
            </a:endParaRPr>
          </a:p>
        </p:txBody>
      </p:sp>
      <p:sp>
        <p:nvSpPr>
          <p:cNvPr id="5" name="TextBox 4">
            <a:extLst>
              <a:ext uri="{FF2B5EF4-FFF2-40B4-BE49-F238E27FC236}">
                <a16:creationId xmlns:a16="http://schemas.microsoft.com/office/drawing/2014/main" id="{82714E69-8DEE-4BD6-A1AC-2A652F54E35A}"/>
              </a:ext>
            </a:extLst>
          </p:cNvPr>
          <p:cNvSpPr txBox="1"/>
          <p:nvPr/>
        </p:nvSpPr>
        <p:spPr>
          <a:xfrm>
            <a:off x="435708" y="816373"/>
            <a:ext cx="8208596" cy="5355312"/>
          </a:xfrm>
          <a:prstGeom prst="rect">
            <a:avLst/>
          </a:prstGeom>
          <a:noFill/>
        </p:spPr>
        <p:txBody>
          <a:bodyPr wrap="square" rtlCol="0">
            <a:spAutoFit/>
          </a:bodyPr>
          <a:lstStyle/>
          <a:p>
            <a:r>
              <a:rPr lang="en-US" sz="1800" dirty="0">
                <a:latin typeface="+mn-lt"/>
              </a:rPr>
              <a:t>TREC-COVID</a:t>
            </a:r>
          </a:p>
          <a:p>
            <a:r>
              <a:rPr lang="en-US" sz="1800" dirty="0">
                <a:latin typeface="+mn-lt"/>
              </a:rPr>
              <a:t>The </a:t>
            </a:r>
            <a:r>
              <a:rPr lang="en-US" sz="1800" dirty="0">
                <a:solidFill>
                  <a:srgbClr val="FF0000"/>
                </a:solidFill>
                <a:latin typeface="+mn-lt"/>
              </a:rPr>
              <a:t>document set </a:t>
            </a:r>
            <a:r>
              <a:rPr lang="en-US" sz="1800" dirty="0">
                <a:latin typeface="+mn-lt"/>
              </a:rPr>
              <a:t>used in the challenge is the </a:t>
            </a:r>
            <a:r>
              <a:rPr lang="en-US" sz="1800" dirty="0">
                <a:latin typeface="+mn-lt"/>
                <a:hlinkClick r:id="rId2"/>
              </a:rPr>
              <a:t>COVID-19 Open Research Dataset (CORD-19)</a:t>
            </a:r>
            <a:r>
              <a:rPr lang="en-US" sz="1800" dirty="0">
                <a:latin typeface="+mn-lt"/>
              </a:rPr>
              <a:t>: a  collection of biomedical literature articles </a:t>
            </a:r>
          </a:p>
          <a:p>
            <a:endParaRPr lang="en-US" sz="1800" dirty="0">
              <a:latin typeface="+mn-lt"/>
            </a:endParaRPr>
          </a:p>
          <a:p>
            <a:r>
              <a:rPr lang="en-US" sz="1800" dirty="0">
                <a:latin typeface="+mn-lt"/>
              </a:rPr>
              <a:t>In rounds, participants created ranked lists of documents for each </a:t>
            </a:r>
            <a:r>
              <a:rPr lang="en-US" sz="1800" dirty="0">
                <a:solidFill>
                  <a:srgbClr val="FF0000"/>
                </a:solidFill>
                <a:latin typeface="+mn-lt"/>
              </a:rPr>
              <a:t>topic</a:t>
            </a:r>
            <a:r>
              <a:rPr lang="en-US" sz="1800" dirty="0">
                <a:latin typeface="+mn-lt"/>
              </a:rPr>
              <a:t> ("runs") and submitted their runs to NIST. </a:t>
            </a:r>
          </a:p>
          <a:p>
            <a:endParaRPr lang="en-US" sz="1800" dirty="0">
              <a:latin typeface="+mn-lt"/>
            </a:endParaRPr>
          </a:p>
          <a:p>
            <a:r>
              <a:rPr lang="en-US" sz="1800" dirty="0">
                <a:latin typeface="+mn-lt"/>
              </a:rPr>
              <a:t>Based on the collective set of participants' runs, NIST created sets of documents to be assessed for relevance by human annotators with biomedical expertise. </a:t>
            </a:r>
          </a:p>
          <a:p>
            <a:endParaRPr lang="en-US" sz="1800" dirty="0">
              <a:latin typeface="+mn-lt"/>
            </a:endParaRPr>
          </a:p>
          <a:p>
            <a:r>
              <a:rPr lang="en-US" sz="1800" dirty="0">
                <a:latin typeface="+mn-lt"/>
              </a:rPr>
              <a:t>The results of the human annotation, known as </a:t>
            </a:r>
            <a:r>
              <a:rPr lang="en-US" sz="1800" dirty="0">
                <a:solidFill>
                  <a:srgbClr val="FF0000"/>
                </a:solidFill>
                <a:latin typeface="+mn-lt"/>
              </a:rPr>
              <a:t>relevance judgments</a:t>
            </a:r>
            <a:r>
              <a:rPr lang="en-US" sz="1800" dirty="0">
                <a:latin typeface="+mn-lt"/>
              </a:rPr>
              <a:t>, were then used to score the submitted runs.</a:t>
            </a:r>
          </a:p>
          <a:p>
            <a:endParaRPr lang="en-US" sz="1800" dirty="0">
              <a:latin typeface="+mn-lt"/>
            </a:endParaRPr>
          </a:p>
          <a:p>
            <a:r>
              <a:rPr lang="en-US" sz="1800" dirty="0">
                <a:latin typeface="+mn-lt"/>
              </a:rPr>
              <a:t>The final document and topic sets together with the cumulative relevance judgments comprise a COVID test collection called </a:t>
            </a:r>
            <a:r>
              <a:rPr lang="en-US" sz="1800" dirty="0">
                <a:latin typeface="+mn-lt"/>
                <a:hlinkClick r:id="rId3"/>
              </a:rPr>
              <a:t>TREC-COVID Complete</a:t>
            </a:r>
            <a:r>
              <a:rPr lang="en-US" sz="1800" dirty="0">
                <a:latin typeface="+mn-lt"/>
              </a:rPr>
              <a:t>.</a:t>
            </a:r>
          </a:p>
          <a:p>
            <a:r>
              <a:rPr lang="en-US" sz="1800" dirty="0">
                <a:latin typeface="+mn-lt"/>
              </a:rPr>
              <a:t> </a:t>
            </a:r>
          </a:p>
          <a:p>
            <a:r>
              <a:rPr lang="en-US" sz="1800" dirty="0">
                <a:latin typeface="+mn-lt"/>
              </a:rPr>
              <a:t>Incremental nature of the collection as viewed through the successive rounds supports research on search systems for </a:t>
            </a:r>
            <a:r>
              <a:rPr lang="en-US" sz="1800" i="1" dirty="0">
                <a:latin typeface="+mn-lt"/>
              </a:rPr>
              <a:t>dynamic environments</a:t>
            </a:r>
            <a:r>
              <a:rPr lang="en-US" sz="1800" dirty="0">
                <a:latin typeface="+mn-lt"/>
              </a:rPr>
              <a:t>.</a:t>
            </a:r>
          </a:p>
          <a:p>
            <a:endParaRPr lang="el-GR" sz="1800" dirty="0">
              <a:latin typeface="+mn-lt"/>
            </a:endParaRPr>
          </a:p>
        </p:txBody>
      </p:sp>
    </p:spTree>
    <p:extLst>
      <p:ext uri="{BB962C8B-B14F-4D97-AF65-F5344CB8AC3E}">
        <p14:creationId xmlns:p14="http://schemas.microsoft.com/office/powerpoint/2010/main" val="1219821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Άλλα </a:t>
            </a:r>
            <a:r>
              <a:rPr lang="en-US" sz="3600" dirty="0">
                <a:solidFill>
                  <a:schemeClr val="accent2">
                    <a:lumMod val="75000"/>
                  </a:schemeClr>
                </a:solidFill>
                <a:ea typeface="ＭＳ Ｐゴシック" charset="-128"/>
              </a:rPr>
              <a:t>benchmarks</a:t>
            </a:r>
          </a:p>
        </p:txBody>
      </p:sp>
      <p:sp>
        <p:nvSpPr>
          <p:cNvPr id="41987" name="Content Placeholder 2"/>
          <p:cNvSpPr>
            <a:spLocks noGrp="1"/>
          </p:cNvSpPr>
          <p:nvPr>
            <p:ph idx="1"/>
          </p:nvPr>
        </p:nvSpPr>
        <p:spPr>
          <a:xfrm>
            <a:off x="457200" y="1600200"/>
            <a:ext cx="8305800" cy="2895600"/>
          </a:xfrm>
        </p:spPr>
        <p:txBody>
          <a:bodyPr>
            <a:noAutofit/>
          </a:bodyPr>
          <a:lstStyle/>
          <a:p>
            <a:pPr eaLnBrk="1" hangingPunct="1">
              <a:lnSpc>
                <a:spcPct val="90000"/>
              </a:lnSpc>
            </a:pPr>
            <a:r>
              <a:rPr lang="en-US" sz="2400" dirty="0">
                <a:ea typeface="ＭＳ Ｐゴシック" charset="-128"/>
              </a:rPr>
              <a:t>GOV2</a:t>
            </a:r>
          </a:p>
          <a:p>
            <a:pPr lvl="1" eaLnBrk="1" hangingPunct="1">
              <a:lnSpc>
                <a:spcPct val="90000"/>
              </a:lnSpc>
            </a:pPr>
            <a:r>
              <a:rPr lang="el-GR" sz="2200" dirty="0">
                <a:ea typeface="ＭＳ Ｐゴシック" charset="-128"/>
              </a:rPr>
              <a:t>Ακόμα μια </a:t>
            </a:r>
            <a:r>
              <a:rPr lang="en-US" sz="2200" dirty="0">
                <a:ea typeface="ＭＳ Ｐゴシック" charset="-128"/>
              </a:rPr>
              <a:t>TREC/NIST </a:t>
            </a:r>
            <a:r>
              <a:rPr lang="el-GR" sz="2200" dirty="0">
                <a:ea typeface="ＭＳ Ｐゴシック" charset="-128"/>
              </a:rPr>
              <a:t>συλλογή</a:t>
            </a:r>
            <a:endParaRPr lang="en-US" sz="2200" dirty="0">
              <a:ea typeface="ＭＳ Ｐゴシック" charset="-128"/>
            </a:endParaRPr>
          </a:p>
          <a:p>
            <a:pPr lvl="1" eaLnBrk="1" hangingPunct="1">
              <a:lnSpc>
                <a:spcPct val="90000"/>
              </a:lnSpc>
            </a:pPr>
            <a:r>
              <a:rPr lang="en-US" sz="2200" dirty="0">
                <a:ea typeface="ＭＳ Ｐゴシック" charset="-128"/>
              </a:rPr>
              <a:t>25 </a:t>
            </a:r>
            <a:r>
              <a:rPr lang="el-GR" sz="2200" dirty="0">
                <a:ea typeface="ＭＳ Ｐゴシック" charset="-128"/>
              </a:rPr>
              <a:t>εκατομμύρια </a:t>
            </a:r>
            <a:r>
              <a:rPr lang="en-US" sz="2200" dirty="0">
                <a:ea typeface="ＭＳ Ｐゴシック" charset="-128"/>
              </a:rPr>
              <a:t> web </a:t>
            </a:r>
            <a:r>
              <a:rPr lang="el-GR" sz="2200" dirty="0">
                <a:ea typeface="ＭＳ Ｐゴシック" charset="-128"/>
              </a:rPr>
              <a:t>σελίδες</a:t>
            </a:r>
            <a:endParaRPr lang="en-US" sz="2200" dirty="0">
              <a:ea typeface="ＭＳ Ｐゴシック" charset="-128"/>
            </a:endParaRPr>
          </a:p>
          <a:p>
            <a:pPr lvl="1" eaLnBrk="1" hangingPunct="1">
              <a:lnSpc>
                <a:spcPct val="90000"/>
              </a:lnSpc>
            </a:pPr>
            <a:r>
              <a:rPr lang="el-GR" sz="2200" dirty="0">
                <a:ea typeface="ＭＳ Ｐゴシック" charset="-128"/>
              </a:rPr>
              <a:t>Αλλά ακόμα τουλάχιστον τάξης μεγέθους μικρότερη από το ευρετήριο της </a:t>
            </a:r>
            <a:r>
              <a:rPr lang="en-US" sz="2200" dirty="0">
                <a:ea typeface="ＭＳ Ｐゴシック" charset="-128"/>
              </a:rPr>
              <a:t> Google/Yahoo/MSN </a:t>
            </a:r>
            <a:endParaRPr lang="el-GR" sz="2200" dirty="0">
              <a:ea typeface="ＭＳ Ｐゴシック" charset="-128"/>
            </a:endParaRPr>
          </a:p>
          <a:p>
            <a:pPr lvl="1" eaLnBrk="1" hangingPunct="1">
              <a:lnSpc>
                <a:spcPct val="90000"/>
              </a:lnSpc>
            </a:pPr>
            <a:endParaRPr lang="en-US" sz="2200" dirty="0">
              <a:ea typeface="ＭＳ Ｐゴシック" charset="-128"/>
            </a:endParaRPr>
          </a:p>
          <a:p>
            <a:pPr eaLnBrk="1" hangingPunct="1">
              <a:lnSpc>
                <a:spcPct val="90000"/>
              </a:lnSpc>
            </a:pPr>
            <a:r>
              <a:rPr lang="en-US" sz="2400" dirty="0">
                <a:ea typeface="ＭＳ Ｐゴシック" charset="-128"/>
              </a:rPr>
              <a:t>NTCIR</a:t>
            </a:r>
          </a:p>
          <a:p>
            <a:pPr lvl="1" eaLnBrk="1" hangingPunct="1">
              <a:lnSpc>
                <a:spcPct val="90000"/>
              </a:lnSpc>
            </a:pPr>
            <a:r>
              <a:rPr lang="el-GR" sz="2200" dirty="0">
                <a:ea typeface="ＭＳ Ｐゴシック" charset="-128"/>
              </a:rPr>
              <a:t>Ανάκτηση πληροφορίας για τις γλώσσες της Ανατολικής Ασίας και </a:t>
            </a:r>
            <a:r>
              <a:rPr lang="en-US" sz="2200" dirty="0">
                <a:ea typeface="ＭＳ Ｐゴシック" charset="-128"/>
              </a:rPr>
              <a:t>cross-language </a:t>
            </a:r>
            <a:r>
              <a:rPr lang="el-GR" sz="2200" dirty="0">
                <a:ea typeface="ＭＳ Ｐゴシック" charset="-128"/>
              </a:rPr>
              <a:t>ανάκτηση</a:t>
            </a:r>
          </a:p>
          <a:p>
            <a:pPr lvl="1" eaLnBrk="1" hangingPunct="1">
              <a:lnSpc>
                <a:spcPct val="90000"/>
              </a:lnSpc>
            </a:pPr>
            <a:endParaRPr lang="en-US" sz="2200" dirty="0">
              <a:ea typeface="ＭＳ Ｐゴシック" charset="-128"/>
            </a:endParaRPr>
          </a:p>
          <a:p>
            <a:pPr eaLnBrk="1" hangingPunct="1">
              <a:lnSpc>
                <a:spcPct val="90000"/>
              </a:lnSpc>
            </a:pPr>
            <a:r>
              <a:rPr lang="en-US" sz="2400" dirty="0">
                <a:ea typeface="ＭＳ Ｐゴシック" charset="-128"/>
              </a:rPr>
              <a:t>Cross Language Evaluation Forum (CLEF)</a:t>
            </a:r>
          </a:p>
          <a:p>
            <a:pPr lvl="1" eaLnBrk="1" hangingPunct="1">
              <a:lnSpc>
                <a:spcPct val="90000"/>
              </a:lnSpc>
            </a:pPr>
            <a:r>
              <a:rPr lang="el-GR" sz="2200" dirty="0">
                <a:ea typeface="ＭＳ Ｐゴシック" charset="-128"/>
              </a:rPr>
              <a:t>Το ίδιο για Ευρωπαϊκές γλώσσες</a:t>
            </a:r>
            <a:endParaRPr lang="en-US" sz="2400" dirty="0">
              <a:ea typeface="ＭＳ Ｐゴシック" charset="-128"/>
            </a:endParaRPr>
          </a:p>
        </p:txBody>
      </p:sp>
      <p:sp>
        <p:nvSpPr>
          <p:cNvPr id="41988" name="Slide Number Placeholder 3"/>
          <p:cNvSpPr>
            <a:spLocks noGrp="1"/>
          </p:cNvSpPr>
          <p:nvPr>
            <p:ph type="sldNum" sz="quarter" idx="12"/>
          </p:nvPr>
        </p:nvSpPr>
        <p:spPr bwMode="auto">
          <a:noFill/>
          <a:ln>
            <a:miter lim="800000"/>
            <a:headEnd/>
            <a:tailEnd/>
          </a:ln>
        </p:spPr>
        <p:txBody>
          <a:bodyPr/>
          <a:lstStyle/>
          <a:p>
            <a:fld id="{A283EC4F-673F-4B65-8381-2D286A2FE12C}" type="slidenum">
              <a:rPr lang="en-US" smtClean="0"/>
              <a:pPr/>
              <a:t>134</a:t>
            </a:fld>
            <a:endParaRPr lang="en-US"/>
          </a:p>
        </p:txBody>
      </p:sp>
      <p:sp>
        <p:nvSpPr>
          <p:cNvPr id="4198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20097808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Συλλογές ελέγχου</a:t>
            </a:r>
            <a:endParaRPr lang="en-US" sz="3600" dirty="0">
              <a:solidFill>
                <a:schemeClr val="accent2">
                  <a:lumMod val="75000"/>
                </a:schemeClr>
              </a:solidFill>
              <a:ea typeface="ＭＳ Ｐゴシック" charset="-128"/>
            </a:endParaRPr>
          </a:p>
        </p:txBody>
      </p:sp>
      <p:pic>
        <p:nvPicPr>
          <p:cNvPr id="35844" name="Picture 3" descr="testcorpora"/>
          <p:cNvPicPr>
            <a:picLocks noGrp="1" noChangeAspect="1" noChangeArrowheads="1"/>
          </p:cNvPicPr>
          <p:nvPr>
            <p:ph idx="1"/>
          </p:nvPr>
        </p:nvPicPr>
        <p:blipFill>
          <a:blip r:embed="rId3" cstate="print"/>
          <a:stretch>
            <a:fillRect/>
          </a:stretch>
        </p:blipFill>
        <p:spPr>
          <a:xfrm>
            <a:off x="2067238" y="1934627"/>
            <a:ext cx="5009524" cy="4133333"/>
          </a:xfrm>
          <a:noFill/>
        </p:spPr>
      </p:pic>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135</a:t>
            </a:fld>
            <a:endParaRPr lang="en-US"/>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23629836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charset="-128"/>
              </a:rPr>
              <a:t>Κριτική της Συνάφειας</a:t>
            </a:r>
            <a:endParaRPr lang="en-US"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533400" y="2286000"/>
            <a:ext cx="8001000" cy="2667000"/>
          </a:xfrm>
        </p:spPr>
        <p:txBody>
          <a:bodyPr>
            <a:normAutofit/>
          </a:bodyPr>
          <a:lstStyle/>
          <a:p>
            <a:pPr eaLnBrk="1" hangingPunct="1"/>
            <a:r>
              <a:rPr lang="el-GR" sz="2800" dirty="0">
                <a:ea typeface="ＭＳ Ｐゴシック" charset="-128"/>
              </a:rPr>
              <a:t>Οριακή Συνάφεια (</a:t>
            </a:r>
            <a:r>
              <a:rPr lang="en-US" sz="2800" dirty="0">
                <a:ea typeface="ＭＳ Ｐゴシック" charset="-128"/>
              </a:rPr>
              <a:t>Marginal Relevance</a:t>
            </a:r>
            <a:r>
              <a:rPr lang="el-GR" sz="2800" dirty="0">
                <a:ea typeface="ＭＳ Ｐゴシック" charset="-128"/>
              </a:rPr>
              <a:t>)</a:t>
            </a:r>
          </a:p>
          <a:p>
            <a:pPr lvl="1" eaLnBrk="1" hangingPunct="1"/>
            <a:r>
              <a:rPr lang="el-GR" sz="2800" dirty="0">
                <a:ea typeface="ＭＳ Ｐゴシック" charset="-128"/>
              </a:rPr>
              <a:t>«νέα» έγγραφα</a:t>
            </a:r>
          </a:p>
          <a:p>
            <a:pPr eaLnBrk="1" hangingPunct="1"/>
            <a:r>
              <a:rPr lang="el-GR" sz="2800" dirty="0">
                <a:ea typeface="ＭＳ Ｐゴシック" charset="-128"/>
              </a:rPr>
              <a:t>Και άλλα κριτήρια όπως</a:t>
            </a:r>
          </a:p>
          <a:p>
            <a:pPr lvl="1" eaLnBrk="1" hangingPunct="1"/>
            <a:r>
              <a:rPr lang="en-US" sz="2800" dirty="0">
                <a:ea typeface="ＭＳ Ｐゴシック" charset="-128"/>
              </a:rPr>
              <a:t>Novelty</a:t>
            </a:r>
          </a:p>
          <a:p>
            <a:pPr lvl="1" eaLnBrk="1" hangingPunct="1"/>
            <a:r>
              <a:rPr lang="en-US" sz="2800" dirty="0">
                <a:ea typeface="ＭＳ Ｐゴシック" charset="-128"/>
              </a:rPr>
              <a:t>Coverage</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136</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9565508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44187-B67B-401F-B5B7-BA24BAADB077}"/>
              </a:ext>
            </a:extLst>
          </p:cNvPr>
          <p:cNvSpPr>
            <a:spLocks noGrp="1"/>
          </p:cNvSpPr>
          <p:nvPr>
            <p:ph type="sldNum" sz="quarter" idx="12"/>
          </p:nvPr>
        </p:nvSpPr>
        <p:spPr/>
        <p:txBody>
          <a:bodyPr/>
          <a:lstStyle/>
          <a:p>
            <a:fld id="{A8FAE9CB-6C8B-49DF-BA0E-D5C49502510A}" type="slidenum">
              <a:rPr lang="en-US" smtClean="0"/>
              <a:pPr/>
              <a:t>137</a:t>
            </a:fld>
            <a:endParaRPr lang="en-US"/>
          </a:p>
        </p:txBody>
      </p:sp>
      <p:sp>
        <p:nvSpPr>
          <p:cNvPr id="3" name="TextBox 2">
            <a:extLst>
              <a:ext uri="{FF2B5EF4-FFF2-40B4-BE49-F238E27FC236}">
                <a16:creationId xmlns:a16="http://schemas.microsoft.com/office/drawing/2014/main" id="{ADB10873-420D-4398-8BBF-A3AD047BE47A}"/>
              </a:ext>
            </a:extLst>
          </p:cNvPr>
          <p:cNvSpPr txBox="1"/>
          <p:nvPr/>
        </p:nvSpPr>
        <p:spPr>
          <a:xfrm>
            <a:off x="2057400" y="2737884"/>
            <a:ext cx="5334000" cy="523220"/>
          </a:xfrm>
          <a:prstGeom prst="rect">
            <a:avLst/>
          </a:prstGeom>
          <a:noFill/>
        </p:spPr>
        <p:txBody>
          <a:bodyPr wrap="square" rtlCol="0">
            <a:spAutoFit/>
          </a:bodyPr>
          <a:lstStyle/>
          <a:p>
            <a:pPr algn="r"/>
            <a:r>
              <a:rPr lang="el-GR" sz="2800" dirty="0">
                <a:latin typeface="+mn-lt"/>
              </a:rPr>
              <a:t>Ασκήσεις</a:t>
            </a:r>
            <a:endParaRPr lang="en-US" sz="2800" dirty="0">
              <a:latin typeface="+mn-lt"/>
            </a:endParaRPr>
          </a:p>
        </p:txBody>
      </p:sp>
    </p:spTree>
    <p:extLst>
      <p:ext uri="{BB962C8B-B14F-4D97-AF65-F5344CB8AC3E}">
        <p14:creationId xmlns:p14="http://schemas.microsoft.com/office/powerpoint/2010/main" val="810454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762000" y="1143000"/>
            <a:ext cx="7239000" cy="3200400"/>
          </a:xfrm>
        </p:spPr>
        <p:txBody>
          <a:bodyPr>
            <a:noAutofit/>
          </a:bodyPr>
          <a:lstStyle/>
          <a:p>
            <a:pPr>
              <a:buNone/>
            </a:pPr>
            <a:r>
              <a:rPr lang="el-GR" b="1" dirty="0"/>
              <a:t>Άσκηση</a:t>
            </a:r>
            <a:r>
              <a:rPr lang="en-GB" b="1" dirty="0"/>
              <a:t> 8.5</a:t>
            </a:r>
          </a:p>
          <a:p>
            <a:pPr marL="0" indent="0">
              <a:buNone/>
              <a:tabLst>
                <a:tab pos="0" algn="l"/>
              </a:tabLst>
            </a:pPr>
            <a:r>
              <a:rPr lang="el-GR" sz="2000" dirty="0"/>
              <a:t>Υπάρχει ή όχι πάντα ένα σημείο (θέση στη διάταξη) στο οποίο </a:t>
            </a:r>
            <a:r>
              <a:rPr lang="el-GR" sz="2000" i="1" dirty="0">
                <a:solidFill>
                  <a:schemeClr val="accent1">
                    <a:lumMod val="75000"/>
                  </a:schemeClr>
                </a:solidFill>
              </a:rPr>
              <a:t>η ακρίβεια είναι ίση με την ανάκληση</a:t>
            </a:r>
            <a:r>
              <a:rPr lang="el-GR" sz="2000" dirty="0"/>
              <a:t> </a:t>
            </a:r>
            <a:r>
              <a:rPr lang="en-US" sz="2000" dirty="0"/>
              <a:t>(</a:t>
            </a:r>
            <a:r>
              <a:rPr lang="en-US" sz="2000" dirty="0">
                <a:solidFill>
                  <a:schemeClr val="accent2">
                    <a:lumMod val="75000"/>
                  </a:schemeClr>
                </a:solidFill>
              </a:rPr>
              <a:t>break-even</a:t>
            </a:r>
            <a:r>
              <a:rPr lang="el-GR" sz="2000" dirty="0">
                <a:solidFill>
                  <a:schemeClr val="accent2">
                    <a:lumMod val="75000"/>
                  </a:schemeClr>
                </a:solidFill>
              </a:rPr>
              <a:t> </a:t>
            </a:r>
            <a:r>
              <a:rPr lang="en-US" sz="2000" dirty="0">
                <a:solidFill>
                  <a:schemeClr val="accent2">
                    <a:lumMod val="75000"/>
                  </a:schemeClr>
                </a:solidFill>
              </a:rPr>
              <a:t>point</a:t>
            </a:r>
            <a:r>
              <a:rPr lang="el-GR" sz="2000" dirty="0">
                <a:solidFill>
                  <a:schemeClr val="accent2">
                    <a:lumMod val="75000"/>
                  </a:schemeClr>
                </a:solidFill>
              </a:rPr>
              <a:t> – σημείο εξισορρόπησης</a:t>
            </a:r>
            <a:r>
              <a:rPr lang="en-US" sz="2000" dirty="0"/>
              <a:t>)</a:t>
            </a:r>
            <a:r>
              <a:rPr lang="el-GR" sz="2000" dirty="0"/>
              <a:t>. </a:t>
            </a:r>
          </a:p>
          <a:p>
            <a:pPr marL="0" indent="0">
              <a:buNone/>
              <a:tabLst>
                <a:tab pos="0" algn="l"/>
              </a:tabLst>
            </a:pPr>
            <a:r>
              <a:rPr lang="el-GR" sz="2000" dirty="0"/>
              <a:t>Αν ναι, αποδείξτε το, αν  όχι, δώστε αντιπαράδειγμα</a:t>
            </a:r>
          </a:p>
          <a:p>
            <a:pPr marL="0" indent="0">
              <a:buNone/>
              <a:tabLst>
                <a:tab pos="0" algn="l"/>
              </a:tabLst>
            </a:pPr>
            <a:r>
              <a:rPr lang="el-GR" sz="2000" dirty="0"/>
              <a:t>Με ποιο μέτρο έχει σχέση;</a:t>
            </a:r>
          </a:p>
          <a:p>
            <a:endParaRPr lang="el-GR" sz="16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138</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36483254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1676400"/>
            <a:ext cx="8382000" cy="1143000"/>
          </a:xfrm>
        </p:spPr>
        <p:txBody>
          <a:bodyPr>
            <a:noAutofit/>
          </a:bodyPr>
          <a:lstStyle/>
          <a:p>
            <a:pPr>
              <a:buNone/>
            </a:pPr>
            <a:r>
              <a:rPr lang="el-GR" b="1" dirty="0"/>
              <a:t>Άσκηση 8.4</a:t>
            </a:r>
          </a:p>
          <a:p>
            <a:pPr marL="0" indent="0">
              <a:buNone/>
            </a:pPr>
            <a:r>
              <a:rPr lang="el-GR" dirty="0"/>
              <a:t>Ποιες είναι οι πιθανές τιμές της ακρίβειας με παρεμβολή στο επίπεδο ανάκλησης 0; </a:t>
            </a:r>
          </a:p>
          <a:p>
            <a:pPr marL="0" indent="0">
              <a:buNone/>
            </a:pPr>
            <a:r>
              <a:rPr lang="el-GR" sz="2000" dirty="0"/>
              <a:t>	πότε παίρνει την τιμή 1 και πότε την τιμή 0;</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139</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
        <p:nvSpPr>
          <p:cNvPr id="135" name="TextBox 134">
            <a:extLst>
              <a:ext uri="{FF2B5EF4-FFF2-40B4-BE49-F238E27FC236}">
                <a16:creationId xmlns:a16="http://schemas.microsoft.com/office/drawing/2014/main" id="{D937283D-5092-2174-27D0-C4168B9925EF}"/>
              </a:ext>
            </a:extLst>
          </p:cNvPr>
          <p:cNvSpPr txBox="1"/>
          <p:nvPr/>
        </p:nvSpPr>
        <p:spPr>
          <a:xfrm>
            <a:off x="304800" y="714449"/>
            <a:ext cx="4953000" cy="400110"/>
          </a:xfrm>
          <a:prstGeom prst="rect">
            <a:avLst/>
          </a:prstGeom>
          <a:noFill/>
        </p:spPr>
        <p:txBody>
          <a:bodyPr wrap="square" rtlCol="0">
            <a:spAutoFit/>
          </a:bodyPr>
          <a:lstStyle/>
          <a:p>
            <a:r>
              <a:rPr lang="en-US" sz="2000" dirty="0">
                <a:solidFill>
                  <a:srgbClr val="FF0000"/>
                </a:solidFill>
                <a:latin typeface="+mn-lt"/>
              </a:rPr>
              <a:t>Precision Recall curve</a:t>
            </a:r>
          </a:p>
        </p:txBody>
      </p:sp>
    </p:spTree>
    <p:extLst>
      <p:ext uri="{BB962C8B-B14F-4D97-AF65-F5344CB8AC3E}">
        <p14:creationId xmlns:p14="http://schemas.microsoft.com/office/powerpoint/2010/main" val="233927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B3885-46F1-4F18-8A15-A17C1E317953}"/>
              </a:ext>
            </a:extLst>
          </p:cNvPr>
          <p:cNvSpPr>
            <a:spLocks noGrp="1"/>
          </p:cNvSpPr>
          <p:nvPr>
            <p:ph type="sldNum" sz="quarter" idx="12"/>
          </p:nvPr>
        </p:nvSpPr>
        <p:spPr/>
        <p:txBody>
          <a:bodyPr/>
          <a:lstStyle/>
          <a:p>
            <a:fld id="{A8FAE9CB-6C8B-49DF-BA0E-D5C49502510A}" type="slidenum">
              <a:rPr lang="en-US" smtClean="0"/>
              <a:pPr/>
              <a:t>14</a:t>
            </a:fld>
            <a:endParaRPr lang="en-US"/>
          </a:p>
        </p:txBody>
      </p:sp>
      <p:sp>
        <p:nvSpPr>
          <p:cNvPr id="3" name="TextBox 2">
            <a:extLst>
              <a:ext uri="{FF2B5EF4-FFF2-40B4-BE49-F238E27FC236}">
                <a16:creationId xmlns:a16="http://schemas.microsoft.com/office/drawing/2014/main" id="{61783EF6-9799-46EF-85BE-B563F59BD663}"/>
              </a:ext>
            </a:extLst>
          </p:cNvPr>
          <p:cNvSpPr txBox="1"/>
          <p:nvPr/>
        </p:nvSpPr>
        <p:spPr>
          <a:xfrm>
            <a:off x="1828800" y="2362200"/>
            <a:ext cx="5791200" cy="830997"/>
          </a:xfrm>
          <a:prstGeom prst="rect">
            <a:avLst/>
          </a:prstGeom>
          <a:noFill/>
        </p:spPr>
        <p:txBody>
          <a:bodyPr wrap="square" rtlCol="0">
            <a:spAutoFit/>
          </a:bodyPr>
          <a:lstStyle/>
          <a:p>
            <a:pPr algn="r"/>
            <a:r>
              <a:rPr lang="el-GR" dirty="0">
                <a:latin typeface="+mn-lt"/>
              </a:rPr>
              <a:t>Όχι διάταξη</a:t>
            </a:r>
          </a:p>
          <a:p>
            <a:pPr algn="r"/>
            <a:r>
              <a:rPr lang="el-GR" dirty="0">
                <a:latin typeface="+mn-lt"/>
              </a:rPr>
              <a:t>Δυαδική συνάφεια</a:t>
            </a:r>
            <a:endParaRPr lang="en-US" dirty="0">
              <a:latin typeface="+mn-lt"/>
            </a:endParaRPr>
          </a:p>
        </p:txBody>
      </p:sp>
    </p:spTree>
    <p:extLst>
      <p:ext uri="{BB962C8B-B14F-4D97-AF65-F5344CB8AC3E}">
        <p14:creationId xmlns:p14="http://schemas.microsoft.com/office/powerpoint/2010/main" val="6589999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152400" y="1371600"/>
            <a:ext cx="8839200" cy="2590463"/>
          </a:xfrm>
        </p:spPr>
        <p:txBody>
          <a:bodyPr>
            <a:noAutofit/>
          </a:bodyPr>
          <a:lstStyle/>
          <a:p>
            <a:pPr>
              <a:buNone/>
            </a:pPr>
            <a:r>
              <a:rPr lang="el-GR" b="1" dirty="0"/>
              <a:t>Άσκηση 8.8</a:t>
            </a:r>
          </a:p>
          <a:p>
            <a:pPr>
              <a:buNone/>
            </a:pPr>
            <a:r>
              <a:rPr lang="el-GR" b="1" dirty="0"/>
              <a:t> </a:t>
            </a:r>
            <a:r>
              <a:rPr lang="el-GR" dirty="0"/>
              <a:t>Έστω μια ανάγκη πληροφόρησης για την οποία υπάρχουν 4 συναφή έγγραφα. Δύο ΣΑΠ δίνουν τα παρακάτω αποτελέσματα:</a:t>
            </a: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a:t>
            </a:r>
            <a:r>
              <a:rPr lang="en-US" sz="2800" dirty="0"/>
              <a:t>N</a:t>
            </a:r>
            <a:r>
              <a:rPr lang="pt-BR" sz="2800" dirty="0"/>
              <a:t> </a:t>
            </a:r>
            <a:r>
              <a:rPr lang="pt-BR" sz="2800" b="1" dirty="0">
                <a:solidFill>
                  <a:srgbClr val="FF0000"/>
                </a:solidFill>
              </a:rPr>
              <a:t>R</a:t>
            </a:r>
            <a:r>
              <a:rPr lang="pt-BR" sz="2800"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a:t>
            </a:r>
            <a:r>
              <a:rPr lang="pt-BR" sz="2800" b="1" dirty="0"/>
              <a:t> </a:t>
            </a:r>
            <a:r>
              <a:rPr lang="pt-BR" sz="2800" dirty="0"/>
              <a:t>N N N</a:t>
            </a:r>
            <a:endParaRPr lang="el-GR" sz="2800" dirty="0"/>
          </a:p>
          <a:p>
            <a:r>
              <a:rPr lang="el-GR" dirty="0"/>
              <a:t>Υπολογίστε το </a:t>
            </a:r>
            <a:r>
              <a:rPr lang="en-US" dirty="0"/>
              <a:t>MAP</a:t>
            </a:r>
            <a:r>
              <a:rPr lang="el-GR" dirty="0"/>
              <a:t>. Ποιο σύστημα είναι καλύτερο; Είναι διαισθητικά σωστό; Τι μας λέει για το τι είναι σημαντικό για ένα καλό </a:t>
            </a:r>
            <a:r>
              <a:rPr lang="en-US" dirty="0"/>
              <a:t>MAP</a:t>
            </a:r>
            <a:r>
              <a:rPr lang="el-GR" dirty="0"/>
              <a:t>;</a:t>
            </a:r>
            <a:r>
              <a:rPr lang="en-US" dirty="0">
                <a:solidFill>
                  <a:schemeClr val="folHlink"/>
                </a:solidFill>
                <a:ea typeface="ＭＳ Ｐゴシック" charset="-128"/>
              </a:rPr>
              <a:t> </a:t>
            </a:r>
            <a:r>
              <a:rPr lang="el-GR" dirty="0">
                <a:solidFill>
                  <a:schemeClr val="folHlink"/>
                </a:solidFill>
                <a:ea typeface="ＭＳ Ｐゴシック" charset="-128"/>
              </a:rPr>
              <a:t>Βέλτιστη απάντηση;</a:t>
            </a:r>
            <a:endParaRPr lang="en-US"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140</a:t>
            </a:fld>
            <a:endParaRPr lang="en-US"/>
          </a:p>
        </p:txBody>
      </p:sp>
      <p:sp>
        <p:nvSpPr>
          <p:cNvPr id="130" name="TextBox 129">
            <a:extLst>
              <a:ext uri="{FF2B5EF4-FFF2-40B4-BE49-F238E27FC236}">
                <a16:creationId xmlns:a16="http://schemas.microsoft.com/office/drawing/2014/main" id="{A858681B-0C10-10A4-F4F5-3B87FC04A1D4}"/>
              </a:ext>
            </a:extLst>
          </p:cNvPr>
          <p:cNvSpPr txBox="1"/>
          <p:nvPr/>
        </p:nvSpPr>
        <p:spPr>
          <a:xfrm>
            <a:off x="304800" y="714449"/>
            <a:ext cx="4953000" cy="400110"/>
          </a:xfrm>
          <a:prstGeom prst="rect">
            <a:avLst/>
          </a:prstGeom>
          <a:noFill/>
        </p:spPr>
        <p:txBody>
          <a:bodyPr wrap="square" rtlCol="0">
            <a:spAutoFit/>
          </a:bodyPr>
          <a:lstStyle/>
          <a:p>
            <a:r>
              <a:rPr lang="en-US" sz="2000" dirty="0">
                <a:solidFill>
                  <a:srgbClr val="FF0000"/>
                </a:solidFill>
                <a:latin typeface="+mn-lt"/>
              </a:rPr>
              <a:t>MAP</a:t>
            </a:r>
            <a:r>
              <a:rPr lang="el-GR" sz="2000" dirty="0">
                <a:solidFill>
                  <a:srgbClr val="FF0000"/>
                </a:solidFill>
                <a:latin typeface="+mn-lt"/>
              </a:rPr>
              <a:t> Ι</a:t>
            </a:r>
            <a:endParaRPr lang="en-US" sz="2000" dirty="0">
              <a:solidFill>
                <a:srgbClr val="FF0000"/>
              </a:solidFill>
              <a:latin typeface="+mn-lt"/>
            </a:endParaRPr>
          </a:p>
        </p:txBody>
      </p:sp>
    </p:spTree>
    <p:extLst>
      <p:ext uri="{BB962C8B-B14F-4D97-AF65-F5344CB8AC3E}">
        <p14:creationId xmlns:p14="http://schemas.microsoft.com/office/powerpoint/2010/main" val="9538270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1371600"/>
            <a:ext cx="8001000" cy="2667000"/>
          </a:xfrm>
        </p:spPr>
        <p:txBody>
          <a:bodyPr>
            <a:noAutofit/>
          </a:bodyPr>
          <a:lstStyle/>
          <a:p>
            <a:pPr>
              <a:buNone/>
            </a:pPr>
            <a:r>
              <a:rPr lang="el-GR" b="1" dirty="0"/>
              <a:t>Άσκηση 8.8 (συνέχεια)</a:t>
            </a:r>
          </a:p>
          <a:p>
            <a:pPr>
              <a:buNone/>
            </a:pPr>
            <a:r>
              <a:rPr lang="el-GR" b="1" dirty="0"/>
              <a:t> </a:t>
            </a: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a:t>
            </a:r>
            <a:r>
              <a:rPr lang="en-US" sz="2800" dirty="0"/>
              <a:t>N</a:t>
            </a:r>
            <a:r>
              <a:rPr lang="pt-BR" sz="2800" dirty="0"/>
              <a:t> </a:t>
            </a:r>
            <a:r>
              <a:rPr lang="pt-BR" sz="2800" b="1" dirty="0">
                <a:solidFill>
                  <a:srgbClr val="FF0000"/>
                </a:solidFill>
              </a:rPr>
              <a:t>R</a:t>
            </a:r>
            <a:r>
              <a:rPr lang="pt-BR" sz="2800"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a:t>
            </a:r>
            <a:r>
              <a:rPr lang="pt-BR" sz="2800" b="1" dirty="0"/>
              <a:t> </a:t>
            </a:r>
            <a:r>
              <a:rPr lang="pt-BR" sz="2800" dirty="0"/>
              <a:t>N N N</a:t>
            </a:r>
            <a:endParaRPr lang="el-GR" sz="2800" dirty="0"/>
          </a:p>
          <a:p>
            <a:r>
              <a:rPr lang="el-GR" dirty="0"/>
              <a:t>Υπολογίστε την </a:t>
            </a:r>
            <a:r>
              <a:rPr lang="en-US" dirty="0"/>
              <a:t>R-</a:t>
            </a:r>
            <a:r>
              <a:rPr lang="el-GR" dirty="0"/>
              <a:t>ακρίβεια. Ποιο σύστημα είναι καλύτερο; </a:t>
            </a: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141</a:t>
            </a:fld>
            <a:endParaRPr lang="en-US"/>
          </a:p>
        </p:txBody>
      </p:sp>
      <p:sp>
        <p:nvSpPr>
          <p:cNvPr id="4" name="TextBox 3">
            <a:extLst>
              <a:ext uri="{FF2B5EF4-FFF2-40B4-BE49-F238E27FC236}">
                <a16:creationId xmlns:a16="http://schemas.microsoft.com/office/drawing/2014/main" id="{CD95AD51-3C27-E816-EFC5-83E520BF0130}"/>
              </a:ext>
            </a:extLst>
          </p:cNvPr>
          <p:cNvSpPr txBox="1"/>
          <p:nvPr/>
        </p:nvSpPr>
        <p:spPr>
          <a:xfrm>
            <a:off x="304800" y="714449"/>
            <a:ext cx="4953000" cy="400110"/>
          </a:xfrm>
          <a:prstGeom prst="rect">
            <a:avLst/>
          </a:prstGeom>
          <a:noFill/>
        </p:spPr>
        <p:txBody>
          <a:bodyPr wrap="square" rtlCol="0">
            <a:spAutoFit/>
          </a:bodyPr>
          <a:lstStyle/>
          <a:p>
            <a:r>
              <a:rPr lang="en-US" sz="2000" dirty="0">
                <a:solidFill>
                  <a:srgbClr val="FF0000"/>
                </a:solidFill>
                <a:latin typeface="+mn-lt"/>
              </a:rPr>
              <a:t>R-</a:t>
            </a:r>
            <a:r>
              <a:rPr lang="el-GR" sz="2000" dirty="0">
                <a:solidFill>
                  <a:srgbClr val="FF0000"/>
                </a:solidFill>
                <a:latin typeface="+mn-lt"/>
              </a:rPr>
              <a:t>ακρίβεια</a:t>
            </a:r>
            <a:endParaRPr lang="en-US" sz="2000" dirty="0">
              <a:solidFill>
                <a:srgbClr val="FF0000"/>
              </a:solidFill>
              <a:latin typeface="+mn-lt"/>
            </a:endParaRPr>
          </a:p>
        </p:txBody>
      </p:sp>
    </p:spTree>
    <p:extLst>
      <p:ext uri="{BB962C8B-B14F-4D97-AF65-F5344CB8AC3E}">
        <p14:creationId xmlns:p14="http://schemas.microsoft.com/office/powerpoint/2010/main" val="12595760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609600"/>
            <a:ext cx="8001000" cy="2667000"/>
          </a:xfrm>
        </p:spPr>
        <p:txBody>
          <a:bodyPr>
            <a:noAutofit/>
          </a:bodyPr>
          <a:lstStyle/>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p>
          <a:p>
            <a:pPr marL="0" indent="0">
              <a:buNone/>
            </a:pPr>
            <a:endParaRPr lang="en-US" sz="2400" dirty="0"/>
          </a:p>
          <a:p>
            <a:pPr marL="0" indent="0">
              <a:buNone/>
            </a:pPr>
            <a:r>
              <a:rPr lang="en-US" sz="2400" dirty="0"/>
              <a:t>To MAP </a:t>
            </a:r>
            <a:r>
              <a:rPr lang="el-GR" sz="2400" dirty="0"/>
              <a:t>του Συστήματος 2 είναι</a:t>
            </a:r>
          </a:p>
          <a:p>
            <a:pPr marL="0" indent="0">
              <a:buNone/>
            </a:pPr>
            <a:r>
              <a:rPr lang="el-GR" sz="2400" dirty="0"/>
              <a:t>Α. 1.167</a:t>
            </a:r>
          </a:p>
          <a:p>
            <a:pPr marL="0" indent="0">
              <a:buNone/>
            </a:pPr>
            <a:r>
              <a:rPr lang="el-GR" sz="2400" dirty="0"/>
              <a:t>Β. 0.583</a:t>
            </a:r>
          </a:p>
          <a:p>
            <a:pPr marL="0" indent="0">
              <a:buNone/>
            </a:pPr>
            <a:r>
              <a:rPr lang="en-US" sz="2400" dirty="0"/>
              <a:t>C. </a:t>
            </a:r>
            <a:r>
              <a:rPr lang="el-GR" sz="2400" dirty="0"/>
              <a:t>Δεν μπορεί να υπολογιστεί γιατί δεν βλέπουμε όλο το αποτέλεσμα</a:t>
            </a:r>
          </a:p>
          <a:p>
            <a:pPr marL="0" indent="0">
              <a:buNone/>
            </a:pPr>
            <a:r>
              <a:rPr lang="en-US" sz="2400" dirty="0"/>
              <a:t>D. 0.39</a:t>
            </a:r>
            <a:r>
              <a:rPr lang="el-GR" sz="2400" dirty="0"/>
              <a:t>3</a:t>
            </a:r>
          </a:p>
          <a:p>
            <a:pPr marL="0" indent="0">
              <a:buNone/>
            </a:pPr>
            <a:endParaRPr lang="el-GR" sz="2400" dirty="0"/>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142</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
        <p:nvSpPr>
          <p:cNvPr id="5" name="TextBox 4">
            <a:extLst>
              <a:ext uri="{FF2B5EF4-FFF2-40B4-BE49-F238E27FC236}">
                <a16:creationId xmlns:a16="http://schemas.microsoft.com/office/drawing/2014/main" id="{91B8D7E9-EBEE-0D3E-A95F-7B4C6FC612D6}"/>
              </a:ext>
            </a:extLst>
          </p:cNvPr>
          <p:cNvSpPr txBox="1"/>
          <p:nvPr/>
        </p:nvSpPr>
        <p:spPr>
          <a:xfrm>
            <a:off x="152400" y="104953"/>
            <a:ext cx="4953000" cy="400110"/>
          </a:xfrm>
          <a:prstGeom prst="rect">
            <a:avLst/>
          </a:prstGeom>
          <a:noFill/>
        </p:spPr>
        <p:txBody>
          <a:bodyPr wrap="square" rtlCol="0">
            <a:spAutoFit/>
          </a:bodyPr>
          <a:lstStyle/>
          <a:p>
            <a:r>
              <a:rPr lang="en-US" sz="2000" dirty="0">
                <a:solidFill>
                  <a:srgbClr val="FF0000"/>
                </a:solidFill>
                <a:latin typeface="+mn-lt"/>
              </a:rPr>
              <a:t>MAP</a:t>
            </a:r>
            <a:r>
              <a:rPr lang="el-GR" sz="2000" dirty="0">
                <a:solidFill>
                  <a:srgbClr val="FF0000"/>
                </a:solidFill>
                <a:latin typeface="+mn-lt"/>
              </a:rPr>
              <a:t> ΙΙ</a:t>
            </a:r>
            <a:endParaRPr lang="en-US" sz="2000" dirty="0">
              <a:solidFill>
                <a:srgbClr val="FF0000"/>
              </a:solidFill>
              <a:latin typeface="+mn-lt"/>
            </a:endParaRPr>
          </a:p>
        </p:txBody>
      </p:sp>
    </p:spTree>
    <p:extLst>
      <p:ext uri="{BB962C8B-B14F-4D97-AF65-F5344CB8AC3E}">
        <p14:creationId xmlns:p14="http://schemas.microsoft.com/office/powerpoint/2010/main" val="1492854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1143000"/>
            <a:ext cx="8001000" cy="2667000"/>
          </a:xfrm>
        </p:spPr>
        <p:txBody>
          <a:bodyPr>
            <a:noAutofit/>
          </a:bodyPr>
          <a:lstStyle/>
          <a:p>
            <a:pPr>
              <a:buNone/>
            </a:pPr>
            <a:r>
              <a:rPr lang="el-GR" b="1" dirty="0"/>
              <a:t>Άσκηση 8.8 (επέκταση)</a:t>
            </a:r>
          </a:p>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p>
          <a:p>
            <a:r>
              <a:rPr lang="el-GR" sz="2400" dirty="0"/>
              <a:t>Για να είναι το Σύστημα 2 καλύτερο (ως αναφορά το </a:t>
            </a:r>
            <a:r>
              <a:rPr lang="en-US" sz="2400" dirty="0"/>
              <a:t>MAP</a:t>
            </a:r>
            <a:r>
              <a:rPr lang="el-GR" sz="2400" dirty="0"/>
              <a:t>) σε ποια θέση θα πρέπει να εμφανίζεται το επόμενο συναφές έγγραφο στο Σύστημα 1;</a:t>
            </a:r>
            <a:endParaRPr lang="en-US" sz="2400" dirty="0"/>
          </a:p>
          <a:p>
            <a:r>
              <a:rPr lang="el-GR" sz="2400" dirty="0"/>
              <a:t>Τι ισχύει για την </a:t>
            </a:r>
            <a:r>
              <a:rPr lang="en-US" sz="2400" dirty="0"/>
              <a:t>R-</a:t>
            </a:r>
            <a:r>
              <a:rPr lang="el-GR" sz="2400" dirty="0"/>
              <a:t>ακρίβεια;</a:t>
            </a: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143</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6087960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1463779"/>
            <a:ext cx="8001000" cy="3733800"/>
          </a:xfrm>
        </p:spPr>
        <p:txBody>
          <a:bodyPr>
            <a:noAutofit/>
          </a:bodyPr>
          <a:lstStyle/>
          <a:p>
            <a:pPr>
              <a:buNone/>
            </a:pPr>
            <a:r>
              <a:rPr lang="el-GR" sz="2000" b="1" dirty="0"/>
              <a:t>Άσκηση 8.9</a:t>
            </a:r>
            <a:r>
              <a:rPr lang="el-GR" sz="2000" dirty="0"/>
              <a:t>: Συλλογή από </a:t>
            </a:r>
            <a:r>
              <a:rPr lang="el-GR" sz="2000" i="1" dirty="0"/>
              <a:t>10.000 έγγραφα</a:t>
            </a:r>
          </a:p>
          <a:p>
            <a:pPr>
              <a:buNone/>
            </a:pPr>
            <a:r>
              <a:rPr lang="el-GR" sz="2000" dirty="0"/>
              <a:t>Μια ερώτηση για την οποία υπάρχουν συνολικά </a:t>
            </a:r>
            <a:r>
              <a:rPr lang="el-GR" sz="2000" i="1" dirty="0"/>
              <a:t>8 συναφή έγγραφα</a:t>
            </a:r>
          </a:p>
          <a:p>
            <a:pPr>
              <a:buNone/>
            </a:pPr>
            <a:r>
              <a:rPr lang="el-GR" sz="2000" dirty="0"/>
              <a:t>Τα πρώτα 20 αποτελέσματα:</a:t>
            </a:r>
          </a:p>
          <a:p>
            <a:pPr>
              <a:buNone/>
            </a:pPr>
            <a:r>
              <a:rPr lang="el-GR" sz="2000" dirty="0"/>
              <a:t>			</a:t>
            </a: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sz="2000" b="1" dirty="0">
                <a:solidFill>
                  <a:srgbClr val="FF0000"/>
                </a:solidFill>
              </a:rPr>
              <a:t>R</a:t>
            </a:r>
          </a:p>
          <a:p>
            <a:pPr>
              <a:buNone/>
            </a:pPr>
            <a:r>
              <a:rPr lang="el-GR" sz="2000" dirty="0"/>
              <a:t>Υπολογίστε:</a:t>
            </a:r>
            <a:endParaRPr lang="en-US" sz="2000" dirty="0"/>
          </a:p>
          <a:p>
            <a:r>
              <a:rPr lang="el-GR" sz="2000" dirty="0"/>
              <a:t>Την ακρίβεια στα πρώτα 20</a:t>
            </a:r>
          </a:p>
          <a:p>
            <a:r>
              <a:rPr lang="el-GR" sz="2000" dirty="0"/>
              <a:t>Το </a:t>
            </a:r>
            <a:r>
              <a:rPr lang="en-US" sz="2000" dirty="0"/>
              <a:t>F1 </a:t>
            </a:r>
            <a:r>
              <a:rPr lang="el-GR" sz="2000" dirty="0"/>
              <a:t>στα πρώτα </a:t>
            </a:r>
            <a:r>
              <a:rPr lang="en-US" sz="2000" dirty="0"/>
              <a:t>20?</a:t>
            </a:r>
            <a:endParaRPr lang="el-GR" sz="2000" dirty="0"/>
          </a:p>
          <a:p>
            <a:r>
              <a:rPr lang="el-GR" sz="2000" dirty="0"/>
              <a:t>Ποια είναι η ακρίβεια χωρίς παρεμβολή για 50% ανάκληση;</a:t>
            </a:r>
          </a:p>
          <a:p>
            <a:r>
              <a:rPr lang="el-GR" sz="2000" dirty="0"/>
              <a:t>Αν θεωρείστε ότι αυτή είναι όλη η απάντηση, ποια είναι η ακρίβεια με παρεμβολή για 60% ανάκληση;</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144</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099701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04026" y="533400"/>
            <a:ext cx="8001000" cy="2514600"/>
          </a:xfrm>
        </p:spPr>
        <p:txBody>
          <a:bodyPr>
            <a:noAutofit/>
          </a:bodyPr>
          <a:lstStyle/>
          <a:p>
            <a:pPr>
              <a:buNone/>
            </a:pPr>
            <a:r>
              <a:rPr lang="el-GR" b="1" dirty="0"/>
              <a:t>Άσκηση 8.9</a:t>
            </a:r>
          </a:p>
          <a:p>
            <a:pPr>
              <a:buNone/>
            </a:pPr>
            <a:r>
              <a:rPr lang="el-GR" dirty="0"/>
              <a:t>Επιστρέφει </a:t>
            </a:r>
            <a:r>
              <a:rPr lang="el-GR" b="1" i="1" dirty="0">
                <a:solidFill>
                  <a:schemeClr val="tx2">
                    <a:lumMod val="60000"/>
                    <a:lumOff val="40000"/>
                  </a:schemeClr>
                </a:solidFill>
              </a:rPr>
              <a:t>όλα τα 10.000 </a:t>
            </a:r>
            <a:r>
              <a:rPr lang="el-GR" dirty="0"/>
              <a:t>έγγραφα και αυτά είναι </a:t>
            </a:r>
            <a:r>
              <a:rPr lang="el-GR" i="1" dirty="0"/>
              <a:t>τα πρώτα 20 </a:t>
            </a:r>
            <a:r>
              <a:rPr lang="el-GR" dirty="0"/>
              <a:t>αποτελέσματα:</a:t>
            </a:r>
          </a:p>
          <a:p>
            <a:pPr>
              <a:buNone/>
            </a:pPr>
            <a:r>
              <a:rPr lang="el-GR" dirty="0"/>
              <a:t>			</a:t>
            </a:r>
            <a:r>
              <a:rPr lang="pt-BR" b="1" dirty="0">
                <a:solidFill>
                  <a:srgbClr val="FF0000"/>
                </a:solidFill>
              </a:rPr>
              <a:t>R</a:t>
            </a:r>
            <a:r>
              <a:rPr lang="pt-BR" dirty="0"/>
              <a:t> </a:t>
            </a:r>
            <a:r>
              <a:rPr lang="pt-BR" b="1" dirty="0">
                <a:solidFill>
                  <a:srgbClr val="FF0000"/>
                </a:solidFill>
              </a:rPr>
              <a:t>R</a:t>
            </a:r>
            <a:r>
              <a:rPr lang="pt-BR" dirty="0"/>
              <a:t> N N N N N N </a:t>
            </a:r>
            <a:r>
              <a:rPr lang="pt-BR" b="1" dirty="0">
                <a:solidFill>
                  <a:srgbClr val="FF0000"/>
                </a:solidFill>
              </a:rPr>
              <a:t>R</a:t>
            </a:r>
            <a:r>
              <a:rPr lang="pt-BR" dirty="0"/>
              <a:t> N </a:t>
            </a:r>
            <a:r>
              <a:rPr lang="pt-BR" b="1" dirty="0">
                <a:solidFill>
                  <a:srgbClr val="FF0000"/>
                </a:solidFill>
              </a:rPr>
              <a:t>R</a:t>
            </a:r>
            <a:r>
              <a:rPr lang="pt-BR" dirty="0"/>
              <a:t> N N N </a:t>
            </a:r>
            <a:r>
              <a:rPr lang="pt-BR" b="1" dirty="0">
                <a:solidFill>
                  <a:srgbClr val="FF0000"/>
                </a:solidFill>
              </a:rPr>
              <a:t>R</a:t>
            </a:r>
            <a:r>
              <a:rPr lang="pt-BR" dirty="0"/>
              <a:t> N N N N </a:t>
            </a:r>
            <a:r>
              <a:rPr lang="pt-BR" b="1" dirty="0">
                <a:solidFill>
                  <a:srgbClr val="FF0000"/>
                </a:solidFill>
              </a:rPr>
              <a:t>R</a:t>
            </a:r>
            <a:endParaRPr lang="el-GR" b="1" dirty="0">
              <a:solidFill>
                <a:srgbClr val="FF0000"/>
              </a:solidFill>
            </a:endParaRPr>
          </a:p>
          <a:p>
            <a:pPr>
              <a:buNone/>
            </a:pPr>
            <a:endParaRPr lang="pt-BR" b="1" dirty="0">
              <a:solidFill>
                <a:srgbClr val="FF0000"/>
              </a:solidFill>
            </a:endParaRPr>
          </a:p>
          <a:p>
            <a:r>
              <a:rPr lang="el-GR" dirty="0"/>
              <a:t>Ποια είναι η μεγαλύτερη δυνατή </a:t>
            </a:r>
            <a:r>
              <a:rPr lang="en-US" dirty="0"/>
              <a:t>MAP </a:t>
            </a:r>
            <a:r>
              <a:rPr lang="el-GR" dirty="0"/>
              <a:t>τιμή και ποια η μικρότερη δυνατή </a:t>
            </a:r>
            <a:r>
              <a:rPr lang="en-US" dirty="0"/>
              <a:t>MAP </a:t>
            </a:r>
            <a:r>
              <a:rPr lang="el-GR" dirty="0"/>
              <a:t>τιμή </a:t>
            </a:r>
            <a:endParaRPr lang="en-US" dirty="0"/>
          </a:p>
          <a:p>
            <a:pPr marL="0" indent="0">
              <a:buNone/>
            </a:pPr>
            <a:endParaRPr lang="el-GR" sz="2000" b="1" dirty="0">
              <a:solidFill>
                <a:srgbClr val="FF0000"/>
              </a:solidFill>
            </a:endParaRPr>
          </a:p>
          <a:p>
            <a:pPr marL="0" indent="0">
              <a:buNone/>
            </a:pP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b="1" dirty="0">
                <a:solidFill>
                  <a:srgbClr val="FF0000"/>
                </a:solidFill>
              </a:rPr>
              <a:t>R</a:t>
            </a:r>
            <a:r>
              <a:rPr lang="pt-BR" sz="2000" b="1" dirty="0">
                <a:solidFill>
                  <a:schemeClr val="accent6">
                    <a:lumMod val="75000"/>
                  </a:schemeClr>
                </a:solidFill>
              </a:rPr>
              <a:t> R R   .. </a:t>
            </a:r>
            <a:r>
              <a:rPr lang="pt-BR" sz="2000" dirty="0">
                <a:solidFill>
                  <a:schemeClr val="accent6">
                    <a:lumMod val="75000"/>
                  </a:schemeClr>
                </a:solidFill>
              </a:rPr>
              <a:t>N</a:t>
            </a:r>
            <a:r>
              <a:rPr lang="pt-BR" sz="2000" b="1" dirty="0">
                <a:solidFill>
                  <a:schemeClr val="accent6">
                    <a:lumMod val="75000"/>
                  </a:schemeClr>
                </a:solidFill>
              </a:rPr>
              <a:t> </a:t>
            </a:r>
            <a:r>
              <a:rPr lang="pt-BR" sz="2000" dirty="0">
                <a:solidFill>
                  <a:schemeClr val="accent6">
                    <a:lumMod val="75000"/>
                  </a:schemeClr>
                </a:solidFill>
              </a:rPr>
              <a:t>N N     ....  N N   </a:t>
            </a:r>
          </a:p>
          <a:p>
            <a:pPr marL="0" indent="0">
              <a:buNone/>
            </a:pPr>
            <a:endParaRPr lang="pt-BR" sz="2000" b="1" dirty="0">
              <a:solidFill>
                <a:schemeClr val="accent6">
                  <a:lumMod val="75000"/>
                </a:schemeClr>
              </a:solidFill>
            </a:endParaRPr>
          </a:p>
          <a:p>
            <a:pPr marL="0" indent="0">
              <a:buNone/>
            </a:pPr>
            <a:endParaRPr lang="pt-BR" sz="2000" b="1" dirty="0">
              <a:solidFill>
                <a:schemeClr val="accent6">
                  <a:lumMod val="75000"/>
                </a:schemeClr>
              </a:solidFill>
            </a:endParaRPr>
          </a:p>
          <a:p>
            <a:pPr marL="0" indent="0">
              <a:buNone/>
            </a:pP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sz="2000" b="1" dirty="0">
                <a:solidFill>
                  <a:srgbClr val="FF0000"/>
                </a:solidFill>
              </a:rPr>
              <a:t>R</a:t>
            </a:r>
            <a:r>
              <a:rPr lang="pt-BR" sz="2000" b="1" dirty="0">
                <a:solidFill>
                  <a:schemeClr val="accent6">
                    <a:lumMod val="75000"/>
                  </a:schemeClr>
                </a:solidFill>
              </a:rPr>
              <a:t> </a:t>
            </a:r>
            <a:r>
              <a:rPr lang="pt-BR" sz="2000" dirty="0">
                <a:solidFill>
                  <a:schemeClr val="accent6">
                    <a:lumMod val="75000"/>
                  </a:schemeClr>
                </a:solidFill>
              </a:rPr>
              <a:t>N N   </a:t>
            </a:r>
            <a:r>
              <a:rPr lang="pt-BR" sz="2000" b="1" dirty="0">
                <a:solidFill>
                  <a:schemeClr val="accent6">
                    <a:lumMod val="75000"/>
                  </a:schemeClr>
                </a:solidFill>
              </a:rPr>
              <a:t>..     </a:t>
            </a:r>
            <a:r>
              <a:rPr lang="pt-BR" sz="2000" dirty="0">
                <a:solidFill>
                  <a:schemeClr val="accent6">
                    <a:lumMod val="75000"/>
                  </a:schemeClr>
                </a:solidFill>
              </a:rPr>
              <a:t>N N N </a:t>
            </a:r>
            <a:r>
              <a:rPr lang="pt-BR" sz="2000" b="1" dirty="0">
                <a:solidFill>
                  <a:schemeClr val="accent6">
                    <a:lumMod val="75000"/>
                  </a:schemeClr>
                </a:solidFill>
              </a:rPr>
              <a:t>...   R R </a:t>
            </a:r>
            <a:endParaRPr lang="el-GR" sz="2000" dirty="0">
              <a:solidFill>
                <a:schemeClr val="accent6">
                  <a:lumMod val="75000"/>
                </a:schemeClr>
              </a:solidFill>
            </a:endParaRPr>
          </a:p>
          <a:p>
            <a:pPr marL="0" indent="0">
              <a:buNone/>
            </a:pPr>
            <a:r>
              <a:rPr lang="pt-BR" sz="2000" dirty="0">
                <a:solidFill>
                  <a:schemeClr val="accent6">
                    <a:lumMod val="75000"/>
                  </a:schemeClr>
                </a:solidFill>
              </a:rPr>
              <a:t>               </a:t>
            </a:r>
            <a:endParaRPr lang="el-GR" sz="2000" dirty="0">
              <a:solidFill>
                <a:schemeClr val="accent6">
                  <a:lumMod val="75000"/>
                </a:schemeClr>
              </a:solidFill>
            </a:endParaRPr>
          </a:p>
          <a:p>
            <a:pPr marL="0" indent="0">
              <a:buNone/>
            </a:pP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145</a:t>
            </a:fld>
            <a:endParaRPr lang="en-US"/>
          </a:p>
        </p:txBody>
      </p:sp>
      <p:sp>
        <p:nvSpPr>
          <p:cNvPr id="2" name="Left Brace 1">
            <a:extLst>
              <a:ext uri="{FF2B5EF4-FFF2-40B4-BE49-F238E27FC236}">
                <a16:creationId xmlns:a16="http://schemas.microsoft.com/office/drawing/2014/main" id="{660D41E6-7C89-4F98-A0AF-1A1B5F9DC00C}"/>
              </a:ext>
            </a:extLst>
          </p:cNvPr>
          <p:cNvSpPr/>
          <p:nvPr/>
        </p:nvSpPr>
        <p:spPr>
          <a:xfrm rot="16200000">
            <a:off x="4876800" y="3794370"/>
            <a:ext cx="381000" cy="381000"/>
          </a:xfrm>
          <a:prstGeom prst="leftBrace">
            <a:avLst>
              <a:gd name="adj1" fmla="val 8333"/>
              <a:gd name="adj2" fmla="val 47871"/>
            </a:avLst>
          </a:prstGeom>
          <a:ln>
            <a:solidFill>
              <a:srgbClr val="00A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F7E260BC-240C-4494-81FD-458B0553EF51}"/>
              </a:ext>
            </a:extLst>
          </p:cNvPr>
          <p:cNvSpPr txBox="1"/>
          <p:nvPr/>
        </p:nvSpPr>
        <p:spPr>
          <a:xfrm>
            <a:off x="4724400" y="4074235"/>
            <a:ext cx="990600" cy="307777"/>
          </a:xfrm>
          <a:prstGeom prst="rect">
            <a:avLst/>
          </a:prstGeom>
          <a:noFill/>
        </p:spPr>
        <p:txBody>
          <a:bodyPr wrap="square" rtlCol="0">
            <a:spAutoFit/>
          </a:bodyPr>
          <a:lstStyle/>
          <a:p>
            <a:r>
              <a:rPr lang="en-US" sz="1400" dirty="0">
                <a:solidFill>
                  <a:schemeClr val="accent6">
                    <a:lumMod val="75000"/>
                  </a:schemeClr>
                </a:solidFill>
                <a:latin typeface="+mn-lt"/>
              </a:rPr>
              <a:t>2</a:t>
            </a:r>
          </a:p>
        </p:txBody>
      </p:sp>
      <p:sp>
        <p:nvSpPr>
          <p:cNvPr id="8" name="Left Brace 7">
            <a:extLst>
              <a:ext uri="{FF2B5EF4-FFF2-40B4-BE49-F238E27FC236}">
                <a16:creationId xmlns:a16="http://schemas.microsoft.com/office/drawing/2014/main" id="{EF06F877-DBB3-4154-A9C5-B16D2803459E}"/>
              </a:ext>
            </a:extLst>
          </p:cNvPr>
          <p:cNvSpPr/>
          <p:nvPr/>
        </p:nvSpPr>
        <p:spPr>
          <a:xfrm rot="16200000">
            <a:off x="6819900" y="4872847"/>
            <a:ext cx="457200" cy="381000"/>
          </a:xfrm>
          <a:prstGeom prst="leftBrace">
            <a:avLst>
              <a:gd name="adj1" fmla="val 8333"/>
              <a:gd name="adj2" fmla="val 47871"/>
            </a:avLst>
          </a:prstGeom>
          <a:ln>
            <a:solidFill>
              <a:srgbClr val="00A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57574D35-AAA2-4DDD-90A5-048BEA7B7667}"/>
              </a:ext>
            </a:extLst>
          </p:cNvPr>
          <p:cNvSpPr txBox="1"/>
          <p:nvPr/>
        </p:nvSpPr>
        <p:spPr>
          <a:xfrm>
            <a:off x="6743700" y="5138058"/>
            <a:ext cx="990600" cy="307777"/>
          </a:xfrm>
          <a:prstGeom prst="rect">
            <a:avLst/>
          </a:prstGeom>
          <a:noFill/>
        </p:spPr>
        <p:txBody>
          <a:bodyPr wrap="square" rtlCol="0">
            <a:spAutoFit/>
          </a:bodyPr>
          <a:lstStyle/>
          <a:p>
            <a:r>
              <a:rPr lang="en-US" sz="1400" dirty="0">
                <a:solidFill>
                  <a:schemeClr val="accent6">
                    <a:lumMod val="75000"/>
                  </a:schemeClr>
                </a:solidFill>
                <a:latin typeface="+mn-lt"/>
              </a:rPr>
              <a:t>2</a:t>
            </a:r>
          </a:p>
        </p:txBody>
      </p:sp>
    </p:spTree>
    <p:extLst>
      <p:ext uri="{BB962C8B-B14F-4D97-AF65-F5344CB8AC3E}">
        <p14:creationId xmlns:p14="http://schemas.microsoft.com/office/powerpoint/2010/main" val="35769917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146</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pic>
        <p:nvPicPr>
          <p:cNvPr id="3" name="Picture 2"/>
          <p:cNvPicPr>
            <a:picLocks noChangeAspect="1"/>
          </p:cNvPicPr>
          <p:nvPr/>
        </p:nvPicPr>
        <p:blipFill>
          <a:blip r:embed="rId2"/>
          <a:stretch>
            <a:fillRect/>
          </a:stretch>
        </p:blipFill>
        <p:spPr>
          <a:xfrm>
            <a:off x="1600200" y="2209800"/>
            <a:ext cx="1929450" cy="2106540"/>
          </a:xfrm>
          <a:prstGeom prst="rect">
            <a:avLst/>
          </a:prstGeom>
        </p:spPr>
      </p:pic>
      <p:sp>
        <p:nvSpPr>
          <p:cNvPr id="8" name="Rectangle 3"/>
          <p:cNvSpPr>
            <a:spLocks noGrp="1" noChangeArrowheads="1"/>
          </p:cNvSpPr>
          <p:nvPr>
            <p:ph idx="1"/>
          </p:nvPr>
        </p:nvSpPr>
        <p:spPr>
          <a:xfrm>
            <a:off x="196360" y="1179971"/>
            <a:ext cx="8610600" cy="914400"/>
          </a:xfrm>
        </p:spPr>
        <p:txBody>
          <a:bodyPr>
            <a:noAutofit/>
          </a:bodyPr>
          <a:lstStyle/>
          <a:p>
            <a:pPr>
              <a:buNone/>
            </a:pPr>
            <a:r>
              <a:rPr lang="el-GR" sz="2000" b="1" dirty="0"/>
              <a:t>Άσκηση</a:t>
            </a:r>
            <a:r>
              <a:rPr lang="el-GR" sz="2000" dirty="0"/>
              <a:t> </a:t>
            </a:r>
            <a:r>
              <a:rPr lang="el-GR" sz="2000" b="1" dirty="0"/>
              <a:t>8.10</a:t>
            </a:r>
            <a:r>
              <a:rPr lang="en-US" sz="2000" b="1" dirty="0"/>
              <a:t> </a:t>
            </a:r>
            <a:r>
              <a:rPr lang="el-GR" sz="2000" b="1" dirty="0"/>
              <a:t>(</a:t>
            </a:r>
            <a:r>
              <a:rPr lang="en-US" sz="2000" b="1" dirty="0"/>
              <a:t>kappa)</a:t>
            </a:r>
            <a:endParaRPr lang="el-GR" sz="2000" b="1" dirty="0"/>
          </a:p>
          <a:p>
            <a:pPr marL="0" indent="0">
              <a:buNone/>
            </a:pPr>
            <a:r>
              <a:rPr lang="el-GR" sz="1800" dirty="0"/>
              <a:t>Στον πίνακα βλέπουμε τις αξιολογήσεις 2 χρηστών σχετικά με τη συνάφεια 12 εγγράφων ως προς ένα ερώτημα. Έστω ότι το αποτέλεσμα είναι τα έγγραφα 4, 5, 6, 7, 8</a:t>
            </a:r>
          </a:p>
        </p:txBody>
      </p:sp>
      <p:sp>
        <p:nvSpPr>
          <p:cNvPr id="4" name="TextBox 3"/>
          <p:cNvSpPr txBox="1"/>
          <p:nvPr/>
        </p:nvSpPr>
        <p:spPr>
          <a:xfrm>
            <a:off x="196360" y="4419600"/>
            <a:ext cx="8461131" cy="1754326"/>
          </a:xfrm>
          <a:prstGeom prst="rect">
            <a:avLst/>
          </a:prstGeom>
          <a:noFill/>
        </p:spPr>
        <p:txBody>
          <a:bodyPr wrap="square" rtlCol="0">
            <a:spAutoFit/>
          </a:bodyPr>
          <a:lstStyle/>
          <a:p>
            <a:r>
              <a:rPr lang="el-GR" sz="1800" dirty="0">
                <a:latin typeface="+mn-lt"/>
              </a:rPr>
              <a:t>(α) Υπολογίστε το </a:t>
            </a:r>
            <a:r>
              <a:rPr lang="en-US" sz="1800" dirty="0">
                <a:latin typeface="+mn-lt"/>
              </a:rPr>
              <a:t>kappa</a:t>
            </a:r>
          </a:p>
          <a:p>
            <a:r>
              <a:rPr lang="en-US" sz="1800" dirty="0">
                <a:latin typeface="+mn-lt"/>
              </a:rPr>
              <a:t>(</a:t>
            </a:r>
            <a:r>
              <a:rPr lang="el-GR" sz="1800" dirty="0">
                <a:latin typeface="+mn-lt"/>
              </a:rPr>
              <a:t>β) Υπολογίστε την ακρίβεια και την ανάκληση αν υποθέσουμε ότι ένα έγγραφο είναι συναφές μόνο αν συμφωνούν και οι δύο κριτές</a:t>
            </a:r>
          </a:p>
          <a:p>
            <a:r>
              <a:rPr lang="el-GR" sz="1800" dirty="0"/>
              <a:t>(γ) </a:t>
            </a:r>
            <a:r>
              <a:rPr lang="el-GR" sz="1800" dirty="0">
                <a:latin typeface="+mn-lt"/>
              </a:rPr>
              <a:t>Υπολογίστε την ακρίβεια και την ανάκληση αν υποθέσουμε ότι ένα έγγραφο είναι συναφές αρκεί ένας από τους κριτές να το θεωρεί συναφές.</a:t>
            </a:r>
          </a:p>
          <a:p>
            <a:r>
              <a:rPr lang="el-GR" sz="1800" dirty="0">
                <a:latin typeface="+mn-lt"/>
              </a:rPr>
              <a:t> </a:t>
            </a:r>
          </a:p>
        </p:txBody>
      </p:sp>
      <p:sp>
        <p:nvSpPr>
          <p:cNvPr id="10" name="TextBox 9">
            <a:extLst>
              <a:ext uri="{FF2B5EF4-FFF2-40B4-BE49-F238E27FC236}">
                <a16:creationId xmlns:a16="http://schemas.microsoft.com/office/drawing/2014/main" id="{BAA9EE3A-3535-4B93-99F4-49EE5B643DE7}"/>
              </a:ext>
            </a:extLst>
          </p:cNvPr>
          <p:cNvSpPr txBox="1"/>
          <p:nvPr/>
        </p:nvSpPr>
        <p:spPr>
          <a:xfrm>
            <a:off x="228600" y="152400"/>
            <a:ext cx="4953000" cy="400110"/>
          </a:xfrm>
          <a:prstGeom prst="rect">
            <a:avLst/>
          </a:prstGeom>
          <a:noFill/>
        </p:spPr>
        <p:txBody>
          <a:bodyPr wrap="square" rtlCol="0">
            <a:spAutoFit/>
          </a:bodyPr>
          <a:lstStyle/>
          <a:p>
            <a:r>
              <a:rPr lang="en-US" sz="2000" dirty="0">
                <a:solidFill>
                  <a:srgbClr val="FF0000"/>
                </a:solidFill>
                <a:latin typeface="+mn-lt"/>
              </a:rPr>
              <a:t>Kappa, precision, recall</a:t>
            </a:r>
          </a:p>
        </p:txBody>
      </p:sp>
    </p:spTree>
    <p:extLst>
      <p:ext uri="{BB962C8B-B14F-4D97-AF65-F5344CB8AC3E}">
        <p14:creationId xmlns:p14="http://schemas.microsoft.com/office/powerpoint/2010/main" val="27320621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67E66-871D-4F89-B275-E4FCDE53DD4A}"/>
              </a:ext>
            </a:extLst>
          </p:cNvPr>
          <p:cNvSpPr>
            <a:spLocks noGrp="1"/>
          </p:cNvSpPr>
          <p:nvPr>
            <p:ph type="sldNum" sz="quarter" idx="12"/>
          </p:nvPr>
        </p:nvSpPr>
        <p:spPr/>
        <p:txBody>
          <a:bodyPr/>
          <a:lstStyle/>
          <a:p>
            <a:fld id="{A8FAE9CB-6C8B-49DF-BA0E-D5C49502510A}" type="slidenum">
              <a:rPr lang="en-US" smtClean="0"/>
              <a:pPr/>
              <a:t>147</a:t>
            </a:fld>
            <a:endParaRPr lang="en-US"/>
          </a:p>
        </p:txBody>
      </p:sp>
      <p:sp>
        <p:nvSpPr>
          <p:cNvPr id="3" name="TextBox 2">
            <a:extLst>
              <a:ext uri="{FF2B5EF4-FFF2-40B4-BE49-F238E27FC236}">
                <a16:creationId xmlns:a16="http://schemas.microsoft.com/office/drawing/2014/main" id="{4B8508E7-9D95-404A-B111-BB75028C60C1}"/>
              </a:ext>
            </a:extLst>
          </p:cNvPr>
          <p:cNvSpPr txBox="1"/>
          <p:nvPr/>
        </p:nvSpPr>
        <p:spPr>
          <a:xfrm>
            <a:off x="652968" y="385512"/>
            <a:ext cx="7729031" cy="5940088"/>
          </a:xfrm>
          <a:prstGeom prst="rect">
            <a:avLst/>
          </a:prstGeom>
          <a:noFill/>
        </p:spPr>
        <p:txBody>
          <a:bodyPr wrap="square" rtlCol="0">
            <a:spAutoFit/>
          </a:bodyPr>
          <a:lstStyle/>
          <a:p>
            <a:r>
              <a:rPr lang="el-GR" dirty="0">
                <a:latin typeface="+mn-lt"/>
              </a:rPr>
              <a:t>Υποθέστε ότι έχουμε μη δυαδικές αποτιμήσεις συνάφειας με βαθμολογίες από 0 έως 5. </a:t>
            </a:r>
          </a:p>
          <a:p>
            <a:r>
              <a:rPr lang="el-GR" dirty="0">
                <a:latin typeface="+mn-lt"/>
              </a:rPr>
              <a:t>Συγκεκριμένα, όλα τα μη συναφή έγγραφα  έχουν βαθμό 0, ενώ τα συναφή έγγραφα έχουν τους εξής βαθμούς </a:t>
            </a:r>
            <a:endParaRPr lang="en-US" dirty="0">
              <a:latin typeface="+mn-lt"/>
            </a:endParaRPr>
          </a:p>
          <a:p>
            <a:r>
              <a:rPr lang="en-US" sz="1400" dirty="0">
                <a:latin typeface="+mn-lt"/>
              </a:rPr>
              <a:t>d</a:t>
            </a:r>
            <a:r>
              <a:rPr lang="el-GR" sz="1400" dirty="0">
                <a:latin typeface="+mn-lt"/>
              </a:rPr>
              <a:t>10 βαθμός 4, </a:t>
            </a:r>
          </a:p>
          <a:p>
            <a:r>
              <a:rPr lang="en-US" sz="1400" dirty="0">
                <a:latin typeface="+mn-lt"/>
              </a:rPr>
              <a:t>d</a:t>
            </a:r>
            <a:r>
              <a:rPr lang="el-GR" sz="1400" dirty="0">
                <a:latin typeface="+mn-lt"/>
              </a:rPr>
              <a:t>25 βαθμός 5, </a:t>
            </a:r>
          </a:p>
          <a:p>
            <a:r>
              <a:rPr lang="en-US" sz="1400" dirty="0">
                <a:latin typeface="+mn-lt"/>
              </a:rPr>
              <a:t>d</a:t>
            </a:r>
            <a:r>
              <a:rPr lang="el-GR" sz="1400" dirty="0">
                <a:latin typeface="+mn-lt"/>
              </a:rPr>
              <a:t>190 βαθμός 3, </a:t>
            </a:r>
          </a:p>
          <a:p>
            <a:r>
              <a:rPr lang="en-US" sz="1400" dirty="0">
                <a:latin typeface="+mn-lt"/>
              </a:rPr>
              <a:t>d</a:t>
            </a:r>
            <a:r>
              <a:rPr lang="el-GR" sz="1400" dirty="0">
                <a:latin typeface="+mn-lt"/>
              </a:rPr>
              <a:t>350 βαθμός 4, </a:t>
            </a:r>
          </a:p>
          <a:p>
            <a:r>
              <a:rPr lang="en-US" sz="1400" dirty="0">
                <a:latin typeface="+mn-lt"/>
              </a:rPr>
              <a:t>d</a:t>
            </a:r>
            <a:r>
              <a:rPr lang="el-GR" sz="1400" dirty="0">
                <a:latin typeface="+mn-lt"/>
              </a:rPr>
              <a:t>400 βαθμός 2, </a:t>
            </a:r>
          </a:p>
          <a:p>
            <a:r>
              <a:rPr lang="en-US" sz="1400" dirty="0">
                <a:latin typeface="+mn-lt"/>
              </a:rPr>
              <a:t>d</a:t>
            </a:r>
            <a:r>
              <a:rPr lang="el-GR" sz="1400" dirty="0">
                <a:latin typeface="+mn-lt"/>
              </a:rPr>
              <a:t>434 βαθμός 5, </a:t>
            </a:r>
          </a:p>
          <a:p>
            <a:r>
              <a:rPr lang="el-GR" sz="1400" dirty="0">
                <a:latin typeface="+mn-lt"/>
              </a:rPr>
              <a:t>d700 βαθμός 1, </a:t>
            </a:r>
          </a:p>
          <a:p>
            <a:r>
              <a:rPr lang="el-GR" sz="1400" dirty="0">
                <a:latin typeface="+mn-lt"/>
              </a:rPr>
              <a:t>d701 βαθμός 3, </a:t>
            </a:r>
          </a:p>
          <a:p>
            <a:r>
              <a:rPr lang="el-GR" sz="1400" dirty="0">
                <a:latin typeface="+mn-lt"/>
              </a:rPr>
              <a:t>d900 βαθμός 2, </a:t>
            </a:r>
          </a:p>
          <a:p>
            <a:r>
              <a:rPr lang="el-GR" sz="1400" dirty="0">
                <a:latin typeface="+mn-lt"/>
              </a:rPr>
              <a:t>d990 βαθμός 5. </a:t>
            </a:r>
          </a:p>
          <a:p>
            <a:r>
              <a:rPr lang="el-GR" dirty="0">
                <a:latin typeface="+mn-lt"/>
              </a:rPr>
              <a:t>Απάντηση: </a:t>
            </a:r>
            <a:r>
              <a:rPr lang="en-US" dirty="0">
                <a:latin typeface="+mn-lt"/>
              </a:rPr>
              <a:t> d701 d190 d350 d100 d206 d990 d10 d890</a:t>
            </a:r>
          </a:p>
          <a:p>
            <a:pPr lvl="0"/>
            <a:endParaRPr lang="el-GR" dirty="0">
              <a:latin typeface="+mn-lt"/>
            </a:endParaRPr>
          </a:p>
          <a:p>
            <a:pPr marL="342900" lvl="0" indent="-342900">
              <a:buFont typeface="Wingdings" panose="05000000000000000000" pitchFamily="2" charset="2"/>
              <a:buChar char="§"/>
            </a:pPr>
            <a:r>
              <a:rPr lang="el-GR" dirty="0">
                <a:latin typeface="+mn-lt"/>
              </a:rPr>
              <a:t>Υπολογίστε το </a:t>
            </a:r>
            <a:r>
              <a:rPr lang="en-US" dirty="0">
                <a:latin typeface="+mn-lt"/>
              </a:rPr>
              <a:t>Discounted Cumulative Gain</a:t>
            </a:r>
            <a:r>
              <a:rPr lang="el-GR" dirty="0">
                <a:latin typeface="+mn-lt"/>
              </a:rPr>
              <a:t> (</a:t>
            </a:r>
            <a:r>
              <a:rPr lang="en-US" dirty="0">
                <a:latin typeface="+mn-lt"/>
              </a:rPr>
              <a:t>DCG</a:t>
            </a:r>
            <a:r>
              <a:rPr lang="el-GR" dirty="0">
                <a:latin typeface="+mn-lt"/>
              </a:rPr>
              <a:t>) στη θέση διάταξης 5</a:t>
            </a:r>
            <a:endParaRPr lang="en-US" dirty="0">
              <a:latin typeface="+mn-lt"/>
            </a:endParaRPr>
          </a:p>
          <a:p>
            <a:pPr marL="342900" lvl="0" indent="-342900">
              <a:buFont typeface="Wingdings" panose="05000000000000000000" pitchFamily="2" charset="2"/>
              <a:buChar char="§"/>
            </a:pPr>
            <a:r>
              <a:rPr lang="el-GR" dirty="0">
                <a:latin typeface="+mn-lt"/>
              </a:rPr>
              <a:t>Υπολογίστε το </a:t>
            </a:r>
            <a:r>
              <a:rPr lang="el-GR" dirty="0" err="1">
                <a:latin typeface="+mn-lt"/>
              </a:rPr>
              <a:t>κανονικοποιημένο</a:t>
            </a:r>
            <a:r>
              <a:rPr lang="el-GR" dirty="0">
                <a:latin typeface="+mn-lt"/>
              </a:rPr>
              <a:t> </a:t>
            </a:r>
            <a:r>
              <a:rPr lang="en-US" dirty="0">
                <a:latin typeface="+mn-lt"/>
              </a:rPr>
              <a:t>Discounted Cumulative Gain</a:t>
            </a:r>
            <a:r>
              <a:rPr lang="el-GR" dirty="0">
                <a:latin typeface="+mn-lt"/>
              </a:rPr>
              <a:t> (Ν</a:t>
            </a:r>
            <a:r>
              <a:rPr lang="en-US" dirty="0">
                <a:latin typeface="+mn-lt"/>
              </a:rPr>
              <a:t>DCG</a:t>
            </a:r>
            <a:r>
              <a:rPr lang="el-GR" dirty="0">
                <a:latin typeface="+mn-lt"/>
              </a:rPr>
              <a:t>) στη θέση διάταξης 5</a:t>
            </a:r>
            <a:endParaRPr lang="en-US" dirty="0">
              <a:latin typeface="+mn-lt"/>
            </a:endParaRPr>
          </a:p>
        </p:txBody>
      </p:sp>
      <p:sp>
        <p:nvSpPr>
          <p:cNvPr id="4" name="TextBox 3">
            <a:extLst>
              <a:ext uri="{FF2B5EF4-FFF2-40B4-BE49-F238E27FC236}">
                <a16:creationId xmlns:a16="http://schemas.microsoft.com/office/drawing/2014/main" id="{922E009B-BF00-8A80-969B-5AC3ADB06374}"/>
              </a:ext>
            </a:extLst>
          </p:cNvPr>
          <p:cNvSpPr txBox="1"/>
          <p:nvPr/>
        </p:nvSpPr>
        <p:spPr>
          <a:xfrm>
            <a:off x="228600" y="152400"/>
            <a:ext cx="2362200" cy="400110"/>
          </a:xfrm>
          <a:prstGeom prst="rect">
            <a:avLst/>
          </a:prstGeom>
          <a:noFill/>
        </p:spPr>
        <p:txBody>
          <a:bodyPr wrap="square" rtlCol="0">
            <a:spAutoFit/>
          </a:bodyPr>
          <a:lstStyle/>
          <a:p>
            <a:r>
              <a:rPr lang="en-US" sz="2000" dirty="0">
                <a:solidFill>
                  <a:srgbClr val="FF0000"/>
                </a:solidFill>
                <a:latin typeface="+mn-lt"/>
              </a:rPr>
              <a:t>NDCG</a:t>
            </a:r>
          </a:p>
        </p:txBody>
      </p:sp>
    </p:spTree>
    <p:extLst>
      <p:ext uri="{BB962C8B-B14F-4D97-AF65-F5344CB8AC3E}">
        <p14:creationId xmlns:p14="http://schemas.microsoft.com/office/powerpoint/2010/main" val="40592556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514152" y="1800914"/>
            <a:ext cx="8305800" cy="3962400"/>
          </a:xfrm>
        </p:spPr>
        <p:txBody>
          <a:bodyPr/>
          <a:lstStyle/>
          <a:p>
            <a:pPr eaLnBrk="1" hangingPunct="1"/>
            <a:endParaRPr lang="el-GR" dirty="0">
              <a:ea typeface="ＭＳ Ｐゴシック" pitchFamily="-112" charset="-128"/>
            </a:endParaRPr>
          </a:p>
          <a:p>
            <a:pPr algn="ctr" eaLnBrk="1" hangingPunct="1">
              <a:buNone/>
            </a:pPr>
            <a:r>
              <a:rPr lang="el-GR" dirty="0">
                <a:ea typeface="ＭＳ Ｐゴシック" pitchFamily="-112" charset="-128"/>
              </a:rPr>
              <a:t>ΤΕΛΟΣ </a:t>
            </a:r>
            <a:r>
              <a:rPr lang="en-US" dirty="0">
                <a:ea typeface="ＭＳ Ｐゴシック" pitchFamily="-112" charset="-128"/>
              </a:rPr>
              <a:t>8</a:t>
            </a:r>
            <a:r>
              <a:rPr lang="el-GR" baseline="30000" dirty="0">
                <a:ea typeface="ＭＳ Ｐゴシック" pitchFamily="-112" charset="-128"/>
              </a:rPr>
              <a:t>ου</a:t>
            </a:r>
            <a:r>
              <a:rPr lang="el-GR" dirty="0">
                <a:ea typeface="ＭＳ Ｐゴシック" pitchFamily="-112" charset="-128"/>
              </a:rPr>
              <a:t> Κεφαλαίου</a:t>
            </a:r>
          </a:p>
          <a:p>
            <a:pPr algn="ctr" eaLnBrk="1" hangingPunct="1">
              <a:buNone/>
            </a:pPr>
            <a:endParaRPr lang="el-GR" dirty="0">
              <a:ea typeface="ＭＳ Ｐゴシック" pitchFamily="-112" charset="-128"/>
            </a:endParaRPr>
          </a:p>
          <a:p>
            <a:pPr algn="ctr" eaLnBrk="1" hangingPunct="1">
              <a:buNone/>
            </a:pPr>
            <a:r>
              <a:rPr lang="el-GR" dirty="0">
                <a:ea typeface="ＭＳ Ｐゴシック" pitchFamily="-112" charset="-128"/>
              </a:rPr>
              <a:t>Ερωτήσεις?</a:t>
            </a:r>
            <a:endParaRPr lang="en-US" dirty="0">
              <a:ea typeface="ＭＳ Ｐゴシック" pitchFamily="-112" charset="-128"/>
            </a:endParaRPr>
          </a:p>
        </p:txBody>
      </p:sp>
      <p:sp>
        <p:nvSpPr>
          <p:cNvPr id="8" name="Slide Number Placeholder 7"/>
          <p:cNvSpPr>
            <a:spLocks noGrp="1"/>
          </p:cNvSpPr>
          <p:nvPr>
            <p:ph type="sldNum" sz="quarter" idx="12"/>
          </p:nvPr>
        </p:nvSpPr>
        <p:spPr/>
        <p:txBody>
          <a:bodyPr/>
          <a:lstStyle/>
          <a:p>
            <a:fld id="{0ED9190B-40F4-4D14-B8A7-A8F5BA31F2B1}" type="slidenum">
              <a:rPr lang="en-US" smtClean="0"/>
              <a:pPr/>
              <a:t>148</a:t>
            </a:fld>
            <a:endParaRPr lang="en-US"/>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a:solidFill>
                  <a:prstClr val="black"/>
                </a:solidFill>
                <a:latin typeface="Times New Roman" pitchFamily="-112" charset="0"/>
                <a:ea typeface="MS Mincho" pitchFamily="49" charset="-128"/>
                <a:cs typeface="Arial Unicode MS" pitchFamily="-112" charset="0"/>
              </a:rPr>
              <a:t> </a:t>
            </a:r>
            <a:endParaRPr lang="en-US">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830997"/>
          </a:xfrm>
          <a:prstGeom prst="rect">
            <a:avLst/>
          </a:prstGeom>
          <a:noFill/>
        </p:spPr>
        <p:txBody>
          <a:bodyPr wrap="square" rtlCol="0">
            <a:spAutoFit/>
          </a:bodyPr>
          <a:lstStyle/>
          <a:p>
            <a:pPr eaLnBrk="1" hangingPunct="1"/>
            <a:r>
              <a:rPr lang="el-GR" sz="1200" i="1" dirty="0">
                <a:solidFill>
                  <a:schemeClr val="accent5">
                    <a:lumMod val="75000"/>
                  </a:schemeClr>
                </a:solidFill>
                <a:latin typeface="+mn-lt"/>
                <a:ea typeface="ＭＳ Ｐゴシック" pitchFamily="-112" charset="-128"/>
              </a:rPr>
              <a:t>Χρησιμοποιήθηκε κάποιο υλικό από:</a:t>
            </a:r>
          </a:p>
          <a:p>
            <a:pPr eaLnBrk="1" hangingPunct="1">
              <a:buFont typeface="Wingdings" pitchFamily="2" charset="2"/>
              <a:buChar char="ü"/>
            </a:pPr>
            <a:r>
              <a:rPr lang="el-GR"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Pandu</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Nayak</a:t>
            </a:r>
            <a:r>
              <a:rPr lang="en-US" sz="1200" i="1" dirty="0">
                <a:solidFill>
                  <a:schemeClr val="accent5">
                    <a:lumMod val="75000"/>
                  </a:schemeClr>
                </a:solidFill>
                <a:latin typeface="+mn-lt"/>
                <a:ea typeface="ＭＳ Ｐゴシック" pitchFamily="-112" charset="-128"/>
              </a:rPr>
              <a:t> and </a:t>
            </a:r>
            <a:r>
              <a:rPr lang="en-US" sz="1200" i="1" dirty="0" err="1">
                <a:solidFill>
                  <a:schemeClr val="accent5">
                    <a:lumMod val="75000"/>
                  </a:schemeClr>
                </a:solidFill>
                <a:latin typeface="+mn-lt"/>
                <a:ea typeface="ＭＳ Ｐゴシック" pitchFamily="-112" charset="-128"/>
              </a:rPr>
              <a:t>Prabhakar</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Raghavan</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CS276</a:t>
            </a:r>
            <a:r>
              <a:rPr lang="el-GR" sz="1200" i="1" dirty="0">
                <a:solidFill>
                  <a:schemeClr val="accent5">
                    <a:lumMod val="75000"/>
                  </a:schemeClr>
                </a:solidFill>
                <a:latin typeface="+mn-lt"/>
                <a:ea typeface="ＭＳ Ｐゴシック" pitchFamily="-112" charset="-128"/>
              </a:rPr>
              <a:t>:</a:t>
            </a:r>
            <a:r>
              <a:rPr lang="en-US" sz="1200" i="1" dirty="0">
                <a:solidFill>
                  <a:schemeClr val="accent5">
                    <a:lumMod val="75000"/>
                  </a:schemeClr>
                </a:solidFill>
                <a:latin typeface="+mn-lt"/>
                <a:ea typeface="ＭＳ Ｐゴシック" pitchFamily="-112" charset="-128"/>
              </a:rPr>
              <a:t>Information Retrieval and Web Search</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Stanford)</a:t>
            </a:r>
          </a:p>
          <a:p>
            <a:pPr>
              <a:buFont typeface="Wingdings" pitchFamily="2" charset="2"/>
              <a:buChar char="ü"/>
            </a:pPr>
            <a:r>
              <a:rPr lang="el-GR" sz="1200" i="1">
                <a:solidFill>
                  <a:schemeClr val="accent5">
                    <a:lumMod val="75000"/>
                  </a:schemeClr>
                </a:solidFill>
                <a:latin typeface="+mn-lt"/>
                <a:ea typeface="ＭＳ Ｐゴシック" pitchFamily="-112" charset="-128"/>
              </a:rPr>
              <a:t> </a:t>
            </a:r>
            <a:r>
              <a:rPr lang="en-US" sz="1200" i="1">
                <a:solidFill>
                  <a:schemeClr val="accent5">
                    <a:lumMod val="75000"/>
                  </a:schemeClr>
                </a:solidFill>
                <a:latin typeface="+mn-lt"/>
                <a:ea typeface="ＭＳ Ｐゴシック" pitchFamily="-112" charset="-128"/>
              </a:rPr>
              <a:t>Hinrich</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Schütze</a:t>
            </a:r>
            <a:r>
              <a:rPr lang="en-US" sz="1200" i="1" dirty="0">
                <a:solidFill>
                  <a:schemeClr val="accent5">
                    <a:lumMod val="75000"/>
                  </a:schemeClr>
                </a:solidFill>
                <a:latin typeface="+mn-lt"/>
                <a:ea typeface="ＭＳ Ｐゴシック" pitchFamily="-112" charset="-128"/>
              </a:rPr>
              <a:t> and Christina </a:t>
            </a:r>
            <a:r>
              <a:rPr lang="en-US" sz="1200" i="1" dirty="0" err="1">
                <a:solidFill>
                  <a:schemeClr val="accent5">
                    <a:lumMod val="75000"/>
                  </a:schemeClr>
                </a:solidFill>
                <a:latin typeface="+mn-lt"/>
                <a:ea typeface="ＭＳ Ｐゴシック" pitchFamily="-112" charset="-128"/>
              </a:rPr>
              <a:t>Lioma</a:t>
            </a:r>
            <a:r>
              <a:rPr lang="en-US" sz="1200" i="1" dirty="0">
                <a:solidFill>
                  <a:schemeClr val="accent5">
                    <a:lumMod val="75000"/>
                  </a:schemeClr>
                </a:solidFill>
                <a:latin typeface="+mn-lt"/>
                <a:ea typeface="ＭＳ Ｐゴシック" pitchFamily="-112" charset="-128"/>
              </a:rPr>
              <a:t>, Stuttgart IIR class</a:t>
            </a:r>
            <a:endParaRPr lang="el-GR" sz="1200" i="1" dirty="0">
              <a:solidFill>
                <a:schemeClr val="accent5">
                  <a:lumMod val="75000"/>
                </a:schemeClr>
              </a:solidFill>
              <a:latin typeface="+mn-lt"/>
              <a:ea typeface="ＭＳ Ｐゴシック" pitchFamily="-112" charset="-128"/>
            </a:endParaRPr>
          </a:p>
          <a:p>
            <a:pPr>
              <a:buFont typeface="Wingdings" pitchFamily="2" charset="2"/>
              <a:buChar char="ü"/>
            </a:pPr>
            <a:r>
              <a:rPr lang="el-GR" sz="1200" i="1" dirty="0">
                <a:solidFill>
                  <a:schemeClr val="accent5">
                    <a:lumMod val="75000"/>
                  </a:schemeClr>
                </a:solidFill>
                <a:latin typeface="+mn-lt"/>
                <a:ea typeface="ＭＳ Ｐゴシック" pitchFamily="-112" charset="-128"/>
              </a:rPr>
              <a:t> διαφάνειες του καθ. Γιάννη Τζίτζικα (Παν. Κρήτης)</a:t>
            </a:r>
          </a:p>
        </p:txBody>
      </p:sp>
    </p:spTree>
    <p:extLst>
      <p:ext uri="{BB962C8B-B14F-4D97-AF65-F5344CB8AC3E}">
        <p14:creationId xmlns:p14="http://schemas.microsoft.com/office/powerpoint/2010/main" val="1419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7BAE37-2D29-46A8-BBB7-B0FEB14FFCF5}"/>
              </a:ext>
            </a:extLst>
          </p:cNvPr>
          <p:cNvSpPr>
            <a:spLocks noGrp="1"/>
          </p:cNvSpPr>
          <p:nvPr>
            <p:ph type="sldNum" sz="quarter" idx="12"/>
          </p:nvPr>
        </p:nvSpPr>
        <p:spPr/>
        <p:txBody>
          <a:bodyPr/>
          <a:lstStyle/>
          <a:p>
            <a:fld id="{A8FAE9CB-6C8B-49DF-BA0E-D5C49502510A}" type="slidenum">
              <a:rPr lang="en-US" smtClean="0"/>
              <a:pPr/>
              <a:t>15</a:t>
            </a:fld>
            <a:endParaRPr lang="en-US"/>
          </a:p>
        </p:txBody>
      </p:sp>
      <p:sp>
        <p:nvSpPr>
          <p:cNvPr id="3" name="TextBox 2">
            <a:extLst>
              <a:ext uri="{FF2B5EF4-FFF2-40B4-BE49-F238E27FC236}">
                <a16:creationId xmlns:a16="http://schemas.microsoft.com/office/drawing/2014/main" id="{CC4586FE-AB39-4BFB-8665-11EAFAC88B3B}"/>
              </a:ext>
            </a:extLst>
          </p:cNvPr>
          <p:cNvSpPr txBox="1"/>
          <p:nvPr/>
        </p:nvSpPr>
        <p:spPr>
          <a:xfrm>
            <a:off x="990600" y="2286000"/>
            <a:ext cx="7239000" cy="2677656"/>
          </a:xfrm>
          <a:prstGeom prst="rect">
            <a:avLst/>
          </a:prstGeom>
          <a:noFill/>
        </p:spPr>
        <p:txBody>
          <a:bodyPr wrap="square" rtlCol="0">
            <a:spAutoFit/>
          </a:bodyPr>
          <a:lstStyle/>
          <a:p>
            <a:pPr marL="342900" indent="-342900">
              <a:buFont typeface="Wingdings" panose="05000000000000000000" pitchFamily="2" charset="2"/>
              <a:buChar char="§"/>
            </a:pPr>
            <a:r>
              <a:rPr lang="el-GR" b="1" dirty="0">
                <a:latin typeface="+mn-lt"/>
              </a:rPr>
              <a:t>Δυαδική συνάφεια </a:t>
            </a:r>
            <a:r>
              <a:rPr lang="el-GR" dirty="0">
                <a:latin typeface="+mn-lt"/>
              </a:rPr>
              <a:t>(Συναφές, Μη συναφές)</a:t>
            </a:r>
            <a:endParaRPr lang="en-US" dirty="0">
              <a:latin typeface="+mn-lt"/>
            </a:endParaRPr>
          </a:p>
          <a:p>
            <a:pPr marL="800100" lvl="1" indent="-342900">
              <a:buFont typeface="Wingdings" panose="05000000000000000000" pitchFamily="2" charset="2"/>
              <a:buChar char="§"/>
            </a:pPr>
            <a:r>
              <a:rPr lang="en-US" dirty="0">
                <a:latin typeface="+mn-lt"/>
              </a:rPr>
              <a:t>Ground truth</a:t>
            </a:r>
            <a:r>
              <a:rPr lang="el-GR" dirty="0">
                <a:latin typeface="+mn-lt"/>
              </a:rPr>
              <a:t>:  για κάθε ερώτημα </a:t>
            </a:r>
            <a:r>
              <a:rPr lang="en-US" dirty="0">
                <a:latin typeface="+mn-lt"/>
              </a:rPr>
              <a:t>q</a:t>
            </a:r>
            <a:r>
              <a:rPr lang="el-GR" dirty="0">
                <a:latin typeface="+mn-lt"/>
              </a:rPr>
              <a:t>, λίστα με</a:t>
            </a:r>
            <a:r>
              <a:rPr lang="en-US" dirty="0">
                <a:latin typeface="+mn-lt"/>
              </a:rPr>
              <a:t> </a:t>
            </a:r>
            <a:r>
              <a:rPr lang="el-GR" dirty="0">
                <a:latin typeface="+mn-lt"/>
              </a:rPr>
              <a:t>τα συναφή έγγραφα</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b="1" dirty="0">
                <a:latin typeface="+mn-lt"/>
              </a:rPr>
              <a:t>Αγνοούμε τη διάταξη </a:t>
            </a:r>
          </a:p>
          <a:p>
            <a:pPr marL="800100" lvl="1" indent="-342900">
              <a:buFont typeface="Wingdings" panose="05000000000000000000" pitchFamily="2" charset="2"/>
              <a:buChar char="§"/>
            </a:pPr>
            <a:r>
              <a:rPr lang="el-GR" dirty="0">
                <a:latin typeface="+mn-lt"/>
              </a:rPr>
              <a:t>για παράδειγμα, το αποτέλεσμα </a:t>
            </a:r>
            <a:r>
              <a:rPr lang="en-US" dirty="0">
                <a:latin typeface="+mn-lt"/>
              </a:rPr>
              <a:t>d15 d22 d30 </a:t>
            </a:r>
            <a:r>
              <a:rPr lang="el-GR" dirty="0">
                <a:latin typeface="+mn-lt"/>
              </a:rPr>
              <a:t>θεωρείτε</a:t>
            </a:r>
            <a:r>
              <a:rPr lang="en-US" dirty="0">
                <a:latin typeface="+mn-lt"/>
              </a:rPr>
              <a:t> </a:t>
            </a:r>
            <a:r>
              <a:rPr lang="el-GR" dirty="0">
                <a:latin typeface="+mn-lt"/>
              </a:rPr>
              <a:t>ίδιο με πχ </a:t>
            </a:r>
            <a:r>
              <a:rPr lang="en-US" dirty="0">
                <a:latin typeface="+mn-lt"/>
              </a:rPr>
              <a:t>d22 d15 d30</a:t>
            </a:r>
            <a:endParaRPr lang="el-GR" dirty="0">
              <a:latin typeface="+mn-lt"/>
            </a:endParaRPr>
          </a:p>
        </p:txBody>
      </p:sp>
    </p:spTree>
    <p:extLst>
      <p:ext uri="{BB962C8B-B14F-4D97-AF65-F5344CB8AC3E}">
        <p14:creationId xmlns:p14="http://schemas.microsoft.com/office/powerpoint/2010/main" val="39579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 χωρίς Διάταξη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77418" y="1600200"/>
            <a:ext cx="8436764" cy="990600"/>
          </a:xfrm>
        </p:spPr>
        <p:txBody>
          <a:bodyPr/>
          <a:lstStyle/>
          <a:p>
            <a:pPr marL="0" indent="0" eaLnBrk="1" hangingPunct="1">
              <a:buNone/>
            </a:pPr>
            <a:r>
              <a:rPr lang="el-GR" sz="2400" dirty="0">
                <a:ea typeface="ＭＳ Ｐゴシック" pitchFamily="-112" charset="-128"/>
              </a:rPr>
              <a:t>Τα αποτελέσματα μιας ερώτησης θεωρούνται ως </a:t>
            </a:r>
            <a:r>
              <a:rPr lang="el-GR" sz="2400" i="1" dirty="0">
                <a:solidFill>
                  <a:schemeClr val="accent2">
                    <a:lumMod val="75000"/>
                  </a:schemeClr>
                </a:solidFill>
                <a:ea typeface="ＭＳ Ｐゴシック" pitchFamily="-112" charset="-128"/>
              </a:rPr>
              <a:t>σύνολο</a:t>
            </a:r>
            <a:r>
              <a:rPr lang="el-GR" sz="2400" dirty="0">
                <a:ea typeface="ＭＳ Ｐゴシック" pitchFamily="-112" charset="-128"/>
              </a:rPr>
              <a:t>, δηλαδή αξιολογούμε τη συνάφεια ενός συνόλου (δεν υπάρχει διάταξη)</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16</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10" name="TextBox 9"/>
          <p:cNvSpPr txBox="1"/>
          <p:nvPr/>
        </p:nvSpPr>
        <p:spPr>
          <a:xfrm>
            <a:off x="381000" y="2667000"/>
            <a:ext cx="8382000" cy="2862322"/>
          </a:xfrm>
          <a:prstGeom prst="rect">
            <a:avLst/>
          </a:prstGeom>
          <a:noFill/>
        </p:spPr>
        <p:txBody>
          <a:bodyPr wrap="square" rtlCol="0">
            <a:spAutoFit/>
          </a:bodyPr>
          <a:lstStyle/>
          <a:p>
            <a:r>
              <a:rPr lang="el-GR" dirty="0">
                <a:latin typeface="+mn-lt"/>
                <a:ea typeface="ＭＳ Ｐゴシック" pitchFamily="-112" charset="-128"/>
                <a:cs typeface="ＭＳ Ｐゴシック" pitchFamily="-65" charset="-128"/>
              </a:rPr>
              <a:t>Παράδειγμα:</a:t>
            </a:r>
          </a:p>
          <a:p>
            <a:r>
              <a:rPr lang="el-GR" sz="2000" dirty="0">
                <a:latin typeface="+mn-lt"/>
                <a:ea typeface="ＭＳ Ｐゴシック" pitchFamily="-112" charset="-128"/>
                <a:cs typeface="ＭＳ Ｐゴシック" pitchFamily="-65" charset="-128"/>
              </a:rPr>
              <a:t>Έστω μια συλλογή με </a:t>
            </a:r>
            <a:r>
              <a:rPr lang="el-GR" sz="2000" i="1" dirty="0">
                <a:solidFill>
                  <a:schemeClr val="accent1">
                    <a:lumMod val="75000"/>
                  </a:schemeClr>
                </a:solidFill>
                <a:latin typeface="+mn-lt"/>
                <a:ea typeface="ＭＳ Ｐゴシック" pitchFamily="-112" charset="-128"/>
                <a:cs typeface="ＭＳ Ｐゴシック" pitchFamily="-65" charset="-128"/>
              </a:rPr>
              <a:t>1,000,120</a:t>
            </a:r>
            <a:r>
              <a:rPr lang="el-GR" sz="2000" dirty="0">
                <a:latin typeface="+mn-lt"/>
                <a:ea typeface="ＭＳ Ｐゴシック" pitchFamily="-112" charset="-128"/>
                <a:cs typeface="ＭＳ Ｐゴシック" pitchFamily="-65" charset="-128"/>
              </a:rPr>
              <a:t> έγγραφα, και μια </a:t>
            </a:r>
            <a:r>
              <a:rPr lang="el-GR" sz="2000" i="1" dirty="0">
                <a:latin typeface="+mn-lt"/>
                <a:ea typeface="ＭＳ Ｐゴシック" pitchFamily="-112" charset="-128"/>
                <a:cs typeface="ＭＳ Ｐゴシック" pitchFamily="-65" charset="-128"/>
              </a:rPr>
              <a:t>ερώτηση</a:t>
            </a:r>
            <a:r>
              <a:rPr lang="el-GR" sz="2000" dirty="0">
                <a:latin typeface="+mn-lt"/>
                <a:ea typeface="ＭＳ Ｐゴシック" pitchFamily="-112" charset="-128"/>
                <a:cs typeface="ＭＳ Ｐゴシック" pitchFamily="-65" charset="-128"/>
              </a:rPr>
              <a:t> </a:t>
            </a:r>
            <a:r>
              <a:rPr lang="en-US" sz="2000" i="1" dirty="0">
                <a:latin typeface="+mn-lt"/>
                <a:ea typeface="ＭＳ Ｐゴシック" pitchFamily="-112" charset="-128"/>
                <a:cs typeface="ＭＳ Ｐゴシック" pitchFamily="-65" charset="-128"/>
              </a:rPr>
              <a:t>q</a:t>
            </a:r>
            <a:r>
              <a:rPr lang="en-US" sz="2000" dirty="0">
                <a:latin typeface="+mn-lt"/>
                <a:ea typeface="ＭＳ Ｐゴシック" pitchFamily="-112" charset="-128"/>
                <a:cs typeface="ＭＳ Ｐゴシック" pitchFamily="-65" charset="-128"/>
              </a:rPr>
              <a:t> </a:t>
            </a:r>
            <a:r>
              <a:rPr lang="el-GR" sz="2000" dirty="0">
                <a:latin typeface="+mn-lt"/>
                <a:ea typeface="ＭＳ Ｐゴシック" pitchFamily="-112" charset="-128"/>
                <a:cs typeface="ＭＳ Ｐゴシック" pitchFamily="-65" charset="-128"/>
              </a:rPr>
              <a:t>για την οποία οι οποία έχει </a:t>
            </a:r>
            <a:r>
              <a:rPr lang="el-GR" sz="2000" i="1" dirty="0">
                <a:solidFill>
                  <a:schemeClr val="accent1">
                    <a:lumMod val="75000"/>
                  </a:schemeClr>
                </a:solidFill>
                <a:latin typeface="+mn-lt"/>
                <a:ea typeface="ＭＳ Ｐゴシック" pitchFamily="-112" charset="-128"/>
                <a:cs typeface="ＭＳ Ｐゴシック" pitchFamily="-65" charset="-128"/>
              </a:rPr>
              <a:t>80 </a:t>
            </a:r>
            <a:r>
              <a:rPr lang="el-GR" sz="2000" i="1" dirty="0">
                <a:latin typeface="+mn-lt"/>
                <a:ea typeface="ＭＳ Ｐゴシック" pitchFamily="-112" charset="-128"/>
                <a:cs typeface="ＭＳ Ｐゴシック" pitchFamily="-65" charset="-128"/>
              </a:rPr>
              <a:t>συναφή </a:t>
            </a:r>
            <a:r>
              <a:rPr lang="el-GR" sz="2000" dirty="0">
                <a:latin typeface="+mn-lt"/>
                <a:ea typeface="ＭＳ Ｐゴシック" pitchFamily="-112" charset="-128"/>
                <a:cs typeface="ＭＳ Ｐゴシック" pitchFamily="-65" charset="-128"/>
              </a:rPr>
              <a:t>έγγραφα.</a:t>
            </a:r>
          </a:p>
          <a:p>
            <a:endParaRPr lang="el-GR" sz="2000" dirty="0">
              <a:latin typeface="+mn-lt"/>
              <a:ea typeface="ＭＳ Ｐゴシック" pitchFamily="-112" charset="-128"/>
              <a:cs typeface="ＭＳ Ｐゴシック" pitchFamily="-65" charset="-128"/>
            </a:endParaRPr>
          </a:p>
          <a:p>
            <a:r>
              <a:rPr lang="el-GR" sz="2000" dirty="0">
                <a:latin typeface="+mn-lt"/>
                <a:ea typeface="ＭＳ Ｐゴシック" pitchFamily="-112" charset="-128"/>
                <a:cs typeface="ＭＳ Ｐゴシック" pitchFamily="-65" charset="-128"/>
              </a:rPr>
              <a:t>Η απάντηση  που μας δίνει το ΣΑΠ έχει </a:t>
            </a:r>
            <a:r>
              <a:rPr lang="el-GR" sz="2000" i="1" dirty="0">
                <a:solidFill>
                  <a:schemeClr val="accent1">
                    <a:lumMod val="75000"/>
                  </a:schemeClr>
                </a:solidFill>
                <a:latin typeface="+mn-lt"/>
                <a:ea typeface="ＭＳ Ｐゴシック" pitchFamily="-112" charset="-128"/>
                <a:cs typeface="ＭＳ Ｐゴシック" pitchFamily="-65" charset="-128"/>
              </a:rPr>
              <a:t>60</a:t>
            </a:r>
            <a:r>
              <a:rPr lang="el-GR" sz="2000" dirty="0">
                <a:latin typeface="+mn-lt"/>
                <a:ea typeface="ＭＳ Ｐゴシック" pitchFamily="-112" charset="-128"/>
                <a:cs typeface="ＭＳ Ｐゴシック" pitchFamily="-65" charset="-128"/>
              </a:rPr>
              <a:t> έγγραφα. Από τα 60 αυτά έγγραφα τα </a:t>
            </a:r>
            <a:r>
              <a:rPr lang="el-GR" sz="2000" i="1" dirty="0">
                <a:solidFill>
                  <a:schemeClr val="accent1">
                    <a:lumMod val="75000"/>
                  </a:schemeClr>
                </a:solidFill>
                <a:latin typeface="+mn-lt"/>
                <a:ea typeface="ＭＳ Ｐゴシック" pitchFamily="-112" charset="-128"/>
              </a:rPr>
              <a:t>20 </a:t>
            </a:r>
            <a:r>
              <a:rPr lang="el-GR" sz="2000" dirty="0">
                <a:latin typeface="+mn-lt"/>
                <a:ea typeface="ＭＳ Ｐゴシック" pitchFamily="-112" charset="-128"/>
                <a:cs typeface="ＭＳ Ｐゴシック" pitchFamily="-65" charset="-128"/>
              </a:rPr>
              <a:t>είναι συναφή (τα υπόλοιπα </a:t>
            </a:r>
            <a:r>
              <a:rPr lang="el-GR" sz="2000" i="1" dirty="0">
                <a:solidFill>
                  <a:schemeClr val="accent1">
                    <a:lumMod val="75000"/>
                  </a:schemeClr>
                </a:solidFill>
                <a:latin typeface="+mn-lt"/>
                <a:ea typeface="ＭＳ Ｐゴシック" pitchFamily="-112" charset="-128"/>
                <a:cs typeface="ＭＳ Ｐゴシック" pitchFamily="-65" charset="-128"/>
              </a:rPr>
              <a:t>40</a:t>
            </a:r>
            <a:r>
              <a:rPr lang="el-GR" sz="2000" dirty="0">
                <a:latin typeface="+mn-lt"/>
                <a:ea typeface="ＭＳ Ｐゴシック" pitchFamily="-112" charset="-128"/>
                <a:cs typeface="ＭＳ Ｐゴシック" pitchFamily="-65" charset="-128"/>
              </a:rPr>
              <a:t> δεν είναι). </a:t>
            </a:r>
          </a:p>
          <a:p>
            <a:endParaRPr lang="el-GR" sz="2000" dirty="0">
              <a:latin typeface="+mn-lt"/>
              <a:ea typeface="ＭＳ Ｐゴシック" pitchFamily="-112" charset="-128"/>
            </a:endParaRPr>
          </a:p>
          <a:p>
            <a:pPr marL="285750" indent="-285750">
              <a:buFont typeface="Wingdings" panose="05000000000000000000" pitchFamily="2" charset="2"/>
              <a:buChar char="§"/>
            </a:pPr>
            <a:r>
              <a:rPr lang="el-GR" sz="1800" dirty="0">
                <a:latin typeface="+mn-lt"/>
                <a:ea typeface="ＭＳ Ｐゴシック" pitchFamily="-112" charset="-128"/>
              </a:rPr>
              <a:t>Πόσο «καλό» είναι;</a:t>
            </a:r>
          </a:p>
          <a:p>
            <a:pPr marL="285750" indent="-285750">
              <a:buFont typeface="Wingdings" panose="05000000000000000000" pitchFamily="2" charset="2"/>
              <a:buChar char="§"/>
            </a:pPr>
            <a:r>
              <a:rPr lang="el-GR" sz="1800" dirty="0">
                <a:latin typeface="+mn-lt"/>
                <a:ea typeface="ＭＳ Ｐゴシック" pitchFamily="-112" charset="-128"/>
              </a:rPr>
              <a:t>Πως θα μετρήσουμε τη συνάφεια του; </a:t>
            </a:r>
            <a:endParaRPr lang="el-GR" sz="1800" dirty="0"/>
          </a:p>
        </p:txBody>
      </p:sp>
    </p:spTree>
    <p:extLst>
      <p:ext uri="{BB962C8B-B14F-4D97-AF65-F5344CB8AC3E}">
        <p14:creationId xmlns:p14="http://schemas.microsoft.com/office/powerpoint/2010/main" val="410372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05008"/>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r>
              <a:rPr lang="en-US" sz="4000" dirty="0">
                <a:solidFill>
                  <a:schemeClr val="accent2">
                    <a:lumMod val="75000"/>
                  </a:schemeClr>
                </a:solidFill>
                <a:ea typeface="ＭＳ Ｐゴシック" pitchFamily="-112" charset="-128"/>
              </a:rPr>
              <a:t> </a:t>
            </a:r>
            <a:br>
              <a:rPr lang="en-US" sz="4000" dirty="0">
                <a:solidFill>
                  <a:schemeClr val="accent2">
                    <a:lumMod val="75000"/>
                  </a:schemeClr>
                </a:solidFill>
                <a:ea typeface="ＭＳ Ｐゴシック" pitchFamily="-112" charset="-128"/>
              </a:rPr>
            </a:br>
            <a:r>
              <a:rPr lang="en-US" sz="4000" dirty="0">
                <a:solidFill>
                  <a:schemeClr val="accent2">
                    <a:lumMod val="75000"/>
                  </a:schemeClr>
                </a:solidFill>
                <a:ea typeface="ＭＳ Ｐゴシック" pitchFamily="-112" charset="-128"/>
              </a:rPr>
              <a:t>Confusion/Incidence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17</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extLst>
              <p:ext uri="{D42A27DB-BD31-4B8C-83A1-F6EECF244321}">
                <p14:modId xmlns:p14="http://schemas.microsoft.com/office/powerpoint/2010/main" val="3220343428"/>
              </p:ext>
            </p:extLst>
          </p:nvPr>
        </p:nvGraphicFramePr>
        <p:xfrm>
          <a:off x="914400" y="22860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rgbClr val="FF0000"/>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rgbClr val="FF0000"/>
                          </a:solidFill>
                        </a:rPr>
                        <a:t>Μη</a:t>
                      </a:r>
                      <a:r>
                        <a:rPr lang="el-GR" sz="2200" kern="1200" baseline="0" dirty="0">
                          <a:solidFill>
                            <a:srgbClr val="FF0000"/>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rgbClr val="FF0000"/>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rgbClr val="FF0000"/>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F1AC734A-056D-4555-AAF8-B2C7B9DD1F00}"/>
              </a:ext>
            </a:extLst>
          </p:cNvPr>
          <p:cNvSpPr txBox="1"/>
          <p:nvPr/>
        </p:nvSpPr>
        <p:spPr>
          <a:xfrm>
            <a:off x="3392116" y="1706771"/>
            <a:ext cx="3048000" cy="457200"/>
          </a:xfrm>
          <a:prstGeom prst="rect">
            <a:avLst/>
          </a:prstGeom>
          <a:noFill/>
        </p:spPr>
        <p:txBody>
          <a:bodyPr wrap="square" rtlCol="0">
            <a:spAutoFit/>
          </a:bodyPr>
          <a:lstStyle/>
          <a:p>
            <a:r>
              <a:rPr lang="en-US" dirty="0">
                <a:solidFill>
                  <a:schemeClr val="accent4">
                    <a:lumMod val="75000"/>
                  </a:schemeClr>
                </a:solidFill>
                <a:latin typeface="+mn-lt"/>
              </a:rPr>
              <a:t>Ground truth</a:t>
            </a:r>
          </a:p>
        </p:txBody>
      </p:sp>
      <p:sp>
        <p:nvSpPr>
          <p:cNvPr id="8" name="TextBox 7">
            <a:extLst>
              <a:ext uri="{FF2B5EF4-FFF2-40B4-BE49-F238E27FC236}">
                <a16:creationId xmlns:a16="http://schemas.microsoft.com/office/drawing/2014/main" id="{0AB94F15-90FF-42C9-8D51-34CBA64AECC1}"/>
              </a:ext>
            </a:extLst>
          </p:cNvPr>
          <p:cNvSpPr txBox="1"/>
          <p:nvPr/>
        </p:nvSpPr>
        <p:spPr>
          <a:xfrm rot="16200000">
            <a:off x="-1066800" y="3124200"/>
            <a:ext cx="3048000" cy="457200"/>
          </a:xfrm>
          <a:prstGeom prst="rect">
            <a:avLst/>
          </a:prstGeom>
          <a:noFill/>
        </p:spPr>
        <p:txBody>
          <a:bodyPr wrap="square" rtlCol="0">
            <a:spAutoFit/>
          </a:bodyPr>
          <a:lstStyle/>
          <a:p>
            <a:r>
              <a:rPr lang="en-US" dirty="0">
                <a:solidFill>
                  <a:schemeClr val="accent4">
                    <a:lumMod val="75000"/>
                  </a:schemeClr>
                </a:solidFill>
                <a:latin typeface="+mn-lt"/>
              </a:rPr>
              <a:t>Predicted</a:t>
            </a:r>
          </a:p>
        </p:txBody>
      </p:sp>
    </p:spTree>
    <p:extLst>
      <p:ext uri="{BB962C8B-B14F-4D97-AF65-F5344CB8AC3E}">
        <p14:creationId xmlns:p14="http://schemas.microsoft.com/office/powerpoint/2010/main" val="410372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B17FA-737A-4300-BE23-40AB854876E6}"/>
              </a:ext>
            </a:extLst>
          </p:cNvPr>
          <p:cNvSpPr>
            <a:spLocks noGrp="1"/>
          </p:cNvSpPr>
          <p:nvPr>
            <p:ph type="sldNum" sz="quarter" idx="12"/>
          </p:nvPr>
        </p:nvSpPr>
        <p:spPr/>
        <p:txBody>
          <a:bodyPr/>
          <a:lstStyle/>
          <a:p>
            <a:fld id="{A8FAE9CB-6C8B-49DF-BA0E-D5C49502510A}" type="slidenum">
              <a:rPr lang="en-US" smtClean="0"/>
              <a:pPr/>
              <a:t>18</a:t>
            </a:fld>
            <a:endParaRPr lang="en-US"/>
          </a:p>
        </p:txBody>
      </p:sp>
      <p:sp>
        <p:nvSpPr>
          <p:cNvPr id="4" name="TextBox 3">
            <a:extLst>
              <a:ext uri="{FF2B5EF4-FFF2-40B4-BE49-F238E27FC236}">
                <a16:creationId xmlns:a16="http://schemas.microsoft.com/office/drawing/2014/main" id="{F543FD50-F0B9-48F4-98FE-69AC939E5BFE}"/>
              </a:ext>
            </a:extLst>
          </p:cNvPr>
          <p:cNvSpPr txBox="1"/>
          <p:nvPr/>
        </p:nvSpPr>
        <p:spPr>
          <a:xfrm>
            <a:off x="457200" y="1219200"/>
            <a:ext cx="7543800" cy="3416320"/>
          </a:xfrm>
          <a:prstGeom prst="rect">
            <a:avLst/>
          </a:prstGeom>
          <a:noFill/>
        </p:spPr>
        <p:txBody>
          <a:bodyPr wrap="square" rtlCol="0">
            <a:spAutoFit/>
          </a:bodyPr>
          <a:lstStyle/>
          <a:p>
            <a:r>
              <a:rPr lang="el-GR" dirty="0">
                <a:latin typeface="+mn-lt"/>
              </a:rPr>
              <a:t>Παράδειγμα</a:t>
            </a:r>
          </a:p>
          <a:p>
            <a:endParaRPr lang="el-GR" dirty="0">
              <a:latin typeface="+mn-lt"/>
            </a:endParaRPr>
          </a:p>
          <a:p>
            <a:r>
              <a:rPr lang="el-GR" dirty="0">
                <a:latin typeface="+mn-lt"/>
              </a:rPr>
              <a:t>Το διαγνωστικό τεστ για ένα άτομο που πάσχει από </a:t>
            </a:r>
            <a:r>
              <a:rPr lang="en-US" dirty="0">
                <a:latin typeface="+mn-lt"/>
              </a:rPr>
              <a:t>Covid19 </a:t>
            </a:r>
            <a:r>
              <a:rPr lang="el-GR" dirty="0">
                <a:latin typeface="+mn-lt"/>
              </a:rPr>
              <a:t>είναι αρνητικό. Αυτό είναι:</a:t>
            </a:r>
          </a:p>
          <a:p>
            <a:r>
              <a:rPr lang="el-GR" dirty="0">
                <a:latin typeface="+mn-lt"/>
              </a:rPr>
              <a:t>Α. </a:t>
            </a:r>
            <a:r>
              <a:rPr lang="en-US" dirty="0">
                <a:latin typeface="+mn-lt"/>
              </a:rPr>
              <a:t>TN</a:t>
            </a:r>
            <a:br>
              <a:rPr lang="en-US" dirty="0">
                <a:latin typeface="+mn-lt"/>
              </a:rPr>
            </a:br>
            <a:r>
              <a:rPr lang="en-US" dirty="0">
                <a:latin typeface="+mn-lt"/>
              </a:rPr>
              <a:t>B. TP</a:t>
            </a:r>
          </a:p>
          <a:p>
            <a:r>
              <a:rPr lang="en-US" dirty="0">
                <a:latin typeface="+mn-lt"/>
              </a:rPr>
              <a:t>C. FN</a:t>
            </a:r>
          </a:p>
          <a:p>
            <a:r>
              <a:rPr lang="en-US" dirty="0">
                <a:latin typeface="+mn-lt"/>
              </a:rPr>
              <a:t>D. FP</a:t>
            </a:r>
          </a:p>
          <a:p>
            <a:r>
              <a:rPr lang="en-US" dirty="0">
                <a:latin typeface="+mn-lt"/>
              </a:rPr>
              <a:t>E. </a:t>
            </a:r>
            <a:r>
              <a:rPr lang="el-GR" dirty="0">
                <a:latin typeface="+mn-lt"/>
              </a:rPr>
              <a:t>Τίποτα από τα παραπάνω</a:t>
            </a:r>
            <a:endParaRPr lang="en-US" dirty="0">
              <a:latin typeface="+mn-lt"/>
            </a:endParaRPr>
          </a:p>
        </p:txBody>
      </p:sp>
    </p:spTree>
    <p:extLst>
      <p:ext uri="{BB962C8B-B14F-4D97-AF65-F5344CB8AC3E}">
        <p14:creationId xmlns:p14="http://schemas.microsoft.com/office/powerpoint/2010/main" val="125401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B17FA-737A-4300-BE23-40AB854876E6}"/>
              </a:ext>
            </a:extLst>
          </p:cNvPr>
          <p:cNvSpPr>
            <a:spLocks noGrp="1"/>
          </p:cNvSpPr>
          <p:nvPr>
            <p:ph type="sldNum" sz="quarter" idx="12"/>
          </p:nvPr>
        </p:nvSpPr>
        <p:spPr/>
        <p:txBody>
          <a:bodyPr/>
          <a:lstStyle/>
          <a:p>
            <a:fld id="{A8FAE9CB-6C8B-49DF-BA0E-D5C49502510A}" type="slidenum">
              <a:rPr lang="en-US" smtClean="0"/>
              <a:pPr/>
              <a:t>19</a:t>
            </a:fld>
            <a:endParaRPr lang="en-US"/>
          </a:p>
        </p:txBody>
      </p:sp>
      <p:sp>
        <p:nvSpPr>
          <p:cNvPr id="4" name="TextBox 3">
            <a:extLst>
              <a:ext uri="{FF2B5EF4-FFF2-40B4-BE49-F238E27FC236}">
                <a16:creationId xmlns:a16="http://schemas.microsoft.com/office/drawing/2014/main" id="{F543FD50-F0B9-48F4-98FE-69AC939E5BFE}"/>
              </a:ext>
            </a:extLst>
          </p:cNvPr>
          <p:cNvSpPr txBox="1"/>
          <p:nvPr/>
        </p:nvSpPr>
        <p:spPr>
          <a:xfrm>
            <a:off x="457200" y="1219200"/>
            <a:ext cx="7543800" cy="1938992"/>
          </a:xfrm>
          <a:prstGeom prst="rect">
            <a:avLst/>
          </a:prstGeom>
          <a:noFill/>
        </p:spPr>
        <p:txBody>
          <a:bodyPr wrap="square" rtlCol="0">
            <a:spAutoFit/>
          </a:bodyPr>
          <a:lstStyle/>
          <a:p>
            <a:r>
              <a:rPr lang="el-GR" dirty="0">
                <a:latin typeface="+mn-lt"/>
              </a:rPr>
              <a:t>Παράδειγμα</a:t>
            </a:r>
          </a:p>
          <a:p>
            <a:endParaRPr lang="el-GR" dirty="0">
              <a:latin typeface="+mn-lt"/>
            </a:endParaRPr>
          </a:p>
          <a:p>
            <a:r>
              <a:rPr lang="el-GR" dirty="0">
                <a:latin typeface="+mn-lt"/>
              </a:rPr>
              <a:t>ΣΑΠ με 5000 έγγραφα. Σε ερώτημα για το οποίο το συναφή έγγραφα είναι 100, επιστρέφει 20 από τα οποία συναφή είναι 15. </a:t>
            </a:r>
            <a:endParaRPr lang="en-US" dirty="0">
              <a:latin typeface="+mn-lt"/>
            </a:endParaRPr>
          </a:p>
        </p:txBody>
      </p:sp>
    </p:spTree>
    <p:extLst>
      <p:ext uri="{BB962C8B-B14F-4D97-AF65-F5344CB8AC3E}">
        <p14:creationId xmlns:p14="http://schemas.microsoft.com/office/powerpoint/2010/main" val="149995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4572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Τι θα δούμε σήμερα;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1805623"/>
            <a:ext cx="7620000" cy="1828800"/>
          </a:xfrm>
        </p:spPr>
        <p:txBody>
          <a:bodyPr>
            <a:noAutofit/>
          </a:bodyPr>
          <a:lstStyle/>
          <a:p>
            <a:pPr eaLnBrk="1" hangingPunct="1">
              <a:buFont typeface="Wingdings" panose="05000000000000000000" pitchFamily="2" charset="2"/>
              <a:buChar char="§"/>
            </a:pPr>
            <a:r>
              <a:rPr lang="en-US" sz="2400" dirty="0">
                <a:ea typeface="ＭＳ Ｐゴシック" pitchFamily="-112" charset="-128"/>
              </a:rPr>
              <a:t> </a:t>
            </a:r>
            <a:r>
              <a:rPr lang="el-GR" sz="2400" dirty="0">
                <a:ea typeface="ＭＳ Ｐゴシック" pitchFamily="-112" charset="-128"/>
              </a:rPr>
              <a:t>Πως μπορούμε να </a:t>
            </a:r>
            <a:r>
              <a:rPr lang="el-GR" sz="2400" i="1" dirty="0">
                <a:solidFill>
                  <a:schemeClr val="accent2">
                    <a:lumMod val="75000"/>
                  </a:schemeClr>
                </a:solidFill>
                <a:ea typeface="ＭＳ Ｐゴシック" pitchFamily="-112" charset="-128"/>
              </a:rPr>
              <a:t>αξιολογήσουμε</a:t>
            </a:r>
            <a:r>
              <a:rPr lang="en-US" sz="2400" dirty="0">
                <a:ea typeface="ＭＳ Ｐゴシック" pitchFamily="-112" charset="-128"/>
              </a:rPr>
              <a:t> </a:t>
            </a:r>
            <a:r>
              <a:rPr lang="el-GR" sz="2400" dirty="0">
                <a:ea typeface="ＭＳ Ｐゴシック" pitchFamily="-112" charset="-128"/>
              </a:rPr>
              <a:t>ένα σύστημα ανάκτησης;</a:t>
            </a:r>
            <a:endParaRPr lang="en-US" sz="2400" dirty="0">
              <a:ea typeface="ＭＳ Ｐゴシック" pitchFamily="-112" charset="-128"/>
            </a:endParaRPr>
          </a:p>
          <a:p>
            <a:pPr>
              <a:buFont typeface="Wingdings" panose="05000000000000000000" pitchFamily="2" charset="2"/>
              <a:buChar char="§"/>
            </a:pPr>
            <a:r>
              <a:rPr lang="en-US" sz="2400" dirty="0">
                <a:ea typeface="ＭＳ Ｐゴシック" pitchFamily="-112" charset="-128"/>
              </a:rPr>
              <a:t> </a:t>
            </a:r>
            <a:r>
              <a:rPr lang="el-GR" sz="2400" dirty="0">
                <a:ea typeface="ＭＳ Ｐゴシック" pitchFamily="-112" charset="-128"/>
              </a:rPr>
              <a:t>Ποια τεχνική ή ποιο σύστημα ανάκτησης πληροφορίας είναι </a:t>
            </a:r>
            <a:r>
              <a:rPr lang="el-GR" sz="2400" i="1" dirty="0">
                <a:solidFill>
                  <a:schemeClr val="accent2">
                    <a:lumMod val="75000"/>
                  </a:schemeClr>
                </a:solidFill>
                <a:ea typeface="ＭＳ Ｐゴシック" pitchFamily="-112" charset="-128"/>
              </a:rPr>
              <a:t>καλύτερο</a:t>
            </a:r>
            <a:r>
              <a:rPr lang="el-GR" sz="2400" dirty="0">
                <a:ea typeface="ＭＳ Ｐゴシック" pitchFamily="-112" charset="-128"/>
              </a:rPr>
              <a:t>;</a:t>
            </a:r>
            <a:endParaRPr lang="en-US" sz="2400" dirty="0">
              <a:ea typeface="ＭＳ Ｐゴシック" pitchFamily="-112" charset="-128"/>
            </a:endParaRPr>
          </a:p>
          <a:p>
            <a:pPr marL="0" indent="0" eaLnBrk="1" hangingPunct="1">
              <a:buNone/>
            </a:pPr>
            <a:endParaRPr lang="en-US" sz="2400" dirty="0">
              <a:ea typeface="ＭＳ Ｐゴシック" pitchFamily="-112" charset="-128"/>
            </a:endParaRPr>
          </a:p>
          <a:p>
            <a:pPr eaLnBrk="1" hangingPunct="1">
              <a:buFont typeface="Wingdings" panose="05000000000000000000" pitchFamily="2" charset="2"/>
              <a:buChar char="§"/>
            </a:pPr>
            <a:endParaRPr lang="el-GR" sz="2400" dirty="0">
              <a:ea typeface="ＭＳ Ｐゴシック" pitchFamily="-112" charset="-128"/>
            </a:endParaRPr>
          </a:p>
          <a:p>
            <a:pPr eaLnBrk="1" hangingPunct="1">
              <a:buFont typeface="Wingdings" panose="05000000000000000000" pitchFamily="2" charset="2"/>
              <a:buChar char="§"/>
            </a:pPr>
            <a:r>
              <a:rPr lang="el-GR" sz="2400" dirty="0">
                <a:ea typeface="ＭＳ Ｐゴシック" pitchFamily="-112" charset="-128"/>
              </a:rPr>
              <a:t> Αξιολόγηση συστημάτων ανάκτησης πληροφορίας και μηχανών αναζήτησης: </a:t>
            </a:r>
            <a:r>
              <a:rPr lang="en-US" sz="2400" dirty="0">
                <a:ea typeface="ＭＳ Ｐゴシック" pitchFamily="-112" charset="-128"/>
              </a:rPr>
              <a:t> </a:t>
            </a:r>
            <a:endParaRPr lang="el-GR" sz="2400" dirty="0">
              <a:ea typeface="ＭＳ Ｐゴシック" pitchFamily="-112" charset="-128"/>
            </a:endParaRPr>
          </a:p>
          <a:p>
            <a:pPr marL="342900" lvl="1" indent="0">
              <a:buNone/>
            </a:pPr>
            <a:r>
              <a:rPr lang="el-GR" sz="2400" dirty="0">
                <a:ea typeface="ＭＳ Ｐゴシック" pitchFamily="-112" charset="-128"/>
              </a:rPr>
              <a:t>	(1) μεθοδολογία και </a:t>
            </a:r>
          </a:p>
          <a:p>
            <a:pPr marL="342900" lvl="1" indent="0">
              <a:buNone/>
            </a:pPr>
            <a:r>
              <a:rPr lang="el-GR" sz="2400" dirty="0">
                <a:ea typeface="ＭＳ Ｐゴシック" pitchFamily="-112" charset="-128"/>
              </a:rPr>
              <a:t>	(2) μέτρα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Ακρίβεια και Ανάκληση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66700" y="1981200"/>
            <a:ext cx="8610600" cy="1905000"/>
          </a:xfrm>
        </p:spPr>
        <p:txBody>
          <a:bodyPr>
            <a:noAutofit/>
          </a:bodyPr>
          <a:lstStyle/>
          <a:p>
            <a:pPr lvl="1">
              <a:buFont typeface="Wingdings" pitchFamily="2" charset="2"/>
              <a:buChar char="§"/>
            </a:pPr>
            <a:r>
              <a:rPr lang="el-GR" sz="2800" dirty="0">
                <a:solidFill>
                  <a:schemeClr val="accent2">
                    <a:lumMod val="75000"/>
                  </a:schemeClr>
                </a:solidFill>
              </a:rPr>
              <a:t> </a:t>
            </a:r>
            <a:r>
              <a:rPr lang="en-US" sz="2800" dirty="0">
                <a:solidFill>
                  <a:schemeClr val="accent2">
                    <a:lumMod val="75000"/>
                  </a:schemeClr>
                </a:solidFill>
              </a:rPr>
              <a:t>Precision (P) </a:t>
            </a:r>
            <a:r>
              <a:rPr lang="el-GR" sz="2800" dirty="0">
                <a:solidFill>
                  <a:schemeClr val="accent2">
                    <a:lumMod val="75000"/>
                  </a:schemeClr>
                </a:solidFill>
              </a:rPr>
              <a:t>– Ακρίβεια </a:t>
            </a:r>
            <a:r>
              <a:rPr lang="el-GR" sz="2800" dirty="0"/>
              <a:t>είναι το ποσοστό των ανακτημένων εγγράφων που είναι συναφή</a:t>
            </a:r>
          </a:p>
          <a:p>
            <a:pPr lvl="1">
              <a:buFont typeface="Wingdings" pitchFamily="2" charset="2"/>
              <a:buChar char="§"/>
            </a:pPr>
            <a:endParaRPr lang="en-US" sz="2800" dirty="0"/>
          </a:p>
          <a:p>
            <a:pPr lvl="1">
              <a:buFont typeface="Wingdings" pitchFamily="2" charset="2"/>
              <a:buChar char="§"/>
            </a:pPr>
            <a:endParaRPr lang="en-US" sz="2800" dirty="0"/>
          </a:p>
          <a:p>
            <a:pPr marL="457200" lvl="1" indent="0">
              <a:buNone/>
            </a:pPr>
            <a:endParaRPr lang="en-US" sz="2800" dirty="0"/>
          </a:p>
          <a:p>
            <a:pPr lvl="1">
              <a:buFont typeface="Wingdings" pitchFamily="2" charset="2"/>
              <a:buChar char="§"/>
            </a:pPr>
            <a:r>
              <a:rPr lang="el-GR" sz="2800" dirty="0">
                <a:solidFill>
                  <a:schemeClr val="accent2">
                    <a:lumMod val="75000"/>
                  </a:schemeClr>
                </a:solidFill>
              </a:rPr>
              <a:t> </a:t>
            </a:r>
            <a:r>
              <a:rPr lang="en-US" sz="2800" dirty="0">
                <a:solidFill>
                  <a:schemeClr val="accent2">
                    <a:lumMod val="75000"/>
                  </a:schemeClr>
                </a:solidFill>
              </a:rPr>
              <a:t>Recall (R) </a:t>
            </a:r>
            <a:r>
              <a:rPr lang="el-GR" sz="2800" dirty="0">
                <a:solidFill>
                  <a:schemeClr val="accent2">
                    <a:lumMod val="75000"/>
                  </a:schemeClr>
                </a:solidFill>
              </a:rPr>
              <a:t>– Ανάκληση </a:t>
            </a:r>
            <a:r>
              <a:rPr lang="el-GR" sz="2800" dirty="0"/>
              <a:t>είναι το ποσοστό των συναφών εγγράφων που ανακτώνται</a:t>
            </a:r>
            <a:endParaRPr lang="en-US" sz="2800"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20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pic>
        <p:nvPicPr>
          <p:cNvPr id="7" name="Picture 6" descr="1808.png"/>
          <p:cNvPicPr>
            <a:picLocks noChangeAspect="1"/>
          </p:cNvPicPr>
          <p:nvPr/>
        </p:nvPicPr>
        <p:blipFill>
          <a:blip r:embed="rId2" cstate="print"/>
          <a:stretch>
            <a:fillRect/>
          </a:stretch>
        </p:blipFill>
        <p:spPr>
          <a:xfrm>
            <a:off x="502983" y="3124680"/>
            <a:ext cx="7568006" cy="792000"/>
          </a:xfrm>
          <a:prstGeom prst="rect">
            <a:avLst/>
          </a:prstGeom>
        </p:spPr>
      </p:pic>
      <p:pic>
        <p:nvPicPr>
          <p:cNvPr id="8" name="Picture 7" descr="18081.png"/>
          <p:cNvPicPr>
            <a:picLocks noChangeAspect="1"/>
          </p:cNvPicPr>
          <p:nvPr/>
        </p:nvPicPr>
        <p:blipFill>
          <a:blip r:embed="rId3" cstate="print"/>
          <a:stretch>
            <a:fillRect/>
          </a:stretch>
        </p:blipFill>
        <p:spPr>
          <a:xfrm>
            <a:off x="632252" y="5067780"/>
            <a:ext cx="7309468" cy="751321"/>
          </a:xfrm>
          <a:prstGeom prst="rect">
            <a:avLst/>
          </a:prstGeom>
        </p:spPr>
      </p:pic>
    </p:spTree>
    <p:extLst>
      <p:ext uri="{BB962C8B-B14F-4D97-AF65-F5344CB8AC3E}">
        <p14:creationId xmlns:p14="http://schemas.microsoft.com/office/powerpoint/2010/main" val="26063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Ακρίβεια και Ανάκληση</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pic>
        <p:nvPicPr>
          <p:cNvPr id="9" name="Picture 8" descr="1908.png"/>
          <p:cNvPicPr>
            <a:picLocks noChangeAspect="1"/>
          </p:cNvPicPr>
          <p:nvPr/>
        </p:nvPicPr>
        <p:blipFill>
          <a:blip r:embed="rId2" cstate="print"/>
          <a:stretch>
            <a:fillRect/>
          </a:stretch>
        </p:blipFill>
        <p:spPr>
          <a:xfrm>
            <a:off x="1219200" y="2514600"/>
            <a:ext cx="7327020" cy="1357322"/>
          </a:xfrm>
          <a:prstGeom prst="rect">
            <a:avLst/>
          </a:prstGeom>
        </p:spPr>
      </p:pic>
      <p:sp>
        <p:nvSpPr>
          <p:cNvPr id="10" name="Text Box 3"/>
          <p:cNvSpPr txBox="1">
            <a:spLocks noChangeArrowheads="1"/>
          </p:cNvSpPr>
          <p:nvPr/>
        </p:nvSpPr>
        <p:spPr bwMode="auto">
          <a:xfrm>
            <a:off x="277586" y="4664075"/>
            <a:ext cx="3429000" cy="1143000"/>
          </a:xfrm>
          <a:prstGeom prst="rect">
            <a:avLst/>
          </a:prstGeom>
          <a:noFill/>
          <a:ln w="9525">
            <a:noFill/>
            <a:round/>
            <a:headEnd/>
            <a:tailEnd/>
          </a:ln>
        </p:spPr>
        <p:txBody>
          <a:bodyPr/>
          <a:lstStyle/>
          <a:p>
            <a:pPr lvl="1">
              <a:spcBef>
                <a:spcPts val="700"/>
              </a:spcBef>
              <a:buClr>
                <a:srgbClr val="336699"/>
              </a:buClr>
            </a:pPr>
            <a:r>
              <a:rPr lang="en-US" sz="2600" i="1" dirty="0">
                <a:solidFill>
                  <a:schemeClr val="tx1"/>
                </a:solidFill>
                <a:latin typeface="+mj-lt"/>
              </a:rPr>
              <a:t>P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a:t>
            </a:r>
            <a:r>
              <a:rPr lang="de-DE" sz="2600" dirty="0">
                <a:solidFill>
                  <a:schemeClr val="tx1"/>
                </a:solidFill>
                <a:latin typeface="+mj-lt"/>
              </a:rPr>
              <a:t>/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FP</a:t>
            </a:r>
            <a:r>
              <a:rPr lang="en-US" sz="2600" dirty="0">
                <a:solidFill>
                  <a:schemeClr val="tx1"/>
                </a:solidFill>
                <a:latin typeface="+mj-lt"/>
              </a:rPr>
              <a:t> )</a:t>
            </a:r>
          </a:p>
          <a:p>
            <a:pPr lvl="1">
              <a:spcBef>
                <a:spcPts val="700"/>
              </a:spcBef>
              <a:buClr>
                <a:srgbClr val="336699"/>
              </a:buClr>
            </a:pPr>
            <a:r>
              <a:rPr lang="en-US" sz="2600" i="1" dirty="0">
                <a:solidFill>
                  <a:schemeClr val="tx1"/>
                </a:solidFill>
                <a:latin typeface="+mj-lt"/>
              </a:rPr>
              <a:t>R</a:t>
            </a:r>
            <a:r>
              <a:rPr lang="en-US" sz="2600" dirty="0">
                <a:solidFill>
                  <a:schemeClr val="tx1"/>
                </a:solidFill>
                <a:latin typeface="+mj-lt"/>
              </a:rPr>
              <a:t> = </a:t>
            </a:r>
            <a:r>
              <a:rPr lang="en-US" sz="2600" i="1" dirty="0">
                <a:solidFill>
                  <a:schemeClr val="tx1"/>
                </a:solidFill>
                <a:latin typeface="+mj-lt"/>
              </a:rPr>
              <a:t>TP</a:t>
            </a:r>
            <a:r>
              <a:rPr lang="en-US" sz="2600" dirty="0">
                <a:solidFill>
                  <a:schemeClr val="tx1"/>
                </a:solidFill>
                <a:latin typeface="+mj-lt"/>
              </a:rPr>
              <a:t> / (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FN</a:t>
            </a:r>
            <a:r>
              <a:rPr lang="en-US" sz="2600" dirty="0">
                <a:solidFill>
                  <a:schemeClr val="tx1"/>
                </a:solidFill>
                <a:latin typeface="+mj-lt"/>
              </a:rPr>
              <a:t> )</a:t>
            </a:r>
          </a:p>
        </p:txBody>
      </p:sp>
      <p:sp>
        <p:nvSpPr>
          <p:cNvPr id="7" name="TextBox 6"/>
          <p:cNvSpPr txBox="1"/>
          <p:nvPr/>
        </p:nvSpPr>
        <p:spPr>
          <a:xfrm>
            <a:off x="533400" y="1600200"/>
            <a:ext cx="7696200" cy="523220"/>
          </a:xfrm>
          <a:prstGeom prst="rect">
            <a:avLst/>
          </a:prstGeom>
          <a:noFill/>
        </p:spPr>
        <p:txBody>
          <a:bodyPr wrap="square" rtlCol="0">
            <a:spAutoFit/>
          </a:bodyPr>
          <a:lstStyle/>
          <a:p>
            <a:pPr algn="ctr"/>
            <a:r>
              <a:rPr lang="el-GR" sz="2800" dirty="0">
                <a:solidFill>
                  <a:schemeClr val="bg2">
                    <a:lumMod val="25000"/>
                  </a:schemeClr>
                </a:solidFill>
                <a:latin typeface="+mn-lt"/>
              </a:rPr>
              <a:t>Πίνακας Ενδεχόμενων (</a:t>
            </a:r>
            <a:r>
              <a:rPr lang="en-US" sz="2800" dirty="0">
                <a:solidFill>
                  <a:schemeClr val="bg2">
                    <a:lumMod val="25000"/>
                  </a:schemeClr>
                </a:solidFill>
                <a:latin typeface="+mn-lt"/>
              </a:rPr>
              <a:t>Incidence Matrix)</a:t>
            </a:r>
            <a:endParaRPr lang="el-GR" sz="2800" dirty="0">
              <a:solidFill>
                <a:schemeClr val="bg2">
                  <a:lumMod val="25000"/>
                </a:schemeClr>
              </a:solidFill>
              <a:latin typeface="+mn-lt"/>
            </a:endParaRPr>
          </a:p>
        </p:txBody>
      </p:sp>
      <p:grpSp>
        <p:nvGrpSpPr>
          <p:cNvPr id="8" name="Group 4"/>
          <p:cNvGrpSpPr>
            <a:grpSpLocks/>
          </p:cNvGrpSpPr>
          <p:nvPr/>
        </p:nvGrpSpPr>
        <p:grpSpPr bwMode="auto">
          <a:xfrm>
            <a:off x="3886200" y="4359275"/>
            <a:ext cx="4410075" cy="1752600"/>
            <a:chOff x="432" y="1158"/>
            <a:chExt cx="2778" cy="1104"/>
          </a:xfrm>
        </p:grpSpPr>
        <p:sp>
          <p:nvSpPr>
            <p:cNvPr id="11" name="Rectangle 5"/>
            <p:cNvSpPr>
              <a:spLocks noChangeArrowheads="1"/>
            </p:cNvSpPr>
            <p:nvPr/>
          </p:nvSpPr>
          <p:spPr bwMode="auto">
            <a:xfrm>
              <a:off x="468" y="1158"/>
              <a:ext cx="2742" cy="110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2" name="Oval 6"/>
            <p:cNvSpPr>
              <a:spLocks noChangeArrowheads="1"/>
            </p:cNvSpPr>
            <p:nvPr/>
          </p:nvSpPr>
          <p:spPr bwMode="auto">
            <a:xfrm>
              <a:off x="1296" y="1248"/>
              <a:ext cx="996" cy="960"/>
            </a:xfrm>
            <a:prstGeom prst="ellipse">
              <a:avLst/>
            </a:prstGeom>
            <a:solidFill>
              <a:srgbClr val="8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3" name="Oval 7"/>
            <p:cNvSpPr>
              <a:spLocks noChangeArrowheads="1"/>
            </p:cNvSpPr>
            <p:nvPr/>
          </p:nvSpPr>
          <p:spPr bwMode="auto">
            <a:xfrm>
              <a:off x="1968" y="1200"/>
              <a:ext cx="1008" cy="1008"/>
            </a:xfrm>
            <a:prstGeom prst="ellipse">
              <a:avLst/>
            </a:prstGeom>
            <a:solidFill>
              <a:srgbClr val="FF99CC">
                <a:alpha val="50000"/>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4" name="Text Box 8"/>
            <p:cNvSpPr txBox="1">
              <a:spLocks noChangeArrowheads="1"/>
            </p:cNvSpPr>
            <p:nvPr/>
          </p:nvSpPr>
          <p:spPr bwMode="auto">
            <a:xfrm>
              <a:off x="1200" y="1344"/>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dirty="0">
                  <a:solidFill>
                    <a:schemeClr val="bg1"/>
                  </a:solidFill>
                  <a:latin typeface="Times New Roman" pitchFamily="18" charset="0"/>
                  <a:ea typeface="標楷體" pitchFamily="49" charset="-120"/>
                </a:rPr>
                <a:t>Relevant documents</a:t>
              </a:r>
            </a:p>
          </p:txBody>
        </p:sp>
        <p:sp>
          <p:nvSpPr>
            <p:cNvPr id="15" name="Text Box 9"/>
            <p:cNvSpPr txBox="1">
              <a:spLocks noChangeArrowheads="1"/>
            </p:cNvSpPr>
            <p:nvPr/>
          </p:nvSpPr>
          <p:spPr bwMode="auto">
            <a:xfrm>
              <a:off x="2160" y="1344"/>
              <a:ext cx="86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a:solidFill>
                    <a:srgbClr val="000000"/>
                  </a:solidFill>
                  <a:latin typeface="Times New Roman" pitchFamily="18" charset="0"/>
                  <a:ea typeface="標楷體" pitchFamily="49" charset="-120"/>
                </a:rPr>
                <a:t>Retrieved documents</a:t>
              </a:r>
            </a:p>
          </p:txBody>
        </p:sp>
        <p:sp>
          <p:nvSpPr>
            <p:cNvPr id="16" name="Text Box 10"/>
            <p:cNvSpPr txBox="1">
              <a:spLocks noChangeArrowheads="1"/>
            </p:cNvSpPr>
            <p:nvPr/>
          </p:nvSpPr>
          <p:spPr bwMode="auto">
            <a:xfrm>
              <a:off x="432" y="1200"/>
              <a:ext cx="11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spcBef>
                  <a:spcPct val="50000"/>
                </a:spcBef>
              </a:pPr>
              <a:r>
                <a:rPr lang="en-US" altLang="zh-TW" sz="1600" b="1" dirty="0">
                  <a:latin typeface="Times New Roman" pitchFamily="18" charset="0"/>
                  <a:ea typeface="標楷體" pitchFamily="49" charset="-120"/>
                </a:rPr>
                <a:t>Entire document collection</a:t>
              </a:r>
            </a:p>
          </p:txBody>
        </p:sp>
      </p:grpSp>
      <p:sp>
        <p:nvSpPr>
          <p:cNvPr id="17" name="TextBox 16"/>
          <p:cNvSpPr txBox="1"/>
          <p:nvPr/>
        </p:nvSpPr>
        <p:spPr>
          <a:xfrm>
            <a:off x="3352800" y="2209800"/>
            <a:ext cx="3733800" cy="307777"/>
          </a:xfrm>
          <a:prstGeom prst="rect">
            <a:avLst/>
          </a:prstGeom>
          <a:noFill/>
        </p:spPr>
        <p:txBody>
          <a:bodyPr wrap="square" rtlCol="0">
            <a:spAutoFit/>
          </a:bodyPr>
          <a:lstStyle/>
          <a:p>
            <a:r>
              <a:rPr lang="el-GR" sz="1400" i="1" dirty="0">
                <a:solidFill>
                  <a:schemeClr val="accent6">
                    <a:lumMod val="50000"/>
                  </a:schemeClr>
                </a:solidFill>
                <a:latin typeface="+mn-lt"/>
              </a:rPr>
              <a:t>πραγματικά</a:t>
            </a:r>
          </a:p>
        </p:txBody>
      </p:sp>
      <p:sp>
        <p:nvSpPr>
          <p:cNvPr id="18" name="TextBox 17"/>
          <p:cNvSpPr txBox="1"/>
          <p:nvPr/>
        </p:nvSpPr>
        <p:spPr>
          <a:xfrm>
            <a:off x="152400" y="3048000"/>
            <a:ext cx="1828800" cy="307777"/>
          </a:xfrm>
          <a:prstGeom prst="rect">
            <a:avLst/>
          </a:prstGeom>
          <a:noFill/>
        </p:spPr>
        <p:txBody>
          <a:bodyPr wrap="square" rtlCol="0">
            <a:spAutoFit/>
          </a:bodyPr>
          <a:lstStyle/>
          <a:p>
            <a:r>
              <a:rPr lang="el-GR" sz="1400" i="1" dirty="0">
                <a:solidFill>
                  <a:schemeClr val="accent6">
                    <a:lumMod val="50000"/>
                  </a:schemeClr>
                </a:solidFill>
                <a:latin typeface="+mn-lt"/>
              </a:rPr>
              <a:t>αποτέλεσμα</a:t>
            </a:r>
          </a:p>
        </p:txBody>
      </p:sp>
    </p:spTree>
    <p:extLst>
      <p:ext uri="{BB962C8B-B14F-4D97-AF65-F5344CB8AC3E}">
        <p14:creationId xmlns:p14="http://schemas.microsoft.com/office/powerpoint/2010/main" val="724889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r>
              <a:rPr lang="en-US" sz="4000" dirty="0">
                <a:solidFill>
                  <a:schemeClr val="accent2">
                    <a:lumMod val="75000"/>
                  </a:schemeClr>
                </a:solidFill>
                <a:ea typeface="ＭＳ Ｐゴシック" pitchFamily="-112" charset="-128"/>
              </a:rPr>
              <a:t> (Incidence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22</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nvGraphicFramePr>
        <p:xfrm>
          <a:off x="533400" y="23622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chemeClr val="tx1"/>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tx1"/>
                          </a:solidFill>
                        </a:rPr>
                        <a:t>Μη</a:t>
                      </a:r>
                      <a:r>
                        <a:rPr lang="el-GR" sz="2200" kern="1200" baseline="0" dirty="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chemeClr val="tx1"/>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chemeClr val="tx1"/>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TextBox 7"/>
          <p:cNvSpPr txBox="1"/>
          <p:nvPr/>
        </p:nvSpPr>
        <p:spPr>
          <a:xfrm>
            <a:off x="2971800" y="5562600"/>
            <a:ext cx="4267200" cy="830997"/>
          </a:xfrm>
          <a:prstGeom prst="rect">
            <a:avLst/>
          </a:prstGeom>
          <a:noFill/>
        </p:spPr>
        <p:txBody>
          <a:bodyPr wrap="square" rtlCol="0">
            <a:spAutoFit/>
          </a:bodyPr>
          <a:lstStyle/>
          <a:p>
            <a:r>
              <a:rPr lang="en-US" dirty="0">
                <a:latin typeface="+mn-lt"/>
              </a:rPr>
              <a:t>Precision = 20/60 = 1/3</a:t>
            </a:r>
          </a:p>
          <a:p>
            <a:r>
              <a:rPr lang="en-US" dirty="0">
                <a:latin typeface="+mn-lt"/>
              </a:rPr>
              <a:t>Recall = 20/80 = 1/4</a:t>
            </a:r>
            <a:endParaRPr lang="el-GR" dirty="0">
              <a:latin typeface="+mn-lt"/>
            </a:endParaRPr>
          </a:p>
        </p:txBody>
      </p:sp>
    </p:spTree>
    <p:extLst>
      <p:ext uri="{BB962C8B-B14F-4D97-AF65-F5344CB8AC3E}">
        <p14:creationId xmlns:p14="http://schemas.microsoft.com/office/powerpoint/2010/main" val="4174864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74637"/>
            <a:ext cx="7886700" cy="1325563"/>
          </a:xfrm>
        </p:spPr>
        <p:txBody>
          <a:bodyPr>
            <a:normAutofit/>
          </a:bodyPr>
          <a:lstStyle/>
          <a:p>
            <a:pPr algn="ctr" eaLnBrk="1" hangingPunct="1"/>
            <a:r>
              <a:rPr lang="el-GR" sz="4000" dirty="0">
                <a:ea typeface="ＭＳ Ｐゴシック" pitchFamily="-112" charset="-128"/>
              </a:rPr>
              <a:t>Ακρίβεια </a:t>
            </a:r>
            <a:r>
              <a:rPr lang="en-US" sz="4000" dirty="0" err="1">
                <a:ea typeface="ＭＳ Ｐゴシック" pitchFamily="-112" charset="-128"/>
              </a:rPr>
              <a:t>vs</a:t>
            </a:r>
            <a:r>
              <a:rPr lang="el-GR" sz="4000" dirty="0">
                <a:ea typeface="ＭＳ Ｐゴシック" pitchFamily="-112" charset="-128"/>
              </a:rPr>
              <a:t> Ανάκληση</a:t>
            </a:r>
            <a:endParaRPr lang="en-US" sz="40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bg2">
                    <a:lumMod val="25000"/>
                  </a:schemeClr>
                </a:solidFill>
              </a:rPr>
              <a:t>Κεφ</a:t>
            </a:r>
            <a:r>
              <a:rPr lang="en-US" sz="1600" dirty="0">
                <a:solidFill>
                  <a:schemeClr val="bg2">
                    <a:lumMod val="25000"/>
                  </a:schemeClr>
                </a:solidFill>
              </a:rPr>
              <a:t>. 8.3</a:t>
            </a:r>
          </a:p>
        </p:txBody>
      </p:sp>
      <p:sp>
        <p:nvSpPr>
          <p:cNvPr id="7" name="Text Box 3"/>
          <p:cNvSpPr txBox="1">
            <a:spLocks noChangeArrowheads="1"/>
          </p:cNvSpPr>
          <p:nvPr/>
        </p:nvSpPr>
        <p:spPr bwMode="auto">
          <a:xfrm>
            <a:off x="76200" y="1371600"/>
            <a:ext cx="8686800" cy="4006849"/>
          </a:xfrm>
          <a:prstGeom prst="rect">
            <a:avLst/>
          </a:prstGeom>
          <a:noFill/>
          <a:ln w="9525">
            <a:noFill/>
            <a:round/>
            <a:headEnd/>
            <a:tailEnd/>
          </a:ln>
        </p:spPr>
        <p:txBody>
          <a:bodyPr/>
          <a:lstStyle/>
          <a:p>
            <a:pPr marL="800100" lvl="1" indent="-342900">
              <a:spcBef>
                <a:spcPts val="700"/>
              </a:spcBef>
              <a:buClr>
                <a:schemeClr val="tx2">
                  <a:lumMod val="50000"/>
                </a:schemeClr>
              </a:buClr>
              <a:buFont typeface="Wingdings" pitchFamily="2" charset="2"/>
              <a:buChar char="§"/>
            </a:pPr>
            <a:r>
              <a:rPr lang="el-GR" dirty="0">
                <a:latin typeface="+mn-lt"/>
              </a:rPr>
              <a:t>Η ανάκληση μπορεί να </a:t>
            </a:r>
            <a:r>
              <a:rPr lang="el-GR" i="1" dirty="0">
                <a:solidFill>
                  <a:schemeClr val="accent1">
                    <a:lumMod val="75000"/>
                  </a:schemeClr>
                </a:solidFill>
                <a:latin typeface="+mn-lt"/>
              </a:rPr>
              <a:t>αυξηθεί</a:t>
            </a:r>
            <a:r>
              <a:rPr lang="el-GR" dirty="0">
                <a:latin typeface="+mn-lt"/>
              </a:rPr>
              <a:t> με το να επιστρέψουμε </a:t>
            </a:r>
            <a:r>
              <a:rPr lang="el-GR" i="1" dirty="0">
                <a:solidFill>
                  <a:schemeClr val="accent1">
                    <a:lumMod val="75000"/>
                  </a:schemeClr>
                </a:solidFill>
                <a:latin typeface="+mn-lt"/>
              </a:rPr>
              <a:t>περισσότερα</a:t>
            </a:r>
            <a:r>
              <a:rPr lang="el-GR" i="1" dirty="0">
                <a:latin typeface="+mn-lt"/>
              </a:rPr>
              <a:t> έγγραφα</a:t>
            </a:r>
          </a:p>
          <a:p>
            <a:pPr marL="1257300" lvl="2" indent="-342900">
              <a:spcBef>
                <a:spcPts val="700"/>
              </a:spcBef>
              <a:buClr>
                <a:schemeClr val="tx2">
                  <a:lumMod val="50000"/>
                </a:schemeClr>
              </a:buClr>
              <a:buFont typeface="Wingdings" pitchFamily="2" charset="2"/>
              <a:buChar char="§"/>
            </a:pPr>
            <a:r>
              <a:rPr lang="el-GR" sz="2000" dirty="0">
                <a:latin typeface="+mn-lt"/>
              </a:rPr>
              <a:t>Η ανάκληση είναι μια </a:t>
            </a:r>
            <a:r>
              <a:rPr lang="el-GR" sz="2000" dirty="0">
                <a:solidFill>
                  <a:schemeClr val="accent1">
                    <a:lumMod val="75000"/>
                  </a:schemeClr>
                </a:solidFill>
                <a:latin typeface="+mn-lt"/>
              </a:rPr>
              <a:t>μη-φθίνουσα</a:t>
            </a:r>
            <a:r>
              <a:rPr lang="el-GR" sz="2000" dirty="0">
                <a:latin typeface="+mn-lt"/>
              </a:rPr>
              <a:t> συνάρτηση των εγγράφων που ανακτώνται </a:t>
            </a:r>
            <a:r>
              <a:rPr lang="el-GR" sz="1800" dirty="0">
                <a:latin typeface="+mn-lt"/>
              </a:rPr>
              <a:t>(Ένα σύστημα που επιστρέφει όλα τα έγγραφα έχει ποσοστό ανάκλησης </a:t>
            </a:r>
            <a:r>
              <a:rPr lang="en-US" sz="1800" dirty="0">
                <a:latin typeface="+mn-lt"/>
              </a:rPr>
              <a:t>100%!</a:t>
            </a:r>
            <a:r>
              <a:rPr lang="el-GR" sz="1800" dirty="0">
                <a:latin typeface="+mn-lt"/>
              </a:rPr>
              <a:t>)</a:t>
            </a:r>
            <a:endParaRPr lang="en-US" sz="1800" dirty="0">
              <a:latin typeface="+mn-lt"/>
            </a:endParaRPr>
          </a:p>
          <a:p>
            <a:pPr marL="800100" lvl="1" indent="-342900">
              <a:spcBef>
                <a:spcPts val="700"/>
              </a:spcBef>
              <a:buClr>
                <a:schemeClr val="tx2">
                  <a:lumMod val="50000"/>
                </a:schemeClr>
              </a:buClr>
              <a:buFont typeface="Wingdings" pitchFamily="2" charset="2"/>
              <a:buChar char="§"/>
            </a:pPr>
            <a:r>
              <a:rPr lang="el-GR" dirty="0">
                <a:latin typeface="+mn-lt"/>
              </a:rPr>
              <a:t>Το αντίστροφο ισχύει για την ακρίβεια (συνήθως) </a:t>
            </a:r>
          </a:p>
          <a:p>
            <a:pPr marL="1257300" lvl="2" indent="-342900">
              <a:spcBef>
                <a:spcPts val="700"/>
              </a:spcBef>
              <a:buClr>
                <a:schemeClr val="tx2">
                  <a:lumMod val="50000"/>
                </a:schemeClr>
              </a:buClr>
              <a:buFont typeface="Wingdings" pitchFamily="2" charset="2"/>
              <a:buChar char="§"/>
            </a:pPr>
            <a:r>
              <a:rPr lang="el-GR" sz="2000" i="1" dirty="0">
                <a:latin typeface="+mn-lt"/>
              </a:rPr>
              <a:t>Είναι εύκολο να πετύχεις μεγάλη ακρίβεια με πολύ μικρή ανάκληση  </a:t>
            </a:r>
            <a:r>
              <a:rPr lang="el-GR" sz="1800" dirty="0">
                <a:latin typeface="+mn-lt"/>
              </a:rPr>
              <a:t>(Έστω ότι το έγγραφο με το μεγαλύτερο βαθμό είναι συναφές. Πως μπορούμε να μεγιστοποιήσουμε την ακρίβεια;)</a:t>
            </a:r>
            <a:endParaRPr lang="en-US" sz="1800" dirty="0">
              <a:latin typeface="+mn-lt"/>
            </a:endParaRPr>
          </a:p>
          <a:p>
            <a:pPr lvl="1">
              <a:spcBef>
                <a:spcPts val="700"/>
              </a:spcBef>
              <a:buClr>
                <a:schemeClr val="tx2">
                  <a:lumMod val="50000"/>
                </a:schemeClr>
              </a:buClr>
            </a:pPr>
            <a:r>
              <a:rPr lang="el-GR" dirty="0">
                <a:solidFill>
                  <a:schemeClr val="accent1">
                    <a:lumMod val="75000"/>
                  </a:schemeClr>
                </a:solidFill>
                <a:latin typeface="+mn-lt"/>
              </a:rPr>
              <a:t>Σε ένα καλό σύστημα η ακρίβεια ελαττώνεται όσο περισσότερα έγγραφα ανακτούμε ή με την αύξηση της ανάκλησης</a:t>
            </a:r>
            <a:endParaRPr lang="en-US" dirty="0">
              <a:solidFill>
                <a:schemeClr val="accent1">
                  <a:lumMod val="75000"/>
                </a:schemeClr>
              </a:solidFill>
              <a:latin typeface="+mn-lt"/>
            </a:endParaRPr>
          </a:p>
          <a:p>
            <a:pPr marL="1257300" lvl="2" indent="-342900">
              <a:spcBef>
                <a:spcPts val="700"/>
              </a:spcBef>
              <a:buClr>
                <a:schemeClr val="tx2">
                  <a:lumMod val="50000"/>
                </a:schemeClr>
              </a:buClr>
              <a:buFont typeface="Wingdings" pitchFamily="2" charset="2"/>
              <a:buChar char="§"/>
            </a:pPr>
            <a:endParaRPr lang="en-US" dirty="0">
              <a:latin typeface="+mn-lt"/>
            </a:endParaRPr>
          </a:p>
          <a:p>
            <a:pPr marL="1257300" lvl="2" indent="-342900">
              <a:spcBef>
                <a:spcPts val="700"/>
              </a:spcBef>
              <a:buClr>
                <a:schemeClr val="tx2">
                  <a:lumMod val="50000"/>
                </a:schemeClr>
              </a:buClr>
            </a:pPr>
            <a:endParaRPr lang="de-DE" dirty="0">
              <a:latin typeface="+mn-lt"/>
            </a:endParaRPr>
          </a:p>
        </p:txBody>
      </p:sp>
      <p:sp>
        <p:nvSpPr>
          <p:cNvPr id="2" name="TextBox 1"/>
          <p:cNvSpPr txBox="1"/>
          <p:nvPr/>
        </p:nvSpPr>
        <p:spPr>
          <a:xfrm>
            <a:off x="457200" y="5671325"/>
            <a:ext cx="8393597" cy="707886"/>
          </a:xfrm>
          <a:prstGeom prst="rect">
            <a:avLst/>
          </a:prstGeom>
          <a:noFill/>
        </p:spPr>
        <p:txBody>
          <a:bodyPr wrap="square" rtlCol="0">
            <a:spAutoFit/>
          </a:bodyPr>
          <a:lstStyle/>
          <a:p>
            <a:r>
              <a:rPr lang="el-GR" sz="2000" dirty="0">
                <a:latin typeface="+mn-lt"/>
              </a:rPr>
              <a:t>Το τι από τα δύο μας ενδιαφέρει περισσότερα εξαρτάται και από την εφαρμογή (π.χ., </a:t>
            </a:r>
            <a:r>
              <a:rPr lang="en-US" sz="2000" dirty="0">
                <a:latin typeface="+mn-lt"/>
              </a:rPr>
              <a:t>web vs email</a:t>
            </a:r>
            <a:r>
              <a:rPr lang="el-GR" sz="2000" dirty="0">
                <a:latin typeface="+mn-lt"/>
              </a:rPr>
              <a:t>/</a:t>
            </a:r>
            <a:r>
              <a:rPr lang="en-US" sz="2000" dirty="0">
                <a:latin typeface="+mn-lt"/>
              </a:rPr>
              <a:t>desktop search)</a:t>
            </a:r>
          </a:p>
        </p:txBody>
      </p:sp>
    </p:spTree>
    <p:extLst>
      <p:ext uri="{BB962C8B-B14F-4D97-AF65-F5344CB8AC3E}">
        <p14:creationId xmlns:p14="http://schemas.microsoft.com/office/powerpoint/2010/main" val="3655543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9213" y="533400"/>
            <a:ext cx="8991600" cy="814388"/>
          </a:xfrm>
          <a:noFill/>
          <a:ln/>
        </p:spPr>
        <p:txBody>
          <a:bodyPr lIns="92075" tIns="46038" rIns="92075" bIns="46038" anchor="ctr"/>
          <a:lstStyle/>
          <a:p>
            <a:pPr algn="ctr"/>
            <a:r>
              <a:rPr lang="el-GR" altLang="zh-TW" sz="4000" dirty="0">
                <a:solidFill>
                  <a:schemeClr val="accent2">
                    <a:lumMod val="75000"/>
                  </a:schemeClr>
                </a:solidFill>
                <a:ea typeface="新細明體" pitchFamily="2" charset="-120"/>
              </a:rPr>
              <a:t>Ακρίβεια και Ανάκληση</a:t>
            </a:r>
            <a:endParaRPr lang="zh-TW" altLang="zh-TW" sz="4000" dirty="0">
              <a:solidFill>
                <a:schemeClr val="accent2">
                  <a:lumMod val="75000"/>
                </a:schemeClr>
              </a:solidFill>
              <a:ea typeface="新細明體" pitchFamily="2" charset="-120"/>
            </a:endParaRPr>
          </a:p>
        </p:txBody>
      </p:sp>
      <p:sp>
        <p:nvSpPr>
          <p:cNvPr id="332803" name="Text Box 3"/>
          <p:cNvSpPr txBox="1">
            <a:spLocks noChangeArrowheads="1"/>
          </p:cNvSpPr>
          <p:nvPr/>
        </p:nvSpPr>
        <p:spPr bwMode="auto">
          <a:xfrm>
            <a:off x="533400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6" name="Text Box 6"/>
          <p:cNvSpPr txBox="1">
            <a:spLocks noChangeArrowheads="1"/>
          </p:cNvSpPr>
          <p:nvPr/>
        </p:nvSpPr>
        <p:spPr bwMode="auto">
          <a:xfrm>
            <a:off x="26670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0</a:t>
            </a:r>
          </a:p>
        </p:txBody>
      </p:sp>
      <p:sp>
        <p:nvSpPr>
          <p:cNvPr id="332807" name="Text Box 7"/>
          <p:cNvSpPr txBox="1">
            <a:spLocks noChangeArrowheads="1"/>
          </p:cNvSpPr>
          <p:nvPr/>
        </p:nvSpPr>
        <p:spPr bwMode="auto">
          <a:xfrm>
            <a:off x="2667000" y="2438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8" name="Text Box 8"/>
          <p:cNvSpPr txBox="1">
            <a:spLocks noChangeArrowheads="1"/>
          </p:cNvSpPr>
          <p:nvPr/>
        </p:nvSpPr>
        <p:spPr bwMode="auto">
          <a:xfrm>
            <a:off x="3584575" y="4419600"/>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Recall</a:t>
            </a:r>
          </a:p>
        </p:txBody>
      </p:sp>
      <p:sp>
        <p:nvSpPr>
          <p:cNvPr id="332809" name="Text Box 9"/>
          <p:cNvSpPr txBox="1">
            <a:spLocks noChangeArrowheads="1"/>
          </p:cNvSpPr>
          <p:nvPr/>
        </p:nvSpPr>
        <p:spPr bwMode="auto">
          <a:xfrm rot="-5400000">
            <a:off x="2008187" y="3249613"/>
            <a:ext cx="131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Precision</a:t>
            </a:r>
          </a:p>
        </p:txBody>
      </p:sp>
      <p:sp>
        <p:nvSpPr>
          <p:cNvPr id="332804" name="Rectangle 4"/>
          <p:cNvSpPr>
            <a:spLocks noChangeArrowheads="1"/>
          </p:cNvSpPr>
          <p:nvPr/>
        </p:nvSpPr>
        <p:spPr bwMode="auto">
          <a:xfrm>
            <a:off x="2974975" y="2667000"/>
            <a:ext cx="2438400" cy="1752600"/>
          </a:xfrm>
          <a:prstGeom prst="rect">
            <a:avLst/>
          </a:prstGeom>
          <a:solidFill>
            <a:srgbClr val="CC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5" name="Freeform 5"/>
          <p:cNvSpPr>
            <a:spLocks/>
          </p:cNvSpPr>
          <p:nvPr/>
        </p:nvSpPr>
        <p:spPr bwMode="auto">
          <a:xfrm>
            <a:off x="3127375" y="2895600"/>
            <a:ext cx="2057400" cy="1295400"/>
          </a:xfrm>
          <a:custGeom>
            <a:avLst/>
            <a:gdLst>
              <a:gd name="T0" fmla="*/ 0 w 1296"/>
              <a:gd name="T1" fmla="*/ 0 h 816"/>
              <a:gd name="T2" fmla="*/ 77 w 1296"/>
              <a:gd name="T3" fmla="*/ 386 h 816"/>
              <a:gd name="T4" fmla="*/ 366 w 1296"/>
              <a:gd name="T5" fmla="*/ 697 h 816"/>
              <a:gd name="T6" fmla="*/ 825 w 1296"/>
              <a:gd name="T7" fmla="*/ 794 h 816"/>
              <a:gd name="T8" fmla="*/ 1296 w 1296"/>
              <a:gd name="T9" fmla="*/ 816 h 816"/>
            </a:gdLst>
            <a:ahLst/>
            <a:cxnLst>
              <a:cxn ang="0">
                <a:pos x="T0" y="T1"/>
              </a:cxn>
              <a:cxn ang="0">
                <a:pos x="T2" y="T3"/>
              </a:cxn>
              <a:cxn ang="0">
                <a:pos x="T4" y="T5"/>
              </a:cxn>
              <a:cxn ang="0">
                <a:pos x="T6" y="T7"/>
              </a:cxn>
              <a:cxn ang="0">
                <a:pos x="T8" y="T9"/>
              </a:cxn>
            </a:cxnLst>
            <a:rect l="0" t="0" r="r" b="b"/>
            <a:pathLst>
              <a:path w="1296" h="816">
                <a:moveTo>
                  <a:pt x="0" y="0"/>
                </a:moveTo>
                <a:cubicBezTo>
                  <a:pt x="13" y="64"/>
                  <a:pt x="16" y="270"/>
                  <a:pt x="77" y="386"/>
                </a:cubicBezTo>
                <a:cubicBezTo>
                  <a:pt x="138" y="502"/>
                  <a:pt x="241" y="629"/>
                  <a:pt x="366" y="697"/>
                </a:cubicBezTo>
                <a:cubicBezTo>
                  <a:pt x="491" y="765"/>
                  <a:pt x="670" y="774"/>
                  <a:pt x="825" y="794"/>
                </a:cubicBezTo>
                <a:cubicBezTo>
                  <a:pt x="980" y="814"/>
                  <a:pt x="1198" y="812"/>
                  <a:pt x="1296" y="816"/>
                </a:cubicBezTo>
              </a:path>
            </a:pathLst>
          </a:custGeom>
          <a:noFill/>
          <a:ln w="127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2826" name="Group 26"/>
          <p:cNvGrpSpPr>
            <a:grpSpLocks/>
          </p:cNvGrpSpPr>
          <p:nvPr/>
        </p:nvGrpSpPr>
        <p:grpSpPr bwMode="auto">
          <a:xfrm>
            <a:off x="2992438" y="2676525"/>
            <a:ext cx="4038600" cy="1752600"/>
            <a:chOff x="-768" y="2688"/>
            <a:chExt cx="2544" cy="1104"/>
          </a:xfrm>
        </p:grpSpPr>
        <p:sp>
          <p:nvSpPr>
            <p:cNvPr id="332823" name="AutoShape 23"/>
            <p:cNvSpPr>
              <a:spLocks noChangeArrowheads="1"/>
            </p:cNvSpPr>
            <p:nvPr/>
          </p:nvSpPr>
          <p:spPr bwMode="auto">
            <a:xfrm rot="-10800000">
              <a:off x="-768" y="2688"/>
              <a:ext cx="1536" cy="1104"/>
            </a:xfrm>
            <a:prstGeom prst="rtTriangl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4" name="Text Box 24"/>
            <p:cNvSpPr txBox="1">
              <a:spLocks noChangeArrowheads="1"/>
            </p:cNvSpPr>
            <p:nvPr/>
          </p:nvSpPr>
          <p:spPr bwMode="auto">
            <a:xfrm>
              <a:off x="720" y="3072"/>
              <a:ext cx="105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000" dirty="0">
                  <a:latin typeface="Times New Roman" pitchFamily="18" charset="0"/>
                </a:rPr>
                <a:t>Επιθυμητή περιοχή</a:t>
              </a:r>
              <a:endParaRPr lang="en-US" sz="2000" dirty="0">
                <a:latin typeface="Times New Roman" pitchFamily="18" charset="0"/>
              </a:endParaRPr>
            </a:p>
          </p:txBody>
        </p:sp>
      </p:grpSp>
      <p:grpSp>
        <p:nvGrpSpPr>
          <p:cNvPr id="332814" name="Group 14"/>
          <p:cNvGrpSpPr>
            <a:grpSpLocks/>
          </p:cNvGrpSpPr>
          <p:nvPr/>
        </p:nvGrpSpPr>
        <p:grpSpPr bwMode="auto">
          <a:xfrm>
            <a:off x="457199" y="1676400"/>
            <a:ext cx="2819406" cy="1447800"/>
            <a:chOff x="288" y="1056"/>
            <a:chExt cx="1776" cy="912"/>
          </a:xfrm>
        </p:grpSpPr>
        <p:sp>
          <p:nvSpPr>
            <p:cNvPr id="332815" name="Text Box 15"/>
            <p:cNvSpPr txBox="1">
              <a:spLocks noChangeArrowheads="1"/>
            </p:cNvSpPr>
            <p:nvPr/>
          </p:nvSpPr>
          <p:spPr bwMode="auto">
            <a:xfrm>
              <a:off x="288" y="1056"/>
              <a:ext cx="100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a:latin typeface="Times New Roman" pitchFamily="18" charset="0"/>
                  <a:ea typeface="新細明體" pitchFamily="2" charset="-120"/>
                </a:rPr>
                <a:t>Επιστρέφει συναφή έγγραφα αλλά χάνει και πολλά συναφή</a:t>
              </a:r>
              <a:endParaRPr kumimoji="1" lang="en-US" altLang="zh-TW" sz="1600" dirty="0">
                <a:latin typeface="Times New Roman" pitchFamily="18" charset="0"/>
                <a:ea typeface="新細明體" pitchFamily="2" charset="-120"/>
              </a:endParaRPr>
            </a:p>
          </p:txBody>
        </p:sp>
        <p:sp>
          <p:nvSpPr>
            <p:cNvPr id="332816" name="Oval 16"/>
            <p:cNvSpPr>
              <a:spLocks noChangeArrowheads="1"/>
            </p:cNvSpPr>
            <p:nvPr/>
          </p:nvSpPr>
          <p:spPr bwMode="auto">
            <a:xfrm>
              <a:off x="1632"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7" name="Freeform 17"/>
            <p:cNvSpPr>
              <a:spLocks/>
            </p:cNvSpPr>
            <p:nvPr/>
          </p:nvSpPr>
          <p:spPr bwMode="auto">
            <a:xfrm>
              <a:off x="1288" y="1488"/>
              <a:ext cx="344" cy="240"/>
            </a:xfrm>
            <a:custGeom>
              <a:avLst/>
              <a:gdLst>
                <a:gd name="T0" fmla="*/ 8 w 344"/>
                <a:gd name="T1" fmla="*/ 0 h 240"/>
                <a:gd name="T2" fmla="*/ 56 w 344"/>
                <a:gd name="T3" fmla="*/ 96 h 240"/>
                <a:gd name="T4" fmla="*/ 344 w 344"/>
                <a:gd name="T5" fmla="*/ 240 h 240"/>
              </a:gdLst>
              <a:ahLst/>
              <a:cxnLst>
                <a:cxn ang="0">
                  <a:pos x="T0" y="T1"/>
                </a:cxn>
                <a:cxn ang="0">
                  <a:pos x="T2" y="T3"/>
                </a:cxn>
                <a:cxn ang="0">
                  <a:pos x="T4" y="T5"/>
                </a:cxn>
              </a:cxnLst>
              <a:rect l="0" t="0" r="r" b="b"/>
              <a:pathLst>
                <a:path w="344" h="240">
                  <a:moveTo>
                    <a:pt x="8" y="0"/>
                  </a:moveTo>
                  <a:cubicBezTo>
                    <a:pt x="4" y="28"/>
                    <a:pt x="0" y="56"/>
                    <a:pt x="56" y="96"/>
                  </a:cubicBezTo>
                  <a:cubicBezTo>
                    <a:pt x="112" y="136"/>
                    <a:pt x="228" y="188"/>
                    <a:pt x="344" y="24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2818" name="Group 18"/>
          <p:cNvGrpSpPr>
            <a:grpSpLocks/>
          </p:cNvGrpSpPr>
          <p:nvPr/>
        </p:nvGrpSpPr>
        <p:grpSpPr bwMode="auto">
          <a:xfrm>
            <a:off x="4953012" y="4114800"/>
            <a:ext cx="3505188" cy="1246909"/>
            <a:chOff x="3120" y="2592"/>
            <a:chExt cx="2012" cy="720"/>
          </a:xfrm>
        </p:grpSpPr>
        <p:sp>
          <p:nvSpPr>
            <p:cNvPr id="332819" name="Text Box 19"/>
            <p:cNvSpPr txBox="1">
              <a:spLocks noChangeArrowheads="1"/>
            </p:cNvSpPr>
            <p:nvPr/>
          </p:nvSpPr>
          <p:spPr bwMode="auto">
            <a:xfrm>
              <a:off x="3936" y="2832"/>
              <a:ext cx="119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a:latin typeface="Times New Roman" pitchFamily="18" charset="0"/>
                  <a:ea typeface="新細明體" pitchFamily="2" charset="-120"/>
                </a:rPr>
                <a:t>Επιστρέφει κυρίως συναφή έγγραφα αλλά και κάποια σκουπίδια</a:t>
              </a:r>
              <a:endParaRPr kumimoji="1" lang="en-US" altLang="zh-TW" sz="1600" dirty="0">
                <a:latin typeface="Times New Roman" pitchFamily="18" charset="0"/>
                <a:ea typeface="新細明體" pitchFamily="2" charset="-120"/>
              </a:endParaRPr>
            </a:p>
          </p:txBody>
        </p:sp>
        <p:sp>
          <p:nvSpPr>
            <p:cNvPr id="332820" name="Oval 20"/>
            <p:cNvSpPr>
              <a:spLocks noChangeArrowheads="1"/>
            </p:cNvSpPr>
            <p:nvPr/>
          </p:nvSpPr>
          <p:spPr bwMode="auto">
            <a:xfrm>
              <a:off x="3120" y="2592"/>
              <a:ext cx="480"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1" name="Freeform 21"/>
            <p:cNvSpPr>
              <a:spLocks/>
            </p:cNvSpPr>
            <p:nvPr/>
          </p:nvSpPr>
          <p:spPr bwMode="auto">
            <a:xfrm>
              <a:off x="3600" y="2736"/>
              <a:ext cx="384" cy="144"/>
            </a:xfrm>
            <a:custGeom>
              <a:avLst/>
              <a:gdLst>
                <a:gd name="T0" fmla="*/ 384 w 384"/>
                <a:gd name="T1" fmla="*/ 144 h 144"/>
                <a:gd name="T2" fmla="*/ 288 w 384"/>
                <a:gd name="T3" fmla="*/ 48 h 144"/>
                <a:gd name="T4" fmla="*/ 0 w 384"/>
                <a:gd name="T5" fmla="*/ 0 h 144"/>
              </a:gdLst>
              <a:ahLst/>
              <a:cxnLst>
                <a:cxn ang="0">
                  <a:pos x="T0" y="T1"/>
                </a:cxn>
                <a:cxn ang="0">
                  <a:pos x="T2" y="T3"/>
                </a:cxn>
                <a:cxn ang="0">
                  <a:pos x="T4" y="T5"/>
                </a:cxn>
              </a:cxnLst>
              <a:rect l="0" t="0" r="r" b="b"/>
              <a:pathLst>
                <a:path w="384" h="144">
                  <a:moveTo>
                    <a:pt x="384" y="144"/>
                  </a:moveTo>
                  <a:cubicBezTo>
                    <a:pt x="368" y="108"/>
                    <a:pt x="352" y="72"/>
                    <a:pt x="288" y="48"/>
                  </a:cubicBezTo>
                  <a:cubicBezTo>
                    <a:pt x="224" y="24"/>
                    <a:pt x="112" y="12"/>
                    <a:pt x="0" y="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2810" name="Group 10"/>
          <p:cNvGrpSpPr>
            <a:grpSpLocks/>
          </p:cNvGrpSpPr>
          <p:nvPr/>
        </p:nvGrpSpPr>
        <p:grpSpPr bwMode="auto">
          <a:xfrm>
            <a:off x="5142654" y="1909785"/>
            <a:ext cx="1962153" cy="1143000"/>
            <a:chOff x="3120" y="1248"/>
            <a:chExt cx="1236" cy="720"/>
          </a:xfrm>
        </p:grpSpPr>
        <p:sp>
          <p:nvSpPr>
            <p:cNvPr id="332812" name="Text Box 12"/>
            <p:cNvSpPr txBox="1">
              <a:spLocks noChangeArrowheads="1"/>
            </p:cNvSpPr>
            <p:nvPr/>
          </p:nvSpPr>
          <p:spPr bwMode="auto">
            <a:xfrm>
              <a:off x="3552" y="1248"/>
              <a:ext cx="80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l-GR" altLang="zh-TW" sz="2000" dirty="0">
                  <a:latin typeface="Times New Roman" pitchFamily="18" charset="0"/>
                  <a:ea typeface="新細明體" pitchFamily="2" charset="-120"/>
                </a:rPr>
                <a:t>Το ιδανικό</a:t>
              </a:r>
              <a:endParaRPr kumimoji="1" lang="en-US" altLang="zh-TW" dirty="0">
                <a:latin typeface="Times New Roman" pitchFamily="18" charset="0"/>
                <a:ea typeface="新細明體" pitchFamily="2" charset="-120"/>
              </a:endParaRPr>
            </a:p>
          </p:txBody>
        </p:sp>
        <p:sp>
          <p:nvSpPr>
            <p:cNvPr id="332813" name="Freeform 13"/>
            <p:cNvSpPr>
              <a:spLocks/>
            </p:cNvSpPr>
            <p:nvPr/>
          </p:nvSpPr>
          <p:spPr bwMode="auto">
            <a:xfrm>
              <a:off x="3408" y="1392"/>
              <a:ext cx="192" cy="192"/>
            </a:xfrm>
            <a:custGeom>
              <a:avLst/>
              <a:gdLst>
                <a:gd name="T0" fmla="*/ 192 w 192"/>
                <a:gd name="T1" fmla="*/ 0 h 192"/>
                <a:gd name="T2" fmla="*/ 96 w 192"/>
                <a:gd name="T3" fmla="*/ 48 h 192"/>
                <a:gd name="T4" fmla="*/ 0 w 192"/>
                <a:gd name="T5" fmla="*/ 192 h 192"/>
              </a:gdLst>
              <a:ahLst/>
              <a:cxnLst>
                <a:cxn ang="0">
                  <a:pos x="T0" y="T1"/>
                </a:cxn>
                <a:cxn ang="0">
                  <a:pos x="T2" y="T3"/>
                </a:cxn>
                <a:cxn ang="0">
                  <a:pos x="T4" y="T5"/>
                </a:cxn>
              </a:cxnLst>
              <a:rect l="0" t="0" r="r" b="b"/>
              <a:pathLst>
                <a:path w="192" h="192">
                  <a:moveTo>
                    <a:pt x="192" y="0"/>
                  </a:moveTo>
                  <a:cubicBezTo>
                    <a:pt x="160" y="8"/>
                    <a:pt x="128" y="16"/>
                    <a:pt x="96" y="48"/>
                  </a:cubicBezTo>
                  <a:cubicBezTo>
                    <a:pt x="64" y="80"/>
                    <a:pt x="32" y="136"/>
                    <a:pt x="0" y="192"/>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1" name="Oval 11"/>
            <p:cNvSpPr>
              <a:spLocks noChangeArrowheads="1"/>
            </p:cNvSpPr>
            <p:nvPr/>
          </p:nvSpPr>
          <p:spPr bwMode="auto">
            <a:xfrm>
              <a:off x="3120"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2561729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2814"/>
                                        </p:tgtEl>
                                        <p:attrNameLst>
                                          <p:attrName>style.visibility</p:attrName>
                                        </p:attrNameLst>
                                      </p:cBhvr>
                                      <p:to>
                                        <p:strVal val="visible"/>
                                      </p:to>
                                    </p:set>
                                    <p:animEffect transition="in" filter="box(in)">
                                      <p:cBhvr>
                                        <p:cTn id="7" dur="500"/>
                                        <p:tgtEl>
                                          <p:spTgt spid="332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32818"/>
                                        </p:tgtEl>
                                        <p:attrNameLst>
                                          <p:attrName>style.visibility</p:attrName>
                                        </p:attrNameLst>
                                      </p:cBhvr>
                                      <p:to>
                                        <p:strVal val="visible"/>
                                      </p:to>
                                    </p:set>
                                    <p:animEffect transition="in" filter="box(out)">
                                      <p:cBhvr>
                                        <p:cTn id="12" dur="500"/>
                                        <p:tgtEl>
                                          <p:spTgt spid="3328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32810"/>
                                        </p:tgtEl>
                                        <p:attrNameLst>
                                          <p:attrName>style.visibility</p:attrName>
                                        </p:attrNameLst>
                                      </p:cBhvr>
                                      <p:to>
                                        <p:strVal val="visible"/>
                                      </p:to>
                                    </p:set>
                                    <p:animEffect transition="in" filter="box(out)">
                                      <p:cBhvr>
                                        <p:cTn id="17" dur="500"/>
                                        <p:tgtEl>
                                          <p:spTgt spid="3328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3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40197" y="1295400"/>
            <a:ext cx="8382000" cy="4908551"/>
          </a:xfrm>
          <a:prstGeom prst="rect">
            <a:avLst/>
          </a:prstGeom>
          <a:noFill/>
          <a:ln w="9525">
            <a:noFill/>
            <a:round/>
            <a:headEnd/>
            <a:tailEnd/>
          </a:ln>
        </p:spPr>
        <p:txBody>
          <a:bodyPr/>
          <a:lstStyle/>
          <a:p>
            <a:pPr lvl="1">
              <a:spcBef>
                <a:spcPts val="700"/>
              </a:spcBef>
              <a:buClr>
                <a:schemeClr val="tx2">
                  <a:lumMod val="50000"/>
                </a:schemeClr>
              </a:buClr>
            </a:pPr>
            <a:r>
              <a:rPr lang="el-GR" sz="2800" dirty="0">
                <a:latin typeface="+mn-lt"/>
              </a:rPr>
              <a:t>Πως θα συνδυάσουμε το </a:t>
            </a:r>
            <a:r>
              <a:rPr lang="en-US" sz="2800" i="1" dirty="0">
                <a:latin typeface="+mn-lt"/>
              </a:rPr>
              <a:t>P</a:t>
            </a:r>
            <a:r>
              <a:rPr lang="en-US" sz="2800" dirty="0">
                <a:latin typeface="+mn-lt"/>
              </a:rPr>
              <a:t> </a:t>
            </a:r>
            <a:r>
              <a:rPr lang="el-GR" sz="2800" dirty="0">
                <a:latin typeface="+mn-lt"/>
              </a:rPr>
              <a:t>και </a:t>
            </a:r>
            <a:r>
              <a:rPr lang="en-US" sz="2800" i="1" dirty="0">
                <a:latin typeface="+mn-lt"/>
              </a:rPr>
              <a:t>R</a:t>
            </a:r>
            <a:r>
              <a:rPr lang="en-US" sz="2800" dirty="0">
                <a:latin typeface="+mn-lt"/>
              </a:rPr>
              <a:t>; </a:t>
            </a:r>
          </a:p>
          <a:p>
            <a:pPr marL="800100" lvl="1" indent="-342900">
              <a:spcBef>
                <a:spcPts val="700"/>
              </a:spcBef>
              <a:buClr>
                <a:schemeClr val="tx2">
                  <a:lumMod val="50000"/>
                </a:schemeClr>
              </a:buClr>
              <a:buFont typeface="Wingdings" panose="05000000000000000000" pitchFamily="2" charset="2"/>
              <a:buChar char="§"/>
            </a:pPr>
            <a:r>
              <a:rPr lang="el-GR" dirty="0">
                <a:latin typeface="+mn-lt"/>
              </a:rPr>
              <a:t>Το </a:t>
            </a:r>
            <a:r>
              <a:rPr lang="el-GR" i="1" dirty="0">
                <a:solidFill>
                  <a:schemeClr val="accent2">
                    <a:lumMod val="75000"/>
                  </a:schemeClr>
                </a:solidFill>
                <a:latin typeface="+mn-lt"/>
              </a:rPr>
              <a:t>αριθμητικό μέσο </a:t>
            </a:r>
            <a:r>
              <a:rPr lang="el-GR" dirty="0">
                <a:latin typeface="+mn-lt"/>
              </a:rPr>
              <a:t>(</a:t>
            </a:r>
            <a:r>
              <a:rPr lang="en-US" dirty="0">
                <a:latin typeface="+mn-lt"/>
              </a:rPr>
              <a:t>arithmetic mean</a:t>
            </a:r>
            <a:r>
              <a:rPr lang="el-GR" dirty="0">
                <a:latin typeface="+mn-lt"/>
              </a:rPr>
              <a:t>)</a:t>
            </a:r>
            <a:r>
              <a:rPr lang="en-US" dirty="0">
                <a:latin typeface="+mn-lt"/>
              </a:rPr>
              <a:t> (P+R)/2</a:t>
            </a:r>
            <a:endParaRPr lang="el-GR" dirty="0">
              <a:latin typeface="+mn-lt"/>
            </a:endParaRPr>
          </a:p>
          <a:p>
            <a:pPr marL="1257300" lvl="2" indent="-342900">
              <a:spcBef>
                <a:spcPts val="700"/>
              </a:spcBef>
              <a:buClr>
                <a:schemeClr val="tx2">
                  <a:lumMod val="50000"/>
                </a:schemeClr>
              </a:buClr>
              <a:buFont typeface="Courier New" panose="02070309020205020404" pitchFamily="49" charset="0"/>
              <a:buChar char="o"/>
            </a:pPr>
            <a:r>
              <a:rPr lang="el-GR" dirty="0">
                <a:latin typeface="+mn-lt"/>
              </a:rPr>
              <a:t>Το απλό αριθμητικό μέσο της ακρίβειας και ανάκλησης μιας μηχανής αναζήτησης που επιστρέφει </a:t>
            </a:r>
            <a:r>
              <a:rPr lang="el-GR" i="1" dirty="0">
                <a:latin typeface="+mn-lt"/>
              </a:rPr>
              <a:t>τα πάντα </a:t>
            </a:r>
            <a:r>
              <a:rPr lang="el-GR" dirty="0">
                <a:latin typeface="+mn-lt"/>
              </a:rPr>
              <a:t>είναι</a:t>
            </a:r>
          </a:p>
          <a:p>
            <a:pPr lvl="3">
              <a:spcBef>
                <a:spcPts val="700"/>
              </a:spcBef>
              <a:buClr>
                <a:schemeClr val="tx2">
                  <a:lumMod val="50000"/>
                </a:schemeClr>
              </a:buClr>
            </a:pPr>
            <a:r>
              <a:rPr lang="el-GR" dirty="0">
                <a:latin typeface="+mn-lt"/>
              </a:rPr>
              <a:t>Α.  ~50%</a:t>
            </a:r>
          </a:p>
          <a:p>
            <a:pPr lvl="3">
              <a:spcBef>
                <a:spcPts val="700"/>
              </a:spcBef>
              <a:buClr>
                <a:schemeClr val="tx2">
                  <a:lumMod val="50000"/>
                </a:schemeClr>
              </a:buClr>
            </a:pPr>
            <a:r>
              <a:rPr lang="el-GR" dirty="0">
                <a:latin typeface="+mn-lt"/>
              </a:rPr>
              <a:t>Β. </a:t>
            </a:r>
            <a:r>
              <a:rPr lang="en-US" dirty="0">
                <a:latin typeface="+mn-lt"/>
              </a:rPr>
              <a:t> </a:t>
            </a:r>
            <a:r>
              <a:rPr lang="el-GR" dirty="0">
                <a:latin typeface="+mn-lt"/>
              </a:rPr>
              <a:t>0%</a:t>
            </a:r>
          </a:p>
          <a:p>
            <a:pPr marL="1828800" lvl="3" indent="-457200">
              <a:spcBef>
                <a:spcPts val="700"/>
              </a:spcBef>
              <a:buClr>
                <a:schemeClr val="tx2">
                  <a:lumMod val="50000"/>
                </a:schemeClr>
              </a:buClr>
              <a:buAutoNum type="alphaUcPeriod" startAt="3"/>
            </a:pPr>
            <a:r>
              <a:rPr lang="en-US" dirty="0">
                <a:latin typeface="+mn-lt"/>
              </a:rPr>
              <a:t>~100%</a:t>
            </a:r>
          </a:p>
          <a:p>
            <a:pPr marL="1828800" lvl="3" indent="-457200">
              <a:spcBef>
                <a:spcPts val="700"/>
              </a:spcBef>
              <a:buClr>
                <a:schemeClr val="tx2">
                  <a:lumMod val="50000"/>
                </a:schemeClr>
              </a:buClr>
              <a:buAutoNum type="alphaUcPeriod" startAt="3"/>
            </a:pPr>
            <a:r>
              <a:rPr lang="en-US" dirty="0">
                <a:latin typeface="+mn-lt"/>
              </a:rPr>
              <a:t>~25%</a:t>
            </a:r>
            <a:endParaRPr lang="el-GR" dirty="0">
              <a:latin typeface="+mn-lt"/>
            </a:endParaRPr>
          </a:p>
          <a:p>
            <a:pPr lvl="2">
              <a:spcBef>
                <a:spcPts val="700"/>
              </a:spcBef>
              <a:buClr>
                <a:schemeClr val="tx2">
                  <a:lumMod val="50000"/>
                </a:schemeClr>
              </a:buClr>
            </a:pPr>
            <a:r>
              <a:rPr lang="el-GR" dirty="0">
                <a:latin typeface="+mn-lt"/>
              </a:rPr>
              <a:t>Θα θέλαμε με κάποιο τρόπο να </a:t>
            </a:r>
            <a:r>
              <a:rPr lang="el-GR" dirty="0">
                <a:solidFill>
                  <a:schemeClr val="accent1">
                    <a:lumMod val="75000"/>
                  </a:schemeClr>
                </a:solidFill>
                <a:latin typeface="+mn-lt"/>
              </a:rPr>
              <a:t>τιμωρήσουμε </a:t>
            </a:r>
            <a:r>
              <a:rPr lang="el-GR" i="1" dirty="0">
                <a:solidFill>
                  <a:schemeClr val="accent1">
                    <a:lumMod val="75000"/>
                  </a:schemeClr>
                </a:solidFill>
                <a:latin typeface="+mn-lt"/>
              </a:rPr>
              <a:t>την πολύ κακή συμπεριφορά</a:t>
            </a:r>
            <a:r>
              <a:rPr lang="el-GR" dirty="0">
                <a:latin typeface="+mn-lt"/>
              </a:rPr>
              <a:t> σε οποιοδήποτε από τα δύο μέτρα</a:t>
            </a:r>
            <a:r>
              <a:rPr lang="en-US" dirty="0">
                <a:latin typeface="+mn-lt"/>
              </a:rPr>
              <a:t>.</a:t>
            </a:r>
          </a:p>
          <a:p>
            <a:pPr lvl="1">
              <a:spcBef>
                <a:spcPts val="700"/>
              </a:spcBef>
              <a:buClr>
                <a:schemeClr val="tx2">
                  <a:lumMod val="50000"/>
                </a:schemeClr>
              </a:buClr>
            </a:pPr>
            <a:r>
              <a:rPr lang="el-GR" dirty="0">
                <a:latin typeface="+mn-lt"/>
              </a:rPr>
              <a:t>		</a:t>
            </a:r>
            <a:endParaRPr lang="en-US" dirty="0">
              <a:latin typeface="+mn-lt"/>
            </a:endParaRPr>
          </a:p>
        </p:txBody>
      </p:sp>
    </p:spTree>
    <p:extLst>
      <p:ext uri="{BB962C8B-B14F-4D97-AF65-F5344CB8AC3E}">
        <p14:creationId xmlns:p14="http://schemas.microsoft.com/office/powerpoint/2010/main" val="2876046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240197" y="1295401"/>
                <a:ext cx="8382000" cy="4191000"/>
              </a:xfrm>
              <a:prstGeom prst="rect">
                <a:avLst/>
              </a:prstGeom>
              <a:noFill/>
              <a:ln w="9525">
                <a:noFill/>
                <a:round/>
                <a:headEnd/>
                <a:tailEnd/>
              </a:ln>
            </p:spPr>
            <p:txBody>
              <a:bodyPr/>
              <a:lstStyle/>
              <a:p>
                <a:pPr lvl="3">
                  <a:spcBef>
                    <a:spcPts val="700"/>
                  </a:spcBef>
                  <a:buClr>
                    <a:schemeClr val="tx2">
                      <a:lumMod val="50000"/>
                    </a:schemeClr>
                  </a:buClr>
                </a:pPr>
                <a:endParaRPr lang="el-GR" dirty="0">
                  <a:latin typeface="+mn-lt"/>
                </a:endParaRPr>
              </a:p>
              <a:p>
                <a:pPr lvl="2">
                  <a:spcBef>
                    <a:spcPts val="700"/>
                  </a:spcBef>
                  <a:buClr>
                    <a:schemeClr val="tx2">
                      <a:lumMod val="50000"/>
                    </a:schemeClr>
                  </a:buClr>
                </a:pPr>
                <a:r>
                  <a:rPr lang="el-GR" dirty="0">
                    <a:latin typeface="+mn-lt"/>
                  </a:rPr>
                  <a:t>Θα θέλαμε με κάποιο τρόπο να </a:t>
                </a:r>
                <a:r>
                  <a:rPr lang="el-GR" dirty="0">
                    <a:solidFill>
                      <a:schemeClr val="accent1">
                        <a:lumMod val="75000"/>
                      </a:schemeClr>
                    </a:solidFill>
                    <a:latin typeface="+mn-lt"/>
                  </a:rPr>
                  <a:t>τιμωρήσουμε </a:t>
                </a:r>
                <a:r>
                  <a:rPr lang="el-GR" i="1" dirty="0">
                    <a:solidFill>
                      <a:schemeClr val="accent1">
                        <a:lumMod val="75000"/>
                      </a:schemeClr>
                    </a:solidFill>
                    <a:latin typeface="+mn-lt"/>
                  </a:rPr>
                  <a:t>την πολύ κακή συμπεριφορά</a:t>
                </a:r>
                <a:r>
                  <a:rPr lang="el-GR" dirty="0">
                    <a:latin typeface="+mn-lt"/>
                  </a:rPr>
                  <a:t> σε οποιοδήποτε από τα δύο μέτρα</a:t>
                </a:r>
                <a:r>
                  <a:rPr lang="en-US" dirty="0">
                    <a:latin typeface="+mn-lt"/>
                  </a:rPr>
                  <a:t>.</a:t>
                </a:r>
              </a:p>
              <a:p>
                <a:pPr marL="800100" lvl="1" indent="-342900">
                  <a:spcBef>
                    <a:spcPts val="700"/>
                  </a:spcBef>
                  <a:buClr>
                    <a:schemeClr val="tx2">
                      <a:lumMod val="50000"/>
                    </a:schemeClr>
                  </a:buClr>
                  <a:buFont typeface="Wingdings" panose="05000000000000000000" pitchFamily="2" charset="2"/>
                  <a:buChar char="§"/>
                </a:pPr>
                <a:r>
                  <a:rPr lang="el-GR" dirty="0">
                    <a:latin typeface="+mn-lt"/>
                  </a:rPr>
                  <a:t>Αυτό επιτυγχάνεται παίρνοντας το </a:t>
                </a:r>
                <a:r>
                  <a:rPr lang="el-GR" i="1" dirty="0">
                    <a:solidFill>
                      <a:schemeClr val="accent2">
                        <a:lumMod val="75000"/>
                      </a:schemeClr>
                    </a:solidFill>
                    <a:latin typeface="+mn-lt"/>
                  </a:rPr>
                  <a:t>ελάχιστο</a:t>
                </a:r>
                <a:endParaRPr lang="en-US" i="1" dirty="0">
                  <a:solidFill>
                    <a:schemeClr val="accent2">
                      <a:lumMod val="75000"/>
                    </a:schemeClr>
                  </a:solidFill>
                  <a:latin typeface="+mn-lt"/>
                </a:endParaRPr>
              </a:p>
              <a:p>
                <a:pPr marL="1257300" lvl="2" indent="-342900">
                  <a:spcBef>
                    <a:spcPts val="700"/>
                  </a:spcBef>
                  <a:buClr>
                    <a:schemeClr val="tx2">
                      <a:lumMod val="50000"/>
                    </a:schemeClr>
                  </a:buClr>
                  <a:buFont typeface="Courier New" panose="02070309020205020404" pitchFamily="49" charset="0"/>
                  <a:buChar char="o"/>
                </a:pPr>
                <a:r>
                  <a:rPr lang="el-GR" dirty="0">
                    <a:latin typeface="+mn-lt"/>
                  </a:rPr>
                  <a:t>Αλλά το ελάχιστο είναι </a:t>
                </a:r>
                <a:r>
                  <a:rPr lang="el-GR" dirty="0">
                    <a:solidFill>
                      <a:schemeClr val="accent1">
                        <a:lumMod val="75000"/>
                      </a:schemeClr>
                    </a:solidFill>
                    <a:latin typeface="+mn-lt"/>
                  </a:rPr>
                  <a:t>λιγότερο ομαλό </a:t>
                </a:r>
                <a:r>
                  <a:rPr lang="el-GR" dirty="0">
                    <a:latin typeface="+mn-lt"/>
                  </a:rPr>
                  <a:t>(</a:t>
                </a:r>
                <a:r>
                  <a:rPr lang="en-US" dirty="0">
                    <a:latin typeface="+mn-lt"/>
                  </a:rPr>
                  <a:t>smooth</a:t>
                </a:r>
                <a:r>
                  <a:rPr lang="el-GR" dirty="0">
                    <a:latin typeface="+mn-lt"/>
                  </a:rPr>
                  <a:t>) και είναι </a:t>
                </a:r>
                <a:r>
                  <a:rPr lang="el-GR" dirty="0">
                    <a:solidFill>
                      <a:schemeClr val="accent1">
                        <a:lumMod val="75000"/>
                      </a:schemeClr>
                    </a:solidFill>
                    <a:latin typeface="+mn-lt"/>
                  </a:rPr>
                  <a:t>δύσκολο να σταθμιστεί</a:t>
                </a:r>
              </a:p>
              <a:p>
                <a:pPr marL="800100" lvl="1" indent="-342900">
                  <a:spcBef>
                    <a:spcPts val="700"/>
                  </a:spcBef>
                  <a:buClr>
                    <a:schemeClr val="tx2">
                      <a:lumMod val="50000"/>
                    </a:schemeClr>
                  </a:buClr>
                  <a:buFont typeface="Wingdings" panose="05000000000000000000" pitchFamily="2" charset="2"/>
                  <a:buChar char="§"/>
                </a:pPr>
                <a:r>
                  <a:rPr lang="el-GR" dirty="0">
                    <a:solidFill>
                      <a:schemeClr val="accent2">
                        <a:lumMod val="75000"/>
                      </a:schemeClr>
                    </a:solidFill>
                    <a:latin typeface="+mn-lt"/>
                  </a:rPr>
                  <a:t>Γεωμετρικό μέσο </a:t>
                </a:r>
                <a:r>
                  <a:rPr lang="el-GR" dirty="0">
                    <a:latin typeface="+mn-lt"/>
                  </a:rPr>
                  <a:t>(</a:t>
                </a:r>
                <a:r>
                  <a:rPr lang="el-GR" dirty="0" err="1">
                    <a:latin typeface="+mn-lt"/>
                  </a:rPr>
                  <a:t>geometric</a:t>
                </a:r>
                <a:r>
                  <a:rPr lang="el-GR" dirty="0">
                    <a:latin typeface="+mn-lt"/>
                  </a:rPr>
                  <a:t> </a:t>
                </a:r>
                <a:r>
                  <a:rPr lang="el-GR" dirty="0" err="1">
                    <a:latin typeface="+mn-lt"/>
                  </a:rPr>
                  <a:t>mean</a:t>
                </a:r>
                <a:r>
                  <a:rPr lang="el-GR" dirty="0">
                    <a:latin typeface="+mn-lt"/>
                  </a:rPr>
                  <a:t>):  (ρίζα του) γινόμενου</a:t>
                </a:r>
                <a:endParaRPr lang="en-US" dirty="0">
                  <a:latin typeface="+mn-lt"/>
                </a:endParaRPr>
              </a:p>
              <a:p>
                <a:pPr marL="1257300" lvl="2" indent="-342900">
                  <a:spcBef>
                    <a:spcPts val="700"/>
                  </a:spcBef>
                  <a:buClr>
                    <a:schemeClr val="tx2">
                      <a:lumMod val="50000"/>
                    </a:schemeClr>
                  </a:buClr>
                  <a:buFont typeface="Wingdings" panose="05000000000000000000" pitchFamily="2" charset="2"/>
                  <a:buChar char="§"/>
                </a:pPr>
                <a14:m>
                  <m:oMath xmlns:m="http://schemas.openxmlformats.org/officeDocument/2006/math">
                    <m:rad>
                      <m:radPr>
                        <m:degHide m:val="on"/>
                        <m:ctrlPr>
                          <a:rPr lang="el-GR" i="1" smtClean="0">
                            <a:latin typeface="Cambria Math" panose="02040503050406030204" pitchFamily="18" charset="0"/>
                          </a:rPr>
                        </m:ctrlPr>
                      </m:radPr>
                      <m:deg/>
                      <m:e>
                        <m:r>
                          <a:rPr lang="en-US" b="0" i="1" smtClean="0">
                            <a:latin typeface="Cambria Math" panose="02040503050406030204" pitchFamily="18" charset="0"/>
                          </a:rPr>
                          <m:t>𝑃𝑅</m:t>
                        </m:r>
                      </m:e>
                    </m:rad>
                  </m:oMath>
                </a14:m>
                <a:endParaRPr lang="el-GR" dirty="0">
                  <a:latin typeface="+mn-lt"/>
                </a:endParaRPr>
              </a:p>
              <a:p>
                <a:pPr marL="800100" lvl="1" indent="-342900">
                  <a:spcBef>
                    <a:spcPts val="700"/>
                  </a:spcBef>
                  <a:buClr>
                    <a:schemeClr val="tx2">
                      <a:lumMod val="50000"/>
                    </a:schemeClr>
                  </a:buClr>
                  <a:buFont typeface="Wingdings" panose="05000000000000000000" pitchFamily="2" charset="2"/>
                  <a:buChar char="§"/>
                </a:pPr>
                <a:r>
                  <a:rPr lang="el-GR" dirty="0">
                    <a:latin typeface="+mn-lt"/>
                  </a:rPr>
                  <a:t>Το </a:t>
                </a:r>
                <a:r>
                  <a:rPr lang="en-US" dirty="0">
                    <a:solidFill>
                      <a:schemeClr val="accent2">
                        <a:lumMod val="75000"/>
                      </a:schemeClr>
                    </a:solidFill>
                    <a:latin typeface="+mn-lt"/>
                  </a:rPr>
                  <a:t>F (</a:t>
                </a:r>
                <a:r>
                  <a:rPr lang="el-GR" dirty="0">
                    <a:solidFill>
                      <a:schemeClr val="accent2">
                        <a:lumMod val="75000"/>
                      </a:schemeClr>
                    </a:solidFill>
                    <a:latin typeface="+mn-lt"/>
                  </a:rPr>
                  <a:t>αρμονικό μέσο</a:t>
                </a:r>
                <a:r>
                  <a:rPr lang="en-US" dirty="0">
                    <a:solidFill>
                      <a:schemeClr val="accent2">
                        <a:lumMod val="75000"/>
                      </a:schemeClr>
                    </a:solidFill>
                    <a:latin typeface="+mn-lt"/>
                  </a:rPr>
                  <a:t>) </a:t>
                </a:r>
                <a:r>
                  <a:rPr lang="el-GR" dirty="0">
                    <a:latin typeface="+mn-lt"/>
                  </a:rPr>
                  <a:t>είναι ένα είδος ομαλού ελάχιστου</a:t>
                </a:r>
                <a:endParaRPr lang="en-US" dirty="0">
                  <a:latin typeface="+mn-lt"/>
                </a:endParaRPr>
              </a:p>
              <a:p>
                <a:pPr lvl="1">
                  <a:spcBef>
                    <a:spcPts val="700"/>
                  </a:spcBef>
                  <a:buClr>
                    <a:schemeClr val="tx2">
                      <a:lumMod val="50000"/>
                    </a:schemeClr>
                  </a:buClr>
                </a:pPr>
                <a:r>
                  <a:rPr lang="el-GR" dirty="0">
                    <a:latin typeface="+mn-lt"/>
                  </a:rPr>
                  <a:t>		</a:t>
                </a:r>
                <a:endParaRPr lang="en-US" dirty="0">
                  <a:latin typeface="+mn-lt"/>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240197" y="1295401"/>
                <a:ext cx="8382000" cy="4191000"/>
              </a:xfrm>
              <a:prstGeom prst="rect">
                <a:avLst/>
              </a:prstGeom>
              <a:blipFill>
                <a:blip r:embed="rId2"/>
                <a:stretch>
                  <a:fillRect/>
                </a:stretch>
              </a:blipFill>
              <a:ln w="9525">
                <a:no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68852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r>
              <a:rPr lang="el-GR" sz="4000" i="1" baseline="-25000" dirty="0">
                <a:solidFill>
                  <a:schemeClr val="accent2">
                    <a:lumMod val="75000"/>
                  </a:schemeClr>
                </a:solidFill>
                <a:ea typeface="ＭＳ Ｐゴシック" pitchFamily="-112" charset="-128"/>
              </a:rPr>
              <a:t>1</a:t>
            </a:r>
            <a:endParaRPr lang="en-US" sz="4000" i="1" baseline="-25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304800" y="1898030"/>
                <a:ext cx="8210550" cy="2597769"/>
              </a:xfrm>
              <a:prstGeom prst="rect">
                <a:avLst/>
              </a:prstGeom>
              <a:noFill/>
              <a:ln w="9525">
                <a:noFill/>
                <a:round/>
                <a:headEnd/>
                <a:tailEnd/>
              </a:ln>
            </p:spPr>
            <p:txBody>
              <a:bodyPr/>
              <a:lstStyle/>
              <a:p>
                <a:pPr marL="800100" lvl="1" indent="-342900">
                  <a:spcBef>
                    <a:spcPts val="700"/>
                  </a:spcBef>
                  <a:buClr>
                    <a:schemeClr val="tx2">
                      <a:lumMod val="50000"/>
                    </a:schemeClr>
                  </a:buClr>
                </a:pPr>
                <a:r>
                  <a:rPr lang="el-GR" dirty="0">
                    <a:solidFill>
                      <a:schemeClr val="tx2">
                        <a:lumMod val="50000"/>
                      </a:schemeClr>
                    </a:solidFill>
                    <a:latin typeface="+mn-lt"/>
                  </a:rPr>
                  <a:t>Συνήθως ισορροπημένο </a:t>
                </a:r>
                <a:r>
                  <a:rPr lang="en-US" dirty="0">
                    <a:solidFill>
                      <a:schemeClr val="tx2">
                        <a:lumMod val="50000"/>
                      </a:schemeClr>
                    </a:solidFill>
                    <a:latin typeface="+mn-lt"/>
                  </a:rPr>
                  <a:t>(balanced) F</a:t>
                </a:r>
                <a:r>
                  <a:rPr lang="el-GR" baseline="-25000" dirty="0">
                    <a:solidFill>
                      <a:schemeClr val="tx2">
                        <a:lumMod val="50000"/>
                      </a:schemeClr>
                    </a:solidFill>
                    <a:latin typeface="+mn-lt"/>
                  </a:rPr>
                  <a:t>1</a:t>
                </a:r>
                <a:endParaRPr lang="en-US" dirty="0">
                  <a:solidFill>
                    <a:schemeClr val="tx2">
                      <a:lumMod val="50000"/>
                    </a:schemeClr>
                  </a:solidFill>
                  <a:latin typeface="+mn-lt"/>
                </a:endParaRPr>
              </a:p>
              <a:p>
                <a:pPr marL="1257300" lvl="2" indent="-342900">
                  <a:spcBef>
                    <a:spcPts val="700"/>
                  </a:spcBef>
                  <a:buClr>
                    <a:schemeClr val="tx2">
                      <a:lumMod val="50000"/>
                    </a:schemeClr>
                  </a:buClr>
                  <a:buFont typeface="Wingdings" pitchFamily="2" charset="2"/>
                  <a:buChar char="§"/>
                </a:pPr>
                <a:r>
                  <a:rPr lang="en-US" dirty="0">
                    <a:solidFill>
                      <a:schemeClr val="accent2">
                        <a:lumMod val="75000"/>
                      </a:schemeClr>
                    </a:solidFill>
                    <a:latin typeface="+mn-lt"/>
                  </a:rPr>
                  <a:t>A</a:t>
                </a:r>
                <a:r>
                  <a:rPr lang="el-GR" dirty="0" err="1">
                    <a:solidFill>
                      <a:schemeClr val="accent2">
                        <a:lumMod val="75000"/>
                      </a:schemeClr>
                    </a:solidFill>
                    <a:latin typeface="+mn-lt"/>
                  </a:rPr>
                  <a:t>ρμονικό</a:t>
                </a:r>
                <a:r>
                  <a:rPr lang="el-GR" dirty="0">
                    <a:solidFill>
                      <a:schemeClr val="accent2">
                        <a:lumMod val="75000"/>
                      </a:schemeClr>
                    </a:solidFill>
                    <a:latin typeface="+mn-lt"/>
                  </a:rPr>
                  <a:t> μέσο </a:t>
                </a:r>
                <a:r>
                  <a:rPr lang="el-GR" dirty="0">
                    <a:solidFill>
                      <a:schemeClr val="tx2">
                        <a:lumMod val="50000"/>
                      </a:schemeClr>
                    </a:solidFill>
                    <a:latin typeface="+mn-lt"/>
                  </a:rPr>
                  <a:t>των </a:t>
                </a:r>
                <a:r>
                  <a:rPr lang="en-US" dirty="0">
                    <a:solidFill>
                      <a:schemeClr val="tx2">
                        <a:lumMod val="50000"/>
                      </a:schemeClr>
                    </a:solidFill>
                    <a:latin typeface="+mn-lt"/>
                  </a:rPr>
                  <a:t>P </a:t>
                </a:r>
                <a:r>
                  <a:rPr lang="el-GR" dirty="0">
                    <a:solidFill>
                      <a:schemeClr val="tx2">
                        <a:lumMod val="50000"/>
                      </a:schemeClr>
                    </a:solidFill>
                    <a:latin typeface="+mn-lt"/>
                  </a:rPr>
                  <a:t>και </a:t>
                </a:r>
                <a:r>
                  <a:rPr lang="en-US" dirty="0">
                    <a:solidFill>
                      <a:schemeClr val="tx2">
                        <a:lumMod val="50000"/>
                      </a:schemeClr>
                    </a:solidFill>
                    <a:latin typeface="+mn-lt"/>
                  </a:rPr>
                  <a:t>R</a:t>
                </a:r>
              </a:p>
              <a:p>
                <a:pPr marL="1257300" lvl="2" indent="-342900">
                  <a:spcBef>
                    <a:spcPts val="700"/>
                  </a:spcBef>
                  <a:buClr>
                    <a:schemeClr val="tx2">
                      <a:lumMod val="50000"/>
                    </a:schemeClr>
                  </a:buClr>
                </a:pPr>
                <a:r>
                  <a:rPr lang="el-GR" dirty="0">
                    <a:solidFill>
                      <a:schemeClr val="tx2">
                        <a:lumMod val="50000"/>
                      </a:schemeClr>
                    </a:solidFill>
                    <a:latin typeface="+mn-lt"/>
                  </a:rPr>
                  <a:t>		</a:t>
                </a:r>
                <a:r>
                  <a:rPr lang="en-US" dirty="0">
                    <a:solidFill>
                      <a:schemeClr val="tx2">
                        <a:lumMod val="50000"/>
                      </a:schemeClr>
                    </a:solidFill>
                    <a:latin typeface="+mn-lt"/>
                  </a:rPr>
                  <a:t> </a:t>
                </a:r>
                <a:r>
                  <a:rPr lang="en-US" sz="3600" dirty="0">
                    <a:solidFill>
                      <a:schemeClr val="tx2">
                        <a:lumMod val="50000"/>
                      </a:schemeClr>
                    </a:solidFill>
                    <a:latin typeface="+mn-lt"/>
                  </a:rPr>
                  <a:t>F</a:t>
                </a:r>
                <a:r>
                  <a:rPr lang="en-US" sz="3600" baseline="-25000" dirty="0">
                    <a:solidFill>
                      <a:schemeClr val="tx2">
                        <a:lumMod val="50000"/>
                      </a:schemeClr>
                    </a:solidFill>
                    <a:latin typeface="+mn-lt"/>
                  </a:rPr>
                  <a:t>1</a:t>
                </a:r>
                <a:r>
                  <a:rPr lang="en-US" dirty="0">
                    <a:solidFill>
                      <a:schemeClr val="tx2">
                        <a:lumMod val="50000"/>
                      </a:schemeClr>
                    </a:solidFill>
                    <a:latin typeface="+mn-lt"/>
                  </a:rPr>
                  <a:t> </a:t>
                </a:r>
                <a:r>
                  <a:rPr lang="en-US" sz="4000" dirty="0">
                    <a:solidFill>
                      <a:schemeClr val="tx2">
                        <a:lumMod val="50000"/>
                      </a:schemeClr>
                    </a:solidFill>
                    <a:latin typeface="+mn-lt"/>
                  </a:rPr>
                  <a:t>= </a:t>
                </a:r>
                <a14:m>
                  <m:oMath xmlns:m="http://schemas.openxmlformats.org/officeDocument/2006/math">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2</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𝑃</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𝑅</m:t>
                            </m:r>
                          </m:den>
                        </m:f>
                        <m:r>
                          <a:rPr lang="en-US" sz="4000" b="0" i="1" smtClean="0">
                            <a:solidFill>
                              <a:schemeClr val="tx2">
                                <a:lumMod val="50000"/>
                              </a:schemeClr>
                            </a:solidFill>
                            <a:latin typeface="Cambria Math" panose="02040503050406030204" pitchFamily="18" charset="0"/>
                          </a:rPr>
                          <m:t>)</m:t>
                        </m:r>
                      </m:den>
                    </m:f>
                  </m:oMath>
                </a14:m>
                <a:r>
                  <a:rPr lang="en-US" sz="4000" dirty="0">
                    <a:solidFill>
                      <a:schemeClr val="tx2">
                        <a:lumMod val="50000"/>
                      </a:schemeClr>
                    </a:solidFill>
                    <a:latin typeface="+mn-lt"/>
                  </a:rPr>
                  <a:t> = </a:t>
                </a:r>
                <a14:m>
                  <m:oMath xmlns:m="http://schemas.openxmlformats.org/officeDocument/2006/math">
                    <m:f>
                      <m:fPr>
                        <m:ctrlPr>
                          <a:rPr lang="en-US" sz="4000" i="1" dirty="0" smtClean="0">
                            <a:solidFill>
                              <a:schemeClr val="tx2">
                                <a:lumMod val="50000"/>
                              </a:schemeClr>
                            </a:solidFill>
                            <a:latin typeface="Cambria Math" panose="02040503050406030204" pitchFamily="18" charset="0"/>
                          </a:rPr>
                        </m:ctrlPr>
                      </m:fPr>
                      <m:num>
                        <m:r>
                          <a:rPr lang="en-US" sz="4000" b="0" i="1" dirty="0" smtClean="0">
                            <a:solidFill>
                              <a:schemeClr val="tx2">
                                <a:lumMod val="50000"/>
                              </a:schemeClr>
                            </a:solidFill>
                            <a:latin typeface="Cambria Math" panose="02040503050406030204" pitchFamily="18" charset="0"/>
                          </a:rPr>
                          <m:t>2 </m:t>
                        </m:r>
                        <m:r>
                          <a:rPr lang="en-US" sz="4000" b="0" i="1" dirty="0" smtClean="0">
                            <a:solidFill>
                              <a:schemeClr val="tx2">
                                <a:lumMod val="50000"/>
                              </a:schemeClr>
                            </a:solidFill>
                            <a:latin typeface="Cambria Math" panose="02040503050406030204" pitchFamily="18" charset="0"/>
                          </a:rPr>
                          <m:t>𝑃𝑅</m:t>
                        </m:r>
                      </m:num>
                      <m:den>
                        <m:r>
                          <a:rPr lang="en-US" sz="4000" b="0" i="1" dirty="0" smtClean="0">
                            <a:solidFill>
                              <a:schemeClr val="tx2">
                                <a:lumMod val="50000"/>
                              </a:schemeClr>
                            </a:solidFill>
                            <a:latin typeface="Cambria Math" panose="02040503050406030204" pitchFamily="18" charset="0"/>
                          </a:rPr>
                          <m:t>𝑃</m:t>
                        </m:r>
                        <m:r>
                          <a:rPr lang="en-US" sz="4000" b="0" i="1" dirty="0" smtClean="0">
                            <a:solidFill>
                              <a:schemeClr val="tx2">
                                <a:lumMod val="50000"/>
                              </a:schemeClr>
                            </a:solidFill>
                            <a:latin typeface="Cambria Math" panose="02040503050406030204" pitchFamily="18" charset="0"/>
                          </a:rPr>
                          <m:t>+</m:t>
                        </m:r>
                        <m:r>
                          <a:rPr lang="en-US" sz="4000" b="0" i="1" dirty="0" smtClean="0">
                            <a:solidFill>
                              <a:schemeClr val="tx2">
                                <a:lumMod val="50000"/>
                              </a:schemeClr>
                            </a:solidFill>
                            <a:latin typeface="Cambria Math" panose="02040503050406030204" pitchFamily="18" charset="0"/>
                          </a:rPr>
                          <m:t>𝑅</m:t>
                        </m:r>
                      </m:den>
                    </m:f>
                  </m:oMath>
                </a14:m>
                <a:endParaRPr lang="en-US" sz="4000" dirty="0">
                  <a:solidFill>
                    <a:schemeClr val="accent2">
                      <a:lumMod val="75000"/>
                    </a:schemeClr>
                  </a:solidFill>
                  <a:latin typeface="+mn-lt"/>
                </a:endParaRPr>
              </a:p>
              <a:p>
                <a:pPr marL="800100" lvl="1" indent="-342900">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304800" y="1898030"/>
                <a:ext cx="8210550" cy="2597769"/>
              </a:xfrm>
              <a:prstGeom prst="rect">
                <a:avLst/>
              </a:prstGeom>
              <a:blipFill>
                <a:blip r:embed="rId2"/>
                <a:stretch>
                  <a:fillRect t="-1878"/>
                </a:stretch>
              </a:blipFill>
              <a:ln w="9525">
                <a:noFill/>
                <a:round/>
                <a:headEnd/>
                <a:tailEnd/>
              </a:ln>
            </p:spPr>
            <p:txBody>
              <a:bodyPr/>
              <a:lstStyle/>
              <a:p>
                <a:r>
                  <a:rPr lang="en-US">
                    <a:noFill/>
                  </a:rPr>
                  <a:t> </a:t>
                </a:r>
              </a:p>
            </p:txBody>
          </p:sp>
        </mc:Fallback>
      </mc:AlternateContent>
      <p:sp>
        <p:nvSpPr>
          <p:cNvPr id="8" name="TextBox 7"/>
          <p:cNvSpPr txBox="1"/>
          <p:nvPr/>
        </p:nvSpPr>
        <p:spPr>
          <a:xfrm>
            <a:off x="914400" y="4696458"/>
            <a:ext cx="5638800" cy="461665"/>
          </a:xfrm>
          <a:prstGeom prst="rect">
            <a:avLst/>
          </a:prstGeom>
          <a:noFill/>
        </p:spPr>
        <p:txBody>
          <a:bodyPr wrap="square" rtlCol="0">
            <a:spAutoFit/>
          </a:bodyPr>
          <a:lstStyle/>
          <a:p>
            <a:pPr>
              <a:buFont typeface="Wingdings" pitchFamily="2" charset="2"/>
              <a:buChar char="ü"/>
            </a:pPr>
            <a:r>
              <a:rPr lang="el-GR" dirty="0">
                <a:latin typeface="+mn-lt"/>
              </a:rPr>
              <a:t>  Πιο κοντά στη μικρότερη από δύο τιμές</a:t>
            </a:r>
          </a:p>
        </p:txBody>
      </p:sp>
    </p:spTree>
    <p:extLst>
      <p:ext uri="{BB962C8B-B14F-4D97-AF65-F5344CB8AC3E}">
        <p14:creationId xmlns:p14="http://schemas.microsoft.com/office/powerpoint/2010/main" val="61943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graphicFrame>
        <p:nvGraphicFramePr>
          <p:cNvPr id="16385" name="Object 2"/>
          <p:cNvGraphicFramePr>
            <a:graphicFrameLocks noChangeAspect="1"/>
          </p:cNvGraphicFramePr>
          <p:nvPr>
            <p:extLst>
              <p:ext uri="{D42A27DB-BD31-4B8C-83A1-F6EECF244321}">
                <p14:modId xmlns:p14="http://schemas.microsoft.com/office/powerpoint/2010/main" val="3913742845"/>
              </p:ext>
            </p:extLst>
          </p:nvPr>
        </p:nvGraphicFramePr>
        <p:xfrm>
          <a:off x="1812878" y="1447800"/>
          <a:ext cx="5518243" cy="3848100"/>
        </p:xfrm>
        <a:graphic>
          <a:graphicData uri="http://schemas.openxmlformats.org/presentationml/2006/ole">
            <mc:AlternateContent xmlns:mc="http://schemas.openxmlformats.org/markup-compatibility/2006">
              <mc:Choice xmlns:v="urn:schemas-microsoft-com:vml" Requires="v">
                <p:oleObj spid="_x0000_s1034" name="Chart" r:id="rId3" imgW="4019702" imgH="2800502" progId="Excel.Sheet.8">
                  <p:embed/>
                </p:oleObj>
              </mc:Choice>
              <mc:Fallback>
                <p:oleObj name="Chart" r:id="rId3" imgW="4019702" imgH="2800502" progId="Excel.Sheet.8">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878" y="1447800"/>
                        <a:ext cx="5518243" cy="38481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514600" y="5867401"/>
            <a:ext cx="5943600" cy="400110"/>
          </a:xfrm>
          <a:prstGeom prst="rect">
            <a:avLst/>
          </a:prstGeom>
          <a:noFill/>
        </p:spPr>
        <p:txBody>
          <a:bodyPr wrap="square" rtlCol="0">
            <a:spAutoFit/>
          </a:bodyPr>
          <a:lstStyle/>
          <a:p>
            <a:r>
              <a:rPr lang="el-GR" sz="2000" dirty="0">
                <a:latin typeface="+mn-lt"/>
              </a:rPr>
              <a:t>Τιμές στο 0-1, αλλά συνήθως σε ποσοστά</a:t>
            </a:r>
          </a:p>
        </p:txBody>
      </p:sp>
    </p:spTree>
    <p:extLst>
      <p:ext uri="{BB962C8B-B14F-4D97-AF65-F5344CB8AC3E}">
        <p14:creationId xmlns:p14="http://schemas.microsoft.com/office/powerpoint/2010/main" val="103971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4398" y="135731"/>
            <a:ext cx="7886700" cy="778669"/>
          </a:xfrm>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p>
        </p:txBody>
      </p:sp>
      <p:sp>
        <p:nvSpPr>
          <p:cNvPr id="6" name="Slide Number Placeholder 5"/>
          <p:cNvSpPr>
            <a:spLocks noGrp="1"/>
          </p:cNvSpPr>
          <p:nvPr>
            <p:ph type="sldNum" sz="quarter" idx="12"/>
          </p:nvPr>
        </p:nvSpPr>
        <p:spPr>
          <a:xfrm>
            <a:off x="6705600" y="6248400"/>
            <a:ext cx="2057400" cy="365125"/>
          </a:xfrm>
        </p:spPr>
        <p:txBody>
          <a:bodyPr/>
          <a:lstStyle/>
          <a:p>
            <a:fld id="{0ED9190B-40F4-4D14-B8A7-A8F5BA31F2B1}" type="slidenum">
              <a:rPr lang="en-US" smtClean="0"/>
              <a:pPr/>
              <a:t>29</a:t>
            </a:fld>
            <a:endParaRPr lang="en-US" dirty="0"/>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193619" y="817967"/>
            <a:ext cx="8686800" cy="349114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Το μέτρο </a:t>
            </a:r>
            <a:r>
              <a:rPr lang="en-US" b="1" i="1" dirty="0">
                <a:solidFill>
                  <a:schemeClr val="accent6">
                    <a:lumMod val="75000"/>
                  </a:schemeClr>
                </a:solidFill>
                <a:latin typeface="+mn-lt"/>
              </a:rPr>
              <a:t>F</a:t>
            </a:r>
            <a:r>
              <a:rPr lang="en-US" dirty="0">
                <a:solidFill>
                  <a:schemeClr val="tx2">
                    <a:lumMod val="50000"/>
                  </a:schemeClr>
                </a:solidFill>
                <a:latin typeface="+mn-lt"/>
              </a:rPr>
              <a:t> </a:t>
            </a:r>
            <a:r>
              <a:rPr lang="el-GR" dirty="0">
                <a:solidFill>
                  <a:schemeClr val="tx2">
                    <a:lumMod val="50000"/>
                  </a:schemeClr>
                </a:solidFill>
                <a:latin typeface="+mn-lt"/>
              </a:rPr>
              <a:t>επιτρέπει μια αντιστάθμιση (</a:t>
            </a:r>
            <a:r>
              <a:rPr lang="en-US" dirty="0">
                <a:solidFill>
                  <a:schemeClr val="tx2">
                    <a:lumMod val="50000"/>
                  </a:schemeClr>
                </a:solidFill>
                <a:latin typeface="+mn-lt"/>
              </a:rPr>
              <a:t>trade off</a:t>
            </a:r>
            <a:r>
              <a:rPr lang="el-GR" dirty="0">
                <a:solidFill>
                  <a:schemeClr val="tx2">
                    <a:lumMod val="50000"/>
                  </a:schemeClr>
                </a:solidFill>
                <a:latin typeface="+mn-lt"/>
              </a:rPr>
              <a:t>)</a:t>
            </a:r>
            <a:r>
              <a:rPr lang="en-US" dirty="0">
                <a:solidFill>
                  <a:schemeClr val="tx2">
                    <a:lumMod val="50000"/>
                  </a:schemeClr>
                </a:solidFill>
                <a:latin typeface="+mn-lt"/>
              </a:rPr>
              <a:t> </a:t>
            </a:r>
            <a:r>
              <a:rPr lang="el-GR" dirty="0">
                <a:solidFill>
                  <a:schemeClr val="tx2">
                    <a:lumMod val="50000"/>
                  </a:schemeClr>
                </a:solidFill>
                <a:latin typeface="+mn-lt"/>
              </a:rPr>
              <a:t>της ακρίβεια</a:t>
            </a:r>
            <a:r>
              <a:rPr lang="en-US" dirty="0">
                <a:solidFill>
                  <a:schemeClr val="tx2">
                    <a:lumMod val="50000"/>
                  </a:schemeClr>
                </a:solidFill>
                <a:latin typeface="+mn-lt"/>
              </a:rPr>
              <a:t> </a:t>
            </a:r>
            <a:r>
              <a:rPr lang="el-GR" dirty="0">
                <a:solidFill>
                  <a:schemeClr val="tx2">
                    <a:lumMod val="50000"/>
                  </a:schemeClr>
                </a:solidFill>
                <a:latin typeface="+mn-lt"/>
              </a:rPr>
              <a:t>και της ανάκλησης</a:t>
            </a:r>
            <a:r>
              <a:rPr lang="en-US" dirty="0">
                <a:solidFill>
                  <a:schemeClr val="tx2">
                    <a:lumMod val="50000"/>
                  </a:schemeClr>
                </a:solidFill>
                <a:latin typeface="+mn-lt"/>
              </a:rPr>
              <a:t>.                                                                                                                                                  </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όπου 				</a:t>
            </a:r>
            <a:r>
              <a:rPr lang="en-US" dirty="0">
                <a:solidFill>
                  <a:schemeClr val="tx2">
                    <a:lumMod val="50000"/>
                  </a:schemeClr>
                </a:solidFill>
                <a:latin typeface="+mn-lt"/>
              </a:rPr>
              <a:t>α ϵ [0, 1] and thus b</a:t>
            </a:r>
            <a:r>
              <a:rPr lang="en-US" baseline="30000" dirty="0">
                <a:solidFill>
                  <a:schemeClr val="tx2">
                    <a:lumMod val="50000"/>
                  </a:schemeClr>
                </a:solidFill>
                <a:latin typeface="+mn-lt"/>
              </a:rPr>
              <a:t>2 </a:t>
            </a:r>
            <a:r>
              <a:rPr lang="el-GR" baseline="30000" dirty="0">
                <a:solidFill>
                  <a:schemeClr val="tx2">
                    <a:lumMod val="50000"/>
                  </a:schemeClr>
                </a:solidFill>
                <a:latin typeface="+mn-lt"/>
              </a:rPr>
              <a:t> </a:t>
            </a:r>
            <a:r>
              <a:rPr lang="en-US" dirty="0">
                <a:solidFill>
                  <a:schemeClr val="tx2">
                    <a:lumMod val="50000"/>
                  </a:schemeClr>
                </a:solidFill>
                <a:latin typeface="+mn-lt"/>
              </a:rPr>
              <a:t>ϵ [0,∞]</a:t>
            </a:r>
            <a:endParaRPr lang="el-GR" dirty="0">
              <a:solidFill>
                <a:schemeClr val="tx2">
                  <a:lumMod val="50000"/>
                </a:schemeClr>
              </a:solidFill>
              <a:latin typeface="+mn-lt"/>
            </a:endParaRPr>
          </a:p>
          <a:p>
            <a:pPr lvl="1">
              <a:spcBef>
                <a:spcPts val="700"/>
              </a:spcBef>
              <a:buClr>
                <a:schemeClr val="tx2">
                  <a:lumMod val="50000"/>
                </a:schemeClr>
              </a:buClr>
            </a:pPr>
            <a:endParaRPr lang="en-US" dirty="0">
              <a:solidFill>
                <a:schemeClr val="tx2">
                  <a:lumMod val="50000"/>
                </a:schemeClr>
              </a:solidFill>
              <a:latin typeface="+mn-lt"/>
            </a:endParaRPr>
          </a:p>
          <a:p>
            <a:pPr marL="800100" lvl="1" indent="-342900">
              <a:spcBef>
                <a:spcPts val="700"/>
              </a:spcBef>
              <a:buClr>
                <a:schemeClr val="tx2">
                  <a:lumMod val="50000"/>
                </a:schemeClr>
              </a:buClr>
            </a:pPr>
            <a:r>
              <a:rPr lang="en-US" dirty="0">
                <a:solidFill>
                  <a:schemeClr val="tx2">
                    <a:lumMod val="50000"/>
                  </a:schemeClr>
                </a:solidFill>
                <a:latin typeface="+mn-lt"/>
              </a:rPr>
              <a:t>	</a:t>
            </a:r>
            <a:r>
              <a:rPr lang="en-US" i="1" dirty="0">
                <a:solidFill>
                  <a:schemeClr val="tx2">
                    <a:lumMod val="50000"/>
                  </a:schemeClr>
                </a:solidFill>
                <a:latin typeface="+mn-lt"/>
              </a:rPr>
              <a:t>a = 1, F = P</a:t>
            </a:r>
          </a:p>
          <a:p>
            <a:pPr marL="800100" lvl="1" indent="-342900">
              <a:spcBef>
                <a:spcPts val="700"/>
              </a:spcBef>
              <a:buClr>
                <a:schemeClr val="tx2">
                  <a:lumMod val="50000"/>
                </a:schemeClr>
              </a:buClr>
            </a:pPr>
            <a:r>
              <a:rPr lang="en-US" i="1" dirty="0">
                <a:solidFill>
                  <a:schemeClr val="tx2">
                    <a:lumMod val="50000"/>
                  </a:schemeClr>
                </a:solidFill>
                <a:latin typeface="+mn-lt"/>
              </a:rPr>
              <a:t>	a = 0, F = R</a:t>
            </a:r>
          </a:p>
          <a:p>
            <a:pPr marL="800100" lvl="1" indent="-342900">
              <a:spcBef>
                <a:spcPts val="700"/>
              </a:spcBef>
              <a:buClr>
                <a:schemeClr val="tx2">
                  <a:lumMod val="50000"/>
                </a:schemeClr>
              </a:buClr>
            </a:pPr>
            <a:r>
              <a:rPr lang="en-US" i="1" dirty="0">
                <a:solidFill>
                  <a:schemeClr val="tx2">
                    <a:lumMod val="50000"/>
                  </a:schemeClr>
                </a:solidFill>
                <a:latin typeface="+mn-lt"/>
              </a:rPr>
              <a:t>	</a:t>
            </a:r>
            <a:r>
              <a:rPr lang="el-GR" dirty="0">
                <a:solidFill>
                  <a:schemeClr val="tx2">
                    <a:lumMod val="50000"/>
                  </a:schemeClr>
                </a:solidFill>
                <a:latin typeface="+mn-lt"/>
              </a:rPr>
              <a:t>Συνήθως ισορροπημένο </a:t>
            </a:r>
            <a:r>
              <a:rPr lang="en-US" dirty="0">
                <a:solidFill>
                  <a:schemeClr val="tx2">
                    <a:lumMod val="50000"/>
                  </a:schemeClr>
                </a:solidFill>
                <a:latin typeface="+mn-lt"/>
              </a:rPr>
              <a:t>(balanced) F</a:t>
            </a:r>
            <a:r>
              <a:rPr lang="el-GR" baseline="-25000" dirty="0">
                <a:solidFill>
                  <a:schemeClr val="tx2">
                    <a:lumMod val="50000"/>
                  </a:schemeClr>
                </a:solidFill>
                <a:latin typeface="+mn-lt"/>
              </a:rPr>
              <a:t>1</a:t>
            </a:r>
            <a:r>
              <a:rPr lang="en-US" dirty="0">
                <a:solidFill>
                  <a:schemeClr val="tx2">
                    <a:lumMod val="50000"/>
                  </a:schemeClr>
                </a:solidFill>
                <a:latin typeface="+mn-lt"/>
              </a:rPr>
              <a:t> </a:t>
            </a:r>
            <a:r>
              <a:rPr lang="el-GR" dirty="0">
                <a:solidFill>
                  <a:schemeClr val="tx2">
                    <a:lumMod val="50000"/>
                  </a:schemeClr>
                </a:solidFill>
                <a:latin typeface="+mn-lt"/>
              </a:rPr>
              <a:t>με </a:t>
            </a:r>
            <a:r>
              <a:rPr lang="el-GR" i="1" dirty="0">
                <a:solidFill>
                  <a:schemeClr val="tx2">
                    <a:lumMod val="50000"/>
                  </a:schemeClr>
                </a:solidFill>
                <a:latin typeface="+mn-lt"/>
              </a:rPr>
              <a:t>α </a:t>
            </a:r>
            <a:r>
              <a:rPr lang="el-GR" dirty="0">
                <a:solidFill>
                  <a:schemeClr val="tx2">
                    <a:lumMod val="50000"/>
                  </a:schemeClr>
                </a:solidFill>
                <a:latin typeface="+mn-lt"/>
              </a:rPr>
              <a:t>= 0.5 και </a:t>
            </a:r>
            <a:r>
              <a:rPr lang="el-GR" i="1" dirty="0">
                <a:solidFill>
                  <a:schemeClr val="tx2">
                    <a:lumMod val="50000"/>
                  </a:schemeClr>
                </a:solidFill>
                <a:latin typeface="+mn-lt"/>
              </a:rPr>
              <a:t>β</a:t>
            </a:r>
            <a:r>
              <a:rPr lang="en-US" dirty="0">
                <a:solidFill>
                  <a:schemeClr val="tx2">
                    <a:lumMod val="50000"/>
                  </a:schemeClr>
                </a:solidFill>
                <a:latin typeface="+mn-lt"/>
              </a:rPr>
              <a:t>  = 1 </a:t>
            </a:r>
          </a:p>
          <a:p>
            <a:pPr marL="1714500" lvl="3" indent="-342900">
              <a:spcBef>
                <a:spcPts val="700"/>
              </a:spcBef>
              <a:buClr>
                <a:schemeClr val="tx2">
                  <a:lumMod val="50000"/>
                </a:schemeClr>
              </a:buClr>
              <a:buFont typeface="Wingdings" pitchFamily="2" charset="2"/>
              <a:buChar char="§"/>
            </a:pPr>
            <a:r>
              <a:rPr lang="el-GR" dirty="0">
                <a:solidFill>
                  <a:schemeClr val="tx2">
                    <a:lumMod val="50000"/>
                  </a:schemeClr>
                </a:solidFill>
                <a:latin typeface="+mn-lt"/>
              </a:rPr>
              <a:t>Αυτό είναι το </a:t>
            </a:r>
            <a:r>
              <a:rPr lang="el-GR" dirty="0">
                <a:solidFill>
                  <a:schemeClr val="accent6">
                    <a:lumMod val="75000"/>
                  </a:schemeClr>
                </a:solidFill>
                <a:latin typeface="+mn-lt"/>
              </a:rPr>
              <a:t>αρμονικό μέσο </a:t>
            </a:r>
            <a:r>
              <a:rPr lang="el-GR" dirty="0">
                <a:solidFill>
                  <a:schemeClr val="tx2">
                    <a:lumMod val="50000"/>
                  </a:schemeClr>
                </a:solidFill>
                <a:latin typeface="+mn-lt"/>
              </a:rPr>
              <a:t>των </a:t>
            </a:r>
            <a:r>
              <a:rPr lang="en-US" dirty="0">
                <a:solidFill>
                  <a:schemeClr val="tx2">
                    <a:lumMod val="50000"/>
                  </a:schemeClr>
                </a:solidFill>
                <a:latin typeface="+mn-lt"/>
              </a:rPr>
              <a:t>P </a:t>
            </a:r>
            <a:r>
              <a:rPr lang="el-GR" dirty="0">
                <a:solidFill>
                  <a:schemeClr val="tx2">
                    <a:lumMod val="50000"/>
                  </a:schemeClr>
                </a:solidFill>
                <a:latin typeface="+mn-lt"/>
              </a:rPr>
              <a:t>και </a:t>
            </a:r>
            <a:r>
              <a:rPr lang="en-US" dirty="0">
                <a:solidFill>
                  <a:schemeClr val="tx2">
                    <a:lumMod val="50000"/>
                  </a:schemeClr>
                </a:solidFill>
                <a:latin typeface="+mn-lt"/>
              </a:rPr>
              <a:t>R</a:t>
            </a:r>
          </a:p>
          <a:p>
            <a:pPr marL="800100" lvl="1" indent="-342900">
              <a:spcBef>
                <a:spcPts val="700"/>
              </a:spcBef>
              <a:buClr>
                <a:schemeClr val="tx2">
                  <a:lumMod val="50000"/>
                </a:schemeClr>
              </a:buClr>
              <a:buFont typeface="Wingdings" pitchFamily="2" charset="2"/>
              <a:buChar char="§"/>
            </a:pPr>
            <a:r>
              <a:rPr lang="el-GR" dirty="0">
                <a:solidFill>
                  <a:schemeClr val="tx2">
                    <a:lumMod val="50000"/>
                  </a:schemeClr>
                </a:solidFill>
                <a:latin typeface="+mn-lt"/>
              </a:rPr>
              <a:t>Για ποια περιοχή τιμών του </a:t>
            </a:r>
            <a:r>
              <a:rPr lang="en-US" i="1" dirty="0">
                <a:solidFill>
                  <a:schemeClr val="tx2">
                    <a:lumMod val="50000"/>
                  </a:schemeClr>
                </a:solidFill>
                <a:latin typeface="+mn-lt"/>
              </a:rPr>
              <a:t>β </a:t>
            </a:r>
            <a:r>
              <a:rPr lang="el-GR" dirty="0">
                <a:solidFill>
                  <a:schemeClr val="tx2">
                    <a:lumMod val="50000"/>
                  </a:schemeClr>
                </a:solidFill>
                <a:latin typeface="+mn-lt"/>
              </a:rPr>
              <a:t>η ανάκληση σταθμίζεται περισσότερο από την ακρίβεια; Συχνές τιμές, </a:t>
            </a:r>
            <a:r>
              <a:rPr lang="el-GR" i="1" dirty="0">
                <a:solidFill>
                  <a:schemeClr val="tx2">
                    <a:lumMod val="50000"/>
                  </a:schemeClr>
                </a:solidFill>
                <a:latin typeface="+mn-lt"/>
              </a:rPr>
              <a:t>β</a:t>
            </a:r>
            <a:r>
              <a:rPr lang="el-GR" dirty="0">
                <a:solidFill>
                  <a:schemeClr val="tx2">
                    <a:lumMod val="50000"/>
                  </a:schemeClr>
                </a:solidFill>
                <a:latin typeface="+mn-lt"/>
              </a:rPr>
              <a:t> = 0.5 και </a:t>
            </a:r>
            <a:r>
              <a:rPr lang="el-GR" i="1" dirty="0">
                <a:solidFill>
                  <a:schemeClr val="tx2">
                    <a:lumMod val="50000"/>
                  </a:schemeClr>
                </a:solidFill>
                <a:latin typeface="+mn-lt"/>
              </a:rPr>
              <a:t>β</a:t>
            </a:r>
            <a:r>
              <a:rPr lang="el-GR" dirty="0">
                <a:solidFill>
                  <a:schemeClr val="tx2">
                    <a:lumMod val="50000"/>
                  </a:schemeClr>
                </a:solidFill>
                <a:latin typeface="+mn-lt"/>
              </a:rPr>
              <a:t> = 2</a:t>
            </a:r>
          </a:p>
        </p:txBody>
      </p:sp>
      <p:pic>
        <p:nvPicPr>
          <p:cNvPr id="8" name="Picture 7" descr="2108.png"/>
          <p:cNvPicPr>
            <a:picLocks noChangeAspect="1"/>
          </p:cNvPicPr>
          <p:nvPr/>
        </p:nvPicPr>
        <p:blipFill>
          <a:blip r:embed="rId3" cstate="print"/>
          <a:stretch>
            <a:fillRect/>
          </a:stretch>
        </p:blipFill>
        <p:spPr>
          <a:xfrm>
            <a:off x="1066800" y="1584900"/>
            <a:ext cx="4572032" cy="895961"/>
          </a:xfrm>
          <a:prstGeom prst="rect">
            <a:avLst/>
          </a:prstGeom>
        </p:spPr>
      </p:pic>
      <p:pic>
        <p:nvPicPr>
          <p:cNvPr id="9" name="Picture 8" descr="21082.png"/>
          <p:cNvPicPr>
            <a:picLocks noChangeAspect="1"/>
          </p:cNvPicPr>
          <p:nvPr/>
        </p:nvPicPr>
        <p:blipFill>
          <a:blip r:embed="rId4" cstate="print"/>
          <a:stretch>
            <a:fillRect/>
          </a:stretch>
        </p:blipFill>
        <p:spPr>
          <a:xfrm>
            <a:off x="1969604" y="2475928"/>
            <a:ext cx="1668857" cy="792000"/>
          </a:xfrm>
          <a:prstGeom prst="rect">
            <a:avLst/>
          </a:prstGeom>
        </p:spPr>
      </p:pic>
      <mc:AlternateContent xmlns:mc="http://schemas.openxmlformats.org/markup-compatibility/2006" xmlns:a14="http://schemas.microsoft.com/office/drawing/2010/main">
        <mc:Choice Requires="a14">
          <p:sp>
            <p:nvSpPr>
              <p:cNvPr id="13" name="Text Box 3">
                <a:extLst>
                  <a:ext uri="{FF2B5EF4-FFF2-40B4-BE49-F238E27FC236}">
                    <a16:creationId xmlns:a16="http://schemas.microsoft.com/office/drawing/2014/main" id="{1B570A8E-0F04-C8DF-E0C8-76DACE5C094D}"/>
                  </a:ext>
                </a:extLst>
              </p:cNvPr>
              <p:cNvSpPr txBox="1">
                <a:spLocks noChangeArrowheads="1"/>
              </p:cNvSpPr>
              <p:nvPr/>
            </p:nvSpPr>
            <p:spPr bwMode="auto">
              <a:xfrm>
                <a:off x="5254713" y="1494712"/>
                <a:ext cx="2514600" cy="778669"/>
              </a:xfrm>
              <a:prstGeom prst="rect">
                <a:avLst/>
              </a:prstGeom>
              <a:noFill/>
              <a:ln w="9525">
                <a:noFill/>
                <a:round/>
                <a:headEnd/>
                <a:tailEnd/>
              </a:ln>
            </p:spPr>
            <p:txBody>
              <a:bodyPr/>
              <a:lstStyle/>
              <a:p>
                <a:pPr marL="1257300" lvl="2" indent="-342900">
                  <a:spcBef>
                    <a:spcPts val="700"/>
                  </a:spcBef>
                  <a:buClr>
                    <a:schemeClr val="tx2">
                      <a:lumMod val="50000"/>
                    </a:schemeClr>
                  </a:buClr>
                </a:pPr>
                <a:r>
                  <a:rPr lang="en-US" sz="2000" dirty="0">
                    <a:solidFill>
                      <a:schemeClr val="accent1">
                        <a:lumMod val="75000"/>
                      </a:schemeClr>
                    </a:solidFill>
                    <a:latin typeface="+mn-lt"/>
                  </a:rPr>
                  <a:t>F</a:t>
                </a:r>
                <a:r>
                  <a:rPr lang="en-US" sz="2000" baseline="-25000" dirty="0">
                    <a:solidFill>
                      <a:schemeClr val="accent1">
                        <a:lumMod val="75000"/>
                      </a:schemeClr>
                    </a:solidFill>
                    <a:latin typeface="+mn-lt"/>
                  </a:rPr>
                  <a:t>1</a:t>
                </a:r>
                <a:r>
                  <a:rPr lang="en-US" sz="2000" dirty="0">
                    <a:solidFill>
                      <a:schemeClr val="accent1">
                        <a:lumMod val="75000"/>
                      </a:schemeClr>
                    </a:solidFill>
                    <a:latin typeface="+mn-lt"/>
                  </a:rPr>
                  <a:t> = </a:t>
                </a:r>
                <a14:m>
                  <m:oMath xmlns:m="http://schemas.openxmlformats.org/officeDocument/2006/math">
                    <m:f>
                      <m:fPr>
                        <m:ctrlPr>
                          <a:rPr lang="en-US" sz="2000" i="1" smtClean="0">
                            <a:solidFill>
                              <a:schemeClr val="accent1">
                                <a:lumMod val="75000"/>
                              </a:schemeClr>
                            </a:solidFill>
                            <a:latin typeface="Cambria Math" panose="02040503050406030204" pitchFamily="18" charset="0"/>
                          </a:rPr>
                        </m:ctrlPr>
                      </m:fPr>
                      <m:num>
                        <m:r>
                          <a:rPr lang="en-US" sz="2000" b="0" i="1" smtClean="0">
                            <a:solidFill>
                              <a:schemeClr val="accent1">
                                <a:lumMod val="75000"/>
                              </a:schemeClr>
                            </a:solidFill>
                            <a:latin typeface="Cambria Math" panose="02040503050406030204" pitchFamily="18" charset="0"/>
                          </a:rPr>
                          <m:t>1</m:t>
                        </m:r>
                      </m:num>
                      <m:den>
                        <m:f>
                          <m:fPr>
                            <m:ctrlPr>
                              <a:rPr lang="en-US" sz="2000" i="1" smtClean="0">
                                <a:solidFill>
                                  <a:schemeClr val="accent1">
                                    <a:lumMod val="75000"/>
                                  </a:schemeClr>
                                </a:solidFill>
                                <a:latin typeface="Cambria Math" panose="02040503050406030204" pitchFamily="18" charset="0"/>
                              </a:rPr>
                            </m:ctrlPr>
                          </m:fPr>
                          <m:num>
                            <m:r>
                              <a:rPr lang="en-US" sz="2000" b="0" i="1" smtClean="0">
                                <a:solidFill>
                                  <a:schemeClr val="accent1">
                                    <a:lumMod val="75000"/>
                                  </a:schemeClr>
                                </a:solidFill>
                                <a:latin typeface="Cambria Math" panose="02040503050406030204" pitchFamily="18" charset="0"/>
                              </a:rPr>
                              <m:t>1</m:t>
                            </m:r>
                          </m:num>
                          <m:den>
                            <m:r>
                              <a:rPr lang="en-US" sz="2000" b="0" i="1" smtClean="0">
                                <a:solidFill>
                                  <a:schemeClr val="accent1">
                                    <a:lumMod val="75000"/>
                                  </a:schemeClr>
                                </a:solidFill>
                                <a:latin typeface="Cambria Math" panose="02040503050406030204" pitchFamily="18" charset="0"/>
                              </a:rPr>
                              <m:t>2</m:t>
                            </m:r>
                            <m:r>
                              <a:rPr lang="en-US" sz="2000" b="0" i="1" smtClean="0">
                                <a:solidFill>
                                  <a:schemeClr val="accent1">
                                    <a:lumMod val="75000"/>
                                  </a:schemeClr>
                                </a:solidFill>
                                <a:latin typeface="Cambria Math" panose="02040503050406030204" pitchFamily="18" charset="0"/>
                              </a:rPr>
                              <m:t>𝑃</m:t>
                            </m:r>
                          </m:den>
                        </m:f>
                        <m:r>
                          <a:rPr lang="en-US" sz="2000" b="0" i="1" smtClean="0">
                            <a:solidFill>
                              <a:schemeClr val="accent1">
                                <a:lumMod val="75000"/>
                              </a:schemeClr>
                            </a:solidFill>
                            <a:latin typeface="Cambria Math" panose="02040503050406030204" pitchFamily="18" charset="0"/>
                          </a:rPr>
                          <m:t>+</m:t>
                        </m:r>
                        <m:f>
                          <m:fPr>
                            <m:ctrlPr>
                              <a:rPr lang="en-US" sz="2000" b="0" i="1" smtClean="0">
                                <a:solidFill>
                                  <a:schemeClr val="accent1">
                                    <a:lumMod val="75000"/>
                                  </a:schemeClr>
                                </a:solidFill>
                                <a:latin typeface="Cambria Math" panose="02040503050406030204" pitchFamily="18" charset="0"/>
                              </a:rPr>
                            </m:ctrlPr>
                          </m:fPr>
                          <m:num>
                            <m:r>
                              <a:rPr lang="en-US" sz="2000" b="0" i="1" smtClean="0">
                                <a:solidFill>
                                  <a:schemeClr val="accent1">
                                    <a:lumMod val="75000"/>
                                  </a:schemeClr>
                                </a:solidFill>
                                <a:latin typeface="Cambria Math" panose="02040503050406030204" pitchFamily="18" charset="0"/>
                              </a:rPr>
                              <m:t>1</m:t>
                            </m:r>
                          </m:num>
                          <m:den>
                            <m:r>
                              <a:rPr lang="en-US" sz="2000" b="0" i="1" smtClean="0">
                                <a:solidFill>
                                  <a:schemeClr val="accent1">
                                    <a:lumMod val="75000"/>
                                  </a:schemeClr>
                                </a:solidFill>
                                <a:latin typeface="Cambria Math" panose="02040503050406030204" pitchFamily="18" charset="0"/>
                              </a:rPr>
                              <m:t>2</m:t>
                            </m:r>
                            <m:r>
                              <a:rPr lang="en-US" sz="2000" b="0" i="1" smtClean="0">
                                <a:solidFill>
                                  <a:schemeClr val="accent1">
                                    <a:lumMod val="75000"/>
                                  </a:schemeClr>
                                </a:solidFill>
                                <a:latin typeface="Cambria Math" panose="02040503050406030204" pitchFamily="18" charset="0"/>
                              </a:rPr>
                              <m:t>𝑅</m:t>
                            </m:r>
                          </m:den>
                        </m:f>
                      </m:den>
                    </m:f>
                  </m:oMath>
                </a14:m>
                <a:r>
                  <a:rPr lang="en-US" sz="2000" dirty="0">
                    <a:solidFill>
                      <a:schemeClr val="accent1">
                        <a:lumMod val="75000"/>
                      </a:schemeClr>
                    </a:solidFill>
                    <a:latin typeface="+mn-lt"/>
                  </a:rPr>
                  <a:t> </a:t>
                </a:r>
              </a:p>
              <a:p>
                <a:pPr marL="800100" lvl="1" indent="-342900">
                  <a:spcBef>
                    <a:spcPts val="700"/>
                  </a:spcBef>
                  <a:buClr>
                    <a:schemeClr val="tx2">
                      <a:lumMod val="50000"/>
                    </a:schemeClr>
                  </a:buClr>
                  <a:buFont typeface="Wingdings" pitchFamily="2" charset="2"/>
                  <a:buChar char="§"/>
                </a:pPr>
                <a:endParaRPr lang="en-US" sz="2000" dirty="0">
                  <a:solidFill>
                    <a:schemeClr val="accent1">
                      <a:lumMod val="75000"/>
                    </a:schemeClr>
                  </a:solidFill>
                  <a:latin typeface="+mn-lt"/>
                </a:endParaRPr>
              </a:p>
            </p:txBody>
          </p:sp>
        </mc:Choice>
        <mc:Fallback xmlns="">
          <p:sp>
            <p:nvSpPr>
              <p:cNvPr id="13" name="Text Box 3">
                <a:extLst>
                  <a:ext uri="{FF2B5EF4-FFF2-40B4-BE49-F238E27FC236}">
                    <a16:creationId xmlns:a16="http://schemas.microsoft.com/office/drawing/2014/main" id="{1B570A8E-0F04-C8DF-E0C8-76DACE5C094D}"/>
                  </a:ext>
                </a:extLst>
              </p:cNvPr>
              <p:cNvSpPr txBox="1">
                <a:spLocks noRot="1" noChangeAspect="1" noMove="1" noResize="1" noEditPoints="1" noAdjustHandles="1" noChangeArrowheads="1" noChangeShapeType="1" noTextEdit="1"/>
              </p:cNvSpPr>
              <p:nvPr/>
            </p:nvSpPr>
            <p:spPr bwMode="auto">
              <a:xfrm>
                <a:off x="5254713" y="1494712"/>
                <a:ext cx="2514600" cy="778669"/>
              </a:xfrm>
              <a:prstGeom prst="rect">
                <a:avLst/>
              </a:prstGeom>
              <a:blipFill>
                <a:blip r:embed="rId5"/>
                <a:stretch>
                  <a:fillRect/>
                </a:stretch>
              </a:blipFill>
              <a:ln w="9525">
                <a:no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61943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931"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Αξιολόγηση συστήματος</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
        <p:nvSpPr>
          <p:cNvPr id="7" name="Text Box 3"/>
          <p:cNvSpPr txBox="1">
            <a:spLocks noChangeArrowheads="1"/>
          </p:cNvSpPr>
          <p:nvPr/>
        </p:nvSpPr>
        <p:spPr bwMode="auto">
          <a:xfrm>
            <a:off x="152400" y="1524000"/>
            <a:ext cx="8458200" cy="3505200"/>
          </a:xfrm>
          <a:prstGeom prst="rect">
            <a:avLst/>
          </a:prstGeom>
          <a:noFill/>
          <a:ln w="9525">
            <a:noFill/>
            <a:round/>
            <a:headEnd/>
            <a:tailEnd/>
          </a:ln>
        </p:spPr>
        <p:txBody>
          <a:bodyPr/>
          <a:lstStyle/>
          <a:p>
            <a:pPr marL="914400" lvl="1" indent="-457200">
              <a:spcBef>
                <a:spcPts val="700"/>
              </a:spcBef>
              <a:buClr>
                <a:srgbClr val="336699"/>
              </a:buClr>
            </a:pPr>
            <a:r>
              <a:rPr lang="el-GR" sz="2800" dirty="0">
                <a:solidFill>
                  <a:schemeClr val="accent2">
                    <a:lumMod val="75000"/>
                  </a:schemeClr>
                </a:solidFill>
                <a:latin typeface="+mn-lt"/>
              </a:rPr>
              <a:t>Αποδοτικότητα (</a:t>
            </a:r>
            <a:r>
              <a:rPr lang="en-US" sz="2800" dirty="0">
                <a:solidFill>
                  <a:schemeClr val="accent2">
                    <a:lumMod val="75000"/>
                  </a:schemeClr>
                </a:solidFill>
                <a:latin typeface="+mn-lt"/>
              </a:rPr>
              <a:t>Performance)</a:t>
            </a:r>
          </a:p>
          <a:p>
            <a:pPr marL="914400" lvl="1" indent="-457200">
              <a:spcBef>
                <a:spcPts val="700"/>
              </a:spcBef>
              <a:buFont typeface="Wingdings" pitchFamily="2" charset="2"/>
              <a:buChar char="§"/>
            </a:pPr>
            <a:r>
              <a:rPr lang="el-GR" sz="1800" dirty="0">
                <a:latin typeface="+mn-lt"/>
              </a:rPr>
              <a:t>Πόσο </a:t>
            </a:r>
            <a:r>
              <a:rPr lang="el-GR" sz="1800" i="1" dirty="0">
                <a:latin typeface="+mn-lt"/>
              </a:rPr>
              <a:t>μεγάλο</a:t>
            </a:r>
            <a:r>
              <a:rPr lang="el-GR" sz="1800" dirty="0">
                <a:latin typeface="+mn-lt"/>
              </a:rPr>
              <a:t> είναι  το ευρετήριο (</a:t>
            </a:r>
            <a:r>
              <a:rPr lang="el-GR" sz="1800" i="1" dirty="0">
                <a:latin typeface="+mn-lt"/>
              </a:rPr>
              <a:t>αποθήκευση</a:t>
            </a:r>
            <a:r>
              <a:rPr lang="el-GR" sz="1800" dirty="0">
                <a:latin typeface="+mn-lt"/>
              </a:rPr>
              <a:t>);</a:t>
            </a:r>
          </a:p>
          <a:p>
            <a:pPr marL="914400" lvl="1" indent="-457200">
              <a:spcBef>
                <a:spcPts val="700"/>
              </a:spcBef>
              <a:buFont typeface="Wingdings" pitchFamily="2" charset="2"/>
              <a:buChar char="§"/>
            </a:pPr>
            <a:r>
              <a:rPr lang="el-GR" sz="1800" dirty="0">
                <a:latin typeface="+mn-lt"/>
              </a:rPr>
              <a:t>Πόσο </a:t>
            </a:r>
            <a:r>
              <a:rPr lang="el-GR" sz="1800" i="1" dirty="0">
                <a:latin typeface="+mn-lt"/>
              </a:rPr>
              <a:t>γρήγορη</a:t>
            </a:r>
            <a:r>
              <a:rPr lang="el-GR" sz="1800" dirty="0">
                <a:latin typeface="+mn-lt"/>
              </a:rPr>
              <a:t> είναι η </a:t>
            </a:r>
            <a:r>
              <a:rPr lang="el-GR" sz="1800" i="1" dirty="0">
                <a:latin typeface="+mn-lt"/>
              </a:rPr>
              <a:t>κατασκευή του ευρετηρίου</a:t>
            </a:r>
            <a:r>
              <a:rPr lang="el-GR" sz="1800" dirty="0">
                <a:latin typeface="+mn-lt"/>
              </a:rPr>
              <a:t>;</a:t>
            </a:r>
          </a:p>
          <a:p>
            <a:pPr marL="1371600" lvl="2" indent="-457200">
              <a:spcBef>
                <a:spcPts val="700"/>
              </a:spcBef>
              <a:buFont typeface="Wingdings" pitchFamily="2" charset="2"/>
              <a:buChar char="§"/>
            </a:pPr>
            <a:r>
              <a:rPr lang="el-GR" sz="1800" dirty="0">
                <a:latin typeface="+mn-lt"/>
              </a:rPr>
              <a:t>Αριθμός εγγράφων την ώρα </a:t>
            </a:r>
            <a:r>
              <a:rPr lang="en-US" sz="1800" dirty="0">
                <a:latin typeface="+mn-lt"/>
              </a:rPr>
              <a:t>(throughput)</a:t>
            </a:r>
            <a:endParaRPr lang="el-GR" sz="1800" dirty="0">
              <a:latin typeface="+mn-lt"/>
            </a:endParaRPr>
          </a:p>
          <a:p>
            <a:pPr marL="914400" lvl="1" indent="-457200">
              <a:spcBef>
                <a:spcPts val="700"/>
              </a:spcBef>
              <a:buFont typeface="Wingdings" pitchFamily="2" charset="2"/>
              <a:buChar char="§"/>
            </a:pPr>
            <a:r>
              <a:rPr lang="el-GR" sz="1800" dirty="0">
                <a:latin typeface="+mn-lt"/>
              </a:rPr>
              <a:t>Πόσο </a:t>
            </a:r>
            <a:r>
              <a:rPr lang="el-GR" sz="1800" i="1" dirty="0">
                <a:latin typeface="+mn-lt"/>
              </a:rPr>
              <a:t>γρήγορη</a:t>
            </a:r>
            <a:r>
              <a:rPr lang="el-GR" sz="1800" dirty="0">
                <a:latin typeface="+mn-lt"/>
              </a:rPr>
              <a:t> είναι η </a:t>
            </a:r>
            <a:r>
              <a:rPr lang="el-GR" sz="1800" i="1" dirty="0">
                <a:latin typeface="+mn-lt"/>
              </a:rPr>
              <a:t>αναζήτηση</a:t>
            </a:r>
            <a:r>
              <a:rPr lang="el-GR" sz="1800" dirty="0">
                <a:latin typeface="+mn-lt"/>
              </a:rPr>
              <a:t>;</a:t>
            </a:r>
          </a:p>
          <a:p>
            <a:pPr marL="1371600" lvl="2" indent="-457200">
              <a:spcBef>
                <a:spcPts val="700"/>
              </a:spcBef>
              <a:buFont typeface="Wingdings" pitchFamily="2" charset="2"/>
              <a:buChar char="§"/>
            </a:pPr>
            <a:r>
              <a:rPr lang="el-GR" sz="1800" dirty="0">
                <a:latin typeface="+mn-lt"/>
              </a:rPr>
              <a:t>π</a:t>
            </a:r>
            <a:r>
              <a:rPr lang="en-US" sz="1800" dirty="0">
                <a:latin typeface="+mn-lt"/>
              </a:rPr>
              <a:t>.</a:t>
            </a:r>
            <a:r>
              <a:rPr lang="el-GR" sz="1800" dirty="0">
                <a:latin typeface="+mn-lt"/>
              </a:rPr>
              <a:t>χ</a:t>
            </a:r>
            <a:r>
              <a:rPr lang="en-US" sz="1800" dirty="0">
                <a:latin typeface="+mn-lt"/>
              </a:rPr>
              <a:t>., latency </a:t>
            </a:r>
            <a:r>
              <a:rPr lang="el-GR" sz="1800" dirty="0">
                <a:latin typeface="+mn-lt"/>
              </a:rPr>
              <a:t>(χρόνος απόκρισης) ή </a:t>
            </a:r>
            <a:r>
              <a:rPr lang="en-US" sz="1800" dirty="0">
                <a:latin typeface="+mn-lt"/>
              </a:rPr>
              <a:t>throughput </a:t>
            </a:r>
            <a:r>
              <a:rPr lang="el-GR" sz="1800" dirty="0">
                <a:latin typeface="+mn-lt"/>
              </a:rPr>
              <a:t>(ρυθμό-απόδοση) ως συνάρτηση των ερωτημάτων ανά δευτερόλεπτο ή του μεγέθους του ευρετηρίου</a:t>
            </a:r>
            <a:endParaRPr lang="en-US" sz="1800" dirty="0">
              <a:latin typeface="+mn-lt"/>
            </a:endParaRPr>
          </a:p>
          <a:p>
            <a:pPr marL="914400" lvl="1" indent="-457200">
              <a:spcBef>
                <a:spcPts val="700"/>
              </a:spcBef>
              <a:buClr>
                <a:srgbClr val="336699"/>
              </a:buClr>
            </a:pPr>
            <a:r>
              <a:rPr lang="el-GR" dirty="0">
                <a:solidFill>
                  <a:schemeClr val="accent2">
                    <a:lumMod val="75000"/>
                  </a:schemeClr>
                </a:solidFill>
                <a:latin typeface="+mn-lt"/>
              </a:rPr>
              <a:t>Εκφραστικότητα</a:t>
            </a:r>
            <a:r>
              <a:rPr lang="el-GR" dirty="0">
                <a:solidFill>
                  <a:schemeClr val="tx2">
                    <a:lumMod val="50000"/>
                  </a:schemeClr>
                </a:solidFill>
                <a:latin typeface="+mn-lt"/>
              </a:rPr>
              <a:t> της γλώσσας ερωτημάτων</a:t>
            </a:r>
          </a:p>
          <a:p>
            <a:pPr marL="914400" lvl="1" indent="-457200">
              <a:spcBef>
                <a:spcPts val="700"/>
              </a:spcBef>
              <a:buClr>
                <a:srgbClr val="336699"/>
              </a:buClr>
            </a:pPr>
            <a:r>
              <a:rPr lang="el-GR" dirty="0">
                <a:solidFill>
                  <a:schemeClr val="tx2">
                    <a:lumMod val="50000"/>
                  </a:schemeClr>
                </a:solidFill>
                <a:latin typeface="+mn-lt"/>
              </a:rPr>
              <a:t>	</a:t>
            </a:r>
            <a:r>
              <a:rPr lang="el-GR" sz="2000" dirty="0">
                <a:solidFill>
                  <a:schemeClr val="tx2">
                    <a:lumMod val="50000"/>
                  </a:schemeClr>
                </a:solidFill>
                <a:latin typeface="+mn-lt"/>
              </a:rPr>
              <a:t>επιτρέπει τη διατύπωση περίπλοκων αναγκών πληροφόρησης;</a:t>
            </a:r>
          </a:p>
          <a:p>
            <a:pPr marL="914400" lvl="1" indent="-457200">
              <a:spcBef>
                <a:spcPts val="700"/>
              </a:spcBef>
              <a:buClr>
                <a:srgbClr val="336699"/>
              </a:buClr>
            </a:pPr>
            <a:r>
              <a:rPr lang="el-GR" dirty="0">
                <a:solidFill>
                  <a:schemeClr val="tx2">
                    <a:lumMod val="50000"/>
                  </a:schemeClr>
                </a:solidFill>
                <a:latin typeface="+mn-lt"/>
              </a:rPr>
              <a:t>Ποιο είναι το </a:t>
            </a:r>
            <a:r>
              <a:rPr lang="el-GR" dirty="0">
                <a:solidFill>
                  <a:schemeClr val="accent2">
                    <a:lumMod val="75000"/>
                  </a:schemeClr>
                </a:solidFill>
                <a:latin typeface="+mn-lt"/>
              </a:rPr>
              <a:t>κόστος</a:t>
            </a:r>
            <a:r>
              <a:rPr lang="el-GR" dirty="0">
                <a:solidFill>
                  <a:schemeClr val="tx2">
                    <a:lumMod val="50000"/>
                  </a:schemeClr>
                </a:solidFill>
                <a:latin typeface="+mn-lt"/>
              </a:rPr>
              <a:t> ανά ερώτημα; </a:t>
            </a:r>
          </a:p>
          <a:p>
            <a:pPr marL="1371600" lvl="2" indent="-457200">
              <a:spcBef>
                <a:spcPts val="700"/>
              </a:spcBef>
              <a:buFont typeface="Wingdings" pitchFamily="2" charset="2"/>
              <a:buChar char="§"/>
            </a:pPr>
            <a:r>
              <a:rPr lang="el-GR" sz="1800" dirty="0">
                <a:solidFill>
                  <a:schemeClr val="tx2">
                    <a:lumMod val="50000"/>
                  </a:schemeClr>
                </a:solidFill>
                <a:latin typeface="+mn-lt"/>
              </a:rPr>
              <a:t>Π.χ., σε δολάρια</a:t>
            </a:r>
            <a:endParaRPr lang="de-DE" sz="1800" dirty="0">
              <a:solidFill>
                <a:schemeClr val="tx2">
                  <a:lumMod val="50000"/>
                </a:schemeClr>
              </a:solidFill>
              <a:latin typeface="+mn-lt"/>
            </a:endParaRPr>
          </a:p>
          <a:p>
            <a:pPr marL="914400" lvl="1" indent="-457200">
              <a:spcBef>
                <a:spcPts val="700"/>
              </a:spcBef>
              <a:buClr>
                <a:srgbClr val="336699"/>
              </a:buClr>
              <a:buFont typeface="Wingdings" pitchFamily="2" charset="2"/>
              <a:buChar char="§"/>
            </a:pPr>
            <a:endParaRPr lang="en-US" sz="2800" dirty="0">
              <a:solidFill>
                <a:schemeClr val="tx2">
                  <a:lumMod val="50000"/>
                </a:schemeClr>
              </a:solidFill>
              <a:latin typeface="+mn-lt"/>
            </a:endParaRPr>
          </a:p>
        </p:txBody>
      </p:sp>
    </p:spTree>
    <p:extLst>
      <p:ext uri="{BB962C8B-B14F-4D97-AF65-F5344CB8AC3E}">
        <p14:creationId xmlns:p14="http://schemas.microsoft.com/office/powerpoint/2010/main" val="85712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35731"/>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30</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extLst>
              <p:ext uri="{D42A27DB-BD31-4B8C-83A1-F6EECF244321}">
                <p14:modId xmlns:p14="http://schemas.microsoft.com/office/powerpoint/2010/main" val="4117244437"/>
              </p:ext>
            </p:extLst>
          </p:nvPr>
        </p:nvGraphicFramePr>
        <p:xfrm>
          <a:off x="648135" y="17526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chemeClr val="tx1"/>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tx1"/>
                          </a:solidFill>
                        </a:rPr>
                        <a:t>Μη</a:t>
                      </a:r>
                      <a:r>
                        <a:rPr lang="el-GR" sz="2200" kern="1200" baseline="0" dirty="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chemeClr val="tx1"/>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chemeClr val="tx1"/>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TextBox 7"/>
          <p:cNvSpPr txBox="1"/>
          <p:nvPr/>
        </p:nvSpPr>
        <p:spPr>
          <a:xfrm>
            <a:off x="838200" y="5616893"/>
            <a:ext cx="4267200" cy="830997"/>
          </a:xfrm>
          <a:prstGeom prst="rect">
            <a:avLst/>
          </a:prstGeom>
          <a:noFill/>
        </p:spPr>
        <p:txBody>
          <a:bodyPr wrap="square" rtlCol="0">
            <a:spAutoFit/>
          </a:bodyPr>
          <a:lstStyle/>
          <a:p>
            <a:r>
              <a:rPr lang="en-US" dirty="0">
                <a:latin typeface="+mn-lt"/>
              </a:rPr>
              <a:t>Precision = 20/60 = 1/3</a:t>
            </a:r>
          </a:p>
          <a:p>
            <a:r>
              <a:rPr lang="en-US" dirty="0">
                <a:latin typeface="+mn-lt"/>
              </a:rPr>
              <a:t>Recall = 20/80 = 1/4</a:t>
            </a:r>
            <a:endParaRPr lang="el-GR" dirty="0">
              <a:latin typeface="+mn-lt"/>
            </a:endParaRPr>
          </a:p>
        </p:txBody>
      </p:sp>
      <p:pic>
        <p:nvPicPr>
          <p:cNvPr id="9" name="Picture 8" descr="2208.png"/>
          <p:cNvPicPr>
            <a:picLocks noChangeAspect="1"/>
          </p:cNvPicPr>
          <p:nvPr/>
        </p:nvPicPr>
        <p:blipFill>
          <a:blip r:embed="rId3" cstate="print"/>
          <a:stretch>
            <a:fillRect/>
          </a:stretch>
        </p:blipFill>
        <p:spPr>
          <a:xfrm>
            <a:off x="4480560" y="5575191"/>
            <a:ext cx="3149597" cy="914400"/>
          </a:xfrm>
          <a:prstGeom prst="rect">
            <a:avLst/>
          </a:prstGeom>
        </p:spPr>
      </p:pic>
    </p:spTree>
    <p:extLst>
      <p:ext uri="{BB962C8B-B14F-4D97-AF65-F5344CB8AC3E}">
        <p14:creationId xmlns:p14="http://schemas.microsoft.com/office/powerpoint/2010/main" val="1016504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 (</a:t>
            </a:r>
            <a:r>
              <a:rPr lang="en-US" sz="4000" dirty="0">
                <a:solidFill>
                  <a:schemeClr val="accent2">
                    <a:lumMod val="75000"/>
                  </a:schemeClr>
                </a:solidFill>
                <a:ea typeface="ＭＳ Ｐゴシック" pitchFamily="-112" charset="-128"/>
              </a:rPr>
              <a:t>Accuracy</a:t>
            </a:r>
            <a:r>
              <a:rPr lang="el-GR" sz="4000" dirty="0">
                <a:solidFill>
                  <a:schemeClr val="accent2">
                    <a:lumMod val="75000"/>
                  </a:schemeClr>
                </a:solidFill>
                <a:ea typeface="ＭＳ Ｐゴシック" pitchFamily="-112" charset="-128"/>
              </a:rPr>
              <a:t>)</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14282" y="1752600"/>
            <a:ext cx="8624918" cy="3124200"/>
          </a:xfrm>
          <a:prstGeom prst="rect">
            <a:avLst/>
          </a:prstGeom>
          <a:noFill/>
          <a:ln w="9525">
            <a:noFill/>
            <a:round/>
            <a:headEnd/>
            <a:tailEnd/>
          </a:ln>
        </p:spPr>
        <p:txBody>
          <a:bodyPr/>
          <a:lstStyle/>
          <a:p>
            <a:pPr lvl="1" algn="just">
              <a:spcBef>
                <a:spcPts val="700"/>
              </a:spcBef>
              <a:buClr>
                <a:schemeClr val="tx2">
                  <a:lumMod val="50000"/>
                </a:schemeClr>
              </a:buClr>
              <a:buFont typeface="Wingdings" pitchFamily="2" charset="2"/>
              <a:buChar char="§"/>
            </a:pPr>
            <a:r>
              <a:rPr lang="el-GR" dirty="0">
                <a:latin typeface="+mn-lt"/>
              </a:rPr>
              <a:t> Γιατί να χρησιμοποιούμε περίπλοκα μέτρα όπως ακρίβεια, ανάκληση και </a:t>
            </a:r>
            <a:r>
              <a:rPr lang="en-US" dirty="0">
                <a:latin typeface="+mn-lt"/>
              </a:rPr>
              <a:t>F?</a:t>
            </a:r>
          </a:p>
          <a:p>
            <a:pPr lvl="1" algn="just">
              <a:spcBef>
                <a:spcPts val="700"/>
              </a:spcBef>
              <a:buClr>
                <a:schemeClr val="tx2">
                  <a:lumMod val="50000"/>
                </a:schemeClr>
              </a:buClr>
              <a:buFont typeface="Wingdings" pitchFamily="2" charset="2"/>
              <a:buChar char="§"/>
            </a:pPr>
            <a:r>
              <a:rPr lang="el-GR" dirty="0">
                <a:latin typeface="+mn-lt"/>
              </a:rPr>
              <a:t> Γιατί όχι κάτι πιο απλό; </a:t>
            </a:r>
            <a:endParaRPr lang="en-US" dirty="0">
              <a:latin typeface="+mn-lt"/>
            </a:endParaRPr>
          </a:p>
          <a:p>
            <a:pPr lvl="1" algn="just">
              <a:spcBef>
                <a:spcPts val="700"/>
              </a:spcBef>
              <a:buClr>
                <a:schemeClr val="tx2">
                  <a:lumMod val="50000"/>
                </a:schemeClr>
              </a:buCl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a:t>
            </a:r>
            <a:r>
              <a:rPr lang="el-GR" dirty="0">
                <a:solidFill>
                  <a:schemeClr val="accent2">
                    <a:lumMod val="75000"/>
                  </a:schemeClr>
                </a:solidFill>
                <a:latin typeface="+mn-lt"/>
              </a:rPr>
              <a:t>)</a:t>
            </a:r>
            <a:r>
              <a:rPr lang="en-US" dirty="0">
                <a:solidFill>
                  <a:schemeClr val="accent2">
                    <a:lumMod val="75000"/>
                  </a:schemeClr>
                </a:solidFill>
                <a:latin typeface="+mn-lt"/>
              </a:rPr>
              <a:t>: </a:t>
            </a:r>
            <a:r>
              <a:rPr lang="el-GR" dirty="0">
                <a:latin typeface="+mn-lt"/>
              </a:rPr>
              <a:t>το ποσοστό των αποφάσεων (συναφή/μη συναφή) που είναι </a:t>
            </a:r>
            <a:r>
              <a:rPr lang="el-GR" i="1" dirty="0">
                <a:latin typeface="+mn-lt"/>
              </a:rPr>
              <a:t>σωστές</a:t>
            </a:r>
            <a:r>
              <a:rPr lang="el-GR" dirty="0">
                <a:latin typeface="+mn-lt"/>
              </a:rPr>
              <a:t> (ως πρόβλημα ταξινόμησης σε δύο κλάσεις)</a:t>
            </a:r>
            <a:r>
              <a:rPr lang="en-US" dirty="0">
                <a:latin typeface="+mn-lt"/>
              </a:rPr>
              <a:t>.</a:t>
            </a:r>
          </a:p>
          <a:p>
            <a:pPr lvl="1" algn="just">
              <a:spcBef>
                <a:spcPts val="700"/>
              </a:spcBef>
              <a:buClr>
                <a:schemeClr val="tx2">
                  <a:lumMod val="50000"/>
                </a:schemeClr>
              </a:buClr>
            </a:pPr>
            <a:r>
              <a:rPr lang="el-GR" dirty="0">
                <a:latin typeface="+mn-lt"/>
              </a:rPr>
              <a:t>Με βάση τον πίνακα ενδεχομένων:</a:t>
            </a:r>
            <a:endParaRPr lang="en-US" dirty="0">
              <a:latin typeface="+mn-lt"/>
            </a:endParaRPr>
          </a:p>
          <a:p>
            <a:pPr lvl="1" algn="just">
              <a:spcBef>
                <a:spcPts val="700"/>
              </a:spcBef>
              <a:buClr>
                <a:schemeClr val="tx2">
                  <a:lumMod val="50000"/>
                </a:schemeClr>
              </a:buClr>
            </a:pPr>
            <a:r>
              <a:rPr lang="en-US" dirty="0">
                <a:latin typeface="+mn-lt"/>
              </a:rPr>
              <a:t>	accuracy = (TP + TN)/(TP + FP + FN + TN).</a:t>
            </a:r>
          </a:p>
          <a:p>
            <a:pPr lvl="1" algn="just">
              <a:spcBef>
                <a:spcPts val="700"/>
              </a:spcBef>
              <a:buClr>
                <a:schemeClr val="tx2">
                  <a:lumMod val="50000"/>
                </a:schemeClr>
              </a:buClr>
            </a:pPr>
            <a:endParaRPr lang="el-GR" dirty="0">
              <a:latin typeface="+mn-lt"/>
            </a:endParaRPr>
          </a:p>
          <a:p>
            <a:pPr lvl="1" algn="just">
              <a:spcBef>
                <a:spcPts val="700"/>
              </a:spcBef>
              <a:buClr>
                <a:schemeClr val="tx2">
                  <a:lumMod val="50000"/>
                </a:schemeClr>
              </a:buClr>
            </a:pPr>
            <a:r>
              <a:rPr lang="el-GR" dirty="0">
                <a:latin typeface="+mn-lt"/>
              </a:rPr>
              <a:t>Γιατί αυτό δεν είναι χρήσιμο στην ΑΠ;</a:t>
            </a:r>
          </a:p>
          <a:p>
            <a:pPr lvl="1" algn="just">
              <a:spcBef>
                <a:spcPts val="700"/>
              </a:spcBef>
              <a:buClr>
                <a:schemeClr val="tx2">
                  <a:lumMod val="50000"/>
                </a:schemeClr>
              </a:buClr>
            </a:pPr>
            <a:r>
              <a:rPr lang="el-GR" dirty="0">
                <a:latin typeface="+mn-lt"/>
              </a:rPr>
              <a:t>				</a:t>
            </a:r>
            <a:endParaRPr lang="en-US" dirty="0">
              <a:latin typeface="+mn-lt"/>
            </a:endParaRPr>
          </a:p>
        </p:txBody>
      </p:sp>
    </p:spTree>
    <p:extLst>
      <p:ext uri="{BB962C8B-B14F-4D97-AF65-F5344CB8AC3E}">
        <p14:creationId xmlns:p14="http://schemas.microsoft.com/office/powerpoint/2010/main" val="2368443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2"/>
                </a:solidFill>
              </a:rPr>
              <a:t>Κεφ</a:t>
            </a:r>
            <a:r>
              <a:rPr lang="en-US" sz="1600" dirty="0">
                <a:solidFill>
                  <a:schemeClr val="tx2"/>
                </a:solidFill>
              </a:rPr>
              <a:t>. </a:t>
            </a:r>
            <a:r>
              <a:rPr lang="el-GR" sz="1600" dirty="0">
                <a:solidFill>
                  <a:schemeClr val="tx2"/>
                </a:solidFill>
              </a:rPr>
              <a:t>8.3</a:t>
            </a:r>
            <a:endParaRPr lang="en-US" sz="1600" dirty="0">
              <a:solidFill>
                <a:schemeClr val="tx2"/>
              </a:solidFill>
            </a:endParaRPr>
          </a:p>
        </p:txBody>
      </p:sp>
      <p:sp>
        <p:nvSpPr>
          <p:cNvPr id="7" name="Text Box 3"/>
          <p:cNvSpPr txBox="1">
            <a:spLocks noChangeArrowheads="1"/>
          </p:cNvSpPr>
          <p:nvPr/>
        </p:nvSpPr>
        <p:spPr bwMode="auto">
          <a:xfrm>
            <a:off x="152400" y="1524000"/>
            <a:ext cx="7848600" cy="1747830"/>
          </a:xfrm>
          <a:prstGeom prst="rect">
            <a:avLst/>
          </a:prstGeom>
          <a:noFill/>
          <a:ln w="9525">
            <a:noFill/>
            <a:round/>
            <a:headEnd/>
            <a:tailEnd/>
          </a:ln>
        </p:spPr>
        <p:txBody>
          <a:bodyPr/>
          <a:lstStyle/>
          <a:p>
            <a:pPr marL="266700" lvl="1" algn="just">
              <a:spcBef>
                <a:spcPts val="700"/>
              </a:spcBef>
              <a:buClr>
                <a:schemeClr val="tx2">
                  <a:lumMod val="50000"/>
                </a:schemeClr>
              </a:buClr>
            </a:pPr>
            <a:r>
              <a:rPr lang="el-GR" dirty="0">
                <a:solidFill>
                  <a:schemeClr val="tx2">
                    <a:lumMod val="50000"/>
                  </a:schemeClr>
                </a:solidFill>
                <a:latin typeface="+mn-lt"/>
              </a:rPr>
              <a:t>Η μηχανή αναζήτησης </a:t>
            </a:r>
            <a:r>
              <a:rPr lang="en-US" dirty="0" err="1">
                <a:solidFill>
                  <a:schemeClr val="tx2">
                    <a:lumMod val="50000"/>
                  </a:schemeClr>
                </a:solidFill>
                <a:latin typeface="+mn-lt"/>
              </a:rPr>
              <a:t>snoogle</a:t>
            </a:r>
            <a:r>
              <a:rPr lang="en-US" dirty="0">
                <a:solidFill>
                  <a:schemeClr val="tx2">
                    <a:lumMod val="50000"/>
                  </a:schemeClr>
                </a:solidFill>
                <a:latin typeface="+mn-lt"/>
              </a:rPr>
              <a:t> </a:t>
            </a:r>
            <a:r>
              <a:rPr lang="el-GR" dirty="0">
                <a:solidFill>
                  <a:schemeClr val="tx2">
                    <a:lumMod val="50000"/>
                  </a:schemeClr>
                </a:solidFill>
                <a:latin typeface="+mn-lt"/>
              </a:rPr>
              <a:t>επιστρέφει πάντα</a:t>
            </a:r>
            <a:r>
              <a:rPr lang="en-US" dirty="0">
                <a:solidFill>
                  <a:schemeClr val="tx2">
                    <a:lumMod val="50000"/>
                  </a:schemeClr>
                </a:solidFill>
                <a:latin typeface="+mn-lt"/>
              </a:rPr>
              <a:t> 0</a:t>
            </a:r>
            <a:r>
              <a:rPr lang="el-GR" dirty="0">
                <a:solidFill>
                  <a:schemeClr val="tx2">
                    <a:lumMod val="50000"/>
                  </a:schemeClr>
                </a:solidFill>
                <a:latin typeface="+mn-lt"/>
              </a:rPr>
              <a:t> αποτελέσματα</a:t>
            </a:r>
            <a:r>
              <a:rPr lang="en-US" dirty="0">
                <a:solidFill>
                  <a:schemeClr val="tx2">
                    <a:lumMod val="50000"/>
                  </a:schemeClr>
                </a:solidFill>
                <a:latin typeface="+mn-lt"/>
              </a:rPr>
              <a:t> (“0 matching results found”), </a:t>
            </a:r>
            <a:r>
              <a:rPr lang="el-GR" dirty="0">
                <a:solidFill>
                  <a:schemeClr val="tx2">
                    <a:lumMod val="50000"/>
                  </a:schemeClr>
                </a:solidFill>
                <a:latin typeface="+mn-lt"/>
              </a:rPr>
              <a:t>ανεξάρτητα από το ερώτημα. Τι μας λέει όμως η ορθότητα (</a:t>
            </a:r>
            <a:r>
              <a:rPr lang="en-US" dirty="0">
                <a:solidFill>
                  <a:schemeClr val="tx2">
                    <a:lumMod val="50000"/>
                  </a:schemeClr>
                </a:solidFill>
                <a:latin typeface="+mn-lt"/>
              </a:rPr>
              <a:t>accuracy</a:t>
            </a:r>
            <a:r>
              <a:rPr lang="el-GR" dirty="0">
                <a:solidFill>
                  <a:schemeClr val="tx2">
                    <a:lumMod val="50000"/>
                  </a:schemeClr>
                </a:solidFill>
                <a:latin typeface="+mn-lt"/>
              </a:rPr>
              <a:t>);</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pic>
        <p:nvPicPr>
          <p:cNvPr id="8" name="Picture 7" descr="2408.png"/>
          <p:cNvPicPr>
            <a:picLocks noChangeAspect="1"/>
          </p:cNvPicPr>
          <p:nvPr/>
        </p:nvPicPr>
        <p:blipFill>
          <a:blip r:embed="rId2" cstate="print"/>
          <a:stretch>
            <a:fillRect/>
          </a:stretch>
        </p:blipFill>
        <p:spPr>
          <a:xfrm>
            <a:off x="2596437" y="3647421"/>
            <a:ext cx="3798726" cy="1857388"/>
          </a:xfrm>
          <a:prstGeom prst="rect">
            <a:avLst/>
          </a:prstGeom>
        </p:spPr>
      </p:pic>
    </p:spTree>
    <p:extLst>
      <p:ext uri="{BB962C8B-B14F-4D97-AF65-F5344CB8AC3E}">
        <p14:creationId xmlns:p14="http://schemas.microsoft.com/office/powerpoint/2010/main" val="3675783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14282" y="1752600"/>
            <a:ext cx="8320118" cy="685800"/>
          </a:xfrm>
          <a:prstGeom prst="rect">
            <a:avLst/>
          </a:prstGeom>
          <a:noFill/>
          <a:ln w="9525">
            <a:noFill/>
            <a:round/>
            <a:headEnd/>
            <a:tailEnd/>
          </a:ln>
        </p:spPr>
        <p:txBody>
          <a:bodyPr/>
          <a:lstStyle/>
          <a:p>
            <a:pPr lvl="1">
              <a:spcBef>
                <a:spcPts val="700"/>
              </a:spcBef>
              <a:buClr>
                <a:schemeClr val="tx2">
                  <a:lumMod val="50000"/>
                </a:schemeClr>
              </a:buClr>
            </a:pPr>
            <a:r>
              <a:rPr lang="el-GR" sz="3200" dirty="0">
                <a:solidFill>
                  <a:schemeClr val="tx2">
                    <a:lumMod val="50000"/>
                  </a:schemeClr>
                </a:solidFill>
                <a:latin typeface="+mn-lt"/>
              </a:rPr>
              <a:t>Παράδειγμα</a:t>
            </a:r>
            <a:endParaRPr lang="en-US" sz="3200" dirty="0">
              <a:solidFill>
                <a:schemeClr val="tx2">
                  <a:lumMod val="50000"/>
                </a:schemeClr>
              </a:solidFill>
              <a:latin typeface="+mn-lt"/>
            </a:endParaRPr>
          </a:p>
          <a:p>
            <a:pPr lvl="1">
              <a:spcBef>
                <a:spcPts val="700"/>
              </a:spcBef>
              <a:buClr>
                <a:schemeClr val="tx2">
                  <a:lumMod val="50000"/>
                </a:schemeClr>
              </a:buClr>
            </a:pPr>
            <a:r>
              <a:rPr lang="el-GR" sz="3200" dirty="0">
                <a:solidFill>
                  <a:schemeClr val="tx2">
                    <a:lumMod val="50000"/>
                  </a:schemeClr>
                </a:solidFill>
                <a:latin typeface="+mn-lt"/>
              </a:rPr>
              <a:t>		</a:t>
            </a:r>
            <a:endParaRPr lang="en-US" sz="3200" dirty="0">
              <a:solidFill>
                <a:schemeClr val="tx2">
                  <a:lumMod val="50000"/>
                </a:schemeClr>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12971108"/>
              </p:ext>
            </p:extLst>
          </p:nvPr>
        </p:nvGraphicFramePr>
        <p:xfrm>
          <a:off x="1143000" y="2814630"/>
          <a:ext cx="6096000" cy="1371600"/>
        </p:xfrm>
        <a:graphic>
          <a:graphicData uri="http://schemas.openxmlformats.org/drawingml/2006/table">
            <a:tbl>
              <a:tblPr firstRow="1" bandRow="1">
                <a:tableStyleId>{C083E6E3-FA7D-4D7B-A595-EF9225AFEA82}</a:tableStyleId>
              </a:tblPr>
              <a:tblGrid>
                <a:gridCol w="1928826">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2881290">
                  <a:extLst>
                    <a:ext uri="{9D8B030D-6E8A-4147-A177-3AD203B41FA5}">
                      <a16:colId xmlns:a16="http://schemas.microsoft.com/office/drawing/2014/main" val="20002"/>
                    </a:ext>
                  </a:extLst>
                </a:gridCol>
              </a:tblGrid>
              <a:tr h="370840">
                <a:tc>
                  <a:txBody>
                    <a:bodyPr/>
                    <a:lstStyle/>
                    <a:p>
                      <a:endParaRPr lang="de-DE" sz="2400" b="0" dirty="0"/>
                    </a:p>
                  </a:txBody>
                  <a:tcPr/>
                </a:tc>
                <a:tc>
                  <a:txBody>
                    <a:bodyPr/>
                    <a:lstStyle/>
                    <a:p>
                      <a:r>
                        <a:rPr lang="de-DE" sz="2400" b="0" kern="1200" dirty="0"/>
                        <a:t>relevant</a:t>
                      </a:r>
                      <a:endParaRPr lang="de-DE"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a:t>not relevant</a:t>
                      </a:r>
                      <a:endParaRPr lang="de-DE" sz="2400" b="0"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de-DE" sz="2400" kern="1200" dirty="0" err="1"/>
                        <a:t>retrieved</a:t>
                      </a:r>
                      <a:endParaRPr lang="de-DE" sz="2400" dirty="0"/>
                    </a:p>
                  </a:txBody>
                  <a:tcPr/>
                </a:tc>
                <a:tc>
                  <a:txBody>
                    <a:bodyPr/>
                    <a:lstStyle/>
                    <a:p>
                      <a:r>
                        <a:rPr lang="de-DE" sz="2400" dirty="0">
                          <a:solidFill>
                            <a:schemeClr val="accent2">
                              <a:lumMod val="75000"/>
                            </a:schemeClr>
                          </a:solidFill>
                        </a:rPr>
                        <a:t>18</a:t>
                      </a:r>
                    </a:p>
                  </a:txBody>
                  <a:tcPr/>
                </a:tc>
                <a:tc>
                  <a:txBody>
                    <a:bodyPr/>
                    <a:lstStyle/>
                    <a:p>
                      <a:r>
                        <a:rPr lang="de-DE" sz="2400" dirty="0"/>
                        <a:t>2</a:t>
                      </a:r>
                    </a:p>
                  </a:txBody>
                  <a:tcPr/>
                </a:tc>
                <a:extLst>
                  <a:ext uri="{0D108BD9-81ED-4DB2-BD59-A6C34878D82A}">
                    <a16:rowId xmlns:a16="http://schemas.microsoft.com/office/drawing/2014/main" val="10001"/>
                  </a:ext>
                </a:extLst>
              </a:tr>
              <a:tr h="370840">
                <a:tc>
                  <a:txBody>
                    <a:bodyPr/>
                    <a:lstStyle/>
                    <a:p>
                      <a:r>
                        <a:rPr lang="de-DE" sz="2400" kern="1200" dirty="0"/>
                        <a:t>not </a:t>
                      </a:r>
                      <a:r>
                        <a:rPr lang="de-DE" sz="2400" kern="1200" dirty="0" err="1"/>
                        <a:t>retrieved</a:t>
                      </a:r>
                      <a:r>
                        <a:rPr lang="de-DE" sz="2400" kern="1200" dirty="0"/>
                        <a:t> </a:t>
                      </a:r>
                      <a:endParaRPr lang="de-DE" sz="2400" dirty="0"/>
                    </a:p>
                  </a:txBody>
                  <a:tcPr/>
                </a:tc>
                <a:tc>
                  <a:txBody>
                    <a:bodyPr/>
                    <a:lstStyle/>
                    <a:p>
                      <a:r>
                        <a:rPr lang="de-DE" sz="2400" dirty="0"/>
                        <a:t>82</a:t>
                      </a:r>
                    </a:p>
                  </a:txBody>
                  <a:tcPr/>
                </a:tc>
                <a:tc>
                  <a:txBody>
                    <a:bodyPr/>
                    <a:lstStyle/>
                    <a:p>
                      <a:r>
                        <a:rPr lang="de-DE" sz="2400" kern="1200" dirty="0">
                          <a:solidFill>
                            <a:schemeClr val="accent2">
                              <a:lumMod val="75000"/>
                            </a:schemeClr>
                          </a:solidFill>
                        </a:rPr>
                        <a:t>1,000,000,000</a:t>
                      </a:r>
                      <a:endParaRPr lang="de-DE" sz="2400" dirty="0">
                        <a:solidFill>
                          <a:schemeClr val="accent2">
                            <a:lumMod val="75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195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28600" y="1219200"/>
            <a:ext cx="807720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buFont typeface="Wingdings" pitchFamily="2" charset="2"/>
              <a:buChar char="§"/>
            </a:pPr>
            <a:r>
              <a:rPr lang="el-GR" dirty="0">
                <a:solidFill>
                  <a:schemeClr val="tx2">
                    <a:lumMod val="50000"/>
                  </a:schemeClr>
                </a:solidFill>
                <a:latin typeface="+mn-lt"/>
              </a:rPr>
              <a:t> Απλό κόλπο για τη μεγιστοποίηση της ορθότητας στην ΑΠ</a:t>
            </a:r>
            <a:r>
              <a:rPr lang="en-US" dirty="0">
                <a:solidFill>
                  <a:schemeClr val="tx2">
                    <a:lumMod val="50000"/>
                  </a:schemeClr>
                </a:solidFill>
                <a:latin typeface="+mn-lt"/>
              </a:rPr>
              <a:t>: </a:t>
            </a:r>
            <a:r>
              <a:rPr lang="el-GR" i="1" dirty="0">
                <a:solidFill>
                  <a:schemeClr val="accent1">
                    <a:lumMod val="75000"/>
                  </a:schemeClr>
                </a:solidFill>
                <a:latin typeface="+mn-lt"/>
              </a:rPr>
              <a:t>πες πάντα όχι</a:t>
            </a:r>
            <a:r>
              <a:rPr lang="en-US" i="1" dirty="0">
                <a:solidFill>
                  <a:schemeClr val="accent1">
                    <a:lumMod val="75000"/>
                  </a:schemeClr>
                </a:solidFill>
                <a:latin typeface="+mn-lt"/>
              </a:rPr>
              <a:t> </a:t>
            </a:r>
            <a:r>
              <a:rPr lang="el-GR" dirty="0">
                <a:solidFill>
                  <a:schemeClr val="tx2">
                    <a:lumMod val="50000"/>
                  </a:schemeClr>
                </a:solidFill>
                <a:latin typeface="+mn-lt"/>
              </a:rPr>
              <a:t>και μην επιστρέφεις κανένα έγγραφο</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Αυτό έχει ως αποτέλεσμα </a:t>
            </a:r>
            <a:r>
              <a:rPr lang="en-US" dirty="0">
                <a:solidFill>
                  <a:schemeClr val="tx2">
                    <a:lumMod val="50000"/>
                  </a:schemeClr>
                </a:solidFill>
                <a:latin typeface="+mn-lt"/>
              </a:rPr>
              <a:t>99.99% </a:t>
            </a:r>
            <a:r>
              <a:rPr lang="el-GR" dirty="0">
                <a:solidFill>
                  <a:schemeClr val="tx2">
                    <a:lumMod val="50000"/>
                  </a:schemeClr>
                </a:solidFill>
                <a:latin typeface="+mn-lt"/>
              </a:rPr>
              <a:t>ορθότητα στα</a:t>
            </a:r>
            <a:r>
              <a:rPr lang="en-US" dirty="0">
                <a:solidFill>
                  <a:schemeClr val="tx2">
                    <a:lumMod val="50000"/>
                  </a:schemeClr>
                </a:solidFill>
                <a:latin typeface="+mn-lt"/>
              </a:rPr>
              <a:t> </a:t>
            </a:r>
            <a:r>
              <a:rPr lang="el-GR" dirty="0">
                <a:solidFill>
                  <a:schemeClr val="tx2">
                    <a:lumMod val="50000"/>
                  </a:schemeClr>
                </a:solidFill>
                <a:latin typeface="+mn-lt"/>
              </a:rPr>
              <a:t>περισσότερα ερωτήματα </a:t>
            </a:r>
            <a:endParaRPr lang="en-US" dirty="0">
              <a:solidFill>
                <a:schemeClr val="tx2">
                  <a:lumMod val="50000"/>
                </a:schemeClr>
              </a:solidFill>
              <a:latin typeface="+mn-lt"/>
            </a:endParaRPr>
          </a:p>
          <a:p>
            <a:pPr lvl="1">
              <a:spcBef>
                <a:spcPts val="700"/>
              </a:spcBef>
              <a:buClr>
                <a:schemeClr val="tx2">
                  <a:lumMod val="50000"/>
                </a:schemeClr>
              </a:buClr>
            </a:pPr>
            <a:endParaRPr lang="el-GR" sz="2000"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Αναζητήσεις</a:t>
            </a:r>
            <a:r>
              <a:rPr lang="en-US" dirty="0">
                <a:solidFill>
                  <a:schemeClr val="tx2">
                    <a:lumMod val="50000"/>
                  </a:schemeClr>
                </a:solidFill>
                <a:latin typeface="+mn-lt"/>
              </a:rPr>
              <a:t> </a:t>
            </a:r>
            <a:r>
              <a:rPr lang="el-GR" dirty="0">
                <a:solidFill>
                  <a:schemeClr val="accent1">
                    <a:lumMod val="75000"/>
                  </a:schemeClr>
                </a:solidFill>
                <a:latin typeface="+mn-lt"/>
              </a:rPr>
              <a:t>στο </a:t>
            </a:r>
            <a:r>
              <a:rPr lang="en-US" dirty="0">
                <a:solidFill>
                  <a:schemeClr val="accent1">
                    <a:lumMod val="75000"/>
                  </a:schemeClr>
                </a:solidFill>
                <a:latin typeface="+mn-lt"/>
              </a:rPr>
              <a:t>web </a:t>
            </a:r>
            <a:r>
              <a:rPr lang="en-US" dirty="0">
                <a:solidFill>
                  <a:schemeClr val="tx2">
                    <a:lumMod val="50000"/>
                  </a:schemeClr>
                </a:solidFill>
                <a:latin typeface="+mn-lt"/>
              </a:rPr>
              <a:t>(</a:t>
            </a:r>
            <a:r>
              <a:rPr lang="el-GR" dirty="0">
                <a:solidFill>
                  <a:schemeClr val="tx2">
                    <a:lumMod val="50000"/>
                  </a:schemeClr>
                </a:solidFill>
                <a:latin typeface="+mn-lt"/>
              </a:rPr>
              <a:t>και γενικά στην ΑΠ</a:t>
            </a:r>
            <a:r>
              <a:rPr lang="en-US" dirty="0">
                <a:solidFill>
                  <a:schemeClr val="tx2">
                    <a:lumMod val="50000"/>
                  </a:schemeClr>
                </a:solidFill>
                <a:latin typeface="+mn-lt"/>
              </a:rPr>
              <a:t>) </a:t>
            </a:r>
            <a:r>
              <a:rPr lang="el-GR" dirty="0">
                <a:solidFill>
                  <a:schemeClr val="tx2">
                    <a:lumMod val="50000"/>
                  </a:schemeClr>
                </a:solidFill>
                <a:latin typeface="+mn-lt"/>
              </a:rPr>
              <a:t>θέλουν να βρουν κάτι και έχουν κάποια </a:t>
            </a:r>
            <a:r>
              <a:rPr lang="el-GR" dirty="0">
                <a:solidFill>
                  <a:schemeClr val="accent1">
                    <a:lumMod val="75000"/>
                  </a:schemeClr>
                </a:solidFill>
                <a:latin typeface="+mn-lt"/>
              </a:rPr>
              <a:t>ανεκτικότητα</a:t>
            </a:r>
            <a:r>
              <a:rPr lang="el-GR" dirty="0">
                <a:solidFill>
                  <a:schemeClr val="tx2">
                    <a:lumMod val="50000"/>
                  </a:schemeClr>
                </a:solidFill>
                <a:latin typeface="+mn-lt"/>
              </a:rPr>
              <a:t> στα «σκουπίδια»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Καλύτερα να επιστρέφεις κάποια κακά</a:t>
            </a:r>
            <a:r>
              <a:rPr lang="en-US" dirty="0">
                <a:solidFill>
                  <a:schemeClr val="tx2">
                    <a:lumMod val="50000"/>
                  </a:schemeClr>
                </a:solidFill>
                <a:latin typeface="+mn-lt"/>
              </a:rPr>
              <a:t> hits </a:t>
            </a:r>
            <a:r>
              <a:rPr lang="el-GR" dirty="0">
                <a:solidFill>
                  <a:schemeClr val="tx2">
                    <a:lumMod val="50000"/>
                  </a:schemeClr>
                </a:solidFill>
                <a:latin typeface="+mn-lt"/>
              </a:rPr>
              <a:t>αρκεί να επιστέφεις κάτι </a:t>
            </a:r>
          </a:p>
          <a:p>
            <a:pPr lvl="1">
              <a:spcBef>
                <a:spcPts val="700"/>
              </a:spcBef>
              <a:buClr>
                <a:schemeClr val="tx2">
                  <a:lumMod val="50000"/>
                </a:schemeClr>
              </a:buClr>
            </a:pPr>
            <a:r>
              <a:rPr lang="en-US" dirty="0">
                <a:solidFill>
                  <a:schemeClr val="tx2">
                    <a:lumMod val="50000"/>
                  </a:schemeClr>
                </a:solidFill>
                <a:latin typeface="+mn-lt"/>
              </a:rPr>
              <a:t>→</a:t>
            </a:r>
            <a:r>
              <a:rPr lang="el-GR" dirty="0">
                <a:solidFill>
                  <a:schemeClr val="tx2">
                    <a:lumMod val="50000"/>
                  </a:schemeClr>
                </a:solidFill>
                <a:latin typeface="+mn-lt"/>
              </a:rPr>
              <a:t> Για την αποτίμηση, χρησιμοποιούμε την ακρίβεια, ανάκληση και </a:t>
            </a:r>
            <a:r>
              <a:rPr lang="en-US" dirty="0">
                <a:solidFill>
                  <a:schemeClr val="tx2">
                    <a:lumMod val="50000"/>
                  </a:schemeClr>
                </a:solidFill>
                <a:latin typeface="+mn-lt"/>
              </a:rPr>
              <a:t>F</a:t>
            </a: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1691845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22827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Δυσκολίες στη χρήση </a:t>
            </a:r>
            <a:r>
              <a:rPr lang="en-US" sz="4000" dirty="0">
                <a:solidFill>
                  <a:schemeClr val="accent2">
                    <a:lumMod val="75000"/>
                  </a:schemeClr>
                </a:solidFill>
                <a:ea typeface="ＭＳ Ｐゴシック" charset="-128"/>
              </a:rPr>
              <a:t>P/R</a:t>
            </a:r>
          </a:p>
        </p:txBody>
      </p:sp>
      <p:sp>
        <p:nvSpPr>
          <p:cNvPr id="27652" name="Rectangle 3"/>
          <p:cNvSpPr>
            <a:spLocks noGrp="1" noChangeArrowheads="1"/>
          </p:cNvSpPr>
          <p:nvPr>
            <p:ph idx="1"/>
          </p:nvPr>
        </p:nvSpPr>
        <p:spPr>
          <a:xfrm>
            <a:off x="457200" y="1538495"/>
            <a:ext cx="7886700" cy="3432175"/>
          </a:xfrm>
        </p:spPr>
        <p:txBody>
          <a:bodyPr>
            <a:noAutofit/>
          </a:bodyPr>
          <a:lstStyle/>
          <a:p>
            <a:pPr eaLnBrk="1" hangingPunct="1"/>
            <a:r>
              <a:rPr lang="el-GR" sz="2400" dirty="0">
                <a:ea typeface="ＭＳ Ｐゴシック" charset="-128"/>
              </a:rPr>
              <a:t>Πρέπει να υπολογιστούν </a:t>
            </a:r>
            <a:r>
              <a:rPr lang="el-GR" sz="2400" i="1" dirty="0">
                <a:solidFill>
                  <a:schemeClr val="accent2">
                    <a:lumMod val="75000"/>
                  </a:schemeClr>
                </a:solidFill>
                <a:ea typeface="ＭＳ Ｐゴシック" charset="-128"/>
              </a:rPr>
              <a:t>μέσοι όροι </a:t>
            </a:r>
            <a:r>
              <a:rPr lang="el-GR" sz="2400" dirty="0">
                <a:ea typeface="ＭＳ Ｐゴシック" charset="-128"/>
              </a:rPr>
              <a:t>για μεγάλες ομάδες συλλογών εγγράφων/ερωτημάτων </a:t>
            </a:r>
            <a:endParaRPr lang="en-US" sz="2400" dirty="0">
              <a:ea typeface="ＭＳ Ｐゴシック" charset="-128"/>
            </a:endParaRPr>
          </a:p>
          <a:p>
            <a:pPr eaLnBrk="1" hangingPunct="1"/>
            <a:r>
              <a:rPr lang="el-GR" sz="2400" dirty="0">
                <a:ea typeface="ＭＳ Ｐゴシック" charset="-128"/>
              </a:rPr>
              <a:t>Χρειάζονται </a:t>
            </a:r>
            <a:r>
              <a:rPr lang="el-GR" sz="2400" i="1" dirty="0">
                <a:solidFill>
                  <a:schemeClr val="accent2">
                    <a:lumMod val="75000"/>
                  </a:schemeClr>
                </a:solidFill>
                <a:ea typeface="ＭＳ Ｐゴシック" charset="-128"/>
              </a:rPr>
              <a:t>εκτιμήσεις συνάφειας από ανθρώπους</a:t>
            </a:r>
          </a:p>
          <a:p>
            <a:pPr lvl="1" eaLnBrk="1" hangingPunct="1"/>
            <a:r>
              <a:rPr lang="el-GR" sz="2400" dirty="0">
                <a:ea typeface="ＭＳ Ｐゴシック" charset="-128"/>
              </a:rPr>
              <a:t>Οι χρήστες γενικά δεν είναι αξιόπιστοι αξιολογητές </a:t>
            </a:r>
            <a:endParaRPr lang="en-US" sz="2400" dirty="0">
              <a:ea typeface="ＭＳ Ｐゴシック" charset="-128"/>
            </a:endParaRPr>
          </a:p>
          <a:p>
            <a:pPr eaLnBrk="1" hangingPunct="1"/>
            <a:r>
              <a:rPr lang="el-GR" sz="2400" dirty="0">
                <a:ea typeface="ＭＳ Ｐゴシック" charset="-128"/>
              </a:rPr>
              <a:t>Οι εκτιμήσεις πρέπει να είναι </a:t>
            </a:r>
            <a:r>
              <a:rPr lang="el-GR" sz="2400" i="1" dirty="0">
                <a:solidFill>
                  <a:schemeClr val="accent2">
                    <a:lumMod val="75000"/>
                  </a:schemeClr>
                </a:solidFill>
                <a:ea typeface="ＭＳ Ｐゴシック" charset="-128"/>
              </a:rPr>
              <a:t>δυαδικές</a:t>
            </a:r>
            <a:r>
              <a:rPr lang="el-GR" sz="2400" dirty="0">
                <a:ea typeface="ＭＳ Ｐゴシック" charset="-128"/>
              </a:rPr>
              <a:t> </a:t>
            </a:r>
          </a:p>
          <a:p>
            <a:pPr lvl="1" eaLnBrk="1" hangingPunct="1"/>
            <a:r>
              <a:rPr lang="el-GR" sz="2400" dirty="0">
                <a:ea typeface="ＭＳ Ｐゴシック" charset="-128"/>
              </a:rPr>
              <a:t>Ενδιάμεσες αξιολογήσεις; </a:t>
            </a:r>
            <a:endParaRPr lang="en-US" sz="2400" dirty="0">
              <a:ea typeface="ＭＳ Ｐゴシック" charset="-128"/>
            </a:endParaRPr>
          </a:p>
          <a:p>
            <a:pPr eaLnBrk="1" hangingPunct="1"/>
            <a:r>
              <a:rPr lang="el-GR" sz="2400" dirty="0">
                <a:ea typeface="ＭＳ Ｐゴシック" charset="-128"/>
              </a:rPr>
              <a:t>Εξαρτώνται από τη συλλογή/συγγραφή </a:t>
            </a:r>
            <a:endParaRPr lang="en-US" sz="2400" dirty="0">
              <a:ea typeface="ＭＳ Ｐゴシック" charset="-128"/>
            </a:endParaRPr>
          </a:p>
          <a:p>
            <a:pPr lvl="1" eaLnBrk="1" hangingPunct="1"/>
            <a:r>
              <a:rPr lang="el-GR" sz="2400" dirty="0">
                <a:ea typeface="ＭＳ Ｐゴシック" charset="-128"/>
              </a:rPr>
              <a:t>Τα αποτελέσματα μπορεί να διαφέρουν από το ένα πεδίο στο άλλο </a:t>
            </a:r>
          </a:p>
          <a:p>
            <a:pPr lvl="1" eaLnBrk="1" hangingPunct="1"/>
            <a:r>
              <a:rPr lang="en-US" sz="2400" dirty="0">
                <a:ea typeface="ＭＳ Ｐゴシック" charset="-128"/>
              </a:rPr>
              <a:t>Development test collection (tune </a:t>
            </a:r>
            <a:r>
              <a:rPr lang="el-GR" sz="2400" dirty="0">
                <a:ea typeface="ＭＳ Ｐゴシック" charset="-128"/>
              </a:rPr>
              <a:t>το σύστημα για μια συλλογή και εκτίμησε την απόδοση του σε αυτήν)</a:t>
            </a:r>
            <a:endParaRPr lang="en-US" sz="2400" dirty="0">
              <a:ea typeface="ＭＳ Ｐゴシック" charset="-128"/>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D731A224-AAB1-4F82-8A15-516BAD8A4B12}" type="slidenum">
              <a:rPr lang="en-US" smtClean="0"/>
              <a:pPr/>
              <a:t>35</a:t>
            </a:fld>
            <a:endParaRPr lang="en-US"/>
          </a:p>
        </p:txBody>
      </p:sp>
      <p:sp>
        <p:nvSpPr>
          <p:cNvPr id="2765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685800"/>
            <a:ext cx="7793037" cy="685800"/>
          </a:xfrm>
        </p:spPr>
        <p:txBody>
          <a:bodyPr>
            <a:normAutofit/>
          </a:bodyPr>
          <a:lstStyle/>
          <a:p>
            <a:pPr algn="ctr"/>
            <a:r>
              <a:rPr lang="el-GR" sz="4000" dirty="0">
                <a:solidFill>
                  <a:schemeClr val="accent2">
                    <a:lumMod val="75000"/>
                  </a:schemeClr>
                </a:solidFill>
              </a:rPr>
              <a:t>Μη γνωστή ανάκληση</a:t>
            </a:r>
            <a:endParaRPr lang="en-US" sz="4000" dirty="0">
              <a:solidFill>
                <a:schemeClr val="accent2">
                  <a:lumMod val="75000"/>
                </a:schemeClr>
              </a:solidFill>
            </a:endParaRPr>
          </a:p>
        </p:txBody>
      </p:sp>
      <p:sp>
        <p:nvSpPr>
          <p:cNvPr id="330755" name="Rectangle 3"/>
          <p:cNvSpPr>
            <a:spLocks noGrp="1" noChangeArrowheads="1"/>
          </p:cNvSpPr>
          <p:nvPr>
            <p:ph idx="1"/>
          </p:nvPr>
        </p:nvSpPr>
        <p:spPr>
          <a:xfrm>
            <a:off x="381000" y="1905000"/>
            <a:ext cx="8077200" cy="3124200"/>
          </a:xfrm>
        </p:spPr>
        <p:txBody>
          <a:bodyPr>
            <a:noAutofit/>
          </a:bodyPr>
          <a:lstStyle/>
          <a:p>
            <a:r>
              <a:rPr lang="el-GR" altLang="zh-TW" sz="2800" dirty="0">
                <a:ea typeface="新細明體" pitchFamily="2" charset="-120"/>
              </a:rPr>
              <a:t>Ο συνολικός αριθμός των συναφών εγγράφων δεν είναι πάντα γνωστός</a:t>
            </a:r>
            <a:r>
              <a:rPr lang="en-US" altLang="zh-TW" sz="2800" dirty="0">
                <a:ea typeface="新細明體" pitchFamily="2" charset="-120"/>
              </a:rPr>
              <a:t>:</a:t>
            </a:r>
          </a:p>
          <a:p>
            <a:pPr lvl="1"/>
            <a:r>
              <a:rPr lang="el-GR" altLang="zh-TW" sz="2800" dirty="0">
                <a:ea typeface="新細明體" pitchFamily="2" charset="-120"/>
              </a:rPr>
              <a:t>Δειγματοληψία – πάρε έγγραφα από τη συλλογή και αξιολόγησε τη συνάφεια τους</a:t>
            </a:r>
            <a:r>
              <a:rPr lang="en-US" altLang="zh-TW" sz="2800" dirty="0">
                <a:ea typeface="新細明體" pitchFamily="2" charset="-120"/>
              </a:rPr>
              <a:t>.</a:t>
            </a:r>
          </a:p>
          <a:p>
            <a:pPr lvl="1"/>
            <a:r>
              <a:rPr lang="el-GR" altLang="zh-TW" sz="2800" dirty="0">
                <a:ea typeface="新細明體" pitchFamily="2" charset="-120"/>
              </a:rPr>
              <a:t>Εφάρμοσε </a:t>
            </a:r>
            <a:r>
              <a:rPr lang="el-GR" altLang="zh-TW" sz="2800" i="1" dirty="0">
                <a:solidFill>
                  <a:schemeClr val="accent6">
                    <a:lumMod val="75000"/>
                  </a:schemeClr>
                </a:solidFill>
                <a:ea typeface="新細明體" pitchFamily="2" charset="-120"/>
              </a:rPr>
              <a:t>διαφορετικούς αλγόριθμους </a:t>
            </a:r>
            <a:r>
              <a:rPr lang="el-GR" altLang="zh-TW" sz="2800" dirty="0">
                <a:ea typeface="新細明體" pitchFamily="2" charset="-120"/>
              </a:rPr>
              <a:t>για την ίδια συλλογή και την ίδια ερώτηση και χρησιμοποίησε το </a:t>
            </a:r>
            <a:r>
              <a:rPr lang="el-GR" altLang="zh-TW" sz="2800" i="1" dirty="0">
                <a:solidFill>
                  <a:schemeClr val="accent6">
                    <a:lumMod val="75000"/>
                  </a:schemeClr>
                </a:solidFill>
                <a:ea typeface="新細明體" pitchFamily="2" charset="-120"/>
              </a:rPr>
              <a:t>άθροισμα των συναφών εγγράφων</a:t>
            </a:r>
            <a:endParaRPr lang="en-US" altLang="zh-TW" sz="2800" i="1" dirty="0">
              <a:solidFill>
                <a:schemeClr val="accent6">
                  <a:lumMod val="75000"/>
                </a:schemeClr>
              </a:solidFill>
              <a:ea typeface="新細明體" pitchFamily="2" charset="-120"/>
            </a:endParaRPr>
          </a:p>
          <a:p>
            <a:endParaRPr lang="en-US" sz="2800" dirty="0"/>
          </a:p>
        </p:txBody>
      </p:sp>
    </p:spTree>
    <p:extLst>
      <p:ext uri="{BB962C8B-B14F-4D97-AF65-F5344CB8AC3E}">
        <p14:creationId xmlns:p14="http://schemas.microsoft.com/office/powerpoint/2010/main" val="3108816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22279" y="193184"/>
            <a:ext cx="7886700" cy="1325563"/>
          </a:xfrm>
        </p:spPr>
        <p:txBody>
          <a:bodyPr/>
          <a:lstStyle/>
          <a:p>
            <a:pPr eaLnBrk="1" hangingPunct="1"/>
            <a:r>
              <a:rPr lang="el-GR" sz="3200" dirty="0">
                <a:ea typeface="ＭＳ Ｐゴシック" pitchFamily="-112" charset="-128"/>
              </a:rPr>
              <a:t>Μέτρα Συνάφειας χωρίς Διάταξη</a:t>
            </a:r>
            <a:r>
              <a:rPr lang="en-US" sz="3200" dirty="0">
                <a:ea typeface="ＭＳ Ｐゴシック" pitchFamily="-112" charset="-128"/>
              </a:rPr>
              <a:t> (</a:t>
            </a:r>
            <a:r>
              <a:rPr lang="el-GR" sz="3200" dirty="0">
                <a:ea typeface="ＭＳ Ｐゴシック" pitchFamily="-112" charset="-128"/>
              </a:rPr>
              <a:t>περίληψη)</a:t>
            </a:r>
            <a:endParaRPr lang="en-US" sz="3200" dirty="0">
              <a:ea typeface="ＭＳ Ｐゴシック" pitchFamily="-112" charset="-128"/>
            </a:endParaRPr>
          </a:p>
        </p:txBody>
      </p:sp>
      <p:sp>
        <p:nvSpPr>
          <p:cNvPr id="20483" name="Rectangle 3"/>
          <p:cNvSpPr>
            <a:spLocks noGrp="1" noChangeArrowheads="1"/>
          </p:cNvSpPr>
          <p:nvPr>
            <p:ph idx="1"/>
          </p:nvPr>
        </p:nvSpPr>
        <p:spPr>
          <a:xfrm>
            <a:off x="533400" y="1518747"/>
            <a:ext cx="8436764" cy="698499"/>
          </a:xfrm>
        </p:spPr>
        <p:txBody>
          <a:bodyPr/>
          <a:lstStyle/>
          <a:p>
            <a:pPr marL="0" indent="0" eaLnBrk="1" hangingPunct="1">
              <a:buNone/>
            </a:pPr>
            <a:r>
              <a:rPr lang="el-GR" dirty="0">
                <a:ea typeface="ＭＳ Ｐゴシック" pitchFamily="-112" charset="-128"/>
              </a:rPr>
              <a:t>Τα αποτελέσματα μιας ερώτησης θεωρούνται </a:t>
            </a:r>
            <a:r>
              <a:rPr lang="el-GR" i="1" dirty="0">
                <a:ea typeface="ＭＳ Ｐゴシック" pitchFamily="-112" charset="-128"/>
              </a:rPr>
              <a:t>σύνολο</a:t>
            </a:r>
            <a:r>
              <a:rPr lang="el-GR" dirty="0">
                <a:ea typeface="ＭＳ Ｐゴシック" pitchFamily="-112" charset="-128"/>
              </a:rPr>
              <a:t>, δηλαδή αξιολογούμε τη συνάφεια ενός συνόλου</a:t>
            </a:r>
          </a:p>
        </p:txBody>
      </p:sp>
      <p:sp>
        <p:nvSpPr>
          <p:cNvPr id="6" name="Slide Number Placeholder 5"/>
          <p:cNvSpPr>
            <a:spLocks noGrp="1"/>
          </p:cNvSpPr>
          <p:nvPr>
            <p:ph type="sldNum" sz="quarter" idx="12"/>
          </p:nvPr>
        </p:nvSpPr>
        <p:spPr/>
        <p:txBody>
          <a:bodyPr/>
          <a:lstStyle/>
          <a:p>
            <a:fld id="{0ED9190B-40F4-4D14-B8A7-A8F5BA31F2B1}" type="slidenum">
              <a:rPr lang="en-US" smtClean="0"/>
              <a:pPr/>
              <a:t>37</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graphicFrame>
        <p:nvGraphicFramePr>
          <p:cNvPr id="7" name="Table 6"/>
          <p:cNvGraphicFramePr>
            <a:graphicFrameLocks noGrp="1"/>
          </p:cNvGraphicFramePr>
          <p:nvPr>
            <p:extLst>
              <p:ext uri="{D42A27DB-BD31-4B8C-83A1-F6EECF244321}">
                <p14:modId xmlns:p14="http://schemas.microsoft.com/office/powerpoint/2010/main" val="1074321109"/>
              </p:ext>
            </p:extLst>
          </p:nvPr>
        </p:nvGraphicFramePr>
        <p:xfrm>
          <a:off x="352176" y="2750466"/>
          <a:ext cx="8334624" cy="1706880"/>
        </p:xfrm>
        <a:graphic>
          <a:graphicData uri="http://schemas.openxmlformats.org/drawingml/2006/table">
            <a:tbl>
              <a:tblPr firstRow="1" bandRow="1">
                <a:tableStyleId>{C083E6E3-FA7D-4D7B-A595-EF9225AFEA82}</a:tableStyleId>
              </a:tblPr>
              <a:tblGrid>
                <a:gridCol w="2083656">
                  <a:extLst>
                    <a:ext uri="{9D8B030D-6E8A-4147-A177-3AD203B41FA5}">
                      <a16:colId xmlns:a16="http://schemas.microsoft.com/office/drawing/2014/main" val="20000"/>
                    </a:ext>
                  </a:extLst>
                </a:gridCol>
                <a:gridCol w="2083656">
                  <a:extLst>
                    <a:ext uri="{9D8B030D-6E8A-4147-A177-3AD203B41FA5}">
                      <a16:colId xmlns:a16="http://schemas.microsoft.com/office/drawing/2014/main" val="20001"/>
                    </a:ext>
                  </a:extLst>
                </a:gridCol>
                <a:gridCol w="2300680">
                  <a:extLst>
                    <a:ext uri="{9D8B030D-6E8A-4147-A177-3AD203B41FA5}">
                      <a16:colId xmlns:a16="http://schemas.microsoft.com/office/drawing/2014/main" val="20002"/>
                    </a:ext>
                  </a:extLst>
                </a:gridCol>
                <a:gridCol w="1866632">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relevant</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not relevant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de-DE" sz="2200" kern="1200" dirty="0" err="1"/>
                        <a:t>retrieved</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rPr>
                        <a:t>TP</a:t>
                      </a:r>
                      <a:endParaRPr lang="de-DE" sz="2200" b="1" dirty="0">
                        <a:solidFill>
                          <a:schemeClr val="accent6">
                            <a:lumMod val="75000"/>
                          </a:schemeClr>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All </a:t>
                      </a:r>
                      <a:r>
                        <a:rPr lang="de-DE" sz="1600" kern="1200" dirty="0" err="1">
                          <a:solidFill>
                            <a:schemeClr val="tx1"/>
                          </a:solidFill>
                          <a:latin typeface="+mn-lt"/>
                          <a:ea typeface="+mn-ea"/>
                          <a:cs typeface="+mn-cs"/>
                        </a:rPr>
                        <a:t>retrieved</a:t>
                      </a:r>
                      <a:endParaRPr lang="de-DE"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2200" kern="1200" dirty="0"/>
                        <a:t>not retrieved </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latin typeface="+mn-lt"/>
                          <a:ea typeface="+mn-ea"/>
                          <a:cs typeface="+mn-cs"/>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All non retrieved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relevant</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non relevant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mn-lt"/>
                          <a:ea typeface="+mn-ea"/>
                          <a:cs typeface="+mn-cs"/>
                        </a:rPr>
                        <a:t>All</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p:cNvSpPr txBox="1"/>
          <p:nvPr/>
        </p:nvSpPr>
        <p:spPr>
          <a:xfrm>
            <a:off x="1322782" y="2180850"/>
            <a:ext cx="6858000" cy="461665"/>
          </a:xfrm>
          <a:prstGeom prst="rect">
            <a:avLst/>
          </a:prstGeom>
          <a:noFill/>
        </p:spPr>
        <p:txBody>
          <a:bodyPr wrap="square" rtlCol="0">
            <a:spAutoFit/>
          </a:bodyPr>
          <a:lstStyle/>
          <a:p>
            <a:r>
              <a:rPr lang="el-GR" dirty="0">
                <a:solidFill>
                  <a:schemeClr val="accent2">
                    <a:lumMod val="75000"/>
                  </a:schemeClr>
                </a:solidFill>
                <a:latin typeface="+mn-lt"/>
              </a:rPr>
              <a:t>Πίνακας Ενδεχομένων </a:t>
            </a:r>
            <a:r>
              <a:rPr lang="en-US" dirty="0">
                <a:solidFill>
                  <a:schemeClr val="accent2">
                    <a:lumMod val="75000"/>
                  </a:schemeClr>
                </a:solidFill>
                <a:latin typeface="+mn-lt"/>
              </a:rPr>
              <a:t>Incident/Confusion Matrix)</a:t>
            </a:r>
          </a:p>
        </p:txBody>
      </p:sp>
      <p:sp>
        <p:nvSpPr>
          <p:cNvPr id="9" name="Text Box 3"/>
          <p:cNvSpPr txBox="1">
            <a:spLocks noChangeArrowheads="1"/>
          </p:cNvSpPr>
          <p:nvPr/>
        </p:nvSpPr>
        <p:spPr bwMode="auto">
          <a:xfrm>
            <a:off x="283364" y="4724400"/>
            <a:ext cx="8534400" cy="1416050"/>
          </a:xfrm>
          <a:prstGeom prst="rect">
            <a:avLst/>
          </a:prstGeom>
          <a:noFill/>
          <a:ln w="9525">
            <a:noFill/>
            <a:round/>
            <a:headEnd/>
            <a:tailEnd/>
          </a:ln>
        </p:spPr>
        <p:txBody>
          <a:bodyPr/>
          <a:lstStyle/>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Ακρίβεια (</a:t>
            </a:r>
            <a:r>
              <a:rPr lang="en-US" dirty="0">
                <a:solidFill>
                  <a:schemeClr val="accent2">
                    <a:lumMod val="75000"/>
                  </a:schemeClr>
                </a:solidFill>
                <a:latin typeface="+mn-lt"/>
              </a:rPr>
              <a:t>precision): </a:t>
            </a:r>
            <a:r>
              <a:rPr lang="en-US" dirty="0">
                <a:latin typeface="+mn-lt"/>
              </a:rPr>
              <a:t>	</a:t>
            </a:r>
            <a:r>
              <a:rPr lang="en-US" dirty="0">
                <a:solidFill>
                  <a:schemeClr val="tx1"/>
                </a:solidFill>
                <a:latin typeface="+mn-lt"/>
              </a:rPr>
              <a:t>P = TP </a:t>
            </a:r>
            <a:r>
              <a:rPr lang="de-DE" dirty="0">
                <a:solidFill>
                  <a:schemeClr val="tx1"/>
                </a:solidFill>
                <a:latin typeface="+mn-lt"/>
              </a:rPr>
              <a:t>/ </a:t>
            </a:r>
            <a:r>
              <a:rPr lang="en-US" dirty="0">
                <a:solidFill>
                  <a:schemeClr val="tx1"/>
                </a:solidFill>
                <a:latin typeface="+mn-lt"/>
              </a:rPr>
              <a:t>( TP + FP )</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Ανάκληση (</a:t>
            </a:r>
            <a:r>
              <a:rPr lang="en-US" dirty="0">
                <a:solidFill>
                  <a:schemeClr val="accent2">
                    <a:lumMod val="75000"/>
                  </a:schemeClr>
                </a:solidFill>
                <a:latin typeface="+mn-lt"/>
              </a:rPr>
              <a:t>recall): </a:t>
            </a:r>
            <a:r>
              <a:rPr lang="en-US" dirty="0">
                <a:latin typeface="+mn-lt"/>
              </a:rPr>
              <a:t>	</a:t>
            </a:r>
            <a:r>
              <a:rPr lang="en-US" dirty="0">
                <a:solidFill>
                  <a:schemeClr val="tx1"/>
                </a:solidFill>
                <a:latin typeface="+mn-lt"/>
              </a:rPr>
              <a:t>R = TP / ( TP + FN )</a:t>
            </a:r>
          </a:p>
          <a:p>
            <a:pPr marL="800100" lvl="1" indent="-342900">
              <a:spcBef>
                <a:spcPts val="700"/>
              </a:spcBef>
              <a:buFont typeface="Wingdings" panose="05000000000000000000" pitchFamily="2" charset="2"/>
              <a:buChar char="§"/>
            </a:pPr>
            <a:r>
              <a:rPr lang="el-GR" dirty="0" err="1">
                <a:solidFill>
                  <a:schemeClr val="accent2">
                    <a:lumMod val="75000"/>
                  </a:schemeClr>
                </a:solidFill>
                <a:latin typeface="+mn-lt"/>
              </a:rPr>
              <a:t>Μέτρ</a:t>
            </a:r>
            <a:r>
              <a:rPr lang="en-US" dirty="0">
                <a:solidFill>
                  <a:schemeClr val="accent2">
                    <a:lumMod val="75000"/>
                  </a:schemeClr>
                </a:solidFill>
                <a:latin typeface="+mn-lt"/>
              </a:rPr>
              <a:t>o</a:t>
            </a:r>
            <a:r>
              <a:rPr lang="el-GR" dirty="0">
                <a:solidFill>
                  <a:schemeClr val="accent2">
                    <a:lumMod val="75000"/>
                  </a:schemeClr>
                </a:solidFill>
                <a:latin typeface="+mn-lt"/>
              </a:rPr>
              <a:t> </a:t>
            </a:r>
            <a:r>
              <a:rPr lang="en-US" dirty="0">
                <a:solidFill>
                  <a:schemeClr val="accent2">
                    <a:lumMod val="75000"/>
                  </a:schemeClr>
                </a:solidFill>
                <a:latin typeface="+mn-lt"/>
              </a:rPr>
              <a:t>F:</a:t>
            </a:r>
            <a:r>
              <a:rPr lang="en-US" dirty="0">
                <a:latin typeface="+mn-lt"/>
              </a:rPr>
              <a:t>		F = 2PR/  P + R</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 </a:t>
            </a:r>
            <a:r>
              <a:rPr lang="en-US" dirty="0">
                <a:latin typeface="+mn-lt"/>
              </a:rPr>
              <a:t>	A = (TP + TN)/(TP + FP + FN + TN).</a:t>
            </a:r>
          </a:p>
          <a:p>
            <a:pPr marL="800100" lvl="1" indent="-342900">
              <a:spcBef>
                <a:spcPts val="700"/>
              </a:spcBef>
              <a:buFont typeface="Wingdings" panose="05000000000000000000" pitchFamily="2" charset="2"/>
              <a:buChar char="§"/>
            </a:pPr>
            <a:endParaRPr lang="en-US" dirty="0">
              <a:latin typeface="+mn-lt"/>
            </a:endParaRPr>
          </a:p>
          <a:p>
            <a:pPr marL="800100" lvl="1" indent="-342900">
              <a:spcBef>
                <a:spcPts val="700"/>
              </a:spcBef>
              <a:buFont typeface="Wingdings" panose="05000000000000000000" pitchFamily="2" charset="2"/>
              <a:buChar char="§"/>
            </a:pPr>
            <a:endParaRPr lang="en-US" dirty="0">
              <a:solidFill>
                <a:schemeClr val="tx1"/>
              </a:solidFill>
              <a:latin typeface="+mn-l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3407E8-2E96-4D49-A3A1-15C81D563DBA}"/>
                  </a:ext>
                </a:extLst>
              </p14:cNvPr>
              <p14:cNvContentPartPr/>
              <p14:nvPr/>
            </p14:nvContentPartPr>
            <p14:xfrm>
              <a:off x="2221578" y="5966929"/>
              <a:ext cx="57960" cy="114480"/>
            </p14:xfrm>
          </p:contentPart>
        </mc:Choice>
        <mc:Fallback xmlns="">
          <p:pic>
            <p:nvPicPr>
              <p:cNvPr id="5" name="Ink 4">
                <a:extLst>
                  <a:ext uri="{FF2B5EF4-FFF2-40B4-BE49-F238E27FC236}">
                    <a16:creationId xmlns:a16="http://schemas.microsoft.com/office/drawing/2014/main" id="{233407E8-2E96-4D49-A3A1-15C81D563DBA}"/>
                  </a:ext>
                </a:extLst>
              </p:cNvPr>
              <p:cNvPicPr/>
              <p:nvPr/>
            </p:nvPicPr>
            <p:blipFill>
              <a:blip r:embed="rId7"/>
              <a:stretch>
                <a:fillRect/>
              </a:stretch>
            </p:blipFill>
            <p:spPr>
              <a:xfrm>
                <a:off x="2212578" y="5958289"/>
                <a:ext cx="75600" cy="132120"/>
              </a:xfrm>
              <a:prstGeom prst="rect">
                <a:avLst/>
              </a:prstGeom>
            </p:spPr>
          </p:pic>
        </mc:Fallback>
      </mc:AlternateContent>
    </p:spTree>
    <p:extLst>
      <p:ext uri="{BB962C8B-B14F-4D97-AF65-F5344CB8AC3E}">
        <p14:creationId xmlns:p14="http://schemas.microsoft.com/office/powerpoint/2010/main" val="4103724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4290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rgbClr val="336699"/>
                </a:solidFill>
                <a:latin typeface="Calibri" charset="0"/>
              </a:rPr>
              <a:t>ΜΕΤΡΑ ΠΟΥ ΘΕΩΡΟΥΝ ΤΗ ΔΙΑΤΑΞΗ</a:t>
            </a:r>
            <a:endParaRPr lang="en-US" sz="3200" dirty="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Tree>
    <p:extLst>
      <p:ext uri="{BB962C8B-B14F-4D97-AF65-F5344CB8AC3E}">
        <p14:creationId xmlns:p14="http://schemas.microsoft.com/office/powerpoint/2010/main" val="310106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Αξιολόγηση Καταταγμένης Ανάκτησης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39</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285750" y="4876800"/>
            <a:ext cx="8229600" cy="1142792"/>
          </a:xfrm>
          <a:prstGeom prst="rect">
            <a:avLst/>
          </a:prstGeom>
          <a:noFill/>
          <a:ln w="9525">
            <a:noFill/>
            <a:round/>
            <a:headEnd/>
            <a:tailEnd/>
          </a:ln>
        </p:spPr>
        <p:txBody>
          <a:bodyPr/>
          <a:lstStyle/>
          <a:p>
            <a:pPr lvl="1">
              <a:spcBef>
                <a:spcPts val="700"/>
              </a:spcBef>
              <a:buClr>
                <a:schemeClr val="tx2">
                  <a:lumMod val="60000"/>
                  <a:lumOff val="40000"/>
                </a:schemeClr>
              </a:buClr>
              <a:buFont typeface="Wingdings" pitchFamily="2" charset="2"/>
              <a:buChar char="ü"/>
            </a:pPr>
            <a:r>
              <a:rPr lang="el-GR" i="1" dirty="0">
                <a:solidFill>
                  <a:schemeClr val="tx2">
                    <a:lumMod val="60000"/>
                    <a:lumOff val="40000"/>
                  </a:schemeClr>
                </a:solidFill>
                <a:latin typeface="+mn-lt"/>
              </a:rPr>
              <a:t> </a:t>
            </a:r>
            <a:r>
              <a:rPr lang="el-GR" i="1" dirty="0">
                <a:latin typeface="+mn-lt"/>
              </a:rPr>
              <a:t>Η ακρίβεια, ανάκληση και το </a:t>
            </a:r>
            <a:r>
              <a:rPr lang="en-US" i="1" dirty="0">
                <a:latin typeface="+mn-lt"/>
              </a:rPr>
              <a:t>F </a:t>
            </a:r>
            <a:r>
              <a:rPr lang="el-GR" i="1" dirty="0">
                <a:latin typeface="+mn-lt"/>
              </a:rPr>
              <a:t>είναι μέτρα για μη καταταγμένα (</a:t>
            </a:r>
            <a:r>
              <a:rPr lang="en-US" i="1" dirty="0">
                <a:latin typeface="+mn-lt"/>
              </a:rPr>
              <a:t>unranked</a:t>
            </a:r>
            <a:r>
              <a:rPr lang="el-GR" i="1" dirty="0">
                <a:latin typeface="+mn-lt"/>
              </a:rPr>
              <a:t>) σύνολα </a:t>
            </a:r>
            <a:r>
              <a:rPr lang="en-US" i="1" dirty="0">
                <a:latin typeface="+mn-lt"/>
              </a:rPr>
              <a:t>.</a:t>
            </a:r>
            <a:endParaRPr lang="el-GR" dirty="0">
              <a:latin typeface="+mn-lt"/>
            </a:endParaRPr>
          </a:p>
          <a:p>
            <a:pPr lvl="1">
              <a:spcBef>
                <a:spcPts val="700"/>
              </a:spcBef>
              <a:buClr>
                <a:schemeClr val="tx2">
                  <a:lumMod val="50000"/>
                </a:schemeClr>
              </a:buClr>
            </a:pPr>
            <a:r>
              <a:rPr lang="el-GR" i="1" u="sng" dirty="0">
                <a:solidFill>
                  <a:schemeClr val="tx2">
                    <a:lumMod val="50000"/>
                  </a:schemeClr>
                </a:solidFill>
                <a:latin typeface="+mn-lt"/>
              </a:rPr>
              <a:t>Πως μπορούμε να τα τροποποιήσουμε τα μέτρα για λίστες με διάταξη</a:t>
            </a:r>
            <a:r>
              <a:rPr lang="en-US"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
        <p:nvSpPr>
          <p:cNvPr id="8" name="Rectangle 3"/>
          <p:cNvSpPr txBox="1">
            <a:spLocks noChangeArrowheads="1"/>
          </p:cNvSpPr>
          <p:nvPr/>
        </p:nvSpPr>
        <p:spPr bwMode="auto">
          <a:xfrm>
            <a:off x="285750" y="1716176"/>
            <a:ext cx="862965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ct val="20000"/>
              </a:spcBef>
              <a:spcAft>
                <a:spcPct val="0"/>
              </a:spcAft>
              <a:buClr>
                <a:srgbClr val="437085"/>
              </a:buClr>
              <a:buSzTx/>
              <a:buFontTx/>
              <a:buNone/>
              <a:tabLst/>
              <a:defRPr/>
            </a:pPr>
            <a:r>
              <a:rPr lang="el-GR" dirty="0">
                <a:latin typeface="+mn-lt"/>
                <a:ea typeface="ＭＳ Ｐゴシック" pitchFamily="-65" charset="-128"/>
                <a:cs typeface="ＭＳ Ｐゴシック" pitchFamily="-65" charset="-128"/>
              </a:rPr>
              <a:t>Στην πραγματικότητα, </a:t>
            </a:r>
            <a:r>
              <a:rPr lang="el-GR" dirty="0">
                <a:solidFill>
                  <a:schemeClr val="tx2">
                    <a:lumMod val="50000"/>
                  </a:schemeClr>
                </a:solidFill>
                <a:latin typeface="+mn-lt"/>
                <a:ea typeface="ＭＳ Ｐゴシック" pitchFamily="-65" charset="-128"/>
                <a:cs typeface="ＭＳ Ｐゴシック" pitchFamily="-65" charset="-128"/>
              </a:rPr>
              <a:t>ο</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χρήστης δε</a:t>
            </a:r>
            <a:r>
              <a:rPr kumimoji="0" lang="en-US"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βλέπει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όλη την απάντηση,</a:t>
            </a:r>
            <a:r>
              <a:rPr lang="el-GR" dirty="0">
                <a:solidFill>
                  <a:schemeClr val="tx2">
                    <a:lumMod val="50000"/>
                  </a:schemeClr>
                </a:solidFill>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αντίθετα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αρχίζει από την κορυφή της λίστας των αποτελεσμάτων</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Θεωρείστε την περίπτωση που:</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Answer(System1,q)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a:t>
            </a:r>
            <a:endPar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Answer(System2,q)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lvl="0"/>
            <a:r>
              <a:rPr lang="el-GR" dirty="0">
                <a:solidFill>
                  <a:prstClr val="black"/>
                </a:solidFill>
                <a:latin typeface="Calibri" panose="020F0502020204030204"/>
              </a:rPr>
              <a:t>Όπου </a:t>
            </a:r>
            <a:r>
              <a:rPr lang="en-US" dirty="0">
                <a:solidFill>
                  <a:prstClr val="black"/>
                </a:solidFill>
                <a:latin typeface="Calibri" panose="020F0502020204030204"/>
              </a:rPr>
              <a:t>R</a:t>
            </a:r>
            <a:r>
              <a:rPr lang="el-GR" dirty="0">
                <a:solidFill>
                  <a:prstClr val="black"/>
                </a:solidFill>
                <a:latin typeface="Calibri" panose="020F0502020204030204"/>
              </a:rPr>
              <a:t>: συναφές, </a:t>
            </a:r>
            <a:r>
              <a:rPr lang="en-US" dirty="0">
                <a:solidFill>
                  <a:prstClr val="black"/>
                </a:solidFill>
                <a:latin typeface="Calibri" panose="020F0502020204030204"/>
              </a:rPr>
              <a:t>N</a:t>
            </a:r>
            <a:r>
              <a:rPr lang="el-GR" dirty="0">
                <a:solidFill>
                  <a:prstClr val="black"/>
                </a:solidFill>
                <a:latin typeface="Calibri" panose="020F0502020204030204"/>
              </a:rPr>
              <a:t>: μη συναφές</a:t>
            </a:r>
            <a:endParaRPr lang="en-US" dirty="0">
              <a:solidFill>
                <a:prstClr val="black"/>
              </a:solidFill>
              <a:latin typeface="Calibri" panose="020F0502020204030204"/>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2" name="TextBox 1">
            <a:extLst>
              <a:ext uri="{FF2B5EF4-FFF2-40B4-BE49-F238E27FC236}">
                <a16:creationId xmlns:a16="http://schemas.microsoft.com/office/drawing/2014/main" id="{788E562D-8F98-4069-8CD4-6AB5535A2441}"/>
              </a:ext>
            </a:extLst>
          </p:cNvPr>
          <p:cNvSpPr txBox="1"/>
          <p:nvPr/>
        </p:nvSpPr>
        <p:spPr>
          <a:xfrm>
            <a:off x="180975" y="4309208"/>
            <a:ext cx="8839200" cy="461665"/>
          </a:xfrm>
          <a:prstGeom prst="rect">
            <a:avLst/>
          </a:prstGeom>
          <a:noFill/>
        </p:spPr>
        <p:txBody>
          <a:bodyPr wrap="square" rtlCol="0">
            <a:spAutoFit/>
          </a:bodyPr>
          <a:lstStyle/>
          <a:p>
            <a:pPr marL="342900" indent="-342900">
              <a:buFont typeface="Wingdings" panose="05000000000000000000" pitchFamily="2" charset="2"/>
              <a:buChar char="§"/>
            </a:pPr>
            <a:r>
              <a:rPr lang="el-GR" dirty="0">
                <a:solidFill>
                  <a:schemeClr val="accent1">
                    <a:lumMod val="75000"/>
                  </a:schemeClr>
                </a:solidFill>
                <a:latin typeface="+mn-lt"/>
              </a:rPr>
              <a:t>Είναι σημαντικό τα συναφή αποτελέσματα να είναι στην κορυφή </a:t>
            </a:r>
            <a:endParaRPr lang="en-US" dirty="0">
              <a:solidFill>
                <a:schemeClr val="accent1">
                  <a:lumMod val="75000"/>
                </a:schemeClr>
              </a:solidFill>
              <a:latin typeface="+mn-lt"/>
            </a:endParaRPr>
          </a:p>
        </p:txBody>
      </p:sp>
    </p:spTree>
    <p:extLst>
      <p:ext uri="{BB962C8B-B14F-4D97-AF65-F5344CB8AC3E}">
        <p14:creationId xmlns:p14="http://schemas.microsoft.com/office/powerpoint/2010/main" val="9389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up)">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για μηχανές αναζήτησης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514350" y="2209800"/>
            <a:ext cx="8001000" cy="1905000"/>
          </a:xfrm>
        </p:spPr>
        <p:txBody>
          <a:bodyPr>
            <a:noAutofit/>
          </a:bodyPr>
          <a:lstStyle/>
          <a:p>
            <a:pPr eaLnBrk="1" hangingPunct="1">
              <a:buFont typeface="Wingdings" pitchFamily="2" charset="2"/>
              <a:buChar char="§"/>
            </a:pPr>
            <a:r>
              <a:rPr lang="el-GR" sz="2400" dirty="0">
                <a:ea typeface="ＭＳ Ｐゴシック" pitchFamily="-112" charset="-128"/>
              </a:rPr>
              <a:t> Όλα αυτά τα κριτήρια είναι </a:t>
            </a:r>
            <a:r>
              <a:rPr lang="el-GR" sz="2400" dirty="0">
                <a:solidFill>
                  <a:schemeClr val="accent2">
                    <a:lumMod val="75000"/>
                  </a:schemeClr>
                </a:solidFill>
                <a:ea typeface="ＭＳ Ｐゴシック" pitchFamily="-112" charset="-128"/>
              </a:rPr>
              <a:t>μετρήσιμα</a:t>
            </a:r>
            <a:r>
              <a:rPr lang="el-GR" sz="2400" dirty="0">
                <a:ea typeface="ＭＳ Ｐゴシック" pitchFamily="-112" charset="-128"/>
              </a:rPr>
              <a:t> (</a:t>
            </a:r>
            <a:r>
              <a:rPr lang="en-US" sz="2400" dirty="0">
                <a:ea typeface="ＭＳ Ｐゴシック" pitchFamily="-112" charset="-128"/>
              </a:rPr>
              <a:t>measurable): </a:t>
            </a:r>
            <a:r>
              <a:rPr lang="el-GR" sz="2400" dirty="0">
                <a:ea typeface="ＭＳ Ｐゴシック" pitchFamily="-112" charset="-128"/>
              </a:rPr>
              <a:t>	</a:t>
            </a:r>
            <a:r>
              <a:rPr lang="el-GR" sz="2000" dirty="0">
                <a:ea typeface="ＭＳ Ｐゴシック" pitchFamily="-112" charset="-128"/>
              </a:rPr>
              <a:t>μπορούμε να </a:t>
            </a:r>
            <a:r>
              <a:rPr lang="el-GR" sz="2000" dirty="0" err="1">
                <a:ea typeface="ＭＳ Ｐゴシック" pitchFamily="-112" charset="-128"/>
              </a:rPr>
              <a:t>ποσοτικοποιήσουμε</a:t>
            </a:r>
            <a:r>
              <a:rPr lang="el-GR" sz="2000" dirty="0">
                <a:ea typeface="ＭＳ Ｐゴシック" pitchFamily="-112" charset="-128"/>
              </a:rPr>
              <a:t> την ταχύτητα/μέγεθος/χρήματα 	και να κάνουμε την εκφραστικότητα συγκεκριμένη</a:t>
            </a:r>
          </a:p>
          <a:p>
            <a:pPr marL="0" indent="0" eaLnBrk="1" hangingPunct="1">
              <a:buNone/>
            </a:pPr>
            <a:endParaRPr lang="el-GR" sz="800" dirty="0">
              <a:ea typeface="ＭＳ Ｐゴシック" pitchFamily="-112" charset="-128"/>
            </a:endParaRPr>
          </a:p>
          <a:p>
            <a:pPr eaLnBrk="1" hangingPunct="1">
              <a:buFont typeface="Wingdings" pitchFamily="2" charset="2"/>
              <a:buChar char="§"/>
            </a:pPr>
            <a:r>
              <a:rPr lang="el-GR" sz="2400" dirty="0">
                <a:ea typeface="ＭＳ Ｐゴシック" pitchFamily="-112" charset="-128"/>
              </a:rPr>
              <a:t> Ωστόσο μια βασική μέτρηση για μια μηχανή αναζήτησης είναι η </a:t>
            </a:r>
            <a:r>
              <a:rPr lang="el-GR" sz="2400" dirty="0">
                <a:solidFill>
                  <a:schemeClr val="accent2">
                    <a:lumMod val="75000"/>
                  </a:schemeClr>
                </a:solidFill>
                <a:ea typeface="ＭＳ Ｐゴシック" pitchFamily="-112" charset="-128"/>
              </a:rPr>
              <a:t>ικανοποίηση των χρηστών </a:t>
            </a:r>
            <a:r>
              <a:rPr lang="en-US" sz="2400" dirty="0">
                <a:solidFill>
                  <a:schemeClr val="accent2">
                    <a:lumMod val="75000"/>
                  </a:schemeClr>
                </a:solidFill>
                <a:ea typeface="ＭＳ Ｐゴシック" pitchFamily="-112" charset="-128"/>
              </a:rPr>
              <a:t>(user happiness) </a:t>
            </a:r>
            <a:endParaRPr lang="el-GR" sz="24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2239513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381000" y="1752600"/>
            <a:ext cx="813435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sz="2800" i="1" u="sng" dirty="0">
                <a:solidFill>
                  <a:schemeClr val="tx2">
                    <a:lumMod val="50000"/>
                  </a:schemeClr>
                </a:solidFill>
                <a:latin typeface="+mn-lt"/>
              </a:rPr>
              <a:t>Πως μπορούμε να τα τροποποιήσουμε τα μέτρα για λίστες με διάταξη</a:t>
            </a:r>
            <a:r>
              <a:rPr lang="en-US" sz="2800"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Απλώς υπολόγισε το μέτρο συνόλου </a:t>
            </a:r>
            <a:r>
              <a:rPr lang="el-GR" i="1" dirty="0">
                <a:solidFill>
                  <a:schemeClr val="tx2">
                    <a:lumMod val="50000"/>
                  </a:schemeClr>
                </a:solidFill>
                <a:latin typeface="+mn-lt"/>
              </a:rPr>
              <a:t>για κάθε πρόθεμα</a:t>
            </a:r>
            <a:r>
              <a:rPr lang="en-US" dirty="0">
                <a:solidFill>
                  <a:schemeClr val="tx2">
                    <a:lumMod val="50000"/>
                  </a:schemeClr>
                </a:solidFill>
                <a:latin typeface="+mn-lt"/>
              </a:rPr>
              <a:t>: </a:t>
            </a:r>
            <a:r>
              <a:rPr lang="el-GR" dirty="0">
                <a:solidFill>
                  <a:schemeClr val="tx2">
                    <a:lumMod val="50000"/>
                  </a:schemeClr>
                </a:solidFill>
                <a:latin typeface="+mn-lt"/>
              </a:rPr>
              <a:t>το κορυφαίο </a:t>
            </a:r>
            <a:r>
              <a:rPr lang="en-US" dirty="0">
                <a:solidFill>
                  <a:schemeClr val="tx2">
                    <a:lumMod val="50000"/>
                  </a:schemeClr>
                </a:solidFill>
                <a:latin typeface="+mn-lt"/>
              </a:rPr>
              <a:t>1, </a:t>
            </a:r>
            <a:r>
              <a:rPr lang="el-GR" dirty="0">
                <a:solidFill>
                  <a:schemeClr val="tx2">
                    <a:lumMod val="50000"/>
                  </a:schemeClr>
                </a:solidFill>
                <a:latin typeface="+mn-lt"/>
              </a:rPr>
              <a:t>κορυφαία</a:t>
            </a:r>
            <a:r>
              <a:rPr lang="en-US" dirty="0">
                <a:solidFill>
                  <a:schemeClr val="tx2">
                    <a:lumMod val="50000"/>
                  </a:schemeClr>
                </a:solidFill>
                <a:latin typeface="+mn-lt"/>
              </a:rPr>
              <a:t> 2, </a:t>
            </a:r>
            <a:r>
              <a:rPr lang="el-GR" dirty="0">
                <a:solidFill>
                  <a:schemeClr val="tx2">
                    <a:lumMod val="50000"/>
                  </a:schemeClr>
                </a:solidFill>
                <a:latin typeface="+mn-lt"/>
              </a:rPr>
              <a:t>κορυφαία</a:t>
            </a:r>
            <a:r>
              <a:rPr lang="en-US" dirty="0">
                <a:solidFill>
                  <a:schemeClr val="tx2">
                    <a:lumMod val="50000"/>
                  </a:schemeClr>
                </a:solidFill>
                <a:latin typeface="+mn-lt"/>
              </a:rPr>
              <a:t> 3, </a:t>
            </a:r>
            <a:r>
              <a:rPr lang="el-GR" dirty="0">
                <a:solidFill>
                  <a:schemeClr val="tx2">
                    <a:lumMod val="50000"/>
                  </a:schemeClr>
                </a:solidFill>
                <a:latin typeface="+mn-lt"/>
              </a:rPr>
              <a:t>κορυφαία </a:t>
            </a:r>
            <a:r>
              <a:rPr lang="en-US" dirty="0">
                <a:solidFill>
                  <a:schemeClr val="tx2">
                    <a:lumMod val="50000"/>
                  </a:schemeClr>
                </a:solidFill>
                <a:latin typeface="+mn-lt"/>
              </a:rPr>
              <a:t> 4 </a:t>
            </a:r>
            <a:r>
              <a:rPr lang="el-GR" dirty="0">
                <a:solidFill>
                  <a:schemeClr val="tx2">
                    <a:lumMod val="50000"/>
                  </a:schemeClr>
                </a:solidFill>
                <a:latin typeface="+mn-lt"/>
              </a:rPr>
              <a:t>κλπ αποτελέσματα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Με αυτόν τον τρόπο παίρνουμε μια </a:t>
            </a:r>
            <a:r>
              <a:rPr lang="el-GR" dirty="0">
                <a:solidFill>
                  <a:schemeClr val="accent2">
                    <a:lumMod val="75000"/>
                  </a:schemeClr>
                </a:solidFill>
                <a:latin typeface="+mn-lt"/>
              </a:rPr>
              <a:t>καμπύλη ακρίβειας-ανάκλησης (</a:t>
            </a:r>
            <a:r>
              <a:rPr lang="en-US" dirty="0">
                <a:solidFill>
                  <a:schemeClr val="accent2">
                    <a:lumMod val="75000"/>
                  </a:schemeClr>
                </a:solidFill>
                <a:latin typeface="+mn-lt"/>
              </a:rPr>
              <a:t>precision-recall curve</a:t>
            </a:r>
            <a:r>
              <a:rPr lang="el-GR" dirty="0">
                <a:solidFill>
                  <a:schemeClr val="accent2">
                    <a:lumMod val="75000"/>
                  </a:schemeClr>
                </a:solidFill>
                <a:latin typeface="+mn-lt"/>
              </a:rPr>
              <a:t>)</a:t>
            </a:r>
            <a:r>
              <a:rPr lang="en-US" dirty="0">
                <a:solidFill>
                  <a:schemeClr val="accent2">
                    <a:lumMod val="75000"/>
                  </a:schemeClr>
                </a:solidFill>
                <a:latin typeface="+mn-lt"/>
              </a:rPr>
              <a:t>.</a:t>
            </a:r>
          </a:p>
          <a:p>
            <a:pPr lvl="1">
              <a:spcBef>
                <a:spcPts val="700"/>
              </a:spcBef>
              <a:buClr>
                <a:schemeClr val="tx2">
                  <a:lumMod val="50000"/>
                </a:schemeClr>
              </a:buCl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938965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2058" name="Worksheet" r:id="rId3" imgW="2241000" imgH="4872600" progId="Excel.Sheet.8">
                  <p:embed/>
                </p:oleObj>
              </mc:Choice>
              <mc:Fallback>
                <p:oleObj name="Worksheet" r:id="rId3" imgW="2241000" imgH="4872600" progId="Excel.Sheet.8">
                  <p:embed/>
                  <p:pic>
                    <p:nvPicPr>
                      <p:cNvPr id="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
        <p:nvSpPr>
          <p:cNvPr id="20" name="Text Box 15"/>
          <p:cNvSpPr txBox="1">
            <a:spLocks noChangeArrowheads="1"/>
          </p:cNvSpPr>
          <p:nvPr/>
        </p:nvSpPr>
        <p:spPr bwMode="auto">
          <a:xfrm>
            <a:off x="0" y="6524310"/>
            <a:ext cx="3976951" cy="340735"/>
          </a:xfrm>
          <a:prstGeom prst="rect">
            <a:avLst/>
          </a:prstGeom>
          <a:noFill/>
          <a:ln w="12700">
            <a:noFill/>
            <a:miter lim="800000"/>
            <a:headEnd/>
            <a:tailEnd/>
          </a:ln>
          <a:effectLst/>
        </p:spPr>
        <p:txBody>
          <a:bodyPr wrap="square" lIns="90000" tIns="46800" rIns="90000" bIns="46800">
            <a:spAutoFit/>
          </a:bodyPr>
          <a:lstStyle/>
          <a:p>
            <a:pPr algn="ctr"/>
            <a:r>
              <a:rPr lang="el-GR" sz="1600" dirty="0">
                <a:solidFill>
                  <a:schemeClr val="accent6"/>
                </a:solidFill>
                <a:latin typeface="+mn-lt"/>
              </a:rPr>
              <a:t>Λείπει ένα έγγραφο, άρα ποτέ 100% </a:t>
            </a:r>
            <a:r>
              <a:rPr lang="en-US" sz="1600" dirty="0">
                <a:solidFill>
                  <a:schemeClr val="accent6"/>
                </a:solidFill>
                <a:latin typeface="+mn-lt"/>
              </a:rPr>
              <a:t>recall</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3456482610"/>
              </p:ext>
            </p:extLst>
          </p:nvPr>
        </p:nvGraphicFramePr>
        <p:xfrm>
          <a:off x="4447822" y="1398611"/>
          <a:ext cx="1335405" cy="4953000"/>
        </p:xfrm>
        <a:graphic>
          <a:graphicData uri="http://schemas.openxmlformats.org/drawingml/2006/table">
            <a:tbl>
              <a:tblPr firstRow="1" bandRow="1">
                <a:tableStyleId>{5940675A-B579-460E-94D1-54222C63F5DA}</a:tableStyleId>
              </a:tblPr>
              <a:tblGrid>
                <a:gridCol w="1335405">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P = 1/1</a:t>
                      </a:r>
                    </a:p>
                  </a:txBody>
                  <a:tcPr/>
                </a:tc>
                <a:extLst>
                  <a:ext uri="{0D108BD9-81ED-4DB2-BD59-A6C34878D82A}">
                    <a16:rowId xmlns:a16="http://schemas.microsoft.com/office/drawing/2014/main" val="49050510"/>
                  </a:ext>
                </a:extLst>
              </a:tr>
              <a:tr h="331682">
                <a:tc>
                  <a:txBody>
                    <a:bodyPr/>
                    <a:lstStyle/>
                    <a:p>
                      <a:r>
                        <a:rPr lang="en-US" dirty="0"/>
                        <a:t>R = 2/6 P = 2/2</a:t>
                      </a:r>
                    </a:p>
                  </a:txBody>
                  <a:tcPr/>
                </a:tc>
                <a:extLst>
                  <a:ext uri="{0D108BD9-81ED-4DB2-BD59-A6C34878D82A}">
                    <a16:rowId xmlns:a16="http://schemas.microsoft.com/office/drawing/2014/main" val="2102994657"/>
                  </a:ext>
                </a:extLst>
              </a:tr>
              <a:tr h="331682">
                <a:tc>
                  <a:txBody>
                    <a:bodyPr/>
                    <a:lstStyle/>
                    <a:p>
                      <a:r>
                        <a:rPr lang="en-US" dirty="0"/>
                        <a:t>R = 2/ 6 P = 2/3</a:t>
                      </a:r>
                    </a:p>
                  </a:txBody>
                  <a:tcPr/>
                </a:tc>
                <a:extLst>
                  <a:ext uri="{0D108BD9-81ED-4DB2-BD59-A6C34878D82A}">
                    <a16:rowId xmlns:a16="http://schemas.microsoft.com/office/drawing/2014/main" val="1799119367"/>
                  </a:ext>
                </a:extLst>
              </a:tr>
              <a:tr h="331682">
                <a:tc>
                  <a:txBody>
                    <a:bodyPr/>
                    <a:lstStyle/>
                    <a:p>
                      <a:r>
                        <a:rPr lang="en-US" dirty="0"/>
                        <a:t>R = 3/6 P = 3/4</a:t>
                      </a:r>
                    </a:p>
                  </a:txBody>
                  <a:tcPr/>
                </a:tc>
                <a:extLst>
                  <a:ext uri="{0D108BD9-81ED-4DB2-BD59-A6C34878D82A}">
                    <a16:rowId xmlns:a16="http://schemas.microsoft.com/office/drawing/2014/main" val="160727643"/>
                  </a:ext>
                </a:extLst>
              </a:tr>
              <a:tr h="331682">
                <a:tc>
                  <a:txBody>
                    <a:bodyPr/>
                    <a:lstStyle/>
                    <a:p>
                      <a:r>
                        <a:rPr lang="en-US" dirty="0"/>
                        <a:t>R = 3/6 P = 3/5</a:t>
                      </a:r>
                    </a:p>
                  </a:txBody>
                  <a:tcPr/>
                </a:tc>
                <a:extLst>
                  <a:ext uri="{0D108BD9-81ED-4DB2-BD59-A6C34878D82A}">
                    <a16:rowId xmlns:a16="http://schemas.microsoft.com/office/drawing/2014/main" val="3236205504"/>
                  </a:ext>
                </a:extLst>
              </a:tr>
              <a:tr h="331682">
                <a:tc>
                  <a:txBody>
                    <a:bodyPr/>
                    <a:lstStyle/>
                    <a:p>
                      <a:r>
                        <a:rPr lang="en-US" dirty="0"/>
                        <a:t>R = 4/6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tc>
                <a:extLst>
                  <a:ext uri="{0D108BD9-81ED-4DB2-BD59-A6C34878D82A}">
                    <a16:rowId xmlns:a16="http://schemas.microsoft.com/office/drawing/2014/main" val="1271467480"/>
                  </a:ext>
                </a:extLst>
              </a:tr>
              <a:tr h="331682">
                <a:tc>
                  <a:txBody>
                    <a:bodyPr/>
                    <a:lstStyle/>
                    <a:p>
                      <a:r>
                        <a:rPr lang="en-US" dirty="0"/>
                        <a:t>R = 4/6 P = 4/8</a:t>
                      </a:r>
                    </a:p>
                  </a:txBody>
                  <a:tcPr/>
                </a:tc>
                <a:extLst>
                  <a:ext uri="{0D108BD9-81ED-4DB2-BD59-A6C34878D82A}">
                    <a16:rowId xmlns:a16="http://schemas.microsoft.com/office/drawing/2014/main" val="152977431"/>
                  </a:ext>
                </a:extLst>
              </a:tr>
              <a:tr h="331682">
                <a:tc>
                  <a:txBody>
                    <a:bodyPr/>
                    <a:lstStyle/>
                    <a:p>
                      <a:r>
                        <a:rPr lang="en-US" dirty="0"/>
                        <a:t>R = 4/6 P – 4/9</a:t>
                      </a:r>
                    </a:p>
                  </a:txBody>
                  <a:tcPr/>
                </a:tc>
                <a:extLst>
                  <a:ext uri="{0D108BD9-81ED-4DB2-BD59-A6C34878D82A}">
                    <a16:rowId xmlns:a16="http://schemas.microsoft.com/office/drawing/2014/main" val="1928149212"/>
                  </a:ext>
                </a:extLst>
              </a:tr>
              <a:tr h="331682">
                <a:tc>
                  <a:txBody>
                    <a:bodyPr/>
                    <a:lstStyle/>
                    <a:p>
                      <a:r>
                        <a:rPr lang="en-US" dirty="0"/>
                        <a:t>R = 4/6 P = 4/10</a:t>
                      </a:r>
                    </a:p>
                  </a:txBody>
                  <a:tcPr/>
                </a:tc>
                <a:extLst>
                  <a:ext uri="{0D108BD9-81ED-4DB2-BD59-A6C34878D82A}">
                    <a16:rowId xmlns:a16="http://schemas.microsoft.com/office/drawing/2014/main" val="3971507438"/>
                  </a:ext>
                </a:extLst>
              </a:tr>
              <a:tr h="331682">
                <a:tc>
                  <a:txBody>
                    <a:bodyPr/>
                    <a:lstStyle/>
                    <a:p>
                      <a:r>
                        <a:rPr lang="en-US" dirty="0"/>
                        <a:t>R = 4/6 P = 4/11</a:t>
                      </a:r>
                    </a:p>
                  </a:txBody>
                  <a:tcPr/>
                </a:tc>
                <a:extLst>
                  <a:ext uri="{0D108BD9-81ED-4DB2-BD59-A6C34878D82A}">
                    <a16:rowId xmlns:a16="http://schemas.microsoft.com/office/drawing/2014/main" val="2712892985"/>
                  </a:ext>
                </a:extLst>
              </a:tr>
              <a:tr h="331682">
                <a:tc>
                  <a:txBody>
                    <a:bodyPr/>
                    <a:lstStyle/>
                    <a:p>
                      <a:r>
                        <a:rPr lang="en-US" dirty="0"/>
                        <a:t>R = 4/6 P = 4/12</a:t>
                      </a:r>
                    </a:p>
                  </a:txBody>
                  <a:tcPr/>
                </a:tc>
                <a:extLst>
                  <a:ext uri="{0D108BD9-81ED-4DB2-BD59-A6C34878D82A}">
                    <a16:rowId xmlns:a16="http://schemas.microsoft.com/office/drawing/2014/main" val="151465687"/>
                  </a:ext>
                </a:extLst>
              </a:tr>
              <a:tr h="331682">
                <a:tc>
                  <a:txBody>
                    <a:bodyPr/>
                    <a:lstStyle/>
                    <a:p>
                      <a:r>
                        <a:rPr lang="en-US" dirty="0"/>
                        <a:t>R = 5/6 P = 5/13</a:t>
                      </a:r>
                    </a:p>
                  </a:txBody>
                  <a:tcPr/>
                </a:tc>
                <a:extLst>
                  <a:ext uri="{0D108BD9-81ED-4DB2-BD59-A6C34878D82A}">
                    <a16:rowId xmlns:a16="http://schemas.microsoft.com/office/drawing/2014/main" val="901567349"/>
                  </a:ext>
                </a:extLst>
              </a:tr>
              <a:tr h="309452">
                <a:tc>
                  <a:txBody>
                    <a:bodyPr/>
                    <a:lstStyle/>
                    <a:p>
                      <a:r>
                        <a:rPr lang="en-US" dirty="0"/>
                        <a:t>R = 5/6 P=5/14</a:t>
                      </a:r>
                    </a:p>
                  </a:txBody>
                  <a:tcPr/>
                </a:tc>
                <a:extLst>
                  <a:ext uri="{0D108BD9-81ED-4DB2-BD59-A6C34878D82A}">
                    <a16:rowId xmlns:a16="http://schemas.microsoft.com/office/drawing/2014/main" val="2258136259"/>
                  </a:ext>
                </a:extLst>
              </a:tr>
            </a:tbl>
          </a:graphicData>
        </a:graphic>
      </p:graphicFrame>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5A508410-361A-4F64-A1B4-E5D1407180D6}"/>
                  </a:ext>
                </a:extLst>
              </p14:cNvPr>
              <p14:cNvContentPartPr/>
              <p14:nvPr/>
            </p14:nvContentPartPr>
            <p14:xfrm>
              <a:off x="200538" y="998569"/>
              <a:ext cx="360" cy="360"/>
            </p14:xfrm>
          </p:contentPart>
        </mc:Choice>
        <mc:Fallback xmlns="">
          <p:pic>
            <p:nvPicPr>
              <p:cNvPr id="30" name="Ink 29">
                <a:extLst>
                  <a:ext uri="{FF2B5EF4-FFF2-40B4-BE49-F238E27FC236}">
                    <a16:creationId xmlns:a16="http://schemas.microsoft.com/office/drawing/2014/main" id="{5A508410-361A-4F64-A1B4-E5D1407180D6}"/>
                  </a:ext>
                </a:extLst>
              </p:cNvPr>
              <p:cNvPicPr/>
              <p:nvPr/>
            </p:nvPicPr>
            <p:blipFill>
              <a:blip r:embed="rId43"/>
              <a:stretch>
                <a:fillRect/>
              </a:stretch>
            </p:blipFill>
            <p:spPr>
              <a:xfrm>
                <a:off x="191898" y="989929"/>
                <a:ext cx="18000" cy="18000"/>
              </a:xfrm>
              <a:prstGeom prst="rect">
                <a:avLst/>
              </a:prstGeom>
            </p:spPr>
          </p:pic>
        </mc:Fallback>
      </mc:AlternateContent>
      <p:sp>
        <p:nvSpPr>
          <p:cNvPr id="7" name="TextBox 6">
            <a:extLst>
              <a:ext uri="{FF2B5EF4-FFF2-40B4-BE49-F238E27FC236}">
                <a16:creationId xmlns:a16="http://schemas.microsoft.com/office/drawing/2014/main" id="{544D5A60-F711-4741-1BD3-E924D2B271E6}"/>
              </a:ext>
            </a:extLst>
          </p:cNvPr>
          <p:cNvSpPr txBox="1"/>
          <p:nvPr/>
        </p:nvSpPr>
        <p:spPr>
          <a:xfrm>
            <a:off x="76200" y="120627"/>
            <a:ext cx="3048000" cy="461665"/>
          </a:xfrm>
          <a:prstGeom prst="rect">
            <a:avLst/>
          </a:prstGeom>
          <a:noFill/>
        </p:spPr>
        <p:txBody>
          <a:bodyPr wrap="square" rtlCol="0">
            <a:spAutoFit/>
          </a:bodyPr>
          <a:lstStyle/>
          <a:p>
            <a:r>
              <a:rPr lang="en-US" dirty="0">
                <a:latin typeface="+mn-lt"/>
              </a:rPr>
              <a:t>RRNRNRNNNNNNNRN</a:t>
            </a:r>
          </a:p>
        </p:txBody>
      </p:sp>
    </p:spTree>
    <p:extLst>
      <p:ext uri="{BB962C8B-B14F-4D97-AF65-F5344CB8AC3E}">
        <p14:creationId xmlns:p14="http://schemas.microsoft.com/office/powerpoint/2010/main" val="938965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3082"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110932173"/>
              </p:ext>
            </p:extLst>
          </p:nvPr>
        </p:nvGraphicFramePr>
        <p:xfrm>
          <a:off x="3505200" y="1470025"/>
          <a:ext cx="1335405" cy="4953000"/>
        </p:xfrm>
        <a:graphic>
          <a:graphicData uri="http://schemas.openxmlformats.org/drawingml/2006/table">
            <a:tbl>
              <a:tblPr firstRow="1" bandRow="1">
                <a:tableStyleId>{5940675A-B579-460E-94D1-54222C63F5DA}</a:tableStyleId>
              </a:tblPr>
              <a:tblGrid>
                <a:gridCol w="1335405">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P = 1/1</a:t>
                      </a:r>
                    </a:p>
                  </a:txBody>
                  <a:tcPr/>
                </a:tc>
                <a:extLst>
                  <a:ext uri="{0D108BD9-81ED-4DB2-BD59-A6C34878D82A}">
                    <a16:rowId xmlns:a16="http://schemas.microsoft.com/office/drawing/2014/main" val="49050510"/>
                  </a:ext>
                </a:extLst>
              </a:tr>
              <a:tr h="331682">
                <a:tc>
                  <a:txBody>
                    <a:bodyPr/>
                    <a:lstStyle/>
                    <a:p>
                      <a:r>
                        <a:rPr lang="en-US" dirty="0"/>
                        <a:t>R = 2/6 P = 2/2</a:t>
                      </a:r>
                    </a:p>
                  </a:txBody>
                  <a:tcPr/>
                </a:tc>
                <a:extLst>
                  <a:ext uri="{0D108BD9-81ED-4DB2-BD59-A6C34878D82A}">
                    <a16:rowId xmlns:a16="http://schemas.microsoft.com/office/drawing/2014/main" val="2102994657"/>
                  </a:ext>
                </a:extLst>
              </a:tr>
              <a:tr h="331682">
                <a:tc>
                  <a:txBody>
                    <a:bodyPr/>
                    <a:lstStyle/>
                    <a:p>
                      <a:r>
                        <a:rPr lang="en-US" dirty="0"/>
                        <a:t>R = 2/ 6 P = 2/3</a:t>
                      </a:r>
                    </a:p>
                  </a:txBody>
                  <a:tcPr>
                    <a:solidFill>
                      <a:schemeClr val="bg1">
                        <a:lumMod val="85000"/>
                      </a:schemeClr>
                    </a:solidFill>
                  </a:tcPr>
                </a:tc>
                <a:extLst>
                  <a:ext uri="{0D108BD9-81ED-4DB2-BD59-A6C34878D82A}">
                    <a16:rowId xmlns:a16="http://schemas.microsoft.com/office/drawing/2014/main" val="1799119367"/>
                  </a:ext>
                </a:extLst>
              </a:tr>
              <a:tr h="331682">
                <a:tc>
                  <a:txBody>
                    <a:bodyPr/>
                    <a:lstStyle/>
                    <a:p>
                      <a:r>
                        <a:rPr lang="en-US" dirty="0"/>
                        <a:t>R = 3/6 P = 3/4</a:t>
                      </a:r>
                    </a:p>
                  </a:txBody>
                  <a:tcPr/>
                </a:tc>
                <a:extLst>
                  <a:ext uri="{0D108BD9-81ED-4DB2-BD59-A6C34878D82A}">
                    <a16:rowId xmlns:a16="http://schemas.microsoft.com/office/drawing/2014/main" val="160727643"/>
                  </a:ext>
                </a:extLst>
              </a:tr>
              <a:tr h="331682">
                <a:tc>
                  <a:txBody>
                    <a:bodyPr/>
                    <a:lstStyle/>
                    <a:p>
                      <a:r>
                        <a:rPr lang="en-US" dirty="0"/>
                        <a:t>R = 3/6 P = 3/5</a:t>
                      </a:r>
                    </a:p>
                  </a:txBody>
                  <a:tcPr>
                    <a:solidFill>
                      <a:schemeClr val="bg1">
                        <a:lumMod val="85000"/>
                      </a:schemeClr>
                    </a:solidFill>
                  </a:tcPr>
                </a:tc>
                <a:extLst>
                  <a:ext uri="{0D108BD9-81ED-4DB2-BD59-A6C34878D82A}">
                    <a16:rowId xmlns:a16="http://schemas.microsoft.com/office/drawing/2014/main" val="3236205504"/>
                  </a:ext>
                </a:extLst>
              </a:tr>
              <a:tr h="331682">
                <a:tc>
                  <a:txBody>
                    <a:bodyPr/>
                    <a:lstStyle/>
                    <a:p>
                      <a:r>
                        <a:rPr lang="en-US" dirty="0"/>
                        <a:t>R = 4/6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solidFill>
                      <a:schemeClr val="bg1">
                        <a:lumMod val="85000"/>
                      </a:schemeClr>
                    </a:solidFill>
                  </a:tcPr>
                </a:tc>
                <a:extLst>
                  <a:ext uri="{0D108BD9-81ED-4DB2-BD59-A6C34878D82A}">
                    <a16:rowId xmlns:a16="http://schemas.microsoft.com/office/drawing/2014/main" val="1271467480"/>
                  </a:ext>
                </a:extLst>
              </a:tr>
              <a:tr h="331682">
                <a:tc>
                  <a:txBody>
                    <a:bodyPr/>
                    <a:lstStyle/>
                    <a:p>
                      <a:r>
                        <a:rPr lang="en-US" dirty="0"/>
                        <a:t>R = 4/6 P = 4/8</a:t>
                      </a:r>
                    </a:p>
                  </a:txBody>
                  <a:tcPr>
                    <a:solidFill>
                      <a:schemeClr val="bg1">
                        <a:lumMod val="85000"/>
                      </a:schemeClr>
                    </a:solidFill>
                  </a:tcPr>
                </a:tc>
                <a:extLst>
                  <a:ext uri="{0D108BD9-81ED-4DB2-BD59-A6C34878D82A}">
                    <a16:rowId xmlns:a16="http://schemas.microsoft.com/office/drawing/2014/main" val="152977431"/>
                  </a:ext>
                </a:extLst>
              </a:tr>
              <a:tr h="331682">
                <a:tc>
                  <a:txBody>
                    <a:bodyPr/>
                    <a:lstStyle/>
                    <a:p>
                      <a:r>
                        <a:rPr lang="en-US" dirty="0"/>
                        <a:t>R = 4/6 P – 4/9</a:t>
                      </a:r>
                    </a:p>
                  </a:txBody>
                  <a:tcPr>
                    <a:solidFill>
                      <a:schemeClr val="bg1">
                        <a:lumMod val="85000"/>
                      </a:schemeClr>
                    </a:solidFill>
                  </a:tcPr>
                </a:tc>
                <a:extLst>
                  <a:ext uri="{0D108BD9-81ED-4DB2-BD59-A6C34878D82A}">
                    <a16:rowId xmlns:a16="http://schemas.microsoft.com/office/drawing/2014/main" val="1928149212"/>
                  </a:ext>
                </a:extLst>
              </a:tr>
              <a:tr h="331682">
                <a:tc>
                  <a:txBody>
                    <a:bodyPr/>
                    <a:lstStyle/>
                    <a:p>
                      <a:r>
                        <a:rPr lang="en-US" dirty="0"/>
                        <a:t>R = 4/6 P = 4/10</a:t>
                      </a:r>
                    </a:p>
                  </a:txBody>
                  <a:tcPr>
                    <a:solidFill>
                      <a:schemeClr val="bg1">
                        <a:lumMod val="85000"/>
                      </a:schemeClr>
                    </a:solidFill>
                  </a:tcPr>
                </a:tc>
                <a:extLst>
                  <a:ext uri="{0D108BD9-81ED-4DB2-BD59-A6C34878D82A}">
                    <a16:rowId xmlns:a16="http://schemas.microsoft.com/office/drawing/2014/main" val="3971507438"/>
                  </a:ext>
                </a:extLst>
              </a:tr>
              <a:tr h="331682">
                <a:tc>
                  <a:txBody>
                    <a:bodyPr/>
                    <a:lstStyle/>
                    <a:p>
                      <a:r>
                        <a:rPr lang="en-US" dirty="0"/>
                        <a:t>R = 4/6 P = 4/11</a:t>
                      </a:r>
                    </a:p>
                  </a:txBody>
                  <a:tcPr>
                    <a:solidFill>
                      <a:schemeClr val="bg1">
                        <a:lumMod val="85000"/>
                      </a:schemeClr>
                    </a:solidFill>
                  </a:tcPr>
                </a:tc>
                <a:extLst>
                  <a:ext uri="{0D108BD9-81ED-4DB2-BD59-A6C34878D82A}">
                    <a16:rowId xmlns:a16="http://schemas.microsoft.com/office/drawing/2014/main" val="2712892985"/>
                  </a:ext>
                </a:extLst>
              </a:tr>
              <a:tr h="331682">
                <a:tc>
                  <a:txBody>
                    <a:bodyPr/>
                    <a:lstStyle/>
                    <a:p>
                      <a:r>
                        <a:rPr lang="en-US" dirty="0"/>
                        <a:t>R = 4/6 P = 4/12</a:t>
                      </a:r>
                    </a:p>
                  </a:txBody>
                  <a:tcPr>
                    <a:solidFill>
                      <a:schemeClr val="bg1">
                        <a:lumMod val="85000"/>
                      </a:schemeClr>
                    </a:solidFill>
                  </a:tcPr>
                </a:tc>
                <a:extLst>
                  <a:ext uri="{0D108BD9-81ED-4DB2-BD59-A6C34878D82A}">
                    <a16:rowId xmlns:a16="http://schemas.microsoft.com/office/drawing/2014/main" val="151465687"/>
                  </a:ext>
                </a:extLst>
              </a:tr>
              <a:tr h="331682">
                <a:tc>
                  <a:txBody>
                    <a:bodyPr/>
                    <a:lstStyle/>
                    <a:p>
                      <a:r>
                        <a:rPr lang="en-US" dirty="0"/>
                        <a:t>R = 5/6 P = 5/13</a:t>
                      </a:r>
                    </a:p>
                  </a:txBody>
                  <a:tcPr/>
                </a:tc>
                <a:extLst>
                  <a:ext uri="{0D108BD9-81ED-4DB2-BD59-A6C34878D82A}">
                    <a16:rowId xmlns:a16="http://schemas.microsoft.com/office/drawing/2014/main" val="901567349"/>
                  </a:ext>
                </a:extLst>
              </a:tr>
              <a:tr h="309452">
                <a:tc>
                  <a:txBody>
                    <a:bodyPr/>
                    <a:lstStyle/>
                    <a:p>
                      <a:r>
                        <a:rPr lang="en-US" dirty="0"/>
                        <a:t>R = 5/6 P=5/14</a:t>
                      </a:r>
                    </a:p>
                  </a:txBody>
                  <a:tcPr>
                    <a:solidFill>
                      <a:schemeClr val="bg1">
                        <a:lumMod val="85000"/>
                      </a:schemeClr>
                    </a:solidFill>
                  </a:tcPr>
                </a:tc>
                <a:extLst>
                  <a:ext uri="{0D108BD9-81ED-4DB2-BD59-A6C34878D82A}">
                    <a16:rowId xmlns:a16="http://schemas.microsoft.com/office/drawing/2014/main" val="2258136259"/>
                  </a:ext>
                </a:extLst>
              </a:tr>
            </a:tbl>
          </a:graphicData>
        </a:graphic>
      </p:graphicFrame>
      <p:sp>
        <p:nvSpPr>
          <p:cNvPr id="3" name="TextBox 2">
            <a:extLst>
              <a:ext uri="{FF2B5EF4-FFF2-40B4-BE49-F238E27FC236}">
                <a16:creationId xmlns:a16="http://schemas.microsoft.com/office/drawing/2014/main" id="{9808EA40-842A-40A1-800C-D8AEB68C1AA6}"/>
              </a:ext>
            </a:extLst>
          </p:cNvPr>
          <p:cNvSpPr txBox="1"/>
          <p:nvPr/>
        </p:nvSpPr>
        <p:spPr>
          <a:xfrm>
            <a:off x="5334000" y="2551656"/>
            <a:ext cx="3392805" cy="1015663"/>
          </a:xfrm>
          <a:prstGeom prst="rect">
            <a:avLst/>
          </a:prstGeom>
          <a:noFill/>
        </p:spPr>
        <p:txBody>
          <a:bodyPr wrap="square" rtlCol="0">
            <a:spAutoFit/>
          </a:bodyPr>
          <a:lstStyle/>
          <a:p>
            <a:r>
              <a:rPr lang="el-GR" sz="2000" dirty="0">
                <a:solidFill>
                  <a:schemeClr val="accent1">
                    <a:lumMod val="75000"/>
                  </a:schemeClr>
                </a:solidFill>
                <a:latin typeface="+mn-lt"/>
              </a:rPr>
              <a:t>Το </a:t>
            </a:r>
            <a:r>
              <a:rPr lang="en-US" sz="2000" dirty="0">
                <a:solidFill>
                  <a:schemeClr val="accent1">
                    <a:lumMod val="75000"/>
                  </a:schemeClr>
                </a:solidFill>
                <a:latin typeface="+mn-lt"/>
              </a:rPr>
              <a:t>precision </a:t>
            </a:r>
            <a:r>
              <a:rPr lang="el-GR" sz="2000" dirty="0">
                <a:solidFill>
                  <a:schemeClr val="accent1">
                    <a:lumMod val="75000"/>
                  </a:schemeClr>
                </a:solidFill>
                <a:latin typeface="+mn-lt"/>
              </a:rPr>
              <a:t>πέφτει μέχρι το επόμενο σημείο που αλλάζει</a:t>
            </a:r>
            <a:r>
              <a:rPr lang="en-US" sz="2000" dirty="0">
                <a:solidFill>
                  <a:schemeClr val="accent1">
                    <a:lumMod val="75000"/>
                  </a:schemeClr>
                </a:solidFill>
                <a:latin typeface="+mn-lt"/>
              </a:rPr>
              <a:t>/</a:t>
            </a:r>
            <a:r>
              <a:rPr lang="el-GR" sz="2000" dirty="0">
                <a:solidFill>
                  <a:schemeClr val="accent1">
                    <a:lumMod val="75000"/>
                  </a:schemeClr>
                </a:solidFill>
                <a:latin typeface="+mn-lt"/>
              </a:rPr>
              <a:t>αυξάνεται το </a:t>
            </a:r>
            <a:r>
              <a:rPr lang="en-US" sz="2000" dirty="0">
                <a:solidFill>
                  <a:schemeClr val="accent1">
                    <a:lumMod val="75000"/>
                  </a:schemeClr>
                </a:solidFill>
                <a:latin typeface="+mn-lt"/>
              </a:rPr>
              <a:t>recall</a:t>
            </a:r>
          </a:p>
        </p:txBody>
      </p:sp>
      <p:sp>
        <p:nvSpPr>
          <p:cNvPr id="9" name="Text Box 6">
            <a:extLst>
              <a:ext uri="{FF2B5EF4-FFF2-40B4-BE49-F238E27FC236}">
                <a16:creationId xmlns:a16="http://schemas.microsoft.com/office/drawing/2014/main" id="{95BDA076-2ED8-4A02-A6B7-010F16AB3AF8}"/>
              </a:ext>
            </a:extLst>
          </p:cNvPr>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Tree>
    <p:extLst>
      <p:ext uri="{BB962C8B-B14F-4D97-AF65-F5344CB8AC3E}">
        <p14:creationId xmlns:p14="http://schemas.microsoft.com/office/powerpoint/2010/main" val="1395387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8" name="Text Box 2"/>
          <p:cNvSpPr txBox="1">
            <a:spLocks noChangeArrowheads="1"/>
          </p:cNvSpPr>
          <p:nvPr/>
        </p:nvSpPr>
        <p:spPr bwMode="auto">
          <a:xfrm>
            <a:off x="3906203" y="3724843"/>
            <a:ext cx="29241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R=3/6=0.5;     P=3/4=0.75</a:t>
            </a:r>
          </a:p>
        </p:txBody>
      </p:sp>
      <p:sp>
        <p:nvSpPr>
          <p:cNvPr id="9" name="Line 3"/>
          <p:cNvSpPr>
            <a:spLocks noChangeShapeType="1"/>
          </p:cNvSpPr>
          <p:nvPr/>
        </p:nvSpPr>
        <p:spPr bwMode="auto">
          <a:xfrm>
            <a:off x="3276600" y="3032125"/>
            <a:ext cx="609600" cy="8382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4106"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7"/>
          <p:cNvSpPr txBox="1">
            <a:spLocks noChangeArrowheads="1"/>
          </p:cNvSpPr>
          <p:nvPr/>
        </p:nvSpPr>
        <p:spPr bwMode="auto">
          <a:xfrm>
            <a:off x="3884613" y="2436812"/>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R=1/6=0.167;	P=1/1=1</a:t>
            </a:r>
          </a:p>
        </p:txBody>
      </p:sp>
      <p:sp>
        <p:nvSpPr>
          <p:cNvPr id="13" name="Line 8"/>
          <p:cNvSpPr>
            <a:spLocks noChangeShapeType="1"/>
          </p:cNvSpPr>
          <p:nvPr/>
        </p:nvSpPr>
        <p:spPr bwMode="auto">
          <a:xfrm>
            <a:off x="3283903" y="1903731"/>
            <a:ext cx="622300" cy="723900"/>
          </a:xfrm>
          <a:prstGeom prst="line">
            <a:avLst/>
          </a:prstGeom>
          <a:noFill/>
          <a:ln w="12700">
            <a:solidFill>
              <a:srgbClr val="000000"/>
            </a:solidFill>
            <a:round/>
            <a:headEnd/>
            <a:tailEnd type="triangle" w="med" len="med"/>
          </a:ln>
          <a:effectLst/>
        </p:spPr>
        <p:txBody>
          <a:bodyPr wrap="none" lIns="90000" tIns="46800" rIns="90000" bIns="46800">
            <a:spAutoFit/>
          </a:bodyPr>
          <a:lstStyle/>
          <a:p>
            <a:endParaRPr lang="el-GR"/>
          </a:p>
        </p:txBody>
      </p:sp>
      <p:sp>
        <p:nvSpPr>
          <p:cNvPr id="14" name="Text Box 9"/>
          <p:cNvSpPr txBox="1">
            <a:spLocks noChangeArrowheads="1"/>
          </p:cNvSpPr>
          <p:nvPr/>
        </p:nvSpPr>
        <p:spPr bwMode="auto">
          <a:xfrm>
            <a:off x="3947954" y="3079297"/>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R=2/6=0.333;	P=2/2=1</a:t>
            </a:r>
          </a:p>
        </p:txBody>
      </p:sp>
      <p:sp>
        <p:nvSpPr>
          <p:cNvPr id="15" name="Line 10"/>
          <p:cNvSpPr>
            <a:spLocks noChangeShapeType="1"/>
          </p:cNvSpPr>
          <p:nvPr/>
        </p:nvSpPr>
        <p:spPr bwMode="auto">
          <a:xfrm>
            <a:off x="3273425" y="2277043"/>
            <a:ext cx="647700" cy="9144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6" name="Text Box 11"/>
          <p:cNvSpPr txBox="1">
            <a:spLocks noChangeArrowheads="1"/>
          </p:cNvSpPr>
          <p:nvPr/>
        </p:nvSpPr>
        <p:spPr bwMode="auto">
          <a:xfrm>
            <a:off x="3886200" y="5775325"/>
            <a:ext cx="3063875" cy="402291"/>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dirty="0">
                <a:latin typeface="Times New Roman" pitchFamily="18" charset="0"/>
                <a:ea typeface="新細明體" pitchFamily="2" charset="-120"/>
              </a:rPr>
              <a:t>R=5/6=0.833;	P=5/13=0.38</a:t>
            </a:r>
          </a:p>
        </p:txBody>
      </p:sp>
      <p:sp>
        <p:nvSpPr>
          <p:cNvPr id="17" name="Line 12"/>
          <p:cNvSpPr>
            <a:spLocks noChangeShapeType="1"/>
          </p:cNvSpPr>
          <p:nvPr/>
        </p:nvSpPr>
        <p:spPr bwMode="auto">
          <a:xfrm>
            <a:off x="3276600" y="6003925"/>
            <a:ext cx="609600" cy="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8" name="Text Box 13"/>
          <p:cNvSpPr txBox="1">
            <a:spLocks noChangeArrowheads="1"/>
          </p:cNvSpPr>
          <p:nvPr/>
        </p:nvSpPr>
        <p:spPr bwMode="auto">
          <a:xfrm>
            <a:off x="3884613" y="4281238"/>
            <a:ext cx="3065462" cy="402291"/>
          </a:xfrm>
          <a:prstGeom prst="rect">
            <a:avLst/>
          </a:prstGeom>
          <a:solidFill>
            <a:srgbClr val="FFFF99"/>
          </a:solidFill>
          <a:ln w="12700">
            <a:noFill/>
            <a:miter lim="800000"/>
            <a:headEnd/>
            <a:tailEnd/>
          </a:ln>
          <a:effectLst/>
        </p:spPr>
        <p:txBody>
          <a:bodyPr wrap="square" lIns="90000" tIns="46800" rIns="90000" bIns="46800">
            <a:spAutoFit/>
          </a:bodyPr>
          <a:lstStyle/>
          <a:p>
            <a:pPr>
              <a:tabLst>
                <a:tab pos="1524000" algn="l"/>
              </a:tabLst>
            </a:pPr>
            <a:r>
              <a:rPr kumimoji="1" lang="en-US" altLang="zh-TW" sz="2000">
                <a:latin typeface="Times New Roman" pitchFamily="18" charset="0"/>
                <a:ea typeface="新細明體" pitchFamily="2" charset="-120"/>
              </a:rPr>
              <a:t>R=4/6=0.667; P=4/6=0.667</a:t>
            </a:r>
          </a:p>
        </p:txBody>
      </p:sp>
      <p:sp>
        <p:nvSpPr>
          <p:cNvPr id="19" name="Line 14"/>
          <p:cNvSpPr>
            <a:spLocks noChangeShapeType="1"/>
          </p:cNvSpPr>
          <p:nvPr/>
        </p:nvSpPr>
        <p:spPr bwMode="auto">
          <a:xfrm>
            <a:off x="3276600" y="3717925"/>
            <a:ext cx="609600" cy="6858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20" name="Text Box 6">
            <a:extLst>
              <a:ext uri="{FF2B5EF4-FFF2-40B4-BE49-F238E27FC236}">
                <a16:creationId xmlns:a16="http://schemas.microsoft.com/office/drawing/2014/main" id="{77C638D2-87E3-487A-9978-508F3127ADFF}"/>
              </a:ext>
            </a:extLst>
          </p:cNvPr>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Tree>
    <p:extLst>
      <p:ext uri="{BB962C8B-B14F-4D97-AF65-F5344CB8AC3E}">
        <p14:creationId xmlns:p14="http://schemas.microsoft.com/office/powerpoint/2010/main" val="3282309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44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extLst>
              <p:ext uri="{D42A27DB-BD31-4B8C-83A1-F6EECF244321}">
                <p14:modId xmlns:p14="http://schemas.microsoft.com/office/powerpoint/2010/main" val="658471121"/>
              </p:ext>
            </p:extLst>
          </p:nvPr>
        </p:nvGraphicFramePr>
        <p:xfrm>
          <a:off x="1833222" y="1273175"/>
          <a:ext cx="2282825" cy="4975225"/>
        </p:xfrm>
        <a:graphic>
          <a:graphicData uri="http://schemas.openxmlformats.org/presentationml/2006/ole">
            <mc:AlternateContent xmlns:mc="http://schemas.openxmlformats.org/markup-compatibility/2006">
              <mc:Choice xmlns:v="urn:schemas-microsoft-com:vml" Requires="v">
                <p:oleObj spid="_x0000_s5130"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222" y="1273175"/>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152400" y="135731"/>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917607416"/>
              </p:ext>
            </p:extLst>
          </p:nvPr>
        </p:nvGraphicFramePr>
        <p:xfrm>
          <a:off x="4419600" y="1295400"/>
          <a:ext cx="1585651" cy="4953000"/>
        </p:xfrm>
        <a:graphic>
          <a:graphicData uri="http://schemas.openxmlformats.org/drawingml/2006/table">
            <a:tbl>
              <a:tblPr firstRow="1" bandRow="1">
                <a:tableStyleId>{5940675A-B579-460E-94D1-54222C63F5DA}</a:tableStyleId>
              </a:tblPr>
              <a:tblGrid>
                <a:gridCol w="1585651">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a:t>
                      </a:r>
                      <a:r>
                        <a:rPr lang="el-GR" b="1" dirty="0"/>
                        <a:t>0.167</a:t>
                      </a:r>
                      <a:r>
                        <a:rPr lang="en-US" dirty="0"/>
                        <a:t> P = </a:t>
                      </a:r>
                      <a:r>
                        <a:rPr lang="el-GR" dirty="0"/>
                        <a:t>1</a:t>
                      </a:r>
                      <a:endParaRPr lang="en-US" dirty="0"/>
                    </a:p>
                  </a:txBody>
                  <a:tcPr/>
                </a:tc>
                <a:extLst>
                  <a:ext uri="{0D108BD9-81ED-4DB2-BD59-A6C34878D82A}">
                    <a16:rowId xmlns:a16="http://schemas.microsoft.com/office/drawing/2014/main" val="49050510"/>
                  </a:ext>
                </a:extLst>
              </a:tr>
              <a:tr h="331682">
                <a:tc>
                  <a:txBody>
                    <a:bodyPr/>
                    <a:lstStyle/>
                    <a:p>
                      <a:r>
                        <a:rPr lang="en-US" dirty="0"/>
                        <a:t>R = </a:t>
                      </a:r>
                      <a:r>
                        <a:rPr lang="el-GR" b="1" dirty="0"/>
                        <a:t>0.33</a:t>
                      </a:r>
                      <a:r>
                        <a:rPr lang="en-US" dirty="0"/>
                        <a:t> P = </a:t>
                      </a:r>
                      <a:r>
                        <a:rPr lang="el-GR" dirty="0"/>
                        <a:t>1</a:t>
                      </a:r>
                      <a:endParaRPr lang="en-US" dirty="0"/>
                    </a:p>
                  </a:txBody>
                  <a:tcPr/>
                </a:tc>
                <a:extLst>
                  <a:ext uri="{0D108BD9-81ED-4DB2-BD59-A6C34878D82A}">
                    <a16:rowId xmlns:a16="http://schemas.microsoft.com/office/drawing/2014/main" val="2102994657"/>
                  </a:ext>
                </a:extLst>
              </a:tr>
              <a:tr h="331682">
                <a:tc>
                  <a:txBody>
                    <a:bodyPr/>
                    <a:lstStyle/>
                    <a:p>
                      <a:r>
                        <a:rPr lang="en-US" dirty="0"/>
                        <a:t>R = </a:t>
                      </a:r>
                      <a:r>
                        <a:rPr lang="el-GR" dirty="0"/>
                        <a:t>0.33</a:t>
                      </a:r>
                      <a:r>
                        <a:rPr lang="en-US" dirty="0"/>
                        <a:t> P = </a:t>
                      </a:r>
                      <a:r>
                        <a:rPr lang="el-GR" dirty="0"/>
                        <a:t>0.67</a:t>
                      </a:r>
                      <a:endParaRPr lang="en-US" dirty="0"/>
                    </a:p>
                  </a:txBody>
                  <a:tcPr/>
                </a:tc>
                <a:extLst>
                  <a:ext uri="{0D108BD9-81ED-4DB2-BD59-A6C34878D82A}">
                    <a16:rowId xmlns:a16="http://schemas.microsoft.com/office/drawing/2014/main" val="1799119367"/>
                  </a:ext>
                </a:extLst>
              </a:tr>
              <a:tr h="331682">
                <a:tc>
                  <a:txBody>
                    <a:bodyPr/>
                    <a:lstStyle/>
                    <a:p>
                      <a:r>
                        <a:rPr lang="en-US" dirty="0"/>
                        <a:t>R = </a:t>
                      </a:r>
                      <a:r>
                        <a:rPr lang="el-GR" b="1" dirty="0"/>
                        <a:t>0.5</a:t>
                      </a:r>
                      <a:r>
                        <a:rPr lang="en-US" dirty="0"/>
                        <a:t> P = </a:t>
                      </a:r>
                      <a:r>
                        <a:rPr lang="el-GR" dirty="0"/>
                        <a:t>0.75</a:t>
                      </a:r>
                      <a:endParaRPr lang="en-US" dirty="0"/>
                    </a:p>
                  </a:txBody>
                  <a:tcPr/>
                </a:tc>
                <a:extLst>
                  <a:ext uri="{0D108BD9-81ED-4DB2-BD59-A6C34878D82A}">
                    <a16:rowId xmlns:a16="http://schemas.microsoft.com/office/drawing/2014/main" val="160727643"/>
                  </a:ext>
                </a:extLst>
              </a:tr>
              <a:tr h="331682">
                <a:tc>
                  <a:txBody>
                    <a:bodyPr/>
                    <a:lstStyle/>
                    <a:p>
                      <a:r>
                        <a:rPr lang="en-US" dirty="0"/>
                        <a:t>R = </a:t>
                      </a:r>
                      <a:r>
                        <a:rPr lang="el-GR" dirty="0"/>
                        <a:t>0.5</a:t>
                      </a:r>
                      <a:r>
                        <a:rPr lang="en-US" dirty="0"/>
                        <a:t> P = </a:t>
                      </a:r>
                      <a:r>
                        <a:rPr lang="el-GR" dirty="0"/>
                        <a:t>0.6</a:t>
                      </a:r>
                      <a:endParaRPr lang="en-US" dirty="0"/>
                    </a:p>
                  </a:txBody>
                  <a:tcPr/>
                </a:tc>
                <a:extLst>
                  <a:ext uri="{0D108BD9-81ED-4DB2-BD59-A6C34878D82A}">
                    <a16:rowId xmlns:a16="http://schemas.microsoft.com/office/drawing/2014/main" val="3236205504"/>
                  </a:ext>
                </a:extLst>
              </a:tr>
              <a:tr h="331682">
                <a:tc>
                  <a:txBody>
                    <a:bodyPr/>
                    <a:lstStyle/>
                    <a:p>
                      <a:r>
                        <a:rPr lang="en-US" b="1" dirty="0"/>
                        <a:t>R = </a:t>
                      </a:r>
                      <a:r>
                        <a:rPr lang="el-GR" b="1" dirty="0"/>
                        <a:t>0.667</a:t>
                      </a:r>
                      <a:r>
                        <a:rPr lang="en-US" b="1" dirty="0"/>
                        <a:t> </a:t>
                      </a:r>
                      <a:r>
                        <a:rPr lang="en-US" dirty="0"/>
                        <a:t>P = </a:t>
                      </a:r>
                      <a:r>
                        <a:rPr lang="el-GR" dirty="0"/>
                        <a:t>0.667</a:t>
                      </a:r>
                      <a:endParaRPr lang="en-US" dirty="0"/>
                    </a:p>
                  </a:txBody>
                  <a:tcPr/>
                </a:tc>
                <a:extLst>
                  <a:ext uri="{0D108BD9-81ED-4DB2-BD59-A6C34878D82A}">
                    <a16:rowId xmlns:a16="http://schemas.microsoft.com/office/drawing/2014/main" val="324264923"/>
                  </a:ext>
                </a:extLst>
              </a:tr>
              <a:tr h="331682">
                <a:tc>
                  <a:txBody>
                    <a:bodyPr/>
                    <a:lstStyle/>
                    <a:p>
                      <a:r>
                        <a:rPr lang="en-US" dirty="0"/>
                        <a:t>R = </a:t>
                      </a:r>
                      <a:r>
                        <a:rPr lang="el-GR" dirty="0"/>
                        <a:t>0.667</a:t>
                      </a:r>
                      <a:r>
                        <a:rPr lang="en-US" dirty="0"/>
                        <a:t> P = </a:t>
                      </a:r>
                      <a:r>
                        <a:rPr lang="el-GR" dirty="0"/>
                        <a:t>0.57</a:t>
                      </a:r>
                      <a:endParaRPr lang="en-US" dirty="0"/>
                    </a:p>
                  </a:txBody>
                  <a:tcPr/>
                </a:tc>
                <a:extLst>
                  <a:ext uri="{0D108BD9-81ED-4DB2-BD59-A6C34878D82A}">
                    <a16:rowId xmlns:a16="http://schemas.microsoft.com/office/drawing/2014/main" val="1271467480"/>
                  </a:ext>
                </a:extLst>
              </a:tr>
              <a:tr h="331682">
                <a:tc>
                  <a:txBody>
                    <a:bodyPr/>
                    <a:lstStyle/>
                    <a:p>
                      <a:r>
                        <a:rPr lang="en-US" dirty="0"/>
                        <a:t>R  P = 0.5</a:t>
                      </a:r>
                    </a:p>
                  </a:txBody>
                  <a:tcPr/>
                </a:tc>
                <a:extLst>
                  <a:ext uri="{0D108BD9-81ED-4DB2-BD59-A6C34878D82A}">
                    <a16:rowId xmlns:a16="http://schemas.microsoft.com/office/drawing/2014/main" val="152977431"/>
                  </a:ext>
                </a:extLst>
              </a:tr>
              <a:tr h="331682">
                <a:tc>
                  <a:txBody>
                    <a:bodyPr/>
                    <a:lstStyle/>
                    <a:p>
                      <a:r>
                        <a:rPr lang="en-US" dirty="0"/>
                        <a:t>R P = 0.44</a:t>
                      </a:r>
                    </a:p>
                  </a:txBody>
                  <a:tcPr/>
                </a:tc>
                <a:extLst>
                  <a:ext uri="{0D108BD9-81ED-4DB2-BD59-A6C34878D82A}">
                    <a16:rowId xmlns:a16="http://schemas.microsoft.com/office/drawing/2014/main" val="1928149212"/>
                  </a:ext>
                </a:extLst>
              </a:tr>
              <a:tr h="331682">
                <a:tc>
                  <a:txBody>
                    <a:bodyPr/>
                    <a:lstStyle/>
                    <a:p>
                      <a:r>
                        <a:rPr lang="en-US" dirty="0"/>
                        <a:t>R P = 0.4</a:t>
                      </a:r>
                    </a:p>
                  </a:txBody>
                  <a:tcPr/>
                </a:tc>
                <a:extLst>
                  <a:ext uri="{0D108BD9-81ED-4DB2-BD59-A6C34878D82A}">
                    <a16:rowId xmlns:a16="http://schemas.microsoft.com/office/drawing/2014/main" val="3971507438"/>
                  </a:ext>
                </a:extLst>
              </a:tr>
              <a:tr h="331682">
                <a:tc>
                  <a:txBody>
                    <a:bodyPr/>
                    <a:lstStyle/>
                    <a:p>
                      <a:r>
                        <a:rPr lang="en-US" dirty="0"/>
                        <a:t>R P = 0.36</a:t>
                      </a:r>
                    </a:p>
                  </a:txBody>
                  <a:tcPr/>
                </a:tc>
                <a:extLst>
                  <a:ext uri="{0D108BD9-81ED-4DB2-BD59-A6C34878D82A}">
                    <a16:rowId xmlns:a16="http://schemas.microsoft.com/office/drawing/2014/main" val="2712892985"/>
                  </a:ext>
                </a:extLst>
              </a:tr>
              <a:tr h="331682">
                <a:tc>
                  <a:txBody>
                    <a:bodyPr/>
                    <a:lstStyle/>
                    <a:p>
                      <a:r>
                        <a:rPr lang="en-US" dirty="0"/>
                        <a:t>R P = 0.33</a:t>
                      </a:r>
                    </a:p>
                  </a:txBody>
                  <a:tcPr/>
                </a:tc>
                <a:extLst>
                  <a:ext uri="{0D108BD9-81ED-4DB2-BD59-A6C34878D82A}">
                    <a16:rowId xmlns:a16="http://schemas.microsoft.com/office/drawing/2014/main" val="151465687"/>
                  </a:ext>
                </a:extLst>
              </a:tr>
              <a:tr h="331682">
                <a:tc>
                  <a:txBody>
                    <a:bodyPr/>
                    <a:lstStyle/>
                    <a:p>
                      <a:r>
                        <a:rPr lang="en-US" b="1" dirty="0"/>
                        <a:t>R = 0.833 </a:t>
                      </a:r>
                      <a:r>
                        <a:rPr lang="en-US" dirty="0"/>
                        <a:t>P = 0.38</a:t>
                      </a:r>
                    </a:p>
                  </a:txBody>
                  <a:tcPr/>
                </a:tc>
                <a:extLst>
                  <a:ext uri="{0D108BD9-81ED-4DB2-BD59-A6C34878D82A}">
                    <a16:rowId xmlns:a16="http://schemas.microsoft.com/office/drawing/2014/main" val="901567349"/>
                  </a:ext>
                </a:extLst>
              </a:tr>
              <a:tr h="309452">
                <a:tc>
                  <a:txBody>
                    <a:bodyPr/>
                    <a:lstStyle/>
                    <a:p>
                      <a:r>
                        <a:rPr lang="en-US" dirty="0"/>
                        <a:t>R  P = 0.3</a:t>
                      </a:r>
                      <a:r>
                        <a:rPr lang="el-GR" dirty="0"/>
                        <a:t>8</a:t>
                      </a:r>
                      <a:endParaRPr lang="en-US" dirty="0"/>
                    </a:p>
                  </a:txBody>
                  <a:tcPr/>
                </a:tc>
                <a:extLst>
                  <a:ext uri="{0D108BD9-81ED-4DB2-BD59-A6C34878D82A}">
                    <a16:rowId xmlns:a16="http://schemas.microsoft.com/office/drawing/2014/main" val="2258136259"/>
                  </a:ext>
                </a:extLst>
              </a:tr>
            </a:tbl>
          </a:graphicData>
        </a:graphic>
      </p:graphicFrame>
      <mc:AlternateContent xmlns:mc="http://schemas.openxmlformats.org/markup-compatibility/2006" xmlns:p14="http://schemas.microsoft.com/office/powerpoint/2010/main">
        <mc:Choice Requires="p14">
          <p:contentPart p14:bwMode="auto" r:id="rId5">
            <p14:nvContentPartPr>
              <p14:cNvPr id="20582" name="Ink 20581">
                <a:extLst>
                  <a:ext uri="{FF2B5EF4-FFF2-40B4-BE49-F238E27FC236}">
                    <a16:creationId xmlns:a16="http://schemas.microsoft.com/office/drawing/2014/main" id="{D0A62674-3D2B-49EE-8852-E86DBC8889C9}"/>
                  </a:ext>
                </a:extLst>
              </p14:cNvPr>
              <p14:cNvContentPartPr/>
              <p14:nvPr/>
            </p14:nvContentPartPr>
            <p14:xfrm>
              <a:off x="-655182" y="402049"/>
              <a:ext cx="360" cy="360"/>
            </p14:xfrm>
          </p:contentPart>
        </mc:Choice>
        <mc:Fallback xmlns="">
          <p:pic>
            <p:nvPicPr>
              <p:cNvPr id="20582" name="Ink 20581">
                <a:extLst>
                  <a:ext uri="{FF2B5EF4-FFF2-40B4-BE49-F238E27FC236}">
                    <a16:creationId xmlns:a16="http://schemas.microsoft.com/office/drawing/2014/main" id="{D0A62674-3D2B-49EE-8852-E86DBC8889C9}"/>
                  </a:ext>
                </a:extLst>
              </p:cNvPr>
              <p:cNvPicPr/>
              <p:nvPr/>
            </p:nvPicPr>
            <p:blipFill>
              <a:blip r:embed="rId197"/>
              <a:stretch>
                <a:fillRect/>
              </a:stretch>
            </p:blipFill>
            <p:spPr>
              <a:xfrm>
                <a:off x="-664182" y="3930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649" name="Ink 20648">
                <a:extLst>
                  <a:ext uri="{FF2B5EF4-FFF2-40B4-BE49-F238E27FC236}">
                    <a16:creationId xmlns:a16="http://schemas.microsoft.com/office/drawing/2014/main" id="{907E7274-6EB8-426E-B708-DC8B185E5609}"/>
                  </a:ext>
                </a:extLst>
              </p14:cNvPr>
              <p14:cNvContentPartPr/>
              <p14:nvPr/>
            </p14:nvContentPartPr>
            <p14:xfrm>
              <a:off x="1043658" y="726049"/>
              <a:ext cx="360" cy="360"/>
            </p14:xfrm>
          </p:contentPart>
        </mc:Choice>
        <mc:Fallback xmlns="">
          <p:pic>
            <p:nvPicPr>
              <p:cNvPr id="20649" name="Ink 20648">
                <a:extLst>
                  <a:ext uri="{FF2B5EF4-FFF2-40B4-BE49-F238E27FC236}">
                    <a16:creationId xmlns:a16="http://schemas.microsoft.com/office/drawing/2014/main" id="{907E7274-6EB8-426E-B708-DC8B185E5609}"/>
                  </a:ext>
                </a:extLst>
              </p:cNvPr>
              <p:cNvPicPr/>
              <p:nvPr/>
            </p:nvPicPr>
            <p:blipFill>
              <a:blip r:embed="rId305"/>
              <a:stretch>
                <a:fillRect/>
              </a:stretch>
            </p:blipFill>
            <p:spPr>
              <a:xfrm>
                <a:off x="1034658" y="7174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676" name="Ink 20675">
                <a:extLst>
                  <a:ext uri="{FF2B5EF4-FFF2-40B4-BE49-F238E27FC236}">
                    <a16:creationId xmlns:a16="http://schemas.microsoft.com/office/drawing/2014/main" id="{483CFBA5-F0E8-44A9-AFEA-68E0FB061981}"/>
                  </a:ext>
                </a:extLst>
              </p14:cNvPr>
              <p14:cNvContentPartPr/>
              <p14:nvPr/>
            </p14:nvContentPartPr>
            <p14:xfrm>
              <a:off x="5719458" y="3499996"/>
              <a:ext cx="5760" cy="9720"/>
            </p14:xfrm>
          </p:contentPart>
        </mc:Choice>
        <mc:Fallback xmlns="">
          <p:pic>
            <p:nvPicPr>
              <p:cNvPr id="20676" name="Ink 20675">
                <a:extLst>
                  <a:ext uri="{FF2B5EF4-FFF2-40B4-BE49-F238E27FC236}">
                    <a16:creationId xmlns:a16="http://schemas.microsoft.com/office/drawing/2014/main" id="{483CFBA5-F0E8-44A9-AFEA-68E0FB061981}"/>
                  </a:ext>
                </a:extLst>
              </p:cNvPr>
              <p:cNvPicPr/>
              <p:nvPr/>
            </p:nvPicPr>
            <p:blipFill>
              <a:blip r:embed="rId307"/>
              <a:stretch>
                <a:fillRect/>
              </a:stretch>
            </p:blipFill>
            <p:spPr>
              <a:xfrm>
                <a:off x="5709858" y="3490996"/>
                <a:ext cx="24576"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682" name="Ink 20681">
                <a:extLst>
                  <a:ext uri="{FF2B5EF4-FFF2-40B4-BE49-F238E27FC236}">
                    <a16:creationId xmlns:a16="http://schemas.microsoft.com/office/drawing/2014/main" id="{F0F458DB-471C-4AA5-99C3-381279C50CA3}"/>
                  </a:ext>
                </a:extLst>
              </p14:cNvPr>
              <p14:cNvContentPartPr/>
              <p14:nvPr/>
            </p14:nvContentPartPr>
            <p14:xfrm>
              <a:off x="5092338" y="5532916"/>
              <a:ext cx="7200" cy="360"/>
            </p14:xfrm>
          </p:contentPart>
        </mc:Choice>
        <mc:Fallback xmlns="">
          <p:pic>
            <p:nvPicPr>
              <p:cNvPr id="20682" name="Ink 20681">
                <a:extLst>
                  <a:ext uri="{FF2B5EF4-FFF2-40B4-BE49-F238E27FC236}">
                    <a16:creationId xmlns:a16="http://schemas.microsoft.com/office/drawing/2014/main" id="{F0F458DB-471C-4AA5-99C3-381279C50CA3}"/>
                  </a:ext>
                </a:extLst>
              </p:cNvPr>
              <p:cNvPicPr/>
              <p:nvPr/>
            </p:nvPicPr>
            <p:blipFill>
              <a:blip r:embed="rId309"/>
              <a:stretch>
                <a:fillRect/>
              </a:stretch>
            </p:blipFill>
            <p:spPr>
              <a:xfrm>
                <a:off x="5083338" y="5523916"/>
                <a:ext cx="24840" cy="18000"/>
              </a:xfrm>
              <a:prstGeom prst="rect">
                <a:avLst/>
              </a:prstGeom>
            </p:spPr>
          </p:pic>
        </mc:Fallback>
      </mc:AlternateContent>
    </p:spTree>
    <p:extLst>
      <p:ext uri="{BB962C8B-B14F-4D97-AF65-F5344CB8AC3E}">
        <p14:creationId xmlns:p14="http://schemas.microsoft.com/office/powerpoint/2010/main" val="274467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Παράδειγμα Ι (συνέχεια)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78851" name="Object 3"/>
          <p:cNvGraphicFramePr>
            <a:graphicFrameLocks noChangeAspect="1"/>
          </p:cNvGraphicFramePr>
          <p:nvPr/>
        </p:nvGraphicFramePr>
        <p:xfrm>
          <a:off x="1524000" y="1600200"/>
          <a:ext cx="6096000" cy="4067175"/>
        </p:xfrm>
        <a:graphic>
          <a:graphicData uri="http://schemas.openxmlformats.org/presentationml/2006/ole">
            <mc:AlternateContent xmlns:mc="http://schemas.openxmlformats.org/markup-compatibility/2006">
              <mc:Choice xmlns:v="urn:schemas-microsoft-com:vml" Requires="v">
                <p:oleObj spid="_x0000_s6154" name="Chart" r:id="rId3" imgW="6096090" imgH="4067243" progId="MSGraph.Chart.8">
                  <p:embed followColorScheme="full"/>
                </p:oleObj>
              </mc:Choice>
              <mc:Fallback>
                <p:oleObj name="Chart" r:id="rId3" imgW="6096090" imgH="4067243" progId="MSGraph.Chart.8">
                  <p:embed followColorScheme="full"/>
                  <p:pic>
                    <p:nvPicPr>
                      <p:cNvPr id="0" name="Picture 97"/>
                      <p:cNvPicPr>
                        <a:picLocks noChangeAspect="1" noChangeArrowheads="1"/>
                      </p:cNvPicPr>
                      <p:nvPr/>
                    </p:nvPicPr>
                    <p:blipFill>
                      <a:blip r:embed="rId4"/>
                      <a:srcRect/>
                      <a:stretch>
                        <a:fillRect/>
                      </a:stretch>
                    </p:blipFill>
                    <p:spPr bwMode="auto">
                      <a:xfrm>
                        <a:off x="1524000" y="1600200"/>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09600" y="5715000"/>
            <a:ext cx="7696200" cy="830997"/>
          </a:xfrm>
          <a:prstGeom prst="rect">
            <a:avLst/>
          </a:prstGeom>
          <a:noFill/>
        </p:spPr>
        <p:txBody>
          <a:bodyPr wrap="square" rtlCol="0">
            <a:spAutoFit/>
          </a:bodyPr>
          <a:lstStyle/>
          <a:p>
            <a:r>
              <a:rPr lang="el-GR" dirty="0">
                <a:latin typeface="+mn-lt"/>
              </a:rPr>
              <a:t>Πριονωτή – </a:t>
            </a:r>
            <a:r>
              <a:rPr lang="el-GR" dirty="0">
                <a:solidFill>
                  <a:srgbClr val="FF0000"/>
                </a:solidFill>
                <a:latin typeface="+mn-lt"/>
              </a:rPr>
              <a:t>το </a:t>
            </a:r>
            <a:r>
              <a:rPr lang="en-US" dirty="0">
                <a:solidFill>
                  <a:srgbClr val="FF0000"/>
                </a:solidFill>
                <a:latin typeface="+mn-lt"/>
              </a:rPr>
              <a:t>precision </a:t>
            </a:r>
            <a:r>
              <a:rPr lang="el-GR" dirty="0">
                <a:solidFill>
                  <a:srgbClr val="FF0000"/>
                </a:solidFill>
                <a:latin typeface="+mn-lt"/>
              </a:rPr>
              <a:t>ελαττώνεται για το ίδιο </a:t>
            </a:r>
            <a:r>
              <a:rPr lang="en-US" dirty="0">
                <a:solidFill>
                  <a:srgbClr val="FF0000"/>
                </a:solidFill>
                <a:latin typeface="+mn-lt"/>
              </a:rPr>
              <a:t>recall</a:t>
            </a:r>
            <a:r>
              <a:rPr lang="el-GR" dirty="0">
                <a:solidFill>
                  <a:srgbClr val="FF0000"/>
                </a:solidFill>
                <a:latin typeface="+mn-lt"/>
              </a:rPr>
              <a:t> </a:t>
            </a:r>
            <a:r>
              <a:rPr lang="el-GR" dirty="0">
                <a:latin typeface="+mn-lt"/>
              </a:rPr>
              <a:t>μέχρι να βρεθεί το επόμενο συναφές έγγραφο</a:t>
            </a:r>
          </a:p>
        </p:txBody>
      </p:sp>
    </p:spTree>
    <p:extLst>
      <p:ext uri="{BB962C8B-B14F-4D97-AF65-F5344CB8AC3E}">
        <p14:creationId xmlns:p14="http://schemas.microsoft.com/office/powerpoint/2010/main" val="938965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28650" y="-19597"/>
            <a:ext cx="7886700" cy="1325563"/>
          </a:xfrm>
        </p:spPr>
        <p:txBody>
          <a:bodyPr>
            <a:normAutofit/>
          </a:bodyPr>
          <a:lstStyle/>
          <a:p>
            <a:pPr algn="ctr" eaLnBrk="1" hangingPunct="1"/>
            <a:r>
              <a:rPr lang="el-GR" dirty="0">
                <a:solidFill>
                  <a:schemeClr val="accent2">
                    <a:lumMod val="75000"/>
                  </a:schemeClr>
                </a:solidFill>
                <a:ea typeface="ＭＳ Ｐゴシック" charset="-128"/>
              </a:rPr>
              <a:t>Ακρίβεια εκ παρεμβολής (</a:t>
            </a:r>
            <a:r>
              <a:rPr lang="en-US" dirty="0">
                <a:solidFill>
                  <a:schemeClr val="accent2">
                    <a:lumMod val="75000"/>
                  </a:schemeClr>
                </a:solidFill>
                <a:ea typeface="ＭＳ Ｐゴシック" charset="-128"/>
              </a:rPr>
              <a:t>Interpolated precision</a:t>
            </a:r>
            <a:r>
              <a:rPr lang="el-GR" dirty="0">
                <a:solidFill>
                  <a:schemeClr val="accent2">
                    <a:lumMod val="75000"/>
                  </a:schemeClr>
                </a:solidFill>
                <a:ea typeface="ＭＳ Ｐゴシック" charset="-128"/>
              </a:rPr>
              <a:t>)</a:t>
            </a:r>
            <a:endParaRPr lang="en-US" dirty="0">
              <a:solidFill>
                <a:schemeClr val="accent2">
                  <a:lumMod val="75000"/>
                </a:schemeClr>
              </a:solidFill>
              <a:ea typeface="ＭＳ Ｐゴシック" charset="-128"/>
            </a:endParaRPr>
          </a:p>
        </p:txBody>
      </p:sp>
      <p:sp>
        <p:nvSpPr>
          <p:cNvPr id="30724" name="Rectangle 3"/>
          <p:cNvSpPr>
            <a:spLocks noGrp="1" noChangeArrowheads="1"/>
          </p:cNvSpPr>
          <p:nvPr>
            <p:ph idx="1"/>
          </p:nvPr>
        </p:nvSpPr>
        <p:spPr>
          <a:xfrm>
            <a:off x="304800" y="1143000"/>
            <a:ext cx="8610600" cy="4953000"/>
          </a:xfrm>
        </p:spPr>
        <p:txBody>
          <a:bodyPr/>
          <a:lstStyle/>
          <a:p>
            <a:pPr eaLnBrk="1" hangingPunct="1"/>
            <a:r>
              <a:rPr lang="el-GR" sz="2000" dirty="0">
                <a:ea typeface="ＭＳ Ｐゴシック" charset="-128"/>
              </a:rPr>
              <a:t>Αν η ακρίβεια αλλάζει τοπικά με την αύξηση της ανάκλησης, το λαμβάνουμε υπ’ όψιν – </a:t>
            </a:r>
            <a:r>
              <a:rPr lang="el-GR" sz="2000" i="1" dirty="0">
                <a:solidFill>
                  <a:schemeClr val="accent2">
                    <a:lumMod val="75000"/>
                  </a:schemeClr>
                </a:solidFill>
                <a:ea typeface="ＭＳ Ｐゴシック" charset="-128"/>
              </a:rPr>
              <a:t>ο χρήστης θέλει να δει και άλλα έγγραφα αν αυξάνεται και η ακρίβεια και η ανάκληση</a:t>
            </a:r>
            <a:endParaRPr lang="en-US" sz="2000" i="1" dirty="0">
              <a:solidFill>
                <a:schemeClr val="accent2">
                  <a:lumMod val="75000"/>
                </a:schemeClr>
              </a:solidFill>
              <a:ea typeface="ＭＳ Ｐゴシック" charset="-128"/>
            </a:endParaRPr>
          </a:p>
          <a:p>
            <a:pPr marL="0" indent="0" eaLnBrk="1" hangingPunct="1">
              <a:buNone/>
            </a:pPr>
            <a:r>
              <a:rPr lang="el-GR" sz="2400" b="1" i="1" dirty="0">
                <a:solidFill>
                  <a:schemeClr val="accent1">
                    <a:lumMod val="75000"/>
                  </a:schemeClr>
                </a:solidFill>
                <a:ea typeface="ＭＳ Ｐゴシック" charset="-128"/>
              </a:rPr>
              <a:t>Ακρίβεια με παρεμβολή σε επίπεδο ανάκλησης </a:t>
            </a:r>
            <a:r>
              <a:rPr lang="en-US" sz="2400" b="1" i="1" dirty="0">
                <a:solidFill>
                  <a:schemeClr val="accent1">
                    <a:lumMod val="75000"/>
                  </a:schemeClr>
                </a:solidFill>
                <a:ea typeface="ＭＳ Ｐゴシック" charset="-128"/>
              </a:rPr>
              <a:t>r </a:t>
            </a:r>
            <a:r>
              <a:rPr lang="el-GR" sz="2400" i="1" dirty="0">
                <a:solidFill>
                  <a:schemeClr val="accent1">
                    <a:lumMod val="75000"/>
                  </a:schemeClr>
                </a:solidFill>
                <a:ea typeface="ＭＳ Ｐゴシック" charset="-128"/>
              </a:rPr>
              <a:t>είναι η μεγαλύτερη ακρίβεια για επίπεδο ανάκλησης </a:t>
            </a:r>
            <a:r>
              <a:rPr lang="en-US" sz="2400" i="1" dirty="0">
                <a:solidFill>
                  <a:schemeClr val="accent1">
                    <a:lumMod val="75000"/>
                  </a:schemeClr>
                </a:solidFill>
                <a:ea typeface="ＭＳ Ｐゴシック" charset="-128"/>
              </a:rPr>
              <a:t>r’ &gt;= r.</a:t>
            </a:r>
          </a:p>
          <a:p>
            <a:pPr eaLnBrk="1" hangingPunct="1"/>
            <a:r>
              <a:rPr lang="el-GR" sz="2400" dirty="0">
                <a:ea typeface="ＭＳ Ｐゴシック" charset="-128"/>
              </a:rPr>
              <a:t>Παίρνουμε τη μέγιστη τιμή της ακρίβειας στα δεξιά της τιμής</a:t>
            </a:r>
            <a:endParaRPr lang="en-US" sz="2400" dirty="0">
              <a:ea typeface="ＭＳ Ｐゴシック" charset="-128"/>
            </a:endParaRPr>
          </a:p>
        </p:txBody>
      </p:sp>
      <p:sp>
        <p:nvSpPr>
          <p:cNvPr id="30722" name="Slide Number Placeholder 5"/>
          <p:cNvSpPr>
            <a:spLocks noGrp="1"/>
          </p:cNvSpPr>
          <p:nvPr>
            <p:ph type="sldNum" sz="quarter" idx="12"/>
          </p:nvPr>
        </p:nvSpPr>
        <p:spPr bwMode="auto">
          <a:noFill/>
          <a:ln>
            <a:miter lim="800000"/>
            <a:headEnd/>
            <a:tailEnd/>
          </a:ln>
        </p:spPr>
        <p:txBody>
          <a:bodyPr/>
          <a:lstStyle/>
          <a:p>
            <a:fld id="{9A216292-ED49-44CA-93FE-97D8F9FFEF0F}" type="slidenum">
              <a:rPr lang="en-US" smtClean="0"/>
              <a:pPr/>
              <a:t>46</a:t>
            </a:fld>
            <a:endParaRPr lang="en-US"/>
          </a:p>
        </p:txBody>
      </p:sp>
      <p:pic>
        <p:nvPicPr>
          <p:cNvPr id="30725" name="Picture 4"/>
          <p:cNvPicPr>
            <a:picLocks noChangeAspect="1" noChangeArrowheads="1"/>
          </p:cNvPicPr>
          <p:nvPr/>
        </p:nvPicPr>
        <p:blipFill>
          <a:blip r:embed="rId2" cstate="print"/>
          <a:srcRect l="6250" t="21051" r="8928" b="22232"/>
          <a:stretch>
            <a:fillRect/>
          </a:stretch>
        </p:blipFill>
        <p:spPr bwMode="auto">
          <a:xfrm>
            <a:off x="514350" y="3574395"/>
            <a:ext cx="7562850" cy="3024843"/>
          </a:xfrm>
          <a:prstGeom prst="rect">
            <a:avLst/>
          </a:prstGeom>
          <a:noFill/>
          <a:ln w="9525">
            <a:noFill/>
            <a:miter lim="800000"/>
            <a:headEnd/>
            <a:tailEnd/>
          </a:ln>
        </p:spPr>
      </p:pic>
      <p:sp>
        <p:nvSpPr>
          <p:cNvPr id="30726"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Παράδειγμα ΙΙ</a:t>
            </a:r>
            <a:endParaRPr lang="en-US"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47</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graphicFrame>
        <p:nvGraphicFramePr>
          <p:cNvPr id="4" name="Object 3"/>
          <p:cNvGraphicFramePr>
            <a:graphicFrameLocks noChangeAspect="1"/>
          </p:cNvGraphicFramePr>
          <p:nvPr>
            <p:extLst>
              <p:ext uri="{D42A27DB-BD31-4B8C-83A1-F6EECF244321}">
                <p14:modId xmlns:p14="http://schemas.microsoft.com/office/powerpoint/2010/main" val="2915883255"/>
              </p:ext>
            </p:extLst>
          </p:nvPr>
        </p:nvGraphicFramePr>
        <p:xfrm>
          <a:off x="457200" y="2362200"/>
          <a:ext cx="8401050" cy="607219"/>
        </p:xfrm>
        <a:graphic>
          <a:graphicData uri="http://schemas.openxmlformats.org/presentationml/2006/ole">
            <mc:AlternateContent xmlns:mc="http://schemas.openxmlformats.org/markup-compatibility/2006">
              <mc:Choice xmlns:v="urn:schemas-microsoft-com:vml" Requires="v">
                <p:oleObj spid="_x0000_s7186" name="Εξίσωση" r:id="rId3" imgW="3111500" imgH="228600" progId="Equation.3">
                  <p:embed/>
                </p:oleObj>
              </mc:Choice>
              <mc:Fallback>
                <p:oleObj name="Εξίσωση" r:id="rId3" imgW="3111500" imgH="2286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r="-2313" b="-9306"/>
                      <a:stretch>
                        <a:fillRect/>
                      </a:stretch>
                    </p:blipFill>
                    <p:spPr bwMode="auto">
                      <a:xfrm>
                        <a:off x="457200" y="2362200"/>
                        <a:ext cx="8401050" cy="607219"/>
                      </a:xfrm>
                      <a:prstGeom prst="rect">
                        <a:avLst/>
                      </a:prstGeom>
                      <a:solidFill>
                        <a:srgbClr val="DDDDDD"/>
                      </a:solidFill>
                      <a:ln w="28575">
                        <a:solidFill>
                          <a:srgbClr val="000000"/>
                        </a:solidFill>
                        <a:miter lim="800000"/>
                        <a:headEnd/>
                        <a:tailEnd/>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0913329"/>
              </p:ext>
            </p:extLst>
          </p:nvPr>
        </p:nvGraphicFramePr>
        <p:xfrm>
          <a:off x="957263" y="3810000"/>
          <a:ext cx="7362825" cy="1216025"/>
        </p:xfrm>
        <a:graphic>
          <a:graphicData uri="http://schemas.openxmlformats.org/presentationml/2006/ole">
            <mc:AlternateContent xmlns:mc="http://schemas.openxmlformats.org/markup-compatibility/2006">
              <mc:Choice xmlns:v="urn:schemas-microsoft-com:vml" Requires="v">
                <p:oleObj spid="_x0000_s7187" name="Equation" r:id="rId5" imgW="2730240" imgH="457200" progId="Equation.3">
                  <p:embed/>
                </p:oleObj>
              </mc:Choice>
              <mc:Fallback>
                <p:oleObj name="Equation" r:id="rId5" imgW="2730240" imgH="457200" progId="Equation.3">
                  <p:embed/>
                  <p:pic>
                    <p:nvPicPr>
                      <p:cNvPr id="0" name="Picture 17"/>
                      <p:cNvPicPr>
                        <a:picLocks noChangeAspect="1" noChangeArrowheads="1"/>
                      </p:cNvPicPr>
                      <p:nvPr/>
                    </p:nvPicPr>
                    <p:blipFill>
                      <a:blip r:embed="rId6"/>
                      <a:srcRect r="-2313" b="-9306"/>
                      <a:stretch>
                        <a:fillRect/>
                      </a:stretch>
                    </p:blipFill>
                    <p:spPr bwMode="auto">
                      <a:xfrm>
                        <a:off x="957263" y="3810000"/>
                        <a:ext cx="7362825" cy="1216025"/>
                      </a:xfrm>
                      <a:prstGeom prst="rect">
                        <a:avLst/>
                      </a:prstGeom>
                      <a:solidFill>
                        <a:srgbClr val="DDDDDD"/>
                      </a:solid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866720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0" name="Rectangle 8"/>
          <p:cNvSpPr>
            <a:spLocks noGrp="1" noChangeArrowheads="1"/>
          </p:cNvSpPr>
          <p:nvPr>
            <p:ph type="title"/>
          </p:nvPr>
        </p:nvSpPr>
        <p:spPr>
          <a:xfrm>
            <a:off x="628650" y="228600"/>
            <a:ext cx="7886700" cy="714374"/>
          </a:xfrm>
          <a:noFill/>
          <a:ln/>
        </p:spPr>
        <p:txBody>
          <a:bodyPr/>
          <a:lstStyle/>
          <a:p>
            <a:pPr algn="ctr"/>
            <a:r>
              <a:rPr lang="el-GR" dirty="0">
                <a:solidFill>
                  <a:schemeClr val="accent2">
                    <a:lumMod val="75000"/>
                  </a:schemeClr>
                </a:solidFill>
                <a:ea typeface="ＭＳ Ｐゴシック" pitchFamily="-112" charset="-128"/>
              </a:rPr>
              <a:t>Παράδειγμα ΙΙ</a:t>
            </a:r>
            <a:endParaRPr lang="en-GB" dirty="0">
              <a:solidFill>
                <a:schemeClr val="accent2">
                  <a:lumMod val="75000"/>
                </a:schemeClr>
              </a:solidFill>
              <a:ea typeface="ＭＳ Ｐゴシック" pitchFamily="-112" charset="-128"/>
            </a:endParaRPr>
          </a:p>
        </p:txBody>
      </p:sp>
      <p:sp>
        <p:nvSpPr>
          <p:cNvPr id="9" name="Slide Number Placeholder 5"/>
          <p:cNvSpPr>
            <a:spLocks noGrp="1"/>
          </p:cNvSpPr>
          <p:nvPr>
            <p:ph type="sldNum" sz="quarter" idx="12"/>
          </p:nvPr>
        </p:nvSpPr>
        <p:spPr/>
        <p:txBody>
          <a:bodyPr/>
          <a:lstStyle/>
          <a:p>
            <a:fld id="{CD9A37C0-4007-4D02-912E-5032215B964B}" type="slidenum">
              <a:rPr lang="el-GR"/>
              <a:pPr/>
              <a:t>48</a:t>
            </a:fld>
            <a:endParaRPr lang="el-GR"/>
          </a:p>
        </p:txBody>
      </p:sp>
      <p:graphicFrame>
        <p:nvGraphicFramePr>
          <p:cNvPr id="295936" name="Object 1024"/>
          <p:cNvGraphicFramePr>
            <a:graphicFrameLocks noChangeAspect="1"/>
          </p:cNvGraphicFramePr>
          <p:nvPr>
            <p:extLst>
              <p:ext uri="{D42A27DB-BD31-4B8C-83A1-F6EECF244321}">
                <p14:modId xmlns:p14="http://schemas.microsoft.com/office/powerpoint/2010/main" val="3408848012"/>
              </p:ext>
            </p:extLst>
          </p:nvPr>
        </p:nvGraphicFramePr>
        <p:xfrm>
          <a:off x="4732338" y="1366838"/>
          <a:ext cx="3390900" cy="4289425"/>
        </p:xfrm>
        <a:graphic>
          <a:graphicData uri="http://schemas.openxmlformats.org/presentationml/2006/ole">
            <mc:AlternateContent xmlns:mc="http://schemas.openxmlformats.org/markup-compatibility/2006">
              <mc:Choice xmlns:v="urn:schemas-microsoft-com:vml" Requires="v">
                <p:oleObj spid="_x0000_s8218" name="Φύλλο εργασίας" r:id="rId4" imgW="3381254" imgH="4276657" progId="Excel.Sheet.8">
                  <p:embed/>
                </p:oleObj>
              </mc:Choice>
              <mc:Fallback>
                <p:oleObj name="Φύλλο εργασίας" r:id="rId4" imgW="3381254" imgH="4276657" progId="Excel.Sheet.8">
                  <p:embed/>
                  <p:pic>
                    <p:nvPicPr>
                      <p:cNvPr id="0" name="Picture 283"/>
                      <p:cNvPicPr>
                        <a:picLocks noChangeAspect="1" noChangeArrowheads="1"/>
                      </p:cNvPicPr>
                      <p:nvPr/>
                    </p:nvPicPr>
                    <p:blipFill>
                      <a:blip r:embed="rId5"/>
                      <a:srcRect/>
                      <a:stretch>
                        <a:fillRect/>
                      </a:stretch>
                    </p:blipFill>
                    <p:spPr bwMode="auto">
                      <a:xfrm>
                        <a:off x="4732338" y="1366838"/>
                        <a:ext cx="3390900" cy="42894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95938" name="Object 1026"/>
          <p:cNvGraphicFramePr>
            <a:graphicFrameLocks noChangeAspect="1"/>
          </p:cNvGraphicFramePr>
          <p:nvPr>
            <p:extLst>
              <p:ext uri="{D42A27DB-BD31-4B8C-83A1-F6EECF244321}">
                <p14:modId xmlns:p14="http://schemas.microsoft.com/office/powerpoint/2010/main" val="3207236471"/>
              </p:ext>
            </p:extLst>
          </p:nvPr>
        </p:nvGraphicFramePr>
        <p:xfrm>
          <a:off x="304800" y="3352800"/>
          <a:ext cx="4341813" cy="2901950"/>
        </p:xfrm>
        <a:graphic>
          <a:graphicData uri="http://schemas.openxmlformats.org/presentationml/2006/ole">
            <mc:AlternateContent xmlns:mc="http://schemas.openxmlformats.org/markup-compatibility/2006">
              <mc:Choice xmlns:v="urn:schemas-microsoft-com:vml" Requires="v">
                <p:oleObj spid="_x0000_s8219" name="Chart" r:id="rId6" imgW="4342680" imgH="2902680" progId="Excel.Sheet.8">
                  <p:embed/>
                </p:oleObj>
              </mc:Choice>
              <mc:Fallback>
                <p:oleObj name="Chart" r:id="rId6" imgW="4342680" imgH="2902680" progId="Excel.Sheet.8">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52800"/>
                        <a:ext cx="434181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34678587"/>
              </p:ext>
            </p:extLst>
          </p:nvPr>
        </p:nvGraphicFramePr>
        <p:xfrm>
          <a:off x="381000" y="1905000"/>
          <a:ext cx="4006183" cy="914400"/>
        </p:xfrm>
        <a:graphic>
          <a:graphicData uri="http://schemas.openxmlformats.org/presentationml/2006/ole">
            <mc:AlternateContent xmlns:mc="http://schemas.openxmlformats.org/markup-compatibility/2006">
              <mc:Choice xmlns:v="urn:schemas-microsoft-com:vml" Requires="v">
                <p:oleObj spid="_x0000_s8220" name="Εξίσωση" r:id="rId8" imgW="2082800" imgH="482600" progId="Equation.3">
                  <p:embed/>
                </p:oleObj>
              </mc:Choice>
              <mc:Fallback>
                <p:oleObj name="Εξίσωση" r:id="rId8" imgW="2082800" imgH="482600" progId="Equation.3">
                  <p:embed/>
                  <p:pic>
                    <p:nvPicPr>
                      <p:cNvPr id="0" name="Picture 285"/>
                      <p:cNvPicPr>
                        <a:picLocks noChangeAspect="1" noChangeArrowheads="1"/>
                      </p:cNvPicPr>
                      <p:nvPr/>
                    </p:nvPicPr>
                    <p:blipFill>
                      <a:blip r:embed="rId9">
                        <a:extLst>
                          <a:ext uri="{28A0092B-C50C-407E-A947-70E740481C1C}">
                            <a14:useLocalDpi xmlns:a14="http://schemas.microsoft.com/office/drawing/2010/main" val="0"/>
                          </a:ext>
                        </a:extLst>
                      </a:blip>
                      <a:srcRect r="-2313" b="-9306"/>
                      <a:stretch>
                        <a:fillRect/>
                      </a:stretch>
                    </p:blipFill>
                    <p:spPr bwMode="auto">
                      <a:xfrm>
                        <a:off x="381000" y="1905000"/>
                        <a:ext cx="4006183" cy="914400"/>
                      </a:xfrm>
                      <a:prstGeom prst="rect">
                        <a:avLst/>
                      </a:prstGeom>
                      <a:solidFill>
                        <a:srgbClr val="DDDDDD"/>
                      </a:solidFill>
                      <a:ln w="28575">
                        <a:solidFill>
                          <a:srgbClr val="000000"/>
                        </a:solidFill>
                        <a:miter lim="800000"/>
                        <a:headEnd/>
                        <a:tailEnd/>
                      </a:ln>
                    </p:spPr>
                  </p:pic>
                </p:oleObj>
              </mc:Fallback>
            </mc:AlternateContent>
          </a:graphicData>
        </a:graphic>
      </p:graphicFrame>
      <p:grpSp>
        <p:nvGrpSpPr>
          <p:cNvPr id="5" name="Group 4">
            <a:extLst>
              <a:ext uri="{FF2B5EF4-FFF2-40B4-BE49-F238E27FC236}">
                <a16:creationId xmlns:a16="http://schemas.microsoft.com/office/drawing/2014/main" id="{570FE57B-E1CD-44A2-A7B2-420339D7480D}"/>
              </a:ext>
            </a:extLst>
          </p:cNvPr>
          <p:cNvGrpSpPr/>
          <p:nvPr/>
        </p:nvGrpSpPr>
        <p:grpSpPr>
          <a:xfrm>
            <a:off x="6206058" y="2028174"/>
            <a:ext cx="20520" cy="108000"/>
            <a:chOff x="6206058" y="2028174"/>
            <a:chExt cx="20520" cy="108000"/>
          </a:xfrm>
        </p:grpSpPr>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C31082F1-7A9D-4602-B1AE-3F4418770499}"/>
                    </a:ext>
                  </a:extLst>
                </p14:cNvPr>
                <p14:cNvContentPartPr/>
                <p14:nvPr/>
              </p14:nvContentPartPr>
              <p14:xfrm>
                <a:off x="6221538" y="2028174"/>
                <a:ext cx="5040" cy="71280"/>
              </p14:xfrm>
            </p:contentPart>
          </mc:Choice>
          <mc:Fallback xmlns="">
            <p:pic>
              <p:nvPicPr>
                <p:cNvPr id="3" name="Ink 2">
                  <a:extLst>
                    <a:ext uri="{FF2B5EF4-FFF2-40B4-BE49-F238E27FC236}">
                      <a16:creationId xmlns:a16="http://schemas.microsoft.com/office/drawing/2014/main" id="{C31082F1-7A9D-4602-B1AE-3F4418770499}"/>
                    </a:ext>
                  </a:extLst>
                </p:cNvPr>
                <p:cNvPicPr/>
                <p:nvPr/>
              </p:nvPicPr>
              <p:blipFill>
                <a:blip r:embed="rId11"/>
                <a:stretch>
                  <a:fillRect/>
                </a:stretch>
              </p:blipFill>
              <p:spPr>
                <a:xfrm>
                  <a:off x="6212898" y="2019534"/>
                  <a:ext cx="22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2C0687B8-4F1E-47B3-A807-7AC390EDDC68}"/>
                    </a:ext>
                  </a:extLst>
                </p14:cNvPr>
                <p14:cNvContentPartPr/>
                <p14:nvPr/>
              </p14:nvContentPartPr>
              <p14:xfrm>
                <a:off x="6206058" y="2131494"/>
                <a:ext cx="12600" cy="4680"/>
              </p14:xfrm>
            </p:contentPart>
          </mc:Choice>
          <mc:Fallback xmlns="">
            <p:pic>
              <p:nvPicPr>
                <p:cNvPr id="4" name="Ink 3">
                  <a:extLst>
                    <a:ext uri="{FF2B5EF4-FFF2-40B4-BE49-F238E27FC236}">
                      <a16:creationId xmlns:a16="http://schemas.microsoft.com/office/drawing/2014/main" id="{2C0687B8-4F1E-47B3-A807-7AC390EDDC68}"/>
                    </a:ext>
                  </a:extLst>
                </p:cNvPr>
                <p:cNvPicPr/>
                <p:nvPr/>
              </p:nvPicPr>
              <p:blipFill>
                <a:blip r:embed="rId13"/>
                <a:stretch>
                  <a:fillRect/>
                </a:stretch>
              </p:blipFill>
              <p:spPr>
                <a:xfrm>
                  <a:off x="6197058" y="2122854"/>
                  <a:ext cx="30240" cy="22320"/>
                </a:xfrm>
                <a:prstGeom prst="rect">
                  <a:avLst/>
                </a:prstGeom>
              </p:spPr>
            </p:pic>
          </mc:Fallback>
        </mc:AlternateContent>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Μέσοι όροι από πολλά ερωτήματα</a:t>
            </a:r>
            <a:endParaRPr lang="en-US" sz="4000" dirty="0">
              <a:solidFill>
                <a:schemeClr val="accent2">
                  <a:lumMod val="75000"/>
                </a:schemeClr>
              </a:solidFill>
              <a:ea typeface="ＭＳ Ｐゴシック" charset="-128"/>
            </a:endParaRPr>
          </a:p>
        </p:txBody>
      </p:sp>
      <p:sp>
        <p:nvSpPr>
          <p:cNvPr id="29700" name="Rectangle 3"/>
          <p:cNvSpPr>
            <a:spLocks noGrp="1" noChangeArrowheads="1"/>
          </p:cNvSpPr>
          <p:nvPr>
            <p:ph idx="1"/>
          </p:nvPr>
        </p:nvSpPr>
        <p:spPr>
          <a:xfrm>
            <a:off x="457200" y="1981200"/>
            <a:ext cx="8134350" cy="3657600"/>
          </a:xfrm>
        </p:spPr>
        <p:txBody>
          <a:bodyPr>
            <a:noAutofit/>
          </a:bodyPr>
          <a:lstStyle/>
          <a:p>
            <a:pPr eaLnBrk="1" hangingPunct="1"/>
            <a:r>
              <a:rPr lang="el-GR" sz="2800" dirty="0">
                <a:ea typeface="ＭＳ Ｐゴシック" charset="-128"/>
              </a:rPr>
              <a:t>Το γράφημα για ένα ερώτημα δεν αρκεί </a:t>
            </a:r>
          </a:p>
          <a:p>
            <a:pPr eaLnBrk="1" hangingPunct="1"/>
            <a:r>
              <a:rPr lang="el-GR" sz="2800" dirty="0">
                <a:ea typeface="ＭＳ Ｐゴシック" charset="-128"/>
              </a:rPr>
              <a:t>Χρειαζόμαστε </a:t>
            </a:r>
            <a:r>
              <a:rPr lang="el-GR" sz="2800" i="1" dirty="0">
                <a:solidFill>
                  <a:schemeClr val="accent6">
                    <a:lumMod val="75000"/>
                  </a:schemeClr>
                </a:solidFill>
                <a:ea typeface="ＭＳ Ｐゴシック" charset="-128"/>
              </a:rPr>
              <a:t>τη </a:t>
            </a:r>
            <a:r>
              <a:rPr lang="el-GR" sz="2800" i="1" u="sng" dirty="0">
                <a:solidFill>
                  <a:schemeClr val="accent6">
                    <a:lumMod val="75000"/>
                  </a:schemeClr>
                </a:solidFill>
                <a:ea typeface="ＭＳ Ｐゴシック" charset="-128"/>
              </a:rPr>
              <a:t>μέση απόδοση </a:t>
            </a:r>
            <a:r>
              <a:rPr lang="el-GR" sz="2800" i="1" dirty="0">
                <a:solidFill>
                  <a:schemeClr val="accent6">
                    <a:lumMod val="75000"/>
                  </a:schemeClr>
                </a:solidFill>
                <a:ea typeface="ＭＳ Ｐゴシック" charset="-128"/>
              </a:rPr>
              <a:t>σε αρκετά ερωτήματα</a:t>
            </a:r>
            <a:r>
              <a:rPr lang="en-US" sz="2800" dirty="0">
                <a:ea typeface="ＭＳ Ｐゴシック" charset="-128"/>
              </a:rPr>
              <a:t>.</a:t>
            </a:r>
          </a:p>
          <a:p>
            <a:pPr eaLnBrk="1" hangingPunct="1"/>
            <a:r>
              <a:rPr lang="el-GR" sz="2800" dirty="0">
                <a:ea typeface="ＭＳ Ｐゴシック" charset="-128"/>
              </a:rPr>
              <a:t>Αλλά:</a:t>
            </a:r>
          </a:p>
          <a:p>
            <a:pPr lvl="1" eaLnBrk="1" hangingPunct="1"/>
            <a:r>
              <a:rPr lang="el-GR" sz="2800" dirty="0">
                <a:ea typeface="ＭＳ Ｐゴシック" charset="-128"/>
              </a:rPr>
              <a:t>Οι υπολογισμοί ακρίβειας-ανάκλησης τοποθετούν κάποια σημεία στο γράφημα</a:t>
            </a:r>
            <a:endParaRPr lang="en-US" sz="2800" dirty="0">
              <a:ea typeface="ＭＳ Ｐゴシック" charset="-128"/>
            </a:endParaRPr>
          </a:p>
          <a:p>
            <a:pPr lvl="1" eaLnBrk="1" hangingPunct="1"/>
            <a:r>
              <a:rPr lang="el-GR" sz="2800" dirty="0">
                <a:ea typeface="ＭＳ Ｐゴシック" charset="-128"/>
              </a:rPr>
              <a:t>Πως καθορίζουμε μια τιμή ανάμεσα στα σημεία; </a:t>
            </a:r>
            <a:endParaRPr lang="en-US" sz="2800" dirty="0">
              <a:ea typeface="ＭＳ Ｐゴシック" charset="-128"/>
            </a:endParaRPr>
          </a:p>
        </p:txBody>
      </p:sp>
      <p:sp>
        <p:nvSpPr>
          <p:cNvPr id="29698" name="Slide Number Placeholder 5"/>
          <p:cNvSpPr>
            <a:spLocks noGrp="1"/>
          </p:cNvSpPr>
          <p:nvPr>
            <p:ph type="sldNum" sz="quarter" idx="12"/>
          </p:nvPr>
        </p:nvSpPr>
        <p:spPr bwMode="auto">
          <a:noFill/>
          <a:ln>
            <a:miter lim="800000"/>
            <a:headEnd/>
            <a:tailEnd/>
          </a:ln>
        </p:spPr>
        <p:txBody>
          <a:bodyPr/>
          <a:lstStyle/>
          <a:p>
            <a:fld id="{2FD95EEF-AF8E-4204-823F-0A7EAACA9B68}" type="slidenum">
              <a:rPr lang="en-US" smtClean="0"/>
              <a:pPr/>
              <a:t>49</a:t>
            </a:fld>
            <a:endParaRPr lang="en-US"/>
          </a:p>
        </p:txBody>
      </p:sp>
      <p:sp>
        <p:nvSpPr>
          <p:cNvPr id="29701"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για μηχανές αναζήτησης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81000" y="1600200"/>
            <a:ext cx="8382000" cy="1905000"/>
          </a:xfrm>
        </p:spPr>
        <p:txBody>
          <a:bodyPr>
            <a:noAutofit/>
          </a:bodyPr>
          <a:lstStyle/>
          <a:p>
            <a:pPr algn="just" eaLnBrk="1" hangingPunct="1">
              <a:buClr>
                <a:schemeClr val="tx1"/>
              </a:buClr>
              <a:buFont typeface="Wingdings" pitchFamily="2" charset="2"/>
              <a:buChar char="§"/>
            </a:pPr>
            <a:r>
              <a:rPr lang="el-GR" sz="2400" i="1" dirty="0">
                <a:solidFill>
                  <a:schemeClr val="accent2">
                    <a:lumMod val="75000"/>
                  </a:schemeClr>
                </a:solidFill>
              </a:rPr>
              <a:t>Τι </a:t>
            </a:r>
            <a:r>
              <a:rPr lang="el-GR" sz="2400" i="1" dirty="0"/>
              <a:t>κάνει ένα χρήστη χαρούμενο; </a:t>
            </a:r>
          </a:p>
          <a:p>
            <a:pPr lvl="1" algn="just" eaLnBrk="1" hangingPunct="1">
              <a:buFont typeface="Wingdings" pitchFamily="2" charset="2"/>
              <a:buChar char="§"/>
            </a:pPr>
            <a:r>
              <a:rPr lang="el-GR" dirty="0"/>
              <a:t>Οι παράγοντες περιλαμβάνουν: </a:t>
            </a:r>
            <a:endParaRPr lang="de-DE" dirty="0"/>
          </a:p>
          <a:p>
            <a:pPr lvl="2" algn="just">
              <a:spcBef>
                <a:spcPts val="0"/>
              </a:spcBef>
              <a:buFont typeface="Wingdings" pitchFamily="2" charset="2"/>
              <a:buChar char="§"/>
            </a:pPr>
            <a:r>
              <a:rPr lang="el-GR" sz="1800" dirty="0"/>
              <a:t>Ταχύτητα  απόκρισης (</a:t>
            </a:r>
            <a:r>
              <a:rPr lang="de-DE" sz="1800" dirty="0"/>
              <a:t>Speed </a:t>
            </a:r>
            <a:r>
              <a:rPr lang="de-DE" sz="1800" dirty="0" err="1"/>
              <a:t>of</a:t>
            </a:r>
            <a:r>
              <a:rPr lang="de-DE" sz="1800" dirty="0"/>
              <a:t> </a:t>
            </a:r>
            <a:r>
              <a:rPr lang="en-US" sz="1800" dirty="0"/>
              <a:t>r</a:t>
            </a:r>
            <a:r>
              <a:rPr lang="de-DE" sz="1800" dirty="0" err="1"/>
              <a:t>esponse</a:t>
            </a:r>
            <a:r>
              <a:rPr lang="el-GR" sz="1800" dirty="0"/>
              <a:t>)</a:t>
            </a:r>
            <a:endParaRPr lang="de-DE" sz="1800" dirty="0"/>
          </a:p>
          <a:p>
            <a:pPr lvl="2" algn="just">
              <a:spcBef>
                <a:spcPts val="0"/>
              </a:spcBef>
              <a:buFont typeface="Wingdings" pitchFamily="2" charset="2"/>
              <a:buChar char="§"/>
            </a:pPr>
            <a:r>
              <a:rPr lang="el-GR" sz="1800" dirty="0"/>
              <a:t>Μέγεθος/κάλυψη ευρετηρίου</a:t>
            </a:r>
            <a:endParaRPr lang="de-DE" sz="1800" dirty="0"/>
          </a:p>
          <a:p>
            <a:pPr lvl="2" algn="just">
              <a:spcBef>
                <a:spcPts val="0"/>
              </a:spcBef>
              <a:buFont typeface="Wingdings" pitchFamily="2" charset="2"/>
              <a:buChar char="§"/>
            </a:pPr>
            <a:r>
              <a:rPr lang="el-GR" sz="1800" i="1" dirty="0"/>
              <a:t>Εύχρηστη </a:t>
            </a:r>
            <a:r>
              <a:rPr lang="el-GR" sz="1800" i="1" dirty="0" err="1"/>
              <a:t>διεπαφή</a:t>
            </a:r>
            <a:r>
              <a:rPr lang="el-GR" sz="1800" i="1" dirty="0"/>
              <a:t> </a:t>
            </a:r>
            <a:r>
              <a:rPr lang="el-GR" sz="1800" dirty="0"/>
              <a:t>(</a:t>
            </a:r>
            <a:r>
              <a:rPr lang="de-DE" sz="1800" dirty="0" err="1"/>
              <a:t>Uncluttered</a:t>
            </a:r>
            <a:r>
              <a:rPr lang="de-DE" sz="1800" dirty="0"/>
              <a:t> UI</a:t>
            </a:r>
            <a:r>
              <a:rPr lang="el-GR" sz="1800" dirty="0"/>
              <a:t>)</a:t>
            </a:r>
          </a:p>
          <a:p>
            <a:pPr lvl="2" algn="just">
              <a:spcBef>
                <a:spcPts val="0"/>
              </a:spcBef>
              <a:buFont typeface="Wingdings" pitchFamily="2" charset="2"/>
              <a:buChar char="§"/>
            </a:pPr>
            <a:r>
              <a:rPr lang="el-GR" sz="1800" dirty="0"/>
              <a:t>Χωρίς κόστος </a:t>
            </a:r>
            <a:r>
              <a:rPr lang="en-US" sz="1800" dirty="0"/>
              <a:t>(free</a:t>
            </a:r>
            <a:r>
              <a:rPr lang="en-US" dirty="0"/>
              <a:t>)</a:t>
            </a:r>
            <a:endParaRPr lang="el-GR" dirty="0"/>
          </a:p>
          <a:p>
            <a:pPr lvl="2" algn="just">
              <a:spcBef>
                <a:spcPts val="0"/>
              </a:spcBef>
              <a:buFont typeface="Wingdings" pitchFamily="2" charset="2"/>
              <a:buChar char="§"/>
            </a:pPr>
            <a:endParaRPr lang="el-GR" sz="800" dirty="0"/>
          </a:p>
          <a:p>
            <a:pPr lvl="2" algn="just">
              <a:spcBef>
                <a:spcPts val="0"/>
              </a:spcBef>
              <a:buFont typeface="Wingdings" pitchFamily="2" charset="2"/>
              <a:buChar char="§"/>
            </a:pPr>
            <a:r>
              <a:rPr lang="el-GR" sz="2400" dirty="0">
                <a:solidFill>
                  <a:schemeClr val="accent2">
                    <a:lumMod val="75000"/>
                  </a:schemeClr>
                </a:solidFill>
                <a:ea typeface="ＭＳ Ｐゴシック" pitchFamily="-112" charset="-128"/>
                <a:cs typeface="ＭＳ Ｐゴシック" pitchFamily="-65" charset="-128"/>
              </a:rPr>
              <a:t>Συνάφεια (</a:t>
            </a:r>
            <a:r>
              <a:rPr lang="en-US" sz="2400" dirty="0">
                <a:solidFill>
                  <a:schemeClr val="accent2">
                    <a:lumMod val="75000"/>
                  </a:schemeClr>
                </a:solidFill>
                <a:ea typeface="ＭＳ Ｐゴシック" pitchFamily="-112" charset="-128"/>
                <a:cs typeface="ＭＳ Ｐゴシック" pitchFamily="-65" charset="-128"/>
              </a:rPr>
              <a:t>relevance</a:t>
            </a:r>
            <a:r>
              <a:rPr lang="el-GR" sz="2400" dirty="0">
                <a:solidFill>
                  <a:schemeClr val="accent2">
                    <a:lumMod val="75000"/>
                  </a:schemeClr>
                </a:solidFill>
                <a:ea typeface="ＭＳ Ｐゴシック" pitchFamily="-112" charset="-128"/>
                <a:cs typeface="ＭＳ Ｐゴシック" pitchFamily="-65" charset="-128"/>
              </a:rPr>
              <a:t>): </a:t>
            </a:r>
            <a:r>
              <a:rPr lang="el-GR" sz="2400" dirty="0">
                <a:solidFill>
                  <a:schemeClr val="accent2">
                    <a:lumMod val="75000"/>
                  </a:schemeClr>
                </a:solidFill>
              </a:rPr>
              <a:t> </a:t>
            </a:r>
            <a:r>
              <a:rPr lang="el-GR" sz="2400" i="1" dirty="0">
                <a:ea typeface="ＭＳ Ｐゴシック" pitchFamily="-112" charset="-128"/>
                <a:cs typeface="ＭＳ Ｐゴシック" pitchFamily="-65" charset="-128"/>
              </a:rPr>
              <a:t>Κανένα από αυτά δεν αρκεί</a:t>
            </a:r>
            <a:r>
              <a:rPr lang="el-GR" sz="2400" dirty="0">
                <a:ea typeface="ＭＳ Ｐゴシック" pitchFamily="-112" charset="-128"/>
                <a:cs typeface="ＭＳ Ｐゴシック" pitchFamily="-65" charset="-128"/>
              </a:rPr>
              <a:t>: εξαιρετικά γρήγορες αλλά άχρηστες απαντήσεις δεν ικανοποιούν ένα χρήστη</a:t>
            </a:r>
          </a:p>
          <a:p>
            <a:pPr lvl="2" algn="just">
              <a:spcBef>
                <a:spcPts val="0"/>
              </a:spcBef>
              <a:buFont typeface="Wingdings" pitchFamily="2" charset="2"/>
              <a:buChar char="§"/>
            </a:pPr>
            <a:endParaRPr lang="en-US" sz="800" b="1" dirty="0">
              <a:ea typeface="ＭＳ Ｐゴシック" pitchFamily="-112" charset="-128"/>
              <a:cs typeface="ＭＳ Ｐゴシック" pitchFamily="-65" charset="-128"/>
            </a:endParaRPr>
          </a:p>
          <a:p>
            <a:pPr marL="342900" lvl="1" indent="-342900" algn="just" eaLnBrk="1" hangingPunct="1">
              <a:buFont typeface="Wingdings" pitchFamily="2" charset="2"/>
              <a:buChar char="§"/>
            </a:pPr>
            <a:r>
              <a:rPr lang="el-GR" sz="2400" u="sng" dirty="0">
                <a:ea typeface="ＭＳ Ｐゴシック" pitchFamily="-112" charset="-128"/>
                <a:cs typeface="ＭＳ Ｐゴシック" pitchFamily="-65" charset="-128"/>
              </a:rPr>
              <a:t>Θα επικεντρωθούμε στο πως «μετράμε»</a:t>
            </a:r>
            <a:r>
              <a:rPr lang="en-US" sz="2400" u="sng" dirty="0">
                <a:ea typeface="ＭＳ Ｐゴシック" pitchFamily="-112" charset="-128"/>
                <a:cs typeface="ＭＳ Ｐゴシック" pitchFamily="-65" charset="-128"/>
              </a:rPr>
              <a:t> </a:t>
            </a:r>
            <a:r>
              <a:rPr lang="el-GR" sz="2400" u="sng" dirty="0">
                <a:ea typeface="ＭＳ Ｐゴシック" pitchFamily="-112" charset="-128"/>
                <a:cs typeface="ＭＳ Ｐゴシック" pitchFamily="-65" charset="-128"/>
              </a:rPr>
              <a:t>τη συνάφεια; </a:t>
            </a:r>
          </a:p>
          <a:p>
            <a:pPr marL="342900" lvl="1" indent="-342900" algn="just" eaLnBrk="1" hangingPunct="1">
              <a:buFont typeface="Wingdings" pitchFamily="2" charset="2"/>
              <a:buChar char="§"/>
            </a:pPr>
            <a:endParaRPr lang="el-GR" sz="2400" u="sng" dirty="0">
              <a:ea typeface="ＭＳ Ｐゴシック" pitchFamily="-112" charset="-128"/>
              <a:cs typeface="ＭＳ Ｐゴシック" pitchFamily="-65" charset="-128"/>
            </a:endParaRPr>
          </a:p>
          <a:p>
            <a:pPr marL="342900" lvl="1" indent="-342900" algn="just" eaLnBrk="1" hangingPunct="1">
              <a:buClr>
                <a:schemeClr val="tx1"/>
              </a:buClr>
              <a:buFont typeface="Wingdings" pitchFamily="2" charset="2"/>
              <a:buChar char="§"/>
            </a:pPr>
            <a:r>
              <a:rPr lang="en-US" sz="2400" dirty="0">
                <a:solidFill>
                  <a:schemeClr val="accent2">
                    <a:lumMod val="75000"/>
                  </a:schemeClr>
                </a:solidFill>
                <a:ea typeface="ＭＳ Ｐゴシック" pitchFamily="-112" charset="-128"/>
                <a:cs typeface="ＭＳ Ｐゴシック" pitchFamily="-65" charset="-128"/>
              </a:rPr>
              <a:t>Effectiveness</a:t>
            </a:r>
            <a:r>
              <a:rPr lang="en-US" sz="2400" dirty="0">
                <a:ea typeface="ＭＳ Ｐゴシック" pitchFamily="-112" charset="-128"/>
                <a:cs typeface="ＭＳ Ｐゴシック" pitchFamily="-65" charset="-128"/>
              </a:rPr>
              <a:t> (</a:t>
            </a:r>
            <a:r>
              <a:rPr lang="el-GR" sz="2400" dirty="0">
                <a:ea typeface="ＭＳ Ｐゴシック" pitchFamily="-112" charset="-128"/>
                <a:cs typeface="ＭＳ Ｐゴシック" pitchFamily="-65" charset="-128"/>
              </a:rPr>
              <a:t>αποτελεσματικότητα) </a:t>
            </a:r>
            <a:r>
              <a:rPr lang="en-US" sz="2400" dirty="0">
                <a:ea typeface="ＭＳ Ｐゴシック" pitchFamily="-112" charset="-128"/>
                <a:cs typeface="ＭＳ Ｐゴシック" pitchFamily="-65" charset="-128"/>
              </a:rPr>
              <a:t>vs </a:t>
            </a:r>
            <a:r>
              <a:rPr lang="en-US" sz="2400" dirty="0">
                <a:solidFill>
                  <a:schemeClr val="accent2">
                    <a:lumMod val="75000"/>
                  </a:schemeClr>
                </a:solidFill>
                <a:ea typeface="ＭＳ Ｐゴシック" pitchFamily="-112" charset="-128"/>
                <a:cs typeface="ＭＳ Ｐゴシック" pitchFamily="-65" charset="-128"/>
              </a:rPr>
              <a:t>Efficiency</a:t>
            </a:r>
            <a:r>
              <a:rPr lang="en-US" sz="2400" dirty="0">
                <a:ea typeface="ＭＳ Ｐゴシック" pitchFamily="-112" charset="-128"/>
                <a:cs typeface="ＭＳ Ｐゴシック" pitchFamily="-65" charset="-128"/>
              </a:rPr>
              <a:t> (</a:t>
            </a:r>
            <a:r>
              <a:rPr lang="el-GR" sz="2400" dirty="0">
                <a:ea typeface="ＭＳ Ｐゴシック" pitchFamily="-112" charset="-128"/>
                <a:cs typeface="ＭＳ Ｐゴシック" pitchFamily="-65" charset="-128"/>
              </a:rPr>
              <a:t>αποδοτικότητα)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5</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2239513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Σύγκριση Συστημάτων</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pSp>
        <p:nvGrpSpPr>
          <p:cNvPr id="8" name="Group 7"/>
          <p:cNvGrpSpPr/>
          <p:nvPr/>
        </p:nvGrpSpPr>
        <p:grpSpPr>
          <a:xfrm>
            <a:off x="1056481" y="1887777"/>
            <a:ext cx="7093707" cy="4360622"/>
            <a:chOff x="1981200" y="1124569"/>
            <a:chExt cx="6993452" cy="4666631"/>
          </a:xfrm>
        </p:grpSpPr>
        <p:sp>
          <p:nvSpPr>
            <p:cNvPr id="9" name="Text Box 19"/>
            <p:cNvSpPr txBox="1">
              <a:spLocks noChangeArrowheads="1"/>
            </p:cNvSpPr>
            <p:nvPr/>
          </p:nvSpPr>
          <p:spPr bwMode="auto">
            <a:xfrm>
              <a:off x="2882900" y="1124569"/>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Σύστημα</a:t>
              </a:r>
              <a:r>
                <a:rPr lang="en-GB" sz="2400" dirty="0">
                  <a:solidFill>
                    <a:schemeClr val="tx1"/>
                  </a:solidFill>
                  <a:latin typeface="+mn-lt"/>
                </a:rPr>
                <a:t> 1</a:t>
              </a:r>
            </a:p>
          </p:txBody>
        </p:sp>
        <p:grpSp>
          <p:nvGrpSpPr>
            <p:cNvPr id="10" name="Group 9"/>
            <p:cNvGrpSpPr/>
            <p:nvPr/>
          </p:nvGrpSpPr>
          <p:grpSpPr>
            <a:xfrm>
              <a:off x="1981200" y="1295400"/>
              <a:ext cx="6993452" cy="4495800"/>
              <a:chOff x="1981200" y="1295400"/>
              <a:chExt cx="6993452" cy="4495800"/>
            </a:xfrm>
          </p:grpSpPr>
          <p:sp>
            <p:nvSpPr>
              <p:cNvPr id="11" name="Text Box 3"/>
              <p:cNvSpPr txBox="1">
                <a:spLocks noChangeArrowheads="1"/>
              </p:cNvSpPr>
              <p:nvPr/>
            </p:nvSpPr>
            <p:spPr bwMode="auto">
              <a:xfrm>
                <a:off x="4502150" y="5424488"/>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Recall</a:t>
                </a:r>
                <a:endParaRPr kumimoji="1" lang="en-US" altLang="zh-TW" sz="1800">
                  <a:solidFill>
                    <a:srgbClr val="FF0000"/>
                  </a:solidFill>
                  <a:latin typeface="Times New Roman" pitchFamily="18" charset="0"/>
                  <a:ea typeface="新細明體" pitchFamily="2" charset="-120"/>
                </a:endParaRPr>
              </a:p>
            </p:txBody>
          </p:sp>
          <p:sp>
            <p:nvSpPr>
              <p:cNvPr id="12" name="Text Box 4"/>
              <p:cNvSpPr txBox="1">
                <a:spLocks noChangeArrowheads="1"/>
              </p:cNvSpPr>
              <p:nvPr/>
            </p:nvSpPr>
            <p:spPr bwMode="auto">
              <a:xfrm rot="16200000">
                <a:off x="1623219" y="3417094"/>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Precision</a:t>
                </a:r>
                <a:endParaRPr kumimoji="1" lang="en-US" altLang="zh-TW" sz="1800">
                  <a:solidFill>
                    <a:srgbClr val="FF0000"/>
                  </a:solidFill>
                  <a:latin typeface="Times New Roman" pitchFamily="18" charset="0"/>
                  <a:ea typeface="新細明體" pitchFamily="2" charset="-120"/>
                </a:endParaRPr>
              </a:p>
            </p:txBody>
          </p:sp>
          <p:sp>
            <p:nvSpPr>
              <p:cNvPr id="13" name="Line 5"/>
              <p:cNvSpPr>
                <a:spLocks noChangeShapeType="1"/>
              </p:cNvSpPr>
              <p:nvPr/>
            </p:nvSpPr>
            <p:spPr bwMode="auto">
              <a:xfrm flipV="1">
                <a:off x="2403475" y="2909888"/>
                <a:ext cx="0" cy="2514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 name="Line 6"/>
              <p:cNvSpPr>
                <a:spLocks noChangeShapeType="1"/>
              </p:cNvSpPr>
              <p:nvPr/>
            </p:nvSpPr>
            <p:spPr bwMode="auto">
              <a:xfrm>
                <a:off x="2403475" y="5424488"/>
                <a:ext cx="3048000" cy="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 name="Oval 7"/>
              <p:cNvSpPr>
                <a:spLocks noChangeArrowheads="1"/>
              </p:cNvSpPr>
              <p:nvPr/>
            </p:nvSpPr>
            <p:spPr bwMode="auto">
              <a:xfrm>
                <a:off x="26320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6" name="Oval 8"/>
              <p:cNvSpPr>
                <a:spLocks noChangeArrowheads="1"/>
              </p:cNvSpPr>
              <p:nvPr/>
            </p:nvSpPr>
            <p:spPr bwMode="auto">
              <a:xfrm>
                <a:off x="30892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7" name="Oval 9"/>
              <p:cNvSpPr>
                <a:spLocks noChangeArrowheads="1"/>
              </p:cNvSpPr>
              <p:nvPr/>
            </p:nvSpPr>
            <p:spPr bwMode="auto">
              <a:xfrm>
                <a:off x="3698875" y="3595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8" name="Oval 10"/>
              <p:cNvSpPr>
                <a:spLocks noChangeArrowheads="1"/>
              </p:cNvSpPr>
              <p:nvPr/>
            </p:nvSpPr>
            <p:spPr bwMode="auto">
              <a:xfrm>
                <a:off x="4003675" y="40528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9" name="Oval 11"/>
              <p:cNvSpPr>
                <a:spLocks noChangeArrowheads="1"/>
              </p:cNvSpPr>
              <p:nvPr/>
            </p:nvSpPr>
            <p:spPr bwMode="auto">
              <a:xfrm>
                <a:off x="4689475" y="45862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0" name="Oval 12"/>
              <p:cNvSpPr>
                <a:spLocks noChangeArrowheads="1"/>
              </p:cNvSpPr>
              <p:nvPr/>
            </p:nvSpPr>
            <p:spPr bwMode="auto">
              <a:xfrm>
                <a:off x="2514600" y="1295400"/>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1" name="Oval 13"/>
              <p:cNvSpPr>
                <a:spLocks noChangeArrowheads="1"/>
              </p:cNvSpPr>
              <p:nvPr/>
            </p:nvSpPr>
            <p:spPr bwMode="auto">
              <a:xfrm>
                <a:off x="2514600" y="1828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2" name="Oval 14"/>
              <p:cNvSpPr>
                <a:spLocks noChangeArrowheads="1"/>
              </p:cNvSpPr>
              <p:nvPr/>
            </p:nvSpPr>
            <p:spPr bwMode="auto">
              <a:xfrm>
                <a:off x="2819400" y="2971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3" name="Oval 15"/>
              <p:cNvSpPr>
                <a:spLocks noChangeArrowheads="1"/>
              </p:cNvSpPr>
              <p:nvPr/>
            </p:nvSpPr>
            <p:spPr bwMode="auto">
              <a:xfrm>
                <a:off x="3429000" y="34290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4" name="Oval 16"/>
              <p:cNvSpPr>
                <a:spLocks noChangeArrowheads="1"/>
              </p:cNvSpPr>
              <p:nvPr/>
            </p:nvSpPr>
            <p:spPr bwMode="auto">
              <a:xfrm>
                <a:off x="4191000" y="3733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5" name="Oval 17"/>
              <p:cNvSpPr>
                <a:spLocks noChangeArrowheads="1"/>
              </p:cNvSpPr>
              <p:nvPr/>
            </p:nvSpPr>
            <p:spPr bwMode="auto">
              <a:xfrm>
                <a:off x="4343400" y="46482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6" name="Oval 18"/>
              <p:cNvSpPr>
                <a:spLocks noChangeArrowheads="1"/>
              </p:cNvSpPr>
              <p:nvPr/>
            </p:nvSpPr>
            <p:spPr bwMode="auto">
              <a:xfrm>
                <a:off x="4953000" y="48006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7" name="Text Box 20"/>
              <p:cNvSpPr txBox="1">
                <a:spLocks noChangeArrowheads="1"/>
              </p:cNvSpPr>
              <p:nvPr/>
            </p:nvSpPr>
            <p:spPr bwMode="auto">
              <a:xfrm>
                <a:off x="2889250" y="1734170"/>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a:t>
                </a:r>
                <a:r>
                  <a:rPr lang="en-GB" sz="2400" dirty="0">
                    <a:solidFill>
                      <a:schemeClr val="tx1"/>
                    </a:solidFill>
                    <a:latin typeface="+mn-lt"/>
                  </a:rPr>
                  <a:t>α 2</a:t>
                </a:r>
              </a:p>
            </p:txBody>
          </p:sp>
          <p:sp>
            <p:nvSpPr>
              <p:cNvPr id="28" name="Line 21"/>
              <p:cNvSpPr>
                <a:spLocks noChangeShapeType="1"/>
              </p:cNvSpPr>
              <p:nvPr/>
            </p:nvSpPr>
            <p:spPr bwMode="auto">
              <a:xfrm flipH="1">
                <a:off x="4689475" y="2971800"/>
                <a:ext cx="1101725" cy="609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 name="Text Box 22"/>
              <p:cNvSpPr txBox="1">
                <a:spLocks noChangeArrowheads="1"/>
              </p:cNvSpPr>
              <p:nvPr/>
            </p:nvSpPr>
            <p:spPr bwMode="auto">
              <a:xfrm>
                <a:off x="5791200" y="2648570"/>
                <a:ext cx="3183452"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l-GR" sz="2400" dirty="0">
                    <a:solidFill>
                      <a:schemeClr val="tx1"/>
                    </a:solidFill>
                    <a:latin typeface="+mn-lt"/>
                  </a:rPr>
                  <a:t>Πώς να τα συγκρίνουμε;</a:t>
                </a:r>
                <a:endParaRPr lang="en-GB" sz="2400" dirty="0">
                  <a:solidFill>
                    <a:schemeClr val="tx1"/>
                  </a:solidFill>
                  <a:latin typeface="+mn-lt"/>
                </a:endParaRPr>
              </a:p>
            </p:txBody>
          </p:sp>
        </p:grpSp>
      </p:grpSp>
    </p:spTree>
    <p:extLst>
      <p:ext uri="{BB962C8B-B14F-4D97-AF65-F5344CB8AC3E}">
        <p14:creationId xmlns:p14="http://schemas.microsoft.com/office/powerpoint/2010/main" val="1285762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58219" y="213623"/>
            <a:ext cx="7886700" cy="1325563"/>
          </a:xfrm>
        </p:spPr>
        <p:txBody>
          <a:bodyPr>
            <a:normAutofit/>
          </a:bodyPr>
          <a:lstStyle/>
          <a:p>
            <a:pPr algn="ctr" eaLnBrk="1" hangingPunct="1"/>
            <a:r>
              <a:rPr lang="el-GR" sz="4000" dirty="0" err="1">
                <a:solidFill>
                  <a:schemeClr val="accent2">
                    <a:lumMod val="75000"/>
                  </a:schemeClr>
                </a:solidFill>
                <a:ea typeface="ＭＳ Ｐゴシック" pitchFamily="-112" charset="-128"/>
              </a:rPr>
              <a:t>Κανονικοποιημένα</a:t>
            </a:r>
            <a:r>
              <a:rPr lang="el-GR" sz="4000" dirty="0">
                <a:solidFill>
                  <a:schemeClr val="accent2">
                    <a:lumMod val="75000"/>
                  </a:schemeClr>
                </a:solidFill>
                <a:ea typeface="ＭＳ Ｐゴシック" pitchFamily="-112" charset="-128"/>
              </a:rPr>
              <a:t> επίπεδα 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51</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30" name="Rectangle 3"/>
          <p:cNvSpPr txBox="1">
            <a:spLocks noChangeArrowheads="1"/>
          </p:cNvSpPr>
          <p:nvPr/>
        </p:nvSpPr>
        <p:spPr bwMode="auto">
          <a:xfrm>
            <a:off x="406363" y="1447800"/>
            <a:ext cx="7620000" cy="300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l-GR" sz="2400" dirty="0"/>
              <a:t>Σκοπός:  Δυνατότητα σύγκρισης διαφορετικών συστημάτων (ή μέσων όρων σε διαφορετικά ερωτήματα)	</a:t>
            </a:r>
          </a:p>
          <a:p>
            <a:pPr>
              <a:buFontTx/>
              <a:buNone/>
            </a:pPr>
            <a:r>
              <a:rPr lang="el-GR" sz="2400" dirty="0"/>
              <a:t>Πως; Χρήση </a:t>
            </a:r>
            <a:r>
              <a:rPr lang="el-GR" sz="2400" i="1" dirty="0" err="1">
                <a:solidFill>
                  <a:schemeClr val="accent2">
                    <a:lumMod val="75000"/>
                  </a:schemeClr>
                </a:solidFill>
              </a:rPr>
              <a:t>κανονικοποιημένων</a:t>
            </a:r>
            <a:r>
              <a:rPr lang="el-GR" sz="2400" i="1" dirty="0">
                <a:solidFill>
                  <a:schemeClr val="accent6">
                    <a:lumMod val="75000"/>
                  </a:schemeClr>
                </a:solidFill>
              </a:rPr>
              <a:t> </a:t>
            </a:r>
            <a:r>
              <a:rPr lang="el-GR" sz="2400" i="1" dirty="0">
                <a:solidFill>
                  <a:schemeClr val="accent2">
                    <a:lumMod val="75000"/>
                  </a:schemeClr>
                </a:solidFill>
              </a:rPr>
              <a:t>επιπέδων ανάκλησης</a:t>
            </a:r>
            <a:r>
              <a:rPr lang="el-GR" sz="2400" dirty="0">
                <a:solidFill>
                  <a:schemeClr val="accent2">
                    <a:lumMod val="75000"/>
                  </a:schemeClr>
                </a:solidFill>
              </a:rPr>
              <a:t> (</a:t>
            </a:r>
            <a:r>
              <a:rPr lang="en-US" sz="2400" dirty="0">
                <a:solidFill>
                  <a:schemeClr val="accent2">
                    <a:lumMod val="75000"/>
                  </a:schemeClr>
                </a:solidFill>
              </a:rPr>
              <a:t>standard recall levels)</a:t>
            </a:r>
            <a:endParaRPr lang="el-GR" sz="2400" dirty="0">
              <a:solidFill>
                <a:schemeClr val="accent2">
                  <a:lumMod val="75000"/>
                </a:schemeClr>
              </a:solidFill>
            </a:endParaRPr>
          </a:p>
          <a:p>
            <a:pPr>
              <a:buFontTx/>
              <a:buNone/>
            </a:pPr>
            <a:endParaRPr lang="el-GR" sz="2400" dirty="0"/>
          </a:p>
          <a:p>
            <a:pPr>
              <a:buFontTx/>
              <a:buNone/>
            </a:pPr>
            <a:r>
              <a:rPr lang="el-GR" sz="2400" dirty="0"/>
              <a:t>Παράδειγμα </a:t>
            </a:r>
            <a:r>
              <a:rPr lang="el-GR" sz="2400" dirty="0" err="1"/>
              <a:t>κανονικοποιημένων</a:t>
            </a:r>
            <a:r>
              <a:rPr lang="el-GR" sz="2400" dirty="0"/>
              <a:t>  επιπέδων ανάκλησης (πλήθος επιπέδων: 11):</a:t>
            </a:r>
            <a:endParaRPr lang="en-US" sz="2400" dirty="0"/>
          </a:p>
          <a:p>
            <a:pPr>
              <a:buFontTx/>
              <a:buNone/>
            </a:pPr>
            <a:r>
              <a:rPr lang="en-US" sz="2400" dirty="0"/>
              <a:t>Standard Recall levels at 0%, 10%, 20%, …, 100%</a:t>
            </a:r>
          </a:p>
          <a:p>
            <a:pPr>
              <a:buFontTx/>
              <a:buNone/>
            </a:pPr>
            <a:endParaRPr lang="el-GR" sz="2400" dirty="0"/>
          </a:p>
          <a:p>
            <a:pPr lvl="1">
              <a:buFontTx/>
              <a:buNone/>
            </a:pPr>
            <a:r>
              <a:rPr lang="el-GR" dirty="0" err="1">
                <a:sym typeface="Symbol" pitchFamily="18" charset="2"/>
              </a:rPr>
              <a:t>r</a:t>
            </a:r>
            <a:r>
              <a:rPr lang="el-GR" baseline="-25000" dirty="0" err="1">
                <a:sym typeface="Symbol" pitchFamily="18" charset="2"/>
              </a:rPr>
              <a:t>j</a:t>
            </a:r>
            <a:r>
              <a:rPr lang="el-GR" dirty="0">
                <a:sym typeface="Symbol" pitchFamily="18" charset="2"/>
              </a:rPr>
              <a:t> {0.0, 0.1, 0.2, 0.3, 0.4, 0.5, 0.6, 0.7, 0.8, 0.9, 1.0}</a:t>
            </a:r>
          </a:p>
          <a:p>
            <a:pPr lvl="1">
              <a:buFontTx/>
              <a:buNone/>
            </a:pPr>
            <a:r>
              <a:rPr lang="el-GR" dirty="0">
                <a:sym typeface="Symbol" pitchFamily="18" charset="2"/>
              </a:rPr>
              <a:t>r</a:t>
            </a:r>
            <a:r>
              <a:rPr lang="el-GR" baseline="-25000" dirty="0">
                <a:sym typeface="Symbol" pitchFamily="18" charset="2"/>
              </a:rPr>
              <a:t>0</a:t>
            </a:r>
            <a:r>
              <a:rPr lang="el-GR" dirty="0">
                <a:sym typeface="Symbol" pitchFamily="18" charset="2"/>
              </a:rPr>
              <a:t> = 0.0, r</a:t>
            </a:r>
            <a:r>
              <a:rPr lang="el-GR" baseline="-25000" dirty="0">
                <a:sym typeface="Symbol" pitchFamily="18" charset="2"/>
              </a:rPr>
              <a:t>1</a:t>
            </a:r>
            <a:r>
              <a:rPr lang="el-GR" dirty="0">
                <a:sym typeface="Symbol" pitchFamily="18" charset="2"/>
              </a:rPr>
              <a:t> = 0.1, …, r</a:t>
            </a:r>
            <a:r>
              <a:rPr lang="el-GR" baseline="-25000" dirty="0">
                <a:sym typeface="Symbol" pitchFamily="18" charset="2"/>
              </a:rPr>
              <a:t>10</a:t>
            </a:r>
            <a:r>
              <a:rPr lang="el-GR" dirty="0">
                <a:sym typeface="Symbol" pitchFamily="18" charset="2"/>
              </a:rPr>
              <a:t>=1.0</a:t>
            </a:r>
          </a:p>
          <a:p>
            <a:pPr lvl="1">
              <a:buFontTx/>
              <a:buNone/>
            </a:pPr>
            <a:endParaRPr lang="el-GR" dirty="0">
              <a:sym typeface="Symbol" pitchFamily="18" charset="2"/>
            </a:endParaRPr>
          </a:p>
        </p:txBody>
      </p:sp>
    </p:spTree>
    <p:extLst>
      <p:ext uri="{BB962C8B-B14F-4D97-AF65-F5344CB8AC3E}">
        <p14:creationId xmlns:p14="http://schemas.microsoft.com/office/powerpoint/2010/main" val="11374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wipe(up)">
                                      <p:cBhvr>
                                        <p:cTn id="17" dur="5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wipe(up)">
                                      <p:cBhvr>
                                        <p:cTn id="22" dur="5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animEffect transition="in" filter="wipe(up)">
                                      <p:cBhvr>
                                        <p:cTn id="27" dur="500"/>
                                        <p:tgtEl>
                                          <p:spTgt spid="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
                                            <p:txEl>
                                              <p:pRg st="7" end="7"/>
                                            </p:txEl>
                                          </p:spTgt>
                                        </p:tgtEl>
                                        <p:attrNameLst>
                                          <p:attrName>style.visibility</p:attrName>
                                        </p:attrNameLst>
                                      </p:cBhvr>
                                      <p:to>
                                        <p:strVal val="visible"/>
                                      </p:to>
                                    </p:set>
                                    <p:animEffect transition="in" filter="wipe(up)">
                                      <p:cBhvr>
                                        <p:cTn id="32"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2791" y="609600"/>
            <a:ext cx="7886700" cy="1325563"/>
          </a:xfrm>
        </p:spPr>
        <p:txBody>
          <a:bodyPr>
            <a:normAutofit/>
          </a:bodyPr>
          <a:lstStyle/>
          <a:p>
            <a:pPr eaLnBrk="1" hangingPunct="1"/>
            <a:r>
              <a:rPr lang="el-GR" dirty="0">
                <a:solidFill>
                  <a:schemeClr val="accent2">
                    <a:lumMod val="75000"/>
                  </a:schemeClr>
                </a:solidFill>
                <a:ea typeface="ＭＳ Ｐゴシック" pitchFamily="-112" charset="-128"/>
              </a:rPr>
              <a:t>Μέση ακρίβεια </a:t>
            </a:r>
            <a:r>
              <a:rPr lang="en-US" dirty="0">
                <a:solidFill>
                  <a:schemeClr val="accent2">
                    <a:lumMod val="75000"/>
                  </a:schemeClr>
                </a:solidFill>
                <a:ea typeface="ＭＳ Ｐゴシック" pitchFamily="-112" charset="-128"/>
              </a:rPr>
              <a:t>11-</a:t>
            </a:r>
            <a:r>
              <a:rPr lang="el-GR" dirty="0">
                <a:solidFill>
                  <a:schemeClr val="accent2">
                    <a:lumMod val="75000"/>
                  </a:schemeClr>
                </a:solidFill>
                <a:ea typeface="ＭＳ Ｐゴシック" pitchFamily="-112" charset="-128"/>
              </a:rPr>
              <a:t>σημείων με παρεμβολή (11-</a:t>
            </a:r>
            <a:r>
              <a:rPr lang="en-US" dirty="0">
                <a:solidFill>
                  <a:schemeClr val="accent2">
                    <a:lumMod val="75000"/>
                  </a:schemeClr>
                </a:solidFill>
                <a:ea typeface="ＭＳ Ｐゴシック" pitchFamily="-112" charset="-128"/>
              </a:rPr>
              <a:t>point interpolated average precision)</a:t>
            </a:r>
            <a:endParaRPr lang="en-US"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52</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7" name="Text Box 3"/>
          <p:cNvSpPr txBox="1">
            <a:spLocks noChangeArrowheads="1"/>
          </p:cNvSpPr>
          <p:nvPr/>
        </p:nvSpPr>
        <p:spPr bwMode="auto">
          <a:xfrm>
            <a:off x="381129" y="2438400"/>
            <a:ext cx="8045502" cy="33528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sz="2800" dirty="0">
                <a:latin typeface="+mn-lt"/>
              </a:rPr>
              <a:t>Υπολόγισε την ακρίβεια </a:t>
            </a:r>
            <a:r>
              <a:rPr lang="el-GR" sz="2800" i="1" dirty="0">
                <a:latin typeface="+mn-lt"/>
              </a:rPr>
              <a:t>με παρεμβολή </a:t>
            </a:r>
            <a:r>
              <a:rPr lang="el-GR" sz="2800" dirty="0">
                <a:latin typeface="+mn-lt"/>
              </a:rPr>
              <a:t>στα επίπεδα ανάκτησης </a:t>
            </a:r>
            <a:r>
              <a:rPr lang="en-US" sz="2800" dirty="0">
                <a:solidFill>
                  <a:schemeClr val="tx1"/>
                </a:solidFill>
                <a:latin typeface="+mn-lt"/>
              </a:rPr>
              <a:t>0.0, 0.1, 0.2, </a:t>
            </a:r>
            <a:r>
              <a:rPr lang="de-DE" sz="2800" dirty="0">
                <a:solidFill>
                  <a:schemeClr val="tx1"/>
                </a:solidFill>
                <a:latin typeface="+mn-lt"/>
              </a:rPr>
              <a:t>. . .</a:t>
            </a:r>
          </a:p>
          <a:p>
            <a:pPr marL="914400" lvl="1" indent="-457200">
              <a:spcBef>
                <a:spcPts val="0"/>
              </a:spcBef>
              <a:buClr>
                <a:srgbClr val="336699"/>
              </a:buClr>
              <a:buFont typeface="Wingdings" pitchFamily="2" charset="2"/>
              <a:buChar char="§"/>
            </a:pPr>
            <a:r>
              <a:rPr lang="el-GR" sz="2800" dirty="0">
                <a:solidFill>
                  <a:schemeClr val="tx1"/>
                </a:solidFill>
                <a:latin typeface="+mn-lt"/>
              </a:rPr>
              <a:t>Επανέλαβε το για όλα τα ερωτήματα στο </a:t>
            </a:r>
            <a:r>
              <a:rPr lang="en-US" sz="2800" dirty="0">
                <a:solidFill>
                  <a:schemeClr val="tx1"/>
                </a:solidFill>
                <a:latin typeface="+mn-lt"/>
              </a:rPr>
              <a:t>evaluation benchmark</a:t>
            </a:r>
            <a:r>
              <a:rPr lang="el-GR" sz="2800" dirty="0">
                <a:solidFill>
                  <a:schemeClr val="tx1"/>
                </a:solidFill>
                <a:latin typeface="+mn-lt"/>
              </a:rPr>
              <a:t> και πάρε το μέσο όρο </a:t>
            </a:r>
          </a:p>
          <a:p>
            <a:pPr marL="914400" lvl="1" indent="-457200">
              <a:spcBef>
                <a:spcPts val="0"/>
              </a:spcBef>
              <a:buClr>
                <a:srgbClr val="336699"/>
              </a:buClr>
              <a:buFont typeface="Wingdings" pitchFamily="2" charset="2"/>
              <a:buChar char="§"/>
            </a:pPr>
            <a:r>
              <a:rPr lang="el-GR" sz="2800" dirty="0">
                <a:latin typeface="+mn-lt"/>
              </a:rPr>
              <a:t> Αυτό το μέτρο μετρά την απόδοση </a:t>
            </a:r>
            <a:r>
              <a:rPr lang="el-GR" sz="2800" i="1" dirty="0">
                <a:solidFill>
                  <a:schemeClr val="tx2">
                    <a:lumMod val="60000"/>
                    <a:lumOff val="40000"/>
                  </a:schemeClr>
                </a:solidFill>
                <a:latin typeface="+mn-lt"/>
              </a:rPr>
              <a:t>σε όλα τα επίπεδα ανάκλησης</a:t>
            </a:r>
            <a:r>
              <a:rPr lang="el-GR" sz="2800" dirty="0">
                <a:latin typeface="+mn-lt"/>
              </a:rPr>
              <a:t> (</a:t>
            </a:r>
            <a:r>
              <a:rPr lang="en-US" sz="2800" dirty="0">
                <a:solidFill>
                  <a:srgbClr val="0070C0"/>
                </a:solidFill>
                <a:latin typeface="+mn-lt"/>
              </a:rPr>
              <a:t>at all recall levels</a:t>
            </a:r>
            <a:r>
              <a:rPr lang="el-GR" sz="2800" dirty="0">
                <a:solidFill>
                  <a:srgbClr val="0070C0"/>
                </a:solidFill>
                <a:latin typeface="+mn-lt"/>
              </a:rPr>
              <a:t>)</a:t>
            </a:r>
            <a:r>
              <a:rPr lang="en-US" sz="2800" dirty="0">
                <a:solidFill>
                  <a:srgbClr val="0070C0"/>
                </a:solidFill>
                <a:latin typeface="+mn-lt"/>
              </a:rPr>
              <a:t>.</a:t>
            </a:r>
          </a:p>
        </p:txBody>
      </p:sp>
    </p:spTree>
    <p:extLst>
      <p:ext uri="{BB962C8B-B14F-4D97-AF65-F5344CB8AC3E}">
        <p14:creationId xmlns:p14="http://schemas.microsoft.com/office/powerpoint/2010/main" val="1889060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7" name="Object 2"/>
          <p:cNvGraphicFramePr>
            <a:graphicFrameLocks noChangeAspect="1"/>
          </p:cNvGraphicFramePr>
          <p:nvPr/>
        </p:nvGraphicFramePr>
        <p:xfrm>
          <a:off x="1524000" y="1600200"/>
          <a:ext cx="5181600" cy="3578397"/>
        </p:xfrm>
        <a:graphic>
          <a:graphicData uri="http://schemas.openxmlformats.org/presentationml/2006/ole">
            <mc:AlternateContent xmlns:mc="http://schemas.openxmlformats.org/markup-compatibility/2006">
              <mc:Choice xmlns:v="urn:schemas-microsoft-com:vml" Requires="v">
                <p:oleObj spid="_x0000_s9226" name="Chart" r:id="rId3" imgW="4219651" imgH="2914802" progId="Excel.Sheet.8">
                  <p:embed/>
                </p:oleObj>
              </mc:Choice>
              <mc:Fallback>
                <p:oleObj name="Chart" r:id="rId3" imgW="4219651" imgH="2914802" progId="Excel.Sheet.8">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181600" cy="3578397"/>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8.6</a:t>
            </a:r>
            <a:endParaRPr lang="en-US" sz="1600" dirty="0"/>
          </a:p>
        </p:txBody>
      </p:sp>
      <p:sp>
        <p:nvSpPr>
          <p:cNvPr id="7" name="Text Box 3"/>
          <p:cNvSpPr txBox="1">
            <a:spLocks noChangeArrowheads="1"/>
          </p:cNvSpPr>
          <p:nvPr/>
        </p:nvSpPr>
        <p:spPr bwMode="auto">
          <a:xfrm>
            <a:off x="228600" y="4953000"/>
            <a:ext cx="8458200" cy="167163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Κάθε σημείο αντιστοιχεί σε ένα αποτέλεσμα για τα κορυφαία </a:t>
            </a:r>
            <a:r>
              <a:rPr lang="en-US" dirty="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a:t>
            </a:r>
            <a:r>
              <a:rPr lang="el-GR" dirty="0">
                <a:solidFill>
                  <a:schemeClr val="tx2">
                    <a:lumMod val="50000"/>
                  </a:schemeClr>
                </a:solidFill>
                <a:latin typeface="+mn-lt"/>
              </a:rPr>
              <a:t>έγγραφα</a:t>
            </a:r>
            <a:r>
              <a:rPr lang="en-US" dirty="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 1, 2, 3, 4, . . .).</a:t>
            </a:r>
          </a:p>
          <a:p>
            <a:pPr lvl="1">
              <a:spcBef>
                <a:spcPts val="700"/>
              </a:spcBef>
              <a:buClr>
                <a:schemeClr val="tx2">
                  <a:lumMod val="50000"/>
                </a:schemeClr>
              </a:buClr>
            </a:pPr>
            <a:r>
              <a:rPr lang="el-GR" dirty="0">
                <a:solidFill>
                  <a:schemeClr val="tx2">
                    <a:lumMod val="50000"/>
                  </a:schemeClr>
                </a:solidFill>
                <a:latin typeface="+mn-lt"/>
              </a:rPr>
              <a:t>Παρεμβολή </a:t>
            </a:r>
            <a:r>
              <a:rPr lang="en-US" dirty="0">
                <a:solidFill>
                  <a:schemeClr val="tx2">
                    <a:lumMod val="50000"/>
                  </a:schemeClr>
                </a:solidFill>
                <a:latin typeface="+mn-lt"/>
              </a:rPr>
              <a:t> (</a:t>
            </a:r>
            <a:r>
              <a:rPr lang="el-GR" dirty="0">
                <a:solidFill>
                  <a:schemeClr val="tx2">
                    <a:lumMod val="50000"/>
                  </a:schemeClr>
                </a:solidFill>
                <a:latin typeface="+mn-lt"/>
              </a:rPr>
              <a:t>με κόκκινο</a:t>
            </a:r>
            <a:r>
              <a:rPr lang="en-US" dirty="0">
                <a:solidFill>
                  <a:schemeClr val="tx2">
                    <a:lumMod val="50000"/>
                  </a:schemeClr>
                </a:solidFill>
                <a:latin typeface="+mn-lt"/>
              </a:rPr>
              <a:t>): </a:t>
            </a:r>
            <a:r>
              <a:rPr lang="el-GR" dirty="0">
                <a:solidFill>
                  <a:schemeClr val="tx2">
                    <a:lumMod val="50000"/>
                  </a:schemeClr>
                </a:solidFill>
                <a:latin typeface="+mn-lt"/>
              </a:rPr>
              <a:t>μέγιστο των μελλοντικών σημείων</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graphicFrame>
        <p:nvGraphicFramePr>
          <p:cNvPr id="2" name="Table 1">
            <a:extLst>
              <a:ext uri="{FF2B5EF4-FFF2-40B4-BE49-F238E27FC236}">
                <a16:creationId xmlns:a16="http://schemas.microsoft.com/office/drawing/2014/main" id="{E78D4972-159C-4BEE-A80B-9135E12F2D0C}"/>
              </a:ext>
            </a:extLst>
          </p:cNvPr>
          <p:cNvGraphicFramePr>
            <a:graphicFrameLocks noGrp="1"/>
          </p:cNvGraphicFramePr>
          <p:nvPr>
            <p:extLst>
              <p:ext uri="{D42A27DB-BD31-4B8C-83A1-F6EECF244321}">
                <p14:modId xmlns:p14="http://schemas.microsoft.com/office/powerpoint/2010/main" val="3102252284"/>
              </p:ext>
            </p:extLst>
          </p:nvPr>
        </p:nvGraphicFramePr>
        <p:xfrm>
          <a:off x="5809939" y="1540082"/>
          <a:ext cx="2443878" cy="3169920"/>
        </p:xfrm>
        <a:graphic>
          <a:graphicData uri="http://schemas.openxmlformats.org/drawingml/2006/table">
            <a:tbl>
              <a:tblPr/>
              <a:tblGrid>
                <a:gridCol w="1221939">
                  <a:extLst>
                    <a:ext uri="{9D8B030D-6E8A-4147-A177-3AD203B41FA5}">
                      <a16:colId xmlns:a16="http://schemas.microsoft.com/office/drawing/2014/main" val="1685479869"/>
                    </a:ext>
                  </a:extLst>
                </a:gridCol>
                <a:gridCol w="1221939">
                  <a:extLst>
                    <a:ext uri="{9D8B030D-6E8A-4147-A177-3AD203B41FA5}">
                      <a16:colId xmlns:a16="http://schemas.microsoft.com/office/drawing/2014/main" val="3894886229"/>
                    </a:ext>
                  </a:extLst>
                </a:gridCol>
              </a:tblGrid>
              <a:tr h="242143">
                <a:tc>
                  <a:txBody>
                    <a:bodyPr/>
                    <a:lstStyle/>
                    <a:p>
                      <a:pPr algn="r"/>
                      <a:r>
                        <a:rPr lang="en-US"/>
                        <a:t>Recall</a:t>
                      </a:r>
                    </a:p>
                  </a:txBody>
                  <a:tcPr marL="19050" marR="19050" marT="19050" marB="19050" anchor="ctr">
                    <a:lnL>
                      <a:noFill/>
                    </a:lnL>
                    <a:lnR>
                      <a:noFill/>
                    </a:lnR>
                    <a:lnT>
                      <a:noFill/>
                    </a:lnT>
                    <a:lnB>
                      <a:noFill/>
                    </a:lnB>
                  </a:tcPr>
                </a:tc>
                <a:tc>
                  <a:txBody>
                    <a:bodyPr/>
                    <a:lstStyle/>
                    <a:p>
                      <a:pPr algn="r"/>
                      <a:r>
                        <a:rPr lang="en-US"/>
                        <a:t>Interp.</a:t>
                      </a:r>
                    </a:p>
                  </a:txBody>
                  <a:tcPr marL="19050" marR="19050" marT="19050" marB="19050" anchor="ctr">
                    <a:lnL>
                      <a:noFill/>
                    </a:lnL>
                    <a:lnR>
                      <a:noFill/>
                    </a:lnR>
                    <a:lnT>
                      <a:noFill/>
                    </a:lnT>
                    <a:lnB>
                      <a:noFill/>
                    </a:lnB>
                  </a:tcPr>
                </a:tc>
                <a:extLst>
                  <a:ext uri="{0D108BD9-81ED-4DB2-BD59-A6C34878D82A}">
                    <a16:rowId xmlns:a16="http://schemas.microsoft.com/office/drawing/2014/main" val="3497243143"/>
                  </a:ext>
                </a:extLst>
              </a:tr>
              <a:tr h="242143">
                <a:tc>
                  <a:txBody>
                    <a:bodyPr/>
                    <a:lstStyle/>
                    <a:p>
                      <a:pPr algn="r"/>
                      <a:r>
                        <a:rPr lang="en-US"/>
                        <a:t> </a:t>
                      </a:r>
                    </a:p>
                  </a:txBody>
                  <a:tcPr marL="19050" marR="19050" marT="19050" marB="19050" anchor="ctr">
                    <a:lnL>
                      <a:noFill/>
                    </a:lnL>
                    <a:lnR>
                      <a:noFill/>
                    </a:lnR>
                    <a:lnT>
                      <a:noFill/>
                    </a:lnT>
                    <a:lnB>
                      <a:noFill/>
                    </a:lnB>
                  </a:tcPr>
                </a:tc>
                <a:tc>
                  <a:txBody>
                    <a:bodyPr/>
                    <a:lstStyle/>
                    <a:p>
                      <a:pPr algn="r"/>
                      <a:r>
                        <a:rPr lang="en-US"/>
                        <a:t>Precision</a:t>
                      </a:r>
                    </a:p>
                  </a:txBody>
                  <a:tcPr marL="19050" marR="19050" marT="19050" marB="19050" anchor="ctr">
                    <a:lnL>
                      <a:noFill/>
                    </a:lnL>
                    <a:lnR>
                      <a:noFill/>
                    </a:lnR>
                    <a:lnT>
                      <a:noFill/>
                    </a:lnT>
                    <a:lnB>
                      <a:noFill/>
                    </a:lnB>
                  </a:tcPr>
                </a:tc>
                <a:extLst>
                  <a:ext uri="{0D108BD9-81ED-4DB2-BD59-A6C34878D82A}">
                    <a16:rowId xmlns:a16="http://schemas.microsoft.com/office/drawing/2014/main" val="2245454455"/>
                  </a:ext>
                </a:extLst>
              </a:tr>
              <a:tr h="242143">
                <a:tc>
                  <a:txBody>
                    <a:bodyPr/>
                    <a:lstStyle/>
                    <a:p>
                      <a:pPr algn="r"/>
                      <a:r>
                        <a:rPr lang="en-US"/>
                        <a:t>0.0</a:t>
                      </a:r>
                    </a:p>
                  </a:txBody>
                  <a:tcPr marL="19050" marR="19050" marT="19050" marB="19050" anchor="ctr">
                    <a:lnL>
                      <a:noFill/>
                    </a:lnL>
                    <a:lnR>
                      <a:noFill/>
                    </a:lnR>
                    <a:lnT>
                      <a:noFill/>
                    </a:lnT>
                    <a:lnB>
                      <a:noFill/>
                    </a:lnB>
                  </a:tcPr>
                </a:tc>
                <a:tc>
                  <a:txBody>
                    <a:bodyPr/>
                    <a:lstStyle/>
                    <a:p>
                      <a:pPr algn="r"/>
                      <a:r>
                        <a:rPr lang="en-US"/>
                        <a:t>1.00</a:t>
                      </a:r>
                    </a:p>
                  </a:txBody>
                  <a:tcPr marL="19050" marR="19050" marT="19050" marB="19050" anchor="ctr">
                    <a:lnL>
                      <a:noFill/>
                    </a:lnL>
                    <a:lnR>
                      <a:noFill/>
                    </a:lnR>
                    <a:lnT>
                      <a:noFill/>
                    </a:lnT>
                    <a:lnB>
                      <a:noFill/>
                    </a:lnB>
                  </a:tcPr>
                </a:tc>
                <a:extLst>
                  <a:ext uri="{0D108BD9-81ED-4DB2-BD59-A6C34878D82A}">
                    <a16:rowId xmlns:a16="http://schemas.microsoft.com/office/drawing/2014/main" val="4279459482"/>
                  </a:ext>
                </a:extLst>
              </a:tr>
              <a:tr h="242143">
                <a:tc>
                  <a:txBody>
                    <a:bodyPr/>
                    <a:lstStyle/>
                    <a:p>
                      <a:pPr algn="r"/>
                      <a:r>
                        <a:rPr lang="en-US"/>
                        <a:t>0.1</a:t>
                      </a:r>
                    </a:p>
                  </a:txBody>
                  <a:tcPr marL="19050" marR="19050" marT="19050" marB="19050" anchor="ctr">
                    <a:lnL>
                      <a:noFill/>
                    </a:lnL>
                    <a:lnR>
                      <a:noFill/>
                    </a:lnR>
                    <a:lnT>
                      <a:noFill/>
                    </a:lnT>
                    <a:lnB>
                      <a:noFill/>
                    </a:lnB>
                  </a:tcPr>
                </a:tc>
                <a:tc>
                  <a:txBody>
                    <a:bodyPr/>
                    <a:lstStyle/>
                    <a:p>
                      <a:pPr algn="r"/>
                      <a:r>
                        <a:rPr lang="en-US"/>
                        <a:t>0.67</a:t>
                      </a:r>
                    </a:p>
                  </a:txBody>
                  <a:tcPr marL="19050" marR="19050" marT="19050" marB="19050" anchor="ctr">
                    <a:lnL>
                      <a:noFill/>
                    </a:lnL>
                    <a:lnR>
                      <a:noFill/>
                    </a:lnR>
                    <a:lnT>
                      <a:noFill/>
                    </a:lnT>
                    <a:lnB>
                      <a:noFill/>
                    </a:lnB>
                  </a:tcPr>
                </a:tc>
                <a:extLst>
                  <a:ext uri="{0D108BD9-81ED-4DB2-BD59-A6C34878D82A}">
                    <a16:rowId xmlns:a16="http://schemas.microsoft.com/office/drawing/2014/main" val="2293302906"/>
                  </a:ext>
                </a:extLst>
              </a:tr>
              <a:tr h="242143">
                <a:tc>
                  <a:txBody>
                    <a:bodyPr/>
                    <a:lstStyle/>
                    <a:p>
                      <a:pPr algn="r"/>
                      <a:r>
                        <a:rPr lang="en-US"/>
                        <a:t>0.2</a:t>
                      </a:r>
                    </a:p>
                  </a:txBody>
                  <a:tcPr marL="19050" marR="19050" marT="19050" marB="19050" anchor="ctr">
                    <a:lnL>
                      <a:noFill/>
                    </a:lnL>
                    <a:lnR>
                      <a:noFill/>
                    </a:lnR>
                    <a:lnT>
                      <a:noFill/>
                    </a:lnT>
                    <a:lnB>
                      <a:noFill/>
                    </a:lnB>
                  </a:tcPr>
                </a:tc>
                <a:tc>
                  <a:txBody>
                    <a:bodyPr/>
                    <a:lstStyle/>
                    <a:p>
                      <a:pPr algn="r"/>
                      <a:r>
                        <a:rPr lang="en-US"/>
                        <a:t>0.63</a:t>
                      </a:r>
                    </a:p>
                  </a:txBody>
                  <a:tcPr marL="19050" marR="19050" marT="19050" marB="19050" anchor="ctr">
                    <a:lnL>
                      <a:noFill/>
                    </a:lnL>
                    <a:lnR>
                      <a:noFill/>
                    </a:lnR>
                    <a:lnT>
                      <a:noFill/>
                    </a:lnT>
                    <a:lnB>
                      <a:noFill/>
                    </a:lnB>
                  </a:tcPr>
                </a:tc>
                <a:extLst>
                  <a:ext uri="{0D108BD9-81ED-4DB2-BD59-A6C34878D82A}">
                    <a16:rowId xmlns:a16="http://schemas.microsoft.com/office/drawing/2014/main" val="471688474"/>
                  </a:ext>
                </a:extLst>
              </a:tr>
              <a:tr h="242143">
                <a:tc>
                  <a:txBody>
                    <a:bodyPr/>
                    <a:lstStyle/>
                    <a:p>
                      <a:pPr algn="r"/>
                      <a:r>
                        <a:rPr lang="en-US"/>
                        <a:t>0.3</a:t>
                      </a:r>
                    </a:p>
                  </a:txBody>
                  <a:tcPr marL="19050" marR="19050" marT="19050" marB="19050" anchor="ctr">
                    <a:lnL>
                      <a:noFill/>
                    </a:lnL>
                    <a:lnR>
                      <a:noFill/>
                    </a:lnR>
                    <a:lnT>
                      <a:noFill/>
                    </a:lnT>
                    <a:lnB>
                      <a:noFill/>
                    </a:lnB>
                  </a:tcPr>
                </a:tc>
                <a:tc>
                  <a:txBody>
                    <a:bodyPr/>
                    <a:lstStyle/>
                    <a:p>
                      <a:pPr algn="r"/>
                      <a:r>
                        <a:rPr lang="en-US"/>
                        <a:t>0.55</a:t>
                      </a:r>
                    </a:p>
                  </a:txBody>
                  <a:tcPr marL="19050" marR="19050" marT="19050" marB="19050" anchor="ctr">
                    <a:lnL>
                      <a:noFill/>
                    </a:lnL>
                    <a:lnR>
                      <a:noFill/>
                    </a:lnR>
                    <a:lnT>
                      <a:noFill/>
                    </a:lnT>
                    <a:lnB>
                      <a:noFill/>
                    </a:lnB>
                  </a:tcPr>
                </a:tc>
                <a:extLst>
                  <a:ext uri="{0D108BD9-81ED-4DB2-BD59-A6C34878D82A}">
                    <a16:rowId xmlns:a16="http://schemas.microsoft.com/office/drawing/2014/main" val="993776407"/>
                  </a:ext>
                </a:extLst>
              </a:tr>
              <a:tr h="242143">
                <a:tc>
                  <a:txBody>
                    <a:bodyPr/>
                    <a:lstStyle/>
                    <a:p>
                      <a:pPr algn="r"/>
                      <a:r>
                        <a:rPr lang="en-US"/>
                        <a:t>0.4</a:t>
                      </a:r>
                    </a:p>
                  </a:txBody>
                  <a:tcPr marL="19050" marR="19050" marT="19050" marB="19050" anchor="ctr">
                    <a:lnL>
                      <a:noFill/>
                    </a:lnL>
                    <a:lnR>
                      <a:noFill/>
                    </a:lnR>
                    <a:lnT>
                      <a:noFill/>
                    </a:lnT>
                    <a:lnB>
                      <a:noFill/>
                    </a:lnB>
                  </a:tcPr>
                </a:tc>
                <a:tc>
                  <a:txBody>
                    <a:bodyPr/>
                    <a:lstStyle/>
                    <a:p>
                      <a:pPr algn="r"/>
                      <a:r>
                        <a:rPr lang="en-US"/>
                        <a:t>0.45</a:t>
                      </a:r>
                    </a:p>
                  </a:txBody>
                  <a:tcPr marL="19050" marR="19050" marT="19050" marB="19050" anchor="ctr">
                    <a:lnL>
                      <a:noFill/>
                    </a:lnL>
                    <a:lnR>
                      <a:noFill/>
                    </a:lnR>
                    <a:lnT>
                      <a:noFill/>
                    </a:lnT>
                    <a:lnB>
                      <a:noFill/>
                    </a:lnB>
                  </a:tcPr>
                </a:tc>
                <a:extLst>
                  <a:ext uri="{0D108BD9-81ED-4DB2-BD59-A6C34878D82A}">
                    <a16:rowId xmlns:a16="http://schemas.microsoft.com/office/drawing/2014/main" val="750078703"/>
                  </a:ext>
                </a:extLst>
              </a:tr>
              <a:tr h="242143">
                <a:tc>
                  <a:txBody>
                    <a:bodyPr/>
                    <a:lstStyle/>
                    <a:p>
                      <a:pPr algn="r"/>
                      <a:r>
                        <a:rPr lang="en-US"/>
                        <a:t>0.5</a:t>
                      </a:r>
                    </a:p>
                  </a:txBody>
                  <a:tcPr marL="19050" marR="19050" marT="19050" marB="19050" anchor="ctr">
                    <a:lnL>
                      <a:noFill/>
                    </a:lnL>
                    <a:lnR>
                      <a:noFill/>
                    </a:lnR>
                    <a:lnT>
                      <a:noFill/>
                    </a:lnT>
                    <a:lnB>
                      <a:noFill/>
                    </a:lnB>
                  </a:tcPr>
                </a:tc>
                <a:tc>
                  <a:txBody>
                    <a:bodyPr/>
                    <a:lstStyle/>
                    <a:p>
                      <a:pPr algn="r"/>
                      <a:r>
                        <a:rPr lang="en-US"/>
                        <a:t>0.41</a:t>
                      </a:r>
                    </a:p>
                  </a:txBody>
                  <a:tcPr marL="19050" marR="19050" marT="19050" marB="19050" anchor="ctr">
                    <a:lnL>
                      <a:noFill/>
                    </a:lnL>
                    <a:lnR>
                      <a:noFill/>
                    </a:lnR>
                    <a:lnT>
                      <a:noFill/>
                    </a:lnT>
                    <a:lnB>
                      <a:noFill/>
                    </a:lnB>
                  </a:tcPr>
                </a:tc>
                <a:extLst>
                  <a:ext uri="{0D108BD9-81ED-4DB2-BD59-A6C34878D82A}">
                    <a16:rowId xmlns:a16="http://schemas.microsoft.com/office/drawing/2014/main" val="3084158300"/>
                  </a:ext>
                </a:extLst>
              </a:tr>
              <a:tr h="242143">
                <a:tc>
                  <a:txBody>
                    <a:bodyPr/>
                    <a:lstStyle/>
                    <a:p>
                      <a:pPr algn="r"/>
                      <a:r>
                        <a:rPr lang="en-US"/>
                        <a:t>0.6</a:t>
                      </a:r>
                    </a:p>
                  </a:txBody>
                  <a:tcPr marL="19050" marR="19050" marT="19050" marB="19050" anchor="ctr">
                    <a:lnL>
                      <a:noFill/>
                    </a:lnL>
                    <a:lnR>
                      <a:noFill/>
                    </a:lnR>
                    <a:lnT>
                      <a:noFill/>
                    </a:lnT>
                    <a:lnB>
                      <a:noFill/>
                    </a:lnB>
                  </a:tcPr>
                </a:tc>
                <a:tc>
                  <a:txBody>
                    <a:bodyPr/>
                    <a:lstStyle/>
                    <a:p>
                      <a:pPr algn="r"/>
                      <a:r>
                        <a:rPr lang="en-US"/>
                        <a:t>0.36</a:t>
                      </a:r>
                    </a:p>
                  </a:txBody>
                  <a:tcPr marL="19050" marR="19050" marT="19050" marB="19050" anchor="ctr">
                    <a:lnL>
                      <a:noFill/>
                    </a:lnL>
                    <a:lnR>
                      <a:noFill/>
                    </a:lnR>
                    <a:lnT>
                      <a:noFill/>
                    </a:lnT>
                    <a:lnB>
                      <a:noFill/>
                    </a:lnB>
                  </a:tcPr>
                </a:tc>
                <a:extLst>
                  <a:ext uri="{0D108BD9-81ED-4DB2-BD59-A6C34878D82A}">
                    <a16:rowId xmlns:a16="http://schemas.microsoft.com/office/drawing/2014/main" val="577260764"/>
                  </a:ext>
                </a:extLst>
              </a:tr>
              <a:tr h="242143">
                <a:tc>
                  <a:txBody>
                    <a:bodyPr/>
                    <a:lstStyle/>
                    <a:p>
                      <a:pPr algn="r"/>
                      <a:r>
                        <a:rPr lang="en-US"/>
                        <a:t>0.7</a:t>
                      </a:r>
                    </a:p>
                  </a:txBody>
                  <a:tcPr marL="19050" marR="19050" marT="19050" marB="19050" anchor="ctr">
                    <a:lnL>
                      <a:noFill/>
                    </a:lnL>
                    <a:lnR>
                      <a:noFill/>
                    </a:lnR>
                    <a:lnT>
                      <a:noFill/>
                    </a:lnT>
                    <a:lnB>
                      <a:noFill/>
                    </a:lnB>
                  </a:tcPr>
                </a:tc>
                <a:tc>
                  <a:txBody>
                    <a:bodyPr/>
                    <a:lstStyle/>
                    <a:p>
                      <a:pPr algn="r"/>
                      <a:r>
                        <a:rPr lang="en-US"/>
                        <a:t>0.29</a:t>
                      </a:r>
                    </a:p>
                  </a:txBody>
                  <a:tcPr marL="19050" marR="19050" marT="19050" marB="19050" anchor="ctr">
                    <a:lnL>
                      <a:noFill/>
                    </a:lnL>
                    <a:lnR>
                      <a:noFill/>
                    </a:lnR>
                    <a:lnT>
                      <a:noFill/>
                    </a:lnT>
                    <a:lnB>
                      <a:noFill/>
                    </a:lnB>
                  </a:tcPr>
                </a:tc>
                <a:extLst>
                  <a:ext uri="{0D108BD9-81ED-4DB2-BD59-A6C34878D82A}">
                    <a16:rowId xmlns:a16="http://schemas.microsoft.com/office/drawing/2014/main" val="3185462766"/>
                  </a:ext>
                </a:extLst>
              </a:tr>
              <a:tr h="242143">
                <a:tc>
                  <a:txBody>
                    <a:bodyPr/>
                    <a:lstStyle/>
                    <a:p>
                      <a:pPr algn="r"/>
                      <a:r>
                        <a:rPr lang="en-US"/>
                        <a:t>0.8</a:t>
                      </a:r>
                    </a:p>
                  </a:txBody>
                  <a:tcPr marL="19050" marR="19050" marT="19050" marB="19050" anchor="ctr">
                    <a:lnL>
                      <a:noFill/>
                    </a:lnL>
                    <a:lnR>
                      <a:noFill/>
                    </a:lnR>
                    <a:lnT>
                      <a:noFill/>
                    </a:lnT>
                    <a:lnB>
                      <a:noFill/>
                    </a:lnB>
                  </a:tcPr>
                </a:tc>
                <a:tc>
                  <a:txBody>
                    <a:bodyPr/>
                    <a:lstStyle/>
                    <a:p>
                      <a:pPr algn="r"/>
                      <a:r>
                        <a:rPr lang="en-US"/>
                        <a:t>0.13</a:t>
                      </a:r>
                    </a:p>
                  </a:txBody>
                  <a:tcPr marL="19050" marR="19050" marT="19050" marB="19050" anchor="ctr">
                    <a:lnL>
                      <a:noFill/>
                    </a:lnL>
                    <a:lnR>
                      <a:noFill/>
                    </a:lnR>
                    <a:lnT>
                      <a:noFill/>
                    </a:lnT>
                    <a:lnB>
                      <a:noFill/>
                    </a:lnB>
                  </a:tcPr>
                </a:tc>
                <a:extLst>
                  <a:ext uri="{0D108BD9-81ED-4DB2-BD59-A6C34878D82A}">
                    <a16:rowId xmlns:a16="http://schemas.microsoft.com/office/drawing/2014/main" val="2673166386"/>
                  </a:ext>
                </a:extLst>
              </a:tr>
              <a:tr h="242143">
                <a:tc>
                  <a:txBody>
                    <a:bodyPr/>
                    <a:lstStyle/>
                    <a:p>
                      <a:pPr algn="r"/>
                      <a:r>
                        <a:rPr lang="en-US"/>
                        <a:t>0.9</a:t>
                      </a:r>
                    </a:p>
                  </a:txBody>
                  <a:tcPr marL="19050" marR="19050" marT="19050" marB="19050" anchor="ctr">
                    <a:lnL>
                      <a:noFill/>
                    </a:lnL>
                    <a:lnR>
                      <a:noFill/>
                    </a:lnR>
                    <a:lnT>
                      <a:noFill/>
                    </a:lnT>
                    <a:lnB>
                      <a:noFill/>
                    </a:lnB>
                  </a:tcPr>
                </a:tc>
                <a:tc>
                  <a:txBody>
                    <a:bodyPr/>
                    <a:lstStyle/>
                    <a:p>
                      <a:pPr algn="r"/>
                      <a:r>
                        <a:rPr lang="en-US"/>
                        <a:t>0.10</a:t>
                      </a:r>
                    </a:p>
                  </a:txBody>
                  <a:tcPr marL="19050" marR="19050" marT="19050" marB="19050" anchor="ctr">
                    <a:lnL>
                      <a:noFill/>
                    </a:lnL>
                    <a:lnR>
                      <a:noFill/>
                    </a:lnR>
                    <a:lnT>
                      <a:noFill/>
                    </a:lnT>
                    <a:lnB>
                      <a:noFill/>
                    </a:lnB>
                  </a:tcPr>
                </a:tc>
                <a:extLst>
                  <a:ext uri="{0D108BD9-81ED-4DB2-BD59-A6C34878D82A}">
                    <a16:rowId xmlns:a16="http://schemas.microsoft.com/office/drawing/2014/main" val="2763139111"/>
                  </a:ext>
                </a:extLst>
              </a:tr>
              <a:tr h="242143">
                <a:tc>
                  <a:txBody>
                    <a:bodyPr/>
                    <a:lstStyle/>
                    <a:p>
                      <a:pPr algn="r"/>
                      <a:r>
                        <a:rPr lang="en-US"/>
                        <a:t>1.0</a:t>
                      </a:r>
                    </a:p>
                  </a:txBody>
                  <a:tcPr marL="19050" marR="19050" marT="19050" marB="19050" anchor="ctr">
                    <a:lnL>
                      <a:noFill/>
                    </a:lnL>
                    <a:lnR>
                      <a:noFill/>
                    </a:lnR>
                    <a:lnT>
                      <a:noFill/>
                    </a:lnT>
                    <a:lnB>
                      <a:noFill/>
                    </a:lnB>
                  </a:tcPr>
                </a:tc>
                <a:tc>
                  <a:txBody>
                    <a:bodyPr/>
                    <a:lstStyle/>
                    <a:p>
                      <a:pPr algn="r"/>
                      <a:r>
                        <a:rPr lang="en-US" dirty="0"/>
                        <a:t>0.08</a:t>
                      </a:r>
                    </a:p>
                  </a:txBody>
                  <a:tcPr marL="19050" marR="19050" marT="19050" marB="19050" anchor="ctr">
                    <a:lnL>
                      <a:noFill/>
                    </a:lnL>
                    <a:lnR>
                      <a:noFill/>
                    </a:lnR>
                    <a:lnT>
                      <a:noFill/>
                    </a:lnT>
                    <a:lnB>
                      <a:noFill/>
                    </a:lnB>
                  </a:tcPr>
                </a:tc>
                <a:extLst>
                  <a:ext uri="{0D108BD9-81ED-4DB2-BD59-A6C34878D82A}">
                    <a16:rowId xmlns:a16="http://schemas.microsoft.com/office/drawing/2014/main" val="2382805166"/>
                  </a:ext>
                </a:extLst>
              </a:tr>
            </a:tbl>
          </a:graphicData>
        </a:graphic>
      </p:graphicFrame>
      <p:sp>
        <p:nvSpPr>
          <p:cNvPr id="3" name="Rectangle 243">
            <a:extLst>
              <a:ext uri="{FF2B5EF4-FFF2-40B4-BE49-F238E27FC236}">
                <a16:creationId xmlns:a16="http://schemas.microsoft.com/office/drawing/2014/main" id="{DC73873C-13FF-475B-B832-18B75BBFFC59}"/>
              </a:ext>
            </a:extLst>
          </p:cNvPr>
          <p:cNvSpPr>
            <a:spLocks noChangeArrowheads="1"/>
          </p:cNvSpPr>
          <p:nvPr/>
        </p:nvSpPr>
        <p:spPr bwMode="auto">
          <a:xfrm>
            <a:off x="6329257" y="1425325"/>
            <a:ext cx="2833481" cy="64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5233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solidFill>
                  <a:schemeClr val="accent2">
                    <a:lumMod val="75000"/>
                  </a:schemeClr>
                </a:solidFill>
                <a:ea typeface="ＭＳ Ｐゴシック" pitchFamily="-112" charset="-128"/>
              </a:rPr>
              <a:t>Μέση ακρίβεια </a:t>
            </a:r>
            <a:r>
              <a:rPr lang="en-US" dirty="0">
                <a:solidFill>
                  <a:schemeClr val="accent2">
                    <a:lumMod val="75000"/>
                  </a:schemeClr>
                </a:solidFill>
                <a:ea typeface="ＭＳ Ｐゴシック" pitchFamily="-112" charset="-128"/>
              </a:rPr>
              <a:t>11-</a:t>
            </a:r>
            <a:r>
              <a:rPr lang="el-GR" dirty="0">
                <a:solidFill>
                  <a:schemeClr val="accent2">
                    <a:lumMod val="75000"/>
                  </a:schemeClr>
                </a:solidFill>
                <a:ea typeface="ＭＳ Ｐゴシック" pitchFamily="-112" charset="-128"/>
              </a:rPr>
              <a:t>σημείων με παρεμβολή (11-</a:t>
            </a:r>
            <a:r>
              <a:rPr lang="en-US" dirty="0">
                <a:solidFill>
                  <a:schemeClr val="accent2">
                    <a:lumMod val="75000"/>
                  </a:schemeClr>
                </a:solidFill>
                <a:ea typeface="ＭＳ Ｐゴシック" pitchFamily="-112" charset="-128"/>
              </a:rPr>
              <a:t>point interpolated average precision)</a:t>
            </a:r>
            <a:endParaRPr lang="en-US"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7" name="Text Box 3"/>
          <p:cNvSpPr txBox="1">
            <a:spLocks noChangeArrowheads="1"/>
          </p:cNvSpPr>
          <p:nvPr/>
        </p:nvSpPr>
        <p:spPr bwMode="auto">
          <a:xfrm>
            <a:off x="3352800" y="1600200"/>
            <a:ext cx="5486400" cy="23622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dirty="0">
                <a:latin typeface="+mn-lt"/>
              </a:rPr>
              <a:t>Υπολόγισε την ακρίβεια με παρεμβολή στα επίπεδα ανάκτησης </a:t>
            </a:r>
            <a:r>
              <a:rPr lang="en-US" dirty="0">
                <a:solidFill>
                  <a:schemeClr val="tx1"/>
                </a:solidFill>
                <a:latin typeface="+mn-lt"/>
              </a:rPr>
              <a:t>0.0, 0.1, 0.2, </a:t>
            </a:r>
            <a:r>
              <a:rPr lang="de-DE" dirty="0">
                <a:solidFill>
                  <a:schemeClr val="tx1"/>
                </a:solidFill>
                <a:latin typeface="+mn-lt"/>
              </a:rPr>
              <a:t>.</a:t>
            </a:r>
            <a:endParaRPr lang="el-GR" dirty="0">
              <a:solidFill>
                <a:schemeClr val="tx1"/>
              </a:solidFill>
              <a:latin typeface="+mn-lt"/>
            </a:endParaRPr>
          </a:p>
          <a:p>
            <a:pPr marL="914400" lvl="1" indent="-457200">
              <a:spcBef>
                <a:spcPts val="0"/>
              </a:spcBef>
              <a:buClr>
                <a:srgbClr val="336699"/>
              </a:buClr>
              <a:buFont typeface="Wingdings" pitchFamily="2" charset="2"/>
              <a:buChar char="§"/>
            </a:pPr>
            <a:r>
              <a:rPr lang="el-GR" dirty="0">
                <a:solidFill>
                  <a:schemeClr val="tx1"/>
                </a:solidFill>
                <a:latin typeface="+mn-lt"/>
              </a:rPr>
              <a:t>Επανέλαβε το για όλα τα ερωτήματα στο </a:t>
            </a:r>
            <a:r>
              <a:rPr lang="en-US" dirty="0">
                <a:solidFill>
                  <a:schemeClr val="tx1"/>
                </a:solidFill>
                <a:latin typeface="+mn-lt"/>
              </a:rPr>
              <a:t>evaluation benchmark</a:t>
            </a:r>
            <a:r>
              <a:rPr lang="el-GR" dirty="0">
                <a:solidFill>
                  <a:schemeClr val="tx1"/>
                </a:solidFill>
                <a:latin typeface="+mn-lt"/>
              </a:rPr>
              <a:t> και πάρε το μέσο όρο </a:t>
            </a:r>
          </a:p>
        </p:txBody>
      </p:sp>
      <p:graphicFrame>
        <p:nvGraphicFramePr>
          <p:cNvPr id="8" name="Table 7"/>
          <p:cNvGraphicFramePr>
            <a:graphicFrameLocks noGrp="1"/>
          </p:cNvGraphicFramePr>
          <p:nvPr>
            <p:extLst>
              <p:ext uri="{D42A27DB-BD31-4B8C-83A1-F6EECF244321}">
                <p14:modId xmlns:p14="http://schemas.microsoft.com/office/powerpoint/2010/main" val="84069025"/>
              </p:ext>
            </p:extLst>
          </p:nvPr>
        </p:nvGraphicFramePr>
        <p:xfrm>
          <a:off x="304800" y="1676400"/>
          <a:ext cx="2905124" cy="4937760"/>
        </p:xfrm>
        <a:graphic>
          <a:graphicData uri="http://schemas.openxmlformats.org/drawingml/2006/table">
            <a:tbl>
              <a:tblPr firstRow="1" bandRow="1">
                <a:tableStyleId>{C083E6E3-FA7D-4D7B-A595-EF9225AFEA82}</a:tableStyleId>
              </a:tblPr>
              <a:tblGrid>
                <a:gridCol w="976298">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tblGrid>
              <a:tr h="370840">
                <a:tc>
                  <a:txBody>
                    <a:bodyPr/>
                    <a:lstStyle/>
                    <a:p>
                      <a:r>
                        <a:rPr lang="de-DE" sz="2400" b="0" kern="1200" dirty="0"/>
                        <a:t>Recall</a:t>
                      </a:r>
                      <a:endParaRPr lang="de-DE" sz="2400" b="0" dirty="0"/>
                    </a:p>
                  </a:txBody>
                  <a:tcPr/>
                </a:tc>
                <a:tc>
                  <a:txBody>
                    <a:bodyPr/>
                    <a:lstStyle/>
                    <a:p>
                      <a:r>
                        <a:rPr lang="de-DE" sz="2400" b="0" kern="1200" dirty="0" err="1"/>
                        <a:t>Interpolated</a:t>
                      </a:r>
                      <a:endParaRPr lang="de-DE" sz="2400" b="0" kern="1200" dirty="0"/>
                    </a:p>
                    <a:p>
                      <a:r>
                        <a:rPr lang="de-DE" sz="2400" b="0" kern="1200" dirty="0"/>
                        <a:t>Precision</a:t>
                      </a:r>
                      <a:endParaRPr lang="de-DE" sz="2400" b="0"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de-DE" sz="2400" kern="1200" dirty="0"/>
                        <a:t>0.0</a:t>
                      </a:r>
                    </a:p>
                    <a:p>
                      <a:r>
                        <a:rPr lang="de-DE" sz="2400" kern="1200" dirty="0"/>
                        <a:t>0.1</a:t>
                      </a:r>
                    </a:p>
                    <a:p>
                      <a:r>
                        <a:rPr lang="de-DE" sz="2400" kern="1200" dirty="0"/>
                        <a:t>0.2</a:t>
                      </a:r>
                    </a:p>
                    <a:p>
                      <a:r>
                        <a:rPr lang="de-DE" sz="2400" kern="1200" dirty="0"/>
                        <a:t>0.3</a:t>
                      </a:r>
                    </a:p>
                    <a:p>
                      <a:r>
                        <a:rPr lang="de-DE" sz="2400" kern="1200" dirty="0"/>
                        <a:t>0.4</a:t>
                      </a:r>
                    </a:p>
                    <a:p>
                      <a:r>
                        <a:rPr lang="de-DE" sz="2400" kern="1200" dirty="0"/>
                        <a:t>0.5</a:t>
                      </a:r>
                    </a:p>
                    <a:p>
                      <a:r>
                        <a:rPr lang="de-DE" sz="2400" kern="1200" dirty="0"/>
                        <a:t>0.6</a:t>
                      </a:r>
                    </a:p>
                    <a:p>
                      <a:r>
                        <a:rPr lang="de-DE" sz="2400" kern="1200" dirty="0"/>
                        <a:t>0.7</a:t>
                      </a:r>
                    </a:p>
                    <a:p>
                      <a:r>
                        <a:rPr lang="de-DE" sz="2400" kern="1200" dirty="0"/>
                        <a:t>0.8</a:t>
                      </a:r>
                    </a:p>
                    <a:p>
                      <a:r>
                        <a:rPr lang="de-DE" sz="2400" kern="1200" dirty="0"/>
                        <a:t>0.9 </a:t>
                      </a:r>
                    </a:p>
                    <a:p>
                      <a:r>
                        <a:rPr lang="de-DE" sz="2400" kern="1200" dirty="0"/>
                        <a:t>1.0</a:t>
                      </a:r>
                      <a:endParaRPr lang="de-DE" sz="2400" dirty="0"/>
                    </a:p>
                  </a:txBody>
                  <a:tcPr/>
                </a:tc>
                <a:tc>
                  <a:txBody>
                    <a:bodyPr/>
                    <a:lstStyle/>
                    <a:p>
                      <a:r>
                        <a:rPr lang="de-DE" sz="2400" kern="1200" dirty="0"/>
                        <a:t> 1.00</a:t>
                      </a:r>
                    </a:p>
                    <a:p>
                      <a:r>
                        <a:rPr lang="de-DE" sz="2400" kern="1200" dirty="0"/>
                        <a:t> 0.67</a:t>
                      </a:r>
                    </a:p>
                    <a:p>
                      <a:r>
                        <a:rPr lang="de-DE" sz="2400" kern="1200" dirty="0"/>
                        <a:t> 0.63</a:t>
                      </a:r>
                    </a:p>
                    <a:p>
                      <a:r>
                        <a:rPr lang="de-DE" sz="2400" kern="1200" dirty="0"/>
                        <a:t> 0.55</a:t>
                      </a:r>
                    </a:p>
                    <a:p>
                      <a:r>
                        <a:rPr lang="de-DE" sz="2400" kern="1200" dirty="0"/>
                        <a:t> 0.45</a:t>
                      </a:r>
                    </a:p>
                    <a:p>
                      <a:r>
                        <a:rPr lang="de-DE" sz="2400" kern="1200" dirty="0"/>
                        <a:t> 0.41</a:t>
                      </a:r>
                    </a:p>
                    <a:p>
                      <a:r>
                        <a:rPr lang="de-DE" sz="2400" kern="1200" dirty="0"/>
                        <a:t> 0.36</a:t>
                      </a:r>
                    </a:p>
                    <a:p>
                      <a:r>
                        <a:rPr lang="de-DE" sz="2400" kern="1200" dirty="0"/>
                        <a:t> 0.29</a:t>
                      </a:r>
                    </a:p>
                    <a:p>
                      <a:r>
                        <a:rPr lang="de-DE" sz="2400" kern="1200" dirty="0"/>
                        <a:t> 0.13</a:t>
                      </a:r>
                    </a:p>
                    <a:p>
                      <a:r>
                        <a:rPr lang="el-GR" sz="2400" kern="1200" dirty="0"/>
                        <a:t> </a:t>
                      </a:r>
                      <a:r>
                        <a:rPr lang="de-DE" sz="2400" kern="1200" dirty="0"/>
                        <a:t>0.10</a:t>
                      </a:r>
                    </a:p>
                    <a:p>
                      <a:r>
                        <a:rPr lang="de-DE" sz="2400" kern="1200" dirty="0"/>
                        <a:t> 0.08</a:t>
                      </a:r>
                      <a:endParaRPr lang="de-DE" sz="240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46218359"/>
              </p:ext>
            </p:extLst>
          </p:nvPr>
        </p:nvGraphicFramePr>
        <p:xfrm>
          <a:off x="4343400" y="4042229"/>
          <a:ext cx="2743200" cy="1355271"/>
        </p:xfrm>
        <a:graphic>
          <a:graphicData uri="http://schemas.openxmlformats.org/presentationml/2006/ole">
            <mc:AlternateContent xmlns:mc="http://schemas.openxmlformats.org/markup-compatibility/2006">
              <mc:Choice xmlns:v="urn:schemas-microsoft-com:vml" Requires="v">
                <p:oleObj spid="_x0000_s10250" name="Equation" r:id="rId3" imgW="977476" imgH="482391" progId="">
                  <p:embed/>
                </p:oleObj>
              </mc:Choice>
              <mc:Fallback>
                <p:oleObj name="Equation" r:id="rId3" imgW="977476" imgH="482391"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042229"/>
                        <a:ext cx="2743200" cy="1355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3816530" y="5486400"/>
            <a:ext cx="5136970" cy="707886"/>
          </a:xfrm>
          <a:prstGeom prst="rect">
            <a:avLst/>
          </a:prstGeom>
        </p:spPr>
        <p:txBody>
          <a:bodyPr wrap="square">
            <a:spAutoFit/>
          </a:bodyPr>
          <a:lstStyle/>
          <a:p>
            <a:r>
              <a:rPr lang="en-US" sz="2000" dirty="0" err="1">
                <a:latin typeface="+mn-lt"/>
              </a:rPr>
              <a:t>N</a:t>
            </a:r>
            <a:r>
              <a:rPr lang="en-US" sz="2000" baseline="-25000" dirty="0" err="1">
                <a:latin typeface="+mn-lt"/>
              </a:rPr>
              <a:t>q</a:t>
            </a:r>
            <a:r>
              <a:rPr lang="en-US" sz="2000" dirty="0">
                <a:latin typeface="+mn-lt"/>
              </a:rPr>
              <a:t> – </a:t>
            </a:r>
            <a:r>
              <a:rPr lang="el-GR" sz="2000" dirty="0">
                <a:latin typeface="+mn-lt"/>
              </a:rPr>
              <a:t>πλήθος ερωτημάτων</a:t>
            </a:r>
            <a:endParaRPr lang="en-US" sz="2000" dirty="0">
              <a:latin typeface="+mn-lt"/>
            </a:endParaRPr>
          </a:p>
          <a:p>
            <a:r>
              <a:rPr lang="en-US" sz="2000" dirty="0">
                <a:latin typeface="+mn-lt"/>
              </a:rPr>
              <a:t>P</a:t>
            </a:r>
            <a:r>
              <a:rPr lang="en-US" sz="2000" baseline="-25000" dirty="0">
                <a:latin typeface="+mn-lt"/>
              </a:rPr>
              <a:t>i</a:t>
            </a:r>
            <a:r>
              <a:rPr lang="en-US" sz="2000" dirty="0">
                <a:latin typeface="+mn-lt"/>
              </a:rPr>
              <a:t>(r) - precision at recall level r for </a:t>
            </a:r>
            <a:r>
              <a:rPr lang="en-US" sz="2000" dirty="0" err="1">
                <a:latin typeface="+mn-lt"/>
              </a:rPr>
              <a:t>i</a:t>
            </a:r>
            <a:r>
              <a:rPr lang="en-US" sz="2000" baseline="30000" dirty="0" err="1">
                <a:latin typeface="+mn-lt"/>
              </a:rPr>
              <a:t>th</a:t>
            </a:r>
            <a:r>
              <a:rPr lang="en-US" sz="2000" baseline="30000" dirty="0">
                <a:latin typeface="+mn-lt"/>
              </a:rPr>
              <a:t> </a:t>
            </a:r>
            <a:r>
              <a:rPr lang="en-US" sz="2000" dirty="0">
                <a:latin typeface="+mn-lt"/>
              </a:rPr>
              <a:t>query</a:t>
            </a:r>
          </a:p>
        </p:txBody>
      </p:sp>
    </p:spTree>
    <p:extLst>
      <p:ext uri="{BB962C8B-B14F-4D97-AF65-F5344CB8AC3E}">
        <p14:creationId xmlns:p14="http://schemas.microsoft.com/office/powerpoint/2010/main" val="634694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Τυπική</a:t>
            </a:r>
            <a:r>
              <a:rPr lang="en-US" sz="4000" dirty="0">
                <a:solidFill>
                  <a:schemeClr val="accent2">
                    <a:lumMod val="75000"/>
                  </a:schemeClr>
                </a:solidFill>
                <a:ea typeface="ＭＳ Ｐゴシック" charset="-128"/>
              </a:rPr>
              <a:t> (</a:t>
            </a:r>
            <a:r>
              <a:rPr lang="el-GR" sz="4000" dirty="0">
                <a:solidFill>
                  <a:schemeClr val="accent2">
                    <a:lumMod val="75000"/>
                  </a:schemeClr>
                </a:solidFill>
                <a:ea typeface="ＭＳ Ｐゴシック" charset="-128"/>
              </a:rPr>
              <a:t>καλή;</a:t>
            </a:r>
            <a:r>
              <a:rPr lang="en-US" sz="4000" dirty="0">
                <a:solidFill>
                  <a:schemeClr val="accent2">
                    <a:lumMod val="75000"/>
                  </a:schemeClr>
                </a:solidFill>
                <a:ea typeface="ＭＳ Ｐゴシック" charset="-128"/>
              </a:rPr>
              <a:t>) </a:t>
            </a:r>
            <a:r>
              <a:rPr lang="el-GR" sz="4000" dirty="0">
                <a:solidFill>
                  <a:schemeClr val="accent2">
                    <a:lumMod val="75000"/>
                  </a:schemeClr>
                </a:solidFill>
                <a:ea typeface="ＭＳ Ｐゴシック" charset="-128"/>
              </a:rPr>
              <a:t>ακρίβεια </a:t>
            </a:r>
            <a:r>
              <a:rPr lang="en-US" sz="4000" dirty="0">
                <a:solidFill>
                  <a:schemeClr val="accent2">
                    <a:lumMod val="75000"/>
                  </a:schemeClr>
                </a:solidFill>
                <a:ea typeface="ＭＳ Ｐゴシック" charset="-128"/>
              </a:rPr>
              <a:t>11</a:t>
            </a:r>
            <a:r>
              <a:rPr lang="el-GR" sz="4000" dirty="0">
                <a:solidFill>
                  <a:schemeClr val="accent2">
                    <a:lumMod val="75000"/>
                  </a:schemeClr>
                </a:solidFill>
                <a:ea typeface="ＭＳ Ｐゴシック" charset="-128"/>
              </a:rPr>
              <a:t>-σημείων</a:t>
            </a:r>
            <a:endParaRPr lang="en-US" sz="4000" dirty="0">
              <a:solidFill>
                <a:schemeClr val="accent2">
                  <a:lumMod val="75000"/>
                </a:schemeClr>
              </a:solidFill>
              <a:ea typeface="ＭＳ Ｐゴシック" charset="-128"/>
            </a:endParaRPr>
          </a:p>
        </p:txBody>
      </p:sp>
      <p:graphicFrame>
        <p:nvGraphicFramePr>
          <p:cNvPr id="4098" name="Object 2"/>
          <p:cNvGraphicFramePr>
            <a:graphicFrameLocks noGrp="1" noChangeAspect="1"/>
          </p:cNvGraphicFramePr>
          <p:nvPr>
            <p:ph idx="1"/>
          </p:nvPr>
        </p:nvGraphicFramePr>
        <p:xfrm>
          <a:off x="2643188" y="2373313"/>
          <a:ext cx="3857625" cy="3257550"/>
        </p:xfrm>
        <a:graphic>
          <a:graphicData uri="http://schemas.openxmlformats.org/presentationml/2006/ole">
            <mc:AlternateContent xmlns:mc="http://schemas.openxmlformats.org/markup-compatibility/2006">
              <mc:Choice xmlns:v="urn:schemas-microsoft-com:vml" Requires="v">
                <p:oleObj spid="_x0000_s11274" name="Chart" r:id="rId3" imgW="3857549" imgH="3257702" progId="Excel.Sheet.8">
                  <p:embed/>
                </p:oleObj>
              </mc:Choice>
              <mc:Fallback>
                <p:oleObj name="Chart" r:id="rId3" imgW="3857549" imgH="3257702" progId="Excel.Sheet.8">
                  <p:embed/>
                  <p:pic>
                    <p:nvPicPr>
                      <p:cNvPr id="0" name="Picture 9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373313"/>
                        <a:ext cx="3857625" cy="32575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Slide Number Placeholder 5"/>
          <p:cNvSpPr>
            <a:spLocks noGrp="1"/>
          </p:cNvSpPr>
          <p:nvPr>
            <p:ph type="sldNum" sz="quarter" idx="12"/>
          </p:nvPr>
        </p:nvSpPr>
        <p:spPr bwMode="auto">
          <a:noFill/>
          <a:ln>
            <a:miter lim="800000"/>
            <a:headEnd/>
            <a:tailEnd/>
          </a:ln>
        </p:spPr>
        <p:txBody>
          <a:bodyPr/>
          <a:lstStyle/>
          <a:p>
            <a:fld id="{B5E06A3C-48EB-479A-8DB4-C407801F510D}" type="slidenum">
              <a:rPr lang="en-US" smtClean="0"/>
              <a:pPr/>
              <a:t>55</a:t>
            </a:fld>
            <a:endParaRPr lang="en-US"/>
          </a:p>
        </p:txBody>
      </p:sp>
      <p:sp>
        <p:nvSpPr>
          <p:cNvPr id="4101" name="Rectangle 23"/>
          <p:cNvSpPr>
            <a:spLocks noGrp="1" noChangeArrowheads="1"/>
          </p:cNvSpPr>
          <p:nvPr>
            <p:ph type="body" idx="4294967295"/>
          </p:nvPr>
        </p:nvSpPr>
        <p:spPr>
          <a:xfrm>
            <a:off x="361950" y="1563688"/>
            <a:ext cx="8153400" cy="4876800"/>
          </a:xfrm>
        </p:spPr>
        <p:txBody>
          <a:bodyPr/>
          <a:lstStyle/>
          <a:p>
            <a:pPr eaLnBrk="1" hangingPunct="1"/>
            <a:r>
              <a:rPr lang="en-US" sz="2400" dirty="0" err="1">
                <a:ea typeface="ＭＳ Ｐゴシック" charset="-128"/>
              </a:rPr>
              <a:t>SabIR</a:t>
            </a:r>
            <a:r>
              <a:rPr lang="en-US" sz="2400" dirty="0">
                <a:ea typeface="ＭＳ Ｐゴシック" charset="-128"/>
              </a:rPr>
              <a:t>/Cornell 8A1 11pt precision from TREC 8 (1999) </a:t>
            </a:r>
          </a:p>
        </p:txBody>
      </p:sp>
      <p:sp>
        <p:nvSpPr>
          <p:cNvPr id="4102"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
        <p:nvSpPr>
          <p:cNvPr id="2" name="TextBox 1"/>
          <p:cNvSpPr txBox="1"/>
          <p:nvPr/>
        </p:nvSpPr>
        <p:spPr>
          <a:xfrm>
            <a:off x="361950" y="5793552"/>
            <a:ext cx="8153400" cy="707886"/>
          </a:xfrm>
          <a:prstGeom prst="rect">
            <a:avLst/>
          </a:prstGeom>
          <a:noFill/>
        </p:spPr>
        <p:txBody>
          <a:bodyPr wrap="square" rtlCol="0">
            <a:spAutoFit/>
          </a:bodyPr>
          <a:lstStyle/>
          <a:p>
            <a:r>
              <a:rPr lang="en-US" sz="2000" dirty="0">
                <a:latin typeface="+mn-lt"/>
              </a:rPr>
              <a:t>Measure: </a:t>
            </a:r>
            <a:r>
              <a:rPr lang="en-US" sz="2000" dirty="0">
                <a:solidFill>
                  <a:schemeClr val="accent2">
                    <a:lumMod val="75000"/>
                  </a:schemeClr>
                </a:solidFill>
                <a:latin typeface="+mn-lt"/>
              </a:rPr>
              <a:t>PR AUC (Area Under the Curve) </a:t>
            </a:r>
            <a:r>
              <a:rPr lang="en-US" sz="2000" dirty="0">
                <a:latin typeface="+mn-lt"/>
              </a:rPr>
              <a:t>(</a:t>
            </a:r>
            <a:r>
              <a:rPr lang="el-GR" sz="2000" dirty="0">
                <a:latin typeface="+mn-lt"/>
              </a:rPr>
              <a:t>χρήσιμη όταν πάρα πολλά Τ</a:t>
            </a:r>
            <a:r>
              <a:rPr lang="en-US" sz="2000" dirty="0">
                <a:latin typeface="+mn-lt"/>
              </a:rPr>
              <a:t>rue </a:t>
            </a:r>
            <a:r>
              <a:rPr lang="el-GR" sz="2000" dirty="0">
                <a:latin typeface="+mn-lt"/>
              </a:rPr>
              <a:t>Ν</a:t>
            </a:r>
            <a:r>
              <a:rPr lang="en-US" sz="2000" dirty="0" err="1">
                <a:latin typeface="+mn-lt"/>
              </a:rPr>
              <a:t>egative</a:t>
            </a:r>
            <a:r>
              <a:rPr lang="el-GR" sz="2000" dirty="0">
                <a:latin typeface="+mn-lt"/>
              </a:rPr>
              <a:t>)</a:t>
            </a:r>
          </a:p>
        </p:txBody>
      </p:sp>
      <p:sp>
        <p:nvSpPr>
          <p:cNvPr id="3" name="TextBox 2">
            <a:extLst>
              <a:ext uri="{FF2B5EF4-FFF2-40B4-BE49-F238E27FC236}">
                <a16:creationId xmlns:a16="http://schemas.microsoft.com/office/drawing/2014/main" id="{1EA61C16-8B08-4CF1-BBB8-A9B62DA78B75}"/>
              </a:ext>
            </a:extLst>
          </p:cNvPr>
          <p:cNvSpPr txBox="1"/>
          <p:nvPr/>
        </p:nvSpPr>
        <p:spPr>
          <a:xfrm>
            <a:off x="5334000" y="2667000"/>
            <a:ext cx="3257550" cy="461665"/>
          </a:xfrm>
          <a:prstGeom prst="rect">
            <a:avLst/>
          </a:prstGeom>
          <a:noFill/>
        </p:spPr>
        <p:txBody>
          <a:bodyPr wrap="square" rtlCol="0">
            <a:spAutoFit/>
          </a:bodyPr>
          <a:lstStyle/>
          <a:p>
            <a:r>
              <a:rPr lang="el-GR" i="1" dirty="0">
                <a:solidFill>
                  <a:schemeClr val="accent1">
                    <a:lumMod val="75000"/>
                  </a:schemeClr>
                </a:solidFill>
                <a:latin typeface="+mn-lt"/>
              </a:rPr>
              <a:t>Πως μοιάζει το </a:t>
            </a:r>
            <a:r>
              <a:rPr lang="en-US" i="1" dirty="0">
                <a:solidFill>
                  <a:schemeClr val="accent1">
                    <a:lumMod val="75000"/>
                  </a:schemeClr>
                </a:solidFill>
                <a:latin typeface="+mn-lt"/>
              </a:rPr>
              <a:t>optimal;</a:t>
            </a:r>
          </a:p>
        </p:txBody>
      </p:sp>
      <p:grpSp>
        <p:nvGrpSpPr>
          <p:cNvPr id="17" name="Group 16">
            <a:extLst>
              <a:ext uri="{FF2B5EF4-FFF2-40B4-BE49-F238E27FC236}">
                <a16:creationId xmlns:a16="http://schemas.microsoft.com/office/drawing/2014/main" id="{E1B6CD48-834C-494F-8579-24DD339F32B3}"/>
              </a:ext>
            </a:extLst>
          </p:cNvPr>
          <p:cNvGrpSpPr/>
          <p:nvPr/>
        </p:nvGrpSpPr>
        <p:grpSpPr>
          <a:xfrm>
            <a:off x="3183138" y="3384978"/>
            <a:ext cx="1867680" cy="1547640"/>
            <a:chOff x="3183138" y="3384978"/>
            <a:chExt cx="1867680" cy="154764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A61715C-523B-4069-BA98-D8B6A2122267}"/>
                    </a:ext>
                  </a:extLst>
                </p14:cNvPr>
                <p14:cNvContentPartPr/>
                <p14:nvPr/>
              </p14:nvContentPartPr>
              <p14:xfrm>
                <a:off x="3313818" y="3384978"/>
                <a:ext cx="36360" cy="45720"/>
              </p14:xfrm>
            </p:contentPart>
          </mc:Choice>
          <mc:Fallback xmlns="">
            <p:pic>
              <p:nvPicPr>
                <p:cNvPr id="4" name="Ink 3">
                  <a:extLst>
                    <a:ext uri="{FF2B5EF4-FFF2-40B4-BE49-F238E27FC236}">
                      <a16:creationId xmlns:a16="http://schemas.microsoft.com/office/drawing/2014/main" id="{FA61715C-523B-4069-BA98-D8B6A2122267}"/>
                    </a:ext>
                  </a:extLst>
                </p:cNvPr>
                <p:cNvPicPr/>
                <p:nvPr/>
              </p:nvPicPr>
              <p:blipFill>
                <a:blip r:embed="rId6"/>
                <a:stretch>
                  <a:fillRect/>
                </a:stretch>
              </p:blipFill>
              <p:spPr>
                <a:xfrm>
                  <a:off x="3305178" y="3376338"/>
                  <a:ext cx="54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8E62D85-1343-4396-BB94-F1C5475D7A7E}"/>
                    </a:ext>
                  </a:extLst>
                </p14:cNvPr>
                <p14:cNvContentPartPr/>
                <p14:nvPr/>
              </p14:nvContentPartPr>
              <p14:xfrm>
                <a:off x="3183138" y="3432858"/>
                <a:ext cx="143280" cy="371520"/>
              </p14:xfrm>
            </p:contentPart>
          </mc:Choice>
          <mc:Fallback xmlns="">
            <p:pic>
              <p:nvPicPr>
                <p:cNvPr id="5" name="Ink 4">
                  <a:extLst>
                    <a:ext uri="{FF2B5EF4-FFF2-40B4-BE49-F238E27FC236}">
                      <a16:creationId xmlns:a16="http://schemas.microsoft.com/office/drawing/2014/main" id="{88E62D85-1343-4396-BB94-F1C5475D7A7E}"/>
                    </a:ext>
                  </a:extLst>
                </p:cNvPr>
                <p:cNvPicPr/>
                <p:nvPr/>
              </p:nvPicPr>
              <p:blipFill>
                <a:blip r:embed="rId8"/>
                <a:stretch>
                  <a:fillRect/>
                </a:stretch>
              </p:blipFill>
              <p:spPr>
                <a:xfrm>
                  <a:off x="3174498" y="3423858"/>
                  <a:ext cx="1609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3E7EEABC-54D7-4A1D-99F2-AE870045F496}"/>
                    </a:ext>
                  </a:extLst>
                </p14:cNvPr>
                <p14:cNvContentPartPr/>
                <p14:nvPr/>
              </p14:nvContentPartPr>
              <p14:xfrm>
                <a:off x="3285378" y="3659658"/>
                <a:ext cx="231840" cy="422280"/>
              </p14:xfrm>
            </p:contentPart>
          </mc:Choice>
          <mc:Fallback xmlns="">
            <p:pic>
              <p:nvPicPr>
                <p:cNvPr id="6" name="Ink 5">
                  <a:extLst>
                    <a:ext uri="{FF2B5EF4-FFF2-40B4-BE49-F238E27FC236}">
                      <a16:creationId xmlns:a16="http://schemas.microsoft.com/office/drawing/2014/main" id="{3E7EEABC-54D7-4A1D-99F2-AE870045F496}"/>
                    </a:ext>
                  </a:extLst>
                </p:cNvPr>
                <p:cNvPicPr/>
                <p:nvPr/>
              </p:nvPicPr>
              <p:blipFill>
                <a:blip r:embed="rId10"/>
                <a:stretch>
                  <a:fillRect/>
                </a:stretch>
              </p:blipFill>
              <p:spPr>
                <a:xfrm>
                  <a:off x="3276738" y="3650658"/>
                  <a:ext cx="2494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12A94ADE-A7E2-40D7-830D-1FC4403B50BD}"/>
                    </a:ext>
                  </a:extLst>
                </p14:cNvPr>
                <p14:cNvContentPartPr/>
                <p14:nvPr/>
              </p14:nvContentPartPr>
              <p14:xfrm>
                <a:off x="3286818" y="3973938"/>
                <a:ext cx="388440" cy="587880"/>
              </p14:xfrm>
            </p:contentPart>
          </mc:Choice>
          <mc:Fallback xmlns="">
            <p:pic>
              <p:nvPicPr>
                <p:cNvPr id="7" name="Ink 6">
                  <a:extLst>
                    <a:ext uri="{FF2B5EF4-FFF2-40B4-BE49-F238E27FC236}">
                      <a16:creationId xmlns:a16="http://schemas.microsoft.com/office/drawing/2014/main" id="{12A94ADE-A7E2-40D7-830D-1FC4403B50BD}"/>
                    </a:ext>
                  </a:extLst>
                </p:cNvPr>
                <p:cNvPicPr/>
                <p:nvPr/>
              </p:nvPicPr>
              <p:blipFill>
                <a:blip r:embed="rId12"/>
                <a:stretch>
                  <a:fillRect/>
                </a:stretch>
              </p:blipFill>
              <p:spPr>
                <a:xfrm>
                  <a:off x="3278178" y="3964938"/>
                  <a:ext cx="40608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D594ED34-D1D0-4A49-A89B-EBB25687BCEE}"/>
                    </a:ext>
                  </a:extLst>
                </p14:cNvPr>
                <p14:cNvContentPartPr/>
                <p14:nvPr/>
              </p14:nvContentPartPr>
              <p14:xfrm>
                <a:off x="3460338" y="4196418"/>
                <a:ext cx="779760" cy="590760"/>
              </p14:xfrm>
            </p:contentPart>
          </mc:Choice>
          <mc:Fallback xmlns="">
            <p:pic>
              <p:nvPicPr>
                <p:cNvPr id="8" name="Ink 7">
                  <a:extLst>
                    <a:ext uri="{FF2B5EF4-FFF2-40B4-BE49-F238E27FC236}">
                      <a16:creationId xmlns:a16="http://schemas.microsoft.com/office/drawing/2014/main" id="{D594ED34-D1D0-4A49-A89B-EBB25687BCEE}"/>
                    </a:ext>
                  </a:extLst>
                </p:cNvPr>
                <p:cNvPicPr/>
                <p:nvPr/>
              </p:nvPicPr>
              <p:blipFill>
                <a:blip r:embed="rId14"/>
                <a:stretch>
                  <a:fillRect/>
                </a:stretch>
              </p:blipFill>
              <p:spPr>
                <a:xfrm>
                  <a:off x="3451338" y="4187418"/>
                  <a:ext cx="79740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7D5905BA-DAA4-4AF6-997F-C699C13AA817}"/>
                    </a:ext>
                  </a:extLst>
                </p14:cNvPr>
                <p14:cNvContentPartPr/>
                <p14:nvPr/>
              </p14:nvContentPartPr>
              <p14:xfrm>
                <a:off x="4177458" y="4475058"/>
                <a:ext cx="334440" cy="384120"/>
              </p14:xfrm>
            </p:contentPart>
          </mc:Choice>
          <mc:Fallback xmlns="">
            <p:pic>
              <p:nvPicPr>
                <p:cNvPr id="9" name="Ink 8">
                  <a:extLst>
                    <a:ext uri="{FF2B5EF4-FFF2-40B4-BE49-F238E27FC236}">
                      <a16:creationId xmlns:a16="http://schemas.microsoft.com/office/drawing/2014/main" id="{7D5905BA-DAA4-4AF6-997F-C699C13AA817}"/>
                    </a:ext>
                  </a:extLst>
                </p:cNvPr>
                <p:cNvPicPr/>
                <p:nvPr/>
              </p:nvPicPr>
              <p:blipFill>
                <a:blip r:embed="rId16"/>
                <a:stretch>
                  <a:fillRect/>
                </a:stretch>
              </p:blipFill>
              <p:spPr>
                <a:xfrm>
                  <a:off x="4168818" y="4466418"/>
                  <a:ext cx="3520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E1EAE4A8-1EC0-4F10-8B00-E7264C03E963}"/>
                    </a:ext>
                  </a:extLst>
                </p14:cNvPr>
                <p14:cNvContentPartPr/>
                <p14:nvPr/>
              </p14:nvContentPartPr>
              <p14:xfrm>
                <a:off x="4462578" y="4578378"/>
                <a:ext cx="381600" cy="260280"/>
              </p14:xfrm>
            </p:contentPart>
          </mc:Choice>
          <mc:Fallback xmlns="">
            <p:pic>
              <p:nvPicPr>
                <p:cNvPr id="10" name="Ink 9">
                  <a:extLst>
                    <a:ext uri="{FF2B5EF4-FFF2-40B4-BE49-F238E27FC236}">
                      <a16:creationId xmlns:a16="http://schemas.microsoft.com/office/drawing/2014/main" id="{E1EAE4A8-1EC0-4F10-8B00-E7264C03E963}"/>
                    </a:ext>
                  </a:extLst>
                </p:cNvPr>
                <p:cNvPicPr/>
                <p:nvPr/>
              </p:nvPicPr>
              <p:blipFill>
                <a:blip r:embed="rId18"/>
                <a:stretch>
                  <a:fillRect/>
                </a:stretch>
              </p:blipFill>
              <p:spPr>
                <a:xfrm>
                  <a:off x="4453938" y="4569738"/>
                  <a:ext cx="399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B823EB83-CF42-4B33-8629-9D43EFA19476}"/>
                    </a:ext>
                  </a:extLst>
                </p14:cNvPr>
                <p14:cNvContentPartPr/>
                <p14:nvPr/>
              </p14:nvContentPartPr>
              <p14:xfrm>
                <a:off x="4818978" y="4688898"/>
                <a:ext cx="231840" cy="243720"/>
              </p14:xfrm>
            </p:contentPart>
          </mc:Choice>
          <mc:Fallback xmlns="">
            <p:pic>
              <p:nvPicPr>
                <p:cNvPr id="11" name="Ink 10">
                  <a:extLst>
                    <a:ext uri="{FF2B5EF4-FFF2-40B4-BE49-F238E27FC236}">
                      <a16:creationId xmlns:a16="http://schemas.microsoft.com/office/drawing/2014/main" id="{B823EB83-CF42-4B33-8629-9D43EFA19476}"/>
                    </a:ext>
                  </a:extLst>
                </p:cNvPr>
                <p:cNvPicPr/>
                <p:nvPr/>
              </p:nvPicPr>
              <p:blipFill>
                <a:blip r:embed="rId20"/>
                <a:stretch>
                  <a:fillRect/>
                </a:stretch>
              </p:blipFill>
              <p:spPr>
                <a:xfrm>
                  <a:off x="4809978" y="4680258"/>
                  <a:ext cx="249480" cy="261360"/>
                </a:xfrm>
                <a:prstGeom prst="rect">
                  <a:avLst/>
                </a:prstGeom>
              </p:spPr>
            </p:pic>
          </mc:Fallback>
        </mc:AlternateContent>
      </p:grpSp>
      <p:grpSp>
        <p:nvGrpSpPr>
          <p:cNvPr id="16" name="Group 15">
            <a:extLst>
              <a:ext uri="{FF2B5EF4-FFF2-40B4-BE49-F238E27FC236}">
                <a16:creationId xmlns:a16="http://schemas.microsoft.com/office/drawing/2014/main" id="{59BB465E-5ACD-4DCA-8A42-CA73D8A24E22}"/>
              </a:ext>
            </a:extLst>
          </p:cNvPr>
          <p:cNvGrpSpPr/>
          <p:nvPr/>
        </p:nvGrpSpPr>
        <p:grpSpPr>
          <a:xfrm>
            <a:off x="7855938" y="3817698"/>
            <a:ext cx="681840" cy="299520"/>
            <a:chOff x="7855938" y="3817698"/>
            <a:chExt cx="681840" cy="299520"/>
          </a:xfrm>
        </p:grpSpPr>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98729329-2A39-488F-8209-97EE9AE79FC0}"/>
                    </a:ext>
                  </a:extLst>
                </p14:cNvPr>
                <p14:cNvContentPartPr/>
                <p14:nvPr/>
              </p14:nvContentPartPr>
              <p14:xfrm>
                <a:off x="7855938" y="3894378"/>
                <a:ext cx="113400" cy="222840"/>
              </p14:xfrm>
            </p:contentPart>
          </mc:Choice>
          <mc:Fallback xmlns="">
            <p:pic>
              <p:nvPicPr>
                <p:cNvPr id="12" name="Ink 11">
                  <a:extLst>
                    <a:ext uri="{FF2B5EF4-FFF2-40B4-BE49-F238E27FC236}">
                      <a16:creationId xmlns:a16="http://schemas.microsoft.com/office/drawing/2014/main" id="{98729329-2A39-488F-8209-97EE9AE79FC0}"/>
                    </a:ext>
                  </a:extLst>
                </p:cNvPr>
                <p:cNvPicPr/>
                <p:nvPr/>
              </p:nvPicPr>
              <p:blipFill>
                <a:blip r:embed="rId22"/>
                <a:stretch>
                  <a:fillRect/>
                </a:stretch>
              </p:blipFill>
              <p:spPr>
                <a:xfrm>
                  <a:off x="7847298" y="3885378"/>
                  <a:ext cx="131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83BF3444-9D39-4DA7-98A4-7179428DA9CF}"/>
                    </a:ext>
                  </a:extLst>
                </p14:cNvPr>
                <p14:cNvContentPartPr/>
                <p14:nvPr/>
              </p14:nvContentPartPr>
              <p14:xfrm>
                <a:off x="7984458" y="3817698"/>
                <a:ext cx="10440" cy="222840"/>
              </p14:xfrm>
            </p:contentPart>
          </mc:Choice>
          <mc:Fallback xmlns="">
            <p:pic>
              <p:nvPicPr>
                <p:cNvPr id="13" name="Ink 12">
                  <a:extLst>
                    <a:ext uri="{FF2B5EF4-FFF2-40B4-BE49-F238E27FC236}">
                      <a16:creationId xmlns:a16="http://schemas.microsoft.com/office/drawing/2014/main" id="{83BF3444-9D39-4DA7-98A4-7179428DA9CF}"/>
                    </a:ext>
                  </a:extLst>
                </p:cNvPr>
                <p:cNvPicPr/>
                <p:nvPr/>
              </p:nvPicPr>
              <p:blipFill>
                <a:blip r:embed="rId24"/>
                <a:stretch>
                  <a:fillRect/>
                </a:stretch>
              </p:blipFill>
              <p:spPr>
                <a:xfrm>
                  <a:off x="7975818" y="3809058"/>
                  <a:ext cx="280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687ED9E6-48D7-44F6-AF2E-6852801946E6}"/>
                    </a:ext>
                  </a:extLst>
                </p14:cNvPr>
                <p14:cNvContentPartPr/>
                <p14:nvPr/>
              </p14:nvContentPartPr>
              <p14:xfrm>
                <a:off x="7866738" y="3874218"/>
                <a:ext cx="423720" cy="209880"/>
              </p14:xfrm>
            </p:contentPart>
          </mc:Choice>
          <mc:Fallback xmlns="">
            <p:pic>
              <p:nvPicPr>
                <p:cNvPr id="14" name="Ink 13">
                  <a:extLst>
                    <a:ext uri="{FF2B5EF4-FFF2-40B4-BE49-F238E27FC236}">
                      <a16:creationId xmlns:a16="http://schemas.microsoft.com/office/drawing/2014/main" id="{687ED9E6-48D7-44F6-AF2E-6852801946E6}"/>
                    </a:ext>
                  </a:extLst>
                </p:cNvPr>
                <p:cNvPicPr/>
                <p:nvPr/>
              </p:nvPicPr>
              <p:blipFill>
                <a:blip r:embed="rId26"/>
                <a:stretch>
                  <a:fillRect/>
                </a:stretch>
              </p:blipFill>
              <p:spPr>
                <a:xfrm>
                  <a:off x="7858098" y="3865218"/>
                  <a:ext cx="441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959E48E6-D021-4698-BD1B-F8AB773CE5BE}"/>
                    </a:ext>
                  </a:extLst>
                </p14:cNvPr>
                <p14:cNvContentPartPr/>
                <p14:nvPr/>
              </p14:nvContentPartPr>
              <p14:xfrm>
                <a:off x="8379738" y="3873498"/>
                <a:ext cx="158040" cy="204840"/>
              </p14:xfrm>
            </p:contentPart>
          </mc:Choice>
          <mc:Fallback xmlns="">
            <p:pic>
              <p:nvPicPr>
                <p:cNvPr id="15" name="Ink 14">
                  <a:extLst>
                    <a:ext uri="{FF2B5EF4-FFF2-40B4-BE49-F238E27FC236}">
                      <a16:creationId xmlns:a16="http://schemas.microsoft.com/office/drawing/2014/main" id="{959E48E6-D021-4698-BD1B-F8AB773CE5BE}"/>
                    </a:ext>
                  </a:extLst>
                </p:cNvPr>
                <p:cNvPicPr/>
                <p:nvPr/>
              </p:nvPicPr>
              <p:blipFill>
                <a:blip r:embed="rId28"/>
                <a:stretch>
                  <a:fillRect/>
                </a:stretch>
              </p:blipFill>
              <p:spPr>
                <a:xfrm>
                  <a:off x="8370738" y="3864498"/>
                  <a:ext cx="175680" cy="22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B27BED5E-4626-4D59-91B3-CBAAA8BFC9FE}"/>
                  </a:ext>
                </a:extLst>
              </p14:cNvPr>
              <p14:cNvContentPartPr/>
              <p14:nvPr/>
            </p14:nvContentPartPr>
            <p14:xfrm>
              <a:off x="1180098" y="2204538"/>
              <a:ext cx="360" cy="360"/>
            </p14:xfrm>
          </p:contentPart>
        </mc:Choice>
        <mc:Fallback xmlns="">
          <p:pic>
            <p:nvPicPr>
              <p:cNvPr id="18" name="Ink 17">
                <a:extLst>
                  <a:ext uri="{FF2B5EF4-FFF2-40B4-BE49-F238E27FC236}">
                    <a16:creationId xmlns:a16="http://schemas.microsoft.com/office/drawing/2014/main" id="{B27BED5E-4626-4D59-91B3-CBAAA8BFC9FE}"/>
                  </a:ext>
                </a:extLst>
              </p:cNvPr>
              <p:cNvPicPr/>
              <p:nvPr/>
            </p:nvPicPr>
            <p:blipFill>
              <a:blip r:embed="rId30"/>
              <a:stretch>
                <a:fillRect/>
              </a:stretch>
            </p:blipFill>
            <p:spPr>
              <a:xfrm>
                <a:off x="1171098" y="2195898"/>
                <a:ext cx="18000" cy="18000"/>
              </a:xfrm>
              <a:prstGeom prst="rect">
                <a:avLst/>
              </a:prstGeom>
            </p:spPr>
          </p:pic>
        </mc:Fallback>
      </mc:AlternateContent>
      <p:grpSp>
        <p:nvGrpSpPr>
          <p:cNvPr id="26" name="Group 25">
            <a:extLst>
              <a:ext uri="{FF2B5EF4-FFF2-40B4-BE49-F238E27FC236}">
                <a16:creationId xmlns:a16="http://schemas.microsoft.com/office/drawing/2014/main" id="{FCAD625A-C144-4CBE-823C-434719883B27}"/>
              </a:ext>
            </a:extLst>
          </p:cNvPr>
          <p:cNvGrpSpPr/>
          <p:nvPr/>
        </p:nvGrpSpPr>
        <p:grpSpPr>
          <a:xfrm>
            <a:off x="3233178" y="2594058"/>
            <a:ext cx="3067200" cy="2338200"/>
            <a:chOff x="3233178" y="2594058"/>
            <a:chExt cx="3067200" cy="2338200"/>
          </a:xfrm>
        </p:grpSpPr>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F388C29B-5CA2-4A03-B7B8-743BD99ED26E}"/>
                    </a:ext>
                  </a:extLst>
                </p14:cNvPr>
                <p14:cNvContentPartPr/>
                <p14:nvPr/>
              </p14:nvContentPartPr>
              <p14:xfrm>
                <a:off x="3312378" y="2623938"/>
                <a:ext cx="2988000" cy="55440"/>
              </p14:xfrm>
            </p:contentPart>
          </mc:Choice>
          <mc:Fallback xmlns="">
            <p:pic>
              <p:nvPicPr>
                <p:cNvPr id="19" name="Ink 18">
                  <a:extLst>
                    <a:ext uri="{FF2B5EF4-FFF2-40B4-BE49-F238E27FC236}">
                      <a16:creationId xmlns:a16="http://schemas.microsoft.com/office/drawing/2014/main" id="{F388C29B-5CA2-4A03-B7B8-743BD99ED26E}"/>
                    </a:ext>
                  </a:extLst>
                </p:cNvPr>
                <p:cNvPicPr/>
                <p:nvPr/>
              </p:nvPicPr>
              <p:blipFill>
                <a:blip r:embed="rId32"/>
                <a:stretch>
                  <a:fillRect/>
                </a:stretch>
              </p:blipFill>
              <p:spPr>
                <a:xfrm>
                  <a:off x="3303738" y="2615298"/>
                  <a:ext cx="3005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1B765561-2F7F-4B3A-AA3B-A09AFC762844}"/>
                    </a:ext>
                  </a:extLst>
                </p14:cNvPr>
                <p14:cNvContentPartPr/>
                <p14:nvPr/>
              </p14:nvContentPartPr>
              <p14:xfrm>
                <a:off x="6084738" y="2613498"/>
                <a:ext cx="111600" cy="2117880"/>
              </p14:xfrm>
            </p:contentPart>
          </mc:Choice>
          <mc:Fallback xmlns="">
            <p:pic>
              <p:nvPicPr>
                <p:cNvPr id="20" name="Ink 19">
                  <a:extLst>
                    <a:ext uri="{FF2B5EF4-FFF2-40B4-BE49-F238E27FC236}">
                      <a16:creationId xmlns:a16="http://schemas.microsoft.com/office/drawing/2014/main" id="{1B765561-2F7F-4B3A-AA3B-A09AFC762844}"/>
                    </a:ext>
                  </a:extLst>
                </p:cNvPr>
                <p:cNvPicPr/>
                <p:nvPr/>
              </p:nvPicPr>
              <p:blipFill>
                <a:blip r:embed="rId34"/>
                <a:stretch>
                  <a:fillRect/>
                </a:stretch>
              </p:blipFill>
              <p:spPr>
                <a:xfrm>
                  <a:off x="6076098" y="2604498"/>
                  <a:ext cx="129240" cy="2135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D6312988-D961-40A2-A3A2-962D034F26D7}"/>
                    </a:ext>
                  </a:extLst>
                </p14:cNvPr>
                <p14:cNvContentPartPr/>
                <p14:nvPr/>
              </p14:nvContentPartPr>
              <p14:xfrm>
                <a:off x="6163218" y="4876818"/>
                <a:ext cx="7920" cy="55440"/>
              </p14:xfrm>
            </p:contentPart>
          </mc:Choice>
          <mc:Fallback xmlns="">
            <p:pic>
              <p:nvPicPr>
                <p:cNvPr id="21" name="Ink 20">
                  <a:extLst>
                    <a:ext uri="{FF2B5EF4-FFF2-40B4-BE49-F238E27FC236}">
                      <a16:creationId xmlns:a16="http://schemas.microsoft.com/office/drawing/2014/main" id="{D6312988-D961-40A2-A3A2-962D034F26D7}"/>
                    </a:ext>
                  </a:extLst>
                </p:cNvPr>
                <p:cNvPicPr/>
                <p:nvPr/>
              </p:nvPicPr>
              <p:blipFill>
                <a:blip r:embed="rId36"/>
                <a:stretch>
                  <a:fillRect/>
                </a:stretch>
              </p:blipFill>
              <p:spPr>
                <a:xfrm>
                  <a:off x="6154578" y="4868178"/>
                  <a:ext cx="25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4A850E4C-1116-428C-996B-4DD7AC1722DC}"/>
                    </a:ext>
                  </a:extLst>
                </p14:cNvPr>
                <p14:cNvContentPartPr/>
                <p14:nvPr/>
              </p14:nvContentPartPr>
              <p14:xfrm>
                <a:off x="6060978" y="4108938"/>
                <a:ext cx="74880" cy="537840"/>
              </p14:xfrm>
            </p:contentPart>
          </mc:Choice>
          <mc:Fallback xmlns="">
            <p:pic>
              <p:nvPicPr>
                <p:cNvPr id="22" name="Ink 21">
                  <a:extLst>
                    <a:ext uri="{FF2B5EF4-FFF2-40B4-BE49-F238E27FC236}">
                      <a16:creationId xmlns:a16="http://schemas.microsoft.com/office/drawing/2014/main" id="{4A850E4C-1116-428C-996B-4DD7AC1722DC}"/>
                    </a:ext>
                  </a:extLst>
                </p:cNvPr>
                <p:cNvPicPr/>
                <p:nvPr/>
              </p:nvPicPr>
              <p:blipFill>
                <a:blip r:embed="rId38"/>
                <a:stretch>
                  <a:fillRect/>
                </a:stretch>
              </p:blipFill>
              <p:spPr>
                <a:xfrm>
                  <a:off x="6052338" y="4099938"/>
                  <a:ext cx="9252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B21D6FD6-DB6B-41B7-AEDC-06A6C825E5AC}"/>
                    </a:ext>
                  </a:extLst>
                </p14:cNvPr>
                <p14:cNvContentPartPr/>
                <p14:nvPr/>
              </p14:nvContentPartPr>
              <p14:xfrm>
                <a:off x="6060978" y="3663978"/>
                <a:ext cx="55080" cy="239400"/>
              </p14:xfrm>
            </p:contentPart>
          </mc:Choice>
          <mc:Fallback xmlns="">
            <p:pic>
              <p:nvPicPr>
                <p:cNvPr id="23" name="Ink 22">
                  <a:extLst>
                    <a:ext uri="{FF2B5EF4-FFF2-40B4-BE49-F238E27FC236}">
                      <a16:creationId xmlns:a16="http://schemas.microsoft.com/office/drawing/2014/main" id="{B21D6FD6-DB6B-41B7-AEDC-06A6C825E5AC}"/>
                    </a:ext>
                  </a:extLst>
                </p:cNvPr>
                <p:cNvPicPr/>
                <p:nvPr/>
              </p:nvPicPr>
              <p:blipFill>
                <a:blip r:embed="rId40"/>
                <a:stretch>
                  <a:fillRect/>
                </a:stretch>
              </p:blipFill>
              <p:spPr>
                <a:xfrm>
                  <a:off x="6052338" y="3654978"/>
                  <a:ext cx="72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F87EBEB7-0184-4446-A1EF-CAA68747AD58}"/>
                    </a:ext>
                  </a:extLst>
                </p14:cNvPr>
                <p14:cNvContentPartPr/>
                <p14:nvPr/>
              </p14:nvContentPartPr>
              <p14:xfrm>
                <a:off x="3233178" y="2594058"/>
                <a:ext cx="2844360" cy="119880"/>
              </p14:xfrm>
            </p:contentPart>
          </mc:Choice>
          <mc:Fallback xmlns="">
            <p:pic>
              <p:nvPicPr>
                <p:cNvPr id="25" name="Ink 24">
                  <a:extLst>
                    <a:ext uri="{FF2B5EF4-FFF2-40B4-BE49-F238E27FC236}">
                      <a16:creationId xmlns:a16="http://schemas.microsoft.com/office/drawing/2014/main" id="{F87EBEB7-0184-4446-A1EF-CAA68747AD58}"/>
                    </a:ext>
                  </a:extLst>
                </p:cNvPr>
                <p:cNvPicPr/>
                <p:nvPr/>
              </p:nvPicPr>
              <p:blipFill>
                <a:blip r:embed="rId42"/>
                <a:stretch>
                  <a:fillRect/>
                </a:stretch>
              </p:blipFill>
              <p:spPr>
                <a:xfrm>
                  <a:off x="3224178" y="2585058"/>
                  <a:ext cx="2862000" cy="137520"/>
                </a:xfrm>
                <a:prstGeom prst="rect">
                  <a:avLst/>
                </a:prstGeom>
              </p:spPr>
            </p:pic>
          </mc:Fallback>
        </mc:AlternateContent>
      </p:grpSp>
      <p:grpSp>
        <p:nvGrpSpPr>
          <p:cNvPr id="4104" name="Group 4103">
            <a:extLst>
              <a:ext uri="{FF2B5EF4-FFF2-40B4-BE49-F238E27FC236}">
                <a16:creationId xmlns:a16="http://schemas.microsoft.com/office/drawing/2014/main" id="{DC822456-A397-49A3-B48F-C51360C80F3F}"/>
              </a:ext>
            </a:extLst>
          </p:cNvPr>
          <p:cNvGrpSpPr/>
          <p:nvPr/>
        </p:nvGrpSpPr>
        <p:grpSpPr>
          <a:xfrm>
            <a:off x="4784418" y="2099418"/>
            <a:ext cx="1544400" cy="329760"/>
            <a:chOff x="4784418" y="2099418"/>
            <a:chExt cx="1544400" cy="329760"/>
          </a:xfrm>
        </p:grpSpPr>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67B27060-B274-4607-B228-148511BA40C9}"/>
                    </a:ext>
                  </a:extLst>
                </p14:cNvPr>
                <p14:cNvContentPartPr/>
                <p14:nvPr/>
              </p14:nvContentPartPr>
              <p14:xfrm>
                <a:off x="4815378" y="2099418"/>
                <a:ext cx="362160" cy="318600"/>
              </p14:xfrm>
            </p:contentPart>
          </mc:Choice>
          <mc:Fallback xmlns="">
            <p:pic>
              <p:nvPicPr>
                <p:cNvPr id="27" name="Ink 26">
                  <a:extLst>
                    <a:ext uri="{FF2B5EF4-FFF2-40B4-BE49-F238E27FC236}">
                      <a16:creationId xmlns:a16="http://schemas.microsoft.com/office/drawing/2014/main" id="{67B27060-B274-4607-B228-148511BA40C9}"/>
                    </a:ext>
                  </a:extLst>
                </p:cNvPr>
                <p:cNvPicPr/>
                <p:nvPr/>
              </p:nvPicPr>
              <p:blipFill>
                <a:blip r:embed="rId44"/>
                <a:stretch>
                  <a:fillRect/>
                </a:stretch>
              </p:blipFill>
              <p:spPr>
                <a:xfrm>
                  <a:off x="4806738" y="2090418"/>
                  <a:ext cx="3798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86A24134-DF8F-4AF5-A327-6B7800C02570}"/>
                    </a:ext>
                  </a:extLst>
                </p14:cNvPr>
                <p14:cNvContentPartPr/>
                <p14:nvPr/>
              </p14:nvContentPartPr>
              <p14:xfrm>
                <a:off x="4784418" y="2299218"/>
                <a:ext cx="161640" cy="129960"/>
              </p14:xfrm>
            </p:contentPart>
          </mc:Choice>
          <mc:Fallback xmlns="">
            <p:pic>
              <p:nvPicPr>
                <p:cNvPr id="28" name="Ink 27">
                  <a:extLst>
                    <a:ext uri="{FF2B5EF4-FFF2-40B4-BE49-F238E27FC236}">
                      <a16:creationId xmlns:a16="http://schemas.microsoft.com/office/drawing/2014/main" id="{86A24134-DF8F-4AF5-A327-6B7800C02570}"/>
                    </a:ext>
                  </a:extLst>
                </p:cNvPr>
                <p:cNvPicPr/>
                <p:nvPr/>
              </p:nvPicPr>
              <p:blipFill>
                <a:blip r:embed="rId46"/>
                <a:stretch>
                  <a:fillRect/>
                </a:stretch>
              </p:blipFill>
              <p:spPr>
                <a:xfrm>
                  <a:off x="4775418" y="2290578"/>
                  <a:ext cx="179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ACE18BAF-8DD6-4855-B062-D874AF98170D}"/>
                    </a:ext>
                  </a:extLst>
                </p14:cNvPr>
                <p14:cNvContentPartPr/>
                <p14:nvPr/>
              </p14:nvContentPartPr>
              <p14:xfrm>
                <a:off x="5252418" y="2173578"/>
                <a:ext cx="11160" cy="197640"/>
              </p14:xfrm>
            </p:contentPart>
          </mc:Choice>
          <mc:Fallback xmlns="">
            <p:pic>
              <p:nvPicPr>
                <p:cNvPr id="29" name="Ink 28">
                  <a:extLst>
                    <a:ext uri="{FF2B5EF4-FFF2-40B4-BE49-F238E27FC236}">
                      <a16:creationId xmlns:a16="http://schemas.microsoft.com/office/drawing/2014/main" id="{ACE18BAF-8DD6-4855-B062-D874AF98170D}"/>
                    </a:ext>
                  </a:extLst>
                </p:cNvPr>
                <p:cNvPicPr/>
                <p:nvPr/>
              </p:nvPicPr>
              <p:blipFill>
                <a:blip r:embed="rId48"/>
                <a:stretch>
                  <a:fillRect/>
                </a:stretch>
              </p:blipFill>
              <p:spPr>
                <a:xfrm>
                  <a:off x="5243418" y="2164578"/>
                  <a:ext cx="28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454CA968-1B01-4C12-B5A1-CB8DBE9E8454}"/>
                    </a:ext>
                  </a:extLst>
                </p14:cNvPr>
                <p14:cNvContentPartPr/>
                <p14:nvPr/>
              </p14:nvContentPartPr>
              <p14:xfrm>
                <a:off x="5209218" y="2168538"/>
                <a:ext cx="186120" cy="177480"/>
              </p14:xfrm>
            </p:contentPart>
          </mc:Choice>
          <mc:Fallback xmlns="">
            <p:pic>
              <p:nvPicPr>
                <p:cNvPr id="30" name="Ink 29">
                  <a:extLst>
                    <a:ext uri="{FF2B5EF4-FFF2-40B4-BE49-F238E27FC236}">
                      <a16:creationId xmlns:a16="http://schemas.microsoft.com/office/drawing/2014/main" id="{454CA968-1B01-4C12-B5A1-CB8DBE9E8454}"/>
                    </a:ext>
                  </a:extLst>
                </p:cNvPr>
                <p:cNvPicPr/>
                <p:nvPr/>
              </p:nvPicPr>
              <p:blipFill>
                <a:blip r:embed="rId50"/>
                <a:stretch>
                  <a:fillRect/>
                </a:stretch>
              </p:blipFill>
              <p:spPr>
                <a:xfrm>
                  <a:off x="5200218" y="2159538"/>
                  <a:ext cx="203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CB97EC0B-7DDF-489B-8B8D-E07221E15C18}"/>
                    </a:ext>
                  </a:extLst>
                </p14:cNvPr>
                <p14:cNvContentPartPr/>
                <p14:nvPr/>
              </p14:nvContentPartPr>
              <p14:xfrm>
                <a:off x="5443578" y="2235138"/>
                <a:ext cx="66960" cy="153360"/>
              </p14:xfrm>
            </p:contentPart>
          </mc:Choice>
          <mc:Fallback xmlns="">
            <p:pic>
              <p:nvPicPr>
                <p:cNvPr id="31" name="Ink 30">
                  <a:extLst>
                    <a:ext uri="{FF2B5EF4-FFF2-40B4-BE49-F238E27FC236}">
                      <a16:creationId xmlns:a16="http://schemas.microsoft.com/office/drawing/2014/main" id="{CB97EC0B-7DDF-489B-8B8D-E07221E15C18}"/>
                    </a:ext>
                  </a:extLst>
                </p:cNvPr>
                <p:cNvPicPr/>
                <p:nvPr/>
              </p:nvPicPr>
              <p:blipFill>
                <a:blip r:embed="rId52"/>
                <a:stretch>
                  <a:fillRect/>
                </a:stretch>
              </p:blipFill>
              <p:spPr>
                <a:xfrm>
                  <a:off x="5434578" y="2226498"/>
                  <a:ext cx="84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96" name="Ink 4095">
                  <a:extLst>
                    <a:ext uri="{FF2B5EF4-FFF2-40B4-BE49-F238E27FC236}">
                      <a16:creationId xmlns:a16="http://schemas.microsoft.com/office/drawing/2014/main" id="{7004C89E-050E-4565-9E68-78016EF4F8B6}"/>
                    </a:ext>
                  </a:extLst>
                </p14:cNvPr>
                <p14:cNvContentPartPr/>
                <p14:nvPr/>
              </p14:nvContentPartPr>
              <p14:xfrm>
                <a:off x="5381658" y="2114178"/>
                <a:ext cx="307800" cy="229320"/>
              </p14:xfrm>
            </p:contentPart>
          </mc:Choice>
          <mc:Fallback xmlns="">
            <p:pic>
              <p:nvPicPr>
                <p:cNvPr id="4096" name="Ink 4095">
                  <a:extLst>
                    <a:ext uri="{FF2B5EF4-FFF2-40B4-BE49-F238E27FC236}">
                      <a16:creationId xmlns:a16="http://schemas.microsoft.com/office/drawing/2014/main" id="{7004C89E-050E-4565-9E68-78016EF4F8B6}"/>
                    </a:ext>
                  </a:extLst>
                </p:cNvPr>
                <p:cNvPicPr/>
                <p:nvPr/>
              </p:nvPicPr>
              <p:blipFill>
                <a:blip r:embed="rId54"/>
                <a:stretch>
                  <a:fillRect/>
                </a:stretch>
              </p:blipFill>
              <p:spPr>
                <a:xfrm>
                  <a:off x="5373018" y="2105538"/>
                  <a:ext cx="3254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97" name="Ink 4096">
                  <a:extLst>
                    <a:ext uri="{FF2B5EF4-FFF2-40B4-BE49-F238E27FC236}">
                      <a16:creationId xmlns:a16="http://schemas.microsoft.com/office/drawing/2014/main" id="{CF1378CB-D639-4C66-8517-7AAC679E47A9}"/>
                    </a:ext>
                  </a:extLst>
                </p14:cNvPr>
                <p14:cNvContentPartPr/>
                <p14:nvPr/>
              </p14:nvContentPartPr>
              <p14:xfrm>
                <a:off x="5731938" y="2212458"/>
                <a:ext cx="138600" cy="120960"/>
              </p14:xfrm>
            </p:contentPart>
          </mc:Choice>
          <mc:Fallback xmlns="">
            <p:pic>
              <p:nvPicPr>
                <p:cNvPr id="4097" name="Ink 4096">
                  <a:extLst>
                    <a:ext uri="{FF2B5EF4-FFF2-40B4-BE49-F238E27FC236}">
                      <a16:creationId xmlns:a16="http://schemas.microsoft.com/office/drawing/2014/main" id="{CF1378CB-D639-4C66-8517-7AAC679E47A9}"/>
                    </a:ext>
                  </a:extLst>
                </p:cNvPr>
                <p:cNvPicPr/>
                <p:nvPr/>
              </p:nvPicPr>
              <p:blipFill>
                <a:blip r:embed="rId56"/>
                <a:stretch>
                  <a:fillRect/>
                </a:stretch>
              </p:blipFill>
              <p:spPr>
                <a:xfrm>
                  <a:off x="5722938" y="2203818"/>
                  <a:ext cx="156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03" name="Ink 4102">
                  <a:extLst>
                    <a:ext uri="{FF2B5EF4-FFF2-40B4-BE49-F238E27FC236}">
                      <a16:creationId xmlns:a16="http://schemas.microsoft.com/office/drawing/2014/main" id="{5CCEEB8F-F97B-4BD8-ABD5-6AC4A4435CEE}"/>
                    </a:ext>
                  </a:extLst>
                </p14:cNvPr>
                <p14:cNvContentPartPr/>
                <p14:nvPr/>
              </p14:nvContentPartPr>
              <p14:xfrm>
                <a:off x="5955138" y="2230458"/>
                <a:ext cx="373680" cy="113760"/>
              </p14:xfrm>
            </p:contentPart>
          </mc:Choice>
          <mc:Fallback xmlns="">
            <p:pic>
              <p:nvPicPr>
                <p:cNvPr id="4103" name="Ink 4102">
                  <a:extLst>
                    <a:ext uri="{FF2B5EF4-FFF2-40B4-BE49-F238E27FC236}">
                      <a16:creationId xmlns:a16="http://schemas.microsoft.com/office/drawing/2014/main" id="{5CCEEB8F-F97B-4BD8-ABD5-6AC4A4435CEE}"/>
                    </a:ext>
                  </a:extLst>
                </p:cNvPr>
                <p:cNvPicPr/>
                <p:nvPr/>
              </p:nvPicPr>
              <p:blipFill>
                <a:blip r:embed="rId58"/>
                <a:stretch>
                  <a:fillRect/>
                </a:stretch>
              </p:blipFill>
              <p:spPr>
                <a:xfrm>
                  <a:off x="5946498" y="2221818"/>
                  <a:ext cx="39132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4105" name="Ink 4104">
                <a:extLst>
                  <a:ext uri="{FF2B5EF4-FFF2-40B4-BE49-F238E27FC236}">
                    <a16:creationId xmlns:a16="http://schemas.microsoft.com/office/drawing/2014/main" id="{DA4F9CE9-89D7-44DB-963B-D5CFFBB4DEAF}"/>
                  </a:ext>
                </a:extLst>
              </p14:cNvPr>
              <p14:cNvContentPartPr/>
              <p14:nvPr/>
            </p14:nvContentPartPr>
            <p14:xfrm>
              <a:off x="4304178" y="2841018"/>
              <a:ext cx="344160" cy="1166400"/>
            </p14:xfrm>
          </p:contentPart>
        </mc:Choice>
        <mc:Fallback xmlns="">
          <p:pic>
            <p:nvPicPr>
              <p:cNvPr id="4105" name="Ink 4104">
                <a:extLst>
                  <a:ext uri="{FF2B5EF4-FFF2-40B4-BE49-F238E27FC236}">
                    <a16:creationId xmlns:a16="http://schemas.microsoft.com/office/drawing/2014/main" id="{DA4F9CE9-89D7-44DB-963B-D5CFFBB4DEAF}"/>
                  </a:ext>
                </a:extLst>
              </p:cNvPr>
              <p:cNvPicPr/>
              <p:nvPr/>
            </p:nvPicPr>
            <p:blipFill>
              <a:blip r:embed="rId60"/>
              <a:stretch>
                <a:fillRect/>
              </a:stretch>
            </p:blipFill>
            <p:spPr>
              <a:xfrm>
                <a:off x="4295178" y="2832378"/>
                <a:ext cx="361800" cy="1184040"/>
              </a:xfrm>
              <a:prstGeom prst="rect">
                <a:avLst/>
              </a:prstGeom>
            </p:spPr>
          </p:pic>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Σύγκριση Συστημάτων</a:t>
            </a:r>
            <a:endParaRPr lang="en-US" sz="4000" i="1" dirty="0">
              <a:solidFill>
                <a:schemeClr val="accent2">
                  <a:lumMod val="75000"/>
                </a:schemeClr>
              </a:solidFill>
              <a:ea typeface="ＭＳ Ｐゴシック" pitchFamily="-112" charset="-128"/>
            </a:endParaRPr>
          </a:p>
        </p:txBody>
      </p:sp>
      <p:sp>
        <p:nvSpPr>
          <p:cNvPr id="345091" name="Rectangle 3"/>
          <p:cNvSpPr>
            <a:spLocks noGrp="1" noChangeArrowheads="1"/>
          </p:cNvSpPr>
          <p:nvPr>
            <p:ph idx="1"/>
          </p:nvPr>
        </p:nvSpPr>
        <p:spPr>
          <a:xfrm>
            <a:off x="228600" y="1676400"/>
            <a:ext cx="8686800" cy="1371600"/>
          </a:xfrm>
        </p:spPr>
        <p:txBody>
          <a:bodyPr/>
          <a:lstStyle/>
          <a:p>
            <a:pPr>
              <a:lnSpc>
                <a:spcPct val="90000"/>
              </a:lnSpc>
            </a:pPr>
            <a:r>
              <a:rPr lang="el-GR" altLang="zh-TW" dirty="0">
                <a:ea typeface="新細明體" pitchFamily="2" charset="-120"/>
              </a:rPr>
              <a:t>Η καμπύλη που είναι πιο κοντά στη πάνω δεξιά γωνία του γραφήματος υποδηλώνει και καλύτερη απόδοση</a:t>
            </a:r>
            <a:endParaRPr lang="en-US" altLang="zh-TW" dirty="0">
              <a:ea typeface="新細明體" pitchFamily="2" charset="-120"/>
            </a:endParaRPr>
          </a:p>
        </p:txBody>
      </p:sp>
      <p:graphicFrame>
        <p:nvGraphicFramePr>
          <p:cNvPr id="345092" name="Object 4"/>
          <p:cNvGraphicFramePr>
            <a:graphicFrameLocks noChangeAspect="1"/>
          </p:cNvGraphicFramePr>
          <p:nvPr/>
        </p:nvGraphicFramePr>
        <p:xfrm>
          <a:off x="1498600" y="2486025"/>
          <a:ext cx="5851525" cy="3900488"/>
        </p:xfrm>
        <a:graphic>
          <a:graphicData uri="http://schemas.openxmlformats.org/presentationml/2006/ole">
            <mc:AlternateContent xmlns:mc="http://schemas.openxmlformats.org/markup-compatibility/2006">
              <mc:Choice xmlns:v="urn:schemas-microsoft-com:vml" Requires="v">
                <p:oleObj spid="_x0000_s12298" name="Chart" r:id="rId4" imgW="6096090" imgH="4057785" progId="MSGraph.Chart.8">
                  <p:embed followColorScheme="full"/>
                </p:oleObj>
              </mc:Choice>
              <mc:Fallback>
                <p:oleObj name="Chart" r:id="rId4" imgW="6096090" imgH="4057785" progId="MSGraph.Chart.8">
                  <p:embed followColorScheme="full"/>
                  <p:pic>
                    <p:nvPicPr>
                      <p:cNvPr id="0" name="Picture 48"/>
                      <p:cNvPicPr>
                        <a:picLocks noChangeAspect="1" noChangeArrowheads="1"/>
                      </p:cNvPicPr>
                      <p:nvPr/>
                    </p:nvPicPr>
                    <p:blipFill>
                      <a:blip r:embed="rId5"/>
                      <a:srcRect/>
                      <a:stretch>
                        <a:fillRect/>
                      </a:stretch>
                    </p:blipFill>
                    <p:spPr bwMode="auto">
                      <a:xfrm>
                        <a:off x="1498600" y="2486025"/>
                        <a:ext cx="5851525" cy="390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5595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 με Διάταξη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28650" y="2132031"/>
            <a:ext cx="7772400" cy="2819400"/>
          </a:xfrm>
        </p:spPr>
        <p:txBody>
          <a:bodyPr>
            <a:noAutofit/>
          </a:bodyPr>
          <a:lstStyle/>
          <a:p>
            <a:pPr marL="0" indent="0" eaLnBrk="1" hangingPunct="1">
              <a:buNone/>
            </a:pPr>
            <a:r>
              <a:rPr lang="el-GR" sz="2400" dirty="0">
                <a:ea typeface="ＭＳ Ｐゴシック" pitchFamily="-112" charset="-128"/>
              </a:rPr>
              <a:t>Η καμπύλη ανάκλησης-ακρίβειας υποθέτει ότι </a:t>
            </a:r>
            <a:r>
              <a:rPr lang="el-GR" sz="2400" i="1" dirty="0">
                <a:ea typeface="ＭＳ Ｐゴシック" pitchFamily="-112" charset="-128"/>
              </a:rPr>
              <a:t>έχουμε όλο το αποτέλεσμα </a:t>
            </a:r>
          </a:p>
          <a:p>
            <a:pPr marL="0" indent="0" eaLnBrk="1" hangingPunct="1">
              <a:buNone/>
            </a:pPr>
            <a:endParaRPr lang="el-GR" sz="2400" dirty="0">
              <a:ea typeface="ＭＳ Ｐゴシック" pitchFamily="-112" charset="-128"/>
            </a:endParaRPr>
          </a:p>
          <a:p>
            <a:pPr marL="0" indent="0" eaLnBrk="1" hangingPunct="1">
              <a:buNone/>
            </a:pPr>
            <a:r>
              <a:rPr lang="el-GR" sz="2400" dirty="0">
                <a:ea typeface="ＭＳ Ｐゴシック" pitchFamily="-112" charset="-128"/>
              </a:rPr>
              <a:t>Σε πολλές μηχανές αναζήτησης</a:t>
            </a:r>
          </a:p>
          <a:p>
            <a:pPr eaLnBrk="1" hangingPunct="1">
              <a:buFont typeface="Wingdings" panose="05000000000000000000" pitchFamily="2" charset="2"/>
              <a:buChar char="§"/>
            </a:pPr>
            <a:r>
              <a:rPr lang="el-GR" sz="2400" dirty="0">
                <a:ea typeface="ＭＳ Ｐゴシック" pitchFamily="-112" charset="-128"/>
              </a:rPr>
              <a:t>Το αποτέλεσμα είναι </a:t>
            </a:r>
            <a:r>
              <a:rPr lang="el-GR" sz="2400" i="1" dirty="0">
                <a:ea typeface="ＭＳ Ｐゴシック" pitchFamily="-112" charset="-128"/>
              </a:rPr>
              <a:t>πολύ μεγάλο</a:t>
            </a:r>
          </a:p>
          <a:p>
            <a:pPr eaLnBrk="1" hangingPunct="1">
              <a:buFont typeface="Wingdings" panose="05000000000000000000" pitchFamily="2" charset="2"/>
              <a:buChar char="§"/>
            </a:pPr>
            <a:r>
              <a:rPr lang="el-GR" sz="2400" dirty="0">
                <a:ea typeface="ＭＳ Ｐゴシック" pitchFamily="-112" charset="-128"/>
              </a:rPr>
              <a:t>Ο χρήστης ενδιαφέρεται </a:t>
            </a:r>
            <a:r>
              <a:rPr lang="el-GR" sz="2400" i="1" dirty="0">
                <a:ea typeface="ＭＳ Ｐゴシック" pitchFamily="-112" charset="-128"/>
              </a:rPr>
              <a:t>μόνο για τα πρώτα αποτελέσματα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57</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67253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47384" y="104309"/>
            <a:ext cx="7886700" cy="1325563"/>
          </a:xfrm>
        </p:spPr>
        <p:txBody>
          <a:bodyPr/>
          <a:lstStyle/>
          <a:p>
            <a:pPr algn="ctr" eaLnBrk="1" hangingPunct="1"/>
            <a:r>
              <a:rPr lang="el-GR" dirty="0">
                <a:solidFill>
                  <a:schemeClr val="accent2">
                    <a:lumMod val="75000"/>
                  </a:schemeClr>
                </a:solidFill>
                <a:ea typeface="ＭＳ Ｐゴシック" charset="-128"/>
              </a:rPr>
              <a:t>Ακρίβεια στα </a:t>
            </a:r>
            <a:r>
              <a:rPr lang="en-US" i="1" dirty="0">
                <a:solidFill>
                  <a:schemeClr val="accent2">
                    <a:lumMod val="75000"/>
                  </a:schemeClr>
                </a:solidFill>
                <a:ea typeface="ＭＳ Ｐゴシック" charset="-128"/>
              </a:rPr>
              <a:t>k (</a:t>
            </a:r>
            <a:r>
              <a:rPr lang="en-US" i="1" dirty="0" err="1">
                <a:solidFill>
                  <a:schemeClr val="accent2">
                    <a:lumMod val="75000"/>
                  </a:schemeClr>
                </a:solidFill>
                <a:ea typeface="ＭＳ Ｐゴシック" charset="-128"/>
              </a:rPr>
              <a:t>precision@k</a:t>
            </a:r>
            <a:r>
              <a:rPr lang="en-US" i="1" dirty="0">
                <a:solidFill>
                  <a:schemeClr val="accent2">
                    <a:lumMod val="75000"/>
                  </a:schemeClr>
                </a:solidFill>
                <a:ea typeface="ＭＳ Ｐゴシック" charset="-128"/>
              </a:rPr>
              <a:t>)</a:t>
            </a:r>
          </a:p>
        </p:txBody>
      </p:sp>
      <p:sp>
        <p:nvSpPr>
          <p:cNvPr id="31748" name="Rectangle 3"/>
          <p:cNvSpPr>
            <a:spLocks noGrp="1" noChangeArrowheads="1"/>
          </p:cNvSpPr>
          <p:nvPr>
            <p:ph idx="1"/>
          </p:nvPr>
        </p:nvSpPr>
        <p:spPr>
          <a:xfrm>
            <a:off x="438912" y="1307648"/>
            <a:ext cx="7924800" cy="1156823"/>
          </a:xfrm>
        </p:spPr>
        <p:txBody>
          <a:bodyPr>
            <a:normAutofit/>
          </a:bodyPr>
          <a:lstStyle/>
          <a:p>
            <a:pPr marL="180975" lvl="1" indent="0" eaLnBrk="1" hangingPunct="1">
              <a:buNone/>
            </a:pPr>
            <a:r>
              <a:rPr lang="el-GR" sz="2400" b="1" i="1" dirty="0">
                <a:solidFill>
                  <a:schemeClr val="accent6">
                    <a:lumMod val="75000"/>
                  </a:schemeClr>
                </a:solidFill>
                <a:ea typeface="ＭＳ Ｐゴシック" charset="-128"/>
              </a:rPr>
              <a:t>Ακρίβεια-στα-</a:t>
            </a:r>
            <a:r>
              <a:rPr lang="en-US" sz="2400" b="1" i="1" dirty="0">
                <a:solidFill>
                  <a:schemeClr val="accent6">
                    <a:lumMod val="75000"/>
                  </a:schemeClr>
                </a:solidFill>
                <a:ea typeface="ＭＳ Ｐゴシック" charset="-128"/>
              </a:rPr>
              <a:t>k (Precision-at-k): </a:t>
            </a:r>
            <a:r>
              <a:rPr lang="en-US" sz="2400" i="1" dirty="0">
                <a:ea typeface="ＭＳ Ｐゴシック" charset="-128"/>
              </a:rPr>
              <a:t>H </a:t>
            </a:r>
            <a:r>
              <a:rPr lang="el-GR" sz="2400" i="1" dirty="0">
                <a:ea typeface="ＭＳ Ｐゴシック" charset="-128"/>
              </a:rPr>
              <a:t>ακρίβεια των κορυφαίων </a:t>
            </a:r>
            <a:r>
              <a:rPr lang="en-US" sz="2400" i="1" dirty="0">
                <a:ea typeface="ＭＳ Ｐゴシック" charset="-128"/>
              </a:rPr>
              <a:t>k</a:t>
            </a:r>
            <a:r>
              <a:rPr lang="en-US" sz="2400" dirty="0">
                <a:ea typeface="ＭＳ Ｐゴシック" charset="-128"/>
              </a:rPr>
              <a:t> </a:t>
            </a:r>
            <a:r>
              <a:rPr lang="el-GR" sz="2400" dirty="0">
                <a:ea typeface="ＭＳ Ｐゴシック" charset="-128"/>
              </a:rPr>
              <a:t>αποτελεσμάτων</a:t>
            </a:r>
            <a:endParaRPr lang="en-US" sz="2400" dirty="0">
              <a:ea typeface="ＭＳ Ｐゴシック" charset="-128"/>
            </a:endParaRPr>
          </a:p>
          <a:p>
            <a:pPr marL="180975" lvl="1" indent="0" eaLnBrk="1" hangingPunct="1">
              <a:buNone/>
            </a:pPr>
            <a:r>
              <a:rPr lang="el-GR" sz="2400" dirty="0">
                <a:ea typeface="ＭＳ Ｐゴシック" charset="-128"/>
              </a:rPr>
              <a:t>	</a:t>
            </a:r>
            <a:r>
              <a:rPr lang="el-GR" sz="2000" dirty="0">
                <a:ea typeface="ＭＳ Ｐゴシック" charset="-128"/>
              </a:rPr>
              <a:t>Πχ ακρίβεια-στα-10</a:t>
            </a:r>
            <a:r>
              <a:rPr lang="en-US" sz="2000" dirty="0">
                <a:ea typeface="ＭＳ Ｐゴシック" charset="-128"/>
              </a:rPr>
              <a:t>, </a:t>
            </a:r>
            <a:r>
              <a:rPr lang="el-GR" sz="2000" dirty="0">
                <a:ea typeface="ＭＳ Ｐゴシック" charset="-128"/>
              </a:rPr>
              <a:t>αγνοεί τα έγγραφα μετά το 10</a:t>
            </a:r>
            <a:r>
              <a:rPr lang="el-GR" sz="2000" baseline="30000" dirty="0">
                <a:ea typeface="ＭＳ Ｐゴシック" charset="-128"/>
              </a:rPr>
              <a:t>ο</a:t>
            </a:r>
            <a:endParaRPr lang="el-GR" sz="2000" dirty="0">
              <a:ea typeface="ＭＳ Ｐゴシック" charset="-128"/>
            </a:endParaRPr>
          </a:p>
        </p:txBody>
      </p:sp>
      <p:sp>
        <p:nvSpPr>
          <p:cNvPr id="31746" name="Slide Number Placeholder 5"/>
          <p:cNvSpPr>
            <a:spLocks noGrp="1"/>
          </p:cNvSpPr>
          <p:nvPr>
            <p:ph type="sldNum" sz="quarter" idx="12"/>
          </p:nvPr>
        </p:nvSpPr>
        <p:spPr bwMode="auto">
          <a:noFill/>
          <a:ln>
            <a:miter lim="800000"/>
            <a:headEnd/>
            <a:tailEnd/>
          </a:ln>
        </p:spPr>
        <p:txBody>
          <a:bodyPr/>
          <a:lstStyle/>
          <a:p>
            <a:fld id="{94A42148-D784-42FE-8D80-80A316AFAA67}" type="slidenum">
              <a:rPr lang="en-US" smtClean="0"/>
              <a:pPr/>
              <a:t>58</a:t>
            </a:fld>
            <a:endParaRPr lang="en-US"/>
          </a:p>
        </p:txBody>
      </p:sp>
      <p:sp>
        <p:nvSpPr>
          <p:cNvPr id="3174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Rectangle 3"/>
          <p:cNvSpPr txBox="1">
            <a:spLocks noChangeArrowheads="1"/>
          </p:cNvSpPr>
          <p:nvPr/>
        </p:nvSpPr>
        <p:spPr bwMode="auto">
          <a:xfrm>
            <a:off x="1161734" y="3108325"/>
            <a:ext cx="3429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tabLst/>
              <a:defRPr/>
            </a:pPr>
            <a:r>
              <a:rPr kumimoji="0" lang="el-GR"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Πχ</a:t>
            </a: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Prec@3  2/3 </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Prec@4  2/4</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Prec@5  3/5</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7" name="TextBox 6"/>
          <p:cNvSpPr txBox="1"/>
          <p:nvPr/>
        </p:nvSpPr>
        <p:spPr>
          <a:xfrm>
            <a:off x="667512" y="5410200"/>
            <a:ext cx="7696200" cy="1015663"/>
          </a:xfrm>
          <a:prstGeom prst="rect">
            <a:avLst/>
          </a:prstGeom>
          <a:noFill/>
        </p:spPr>
        <p:txBody>
          <a:bodyPr wrap="square" rtlCol="0">
            <a:spAutoFit/>
          </a:bodyPr>
          <a:lstStyle/>
          <a:p>
            <a:pPr marL="342900" lvl="2" indent="-342900" eaLnBrk="1" hangingPunct="1">
              <a:buFont typeface="Wingdings" panose="05000000000000000000" pitchFamily="2" charset="2"/>
              <a:buChar char="§"/>
            </a:pPr>
            <a:r>
              <a:rPr lang="el-GR" sz="2000" dirty="0">
                <a:latin typeface="+mn-lt"/>
                <a:ea typeface="ＭＳ Ｐゴシック" charset="-128"/>
              </a:rPr>
              <a:t>  Πιθανώς κατάλληλο για τις περισσότερες αναζητήσεις στο </a:t>
            </a:r>
            <a:r>
              <a:rPr lang="en-US" sz="2000" dirty="0">
                <a:latin typeface="+mn-lt"/>
                <a:ea typeface="ＭＳ Ｐゴシック" charset="-128"/>
              </a:rPr>
              <a:t>web: </a:t>
            </a:r>
            <a:r>
              <a:rPr lang="el-GR" sz="2000" dirty="0">
                <a:latin typeface="+mn-lt"/>
                <a:ea typeface="ＭＳ Ｐゴシック" charset="-128"/>
              </a:rPr>
              <a:t>οι χρήστες θέλουν καλά αποτελέσματα στις πρώτες μία ή δύο σελίδες</a:t>
            </a:r>
            <a:endParaRPr lang="en-US" sz="2000" dirty="0">
              <a:latin typeface="+mn-lt"/>
              <a:ea typeface="ＭＳ Ｐゴシック" charset="-128"/>
            </a:endParaRPr>
          </a:p>
          <a:p>
            <a:pPr marL="342900" lvl="2" indent="-342900" eaLnBrk="1" hangingPunct="1">
              <a:buFont typeface="Wingdings" panose="05000000000000000000" pitchFamily="2" charset="2"/>
              <a:buChar char="§"/>
            </a:pPr>
            <a:r>
              <a:rPr lang="el-GR" sz="2000" dirty="0">
                <a:latin typeface="+mn-lt"/>
                <a:ea typeface="ＭＳ Ｐゴシック" charset="-128"/>
              </a:rPr>
              <a:t> Αντίστοιχα ανάκληση στα </a:t>
            </a:r>
            <a:r>
              <a:rPr lang="en-US" sz="2000" i="1" dirty="0">
                <a:latin typeface="+mn-lt"/>
                <a:ea typeface="ＭＳ Ｐゴシック" charset="-128"/>
              </a:rPr>
              <a:t>k</a:t>
            </a:r>
            <a:endParaRPr lang="el-GR" sz="2000" i="1" dirty="0">
              <a:latin typeface="+mn-lt"/>
            </a:endParaRPr>
          </a:p>
        </p:txBody>
      </p:sp>
      <p:pic>
        <p:nvPicPr>
          <p:cNvPr id="8" name="Picture 11"/>
          <p:cNvPicPr>
            <a:picLocks noChangeAspect="1" noChangeArrowheads="1"/>
          </p:cNvPicPr>
          <p:nvPr/>
        </p:nvPicPr>
        <p:blipFill>
          <a:blip r:embed="rId2" cstate="print"/>
          <a:srcRect/>
          <a:stretch>
            <a:fillRect/>
          </a:stretch>
        </p:blipFill>
        <p:spPr bwMode="auto">
          <a:xfrm>
            <a:off x="4057334" y="3717925"/>
            <a:ext cx="1828800" cy="609600"/>
          </a:xfrm>
          <a:prstGeom prst="rect">
            <a:avLst/>
          </a:prstGeom>
          <a:noFill/>
          <a:ln>
            <a:noFill/>
          </a:ln>
          <a:scene3d>
            <a:camera prst="orthographicFront">
              <a:rot lat="0" lon="0" rev="5400000"/>
            </a:camera>
            <a:lightRig rig="threePt" dir="t"/>
          </a:scene3d>
        </p:spPr>
      </p:pic>
      <p:sp>
        <p:nvSpPr>
          <p:cNvPr id="2" name="TextBox 1"/>
          <p:cNvSpPr txBox="1"/>
          <p:nvPr/>
        </p:nvSpPr>
        <p:spPr>
          <a:xfrm>
            <a:off x="5638484" y="3367483"/>
            <a:ext cx="2362516" cy="523220"/>
          </a:xfrm>
          <a:prstGeom prst="rect">
            <a:avLst/>
          </a:prstGeom>
          <a:noFill/>
        </p:spPr>
        <p:txBody>
          <a:bodyPr wrap="square" rtlCol="0">
            <a:spAutoFit/>
          </a:bodyPr>
          <a:lstStyle/>
          <a:p>
            <a:r>
              <a:rPr lang="el-GR" sz="1400" dirty="0">
                <a:latin typeface="+mn-lt"/>
              </a:rPr>
              <a:t>Πράσινο συναφές</a:t>
            </a:r>
          </a:p>
          <a:p>
            <a:r>
              <a:rPr lang="el-GR" sz="1400" dirty="0">
                <a:latin typeface="+mn-lt"/>
              </a:rPr>
              <a:t>Κόκκινο μη συναφές</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FB036AC-AE4C-4290-92BA-F4571FF2544B}"/>
                  </a:ext>
                </a:extLst>
              </p14:cNvPr>
              <p14:cNvContentPartPr/>
              <p14:nvPr/>
            </p14:nvContentPartPr>
            <p14:xfrm>
              <a:off x="4895298" y="3652129"/>
              <a:ext cx="360" cy="360"/>
            </p14:xfrm>
          </p:contentPart>
        </mc:Choice>
        <mc:Fallback xmlns="">
          <p:pic>
            <p:nvPicPr>
              <p:cNvPr id="10" name="Ink 9">
                <a:extLst>
                  <a:ext uri="{FF2B5EF4-FFF2-40B4-BE49-F238E27FC236}">
                    <a16:creationId xmlns:a16="http://schemas.microsoft.com/office/drawing/2014/main" id="{1FB036AC-AE4C-4290-92BA-F4571FF2544B}"/>
                  </a:ext>
                </a:extLst>
              </p:cNvPr>
              <p:cNvPicPr/>
              <p:nvPr/>
            </p:nvPicPr>
            <p:blipFill>
              <a:blip r:embed="rId12"/>
              <a:stretch>
                <a:fillRect/>
              </a:stretch>
            </p:blipFill>
            <p:spPr>
              <a:xfrm>
                <a:off x="4886658" y="3643489"/>
                <a:ext cx="18000" cy="18000"/>
              </a:xfrm>
              <a:prstGeom prst="rect">
                <a:avLst/>
              </a:prstGeom>
            </p:spPr>
          </p:pic>
        </mc:Fallback>
      </mc:AlternateContent>
    </p:spTree>
    <p:extLst>
      <p:ext uri="{BB962C8B-B14F-4D97-AF65-F5344CB8AC3E}">
        <p14:creationId xmlns:p14="http://schemas.microsoft.com/office/powerpoint/2010/main" val="20888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42900" y="15419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59</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9"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Θεωρείστε τη θέση</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lang="el-GR" sz="2600" dirty="0">
                <a:latin typeface="+mn-lt"/>
                <a:ea typeface="ＭＳ Ｐゴシック" pitchFamily="-65" charset="-128"/>
                <a:cs typeface="ＭＳ Ｐゴシック" pitchFamily="-65" charset="-128"/>
              </a:rPr>
              <a:t>διάταξης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rank position)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κάθε </a:t>
            </a:r>
            <a:r>
              <a:rPr kumimoji="0" lang="el-GR" sz="2600" b="1" i="1"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συναφούς</a:t>
            </a:r>
            <a:r>
              <a:rPr kumimoji="0" lang="el-GR" sz="2600" b="1" i="1"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εγγράφου</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1</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2</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R</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Υπολογισμός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του</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Precision@K</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κάθε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1</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2</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R</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endParaRPr kumimoji="0" lang="en-US" sz="15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Μέση</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ακρίβεια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average of P@K</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lang="el-GR" sz="2600" dirty="0">
                <a:latin typeface="+mn-lt"/>
                <a:ea typeface="ＭＳ Ｐゴシック" pitchFamily="-65" charset="-128"/>
                <a:cs typeface="ＭＳ Ｐゴシック" pitchFamily="-65" charset="-128"/>
              </a:rPr>
              <a:t>Π.χ.,</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έχει</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AvgPrec</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l-GR" sz="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indent="-342900" defTabSz="457200">
              <a:lnSpc>
                <a:spcPct val="90000"/>
              </a:lnSpc>
              <a:spcBef>
                <a:spcPct val="20000"/>
              </a:spcBef>
              <a:buClr>
                <a:srgbClr val="437085"/>
              </a:buClr>
              <a:buFont typeface="Wingdings" pitchFamily="-112" charset="2"/>
              <a:buChar char="§"/>
            </a:pPr>
            <a:r>
              <a:rPr lang="en-US" dirty="0">
                <a:solidFill>
                  <a:srgbClr val="F79646">
                    <a:lumMod val="75000"/>
                  </a:srgbClr>
                </a:solidFill>
                <a:latin typeface="+mn-lt"/>
                <a:ea typeface="ＭＳ Ｐゴシック" charset="-128"/>
              </a:rPr>
              <a:t>Mean </a:t>
            </a:r>
            <a:r>
              <a:rPr lang="el-GR" dirty="0">
                <a:solidFill>
                  <a:srgbClr val="F79646">
                    <a:lumMod val="75000"/>
                  </a:srgbClr>
                </a:solidFill>
                <a:latin typeface="+mn-lt"/>
                <a:ea typeface="ＭＳ Ｐゴシック" charset="-128"/>
              </a:rPr>
              <a:t>Α</a:t>
            </a:r>
            <a:r>
              <a:rPr lang="en-US" dirty="0" err="1">
                <a:solidFill>
                  <a:srgbClr val="F79646">
                    <a:lumMod val="75000"/>
                  </a:srgbClr>
                </a:solidFill>
                <a:latin typeface="+mn-lt"/>
                <a:ea typeface="ＭＳ Ｐゴシック" charset="-128"/>
              </a:rPr>
              <a:t>verage</a:t>
            </a:r>
            <a:r>
              <a:rPr lang="en-US" dirty="0">
                <a:solidFill>
                  <a:srgbClr val="F79646">
                    <a:lumMod val="75000"/>
                  </a:srgbClr>
                </a:solidFill>
                <a:latin typeface="+mn-lt"/>
                <a:ea typeface="ＭＳ Ｐゴシック" charset="-128"/>
              </a:rPr>
              <a:t> Precision (MAP) </a:t>
            </a:r>
            <a:r>
              <a:rPr lang="el-GR" i="1" dirty="0">
                <a:solidFill>
                  <a:schemeClr val="accent6">
                    <a:lumMod val="75000"/>
                  </a:schemeClr>
                </a:solidFill>
                <a:latin typeface="+mn-lt"/>
                <a:ea typeface="ＭＳ Ｐゴシック" charset="-128"/>
              </a:rPr>
              <a:t>Μέση αντιπροσωπευτική ακρίβεια</a:t>
            </a:r>
            <a:r>
              <a:rPr lang="el-GR" dirty="0">
                <a:solidFill>
                  <a:schemeClr val="accent6">
                    <a:lumMod val="75000"/>
                  </a:schemeClr>
                </a:solidFill>
                <a:latin typeface="+mn-lt"/>
                <a:ea typeface="ＭＳ Ｐゴシック" charset="-128"/>
              </a:rPr>
              <a:t>: </a:t>
            </a:r>
            <a:r>
              <a:rPr lang="el-GR" dirty="0">
                <a:latin typeface="+mn-lt"/>
                <a:ea typeface="ＭＳ Ｐゴシック" charset="-128"/>
              </a:rPr>
              <a:t>η μέση ακρίβεια για πολλαπλά ερωτήματα</a:t>
            </a:r>
            <a:endParaRPr kumimoji="0" lang="en-US" i="0" u="none" strike="noStrike" kern="1200" cap="none" spc="0" normalizeH="0" baseline="0" noProof="0" dirty="0">
              <a:ln>
                <a:noFill/>
              </a:ln>
              <a:effectLst/>
              <a:uLnTx/>
              <a:uFillTx/>
              <a:latin typeface="+mn-lt"/>
              <a:ea typeface="ＭＳ Ｐゴシック" pitchFamily="-65" charset="-128"/>
              <a:cs typeface="ＭＳ Ｐゴシック" pitchFamily="-65" charset="-128"/>
            </a:endParaRPr>
          </a:p>
        </p:txBody>
      </p:sp>
      <p:pic>
        <p:nvPicPr>
          <p:cNvPr id="10" name="Picture 11"/>
          <p:cNvPicPr>
            <a:picLocks noChangeAspect="1" noChangeArrowheads="1"/>
          </p:cNvPicPr>
          <p:nvPr/>
        </p:nvPicPr>
        <p:blipFill>
          <a:blip r:embed="rId3" cstate="print"/>
          <a:srcRect/>
          <a:stretch>
            <a:fillRect/>
          </a:stretch>
        </p:blipFill>
        <p:spPr bwMode="auto">
          <a:xfrm>
            <a:off x="2133600" y="3810000"/>
            <a:ext cx="301625" cy="1676400"/>
          </a:xfrm>
          <a:prstGeom prst="rect">
            <a:avLst/>
          </a:prstGeom>
          <a:noFill/>
          <a:ln w="9525">
            <a:noFill/>
            <a:miter lim="800000"/>
            <a:headEnd/>
            <a:tailEnd/>
          </a:ln>
        </p:spPr>
      </p:pic>
      <p:graphicFrame>
        <p:nvGraphicFramePr>
          <p:cNvPr id="5122" name="Object 8"/>
          <p:cNvGraphicFramePr>
            <a:graphicFrameLocks noChangeAspect="1"/>
          </p:cNvGraphicFramePr>
          <p:nvPr/>
        </p:nvGraphicFramePr>
        <p:xfrm>
          <a:off x="5715000" y="4381500"/>
          <a:ext cx="2514600" cy="800100"/>
        </p:xfrm>
        <a:graphic>
          <a:graphicData uri="http://schemas.openxmlformats.org/presentationml/2006/ole">
            <mc:AlternateContent xmlns:mc="http://schemas.openxmlformats.org/markup-compatibility/2006">
              <mc:Choice xmlns:v="urn:schemas-microsoft-com:vml" Requires="v">
                <p:oleObj spid="_x0000_s13322" name="Equation" r:id="rId4" imgW="1307532" imgH="431613" progId="Equation.3">
                  <p:embed/>
                </p:oleObj>
              </mc:Choice>
              <mc:Fallback>
                <p:oleObj name="Equation" r:id="rId4" imgW="1307532" imgH="431613"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381500"/>
                        <a:ext cx="25146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3895D4B2-379E-4B4F-B099-9E86A26D43A7}"/>
                  </a:ext>
                </a:extLst>
              </p14:cNvPr>
              <p14:cNvContentPartPr/>
              <p14:nvPr/>
            </p14:nvContentPartPr>
            <p14:xfrm>
              <a:off x="6341418" y="5027689"/>
              <a:ext cx="360" cy="1800"/>
            </p14:xfrm>
          </p:contentPart>
        </mc:Choice>
        <mc:Fallback xmlns="">
          <p:pic>
            <p:nvPicPr>
              <p:cNvPr id="18" name="Ink 17">
                <a:extLst>
                  <a:ext uri="{FF2B5EF4-FFF2-40B4-BE49-F238E27FC236}">
                    <a16:creationId xmlns:a16="http://schemas.microsoft.com/office/drawing/2014/main" id="{3895D4B2-379E-4B4F-B099-9E86A26D43A7}"/>
                  </a:ext>
                </a:extLst>
              </p:cNvPr>
              <p:cNvPicPr/>
              <p:nvPr/>
            </p:nvPicPr>
            <p:blipFill>
              <a:blip r:embed="rId24"/>
              <a:stretch>
                <a:fillRect/>
              </a:stretch>
            </p:blipFill>
            <p:spPr>
              <a:xfrm>
                <a:off x="6332778" y="5019049"/>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C6F02FAC-3E98-4A9F-A240-946D0F5B08FF}"/>
                  </a:ext>
                </a:extLst>
              </p14:cNvPr>
              <p14:cNvContentPartPr/>
              <p14:nvPr/>
            </p14:nvContentPartPr>
            <p14:xfrm>
              <a:off x="6640938" y="4594249"/>
              <a:ext cx="1080" cy="28440"/>
            </p14:xfrm>
          </p:contentPart>
        </mc:Choice>
        <mc:Fallback xmlns="">
          <p:pic>
            <p:nvPicPr>
              <p:cNvPr id="19" name="Ink 18">
                <a:extLst>
                  <a:ext uri="{FF2B5EF4-FFF2-40B4-BE49-F238E27FC236}">
                    <a16:creationId xmlns:a16="http://schemas.microsoft.com/office/drawing/2014/main" id="{C6F02FAC-3E98-4A9F-A240-946D0F5B08FF}"/>
                  </a:ext>
                </a:extLst>
              </p:cNvPr>
              <p:cNvPicPr/>
              <p:nvPr/>
            </p:nvPicPr>
            <p:blipFill>
              <a:blip r:embed="rId26"/>
              <a:stretch>
                <a:fillRect/>
              </a:stretch>
            </p:blipFill>
            <p:spPr>
              <a:xfrm>
                <a:off x="6631938" y="4585609"/>
                <a:ext cx="18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3C119461-4875-4591-9E4C-22431617A164}"/>
                  </a:ext>
                </a:extLst>
              </p14:cNvPr>
              <p14:cNvContentPartPr/>
              <p14:nvPr/>
            </p14:nvContentPartPr>
            <p14:xfrm>
              <a:off x="6634818" y="5044969"/>
              <a:ext cx="28080" cy="360"/>
            </p14:xfrm>
          </p:contentPart>
        </mc:Choice>
        <mc:Fallback xmlns="">
          <p:pic>
            <p:nvPicPr>
              <p:cNvPr id="20" name="Ink 19">
                <a:extLst>
                  <a:ext uri="{FF2B5EF4-FFF2-40B4-BE49-F238E27FC236}">
                    <a16:creationId xmlns:a16="http://schemas.microsoft.com/office/drawing/2014/main" id="{3C119461-4875-4591-9E4C-22431617A164}"/>
                  </a:ext>
                </a:extLst>
              </p:cNvPr>
              <p:cNvPicPr/>
              <p:nvPr/>
            </p:nvPicPr>
            <p:blipFill>
              <a:blip r:embed="rId28"/>
              <a:stretch>
                <a:fillRect/>
              </a:stretch>
            </p:blipFill>
            <p:spPr>
              <a:xfrm>
                <a:off x="6625818" y="5036329"/>
                <a:ext cx="45720" cy="18000"/>
              </a:xfrm>
              <a:prstGeom prst="rect">
                <a:avLst/>
              </a:prstGeom>
            </p:spPr>
          </p:pic>
        </mc:Fallback>
      </mc:AlternateContent>
    </p:spTree>
    <p:extLst>
      <p:ext uri="{BB962C8B-B14F-4D97-AF65-F5344CB8AC3E}">
        <p14:creationId xmlns:p14="http://schemas.microsoft.com/office/powerpoint/2010/main" val="10919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1746" y="2286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Βασικό κριτήριο: Συνάφεια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2286000"/>
            <a:ext cx="7529118" cy="1447800"/>
          </a:xfrm>
        </p:spPr>
        <p:txBody>
          <a:bodyPr>
            <a:noAutofit/>
          </a:bodyPr>
          <a:lstStyle/>
          <a:p>
            <a:pPr marL="0" indent="0" eaLnBrk="1" hangingPunct="1">
              <a:buNone/>
            </a:pPr>
            <a:r>
              <a:rPr lang="el-GR" sz="2400" dirty="0">
                <a:ea typeface="ＭＳ Ｐゴシック" pitchFamily="-112" charset="-128"/>
              </a:rPr>
              <a:t>Η ικανοποίηση του χρήστη συνήθως εξισώνεται με τη </a:t>
            </a:r>
            <a:r>
              <a:rPr lang="el-GR" sz="2400" dirty="0">
                <a:solidFill>
                  <a:schemeClr val="accent2">
                    <a:lumMod val="75000"/>
                  </a:schemeClr>
                </a:solidFill>
                <a:ea typeface="ＭＳ Ｐゴシック" pitchFamily="-112" charset="-128"/>
              </a:rPr>
              <a:t>συνάφεια (</a:t>
            </a:r>
            <a:r>
              <a:rPr lang="en-US" sz="2400" dirty="0">
                <a:solidFill>
                  <a:schemeClr val="accent2">
                    <a:lumMod val="75000"/>
                  </a:schemeClr>
                </a:solidFill>
                <a:ea typeface="ＭＳ Ｐゴシック" pitchFamily="-112" charset="-128"/>
              </a:rPr>
              <a:t>relevance) </a:t>
            </a:r>
            <a:r>
              <a:rPr lang="el-GR" sz="2400" dirty="0">
                <a:ea typeface="ＭＳ Ｐゴシック" pitchFamily="-112" charset="-128"/>
              </a:rPr>
              <a:t>των αποτελεσμάτων της αναζήτησης με το ερώτημα </a:t>
            </a:r>
          </a:p>
          <a:p>
            <a:pPr marL="0" indent="0" eaLnBrk="1" hangingPunct="1">
              <a:buNone/>
            </a:pPr>
            <a:endParaRPr lang="en-US" sz="900" dirty="0">
              <a:ea typeface="ＭＳ Ｐゴシック" pitchFamily="-112" charset="-128"/>
            </a:endParaRPr>
          </a:p>
          <a:p>
            <a:pPr marL="0" indent="0" eaLnBrk="1" hangingPunct="1">
              <a:buNone/>
            </a:pPr>
            <a:r>
              <a:rPr lang="el-GR" sz="2400" i="1" dirty="0">
                <a:solidFill>
                  <a:schemeClr val="accent2">
                    <a:lumMod val="75000"/>
                  </a:schemeClr>
                </a:solidFill>
                <a:ea typeface="ＭＳ Ｐゴシック" pitchFamily="-112" charset="-128"/>
              </a:rPr>
              <a:t>Μα πως θα μετρήσουμε τη συνάφεια</a:t>
            </a:r>
            <a:r>
              <a:rPr lang="el-GR" sz="2400" dirty="0">
                <a:solidFill>
                  <a:schemeClr val="accent2">
                    <a:lumMod val="75000"/>
                  </a:schemeClr>
                </a:solidFill>
                <a:ea typeface="ＭＳ Ｐゴシック" pitchFamily="-112" charset="-128"/>
              </a:rPr>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6</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025513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1037" y="7620"/>
            <a:ext cx="7886700" cy="1325563"/>
          </a:xfrm>
        </p:spPr>
        <p:txBody>
          <a:bodyPr>
            <a:normAutofit/>
          </a:bodyPr>
          <a:lstStyle/>
          <a:p>
            <a:pPr algn="ctr"/>
            <a:r>
              <a:rPr lang="el-GR" sz="4000" dirty="0">
                <a:solidFill>
                  <a:schemeClr val="accent2">
                    <a:lumMod val="75000"/>
                  </a:schemeClr>
                </a:solidFill>
              </a:rPr>
              <a:t>ΜΑ</a:t>
            </a:r>
            <a:r>
              <a:rPr lang="en-US" sz="4000" dirty="0">
                <a:solidFill>
                  <a:schemeClr val="accent2">
                    <a:lumMod val="75000"/>
                  </a:schemeClr>
                </a:solidFill>
              </a:rPr>
              <a:t>P</a:t>
            </a:r>
          </a:p>
        </p:txBody>
      </p:sp>
      <p:pic>
        <p:nvPicPr>
          <p:cNvPr id="29699" name="Picture 3" descr="C:\Users\croft\Desktop\chap8-2.tif"/>
          <p:cNvPicPr>
            <a:picLocks noChangeAspect="1" noChangeArrowheads="1"/>
          </p:cNvPicPr>
          <p:nvPr/>
        </p:nvPicPr>
        <p:blipFill>
          <a:blip r:embed="rId3" cstate="print"/>
          <a:srcRect/>
          <a:stretch>
            <a:fillRect/>
          </a:stretch>
        </p:blipFill>
        <p:spPr bwMode="auto">
          <a:xfrm>
            <a:off x="1828800" y="1610360"/>
            <a:ext cx="5118100" cy="3141663"/>
          </a:xfrm>
          <a:prstGeom prst="rect">
            <a:avLst/>
          </a:prstGeom>
          <a:noFill/>
          <a:ln w="9525">
            <a:noFill/>
            <a:miter lim="800000"/>
            <a:headEnd/>
            <a:tailEnd/>
          </a:ln>
        </p:spPr>
      </p:pic>
      <p:pic>
        <p:nvPicPr>
          <p:cNvPr id="29700" name="Picture 9" descr="TP_tmp.png"/>
          <p:cNvPicPr>
            <a:picLocks noChangeAspect="1"/>
          </p:cNvPicPr>
          <p:nvPr>
            <p:custDataLst>
              <p:tags r:id="rId1"/>
            </p:custDataLst>
          </p:nvPr>
        </p:nvPicPr>
        <p:blipFill>
          <a:blip r:embed="rId4" cstate="print"/>
          <a:srcRect/>
          <a:stretch>
            <a:fillRect/>
          </a:stretch>
        </p:blipFill>
        <p:spPr bwMode="auto">
          <a:xfrm>
            <a:off x="914400" y="5029200"/>
            <a:ext cx="7419975" cy="990600"/>
          </a:xfrm>
          <a:prstGeom prst="rect">
            <a:avLst/>
          </a:prstGeom>
          <a:noFill/>
          <a:ln w="9525">
            <a:noFill/>
            <a:miter lim="800000"/>
            <a:headEnd/>
            <a:tailEnd/>
          </a:ln>
        </p:spPr>
      </p:pic>
      <p:sp>
        <p:nvSpPr>
          <p:cNvPr id="2" name="TextBox 1"/>
          <p:cNvSpPr txBox="1"/>
          <p:nvPr/>
        </p:nvSpPr>
        <p:spPr>
          <a:xfrm>
            <a:off x="228600" y="994866"/>
            <a:ext cx="2819400" cy="461665"/>
          </a:xfrm>
          <a:prstGeom prst="rect">
            <a:avLst/>
          </a:prstGeom>
          <a:noFill/>
        </p:spPr>
        <p:txBody>
          <a:bodyPr wrap="square" rtlCol="0">
            <a:spAutoFit/>
          </a:bodyPr>
          <a:lstStyle/>
          <a:p>
            <a:r>
              <a:rPr lang="el-GR" dirty="0"/>
              <a:t>Σύγκριση διατάξεων</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60388" y="61277"/>
            <a:ext cx="7886700" cy="935673"/>
          </a:xfrm>
        </p:spPr>
        <p:txBody>
          <a:bodyPr>
            <a:normAutofit/>
          </a:bodyPr>
          <a:lstStyle/>
          <a:p>
            <a:pPr algn="ctr"/>
            <a:r>
              <a:rPr lang="el-GR" sz="4000" dirty="0">
                <a:solidFill>
                  <a:schemeClr val="accent2">
                    <a:lumMod val="75000"/>
                  </a:schemeClr>
                </a:solidFill>
              </a:rPr>
              <a:t>ΜΑ</a:t>
            </a:r>
            <a:r>
              <a:rPr lang="en-US" sz="4000" dirty="0">
                <a:solidFill>
                  <a:schemeClr val="accent2">
                    <a:lumMod val="75000"/>
                  </a:schemeClr>
                </a:solidFill>
              </a:rPr>
              <a:t>P</a:t>
            </a:r>
          </a:p>
        </p:txBody>
      </p:sp>
      <p:pic>
        <p:nvPicPr>
          <p:cNvPr id="30723" name="Picture 2" descr="C:\Users\croft\Desktop\chap8-3.tif"/>
          <p:cNvPicPr>
            <a:picLocks noChangeAspect="1" noChangeArrowheads="1"/>
          </p:cNvPicPr>
          <p:nvPr/>
        </p:nvPicPr>
        <p:blipFill>
          <a:blip r:embed="rId3" cstate="print"/>
          <a:srcRect/>
          <a:stretch>
            <a:fillRect/>
          </a:stretch>
        </p:blipFill>
        <p:spPr bwMode="auto">
          <a:xfrm>
            <a:off x="1905000" y="1371600"/>
            <a:ext cx="4465638" cy="3435350"/>
          </a:xfrm>
          <a:prstGeom prst="rect">
            <a:avLst/>
          </a:prstGeom>
          <a:noFill/>
          <a:ln w="9525">
            <a:noFill/>
            <a:miter lim="800000"/>
            <a:headEnd/>
            <a:tailEnd/>
          </a:ln>
        </p:spPr>
      </p:pic>
      <p:pic>
        <p:nvPicPr>
          <p:cNvPr id="30724" name="Picture 6" descr="TP_tmp.png"/>
          <p:cNvPicPr>
            <a:picLocks noChangeAspect="1"/>
          </p:cNvPicPr>
          <p:nvPr>
            <p:custDataLst>
              <p:tags r:id="rId1"/>
            </p:custDataLst>
          </p:nvPr>
        </p:nvPicPr>
        <p:blipFill>
          <a:blip r:embed="rId4" cstate="print"/>
          <a:srcRect/>
          <a:stretch>
            <a:fillRect/>
          </a:stretch>
        </p:blipFill>
        <p:spPr bwMode="auto">
          <a:xfrm>
            <a:off x="762000" y="5181600"/>
            <a:ext cx="7685088" cy="1228725"/>
          </a:xfrm>
          <a:prstGeom prst="rect">
            <a:avLst/>
          </a:prstGeom>
          <a:noFill/>
          <a:ln w="9525">
            <a:noFill/>
            <a:miter lim="800000"/>
            <a:headEnd/>
            <a:tailEnd/>
          </a:ln>
        </p:spPr>
      </p:pic>
      <p:sp>
        <p:nvSpPr>
          <p:cNvPr id="5" name="TextBox 4"/>
          <p:cNvSpPr txBox="1"/>
          <p:nvPr/>
        </p:nvSpPr>
        <p:spPr>
          <a:xfrm>
            <a:off x="228600" y="722610"/>
            <a:ext cx="2819400" cy="461665"/>
          </a:xfrm>
          <a:prstGeom prst="rect">
            <a:avLst/>
          </a:prstGeom>
          <a:noFill/>
        </p:spPr>
        <p:txBody>
          <a:bodyPr wrap="square" rtlCol="0">
            <a:spAutoFit/>
          </a:bodyPr>
          <a:lstStyle/>
          <a:p>
            <a:r>
              <a:rPr lang="el-GR" dirty="0"/>
              <a:t>Πολλά ερωτήματα:</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C83FD06-2F13-46E4-9249-327804E591C2}"/>
                  </a:ext>
                </a:extLst>
              </p14:cNvPr>
              <p14:cNvContentPartPr/>
              <p14:nvPr/>
            </p14:nvContentPartPr>
            <p14:xfrm>
              <a:off x="511938" y="959334"/>
              <a:ext cx="360" cy="360"/>
            </p14:xfrm>
          </p:contentPart>
        </mc:Choice>
        <mc:Fallback xmlns="">
          <p:pic>
            <p:nvPicPr>
              <p:cNvPr id="2" name="Ink 1">
                <a:extLst>
                  <a:ext uri="{FF2B5EF4-FFF2-40B4-BE49-F238E27FC236}">
                    <a16:creationId xmlns:a16="http://schemas.microsoft.com/office/drawing/2014/main" id="{7C83FD06-2F13-46E4-9249-327804E591C2}"/>
                  </a:ext>
                </a:extLst>
              </p:cNvPr>
              <p:cNvPicPr/>
              <p:nvPr/>
            </p:nvPicPr>
            <p:blipFill>
              <a:blip r:embed="rId6"/>
              <a:stretch>
                <a:fillRect/>
              </a:stretch>
            </p:blipFill>
            <p:spPr>
              <a:xfrm>
                <a:off x="503298" y="950694"/>
                <a:ext cx="18000" cy="18000"/>
              </a:xfrm>
              <a:prstGeom prst="rect">
                <a:avLst/>
              </a:prstGeom>
            </p:spPr>
          </p:pic>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66750" y="76201"/>
            <a:ext cx="7886700" cy="1029076"/>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r>
              <a:rPr lang="el-GR" sz="4000" dirty="0">
                <a:solidFill>
                  <a:schemeClr val="accent2">
                    <a:lumMod val="75000"/>
                  </a:schemeClr>
                </a:solidFill>
                <a:ea typeface="ＭＳ Ｐゴシック" charset="-128"/>
              </a:rPr>
              <a:t> </a:t>
            </a:r>
            <a:endParaRPr lang="en-US" sz="40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152400" y="1105276"/>
            <a:ext cx="8763000" cy="1450705"/>
          </a:xfrm>
        </p:spPr>
        <p:txBody>
          <a:bodyPr>
            <a:noAutofit/>
          </a:bodyPr>
          <a:lstStyle/>
          <a:p>
            <a:pPr lvl="1" eaLnBrk="1" hangingPunct="1"/>
            <a:r>
              <a:rPr lang="el-GR" sz="2400" dirty="0">
                <a:ea typeface="ＭＳ Ｐゴシック" charset="-128"/>
              </a:rPr>
              <a:t>Μέσος όρος της τιμής της ακρίβειας των κορυφαίων </a:t>
            </a:r>
            <a:r>
              <a:rPr lang="en-US" sz="2400" i="1" dirty="0">
                <a:ea typeface="ＭＳ Ｐゴシック" charset="-128"/>
              </a:rPr>
              <a:t>k</a:t>
            </a:r>
            <a:r>
              <a:rPr lang="en-US" sz="2400" dirty="0">
                <a:ea typeface="ＭＳ Ｐゴシック" charset="-128"/>
              </a:rPr>
              <a:t> </a:t>
            </a:r>
            <a:r>
              <a:rPr lang="el-GR" sz="2400" dirty="0">
                <a:ea typeface="ＭＳ Ｐゴシック" charset="-128"/>
              </a:rPr>
              <a:t>εγγράφων</a:t>
            </a:r>
            <a:r>
              <a:rPr lang="en-US" sz="2400" dirty="0">
                <a:ea typeface="ＭＳ Ｐゴシック" charset="-128"/>
              </a:rPr>
              <a:t>, </a:t>
            </a:r>
            <a:r>
              <a:rPr lang="el-GR" sz="2400" dirty="0">
                <a:ea typeface="ＭＳ Ｐゴシック" charset="-128"/>
              </a:rPr>
              <a:t>κάθε φορά που επιστρέφεται ένα σχετικό έγγραφο </a:t>
            </a:r>
          </a:p>
          <a:p>
            <a:pPr lvl="1" eaLnBrk="1" hangingPunct="1"/>
            <a:r>
              <a:rPr lang="el-GR" sz="2400" dirty="0">
                <a:ea typeface="ＭＳ Ｐゴシック" charset="-128"/>
              </a:rPr>
              <a:t>Αποφεύγει την παρεμβολή και τη χρήση προκαθορισμένων επιπέδων ανάκλησης </a:t>
            </a:r>
          </a:p>
          <a:p>
            <a:pPr lvl="1" eaLnBrk="1" hangingPunct="1"/>
            <a:r>
              <a:rPr lang="en-US" sz="2400" dirty="0">
                <a:ea typeface="ＭＳ Ｐゴシック" charset="-128"/>
              </a:rPr>
              <a:t>MAP </a:t>
            </a:r>
            <a:r>
              <a:rPr lang="el-GR" sz="2400" dirty="0">
                <a:ea typeface="ＭＳ Ｐゴシック" charset="-128"/>
              </a:rPr>
              <a:t>για μια </a:t>
            </a:r>
            <a:r>
              <a:rPr lang="el-GR" sz="2400" i="1" dirty="0">
                <a:solidFill>
                  <a:schemeClr val="accent2">
                    <a:lumMod val="75000"/>
                  </a:schemeClr>
                </a:solidFill>
                <a:ea typeface="ＭＳ Ｐゴシック" charset="-128"/>
              </a:rPr>
              <a:t>συλλογή ερωτημάτων </a:t>
            </a:r>
            <a:r>
              <a:rPr lang="el-GR" sz="2400" dirty="0">
                <a:ea typeface="ＭＳ Ｐゴシック" charset="-128"/>
              </a:rPr>
              <a:t>είναι το </a:t>
            </a:r>
            <a:r>
              <a:rPr lang="el-GR" sz="2400" i="1" dirty="0">
                <a:solidFill>
                  <a:schemeClr val="accent2">
                    <a:lumMod val="75000"/>
                  </a:schemeClr>
                </a:solidFill>
                <a:ea typeface="ＭＳ Ｐゴシック" charset="-128"/>
              </a:rPr>
              <a:t>αριθμητικό μέσο</a:t>
            </a:r>
            <a:r>
              <a:rPr lang="en-US" sz="2400" dirty="0">
                <a:ea typeface="ＭＳ Ｐゴシック" charset="-128"/>
              </a:rPr>
              <a:t>.</a:t>
            </a:r>
          </a:p>
          <a:p>
            <a:pPr lvl="2" eaLnBrk="1" hangingPunct="1"/>
            <a:r>
              <a:rPr lang="en-US" sz="2400" dirty="0">
                <a:ea typeface="ＭＳ Ｐゴシック" charset="-128"/>
              </a:rPr>
              <a:t>Macro-averaging: </a:t>
            </a:r>
            <a:r>
              <a:rPr lang="el-GR" sz="2400" dirty="0">
                <a:ea typeface="ＭＳ Ｐゴシック" charset="-128"/>
              </a:rPr>
              <a:t>κάθε ερώτημα μετράει το ίδιο</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62</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a:solidFill>
                  <a:srgbClr val="FBFCFF"/>
                </a:solidFill>
              </a:rPr>
              <a:t>Κεφ. </a:t>
            </a:r>
            <a:r>
              <a:rPr lang="en-US" sz="1600" dirty="0">
                <a:solidFill>
                  <a:srgbClr val="FBFCFF"/>
                </a:solidFill>
              </a:rPr>
              <a:t>8.4</a:t>
            </a:r>
          </a:p>
        </p:txBody>
      </p:sp>
      <p:pic>
        <p:nvPicPr>
          <p:cNvPr id="269314" name="Picture 2" descr="\begin{displaymath}&#10;\mbox{MAP}(Q) = \frac{1}{\vert Q\vert} \sum_{j=1}^{\vert Q\vert} \frac{1}{m_j}&#10;\sum_{k=1}^{m_j} \mbox{Precision}(R_{jk})&#10;\end{displaymath}"/>
          <p:cNvPicPr>
            <a:picLocks noChangeAspect="1" noChangeArrowheads="1"/>
          </p:cNvPicPr>
          <p:nvPr/>
        </p:nvPicPr>
        <p:blipFill>
          <a:blip r:embed="rId2" cstate="print"/>
          <a:srcRect/>
          <a:stretch>
            <a:fillRect/>
          </a:stretch>
        </p:blipFill>
        <p:spPr bwMode="auto">
          <a:xfrm>
            <a:off x="457200" y="3837752"/>
            <a:ext cx="3886200" cy="804512"/>
          </a:xfrm>
          <a:prstGeom prst="rect">
            <a:avLst/>
          </a:prstGeom>
          <a:noFill/>
        </p:spPr>
      </p:pic>
      <p:sp>
        <p:nvSpPr>
          <p:cNvPr id="7" name="TextBox 6"/>
          <p:cNvSpPr txBox="1"/>
          <p:nvPr/>
        </p:nvSpPr>
        <p:spPr>
          <a:xfrm>
            <a:off x="4533900" y="3965305"/>
            <a:ext cx="4495800" cy="1323439"/>
          </a:xfrm>
          <a:prstGeom prst="rect">
            <a:avLst/>
          </a:prstGeom>
          <a:noFill/>
        </p:spPr>
        <p:txBody>
          <a:bodyPr wrap="square" rtlCol="0">
            <a:spAutoFit/>
          </a:bodyPr>
          <a:lstStyle/>
          <a:p>
            <a:r>
              <a:rPr lang="en-US" sz="1600" b="1" dirty="0">
                <a:latin typeface="+mn-lt"/>
              </a:rPr>
              <a:t>Q</a:t>
            </a:r>
            <a:r>
              <a:rPr lang="en-US" sz="1600" dirty="0">
                <a:latin typeface="+mn-lt"/>
              </a:rPr>
              <a:t> </a:t>
            </a:r>
            <a:r>
              <a:rPr lang="el-GR" sz="1600" dirty="0">
                <a:latin typeface="+mn-lt"/>
              </a:rPr>
              <a:t>σύνολο ερωτημάτων, </a:t>
            </a:r>
            <a:r>
              <a:rPr lang="en-US" sz="1600" b="1" dirty="0" err="1">
                <a:latin typeface="+mn-lt"/>
              </a:rPr>
              <a:t>q</a:t>
            </a:r>
            <a:r>
              <a:rPr lang="en-US" sz="1600" b="1" baseline="-25000" dirty="0" err="1">
                <a:latin typeface="+mn-lt"/>
              </a:rPr>
              <a:t>j</a:t>
            </a:r>
            <a:r>
              <a:rPr lang="en-US" sz="1600" baseline="-25000" dirty="0">
                <a:latin typeface="+mn-lt"/>
              </a:rPr>
              <a:t> </a:t>
            </a:r>
            <a:r>
              <a:rPr lang="el-GR" sz="1600" dirty="0">
                <a:latin typeface="+mn-lt"/>
              </a:rPr>
              <a:t>ένα από τα ερωτήματα, </a:t>
            </a:r>
            <a:r>
              <a:rPr lang="el-GR" sz="1600" b="1" dirty="0">
                <a:latin typeface="+mn-lt"/>
              </a:rPr>
              <a:t>{</a:t>
            </a:r>
            <a:r>
              <a:rPr lang="en-US" sz="1600" b="1" dirty="0">
                <a:latin typeface="+mn-lt"/>
              </a:rPr>
              <a:t>d</a:t>
            </a:r>
            <a:r>
              <a:rPr lang="en-US" sz="1600" b="1" baseline="-25000" dirty="0">
                <a:latin typeface="+mn-lt"/>
              </a:rPr>
              <a:t>1</a:t>
            </a:r>
            <a:r>
              <a:rPr lang="en-US" sz="1600" b="1" dirty="0">
                <a:latin typeface="+mn-lt"/>
              </a:rPr>
              <a:t>, d</a:t>
            </a:r>
            <a:r>
              <a:rPr lang="en-US" sz="1600" b="1" baseline="-25000" dirty="0">
                <a:latin typeface="+mn-lt"/>
              </a:rPr>
              <a:t>2</a:t>
            </a:r>
            <a:r>
              <a:rPr lang="en-US" sz="1600" b="1" dirty="0">
                <a:latin typeface="+mn-lt"/>
              </a:rPr>
              <a:t>, …, </a:t>
            </a:r>
            <a:r>
              <a:rPr lang="en-US" sz="1600" b="1" dirty="0" err="1">
                <a:latin typeface="+mn-lt"/>
              </a:rPr>
              <a:t>d</a:t>
            </a:r>
            <a:r>
              <a:rPr lang="en-US" sz="1600" b="1" baseline="-25000" dirty="0" err="1">
                <a:latin typeface="+mn-lt"/>
              </a:rPr>
              <a:t>mj</a:t>
            </a:r>
            <a:r>
              <a:rPr lang="en-US" sz="1600" b="1" dirty="0">
                <a:latin typeface="+mn-lt"/>
              </a:rPr>
              <a:t>}  </a:t>
            </a:r>
            <a:r>
              <a:rPr lang="el-GR" sz="1600" dirty="0">
                <a:latin typeface="+mn-lt"/>
              </a:rPr>
              <a:t>είναι τα συναφή έγγραφα και </a:t>
            </a:r>
            <a:r>
              <a:rPr lang="en-US" sz="1600" b="1" dirty="0" err="1">
                <a:latin typeface="+mn-lt"/>
              </a:rPr>
              <a:t>R</a:t>
            </a:r>
            <a:r>
              <a:rPr lang="en-US" sz="1600" b="1" baseline="-25000" dirty="0" err="1">
                <a:latin typeface="+mn-lt"/>
              </a:rPr>
              <a:t>jk</a:t>
            </a:r>
            <a:r>
              <a:rPr lang="en-US" sz="1600" b="1" dirty="0">
                <a:latin typeface="+mn-lt"/>
              </a:rPr>
              <a:t> </a:t>
            </a:r>
            <a:r>
              <a:rPr lang="el-GR" sz="1600" dirty="0">
                <a:latin typeface="+mn-lt"/>
              </a:rPr>
              <a:t>είναι ο αριθμός των εγγράφων στο αποτέλεσμα μέχρι να φτάσουμε στο </a:t>
            </a:r>
            <a:r>
              <a:rPr lang="en-US" sz="1600" dirty="0" err="1">
                <a:latin typeface="+mn-lt"/>
              </a:rPr>
              <a:t>d</a:t>
            </a:r>
            <a:r>
              <a:rPr lang="en-US" sz="1600" b="1" baseline="-25000" dirty="0" err="1">
                <a:latin typeface="+mn-lt"/>
              </a:rPr>
              <a:t>jk</a:t>
            </a:r>
            <a:r>
              <a:rPr lang="en-US" sz="1600" dirty="0">
                <a:latin typeface="+mn-lt"/>
              </a:rPr>
              <a:t> (</a:t>
            </a:r>
            <a:r>
              <a:rPr lang="el-GR" sz="1600" dirty="0">
                <a:latin typeface="+mn-lt"/>
              </a:rPr>
              <a:t>0 αν το </a:t>
            </a:r>
            <a:r>
              <a:rPr lang="en-US" sz="1600" dirty="0" err="1">
                <a:latin typeface="+mn-lt"/>
              </a:rPr>
              <a:t>d</a:t>
            </a:r>
            <a:r>
              <a:rPr lang="en-US" sz="1600" baseline="-25000" dirty="0" err="1">
                <a:latin typeface="+mn-lt"/>
              </a:rPr>
              <a:t>jk</a:t>
            </a:r>
            <a:r>
              <a:rPr lang="en-US" sz="1600" dirty="0">
                <a:latin typeface="+mn-lt"/>
              </a:rPr>
              <a:t> </a:t>
            </a:r>
            <a:r>
              <a:rPr lang="el-GR" sz="1600" dirty="0">
                <a:latin typeface="+mn-lt"/>
              </a:rPr>
              <a:t>δεν ανήκει στο αποτέλεσμα)</a:t>
            </a:r>
          </a:p>
        </p:txBody>
      </p:sp>
    </p:spTree>
    <p:extLst>
      <p:ext uri="{BB962C8B-B14F-4D97-AF65-F5344CB8AC3E}">
        <p14:creationId xmlns:p14="http://schemas.microsoft.com/office/powerpoint/2010/main" val="2092415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70974" y="228600"/>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r>
              <a:rPr lang="el-GR" sz="4000" dirty="0">
                <a:solidFill>
                  <a:schemeClr val="accent2">
                    <a:lumMod val="75000"/>
                  </a:schemeClr>
                </a:solidFill>
                <a:ea typeface="ＭＳ Ｐゴシック" charset="-128"/>
              </a:rPr>
              <a:t> </a:t>
            </a:r>
            <a:endParaRPr lang="en-US" sz="4000" dirty="0">
              <a:solidFill>
                <a:schemeClr val="accent2">
                  <a:lumMod val="75000"/>
                </a:schemeClr>
              </a:solidFill>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63</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a:solidFill>
                  <a:srgbClr val="FBFCFF"/>
                </a:solidFill>
              </a:rPr>
              <a:t>Κεφ. </a:t>
            </a:r>
            <a:r>
              <a:rPr lang="en-US" sz="1600" dirty="0">
                <a:solidFill>
                  <a:srgbClr val="FBFCFF"/>
                </a:solidFill>
              </a:rPr>
              <a:t>8.4</a:t>
            </a:r>
          </a:p>
        </p:txBody>
      </p:sp>
      <p:sp>
        <p:nvSpPr>
          <p:cNvPr id="2" name="TextBox 1"/>
          <p:cNvSpPr txBox="1"/>
          <p:nvPr/>
        </p:nvSpPr>
        <p:spPr>
          <a:xfrm>
            <a:off x="1066800" y="1752600"/>
            <a:ext cx="7338227" cy="2677656"/>
          </a:xfrm>
          <a:prstGeom prst="rect">
            <a:avLst/>
          </a:prstGeom>
          <a:noFill/>
        </p:spPr>
        <p:txBody>
          <a:bodyPr wrap="square" rtlCol="0">
            <a:spAutoFit/>
          </a:bodyPr>
          <a:lstStyle/>
          <a:p>
            <a:pPr marL="342900" indent="-342900">
              <a:buFont typeface="Wingdings" panose="05000000000000000000" pitchFamily="2" charset="2"/>
              <a:buChar char="§"/>
            </a:pPr>
            <a:r>
              <a:rPr lang="el-GR" dirty="0">
                <a:latin typeface="+mn-lt"/>
              </a:rPr>
              <a:t>Συχνά οι τιμές της ΜΑ</a:t>
            </a:r>
            <a:r>
              <a:rPr lang="en-US" dirty="0">
                <a:latin typeface="+mn-lt"/>
              </a:rPr>
              <a:t>P</a:t>
            </a:r>
            <a:r>
              <a:rPr lang="el-GR" dirty="0">
                <a:latin typeface="+mn-lt"/>
              </a:rPr>
              <a:t> για το </a:t>
            </a:r>
            <a:r>
              <a:rPr lang="el-GR" i="1" dirty="0">
                <a:latin typeface="+mn-lt"/>
              </a:rPr>
              <a:t>ίδιο ερώτημα </a:t>
            </a:r>
            <a:r>
              <a:rPr lang="el-GR" dirty="0">
                <a:latin typeface="+mn-lt"/>
              </a:rPr>
              <a:t>σε διαφορετικά συστήματα διαφέρουν λιγότερο από τις τιμές τις ΜΑ</a:t>
            </a:r>
            <a:r>
              <a:rPr lang="en-US" dirty="0">
                <a:latin typeface="+mn-lt"/>
              </a:rPr>
              <a:t>P</a:t>
            </a:r>
            <a:r>
              <a:rPr lang="el-GR" dirty="0">
                <a:latin typeface="+mn-lt"/>
              </a:rPr>
              <a:t> για διαφορετικά ερωτήματα στο ίδιο σύστημα (υπάρχουν «δύσκολα» ερωτήματα)</a:t>
            </a:r>
            <a:endParaRPr lang="en-US" dirty="0">
              <a:latin typeface="+mn-lt"/>
            </a:endParaRPr>
          </a:p>
          <a:p>
            <a:pPr marL="342900" indent="-342900">
              <a:buFont typeface="Wingdings" panose="05000000000000000000" pitchFamily="2" charset="2"/>
              <a:buChar char="§"/>
            </a:pPr>
            <a:endParaRPr lang="en-US" dirty="0">
              <a:latin typeface="+mn-lt"/>
            </a:endParaRPr>
          </a:p>
          <a:p>
            <a:pPr marL="342900" indent="-342900">
              <a:buFont typeface="Wingdings" panose="05000000000000000000" pitchFamily="2" charset="2"/>
              <a:buChar char="§"/>
            </a:pPr>
            <a:r>
              <a:rPr lang="en-US" dirty="0">
                <a:latin typeface="+mn-lt"/>
              </a:rPr>
              <a:t>MAP </a:t>
            </a:r>
            <a:r>
              <a:rPr lang="el-GR" dirty="0">
                <a:latin typeface="+mn-lt"/>
              </a:rPr>
              <a:t>δίνει μια προσέγγιση του </a:t>
            </a:r>
            <a:r>
              <a:rPr lang="en-US" dirty="0">
                <a:latin typeface="+mn-lt"/>
              </a:rPr>
              <a:t>AUC </a:t>
            </a:r>
            <a:r>
              <a:rPr lang="el-GR" dirty="0">
                <a:latin typeface="+mn-lt"/>
              </a:rPr>
              <a:t>της καμπύλης Ακρίβειας-Ανάκλησης</a:t>
            </a:r>
            <a:endParaRPr lang="en-US" dirty="0">
              <a:latin typeface="+mn-lt"/>
            </a:endParaRPr>
          </a:p>
        </p:txBody>
      </p:sp>
    </p:spTree>
    <p:extLst>
      <p:ext uri="{BB962C8B-B14F-4D97-AF65-F5344CB8AC3E}">
        <p14:creationId xmlns:p14="http://schemas.microsoft.com/office/powerpoint/2010/main" val="3720799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49D0EFF5-D2E4-42EB-89EB-3E9EB47B69A7}"/>
              </a:ext>
            </a:extLst>
          </p:cNvPr>
          <p:cNvSpPr>
            <a:spLocks noGrp="1"/>
          </p:cNvSpPr>
          <p:nvPr>
            <p:ph type="sldNum" sz="quarter" idx="12"/>
          </p:nvPr>
        </p:nvSpPr>
        <p:spPr/>
        <p:txBody>
          <a:bodyPr/>
          <a:lstStyle/>
          <a:p>
            <a:fld id="{A8FAE9CB-6C8B-49DF-BA0E-D5C49502510A}" type="slidenum">
              <a:rPr lang="en-US" smtClean="0"/>
              <a:pPr/>
              <a:t>64</a:t>
            </a:fld>
            <a:endParaRPr lang="en-US"/>
          </a:p>
        </p:txBody>
      </p:sp>
      <p:sp>
        <p:nvSpPr>
          <p:cNvPr id="3" name="TextBox 2">
            <a:extLst>
              <a:ext uri="{FF2B5EF4-FFF2-40B4-BE49-F238E27FC236}">
                <a16:creationId xmlns:a16="http://schemas.microsoft.com/office/drawing/2014/main" id="{7B6C0F4E-C9C9-D87D-4C77-57E3807B2DAF}"/>
              </a:ext>
            </a:extLst>
          </p:cNvPr>
          <p:cNvSpPr txBox="1"/>
          <p:nvPr/>
        </p:nvSpPr>
        <p:spPr>
          <a:xfrm>
            <a:off x="2514600" y="3733800"/>
            <a:ext cx="5715000" cy="523220"/>
          </a:xfrm>
          <a:prstGeom prst="rect">
            <a:avLst/>
          </a:prstGeom>
          <a:noFill/>
        </p:spPr>
        <p:txBody>
          <a:bodyPr wrap="square" rtlCol="0">
            <a:spAutoFit/>
          </a:bodyPr>
          <a:lstStyle/>
          <a:p>
            <a:pPr algn="r"/>
            <a:r>
              <a:rPr lang="el-GR" sz="2800" dirty="0">
                <a:latin typeface="+mn-lt"/>
              </a:rPr>
              <a:t>Επανάληψη και Ασκήσεις</a:t>
            </a:r>
            <a:endParaRPr lang="en-US" sz="2800" dirty="0">
              <a:latin typeface="+mn-lt"/>
            </a:endParaRPr>
          </a:p>
        </p:txBody>
      </p:sp>
    </p:spTree>
    <p:extLst>
      <p:ext uri="{BB962C8B-B14F-4D97-AF65-F5344CB8AC3E}">
        <p14:creationId xmlns:p14="http://schemas.microsoft.com/office/powerpoint/2010/main" val="427210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1746" y="2286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Βασικό κριτήριο: Συνάφεια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2286000"/>
            <a:ext cx="7529118" cy="1447800"/>
          </a:xfrm>
        </p:spPr>
        <p:txBody>
          <a:bodyPr>
            <a:noAutofit/>
          </a:bodyPr>
          <a:lstStyle/>
          <a:p>
            <a:pPr marL="0" indent="0" eaLnBrk="1" hangingPunct="1">
              <a:buNone/>
            </a:pPr>
            <a:r>
              <a:rPr lang="el-GR" sz="2400" dirty="0">
                <a:ea typeface="ＭＳ Ｐゴシック" pitchFamily="-112" charset="-128"/>
              </a:rPr>
              <a:t>Η ικανοποίηση του χρήστη συνήθως εξισώνεται με τη </a:t>
            </a:r>
            <a:r>
              <a:rPr lang="el-GR" sz="2400" dirty="0">
                <a:solidFill>
                  <a:schemeClr val="accent2">
                    <a:lumMod val="75000"/>
                  </a:schemeClr>
                </a:solidFill>
                <a:ea typeface="ＭＳ Ｐゴシック" pitchFamily="-112" charset="-128"/>
              </a:rPr>
              <a:t>συνάφεια (</a:t>
            </a:r>
            <a:r>
              <a:rPr lang="en-US" sz="2400" dirty="0">
                <a:solidFill>
                  <a:schemeClr val="accent2">
                    <a:lumMod val="75000"/>
                  </a:schemeClr>
                </a:solidFill>
                <a:ea typeface="ＭＳ Ｐゴシック" pitchFamily="-112" charset="-128"/>
              </a:rPr>
              <a:t>relevance) </a:t>
            </a:r>
            <a:r>
              <a:rPr lang="el-GR" sz="2400" dirty="0">
                <a:ea typeface="ＭＳ Ｐゴシック" pitchFamily="-112" charset="-128"/>
              </a:rPr>
              <a:t>των αποτελεσμάτων της αναζήτησης με το ερώτημα </a:t>
            </a:r>
          </a:p>
          <a:p>
            <a:pPr marL="0" indent="0" eaLnBrk="1" hangingPunct="1">
              <a:buNone/>
            </a:pPr>
            <a:endParaRPr lang="en-US" sz="900" dirty="0">
              <a:ea typeface="ＭＳ Ｐゴシック" pitchFamily="-112" charset="-128"/>
            </a:endParaRPr>
          </a:p>
          <a:p>
            <a:pPr marL="0" indent="0" eaLnBrk="1" hangingPunct="1">
              <a:buNone/>
            </a:pPr>
            <a:r>
              <a:rPr lang="el-GR" sz="2400" i="1" dirty="0">
                <a:solidFill>
                  <a:schemeClr val="accent2">
                    <a:lumMod val="75000"/>
                  </a:schemeClr>
                </a:solidFill>
                <a:ea typeface="ＭＳ Ｐゴシック" pitchFamily="-112" charset="-128"/>
              </a:rPr>
              <a:t>Μα πως θα μετρήσουμε τη συνάφεια</a:t>
            </a:r>
            <a:r>
              <a:rPr lang="el-GR" sz="2400" dirty="0">
                <a:solidFill>
                  <a:schemeClr val="accent2">
                    <a:lumMod val="75000"/>
                  </a:schemeClr>
                </a:solidFill>
                <a:ea typeface="ＭＳ Ｐゴシック" pitchFamily="-112" charset="-128"/>
              </a:rPr>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65</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7" name="TextBox 6">
            <a:extLst>
              <a:ext uri="{FF2B5EF4-FFF2-40B4-BE49-F238E27FC236}">
                <a16:creationId xmlns:a16="http://schemas.microsoft.com/office/drawing/2014/main" id="{76C9EF3D-B021-4F86-AFB5-7BAD37B39868}"/>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3685051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82600" y="441889"/>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Μεθοδολογία: </a:t>
            </a:r>
            <a:r>
              <a:rPr lang="en-US" sz="4000" dirty="0">
                <a:solidFill>
                  <a:schemeClr val="accent2">
                    <a:lumMod val="75000"/>
                  </a:schemeClr>
                </a:solidFill>
                <a:ea typeface="ＭＳ Ｐゴシック" pitchFamily="-112" charset="-128"/>
              </a:rPr>
              <a:t>Benchmarks</a:t>
            </a:r>
          </a:p>
        </p:txBody>
      </p:sp>
      <p:sp>
        <p:nvSpPr>
          <p:cNvPr id="20483" name="Rectangle 3"/>
          <p:cNvSpPr>
            <a:spLocks noGrp="1" noChangeArrowheads="1"/>
          </p:cNvSpPr>
          <p:nvPr>
            <p:ph idx="1"/>
          </p:nvPr>
        </p:nvSpPr>
        <p:spPr>
          <a:xfrm>
            <a:off x="311150" y="1981200"/>
            <a:ext cx="8229600" cy="1905000"/>
          </a:xfrm>
        </p:spPr>
        <p:txBody>
          <a:bodyPr>
            <a:noAutofit/>
          </a:bodyPr>
          <a:lstStyle/>
          <a:p>
            <a:pPr marL="0" indent="0" eaLnBrk="1" hangingPunct="1">
              <a:buNone/>
            </a:pPr>
            <a:r>
              <a:rPr lang="el-GR" sz="2400" dirty="0">
                <a:ea typeface="ＭＳ Ｐゴシック" pitchFamily="-112" charset="-128"/>
              </a:rPr>
              <a:t>Η καθιερωμένη μεθοδολογία στην Ανάκτηση Πληροφορίας αποτελείται από τρία στοιχεία:</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Μία πρότυπη </a:t>
            </a:r>
            <a:r>
              <a:rPr lang="el-GR" sz="2400" i="1" dirty="0">
                <a:solidFill>
                  <a:schemeClr val="accent1">
                    <a:lumMod val="75000"/>
                  </a:schemeClr>
                </a:solidFill>
                <a:ea typeface="ＭＳ Ｐゴシック" pitchFamily="-112" charset="-128"/>
              </a:rPr>
              <a:t>συλλογή εγγράφων </a:t>
            </a:r>
            <a:r>
              <a:rPr lang="el-GR" sz="2400" dirty="0">
                <a:ea typeface="ＭＳ Ｐゴシック" pitchFamily="-112" charset="-128"/>
              </a:rPr>
              <a:t>(</a:t>
            </a:r>
            <a:r>
              <a:rPr lang="en-US" sz="2400" dirty="0">
                <a:ea typeface="ＭＳ Ｐゴシック" pitchFamily="-112" charset="-128"/>
              </a:rPr>
              <a:t>benchmark document collection)</a:t>
            </a:r>
          </a:p>
          <a:p>
            <a:pPr marL="457200" indent="-457200" eaLnBrk="1" hangingPunct="1">
              <a:buFont typeface="+mj-lt"/>
              <a:buAutoNum type="arabicPeriod"/>
            </a:pPr>
            <a:r>
              <a:rPr lang="el-GR" sz="2400" dirty="0">
                <a:ea typeface="ＭＳ Ｐゴシック" pitchFamily="-112" charset="-128"/>
              </a:rPr>
              <a:t>Μια πρότυπη </a:t>
            </a:r>
            <a:r>
              <a:rPr lang="el-GR" sz="2400" i="1" dirty="0">
                <a:solidFill>
                  <a:schemeClr val="accent1">
                    <a:lumMod val="75000"/>
                  </a:schemeClr>
                </a:solidFill>
                <a:ea typeface="ＭＳ Ｐゴシック" pitchFamily="-112" charset="-128"/>
              </a:rPr>
              <a:t>ομάδα ερωτημάτων </a:t>
            </a:r>
            <a:r>
              <a:rPr lang="el-GR" sz="2400" dirty="0">
                <a:ea typeface="ＭＳ Ｐゴシック" pitchFamily="-112" charset="-128"/>
              </a:rPr>
              <a:t>(</a:t>
            </a:r>
            <a:r>
              <a:rPr lang="en-US" sz="2400" dirty="0">
                <a:ea typeface="ＭＳ Ｐゴシック" pitchFamily="-112" charset="-128"/>
              </a:rPr>
              <a:t>benchmark suite of queries</a:t>
            </a:r>
            <a:r>
              <a:rPr lang="el-GR" sz="2400" dirty="0">
                <a:ea typeface="ＭＳ Ｐゴシック" pitchFamily="-112" charset="-128"/>
              </a:rPr>
              <a:t>)</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Μια </a:t>
            </a:r>
            <a:r>
              <a:rPr lang="el-GR" sz="2400" i="1" dirty="0">
                <a:solidFill>
                  <a:schemeClr val="accent1">
                    <a:lumMod val="75000"/>
                  </a:schemeClr>
                </a:solidFill>
                <a:ea typeface="ＭＳ Ｐゴシック" pitchFamily="-112" charset="-128"/>
              </a:rPr>
              <a:t>αποτίμηση της συνάφειας </a:t>
            </a:r>
            <a:r>
              <a:rPr lang="el-GR" sz="2400" dirty="0">
                <a:ea typeface="ＭＳ Ｐゴシック" pitchFamily="-112" charset="-128"/>
              </a:rPr>
              <a:t>για κάθε ζεύγος ερωτήματος-εγγράφου, συνήθως δυαδική: συναφής </a:t>
            </a:r>
            <a:r>
              <a:rPr lang="en-US" sz="2400" dirty="0">
                <a:ea typeface="ＭＳ Ｐゴシック" pitchFamily="-112" charset="-128"/>
              </a:rPr>
              <a:t>(R) </a:t>
            </a:r>
            <a:r>
              <a:rPr lang="el-GR" sz="2400" dirty="0">
                <a:ea typeface="ＭＳ Ｐゴシック" pitchFamily="-112" charset="-128"/>
              </a:rPr>
              <a:t>- μη συναφής</a:t>
            </a:r>
            <a:r>
              <a:rPr lang="en-US" sz="2400" dirty="0">
                <a:ea typeface="ＭＳ Ｐゴシック" pitchFamily="-112" charset="-128"/>
              </a:rPr>
              <a:t> (</a:t>
            </a:r>
            <a:r>
              <a:rPr lang="el-GR" sz="2400" dirty="0">
                <a:ea typeface="ＭＳ Ｐゴシック" pitchFamily="-112" charset="-128"/>
              </a:rPr>
              <a:t>Ν) </a:t>
            </a:r>
            <a:r>
              <a:rPr lang="en-US" sz="2400" dirty="0">
                <a:ea typeface="ＭＳ Ｐゴシック" pitchFamily="-112" charset="-128"/>
              </a:rPr>
              <a:t>– </a:t>
            </a:r>
            <a:r>
              <a:rPr lang="el-GR" sz="2400" dirty="0">
                <a:ea typeface="ＭＳ Ｐゴシック" pitchFamily="-112" charset="-128"/>
              </a:rPr>
              <a:t>(</a:t>
            </a:r>
            <a:r>
              <a:rPr lang="en-US" sz="2400" i="1" dirty="0">
                <a:solidFill>
                  <a:schemeClr val="accent2">
                    <a:lumMod val="75000"/>
                  </a:schemeClr>
                </a:solidFill>
                <a:ea typeface="ＭＳ Ｐゴシック" pitchFamily="-112" charset="-128"/>
              </a:rPr>
              <a:t>gold standard/ground truth</a:t>
            </a:r>
            <a:r>
              <a:rPr lang="el-GR" sz="2400" dirty="0">
                <a:ea typeface="ＭＳ Ｐゴシック" pitchFamily="-112" charset="-128"/>
              </a:rPr>
              <a:t>) που μας λέει αν το έγγραφο είναι συναφές ως προς το ερώτημα</a:t>
            </a: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66</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2" name="TextBox 1">
            <a:extLst>
              <a:ext uri="{FF2B5EF4-FFF2-40B4-BE49-F238E27FC236}">
                <a16:creationId xmlns:a16="http://schemas.microsoft.com/office/drawing/2014/main" id="{51629348-744A-40DF-B440-EA4478956927}"/>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2936249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057400"/>
            <a:ext cx="8153400" cy="1905000"/>
          </a:xfrm>
        </p:spPr>
        <p:txBody>
          <a:bodyPr>
            <a:noAutofit/>
          </a:bodyPr>
          <a:lstStyle/>
          <a:p>
            <a:pPr marL="0" indent="0" eaLnBrk="1" hangingPunct="1">
              <a:buNone/>
            </a:pPr>
            <a:endParaRPr lang="el-GR" sz="2400" dirty="0">
              <a:ea typeface="ＭＳ Ｐゴシック" pitchFamily="-112" charset="-128"/>
            </a:endParaRPr>
          </a:p>
          <a:p>
            <a:pPr marL="0" indent="0" eaLnBrk="1" hangingPunct="1">
              <a:buNone/>
            </a:pPr>
            <a:r>
              <a:rPr lang="el-GR" sz="2400" dirty="0">
                <a:ea typeface="ＭＳ Ｐゴシック" pitchFamily="-112" charset="-128"/>
              </a:rPr>
              <a:t>Δυο κατηγορίες μέτρων:</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αγνοούν τη διάταξη </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λαμβάνουν υπ’ όψιν τη διάταξη </a:t>
            </a:r>
          </a:p>
          <a:p>
            <a:pPr lvl="1" eaLnBrk="1" hangingPunct="1">
              <a:buFont typeface="Wingdings" panose="05000000000000000000" pitchFamily="2" charset="2"/>
              <a:buChar char="§"/>
            </a:pPr>
            <a:endParaRPr lang="el-GR" sz="2400" dirty="0">
              <a:ea typeface="ＭＳ Ｐゴシック" pitchFamily="-112" charset="-128"/>
            </a:endParaRPr>
          </a:p>
          <a:p>
            <a:pPr marL="0" indent="0" eaLnBrk="1" hangingPunct="1">
              <a:buNone/>
            </a:pPr>
            <a:r>
              <a:rPr lang="el-GR" sz="2400" dirty="0">
                <a:ea typeface="ＭＳ Ｐゴシック" pitchFamily="-112" charset="-128"/>
              </a:rPr>
              <a:t>Θα δούμε στην αρχή </a:t>
            </a:r>
            <a:r>
              <a:rPr lang="el-GR" sz="2400" i="1" dirty="0">
                <a:solidFill>
                  <a:schemeClr val="accent1">
                    <a:lumMod val="75000"/>
                  </a:schemeClr>
                </a:solidFill>
                <a:ea typeface="ＭＳ Ｐゴシック" pitchFamily="-112" charset="-128"/>
              </a:rPr>
              <a:t>μέτρα που αγνοούν τη διάταξη</a:t>
            </a:r>
          </a:p>
          <a:p>
            <a:pPr lvl="1" eaLnBrk="1" hangingPunct="1">
              <a:buFont typeface="Wingdings" panose="05000000000000000000" pitchFamily="2" charset="2"/>
              <a:buChar char="§"/>
            </a:pPr>
            <a:endParaRPr lang="el-GR"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67</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7" name="TextBox 6">
            <a:extLst>
              <a:ext uri="{FF2B5EF4-FFF2-40B4-BE49-F238E27FC236}">
                <a16:creationId xmlns:a16="http://schemas.microsoft.com/office/drawing/2014/main" id="{27CBAE69-EF41-4FEC-B0F0-47379E0078F2}"/>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2376658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B3885-46F1-4F18-8A15-A17C1E317953}"/>
              </a:ext>
            </a:extLst>
          </p:cNvPr>
          <p:cNvSpPr>
            <a:spLocks noGrp="1"/>
          </p:cNvSpPr>
          <p:nvPr>
            <p:ph type="sldNum" sz="quarter" idx="12"/>
          </p:nvPr>
        </p:nvSpPr>
        <p:spPr/>
        <p:txBody>
          <a:bodyPr/>
          <a:lstStyle/>
          <a:p>
            <a:fld id="{A8FAE9CB-6C8B-49DF-BA0E-D5C49502510A}" type="slidenum">
              <a:rPr lang="en-US" smtClean="0"/>
              <a:pPr/>
              <a:t>68</a:t>
            </a:fld>
            <a:endParaRPr lang="en-US"/>
          </a:p>
        </p:txBody>
      </p:sp>
      <p:sp>
        <p:nvSpPr>
          <p:cNvPr id="3" name="TextBox 2">
            <a:extLst>
              <a:ext uri="{FF2B5EF4-FFF2-40B4-BE49-F238E27FC236}">
                <a16:creationId xmlns:a16="http://schemas.microsoft.com/office/drawing/2014/main" id="{61783EF6-9799-46EF-85BE-B563F59BD663}"/>
              </a:ext>
            </a:extLst>
          </p:cNvPr>
          <p:cNvSpPr txBox="1"/>
          <p:nvPr/>
        </p:nvSpPr>
        <p:spPr>
          <a:xfrm>
            <a:off x="1828800" y="2362200"/>
            <a:ext cx="5791200" cy="830997"/>
          </a:xfrm>
          <a:prstGeom prst="rect">
            <a:avLst/>
          </a:prstGeom>
          <a:noFill/>
        </p:spPr>
        <p:txBody>
          <a:bodyPr wrap="square" rtlCol="0">
            <a:spAutoFit/>
          </a:bodyPr>
          <a:lstStyle/>
          <a:p>
            <a:pPr algn="r"/>
            <a:r>
              <a:rPr lang="el-GR" dirty="0">
                <a:latin typeface="+mn-lt"/>
              </a:rPr>
              <a:t>Όχι διάταξη</a:t>
            </a:r>
          </a:p>
          <a:p>
            <a:pPr algn="r"/>
            <a:r>
              <a:rPr lang="el-GR" dirty="0">
                <a:latin typeface="+mn-lt"/>
              </a:rPr>
              <a:t>Δυαδική συνάφεια</a:t>
            </a:r>
            <a:endParaRPr lang="en-US" dirty="0">
              <a:latin typeface="+mn-lt"/>
            </a:endParaRPr>
          </a:p>
        </p:txBody>
      </p:sp>
    </p:spTree>
    <p:extLst>
      <p:ext uri="{BB962C8B-B14F-4D97-AF65-F5344CB8AC3E}">
        <p14:creationId xmlns:p14="http://schemas.microsoft.com/office/powerpoint/2010/main" val="968467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05008"/>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r>
              <a:rPr lang="en-US" sz="4000" dirty="0">
                <a:solidFill>
                  <a:schemeClr val="accent2">
                    <a:lumMod val="75000"/>
                  </a:schemeClr>
                </a:solidFill>
                <a:ea typeface="ＭＳ Ｐゴシック" pitchFamily="-112" charset="-128"/>
              </a:rPr>
              <a:t> </a:t>
            </a:r>
            <a:br>
              <a:rPr lang="en-US" sz="4000" dirty="0">
                <a:solidFill>
                  <a:schemeClr val="accent2">
                    <a:lumMod val="75000"/>
                  </a:schemeClr>
                </a:solidFill>
                <a:ea typeface="ＭＳ Ｐゴシック" pitchFamily="-112" charset="-128"/>
              </a:rPr>
            </a:br>
            <a:r>
              <a:rPr lang="en-US" sz="4000" dirty="0">
                <a:solidFill>
                  <a:schemeClr val="accent2">
                    <a:lumMod val="75000"/>
                  </a:schemeClr>
                </a:solidFill>
                <a:ea typeface="ＭＳ Ｐゴシック" pitchFamily="-112" charset="-128"/>
              </a:rPr>
              <a:t>Confusion/Incidence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69</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extLst>
              <p:ext uri="{D42A27DB-BD31-4B8C-83A1-F6EECF244321}">
                <p14:modId xmlns:p14="http://schemas.microsoft.com/office/powerpoint/2010/main" val="2185900440"/>
              </p:ext>
            </p:extLst>
          </p:nvPr>
        </p:nvGraphicFramePr>
        <p:xfrm>
          <a:off x="914400" y="22860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rgbClr val="FF0000"/>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rgbClr val="FF0000"/>
                          </a:solidFill>
                        </a:rPr>
                        <a:t>Μη</a:t>
                      </a:r>
                      <a:r>
                        <a:rPr lang="el-GR" sz="2200" kern="1200" baseline="0" dirty="0">
                          <a:solidFill>
                            <a:srgbClr val="FF0000"/>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rgbClr val="FF0000"/>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mn-lt"/>
                          <a:ea typeface="+mn-ea"/>
                          <a:cs typeface="+mn-cs"/>
                        </a:rPr>
                        <a:t>retrieved</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rgbClr val="FF0000"/>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relevant</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latin typeface="+mn-lt"/>
                          <a:ea typeface="+mn-ea"/>
                          <a:cs typeface="+mn-cs"/>
                        </a:rPr>
                        <a:t>all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F1AC734A-056D-4555-AAF8-B2C7B9DD1F00}"/>
              </a:ext>
            </a:extLst>
          </p:cNvPr>
          <p:cNvSpPr txBox="1"/>
          <p:nvPr/>
        </p:nvSpPr>
        <p:spPr>
          <a:xfrm>
            <a:off x="3392116" y="1706771"/>
            <a:ext cx="3048000" cy="457200"/>
          </a:xfrm>
          <a:prstGeom prst="rect">
            <a:avLst/>
          </a:prstGeom>
          <a:noFill/>
        </p:spPr>
        <p:txBody>
          <a:bodyPr wrap="square" rtlCol="0">
            <a:spAutoFit/>
          </a:bodyPr>
          <a:lstStyle/>
          <a:p>
            <a:r>
              <a:rPr lang="en-US" dirty="0">
                <a:solidFill>
                  <a:schemeClr val="accent4">
                    <a:lumMod val="75000"/>
                  </a:schemeClr>
                </a:solidFill>
                <a:latin typeface="+mn-lt"/>
              </a:rPr>
              <a:t>Ground truth</a:t>
            </a:r>
          </a:p>
        </p:txBody>
      </p:sp>
      <p:sp>
        <p:nvSpPr>
          <p:cNvPr id="8" name="TextBox 7">
            <a:extLst>
              <a:ext uri="{FF2B5EF4-FFF2-40B4-BE49-F238E27FC236}">
                <a16:creationId xmlns:a16="http://schemas.microsoft.com/office/drawing/2014/main" id="{0AB94F15-90FF-42C9-8D51-34CBA64AECC1}"/>
              </a:ext>
            </a:extLst>
          </p:cNvPr>
          <p:cNvSpPr txBox="1"/>
          <p:nvPr/>
        </p:nvSpPr>
        <p:spPr>
          <a:xfrm rot="16200000">
            <a:off x="-1066800" y="3124200"/>
            <a:ext cx="3048000" cy="457200"/>
          </a:xfrm>
          <a:prstGeom prst="rect">
            <a:avLst/>
          </a:prstGeom>
          <a:noFill/>
        </p:spPr>
        <p:txBody>
          <a:bodyPr wrap="square" rtlCol="0">
            <a:spAutoFit/>
          </a:bodyPr>
          <a:lstStyle/>
          <a:p>
            <a:r>
              <a:rPr lang="en-US" dirty="0">
                <a:solidFill>
                  <a:schemeClr val="accent4">
                    <a:lumMod val="75000"/>
                  </a:schemeClr>
                </a:solidFill>
                <a:latin typeface="+mn-lt"/>
              </a:rPr>
              <a:t>Predicted</a:t>
            </a:r>
          </a:p>
        </p:txBody>
      </p:sp>
      <p:sp>
        <p:nvSpPr>
          <p:cNvPr id="9" name="TextBox 8">
            <a:extLst>
              <a:ext uri="{FF2B5EF4-FFF2-40B4-BE49-F238E27FC236}">
                <a16:creationId xmlns:a16="http://schemas.microsoft.com/office/drawing/2014/main" id="{31C2E7F4-7C47-463E-8DA0-626623120106}"/>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62297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105459"/>
            <a:ext cx="7886700" cy="1325563"/>
          </a:xfrm>
        </p:spPr>
        <p:txBody>
          <a:bodyPr>
            <a:normAutofit/>
          </a:bodyPr>
          <a:lstStyle/>
          <a:p>
            <a:pPr algn="ctr" eaLnBrk="1" hangingPunct="1"/>
            <a:r>
              <a:rPr lang="el-GR" dirty="0">
                <a:solidFill>
                  <a:schemeClr val="accent2">
                    <a:lumMod val="75000"/>
                  </a:schemeClr>
                </a:solidFill>
                <a:ea typeface="ＭＳ Ｐゴシック" pitchFamily="-112" charset="-128"/>
              </a:rPr>
              <a:t>Συνάφεια και Ανάγκη Πληροφόρησης</a:t>
            </a:r>
            <a:endParaRPr lang="en-US"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39257" y="1675449"/>
            <a:ext cx="8305800" cy="4495800"/>
          </a:xfrm>
        </p:spPr>
        <p:txBody>
          <a:bodyPr>
            <a:noAutofit/>
          </a:bodyPr>
          <a:lstStyle/>
          <a:p>
            <a:pPr marL="449263" lvl="1" indent="-357188">
              <a:buFont typeface="Wingdings" panose="05000000000000000000" pitchFamily="2" charset="2"/>
              <a:buChar char="§"/>
            </a:pPr>
            <a:r>
              <a:rPr lang="el-GR" sz="2800" dirty="0"/>
              <a:t> Συνάφεια ως προς τι;</a:t>
            </a:r>
          </a:p>
          <a:p>
            <a:pPr marL="792163" lvl="2" indent="-357188">
              <a:buFont typeface="Wingdings" panose="05000000000000000000" pitchFamily="2" charset="2"/>
              <a:buChar char="§"/>
            </a:pPr>
            <a:r>
              <a:rPr lang="el-GR" sz="2100" dirty="0"/>
              <a:t>Συνάφεια ως προς το </a:t>
            </a:r>
            <a:r>
              <a:rPr lang="el-GR" sz="2100" dirty="0">
                <a:solidFill>
                  <a:schemeClr val="accent2">
                    <a:lumMod val="75000"/>
                  </a:schemeClr>
                </a:solidFill>
              </a:rPr>
              <a:t>ερώτημα</a:t>
            </a:r>
            <a:r>
              <a:rPr lang="en-US" sz="2100" dirty="0"/>
              <a:t> </a:t>
            </a:r>
            <a:r>
              <a:rPr lang="el-GR" sz="2100" u="sng" dirty="0"/>
              <a:t>ή</a:t>
            </a:r>
            <a:r>
              <a:rPr lang="el-GR" sz="2100" dirty="0"/>
              <a:t> ως προς </a:t>
            </a:r>
            <a:r>
              <a:rPr lang="el-GR" sz="2100" dirty="0">
                <a:solidFill>
                  <a:schemeClr val="accent2">
                    <a:lumMod val="75000"/>
                  </a:schemeClr>
                </a:solidFill>
              </a:rPr>
              <a:t>την ανάγκη πληροφόρησης (</a:t>
            </a:r>
            <a:r>
              <a:rPr lang="en-US" sz="2100" dirty="0">
                <a:solidFill>
                  <a:schemeClr val="accent2">
                    <a:lumMod val="75000"/>
                  </a:schemeClr>
                </a:solidFill>
              </a:rPr>
              <a:t>information need)</a:t>
            </a:r>
            <a:endParaRPr lang="el-GR" sz="2100" dirty="0">
              <a:solidFill>
                <a:schemeClr val="accent2">
                  <a:lumMod val="75000"/>
                </a:schemeClr>
              </a:solidFill>
            </a:endParaRPr>
          </a:p>
          <a:p>
            <a:pPr marL="92075" lvl="1" indent="0">
              <a:buNone/>
            </a:pPr>
            <a:endParaRPr lang="en-US" sz="2400" dirty="0"/>
          </a:p>
          <a:p>
            <a:pPr marL="92075" lvl="1" indent="0">
              <a:buNone/>
            </a:pPr>
            <a:r>
              <a:rPr lang="el-GR" sz="2400" dirty="0"/>
              <a:t>Παράδειγμα</a:t>
            </a:r>
            <a:endParaRPr lang="en-US" sz="2400" dirty="0"/>
          </a:p>
          <a:p>
            <a:pPr marL="92075" lvl="1" indent="0">
              <a:buNone/>
            </a:pPr>
            <a:r>
              <a:rPr lang="el-GR" u="sng" dirty="0">
                <a:solidFill>
                  <a:schemeClr val="accent1">
                    <a:lumMod val="75000"/>
                  </a:schemeClr>
                </a:solidFill>
              </a:rPr>
              <a:t>Ανάγκη Πληροφόρησης </a:t>
            </a:r>
            <a:r>
              <a:rPr lang="en-US" dirty="0"/>
              <a:t> </a:t>
            </a:r>
            <a:r>
              <a:rPr lang="en-US" i="1" dirty="0"/>
              <a:t>i</a:t>
            </a:r>
            <a:r>
              <a:rPr lang="en-US" dirty="0"/>
              <a:t>: </a:t>
            </a:r>
            <a:r>
              <a:rPr lang="el-GR" dirty="0"/>
              <a:t>«Ψάχνω για πληροφορία σχετικά με το αν το κόκκινο κρασί είναι πιο αποτελεσματικό από το λευκό κρασί για τη μείωση του ρίσκου για καρδιακή προσβολή»</a:t>
            </a:r>
          </a:p>
          <a:p>
            <a:pPr marL="92075" lvl="1" indent="0">
              <a:buNone/>
            </a:pPr>
            <a:r>
              <a:rPr lang="el-GR" dirty="0"/>
              <a:t>Μεταφράζεται στην ερώτημα:</a:t>
            </a:r>
          </a:p>
          <a:p>
            <a:pPr marL="92075" lvl="1" indent="0">
              <a:buNone/>
            </a:pPr>
            <a:r>
              <a:rPr lang="el-GR" u="sng" dirty="0">
                <a:solidFill>
                  <a:schemeClr val="accent1">
                    <a:lumMod val="75000"/>
                  </a:schemeClr>
                </a:solidFill>
              </a:rPr>
              <a:t>Ερώτημα</a:t>
            </a:r>
            <a:r>
              <a:rPr lang="en-US" dirty="0"/>
              <a:t> </a:t>
            </a:r>
            <a:r>
              <a:rPr lang="en-US" i="1" dirty="0"/>
              <a:t>q</a:t>
            </a:r>
            <a:r>
              <a:rPr lang="en-US" dirty="0"/>
              <a:t>: [red wine white wine heart attack]</a:t>
            </a:r>
          </a:p>
          <a:p>
            <a:pPr marL="92075" lvl="1" indent="0">
              <a:buNone/>
            </a:pPr>
            <a:r>
              <a:rPr lang="el-GR" u="sng" dirty="0">
                <a:solidFill>
                  <a:schemeClr val="accent1">
                    <a:lumMod val="75000"/>
                  </a:schemeClr>
                </a:solidFill>
              </a:rPr>
              <a:t>Έγγραφο</a:t>
            </a:r>
            <a:r>
              <a:rPr lang="el-GR" dirty="0"/>
              <a:t> </a:t>
            </a:r>
            <a:r>
              <a:rPr lang="en-US" i="1" dirty="0"/>
              <a:t>d</a:t>
            </a:r>
            <a:r>
              <a:rPr lang="en-US" dirty="0"/>
              <a:t>: </a:t>
            </a:r>
            <a:r>
              <a:rPr lang="en-US" sz="2000" dirty="0"/>
              <a:t>At </a:t>
            </a:r>
            <a:r>
              <a:rPr lang="en-US" sz="2000" dirty="0">
                <a:solidFill>
                  <a:schemeClr val="accent1">
                    <a:lumMod val="75000"/>
                  </a:schemeClr>
                </a:solidFill>
              </a:rPr>
              <a:t>heart</a:t>
            </a:r>
            <a:r>
              <a:rPr lang="en-US" sz="2000" dirty="0"/>
              <a:t> of his speech was an </a:t>
            </a:r>
            <a:r>
              <a:rPr lang="en-US" sz="2000" dirty="0">
                <a:solidFill>
                  <a:schemeClr val="accent1">
                    <a:lumMod val="75000"/>
                  </a:schemeClr>
                </a:solidFill>
              </a:rPr>
              <a:t>attack</a:t>
            </a:r>
            <a:r>
              <a:rPr lang="en-US" sz="2000" dirty="0"/>
              <a:t> on the </a:t>
            </a:r>
            <a:r>
              <a:rPr lang="en-US" sz="2000" dirty="0">
                <a:solidFill>
                  <a:schemeClr val="accent1">
                    <a:lumMod val="75000"/>
                  </a:schemeClr>
                </a:solidFill>
              </a:rPr>
              <a:t>wine</a:t>
            </a:r>
            <a:r>
              <a:rPr lang="en-US" sz="2000" dirty="0"/>
              <a:t> industry lobby for downplaying the role of </a:t>
            </a:r>
            <a:r>
              <a:rPr lang="en-US" sz="2000" dirty="0">
                <a:solidFill>
                  <a:schemeClr val="accent1">
                    <a:lumMod val="75000"/>
                  </a:schemeClr>
                </a:solidFill>
              </a:rPr>
              <a:t>red</a:t>
            </a:r>
            <a:r>
              <a:rPr lang="en-US" sz="2000" dirty="0"/>
              <a:t> and </a:t>
            </a:r>
            <a:r>
              <a:rPr lang="en-US" sz="2000" dirty="0">
                <a:solidFill>
                  <a:schemeClr val="accent1">
                    <a:lumMod val="75000"/>
                  </a:schemeClr>
                </a:solidFill>
              </a:rPr>
              <a:t>white</a:t>
            </a:r>
            <a:r>
              <a:rPr lang="en-US" sz="2000" dirty="0"/>
              <a:t> </a:t>
            </a:r>
            <a:r>
              <a:rPr lang="en-US" sz="2000" dirty="0">
                <a:solidFill>
                  <a:schemeClr val="accent1">
                    <a:lumMod val="75000"/>
                  </a:schemeClr>
                </a:solidFill>
              </a:rPr>
              <a:t>wine</a:t>
            </a:r>
            <a:r>
              <a:rPr lang="en-US" sz="2000" dirty="0"/>
              <a:t> in drunk driving.</a:t>
            </a:r>
          </a:p>
          <a:p>
            <a:pPr marL="625475" lvl="2" indent="-176213">
              <a:buFont typeface="Wingdings" panose="05000000000000000000" pitchFamily="2" charset="2"/>
              <a:buChar char="§"/>
            </a:pPr>
            <a:r>
              <a:rPr lang="en-US" sz="1800" i="1" dirty="0"/>
              <a:t>d</a:t>
            </a:r>
            <a:r>
              <a:rPr lang="en-US" sz="1800" dirty="0"/>
              <a:t> </a:t>
            </a:r>
            <a:r>
              <a:rPr lang="el-GR" sz="1800" dirty="0"/>
              <a:t>άριστο ταίριασμα στο ερώτημα </a:t>
            </a:r>
            <a:r>
              <a:rPr lang="en-US" sz="1800" i="1" dirty="0"/>
              <a:t>q</a:t>
            </a:r>
            <a:r>
              <a:rPr lang="en-US" sz="1800" dirty="0"/>
              <a:t> </a:t>
            </a:r>
          </a:p>
          <a:p>
            <a:pPr marL="625475" lvl="2" indent="-176213">
              <a:buFont typeface="Wingdings" panose="05000000000000000000" pitchFamily="2" charset="2"/>
              <a:buChar char="§"/>
            </a:pPr>
            <a:r>
              <a:rPr lang="en-US" sz="1800" i="1" dirty="0"/>
              <a:t>d</a:t>
            </a:r>
            <a:r>
              <a:rPr lang="el-GR" sz="1800" i="1" dirty="0"/>
              <a:t> </a:t>
            </a:r>
            <a:r>
              <a:rPr lang="el-GR" sz="1800" dirty="0"/>
              <a:t>δεν είναι συναφές με την ανάγκη πληροφόρησης </a:t>
            </a:r>
            <a:r>
              <a:rPr lang="en-US" sz="1800" i="1" dirty="0" err="1"/>
              <a:t>i</a:t>
            </a:r>
            <a:endParaRPr lang="en-US" sz="1800" i="1" dirty="0"/>
          </a:p>
          <a:p>
            <a:pPr marL="742950" lvl="1" indent="-285750">
              <a:buFont typeface="Wingdings" panose="05000000000000000000" pitchFamily="2" charset="2"/>
              <a:buChar char="§"/>
            </a:pPr>
            <a:endParaRPr lang="en-US"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8.2</a:t>
            </a:r>
            <a:endParaRPr lang="en-US" sz="1600" dirty="0"/>
          </a:p>
        </p:txBody>
      </p:sp>
    </p:spTree>
    <p:extLst>
      <p:ext uri="{BB962C8B-B14F-4D97-AF65-F5344CB8AC3E}">
        <p14:creationId xmlns:p14="http://schemas.microsoft.com/office/powerpoint/2010/main" val="1650379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Ακρίβεια και Ανάκληση</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70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pic>
        <p:nvPicPr>
          <p:cNvPr id="9" name="Picture 8" descr="1908.png"/>
          <p:cNvPicPr>
            <a:picLocks noChangeAspect="1"/>
          </p:cNvPicPr>
          <p:nvPr/>
        </p:nvPicPr>
        <p:blipFill>
          <a:blip r:embed="rId2" cstate="print"/>
          <a:stretch>
            <a:fillRect/>
          </a:stretch>
        </p:blipFill>
        <p:spPr>
          <a:xfrm>
            <a:off x="1219200" y="2514600"/>
            <a:ext cx="7327020" cy="1357322"/>
          </a:xfrm>
          <a:prstGeom prst="rect">
            <a:avLst/>
          </a:prstGeom>
        </p:spPr>
      </p:pic>
      <p:sp>
        <p:nvSpPr>
          <p:cNvPr id="10" name="Text Box 3"/>
          <p:cNvSpPr txBox="1">
            <a:spLocks noChangeArrowheads="1"/>
          </p:cNvSpPr>
          <p:nvPr/>
        </p:nvSpPr>
        <p:spPr bwMode="auto">
          <a:xfrm>
            <a:off x="277586" y="4664075"/>
            <a:ext cx="3429000" cy="1143000"/>
          </a:xfrm>
          <a:prstGeom prst="rect">
            <a:avLst/>
          </a:prstGeom>
          <a:noFill/>
          <a:ln w="9525">
            <a:noFill/>
            <a:round/>
            <a:headEnd/>
            <a:tailEnd/>
          </a:ln>
        </p:spPr>
        <p:txBody>
          <a:bodyPr/>
          <a:lstStyle/>
          <a:p>
            <a:pPr lvl="1">
              <a:spcBef>
                <a:spcPts val="700"/>
              </a:spcBef>
              <a:buClr>
                <a:srgbClr val="336699"/>
              </a:buClr>
            </a:pPr>
            <a:r>
              <a:rPr lang="en-US" sz="2600" i="1" dirty="0">
                <a:solidFill>
                  <a:schemeClr val="tx1"/>
                </a:solidFill>
                <a:latin typeface="+mj-lt"/>
              </a:rPr>
              <a:t>P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a:t>
            </a:r>
            <a:r>
              <a:rPr lang="de-DE" sz="2600" dirty="0">
                <a:solidFill>
                  <a:schemeClr val="tx1"/>
                </a:solidFill>
                <a:latin typeface="+mj-lt"/>
              </a:rPr>
              <a:t>/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FP</a:t>
            </a:r>
            <a:r>
              <a:rPr lang="en-US" sz="2600" dirty="0">
                <a:solidFill>
                  <a:schemeClr val="tx1"/>
                </a:solidFill>
                <a:latin typeface="+mj-lt"/>
              </a:rPr>
              <a:t> )</a:t>
            </a:r>
          </a:p>
          <a:p>
            <a:pPr lvl="1">
              <a:spcBef>
                <a:spcPts val="700"/>
              </a:spcBef>
              <a:buClr>
                <a:srgbClr val="336699"/>
              </a:buClr>
            </a:pPr>
            <a:r>
              <a:rPr lang="en-US" sz="2600" i="1" dirty="0">
                <a:solidFill>
                  <a:schemeClr val="tx1"/>
                </a:solidFill>
                <a:latin typeface="+mj-lt"/>
              </a:rPr>
              <a:t>R</a:t>
            </a:r>
            <a:r>
              <a:rPr lang="en-US" sz="2600" dirty="0">
                <a:solidFill>
                  <a:schemeClr val="tx1"/>
                </a:solidFill>
                <a:latin typeface="+mj-lt"/>
              </a:rPr>
              <a:t> = </a:t>
            </a:r>
            <a:r>
              <a:rPr lang="en-US" sz="2600" i="1" dirty="0">
                <a:solidFill>
                  <a:schemeClr val="tx1"/>
                </a:solidFill>
                <a:latin typeface="+mj-lt"/>
              </a:rPr>
              <a:t>TP</a:t>
            </a:r>
            <a:r>
              <a:rPr lang="en-US" sz="2600" dirty="0">
                <a:solidFill>
                  <a:schemeClr val="tx1"/>
                </a:solidFill>
                <a:latin typeface="+mj-lt"/>
              </a:rPr>
              <a:t> / (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FN</a:t>
            </a:r>
            <a:r>
              <a:rPr lang="en-US" sz="2600" dirty="0">
                <a:solidFill>
                  <a:schemeClr val="tx1"/>
                </a:solidFill>
                <a:latin typeface="+mj-lt"/>
              </a:rPr>
              <a:t> )</a:t>
            </a:r>
          </a:p>
        </p:txBody>
      </p:sp>
      <p:sp>
        <p:nvSpPr>
          <p:cNvPr id="7" name="TextBox 6"/>
          <p:cNvSpPr txBox="1"/>
          <p:nvPr/>
        </p:nvSpPr>
        <p:spPr>
          <a:xfrm>
            <a:off x="533400" y="1600200"/>
            <a:ext cx="7696200" cy="523220"/>
          </a:xfrm>
          <a:prstGeom prst="rect">
            <a:avLst/>
          </a:prstGeom>
          <a:noFill/>
        </p:spPr>
        <p:txBody>
          <a:bodyPr wrap="square" rtlCol="0">
            <a:spAutoFit/>
          </a:bodyPr>
          <a:lstStyle/>
          <a:p>
            <a:pPr algn="ctr"/>
            <a:r>
              <a:rPr lang="el-GR" sz="2800" dirty="0">
                <a:solidFill>
                  <a:schemeClr val="bg2">
                    <a:lumMod val="25000"/>
                  </a:schemeClr>
                </a:solidFill>
                <a:latin typeface="+mn-lt"/>
              </a:rPr>
              <a:t>Πίνακας Ενδεχόμενων (</a:t>
            </a:r>
            <a:r>
              <a:rPr lang="en-US" sz="2800" dirty="0">
                <a:solidFill>
                  <a:schemeClr val="bg2">
                    <a:lumMod val="25000"/>
                  </a:schemeClr>
                </a:solidFill>
                <a:latin typeface="+mn-lt"/>
              </a:rPr>
              <a:t>Incidence Matrix)</a:t>
            </a:r>
            <a:endParaRPr lang="el-GR" sz="2800" dirty="0">
              <a:solidFill>
                <a:schemeClr val="bg2">
                  <a:lumMod val="25000"/>
                </a:schemeClr>
              </a:solidFill>
              <a:latin typeface="+mn-lt"/>
            </a:endParaRPr>
          </a:p>
        </p:txBody>
      </p:sp>
      <p:grpSp>
        <p:nvGrpSpPr>
          <p:cNvPr id="8" name="Group 4"/>
          <p:cNvGrpSpPr>
            <a:grpSpLocks/>
          </p:cNvGrpSpPr>
          <p:nvPr/>
        </p:nvGrpSpPr>
        <p:grpSpPr bwMode="auto">
          <a:xfrm>
            <a:off x="3886200" y="4359275"/>
            <a:ext cx="4410075" cy="1752600"/>
            <a:chOff x="432" y="1158"/>
            <a:chExt cx="2778" cy="1104"/>
          </a:xfrm>
        </p:grpSpPr>
        <p:sp>
          <p:nvSpPr>
            <p:cNvPr id="11" name="Rectangle 5"/>
            <p:cNvSpPr>
              <a:spLocks noChangeArrowheads="1"/>
            </p:cNvSpPr>
            <p:nvPr/>
          </p:nvSpPr>
          <p:spPr bwMode="auto">
            <a:xfrm>
              <a:off x="468" y="1158"/>
              <a:ext cx="2742" cy="110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2" name="Oval 6"/>
            <p:cNvSpPr>
              <a:spLocks noChangeArrowheads="1"/>
            </p:cNvSpPr>
            <p:nvPr/>
          </p:nvSpPr>
          <p:spPr bwMode="auto">
            <a:xfrm>
              <a:off x="1296" y="1248"/>
              <a:ext cx="996" cy="960"/>
            </a:xfrm>
            <a:prstGeom prst="ellipse">
              <a:avLst/>
            </a:prstGeom>
            <a:solidFill>
              <a:srgbClr val="8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3" name="Oval 7"/>
            <p:cNvSpPr>
              <a:spLocks noChangeArrowheads="1"/>
            </p:cNvSpPr>
            <p:nvPr/>
          </p:nvSpPr>
          <p:spPr bwMode="auto">
            <a:xfrm>
              <a:off x="1968" y="1200"/>
              <a:ext cx="1008" cy="1008"/>
            </a:xfrm>
            <a:prstGeom prst="ellipse">
              <a:avLst/>
            </a:prstGeom>
            <a:solidFill>
              <a:srgbClr val="FF99CC">
                <a:alpha val="50000"/>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4" name="Text Box 8"/>
            <p:cNvSpPr txBox="1">
              <a:spLocks noChangeArrowheads="1"/>
            </p:cNvSpPr>
            <p:nvPr/>
          </p:nvSpPr>
          <p:spPr bwMode="auto">
            <a:xfrm>
              <a:off x="1200" y="1344"/>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dirty="0">
                  <a:solidFill>
                    <a:schemeClr val="bg1"/>
                  </a:solidFill>
                  <a:latin typeface="Times New Roman" pitchFamily="18" charset="0"/>
                  <a:ea typeface="標楷體" pitchFamily="49" charset="-120"/>
                </a:rPr>
                <a:t>Relevant documents</a:t>
              </a:r>
            </a:p>
          </p:txBody>
        </p:sp>
        <p:sp>
          <p:nvSpPr>
            <p:cNvPr id="15" name="Text Box 9"/>
            <p:cNvSpPr txBox="1">
              <a:spLocks noChangeArrowheads="1"/>
            </p:cNvSpPr>
            <p:nvPr/>
          </p:nvSpPr>
          <p:spPr bwMode="auto">
            <a:xfrm>
              <a:off x="2160" y="1344"/>
              <a:ext cx="86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a:solidFill>
                    <a:srgbClr val="000000"/>
                  </a:solidFill>
                  <a:latin typeface="Times New Roman" pitchFamily="18" charset="0"/>
                  <a:ea typeface="標楷體" pitchFamily="49" charset="-120"/>
                </a:rPr>
                <a:t>Retrieved documents</a:t>
              </a:r>
            </a:p>
          </p:txBody>
        </p:sp>
        <p:sp>
          <p:nvSpPr>
            <p:cNvPr id="16" name="Text Box 10"/>
            <p:cNvSpPr txBox="1">
              <a:spLocks noChangeArrowheads="1"/>
            </p:cNvSpPr>
            <p:nvPr/>
          </p:nvSpPr>
          <p:spPr bwMode="auto">
            <a:xfrm>
              <a:off x="432" y="1200"/>
              <a:ext cx="11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spcBef>
                  <a:spcPct val="50000"/>
                </a:spcBef>
              </a:pPr>
              <a:r>
                <a:rPr lang="en-US" altLang="zh-TW" sz="1600" b="1" dirty="0">
                  <a:latin typeface="Times New Roman" pitchFamily="18" charset="0"/>
                  <a:ea typeface="標楷體" pitchFamily="49" charset="-120"/>
                </a:rPr>
                <a:t>Entire document collection</a:t>
              </a:r>
            </a:p>
          </p:txBody>
        </p:sp>
      </p:grpSp>
      <p:sp>
        <p:nvSpPr>
          <p:cNvPr id="17" name="TextBox 16"/>
          <p:cNvSpPr txBox="1"/>
          <p:nvPr/>
        </p:nvSpPr>
        <p:spPr>
          <a:xfrm>
            <a:off x="3352800" y="2209800"/>
            <a:ext cx="3733800" cy="307777"/>
          </a:xfrm>
          <a:prstGeom prst="rect">
            <a:avLst/>
          </a:prstGeom>
          <a:noFill/>
        </p:spPr>
        <p:txBody>
          <a:bodyPr wrap="square" rtlCol="0">
            <a:spAutoFit/>
          </a:bodyPr>
          <a:lstStyle/>
          <a:p>
            <a:r>
              <a:rPr lang="el-GR" sz="1400" i="1" dirty="0">
                <a:solidFill>
                  <a:schemeClr val="accent6">
                    <a:lumMod val="50000"/>
                  </a:schemeClr>
                </a:solidFill>
                <a:latin typeface="+mn-lt"/>
              </a:rPr>
              <a:t>πραγματικά</a:t>
            </a:r>
          </a:p>
        </p:txBody>
      </p:sp>
      <p:sp>
        <p:nvSpPr>
          <p:cNvPr id="18" name="TextBox 17"/>
          <p:cNvSpPr txBox="1"/>
          <p:nvPr/>
        </p:nvSpPr>
        <p:spPr>
          <a:xfrm>
            <a:off x="152400" y="3048000"/>
            <a:ext cx="1828800" cy="307777"/>
          </a:xfrm>
          <a:prstGeom prst="rect">
            <a:avLst/>
          </a:prstGeom>
          <a:noFill/>
        </p:spPr>
        <p:txBody>
          <a:bodyPr wrap="square" rtlCol="0">
            <a:spAutoFit/>
          </a:bodyPr>
          <a:lstStyle/>
          <a:p>
            <a:r>
              <a:rPr lang="el-GR" sz="1400" i="1" dirty="0">
                <a:solidFill>
                  <a:schemeClr val="accent6">
                    <a:lumMod val="50000"/>
                  </a:schemeClr>
                </a:solidFill>
                <a:latin typeface="+mn-lt"/>
              </a:rPr>
              <a:t>αποτέλεσμα</a:t>
            </a:r>
          </a:p>
        </p:txBody>
      </p:sp>
      <p:sp>
        <p:nvSpPr>
          <p:cNvPr id="19" name="TextBox 18">
            <a:extLst>
              <a:ext uri="{FF2B5EF4-FFF2-40B4-BE49-F238E27FC236}">
                <a16:creationId xmlns:a16="http://schemas.microsoft.com/office/drawing/2014/main" id="{E3CE819E-32C5-49BC-AE2D-0300CF4BDD09}"/>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3674326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r>
              <a:rPr lang="el-GR" sz="4000" i="1" baseline="-25000" dirty="0">
                <a:solidFill>
                  <a:schemeClr val="accent2">
                    <a:lumMod val="75000"/>
                  </a:schemeClr>
                </a:solidFill>
                <a:ea typeface="ＭＳ Ｐゴシック" pitchFamily="-112" charset="-128"/>
              </a:rPr>
              <a:t>1</a:t>
            </a:r>
            <a:endParaRPr lang="en-US" sz="4000" i="1" baseline="-25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71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304800" y="1898030"/>
                <a:ext cx="8210550" cy="2597769"/>
              </a:xfrm>
              <a:prstGeom prst="rect">
                <a:avLst/>
              </a:prstGeom>
              <a:noFill/>
              <a:ln w="9525">
                <a:noFill/>
                <a:round/>
                <a:headEnd/>
                <a:tailEnd/>
              </a:ln>
            </p:spPr>
            <p:txBody>
              <a:bodyPr/>
              <a:lstStyle/>
              <a:p>
                <a:pPr marL="800100" lvl="1" indent="-342900">
                  <a:spcBef>
                    <a:spcPts val="700"/>
                  </a:spcBef>
                  <a:buClr>
                    <a:schemeClr val="tx2">
                      <a:lumMod val="50000"/>
                    </a:schemeClr>
                  </a:buClr>
                </a:pPr>
                <a:r>
                  <a:rPr lang="el-GR" dirty="0">
                    <a:solidFill>
                      <a:schemeClr val="tx2">
                        <a:lumMod val="50000"/>
                      </a:schemeClr>
                    </a:solidFill>
                    <a:latin typeface="+mn-lt"/>
                  </a:rPr>
                  <a:t>Συνήθως ισορροπημένο </a:t>
                </a:r>
                <a:r>
                  <a:rPr lang="en-US" dirty="0">
                    <a:solidFill>
                      <a:schemeClr val="tx2">
                        <a:lumMod val="50000"/>
                      </a:schemeClr>
                    </a:solidFill>
                    <a:latin typeface="+mn-lt"/>
                  </a:rPr>
                  <a:t>(balanced) F</a:t>
                </a:r>
                <a:r>
                  <a:rPr lang="el-GR" baseline="-25000" dirty="0">
                    <a:solidFill>
                      <a:schemeClr val="tx2">
                        <a:lumMod val="50000"/>
                      </a:schemeClr>
                    </a:solidFill>
                    <a:latin typeface="+mn-lt"/>
                  </a:rPr>
                  <a:t>1</a:t>
                </a:r>
                <a:endParaRPr lang="en-US" dirty="0">
                  <a:solidFill>
                    <a:schemeClr val="tx2">
                      <a:lumMod val="50000"/>
                    </a:schemeClr>
                  </a:solidFill>
                  <a:latin typeface="+mn-lt"/>
                </a:endParaRPr>
              </a:p>
              <a:p>
                <a:pPr marL="1257300" lvl="2" indent="-342900">
                  <a:spcBef>
                    <a:spcPts val="700"/>
                  </a:spcBef>
                  <a:buClr>
                    <a:schemeClr val="tx2">
                      <a:lumMod val="50000"/>
                    </a:schemeClr>
                  </a:buClr>
                  <a:buFont typeface="Wingdings" pitchFamily="2" charset="2"/>
                  <a:buChar char="§"/>
                </a:pPr>
                <a:r>
                  <a:rPr lang="en-US" dirty="0">
                    <a:solidFill>
                      <a:schemeClr val="accent2">
                        <a:lumMod val="75000"/>
                      </a:schemeClr>
                    </a:solidFill>
                    <a:latin typeface="+mn-lt"/>
                  </a:rPr>
                  <a:t>A</a:t>
                </a:r>
                <a:r>
                  <a:rPr lang="el-GR" dirty="0" err="1">
                    <a:solidFill>
                      <a:schemeClr val="accent2">
                        <a:lumMod val="75000"/>
                      </a:schemeClr>
                    </a:solidFill>
                    <a:latin typeface="+mn-lt"/>
                  </a:rPr>
                  <a:t>ρμονικό</a:t>
                </a:r>
                <a:r>
                  <a:rPr lang="el-GR" dirty="0">
                    <a:solidFill>
                      <a:schemeClr val="accent2">
                        <a:lumMod val="75000"/>
                      </a:schemeClr>
                    </a:solidFill>
                    <a:latin typeface="+mn-lt"/>
                  </a:rPr>
                  <a:t> μέσο </a:t>
                </a:r>
                <a:r>
                  <a:rPr lang="el-GR" dirty="0">
                    <a:solidFill>
                      <a:schemeClr val="tx2">
                        <a:lumMod val="50000"/>
                      </a:schemeClr>
                    </a:solidFill>
                    <a:latin typeface="+mn-lt"/>
                  </a:rPr>
                  <a:t>των </a:t>
                </a:r>
                <a:r>
                  <a:rPr lang="en-US" dirty="0">
                    <a:solidFill>
                      <a:schemeClr val="tx2">
                        <a:lumMod val="50000"/>
                      </a:schemeClr>
                    </a:solidFill>
                    <a:latin typeface="+mn-lt"/>
                  </a:rPr>
                  <a:t>P </a:t>
                </a:r>
                <a:r>
                  <a:rPr lang="el-GR" dirty="0">
                    <a:solidFill>
                      <a:schemeClr val="tx2">
                        <a:lumMod val="50000"/>
                      </a:schemeClr>
                    </a:solidFill>
                    <a:latin typeface="+mn-lt"/>
                  </a:rPr>
                  <a:t>και </a:t>
                </a:r>
                <a:r>
                  <a:rPr lang="en-US" dirty="0">
                    <a:solidFill>
                      <a:schemeClr val="tx2">
                        <a:lumMod val="50000"/>
                      </a:schemeClr>
                    </a:solidFill>
                    <a:latin typeface="+mn-lt"/>
                  </a:rPr>
                  <a:t>R</a:t>
                </a:r>
              </a:p>
              <a:p>
                <a:pPr marL="1257300" lvl="2" indent="-342900">
                  <a:spcBef>
                    <a:spcPts val="700"/>
                  </a:spcBef>
                  <a:buClr>
                    <a:schemeClr val="tx2">
                      <a:lumMod val="50000"/>
                    </a:schemeClr>
                  </a:buClr>
                </a:pPr>
                <a:r>
                  <a:rPr lang="el-GR" dirty="0">
                    <a:solidFill>
                      <a:schemeClr val="tx2">
                        <a:lumMod val="50000"/>
                      </a:schemeClr>
                    </a:solidFill>
                    <a:latin typeface="+mn-lt"/>
                  </a:rPr>
                  <a:t>		</a:t>
                </a:r>
                <a:r>
                  <a:rPr lang="en-US" dirty="0">
                    <a:solidFill>
                      <a:schemeClr val="tx2">
                        <a:lumMod val="50000"/>
                      </a:schemeClr>
                    </a:solidFill>
                    <a:latin typeface="+mn-lt"/>
                  </a:rPr>
                  <a:t> </a:t>
                </a:r>
                <a:r>
                  <a:rPr lang="en-US" sz="3600" dirty="0">
                    <a:solidFill>
                      <a:schemeClr val="tx2">
                        <a:lumMod val="50000"/>
                      </a:schemeClr>
                    </a:solidFill>
                    <a:latin typeface="+mn-lt"/>
                  </a:rPr>
                  <a:t>F</a:t>
                </a:r>
                <a:r>
                  <a:rPr lang="en-US" sz="3600" baseline="-25000" dirty="0">
                    <a:solidFill>
                      <a:schemeClr val="tx2">
                        <a:lumMod val="50000"/>
                      </a:schemeClr>
                    </a:solidFill>
                    <a:latin typeface="+mn-lt"/>
                  </a:rPr>
                  <a:t>1</a:t>
                </a:r>
                <a:r>
                  <a:rPr lang="en-US" dirty="0">
                    <a:solidFill>
                      <a:schemeClr val="tx2">
                        <a:lumMod val="50000"/>
                      </a:schemeClr>
                    </a:solidFill>
                    <a:latin typeface="+mn-lt"/>
                  </a:rPr>
                  <a:t> </a:t>
                </a:r>
                <a:r>
                  <a:rPr lang="en-US" sz="4000" dirty="0">
                    <a:solidFill>
                      <a:schemeClr val="tx2">
                        <a:lumMod val="50000"/>
                      </a:schemeClr>
                    </a:solidFill>
                    <a:latin typeface="+mn-lt"/>
                  </a:rPr>
                  <a:t>= </a:t>
                </a:r>
                <a14:m>
                  <m:oMath xmlns:m="http://schemas.openxmlformats.org/officeDocument/2006/math">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2</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𝑃</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𝑅</m:t>
                            </m:r>
                          </m:den>
                        </m:f>
                        <m:r>
                          <a:rPr lang="en-US" sz="4000" b="0" i="1" smtClean="0">
                            <a:solidFill>
                              <a:schemeClr val="tx2">
                                <a:lumMod val="50000"/>
                              </a:schemeClr>
                            </a:solidFill>
                            <a:latin typeface="Cambria Math" panose="02040503050406030204" pitchFamily="18" charset="0"/>
                          </a:rPr>
                          <m:t>)</m:t>
                        </m:r>
                      </m:den>
                    </m:f>
                  </m:oMath>
                </a14:m>
                <a:r>
                  <a:rPr lang="en-US" sz="4000" dirty="0">
                    <a:solidFill>
                      <a:schemeClr val="tx2">
                        <a:lumMod val="50000"/>
                      </a:schemeClr>
                    </a:solidFill>
                    <a:latin typeface="+mn-lt"/>
                  </a:rPr>
                  <a:t> = </a:t>
                </a:r>
                <a14:m>
                  <m:oMath xmlns:m="http://schemas.openxmlformats.org/officeDocument/2006/math">
                    <m:f>
                      <m:fPr>
                        <m:ctrlPr>
                          <a:rPr lang="en-US" sz="4000" i="1" dirty="0" smtClean="0">
                            <a:solidFill>
                              <a:schemeClr val="tx2">
                                <a:lumMod val="50000"/>
                              </a:schemeClr>
                            </a:solidFill>
                            <a:latin typeface="Cambria Math" panose="02040503050406030204" pitchFamily="18" charset="0"/>
                          </a:rPr>
                        </m:ctrlPr>
                      </m:fPr>
                      <m:num>
                        <m:r>
                          <a:rPr lang="en-US" sz="4000" b="0" i="1" dirty="0" smtClean="0">
                            <a:solidFill>
                              <a:schemeClr val="tx2">
                                <a:lumMod val="50000"/>
                              </a:schemeClr>
                            </a:solidFill>
                            <a:latin typeface="Cambria Math" panose="02040503050406030204" pitchFamily="18" charset="0"/>
                          </a:rPr>
                          <m:t>2 </m:t>
                        </m:r>
                        <m:r>
                          <a:rPr lang="en-US" sz="4000" b="0" i="1" dirty="0" smtClean="0">
                            <a:solidFill>
                              <a:schemeClr val="tx2">
                                <a:lumMod val="50000"/>
                              </a:schemeClr>
                            </a:solidFill>
                            <a:latin typeface="Cambria Math" panose="02040503050406030204" pitchFamily="18" charset="0"/>
                          </a:rPr>
                          <m:t>𝑃𝑅</m:t>
                        </m:r>
                      </m:num>
                      <m:den>
                        <m:r>
                          <a:rPr lang="en-US" sz="4000" b="0" i="1" dirty="0" smtClean="0">
                            <a:solidFill>
                              <a:schemeClr val="tx2">
                                <a:lumMod val="50000"/>
                              </a:schemeClr>
                            </a:solidFill>
                            <a:latin typeface="Cambria Math" panose="02040503050406030204" pitchFamily="18" charset="0"/>
                          </a:rPr>
                          <m:t>𝑃</m:t>
                        </m:r>
                        <m:r>
                          <a:rPr lang="en-US" sz="4000" b="0" i="1" dirty="0" smtClean="0">
                            <a:solidFill>
                              <a:schemeClr val="tx2">
                                <a:lumMod val="50000"/>
                              </a:schemeClr>
                            </a:solidFill>
                            <a:latin typeface="Cambria Math" panose="02040503050406030204" pitchFamily="18" charset="0"/>
                          </a:rPr>
                          <m:t>+</m:t>
                        </m:r>
                        <m:r>
                          <a:rPr lang="en-US" sz="4000" b="0" i="1" dirty="0" smtClean="0">
                            <a:solidFill>
                              <a:schemeClr val="tx2">
                                <a:lumMod val="50000"/>
                              </a:schemeClr>
                            </a:solidFill>
                            <a:latin typeface="Cambria Math" panose="02040503050406030204" pitchFamily="18" charset="0"/>
                          </a:rPr>
                          <m:t>𝑅</m:t>
                        </m:r>
                      </m:den>
                    </m:f>
                  </m:oMath>
                </a14:m>
                <a:endParaRPr lang="en-US" sz="4000" dirty="0">
                  <a:solidFill>
                    <a:schemeClr val="accent2">
                      <a:lumMod val="75000"/>
                    </a:schemeClr>
                  </a:solidFill>
                  <a:latin typeface="+mn-lt"/>
                </a:endParaRPr>
              </a:p>
              <a:p>
                <a:pPr marL="800100" lvl="1" indent="-342900">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304800" y="1898030"/>
                <a:ext cx="8210550" cy="2597769"/>
              </a:xfrm>
              <a:prstGeom prst="rect">
                <a:avLst/>
              </a:prstGeom>
              <a:blipFill>
                <a:blip r:embed="rId2"/>
                <a:stretch>
                  <a:fillRect t="-1878"/>
                </a:stretch>
              </a:blipFill>
              <a:ln w="9525">
                <a:noFill/>
                <a:round/>
                <a:headEnd/>
                <a:tailEnd/>
              </a:ln>
            </p:spPr>
            <p:txBody>
              <a:bodyPr/>
              <a:lstStyle/>
              <a:p>
                <a:r>
                  <a:rPr lang="en-US">
                    <a:noFill/>
                  </a:rPr>
                  <a:t> </a:t>
                </a:r>
              </a:p>
            </p:txBody>
          </p:sp>
        </mc:Fallback>
      </mc:AlternateContent>
      <p:sp>
        <p:nvSpPr>
          <p:cNvPr id="8" name="TextBox 7"/>
          <p:cNvSpPr txBox="1"/>
          <p:nvPr/>
        </p:nvSpPr>
        <p:spPr>
          <a:xfrm>
            <a:off x="914400" y="4696458"/>
            <a:ext cx="5638800" cy="461665"/>
          </a:xfrm>
          <a:prstGeom prst="rect">
            <a:avLst/>
          </a:prstGeom>
          <a:noFill/>
        </p:spPr>
        <p:txBody>
          <a:bodyPr wrap="square" rtlCol="0">
            <a:spAutoFit/>
          </a:bodyPr>
          <a:lstStyle/>
          <a:p>
            <a:pPr>
              <a:buFont typeface="Wingdings" pitchFamily="2" charset="2"/>
              <a:buChar char="ü"/>
            </a:pPr>
            <a:r>
              <a:rPr lang="el-GR" dirty="0">
                <a:latin typeface="+mn-lt"/>
              </a:rPr>
              <a:t>  Πιο κοντά στη μικρότερη από δύο τιμές</a:t>
            </a:r>
          </a:p>
        </p:txBody>
      </p:sp>
      <p:sp>
        <p:nvSpPr>
          <p:cNvPr id="9" name="TextBox 8">
            <a:extLst>
              <a:ext uri="{FF2B5EF4-FFF2-40B4-BE49-F238E27FC236}">
                <a16:creationId xmlns:a16="http://schemas.microsoft.com/office/drawing/2014/main" id="{98EA9C51-C136-4DE2-B4AB-21E4D0041B1F}"/>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2390699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 (</a:t>
            </a:r>
            <a:r>
              <a:rPr lang="en-US" sz="4000" dirty="0">
                <a:solidFill>
                  <a:schemeClr val="accent2">
                    <a:lumMod val="75000"/>
                  </a:schemeClr>
                </a:solidFill>
                <a:ea typeface="ＭＳ Ｐゴシック" pitchFamily="-112" charset="-128"/>
              </a:rPr>
              <a:t>Accuracy</a:t>
            </a:r>
            <a:r>
              <a:rPr lang="el-GR" sz="4000" dirty="0">
                <a:solidFill>
                  <a:schemeClr val="accent2">
                    <a:lumMod val="75000"/>
                  </a:schemeClr>
                </a:solidFill>
                <a:ea typeface="ＭＳ Ｐゴシック" pitchFamily="-112" charset="-128"/>
              </a:rPr>
              <a:t>)</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72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14282" y="1752600"/>
            <a:ext cx="8624918" cy="3124200"/>
          </a:xfrm>
          <a:prstGeom prst="rect">
            <a:avLst/>
          </a:prstGeom>
          <a:noFill/>
          <a:ln w="9525">
            <a:noFill/>
            <a:round/>
            <a:headEnd/>
            <a:tailEnd/>
          </a:ln>
        </p:spPr>
        <p:txBody>
          <a:bodyPr/>
          <a:lstStyle/>
          <a:p>
            <a:pPr lvl="1" algn="just">
              <a:spcBef>
                <a:spcPts val="700"/>
              </a:spcBef>
              <a:buClr>
                <a:schemeClr val="tx2">
                  <a:lumMod val="50000"/>
                </a:schemeClr>
              </a:buClr>
              <a:buFont typeface="Wingdings" pitchFamily="2" charset="2"/>
              <a:buChar char="§"/>
            </a:pPr>
            <a:r>
              <a:rPr lang="el-GR" dirty="0">
                <a:latin typeface="+mn-lt"/>
              </a:rPr>
              <a:t> Γιατί να χρησιμοποιούμε περίπλοκα μέτρα όπως ακρίβεια, ανάκληση και </a:t>
            </a:r>
            <a:r>
              <a:rPr lang="en-US" dirty="0">
                <a:latin typeface="+mn-lt"/>
              </a:rPr>
              <a:t>F?</a:t>
            </a:r>
          </a:p>
          <a:p>
            <a:pPr lvl="1" algn="just">
              <a:spcBef>
                <a:spcPts val="700"/>
              </a:spcBef>
              <a:buClr>
                <a:schemeClr val="tx2">
                  <a:lumMod val="50000"/>
                </a:schemeClr>
              </a:buClr>
              <a:buFont typeface="Wingdings" pitchFamily="2" charset="2"/>
              <a:buChar char="§"/>
            </a:pPr>
            <a:r>
              <a:rPr lang="el-GR" dirty="0">
                <a:latin typeface="+mn-lt"/>
              </a:rPr>
              <a:t> Γιατί όχι κάτι πιο απλό; </a:t>
            </a:r>
            <a:endParaRPr lang="en-US" dirty="0">
              <a:latin typeface="+mn-lt"/>
            </a:endParaRPr>
          </a:p>
          <a:p>
            <a:pPr lvl="1" algn="just">
              <a:spcBef>
                <a:spcPts val="700"/>
              </a:spcBef>
              <a:buClr>
                <a:schemeClr val="tx2">
                  <a:lumMod val="50000"/>
                </a:schemeClr>
              </a:buCl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a:t>
            </a:r>
            <a:r>
              <a:rPr lang="el-GR" dirty="0">
                <a:solidFill>
                  <a:schemeClr val="accent2">
                    <a:lumMod val="75000"/>
                  </a:schemeClr>
                </a:solidFill>
                <a:latin typeface="+mn-lt"/>
              </a:rPr>
              <a:t>)</a:t>
            </a:r>
            <a:r>
              <a:rPr lang="en-US" dirty="0">
                <a:solidFill>
                  <a:schemeClr val="accent2">
                    <a:lumMod val="75000"/>
                  </a:schemeClr>
                </a:solidFill>
                <a:latin typeface="+mn-lt"/>
              </a:rPr>
              <a:t>: </a:t>
            </a:r>
            <a:r>
              <a:rPr lang="el-GR" dirty="0">
                <a:latin typeface="+mn-lt"/>
              </a:rPr>
              <a:t>το ποσοστό των αποφάσεων (συναφή/μη συναφή) που είναι </a:t>
            </a:r>
            <a:r>
              <a:rPr lang="el-GR" i="1" dirty="0">
                <a:latin typeface="+mn-lt"/>
              </a:rPr>
              <a:t>σωστές</a:t>
            </a:r>
            <a:r>
              <a:rPr lang="el-GR" dirty="0">
                <a:latin typeface="+mn-lt"/>
              </a:rPr>
              <a:t> (ως πρόβλημα ταξινόμησης σε δύο κλάσεις)</a:t>
            </a:r>
            <a:r>
              <a:rPr lang="en-US" dirty="0">
                <a:latin typeface="+mn-lt"/>
              </a:rPr>
              <a:t>.</a:t>
            </a:r>
          </a:p>
          <a:p>
            <a:pPr lvl="1" algn="just">
              <a:spcBef>
                <a:spcPts val="700"/>
              </a:spcBef>
              <a:buClr>
                <a:schemeClr val="tx2">
                  <a:lumMod val="50000"/>
                </a:schemeClr>
              </a:buClr>
            </a:pPr>
            <a:r>
              <a:rPr lang="el-GR" dirty="0">
                <a:latin typeface="+mn-lt"/>
              </a:rPr>
              <a:t>Με βάση τον πίνακα ενδεχομένων:</a:t>
            </a:r>
            <a:endParaRPr lang="en-US" dirty="0">
              <a:latin typeface="+mn-lt"/>
            </a:endParaRPr>
          </a:p>
          <a:p>
            <a:pPr lvl="1" algn="just">
              <a:spcBef>
                <a:spcPts val="700"/>
              </a:spcBef>
              <a:buClr>
                <a:schemeClr val="tx2">
                  <a:lumMod val="50000"/>
                </a:schemeClr>
              </a:buClr>
            </a:pPr>
            <a:r>
              <a:rPr lang="en-US" dirty="0">
                <a:latin typeface="+mn-lt"/>
              </a:rPr>
              <a:t>	accuracy = (TP + TN)/(TP + FP + FN + TN).</a:t>
            </a:r>
          </a:p>
          <a:p>
            <a:pPr lvl="1" algn="just">
              <a:spcBef>
                <a:spcPts val="700"/>
              </a:spcBef>
              <a:buClr>
                <a:schemeClr val="tx2">
                  <a:lumMod val="50000"/>
                </a:schemeClr>
              </a:buClr>
            </a:pPr>
            <a:endParaRPr lang="el-GR" dirty="0">
              <a:latin typeface="+mn-lt"/>
            </a:endParaRPr>
          </a:p>
          <a:p>
            <a:pPr lvl="1" algn="just">
              <a:spcBef>
                <a:spcPts val="700"/>
              </a:spcBef>
              <a:buClr>
                <a:schemeClr val="tx2">
                  <a:lumMod val="50000"/>
                </a:schemeClr>
              </a:buClr>
            </a:pPr>
            <a:r>
              <a:rPr lang="el-GR" dirty="0">
                <a:latin typeface="+mn-lt"/>
              </a:rPr>
              <a:t>Γιατί αυτό δεν είναι χρήσιμο στην ΑΠ;</a:t>
            </a:r>
          </a:p>
          <a:p>
            <a:pPr lvl="1" algn="just">
              <a:spcBef>
                <a:spcPts val="700"/>
              </a:spcBef>
              <a:buClr>
                <a:schemeClr val="tx2">
                  <a:lumMod val="50000"/>
                </a:schemeClr>
              </a:buClr>
            </a:pPr>
            <a:r>
              <a:rPr lang="el-GR" dirty="0">
                <a:latin typeface="+mn-lt"/>
              </a:rPr>
              <a:t>				</a:t>
            </a:r>
            <a:endParaRPr lang="en-US" dirty="0">
              <a:latin typeface="+mn-lt"/>
            </a:endParaRPr>
          </a:p>
        </p:txBody>
      </p:sp>
      <p:sp>
        <p:nvSpPr>
          <p:cNvPr id="8" name="TextBox 7">
            <a:extLst>
              <a:ext uri="{FF2B5EF4-FFF2-40B4-BE49-F238E27FC236}">
                <a16:creationId xmlns:a16="http://schemas.microsoft.com/office/drawing/2014/main" id="{F1C138A6-1606-4258-95AF-68EF4098A678}"/>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858805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8F3DC-63DB-4402-9402-4DDC95AD77FF}"/>
              </a:ext>
            </a:extLst>
          </p:cNvPr>
          <p:cNvSpPr>
            <a:spLocks noGrp="1"/>
          </p:cNvSpPr>
          <p:nvPr>
            <p:ph type="sldNum" sz="quarter" idx="12"/>
          </p:nvPr>
        </p:nvSpPr>
        <p:spPr/>
        <p:txBody>
          <a:bodyPr/>
          <a:lstStyle/>
          <a:p>
            <a:fld id="{A8FAE9CB-6C8B-49DF-BA0E-D5C49502510A}" type="slidenum">
              <a:rPr lang="en-US" smtClean="0"/>
              <a:pPr/>
              <a:t>73</a:t>
            </a:fld>
            <a:endParaRPr lang="en-US"/>
          </a:p>
        </p:txBody>
      </p:sp>
      <p:sp>
        <p:nvSpPr>
          <p:cNvPr id="4" name="TextBox 3">
            <a:extLst>
              <a:ext uri="{FF2B5EF4-FFF2-40B4-BE49-F238E27FC236}">
                <a16:creationId xmlns:a16="http://schemas.microsoft.com/office/drawing/2014/main" id="{00B15686-F7C5-4382-A903-38EDFC65CE6C}"/>
              </a:ext>
            </a:extLst>
          </p:cNvPr>
          <p:cNvSpPr txBox="1"/>
          <p:nvPr/>
        </p:nvSpPr>
        <p:spPr>
          <a:xfrm>
            <a:off x="381000" y="1447800"/>
            <a:ext cx="7543800" cy="3477875"/>
          </a:xfrm>
          <a:prstGeom prst="rect">
            <a:avLst/>
          </a:prstGeom>
          <a:noFill/>
        </p:spPr>
        <p:txBody>
          <a:bodyPr wrap="square" rtlCol="0">
            <a:spAutoFit/>
          </a:bodyPr>
          <a:lstStyle/>
          <a:p>
            <a:r>
              <a:rPr lang="el-GR" sz="2000" b="1" dirty="0"/>
              <a:t>Άσκηση </a:t>
            </a:r>
          </a:p>
          <a:p>
            <a:r>
              <a:rPr lang="el-GR" sz="2000" dirty="0">
                <a:latin typeface="+mn-lt"/>
              </a:rPr>
              <a:t>Θεωρείστε ένα σύστημα ανάκτησης για μια συλλογή 10000 εγγράφων.</a:t>
            </a:r>
            <a:endParaRPr lang="en-US" sz="2000" dirty="0">
              <a:latin typeface="+mn-lt"/>
            </a:endParaRPr>
          </a:p>
          <a:p>
            <a:endParaRPr lang="el-GR" sz="2000" dirty="0">
              <a:latin typeface="+mn-lt"/>
            </a:endParaRPr>
          </a:p>
          <a:p>
            <a:r>
              <a:rPr lang="el-GR" sz="2000" dirty="0">
                <a:latin typeface="+mn-lt"/>
              </a:rPr>
              <a:t>Έστω μια ερώτηση </a:t>
            </a:r>
            <a:r>
              <a:rPr lang="en-US" sz="2000" dirty="0">
                <a:latin typeface="+mn-lt"/>
              </a:rPr>
              <a:t>q </a:t>
            </a:r>
            <a:r>
              <a:rPr lang="el-GR" sz="2000" dirty="0">
                <a:latin typeface="+mn-lt"/>
              </a:rPr>
              <a:t>για την οποία τα συναφή έγγραφα είναι τα </a:t>
            </a:r>
            <a:endParaRPr lang="en-US" sz="2000" dirty="0">
              <a:latin typeface="+mn-lt"/>
            </a:endParaRPr>
          </a:p>
          <a:p>
            <a:r>
              <a:rPr lang="el-GR" sz="2000" dirty="0">
                <a:latin typeface="+mn-lt"/>
              </a:rPr>
              <a:t>{d1, d33, d50, d99, d121, d317, d590, d690, d2000, d3010, d3196, d3412, d5555, d6661, d7671, d8032, d9099, d9234, d9325}</a:t>
            </a:r>
          </a:p>
          <a:p>
            <a:endParaRPr lang="el-GR" sz="2000" dirty="0">
              <a:latin typeface="+mn-lt"/>
            </a:endParaRPr>
          </a:p>
          <a:p>
            <a:endParaRPr lang="el-GR" sz="2000" dirty="0">
              <a:latin typeface="+mn-lt"/>
            </a:endParaRPr>
          </a:p>
          <a:p>
            <a:r>
              <a:rPr lang="el-GR" sz="2000" dirty="0">
                <a:latin typeface="+mn-lt"/>
              </a:rPr>
              <a:t>Ένα σύστημα ανάκτησης πληροφορίας επιστρέφει την παρακάτω απάντηση</a:t>
            </a:r>
          </a:p>
          <a:p>
            <a:r>
              <a:rPr lang="en-US" sz="2000" dirty="0">
                <a:latin typeface="+mn-lt"/>
              </a:rPr>
              <a:t>d50 d2 d8032 d99 d7898 d121</a:t>
            </a:r>
          </a:p>
        </p:txBody>
      </p:sp>
      <p:sp>
        <p:nvSpPr>
          <p:cNvPr id="68" name="TextBox 67">
            <a:extLst>
              <a:ext uri="{FF2B5EF4-FFF2-40B4-BE49-F238E27FC236}">
                <a16:creationId xmlns:a16="http://schemas.microsoft.com/office/drawing/2014/main" id="{4936FB7D-1E62-15DA-19AF-EBBA15B532B8}"/>
              </a:ext>
            </a:extLst>
          </p:cNvPr>
          <p:cNvSpPr txBox="1"/>
          <p:nvPr/>
        </p:nvSpPr>
        <p:spPr>
          <a:xfrm>
            <a:off x="256998" y="531323"/>
            <a:ext cx="6200952" cy="400110"/>
          </a:xfrm>
          <a:prstGeom prst="rect">
            <a:avLst/>
          </a:prstGeom>
          <a:noFill/>
        </p:spPr>
        <p:txBody>
          <a:bodyPr wrap="square" rtlCol="0">
            <a:spAutoFit/>
          </a:bodyPr>
          <a:lstStyle/>
          <a:p>
            <a:r>
              <a:rPr lang="en-US" sz="2000" dirty="0">
                <a:solidFill>
                  <a:srgbClr val="FF0000"/>
                </a:solidFill>
                <a:latin typeface="+mn-lt"/>
              </a:rPr>
              <a:t>Confusion matrix, precision, recall, F1, accuracy</a:t>
            </a:r>
          </a:p>
        </p:txBody>
      </p:sp>
    </p:spTree>
    <p:extLst>
      <p:ext uri="{BB962C8B-B14F-4D97-AF65-F5344CB8AC3E}">
        <p14:creationId xmlns:p14="http://schemas.microsoft.com/office/powerpoint/2010/main" val="1033331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B3885-46F1-4F18-8A15-A17C1E317953}"/>
              </a:ext>
            </a:extLst>
          </p:cNvPr>
          <p:cNvSpPr>
            <a:spLocks noGrp="1"/>
          </p:cNvSpPr>
          <p:nvPr>
            <p:ph type="sldNum" sz="quarter" idx="12"/>
          </p:nvPr>
        </p:nvSpPr>
        <p:spPr/>
        <p:txBody>
          <a:bodyPr/>
          <a:lstStyle/>
          <a:p>
            <a:fld id="{A8FAE9CB-6C8B-49DF-BA0E-D5C49502510A}" type="slidenum">
              <a:rPr lang="en-US" smtClean="0"/>
              <a:pPr/>
              <a:t>74</a:t>
            </a:fld>
            <a:endParaRPr lang="en-US"/>
          </a:p>
        </p:txBody>
      </p:sp>
      <p:sp>
        <p:nvSpPr>
          <p:cNvPr id="3" name="TextBox 2">
            <a:extLst>
              <a:ext uri="{FF2B5EF4-FFF2-40B4-BE49-F238E27FC236}">
                <a16:creationId xmlns:a16="http://schemas.microsoft.com/office/drawing/2014/main" id="{61783EF6-9799-46EF-85BE-B563F59BD663}"/>
              </a:ext>
            </a:extLst>
          </p:cNvPr>
          <p:cNvSpPr txBox="1"/>
          <p:nvPr/>
        </p:nvSpPr>
        <p:spPr>
          <a:xfrm>
            <a:off x="1828800" y="2362200"/>
            <a:ext cx="5791200" cy="830997"/>
          </a:xfrm>
          <a:prstGeom prst="rect">
            <a:avLst/>
          </a:prstGeom>
          <a:noFill/>
        </p:spPr>
        <p:txBody>
          <a:bodyPr wrap="square" rtlCol="0">
            <a:spAutoFit/>
          </a:bodyPr>
          <a:lstStyle/>
          <a:p>
            <a:pPr algn="r"/>
            <a:r>
              <a:rPr lang="el-GR" dirty="0">
                <a:latin typeface="+mn-lt"/>
              </a:rPr>
              <a:t>Διάταξη</a:t>
            </a:r>
          </a:p>
          <a:p>
            <a:pPr algn="r"/>
            <a:r>
              <a:rPr lang="el-GR" dirty="0">
                <a:latin typeface="+mn-lt"/>
              </a:rPr>
              <a:t>Δυαδική συνάφεια</a:t>
            </a:r>
            <a:endParaRPr lang="en-US" dirty="0">
              <a:latin typeface="+mn-lt"/>
            </a:endParaRPr>
          </a:p>
        </p:txBody>
      </p:sp>
    </p:spTree>
    <p:extLst>
      <p:ext uri="{BB962C8B-B14F-4D97-AF65-F5344CB8AC3E}">
        <p14:creationId xmlns:p14="http://schemas.microsoft.com/office/powerpoint/2010/main" val="176616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75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381000" y="1752600"/>
            <a:ext cx="813435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sz="2800" i="1" u="sng" dirty="0">
                <a:solidFill>
                  <a:schemeClr val="tx2">
                    <a:lumMod val="50000"/>
                  </a:schemeClr>
                </a:solidFill>
                <a:latin typeface="+mn-lt"/>
              </a:rPr>
              <a:t>Πως μπορούμε να τα τροποποιήσουμε τα μέτρα για λίστες με διάταξη</a:t>
            </a:r>
            <a:r>
              <a:rPr lang="en-US" sz="2800"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Απλώς υπολόγισε το μέτρο συνόλου </a:t>
            </a:r>
            <a:r>
              <a:rPr lang="el-GR" i="1" dirty="0">
                <a:solidFill>
                  <a:schemeClr val="tx2">
                    <a:lumMod val="50000"/>
                  </a:schemeClr>
                </a:solidFill>
                <a:latin typeface="+mn-lt"/>
              </a:rPr>
              <a:t>για κάθε πρόθεμα</a:t>
            </a:r>
            <a:r>
              <a:rPr lang="en-US" dirty="0">
                <a:solidFill>
                  <a:schemeClr val="tx2">
                    <a:lumMod val="50000"/>
                  </a:schemeClr>
                </a:solidFill>
                <a:latin typeface="+mn-lt"/>
              </a:rPr>
              <a:t>: </a:t>
            </a:r>
            <a:r>
              <a:rPr lang="el-GR" dirty="0">
                <a:solidFill>
                  <a:schemeClr val="tx2">
                    <a:lumMod val="50000"/>
                  </a:schemeClr>
                </a:solidFill>
                <a:latin typeface="+mn-lt"/>
              </a:rPr>
              <a:t>το κορυφαίο </a:t>
            </a:r>
            <a:r>
              <a:rPr lang="en-US" dirty="0">
                <a:solidFill>
                  <a:schemeClr val="tx2">
                    <a:lumMod val="50000"/>
                  </a:schemeClr>
                </a:solidFill>
                <a:latin typeface="+mn-lt"/>
              </a:rPr>
              <a:t>1, </a:t>
            </a:r>
            <a:r>
              <a:rPr lang="el-GR" dirty="0">
                <a:solidFill>
                  <a:schemeClr val="tx2">
                    <a:lumMod val="50000"/>
                  </a:schemeClr>
                </a:solidFill>
                <a:latin typeface="+mn-lt"/>
              </a:rPr>
              <a:t>κορυφαία</a:t>
            </a:r>
            <a:r>
              <a:rPr lang="en-US" dirty="0">
                <a:solidFill>
                  <a:schemeClr val="tx2">
                    <a:lumMod val="50000"/>
                  </a:schemeClr>
                </a:solidFill>
                <a:latin typeface="+mn-lt"/>
              </a:rPr>
              <a:t> 2, </a:t>
            </a:r>
            <a:r>
              <a:rPr lang="el-GR" dirty="0">
                <a:solidFill>
                  <a:schemeClr val="tx2">
                    <a:lumMod val="50000"/>
                  </a:schemeClr>
                </a:solidFill>
                <a:latin typeface="+mn-lt"/>
              </a:rPr>
              <a:t>κορυφαία</a:t>
            </a:r>
            <a:r>
              <a:rPr lang="en-US" dirty="0">
                <a:solidFill>
                  <a:schemeClr val="tx2">
                    <a:lumMod val="50000"/>
                  </a:schemeClr>
                </a:solidFill>
                <a:latin typeface="+mn-lt"/>
              </a:rPr>
              <a:t> 3, </a:t>
            </a:r>
            <a:r>
              <a:rPr lang="el-GR" dirty="0">
                <a:solidFill>
                  <a:schemeClr val="tx2">
                    <a:lumMod val="50000"/>
                  </a:schemeClr>
                </a:solidFill>
                <a:latin typeface="+mn-lt"/>
              </a:rPr>
              <a:t>κορυφαία </a:t>
            </a:r>
            <a:r>
              <a:rPr lang="en-US" dirty="0">
                <a:solidFill>
                  <a:schemeClr val="tx2">
                    <a:lumMod val="50000"/>
                  </a:schemeClr>
                </a:solidFill>
                <a:latin typeface="+mn-lt"/>
              </a:rPr>
              <a:t> 4 </a:t>
            </a:r>
            <a:r>
              <a:rPr lang="el-GR" dirty="0">
                <a:solidFill>
                  <a:schemeClr val="tx2">
                    <a:lumMod val="50000"/>
                  </a:schemeClr>
                </a:solidFill>
                <a:latin typeface="+mn-lt"/>
              </a:rPr>
              <a:t>κλπ αποτελέσματα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Με αυτόν τον τρόπο παίρνουμε μια </a:t>
            </a:r>
            <a:r>
              <a:rPr lang="el-GR" dirty="0">
                <a:solidFill>
                  <a:schemeClr val="accent2">
                    <a:lumMod val="75000"/>
                  </a:schemeClr>
                </a:solidFill>
                <a:latin typeface="+mn-lt"/>
              </a:rPr>
              <a:t>καμπύλη ακρίβειας-ανάκλησης (</a:t>
            </a:r>
            <a:r>
              <a:rPr lang="en-US" dirty="0">
                <a:solidFill>
                  <a:schemeClr val="accent2">
                    <a:lumMod val="75000"/>
                  </a:schemeClr>
                </a:solidFill>
                <a:latin typeface="+mn-lt"/>
              </a:rPr>
              <a:t>precision-recall curve</a:t>
            </a:r>
            <a:r>
              <a:rPr lang="el-GR" dirty="0">
                <a:solidFill>
                  <a:schemeClr val="accent2">
                    <a:lumMod val="75000"/>
                  </a:schemeClr>
                </a:solidFill>
                <a:latin typeface="+mn-lt"/>
              </a:rPr>
              <a:t>)</a:t>
            </a:r>
            <a:r>
              <a:rPr lang="en-US" dirty="0">
                <a:solidFill>
                  <a:schemeClr val="accent2">
                    <a:lumMod val="75000"/>
                  </a:schemeClr>
                </a:solidFill>
                <a:latin typeface="+mn-lt"/>
              </a:rPr>
              <a:t>.</a:t>
            </a:r>
          </a:p>
          <a:p>
            <a:pPr lvl="1">
              <a:spcBef>
                <a:spcPts val="700"/>
              </a:spcBef>
              <a:buClr>
                <a:schemeClr val="tx2">
                  <a:lumMod val="50000"/>
                </a:schemeClr>
              </a:buCl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
        <p:nvSpPr>
          <p:cNvPr id="9" name="TextBox 8">
            <a:extLst>
              <a:ext uri="{FF2B5EF4-FFF2-40B4-BE49-F238E27FC236}">
                <a16:creationId xmlns:a16="http://schemas.microsoft.com/office/drawing/2014/main" id="{A956FA07-028A-446C-A1BB-522A8810527E}"/>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152044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28650" y="-19597"/>
            <a:ext cx="7886700" cy="1325563"/>
          </a:xfrm>
        </p:spPr>
        <p:txBody>
          <a:bodyPr>
            <a:normAutofit/>
          </a:bodyPr>
          <a:lstStyle/>
          <a:p>
            <a:pPr algn="ctr" eaLnBrk="1" hangingPunct="1"/>
            <a:r>
              <a:rPr lang="el-GR" dirty="0">
                <a:solidFill>
                  <a:schemeClr val="accent2">
                    <a:lumMod val="75000"/>
                  </a:schemeClr>
                </a:solidFill>
                <a:ea typeface="ＭＳ Ｐゴシック" charset="-128"/>
              </a:rPr>
              <a:t>Ακρίβεια εκ παρεμβολής (</a:t>
            </a:r>
            <a:r>
              <a:rPr lang="en-US" dirty="0">
                <a:solidFill>
                  <a:schemeClr val="accent2">
                    <a:lumMod val="75000"/>
                  </a:schemeClr>
                </a:solidFill>
                <a:ea typeface="ＭＳ Ｐゴシック" charset="-128"/>
              </a:rPr>
              <a:t>Interpolated precision</a:t>
            </a:r>
            <a:r>
              <a:rPr lang="el-GR" dirty="0">
                <a:solidFill>
                  <a:schemeClr val="accent2">
                    <a:lumMod val="75000"/>
                  </a:schemeClr>
                </a:solidFill>
                <a:ea typeface="ＭＳ Ｐゴシック" charset="-128"/>
              </a:rPr>
              <a:t>)</a:t>
            </a:r>
            <a:endParaRPr lang="en-US" dirty="0">
              <a:solidFill>
                <a:schemeClr val="accent2">
                  <a:lumMod val="75000"/>
                </a:schemeClr>
              </a:solidFill>
              <a:ea typeface="ＭＳ Ｐゴシック" charset="-128"/>
            </a:endParaRPr>
          </a:p>
        </p:txBody>
      </p:sp>
      <p:sp>
        <p:nvSpPr>
          <p:cNvPr id="30724" name="Rectangle 3"/>
          <p:cNvSpPr>
            <a:spLocks noGrp="1" noChangeArrowheads="1"/>
          </p:cNvSpPr>
          <p:nvPr>
            <p:ph idx="1"/>
          </p:nvPr>
        </p:nvSpPr>
        <p:spPr>
          <a:xfrm>
            <a:off x="304800" y="1143000"/>
            <a:ext cx="8610600" cy="4953000"/>
          </a:xfrm>
        </p:spPr>
        <p:txBody>
          <a:bodyPr/>
          <a:lstStyle/>
          <a:p>
            <a:pPr eaLnBrk="1" hangingPunct="1"/>
            <a:r>
              <a:rPr lang="el-GR" sz="2000" dirty="0">
                <a:ea typeface="ＭＳ Ｐゴシック" charset="-128"/>
              </a:rPr>
              <a:t>Αν η ακρίβεια αλλάζει τοπικά με την αύξηση της ανάκλησης, το λαμβάνουμε υπ’ όψιν – </a:t>
            </a:r>
            <a:r>
              <a:rPr lang="el-GR" sz="2000" i="1" dirty="0">
                <a:solidFill>
                  <a:schemeClr val="accent2">
                    <a:lumMod val="75000"/>
                  </a:schemeClr>
                </a:solidFill>
                <a:ea typeface="ＭＳ Ｐゴシック" charset="-128"/>
              </a:rPr>
              <a:t>ο χρήστης θέλει να δει και άλλα έγγραφα αν αυξάνεται και η ακρίβεια και η ανάκληση</a:t>
            </a:r>
            <a:endParaRPr lang="en-US" sz="2000" i="1" dirty="0">
              <a:solidFill>
                <a:schemeClr val="accent2">
                  <a:lumMod val="75000"/>
                </a:schemeClr>
              </a:solidFill>
              <a:ea typeface="ＭＳ Ｐゴシック" charset="-128"/>
            </a:endParaRPr>
          </a:p>
          <a:p>
            <a:pPr marL="0" indent="0" eaLnBrk="1" hangingPunct="1">
              <a:buNone/>
            </a:pPr>
            <a:r>
              <a:rPr lang="el-GR" sz="2400" b="1" i="1" dirty="0">
                <a:solidFill>
                  <a:schemeClr val="accent1">
                    <a:lumMod val="75000"/>
                  </a:schemeClr>
                </a:solidFill>
                <a:ea typeface="ＭＳ Ｐゴシック" charset="-128"/>
              </a:rPr>
              <a:t>Ακρίβεια με παρεμβολή σε επίπεδο ανάκλησης </a:t>
            </a:r>
            <a:r>
              <a:rPr lang="en-US" sz="2400" b="1" i="1" dirty="0">
                <a:solidFill>
                  <a:schemeClr val="accent1">
                    <a:lumMod val="75000"/>
                  </a:schemeClr>
                </a:solidFill>
                <a:ea typeface="ＭＳ Ｐゴシック" charset="-128"/>
              </a:rPr>
              <a:t>r </a:t>
            </a:r>
            <a:r>
              <a:rPr lang="el-GR" sz="2400" i="1" dirty="0">
                <a:solidFill>
                  <a:schemeClr val="accent1">
                    <a:lumMod val="75000"/>
                  </a:schemeClr>
                </a:solidFill>
                <a:ea typeface="ＭＳ Ｐゴシック" charset="-128"/>
              </a:rPr>
              <a:t>είναι η μεγαλύτερη ακρίβεια για επίπεδο ανάκλησης </a:t>
            </a:r>
            <a:r>
              <a:rPr lang="en-US" sz="2400" i="1" dirty="0">
                <a:solidFill>
                  <a:schemeClr val="accent1">
                    <a:lumMod val="75000"/>
                  </a:schemeClr>
                </a:solidFill>
                <a:ea typeface="ＭＳ Ｐゴシック" charset="-128"/>
              </a:rPr>
              <a:t>r’ &gt;= r.</a:t>
            </a:r>
          </a:p>
          <a:p>
            <a:pPr eaLnBrk="1" hangingPunct="1"/>
            <a:r>
              <a:rPr lang="el-GR" sz="2400" dirty="0">
                <a:ea typeface="ＭＳ Ｐゴシック" charset="-128"/>
              </a:rPr>
              <a:t>Παίρνουμε τη μέγιστη τιμή της ακρίβειας στα δεξιά της τιμής</a:t>
            </a:r>
            <a:endParaRPr lang="en-US" sz="2400" dirty="0">
              <a:ea typeface="ＭＳ Ｐゴシック" charset="-128"/>
            </a:endParaRPr>
          </a:p>
        </p:txBody>
      </p:sp>
      <p:sp>
        <p:nvSpPr>
          <p:cNvPr id="30722" name="Slide Number Placeholder 5"/>
          <p:cNvSpPr>
            <a:spLocks noGrp="1"/>
          </p:cNvSpPr>
          <p:nvPr>
            <p:ph type="sldNum" sz="quarter" idx="12"/>
          </p:nvPr>
        </p:nvSpPr>
        <p:spPr bwMode="auto">
          <a:noFill/>
          <a:ln>
            <a:miter lim="800000"/>
            <a:headEnd/>
            <a:tailEnd/>
          </a:ln>
        </p:spPr>
        <p:txBody>
          <a:bodyPr/>
          <a:lstStyle/>
          <a:p>
            <a:fld id="{9A216292-ED49-44CA-93FE-97D8F9FFEF0F}" type="slidenum">
              <a:rPr lang="en-US" smtClean="0"/>
              <a:pPr/>
              <a:t>76</a:t>
            </a:fld>
            <a:endParaRPr lang="en-US"/>
          </a:p>
        </p:txBody>
      </p:sp>
      <p:pic>
        <p:nvPicPr>
          <p:cNvPr id="30725" name="Picture 4"/>
          <p:cNvPicPr>
            <a:picLocks noChangeAspect="1" noChangeArrowheads="1"/>
          </p:cNvPicPr>
          <p:nvPr/>
        </p:nvPicPr>
        <p:blipFill>
          <a:blip r:embed="rId2" cstate="print"/>
          <a:srcRect l="6250" t="21051" r="8928" b="22232"/>
          <a:stretch>
            <a:fillRect/>
          </a:stretch>
        </p:blipFill>
        <p:spPr bwMode="auto">
          <a:xfrm>
            <a:off x="514350" y="3574395"/>
            <a:ext cx="7562850" cy="3024843"/>
          </a:xfrm>
          <a:prstGeom prst="rect">
            <a:avLst/>
          </a:prstGeom>
          <a:noFill/>
          <a:ln w="9525">
            <a:noFill/>
            <a:miter lim="800000"/>
            <a:headEnd/>
            <a:tailEnd/>
          </a:ln>
        </p:spPr>
      </p:pic>
      <p:sp>
        <p:nvSpPr>
          <p:cNvPr id="30726"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
        <p:nvSpPr>
          <p:cNvPr id="7" name="TextBox 6">
            <a:extLst>
              <a:ext uri="{FF2B5EF4-FFF2-40B4-BE49-F238E27FC236}">
                <a16:creationId xmlns:a16="http://schemas.microsoft.com/office/drawing/2014/main" id="{0EADD4AC-8818-4899-8506-B93EF1B483A5}"/>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1894334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77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12" name="TextBox 11">
            <a:extLst>
              <a:ext uri="{FF2B5EF4-FFF2-40B4-BE49-F238E27FC236}">
                <a16:creationId xmlns:a16="http://schemas.microsoft.com/office/drawing/2014/main" id="{217D19A7-EC26-4305-B239-FD4838BC5EE8}"/>
              </a:ext>
            </a:extLst>
          </p:cNvPr>
          <p:cNvSpPr txBox="1"/>
          <p:nvPr/>
        </p:nvSpPr>
        <p:spPr>
          <a:xfrm>
            <a:off x="381000" y="1524000"/>
            <a:ext cx="8534400" cy="1631216"/>
          </a:xfrm>
          <a:prstGeom prst="rect">
            <a:avLst/>
          </a:prstGeom>
          <a:noFill/>
        </p:spPr>
        <p:txBody>
          <a:bodyPr wrap="square">
            <a:spAutoFit/>
          </a:bodyPr>
          <a:lstStyle/>
          <a:p>
            <a:r>
              <a:rPr lang="el-GR" sz="2000" b="1" dirty="0">
                <a:latin typeface="+mn-lt"/>
              </a:rPr>
              <a:t>Άσκηση </a:t>
            </a:r>
          </a:p>
          <a:p>
            <a:r>
              <a:rPr lang="el-GR" sz="2000" dirty="0">
                <a:latin typeface="+mn-lt"/>
              </a:rPr>
              <a:t>Ένα ΣΑΠ επιστρέφει την απάντηση </a:t>
            </a:r>
            <a:r>
              <a:rPr lang="en-US" sz="2000" dirty="0">
                <a:latin typeface="+mn-lt"/>
              </a:rPr>
              <a:t>R N  R  </a:t>
            </a:r>
            <a:r>
              <a:rPr lang="en-US" sz="2000" dirty="0" err="1">
                <a:latin typeface="+mn-lt"/>
              </a:rPr>
              <a:t>R</a:t>
            </a:r>
            <a:r>
              <a:rPr lang="en-US" sz="2000" dirty="0">
                <a:latin typeface="+mn-lt"/>
              </a:rPr>
              <a:t> N </a:t>
            </a:r>
            <a:r>
              <a:rPr lang="en-US" sz="2000" dirty="0" err="1">
                <a:latin typeface="+mn-lt"/>
              </a:rPr>
              <a:t>N</a:t>
            </a:r>
            <a:r>
              <a:rPr lang="en-US" sz="2000" dirty="0">
                <a:latin typeface="+mn-lt"/>
              </a:rPr>
              <a:t> N R </a:t>
            </a:r>
            <a:r>
              <a:rPr lang="en-US" sz="2000" dirty="0" err="1">
                <a:latin typeface="+mn-lt"/>
              </a:rPr>
              <a:t>R</a:t>
            </a:r>
            <a:r>
              <a:rPr lang="en-US" sz="2000" dirty="0">
                <a:latin typeface="+mn-lt"/>
              </a:rPr>
              <a:t> </a:t>
            </a:r>
            <a:r>
              <a:rPr lang="en-US" sz="2000" dirty="0" err="1">
                <a:latin typeface="+mn-lt"/>
              </a:rPr>
              <a:t>R</a:t>
            </a:r>
            <a:endParaRPr lang="en-US" sz="2000" dirty="0">
              <a:latin typeface="+mn-lt"/>
            </a:endParaRPr>
          </a:p>
          <a:p>
            <a:r>
              <a:rPr lang="el-GR" sz="2000" dirty="0">
                <a:latin typeface="+mn-lt"/>
              </a:rPr>
              <a:t>Συνολικά υπάρχουν 5000 έγγραφα από τα οποία τα συναφή είναι 8. </a:t>
            </a:r>
          </a:p>
          <a:p>
            <a:r>
              <a:rPr lang="el-GR" sz="2000" dirty="0">
                <a:latin typeface="+mn-lt"/>
              </a:rPr>
              <a:t>Καμπύλη ανάκλησης-ακρίβειας – και </a:t>
            </a:r>
            <a:r>
              <a:rPr lang="el-GR" sz="2000" dirty="0" err="1">
                <a:latin typeface="+mn-lt"/>
              </a:rPr>
              <a:t>κανονικοποιημένη</a:t>
            </a:r>
            <a:r>
              <a:rPr lang="el-GR" sz="2000" dirty="0">
                <a:latin typeface="+mn-lt"/>
              </a:rPr>
              <a:t> 11-σημείων με παρεμβολή</a:t>
            </a:r>
          </a:p>
        </p:txBody>
      </p:sp>
      <p:sp>
        <p:nvSpPr>
          <p:cNvPr id="577" name="TextBox 576">
            <a:extLst>
              <a:ext uri="{FF2B5EF4-FFF2-40B4-BE49-F238E27FC236}">
                <a16:creationId xmlns:a16="http://schemas.microsoft.com/office/drawing/2014/main" id="{9336F899-7EB3-B738-BCA1-66435EE76659}"/>
              </a:ext>
            </a:extLst>
          </p:cNvPr>
          <p:cNvSpPr txBox="1"/>
          <p:nvPr/>
        </p:nvSpPr>
        <p:spPr>
          <a:xfrm>
            <a:off x="304800" y="714449"/>
            <a:ext cx="4953000" cy="400110"/>
          </a:xfrm>
          <a:prstGeom prst="rect">
            <a:avLst/>
          </a:prstGeom>
          <a:noFill/>
        </p:spPr>
        <p:txBody>
          <a:bodyPr wrap="square" rtlCol="0">
            <a:spAutoFit/>
          </a:bodyPr>
          <a:lstStyle/>
          <a:p>
            <a:r>
              <a:rPr lang="en-US" sz="2000" dirty="0">
                <a:solidFill>
                  <a:srgbClr val="FF0000"/>
                </a:solidFill>
                <a:latin typeface="+mn-lt"/>
              </a:rPr>
              <a:t>Precision Recall curve</a:t>
            </a:r>
          </a:p>
        </p:txBody>
      </p:sp>
    </p:spTree>
    <p:extLst>
      <p:ext uri="{BB962C8B-B14F-4D97-AF65-F5344CB8AC3E}">
        <p14:creationId xmlns:p14="http://schemas.microsoft.com/office/powerpoint/2010/main" val="3702847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47384" y="104309"/>
            <a:ext cx="7886700" cy="1325563"/>
          </a:xfrm>
        </p:spPr>
        <p:txBody>
          <a:bodyPr/>
          <a:lstStyle/>
          <a:p>
            <a:pPr algn="ctr" eaLnBrk="1" hangingPunct="1"/>
            <a:r>
              <a:rPr lang="el-GR" dirty="0">
                <a:solidFill>
                  <a:schemeClr val="accent2">
                    <a:lumMod val="75000"/>
                  </a:schemeClr>
                </a:solidFill>
                <a:ea typeface="ＭＳ Ｐゴシック" charset="-128"/>
              </a:rPr>
              <a:t>Ακρίβεια στα </a:t>
            </a:r>
            <a:r>
              <a:rPr lang="en-US" i="1" dirty="0">
                <a:solidFill>
                  <a:schemeClr val="accent2">
                    <a:lumMod val="75000"/>
                  </a:schemeClr>
                </a:solidFill>
                <a:ea typeface="ＭＳ Ｐゴシック" charset="-128"/>
              </a:rPr>
              <a:t>k (</a:t>
            </a:r>
            <a:r>
              <a:rPr lang="en-US" i="1" dirty="0" err="1">
                <a:solidFill>
                  <a:schemeClr val="accent2">
                    <a:lumMod val="75000"/>
                  </a:schemeClr>
                </a:solidFill>
                <a:ea typeface="ＭＳ Ｐゴシック" charset="-128"/>
              </a:rPr>
              <a:t>precision@k</a:t>
            </a:r>
            <a:r>
              <a:rPr lang="en-US" i="1" dirty="0">
                <a:solidFill>
                  <a:schemeClr val="accent2">
                    <a:lumMod val="75000"/>
                  </a:schemeClr>
                </a:solidFill>
                <a:ea typeface="ＭＳ Ｐゴシック" charset="-128"/>
              </a:rPr>
              <a:t>)</a:t>
            </a:r>
          </a:p>
        </p:txBody>
      </p:sp>
      <p:sp>
        <p:nvSpPr>
          <p:cNvPr id="31748" name="Rectangle 3"/>
          <p:cNvSpPr>
            <a:spLocks noGrp="1" noChangeArrowheads="1"/>
          </p:cNvSpPr>
          <p:nvPr>
            <p:ph idx="1"/>
          </p:nvPr>
        </p:nvSpPr>
        <p:spPr>
          <a:xfrm>
            <a:off x="438912" y="1307648"/>
            <a:ext cx="7924800" cy="1156823"/>
          </a:xfrm>
        </p:spPr>
        <p:txBody>
          <a:bodyPr>
            <a:normAutofit/>
          </a:bodyPr>
          <a:lstStyle/>
          <a:p>
            <a:pPr marL="180975" lvl="1" indent="0" eaLnBrk="1" hangingPunct="1">
              <a:buNone/>
            </a:pPr>
            <a:r>
              <a:rPr lang="el-GR" sz="2400" b="1" i="1" dirty="0">
                <a:solidFill>
                  <a:schemeClr val="accent6">
                    <a:lumMod val="75000"/>
                  </a:schemeClr>
                </a:solidFill>
                <a:ea typeface="ＭＳ Ｐゴシック" charset="-128"/>
              </a:rPr>
              <a:t>Ακρίβεια-στα-</a:t>
            </a:r>
            <a:r>
              <a:rPr lang="en-US" sz="2400" b="1" i="1" dirty="0">
                <a:solidFill>
                  <a:schemeClr val="accent6">
                    <a:lumMod val="75000"/>
                  </a:schemeClr>
                </a:solidFill>
                <a:ea typeface="ＭＳ Ｐゴシック" charset="-128"/>
              </a:rPr>
              <a:t>k (Precision-at-k): </a:t>
            </a:r>
            <a:r>
              <a:rPr lang="en-US" sz="2400" i="1" dirty="0">
                <a:ea typeface="ＭＳ Ｐゴシック" charset="-128"/>
              </a:rPr>
              <a:t>H </a:t>
            </a:r>
            <a:r>
              <a:rPr lang="el-GR" sz="2400" i="1" dirty="0">
                <a:ea typeface="ＭＳ Ｐゴシック" charset="-128"/>
              </a:rPr>
              <a:t>ακρίβεια των κορυφαίων </a:t>
            </a:r>
            <a:r>
              <a:rPr lang="en-US" sz="2400" i="1" dirty="0">
                <a:ea typeface="ＭＳ Ｐゴシック" charset="-128"/>
              </a:rPr>
              <a:t>k</a:t>
            </a:r>
            <a:r>
              <a:rPr lang="en-US" sz="2400" dirty="0">
                <a:ea typeface="ＭＳ Ｐゴシック" charset="-128"/>
              </a:rPr>
              <a:t> </a:t>
            </a:r>
            <a:r>
              <a:rPr lang="el-GR" sz="2400" dirty="0">
                <a:ea typeface="ＭＳ Ｐゴシック" charset="-128"/>
              </a:rPr>
              <a:t>αποτελεσμάτων</a:t>
            </a:r>
            <a:endParaRPr lang="en-US" sz="2400" dirty="0">
              <a:ea typeface="ＭＳ Ｐゴシック" charset="-128"/>
            </a:endParaRPr>
          </a:p>
          <a:p>
            <a:pPr marL="180975" lvl="1" indent="0" eaLnBrk="1" hangingPunct="1">
              <a:buNone/>
            </a:pPr>
            <a:r>
              <a:rPr lang="el-GR" sz="2400" dirty="0">
                <a:ea typeface="ＭＳ Ｐゴシック" charset="-128"/>
              </a:rPr>
              <a:t>	</a:t>
            </a:r>
            <a:r>
              <a:rPr lang="el-GR" sz="2000" dirty="0">
                <a:ea typeface="ＭＳ Ｐゴシック" charset="-128"/>
              </a:rPr>
              <a:t>Πχ ακρίβεια-στα-10</a:t>
            </a:r>
            <a:r>
              <a:rPr lang="en-US" sz="2000" dirty="0">
                <a:ea typeface="ＭＳ Ｐゴシック" charset="-128"/>
              </a:rPr>
              <a:t>, </a:t>
            </a:r>
            <a:r>
              <a:rPr lang="el-GR" sz="2000" dirty="0">
                <a:ea typeface="ＭＳ Ｐゴシック" charset="-128"/>
              </a:rPr>
              <a:t>αγνοεί τα έγγραφα μετά το 10</a:t>
            </a:r>
            <a:r>
              <a:rPr lang="el-GR" sz="2000" baseline="30000" dirty="0">
                <a:ea typeface="ＭＳ Ｐゴシック" charset="-128"/>
              </a:rPr>
              <a:t>ο</a:t>
            </a:r>
            <a:endParaRPr lang="el-GR" sz="2000" dirty="0">
              <a:ea typeface="ＭＳ Ｐゴシック" charset="-128"/>
            </a:endParaRPr>
          </a:p>
        </p:txBody>
      </p:sp>
      <p:sp>
        <p:nvSpPr>
          <p:cNvPr id="31746" name="Slide Number Placeholder 5"/>
          <p:cNvSpPr>
            <a:spLocks noGrp="1"/>
          </p:cNvSpPr>
          <p:nvPr>
            <p:ph type="sldNum" sz="quarter" idx="12"/>
          </p:nvPr>
        </p:nvSpPr>
        <p:spPr bwMode="auto">
          <a:noFill/>
          <a:ln>
            <a:miter lim="800000"/>
            <a:headEnd/>
            <a:tailEnd/>
          </a:ln>
        </p:spPr>
        <p:txBody>
          <a:bodyPr/>
          <a:lstStyle/>
          <a:p>
            <a:fld id="{94A42148-D784-42FE-8D80-80A316AFAA67}" type="slidenum">
              <a:rPr lang="en-US" smtClean="0"/>
              <a:pPr/>
              <a:t>78</a:t>
            </a:fld>
            <a:endParaRPr lang="en-US"/>
          </a:p>
        </p:txBody>
      </p:sp>
      <p:sp>
        <p:nvSpPr>
          <p:cNvPr id="3174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Rectangle 3"/>
          <p:cNvSpPr txBox="1">
            <a:spLocks noChangeArrowheads="1"/>
          </p:cNvSpPr>
          <p:nvPr/>
        </p:nvSpPr>
        <p:spPr bwMode="auto">
          <a:xfrm>
            <a:off x="1161734" y="3108325"/>
            <a:ext cx="3429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tabLst/>
              <a:defRPr/>
            </a:pPr>
            <a:r>
              <a:rPr kumimoji="0" lang="el-GR"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Πχ</a:t>
            </a: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Prec@3  2/3 </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Prec@4  2/4</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Prec@5  3/5</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7" name="TextBox 6"/>
          <p:cNvSpPr txBox="1"/>
          <p:nvPr/>
        </p:nvSpPr>
        <p:spPr>
          <a:xfrm>
            <a:off x="667512" y="5410200"/>
            <a:ext cx="7696200" cy="1015663"/>
          </a:xfrm>
          <a:prstGeom prst="rect">
            <a:avLst/>
          </a:prstGeom>
          <a:noFill/>
        </p:spPr>
        <p:txBody>
          <a:bodyPr wrap="square" rtlCol="0">
            <a:spAutoFit/>
          </a:bodyPr>
          <a:lstStyle/>
          <a:p>
            <a:pPr marL="342900" lvl="2" indent="-342900" eaLnBrk="1" hangingPunct="1">
              <a:buFont typeface="Wingdings" panose="05000000000000000000" pitchFamily="2" charset="2"/>
              <a:buChar char="§"/>
            </a:pPr>
            <a:r>
              <a:rPr lang="el-GR" sz="2000" dirty="0">
                <a:latin typeface="+mn-lt"/>
                <a:ea typeface="ＭＳ Ｐゴシック" charset="-128"/>
              </a:rPr>
              <a:t>  Πιθανώς κατάλληλο για τις περισσότερες αναζητήσεις στο </a:t>
            </a:r>
            <a:r>
              <a:rPr lang="en-US" sz="2000" dirty="0">
                <a:latin typeface="+mn-lt"/>
                <a:ea typeface="ＭＳ Ｐゴシック" charset="-128"/>
              </a:rPr>
              <a:t>web: </a:t>
            </a:r>
            <a:r>
              <a:rPr lang="el-GR" sz="2000" dirty="0">
                <a:latin typeface="+mn-lt"/>
                <a:ea typeface="ＭＳ Ｐゴシック" charset="-128"/>
              </a:rPr>
              <a:t>οι χρήστες θέλουν καλά αποτελέσματα στις πρώτες μία ή δύο σελίδες</a:t>
            </a:r>
            <a:endParaRPr lang="en-US" sz="2000" dirty="0">
              <a:latin typeface="+mn-lt"/>
              <a:ea typeface="ＭＳ Ｐゴシック" charset="-128"/>
            </a:endParaRPr>
          </a:p>
          <a:p>
            <a:pPr marL="342900" lvl="2" indent="-342900" eaLnBrk="1" hangingPunct="1">
              <a:buFont typeface="Wingdings" panose="05000000000000000000" pitchFamily="2" charset="2"/>
              <a:buChar char="§"/>
            </a:pPr>
            <a:r>
              <a:rPr lang="el-GR" sz="2000" dirty="0">
                <a:latin typeface="+mn-lt"/>
                <a:ea typeface="ＭＳ Ｐゴシック" charset="-128"/>
              </a:rPr>
              <a:t> Αντίστοιχα ανάκληση στα </a:t>
            </a:r>
            <a:r>
              <a:rPr lang="en-US" sz="2000" i="1" dirty="0">
                <a:latin typeface="+mn-lt"/>
                <a:ea typeface="ＭＳ Ｐゴシック" charset="-128"/>
              </a:rPr>
              <a:t>k</a:t>
            </a:r>
            <a:endParaRPr lang="el-GR" sz="2000" i="1" dirty="0">
              <a:latin typeface="+mn-lt"/>
            </a:endParaRPr>
          </a:p>
        </p:txBody>
      </p:sp>
      <p:pic>
        <p:nvPicPr>
          <p:cNvPr id="8" name="Picture 11"/>
          <p:cNvPicPr>
            <a:picLocks noChangeAspect="1" noChangeArrowheads="1"/>
          </p:cNvPicPr>
          <p:nvPr/>
        </p:nvPicPr>
        <p:blipFill>
          <a:blip r:embed="rId2" cstate="print"/>
          <a:srcRect/>
          <a:stretch>
            <a:fillRect/>
          </a:stretch>
        </p:blipFill>
        <p:spPr bwMode="auto">
          <a:xfrm>
            <a:off x="4057334" y="3717925"/>
            <a:ext cx="1828800" cy="609600"/>
          </a:xfrm>
          <a:prstGeom prst="rect">
            <a:avLst/>
          </a:prstGeom>
          <a:noFill/>
          <a:ln>
            <a:noFill/>
          </a:ln>
          <a:scene3d>
            <a:camera prst="orthographicFront">
              <a:rot lat="0" lon="0" rev="5400000"/>
            </a:camera>
            <a:lightRig rig="threePt" dir="t"/>
          </a:scene3d>
        </p:spPr>
      </p:pic>
      <p:sp>
        <p:nvSpPr>
          <p:cNvPr id="2" name="TextBox 1"/>
          <p:cNvSpPr txBox="1"/>
          <p:nvPr/>
        </p:nvSpPr>
        <p:spPr>
          <a:xfrm>
            <a:off x="5638484" y="3367483"/>
            <a:ext cx="2362516" cy="523220"/>
          </a:xfrm>
          <a:prstGeom prst="rect">
            <a:avLst/>
          </a:prstGeom>
          <a:noFill/>
        </p:spPr>
        <p:txBody>
          <a:bodyPr wrap="square" rtlCol="0">
            <a:spAutoFit/>
          </a:bodyPr>
          <a:lstStyle/>
          <a:p>
            <a:r>
              <a:rPr lang="el-GR" sz="1400" dirty="0">
                <a:latin typeface="+mn-lt"/>
              </a:rPr>
              <a:t>Πράσινο συναφές</a:t>
            </a:r>
          </a:p>
          <a:p>
            <a:r>
              <a:rPr lang="el-GR" sz="1400" dirty="0">
                <a:latin typeface="+mn-lt"/>
              </a:rPr>
              <a:t>Κόκκινο μη συναφές</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FB036AC-AE4C-4290-92BA-F4571FF2544B}"/>
                  </a:ext>
                </a:extLst>
              </p14:cNvPr>
              <p14:cNvContentPartPr/>
              <p14:nvPr/>
            </p14:nvContentPartPr>
            <p14:xfrm>
              <a:off x="4895298" y="3652129"/>
              <a:ext cx="360" cy="360"/>
            </p14:xfrm>
          </p:contentPart>
        </mc:Choice>
        <mc:Fallback xmlns="">
          <p:pic>
            <p:nvPicPr>
              <p:cNvPr id="10" name="Ink 9">
                <a:extLst>
                  <a:ext uri="{FF2B5EF4-FFF2-40B4-BE49-F238E27FC236}">
                    <a16:creationId xmlns:a16="http://schemas.microsoft.com/office/drawing/2014/main" id="{1FB036AC-AE4C-4290-92BA-F4571FF2544B}"/>
                  </a:ext>
                </a:extLst>
              </p:cNvPr>
              <p:cNvPicPr/>
              <p:nvPr/>
            </p:nvPicPr>
            <p:blipFill>
              <a:blip r:embed="rId12"/>
              <a:stretch>
                <a:fillRect/>
              </a:stretch>
            </p:blipFill>
            <p:spPr>
              <a:xfrm>
                <a:off x="4886658" y="3643489"/>
                <a:ext cx="18000" cy="18000"/>
              </a:xfrm>
              <a:prstGeom prst="rect">
                <a:avLst/>
              </a:prstGeom>
            </p:spPr>
          </p:pic>
        </mc:Fallback>
      </mc:AlternateContent>
      <p:sp>
        <p:nvSpPr>
          <p:cNvPr id="11" name="TextBox 10">
            <a:extLst>
              <a:ext uri="{FF2B5EF4-FFF2-40B4-BE49-F238E27FC236}">
                <a16:creationId xmlns:a16="http://schemas.microsoft.com/office/drawing/2014/main" id="{C155DD9B-2FAF-45C0-B52D-18AC7B7B028C}"/>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154135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42900" y="15419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79</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9"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Θεωρείστε τη θέση</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lang="el-GR" sz="2600" dirty="0">
                <a:latin typeface="+mn-lt"/>
                <a:ea typeface="ＭＳ Ｐゴシック" pitchFamily="-65" charset="-128"/>
                <a:cs typeface="ＭＳ Ｐゴシック" pitchFamily="-65" charset="-128"/>
              </a:rPr>
              <a:t>διάταξης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rank position)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κάθε </a:t>
            </a:r>
            <a:r>
              <a:rPr kumimoji="0" lang="el-GR" sz="2600" b="1" i="1"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συναφούς</a:t>
            </a:r>
            <a:r>
              <a:rPr kumimoji="0" lang="el-GR" sz="2600" b="1" i="1"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εγγράφου</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1</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2</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R</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Υπολογισμός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του</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Precision@K</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κάθε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1</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2</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R</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endParaRPr kumimoji="0" lang="en-US" sz="15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Μέση</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ακρίβεια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average of P@K</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lang="el-GR" sz="2600" dirty="0">
                <a:latin typeface="+mn-lt"/>
                <a:ea typeface="ＭＳ Ｐゴシック" pitchFamily="-65" charset="-128"/>
                <a:cs typeface="ＭＳ Ｐゴシック" pitchFamily="-65" charset="-128"/>
              </a:rPr>
              <a:t>Π.χ.,</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έχει</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AvgPrec</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l-GR" sz="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indent="-342900" defTabSz="457200">
              <a:lnSpc>
                <a:spcPct val="90000"/>
              </a:lnSpc>
              <a:spcBef>
                <a:spcPct val="20000"/>
              </a:spcBef>
              <a:buClr>
                <a:srgbClr val="437085"/>
              </a:buClr>
              <a:buFont typeface="Wingdings" pitchFamily="-112" charset="2"/>
              <a:buChar char="§"/>
            </a:pPr>
            <a:r>
              <a:rPr lang="en-US" dirty="0">
                <a:solidFill>
                  <a:srgbClr val="F79646">
                    <a:lumMod val="75000"/>
                  </a:srgbClr>
                </a:solidFill>
                <a:latin typeface="+mn-lt"/>
                <a:ea typeface="ＭＳ Ｐゴシック" charset="-128"/>
              </a:rPr>
              <a:t>Mean </a:t>
            </a:r>
            <a:r>
              <a:rPr lang="el-GR" dirty="0">
                <a:solidFill>
                  <a:srgbClr val="F79646">
                    <a:lumMod val="75000"/>
                  </a:srgbClr>
                </a:solidFill>
                <a:latin typeface="+mn-lt"/>
                <a:ea typeface="ＭＳ Ｐゴシック" charset="-128"/>
              </a:rPr>
              <a:t>Α</a:t>
            </a:r>
            <a:r>
              <a:rPr lang="en-US" dirty="0" err="1">
                <a:solidFill>
                  <a:srgbClr val="F79646">
                    <a:lumMod val="75000"/>
                  </a:srgbClr>
                </a:solidFill>
                <a:latin typeface="+mn-lt"/>
                <a:ea typeface="ＭＳ Ｐゴシック" charset="-128"/>
              </a:rPr>
              <a:t>verage</a:t>
            </a:r>
            <a:r>
              <a:rPr lang="en-US" dirty="0">
                <a:solidFill>
                  <a:srgbClr val="F79646">
                    <a:lumMod val="75000"/>
                  </a:srgbClr>
                </a:solidFill>
                <a:latin typeface="+mn-lt"/>
                <a:ea typeface="ＭＳ Ｐゴシック" charset="-128"/>
              </a:rPr>
              <a:t> Precision (MAP) </a:t>
            </a:r>
            <a:r>
              <a:rPr lang="el-GR" i="1" dirty="0">
                <a:solidFill>
                  <a:schemeClr val="accent6">
                    <a:lumMod val="75000"/>
                  </a:schemeClr>
                </a:solidFill>
                <a:latin typeface="+mn-lt"/>
                <a:ea typeface="ＭＳ Ｐゴシック" charset="-128"/>
              </a:rPr>
              <a:t>Μέση αντιπροσωπευτική ακρίβεια</a:t>
            </a:r>
            <a:r>
              <a:rPr lang="el-GR" dirty="0">
                <a:solidFill>
                  <a:schemeClr val="accent6">
                    <a:lumMod val="75000"/>
                  </a:schemeClr>
                </a:solidFill>
                <a:latin typeface="+mn-lt"/>
                <a:ea typeface="ＭＳ Ｐゴシック" charset="-128"/>
              </a:rPr>
              <a:t>: </a:t>
            </a:r>
            <a:r>
              <a:rPr lang="el-GR" dirty="0">
                <a:latin typeface="+mn-lt"/>
                <a:ea typeface="ＭＳ Ｐゴシック" charset="-128"/>
              </a:rPr>
              <a:t>η μέση ακρίβεια για πολλαπλά ερωτήματα</a:t>
            </a:r>
            <a:endParaRPr kumimoji="0" lang="en-US" i="0" u="none" strike="noStrike" kern="1200" cap="none" spc="0" normalizeH="0" baseline="0" noProof="0" dirty="0">
              <a:ln>
                <a:noFill/>
              </a:ln>
              <a:effectLst/>
              <a:uLnTx/>
              <a:uFillTx/>
              <a:latin typeface="+mn-lt"/>
              <a:ea typeface="ＭＳ Ｐゴシック" pitchFamily="-65" charset="-128"/>
              <a:cs typeface="ＭＳ Ｐゴシック" pitchFamily="-65" charset="-128"/>
            </a:endParaRPr>
          </a:p>
        </p:txBody>
      </p:sp>
      <p:pic>
        <p:nvPicPr>
          <p:cNvPr id="10" name="Picture 11"/>
          <p:cNvPicPr>
            <a:picLocks noChangeAspect="1" noChangeArrowheads="1"/>
          </p:cNvPicPr>
          <p:nvPr/>
        </p:nvPicPr>
        <p:blipFill>
          <a:blip r:embed="rId3" cstate="print"/>
          <a:srcRect/>
          <a:stretch>
            <a:fillRect/>
          </a:stretch>
        </p:blipFill>
        <p:spPr bwMode="auto">
          <a:xfrm>
            <a:off x="2133600" y="3810000"/>
            <a:ext cx="301625" cy="1676400"/>
          </a:xfrm>
          <a:prstGeom prst="rect">
            <a:avLst/>
          </a:prstGeom>
          <a:noFill/>
          <a:ln w="9525">
            <a:noFill/>
            <a:miter lim="800000"/>
            <a:headEnd/>
            <a:tailEnd/>
          </a:ln>
        </p:spPr>
      </p:pic>
      <p:graphicFrame>
        <p:nvGraphicFramePr>
          <p:cNvPr id="5122" name="Object 8"/>
          <p:cNvGraphicFramePr>
            <a:graphicFrameLocks noChangeAspect="1"/>
          </p:cNvGraphicFramePr>
          <p:nvPr/>
        </p:nvGraphicFramePr>
        <p:xfrm>
          <a:off x="5715000" y="4381500"/>
          <a:ext cx="2514600" cy="800100"/>
        </p:xfrm>
        <a:graphic>
          <a:graphicData uri="http://schemas.openxmlformats.org/presentationml/2006/ole">
            <mc:AlternateContent xmlns:mc="http://schemas.openxmlformats.org/markup-compatibility/2006">
              <mc:Choice xmlns:v="urn:schemas-microsoft-com:vml" Requires="v">
                <p:oleObj spid="_x0000_s14346" name="Equation" r:id="rId4" imgW="1307532" imgH="431613" progId="Equation.3">
                  <p:embed/>
                </p:oleObj>
              </mc:Choice>
              <mc:Fallback>
                <p:oleObj name="Equation" r:id="rId4" imgW="1307532" imgH="431613" progId="Equation.3">
                  <p:embed/>
                  <p:pic>
                    <p:nvPicPr>
                      <p:cNvPr id="512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381500"/>
                        <a:ext cx="25146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3895D4B2-379E-4B4F-B099-9E86A26D43A7}"/>
                  </a:ext>
                </a:extLst>
              </p14:cNvPr>
              <p14:cNvContentPartPr/>
              <p14:nvPr/>
            </p14:nvContentPartPr>
            <p14:xfrm>
              <a:off x="6341418" y="5027689"/>
              <a:ext cx="360" cy="1800"/>
            </p14:xfrm>
          </p:contentPart>
        </mc:Choice>
        <mc:Fallback xmlns="">
          <p:pic>
            <p:nvPicPr>
              <p:cNvPr id="18" name="Ink 17">
                <a:extLst>
                  <a:ext uri="{FF2B5EF4-FFF2-40B4-BE49-F238E27FC236}">
                    <a16:creationId xmlns:a16="http://schemas.microsoft.com/office/drawing/2014/main" id="{3895D4B2-379E-4B4F-B099-9E86A26D43A7}"/>
                  </a:ext>
                </a:extLst>
              </p:cNvPr>
              <p:cNvPicPr/>
              <p:nvPr/>
            </p:nvPicPr>
            <p:blipFill>
              <a:blip r:embed="rId24"/>
              <a:stretch>
                <a:fillRect/>
              </a:stretch>
            </p:blipFill>
            <p:spPr>
              <a:xfrm>
                <a:off x="6332778" y="5019049"/>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C6F02FAC-3E98-4A9F-A240-946D0F5B08FF}"/>
                  </a:ext>
                </a:extLst>
              </p14:cNvPr>
              <p14:cNvContentPartPr/>
              <p14:nvPr/>
            </p14:nvContentPartPr>
            <p14:xfrm>
              <a:off x="6640938" y="4594249"/>
              <a:ext cx="1080" cy="28440"/>
            </p14:xfrm>
          </p:contentPart>
        </mc:Choice>
        <mc:Fallback xmlns="">
          <p:pic>
            <p:nvPicPr>
              <p:cNvPr id="19" name="Ink 18">
                <a:extLst>
                  <a:ext uri="{FF2B5EF4-FFF2-40B4-BE49-F238E27FC236}">
                    <a16:creationId xmlns:a16="http://schemas.microsoft.com/office/drawing/2014/main" id="{C6F02FAC-3E98-4A9F-A240-946D0F5B08FF}"/>
                  </a:ext>
                </a:extLst>
              </p:cNvPr>
              <p:cNvPicPr/>
              <p:nvPr/>
            </p:nvPicPr>
            <p:blipFill>
              <a:blip r:embed="rId26"/>
              <a:stretch>
                <a:fillRect/>
              </a:stretch>
            </p:blipFill>
            <p:spPr>
              <a:xfrm>
                <a:off x="6631938" y="4585609"/>
                <a:ext cx="18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3C119461-4875-4591-9E4C-22431617A164}"/>
                  </a:ext>
                </a:extLst>
              </p14:cNvPr>
              <p14:cNvContentPartPr/>
              <p14:nvPr/>
            </p14:nvContentPartPr>
            <p14:xfrm>
              <a:off x="6634818" y="5044969"/>
              <a:ext cx="28080" cy="360"/>
            </p14:xfrm>
          </p:contentPart>
        </mc:Choice>
        <mc:Fallback xmlns="">
          <p:pic>
            <p:nvPicPr>
              <p:cNvPr id="20" name="Ink 19">
                <a:extLst>
                  <a:ext uri="{FF2B5EF4-FFF2-40B4-BE49-F238E27FC236}">
                    <a16:creationId xmlns:a16="http://schemas.microsoft.com/office/drawing/2014/main" id="{3C119461-4875-4591-9E4C-22431617A164}"/>
                  </a:ext>
                </a:extLst>
              </p:cNvPr>
              <p:cNvPicPr/>
              <p:nvPr/>
            </p:nvPicPr>
            <p:blipFill>
              <a:blip r:embed="rId28"/>
              <a:stretch>
                <a:fillRect/>
              </a:stretch>
            </p:blipFill>
            <p:spPr>
              <a:xfrm>
                <a:off x="6625818" y="5036329"/>
                <a:ext cx="45720" cy="18000"/>
              </a:xfrm>
              <a:prstGeom prst="rect">
                <a:avLst/>
              </a:prstGeom>
            </p:spPr>
          </p:pic>
        </mc:Fallback>
      </mc:AlternateContent>
      <p:sp>
        <p:nvSpPr>
          <p:cNvPr id="11" name="TextBox 10">
            <a:extLst>
              <a:ext uri="{FF2B5EF4-FFF2-40B4-BE49-F238E27FC236}">
                <a16:creationId xmlns:a16="http://schemas.microsoft.com/office/drawing/2014/main" id="{FBE7A390-5EE9-4B0B-9E1E-5E907AD10B8C}"/>
              </a:ext>
            </a:extLst>
          </p:cNvPr>
          <p:cNvSpPr txBox="1"/>
          <p:nvPr/>
        </p:nvSpPr>
        <p:spPr>
          <a:xfrm>
            <a:off x="76200" y="153316"/>
            <a:ext cx="1981200" cy="276999"/>
          </a:xfrm>
          <a:prstGeom prst="rect">
            <a:avLst/>
          </a:prstGeom>
          <a:noFill/>
        </p:spPr>
        <p:txBody>
          <a:bodyPr wrap="square" rtlCol="0">
            <a:spAutoFit/>
          </a:bodyPr>
          <a:lstStyle/>
          <a:p>
            <a:r>
              <a:rPr lang="el-GR" sz="1200" b="1" dirty="0">
                <a:solidFill>
                  <a:srgbClr val="FF0000"/>
                </a:solidFill>
                <a:latin typeface="+mn-lt"/>
              </a:rPr>
              <a:t>Επανάληψη</a:t>
            </a:r>
          </a:p>
        </p:txBody>
      </p:sp>
    </p:spTree>
    <p:extLst>
      <p:ext uri="{BB962C8B-B14F-4D97-AF65-F5344CB8AC3E}">
        <p14:creationId xmlns:p14="http://schemas.microsoft.com/office/powerpoint/2010/main" val="6997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Συνάφεια και Ανάγκη Πληροφόρησης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286000"/>
            <a:ext cx="7924800" cy="1905000"/>
          </a:xfrm>
        </p:spPr>
        <p:txBody>
          <a:bodyPr>
            <a:noAutofit/>
          </a:bodyPr>
          <a:lstStyle/>
          <a:p>
            <a:pPr lvl="1">
              <a:buFont typeface="Wingdings" pitchFamily="2" charset="2"/>
              <a:buChar char="§"/>
            </a:pPr>
            <a:r>
              <a:rPr lang="en-US" sz="2800" dirty="0"/>
              <a:t> </a:t>
            </a:r>
            <a:r>
              <a:rPr lang="el-GR" sz="2800" dirty="0"/>
              <a:t>Η ικανοποίηση του χρήστη σχετίζεται με τη συνάφεια </a:t>
            </a:r>
            <a:r>
              <a:rPr lang="el-GR" sz="2800" dirty="0">
                <a:solidFill>
                  <a:schemeClr val="accent2">
                    <a:lumMod val="75000"/>
                  </a:schemeClr>
                </a:solidFill>
              </a:rPr>
              <a:t>ως </a:t>
            </a:r>
            <a:r>
              <a:rPr lang="el-GR" sz="2800" i="1" dirty="0">
                <a:solidFill>
                  <a:schemeClr val="accent2">
                    <a:lumMod val="75000"/>
                  </a:schemeClr>
                </a:solidFill>
              </a:rPr>
              <a:t>προς την ανάγκη πληροφόρησης</a:t>
            </a:r>
            <a:r>
              <a:rPr lang="el-GR" sz="2800" i="1" dirty="0"/>
              <a:t> </a:t>
            </a:r>
            <a:r>
              <a:rPr lang="el-GR" sz="2800" dirty="0"/>
              <a:t>και όχι ως προς το </a:t>
            </a:r>
            <a:r>
              <a:rPr lang="el-GR" sz="2800" i="1" dirty="0"/>
              <a:t>ερώτημα</a:t>
            </a:r>
            <a:r>
              <a:rPr lang="el-GR" sz="2800" dirty="0"/>
              <a:t> </a:t>
            </a:r>
          </a:p>
          <a:p>
            <a:pPr lvl="1">
              <a:buFont typeface="Wingdings" pitchFamily="2" charset="2"/>
              <a:buChar char="§"/>
            </a:pPr>
            <a:endParaRPr lang="el-GR" sz="2800" dirty="0"/>
          </a:p>
          <a:p>
            <a:pPr lvl="1">
              <a:buFont typeface="Wingdings" pitchFamily="2" charset="2"/>
              <a:buChar char="§"/>
            </a:pPr>
            <a:r>
              <a:rPr lang="en-US" sz="2800" dirty="0"/>
              <a:t> </a:t>
            </a:r>
            <a:r>
              <a:rPr lang="el-GR" sz="2800" dirty="0"/>
              <a:t>Το ακριβές είναι </a:t>
            </a:r>
            <a:r>
              <a:rPr lang="el-GR" sz="2800" i="1" dirty="0"/>
              <a:t>συνάφεια έγγραφου-ανάγκης πληροφόρησης</a:t>
            </a:r>
            <a:r>
              <a:rPr lang="el-GR" sz="2800" dirty="0"/>
              <a:t> αν και </a:t>
            </a:r>
            <a:r>
              <a:rPr lang="el-GR" sz="2800" dirty="0">
                <a:solidFill>
                  <a:schemeClr val="accent2">
                    <a:lumMod val="75000"/>
                  </a:schemeClr>
                </a:solidFill>
              </a:rPr>
              <a:t>συνήθως</a:t>
            </a:r>
            <a:r>
              <a:rPr lang="el-GR" sz="2800" dirty="0"/>
              <a:t> χρησιμοποιούμε </a:t>
            </a:r>
            <a:r>
              <a:rPr lang="el-GR" sz="2800" i="1" dirty="0"/>
              <a:t>συνάφεια εγγράφου-ερωτήματος</a:t>
            </a:r>
            <a:r>
              <a:rPr lang="en-US" sz="2800" dirty="0"/>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8.2</a:t>
            </a:r>
            <a:endParaRPr lang="en-US" sz="1600" dirty="0"/>
          </a:p>
        </p:txBody>
      </p:sp>
    </p:spTree>
    <p:extLst>
      <p:ext uri="{BB962C8B-B14F-4D97-AF65-F5344CB8AC3E}">
        <p14:creationId xmlns:p14="http://schemas.microsoft.com/office/powerpoint/2010/main" val="4224127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80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12" name="TextBox 11">
            <a:extLst>
              <a:ext uri="{FF2B5EF4-FFF2-40B4-BE49-F238E27FC236}">
                <a16:creationId xmlns:a16="http://schemas.microsoft.com/office/drawing/2014/main" id="{217D19A7-EC26-4305-B239-FD4838BC5EE8}"/>
              </a:ext>
            </a:extLst>
          </p:cNvPr>
          <p:cNvSpPr txBox="1"/>
          <p:nvPr/>
        </p:nvSpPr>
        <p:spPr>
          <a:xfrm>
            <a:off x="381000" y="1524000"/>
            <a:ext cx="8534400" cy="1015663"/>
          </a:xfrm>
          <a:prstGeom prst="rect">
            <a:avLst/>
          </a:prstGeom>
          <a:noFill/>
        </p:spPr>
        <p:txBody>
          <a:bodyPr wrap="square">
            <a:spAutoFit/>
          </a:bodyPr>
          <a:lstStyle/>
          <a:p>
            <a:r>
              <a:rPr lang="el-GR" sz="2000" b="1" dirty="0">
                <a:latin typeface="+mn-lt"/>
              </a:rPr>
              <a:t>Άσκηση </a:t>
            </a:r>
          </a:p>
          <a:p>
            <a:r>
              <a:rPr lang="el-GR" sz="2000" dirty="0">
                <a:latin typeface="+mn-lt"/>
              </a:rPr>
              <a:t>Ένα ΣΑΠ επιστρέφει την απάντηση </a:t>
            </a:r>
            <a:r>
              <a:rPr lang="en-US" sz="2000" dirty="0">
                <a:latin typeface="+mn-lt"/>
              </a:rPr>
              <a:t>R N  R  </a:t>
            </a:r>
            <a:r>
              <a:rPr lang="en-US" sz="2000" dirty="0" err="1">
                <a:latin typeface="+mn-lt"/>
              </a:rPr>
              <a:t>R</a:t>
            </a:r>
            <a:r>
              <a:rPr lang="en-US" sz="2000" dirty="0">
                <a:latin typeface="+mn-lt"/>
              </a:rPr>
              <a:t> N </a:t>
            </a:r>
            <a:r>
              <a:rPr lang="en-US" sz="2000" dirty="0" err="1">
                <a:latin typeface="+mn-lt"/>
              </a:rPr>
              <a:t>N</a:t>
            </a:r>
            <a:r>
              <a:rPr lang="en-US" sz="2000" dirty="0">
                <a:latin typeface="+mn-lt"/>
              </a:rPr>
              <a:t> N R </a:t>
            </a:r>
            <a:r>
              <a:rPr lang="en-US" sz="2000" dirty="0" err="1">
                <a:latin typeface="+mn-lt"/>
              </a:rPr>
              <a:t>R</a:t>
            </a:r>
            <a:r>
              <a:rPr lang="en-US" sz="2000" dirty="0">
                <a:latin typeface="+mn-lt"/>
              </a:rPr>
              <a:t> </a:t>
            </a:r>
            <a:r>
              <a:rPr lang="en-US" sz="2000" dirty="0" err="1">
                <a:latin typeface="+mn-lt"/>
              </a:rPr>
              <a:t>R</a:t>
            </a:r>
            <a:endParaRPr lang="en-US" sz="2000" dirty="0">
              <a:latin typeface="+mn-lt"/>
            </a:endParaRPr>
          </a:p>
          <a:p>
            <a:r>
              <a:rPr lang="el-GR" sz="2000" dirty="0">
                <a:latin typeface="+mn-lt"/>
              </a:rPr>
              <a:t>Συνολικά υπάρχουν 5000 έγγραφα από τα οποία τα συναφή είναι 8. </a:t>
            </a:r>
          </a:p>
        </p:txBody>
      </p:sp>
      <p:sp>
        <p:nvSpPr>
          <p:cNvPr id="577" name="TextBox 576">
            <a:extLst>
              <a:ext uri="{FF2B5EF4-FFF2-40B4-BE49-F238E27FC236}">
                <a16:creationId xmlns:a16="http://schemas.microsoft.com/office/drawing/2014/main" id="{9336F899-7EB3-B738-BCA1-66435EE76659}"/>
              </a:ext>
            </a:extLst>
          </p:cNvPr>
          <p:cNvSpPr txBox="1"/>
          <p:nvPr/>
        </p:nvSpPr>
        <p:spPr>
          <a:xfrm>
            <a:off x="304800" y="714449"/>
            <a:ext cx="4953000" cy="400110"/>
          </a:xfrm>
          <a:prstGeom prst="rect">
            <a:avLst/>
          </a:prstGeom>
          <a:noFill/>
        </p:spPr>
        <p:txBody>
          <a:bodyPr wrap="square" rtlCol="0">
            <a:spAutoFit/>
          </a:bodyPr>
          <a:lstStyle/>
          <a:p>
            <a:r>
              <a:rPr lang="en-US" sz="2000" dirty="0">
                <a:solidFill>
                  <a:srgbClr val="FF0000"/>
                </a:solidFill>
                <a:latin typeface="+mn-lt"/>
              </a:rPr>
              <a:t>MAP</a:t>
            </a:r>
          </a:p>
        </p:txBody>
      </p:sp>
    </p:spTree>
    <p:extLst>
      <p:ext uri="{BB962C8B-B14F-4D97-AF65-F5344CB8AC3E}">
        <p14:creationId xmlns:p14="http://schemas.microsoft.com/office/powerpoint/2010/main" val="32983482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49D0EFF5-D2E4-42EB-89EB-3E9EB47B69A7}"/>
              </a:ext>
            </a:extLst>
          </p:cNvPr>
          <p:cNvSpPr>
            <a:spLocks noGrp="1"/>
          </p:cNvSpPr>
          <p:nvPr>
            <p:ph type="sldNum" sz="quarter" idx="12"/>
          </p:nvPr>
        </p:nvSpPr>
        <p:spPr/>
        <p:txBody>
          <a:bodyPr/>
          <a:lstStyle/>
          <a:p>
            <a:fld id="{A8FAE9CB-6C8B-49DF-BA0E-D5C49502510A}" type="slidenum">
              <a:rPr lang="en-US" smtClean="0"/>
              <a:pPr/>
              <a:t>81</a:t>
            </a:fld>
            <a:endParaRPr lang="en-US"/>
          </a:p>
        </p:txBody>
      </p:sp>
      <p:sp>
        <p:nvSpPr>
          <p:cNvPr id="3" name="TextBox 2">
            <a:extLst>
              <a:ext uri="{FF2B5EF4-FFF2-40B4-BE49-F238E27FC236}">
                <a16:creationId xmlns:a16="http://schemas.microsoft.com/office/drawing/2014/main" id="{7B6C0F4E-C9C9-D87D-4C77-57E3807B2DAF}"/>
              </a:ext>
            </a:extLst>
          </p:cNvPr>
          <p:cNvSpPr txBox="1"/>
          <p:nvPr/>
        </p:nvSpPr>
        <p:spPr>
          <a:xfrm>
            <a:off x="2514600" y="3733800"/>
            <a:ext cx="5715000" cy="523220"/>
          </a:xfrm>
          <a:prstGeom prst="rect">
            <a:avLst/>
          </a:prstGeom>
          <a:noFill/>
        </p:spPr>
        <p:txBody>
          <a:bodyPr wrap="square" rtlCol="0">
            <a:spAutoFit/>
          </a:bodyPr>
          <a:lstStyle/>
          <a:p>
            <a:pPr algn="r"/>
            <a:r>
              <a:rPr lang="el-GR" sz="2800" dirty="0">
                <a:latin typeface="+mn-lt"/>
              </a:rPr>
              <a:t>Επανάληψη και Ασκήσεις (τέλος)</a:t>
            </a:r>
            <a:endParaRPr lang="en-US" sz="2800" dirty="0">
              <a:latin typeface="+mn-lt"/>
            </a:endParaRPr>
          </a:p>
        </p:txBody>
      </p:sp>
    </p:spTree>
    <p:extLst>
      <p:ext uri="{BB962C8B-B14F-4D97-AF65-F5344CB8AC3E}">
        <p14:creationId xmlns:p14="http://schemas.microsoft.com/office/powerpoint/2010/main" val="2947992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n-US" sz="4000" i="1" dirty="0">
                <a:solidFill>
                  <a:schemeClr val="accent2">
                    <a:lumMod val="75000"/>
                  </a:schemeClr>
                </a:solidFill>
                <a:ea typeface="ＭＳ Ｐゴシック" charset="-128"/>
              </a:rPr>
              <a:t>R</a:t>
            </a:r>
            <a:r>
              <a:rPr lang="en-US" sz="4000" dirty="0">
                <a:solidFill>
                  <a:schemeClr val="accent2">
                    <a:lumMod val="75000"/>
                  </a:schemeClr>
                </a:solidFill>
                <a:ea typeface="ＭＳ Ｐゴシック" charset="-128"/>
              </a:rPr>
              <a:t>-</a:t>
            </a:r>
            <a:r>
              <a:rPr lang="el-GR" sz="4000" dirty="0">
                <a:solidFill>
                  <a:schemeClr val="accent2">
                    <a:lumMod val="75000"/>
                  </a:schemeClr>
                </a:solidFill>
                <a:ea typeface="ＭＳ Ｐゴシック" charset="-128"/>
              </a:rPr>
              <a:t>ακρίβεια</a:t>
            </a:r>
            <a:endParaRPr lang="en-US" sz="40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358140" y="1828800"/>
            <a:ext cx="8134350" cy="1371600"/>
          </a:xfrm>
        </p:spPr>
        <p:txBody>
          <a:bodyPr>
            <a:noAutofit/>
          </a:bodyPr>
          <a:lstStyle/>
          <a:p>
            <a:pPr lvl="1" algn="just" eaLnBrk="1" hangingPunct="1">
              <a:buFont typeface="Wingdings" panose="05000000000000000000" pitchFamily="2" charset="2"/>
              <a:buChar char="§"/>
            </a:pPr>
            <a:r>
              <a:rPr lang="el-GR" sz="2800" dirty="0">
                <a:ea typeface="ＭＳ Ｐゴシック" charset="-128"/>
              </a:rPr>
              <a:t> Αν έχουμε ένα γνωστό (πιθανών μη πλήρες) σύνολο από συναφή έγγραφα μεγέθους </a:t>
            </a:r>
            <a:r>
              <a:rPr lang="en-US" sz="2800" dirty="0">
                <a:ea typeface="ＭＳ Ｐゴシック" charset="-128"/>
              </a:rPr>
              <a:t> </a:t>
            </a:r>
            <a:r>
              <a:rPr lang="en-US" sz="2800" i="1" dirty="0" err="1">
                <a:ea typeface="ＭＳ Ｐゴシック" charset="-128"/>
              </a:rPr>
              <a:t>Rel</a:t>
            </a:r>
            <a:r>
              <a:rPr lang="en-US" sz="2800" i="1" dirty="0">
                <a:ea typeface="ＭＳ Ｐゴシック" charset="-128"/>
              </a:rPr>
              <a:t>, </a:t>
            </a:r>
            <a:r>
              <a:rPr lang="el-GR" sz="2800" dirty="0">
                <a:ea typeface="ＭＳ Ｐゴシック" charset="-128"/>
              </a:rPr>
              <a:t>τότε υπολογίζουμε </a:t>
            </a:r>
            <a:r>
              <a:rPr lang="el-GR" sz="2800" dirty="0">
                <a:solidFill>
                  <a:schemeClr val="accent2">
                    <a:lumMod val="75000"/>
                  </a:schemeClr>
                </a:solidFill>
                <a:ea typeface="ＭＳ Ｐゴシック" charset="-128"/>
              </a:rPr>
              <a:t>την ακρίβεια των κορυφαίων</a:t>
            </a:r>
            <a:r>
              <a:rPr lang="el-GR" sz="2800" i="1" dirty="0">
                <a:solidFill>
                  <a:schemeClr val="accent2">
                    <a:lumMod val="75000"/>
                  </a:schemeClr>
                </a:solidFill>
                <a:ea typeface="ＭＳ Ｐゴシック" charset="-128"/>
              </a:rPr>
              <a:t> </a:t>
            </a:r>
            <a:r>
              <a:rPr lang="en-US" sz="2800" i="1" dirty="0" err="1">
                <a:solidFill>
                  <a:schemeClr val="accent2">
                    <a:lumMod val="75000"/>
                  </a:schemeClr>
                </a:solidFill>
                <a:ea typeface="ＭＳ Ｐゴシック" charset="-128"/>
              </a:rPr>
              <a:t>Rel</a:t>
            </a:r>
            <a:r>
              <a:rPr lang="en-US" sz="2800" i="1" dirty="0">
                <a:solidFill>
                  <a:schemeClr val="accent2">
                    <a:lumMod val="75000"/>
                  </a:schemeClr>
                </a:solidFill>
                <a:ea typeface="ＭＳ Ｐゴシック" charset="-128"/>
              </a:rPr>
              <a:t> </a:t>
            </a:r>
            <a:r>
              <a:rPr lang="el-GR" sz="2800" dirty="0">
                <a:solidFill>
                  <a:schemeClr val="accent2">
                    <a:lumMod val="75000"/>
                  </a:schemeClr>
                </a:solidFill>
                <a:ea typeface="ＭＳ Ｐゴシック" charset="-128"/>
              </a:rPr>
              <a:t>εγγράφων </a:t>
            </a:r>
            <a:r>
              <a:rPr lang="el-GR" sz="2800" dirty="0">
                <a:ea typeface="ＭＳ Ｐゴシック" charset="-128"/>
              </a:rPr>
              <a:t>που επιστρέφει το σύστημα</a:t>
            </a:r>
            <a:r>
              <a:rPr lang="en-US" sz="2800" dirty="0">
                <a:ea typeface="ＭＳ Ｐゴシック" charset="-128"/>
              </a:rPr>
              <a:t> (</a:t>
            </a:r>
            <a:r>
              <a:rPr lang="el-GR" sz="2800" dirty="0">
                <a:ea typeface="ＭＳ Ｐゴシック" charset="-128"/>
              </a:rPr>
              <a:t>ακρίβεια@</a:t>
            </a:r>
            <a:r>
              <a:rPr lang="en-US" sz="2800" dirty="0" err="1">
                <a:ea typeface="ＭＳ Ｐゴシック" charset="-128"/>
              </a:rPr>
              <a:t>Rel</a:t>
            </a:r>
            <a:r>
              <a:rPr lang="en-US" sz="2800" dirty="0">
                <a:ea typeface="ＭＳ Ｐゴシック" charset="-128"/>
              </a:rPr>
              <a:t>)</a:t>
            </a: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marL="342900" lvl="1" indent="0" algn="just" eaLnBrk="1" hangingPunct="1">
              <a:buNone/>
            </a:pPr>
            <a:endParaRPr lang="en-US" sz="2800" dirty="0">
              <a:ea typeface="ＭＳ Ｐゴシック" charset="-128"/>
            </a:endParaRPr>
          </a:p>
          <a:p>
            <a:pPr lvl="1" algn="just" eaLnBrk="1" hangingPunct="1">
              <a:buFont typeface="Wingdings" panose="05000000000000000000" pitchFamily="2" charset="2"/>
              <a:buChar char="§"/>
            </a:pPr>
            <a:r>
              <a:rPr lang="el-GR" sz="2800" dirty="0">
                <a:ea typeface="ＭＳ Ｐゴシック" charset="-128"/>
              </a:rPr>
              <a:t> Το τέλειο σύστημα μπορεί να πετύχει βαθμό 1.0</a:t>
            </a:r>
            <a:endParaRPr lang="en-US" sz="2800" dirty="0">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82</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TextBox 5"/>
          <p:cNvSpPr txBox="1"/>
          <p:nvPr/>
        </p:nvSpPr>
        <p:spPr>
          <a:xfrm>
            <a:off x="996315" y="4059999"/>
            <a:ext cx="6858000" cy="461665"/>
          </a:xfrm>
          <a:prstGeom prst="rect">
            <a:avLst/>
          </a:prstGeom>
          <a:noFill/>
        </p:spPr>
        <p:txBody>
          <a:bodyPr wrap="square" rtlCol="0">
            <a:spAutoFit/>
          </a:bodyPr>
          <a:lstStyle/>
          <a:p>
            <a:r>
              <a:rPr lang="el-GR" dirty="0">
                <a:latin typeface="+mn-lt"/>
              </a:rPr>
              <a:t>Αν υπάρχουν </a:t>
            </a:r>
            <a:r>
              <a:rPr lang="en-US" i="1" dirty="0">
                <a:latin typeface="+mn-lt"/>
              </a:rPr>
              <a:t>r</a:t>
            </a:r>
            <a:r>
              <a:rPr lang="el-GR" dirty="0">
                <a:latin typeface="+mn-lt"/>
              </a:rPr>
              <a:t> συναφή στα </a:t>
            </a:r>
            <a:r>
              <a:rPr lang="en-US" i="1" dirty="0" err="1">
                <a:latin typeface="+mn-lt"/>
              </a:rPr>
              <a:t>Rel</a:t>
            </a:r>
            <a:r>
              <a:rPr lang="en-US" dirty="0">
                <a:latin typeface="+mn-lt"/>
              </a:rPr>
              <a:t> </a:t>
            </a:r>
            <a:r>
              <a:rPr lang="el-GR" dirty="0">
                <a:latin typeface="+mn-lt"/>
              </a:rPr>
              <a:t>κορυφαία</a:t>
            </a:r>
            <a:r>
              <a:rPr lang="en-US" dirty="0">
                <a:latin typeface="+mn-lt"/>
              </a:rPr>
              <a:t>,  </a:t>
            </a:r>
            <a:r>
              <a:rPr lang="el-GR" dirty="0">
                <a:latin typeface="+mn-lt"/>
              </a:rPr>
              <a:t>τότε </a:t>
            </a:r>
            <a:r>
              <a:rPr lang="en-US" i="1" dirty="0">
                <a:latin typeface="+mn-lt"/>
              </a:rPr>
              <a:t>r/</a:t>
            </a:r>
            <a:r>
              <a:rPr lang="en-US" i="1" dirty="0" err="1">
                <a:latin typeface="+mn-lt"/>
              </a:rPr>
              <a:t>Rel</a:t>
            </a:r>
            <a:endParaRPr lang="el-GR" i="1" dirty="0">
              <a:latin typeface="+mn-l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64" name="Object 4"/>
          <p:cNvGraphicFramePr>
            <a:graphicFrameLocks noChangeAspect="1"/>
          </p:cNvGraphicFramePr>
          <p:nvPr/>
        </p:nvGraphicFramePr>
        <p:xfrm>
          <a:off x="1295400" y="2971800"/>
          <a:ext cx="1619250" cy="3527425"/>
        </p:xfrm>
        <a:graphic>
          <a:graphicData uri="http://schemas.openxmlformats.org/presentationml/2006/ole">
            <mc:AlternateContent xmlns:mc="http://schemas.openxmlformats.org/markup-compatibility/2006">
              <mc:Choice xmlns:v="urn:schemas-microsoft-com:vml" Requires="v">
                <p:oleObj spid="_x0000_s15370" name="Worksheet" r:id="rId3" imgW="2241000" imgH="4872600" progId="Excel.Sheet.8">
                  <p:embed/>
                </p:oleObj>
              </mc:Choice>
              <mc:Fallback>
                <p:oleObj name="Worksheet" r:id="rId3" imgW="2241000" imgH="4872600" progId="Excel.Shee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971800"/>
                        <a:ext cx="1619250" cy="352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5" name="Rectangle 5"/>
          <p:cNvSpPr>
            <a:spLocks noChangeArrowheads="1"/>
          </p:cNvSpPr>
          <p:nvPr/>
        </p:nvSpPr>
        <p:spPr bwMode="auto">
          <a:xfrm>
            <a:off x="3536215" y="2971800"/>
            <a:ext cx="3371734"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kumimoji="1" lang="en-US" altLang="zh-TW" i="1" dirty="0">
                <a:solidFill>
                  <a:srgbClr val="FF5050"/>
                </a:solidFill>
                <a:latin typeface="Times New Roman" pitchFamily="18" charset="0"/>
                <a:ea typeface="新細明體" pitchFamily="2" charset="-120"/>
              </a:rPr>
              <a:t>R</a:t>
            </a:r>
            <a:r>
              <a:rPr kumimoji="1" lang="en-US" altLang="zh-TW" dirty="0">
                <a:solidFill>
                  <a:srgbClr val="FF5050"/>
                </a:solidFill>
                <a:latin typeface="Times New Roman" pitchFamily="18" charset="0"/>
                <a:ea typeface="新細明體" pitchFamily="2" charset="-120"/>
              </a:rPr>
              <a:t> = # of relevant docs = 6</a:t>
            </a:r>
          </a:p>
        </p:txBody>
      </p:sp>
      <p:sp>
        <p:nvSpPr>
          <p:cNvPr id="348166" name="Line 6"/>
          <p:cNvSpPr>
            <a:spLocks noChangeShapeType="1"/>
          </p:cNvSpPr>
          <p:nvPr/>
        </p:nvSpPr>
        <p:spPr bwMode="auto">
          <a:xfrm>
            <a:off x="1066800" y="4648200"/>
            <a:ext cx="2286000" cy="0"/>
          </a:xfrm>
          <a:prstGeom prst="line">
            <a:avLst/>
          </a:prstGeom>
          <a:noFill/>
          <a:ln w="5715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348167" name="Text Box 7"/>
          <p:cNvSpPr txBox="1">
            <a:spLocks noChangeArrowheads="1"/>
          </p:cNvSpPr>
          <p:nvPr/>
        </p:nvSpPr>
        <p:spPr bwMode="auto">
          <a:xfrm>
            <a:off x="3575137" y="4267200"/>
            <a:ext cx="320181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i="1" dirty="0">
                <a:solidFill>
                  <a:srgbClr val="0000CC"/>
                </a:solidFill>
                <a:latin typeface="Times New Roman" pitchFamily="18" charset="0"/>
              </a:rPr>
              <a:t>R</a:t>
            </a:r>
            <a:r>
              <a:rPr lang="en-US" dirty="0">
                <a:solidFill>
                  <a:srgbClr val="0000CC"/>
                </a:solidFill>
                <a:latin typeface="Times New Roman" pitchFamily="18" charset="0"/>
              </a:rPr>
              <a:t>-Precision = 4/6 = 0.67</a:t>
            </a:r>
          </a:p>
        </p:txBody>
      </p:sp>
      <p:sp>
        <p:nvSpPr>
          <p:cNvPr id="9" name="Rectangle 3"/>
          <p:cNvSpPr txBox="1">
            <a:spLocks noChangeArrowheads="1"/>
          </p:cNvSpPr>
          <p:nvPr/>
        </p:nvSpPr>
        <p:spPr bwMode="auto">
          <a:xfrm>
            <a:off x="444500" y="1600200"/>
            <a:ext cx="8077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112" charset="2"/>
              <a:buNone/>
            </a:pPr>
            <a:r>
              <a:rPr lang="el-GR" dirty="0">
                <a:ea typeface="ＭＳ Ｐゴシック" charset="-128"/>
              </a:rPr>
              <a:t>Ακρίβεια-στο-</a:t>
            </a:r>
            <a:r>
              <a:rPr lang="en-US" i="1" dirty="0" err="1">
                <a:ea typeface="ＭＳ Ｐゴシック" charset="-128"/>
              </a:rPr>
              <a:t>Rel</a:t>
            </a:r>
            <a:r>
              <a:rPr lang="en-US" dirty="0">
                <a:ea typeface="ＭＳ Ｐゴシック" charset="-128"/>
              </a:rPr>
              <a:t>, </a:t>
            </a:r>
            <a:r>
              <a:rPr lang="el-GR" dirty="0">
                <a:ea typeface="ＭＳ Ｐゴシック" charset="-128"/>
              </a:rPr>
              <a:t>όπου </a:t>
            </a:r>
            <a:r>
              <a:rPr lang="en-US" i="1" dirty="0" err="1">
                <a:ea typeface="ＭＳ Ｐゴシック" charset="-128"/>
              </a:rPr>
              <a:t>Rel</a:t>
            </a:r>
            <a:r>
              <a:rPr lang="en-US" i="1" dirty="0">
                <a:ea typeface="ＭＳ Ｐゴシック" charset="-128"/>
              </a:rPr>
              <a:t> </a:t>
            </a:r>
            <a:r>
              <a:rPr lang="en-US" dirty="0">
                <a:ea typeface="ＭＳ Ｐゴシック" charset="-128"/>
              </a:rPr>
              <a:t>o </a:t>
            </a:r>
            <a:r>
              <a:rPr lang="el-GR" dirty="0">
                <a:ea typeface="ＭＳ Ｐゴシック" charset="-128"/>
              </a:rPr>
              <a:t>αριθμός των συναφών εγγράφων της συλλογής</a:t>
            </a:r>
            <a:endParaRPr lang="en-US" dirty="0">
              <a:ea typeface="ＭＳ Ｐゴシック" charset="-128"/>
            </a:endParaRPr>
          </a:p>
        </p:txBody>
      </p:sp>
      <p:sp>
        <p:nvSpPr>
          <p:cNvPr id="10" name="Rectangle 2"/>
          <p:cNvSpPr>
            <a:spLocks noGrp="1" noChangeArrowheads="1"/>
          </p:cNvSpPr>
          <p:nvPr>
            <p:ph type="title"/>
          </p:nvPr>
        </p:nvSpPr>
        <p:spPr>
          <a:xfrm>
            <a:off x="539750" y="99219"/>
            <a:ext cx="7886700" cy="1325563"/>
          </a:xfrm>
        </p:spPr>
        <p:txBody>
          <a:bodyPr>
            <a:normAutofit/>
          </a:bodyPr>
          <a:lstStyle/>
          <a:p>
            <a:pPr algn="ctr" eaLnBrk="1" hangingPunct="1"/>
            <a:r>
              <a:rPr lang="en-US" sz="4000" i="1" dirty="0">
                <a:solidFill>
                  <a:schemeClr val="accent2">
                    <a:lumMod val="75000"/>
                  </a:schemeClr>
                </a:solidFill>
                <a:ea typeface="ＭＳ Ｐゴシック" charset="-128"/>
              </a:rPr>
              <a:t>R</a:t>
            </a:r>
            <a:r>
              <a:rPr lang="en-US" sz="4000" dirty="0">
                <a:solidFill>
                  <a:schemeClr val="accent2">
                    <a:lumMod val="75000"/>
                  </a:schemeClr>
                </a:solidFill>
                <a:ea typeface="ＭＳ Ｐゴシック" charset="-128"/>
              </a:rPr>
              <a:t>-</a:t>
            </a:r>
            <a:r>
              <a:rPr lang="el-GR" sz="4000" dirty="0">
                <a:solidFill>
                  <a:schemeClr val="accent2">
                    <a:lumMod val="75000"/>
                  </a:schemeClr>
                </a:solidFill>
                <a:ea typeface="ＭＳ Ｐゴシック" charset="-128"/>
              </a:rPr>
              <a:t>ακρίβεια</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15638215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99281" y="533400"/>
            <a:ext cx="7793037" cy="762000"/>
          </a:xfrm>
        </p:spPr>
        <p:txBody>
          <a:bodyPr/>
          <a:lstStyle/>
          <a:p>
            <a:pPr algn="ctr"/>
            <a:r>
              <a:rPr lang="el-GR" sz="3600" dirty="0">
                <a:solidFill>
                  <a:schemeClr val="accent2">
                    <a:lumMod val="75000"/>
                  </a:schemeClr>
                </a:solidFill>
              </a:rPr>
              <a:t>Μόνο ένα έγγραφο</a:t>
            </a:r>
            <a:endParaRPr lang="en-US" sz="3600" dirty="0">
              <a:solidFill>
                <a:schemeClr val="accent2">
                  <a:lumMod val="75000"/>
                </a:schemeClr>
              </a:solidFill>
            </a:endParaRPr>
          </a:p>
        </p:txBody>
      </p:sp>
      <p:sp>
        <p:nvSpPr>
          <p:cNvPr id="4" name="Rectangle 3"/>
          <p:cNvSpPr txBox="1">
            <a:spLocks noChangeArrowheads="1"/>
          </p:cNvSpPr>
          <p:nvPr/>
        </p:nvSpPr>
        <p:spPr bwMode="auto">
          <a:xfrm>
            <a:off x="457200" y="1828800"/>
            <a:ext cx="8077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lang="el-GR" sz="2800" dirty="0">
                <a:latin typeface="+mn-lt"/>
                <a:ea typeface="ＭＳ Ｐゴシック" pitchFamily="-65" charset="-128"/>
                <a:cs typeface="ＭＳ Ｐゴシック" pitchFamily="-65" charset="-128"/>
              </a:rPr>
              <a:t>Έστω ότι υπάρχει </a:t>
            </a:r>
            <a:r>
              <a:rPr lang="el-GR" sz="2800" i="1" dirty="0">
                <a:solidFill>
                  <a:schemeClr val="accent1">
                    <a:lumMod val="75000"/>
                  </a:schemeClr>
                </a:solidFill>
                <a:latin typeface="+mn-lt"/>
                <a:ea typeface="ＭＳ Ｐゴシック" pitchFamily="-65" charset="-128"/>
                <a:cs typeface="ＭＳ Ｐゴシック" pitchFamily="-65" charset="-128"/>
              </a:rPr>
              <a:t>μόνο ένα συναφές </a:t>
            </a:r>
            <a:r>
              <a:rPr lang="el-GR" sz="2800" dirty="0">
                <a:latin typeface="+mn-lt"/>
                <a:ea typeface="ＭＳ Ｐゴシック" pitchFamily="-65" charset="-128"/>
                <a:cs typeface="ＭＳ Ｐゴシック" pitchFamily="-65" charset="-128"/>
              </a:rPr>
              <a:t>έγγραφο</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Περιπτώσεις</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Αναζήτηση</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γνωστού στοιχείου</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navigational queries</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lang="el-GR" dirty="0">
                <a:latin typeface="+mn-lt"/>
                <a:ea typeface="ＭＳ Ｐゴシック" pitchFamily="-65" charset="-128"/>
                <a:cs typeface="+mn-cs"/>
              </a:rPr>
              <a:t>Αναζήτηση γεγονότος (</a:t>
            </a:r>
            <a:r>
              <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fact</a:t>
            </a: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 πχ πληθυσμός</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μιας χώρας</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Διάρκεια αναζήτησης</a:t>
            </a:r>
            <a:r>
              <a:rPr kumimoji="0" lang="el-GR" sz="28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θέση (</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rank</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της</a:t>
            </a:r>
            <a:r>
              <a:rPr kumimoji="0" lang="el-GR" sz="28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απάντησης</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Μετρά την προσπάθεια</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του χρήστη</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2521305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2606" y="533400"/>
            <a:ext cx="7793037" cy="762000"/>
          </a:xfrm>
        </p:spPr>
        <p:txBody>
          <a:bodyPr>
            <a:normAutofit/>
          </a:bodyPr>
          <a:lstStyle/>
          <a:p>
            <a:pPr algn="ctr"/>
            <a:r>
              <a:rPr lang="en-US" sz="4000" dirty="0">
                <a:solidFill>
                  <a:schemeClr val="accent2">
                    <a:lumMod val="75000"/>
                  </a:schemeClr>
                </a:solidFill>
              </a:rPr>
              <a:t>MRR: Mean Reciprocal Rate</a:t>
            </a:r>
          </a:p>
        </p:txBody>
      </p:sp>
      <p:sp>
        <p:nvSpPr>
          <p:cNvPr id="9" name="Rectangle 3"/>
          <p:cNvSpPr txBox="1">
            <a:spLocks noChangeArrowheads="1"/>
          </p:cNvSpPr>
          <p:nvPr/>
        </p:nvSpPr>
        <p:spPr bwMode="auto">
          <a:xfrm>
            <a:off x="457200" y="1905000"/>
            <a:ext cx="83058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a:t>
            </a:r>
            <a:r>
              <a:rPr lang="el-GR" sz="2600" noProof="0" dirty="0">
                <a:latin typeface="+mn-lt"/>
                <a:ea typeface="ＭＳ Ｐゴシック" pitchFamily="-65" charset="-128"/>
                <a:cs typeface="ＭＳ Ｐゴシック" pitchFamily="-65" charset="-128"/>
              </a:rPr>
              <a:t>ρούμε </a:t>
            </a:r>
            <a:r>
              <a:rPr lang="el-GR" sz="2600" i="1" noProof="0" dirty="0">
                <a:solidFill>
                  <a:schemeClr val="accent2">
                    <a:lumMod val="75000"/>
                  </a:schemeClr>
                </a:solidFill>
                <a:latin typeface="+mn-lt"/>
                <a:ea typeface="ＭＳ Ｐゴシック" pitchFamily="-65" charset="-128"/>
                <a:cs typeface="ＭＳ Ｐゴシック" pitchFamily="-65" charset="-128"/>
              </a:rPr>
              <a:t>τη θέση </a:t>
            </a:r>
            <a:r>
              <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K </a:t>
            </a:r>
            <a:r>
              <a:rPr kumimoji="0" lang="el-GR"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του πρώτου σχετικού εγγράφου</a:t>
            </a:r>
            <a:endPar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Μπορεί να είναι το μόνο</a:t>
            </a:r>
            <a:r>
              <a:rPr kumimoji="0" lang="el-GR" sz="2200" b="0" i="0" u="none" strike="noStrike" kern="1200" cap="none" spc="0" normalizeH="0" noProof="0" dirty="0">
                <a:ln>
                  <a:noFill/>
                </a:ln>
                <a:solidFill>
                  <a:schemeClr val="tx1"/>
                </a:solidFill>
                <a:effectLst/>
                <a:uLnTx/>
                <a:uFillTx/>
                <a:latin typeface="+mn-lt"/>
                <a:ea typeface="ＭＳ Ｐゴシック" pitchFamily="-65" charset="-128"/>
                <a:cs typeface="+mn-cs"/>
              </a:rPr>
              <a:t> που έκανε </a:t>
            </a:r>
            <a:r>
              <a:rPr lang="en-US" sz="2200" dirty="0">
                <a:latin typeface="+mn-lt"/>
                <a:ea typeface="ＭＳ Ｐゴシック" pitchFamily="-65" charset="-128"/>
                <a:cs typeface="+mn-cs"/>
              </a:rPr>
              <a:t>click </a:t>
            </a:r>
            <a:r>
              <a:rPr lang="el-GR" sz="2200" dirty="0">
                <a:latin typeface="+mn-lt"/>
                <a:ea typeface="ＭＳ Ｐゴシック" pitchFamily="-65" charset="-128"/>
                <a:cs typeface="+mn-cs"/>
              </a:rPr>
              <a:t>ο χρήστης</a:t>
            </a:r>
            <a:r>
              <a:rPr lang="en-US" sz="2200" dirty="0">
                <a:latin typeface="+mn-lt"/>
                <a:ea typeface="ＭＳ Ｐゴシック" pitchFamily="-65" charset="-128"/>
                <a:cs typeface="+mn-cs"/>
              </a:rPr>
              <a:t> (</a:t>
            </a:r>
            <a:r>
              <a:rPr lang="el-GR" sz="2200" dirty="0">
                <a:latin typeface="+mn-lt"/>
                <a:ea typeface="ＭＳ Ｐゴシック" pitchFamily="-65" charset="-128"/>
                <a:cs typeface="+mn-cs"/>
              </a:rPr>
              <a:t>δε χρειάζεται </a:t>
            </a:r>
            <a:r>
              <a:rPr lang="en-US" sz="2200" dirty="0">
                <a:latin typeface="+mn-lt"/>
                <a:ea typeface="ＭＳ Ｐゴシック" pitchFamily="-65" charset="-128"/>
                <a:cs typeface="+mn-cs"/>
              </a:rPr>
              <a:t>ground truth)</a:t>
            </a:r>
            <a:endPar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Reciprocal Rank score =</a:t>
            </a: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MRR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το μέσο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 πολλαπλές ερωτήσεις</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graphicFrame>
        <p:nvGraphicFramePr>
          <p:cNvPr id="247811" name="Object 5"/>
          <p:cNvGraphicFramePr>
            <a:graphicFrameLocks noChangeAspect="1"/>
          </p:cNvGraphicFramePr>
          <p:nvPr/>
        </p:nvGraphicFramePr>
        <p:xfrm>
          <a:off x="4191000" y="3352800"/>
          <a:ext cx="476250" cy="984250"/>
        </p:xfrm>
        <a:graphic>
          <a:graphicData uri="http://schemas.openxmlformats.org/presentationml/2006/ole">
            <mc:AlternateContent xmlns:mc="http://schemas.openxmlformats.org/markup-compatibility/2006">
              <mc:Choice xmlns:v="urn:schemas-microsoft-com:vml" Requires="v">
                <p:oleObj spid="_x0000_s16394" name="Equation" r:id="rId3" imgW="190417" imgH="393529" progId="Equation.3">
                  <p:embed/>
                </p:oleObj>
              </mc:Choice>
              <mc:Fallback>
                <p:oleObj name="Equation" r:id="rId3" imgW="190417" imgH="393529"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52800"/>
                        <a:ext cx="476250" cy="9842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182632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86</a:t>
            </a:fld>
            <a:endParaRPr lang="en-US"/>
          </a:p>
        </p:txBody>
      </p:sp>
      <p:sp>
        <p:nvSpPr>
          <p:cNvPr id="7" name="Rectangle 2"/>
          <p:cNvSpPr>
            <a:spLocks noGrp="1" noChangeArrowheads="1"/>
          </p:cNvSpPr>
          <p:nvPr>
            <p:ph type="title"/>
          </p:nvPr>
        </p:nvSpPr>
        <p:spPr>
          <a:xfrm>
            <a:off x="381000" y="14509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Επανάληψη</a:t>
            </a:r>
            <a:endParaRPr lang="en-US" sz="4000" dirty="0">
              <a:solidFill>
                <a:schemeClr val="accent2">
                  <a:lumMod val="75000"/>
                </a:schemeClr>
              </a:solidFill>
              <a:ea typeface="ＭＳ Ｐゴシック"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310712578"/>
              </p:ext>
            </p:extLst>
          </p:nvPr>
        </p:nvGraphicFramePr>
        <p:xfrm>
          <a:off x="643890" y="2590800"/>
          <a:ext cx="6934200" cy="24130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44780">
                <a:tc>
                  <a:txBody>
                    <a:bodyPr/>
                    <a:lstStyle/>
                    <a:p>
                      <a:endParaRPr lang="el-GR" dirty="0"/>
                    </a:p>
                  </a:txBody>
                  <a:tcPr/>
                </a:tc>
                <a:tc>
                  <a:txBody>
                    <a:bodyPr/>
                    <a:lstStyle/>
                    <a:p>
                      <a:r>
                        <a:rPr lang="el-GR" dirty="0"/>
                        <a:t>Όχι</a:t>
                      </a:r>
                      <a:r>
                        <a:rPr lang="el-GR" baseline="0" dirty="0"/>
                        <a:t> διάταξη</a:t>
                      </a:r>
                      <a:endParaRPr lang="el-GR" dirty="0"/>
                    </a:p>
                  </a:txBody>
                  <a:tcPr/>
                </a:tc>
                <a:tc>
                  <a:txBody>
                    <a:bodyPr/>
                    <a:lstStyle/>
                    <a:p>
                      <a:r>
                        <a:rPr lang="el-GR" dirty="0"/>
                        <a:t>Διάταξη</a:t>
                      </a:r>
                    </a:p>
                  </a:txBody>
                  <a:tcPr/>
                </a:tc>
                <a:extLst>
                  <a:ext uri="{0D108BD9-81ED-4DB2-BD59-A6C34878D82A}">
                    <a16:rowId xmlns:a16="http://schemas.microsoft.com/office/drawing/2014/main" val="10000"/>
                  </a:ext>
                </a:extLst>
              </a:tr>
              <a:tr h="370840">
                <a:tc>
                  <a:txBody>
                    <a:bodyPr/>
                    <a:lstStyle/>
                    <a:p>
                      <a:r>
                        <a:rPr lang="el-GR" dirty="0"/>
                        <a:t>Δυαδικές</a:t>
                      </a:r>
                    </a:p>
                  </a:txBody>
                  <a:tcPr/>
                </a:tc>
                <a:tc>
                  <a:txBody>
                    <a:bodyPr/>
                    <a:lstStyle/>
                    <a:p>
                      <a:r>
                        <a:rPr lang="el-GR" dirty="0"/>
                        <a:t>Ακρίβεια</a:t>
                      </a:r>
                      <a:r>
                        <a:rPr lang="en-US" dirty="0"/>
                        <a:t> </a:t>
                      </a:r>
                      <a:r>
                        <a:rPr lang="el-GR" dirty="0"/>
                        <a:t>(</a:t>
                      </a:r>
                      <a:r>
                        <a:rPr lang="en-US" dirty="0"/>
                        <a:t>Precision)</a:t>
                      </a:r>
                    </a:p>
                    <a:p>
                      <a:r>
                        <a:rPr lang="el-GR" baseline="0" dirty="0"/>
                        <a:t>Ανάκληση</a:t>
                      </a:r>
                      <a:r>
                        <a:rPr lang="en-US" baseline="0" dirty="0"/>
                        <a:t> (Recall)</a:t>
                      </a:r>
                      <a:r>
                        <a:rPr lang="el-GR" baseline="0" dirty="0"/>
                        <a:t> </a:t>
                      </a:r>
                      <a:endParaRPr lang="en-US" baseline="0" dirty="0"/>
                    </a:p>
                    <a:p>
                      <a:r>
                        <a:rPr lang="en-US" baseline="0" dirty="0"/>
                        <a:t>F1</a:t>
                      </a:r>
                      <a:endParaRPr lang="el-GR" baseline="0" dirty="0"/>
                    </a:p>
                    <a:p>
                      <a:r>
                        <a:rPr lang="en-US" baseline="0" dirty="0"/>
                        <a:t> </a:t>
                      </a:r>
                    </a:p>
                  </a:txBody>
                  <a:tcPr/>
                </a:tc>
                <a:tc>
                  <a:txBody>
                    <a:bodyPr/>
                    <a:lstStyle/>
                    <a:p>
                      <a:r>
                        <a:rPr lang="el-GR" dirty="0"/>
                        <a:t>Καμπύλη</a:t>
                      </a:r>
                      <a:r>
                        <a:rPr lang="el-GR" baseline="0" dirty="0"/>
                        <a:t> Ακρίβειας-Ανάκλησης (με παρεμβολή, 11-σημείων)</a:t>
                      </a:r>
                    </a:p>
                    <a:p>
                      <a:r>
                        <a:rPr lang="en-US" baseline="0" dirty="0"/>
                        <a:t>A</a:t>
                      </a:r>
                      <a:r>
                        <a:rPr lang="el-GR" baseline="0" dirty="0" err="1"/>
                        <a:t>κρίβεια</a:t>
                      </a:r>
                      <a:r>
                        <a:rPr lang="el-GR" baseline="0" dirty="0"/>
                        <a:t>@</a:t>
                      </a:r>
                      <a:r>
                        <a:rPr lang="en-US" baseline="0" dirty="0"/>
                        <a:t>k</a:t>
                      </a:r>
                    </a:p>
                    <a:p>
                      <a:r>
                        <a:rPr lang="en-US" baseline="0" dirty="0"/>
                        <a:t>MAP</a:t>
                      </a:r>
                    </a:p>
                    <a:p>
                      <a:r>
                        <a:rPr lang="en-US" baseline="0" dirty="0"/>
                        <a:t>R-Precision</a:t>
                      </a:r>
                    </a:p>
                    <a:p>
                      <a:r>
                        <a:rPr lang="en-US" dirty="0"/>
                        <a:t>MRR</a:t>
                      </a:r>
                    </a:p>
                    <a:p>
                      <a:r>
                        <a:rPr lang="en-US" sz="1400" b="1" baseline="0" dirty="0">
                          <a:solidFill>
                            <a:srgbClr val="FF0000"/>
                          </a:solidFill>
                        </a:rPr>
                        <a:t>ROC</a:t>
                      </a:r>
                      <a:endParaRPr lang="el-GR" sz="1400" dirty="0"/>
                    </a:p>
                  </a:txBody>
                  <a:tcPr/>
                </a:tc>
                <a:extLst>
                  <a:ext uri="{0D108BD9-81ED-4DB2-BD59-A6C34878D82A}">
                    <a16:rowId xmlns:a16="http://schemas.microsoft.com/office/drawing/2014/main" val="10001"/>
                  </a:ext>
                </a:extLst>
              </a:tr>
              <a:tr h="370840">
                <a:tc>
                  <a:txBody>
                    <a:bodyPr/>
                    <a:lstStyle/>
                    <a:p>
                      <a:r>
                        <a:rPr lang="el-GR" dirty="0"/>
                        <a:t>Μη δυαδικές</a:t>
                      </a:r>
                    </a:p>
                  </a:txBody>
                  <a:tcPr/>
                </a:tc>
                <a:tc>
                  <a:txBody>
                    <a:bodyPr/>
                    <a:lstStyle/>
                    <a:p>
                      <a:r>
                        <a:rPr lang="en-US" sz="1400" b="1" kern="1200" baseline="0" dirty="0">
                          <a:solidFill>
                            <a:srgbClr val="FF0000"/>
                          </a:solidFill>
                          <a:latin typeface="+mn-lt"/>
                          <a:ea typeface="+mn-ea"/>
                          <a:cs typeface="+mn-cs"/>
                        </a:rPr>
                        <a:t>GC</a:t>
                      </a:r>
                      <a:endParaRPr lang="el-GR" sz="1400" b="1" kern="1200" baseline="0" dirty="0">
                        <a:solidFill>
                          <a:srgbClr val="FF0000"/>
                        </a:solidFill>
                        <a:latin typeface="+mn-lt"/>
                        <a:ea typeface="+mn-ea"/>
                        <a:cs typeface="+mn-cs"/>
                      </a:endParaRPr>
                    </a:p>
                  </a:txBody>
                  <a:tcPr/>
                </a:tc>
                <a:tc>
                  <a:txBody>
                    <a:bodyPr/>
                    <a:lstStyle/>
                    <a:p>
                      <a:pPr marL="0" algn="l" defTabSz="685800" rtl="0" eaLnBrk="1" latinLnBrk="0" hangingPunct="1"/>
                      <a:r>
                        <a:rPr lang="en-US" sz="1400" b="1" kern="1200" baseline="0" dirty="0">
                          <a:solidFill>
                            <a:srgbClr val="FF0000"/>
                          </a:solidFill>
                          <a:latin typeface="+mn-lt"/>
                          <a:ea typeface="+mn-ea"/>
                          <a:cs typeface="+mn-cs"/>
                        </a:rPr>
                        <a:t>DGC, NDGC</a:t>
                      </a:r>
                      <a:endParaRPr lang="el-GR" sz="1400" b="1" kern="1200" baseline="0" dirty="0">
                        <a:solidFill>
                          <a:srgbClr val="FF000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628650" y="1470660"/>
            <a:ext cx="7391400" cy="461665"/>
          </a:xfrm>
          <a:prstGeom prst="rect">
            <a:avLst/>
          </a:prstGeom>
          <a:noFill/>
        </p:spPr>
        <p:txBody>
          <a:bodyPr wrap="square" rtlCol="0">
            <a:spAutoFit/>
          </a:bodyPr>
          <a:lstStyle/>
          <a:p>
            <a:pPr algn="ctr"/>
            <a:r>
              <a:rPr lang="el-GR" dirty="0"/>
              <a:t>Μετρικές για την αξιολόγηση της συνάφειας</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70F5AA5-C2DD-48D8-BB33-820D73394B7A}"/>
                  </a:ext>
                </a:extLst>
              </p14:cNvPr>
              <p14:cNvContentPartPr/>
              <p14:nvPr/>
            </p14:nvContentPartPr>
            <p14:xfrm>
              <a:off x="6054498" y="3243894"/>
              <a:ext cx="9000" cy="9720"/>
            </p14:xfrm>
          </p:contentPart>
        </mc:Choice>
        <mc:Fallback xmlns="">
          <p:pic>
            <p:nvPicPr>
              <p:cNvPr id="5" name="Ink 4">
                <a:extLst>
                  <a:ext uri="{FF2B5EF4-FFF2-40B4-BE49-F238E27FC236}">
                    <a16:creationId xmlns:a16="http://schemas.microsoft.com/office/drawing/2014/main" id="{070F5AA5-C2DD-48D8-BB33-820D73394B7A}"/>
                  </a:ext>
                </a:extLst>
              </p:cNvPr>
              <p:cNvPicPr/>
              <p:nvPr/>
            </p:nvPicPr>
            <p:blipFill>
              <a:blip r:embed="rId5"/>
              <a:stretch>
                <a:fillRect/>
              </a:stretch>
            </p:blipFill>
            <p:spPr>
              <a:xfrm>
                <a:off x="6045498" y="3235254"/>
                <a:ext cx="2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9FE8D47A-5AF3-475C-B2BD-E1E4E8758A88}"/>
                  </a:ext>
                </a:extLst>
              </p14:cNvPr>
              <p14:cNvContentPartPr/>
              <p14:nvPr/>
            </p14:nvContentPartPr>
            <p14:xfrm>
              <a:off x="5890338" y="3784614"/>
              <a:ext cx="5760" cy="360"/>
            </p14:xfrm>
          </p:contentPart>
        </mc:Choice>
        <mc:Fallback xmlns="">
          <p:pic>
            <p:nvPicPr>
              <p:cNvPr id="8" name="Ink 7">
                <a:extLst>
                  <a:ext uri="{FF2B5EF4-FFF2-40B4-BE49-F238E27FC236}">
                    <a16:creationId xmlns:a16="http://schemas.microsoft.com/office/drawing/2014/main" id="{9FE8D47A-5AF3-475C-B2BD-E1E4E8758A88}"/>
                  </a:ext>
                </a:extLst>
              </p:cNvPr>
              <p:cNvPicPr/>
              <p:nvPr/>
            </p:nvPicPr>
            <p:blipFill>
              <a:blip r:embed="rId7"/>
              <a:stretch>
                <a:fillRect/>
              </a:stretch>
            </p:blipFill>
            <p:spPr>
              <a:xfrm>
                <a:off x="5881698" y="3775614"/>
                <a:ext cx="23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1291CCDA-B1BA-44CC-BF09-8908CD3D4ED2}"/>
                  </a:ext>
                </a:extLst>
              </p14:cNvPr>
              <p14:cNvContentPartPr/>
              <p14:nvPr/>
            </p14:nvContentPartPr>
            <p14:xfrm>
              <a:off x="5769018" y="4573374"/>
              <a:ext cx="7200" cy="360"/>
            </p14:xfrm>
          </p:contentPart>
        </mc:Choice>
        <mc:Fallback xmlns="">
          <p:pic>
            <p:nvPicPr>
              <p:cNvPr id="12" name="Ink 11">
                <a:extLst>
                  <a:ext uri="{FF2B5EF4-FFF2-40B4-BE49-F238E27FC236}">
                    <a16:creationId xmlns:a16="http://schemas.microsoft.com/office/drawing/2014/main" id="{1291CCDA-B1BA-44CC-BF09-8908CD3D4ED2}"/>
                  </a:ext>
                </a:extLst>
              </p:cNvPr>
              <p:cNvPicPr/>
              <p:nvPr/>
            </p:nvPicPr>
            <p:blipFill>
              <a:blip r:embed="rId13"/>
              <a:stretch>
                <a:fillRect/>
              </a:stretch>
            </p:blipFill>
            <p:spPr>
              <a:xfrm>
                <a:off x="5760378" y="4564374"/>
                <a:ext cx="24840" cy="18000"/>
              </a:xfrm>
              <a:prstGeom prst="rect">
                <a:avLst/>
              </a:prstGeom>
            </p:spPr>
          </p:pic>
        </mc:Fallback>
      </mc:AlternateContent>
    </p:spTree>
    <p:extLst>
      <p:ext uri="{BB962C8B-B14F-4D97-AF65-F5344CB8AC3E}">
        <p14:creationId xmlns:p14="http://schemas.microsoft.com/office/powerpoint/2010/main" val="718295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2" name="Rectangle 2"/>
          <p:cNvSpPr>
            <a:spLocks noGrp="1" noChangeArrowheads="1"/>
          </p:cNvSpPr>
          <p:nvPr>
            <p:ph type="title"/>
          </p:nvPr>
        </p:nvSpPr>
        <p:spPr>
          <a:xfrm>
            <a:off x="211327" y="304800"/>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867203" name="Rectangle 3"/>
          <p:cNvSpPr>
            <a:spLocks noGrp="1" noChangeArrowheads="1"/>
          </p:cNvSpPr>
          <p:nvPr>
            <p:ph idx="1"/>
          </p:nvPr>
        </p:nvSpPr>
        <p:spPr>
          <a:xfrm>
            <a:off x="286426" y="2286000"/>
            <a:ext cx="8077200" cy="3264057"/>
          </a:xfrm>
        </p:spPr>
        <p:txBody>
          <a:bodyPr/>
          <a:lstStyle/>
          <a:p>
            <a:pPr marL="292100" indent="-292100" algn="just">
              <a:buClr>
                <a:schemeClr val="tx1"/>
              </a:buClr>
              <a:buSzTx/>
              <a:buFont typeface="Wingdings" pitchFamily="2" charset="2"/>
              <a:buChar char="§"/>
            </a:pPr>
            <a:r>
              <a:rPr lang="el-GR" altLang="en-US" sz="2000" dirty="0">
                <a:latin typeface="Calibri" pitchFamily="34" charset="0"/>
              </a:rPr>
              <a:t>Αναπτύχθηκε στη δεκαετία του </a:t>
            </a:r>
            <a:r>
              <a:rPr lang="en-US" altLang="en-US" sz="2000" dirty="0">
                <a:latin typeface="Calibri" pitchFamily="34" charset="0"/>
              </a:rPr>
              <a:t>195</a:t>
            </a:r>
            <a:r>
              <a:rPr lang="el-GR" altLang="en-US" sz="2000" dirty="0">
                <a:latin typeface="Calibri" pitchFamily="34" charset="0"/>
              </a:rPr>
              <a:t>0 για την ανάλυση θορύβου στα σήματα</a:t>
            </a:r>
            <a:endParaRPr lang="en-US"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Χαρακτηρίζει το </a:t>
            </a:r>
            <a:r>
              <a:rPr lang="en-US" altLang="en-US" sz="2000" dirty="0">
                <a:latin typeface="Calibri" pitchFamily="34" charset="0"/>
              </a:rPr>
              <a:t>trade-off </a:t>
            </a:r>
            <a:r>
              <a:rPr lang="el-GR" altLang="en-US" sz="2000" dirty="0">
                <a:latin typeface="Calibri" pitchFamily="34" charset="0"/>
              </a:rPr>
              <a:t>μεταξύ</a:t>
            </a:r>
            <a:r>
              <a:rPr lang="en-US" altLang="en-US" sz="2000" dirty="0">
                <a:latin typeface="Calibri" pitchFamily="34" charset="0"/>
              </a:rPr>
              <a:t> positive hits </a:t>
            </a:r>
            <a:r>
              <a:rPr lang="el-GR" altLang="en-US" sz="2000" dirty="0">
                <a:latin typeface="Calibri" pitchFamily="34" charset="0"/>
              </a:rPr>
              <a:t>και</a:t>
            </a:r>
            <a:r>
              <a:rPr lang="en-US" altLang="en-US" sz="2000" dirty="0">
                <a:latin typeface="Calibri" pitchFamily="34" charset="0"/>
              </a:rPr>
              <a:t> false alarms</a:t>
            </a:r>
            <a:endParaRPr lang="el-GR"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Συχνά σε </a:t>
            </a:r>
            <a:r>
              <a:rPr lang="el-GR" altLang="en-US" sz="2000" dirty="0" err="1">
                <a:latin typeface="Calibri" pitchFamily="34" charset="0"/>
              </a:rPr>
              <a:t>ταξινομητές</a:t>
            </a:r>
            <a:r>
              <a:rPr lang="el-GR" altLang="en-US" sz="2000" dirty="0">
                <a:latin typeface="Calibri" pitchFamily="34" charset="0"/>
              </a:rPr>
              <a:t> (</a:t>
            </a:r>
            <a:r>
              <a:rPr lang="en-US" altLang="en-US" sz="2000" dirty="0">
                <a:latin typeface="Calibri" pitchFamily="34" charset="0"/>
              </a:rPr>
              <a:t>classifiers)</a:t>
            </a:r>
            <a:endParaRPr lang="en-US" altLang="en-US" sz="800" dirty="0">
              <a:latin typeface="Calibri" pitchFamily="34" charset="0"/>
            </a:endParaRPr>
          </a:p>
          <a:p>
            <a:pPr marL="292100" indent="-292100" algn="just">
              <a:buClr>
                <a:schemeClr val="tx1"/>
              </a:buClr>
              <a:buSzTx/>
              <a:buFont typeface="Wingdings" pitchFamily="2" charset="2"/>
              <a:buChar char="§"/>
            </a:pPr>
            <a:r>
              <a:rPr lang="el-GR" altLang="en-US" sz="2000" dirty="0">
                <a:latin typeface="Calibri" pitchFamily="34" charset="0"/>
              </a:rPr>
              <a:t>Η καμπύλη </a:t>
            </a:r>
            <a:r>
              <a:rPr lang="en-US" altLang="en-US" sz="2000" dirty="0">
                <a:latin typeface="Calibri" pitchFamily="34" charset="0"/>
              </a:rPr>
              <a:t>ROC </a:t>
            </a:r>
            <a:endParaRPr lang="el-GR" altLang="en-US" sz="2000" dirty="0">
              <a:latin typeface="Calibri" pitchFamily="34" charset="0"/>
            </a:endParaRPr>
          </a:p>
          <a:p>
            <a:pPr marL="692150" lvl="1" indent="-292100" algn="just">
              <a:buClr>
                <a:schemeClr val="tx1"/>
              </a:buClr>
              <a:buFont typeface="Wingdings" pitchFamily="2" charset="2"/>
              <a:buChar char="§"/>
            </a:pPr>
            <a:r>
              <a:rPr lang="el-GR" altLang="en-US" dirty="0">
                <a:latin typeface="Calibri" pitchFamily="34" charset="0"/>
              </a:rPr>
              <a:t>(</a:t>
            </a:r>
            <a:r>
              <a:rPr lang="en-US" altLang="en-US" dirty="0">
                <a:latin typeface="Calibri" pitchFamily="34" charset="0"/>
              </a:rPr>
              <a:t>y-</a:t>
            </a:r>
            <a:r>
              <a:rPr lang="el-GR" altLang="en-US" dirty="0">
                <a:latin typeface="Calibri" pitchFamily="34" charset="0"/>
              </a:rPr>
              <a:t>άξονας) </a:t>
            </a:r>
            <a:r>
              <a:rPr lang="en-US" altLang="en-US" dirty="0">
                <a:latin typeface="Calibri" pitchFamily="34" charset="0"/>
              </a:rPr>
              <a:t>TPR </a:t>
            </a:r>
            <a:r>
              <a:rPr lang="en-US" altLang="en-US" dirty="0">
                <a:solidFill>
                  <a:srgbClr val="CC3300"/>
                </a:solidFill>
                <a:latin typeface="Calibri" pitchFamily="34" charset="0"/>
              </a:rPr>
              <a:t>[</a:t>
            </a:r>
            <a:r>
              <a:rPr lang="en-US" altLang="en-US" dirty="0" err="1">
                <a:solidFill>
                  <a:srgbClr val="CC3300"/>
                </a:solidFill>
                <a:latin typeface="Calibri" pitchFamily="34" charset="0"/>
              </a:rPr>
              <a:t>TruePositiveRate</a:t>
            </a:r>
            <a:r>
              <a:rPr lang="en-US" altLang="en-US" dirty="0">
                <a:solidFill>
                  <a:srgbClr val="CC3300"/>
                </a:solidFill>
                <a:latin typeface="Calibri" pitchFamily="34" charset="0"/>
              </a:rPr>
              <a:t>]</a:t>
            </a:r>
            <a:r>
              <a:rPr lang="en-US" altLang="en-US" dirty="0">
                <a:latin typeface="Calibri" pitchFamily="34" charset="0"/>
              </a:rPr>
              <a:t> </a:t>
            </a:r>
            <a:r>
              <a:rPr lang="el-GR" altLang="en-US" dirty="0">
                <a:latin typeface="Calibri" pitchFamily="34" charset="0"/>
              </a:rPr>
              <a:t>ή </a:t>
            </a:r>
            <a:r>
              <a:rPr lang="el-GR" altLang="en-US" dirty="0">
                <a:solidFill>
                  <a:schemeClr val="tx2">
                    <a:lumMod val="60000"/>
                    <a:lumOff val="40000"/>
                  </a:schemeClr>
                </a:solidFill>
                <a:latin typeface="Calibri" pitchFamily="34" charset="0"/>
              </a:rPr>
              <a:t>ευαισθησία (</a:t>
            </a:r>
            <a:r>
              <a:rPr lang="en-US" altLang="en-US" dirty="0">
                <a:solidFill>
                  <a:schemeClr val="tx2">
                    <a:lumMod val="60000"/>
                    <a:lumOff val="40000"/>
                  </a:schemeClr>
                </a:solidFill>
                <a:latin typeface="Calibri" pitchFamily="34" charset="0"/>
              </a:rPr>
              <a:t>sensitivity</a:t>
            </a:r>
            <a:r>
              <a:rPr lang="el-GR" altLang="en-US" dirty="0">
                <a:solidFill>
                  <a:schemeClr val="tx2">
                    <a:lumMod val="60000"/>
                    <a:lumOff val="40000"/>
                  </a:schemeClr>
                </a:solidFill>
                <a:latin typeface="Calibri" pitchFamily="34" charset="0"/>
              </a:rPr>
              <a:t>)</a:t>
            </a:r>
            <a:r>
              <a:rPr lang="en-US" altLang="en-US" dirty="0">
                <a:latin typeface="Calibri" pitchFamily="34" charset="0"/>
              </a:rPr>
              <a:t> </a:t>
            </a:r>
            <a:r>
              <a:rPr lang="el-GR" altLang="en-US" dirty="0">
                <a:latin typeface="Calibri" pitchFamily="34" charset="0"/>
              </a:rPr>
              <a:t>(άλλο όνομα του </a:t>
            </a:r>
            <a:r>
              <a:rPr lang="en-US" altLang="en-US" dirty="0">
                <a:latin typeface="Calibri" pitchFamily="34" charset="0"/>
              </a:rPr>
              <a:t>recall) </a:t>
            </a:r>
          </a:p>
          <a:p>
            <a:pPr marL="692150" lvl="1" indent="-292100" algn="just">
              <a:buClr>
                <a:schemeClr val="tx1"/>
              </a:buClr>
              <a:buFont typeface="Wingdings" pitchFamily="2" charset="2"/>
              <a:buChar char="§"/>
            </a:pPr>
            <a:r>
              <a:rPr lang="el-GR" altLang="en-US" dirty="0">
                <a:latin typeface="Calibri" pitchFamily="34" charset="0"/>
              </a:rPr>
              <a:t>(</a:t>
            </a:r>
            <a:r>
              <a:rPr lang="en-US" altLang="en-US" dirty="0">
                <a:latin typeface="Calibri" pitchFamily="34" charset="0"/>
              </a:rPr>
              <a:t>x-</a:t>
            </a:r>
            <a:r>
              <a:rPr lang="el-GR" altLang="en-US" dirty="0">
                <a:latin typeface="Calibri" pitchFamily="34" charset="0"/>
              </a:rPr>
              <a:t>άξονας) </a:t>
            </a:r>
            <a:r>
              <a:rPr lang="en-US" altLang="en-US" dirty="0">
                <a:latin typeface="Calibri" pitchFamily="34" charset="0"/>
              </a:rPr>
              <a:t>FPR [</a:t>
            </a:r>
            <a:r>
              <a:rPr lang="en-US" altLang="en-US" dirty="0" err="1">
                <a:solidFill>
                  <a:srgbClr val="CC3300"/>
                </a:solidFill>
                <a:latin typeface="Calibri" pitchFamily="34" charset="0"/>
              </a:rPr>
              <a:t>FalsePositiveRate</a:t>
            </a:r>
            <a:r>
              <a:rPr lang="en-US" altLang="en-US" dirty="0">
                <a:solidFill>
                  <a:srgbClr val="CC3300"/>
                </a:solidFill>
                <a:latin typeface="Calibri" pitchFamily="34" charset="0"/>
              </a:rPr>
              <a:t>] </a:t>
            </a:r>
            <a:r>
              <a:rPr lang="el-GR" altLang="en-US" dirty="0">
                <a:latin typeface="Calibri" pitchFamily="34" charset="0"/>
              </a:rPr>
              <a:t>ή </a:t>
            </a:r>
            <a:r>
              <a:rPr lang="en-US" altLang="en-US" dirty="0">
                <a:solidFill>
                  <a:schemeClr val="tx2">
                    <a:lumMod val="60000"/>
                    <a:lumOff val="40000"/>
                  </a:schemeClr>
                </a:solidFill>
                <a:latin typeface="Calibri" pitchFamily="34" charset="0"/>
              </a:rPr>
              <a:t>fall out</a:t>
            </a:r>
            <a:r>
              <a:rPr lang="el-GR" altLang="en-US" dirty="0">
                <a:solidFill>
                  <a:schemeClr val="tx2">
                    <a:lumMod val="60000"/>
                    <a:lumOff val="40000"/>
                  </a:schemeClr>
                </a:solidFill>
                <a:latin typeface="Calibri" pitchFamily="34" charset="0"/>
              </a:rPr>
              <a:t> </a:t>
            </a:r>
            <a:r>
              <a:rPr lang="el-GR" altLang="en-US" dirty="0">
                <a:latin typeface="Calibri" pitchFamily="34" charset="0"/>
              </a:rPr>
              <a:t>ή</a:t>
            </a:r>
            <a:r>
              <a:rPr lang="en-US" altLang="en-US" dirty="0">
                <a:latin typeface="Calibri" pitchFamily="34" charset="0"/>
              </a:rPr>
              <a:t> </a:t>
            </a:r>
            <a:r>
              <a:rPr lang="en-US" altLang="en-US" dirty="0">
                <a:solidFill>
                  <a:schemeClr val="tx2">
                    <a:lumMod val="60000"/>
                    <a:lumOff val="40000"/>
                  </a:schemeClr>
                </a:solidFill>
                <a:latin typeface="Calibri" pitchFamily="34" charset="0"/>
              </a:rPr>
              <a:t>1 – specificity (</a:t>
            </a:r>
            <a:r>
              <a:rPr lang="el-GR" altLang="en-US" dirty="0">
                <a:solidFill>
                  <a:schemeClr val="tx2">
                    <a:lumMod val="60000"/>
                    <a:lumOff val="40000"/>
                  </a:schemeClr>
                </a:solidFill>
                <a:latin typeface="Calibri" pitchFamily="34" charset="0"/>
              </a:rPr>
              <a:t>εξειδίκευση, </a:t>
            </a:r>
            <a:r>
              <a:rPr lang="el-GR" altLang="en-US" dirty="0" err="1">
                <a:solidFill>
                  <a:schemeClr val="tx2">
                    <a:lumMod val="60000"/>
                    <a:lumOff val="40000"/>
                  </a:schemeClr>
                </a:solidFill>
                <a:latin typeface="Calibri" pitchFamily="34" charset="0"/>
              </a:rPr>
              <a:t>προσδιοριστικότητα</a:t>
            </a:r>
            <a:r>
              <a:rPr lang="en-US" altLang="en-US" dirty="0">
                <a:solidFill>
                  <a:schemeClr val="tx2">
                    <a:lumMod val="60000"/>
                    <a:lumOff val="40000"/>
                  </a:schemeClr>
                </a:solidFill>
                <a:latin typeface="Calibri" pitchFamily="34" charset="0"/>
              </a:rPr>
              <a:t>,</a:t>
            </a:r>
            <a:r>
              <a:rPr lang="el-GR" altLang="en-US" dirty="0">
                <a:solidFill>
                  <a:schemeClr val="tx2">
                    <a:lumMod val="60000"/>
                    <a:lumOff val="40000"/>
                  </a:schemeClr>
                </a:solidFill>
                <a:latin typeface="Calibri" pitchFamily="34" charset="0"/>
              </a:rPr>
              <a:t>) </a:t>
            </a:r>
            <a:r>
              <a:rPr lang="en-US" altLang="en-US" dirty="0">
                <a:solidFill>
                  <a:schemeClr val="tx2">
                    <a:lumMod val="60000"/>
                    <a:lumOff val="40000"/>
                  </a:schemeClr>
                </a:solidFill>
                <a:latin typeface="Calibri" pitchFamily="34" charset="0"/>
              </a:rPr>
              <a:t>(true negative rate) </a:t>
            </a:r>
          </a:p>
          <a:p>
            <a:pPr marL="692150" lvl="1" indent="-292100" algn="just">
              <a:buClr>
                <a:schemeClr val="tx1"/>
              </a:buClr>
              <a:buFont typeface="Wingdings" pitchFamily="2" charset="2"/>
              <a:buChar char="§"/>
            </a:pPr>
            <a:r>
              <a:rPr lang="el-GR" altLang="en-US" sz="2000" dirty="0">
                <a:latin typeface="Calibri" pitchFamily="34" charset="0"/>
              </a:rPr>
              <a:t>Η απόδοση αναπαρίσταται ως ένα σημείο στην καμπύλη </a:t>
            </a:r>
            <a:r>
              <a:rPr lang="en-US" altLang="en-US" sz="2000" dirty="0">
                <a:latin typeface="Calibri" pitchFamily="34" charset="0"/>
              </a:rPr>
              <a:t>ROC </a:t>
            </a:r>
          </a:p>
        </p:txBody>
      </p:sp>
      <p:sp>
        <p:nvSpPr>
          <p:cNvPr id="2867211" name="Text Box 11"/>
          <p:cNvSpPr txBox="1">
            <a:spLocks noChangeArrowheads="1"/>
          </p:cNvSpPr>
          <p:nvPr/>
        </p:nvSpPr>
        <p:spPr bwMode="auto">
          <a:xfrm>
            <a:off x="611377" y="137160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800" dirty="0">
                <a:solidFill>
                  <a:schemeClr val="accent2">
                    <a:lumMod val="75000"/>
                  </a:schemeClr>
                </a:solidFill>
                <a:latin typeface="+mn-lt"/>
              </a:rPr>
              <a:t>Καμπύλη χαρακτηριστικής λειτουργίας δέκτη</a:t>
            </a:r>
          </a:p>
        </p:txBody>
      </p:sp>
    </p:spTree>
    <p:extLst>
      <p:ext uri="{BB962C8B-B14F-4D97-AF65-F5344CB8AC3E}">
        <p14:creationId xmlns:p14="http://schemas.microsoft.com/office/powerpoint/2010/main" val="23179709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7" name="Text Box 7"/>
          <p:cNvSpPr txBox="1">
            <a:spLocks noChangeArrowheads="1"/>
          </p:cNvSpPr>
          <p:nvPr/>
        </p:nvSpPr>
        <p:spPr bwMode="auto">
          <a:xfrm>
            <a:off x="328886" y="446458"/>
            <a:ext cx="54673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chemeClr val="accent2">
                    <a:lumMod val="75000"/>
                  </a:schemeClr>
                </a:solidFill>
                <a:highlight>
                  <a:srgbClr val="FFFF00"/>
                </a:highlight>
                <a:latin typeface="Calibri" pitchFamily="34" charset="0"/>
              </a:rPr>
              <a:t>True Positive Rate - Recall, Sensitivity </a:t>
            </a:r>
            <a:r>
              <a:rPr lang="el-GR" altLang="en-US" sz="2000" b="1" dirty="0">
                <a:solidFill>
                  <a:schemeClr val="accent2">
                    <a:lumMod val="75000"/>
                  </a:schemeClr>
                </a:solidFill>
                <a:latin typeface="Calibri" pitchFamily="34" charset="0"/>
              </a:rPr>
              <a:t>(ευαισθησία)</a:t>
            </a:r>
          </a:p>
          <a:p>
            <a:r>
              <a:rPr lang="el-GR" altLang="en-US" sz="2000" dirty="0">
                <a:latin typeface="Calibri" pitchFamily="34" charset="0"/>
              </a:rPr>
              <a:t>[πόσα από τα συναφή (θετικά) ταξινομεί σωστά]</a:t>
            </a:r>
            <a:endParaRPr lang="en-US" altLang="en-US" sz="2000" dirty="0">
              <a:latin typeface="Calibri" pitchFamily="34" charset="0"/>
            </a:endParaRPr>
          </a:p>
          <a:p>
            <a:r>
              <a:rPr lang="el-GR" altLang="en-US" sz="2000" dirty="0">
                <a:latin typeface="Calibri" pitchFamily="34" charset="0"/>
              </a:rPr>
              <a:t>Το ποσοστό των θετικών που επιστρέφει/ανακτά</a:t>
            </a:r>
          </a:p>
        </p:txBody>
      </p:sp>
      <p:sp>
        <p:nvSpPr>
          <p:cNvPr id="2867208" name="Text Box 8"/>
          <p:cNvSpPr txBox="1">
            <a:spLocks noChangeArrowheads="1"/>
          </p:cNvSpPr>
          <p:nvPr/>
        </p:nvSpPr>
        <p:spPr bwMode="auto">
          <a:xfrm>
            <a:off x="336992" y="4954565"/>
            <a:ext cx="488810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chemeClr val="accent2">
                    <a:lumMod val="75000"/>
                  </a:schemeClr>
                </a:solidFill>
                <a:highlight>
                  <a:srgbClr val="FFFF00"/>
                </a:highlight>
                <a:latin typeface="Calibri" pitchFamily="34" charset="0"/>
              </a:rPr>
              <a:t>False Positive Rate (fall out)</a:t>
            </a:r>
          </a:p>
          <a:p>
            <a:r>
              <a:rPr lang="el-GR" altLang="en-US" sz="2000" dirty="0">
                <a:latin typeface="Calibri" pitchFamily="34" charset="0"/>
              </a:rPr>
              <a:t>[πόσα από τα αρνητικά ταξινομεί λάθος]</a:t>
            </a:r>
          </a:p>
          <a:p>
            <a:r>
              <a:rPr lang="el-GR" altLang="en-US" sz="2000" dirty="0">
                <a:latin typeface="Calibri" pitchFamily="34" charset="0"/>
              </a:rPr>
              <a:t>Το ποσοστό των αρνητικών που δεν επιστρέφει ως θετικά/δεν ανακτά</a:t>
            </a:r>
          </a:p>
          <a:p>
            <a:r>
              <a:rPr lang="en-US" altLang="en-US" sz="2000" dirty="0">
                <a:solidFill>
                  <a:srgbClr val="FF0000"/>
                </a:solidFill>
                <a:latin typeface="Calibri" pitchFamily="34" charset="0"/>
              </a:rPr>
              <a:t>False alarms</a:t>
            </a:r>
            <a:endParaRPr lang="el-GR" altLang="en-US" sz="2000" dirty="0">
              <a:solidFill>
                <a:srgbClr val="FF0000"/>
              </a:solidFill>
              <a:latin typeface="Calibri" pitchFamily="34" charset="0"/>
            </a:endParaRPr>
          </a:p>
        </p:txBody>
      </p:sp>
      <p:grpSp>
        <p:nvGrpSpPr>
          <p:cNvPr id="10" name="Group 9">
            <a:extLst>
              <a:ext uri="{FF2B5EF4-FFF2-40B4-BE49-F238E27FC236}">
                <a16:creationId xmlns:a16="http://schemas.microsoft.com/office/drawing/2014/main" id="{A91D2DF8-454C-48FA-BA7C-D223C10D3244}"/>
              </a:ext>
            </a:extLst>
          </p:cNvPr>
          <p:cNvGrpSpPr/>
          <p:nvPr/>
        </p:nvGrpSpPr>
        <p:grpSpPr>
          <a:xfrm>
            <a:off x="6042264" y="4745726"/>
            <a:ext cx="2193710" cy="1328622"/>
            <a:chOff x="8025863" y="4141704"/>
            <a:chExt cx="2024077" cy="1180430"/>
          </a:xfrm>
        </p:grpSpPr>
        <p:graphicFrame>
          <p:nvGraphicFramePr>
            <p:cNvPr id="2867206" name="Object 6"/>
            <p:cNvGraphicFramePr>
              <a:graphicFrameLocks noChangeAspect="1"/>
            </p:cNvGraphicFramePr>
            <p:nvPr>
              <p:extLst>
                <p:ext uri="{D42A27DB-BD31-4B8C-83A1-F6EECF244321}">
                  <p14:modId xmlns:p14="http://schemas.microsoft.com/office/powerpoint/2010/main" val="2693916635"/>
                </p:ext>
              </p:extLst>
            </p:nvPr>
          </p:nvGraphicFramePr>
          <p:xfrm>
            <a:off x="8025863" y="4141704"/>
            <a:ext cx="1543050" cy="590550"/>
          </p:xfrm>
          <a:graphic>
            <a:graphicData uri="http://schemas.openxmlformats.org/presentationml/2006/ole">
              <mc:AlternateContent xmlns:mc="http://schemas.openxmlformats.org/markup-compatibility/2006">
                <mc:Choice xmlns:v="urn:schemas-microsoft-com:vml" Requires="v">
                  <p:oleObj spid="_x0000_s17434" name="Equation" r:id="rId4" imgW="1028254" imgH="393529" progId="Equation.3">
                    <p:embed/>
                  </p:oleObj>
                </mc:Choice>
                <mc:Fallback>
                  <p:oleObj name="Equation" r:id="rId4" imgW="1028254"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5863" y="4141704"/>
                          <a:ext cx="15430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ight Brace 4"/>
            <p:cNvSpPr/>
            <p:nvPr/>
          </p:nvSpPr>
          <p:spPr>
            <a:xfrm rot="5400000">
              <a:off x="8981042" y="4481716"/>
              <a:ext cx="220822" cy="8166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8602140" y="5045135"/>
              <a:ext cx="1447800" cy="276999"/>
            </a:xfrm>
            <a:prstGeom prst="rect">
              <a:avLst/>
            </a:prstGeom>
            <a:noFill/>
          </p:spPr>
          <p:txBody>
            <a:bodyPr wrap="square" rtlCol="0">
              <a:spAutoFit/>
            </a:bodyPr>
            <a:lstStyle/>
            <a:p>
              <a:r>
                <a:rPr lang="el-GR" sz="1200" dirty="0">
                  <a:solidFill>
                    <a:schemeClr val="accent1">
                      <a:lumMod val="75000"/>
                    </a:schemeClr>
                  </a:solidFill>
                </a:rPr>
                <a:t>Μη συναφή</a:t>
              </a:r>
            </a:p>
          </p:txBody>
        </p:sp>
      </p:grpSp>
      <p:grpSp>
        <p:nvGrpSpPr>
          <p:cNvPr id="9" name="Group 8">
            <a:extLst>
              <a:ext uri="{FF2B5EF4-FFF2-40B4-BE49-F238E27FC236}">
                <a16:creationId xmlns:a16="http://schemas.microsoft.com/office/drawing/2014/main" id="{60ECF076-D596-45D3-80CD-3EC1B36F9FCE}"/>
              </a:ext>
            </a:extLst>
          </p:cNvPr>
          <p:cNvGrpSpPr/>
          <p:nvPr/>
        </p:nvGrpSpPr>
        <p:grpSpPr>
          <a:xfrm>
            <a:off x="6031612" y="453109"/>
            <a:ext cx="2016250" cy="1150700"/>
            <a:chOff x="3941636" y="337911"/>
            <a:chExt cx="2016250" cy="1150700"/>
          </a:xfrm>
        </p:grpSpPr>
        <p:graphicFrame>
          <p:nvGraphicFramePr>
            <p:cNvPr id="2867205" name="Object 5"/>
            <p:cNvGraphicFramePr>
              <a:graphicFrameLocks noChangeAspect="1"/>
            </p:cNvGraphicFramePr>
            <p:nvPr>
              <p:extLst>
                <p:ext uri="{D42A27DB-BD31-4B8C-83A1-F6EECF244321}">
                  <p14:modId xmlns:p14="http://schemas.microsoft.com/office/powerpoint/2010/main" val="2681147134"/>
                </p:ext>
              </p:extLst>
            </p:nvPr>
          </p:nvGraphicFramePr>
          <p:xfrm>
            <a:off x="3941636" y="337911"/>
            <a:ext cx="1670050" cy="631825"/>
          </p:xfrm>
          <a:graphic>
            <a:graphicData uri="http://schemas.openxmlformats.org/presentationml/2006/ole">
              <mc:AlternateContent xmlns:mc="http://schemas.openxmlformats.org/markup-compatibility/2006">
                <mc:Choice xmlns:v="urn:schemas-microsoft-com:vml" Requires="v">
                  <p:oleObj spid="_x0000_s17435" name="Equation" r:id="rId6" imgW="1040948" imgH="393529" progId="Equation.3">
                    <p:embed/>
                  </p:oleObj>
                </mc:Choice>
                <mc:Fallback>
                  <p:oleObj name="Equation" r:id="rId6" imgW="1040948"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1636" y="337911"/>
                          <a:ext cx="167005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ight Brace 15"/>
            <p:cNvSpPr/>
            <p:nvPr/>
          </p:nvSpPr>
          <p:spPr>
            <a:xfrm rot="5400000">
              <a:off x="4986631" y="583752"/>
              <a:ext cx="162862" cy="992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TextBox 16"/>
            <p:cNvSpPr txBox="1"/>
            <p:nvPr/>
          </p:nvSpPr>
          <p:spPr>
            <a:xfrm>
              <a:off x="4764974" y="1211612"/>
              <a:ext cx="1192912" cy="276999"/>
            </a:xfrm>
            <a:prstGeom prst="rect">
              <a:avLst/>
            </a:prstGeom>
            <a:noFill/>
          </p:spPr>
          <p:txBody>
            <a:bodyPr wrap="square" rtlCol="0">
              <a:spAutoFit/>
            </a:bodyPr>
            <a:lstStyle/>
            <a:p>
              <a:r>
                <a:rPr lang="el-GR" sz="1200" dirty="0">
                  <a:solidFill>
                    <a:schemeClr val="accent1">
                      <a:lumMod val="75000"/>
                    </a:schemeClr>
                  </a:solidFill>
                </a:rPr>
                <a:t>Συναφή</a:t>
              </a:r>
            </a:p>
          </p:txBody>
        </p:sp>
      </p:grpSp>
      <p:graphicFrame>
        <p:nvGraphicFramePr>
          <p:cNvPr id="18" name="Object 6"/>
          <p:cNvGraphicFramePr>
            <a:graphicFrameLocks noChangeAspect="1"/>
          </p:cNvGraphicFramePr>
          <p:nvPr>
            <p:extLst>
              <p:ext uri="{D42A27DB-BD31-4B8C-83A1-F6EECF244321}">
                <p14:modId xmlns:p14="http://schemas.microsoft.com/office/powerpoint/2010/main" val="404651841"/>
              </p:ext>
            </p:extLst>
          </p:nvPr>
        </p:nvGraphicFramePr>
        <p:xfrm>
          <a:off x="6082412" y="2170784"/>
          <a:ext cx="1714500" cy="631825"/>
        </p:xfrm>
        <a:graphic>
          <a:graphicData uri="http://schemas.openxmlformats.org/presentationml/2006/ole">
            <mc:AlternateContent xmlns:mc="http://schemas.openxmlformats.org/markup-compatibility/2006">
              <mc:Choice xmlns:v="urn:schemas-microsoft-com:vml" Requires="v">
                <p:oleObj spid="_x0000_s17436" name="Equation" r:id="rId8" imgW="1066680" imgH="393480" progId="Equation.3">
                  <p:embed/>
                </p:oleObj>
              </mc:Choice>
              <mc:Fallback>
                <p:oleObj name="Equation" r:id="rId8" imgW="1066680" imgH="393480" progId="Equation.3">
                  <p:embed/>
                  <p:pic>
                    <p:nvPicPr>
                      <p:cNvPr id="0" name=""/>
                      <p:cNvPicPr>
                        <a:picLocks noChangeAspect="1" noChangeArrowheads="1"/>
                      </p:cNvPicPr>
                      <p:nvPr/>
                    </p:nvPicPr>
                    <p:blipFill>
                      <a:blip r:embed="rId9"/>
                      <a:srcRect/>
                      <a:stretch>
                        <a:fillRect/>
                      </a:stretch>
                    </p:blipFill>
                    <p:spPr bwMode="auto">
                      <a:xfrm>
                        <a:off x="6082412" y="2170784"/>
                        <a:ext cx="1714500" cy="631825"/>
                      </a:xfrm>
                      <a:prstGeom prst="rect">
                        <a:avLst/>
                      </a:prstGeom>
                      <a:noFill/>
                    </p:spPr>
                  </p:pic>
                </p:oleObj>
              </mc:Fallback>
            </mc:AlternateContent>
          </a:graphicData>
        </a:graphic>
      </p:graphicFrame>
      <p:sp>
        <p:nvSpPr>
          <p:cNvPr id="19" name="Text Box 8"/>
          <p:cNvSpPr txBox="1">
            <a:spLocks noChangeArrowheads="1"/>
          </p:cNvSpPr>
          <p:nvPr/>
        </p:nvSpPr>
        <p:spPr bwMode="auto">
          <a:xfrm>
            <a:off x="336992" y="2028725"/>
            <a:ext cx="50931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chemeClr val="accent2">
                    <a:lumMod val="75000"/>
                  </a:schemeClr>
                </a:solidFill>
                <a:latin typeface="Calibri" pitchFamily="34" charset="0"/>
              </a:rPr>
              <a:t>True Negative Rate </a:t>
            </a:r>
            <a:r>
              <a:rPr lang="el-GR" altLang="en-US" sz="2000" b="1" dirty="0">
                <a:solidFill>
                  <a:schemeClr val="accent2">
                    <a:lumMod val="75000"/>
                  </a:schemeClr>
                </a:solidFill>
                <a:latin typeface="Calibri" pitchFamily="34" charset="0"/>
              </a:rPr>
              <a:t>– </a:t>
            </a:r>
            <a:r>
              <a:rPr lang="en-US" altLang="en-US" sz="2000" b="1" dirty="0">
                <a:solidFill>
                  <a:schemeClr val="accent2">
                    <a:lumMod val="75000"/>
                  </a:schemeClr>
                </a:solidFill>
                <a:latin typeface="Calibri" pitchFamily="34" charset="0"/>
              </a:rPr>
              <a:t>Specificity</a:t>
            </a:r>
            <a:r>
              <a:rPr lang="el-GR" altLang="en-US" sz="2000" b="1" dirty="0">
                <a:solidFill>
                  <a:schemeClr val="accent2">
                    <a:lumMod val="75000"/>
                  </a:schemeClr>
                </a:solidFill>
                <a:latin typeface="Calibri" pitchFamily="34" charset="0"/>
              </a:rPr>
              <a:t> (εξειδίκευση)</a:t>
            </a:r>
            <a:endParaRPr lang="en-US" altLang="en-US" sz="2000" b="1" dirty="0">
              <a:solidFill>
                <a:schemeClr val="accent2">
                  <a:lumMod val="75000"/>
                </a:schemeClr>
              </a:solidFill>
              <a:latin typeface="Calibri" pitchFamily="34" charset="0"/>
            </a:endParaRPr>
          </a:p>
          <a:p>
            <a:r>
              <a:rPr lang="el-GR" altLang="en-US" sz="2000" dirty="0">
                <a:latin typeface="Calibri" pitchFamily="34" charset="0"/>
              </a:rPr>
              <a:t>[πόσα από τα αρνητικά ταξινομεί σωστά]</a:t>
            </a:r>
          </a:p>
          <a:p>
            <a:r>
              <a:rPr lang="el-GR" altLang="en-US" sz="2000" dirty="0">
                <a:latin typeface="Calibri" pitchFamily="34" charset="0"/>
              </a:rPr>
              <a:t>Το ποσοστό των αρνητικών που δεν επιστρέφει ως θετικά/δεν ανακτά</a:t>
            </a:r>
          </a:p>
        </p:txBody>
      </p:sp>
      <p:sp>
        <p:nvSpPr>
          <p:cNvPr id="2" name="TextBox 1"/>
          <p:cNvSpPr txBox="1"/>
          <p:nvPr/>
        </p:nvSpPr>
        <p:spPr>
          <a:xfrm>
            <a:off x="6031612" y="6185671"/>
            <a:ext cx="242887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FPR = 1 - TNR</a:t>
            </a:r>
            <a:endParaRPr lang="el-GR"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CC51119-9C56-4BE9-A812-4787AD2121C8}"/>
              </a:ext>
            </a:extLst>
          </p:cNvPr>
          <p:cNvSpPr txBox="1"/>
          <p:nvPr/>
        </p:nvSpPr>
        <p:spPr>
          <a:xfrm>
            <a:off x="1412877" y="3580547"/>
            <a:ext cx="6384363" cy="923330"/>
          </a:xfrm>
          <a:prstGeom prst="rect">
            <a:avLst/>
          </a:prstGeom>
          <a:noFill/>
        </p:spPr>
        <p:txBody>
          <a:bodyPr wrap="square" rtlCol="0">
            <a:spAutoFit/>
          </a:bodyPr>
          <a:lstStyle/>
          <a:p>
            <a:r>
              <a:rPr lang="el-GR" sz="1800" dirty="0">
                <a:latin typeface="+mn-lt"/>
              </a:rPr>
              <a:t>Θα προτιμούσατε (είναι πιο ασφαλές) ένα διαγνωστικό τεστ με</a:t>
            </a:r>
          </a:p>
          <a:p>
            <a:r>
              <a:rPr lang="el-GR" sz="1800" dirty="0">
                <a:latin typeface="+mn-lt"/>
              </a:rPr>
              <a:t>Α. Καλή ευαισθησία και κακή εξειδίκευση</a:t>
            </a:r>
          </a:p>
          <a:p>
            <a:r>
              <a:rPr lang="el-GR" sz="1800" dirty="0">
                <a:latin typeface="+mn-lt"/>
              </a:rPr>
              <a:t>Β. Κακή ευαισθησία και καλή εξειδίκευση</a:t>
            </a:r>
            <a:endParaRPr lang="en-US" sz="1800" dirty="0">
              <a:latin typeface="+mn-lt"/>
            </a:endParaRPr>
          </a:p>
        </p:txBody>
      </p:sp>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61A08A87-660A-472A-B4A9-3447EB500CF3}"/>
                  </a:ext>
                </a:extLst>
              </p14:cNvPr>
              <p14:cNvContentPartPr/>
              <p14:nvPr/>
            </p14:nvContentPartPr>
            <p14:xfrm>
              <a:off x="6362658" y="2343169"/>
              <a:ext cx="9720" cy="42120"/>
            </p14:xfrm>
          </p:contentPart>
        </mc:Choice>
        <mc:Fallback xmlns="">
          <p:pic>
            <p:nvPicPr>
              <p:cNvPr id="31" name="Ink 30">
                <a:extLst>
                  <a:ext uri="{FF2B5EF4-FFF2-40B4-BE49-F238E27FC236}">
                    <a16:creationId xmlns:a16="http://schemas.microsoft.com/office/drawing/2014/main" id="{61A08A87-660A-472A-B4A9-3447EB500CF3}"/>
                  </a:ext>
                </a:extLst>
              </p:cNvPr>
              <p:cNvPicPr/>
              <p:nvPr/>
            </p:nvPicPr>
            <p:blipFill>
              <a:blip r:embed="rId34"/>
              <a:stretch>
                <a:fillRect/>
              </a:stretch>
            </p:blipFill>
            <p:spPr>
              <a:xfrm>
                <a:off x="6353658" y="2334529"/>
                <a:ext cx="27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67202" name="Ink 2867201">
                <a:extLst>
                  <a:ext uri="{FF2B5EF4-FFF2-40B4-BE49-F238E27FC236}">
                    <a16:creationId xmlns:a16="http://schemas.microsoft.com/office/drawing/2014/main" id="{7E89C1F5-693F-48FA-BB4D-89ECE686F3CE}"/>
                  </a:ext>
                </a:extLst>
              </p14:cNvPr>
              <p14:cNvContentPartPr/>
              <p14:nvPr/>
            </p14:nvContentPartPr>
            <p14:xfrm>
              <a:off x="7335018" y="2105569"/>
              <a:ext cx="17280" cy="17640"/>
            </p14:xfrm>
          </p:contentPart>
        </mc:Choice>
        <mc:Fallback xmlns="">
          <p:pic>
            <p:nvPicPr>
              <p:cNvPr id="2867202" name="Ink 2867201">
                <a:extLst>
                  <a:ext uri="{FF2B5EF4-FFF2-40B4-BE49-F238E27FC236}">
                    <a16:creationId xmlns:a16="http://schemas.microsoft.com/office/drawing/2014/main" id="{7E89C1F5-693F-48FA-BB4D-89ECE686F3CE}"/>
                  </a:ext>
                </a:extLst>
              </p:cNvPr>
              <p:cNvPicPr/>
              <p:nvPr/>
            </p:nvPicPr>
            <p:blipFill>
              <a:blip r:embed="rId40"/>
              <a:stretch>
                <a:fillRect/>
              </a:stretch>
            </p:blipFill>
            <p:spPr>
              <a:xfrm>
                <a:off x="7326378" y="2096569"/>
                <a:ext cx="34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67220" name="Ink 2867219">
                <a:extLst>
                  <a:ext uri="{FF2B5EF4-FFF2-40B4-BE49-F238E27FC236}">
                    <a16:creationId xmlns:a16="http://schemas.microsoft.com/office/drawing/2014/main" id="{887F6C27-662A-4828-9C21-FD8E84C9C86E}"/>
                  </a:ext>
                </a:extLst>
              </p14:cNvPr>
              <p14:cNvContentPartPr/>
              <p14:nvPr/>
            </p14:nvContentPartPr>
            <p14:xfrm>
              <a:off x="7794378" y="6178609"/>
              <a:ext cx="360" cy="360"/>
            </p14:xfrm>
          </p:contentPart>
        </mc:Choice>
        <mc:Fallback xmlns="">
          <p:pic>
            <p:nvPicPr>
              <p:cNvPr id="2867220" name="Ink 2867219">
                <a:extLst>
                  <a:ext uri="{FF2B5EF4-FFF2-40B4-BE49-F238E27FC236}">
                    <a16:creationId xmlns:a16="http://schemas.microsoft.com/office/drawing/2014/main" id="{887F6C27-662A-4828-9C21-FD8E84C9C86E}"/>
                  </a:ext>
                </a:extLst>
              </p:cNvPr>
              <p:cNvPicPr/>
              <p:nvPr/>
            </p:nvPicPr>
            <p:blipFill>
              <a:blip r:embed="rId64"/>
              <a:stretch>
                <a:fillRect/>
              </a:stretch>
            </p:blipFill>
            <p:spPr>
              <a:xfrm>
                <a:off x="7785378" y="6169969"/>
                <a:ext cx="18000" cy="18000"/>
              </a:xfrm>
              <a:prstGeom prst="rect">
                <a:avLst/>
              </a:prstGeom>
            </p:spPr>
          </p:pic>
        </mc:Fallback>
      </mc:AlternateContent>
    </p:spTree>
    <p:extLst>
      <p:ext uri="{BB962C8B-B14F-4D97-AF65-F5344CB8AC3E}">
        <p14:creationId xmlns:p14="http://schemas.microsoft.com/office/powerpoint/2010/main" val="38456078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89</a:t>
            </a:fld>
            <a:endParaRPr lang="el-GR" altLang="en-US"/>
          </a:p>
        </p:txBody>
      </p:sp>
      <p:sp>
        <p:nvSpPr>
          <p:cNvPr id="2868231" name="Text Box 7"/>
          <p:cNvSpPr txBox="1">
            <a:spLocks noChangeArrowheads="1"/>
          </p:cNvSpPr>
          <p:nvPr/>
        </p:nvSpPr>
        <p:spPr bwMode="auto">
          <a:xfrm>
            <a:off x="304800" y="2362200"/>
            <a:ext cx="3810000"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
              </a:spcBef>
            </a:pPr>
            <a:r>
              <a:rPr lang="en-US" altLang="en-US" sz="1600" dirty="0">
                <a:latin typeface="Calibri" pitchFamily="34" charset="0"/>
              </a:rPr>
              <a:t>(0,0): </a:t>
            </a:r>
            <a:r>
              <a:rPr lang="el-GR" altLang="en-US" sz="1600" dirty="0">
                <a:latin typeface="Calibri" pitchFamily="34" charset="0"/>
              </a:rPr>
              <a:t>το μοντέλο προβλέπει τα πάντα ως αρνητική κατηγορία</a:t>
            </a:r>
          </a:p>
          <a:p>
            <a:pPr algn="just">
              <a:spcBef>
                <a:spcPct val="5000"/>
              </a:spcBef>
            </a:pPr>
            <a:endParaRPr lang="en-US" altLang="en-US" sz="1600" dirty="0">
              <a:latin typeface="Calibri" pitchFamily="34" charset="0"/>
            </a:endParaRPr>
          </a:p>
          <a:p>
            <a:pPr algn="just">
              <a:spcBef>
                <a:spcPct val="5000"/>
              </a:spcBef>
            </a:pPr>
            <a:r>
              <a:rPr lang="en-US" altLang="en-US" sz="1600" dirty="0">
                <a:latin typeface="Calibri" pitchFamily="34" charset="0"/>
              </a:rPr>
              <a:t>(1,1): </a:t>
            </a:r>
            <a:r>
              <a:rPr lang="el-GR" altLang="en-US" sz="1600" dirty="0">
                <a:latin typeface="Calibri" pitchFamily="34" charset="0"/>
              </a:rPr>
              <a:t>το μοντέλο προβλέπει τα πάντα ως θετική κατηγορία</a:t>
            </a:r>
          </a:p>
          <a:p>
            <a:pPr algn="just">
              <a:spcBef>
                <a:spcPct val="5000"/>
              </a:spcBef>
            </a:pPr>
            <a:endParaRPr lang="el-GR" altLang="en-US" sz="1600" dirty="0">
              <a:latin typeface="Calibri" pitchFamily="34" charset="0"/>
            </a:endParaRPr>
          </a:p>
          <a:p>
            <a:pPr algn="just">
              <a:spcBef>
                <a:spcPct val="5000"/>
              </a:spcBef>
            </a:pPr>
            <a:r>
              <a:rPr lang="en-US" altLang="en-US" sz="1600" b="1" dirty="0">
                <a:latin typeface="Calibri" pitchFamily="34" charset="0"/>
              </a:rPr>
              <a:t>(</a:t>
            </a:r>
            <a:r>
              <a:rPr lang="el-GR" altLang="en-US" sz="1600" b="1" dirty="0">
                <a:latin typeface="Calibri" pitchFamily="34" charset="0"/>
              </a:rPr>
              <a:t>0</a:t>
            </a:r>
            <a:r>
              <a:rPr lang="en-US" altLang="en-US" sz="1600" b="1" dirty="0">
                <a:latin typeface="Calibri" pitchFamily="34" charset="0"/>
              </a:rPr>
              <a:t>,</a:t>
            </a:r>
            <a:r>
              <a:rPr lang="el-GR" altLang="en-US" sz="1600" b="1" dirty="0">
                <a:latin typeface="Calibri" pitchFamily="34" charset="0"/>
              </a:rPr>
              <a:t>1</a:t>
            </a:r>
            <a:r>
              <a:rPr lang="en-US" altLang="en-US" sz="1600" b="1" dirty="0">
                <a:latin typeface="Calibri" pitchFamily="34" charset="0"/>
              </a:rPr>
              <a:t>)</a:t>
            </a:r>
            <a:r>
              <a:rPr lang="en-US" altLang="en-US" sz="1600" dirty="0">
                <a:latin typeface="Calibri" pitchFamily="34" charset="0"/>
              </a:rPr>
              <a:t>: </a:t>
            </a:r>
            <a:r>
              <a:rPr lang="el-GR" altLang="en-US" sz="1600" dirty="0">
                <a:latin typeface="Calibri" pitchFamily="34" charset="0"/>
              </a:rPr>
              <a:t>ιδανικό</a:t>
            </a:r>
            <a:endParaRPr lang="en-US" altLang="en-US" sz="1600" dirty="0">
              <a:latin typeface="Calibri" pitchFamily="34" charset="0"/>
            </a:endParaRPr>
          </a:p>
          <a:p>
            <a:pPr algn="just">
              <a:spcBef>
                <a:spcPct val="5000"/>
              </a:spcBef>
            </a:pPr>
            <a:r>
              <a:rPr lang="el-GR" altLang="en-US" sz="1600" dirty="0">
                <a:latin typeface="Calibri" pitchFamily="34" charset="0"/>
              </a:rPr>
              <a:t>Το ιδανικό στην άνω αριστερή γωνία</a:t>
            </a:r>
            <a:endParaRPr lang="en-US" altLang="en-US" sz="1600" dirty="0">
              <a:latin typeface="Calibri" pitchFamily="34" charset="0"/>
            </a:endParaRPr>
          </a:p>
          <a:p>
            <a:pPr algn="just">
              <a:spcBef>
                <a:spcPct val="5000"/>
              </a:spcBef>
            </a:pPr>
            <a:endParaRPr lang="el-GR" altLang="en-US" sz="1600" dirty="0">
              <a:latin typeface="Calibri" pitchFamily="34" charset="0"/>
            </a:endParaRPr>
          </a:p>
          <a:p>
            <a:pPr algn="just">
              <a:spcBef>
                <a:spcPct val="5000"/>
              </a:spcBef>
            </a:pPr>
            <a:r>
              <a:rPr lang="el-GR" altLang="en-US" sz="1600" dirty="0">
                <a:latin typeface="Calibri" pitchFamily="34" charset="0"/>
              </a:rPr>
              <a:t>Διαγώνια γραμμή</a:t>
            </a:r>
            <a:r>
              <a:rPr lang="en-US" altLang="en-US" sz="1600" dirty="0">
                <a:latin typeface="Calibri" pitchFamily="34" charset="0"/>
              </a:rPr>
              <a:t>:</a:t>
            </a:r>
            <a:r>
              <a:rPr lang="el-GR" altLang="en-US" sz="1600" dirty="0">
                <a:latin typeface="Calibri" pitchFamily="34" charset="0"/>
              </a:rPr>
              <a:t> </a:t>
            </a:r>
            <a:r>
              <a:rPr lang="en-US" altLang="en-US" sz="1600" dirty="0">
                <a:latin typeface="Calibri" pitchFamily="34" charset="0"/>
              </a:rPr>
              <a:t>Random guessing</a:t>
            </a:r>
            <a:endParaRPr lang="el-GR" altLang="en-US" sz="1600" dirty="0">
              <a:latin typeface="Calibri" pitchFamily="34" charset="0"/>
            </a:endParaRPr>
          </a:p>
        </p:txBody>
      </p:sp>
      <p:sp>
        <p:nvSpPr>
          <p:cNvPr id="7" name="Rectangle 2"/>
          <p:cNvSpPr>
            <a:spLocks noGrp="1" noChangeArrowheads="1"/>
          </p:cNvSpPr>
          <p:nvPr>
            <p:ph type="title"/>
          </p:nvPr>
        </p:nvSpPr>
        <p:spPr>
          <a:xfrm>
            <a:off x="228600" y="291789"/>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 name="TextBox 1"/>
          <p:cNvSpPr txBox="1"/>
          <p:nvPr/>
        </p:nvSpPr>
        <p:spPr>
          <a:xfrm>
            <a:off x="381000" y="1219200"/>
            <a:ext cx="3733800" cy="584775"/>
          </a:xfrm>
          <a:prstGeom prst="rect">
            <a:avLst/>
          </a:prstGeom>
          <a:noFill/>
        </p:spPr>
        <p:txBody>
          <a:bodyPr wrap="square" rtlCol="0">
            <a:spAutoFit/>
          </a:bodyPr>
          <a:lstStyle/>
          <a:p>
            <a:r>
              <a:rPr lang="el-GR" sz="1600" dirty="0">
                <a:solidFill>
                  <a:schemeClr val="accent1">
                    <a:lumMod val="75000"/>
                  </a:schemeClr>
                </a:solidFill>
                <a:latin typeface="+mn-lt"/>
              </a:rPr>
              <a:t>Συναφή -&gt; κατηγορία +</a:t>
            </a:r>
          </a:p>
          <a:p>
            <a:r>
              <a:rPr lang="el-GR" sz="1600" dirty="0">
                <a:solidFill>
                  <a:schemeClr val="accent1">
                    <a:lumMod val="75000"/>
                  </a:schemeClr>
                </a:solidFill>
                <a:latin typeface="+mn-lt"/>
              </a:rPr>
              <a:t>Μη συναφή -&gt; κατηγορία -</a:t>
            </a:r>
          </a:p>
        </p:txBody>
      </p:sp>
      <p:grpSp>
        <p:nvGrpSpPr>
          <p:cNvPr id="4" name="Group 3"/>
          <p:cNvGrpSpPr/>
          <p:nvPr/>
        </p:nvGrpSpPr>
        <p:grpSpPr>
          <a:xfrm>
            <a:off x="4156494" y="1143000"/>
            <a:ext cx="4835106" cy="4800600"/>
            <a:chOff x="4156494" y="1143000"/>
            <a:chExt cx="4835106" cy="4800600"/>
          </a:xfrm>
        </p:grpSpPr>
        <p:pic>
          <p:nvPicPr>
            <p:cNvPr id="28682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069" r="6557"/>
            <a:stretch>
              <a:fillRect/>
            </a:stretch>
          </p:blipFill>
          <p:spPr bwMode="auto">
            <a:xfrm>
              <a:off x="4191000" y="11430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3600" y="5567665"/>
              <a:ext cx="1676400" cy="338554"/>
            </a:xfrm>
            <a:prstGeom prst="rect">
              <a:avLst/>
            </a:prstGeom>
            <a:solidFill>
              <a:schemeClr val="bg1"/>
            </a:solidFill>
          </p:spPr>
          <p:txBody>
            <a:bodyPr wrap="square" rtlCol="0">
              <a:spAutoFit/>
            </a:bodyPr>
            <a:lstStyle/>
            <a:p>
              <a:r>
                <a:rPr lang="en-US" sz="1600" dirty="0">
                  <a:latin typeface="+mn-lt"/>
                </a:rPr>
                <a:t>False positive rate</a:t>
              </a:r>
              <a:endParaRPr lang="el-GR" sz="1600" dirty="0">
                <a:latin typeface="+mn-lt"/>
              </a:endParaRPr>
            </a:p>
          </p:txBody>
        </p:sp>
        <p:sp>
          <p:nvSpPr>
            <p:cNvPr id="9" name="TextBox 8"/>
            <p:cNvSpPr txBox="1"/>
            <p:nvPr/>
          </p:nvSpPr>
          <p:spPr>
            <a:xfrm rot="16200000">
              <a:off x="3487571" y="3374023"/>
              <a:ext cx="1676400" cy="338554"/>
            </a:xfrm>
            <a:prstGeom prst="rect">
              <a:avLst/>
            </a:prstGeom>
            <a:solidFill>
              <a:schemeClr val="bg1"/>
            </a:solidFill>
          </p:spPr>
          <p:txBody>
            <a:bodyPr wrap="square" rtlCol="0">
              <a:spAutoFit/>
            </a:bodyPr>
            <a:lstStyle/>
            <a:p>
              <a:r>
                <a:rPr lang="en-US" sz="1600" dirty="0">
                  <a:latin typeface="+mn-lt"/>
                </a:rPr>
                <a:t>True positive rate</a:t>
              </a:r>
              <a:endParaRPr lang="el-GR" sz="1600" dirty="0">
                <a:latin typeface="+mn-lt"/>
              </a:endParaRPr>
            </a:p>
          </p:txBody>
        </p:sp>
      </p:grpSp>
      <p:graphicFrame>
        <p:nvGraphicFramePr>
          <p:cNvPr id="11" name="Object 5">
            <a:extLst>
              <a:ext uri="{FF2B5EF4-FFF2-40B4-BE49-F238E27FC236}">
                <a16:creationId xmlns:a16="http://schemas.microsoft.com/office/drawing/2014/main" id="{3309E769-CE2B-4121-AE27-B77CD528B7A4}"/>
              </a:ext>
            </a:extLst>
          </p:cNvPr>
          <p:cNvGraphicFramePr>
            <a:graphicFrameLocks noChangeAspect="1"/>
          </p:cNvGraphicFramePr>
          <p:nvPr>
            <p:extLst>
              <p:ext uri="{D42A27DB-BD31-4B8C-83A1-F6EECF244321}">
                <p14:modId xmlns:p14="http://schemas.microsoft.com/office/powerpoint/2010/main" val="2764284869"/>
              </p:ext>
            </p:extLst>
          </p:nvPr>
        </p:nvGraphicFramePr>
        <p:xfrm>
          <a:off x="457200" y="5446654"/>
          <a:ext cx="1534587" cy="580576"/>
        </p:xfrm>
        <a:graphic>
          <a:graphicData uri="http://schemas.openxmlformats.org/presentationml/2006/ole">
            <mc:AlternateContent xmlns:mc="http://schemas.openxmlformats.org/markup-compatibility/2006">
              <mc:Choice xmlns:v="urn:schemas-microsoft-com:vml" Requires="v">
                <p:oleObj spid="_x0000_s18450" name="Equation" r:id="rId5" imgW="1040948" imgH="393529" progId="Equation.3">
                  <p:embed/>
                </p:oleObj>
              </mc:Choice>
              <mc:Fallback>
                <p:oleObj name="Equation" r:id="rId5" imgW="1040948" imgH="393529" progId="Equation.3">
                  <p:embed/>
                  <p:pic>
                    <p:nvPicPr>
                      <p:cNvPr id="28672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446654"/>
                        <a:ext cx="1534587" cy="580576"/>
                      </a:xfrm>
                      <a:prstGeom prst="rect">
                        <a:avLst/>
                      </a:prstGeom>
                      <a:noFill/>
                    </p:spPr>
                  </p:pic>
                </p:oleObj>
              </mc:Fallback>
            </mc:AlternateContent>
          </a:graphicData>
        </a:graphic>
      </p:graphicFrame>
      <p:graphicFrame>
        <p:nvGraphicFramePr>
          <p:cNvPr id="17" name="Object 6">
            <a:extLst>
              <a:ext uri="{FF2B5EF4-FFF2-40B4-BE49-F238E27FC236}">
                <a16:creationId xmlns:a16="http://schemas.microsoft.com/office/drawing/2014/main" id="{9A492116-BD78-475C-8475-FF3A2344C2E2}"/>
              </a:ext>
            </a:extLst>
          </p:cNvPr>
          <p:cNvGraphicFramePr>
            <a:graphicFrameLocks noChangeAspect="1"/>
          </p:cNvGraphicFramePr>
          <p:nvPr>
            <p:extLst>
              <p:ext uri="{D42A27DB-BD31-4B8C-83A1-F6EECF244321}">
                <p14:modId xmlns:p14="http://schemas.microsoft.com/office/powerpoint/2010/main" val="3635203867"/>
              </p:ext>
            </p:extLst>
          </p:nvPr>
        </p:nvGraphicFramePr>
        <p:xfrm>
          <a:off x="2819400" y="5447473"/>
          <a:ext cx="1520143" cy="604185"/>
        </p:xfrm>
        <a:graphic>
          <a:graphicData uri="http://schemas.openxmlformats.org/presentationml/2006/ole">
            <mc:AlternateContent xmlns:mc="http://schemas.openxmlformats.org/markup-compatibility/2006">
              <mc:Choice xmlns:v="urn:schemas-microsoft-com:vml" Requires="v">
                <p:oleObj spid="_x0000_s18451" name="Equation" r:id="rId7" imgW="1028254" imgH="393529" progId="Equation.3">
                  <p:embed/>
                </p:oleObj>
              </mc:Choice>
              <mc:Fallback>
                <p:oleObj name="Equation" r:id="rId7" imgW="1028254" imgH="393529" progId="Equation.3">
                  <p:embed/>
                  <p:pic>
                    <p:nvPicPr>
                      <p:cNvPr id="286720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447473"/>
                        <a:ext cx="1520143" cy="604185"/>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BBFA0A21-91F8-4DE1-815F-0367B6387FF7}"/>
                  </a:ext>
                </a:extLst>
              </p14:cNvPr>
              <p14:cNvContentPartPr/>
              <p14:nvPr/>
            </p14:nvContentPartPr>
            <p14:xfrm>
              <a:off x="777978" y="939894"/>
              <a:ext cx="360" cy="360"/>
            </p14:xfrm>
          </p:contentPart>
        </mc:Choice>
        <mc:Fallback xmlns="">
          <p:pic>
            <p:nvPicPr>
              <p:cNvPr id="13" name="Ink 12">
                <a:extLst>
                  <a:ext uri="{FF2B5EF4-FFF2-40B4-BE49-F238E27FC236}">
                    <a16:creationId xmlns:a16="http://schemas.microsoft.com/office/drawing/2014/main" id="{BBFA0A21-91F8-4DE1-815F-0367B6387FF7}"/>
                  </a:ext>
                </a:extLst>
              </p:cNvPr>
              <p:cNvPicPr/>
              <p:nvPr/>
            </p:nvPicPr>
            <p:blipFill>
              <a:blip r:embed="rId15"/>
              <a:stretch>
                <a:fillRect/>
              </a:stretch>
            </p:blipFill>
            <p:spPr>
              <a:xfrm>
                <a:off x="768978" y="931254"/>
                <a:ext cx="18000" cy="18000"/>
              </a:xfrm>
              <a:prstGeom prst="rect">
                <a:avLst/>
              </a:prstGeom>
            </p:spPr>
          </p:pic>
        </mc:Fallback>
      </mc:AlternateContent>
    </p:spTree>
    <p:extLst>
      <p:ext uri="{BB962C8B-B14F-4D97-AF65-F5344CB8AC3E}">
        <p14:creationId xmlns:p14="http://schemas.microsoft.com/office/powerpoint/2010/main" val="137335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Μεθοδολογία: </a:t>
            </a:r>
            <a:r>
              <a:rPr lang="en-US" sz="4000" dirty="0">
                <a:solidFill>
                  <a:schemeClr val="accent2">
                    <a:lumMod val="75000"/>
                  </a:schemeClr>
                </a:solidFill>
                <a:ea typeface="ＭＳ Ｐゴシック" pitchFamily="-112" charset="-128"/>
              </a:rPr>
              <a:t>Benchmarks</a:t>
            </a:r>
          </a:p>
        </p:txBody>
      </p:sp>
      <p:sp>
        <p:nvSpPr>
          <p:cNvPr id="20483" name="Rectangle 3"/>
          <p:cNvSpPr>
            <a:spLocks noGrp="1" noChangeArrowheads="1"/>
          </p:cNvSpPr>
          <p:nvPr>
            <p:ph idx="1"/>
          </p:nvPr>
        </p:nvSpPr>
        <p:spPr>
          <a:xfrm>
            <a:off x="381000" y="1905000"/>
            <a:ext cx="8229600" cy="1905000"/>
          </a:xfrm>
        </p:spPr>
        <p:txBody>
          <a:bodyPr>
            <a:noAutofit/>
          </a:bodyPr>
          <a:lstStyle/>
          <a:p>
            <a:pPr marL="0" indent="0" eaLnBrk="1" hangingPunct="1">
              <a:buNone/>
            </a:pPr>
            <a:r>
              <a:rPr lang="el-GR" sz="2400" dirty="0">
                <a:ea typeface="ＭＳ Ｐゴシック" pitchFamily="-112" charset="-128"/>
              </a:rPr>
              <a:t>Η καθιερωμένη μεθοδολογία στην Ανάκτηση Πληροφορίας αποτελείται από τρία στοιχεία:</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Μία πρότυπη </a:t>
            </a:r>
            <a:r>
              <a:rPr lang="el-GR" sz="2400" i="1" dirty="0">
                <a:solidFill>
                  <a:schemeClr val="accent1">
                    <a:lumMod val="75000"/>
                  </a:schemeClr>
                </a:solidFill>
                <a:ea typeface="ＭＳ Ｐゴシック" pitchFamily="-112" charset="-128"/>
              </a:rPr>
              <a:t>συλλογή εγγράφων </a:t>
            </a:r>
            <a:r>
              <a:rPr lang="el-GR" sz="2400" dirty="0">
                <a:ea typeface="ＭＳ Ｐゴシック" pitchFamily="-112" charset="-128"/>
              </a:rPr>
              <a:t>(</a:t>
            </a:r>
            <a:r>
              <a:rPr lang="en-US" sz="2400" dirty="0">
                <a:ea typeface="ＭＳ Ｐゴシック" pitchFamily="-112" charset="-128"/>
              </a:rPr>
              <a:t>benchmark document collection)</a:t>
            </a:r>
          </a:p>
          <a:p>
            <a:pPr marL="457200" indent="-457200" eaLnBrk="1" hangingPunct="1">
              <a:buFont typeface="+mj-lt"/>
              <a:buAutoNum type="arabicPeriod"/>
            </a:pPr>
            <a:r>
              <a:rPr lang="el-GR" sz="2400" dirty="0">
                <a:ea typeface="ＭＳ Ｐゴシック" pitchFamily="-112" charset="-128"/>
              </a:rPr>
              <a:t>Μια πρότυπη </a:t>
            </a:r>
            <a:r>
              <a:rPr lang="el-GR" sz="2400" i="1" dirty="0">
                <a:solidFill>
                  <a:schemeClr val="accent1">
                    <a:lumMod val="75000"/>
                  </a:schemeClr>
                </a:solidFill>
                <a:ea typeface="ＭＳ Ｐゴシック" pitchFamily="-112" charset="-128"/>
              </a:rPr>
              <a:t>ομάδα ερωτημάτων </a:t>
            </a:r>
            <a:r>
              <a:rPr lang="el-GR" sz="2400" dirty="0">
                <a:ea typeface="ＭＳ Ｐゴシック" pitchFamily="-112" charset="-128"/>
              </a:rPr>
              <a:t>(</a:t>
            </a:r>
            <a:r>
              <a:rPr lang="en-US" sz="2400" dirty="0">
                <a:ea typeface="ＭＳ Ｐゴシック" pitchFamily="-112" charset="-128"/>
              </a:rPr>
              <a:t>benchmark suite of queries</a:t>
            </a:r>
            <a:r>
              <a:rPr lang="el-GR" sz="2400" dirty="0">
                <a:ea typeface="ＭＳ Ｐゴシック" pitchFamily="-112" charset="-128"/>
              </a:rPr>
              <a:t>)</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Μια </a:t>
            </a:r>
            <a:r>
              <a:rPr lang="el-GR" sz="2400" i="1" dirty="0">
                <a:solidFill>
                  <a:schemeClr val="accent1">
                    <a:lumMod val="75000"/>
                  </a:schemeClr>
                </a:solidFill>
                <a:ea typeface="ＭＳ Ｐゴシック" pitchFamily="-112" charset="-128"/>
              </a:rPr>
              <a:t>αποτίμηση της συνάφειας </a:t>
            </a:r>
            <a:r>
              <a:rPr lang="el-GR" sz="2400" dirty="0">
                <a:ea typeface="ＭＳ Ｐゴシック" pitchFamily="-112" charset="-128"/>
              </a:rPr>
              <a:t>για κάθε ζεύγος ερωτήματος-εγγράφου, συνήθως δυαδική: συναφής </a:t>
            </a:r>
            <a:r>
              <a:rPr lang="en-US" sz="2400" dirty="0">
                <a:ea typeface="ＭＳ Ｐゴシック" pitchFamily="-112" charset="-128"/>
              </a:rPr>
              <a:t>(R) </a:t>
            </a:r>
            <a:r>
              <a:rPr lang="el-GR" sz="2400" dirty="0">
                <a:ea typeface="ＭＳ Ｐゴシック" pitchFamily="-112" charset="-128"/>
              </a:rPr>
              <a:t>- μη συναφής</a:t>
            </a:r>
            <a:r>
              <a:rPr lang="en-US" sz="2400" dirty="0">
                <a:ea typeface="ＭＳ Ｐゴシック" pitchFamily="-112" charset="-128"/>
              </a:rPr>
              <a:t> (</a:t>
            </a:r>
            <a:r>
              <a:rPr lang="el-GR" sz="2400" dirty="0">
                <a:ea typeface="ＭＳ Ｐゴシック" pitchFamily="-112" charset="-128"/>
              </a:rPr>
              <a:t>Ν) </a:t>
            </a:r>
            <a:r>
              <a:rPr lang="en-US" sz="2400" dirty="0">
                <a:ea typeface="ＭＳ Ｐゴシック" pitchFamily="-112" charset="-128"/>
              </a:rPr>
              <a:t>– </a:t>
            </a:r>
            <a:r>
              <a:rPr lang="el-GR" sz="2400" dirty="0">
                <a:ea typeface="ＭＳ Ｐゴシック" pitchFamily="-112" charset="-128"/>
              </a:rPr>
              <a:t>(</a:t>
            </a:r>
            <a:r>
              <a:rPr lang="en-US" sz="2400" i="1" dirty="0">
                <a:solidFill>
                  <a:schemeClr val="accent2">
                    <a:lumMod val="75000"/>
                  </a:schemeClr>
                </a:solidFill>
                <a:ea typeface="ＭＳ Ｐゴシック" pitchFamily="-112" charset="-128"/>
              </a:rPr>
              <a:t>gold standard/ground truth</a:t>
            </a:r>
            <a:r>
              <a:rPr lang="el-GR" sz="2400" dirty="0">
                <a:ea typeface="ＭＳ Ｐゴシック" pitchFamily="-112" charset="-128"/>
              </a:rPr>
              <a:t>) που μας λέει αν το έγγραφο είναι συναφές ως προς το ερώτημα</a:t>
            </a: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9</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9633935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90</a:t>
            </a:fld>
            <a:endParaRPr lang="el-GR" altLang="en-US"/>
          </a:p>
        </p:txBody>
      </p:sp>
      <p:pic>
        <p:nvPicPr>
          <p:cNvPr id="284674" name="Picture 2"/>
          <p:cNvPicPr>
            <a:picLocks noChangeAspect="1" noChangeArrowheads="1"/>
          </p:cNvPicPr>
          <p:nvPr/>
        </p:nvPicPr>
        <p:blipFill>
          <a:blip r:embed="rId4" cstate="print"/>
          <a:srcRect/>
          <a:stretch>
            <a:fillRect/>
          </a:stretch>
        </p:blipFill>
        <p:spPr bwMode="auto">
          <a:xfrm>
            <a:off x="3429000" y="4038600"/>
            <a:ext cx="4724400" cy="2438400"/>
          </a:xfrm>
          <a:prstGeom prst="rect">
            <a:avLst/>
          </a:prstGeom>
          <a:noFill/>
          <a:ln w="9525">
            <a:noFill/>
            <a:miter lim="800000"/>
            <a:headEnd/>
            <a:tailEnd/>
          </a:ln>
        </p:spPr>
      </p:pic>
      <p:pic>
        <p:nvPicPr>
          <p:cNvPr id="284675" name="Picture 3"/>
          <p:cNvPicPr>
            <a:picLocks noChangeAspect="1" noChangeArrowheads="1"/>
          </p:cNvPicPr>
          <p:nvPr/>
        </p:nvPicPr>
        <p:blipFill>
          <a:blip r:embed="rId5" cstate="print"/>
          <a:srcRect/>
          <a:stretch>
            <a:fillRect/>
          </a:stretch>
        </p:blipFill>
        <p:spPr bwMode="auto">
          <a:xfrm>
            <a:off x="0" y="1524000"/>
            <a:ext cx="4705350" cy="2571750"/>
          </a:xfrm>
          <a:prstGeom prst="rect">
            <a:avLst/>
          </a:prstGeom>
          <a:noFill/>
          <a:ln w="9525">
            <a:noFill/>
            <a:miter lim="800000"/>
            <a:headEnd/>
            <a:tailEnd/>
          </a:ln>
        </p:spPr>
      </p:pic>
      <p:sp>
        <p:nvSpPr>
          <p:cNvPr id="8" name="Rectangle 7"/>
          <p:cNvSpPr/>
          <p:nvPr/>
        </p:nvSpPr>
        <p:spPr>
          <a:xfrm>
            <a:off x="4343400" y="5257800"/>
            <a:ext cx="457200" cy="685800"/>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Rectangle 2"/>
          <p:cNvSpPr>
            <a:spLocks noGrp="1" noChangeArrowheads="1"/>
          </p:cNvSpPr>
          <p:nvPr>
            <p:ph type="title"/>
          </p:nvPr>
        </p:nvSpPr>
        <p:spPr>
          <a:xfrm>
            <a:off x="228600" y="298274"/>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3" name="TextBox 2"/>
          <p:cNvSpPr txBox="1"/>
          <p:nvPr/>
        </p:nvSpPr>
        <p:spPr>
          <a:xfrm>
            <a:off x="5105400" y="2171839"/>
            <a:ext cx="3505200" cy="769441"/>
          </a:xfrm>
          <a:prstGeom prst="rect">
            <a:avLst/>
          </a:prstGeom>
          <a:noFill/>
        </p:spPr>
        <p:txBody>
          <a:bodyPr wrap="square" rtlCol="0">
            <a:spAutoFit/>
          </a:bodyPr>
          <a:lstStyle/>
          <a:p>
            <a:r>
              <a:rPr lang="en-US" dirty="0">
                <a:solidFill>
                  <a:schemeClr val="accent2">
                    <a:lumMod val="75000"/>
                  </a:schemeClr>
                </a:solidFill>
                <a:latin typeface="+mn-lt"/>
              </a:rPr>
              <a:t>AUC </a:t>
            </a:r>
            <a:r>
              <a:rPr lang="en-US" sz="2000" dirty="0">
                <a:latin typeface="+mn-lt"/>
              </a:rPr>
              <a:t>measure (area under the ROC curve)</a:t>
            </a:r>
            <a:endParaRPr lang="el-GR" sz="2000" dirty="0">
              <a:latin typeface="+mn-lt"/>
            </a:endParaRPr>
          </a:p>
        </p:txBody>
      </p:sp>
      <p:sp>
        <p:nvSpPr>
          <p:cNvPr id="4" name="TextBox 3"/>
          <p:cNvSpPr txBox="1"/>
          <p:nvPr/>
        </p:nvSpPr>
        <p:spPr>
          <a:xfrm>
            <a:off x="457200" y="4592301"/>
            <a:ext cx="3276600" cy="1015663"/>
          </a:xfrm>
          <a:prstGeom prst="rect">
            <a:avLst/>
          </a:prstGeom>
          <a:noFill/>
        </p:spPr>
        <p:txBody>
          <a:bodyPr wrap="square" rtlCol="0">
            <a:spAutoFit/>
          </a:bodyPr>
          <a:lstStyle/>
          <a:p>
            <a:pPr marL="342900" indent="-342900">
              <a:buFont typeface="Wingdings" panose="05000000000000000000" pitchFamily="2" charset="2"/>
              <a:buChar char="§"/>
            </a:pPr>
            <a:r>
              <a:rPr lang="el-GR" sz="2000" dirty="0">
                <a:latin typeface="+mn-lt"/>
              </a:rPr>
              <a:t>Συχνά </a:t>
            </a:r>
            <a:r>
              <a:rPr lang="en-US" sz="2000" dirty="0">
                <a:latin typeface="+mn-lt"/>
              </a:rPr>
              <a:t>TN </a:t>
            </a:r>
            <a:r>
              <a:rPr lang="el-GR" sz="2000" dirty="0">
                <a:latin typeface="+mn-lt"/>
              </a:rPr>
              <a:t>μεγάλη τιμή (</a:t>
            </a:r>
            <a:r>
              <a:rPr lang="en-US" sz="2000" dirty="0">
                <a:latin typeface="+mn-lt"/>
              </a:rPr>
              <a:t>FPR </a:t>
            </a:r>
            <a:r>
              <a:rPr lang="el-GR" sz="2000" dirty="0">
                <a:latin typeface="+mn-lt"/>
              </a:rPr>
              <a:t>κοντά στο 0)</a:t>
            </a:r>
          </a:p>
          <a:p>
            <a:pPr marL="342900" indent="-342900">
              <a:buFont typeface="Wingdings" panose="05000000000000000000" pitchFamily="2" charset="2"/>
              <a:buChar char="§"/>
            </a:pPr>
            <a:r>
              <a:rPr lang="el-GR" sz="2000" dirty="0">
                <a:latin typeface="+mn-lt"/>
              </a:rPr>
              <a:t>Επίσης, συχνά μικρό </a:t>
            </a:r>
            <a:r>
              <a:rPr lang="en-US" sz="2000" dirty="0">
                <a:latin typeface="+mn-lt"/>
              </a:rPr>
              <a:t>recall</a:t>
            </a:r>
            <a:endParaRPr lang="el-GR" sz="2000" dirty="0">
              <a:latin typeface="+mn-lt"/>
            </a:endParaRPr>
          </a:p>
        </p:txBody>
      </p:sp>
      <p:cxnSp>
        <p:nvCxnSpPr>
          <p:cNvPr id="6" name="Straight Connector 5"/>
          <p:cNvCxnSpPr/>
          <p:nvPr/>
        </p:nvCxnSpPr>
        <p:spPr>
          <a:xfrm>
            <a:off x="2667000" y="5592508"/>
            <a:ext cx="1828800" cy="107036"/>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71C9FB2-1476-4A33-B0C7-F918B63A82D5}"/>
              </a:ext>
            </a:extLst>
          </p:cNvPr>
          <p:cNvSpPr txBox="1"/>
          <p:nvPr/>
        </p:nvSpPr>
        <p:spPr>
          <a:xfrm>
            <a:off x="5072974" y="3594069"/>
            <a:ext cx="1861226" cy="400110"/>
          </a:xfrm>
          <a:prstGeom prst="rect">
            <a:avLst/>
          </a:prstGeom>
          <a:noFill/>
        </p:spPr>
        <p:txBody>
          <a:bodyPr wrap="square" rtlCol="0">
            <a:spAutoFit/>
          </a:bodyPr>
          <a:lstStyle/>
          <a:p>
            <a:r>
              <a:rPr lang="el-GR" sz="2000" i="1" dirty="0">
                <a:latin typeface="+mn-lt"/>
              </a:rPr>
              <a:t>Γιατί όχι </a:t>
            </a:r>
            <a:r>
              <a:rPr lang="en-US" sz="2000" i="1" dirty="0">
                <a:latin typeface="+mn-lt"/>
              </a:rPr>
              <a:t>ROC;</a:t>
            </a:r>
          </a:p>
        </p:txBody>
      </p:sp>
      <p:graphicFrame>
        <p:nvGraphicFramePr>
          <p:cNvPr id="11" name="Object 5">
            <a:extLst>
              <a:ext uri="{FF2B5EF4-FFF2-40B4-BE49-F238E27FC236}">
                <a16:creationId xmlns:a16="http://schemas.microsoft.com/office/drawing/2014/main" id="{16F3F0B6-2A5F-4155-82FF-0CFD19FE144F}"/>
              </a:ext>
            </a:extLst>
          </p:cNvPr>
          <p:cNvGraphicFramePr>
            <a:graphicFrameLocks noChangeAspect="1"/>
          </p:cNvGraphicFramePr>
          <p:nvPr>
            <p:extLst>
              <p:ext uri="{D42A27DB-BD31-4B8C-83A1-F6EECF244321}">
                <p14:modId xmlns:p14="http://schemas.microsoft.com/office/powerpoint/2010/main" val="2634338657"/>
              </p:ext>
            </p:extLst>
          </p:nvPr>
        </p:nvGraphicFramePr>
        <p:xfrm>
          <a:off x="2868153" y="5804114"/>
          <a:ext cx="1018047" cy="385155"/>
        </p:xfrm>
        <a:graphic>
          <a:graphicData uri="http://schemas.openxmlformats.org/presentationml/2006/ole">
            <mc:AlternateContent xmlns:mc="http://schemas.openxmlformats.org/markup-compatibility/2006">
              <mc:Choice xmlns:v="urn:schemas-microsoft-com:vml" Requires="v">
                <p:oleObj spid="_x0000_s19474" name="Equation" r:id="rId6" imgW="1040948" imgH="393529" progId="Equation.3">
                  <p:embed/>
                </p:oleObj>
              </mc:Choice>
              <mc:Fallback>
                <p:oleObj name="Equation" r:id="rId6" imgW="1040948" imgH="393529" progId="Equation.3">
                  <p:embed/>
                  <p:pic>
                    <p:nvPicPr>
                      <p:cNvPr id="11" name="Object 5">
                        <a:extLst>
                          <a:ext uri="{FF2B5EF4-FFF2-40B4-BE49-F238E27FC236}">
                            <a16:creationId xmlns:a16="http://schemas.microsoft.com/office/drawing/2014/main" id="{3309E769-CE2B-4121-AE27-B77CD528B7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153" y="5804114"/>
                        <a:ext cx="1018047" cy="385155"/>
                      </a:xfrm>
                      <a:prstGeom prst="rect">
                        <a:avLst/>
                      </a:prstGeom>
                      <a:noFill/>
                    </p:spPr>
                  </p:pic>
                </p:oleObj>
              </mc:Fallback>
            </mc:AlternateContent>
          </a:graphicData>
        </a:graphic>
      </p:graphicFrame>
      <p:graphicFrame>
        <p:nvGraphicFramePr>
          <p:cNvPr id="13" name="Object 6">
            <a:extLst>
              <a:ext uri="{FF2B5EF4-FFF2-40B4-BE49-F238E27FC236}">
                <a16:creationId xmlns:a16="http://schemas.microsoft.com/office/drawing/2014/main" id="{0120C585-0551-4EE6-8EE6-253FC8521446}"/>
              </a:ext>
            </a:extLst>
          </p:cNvPr>
          <p:cNvGraphicFramePr>
            <a:graphicFrameLocks noChangeAspect="1"/>
          </p:cNvGraphicFramePr>
          <p:nvPr>
            <p:extLst>
              <p:ext uri="{D42A27DB-BD31-4B8C-83A1-F6EECF244321}">
                <p14:modId xmlns:p14="http://schemas.microsoft.com/office/powerpoint/2010/main" val="826943535"/>
              </p:ext>
            </p:extLst>
          </p:nvPr>
        </p:nvGraphicFramePr>
        <p:xfrm>
          <a:off x="5768502" y="6404955"/>
          <a:ext cx="937181" cy="372485"/>
        </p:xfrm>
        <a:graphic>
          <a:graphicData uri="http://schemas.openxmlformats.org/presentationml/2006/ole">
            <mc:AlternateContent xmlns:mc="http://schemas.openxmlformats.org/markup-compatibility/2006">
              <mc:Choice xmlns:v="urn:schemas-microsoft-com:vml" Requires="v">
                <p:oleObj spid="_x0000_s19475" name="Equation" r:id="rId8" imgW="1028254" imgH="393529" progId="Equation.3">
                  <p:embed/>
                </p:oleObj>
              </mc:Choice>
              <mc:Fallback>
                <p:oleObj name="Equation" r:id="rId8" imgW="1028254" imgH="393529" progId="Equation.3">
                  <p:embed/>
                  <p:pic>
                    <p:nvPicPr>
                      <p:cNvPr id="17" name="Object 6">
                        <a:extLst>
                          <a:ext uri="{FF2B5EF4-FFF2-40B4-BE49-F238E27FC236}">
                            <a16:creationId xmlns:a16="http://schemas.microsoft.com/office/drawing/2014/main" id="{9A492116-BD78-475C-8475-FF3A2344C2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502" y="6404955"/>
                        <a:ext cx="937181" cy="372485"/>
                      </a:xfrm>
                      <a:prstGeom prst="rect">
                        <a:avLst/>
                      </a:prstGeom>
                      <a:noFill/>
                    </p:spPr>
                  </p:pic>
                </p:oleObj>
              </mc:Fallback>
            </mc:AlternateContent>
          </a:graphicData>
        </a:graphic>
      </p:graphicFrame>
      <p:grpSp>
        <p:nvGrpSpPr>
          <p:cNvPr id="284681" name="Group 284680">
            <a:extLst>
              <a:ext uri="{FF2B5EF4-FFF2-40B4-BE49-F238E27FC236}">
                <a16:creationId xmlns:a16="http://schemas.microsoft.com/office/drawing/2014/main" id="{539E154E-8E5B-433D-BD44-5DCC36508EE7}"/>
              </a:ext>
            </a:extLst>
          </p:cNvPr>
          <p:cNvGrpSpPr/>
          <p:nvPr/>
        </p:nvGrpSpPr>
        <p:grpSpPr>
          <a:xfrm>
            <a:off x="4606218" y="6197334"/>
            <a:ext cx="230760" cy="66600"/>
            <a:chOff x="4606218" y="6197334"/>
            <a:chExt cx="230760" cy="66600"/>
          </a:xfrm>
        </p:grpSpPr>
        <mc:AlternateContent xmlns:mc="http://schemas.openxmlformats.org/markup-compatibility/2006" xmlns:p14="http://schemas.microsoft.com/office/powerpoint/2010/main">
          <mc:Choice Requires="p14">
            <p:contentPart p14:bwMode="auto" r:id="rId10">
              <p14:nvContentPartPr>
                <p14:cNvPr id="284679" name="Ink 284678">
                  <a:extLst>
                    <a:ext uri="{FF2B5EF4-FFF2-40B4-BE49-F238E27FC236}">
                      <a16:creationId xmlns:a16="http://schemas.microsoft.com/office/drawing/2014/main" id="{61FFDFF6-8411-479F-9C6C-360BC7FAF065}"/>
                    </a:ext>
                  </a:extLst>
                </p14:cNvPr>
                <p14:cNvContentPartPr/>
                <p14:nvPr/>
              </p14:nvContentPartPr>
              <p14:xfrm>
                <a:off x="4682178" y="6229014"/>
                <a:ext cx="6480" cy="6120"/>
              </p14:xfrm>
            </p:contentPart>
          </mc:Choice>
          <mc:Fallback xmlns="">
            <p:pic>
              <p:nvPicPr>
                <p:cNvPr id="284679" name="Ink 284678">
                  <a:extLst>
                    <a:ext uri="{FF2B5EF4-FFF2-40B4-BE49-F238E27FC236}">
                      <a16:creationId xmlns:a16="http://schemas.microsoft.com/office/drawing/2014/main" id="{61FFDFF6-8411-479F-9C6C-360BC7FAF065}"/>
                    </a:ext>
                  </a:extLst>
                </p:cNvPr>
                <p:cNvPicPr/>
                <p:nvPr/>
              </p:nvPicPr>
              <p:blipFill>
                <a:blip r:embed="rId58"/>
                <a:stretch>
                  <a:fillRect/>
                </a:stretch>
              </p:blipFill>
              <p:spPr>
                <a:xfrm>
                  <a:off x="4673178" y="6220374"/>
                  <a:ext cx="24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4680" name="Ink 284679">
                  <a:extLst>
                    <a:ext uri="{FF2B5EF4-FFF2-40B4-BE49-F238E27FC236}">
                      <a16:creationId xmlns:a16="http://schemas.microsoft.com/office/drawing/2014/main" id="{590667C5-12BC-451E-87A4-E152AAAA3014}"/>
                    </a:ext>
                  </a:extLst>
                </p14:cNvPr>
                <p14:cNvContentPartPr/>
                <p14:nvPr/>
              </p14:nvContentPartPr>
              <p14:xfrm>
                <a:off x="4606218" y="6197334"/>
                <a:ext cx="230760" cy="66600"/>
              </p14:xfrm>
            </p:contentPart>
          </mc:Choice>
          <mc:Fallback xmlns="">
            <p:pic>
              <p:nvPicPr>
                <p:cNvPr id="284680" name="Ink 284679">
                  <a:extLst>
                    <a:ext uri="{FF2B5EF4-FFF2-40B4-BE49-F238E27FC236}">
                      <a16:creationId xmlns:a16="http://schemas.microsoft.com/office/drawing/2014/main" id="{590667C5-12BC-451E-87A4-E152AAAA3014}"/>
                    </a:ext>
                  </a:extLst>
                </p:cNvPr>
                <p:cNvPicPr/>
                <p:nvPr/>
              </p:nvPicPr>
              <p:blipFill>
                <a:blip r:embed="rId60"/>
                <a:stretch>
                  <a:fillRect/>
                </a:stretch>
              </p:blipFill>
              <p:spPr>
                <a:xfrm>
                  <a:off x="4597578" y="6188694"/>
                  <a:ext cx="24840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284682" name="Ink 284681">
                <a:extLst>
                  <a:ext uri="{FF2B5EF4-FFF2-40B4-BE49-F238E27FC236}">
                    <a16:creationId xmlns:a16="http://schemas.microsoft.com/office/drawing/2014/main" id="{AD1D9576-60C5-4D14-98C3-C1250947DB45}"/>
                  </a:ext>
                </a:extLst>
              </p14:cNvPr>
              <p14:cNvContentPartPr/>
              <p14:nvPr/>
            </p14:nvContentPartPr>
            <p14:xfrm>
              <a:off x="810018" y="901014"/>
              <a:ext cx="360" cy="360"/>
            </p14:xfrm>
          </p:contentPart>
        </mc:Choice>
        <mc:Fallback xmlns="">
          <p:pic>
            <p:nvPicPr>
              <p:cNvPr id="284682" name="Ink 284681">
                <a:extLst>
                  <a:ext uri="{FF2B5EF4-FFF2-40B4-BE49-F238E27FC236}">
                    <a16:creationId xmlns:a16="http://schemas.microsoft.com/office/drawing/2014/main" id="{AD1D9576-60C5-4D14-98C3-C1250947DB45}"/>
                  </a:ext>
                </a:extLst>
              </p:cNvPr>
              <p:cNvPicPr/>
              <p:nvPr/>
            </p:nvPicPr>
            <p:blipFill>
              <a:blip r:embed="rId62"/>
              <a:stretch>
                <a:fillRect/>
              </a:stretch>
            </p:blipFill>
            <p:spPr>
              <a:xfrm>
                <a:off x="801378" y="892374"/>
                <a:ext cx="18000" cy="18000"/>
              </a:xfrm>
              <a:prstGeom prst="rect">
                <a:avLst/>
              </a:prstGeom>
            </p:spPr>
          </p:pic>
        </mc:Fallback>
      </mc:AlternateContent>
    </p:spTree>
    <p:extLst>
      <p:ext uri="{BB962C8B-B14F-4D97-AF65-F5344CB8AC3E}">
        <p14:creationId xmlns:p14="http://schemas.microsoft.com/office/powerpoint/2010/main" val="13733532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841CF-1871-494B-8BAB-A00AE7A097F9}"/>
              </a:ext>
            </a:extLst>
          </p:cNvPr>
          <p:cNvSpPr>
            <a:spLocks noGrp="1"/>
          </p:cNvSpPr>
          <p:nvPr>
            <p:ph type="sldNum" sz="quarter" idx="12"/>
          </p:nvPr>
        </p:nvSpPr>
        <p:spPr/>
        <p:txBody>
          <a:bodyPr/>
          <a:lstStyle/>
          <a:p>
            <a:fld id="{A8FAE9CB-6C8B-49DF-BA0E-D5C49502510A}" type="slidenum">
              <a:rPr lang="en-US" smtClean="0"/>
              <a:pPr/>
              <a:t>91</a:t>
            </a:fld>
            <a:endParaRPr lang="en-US"/>
          </a:p>
        </p:txBody>
      </p:sp>
      <p:sp>
        <p:nvSpPr>
          <p:cNvPr id="3" name="TextBox 2">
            <a:extLst>
              <a:ext uri="{FF2B5EF4-FFF2-40B4-BE49-F238E27FC236}">
                <a16:creationId xmlns:a16="http://schemas.microsoft.com/office/drawing/2014/main" id="{17733027-F2DC-4D7E-891B-C852D0C9B7D7}"/>
              </a:ext>
            </a:extLst>
          </p:cNvPr>
          <p:cNvSpPr txBox="1"/>
          <p:nvPr/>
        </p:nvSpPr>
        <p:spPr>
          <a:xfrm>
            <a:off x="2819400" y="3429000"/>
            <a:ext cx="5334000" cy="461665"/>
          </a:xfrm>
          <a:prstGeom prst="rect">
            <a:avLst/>
          </a:prstGeom>
          <a:noFill/>
        </p:spPr>
        <p:txBody>
          <a:bodyPr wrap="square" rtlCol="0">
            <a:spAutoFit/>
          </a:bodyPr>
          <a:lstStyle/>
          <a:p>
            <a:r>
              <a:rPr lang="el-GR" dirty="0">
                <a:latin typeface="+mn-lt"/>
              </a:rPr>
              <a:t>Μη δυαδικές αποτιμήσεις συνάφειας</a:t>
            </a:r>
            <a:endParaRPr lang="en-US" dirty="0">
              <a:latin typeface="+mn-lt"/>
            </a:endParaRPr>
          </a:p>
        </p:txBody>
      </p:sp>
    </p:spTree>
    <p:extLst>
      <p:ext uri="{BB962C8B-B14F-4D97-AF65-F5344CB8AC3E}">
        <p14:creationId xmlns:p14="http://schemas.microsoft.com/office/powerpoint/2010/main" val="32394153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81001" y="2286000"/>
            <a:ext cx="7467600" cy="2971800"/>
          </a:xfrm>
          <a:prstGeom prst="rect">
            <a:avLst/>
          </a:prstGeom>
          <a:noFill/>
          <a:ln w="9525">
            <a:noFill/>
            <a:round/>
            <a:headEnd/>
            <a:tailEnd/>
          </a:ln>
        </p:spPr>
        <p:txBody>
          <a:bodyPr/>
          <a:lstStyle/>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latin typeface="Calibri" charset="0"/>
              </a:rPr>
              <a:t> </a:t>
            </a:r>
            <a:r>
              <a:rPr lang="el-GR" dirty="0">
                <a:latin typeface="Calibri" pitchFamily="34" charset="0"/>
                <a:cs typeface="+mn-cs"/>
              </a:rPr>
              <a:t>Μέχρι στιγμής δυαδικές αποτιμήσεις συνάφειας (συναφές ή μη συναφές)</a:t>
            </a:r>
          </a:p>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latin typeface="Calibri" pitchFamily="34" charset="0"/>
                <a:cs typeface="+mn-cs"/>
              </a:rPr>
              <a:t> Ας υποθέσουμε ότι τα έγραφα βαθμολογούνται για το «πόσο» συναφή είναι σε κάποια βαθμολογική κλίμακα </a:t>
            </a:r>
            <a:r>
              <a:rPr lang="en-US" dirty="0">
                <a:latin typeface="Calibri" pitchFamily="34" charset="0"/>
                <a:cs typeface="+mn-cs"/>
              </a:rPr>
              <a:t>[0, r],  r&gt;2 </a:t>
            </a: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a:latin typeface="+mn-lt"/>
            </a:endParaRP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a:latin typeface="+mn-lt"/>
            </a:endParaRPr>
          </a:p>
        </p:txBody>
      </p:sp>
      <p:sp>
        <p:nvSpPr>
          <p:cNvPr id="5" name="Rectangle 2"/>
          <p:cNvSpPr>
            <a:spLocks noGrp="1" noChangeArrowheads="1"/>
          </p:cNvSpPr>
          <p:nvPr>
            <p:ph type="title"/>
          </p:nvPr>
        </p:nvSpPr>
        <p:spPr>
          <a:xfrm>
            <a:off x="457200" y="685800"/>
            <a:ext cx="7793037" cy="762000"/>
          </a:xfrm>
        </p:spPr>
        <p:txBody>
          <a:bodyPr>
            <a:normAutofit/>
          </a:bodyPr>
          <a:lstStyle/>
          <a:p>
            <a:pPr algn="ctr"/>
            <a:r>
              <a:rPr lang="el-GR" sz="3600" dirty="0">
                <a:solidFill>
                  <a:schemeClr val="accent2">
                    <a:lumMod val="75000"/>
                  </a:schemeClr>
                </a:solidFill>
              </a:rPr>
              <a:t>Μη δυαδικές αποτιμήσεις</a:t>
            </a:r>
            <a:endParaRPr lang="en-US" sz="3600" dirty="0">
              <a:solidFill>
                <a:schemeClr val="accent2">
                  <a:lumMod val="75000"/>
                </a:schemeClr>
              </a:solidFill>
            </a:endParaRPr>
          </a:p>
        </p:txBody>
      </p:sp>
      <p:sp>
        <p:nvSpPr>
          <p:cNvPr id="4" name="Slide Number Placeholder 3"/>
          <p:cNvSpPr>
            <a:spLocks noGrp="1"/>
          </p:cNvSpPr>
          <p:nvPr>
            <p:ph type="sldNum" sz="quarter" idx="12"/>
          </p:nvPr>
        </p:nvSpPr>
        <p:spPr>
          <a:xfrm>
            <a:off x="6781800" y="6400800"/>
            <a:ext cx="2133600" cy="244475"/>
          </a:xfrm>
        </p:spPr>
        <p:txBody>
          <a:bodyPr/>
          <a:lstStyle/>
          <a:p>
            <a:pPr algn="r">
              <a:defRPr/>
            </a:pPr>
            <a:fld id="{6231DFBC-2454-451B-9C42-04D7F724382E}" type="slidenum">
              <a:rPr lang="en-US" smtClean="0"/>
              <a:pPr algn="r">
                <a:defRPr/>
              </a:pPr>
              <a:t>92</a:t>
            </a:fld>
            <a:endParaRPr lang="en-US"/>
          </a:p>
        </p:txBody>
      </p:sp>
    </p:spTree>
    <p:extLst>
      <p:ext uri="{BB962C8B-B14F-4D97-AF65-F5344CB8AC3E}">
        <p14:creationId xmlns:p14="http://schemas.microsoft.com/office/powerpoint/2010/main" val="21048558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sjavanma.UCI-ICS\Desktop\Yahoo-Toyota-Query.bmp"/>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57200" y="475455"/>
            <a:ext cx="6451600" cy="5973763"/>
          </a:xfrm>
        </p:spPr>
      </p:pic>
      <p:sp>
        <p:nvSpPr>
          <p:cNvPr id="33795" name="TextBox 4"/>
          <p:cNvSpPr txBox="1">
            <a:spLocks noChangeArrowheads="1"/>
          </p:cNvSpPr>
          <p:nvPr/>
        </p:nvSpPr>
        <p:spPr bwMode="auto">
          <a:xfrm>
            <a:off x="4610100" y="2201863"/>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dirty="0">
                <a:latin typeface="Calibri" pitchFamily="34" charset="0"/>
              </a:rPr>
              <a:t>fair</a:t>
            </a:r>
          </a:p>
        </p:txBody>
      </p:sp>
      <p:cxnSp>
        <p:nvCxnSpPr>
          <p:cNvPr id="7" name="Straight Arrow Connector 6"/>
          <p:cNvCxnSpPr/>
          <p:nvPr/>
        </p:nvCxnSpPr>
        <p:spPr>
          <a:xfrm rot="10800000" flipV="1">
            <a:off x="4648200" y="23955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5181600" y="28527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8" name="TextBox 9"/>
          <p:cNvSpPr txBox="1">
            <a:spLocks noChangeArrowheads="1"/>
          </p:cNvSpPr>
          <p:nvPr/>
        </p:nvSpPr>
        <p:spPr bwMode="auto">
          <a:xfrm>
            <a:off x="5257800" y="27003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a:latin typeface="Calibri" pitchFamily="34" charset="0"/>
              </a:rPr>
              <a:t>fair</a:t>
            </a:r>
          </a:p>
        </p:txBody>
      </p:sp>
      <p:sp>
        <p:nvSpPr>
          <p:cNvPr id="33799" name="TextBox 10"/>
          <p:cNvSpPr txBox="1">
            <a:spLocks noChangeArrowheads="1"/>
          </p:cNvSpPr>
          <p:nvPr/>
        </p:nvSpPr>
        <p:spPr bwMode="auto">
          <a:xfrm>
            <a:off x="4991100" y="33099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dirty="0">
                <a:latin typeface="Calibri" pitchFamily="34" charset="0"/>
              </a:rPr>
              <a:t>Good</a:t>
            </a:r>
          </a:p>
        </p:txBody>
      </p:sp>
      <p:cxnSp>
        <p:nvCxnSpPr>
          <p:cNvPr id="12" name="Straight Arrow Connector 11"/>
          <p:cNvCxnSpPr/>
          <p:nvPr/>
        </p:nvCxnSpPr>
        <p:spPr>
          <a:xfrm rot="10800000" flipV="1">
            <a:off x="5181600" y="3547347"/>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35E5ADA-EE82-487B-B468-1BF2D5AF2884}"/>
              </a:ext>
            </a:extLst>
          </p:cNvPr>
          <p:cNvGrpSpPr/>
          <p:nvPr/>
        </p:nvGrpSpPr>
        <p:grpSpPr>
          <a:xfrm>
            <a:off x="4491378" y="2536134"/>
            <a:ext cx="433440" cy="593640"/>
            <a:chOff x="4491378" y="2536134"/>
            <a:chExt cx="433440" cy="5936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062E791-F4E0-483C-A137-101197E3B3FF}"/>
                    </a:ext>
                  </a:extLst>
                </p14:cNvPr>
                <p14:cNvContentPartPr/>
                <p14:nvPr/>
              </p14:nvContentPartPr>
              <p14:xfrm>
                <a:off x="4491378" y="2539374"/>
                <a:ext cx="226080" cy="217440"/>
              </p14:xfrm>
            </p:contentPart>
          </mc:Choice>
          <mc:Fallback xmlns="">
            <p:pic>
              <p:nvPicPr>
                <p:cNvPr id="2" name="Ink 1">
                  <a:extLst>
                    <a:ext uri="{FF2B5EF4-FFF2-40B4-BE49-F238E27FC236}">
                      <a16:creationId xmlns:a16="http://schemas.microsoft.com/office/drawing/2014/main" id="{D062E791-F4E0-483C-A137-101197E3B3FF}"/>
                    </a:ext>
                  </a:extLst>
                </p:cNvPr>
                <p:cNvPicPr/>
                <p:nvPr/>
              </p:nvPicPr>
              <p:blipFill>
                <a:blip r:embed="rId4"/>
                <a:stretch>
                  <a:fillRect/>
                </a:stretch>
              </p:blipFill>
              <p:spPr>
                <a:xfrm>
                  <a:off x="4482738" y="2530374"/>
                  <a:ext cx="243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64AFCA2-413D-43D6-ADC1-DE4F3A29E251}"/>
                    </a:ext>
                  </a:extLst>
                </p14:cNvPr>
                <p14:cNvContentPartPr/>
                <p14:nvPr/>
              </p14:nvContentPartPr>
              <p14:xfrm>
                <a:off x="4605498" y="2536134"/>
                <a:ext cx="162000" cy="45000"/>
              </p14:xfrm>
            </p:contentPart>
          </mc:Choice>
          <mc:Fallback xmlns="">
            <p:pic>
              <p:nvPicPr>
                <p:cNvPr id="3" name="Ink 2">
                  <a:extLst>
                    <a:ext uri="{FF2B5EF4-FFF2-40B4-BE49-F238E27FC236}">
                      <a16:creationId xmlns:a16="http://schemas.microsoft.com/office/drawing/2014/main" id="{E64AFCA2-413D-43D6-ADC1-DE4F3A29E251}"/>
                    </a:ext>
                  </a:extLst>
                </p:cNvPr>
                <p:cNvPicPr/>
                <p:nvPr/>
              </p:nvPicPr>
              <p:blipFill>
                <a:blip r:embed="rId6"/>
                <a:stretch>
                  <a:fillRect/>
                </a:stretch>
              </p:blipFill>
              <p:spPr>
                <a:xfrm>
                  <a:off x="4596858" y="2527134"/>
                  <a:ext cx="179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430511A-F501-4605-9DFE-E3ABB67227E5}"/>
                    </a:ext>
                  </a:extLst>
                </p14:cNvPr>
                <p14:cNvContentPartPr/>
                <p14:nvPr/>
              </p14:nvContentPartPr>
              <p14:xfrm>
                <a:off x="4745178" y="2826654"/>
                <a:ext cx="179640" cy="142560"/>
              </p14:xfrm>
            </p:contentPart>
          </mc:Choice>
          <mc:Fallback xmlns="">
            <p:pic>
              <p:nvPicPr>
                <p:cNvPr id="4" name="Ink 3">
                  <a:extLst>
                    <a:ext uri="{FF2B5EF4-FFF2-40B4-BE49-F238E27FC236}">
                      <a16:creationId xmlns:a16="http://schemas.microsoft.com/office/drawing/2014/main" id="{8430511A-F501-4605-9DFE-E3ABB67227E5}"/>
                    </a:ext>
                  </a:extLst>
                </p:cNvPr>
                <p:cNvPicPr/>
                <p:nvPr/>
              </p:nvPicPr>
              <p:blipFill>
                <a:blip r:embed="rId8"/>
                <a:stretch>
                  <a:fillRect/>
                </a:stretch>
              </p:blipFill>
              <p:spPr>
                <a:xfrm>
                  <a:off x="4736538" y="2817654"/>
                  <a:ext cx="197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087E31AD-7E54-4785-ABCA-C0A55EEB4785}"/>
                    </a:ext>
                  </a:extLst>
                </p14:cNvPr>
                <p14:cNvContentPartPr/>
                <p14:nvPr/>
              </p14:nvContentPartPr>
              <p14:xfrm>
                <a:off x="4808178" y="2824494"/>
                <a:ext cx="111960" cy="305280"/>
              </p14:xfrm>
            </p:contentPart>
          </mc:Choice>
          <mc:Fallback xmlns="">
            <p:pic>
              <p:nvPicPr>
                <p:cNvPr id="5" name="Ink 4">
                  <a:extLst>
                    <a:ext uri="{FF2B5EF4-FFF2-40B4-BE49-F238E27FC236}">
                      <a16:creationId xmlns:a16="http://schemas.microsoft.com/office/drawing/2014/main" id="{087E31AD-7E54-4785-ABCA-C0A55EEB4785}"/>
                    </a:ext>
                  </a:extLst>
                </p:cNvPr>
                <p:cNvPicPr/>
                <p:nvPr/>
              </p:nvPicPr>
              <p:blipFill>
                <a:blip r:embed="rId10"/>
                <a:stretch>
                  <a:fillRect/>
                </a:stretch>
              </p:blipFill>
              <p:spPr>
                <a:xfrm>
                  <a:off x="4799178" y="2815494"/>
                  <a:ext cx="129600" cy="32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35F30C0D-8B1B-421C-B7CA-A010E2B83A2F}"/>
                  </a:ext>
                </a:extLst>
              </p14:cNvPr>
              <p14:cNvContentPartPr/>
              <p14:nvPr/>
            </p14:nvContentPartPr>
            <p14:xfrm>
              <a:off x="4885218" y="3421014"/>
              <a:ext cx="223200" cy="276480"/>
            </p14:xfrm>
          </p:contentPart>
        </mc:Choice>
        <mc:Fallback xmlns="">
          <p:pic>
            <p:nvPicPr>
              <p:cNvPr id="8" name="Ink 7">
                <a:extLst>
                  <a:ext uri="{FF2B5EF4-FFF2-40B4-BE49-F238E27FC236}">
                    <a16:creationId xmlns:a16="http://schemas.microsoft.com/office/drawing/2014/main" id="{35F30C0D-8B1B-421C-B7CA-A010E2B83A2F}"/>
                  </a:ext>
                </a:extLst>
              </p:cNvPr>
              <p:cNvPicPr/>
              <p:nvPr/>
            </p:nvPicPr>
            <p:blipFill>
              <a:blip r:embed="rId12"/>
              <a:stretch>
                <a:fillRect/>
              </a:stretch>
            </p:blipFill>
            <p:spPr>
              <a:xfrm>
                <a:off x="4876578" y="3412014"/>
                <a:ext cx="2408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910F8D53-F1F6-44E0-AA3B-283A92AF0F0C}"/>
                  </a:ext>
                </a:extLst>
              </p14:cNvPr>
              <p14:cNvContentPartPr/>
              <p14:nvPr/>
            </p14:nvContentPartPr>
            <p14:xfrm>
              <a:off x="5163498" y="4462134"/>
              <a:ext cx="234720" cy="181440"/>
            </p14:xfrm>
          </p:contentPart>
        </mc:Choice>
        <mc:Fallback xmlns="">
          <p:pic>
            <p:nvPicPr>
              <p:cNvPr id="10" name="Ink 9">
                <a:extLst>
                  <a:ext uri="{FF2B5EF4-FFF2-40B4-BE49-F238E27FC236}">
                    <a16:creationId xmlns:a16="http://schemas.microsoft.com/office/drawing/2014/main" id="{910F8D53-F1F6-44E0-AA3B-283A92AF0F0C}"/>
                  </a:ext>
                </a:extLst>
              </p:cNvPr>
              <p:cNvPicPr/>
              <p:nvPr/>
            </p:nvPicPr>
            <p:blipFill>
              <a:blip r:embed="rId14"/>
              <a:stretch>
                <a:fillRect/>
              </a:stretch>
            </p:blipFill>
            <p:spPr>
              <a:xfrm>
                <a:off x="5154858" y="4453134"/>
                <a:ext cx="252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17636112-F4D0-45B4-AE3B-12AF2D85A652}"/>
                  </a:ext>
                </a:extLst>
              </p14:cNvPr>
              <p14:cNvContentPartPr/>
              <p14:nvPr/>
            </p14:nvContentPartPr>
            <p14:xfrm>
              <a:off x="1581138" y="2494014"/>
              <a:ext cx="198360" cy="243720"/>
            </p14:xfrm>
          </p:contentPart>
        </mc:Choice>
        <mc:Fallback xmlns="">
          <p:pic>
            <p:nvPicPr>
              <p:cNvPr id="11" name="Ink 10">
                <a:extLst>
                  <a:ext uri="{FF2B5EF4-FFF2-40B4-BE49-F238E27FC236}">
                    <a16:creationId xmlns:a16="http://schemas.microsoft.com/office/drawing/2014/main" id="{17636112-F4D0-45B4-AE3B-12AF2D85A652}"/>
                  </a:ext>
                </a:extLst>
              </p:cNvPr>
              <p:cNvPicPr/>
              <p:nvPr/>
            </p:nvPicPr>
            <p:blipFill>
              <a:blip r:embed="rId16"/>
              <a:stretch>
                <a:fillRect/>
              </a:stretch>
            </p:blipFill>
            <p:spPr>
              <a:xfrm>
                <a:off x="1572498" y="2485374"/>
                <a:ext cx="2160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69B0F635-C0EE-43C2-BBE2-3DF5013BB965}"/>
                  </a:ext>
                </a:extLst>
              </p14:cNvPr>
              <p14:cNvContentPartPr/>
              <p14:nvPr/>
            </p14:nvContentPartPr>
            <p14:xfrm>
              <a:off x="1581498" y="2995494"/>
              <a:ext cx="248400" cy="219600"/>
            </p14:xfrm>
          </p:contentPart>
        </mc:Choice>
        <mc:Fallback xmlns="">
          <p:pic>
            <p:nvPicPr>
              <p:cNvPr id="13" name="Ink 12">
                <a:extLst>
                  <a:ext uri="{FF2B5EF4-FFF2-40B4-BE49-F238E27FC236}">
                    <a16:creationId xmlns:a16="http://schemas.microsoft.com/office/drawing/2014/main" id="{69B0F635-C0EE-43C2-BBE2-3DF5013BB965}"/>
                  </a:ext>
                </a:extLst>
              </p:cNvPr>
              <p:cNvPicPr/>
              <p:nvPr/>
            </p:nvPicPr>
            <p:blipFill>
              <a:blip r:embed="rId18"/>
              <a:stretch>
                <a:fillRect/>
              </a:stretch>
            </p:blipFill>
            <p:spPr>
              <a:xfrm>
                <a:off x="1572498" y="2986854"/>
                <a:ext cx="266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9202418-F038-4AA4-B70D-8468E517923E}"/>
                  </a:ext>
                </a:extLst>
              </p14:cNvPr>
              <p14:cNvContentPartPr/>
              <p14:nvPr/>
            </p14:nvContentPartPr>
            <p14:xfrm>
              <a:off x="1506618" y="3604614"/>
              <a:ext cx="233640" cy="173520"/>
            </p14:xfrm>
          </p:contentPart>
        </mc:Choice>
        <mc:Fallback xmlns="">
          <p:pic>
            <p:nvPicPr>
              <p:cNvPr id="14" name="Ink 13">
                <a:extLst>
                  <a:ext uri="{FF2B5EF4-FFF2-40B4-BE49-F238E27FC236}">
                    <a16:creationId xmlns:a16="http://schemas.microsoft.com/office/drawing/2014/main" id="{39202418-F038-4AA4-B70D-8468E517923E}"/>
                  </a:ext>
                </a:extLst>
              </p:cNvPr>
              <p:cNvPicPr/>
              <p:nvPr/>
            </p:nvPicPr>
            <p:blipFill>
              <a:blip r:embed="rId20"/>
              <a:stretch>
                <a:fillRect/>
              </a:stretch>
            </p:blipFill>
            <p:spPr>
              <a:xfrm>
                <a:off x="1497978" y="3595614"/>
                <a:ext cx="251280" cy="191160"/>
              </a:xfrm>
              <a:prstGeom prst="rect">
                <a:avLst/>
              </a:prstGeom>
            </p:spPr>
          </p:pic>
        </mc:Fallback>
      </mc:AlternateContent>
      <p:grpSp>
        <p:nvGrpSpPr>
          <p:cNvPr id="20" name="Group 19">
            <a:extLst>
              <a:ext uri="{FF2B5EF4-FFF2-40B4-BE49-F238E27FC236}">
                <a16:creationId xmlns:a16="http://schemas.microsoft.com/office/drawing/2014/main" id="{E6C662EB-347A-4A7B-915D-E36F56927645}"/>
              </a:ext>
            </a:extLst>
          </p:cNvPr>
          <p:cNvGrpSpPr/>
          <p:nvPr/>
        </p:nvGrpSpPr>
        <p:grpSpPr>
          <a:xfrm>
            <a:off x="1517778" y="4247574"/>
            <a:ext cx="160200" cy="213120"/>
            <a:chOff x="1517778" y="4247574"/>
            <a:chExt cx="160200" cy="213120"/>
          </a:xfrm>
        </p:grpSpPr>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84E47BAB-BAAF-45B3-956B-28E7EBECBB7E}"/>
                    </a:ext>
                  </a:extLst>
                </p14:cNvPr>
                <p14:cNvContentPartPr/>
                <p14:nvPr/>
              </p14:nvContentPartPr>
              <p14:xfrm>
                <a:off x="1517778" y="4247574"/>
                <a:ext cx="33480" cy="213120"/>
              </p14:xfrm>
            </p:contentPart>
          </mc:Choice>
          <mc:Fallback xmlns="">
            <p:pic>
              <p:nvPicPr>
                <p:cNvPr id="15" name="Ink 14">
                  <a:extLst>
                    <a:ext uri="{FF2B5EF4-FFF2-40B4-BE49-F238E27FC236}">
                      <a16:creationId xmlns:a16="http://schemas.microsoft.com/office/drawing/2014/main" id="{84E47BAB-BAAF-45B3-956B-28E7EBECBB7E}"/>
                    </a:ext>
                  </a:extLst>
                </p:cNvPr>
                <p:cNvPicPr/>
                <p:nvPr/>
              </p:nvPicPr>
              <p:blipFill>
                <a:blip r:embed="rId22"/>
                <a:stretch>
                  <a:fillRect/>
                </a:stretch>
              </p:blipFill>
              <p:spPr>
                <a:xfrm>
                  <a:off x="1508778" y="4238574"/>
                  <a:ext cx="51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12A94C9-F06E-49C1-BB34-58BDB5341745}"/>
                    </a:ext>
                  </a:extLst>
                </p14:cNvPr>
                <p14:cNvContentPartPr/>
                <p14:nvPr/>
              </p14:nvContentPartPr>
              <p14:xfrm>
                <a:off x="1544058" y="4286094"/>
                <a:ext cx="133920" cy="160560"/>
              </p14:xfrm>
            </p:contentPart>
          </mc:Choice>
          <mc:Fallback xmlns="">
            <p:pic>
              <p:nvPicPr>
                <p:cNvPr id="16" name="Ink 15">
                  <a:extLst>
                    <a:ext uri="{FF2B5EF4-FFF2-40B4-BE49-F238E27FC236}">
                      <a16:creationId xmlns:a16="http://schemas.microsoft.com/office/drawing/2014/main" id="{C12A94C9-F06E-49C1-BB34-58BDB5341745}"/>
                    </a:ext>
                  </a:extLst>
                </p:cNvPr>
                <p:cNvPicPr/>
                <p:nvPr/>
              </p:nvPicPr>
              <p:blipFill>
                <a:blip r:embed="rId24"/>
                <a:stretch>
                  <a:fillRect/>
                </a:stretch>
              </p:blipFill>
              <p:spPr>
                <a:xfrm>
                  <a:off x="1535418" y="4277094"/>
                  <a:ext cx="151560" cy="17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83F84702-14C5-4176-8F68-2774A47CE2F6}"/>
                  </a:ext>
                </a:extLst>
              </p14:cNvPr>
              <p14:cNvContentPartPr/>
              <p14:nvPr/>
            </p14:nvContentPartPr>
            <p14:xfrm>
              <a:off x="1500858" y="4870374"/>
              <a:ext cx="245520" cy="193680"/>
            </p14:xfrm>
          </p:contentPart>
        </mc:Choice>
        <mc:Fallback xmlns="">
          <p:pic>
            <p:nvPicPr>
              <p:cNvPr id="17" name="Ink 16">
                <a:extLst>
                  <a:ext uri="{FF2B5EF4-FFF2-40B4-BE49-F238E27FC236}">
                    <a16:creationId xmlns:a16="http://schemas.microsoft.com/office/drawing/2014/main" id="{83F84702-14C5-4176-8F68-2774A47CE2F6}"/>
                  </a:ext>
                </a:extLst>
              </p:cNvPr>
              <p:cNvPicPr/>
              <p:nvPr/>
            </p:nvPicPr>
            <p:blipFill>
              <a:blip r:embed="rId26"/>
              <a:stretch>
                <a:fillRect/>
              </a:stretch>
            </p:blipFill>
            <p:spPr>
              <a:xfrm>
                <a:off x="1492218" y="4861374"/>
                <a:ext cx="263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D4DB3951-445B-4A07-9CF9-A808EA0B5412}"/>
                  </a:ext>
                </a:extLst>
              </p14:cNvPr>
              <p14:cNvContentPartPr/>
              <p14:nvPr/>
            </p14:nvContentPartPr>
            <p14:xfrm>
              <a:off x="1534698" y="5584614"/>
              <a:ext cx="11880" cy="15480"/>
            </p14:xfrm>
          </p:contentPart>
        </mc:Choice>
        <mc:Fallback xmlns="">
          <p:pic>
            <p:nvPicPr>
              <p:cNvPr id="18" name="Ink 17">
                <a:extLst>
                  <a:ext uri="{FF2B5EF4-FFF2-40B4-BE49-F238E27FC236}">
                    <a16:creationId xmlns:a16="http://schemas.microsoft.com/office/drawing/2014/main" id="{D4DB3951-445B-4A07-9CF9-A808EA0B5412}"/>
                  </a:ext>
                </a:extLst>
              </p:cNvPr>
              <p:cNvPicPr/>
              <p:nvPr/>
            </p:nvPicPr>
            <p:blipFill>
              <a:blip r:embed="rId28"/>
              <a:stretch>
                <a:fillRect/>
              </a:stretch>
            </p:blipFill>
            <p:spPr>
              <a:xfrm>
                <a:off x="1525698" y="5575974"/>
                <a:ext cx="29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BBF8F989-E55D-4EEC-A0DC-53B8CADFADE2}"/>
                  </a:ext>
                </a:extLst>
              </p14:cNvPr>
              <p14:cNvContentPartPr/>
              <p14:nvPr/>
            </p14:nvContentPartPr>
            <p14:xfrm>
              <a:off x="1446498" y="5933814"/>
              <a:ext cx="36360" cy="166680"/>
            </p14:xfrm>
          </p:contentPart>
        </mc:Choice>
        <mc:Fallback xmlns="">
          <p:pic>
            <p:nvPicPr>
              <p:cNvPr id="19" name="Ink 18">
                <a:extLst>
                  <a:ext uri="{FF2B5EF4-FFF2-40B4-BE49-F238E27FC236}">
                    <a16:creationId xmlns:a16="http://schemas.microsoft.com/office/drawing/2014/main" id="{BBF8F989-E55D-4EEC-A0DC-53B8CADFADE2}"/>
                  </a:ext>
                </a:extLst>
              </p:cNvPr>
              <p:cNvPicPr/>
              <p:nvPr/>
            </p:nvPicPr>
            <p:blipFill>
              <a:blip r:embed="rId30"/>
              <a:stretch>
                <a:fillRect/>
              </a:stretch>
            </p:blipFill>
            <p:spPr>
              <a:xfrm>
                <a:off x="1437858" y="5924814"/>
                <a:ext cx="54000" cy="184320"/>
              </a:xfrm>
              <a:prstGeom prst="rect">
                <a:avLst/>
              </a:prstGeom>
            </p:spPr>
          </p:pic>
        </mc:Fallback>
      </mc:AlternateContent>
    </p:spTree>
    <p:extLst>
      <p:ext uri="{BB962C8B-B14F-4D97-AF65-F5344CB8AC3E}">
        <p14:creationId xmlns:p14="http://schemas.microsoft.com/office/powerpoint/2010/main" val="1203983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 (DCG)</a:t>
            </a:r>
          </a:p>
        </p:txBody>
      </p:sp>
      <p:sp>
        <p:nvSpPr>
          <p:cNvPr id="34819" name="Content Placeholder 2"/>
          <p:cNvSpPr>
            <a:spLocks noGrp="1"/>
          </p:cNvSpPr>
          <p:nvPr>
            <p:ph idx="1"/>
          </p:nvPr>
        </p:nvSpPr>
        <p:spPr>
          <a:xfrm>
            <a:off x="628650" y="1825625"/>
            <a:ext cx="7886700" cy="2822575"/>
          </a:xfrm>
        </p:spPr>
        <p:txBody>
          <a:bodyPr>
            <a:noAutofit/>
          </a:bodyPr>
          <a:lstStyle/>
          <a:p>
            <a:pPr>
              <a:buFont typeface="Wingdings" panose="05000000000000000000" pitchFamily="2" charset="2"/>
              <a:buChar char="§"/>
            </a:pPr>
            <a:r>
              <a:rPr lang="el-GR" altLang="en-US" sz="2400" dirty="0"/>
              <a:t>Δημοφιλές μέτρο για την αποτίμηση της αναζήτησης στο </a:t>
            </a:r>
            <a:r>
              <a:rPr lang="en-US" altLang="en-US" sz="2400" dirty="0"/>
              <a:t>web </a:t>
            </a:r>
            <a:r>
              <a:rPr lang="el-GR" altLang="en-US" sz="2400" dirty="0"/>
              <a:t>και σε παρόμοιες εφαρμογές</a:t>
            </a:r>
            <a:endParaRPr lang="en-US" altLang="en-US" sz="2400" dirty="0"/>
          </a:p>
          <a:p>
            <a:pPr>
              <a:buFont typeface="Wingdings" panose="05000000000000000000" pitchFamily="2" charset="2"/>
              <a:buChar char="§"/>
            </a:pPr>
            <a:endParaRPr lang="en-US" altLang="en-US" sz="2400" dirty="0"/>
          </a:p>
          <a:p>
            <a:pPr>
              <a:buFont typeface="Wingdings" panose="05000000000000000000" pitchFamily="2" charset="2"/>
              <a:buChar char="§"/>
            </a:pPr>
            <a:r>
              <a:rPr lang="el-GR" altLang="en-US" sz="2400" dirty="0"/>
              <a:t>Δύο κριτήρια</a:t>
            </a:r>
            <a:r>
              <a:rPr lang="en-US" altLang="en-US" sz="2400" dirty="0"/>
              <a:t>:</a:t>
            </a:r>
          </a:p>
          <a:p>
            <a:pPr lvl="1">
              <a:buFont typeface="Wingdings" panose="05000000000000000000" pitchFamily="2" charset="2"/>
              <a:buChar char="§"/>
            </a:pPr>
            <a:r>
              <a:rPr lang="el-GR" altLang="en-US" sz="2400" dirty="0">
                <a:solidFill>
                  <a:schemeClr val="accent2">
                    <a:lumMod val="75000"/>
                  </a:schemeClr>
                </a:solidFill>
              </a:rPr>
              <a:t>(βαθμός συνάφειας) </a:t>
            </a:r>
            <a:r>
              <a:rPr lang="el-GR" altLang="en-US" sz="2400" dirty="0"/>
              <a:t>Έγγραφα με μεγάλη συνάφεια είναι πιο χρήσιμα από οριακά συναφή έγγραφα </a:t>
            </a:r>
          </a:p>
          <a:p>
            <a:pPr lvl="1">
              <a:buFont typeface="Wingdings" panose="05000000000000000000" pitchFamily="2" charset="2"/>
              <a:buChar char="§"/>
            </a:pPr>
            <a:r>
              <a:rPr lang="el-GR" altLang="en-US" sz="2400" dirty="0">
                <a:solidFill>
                  <a:schemeClr val="accent2">
                    <a:lumMod val="75000"/>
                  </a:schemeClr>
                </a:solidFill>
              </a:rPr>
              <a:t>(θέση στη διάταξη) </a:t>
            </a:r>
            <a:r>
              <a:rPr lang="el-GR" altLang="en-US" sz="2400" dirty="0"/>
              <a:t>Όσο πιο χαμηλά στη διάταξη εμφανίζεται ένα έγγραφο, τόσο λιγότερο χρήσιμο είναι για ένα χρήστη, αφού είναι λιγότερο πιθανό να το εξετάσει</a:t>
            </a:r>
            <a:endParaRPr lang="en-US" altLang="en-US" sz="2400" dirty="0"/>
          </a:p>
        </p:txBody>
      </p:sp>
    </p:spTree>
    <p:extLst>
      <p:ext uri="{BB962C8B-B14F-4D97-AF65-F5344CB8AC3E}">
        <p14:creationId xmlns:p14="http://schemas.microsoft.com/office/powerpoint/2010/main" val="13658218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75407"/>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228599" y="1066801"/>
            <a:ext cx="5010151" cy="4524315"/>
          </a:xfrm>
          <a:prstGeom prst="rect">
            <a:avLst/>
          </a:prstGeom>
          <a:noFill/>
        </p:spPr>
        <p:txBody>
          <a:bodyPr wrap="square" rtlCol="0">
            <a:spAutoFit/>
          </a:bodyPr>
          <a:lstStyle/>
          <a:p>
            <a:pPr fontAlgn="auto">
              <a:spcAft>
                <a:spcPts val="0"/>
              </a:spcAft>
              <a:buFont typeface="Wingdings" panose="05000000000000000000" pitchFamily="2" charset="2"/>
              <a:buChar char="§"/>
            </a:pPr>
            <a:r>
              <a:rPr lang="en-US" altLang="en-US" dirty="0">
                <a:latin typeface="+mn-lt"/>
              </a:rPr>
              <a:t> </a:t>
            </a:r>
            <a:r>
              <a:rPr lang="el-GR" altLang="en-US" sz="2000" dirty="0">
                <a:latin typeface="+mn-lt"/>
              </a:rPr>
              <a:t>Έστω αξιολογήσεις συνάφειας στην κλίμακα </a:t>
            </a:r>
            <a:r>
              <a:rPr lang="en-US" altLang="en-US" sz="2000" dirty="0">
                <a:latin typeface="+mn-lt"/>
              </a:rPr>
              <a:t>[0,</a:t>
            </a:r>
            <a:r>
              <a:rPr lang="el-GR" altLang="en-US" sz="2000" dirty="0">
                <a:latin typeface="+mn-lt"/>
              </a:rPr>
              <a:t> </a:t>
            </a:r>
            <a:r>
              <a:rPr lang="en-US" altLang="en-US" sz="2000" dirty="0">
                <a:latin typeface="+mn-lt"/>
              </a:rPr>
              <a:t>r]</a:t>
            </a:r>
            <a:r>
              <a:rPr lang="el-GR" altLang="en-US" sz="2000" dirty="0">
                <a:latin typeface="+mn-lt"/>
              </a:rPr>
              <a:t>, </a:t>
            </a:r>
            <a:r>
              <a:rPr lang="en-US" altLang="en-US" sz="2000" dirty="0">
                <a:latin typeface="+mn-lt"/>
              </a:rPr>
              <a:t> r&gt;2</a:t>
            </a:r>
            <a:r>
              <a:rPr lang="el-GR" altLang="en-US" sz="2000" dirty="0">
                <a:latin typeface="+mn-lt"/>
              </a:rPr>
              <a:t> και ότι οι αξιολογήσεις των </a:t>
            </a:r>
            <a:r>
              <a:rPr lang="en-US" altLang="en-US" sz="2000" i="1" dirty="0">
                <a:latin typeface="+mn-lt"/>
              </a:rPr>
              <a:t>n</a:t>
            </a:r>
            <a:r>
              <a:rPr lang="en-US" altLang="en-US" sz="2000" dirty="0">
                <a:latin typeface="+mn-lt"/>
              </a:rPr>
              <a:t> </a:t>
            </a:r>
            <a:r>
              <a:rPr lang="el-GR" altLang="en-US" sz="2000" dirty="0">
                <a:latin typeface="+mn-lt"/>
              </a:rPr>
              <a:t>πρώτων εγγράφων είναι </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 …</a:t>
            </a:r>
            <a:r>
              <a:rPr lang="el-GR" altLang="en-US" sz="2000" dirty="0">
                <a:solidFill>
                  <a:schemeClr val="accent5">
                    <a:lumMod val="75000"/>
                  </a:schemeClr>
                </a:solidFill>
                <a:latin typeface="+mn-lt"/>
              </a:rPr>
              <a:t> </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r>
              <a:rPr lang="en-US" altLang="en-US" sz="2000" dirty="0">
                <a:solidFill>
                  <a:schemeClr val="accent5">
                    <a:lumMod val="75000"/>
                  </a:schemeClr>
                </a:solidFill>
                <a:latin typeface="+mn-lt"/>
              </a:rPr>
              <a:t> </a:t>
            </a:r>
            <a:r>
              <a:rPr lang="en-US" altLang="en-US" sz="2000" dirty="0">
                <a:latin typeface="+mn-lt"/>
              </a:rPr>
              <a:t>(</a:t>
            </a:r>
            <a:r>
              <a:rPr lang="el-GR" altLang="en-US" sz="2000" dirty="0">
                <a:latin typeface="+mn-lt"/>
              </a:rPr>
              <a:t>σε σειρά διάταξης) </a:t>
            </a:r>
            <a:endParaRPr lang="en-US" altLang="en-US" sz="2000" dirty="0">
              <a:latin typeface="+mn-lt"/>
            </a:endParaRPr>
          </a:p>
          <a:p>
            <a:pPr fontAlgn="auto">
              <a:spcAft>
                <a:spcPts val="0"/>
              </a:spcAft>
              <a:buFont typeface="Wingdings" panose="05000000000000000000" pitchFamily="2" charset="2"/>
              <a:buChar char="§"/>
            </a:pPr>
            <a:endParaRPr lang="en-US" altLang="en-US" sz="2000" dirty="0">
              <a:latin typeface="+mn-lt"/>
            </a:endParaRPr>
          </a:p>
          <a:p>
            <a:pPr fontAlgn="auto">
              <a:spcAft>
                <a:spcPts val="0"/>
              </a:spcAft>
              <a:buFont typeface="Wingdings" panose="05000000000000000000" pitchFamily="2" charset="2"/>
              <a:buChar char="§"/>
            </a:pPr>
            <a:r>
              <a:rPr lang="en-US" altLang="en-US" sz="2000" dirty="0">
                <a:latin typeface="+mn-lt"/>
              </a:rPr>
              <a:t> </a:t>
            </a:r>
            <a:r>
              <a:rPr lang="el-GR" altLang="en-US" sz="2000" dirty="0">
                <a:latin typeface="+mn-lt"/>
              </a:rPr>
              <a:t>Χρήση βαθμιδωτής (</a:t>
            </a:r>
            <a:r>
              <a:rPr lang="en-US" altLang="en-US" sz="2000" dirty="0">
                <a:latin typeface="+mn-lt"/>
              </a:rPr>
              <a:t>graded</a:t>
            </a:r>
            <a:r>
              <a:rPr lang="el-GR" altLang="en-US" sz="2000" dirty="0">
                <a:latin typeface="+mn-lt"/>
              </a:rPr>
              <a:t>) συνάφειας ως μέτρου της χρησιμότητας ή του </a:t>
            </a:r>
            <a:r>
              <a:rPr lang="el-GR" altLang="en-US" sz="2000" dirty="0">
                <a:solidFill>
                  <a:schemeClr val="accent2">
                    <a:lumMod val="75000"/>
                  </a:schemeClr>
                </a:solidFill>
                <a:latin typeface="+mn-lt"/>
              </a:rPr>
              <a:t>κέρδους (</a:t>
            </a:r>
            <a:r>
              <a:rPr lang="en-US" altLang="en-US" sz="2000" dirty="0">
                <a:solidFill>
                  <a:schemeClr val="accent2">
                    <a:lumMod val="75000"/>
                  </a:schemeClr>
                </a:solidFill>
                <a:latin typeface="+mn-lt"/>
              </a:rPr>
              <a:t>gain) </a:t>
            </a:r>
            <a:r>
              <a:rPr lang="el-GR" altLang="en-US" sz="2000" dirty="0">
                <a:latin typeface="+mn-lt"/>
              </a:rPr>
              <a:t>από την εξέταση ενός εγγράφου</a:t>
            </a:r>
            <a:endParaRPr lang="en-US" altLang="en-US" sz="2000" dirty="0">
              <a:latin typeface="+mn-lt"/>
            </a:endParaRPr>
          </a:p>
          <a:p>
            <a:pPr fontAlgn="auto">
              <a:spcAft>
                <a:spcPts val="0"/>
              </a:spcAft>
              <a:buFont typeface="Wingdings" panose="05000000000000000000" pitchFamily="2" charset="2"/>
              <a:buChar char="§"/>
            </a:pPr>
            <a:r>
              <a:rPr lang="en-US" altLang="en-US" dirty="0">
                <a:latin typeface="+mn-lt"/>
              </a:rPr>
              <a:t> </a:t>
            </a:r>
            <a:r>
              <a:rPr lang="el-GR" altLang="en-US" sz="2000" dirty="0">
                <a:latin typeface="+mn-lt"/>
              </a:rPr>
              <a:t>Το κέρδος </a:t>
            </a:r>
            <a:endParaRPr lang="en-US" altLang="en-US" sz="2000" dirty="0">
              <a:latin typeface="+mn-lt"/>
            </a:endParaRPr>
          </a:p>
          <a:p>
            <a:pPr lvl="1" fontAlgn="auto">
              <a:spcAft>
                <a:spcPts val="0"/>
              </a:spcAft>
              <a:buFont typeface="Wingdings" panose="05000000000000000000" pitchFamily="2" charset="2"/>
              <a:buChar char="§"/>
            </a:pPr>
            <a:r>
              <a:rPr lang="en-US" altLang="en-US" sz="2000" dirty="0">
                <a:solidFill>
                  <a:schemeClr val="accent6">
                    <a:lumMod val="75000"/>
                  </a:schemeClr>
                </a:solidFill>
                <a:latin typeface="+mn-lt"/>
              </a:rPr>
              <a:t> </a:t>
            </a:r>
            <a:r>
              <a:rPr lang="el-GR" altLang="en-US" sz="2000" dirty="0">
                <a:solidFill>
                  <a:schemeClr val="accent6">
                    <a:lumMod val="75000"/>
                  </a:schemeClr>
                </a:solidFill>
                <a:latin typeface="+mn-lt"/>
              </a:rPr>
              <a:t>συγκεντρώνεται</a:t>
            </a:r>
            <a:r>
              <a:rPr lang="en-US" altLang="en-US" sz="2000" dirty="0">
                <a:solidFill>
                  <a:schemeClr val="accent6">
                    <a:lumMod val="75000"/>
                  </a:schemeClr>
                </a:solidFill>
                <a:latin typeface="+mn-lt"/>
              </a:rPr>
              <a:t>/</a:t>
            </a:r>
            <a:r>
              <a:rPr lang="el-GR" altLang="en-US" sz="2000" dirty="0">
                <a:solidFill>
                  <a:schemeClr val="accent6">
                    <a:lumMod val="75000"/>
                  </a:schemeClr>
                </a:solidFill>
                <a:latin typeface="+mn-lt"/>
              </a:rPr>
              <a:t>αθροίζεται ξεκινώντας από την κορυφή της διάταξης </a:t>
            </a:r>
            <a:endParaRPr lang="en-US" altLang="en-US" sz="2000" dirty="0">
              <a:solidFill>
                <a:schemeClr val="accent6">
                  <a:lumMod val="75000"/>
                </a:schemeClr>
              </a:solidFill>
              <a:latin typeface="+mn-lt"/>
            </a:endParaRPr>
          </a:p>
          <a:p>
            <a:pPr lvl="2"/>
            <a:r>
              <a:rPr lang="en-US" altLang="en-US" sz="2000" dirty="0">
                <a:solidFill>
                  <a:schemeClr val="accent2">
                    <a:lumMod val="75000"/>
                  </a:schemeClr>
                </a:solidFill>
                <a:latin typeface="+mn-lt"/>
              </a:rPr>
              <a:t>Cumulative Gain (CG) </a:t>
            </a:r>
            <a:r>
              <a:rPr lang="el-GR" altLang="en-US" sz="2000" dirty="0">
                <a:latin typeface="+mn-lt"/>
              </a:rPr>
              <a:t>στη θέση διάταξης (</a:t>
            </a:r>
            <a:r>
              <a:rPr lang="en-US" altLang="en-US" sz="2000" dirty="0">
                <a:latin typeface="+mn-lt"/>
              </a:rPr>
              <a:t>rank</a:t>
            </a:r>
            <a:r>
              <a:rPr lang="el-GR" altLang="en-US" sz="2000" dirty="0">
                <a:latin typeface="+mn-lt"/>
              </a:rPr>
              <a:t>)</a:t>
            </a:r>
            <a:r>
              <a:rPr lang="en-US" altLang="en-US" sz="2000" dirty="0">
                <a:latin typeface="+mn-lt"/>
              </a:rPr>
              <a:t> </a:t>
            </a:r>
            <a:r>
              <a:rPr lang="en-US" altLang="en-US" sz="2000" i="1" dirty="0">
                <a:solidFill>
                  <a:schemeClr val="accent2">
                    <a:lumMod val="75000"/>
                  </a:schemeClr>
                </a:solidFill>
                <a:latin typeface="+mn-lt"/>
              </a:rPr>
              <a:t>n</a:t>
            </a:r>
          </a:p>
          <a:p>
            <a:pPr lvl="1"/>
            <a:r>
              <a:rPr lang="en-US" altLang="en-US" sz="2000" dirty="0">
                <a:latin typeface="+mn-lt"/>
              </a:rPr>
              <a:t>			</a:t>
            </a:r>
            <a:r>
              <a:rPr lang="en-US" altLang="en-US" sz="2000" dirty="0">
                <a:solidFill>
                  <a:schemeClr val="accent5">
                    <a:lumMod val="75000"/>
                  </a:schemeClr>
                </a:solidFill>
                <a:latin typeface="+mn-lt"/>
              </a:rPr>
              <a:t>CG =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endParaRPr lang="en-US" altLang="en-US" sz="2000" baseline="-25000" dirty="0">
              <a:solidFill>
                <a:schemeClr val="accent5">
                  <a:lumMod val="75000"/>
                </a:schemeClr>
              </a:solidFill>
              <a:latin typeface="+mn-lt"/>
            </a:endParaRPr>
          </a:p>
        </p:txBody>
      </p:sp>
      <p:graphicFrame>
        <p:nvGraphicFramePr>
          <p:cNvPr id="7" name="Table 6">
            <a:extLst>
              <a:ext uri="{FF2B5EF4-FFF2-40B4-BE49-F238E27FC236}">
                <a16:creationId xmlns:a16="http://schemas.microsoft.com/office/drawing/2014/main" id="{5C2B32F0-62D0-4E26-AD87-D62F18FAB087}"/>
              </a:ext>
            </a:extLst>
          </p:cNvPr>
          <p:cNvGraphicFramePr>
            <a:graphicFrameLocks noGrp="1"/>
          </p:cNvGraphicFramePr>
          <p:nvPr>
            <p:extLst>
              <p:ext uri="{D42A27DB-BD31-4B8C-83A1-F6EECF244321}">
                <p14:modId xmlns:p14="http://schemas.microsoft.com/office/powerpoint/2010/main" val="3512172439"/>
              </p:ext>
            </p:extLst>
          </p:nvPr>
        </p:nvGraphicFramePr>
        <p:xfrm>
          <a:off x="5562600" y="990600"/>
          <a:ext cx="3028949" cy="4608675"/>
        </p:xfrm>
        <a:graphic>
          <a:graphicData uri="http://schemas.openxmlformats.org/drawingml/2006/table">
            <a:tbl>
              <a:tblPr firstRow="1" bandRow="1">
                <a:tableStyleId>{5940675A-B579-460E-94D1-54222C63F5DA}</a:tableStyleId>
              </a:tblPr>
              <a:tblGrid>
                <a:gridCol w="576058">
                  <a:extLst>
                    <a:ext uri="{9D8B030D-6E8A-4147-A177-3AD203B41FA5}">
                      <a16:colId xmlns:a16="http://schemas.microsoft.com/office/drawing/2014/main" val="2816373863"/>
                    </a:ext>
                  </a:extLst>
                </a:gridCol>
                <a:gridCol w="891961">
                  <a:extLst>
                    <a:ext uri="{9D8B030D-6E8A-4147-A177-3AD203B41FA5}">
                      <a16:colId xmlns:a16="http://schemas.microsoft.com/office/drawing/2014/main" val="2277606299"/>
                    </a:ext>
                  </a:extLst>
                </a:gridCol>
                <a:gridCol w="1560930">
                  <a:extLst>
                    <a:ext uri="{9D8B030D-6E8A-4147-A177-3AD203B41FA5}">
                      <a16:colId xmlns:a16="http://schemas.microsoft.com/office/drawing/2014/main" val="466157471"/>
                    </a:ext>
                  </a:extLst>
                </a:gridCol>
              </a:tblGrid>
              <a:tr h="350043">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extLst>
                  <a:ext uri="{0D108BD9-81ED-4DB2-BD59-A6C34878D82A}">
                    <a16:rowId xmlns:a16="http://schemas.microsoft.com/office/drawing/2014/main" val="2409715428"/>
                  </a:ext>
                </a:extLst>
              </a:tr>
              <a:tr h="300028">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extLst>
                  <a:ext uri="{0D108BD9-81ED-4DB2-BD59-A6C34878D82A}">
                    <a16:rowId xmlns:a16="http://schemas.microsoft.com/office/drawing/2014/main" val="638233570"/>
                  </a:ext>
                </a:extLst>
              </a:tr>
              <a:tr h="300028">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extLst>
                  <a:ext uri="{0D108BD9-81ED-4DB2-BD59-A6C34878D82A}">
                    <a16:rowId xmlns:a16="http://schemas.microsoft.com/office/drawing/2014/main" val="2700644439"/>
                  </a:ext>
                </a:extLst>
              </a:tr>
              <a:tr h="316855">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extLst>
                  <a:ext uri="{0D108BD9-81ED-4DB2-BD59-A6C34878D82A}">
                    <a16:rowId xmlns:a16="http://schemas.microsoft.com/office/drawing/2014/main" val="39229692"/>
                  </a:ext>
                </a:extLst>
              </a:tr>
              <a:tr h="300028">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extLst>
                  <a:ext uri="{0D108BD9-81ED-4DB2-BD59-A6C34878D82A}">
                    <a16:rowId xmlns:a16="http://schemas.microsoft.com/office/drawing/2014/main" val="2403292467"/>
                  </a:ext>
                </a:extLst>
              </a:tr>
              <a:tr h="300028">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extLst>
                  <a:ext uri="{0D108BD9-81ED-4DB2-BD59-A6C34878D82A}">
                    <a16:rowId xmlns:a16="http://schemas.microsoft.com/office/drawing/2014/main" val="3562585101"/>
                  </a:ext>
                </a:extLst>
              </a:tr>
              <a:tr h="312539">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extLst>
                  <a:ext uri="{0D108BD9-81ED-4DB2-BD59-A6C34878D82A}">
                    <a16:rowId xmlns:a16="http://schemas.microsoft.com/office/drawing/2014/main" val="2363878165"/>
                  </a:ext>
                </a:extLst>
              </a:tr>
              <a:tr h="303909">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extLst>
                  <a:ext uri="{0D108BD9-81ED-4DB2-BD59-A6C34878D82A}">
                    <a16:rowId xmlns:a16="http://schemas.microsoft.com/office/drawing/2014/main" val="1968062458"/>
                  </a:ext>
                </a:extLst>
              </a:tr>
              <a:tr h="300028">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extLst>
                  <a:ext uri="{0D108BD9-81ED-4DB2-BD59-A6C34878D82A}">
                    <a16:rowId xmlns:a16="http://schemas.microsoft.com/office/drawing/2014/main" val="3827323670"/>
                  </a:ext>
                </a:extLst>
              </a:tr>
              <a:tr h="300028">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extLst>
                  <a:ext uri="{0D108BD9-81ED-4DB2-BD59-A6C34878D82A}">
                    <a16:rowId xmlns:a16="http://schemas.microsoft.com/office/drawing/2014/main" val="2323359305"/>
                  </a:ext>
                </a:extLst>
              </a:tr>
              <a:tr h="323974">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extLst>
                  <a:ext uri="{0D108BD9-81ED-4DB2-BD59-A6C34878D82A}">
                    <a16:rowId xmlns:a16="http://schemas.microsoft.com/office/drawing/2014/main" val="32335966"/>
                  </a:ext>
                </a:extLst>
              </a:tr>
              <a:tr h="300028">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extLst>
                  <a:ext uri="{0D108BD9-81ED-4DB2-BD59-A6C34878D82A}">
                    <a16:rowId xmlns:a16="http://schemas.microsoft.com/office/drawing/2014/main" val="701072154"/>
                  </a:ext>
                </a:extLst>
              </a:tr>
              <a:tr h="300028">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extLst>
                  <a:ext uri="{0D108BD9-81ED-4DB2-BD59-A6C34878D82A}">
                    <a16:rowId xmlns:a16="http://schemas.microsoft.com/office/drawing/2014/main" val="2093600627"/>
                  </a:ext>
                </a:extLst>
              </a:tr>
              <a:tr h="301103">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extLst>
                  <a:ext uri="{0D108BD9-81ED-4DB2-BD59-A6C34878D82A}">
                    <a16:rowId xmlns:a16="http://schemas.microsoft.com/office/drawing/2014/main" val="1259211074"/>
                  </a:ext>
                </a:extLst>
              </a:tr>
              <a:tr h="300028">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extLst>
                  <a:ext uri="{0D108BD9-81ED-4DB2-BD59-A6C34878D82A}">
                    <a16:rowId xmlns:a16="http://schemas.microsoft.com/office/drawing/2014/main" val="399017891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5FA7856-1BD4-44C0-A913-B69A8998AF1F}"/>
                  </a:ext>
                </a:extLst>
              </p14:cNvPr>
              <p14:cNvContentPartPr/>
              <p14:nvPr/>
            </p14:nvContentPartPr>
            <p14:xfrm>
              <a:off x="6730938" y="1507969"/>
              <a:ext cx="16560" cy="360"/>
            </p14:xfrm>
          </p:contentPart>
        </mc:Choice>
        <mc:Fallback xmlns="">
          <p:pic>
            <p:nvPicPr>
              <p:cNvPr id="2" name="Ink 1">
                <a:extLst>
                  <a:ext uri="{FF2B5EF4-FFF2-40B4-BE49-F238E27FC236}">
                    <a16:creationId xmlns:a16="http://schemas.microsoft.com/office/drawing/2014/main" id="{05FA7856-1BD4-44C0-A913-B69A8998AF1F}"/>
                  </a:ext>
                </a:extLst>
              </p:cNvPr>
              <p:cNvPicPr/>
              <p:nvPr/>
            </p:nvPicPr>
            <p:blipFill>
              <a:blip r:embed="rId4"/>
              <a:stretch>
                <a:fillRect/>
              </a:stretch>
            </p:blipFill>
            <p:spPr>
              <a:xfrm>
                <a:off x="6722298" y="1499329"/>
                <a:ext cx="34200" cy="18000"/>
              </a:xfrm>
              <a:prstGeom prst="rect">
                <a:avLst/>
              </a:prstGeom>
            </p:spPr>
          </p:pic>
        </mc:Fallback>
      </mc:AlternateContent>
    </p:spTree>
    <p:extLst>
      <p:ext uri="{BB962C8B-B14F-4D97-AF65-F5344CB8AC3E}">
        <p14:creationId xmlns:p14="http://schemas.microsoft.com/office/powerpoint/2010/main" val="31338508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6270" y="0"/>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274320" y="1066800"/>
            <a:ext cx="3992880" cy="4124206"/>
          </a:xfrm>
          <a:prstGeom prst="rect">
            <a:avLst/>
          </a:prstGeom>
          <a:noFill/>
        </p:spPr>
        <p:txBody>
          <a:bodyPr wrap="square" rtlCol="0">
            <a:spAutoFit/>
          </a:bodyPr>
          <a:lstStyle/>
          <a:p>
            <a:pPr fontAlgn="auto">
              <a:spcAft>
                <a:spcPts val="0"/>
              </a:spcAft>
              <a:buFont typeface="Wingdings" panose="05000000000000000000" pitchFamily="2" charset="2"/>
              <a:buChar char="§"/>
            </a:pPr>
            <a:r>
              <a:rPr lang="en-US" altLang="en-US" sz="2000" dirty="0">
                <a:solidFill>
                  <a:schemeClr val="accent6">
                    <a:lumMod val="75000"/>
                  </a:schemeClr>
                </a:solidFill>
                <a:latin typeface="+mn-lt"/>
              </a:rPr>
              <a:t> </a:t>
            </a:r>
            <a:r>
              <a:rPr lang="el-GR" altLang="en-US" sz="2000" dirty="0">
                <a:solidFill>
                  <a:schemeClr val="accent6">
                    <a:lumMod val="75000"/>
                  </a:schemeClr>
                </a:solidFill>
                <a:latin typeface="+mn-lt"/>
              </a:rPr>
              <a:t>μειώνεται</a:t>
            </a:r>
            <a:r>
              <a:rPr lang="el-GR" altLang="en-US" sz="2000" dirty="0">
                <a:latin typeface="+mn-lt"/>
              </a:rPr>
              <a:t> </a:t>
            </a:r>
            <a:r>
              <a:rPr lang="el-GR" altLang="en-US" sz="2000" dirty="0">
                <a:solidFill>
                  <a:schemeClr val="accent6">
                    <a:lumMod val="75000"/>
                  </a:schemeClr>
                </a:solidFill>
                <a:latin typeface="+mn-lt"/>
              </a:rPr>
              <a:t>ή γίνεται έκπτωση </a:t>
            </a:r>
            <a:r>
              <a:rPr lang="el-GR" altLang="en-US" sz="2000" dirty="0">
                <a:latin typeface="+mn-lt"/>
              </a:rPr>
              <a:t>(</a:t>
            </a:r>
            <a:r>
              <a:rPr lang="en-US" altLang="en-US" sz="2000" dirty="0">
                <a:latin typeface="+mn-lt"/>
              </a:rPr>
              <a:t>discounted</a:t>
            </a:r>
            <a:r>
              <a:rPr lang="el-GR" altLang="en-US" sz="2000" dirty="0">
                <a:latin typeface="+mn-lt"/>
              </a:rPr>
              <a:t>) στα χαμηλότερα επίπεδα</a:t>
            </a:r>
            <a:endParaRPr lang="en-US" altLang="en-US" sz="2000" dirty="0">
              <a:latin typeface="+mn-lt"/>
            </a:endParaRPr>
          </a:p>
          <a:p>
            <a:pPr marL="512763"/>
            <a:r>
              <a:rPr lang="en-US" altLang="en-US" sz="2000" dirty="0">
                <a:solidFill>
                  <a:schemeClr val="accent2">
                    <a:lumMod val="75000"/>
                  </a:schemeClr>
                </a:solidFill>
                <a:latin typeface="+mn-lt"/>
              </a:rPr>
              <a:t>Discounted Cumulative Gain (DCG) </a:t>
            </a:r>
            <a:r>
              <a:rPr lang="el-GR" altLang="en-US" sz="2000" dirty="0">
                <a:latin typeface="+mn-lt"/>
              </a:rPr>
              <a:t>στη θέση διάταξης </a:t>
            </a:r>
            <a:r>
              <a:rPr lang="en-US" altLang="en-US" sz="2000" i="1" dirty="0">
                <a:solidFill>
                  <a:schemeClr val="accent2">
                    <a:lumMod val="75000"/>
                  </a:schemeClr>
                </a:solidFill>
                <a:latin typeface="+mn-lt"/>
              </a:rPr>
              <a:t>n</a:t>
            </a:r>
          </a:p>
          <a:p>
            <a:pPr marL="512763" lvl="5"/>
            <a:r>
              <a:rPr lang="en-US" altLang="en-US" sz="2000" dirty="0">
                <a:solidFill>
                  <a:schemeClr val="accent5">
                    <a:lumMod val="75000"/>
                  </a:schemeClr>
                </a:solidFill>
                <a:latin typeface="+mn-lt"/>
              </a:rPr>
              <a:t>DCG =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2 + r</a:t>
            </a:r>
            <a:r>
              <a:rPr lang="en-US" altLang="en-US" sz="2000" baseline="-25000" dirty="0">
                <a:solidFill>
                  <a:schemeClr val="accent5">
                    <a:lumMod val="75000"/>
                  </a:schemeClr>
                </a:solidFill>
                <a:latin typeface="+mn-lt"/>
              </a:rPr>
              <a:t>3</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3 + … </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n</a:t>
            </a:r>
          </a:p>
          <a:p>
            <a:pPr marL="512763" lvl="5"/>
            <a:endParaRPr lang="el-GR" altLang="en-US" sz="800" dirty="0">
              <a:latin typeface="+mn-lt"/>
            </a:endParaRPr>
          </a:p>
          <a:p>
            <a:pPr marL="746125" lvl="3" indent="50800" fontAlgn="auto">
              <a:spcAft>
                <a:spcPts val="0"/>
              </a:spcAft>
              <a:buFont typeface="Wingdings" panose="05000000000000000000" pitchFamily="2" charset="2"/>
              <a:buChar char="§"/>
              <a:tabLst>
                <a:tab pos="796925" algn="l"/>
              </a:tabLst>
            </a:pPr>
            <a:r>
              <a:rPr lang="en-US" altLang="en-US" sz="1800" dirty="0">
                <a:latin typeface="+mn-lt"/>
              </a:rPr>
              <a:t> </a:t>
            </a:r>
            <a:r>
              <a:rPr lang="el-GR" altLang="en-US" sz="1600" dirty="0">
                <a:latin typeface="+mn-lt"/>
              </a:rPr>
              <a:t>Η σχετική μείωση είναι </a:t>
            </a:r>
            <a:r>
              <a:rPr lang="en-US" altLang="en-US" sz="1600" i="1" dirty="0">
                <a:solidFill>
                  <a:schemeClr val="accent2">
                    <a:lumMod val="75000"/>
                  </a:schemeClr>
                </a:solidFill>
                <a:latin typeface="+mn-lt"/>
              </a:rPr>
              <a:t>1/log (rank)</a:t>
            </a:r>
            <a:endParaRPr lang="el-GR" altLang="en-US" sz="1600" i="1" dirty="0">
              <a:solidFill>
                <a:schemeClr val="accent2">
                  <a:lumMod val="75000"/>
                </a:schemeClr>
              </a:solidFill>
              <a:latin typeface="+mn-lt"/>
            </a:endParaRPr>
          </a:p>
          <a:p>
            <a:pPr marL="746125" lvl="4" indent="50800" fontAlgn="auto">
              <a:spcAft>
                <a:spcPts val="0"/>
              </a:spcAft>
              <a:buFont typeface="Wingdings" panose="05000000000000000000" pitchFamily="2" charset="2"/>
              <a:buChar char="§"/>
              <a:tabLst>
                <a:tab pos="796925" algn="l"/>
              </a:tabLst>
            </a:pPr>
            <a:r>
              <a:rPr lang="en-US" altLang="en-US" sz="1600" dirty="0">
                <a:latin typeface="+mn-lt"/>
              </a:rPr>
              <a:t> </a:t>
            </a:r>
            <a:r>
              <a:rPr lang="el-GR" altLang="en-US" sz="1600" dirty="0">
                <a:latin typeface="+mn-lt"/>
              </a:rPr>
              <a:t>Για βάση 2, η μείωση του κέρδους</a:t>
            </a:r>
            <a:r>
              <a:rPr lang="en-US" altLang="en-US" sz="1600" dirty="0">
                <a:latin typeface="+mn-lt"/>
              </a:rPr>
              <a:t>,</a:t>
            </a:r>
            <a:r>
              <a:rPr lang="el-GR" altLang="en-US" sz="1600" dirty="0">
                <a:latin typeface="+mn-lt"/>
              </a:rPr>
              <a:t> στο επίπεδο 4 είναι 1/2 και στο επίπεδο 8 είναι 1/3</a:t>
            </a:r>
          </a:p>
          <a:p>
            <a:pPr marL="746125" lvl="4" indent="50800" fontAlgn="auto">
              <a:spcAft>
                <a:spcPts val="0"/>
              </a:spcAft>
              <a:buFont typeface="Wingdings" panose="05000000000000000000" pitchFamily="2" charset="2"/>
              <a:buChar char="§"/>
              <a:tabLst>
                <a:tab pos="796925" algn="l"/>
              </a:tabLst>
            </a:pPr>
            <a:r>
              <a:rPr lang="en-US" altLang="en-US" sz="1600" dirty="0">
                <a:latin typeface="+mn-lt"/>
              </a:rPr>
              <a:t> </a:t>
            </a:r>
            <a:r>
              <a:rPr lang="el-GR" altLang="en-US" sz="1600" dirty="0">
                <a:latin typeface="+mn-lt"/>
              </a:rPr>
              <a:t>Χρησιμοποιούνται και άλλες βάσεις εκτός του 2 για το λογάριθμο</a:t>
            </a:r>
            <a:endParaRPr lang="en-US" altLang="en-US" sz="1600" dirty="0">
              <a:latin typeface="+mn-lt"/>
            </a:endParaRPr>
          </a:p>
        </p:txBody>
      </p:sp>
      <p:graphicFrame>
        <p:nvGraphicFramePr>
          <p:cNvPr id="4" name="Table 3">
            <a:extLst>
              <a:ext uri="{FF2B5EF4-FFF2-40B4-BE49-F238E27FC236}">
                <a16:creationId xmlns:a16="http://schemas.microsoft.com/office/drawing/2014/main" id="{E4F63E0A-B878-43AB-8E1C-41EE69404A98}"/>
              </a:ext>
            </a:extLst>
          </p:cNvPr>
          <p:cNvGraphicFramePr>
            <a:graphicFrameLocks noGrp="1"/>
          </p:cNvGraphicFramePr>
          <p:nvPr>
            <p:extLst>
              <p:ext uri="{D42A27DB-BD31-4B8C-83A1-F6EECF244321}">
                <p14:modId xmlns:p14="http://schemas.microsoft.com/office/powerpoint/2010/main" val="3475758604"/>
              </p:ext>
            </p:extLst>
          </p:nvPr>
        </p:nvGraphicFramePr>
        <p:xfrm>
          <a:off x="4953000" y="1295400"/>
          <a:ext cx="3638549" cy="4506135"/>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816373863"/>
                    </a:ext>
                  </a:extLst>
                </a:gridCol>
                <a:gridCol w="914400">
                  <a:extLst>
                    <a:ext uri="{9D8B030D-6E8A-4147-A177-3AD203B41FA5}">
                      <a16:colId xmlns:a16="http://schemas.microsoft.com/office/drawing/2014/main" val="2277606299"/>
                    </a:ext>
                  </a:extLst>
                </a:gridCol>
                <a:gridCol w="914400">
                  <a:extLst>
                    <a:ext uri="{9D8B030D-6E8A-4147-A177-3AD203B41FA5}">
                      <a16:colId xmlns:a16="http://schemas.microsoft.com/office/drawing/2014/main" val="466157471"/>
                    </a:ext>
                  </a:extLst>
                </a:gridCol>
                <a:gridCol w="1123949">
                  <a:extLst>
                    <a:ext uri="{9D8B030D-6E8A-4147-A177-3AD203B41FA5}">
                      <a16:colId xmlns:a16="http://schemas.microsoft.com/office/drawing/2014/main" val="1901175636"/>
                    </a:ext>
                  </a:extLst>
                </a:gridCol>
              </a:tblGrid>
              <a:tr h="266272">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tc>
                  <a:txBody>
                    <a:bodyPr/>
                    <a:lstStyle/>
                    <a:p>
                      <a:pPr algn="ctr"/>
                      <a:r>
                        <a:rPr lang="en-US" dirty="0"/>
                        <a:t>Discount</a:t>
                      </a:r>
                    </a:p>
                  </a:txBody>
                  <a:tcPr/>
                </a:tc>
                <a:extLst>
                  <a:ext uri="{0D108BD9-81ED-4DB2-BD59-A6C34878D82A}">
                    <a16:rowId xmlns:a16="http://schemas.microsoft.com/office/drawing/2014/main" val="2409715428"/>
                  </a:ext>
                </a:extLst>
              </a:tr>
              <a:tr h="295227">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638233570"/>
                  </a:ext>
                </a:extLst>
              </a:tr>
              <a:tr h="295227">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2700644439"/>
                  </a:ext>
                </a:extLst>
              </a:tr>
              <a:tr h="311784">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1.59</a:t>
                      </a:r>
                    </a:p>
                  </a:txBody>
                  <a:tcPr/>
                </a:tc>
                <a:extLst>
                  <a:ext uri="{0D108BD9-81ED-4DB2-BD59-A6C34878D82A}">
                    <a16:rowId xmlns:a16="http://schemas.microsoft.com/office/drawing/2014/main" val="39229692"/>
                  </a:ext>
                </a:extLst>
              </a:tr>
              <a:tr h="295227">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2</a:t>
                      </a:r>
                    </a:p>
                  </a:txBody>
                  <a:tcPr/>
                </a:tc>
                <a:extLst>
                  <a:ext uri="{0D108BD9-81ED-4DB2-BD59-A6C34878D82A}">
                    <a16:rowId xmlns:a16="http://schemas.microsoft.com/office/drawing/2014/main" val="2403292467"/>
                  </a:ext>
                </a:extLst>
              </a:tr>
              <a:tr h="295227">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2.32</a:t>
                      </a:r>
                    </a:p>
                  </a:txBody>
                  <a:tcPr/>
                </a:tc>
                <a:extLst>
                  <a:ext uri="{0D108BD9-81ED-4DB2-BD59-A6C34878D82A}">
                    <a16:rowId xmlns:a16="http://schemas.microsoft.com/office/drawing/2014/main" val="3562585101"/>
                  </a:ext>
                </a:extLst>
              </a:tr>
              <a:tr h="307537">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tc>
                  <a:txBody>
                    <a:bodyPr/>
                    <a:lstStyle/>
                    <a:p>
                      <a:pPr algn="ctr"/>
                      <a:r>
                        <a:rPr lang="en-US" sz="1200" dirty="0"/>
                        <a:t>2.59</a:t>
                      </a:r>
                    </a:p>
                  </a:txBody>
                  <a:tcPr/>
                </a:tc>
                <a:extLst>
                  <a:ext uri="{0D108BD9-81ED-4DB2-BD59-A6C34878D82A}">
                    <a16:rowId xmlns:a16="http://schemas.microsoft.com/office/drawing/2014/main" val="2363878165"/>
                  </a:ext>
                </a:extLst>
              </a:tr>
              <a:tr h="299045">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tc>
                  <a:txBody>
                    <a:bodyPr/>
                    <a:lstStyle/>
                    <a:p>
                      <a:pPr algn="ctr"/>
                      <a:r>
                        <a:rPr lang="en-US" sz="1200" dirty="0"/>
                        <a:t>2.81</a:t>
                      </a:r>
                    </a:p>
                  </a:txBody>
                  <a:tcPr/>
                </a:tc>
                <a:extLst>
                  <a:ext uri="{0D108BD9-81ED-4DB2-BD59-A6C34878D82A}">
                    <a16:rowId xmlns:a16="http://schemas.microsoft.com/office/drawing/2014/main" val="1968062458"/>
                  </a:ext>
                </a:extLst>
              </a:tr>
              <a:tr h="295227">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a:t>
                      </a:r>
                    </a:p>
                  </a:txBody>
                  <a:tcPr/>
                </a:tc>
                <a:extLst>
                  <a:ext uri="{0D108BD9-81ED-4DB2-BD59-A6C34878D82A}">
                    <a16:rowId xmlns:a16="http://schemas.microsoft.com/office/drawing/2014/main" val="3827323670"/>
                  </a:ext>
                </a:extLst>
              </a:tr>
              <a:tr h="295227">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3.17</a:t>
                      </a:r>
                    </a:p>
                  </a:txBody>
                  <a:tcPr/>
                </a:tc>
                <a:extLst>
                  <a:ext uri="{0D108BD9-81ED-4DB2-BD59-A6C34878D82A}">
                    <a16:rowId xmlns:a16="http://schemas.microsoft.com/office/drawing/2014/main" val="2323359305"/>
                  </a:ext>
                </a:extLst>
              </a:tr>
              <a:tr h="318789">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3.32</a:t>
                      </a:r>
                    </a:p>
                  </a:txBody>
                  <a:tcPr/>
                </a:tc>
                <a:extLst>
                  <a:ext uri="{0D108BD9-81ED-4DB2-BD59-A6C34878D82A}">
                    <a16:rowId xmlns:a16="http://schemas.microsoft.com/office/drawing/2014/main" val="32335966"/>
                  </a:ext>
                </a:extLst>
              </a:tr>
              <a:tr h="295227">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3.46</a:t>
                      </a:r>
                    </a:p>
                  </a:txBody>
                  <a:tcPr/>
                </a:tc>
                <a:extLst>
                  <a:ext uri="{0D108BD9-81ED-4DB2-BD59-A6C34878D82A}">
                    <a16:rowId xmlns:a16="http://schemas.microsoft.com/office/drawing/2014/main" val="701072154"/>
                  </a:ext>
                </a:extLst>
              </a:tr>
              <a:tr h="295227">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3.58</a:t>
                      </a:r>
                    </a:p>
                  </a:txBody>
                  <a:tcPr/>
                </a:tc>
                <a:extLst>
                  <a:ext uri="{0D108BD9-81ED-4DB2-BD59-A6C34878D82A}">
                    <a16:rowId xmlns:a16="http://schemas.microsoft.com/office/drawing/2014/main" val="2093600627"/>
                  </a:ext>
                </a:extLst>
              </a:tr>
              <a:tr h="296284">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tc>
                  <a:txBody>
                    <a:bodyPr/>
                    <a:lstStyle/>
                    <a:p>
                      <a:pPr algn="ctr"/>
                      <a:r>
                        <a:rPr lang="en-US" sz="1200" dirty="0"/>
                        <a:t>3.7</a:t>
                      </a:r>
                    </a:p>
                  </a:txBody>
                  <a:tcPr/>
                </a:tc>
                <a:extLst>
                  <a:ext uri="{0D108BD9-81ED-4DB2-BD59-A6C34878D82A}">
                    <a16:rowId xmlns:a16="http://schemas.microsoft.com/office/drawing/2014/main" val="1259211074"/>
                  </a:ext>
                </a:extLst>
              </a:tr>
              <a:tr h="295227">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tc>
                  <a:txBody>
                    <a:bodyPr/>
                    <a:lstStyle/>
                    <a:p>
                      <a:pPr algn="ctr"/>
                      <a:r>
                        <a:rPr lang="en-US" sz="1200" dirty="0"/>
                        <a:t>3.8</a:t>
                      </a:r>
                    </a:p>
                  </a:txBody>
                  <a:tcPr/>
                </a:tc>
                <a:extLst>
                  <a:ext uri="{0D108BD9-81ED-4DB2-BD59-A6C34878D82A}">
                    <a16:rowId xmlns:a16="http://schemas.microsoft.com/office/drawing/2014/main" val="3990178915"/>
                  </a:ext>
                </a:extLst>
              </a:tr>
            </a:tbl>
          </a:graphicData>
        </a:graphic>
      </p:graphicFrame>
    </p:spTree>
    <p:extLst>
      <p:ext uri="{BB962C8B-B14F-4D97-AF65-F5344CB8AC3E}">
        <p14:creationId xmlns:p14="http://schemas.microsoft.com/office/powerpoint/2010/main" val="5354699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6270" y="0"/>
            <a:ext cx="7886700" cy="1325563"/>
          </a:xfrm>
        </p:spPr>
        <p:txBody>
          <a:bodyPr>
            <a:normAutofit/>
          </a:bodyPr>
          <a:lstStyle/>
          <a:p>
            <a:pPr algn="ctr"/>
            <a:r>
              <a:rPr lang="en-US" altLang="en-US" sz="3600" dirty="0">
                <a:solidFill>
                  <a:schemeClr val="accent2">
                    <a:lumMod val="75000"/>
                  </a:schemeClr>
                </a:solidFill>
              </a:rPr>
              <a:t>Discounted Cumulative Gain</a:t>
            </a:r>
          </a:p>
        </p:txBody>
      </p:sp>
      <p:graphicFrame>
        <p:nvGraphicFramePr>
          <p:cNvPr id="4" name="Table 3">
            <a:extLst>
              <a:ext uri="{FF2B5EF4-FFF2-40B4-BE49-F238E27FC236}">
                <a16:creationId xmlns:a16="http://schemas.microsoft.com/office/drawing/2014/main" id="{E4F63E0A-B878-43AB-8E1C-41EE69404A98}"/>
              </a:ext>
            </a:extLst>
          </p:cNvPr>
          <p:cNvGraphicFramePr>
            <a:graphicFrameLocks noGrp="1"/>
          </p:cNvGraphicFramePr>
          <p:nvPr>
            <p:extLst>
              <p:ext uri="{D42A27DB-BD31-4B8C-83A1-F6EECF244321}">
                <p14:modId xmlns:p14="http://schemas.microsoft.com/office/powerpoint/2010/main" val="2994603364"/>
              </p:ext>
            </p:extLst>
          </p:nvPr>
        </p:nvGraphicFramePr>
        <p:xfrm>
          <a:off x="762000" y="1175932"/>
          <a:ext cx="3638549" cy="4506135"/>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816373863"/>
                    </a:ext>
                  </a:extLst>
                </a:gridCol>
                <a:gridCol w="914400">
                  <a:extLst>
                    <a:ext uri="{9D8B030D-6E8A-4147-A177-3AD203B41FA5}">
                      <a16:colId xmlns:a16="http://schemas.microsoft.com/office/drawing/2014/main" val="2277606299"/>
                    </a:ext>
                  </a:extLst>
                </a:gridCol>
                <a:gridCol w="914400">
                  <a:extLst>
                    <a:ext uri="{9D8B030D-6E8A-4147-A177-3AD203B41FA5}">
                      <a16:colId xmlns:a16="http://schemas.microsoft.com/office/drawing/2014/main" val="466157471"/>
                    </a:ext>
                  </a:extLst>
                </a:gridCol>
                <a:gridCol w="1123949">
                  <a:extLst>
                    <a:ext uri="{9D8B030D-6E8A-4147-A177-3AD203B41FA5}">
                      <a16:colId xmlns:a16="http://schemas.microsoft.com/office/drawing/2014/main" val="1901175636"/>
                    </a:ext>
                  </a:extLst>
                </a:gridCol>
              </a:tblGrid>
              <a:tr h="266272">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tc>
                  <a:txBody>
                    <a:bodyPr/>
                    <a:lstStyle/>
                    <a:p>
                      <a:pPr algn="ctr"/>
                      <a:r>
                        <a:rPr lang="en-US" dirty="0"/>
                        <a:t>Discount</a:t>
                      </a:r>
                    </a:p>
                  </a:txBody>
                  <a:tcPr/>
                </a:tc>
                <a:extLst>
                  <a:ext uri="{0D108BD9-81ED-4DB2-BD59-A6C34878D82A}">
                    <a16:rowId xmlns:a16="http://schemas.microsoft.com/office/drawing/2014/main" val="2409715428"/>
                  </a:ext>
                </a:extLst>
              </a:tr>
              <a:tr h="295227">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638233570"/>
                  </a:ext>
                </a:extLst>
              </a:tr>
              <a:tr h="295227">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2700644439"/>
                  </a:ext>
                </a:extLst>
              </a:tr>
              <a:tr h="311784">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1.59</a:t>
                      </a:r>
                    </a:p>
                  </a:txBody>
                  <a:tcPr/>
                </a:tc>
                <a:extLst>
                  <a:ext uri="{0D108BD9-81ED-4DB2-BD59-A6C34878D82A}">
                    <a16:rowId xmlns:a16="http://schemas.microsoft.com/office/drawing/2014/main" val="39229692"/>
                  </a:ext>
                </a:extLst>
              </a:tr>
              <a:tr h="295227">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2</a:t>
                      </a:r>
                    </a:p>
                  </a:txBody>
                  <a:tcPr/>
                </a:tc>
                <a:extLst>
                  <a:ext uri="{0D108BD9-81ED-4DB2-BD59-A6C34878D82A}">
                    <a16:rowId xmlns:a16="http://schemas.microsoft.com/office/drawing/2014/main" val="2403292467"/>
                  </a:ext>
                </a:extLst>
              </a:tr>
              <a:tr h="295227">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2.32</a:t>
                      </a:r>
                    </a:p>
                  </a:txBody>
                  <a:tcPr/>
                </a:tc>
                <a:extLst>
                  <a:ext uri="{0D108BD9-81ED-4DB2-BD59-A6C34878D82A}">
                    <a16:rowId xmlns:a16="http://schemas.microsoft.com/office/drawing/2014/main" val="3562585101"/>
                  </a:ext>
                </a:extLst>
              </a:tr>
              <a:tr h="307537">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tc>
                  <a:txBody>
                    <a:bodyPr/>
                    <a:lstStyle/>
                    <a:p>
                      <a:pPr algn="ctr"/>
                      <a:r>
                        <a:rPr lang="en-US" sz="1200" dirty="0"/>
                        <a:t>2.59</a:t>
                      </a:r>
                    </a:p>
                  </a:txBody>
                  <a:tcPr/>
                </a:tc>
                <a:extLst>
                  <a:ext uri="{0D108BD9-81ED-4DB2-BD59-A6C34878D82A}">
                    <a16:rowId xmlns:a16="http://schemas.microsoft.com/office/drawing/2014/main" val="2363878165"/>
                  </a:ext>
                </a:extLst>
              </a:tr>
              <a:tr h="299045">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tc>
                  <a:txBody>
                    <a:bodyPr/>
                    <a:lstStyle/>
                    <a:p>
                      <a:pPr algn="ctr"/>
                      <a:r>
                        <a:rPr lang="en-US" sz="1200" dirty="0"/>
                        <a:t>2.81</a:t>
                      </a:r>
                    </a:p>
                  </a:txBody>
                  <a:tcPr/>
                </a:tc>
                <a:extLst>
                  <a:ext uri="{0D108BD9-81ED-4DB2-BD59-A6C34878D82A}">
                    <a16:rowId xmlns:a16="http://schemas.microsoft.com/office/drawing/2014/main" val="1968062458"/>
                  </a:ext>
                </a:extLst>
              </a:tr>
              <a:tr h="295227">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a:t>
                      </a:r>
                    </a:p>
                  </a:txBody>
                  <a:tcPr/>
                </a:tc>
                <a:extLst>
                  <a:ext uri="{0D108BD9-81ED-4DB2-BD59-A6C34878D82A}">
                    <a16:rowId xmlns:a16="http://schemas.microsoft.com/office/drawing/2014/main" val="3827323670"/>
                  </a:ext>
                </a:extLst>
              </a:tr>
              <a:tr h="295227">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3.17</a:t>
                      </a:r>
                    </a:p>
                  </a:txBody>
                  <a:tcPr/>
                </a:tc>
                <a:extLst>
                  <a:ext uri="{0D108BD9-81ED-4DB2-BD59-A6C34878D82A}">
                    <a16:rowId xmlns:a16="http://schemas.microsoft.com/office/drawing/2014/main" val="2323359305"/>
                  </a:ext>
                </a:extLst>
              </a:tr>
              <a:tr h="318789">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3.32</a:t>
                      </a:r>
                    </a:p>
                  </a:txBody>
                  <a:tcPr/>
                </a:tc>
                <a:extLst>
                  <a:ext uri="{0D108BD9-81ED-4DB2-BD59-A6C34878D82A}">
                    <a16:rowId xmlns:a16="http://schemas.microsoft.com/office/drawing/2014/main" val="32335966"/>
                  </a:ext>
                </a:extLst>
              </a:tr>
              <a:tr h="295227">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3.46</a:t>
                      </a:r>
                    </a:p>
                  </a:txBody>
                  <a:tcPr/>
                </a:tc>
                <a:extLst>
                  <a:ext uri="{0D108BD9-81ED-4DB2-BD59-A6C34878D82A}">
                    <a16:rowId xmlns:a16="http://schemas.microsoft.com/office/drawing/2014/main" val="701072154"/>
                  </a:ext>
                </a:extLst>
              </a:tr>
              <a:tr h="295227">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3.58</a:t>
                      </a:r>
                    </a:p>
                  </a:txBody>
                  <a:tcPr/>
                </a:tc>
                <a:extLst>
                  <a:ext uri="{0D108BD9-81ED-4DB2-BD59-A6C34878D82A}">
                    <a16:rowId xmlns:a16="http://schemas.microsoft.com/office/drawing/2014/main" val="2093600627"/>
                  </a:ext>
                </a:extLst>
              </a:tr>
              <a:tr h="296284">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tc>
                  <a:txBody>
                    <a:bodyPr/>
                    <a:lstStyle/>
                    <a:p>
                      <a:pPr algn="ctr"/>
                      <a:r>
                        <a:rPr lang="en-US" sz="1200" dirty="0"/>
                        <a:t>3.7</a:t>
                      </a:r>
                    </a:p>
                  </a:txBody>
                  <a:tcPr/>
                </a:tc>
                <a:extLst>
                  <a:ext uri="{0D108BD9-81ED-4DB2-BD59-A6C34878D82A}">
                    <a16:rowId xmlns:a16="http://schemas.microsoft.com/office/drawing/2014/main" val="1259211074"/>
                  </a:ext>
                </a:extLst>
              </a:tr>
              <a:tr h="295227">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tc>
                  <a:txBody>
                    <a:bodyPr/>
                    <a:lstStyle/>
                    <a:p>
                      <a:pPr algn="ctr"/>
                      <a:r>
                        <a:rPr lang="en-US" sz="1200" dirty="0"/>
                        <a:t>3.8</a:t>
                      </a:r>
                    </a:p>
                  </a:txBody>
                  <a:tcPr/>
                </a:tc>
                <a:extLst>
                  <a:ext uri="{0D108BD9-81ED-4DB2-BD59-A6C34878D82A}">
                    <a16:rowId xmlns:a16="http://schemas.microsoft.com/office/drawing/2014/main" val="399017891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38" name="Ink 137">
                <a:extLst>
                  <a:ext uri="{FF2B5EF4-FFF2-40B4-BE49-F238E27FC236}">
                    <a16:creationId xmlns:a16="http://schemas.microsoft.com/office/drawing/2014/main" id="{B9205044-8D2D-4FFD-8829-D511D09F4CEA}"/>
                  </a:ext>
                </a:extLst>
              </p14:cNvPr>
              <p14:cNvContentPartPr/>
              <p14:nvPr/>
            </p14:nvContentPartPr>
            <p14:xfrm>
              <a:off x="557298" y="356694"/>
              <a:ext cx="360" cy="360"/>
            </p14:xfrm>
          </p:contentPart>
        </mc:Choice>
        <mc:Fallback xmlns="">
          <p:pic>
            <p:nvPicPr>
              <p:cNvPr id="138" name="Ink 137">
                <a:extLst>
                  <a:ext uri="{FF2B5EF4-FFF2-40B4-BE49-F238E27FC236}">
                    <a16:creationId xmlns:a16="http://schemas.microsoft.com/office/drawing/2014/main" id="{B9205044-8D2D-4FFD-8829-D511D09F4CEA}"/>
                  </a:ext>
                </a:extLst>
              </p:cNvPr>
              <p:cNvPicPr/>
              <p:nvPr/>
            </p:nvPicPr>
            <p:blipFill>
              <a:blip r:embed="rId218"/>
              <a:stretch>
                <a:fillRect/>
              </a:stretch>
            </p:blipFill>
            <p:spPr>
              <a:xfrm>
                <a:off x="548298" y="347694"/>
                <a:ext cx="18000" cy="18000"/>
              </a:xfrm>
              <a:prstGeom prst="rect">
                <a:avLst/>
              </a:prstGeom>
            </p:spPr>
          </p:pic>
        </mc:Fallback>
      </mc:AlternateContent>
    </p:spTree>
    <p:extLst>
      <p:ext uri="{BB962C8B-B14F-4D97-AF65-F5344CB8AC3E}">
        <p14:creationId xmlns:p14="http://schemas.microsoft.com/office/powerpoint/2010/main" val="26460665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762000" y="2514600"/>
            <a:ext cx="7353300" cy="2590800"/>
          </a:xfrm>
        </p:spPr>
        <p:txBody>
          <a:bodyPr>
            <a:noAutofit/>
          </a:bodyPr>
          <a:lstStyle/>
          <a:p>
            <a:r>
              <a:rPr lang="en-US" altLang="en-US" dirty="0"/>
              <a:t>10 </a:t>
            </a:r>
            <a:r>
              <a:rPr lang="el-GR" altLang="en-US" dirty="0"/>
              <a:t>διατεταγμένα έγγραφα σε κλίμακα συνάφειας </a:t>
            </a:r>
            <a:r>
              <a:rPr lang="en-US" altLang="en-US" dirty="0"/>
              <a:t>0-3: </a:t>
            </a:r>
          </a:p>
          <a:p>
            <a:pPr lvl="1">
              <a:buFont typeface="Wingdings" pitchFamily="2" charset="2"/>
              <a:buNone/>
            </a:pPr>
            <a:r>
              <a:rPr lang="en-US" altLang="en-US" dirty="0"/>
              <a:t>3, 2, 3, 0, 0, 1, 2, 2, 3, 0</a:t>
            </a:r>
          </a:p>
          <a:p>
            <a:pPr marL="285750" lvl="1" indent="-285750"/>
            <a:r>
              <a:rPr lang="en-US" altLang="en-US" dirty="0"/>
              <a:t>Cumulative gain</a:t>
            </a:r>
          </a:p>
          <a:p>
            <a:pPr marL="0" lvl="1" indent="0">
              <a:buNone/>
            </a:pPr>
            <a:r>
              <a:rPr lang="en-US" altLang="en-US" dirty="0"/>
              <a:t>      3,  5, 8, 8, 8, 9, 11, 13, 16, 16 </a:t>
            </a:r>
          </a:p>
          <a:p>
            <a:r>
              <a:rPr lang="en-US" altLang="en-US" dirty="0"/>
              <a:t>Discounted gain: </a:t>
            </a:r>
          </a:p>
          <a:p>
            <a:pPr lvl="1">
              <a:buFont typeface="Wingdings" pitchFamily="2" charset="2"/>
              <a:buNone/>
            </a:pPr>
            <a:r>
              <a:rPr lang="en-US" altLang="en-US" dirty="0"/>
              <a:t>3, 2/1, 3/1.59, 0, 0, 1/2.59, 2/2.81, 2/3, 3/3.17, 0 </a:t>
            </a:r>
          </a:p>
          <a:p>
            <a:pPr lvl="1">
              <a:buFont typeface="Wingdings" pitchFamily="2" charset="2"/>
              <a:buNone/>
            </a:pPr>
            <a:r>
              <a:rPr lang="en-US" altLang="en-US" dirty="0"/>
              <a:t>= 3, 2, 1.89, 0, 0, 0.39, 0.71, 0.67, 0.95, 0</a:t>
            </a:r>
          </a:p>
          <a:p>
            <a:r>
              <a:rPr lang="en-US" altLang="en-US" dirty="0"/>
              <a:t>DCG:</a:t>
            </a:r>
          </a:p>
          <a:p>
            <a:pPr lvl="1">
              <a:buFont typeface="Wingdings" pitchFamily="2" charset="2"/>
              <a:buNone/>
            </a:pPr>
            <a:r>
              <a:rPr lang="en-US" altLang="en-US" dirty="0"/>
              <a:t>3, 5, 6.89, 6.89, 6.89, 7.28, 7.99, 8.66, 9.61, 9.61</a:t>
            </a:r>
          </a:p>
          <a:p>
            <a:endParaRPr lang="en-US" altLang="en-US" dirty="0"/>
          </a:p>
          <a:p>
            <a:pPr lvl="2">
              <a:buFont typeface="Wingdings" pitchFamily="2" charset="2"/>
              <a:buNone/>
            </a:pPr>
            <a:endParaRPr lang="en-US" altLang="en-US" dirty="0"/>
          </a:p>
        </p:txBody>
      </p:sp>
      <p:sp>
        <p:nvSpPr>
          <p:cNvPr id="5"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457200" y="1646684"/>
            <a:ext cx="5486400" cy="461665"/>
          </a:xfrm>
          <a:prstGeom prst="rect">
            <a:avLst/>
          </a:prstGeom>
          <a:noFill/>
        </p:spPr>
        <p:txBody>
          <a:bodyPr wrap="square" rtlCol="0">
            <a:spAutoFit/>
          </a:bodyPr>
          <a:lstStyle/>
          <a:p>
            <a:r>
              <a:rPr lang="el-GR" dirty="0">
                <a:latin typeface="+mn-lt"/>
              </a:rPr>
              <a:t>Παράδειγμα</a:t>
            </a:r>
          </a:p>
        </p:txBody>
      </p:sp>
    </p:spTree>
    <p:extLst>
      <p:ext uri="{BB962C8B-B14F-4D97-AF65-F5344CB8AC3E}">
        <p14:creationId xmlns:p14="http://schemas.microsoft.com/office/powerpoint/2010/main" val="24525948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28650" y="1825625"/>
            <a:ext cx="7886700" cy="3432175"/>
          </a:xfrm>
        </p:spPr>
        <p:txBody>
          <a:bodyPr>
            <a:noAutofit/>
          </a:bodyPr>
          <a:lstStyle/>
          <a:p>
            <a:pPr>
              <a:buFont typeface="Wingdings" panose="05000000000000000000" pitchFamily="2" charset="2"/>
              <a:buChar char="§"/>
            </a:pPr>
            <a:r>
              <a:rPr lang="en-US" altLang="en-US" dirty="0"/>
              <a:t>DCG</a:t>
            </a:r>
            <a:r>
              <a:rPr lang="el-GR" altLang="en-US" dirty="0"/>
              <a:t> το ολικό κέρδος που συγκεντρώνεται σε μια συγκεκριμένη θέση διάταξης</a:t>
            </a:r>
            <a:r>
              <a:rPr lang="en-US" altLang="en-US" dirty="0"/>
              <a:t>  </a:t>
            </a:r>
            <a:r>
              <a:rPr lang="en-US" altLang="en-US" b="1" i="1" dirty="0">
                <a:solidFill>
                  <a:schemeClr val="accent5">
                    <a:lumMod val="75000"/>
                  </a:schemeClr>
                </a:solidFill>
              </a:rPr>
              <a:t>p</a:t>
            </a:r>
            <a:r>
              <a:rPr lang="en-US" altLang="en-US" dirty="0"/>
              <a:t>:</a:t>
            </a:r>
          </a:p>
          <a:p>
            <a:pPr>
              <a:buFont typeface="Wingdings" panose="05000000000000000000" pitchFamily="2" charset="2"/>
              <a:buChar char="§"/>
            </a:pPr>
            <a:endParaRPr lang="en-US" altLang="en-US" dirty="0"/>
          </a:p>
          <a:p>
            <a:pPr>
              <a:buFont typeface="Wingdings" panose="05000000000000000000" pitchFamily="2" charset="2"/>
              <a:buChar char="§"/>
            </a:pPr>
            <a:endParaRPr lang="el-GR" altLang="en-US" sz="2400" dirty="0"/>
          </a:p>
          <a:p>
            <a:pPr>
              <a:buFont typeface="Wingdings" panose="05000000000000000000" pitchFamily="2" charset="2"/>
              <a:buChar char="§"/>
            </a:pPr>
            <a:endParaRPr lang="el-GR" altLang="en-US" sz="2400" dirty="0"/>
          </a:p>
          <a:p>
            <a:pPr>
              <a:buFont typeface="Wingdings" panose="05000000000000000000" pitchFamily="2" charset="2"/>
              <a:buChar char="§"/>
            </a:pPr>
            <a:endParaRPr lang="en-US" altLang="en-US" sz="800" dirty="0"/>
          </a:p>
          <a:p>
            <a:pPr>
              <a:buFont typeface="Wingdings" panose="05000000000000000000" pitchFamily="2" charset="2"/>
              <a:buChar char="§"/>
            </a:pPr>
            <a:r>
              <a:rPr lang="el-GR" altLang="en-US" dirty="0"/>
              <a:t>Εναλλακτική διατύπωση</a:t>
            </a:r>
            <a:r>
              <a:rPr lang="en-US" altLang="en-US" dirty="0"/>
              <a:t>:</a:t>
            </a:r>
          </a:p>
          <a:p>
            <a:pPr>
              <a:buFont typeface="Wingdings" panose="05000000000000000000" pitchFamily="2" charset="2"/>
              <a:buChar char="§"/>
            </a:pPr>
            <a:endParaRPr lang="en-US" altLang="en-US" dirty="0"/>
          </a:p>
          <a:p>
            <a:pPr>
              <a:buFont typeface="Wingdings" panose="05000000000000000000" pitchFamily="2" charset="2"/>
              <a:buChar char="§"/>
            </a:pPr>
            <a:endParaRPr lang="en-US" altLang="en-US" sz="2400" dirty="0"/>
          </a:p>
          <a:p>
            <a:pPr lvl="1">
              <a:buFont typeface="Wingdings" panose="05000000000000000000" pitchFamily="2" charset="2"/>
              <a:buChar char="§"/>
            </a:pPr>
            <a:r>
              <a:rPr lang="el-GR" altLang="en-US" dirty="0"/>
              <a:t>Χρησιμοποιείται από κάποιες μηχανές</a:t>
            </a:r>
          </a:p>
          <a:p>
            <a:pPr lvl="1">
              <a:buFont typeface="Wingdings" panose="05000000000000000000" pitchFamily="2" charset="2"/>
              <a:buChar char="§"/>
            </a:pPr>
            <a:r>
              <a:rPr lang="el-GR" altLang="en-US" dirty="0"/>
              <a:t>Μεγαλύτερη έμφαση στην ανάκτηση </a:t>
            </a:r>
            <a:r>
              <a:rPr lang="el-GR" altLang="en-US" i="1" dirty="0">
                <a:solidFill>
                  <a:schemeClr val="accent6">
                    <a:lumMod val="75000"/>
                  </a:schemeClr>
                </a:solidFill>
              </a:rPr>
              <a:t>πολύ σχετικών </a:t>
            </a:r>
            <a:r>
              <a:rPr lang="el-GR" altLang="en-US" dirty="0"/>
              <a:t>εγγράφων</a:t>
            </a:r>
            <a:endParaRPr lang="en-US" altLang="en-US" dirty="0"/>
          </a:p>
        </p:txBody>
      </p:sp>
      <p:pic>
        <p:nvPicPr>
          <p:cNvPr id="37892" name="Picture 3"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819400"/>
            <a:ext cx="3895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865120" y="4346575"/>
            <a:ext cx="3429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a:t>
            </a:r>
          </a:p>
        </p:txBody>
      </p:sp>
    </p:spTree>
    <p:extLst>
      <p:ext uri="{BB962C8B-B14F-4D97-AF65-F5344CB8AC3E}">
        <p14:creationId xmlns:p14="http://schemas.microsoft.com/office/powerpoint/2010/main" val="246642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it{average precision query 1} $= (1.0 + 0.67 + 0.5 + 0.44 + 0.5)/5 = 0.62$\\&#10;\textit{average precision query 2} $=(0.5 + 0.4 + 0.43)/3 = 0.44$\\ \\&#10;\textit{mean average precision} $= (0.62 + 0.44)/2 = 0.53$&#10;\end{quote}&#10;\end{document}&#10;"/>
  <p:tag name="FILENAME" val="TP_tmp"/>
  <p:tag name="FORMAT" val="pngmono"/>
  <p:tag name="RES" val="1200"/>
  <p:tag name="BLEND" val="0"/>
  <p:tag name="TRANSPARENT" val="0"/>
  <p:tag name="TBUG" val="0"/>
  <p:tag name="ALLOWFS" val="0"/>
  <p:tag name="ORIGWIDTH" val="294"/>
  <p:tag name="PICTUREFILESIZE" val="3420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rel_1 + \sum^p_{i=2} \frac{rel_i}{\log_2 i}  template TPT1  env TPENV1  fore 0  back 16777215  eqnno 2"/>
  <p:tag name="FILENAME" val="TP_tmp"/>
  <p:tag name="ORIGWIDTH" val="117"/>
  <p:tag name="PICTUREFILESIZE" val="5766"/>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sum^p_{i=1} \frac{2^{rel_i}-1}{log(1+i)}  template TPT1  env TPENV1  fore 0  back 16777215  eqnno 3"/>
  <p:tag name="FILENAME" val="TP_tmp"/>
  <p:tag name="ORIGWIDTH" val="99"/>
  <p:tag name="PICTUREFILESIZE" val="52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34490</TotalTime>
  <Words>8815</Words>
  <Application>Microsoft Office PowerPoint</Application>
  <PresentationFormat>Προβολή στην οθόνη (4:3)</PresentationFormat>
  <Paragraphs>1739</Paragraphs>
  <Slides>148</Slides>
  <Notes>35</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1</vt:i4>
      </vt:variant>
      <vt:variant>
        <vt:lpstr>Ενσωματωμένοι διακομιστές OLE</vt:lpstr>
      </vt:variant>
      <vt:variant>
        <vt:i4>5</vt:i4>
      </vt:variant>
      <vt:variant>
        <vt:lpstr>Τίτλοι διαφανειών</vt:lpstr>
      </vt:variant>
      <vt:variant>
        <vt:i4>148</vt:i4>
      </vt:variant>
    </vt:vector>
  </HeadingPairs>
  <TitlesOfParts>
    <vt:vector size="165" baseType="lpstr">
      <vt:lpstr>Arial</vt:lpstr>
      <vt:lpstr>Calibri</vt:lpstr>
      <vt:lpstr>Calibri Light</vt:lpstr>
      <vt:lpstr>Cambria Math</vt:lpstr>
      <vt:lpstr>Corbel</vt:lpstr>
      <vt:lpstr>Courier New</vt:lpstr>
      <vt:lpstr>Lucida Sans</vt:lpstr>
      <vt:lpstr>Symbol</vt:lpstr>
      <vt:lpstr>Tahoma</vt:lpstr>
      <vt:lpstr>Times New Roman</vt:lpstr>
      <vt:lpstr>Wingdings</vt:lpstr>
      <vt:lpstr>Office Theme</vt:lpstr>
      <vt:lpstr>Chart</vt:lpstr>
      <vt:lpstr>Worksheet</vt:lpstr>
      <vt:lpstr>Εξίσωση</vt:lpstr>
      <vt:lpstr>Equation</vt:lpstr>
      <vt:lpstr>Φύλλο εργασίας</vt:lpstr>
      <vt:lpstr>Παρουσίαση του PowerPoint</vt:lpstr>
      <vt:lpstr>Τι θα δούμε σήμερα;</vt:lpstr>
      <vt:lpstr>Αξιολόγηση συστήματος</vt:lpstr>
      <vt:lpstr>Μέτρα για μηχανές αναζήτησης</vt:lpstr>
      <vt:lpstr>Μέτρα για μηχανές αναζήτησης</vt:lpstr>
      <vt:lpstr>Βασικό κριτήριο: Συνάφεια</vt:lpstr>
      <vt:lpstr>Συνάφεια και Ανάγκη Πληροφόρησης</vt:lpstr>
      <vt:lpstr>Συνάφεια και Ανάγκη Πληροφόρησης</vt:lpstr>
      <vt:lpstr>Μεθοδολογία: Benchmarks</vt:lpstr>
      <vt:lpstr>Μέτρα Συνάφειας</vt:lpstr>
      <vt:lpstr>Μέτρα Συνάφειας</vt:lpstr>
      <vt:lpstr>Μέτρα Συνάφειας</vt:lpstr>
      <vt:lpstr>Μέτρα Συνάφειας</vt:lpstr>
      <vt:lpstr>Παρουσίαση του PowerPoint</vt:lpstr>
      <vt:lpstr>Παρουσίαση του PowerPoint</vt:lpstr>
      <vt:lpstr>Μέτρα Συνάφειας χωρίς Διάταξη</vt:lpstr>
      <vt:lpstr>Πίνακας Ενδεχομένων  Confusion/Incidence Matrix</vt:lpstr>
      <vt:lpstr>Παρουσίαση του PowerPoint</vt:lpstr>
      <vt:lpstr>Παρουσίαση του PowerPoint</vt:lpstr>
      <vt:lpstr>Ακρίβεια και Ανάκληση</vt:lpstr>
      <vt:lpstr>Ακρίβεια και Ανάκληση</vt:lpstr>
      <vt:lpstr>Πίνακας Ενδεχομένων (Incidence Matrix)</vt:lpstr>
      <vt:lpstr>Ακρίβεια vs Ανάκληση</vt:lpstr>
      <vt:lpstr>Ακρίβεια και Ανάκληση</vt:lpstr>
      <vt:lpstr>Αρμονικό Μέσο</vt:lpstr>
      <vt:lpstr>Αρμονικό Μέσο</vt:lpstr>
      <vt:lpstr>Το μέτρο F1</vt:lpstr>
      <vt:lpstr>Αρμονικό Μέσο</vt:lpstr>
      <vt:lpstr>Το μέτρο F</vt:lpstr>
      <vt:lpstr>Πίνακας Ενδεχομένων</vt:lpstr>
      <vt:lpstr>Ορθότητα (Accuracy)</vt:lpstr>
      <vt:lpstr>Ορθότητα</vt:lpstr>
      <vt:lpstr>Ορθότητα</vt:lpstr>
      <vt:lpstr>Ορθότητα</vt:lpstr>
      <vt:lpstr>Δυσκολίες στη χρήση P/R</vt:lpstr>
      <vt:lpstr>Μη γνωστή ανάκληση</vt:lpstr>
      <vt:lpstr>Μέτρα Συνάφειας χωρίς Διάταξη (περίληψη)</vt:lpstr>
      <vt:lpstr>Παρουσίαση του PowerPoint</vt:lpstr>
      <vt:lpstr>Αξιολόγηση Καταταγμένης Ανάκτησης</vt:lpstr>
      <vt:lpstr>Καμπύλη Ακρίβειας/Ανάκλησης</vt:lpstr>
      <vt:lpstr>Παράδειγμα Ι</vt:lpstr>
      <vt:lpstr>Παράδειγμα Ι</vt:lpstr>
      <vt:lpstr>Παράδειγμα Ι</vt:lpstr>
      <vt:lpstr>Παρουσίαση του PowerPoint</vt:lpstr>
      <vt:lpstr>Παράδειγμα Ι (συνέχεια)</vt:lpstr>
      <vt:lpstr>Ακρίβεια εκ παρεμβολής (Interpolated precision)</vt:lpstr>
      <vt:lpstr>Παράδειγμα ΙΙ</vt:lpstr>
      <vt:lpstr>Παράδειγμα ΙΙ</vt:lpstr>
      <vt:lpstr>Μέσοι όροι από πολλά ερωτήματα</vt:lpstr>
      <vt:lpstr>Σύγκριση Συστημάτων</vt:lpstr>
      <vt:lpstr>Κανονικοποιημένα επίπεδα ανάκλησης</vt:lpstr>
      <vt:lpstr>Μέση ακρίβεια 11-σημείων με παρεμβολή (11-point interpolated average precision)</vt:lpstr>
      <vt:lpstr>Καμπύλη Ακρίβειας/Ανάκλησης</vt:lpstr>
      <vt:lpstr>Μέση ακρίβεια 11-σημείων με παρεμβολή (11-point interpolated average precision)</vt:lpstr>
      <vt:lpstr>Τυπική (καλή;) ακρίβεια 11-σημείων</vt:lpstr>
      <vt:lpstr>Σύγκριση Συστημάτων</vt:lpstr>
      <vt:lpstr>Μέτρα Συνάφειας με Διάταξη</vt:lpstr>
      <vt:lpstr>Ακρίβεια στα k (precision@k)</vt:lpstr>
      <vt:lpstr> ΜΑP</vt:lpstr>
      <vt:lpstr>ΜΑP</vt:lpstr>
      <vt:lpstr>ΜΑP</vt:lpstr>
      <vt:lpstr> ΜΑP </vt:lpstr>
      <vt:lpstr> ΜΑP </vt:lpstr>
      <vt:lpstr>Παρουσίαση του PowerPoint</vt:lpstr>
      <vt:lpstr>Βασικό κριτήριο: Συνάφεια</vt:lpstr>
      <vt:lpstr>Μεθοδολογία: Benchmarks</vt:lpstr>
      <vt:lpstr>Μέτρα Συνάφειας</vt:lpstr>
      <vt:lpstr>Παρουσίαση του PowerPoint</vt:lpstr>
      <vt:lpstr>Πίνακας Ενδεχομένων  Confusion/Incidence Matrix</vt:lpstr>
      <vt:lpstr>Ακρίβεια και Ανάκληση</vt:lpstr>
      <vt:lpstr>Το μέτρο F1</vt:lpstr>
      <vt:lpstr>Ορθότητα (Accuracy)</vt:lpstr>
      <vt:lpstr>Παρουσίαση του PowerPoint</vt:lpstr>
      <vt:lpstr>Παρουσίαση του PowerPoint</vt:lpstr>
      <vt:lpstr>Καμπύλη Ακρίβειας/Ανάκλησης</vt:lpstr>
      <vt:lpstr>Ακρίβεια εκ παρεμβολής (Interpolated precision)</vt:lpstr>
      <vt:lpstr>Παρουσίαση του PowerPoint</vt:lpstr>
      <vt:lpstr>Ακρίβεια στα k (precision@k)</vt:lpstr>
      <vt:lpstr> ΜΑP</vt:lpstr>
      <vt:lpstr>Παρουσίαση του PowerPoint</vt:lpstr>
      <vt:lpstr>Παρουσίαση του PowerPoint</vt:lpstr>
      <vt:lpstr>R-ακρίβεια</vt:lpstr>
      <vt:lpstr>R-ακρίβεια</vt:lpstr>
      <vt:lpstr>Μόνο ένα έγγραφο</vt:lpstr>
      <vt:lpstr>MRR: Mean Reciprocal Rate</vt:lpstr>
      <vt:lpstr>Επανάληψη</vt:lpstr>
      <vt:lpstr>ROC (Receiver Operating Characteristic Curve)</vt:lpstr>
      <vt:lpstr>Παρουσίαση του PowerPoint</vt:lpstr>
      <vt:lpstr>ROC (Receiver Operating Characteristic Curve)</vt:lpstr>
      <vt:lpstr>ROC (Receiver Operating Characteristic Curve)</vt:lpstr>
      <vt:lpstr>Παρουσίαση του PowerPoint</vt:lpstr>
      <vt:lpstr>Μη δυαδικές αποτιμήσεις</vt:lpstr>
      <vt:lpstr>Παρουσίαση του PowerPoint</vt:lpstr>
      <vt:lpstr>Discounted Cumulative Gain (DCG)</vt:lpstr>
      <vt:lpstr>Discounted Cumulative Gain</vt:lpstr>
      <vt:lpstr>Discounted Cumulative Gain</vt:lpstr>
      <vt:lpstr>Discounted Cumulative Gain</vt:lpstr>
      <vt:lpstr>Discounted Cumulative Gain</vt:lpstr>
      <vt:lpstr>Discounted Cumulative Gain</vt:lpstr>
      <vt:lpstr>Κανονικοποιημένο DCG (NDCG)</vt:lpstr>
      <vt:lpstr>Κανονικοποιημένο DCG (NDCG)</vt:lpstr>
      <vt:lpstr>Παρουσίαση του PowerPoint</vt:lpstr>
      <vt:lpstr>Παρατήρηση: Διασπορά (Variance)</vt:lpstr>
      <vt:lpstr>Παρουσίαση του PowerPoint</vt:lpstr>
      <vt:lpstr>Χρήση δεδομένων clickthrough</vt:lpstr>
      <vt:lpstr>Τι μας λένε οι αριθμοί;</vt:lpstr>
      <vt:lpstr>Σχετική και απόλυτη διάταξη</vt:lpstr>
      <vt:lpstr>Pairwise relative ratings</vt:lpstr>
      <vt:lpstr>Πως θα συγκρίνουμε ζεύγη προτιμήσεων;</vt:lpstr>
      <vt:lpstr>Απόσταση Kendall tau</vt:lpstr>
      <vt:lpstr>Άσκηση</vt:lpstr>
      <vt:lpstr>Χρήση clicktrough για σύγκριση ΣΑΠ</vt:lpstr>
      <vt:lpstr>Επανάληψη</vt:lpstr>
      <vt:lpstr>Παρουσίαση του PowerPoint</vt:lpstr>
      <vt:lpstr>Αξιολογήσεις από ανθρώπους</vt:lpstr>
      <vt:lpstr>Αξιοπιστία των αξιολογήσεων των κριτών</vt:lpstr>
      <vt:lpstr>Μέτρο Kappa της διαφωνίας (συμφωνίας) (disagreement) μεταξύ των κριτών</vt:lpstr>
      <vt:lpstr>Kappa: παράδειγμα</vt:lpstr>
      <vt:lpstr>Kappa: παράδειγμα</vt:lpstr>
      <vt:lpstr>Kappa</vt:lpstr>
      <vt:lpstr>Kappa: παράδειγμα</vt:lpstr>
      <vt:lpstr>Επίπτωση της Διαφωνίας</vt:lpstr>
      <vt:lpstr>Αξιολόγηση σε μεγάλες μηχανές αναζήτησης</vt:lpstr>
      <vt:lpstr>Αξιολόγηση σε μεγάλες μηχανές αναζήτησης</vt:lpstr>
      <vt:lpstr>A/B testing</vt:lpstr>
      <vt:lpstr>Crowdsourcing</vt:lpstr>
      <vt:lpstr>Παρουσίαση του PowerPoint</vt:lpstr>
      <vt:lpstr>Απαιτήσεις από ένα πρότυπο (benchmark)</vt:lpstr>
      <vt:lpstr>Benchmarks</vt:lpstr>
      <vt:lpstr>Standard benchmarks συνάφειας</vt:lpstr>
      <vt:lpstr>Standard benchmarks συνάφειας</vt:lpstr>
      <vt:lpstr>TREC</vt:lpstr>
      <vt:lpstr>TREC</vt:lpstr>
      <vt:lpstr>Άλλα benchmarks</vt:lpstr>
      <vt:lpstr>Συλλογές ελέγχου</vt:lpstr>
      <vt:lpstr>Κριτική της Συνάφειας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ir-evaluation</dc:title>
  <dc:creator>ep</dc:creator>
  <cp:lastModifiedBy>EVANGELIA PITOURA</cp:lastModifiedBy>
  <cp:revision>1093</cp:revision>
  <cp:lastPrinted>2011-04-04T04:19:57Z</cp:lastPrinted>
  <dcterms:created xsi:type="dcterms:W3CDTF">2011-04-01T01:43:31Z</dcterms:created>
  <dcterms:modified xsi:type="dcterms:W3CDTF">2023-05-16T13:19:26Z</dcterms:modified>
</cp:coreProperties>
</file>