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54"/>
  </p:notesMasterIdLst>
  <p:handoutMasterIdLst>
    <p:handoutMasterId r:id="rId55"/>
  </p:handoutMasterIdLst>
  <p:sldIdLst>
    <p:sldId id="1135" r:id="rId2"/>
    <p:sldId id="1476" r:id="rId3"/>
    <p:sldId id="1218" r:id="rId4"/>
    <p:sldId id="1399" r:id="rId5"/>
    <p:sldId id="1350" r:id="rId6"/>
    <p:sldId id="1336" r:id="rId7"/>
    <p:sldId id="1477" r:id="rId8"/>
    <p:sldId id="1151" r:id="rId9"/>
    <p:sldId id="1152" r:id="rId10"/>
    <p:sldId id="1153" r:id="rId11"/>
    <p:sldId id="1154" r:id="rId12"/>
    <p:sldId id="402" r:id="rId13"/>
    <p:sldId id="1149" r:id="rId14"/>
    <p:sldId id="810" r:id="rId15"/>
    <p:sldId id="406" r:id="rId16"/>
    <p:sldId id="356" r:id="rId17"/>
    <p:sldId id="414" r:id="rId18"/>
    <p:sldId id="357" r:id="rId19"/>
    <p:sldId id="358" r:id="rId20"/>
    <p:sldId id="359" r:id="rId21"/>
    <p:sldId id="407" r:id="rId22"/>
    <p:sldId id="804" r:id="rId23"/>
    <p:sldId id="360" r:id="rId24"/>
    <p:sldId id="361" r:id="rId25"/>
    <p:sldId id="1478" r:id="rId26"/>
    <p:sldId id="1349" r:id="rId27"/>
    <p:sldId id="1243" r:id="rId28"/>
    <p:sldId id="1244" r:id="rId29"/>
    <p:sldId id="1245" r:id="rId30"/>
    <p:sldId id="1296" r:id="rId31"/>
    <p:sldId id="1246" r:id="rId32"/>
    <p:sldId id="1247" r:id="rId33"/>
    <p:sldId id="1297" r:id="rId34"/>
    <p:sldId id="1249" r:id="rId35"/>
    <p:sldId id="1250" r:id="rId36"/>
    <p:sldId id="1251" r:id="rId37"/>
    <p:sldId id="1252" r:id="rId38"/>
    <p:sldId id="1338" r:id="rId39"/>
    <p:sldId id="1253" r:id="rId40"/>
    <p:sldId id="1254" r:id="rId41"/>
    <p:sldId id="1479" r:id="rId42"/>
    <p:sldId id="1255" r:id="rId43"/>
    <p:sldId id="1343" r:id="rId44"/>
    <p:sldId id="1480" r:id="rId45"/>
    <p:sldId id="1481" r:id="rId46"/>
    <p:sldId id="1257" r:id="rId47"/>
    <p:sldId id="1339" r:id="rId48"/>
    <p:sldId id="1258" r:id="rId49"/>
    <p:sldId id="1259" r:id="rId50"/>
    <p:sldId id="1260" r:id="rId51"/>
    <p:sldId id="1261" r:id="rId52"/>
    <p:sldId id="1283" r:id="rId53"/>
  </p:sldIdLst>
  <p:sldSz cx="9144000" cy="6858000" type="screen4x3"/>
  <p:notesSz cx="7099300" cy="102235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NGELIA PITOURA" initials="EP" lastIdx="1" clrIdx="0">
    <p:extLst>
      <p:ext uri="{19B8F6BF-5375-455C-9EA6-DF929625EA0E}">
        <p15:presenceInfo xmlns:p15="http://schemas.microsoft.com/office/powerpoint/2012/main" userId="EVANGELIA PITOU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669900"/>
    <a:srgbClr val="BDD3E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1" autoAdjust="0"/>
    <p:restoredTop sz="96370" autoAdjust="0"/>
  </p:normalViewPr>
  <p:slideViewPr>
    <p:cSldViewPr>
      <p:cViewPr varScale="1">
        <p:scale>
          <a:sx n="122" d="100"/>
          <a:sy n="122" d="100"/>
        </p:scale>
        <p:origin x="93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4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3067"/>
        <p:guide pos="20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14.03.2023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808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2T10:49:25.8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19 4233,'0'0'3833,"0"-4"-5034,-12-11-1839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5T11:08:48.6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1 72,'0'0'240,"0"2"-272,-8 2 32,-1 0-120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5T11:10:35.15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5T11:11:38.7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1728,'0'0'0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5T11:30:17.8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 35 104,'0'0'2118,"-5"-4"-1683,-3-1-282,-18-18 834,15 21-3268,7 2 1461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2225" cy="3827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5957" y="4856501"/>
            <a:ext cx="5201223" cy="4592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2630" y="9711312"/>
            <a:ext cx="3070508" cy="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655445CD-BE69-4A95-B1A9-CC7D8B1B04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35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6950" y="766763"/>
            <a:ext cx="5100638" cy="3827462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ＭＳ Ｐゴシック" pitchFamily="-112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DE975-C902-4C26-B914-324C4926A62D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01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 </a:t>
            </a:r>
            <a:r>
              <a:rPr lang="el-GR" dirty="0"/>
              <a:t>και</a:t>
            </a:r>
            <a:r>
              <a:rPr lang="el-GR" baseline="0" dirty="0"/>
              <a:t> 8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55445CD-BE69-4A95-B1A9-CC7D8B1B044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94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E2E8D3C3-F6AF-4B77-BE34-0EFDA9AC29B8}" type="slidenum">
              <a:rPr lang="en-US" smtClean="0">
                <a:ea typeface="+mn-ea"/>
                <a:cs typeface="Arial Unicode MS" pitchFamily="-112" charset="0"/>
              </a:rPr>
              <a:pPr defTabSz="914400"/>
              <a:t>‹#›</a:t>
            </a:fld>
            <a:endParaRPr lang="en-US">
              <a:ea typeface="+mn-ea"/>
              <a:cs typeface="Arial Unicode MS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00197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C0D7-D61E-4C36-824E-2C016B9C5B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8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64F1-9DF7-4EB8-AF1B-FF1B665B2F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24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B632CA24-4D05-442C-BD58-55B5F17DB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1694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AF7B-E247-4AA5-97DB-C858130D4E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9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07C44-CE31-44A2-9F98-32C06BA75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5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D03A-87B7-4331-B7E5-AAEC9B8BF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9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D4CE-F0D2-4490-BE9C-8D3F94B1B0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7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7C6F-4BE5-4D8B-BC33-560F6B1AB8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6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FE-E4CF-4C8C-8316-3BAE54D44B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1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FA190-4700-4A0A-AB0B-252EB0E956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0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3273-BAA5-4233-9C4E-DE6667199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2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2E8D3C3-F6AF-4B77-BE34-0EFDA9AC29B8}" type="slidenum">
              <a:rPr lang="en-US" smtClean="0">
                <a:ea typeface="+mn-ea"/>
                <a:cs typeface="Arial Unicode MS" pitchFamily="-112" charset="0"/>
              </a:rPr>
              <a:pPr defTabSz="914400"/>
              <a:t>‹#›</a:t>
            </a:fld>
            <a:endParaRPr lang="en-US">
              <a:ea typeface="+mn-ea"/>
              <a:cs typeface="Arial Unicode MS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7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5" Type="http://schemas.openxmlformats.org/officeDocument/2006/relationships/customXml" Target="../ink/ink4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4" Type="http://schemas.openxmlformats.org/officeDocument/2006/relationships/image" Target="../media/image9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9" Type="http://schemas.openxmlformats.org/officeDocument/2006/relationships/image" Target="../media/image127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2996952"/>
            <a:ext cx="7200800" cy="194421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ΜΥΕ003: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endParaRPr lang="en-US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br>
              <a:rPr lang="en-US" dirty="0">
                <a:ea typeface="ＭＳ Ｐゴシック" pitchFamily="-112" charset="-128"/>
              </a:rPr>
            </a:br>
            <a:endParaRPr lang="el-GR" sz="2400" dirty="0">
              <a:ea typeface="ＭＳ Ｐゴシック" pitchFamily="-112" charset="-128"/>
            </a:endParaRPr>
          </a:p>
          <a:p>
            <a:pPr eaLnBrk="1" hangingPunct="1"/>
            <a:r>
              <a:rPr lang="el-GR" sz="3600" dirty="0" err="1">
                <a:solidFill>
                  <a:schemeClr val="bg1"/>
                </a:solidFill>
                <a:ea typeface="ＭＳ Ｐゴシック" pitchFamily="-112" charset="-128"/>
              </a:rPr>
              <a:t>Προεπεξεργασία</a:t>
            </a:r>
            <a:endParaRPr lang="en-US" sz="3600" dirty="0">
              <a:solidFill>
                <a:schemeClr val="bg1"/>
              </a:solidFill>
              <a:ea typeface="ＭＳ Ｐゴシック" pitchFamily="-112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B1F070-D488-4CB0-B77C-938A39FEBFDB}"/>
              </a:ext>
            </a:extLst>
          </p:cNvPr>
          <p:cNvSpPr txBox="1"/>
          <p:nvPr/>
        </p:nvSpPr>
        <p:spPr>
          <a:xfrm>
            <a:off x="4644008" y="6309320"/>
            <a:ext cx="4104456" cy="34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</a:t>
            </a:r>
            <a:r>
              <a:rPr lang="el-GR" sz="2200" i="1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Έτος 2022-2023</a:t>
            </a:r>
            <a:endParaRPr lang="en-US" sz="22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655496" cy="1179984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του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Indexer: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&amp;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Καταχωρήσεις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700808"/>
            <a:ext cx="3767336" cy="256639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-112" charset="-128"/>
              </a:rPr>
              <a:t>Πολλαπλές εμφανίσεις του όρου σε ένα έγγραφο συγχωνεύονται (</a:t>
            </a:r>
            <a:r>
              <a:rPr lang="en-US" sz="2400" dirty="0">
                <a:ea typeface="ＭＳ Ｐゴシック" pitchFamily="-112" charset="-128"/>
              </a:rPr>
              <a:t>merged</a:t>
            </a:r>
            <a:r>
              <a:rPr lang="el-GR" sz="2400" dirty="0">
                <a:ea typeface="ＭＳ Ｐゴシック" pitchFamily="-112" charset="-128"/>
              </a:rPr>
              <a:t>)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-112" charset="-128"/>
              </a:rPr>
              <a:t>Διαχωρισμός σε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λεξικό</a:t>
            </a:r>
            <a:r>
              <a:rPr lang="el-GR" sz="2400" dirty="0">
                <a:ea typeface="ＭＳ Ｐゴシック" pitchFamily="-112" charset="-128"/>
              </a:rPr>
              <a:t> και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καταχωρήσεις</a:t>
            </a:r>
            <a:endParaRPr lang="en-US" sz="2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-112" charset="-128"/>
              </a:rPr>
              <a:t>Προσθέτουμε και πληροφορία για τη συχνότητα εγγράφου (</a:t>
            </a:r>
            <a:r>
              <a:rPr lang="en-US" sz="2400" dirty="0">
                <a:ea typeface="ＭＳ Ｐゴシック" pitchFamily="-112" charset="-128"/>
              </a:rPr>
              <a:t>doc. frequency</a:t>
            </a:r>
            <a:r>
              <a:rPr lang="el-GR" sz="2400" dirty="0">
                <a:ea typeface="ＭＳ Ｐゴシック" pitchFamily="-112" charset="-128"/>
              </a:rPr>
              <a:t>)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53340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graphicFrame>
        <p:nvGraphicFramePr>
          <p:cNvPr id="39938" name="Object 35"/>
          <p:cNvGraphicFramePr>
            <a:graphicFrameLocks noChangeAspect="1"/>
          </p:cNvGraphicFramePr>
          <p:nvPr/>
        </p:nvGraphicFramePr>
        <p:xfrm>
          <a:off x="3962400" y="1827213"/>
          <a:ext cx="1217613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3" imgW="4077269" imgH="16270971" progId="Excel.Sheet.8">
                  <p:embed/>
                </p:oleObj>
              </mc:Choice>
              <mc:Fallback>
                <p:oleObj name="Worksheet" r:id="rId3" imgW="4077269" imgH="16270971" progId="Excel.Sheet.8">
                  <p:embed/>
                  <p:pic>
                    <p:nvPicPr>
                      <p:cNvPr id="39938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827213"/>
                        <a:ext cx="1217613" cy="492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116825" y="4483224"/>
            <a:ext cx="3691588" cy="873204"/>
          </a:xfrm>
          <a:prstGeom prst="upArrowCallout">
            <a:avLst>
              <a:gd name="adj1" fmla="val 57858"/>
              <a:gd name="adj2" fmla="val 57858"/>
              <a:gd name="adj3" fmla="val 16667"/>
              <a:gd name="adj4" fmla="val 66667"/>
            </a:avLst>
          </a:prstGeom>
          <a:solidFill>
            <a:srgbClr val="83AD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914400">
              <a:defRPr/>
            </a:pPr>
            <a:r>
              <a:rPr lang="el-GR" sz="1600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Γιατί τη συχνότητα;</a:t>
            </a:r>
          </a:p>
          <a:p>
            <a:pPr algn="ctr" defTabSz="914400">
              <a:defRPr/>
            </a:pPr>
            <a:r>
              <a:rPr lang="el-GR" sz="1600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Επίσης, συχνότητα όρου </a:t>
            </a:r>
            <a:r>
              <a:rPr lang="en-US" sz="1600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(term frequency)</a:t>
            </a:r>
          </a:p>
        </p:txBody>
      </p:sp>
      <p:sp>
        <p:nvSpPr>
          <p:cNvPr id="39943" name="TextBox 7"/>
          <p:cNvSpPr txBox="1">
            <a:spLocks noChangeArrowheads="1"/>
          </p:cNvSpPr>
          <p:nvPr/>
        </p:nvSpPr>
        <p:spPr bwMode="auto">
          <a:xfrm>
            <a:off x="7740352" y="189384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l-G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Κεφ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. 1.2</a:t>
            </a:r>
          </a:p>
        </p:txBody>
      </p:sp>
      <p:pic>
        <p:nvPicPr>
          <p:cNvPr id="39944" name="Picture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1600200"/>
            <a:ext cx="28019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4186" y="1233223"/>
            <a:ext cx="28019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0"/>
          <p:cNvSpPr>
            <a:spLocks noGrp="1" noChangeArrowheads="1"/>
          </p:cNvSpPr>
          <p:nvPr>
            <p:ph type="title"/>
          </p:nvPr>
        </p:nvSpPr>
        <p:spPr>
          <a:xfrm>
            <a:off x="296189" y="207587"/>
            <a:ext cx="7886700" cy="1325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Πόσο χώρο χρειαζόμαστε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?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BA9879-AF88-4C38-AA4E-55B958734742}" type="slidenum">
              <a:rPr lang="en-US"/>
              <a:pPr/>
              <a:t>11</a:t>
            </a:fld>
            <a:endParaRPr lang="en-US"/>
          </a:p>
        </p:txBody>
      </p:sp>
      <p:sp>
        <p:nvSpPr>
          <p:cNvPr id="40965" name="AutoShape 32"/>
          <p:cNvSpPr>
            <a:spLocks noChangeArrowheads="1"/>
          </p:cNvSpPr>
          <p:nvPr/>
        </p:nvSpPr>
        <p:spPr bwMode="auto">
          <a:xfrm>
            <a:off x="3203848" y="6035676"/>
            <a:ext cx="1189038" cy="685800"/>
          </a:xfrm>
          <a:prstGeom prst="upArrowCallout">
            <a:avLst>
              <a:gd name="adj1" fmla="val 32509"/>
              <a:gd name="adj2" fmla="val 32509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4400"/>
            <a:r>
              <a:rPr lang="en-US" dirty="0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Pointers</a:t>
            </a:r>
          </a:p>
        </p:txBody>
      </p:sp>
      <p:sp>
        <p:nvSpPr>
          <p:cNvPr id="39945" name="AutoShape 33"/>
          <p:cNvSpPr>
            <a:spLocks noChangeArrowheads="1"/>
          </p:cNvSpPr>
          <p:nvPr/>
        </p:nvSpPr>
        <p:spPr bwMode="auto">
          <a:xfrm>
            <a:off x="990600" y="2890838"/>
            <a:ext cx="1600200" cy="1200150"/>
          </a:xfrm>
          <a:prstGeom prst="rightArrowCallout">
            <a:avLst>
              <a:gd name="adj1" fmla="val 25000"/>
              <a:gd name="adj2" fmla="val 25000"/>
              <a:gd name="adj3" fmla="val 3750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Terms and counts</a:t>
            </a:r>
          </a:p>
        </p:txBody>
      </p:sp>
      <p:sp>
        <p:nvSpPr>
          <p:cNvPr id="40968" name="TextBox 36"/>
          <p:cNvSpPr txBox="1">
            <a:spLocks noChangeArrowheads="1"/>
          </p:cNvSpPr>
          <p:nvPr/>
        </p:nvSpPr>
        <p:spPr bwMode="auto">
          <a:xfrm>
            <a:off x="7668344" y="150815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l-G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Κεφ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. 1.2</a:t>
            </a: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5257800" y="1905000"/>
            <a:ext cx="1905000" cy="831850"/>
          </a:xfrm>
          <a:prstGeom prst="leftArrowCallout">
            <a:avLst>
              <a:gd name="adj1" fmla="val 25000"/>
              <a:gd name="adj2" fmla="val 25000"/>
              <a:gd name="adj3" fmla="val 4119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Lists of </a:t>
            </a:r>
            <a:r>
              <a:rPr lang="en-US" dirty="0" err="1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docIDs</a:t>
            </a:r>
            <a:endParaRPr lang="en-US" dirty="0">
              <a:solidFill>
                <a:prstClr val="black"/>
              </a:solidFill>
              <a:latin typeface="Calibri"/>
              <a:ea typeface="Arial Unicode MS" charset="0"/>
              <a:cs typeface="Arial Unicode M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4581129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Συνήθως στη μνήμη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76056" y="34290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Συνήθως στο δίσκο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24558" y="2819400"/>
            <a:ext cx="7490792" cy="1981200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</a:t>
            </a:r>
            <a:r>
              <a:rPr lang="en-US" sz="3200" dirty="0">
                <a:ea typeface="ＭＳ Ｐゴシック" pitchFamily="-112" charset="-128"/>
              </a:rPr>
              <a:t>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endParaRPr lang="en-US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endParaRPr lang="en-US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r>
              <a:rPr lang="el-GR" sz="3200" dirty="0">
                <a:solidFill>
                  <a:schemeClr val="bg1"/>
                </a:solidFill>
                <a:ea typeface="ＭＳ Ｐゴシック" pitchFamily="-112" charset="-128"/>
              </a:rPr>
              <a:t>Δομές για Λεξικά </a:t>
            </a:r>
          </a:p>
          <a:p>
            <a:pPr eaLnBrk="1" hangingPunct="1"/>
            <a:endParaRPr lang="en-US" sz="3900" dirty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D9507-E875-4BDA-8CE9-1137AB3B0A3E}"/>
              </a:ext>
            </a:extLst>
          </p:cNvPr>
          <p:cNvSpPr txBox="1"/>
          <p:nvPr/>
        </p:nvSpPr>
        <p:spPr>
          <a:xfrm>
            <a:off x="4953000" y="6358949"/>
            <a:ext cx="4104456" cy="34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2</a:t>
            </a: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-202</a:t>
            </a:r>
            <a:r>
              <a:rPr lang="en-US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7F7853-8DA4-45F5-816C-9EF8658580D0}"/>
                  </a:ext>
                </a:extLst>
              </p14:cNvPr>
              <p14:cNvContentPartPr/>
              <p14:nvPr/>
            </p14:nvContentPartPr>
            <p14:xfrm>
              <a:off x="6632306" y="700957"/>
              <a:ext cx="4680" cy="6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7F7853-8DA4-45F5-816C-9EF8658580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23306" y="691957"/>
                <a:ext cx="2232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2609" y="-88019"/>
            <a:ext cx="7931322" cy="1366854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Δομές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77711" y="1258831"/>
            <a:ext cx="7344816" cy="1252736"/>
          </a:xfrm>
        </p:spPr>
        <p:txBody>
          <a:bodyPr>
            <a:noAutofit/>
          </a:bodyPr>
          <a:lstStyle/>
          <a:p>
            <a:pPr eaLnBrk="1" hangingPunct="1"/>
            <a:r>
              <a:rPr lang="el-GR" sz="2400" dirty="0">
                <a:ea typeface="ＭＳ Ｐゴシック" pitchFamily="-112" charset="-128"/>
              </a:rPr>
              <a:t>Λεξικό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Ανεστραμμένο ευρετήριο: αποτελείται από λίστες καταχωρήσεων (</a:t>
            </a:r>
            <a:r>
              <a:rPr lang="en-US" sz="2400" dirty="0">
                <a:ea typeface="ＭＳ Ｐゴシック" pitchFamily="-112" charset="-128"/>
              </a:rPr>
              <a:t>postings lists</a:t>
            </a:r>
            <a:r>
              <a:rPr lang="el-GR" sz="2400" dirty="0">
                <a:ea typeface="ＭＳ Ｐゴシック" pitchFamily="-112" charset="-128"/>
              </a:rPr>
              <a:t>), μία για κάθε όρο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26124" y="6442844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D7E4F6F-5C1E-4875-AD04-AE8FEE0BFDFD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463411" y="3252932"/>
            <a:ext cx="2225678" cy="2311401"/>
            <a:chOff x="192" y="2502"/>
            <a:chExt cx="1402" cy="1456"/>
          </a:xfrm>
        </p:grpSpPr>
        <p:sp>
          <p:nvSpPr>
            <p:cNvPr id="34876" name="AutoShape 46"/>
            <p:cNvSpPr>
              <a:spLocks/>
            </p:cNvSpPr>
            <p:nvPr/>
          </p:nvSpPr>
          <p:spPr bwMode="auto">
            <a:xfrm>
              <a:off x="192" y="2502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  <p:sp>
          <p:nvSpPr>
            <p:cNvPr id="33838" name="Text Box 47"/>
            <p:cNvSpPr txBox="1">
              <a:spLocks noChangeArrowheads="1"/>
            </p:cNvSpPr>
            <p:nvPr/>
          </p:nvSpPr>
          <p:spPr bwMode="auto">
            <a:xfrm>
              <a:off x="278" y="3725"/>
              <a:ext cx="1316" cy="23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l-GR" sz="1800" i="1" dirty="0">
                  <a:solidFill>
                    <a:prstClr val="black"/>
                  </a:solidFill>
                  <a:latin typeface="Tahoma" charset="0"/>
                  <a:ea typeface="Arial Unicode MS" charset="0"/>
                  <a:cs typeface="Arial Unicode MS" charset="0"/>
                </a:rPr>
                <a:t>Λεξικό (</a:t>
              </a:r>
              <a:r>
                <a:rPr lang="en-US" sz="1800" i="1" dirty="0">
                  <a:solidFill>
                    <a:prstClr val="black"/>
                  </a:solidFill>
                  <a:latin typeface="Tahoma" charset="0"/>
                  <a:ea typeface="Arial Unicode MS" charset="0"/>
                  <a:cs typeface="Arial Unicode MS" charset="0"/>
                </a:rPr>
                <a:t>Dictionary</a:t>
              </a:r>
              <a:r>
                <a:rPr lang="el-GR" sz="1800" i="1" dirty="0">
                  <a:solidFill>
                    <a:prstClr val="black"/>
                  </a:solidFill>
                  <a:latin typeface="Tahoma" charset="0"/>
                  <a:ea typeface="Arial Unicode MS" charset="0"/>
                  <a:cs typeface="Arial Unicode MS" charset="0"/>
                </a:rPr>
                <a:t>)</a:t>
              </a:r>
              <a:endParaRPr lang="en-US" sz="1800" i="1" dirty="0">
                <a:solidFill>
                  <a:prstClr val="black"/>
                </a:solidFill>
                <a:latin typeface="Tahoma" charset="0"/>
                <a:ea typeface="Arial Unicode MS" charset="0"/>
                <a:cs typeface="Arial Unicode MS" charset="0"/>
              </a:endParaRPr>
            </a:p>
          </p:txBody>
        </p:sp>
        <p:cxnSp>
          <p:nvCxnSpPr>
            <p:cNvPr id="34878" name="AutoShape 48"/>
            <p:cNvCxnSpPr>
              <a:cxnSpLocks noChangeShapeType="1"/>
              <a:stCxn id="33838" idx="1"/>
              <a:endCxn id="34876" idx="1"/>
            </p:cNvCxnSpPr>
            <p:nvPr/>
          </p:nvCxnSpPr>
          <p:spPr bwMode="auto">
            <a:xfrm rot="10800000">
              <a:off x="192" y="2982"/>
              <a:ext cx="86" cy="859"/>
            </a:xfrm>
            <a:prstGeom prst="curvedConnector3">
              <a:avLst>
                <a:gd name="adj1" fmla="val 26744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816211" y="4726230"/>
            <a:ext cx="4946848" cy="702083"/>
            <a:chOff x="2352" y="3600"/>
            <a:chExt cx="3360" cy="416"/>
          </a:xfrm>
        </p:grpSpPr>
        <p:sp>
          <p:nvSpPr>
            <p:cNvPr id="34874" name="AutoShape 51"/>
            <p:cNvSpPr>
              <a:spLocks/>
            </p:cNvSpPr>
            <p:nvPr/>
          </p:nvSpPr>
          <p:spPr bwMode="auto">
            <a:xfrm rot="-5400000">
              <a:off x="3924" y="2028"/>
              <a:ext cx="216" cy="3360"/>
            </a:xfrm>
            <a:prstGeom prst="leftBrace">
              <a:avLst>
                <a:gd name="adj1" fmla="val 129630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  <p:sp>
          <p:nvSpPr>
            <p:cNvPr id="34875" name="Text Box 52"/>
            <p:cNvSpPr txBox="1">
              <a:spLocks noChangeArrowheads="1"/>
            </p:cNvSpPr>
            <p:nvPr/>
          </p:nvSpPr>
          <p:spPr bwMode="auto">
            <a:xfrm>
              <a:off x="3600" y="3815"/>
              <a:ext cx="1645" cy="201"/>
            </a:xfrm>
            <a:prstGeom prst="rect">
              <a:avLst/>
            </a:prstGeom>
            <a:solidFill>
              <a:srgbClr val="83ADC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l-GR" sz="1600" i="1" dirty="0">
                  <a:solidFill>
                    <a:prstClr val="black"/>
                  </a:solidFill>
                  <a:latin typeface="Tahoma" pitchFamily="-112" charset="0"/>
                  <a:ea typeface="+mn-ea"/>
                  <a:cs typeface="Arial Unicode MS" pitchFamily="-112" charset="0"/>
                </a:rPr>
                <a:t>Καταχωρήσεις (</a:t>
              </a:r>
              <a:r>
                <a:rPr lang="en-US" sz="1600" i="1" dirty="0">
                  <a:solidFill>
                    <a:prstClr val="black"/>
                  </a:solidFill>
                  <a:latin typeface="Tahoma" pitchFamily="-112" charset="0"/>
                  <a:ea typeface="+mn-ea"/>
                  <a:cs typeface="Arial Unicode MS" pitchFamily="-112" charset="0"/>
                </a:rPr>
                <a:t>Postings)</a:t>
              </a:r>
            </a:p>
          </p:txBody>
        </p:sp>
      </p:grpSp>
      <p:sp>
        <p:nvSpPr>
          <p:cNvPr id="1200183" name="Text Box 55"/>
          <p:cNvSpPr txBox="1">
            <a:spLocks noChangeArrowheads="1"/>
          </p:cNvSpPr>
          <p:nvPr/>
        </p:nvSpPr>
        <p:spPr bwMode="auto">
          <a:xfrm>
            <a:off x="4548131" y="5842194"/>
            <a:ext cx="3097130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l-GR" sz="1800" dirty="0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Σε διάταξη με βάση το </a:t>
            </a:r>
            <a:r>
              <a:rPr lang="en-US" sz="1800" dirty="0" err="1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docID</a:t>
            </a:r>
            <a:endParaRPr lang="en-US" sz="1800" dirty="0">
              <a:solidFill>
                <a:prstClr val="black"/>
              </a:solidFill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22568" name="Rectangle 73"/>
          <p:cNvSpPr>
            <a:spLocks noChangeArrowheads="1"/>
          </p:cNvSpPr>
          <p:nvPr/>
        </p:nvSpPr>
        <p:spPr bwMode="auto">
          <a:xfrm>
            <a:off x="7576838" y="2252339"/>
            <a:ext cx="135287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BE4B4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l-GR" sz="1400" i="1" dirty="0">
                <a:solidFill>
                  <a:srgbClr val="000000"/>
                </a:solidFill>
                <a:latin typeface="Calibri"/>
                <a:ea typeface="Arial Unicode MS" charset="0"/>
                <a:cs typeface="Arial Unicode MS" charset="0"/>
              </a:rPr>
              <a:t>Καταχώρηση (</a:t>
            </a:r>
            <a:r>
              <a:rPr lang="en-US" sz="1400" i="1" dirty="0">
                <a:solidFill>
                  <a:srgbClr val="000000"/>
                </a:solidFill>
                <a:latin typeface="Calibri"/>
                <a:ea typeface="Arial Unicode MS" charset="0"/>
                <a:cs typeface="Arial Unicode MS" charset="0"/>
              </a:rPr>
              <a:t>Posting</a:t>
            </a:r>
            <a:r>
              <a:rPr lang="el-GR" sz="1400" i="1" dirty="0">
                <a:solidFill>
                  <a:srgbClr val="000000"/>
                </a:solidFill>
                <a:latin typeface="Calibri"/>
                <a:ea typeface="Arial Unicode MS" charset="0"/>
                <a:cs typeface="Arial Unicode MS" charset="0"/>
              </a:rPr>
              <a:t>)</a:t>
            </a:r>
            <a:endParaRPr lang="en-US" sz="1400" i="1" dirty="0">
              <a:solidFill>
                <a:srgbClr val="000000"/>
              </a:solidFill>
              <a:latin typeface="Calibri"/>
              <a:ea typeface="Arial Unicode MS" charset="0"/>
              <a:cs typeface="Arial Unicode MS" charset="0"/>
            </a:endParaRPr>
          </a:p>
        </p:txBody>
      </p:sp>
      <p:sp>
        <p:nvSpPr>
          <p:cNvPr id="34825" name="Line 75"/>
          <p:cNvSpPr>
            <a:spLocks noChangeShapeType="1"/>
          </p:cNvSpPr>
          <p:nvPr/>
        </p:nvSpPr>
        <p:spPr bwMode="auto">
          <a:xfrm flipH="1">
            <a:off x="8232324" y="2826654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sp>
        <p:nvSpPr>
          <p:cNvPr id="34826" name="TextBox 52"/>
          <p:cNvSpPr txBox="1">
            <a:spLocks noChangeArrowheads="1"/>
          </p:cNvSpPr>
          <p:nvPr/>
        </p:nvSpPr>
        <p:spPr bwMode="auto">
          <a:xfrm>
            <a:off x="7645261" y="1620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l-G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Κεφ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. 1.2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914261" y="3167206"/>
            <a:ext cx="10922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US" b="1" i="1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Brutus</a:t>
            </a: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914261" y="4224481"/>
            <a:ext cx="14906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US" b="1" i="1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Calpurnia</a:t>
            </a: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914261" y="3700606"/>
            <a:ext cx="11493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defRPr/>
            </a:pPr>
            <a:r>
              <a:rPr lang="en-US" b="1" i="1" dirty="0">
                <a:solidFill>
                  <a:prstClr val="black"/>
                </a:solidFill>
                <a:latin typeface="Calibri"/>
                <a:ea typeface="Arial Unicode MS" charset="0"/>
                <a:cs typeface="Arial Unicode MS" charset="0"/>
              </a:rPr>
              <a:t>Caesar</a:t>
            </a:r>
          </a:p>
        </p:txBody>
      </p:sp>
      <p:sp>
        <p:nvSpPr>
          <p:cNvPr id="34830" name="AutoShape 7"/>
          <p:cNvSpPr>
            <a:spLocks noChangeArrowheads="1"/>
          </p:cNvSpPr>
          <p:nvPr/>
        </p:nvSpPr>
        <p:spPr bwMode="auto">
          <a:xfrm>
            <a:off x="2590661" y="3243406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sp>
        <p:nvSpPr>
          <p:cNvPr id="34831" name="AutoShape 8"/>
          <p:cNvSpPr>
            <a:spLocks noChangeArrowheads="1"/>
          </p:cNvSpPr>
          <p:nvPr/>
        </p:nvSpPr>
        <p:spPr bwMode="auto">
          <a:xfrm>
            <a:off x="2590661" y="3776806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809861" y="4310206"/>
            <a:ext cx="4876800" cy="304800"/>
            <a:chOff x="2064" y="2448"/>
            <a:chExt cx="3072" cy="192"/>
          </a:xfrm>
        </p:grpSpPr>
        <p:sp>
          <p:nvSpPr>
            <p:cNvPr id="34869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  <p:sp>
          <p:nvSpPr>
            <p:cNvPr id="34870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  <p:sp>
          <p:nvSpPr>
            <p:cNvPr id="34871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  <p:sp>
          <p:nvSpPr>
            <p:cNvPr id="34872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  <p:sp>
          <p:nvSpPr>
            <p:cNvPr id="34873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3809861" y="3700606"/>
            <a:ext cx="4959350" cy="461963"/>
            <a:chOff x="2064" y="2688"/>
            <a:chExt cx="3124" cy="291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34864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65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66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67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68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</p:grpSp>
        <p:sp>
          <p:nvSpPr>
            <p:cNvPr id="34856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1</a:t>
              </a:r>
            </a:p>
          </p:txBody>
        </p:sp>
        <p:sp>
          <p:nvSpPr>
            <p:cNvPr id="34857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2</a:t>
              </a:r>
            </a:p>
          </p:txBody>
        </p:sp>
        <p:sp>
          <p:nvSpPr>
            <p:cNvPr id="34858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4</a:t>
              </a:r>
            </a:p>
          </p:txBody>
        </p:sp>
        <p:sp>
          <p:nvSpPr>
            <p:cNvPr id="34859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5</a:t>
              </a:r>
            </a:p>
          </p:txBody>
        </p:sp>
        <p:sp>
          <p:nvSpPr>
            <p:cNvPr id="34860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6</a:t>
              </a:r>
            </a:p>
          </p:txBody>
        </p:sp>
        <p:sp>
          <p:nvSpPr>
            <p:cNvPr id="34861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16</a:t>
              </a:r>
            </a:p>
          </p:txBody>
        </p:sp>
        <p:sp>
          <p:nvSpPr>
            <p:cNvPr id="34862" name="Text Box 38"/>
            <p:cNvSpPr txBox="1">
              <a:spLocks noChangeArrowheads="1"/>
            </p:cNvSpPr>
            <p:nvPr/>
          </p:nvSpPr>
          <p:spPr bwMode="auto">
            <a:xfrm>
              <a:off x="4416" y="2688"/>
              <a:ext cx="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57</a:t>
              </a:r>
            </a:p>
          </p:txBody>
        </p:sp>
        <p:sp>
          <p:nvSpPr>
            <p:cNvPr id="34863" name="Text Box 39"/>
            <p:cNvSpPr txBox="1">
              <a:spLocks noChangeArrowheads="1"/>
            </p:cNvSpPr>
            <p:nvPr/>
          </p:nvSpPr>
          <p:spPr bwMode="auto">
            <a:xfrm>
              <a:off x="4704" y="2688"/>
              <a:ext cx="4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132</a:t>
              </a:r>
            </a:p>
          </p:txBody>
        </p:sp>
      </p:grp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809861" y="3167206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50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51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52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53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  <p:sp>
            <p:nvSpPr>
              <p:cNvPr id="34854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endParaRPr lang="el-GR">
                  <a:solidFill>
                    <a:prstClr val="black"/>
                  </a:solidFill>
                  <a:ea typeface="+mn-ea"/>
                  <a:cs typeface="Arial Unicode MS" pitchFamily="-112" charset="0"/>
                </a:endParaRPr>
              </a:p>
            </p:txBody>
          </p:sp>
        </p:grpSp>
        <p:sp>
          <p:nvSpPr>
            <p:cNvPr id="34842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1</a:t>
              </a:r>
            </a:p>
          </p:txBody>
        </p:sp>
        <p:sp>
          <p:nvSpPr>
            <p:cNvPr id="34843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2</a:t>
              </a:r>
            </a:p>
          </p:txBody>
        </p:sp>
        <p:sp>
          <p:nvSpPr>
            <p:cNvPr id="34844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4</a:t>
              </a:r>
            </a:p>
          </p:txBody>
        </p:sp>
        <p:sp>
          <p:nvSpPr>
            <p:cNvPr id="34845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11</a:t>
              </a:r>
            </a:p>
          </p:txBody>
        </p:sp>
        <p:sp>
          <p:nvSpPr>
            <p:cNvPr id="34846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31</a:t>
              </a:r>
            </a:p>
          </p:txBody>
        </p:sp>
        <p:sp>
          <p:nvSpPr>
            <p:cNvPr id="34847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45</a:t>
              </a:r>
            </a:p>
          </p:txBody>
        </p:sp>
        <p:sp>
          <p:nvSpPr>
            <p:cNvPr id="34848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prstClr val="black"/>
                  </a:solidFill>
                  <a:latin typeface="Lucida Sans" pitchFamily="-112" charset="0"/>
                  <a:ea typeface="+mn-ea"/>
                  <a:cs typeface="Arial Unicode MS" pitchFamily="-112" charset="0"/>
                </a:rPr>
                <a:t>173</a:t>
              </a:r>
            </a:p>
          </p:txBody>
        </p:sp>
        <p:sp>
          <p:nvSpPr>
            <p:cNvPr id="34849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endParaRPr lang="el-GR">
                <a:solidFill>
                  <a:prstClr val="black"/>
                </a:solidFill>
                <a:ea typeface="+mn-ea"/>
                <a:cs typeface="Arial Unicode MS" pitchFamily="-112" charset="0"/>
              </a:endParaRPr>
            </a:p>
          </p:txBody>
        </p:sp>
      </p:grpSp>
      <p:sp>
        <p:nvSpPr>
          <p:cNvPr id="34835" name="Text Box 48"/>
          <p:cNvSpPr txBox="1">
            <a:spLocks noChangeArrowheads="1"/>
          </p:cNvSpPr>
          <p:nvPr/>
        </p:nvSpPr>
        <p:spPr bwMode="auto">
          <a:xfrm>
            <a:off x="3809861" y="4234006"/>
            <a:ext cx="379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2</a:t>
            </a:r>
          </a:p>
        </p:txBody>
      </p:sp>
      <p:sp>
        <p:nvSpPr>
          <p:cNvPr id="34836" name="AutoShape 49"/>
          <p:cNvSpPr>
            <a:spLocks noChangeArrowheads="1"/>
          </p:cNvSpPr>
          <p:nvPr/>
        </p:nvSpPr>
        <p:spPr bwMode="auto">
          <a:xfrm>
            <a:off x="2590661" y="4310206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sp>
        <p:nvSpPr>
          <p:cNvPr id="34837" name="Text Box 50"/>
          <p:cNvSpPr txBox="1">
            <a:spLocks noChangeArrowheads="1"/>
          </p:cNvSpPr>
          <p:nvPr/>
        </p:nvSpPr>
        <p:spPr bwMode="auto">
          <a:xfrm>
            <a:off x="4428986" y="4234006"/>
            <a:ext cx="573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31</a:t>
            </a:r>
          </a:p>
        </p:txBody>
      </p:sp>
      <p:sp>
        <p:nvSpPr>
          <p:cNvPr id="34838" name="Text Box 46"/>
          <p:cNvSpPr txBox="1">
            <a:spLocks noChangeArrowheads="1"/>
          </p:cNvSpPr>
          <p:nvPr/>
        </p:nvSpPr>
        <p:spPr bwMode="auto">
          <a:xfrm>
            <a:off x="8000861" y="3167206"/>
            <a:ext cx="76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174</a:t>
            </a:r>
          </a:p>
        </p:txBody>
      </p:sp>
      <p:sp>
        <p:nvSpPr>
          <p:cNvPr id="34839" name="Text Box 50"/>
          <p:cNvSpPr txBox="1">
            <a:spLocks noChangeArrowheads="1"/>
          </p:cNvSpPr>
          <p:nvPr/>
        </p:nvSpPr>
        <p:spPr bwMode="auto">
          <a:xfrm>
            <a:off x="5140186" y="4234006"/>
            <a:ext cx="574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54</a:t>
            </a:r>
          </a:p>
        </p:txBody>
      </p:sp>
      <p:sp>
        <p:nvSpPr>
          <p:cNvPr id="34840" name="Text Box 50"/>
          <p:cNvSpPr txBox="1">
            <a:spLocks noChangeArrowheads="1"/>
          </p:cNvSpPr>
          <p:nvPr/>
        </p:nvSpPr>
        <p:spPr bwMode="auto">
          <a:xfrm>
            <a:off x="5562461" y="4234006"/>
            <a:ext cx="768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18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49193" y="149978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Δομές Δεδομένων για Λεξικά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90500" y="1524000"/>
            <a:ext cx="8515350" cy="2667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Το </a:t>
            </a:r>
            <a:r>
              <a:rPr lang="el-GR" sz="2000" i="1" dirty="0">
                <a:solidFill>
                  <a:srgbClr val="FF0000"/>
                </a:solidFill>
                <a:ea typeface="ＭＳ Ｐゴシック" pitchFamily="-112" charset="-128"/>
              </a:rPr>
              <a:t>λεξικό</a:t>
            </a:r>
            <a:r>
              <a:rPr lang="el-GR" sz="2000" dirty="0">
                <a:ea typeface="ＭＳ Ｐゴシック" pitchFamily="-112" charset="-128"/>
              </a:rPr>
              <a:t> περιέχει: το </a:t>
            </a:r>
            <a:r>
              <a:rPr lang="el-GR" sz="2000" i="1" dirty="0">
                <a:solidFill>
                  <a:srgbClr val="FF0000"/>
                </a:solidFill>
                <a:ea typeface="ＭＳ Ｐゴシック" pitchFamily="-112" charset="-128"/>
              </a:rPr>
              <a:t>λεξιλόγιο</a:t>
            </a:r>
            <a:r>
              <a:rPr lang="el-GR" sz="2000" i="1" dirty="0">
                <a:ea typeface="ＭＳ Ｐゴシック" pitchFamily="-112" charset="-128"/>
              </a:rPr>
              <a:t> όρων -- </a:t>
            </a:r>
            <a:r>
              <a:rPr lang="el-GR" sz="2000" dirty="0">
                <a:ea typeface="ＭＳ Ｐゴシック" pitchFamily="-112" charset="-128"/>
              </a:rPr>
              <a:t>για κάθε όρο: τη συχνότητα εγγράφου (</a:t>
            </a:r>
            <a:r>
              <a:rPr lang="en-US" sz="2000" dirty="0">
                <a:ea typeface="ＭＳ Ｐゴシック" pitchFamily="-112" charset="-128"/>
              </a:rPr>
              <a:t>document frequency</a:t>
            </a:r>
            <a:r>
              <a:rPr lang="el-GR" sz="2000" dirty="0">
                <a:ea typeface="ＭＳ Ｐゴシック" pitchFamily="-112" charset="-128"/>
              </a:rPr>
              <a:t>) και δείκτη στη λίστα καταχωρήσεων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Σε κάθε ερώτημα, </a:t>
            </a:r>
            <a:r>
              <a:rPr lang="el-GR" sz="2000" i="1" u="sng" dirty="0">
                <a:ea typeface="ＭＳ Ｐゴシック" pitchFamily="-112" charset="-128"/>
              </a:rPr>
              <a:t>αναζήτηση στο λεξικό</a:t>
            </a:r>
            <a:r>
              <a:rPr lang="el-GR" sz="2000" i="1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αν υπάρχει ο όρος και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 σε ποιες λίστες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A000"/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l-GR" sz="2000" dirty="0">
                <a:ea typeface="ＭＳ Ｐゴシック" pitchFamily="-112" charset="-128"/>
              </a:rPr>
              <a:t>Ποια δομή δεδομένων είναι κατάλληλη;</a:t>
            </a:r>
            <a:endParaRPr lang="en-US" sz="2000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61096"/>
            <a:ext cx="5867400" cy="247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7620000" y="-65743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/>
              <a:t>Κεφ. </a:t>
            </a:r>
            <a:r>
              <a:rPr lang="en-US" sz="1600" dirty="0"/>
              <a:t>3.1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5270896"/>
            <a:ext cx="2057400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accent2">
                    <a:lumMod val="50000"/>
                  </a:schemeClr>
                </a:solidFill>
                <a:latin typeface="+mn-lt"/>
                <a:cs typeface="Kokila" pitchFamily="34" charset="0"/>
              </a:rPr>
              <a:t>Λεξικό</a:t>
            </a:r>
          </a:p>
        </p:txBody>
      </p:sp>
    </p:spTree>
    <p:extLst>
      <p:ext uri="{BB962C8B-B14F-4D97-AF65-F5344CB8AC3E}">
        <p14:creationId xmlns:p14="http://schemas.microsoft.com/office/powerpoint/2010/main" val="1315956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Δομές Δεδομένων για Λεξικά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981950" cy="24384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(vocabulary)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το σύνολο των όρων</a:t>
            </a:r>
            <a:endParaRPr lang="en-US" sz="2400" dirty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 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dictionary): </a:t>
            </a:r>
            <a:r>
              <a:rPr lang="el-GR" sz="2400" dirty="0">
                <a:ea typeface="ＭＳ Ｐゴシック" pitchFamily="-112" charset="-128"/>
              </a:rPr>
              <a:t>μια δομή για την αποθήκευση του λεξιλογίου</a:t>
            </a:r>
          </a:p>
          <a:p>
            <a:pPr eaLnBrk="1" hangingPunct="1">
              <a:buNone/>
            </a:pPr>
            <a:endParaRPr lang="en-US" sz="800" dirty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i="1" dirty="0">
                <a:ea typeface="ＭＳ Ｐゴシック" pitchFamily="-112" charset="-128"/>
              </a:rPr>
              <a:t>Πως αποθηκεύουμε ένα λεξικό </a:t>
            </a:r>
            <a:r>
              <a:rPr lang="en-US" sz="2400" i="1" dirty="0">
                <a:ea typeface="ＭＳ Ｐゴシック" pitchFamily="-112" charset="-128"/>
              </a:rPr>
              <a:t>(</a:t>
            </a:r>
            <a:r>
              <a:rPr lang="el-GR" sz="2400" i="1" dirty="0">
                <a:ea typeface="ＭＳ Ｐゴシック" pitchFamily="-112" charset="-128"/>
              </a:rPr>
              <a:t>στη μνήμη</a:t>
            </a:r>
            <a:r>
              <a:rPr lang="en-US" sz="2400" i="1" dirty="0">
                <a:ea typeface="ＭＳ Ｐゴシック" pitchFamily="-112" charset="-128"/>
              </a:rPr>
              <a:t>)</a:t>
            </a:r>
            <a:r>
              <a:rPr lang="el-GR" sz="2400" i="1" dirty="0">
                <a:ea typeface="ＭＳ Ｐゴシック" pitchFamily="-112" charset="-128"/>
              </a:rPr>
              <a:t> αποδοτικά;</a:t>
            </a:r>
            <a:endParaRPr lang="en-US" sz="2400" i="1" dirty="0">
              <a:ea typeface="ＭＳ Ｐゴシック" pitchFamily="-112" charset="-12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7620000" y="-63700"/>
            <a:ext cx="10474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l-GR" sz="1600" dirty="0"/>
              <a:t>Κεφ. </a:t>
            </a:r>
            <a:r>
              <a:rPr lang="en-US" sz="1600" dirty="0"/>
              <a:t>3.1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52450" y="50361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Μια απλοϊκή λύση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3435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ea typeface="ＭＳ Ｐゴシック" pitchFamily="-112" charset="-128"/>
              </a:rPr>
              <a:t>array of </a:t>
            </a:r>
            <a:r>
              <a:rPr lang="en-US" dirty="0" err="1">
                <a:ea typeface="ＭＳ Ｐゴシック" pitchFamily="-112" charset="-128"/>
              </a:rPr>
              <a:t>struct</a:t>
            </a:r>
            <a:r>
              <a:rPr lang="en-US" dirty="0">
                <a:ea typeface="ＭＳ Ｐゴシック" pitchFamily="-112" charset="-128"/>
              </a:rPr>
              <a:t>:</a:t>
            </a: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sz="2000" dirty="0">
              <a:ea typeface="ＭＳ Ｐゴシック" pitchFamily="-112" charset="-128"/>
            </a:endParaRPr>
          </a:p>
          <a:p>
            <a:pPr eaLnBrk="1" hangingPunct="1"/>
            <a:endParaRPr lang="en-US" sz="2000" dirty="0">
              <a:ea typeface="ＭＳ Ｐゴシック" pitchFamily="-112" charset="-128"/>
            </a:endParaRPr>
          </a:p>
          <a:p>
            <a:pPr eaLnBrk="1" hangingPunct="1"/>
            <a:endParaRPr lang="en-US" sz="2000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>
              <a:buFont typeface="Wingdings" pitchFamily="-112" charset="2"/>
              <a:buNone/>
            </a:pPr>
            <a:r>
              <a:rPr lang="en-US" sz="2400" dirty="0">
                <a:ea typeface="ＭＳ Ｐゴシック" pitchFamily="-112" charset="-128"/>
              </a:rPr>
              <a:t>        </a:t>
            </a:r>
            <a:endParaRPr lang="el-GR" sz="2400" dirty="0">
              <a:ea typeface="ＭＳ Ｐゴシック" pitchFamily="-112" charset="-128"/>
            </a:endParaRPr>
          </a:p>
          <a:p>
            <a:pPr eaLnBrk="1" hangingPunct="1">
              <a:buFont typeface="Wingdings" pitchFamily="-112" charset="2"/>
              <a:buNone/>
            </a:pPr>
            <a:r>
              <a:rPr lang="en-US" sz="2400" dirty="0">
                <a:ea typeface="ＭＳ Ｐゴシック" pitchFamily="-112" charset="-128"/>
              </a:rPr>
              <a:t> char[20]  </a:t>
            </a:r>
            <a:r>
              <a:rPr lang="el-GR" sz="2400" dirty="0">
                <a:ea typeface="ＭＳ Ｐゴシック" pitchFamily="-112" charset="-128"/>
              </a:rPr>
              <a:t> 		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 err="1">
                <a:ea typeface="ＭＳ Ｐゴシック" pitchFamily="-112" charset="-128"/>
              </a:rPr>
              <a:t>int</a:t>
            </a:r>
            <a:r>
              <a:rPr lang="en-US" sz="2400" dirty="0">
                <a:ea typeface="ＭＳ Ｐゴシック" pitchFamily="-112" charset="-128"/>
              </a:rPr>
              <a:t>                   </a:t>
            </a:r>
            <a:r>
              <a:rPr lang="el-GR" sz="2400" dirty="0">
                <a:ea typeface="ＭＳ Ｐゴシック" pitchFamily="-112" charset="-128"/>
              </a:rPr>
              <a:t>	</a:t>
            </a:r>
            <a:r>
              <a:rPr lang="en-US" sz="2400" dirty="0">
                <a:ea typeface="ＭＳ Ｐゴシック" pitchFamily="-112" charset="-128"/>
              </a:rPr>
              <a:t>Postings *</a:t>
            </a:r>
          </a:p>
          <a:p>
            <a:pPr eaLnBrk="1" hangingPunct="1">
              <a:buFont typeface="Wingdings" pitchFamily="-112" charset="2"/>
              <a:buNone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>
                <a:solidFill>
                  <a:srgbClr val="00A000"/>
                </a:solidFill>
                <a:ea typeface="ＭＳ Ｐゴシック" pitchFamily="-112" charset="-128"/>
              </a:rPr>
              <a:t>20 bytes   </a:t>
            </a:r>
            <a:r>
              <a:rPr lang="el-GR" sz="2400" dirty="0">
                <a:solidFill>
                  <a:srgbClr val="00A000"/>
                </a:solidFill>
                <a:ea typeface="ＭＳ Ｐゴシック" pitchFamily="-112" charset="-128"/>
              </a:rPr>
              <a:t>		</a:t>
            </a:r>
            <a:r>
              <a:rPr lang="en-US" sz="2400" dirty="0">
                <a:solidFill>
                  <a:srgbClr val="00A000"/>
                </a:solidFill>
                <a:ea typeface="ＭＳ Ｐゴシック" pitchFamily="-112" charset="-128"/>
              </a:rPr>
              <a:t>4/8 bytes      </a:t>
            </a:r>
            <a:r>
              <a:rPr lang="el-GR" sz="2400" dirty="0">
                <a:solidFill>
                  <a:srgbClr val="00A000"/>
                </a:solidFill>
                <a:ea typeface="ＭＳ Ｐゴシック" pitchFamily="-112" charset="-128"/>
              </a:rPr>
              <a:t>	</a:t>
            </a:r>
            <a:r>
              <a:rPr lang="en-US" sz="2400" dirty="0">
                <a:solidFill>
                  <a:srgbClr val="00A000"/>
                </a:solidFill>
                <a:ea typeface="ＭＳ Ｐゴシック" pitchFamily="-112" charset="-128"/>
              </a:rPr>
              <a:t>  4/8 bytes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253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905000"/>
            <a:ext cx="56388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7589353" y="70402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4864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ct val="20000"/>
              </a:spcBef>
              <a:buFont typeface="Wingdings" pitchFamily="-112" charset="2"/>
              <a:buChar char="§"/>
            </a:pPr>
            <a:r>
              <a:rPr lang="el-GR" dirty="0">
                <a:solidFill>
                  <a:schemeClr val="tx1"/>
                </a:solidFill>
                <a:latin typeface="Calibri"/>
                <a:ea typeface="ＭＳ Ｐゴシック" pitchFamily="-112" charset="-128"/>
              </a:rPr>
              <a:t>Πως αναζητούμε έναν όρο (κλειδί, </a:t>
            </a:r>
            <a:r>
              <a:rPr lang="en-US" dirty="0">
                <a:solidFill>
                  <a:schemeClr val="tx1"/>
                </a:solidFill>
                <a:latin typeface="Calibri"/>
                <a:ea typeface="ＭＳ Ｐゴシック" pitchFamily="-112" charset="-128"/>
              </a:rPr>
              <a:t>key) </a:t>
            </a:r>
            <a:r>
              <a:rPr lang="el-GR" dirty="0">
                <a:solidFill>
                  <a:schemeClr val="tx1"/>
                </a:solidFill>
                <a:latin typeface="Calibri"/>
                <a:ea typeface="ＭＳ Ｐゴシック" pitchFamily="-112" charset="-128"/>
              </a:rPr>
              <a:t>στο λεξικό γρήγορα κατά την εκτέλεση του ερωτήματος;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Δομές Δεδομένων για Λεξικά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61950" y="1750807"/>
            <a:ext cx="8153400" cy="38100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endParaRPr lang="en-US" sz="800" dirty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800" dirty="0">
                <a:ea typeface="ＭＳ Ｐゴシック" pitchFamily="-112" charset="-128"/>
              </a:rPr>
              <a:t>Κριτήρια για την επιλογή δομής:</a:t>
            </a:r>
            <a:endParaRPr lang="en-US" sz="2800" dirty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n-US" sz="2400" dirty="0">
                <a:ea typeface="ＭＳ Ｐゴシック" pitchFamily="-112" charset="-128"/>
              </a:rPr>
              <a:t>(</a:t>
            </a:r>
            <a:r>
              <a:rPr lang="el-GR" sz="2400" dirty="0">
                <a:ea typeface="ＭＳ Ｐゴシック" pitchFamily="-112" charset="-128"/>
              </a:rPr>
              <a:t>ποιες λειτουργίες, </a:t>
            </a:r>
            <a:r>
              <a:rPr lang="en-US" sz="2400" dirty="0">
                <a:ea typeface="ＭＳ Ｐゴシック" pitchFamily="-112" charset="-128"/>
              </a:rPr>
              <a:t>workload, </a:t>
            </a:r>
            <a:r>
              <a:rPr lang="el-GR" sz="2400" dirty="0">
                <a:ea typeface="ＭＳ Ｐゴシック" pitchFamily="-112" charset="-128"/>
              </a:rPr>
              <a:t>μέγεθος</a:t>
            </a:r>
            <a:r>
              <a:rPr lang="en-US" sz="2400" dirty="0">
                <a:ea typeface="ＭＳ Ｐゴシック" pitchFamily="-112" charset="-128"/>
              </a:rPr>
              <a:t>)</a:t>
            </a:r>
            <a:endParaRPr lang="el-GR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Αποδοτική αναζήτηση ενός όρου (κλειδιού) στο λεξικό.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Είναι στατικό ή έχουμε συχνά εισαγωγές/διαγραφές όρων ή και τροποποιήσεις</a:t>
            </a:r>
            <a:r>
              <a:rPr lang="en-US" sz="2400" dirty="0">
                <a:ea typeface="ＭＳ Ｐゴシック" pitchFamily="-112" charset="-128"/>
              </a:rPr>
              <a:t>;</a:t>
            </a:r>
            <a:r>
              <a:rPr lang="el-GR" sz="2400" dirty="0">
                <a:ea typeface="ＭＳ Ｐゴシック" pitchFamily="-112" charset="-128"/>
              </a:rPr>
              <a:t> Μόνο εισαγωγές </a:t>
            </a:r>
            <a:r>
              <a:rPr lang="en-US" sz="2400" dirty="0">
                <a:ea typeface="ＭＳ Ｐゴシック" pitchFamily="-112" charset="-128"/>
              </a:rPr>
              <a:t>(insert only – append only)</a:t>
            </a:r>
            <a:endParaRPr lang="el-GR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Πόσοι είναι οι όροι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Σχετικές συχνότητες προσπέλασης των κλειδιών (πιο γρήγορα οι συχνοί όροι;)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7620000" y="305008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/>
              <a:t>Κεφ. </a:t>
            </a:r>
            <a:r>
              <a:rPr lang="en-US" sz="1600" dirty="0"/>
              <a:t>3.1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Δομές Δεδομένων για το Λεξικό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27432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200" dirty="0">
                <a:ea typeface="ＭＳ Ｐゴシック" pitchFamily="-112" charset="-128"/>
              </a:rPr>
              <a:t> Δυο βασικές επιλογές: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900" dirty="0">
                <a:ea typeface="ＭＳ Ｐゴシック" pitchFamily="-112" charset="-128"/>
              </a:rPr>
              <a:t> Πίνακες Κατακερματισμού (</a:t>
            </a:r>
            <a:r>
              <a:rPr lang="en-US" sz="2900" dirty="0" err="1">
                <a:ea typeface="ＭＳ Ｐゴシック" pitchFamily="-112" charset="-128"/>
              </a:rPr>
              <a:t>Hashtables</a:t>
            </a:r>
            <a:r>
              <a:rPr lang="el-GR" sz="2900" dirty="0">
                <a:ea typeface="ＭＳ Ｐゴシック" pitchFamily="-112" charset="-128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900" dirty="0">
                <a:ea typeface="ＭＳ Ｐゴシック" pitchFamily="-112" charset="-128"/>
              </a:rPr>
              <a:t>  Δέντρα (</a:t>
            </a:r>
            <a:r>
              <a:rPr lang="en-US" sz="2900" dirty="0">
                <a:ea typeface="ＭＳ Ｐゴシック" pitchFamily="-112" charset="-128"/>
              </a:rPr>
              <a:t>Trees</a:t>
            </a:r>
            <a:r>
              <a:rPr lang="el-GR" sz="2900" dirty="0">
                <a:ea typeface="ＭＳ Ｐゴシック" pitchFamily="-112" charset="-128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sz="32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200" dirty="0">
                <a:ea typeface="ＭＳ Ｐゴシック" pitchFamily="-112" charset="-128"/>
              </a:rPr>
              <a:t> Μερικά συστήματα ανάκτησης πληροφορίας χρησιμοποιούν πίνακες κατακερματισμού άλλα δέντρα</a:t>
            </a:r>
            <a:endParaRPr lang="en-US" sz="3200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7596336" y="136524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28650" y="352247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Πίνακες Κατακερματισμού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0386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>
                <a:solidFill>
                  <a:schemeClr val="accent2">
                    <a:lumMod val="50000"/>
                  </a:schemeClr>
                </a:solidFill>
                <a:ea typeface="ＭＳ Ｐゴシック" pitchFamily="-112" charset="-128"/>
              </a:rPr>
              <a:t>Κάθε όρος του λεξιλογίου κατακερματίζεται σε έναν ακέραιο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ea typeface="ＭＳ Ｐゴシック" pitchFamily="-112" charset="-128"/>
              </a:rPr>
              <a:t> </a:t>
            </a:r>
            <a:endParaRPr lang="el-GR" sz="2400" dirty="0">
              <a:solidFill>
                <a:schemeClr val="accent2">
                  <a:lumMod val="50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endParaRPr lang="en-US" sz="1800" dirty="0">
              <a:solidFill>
                <a:schemeClr val="accent2">
                  <a:lumMod val="50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l-GR" sz="3600" dirty="0">
                <a:ea typeface="ＭＳ Ｐゴシック" pitchFamily="-112" charset="-128"/>
              </a:rPr>
              <a:t>+:</a:t>
            </a:r>
            <a:endParaRPr lang="en-US" sz="3600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Η αναζήτηση είναι πιο γρήγορη από ένα δέντρο</a:t>
            </a:r>
            <a:r>
              <a:rPr lang="en-US" dirty="0">
                <a:ea typeface="ＭＳ Ｐゴシック" pitchFamily="-112" charset="-128"/>
              </a:rPr>
              <a:t>: O(1)</a:t>
            </a:r>
          </a:p>
          <a:p>
            <a:pPr marL="0" indent="0" eaLnBrk="1" hangingPunct="1">
              <a:buNone/>
            </a:pPr>
            <a:r>
              <a:rPr lang="el-GR" sz="3600" dirty="0">
                <a:ea typeface="ＭＳ Ｐゴシック" pitchFamily="-112" charset="-128"/>
              </a:rPr>
              <a:t>- </a:t>
            </a:r>
            <a:r>
              <a:rPr lang="en-US" sz="3600" dirty="0">
                <a:ea typeface="ＭＳ Ｐゴシック" pitchFamily="-112" charset="-128"/>
              </a:rPr>
              <a:t>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Δεν υπάρχει εύκολος τρόπος να βρεθούν μικρές παραλλαγές ενός όρου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-112" charset="-128"/>
              </a:rPr>
              <a:t>judgment/</a:t>
            </a:r>
            <a:r>
              <a:rPr lang="en-US" dirty="0" err="1">
                <a:ea typeface="ＭＳ Ｐゴシック" pitchFamily="-112" charset="-128"/>
              </a:rPr>
              <a:t>judgement</a:t>
            </a:r>
            <a:r>
              <a:rPr lang="en-US" dirty="0">
                <a:ea typeface="ＭＳ Ｐゴシック" pitchFamily="-112" charset="-128"/>
              </a:rPr>
              <a:t>, </a:t>
            </a:r>
            <a:r>
              <a:rPr lang="en-US" i="1" dirty="0"/>
              <a:t>resume</a:t>
            </a:r>
            <a:r>
              <a:rPr lang="en-US" dirty="0"/>
              <a:t> vs. </a:t>
            </a:r>
            <a:r>
              <a:rPr lang="en-US" i="1" dirty="0"/>
              <a:t>r</a:t>
            </a:r>
            <a:r>
              <a:rPr lang="en-US" i="1" dirty="0">
                <a:cs typeface="Calibri"/>
              </a:rPr>
              <a:t>é</a:t>
            </a:r>
            <a:r>
              <a:rPr lang="en-US" i="1" dirty="0"/>
              <a:t>sum</a:t>
            </a:r>
            <a:r>
              <a:rPr lang="en-US" i="1" dirty="0">
                <a:cs typeface="Calibri"/>
              </a:rPr>
              <a:t>é</a:t>
            </a:r>
            <a:endParaRPr lang="en-US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Μη δυνατή η προθεματική αναζήτηση </a:t>
            </a:r>
            <a:r>
              <a:rPr lang="en-US" dirty="0">
                <a:solidFill>
                  <a:srgbClr val="00A000"/>
                </a:solidFill>
                <a:ea typeface="ＭＳ Ｐゴシック" pitchFamily="-112" charset="-128"/>
              </a:rPr>
              <a:t>[</a:t>
            </a:r>
            <a:r>
              <a:rPr lang="el-GR" dirty="0">
                <a:solidFill>
                  <a:srgbClr val="00A000"/>
                </a:solidFill>
                <a:ea typeface="ＭＳ Ｐゴシック" pitchFamily="-112" charset="-128"/>
              </a:rPr>
              <a:t>ανεκτική ανάκληση</a:t>
            </a:r>
            <a:r>
              <a:rPr lang="en-US" dirty="0">
                <a:solidFill>
                  <a:srgbClr val="00A000"/>
                </a:solidFill>
                <a:ea typeface="ＭＳ Ｐゴシック" pitchFamily="-112" charset="-128"/>
              </a:rPr>
              <a:t>]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Αν το λεξιλόγιο μεγαλώνει συνεχώς, ανάγκη για να γίνει κατακερματισμός από την αρχή 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7684603" y="182970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2F33D6C9-64AB-4707-80AB-F4B81E067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FE-E4CF-4C8C-8316-3BAE54D44B1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10EDE-4EAB-4844-B408-CC12D09F505B}"/>
              </a:ext>
            </a:extLst>
          </p:cNvPr>
          <p:cNvSpPr txBox="1"/>
          <p:nvPr/>
        </p:nvSpPr>
        <p:spPr>
          <a:xfrm>
            <a:off x="323528" y="692696"/>
            <a:ext cx="7886700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auto">
              <a:spcAft>
                <a:spcPts val="0"/>
              </a:spcAft>
              <a:buClr>
                <a:srgbClr val="357E69"/>
              </a:buClr>
            </a:pPr>
            <a:endParaRPr lang="en-US" sz="2000" dirty="0">
              <a:solidFill>
                <a:schemeClr val="tx1"/>
              </a:solidFill>
              <a:latin typeface="+mn-lt"/>
              <a:ea typeface="ＭＳ Ｐゴシック" pitchFamily="-112" charset="-128"/>
            </a:endParaRPr>
          </a:p>
          <a:p>
            <a:pPr lvl="0" algn="ctr" fontAlgn="auto">
              <a:spcAft>
                <a:spcPts val="0"/>
              </a:spcAft>
              <a:buClr>
                <a:srgbClr val="357E69"/>
              </a:buClr>
            </a:pPr>
            <a:r>
              <a:rPr lang="el-GR" sz="2000" dirty="0" err="1">
                <a:solidFill>
                  <a:srgbClr val="FF0000"/>
                </a:solidFill>
                <a:latin typeface="+mn-lt"/>
                <a:ea typeface="ＭＳ Ｐゴシック" pitchFamily="-112" charset="-128"/>
              </a:rPr>
              <a:t>Προεπεξεργασία</a:t>
            </a:r>
            <a:r>
              <a:rPr lang="el-GR" sz="2000" dirty="0">
                <a:solidFill>
                  <a:srgbClr val="FF0000"/>
                </a:solidFill>
                <a:latin typeface="+mn-lt"/>
                <a:ea typeface="ＭＳ Ｐゴシック" pitchFamily="-112" charset="-128"/>
              </a:rPr>
              <a:t>/Κατασκευή του ευρετηρίου</a:t>
            </a:r>
          </a:p>
          <a:p>
            <a:pPr lvl="0" fontAlgn="auto">
              <a:spcAft>
                <a:spcPts val="0"/>
              </a:spcAft>
              <a:buClr>
                <a:srgbClr val="357E69"/>
              </a:buClr>
            </a:pPr>
            <a:endParaRPr lang="el-GR" sz="2000" dirty="0">
              <a:solidFill>
                <a:srgbClr val="FF0000"/>
              </a:solidFill>
              <a:latin typeface="+mn-lt"/>
              <a:ea typeface="ＭＳ Ｐゴシック" pitchFamily="-112" charset="-128"/>
            </a:endParaRPr>
          </a:p>
          <a:p>
            <a:pPr lvl="0" fontAlgn="auto">
              <a:spcAft>
                <a:spcPts val="0"/>
              </a:spcAft>
              <a:buClr>
                <a:srgbClr val="357E69"/>
              </a:buClr>
            </a:pPr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Επεξεργασία εγγράφου</a:t>
            </a:r>
          </a:p>
          <a:p>
            <a:pPr lvl="0" fontAlgn="auto">
              <a:spcAft>
                <a:spcPts val="0"/>
              </a:spcAft>
              <a:buClr>
                <a:srgbClr val="357E69"/>
              </a:buClr>
            </a:pPr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		 λεξικό/λεξιλόγιο</a:t>
            </a:r>
            <a:endParaRPr lang="en-US" sz="2000" dirty="0">
              <a:solidFill>
                <a:schemeClr val="tx1"/>
              </a:solidFill>
              <a:latin typeface="+mn-lt"/>
              <a:ea typeface="ＭＳ Ｐゴシック" pitchFamily="-112" charset="-128"/>
            </a:endParaRPr>
          </a:p>
          <a:p>
            <a:pPr lvl="0" fontAlgn="auto">
              <a:spcAft>
                <a:spcPts val="0"/>
              </a:spcAft>
              <a:buClr>
                <a:srgbClr val="357E69"/>
              </a:buClr>
            </a:pPr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Κατασκευή ευρετηρίου</a:t>
            </a:r>
          </a:p>
          <a:p>
            <a:pPr lvl="0" fontAlgn="auto">
              <a:spcAft>
                <a:spcPts val="0"/>
              </a:spcAft>
              <a:buClr>
                <a:srgbClr val="357E69"/>
              </a:buClr>
            </a:pPr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      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		</a:t>
            </a:r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ανεστραμμένο ευρετήριο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E7AF15-C018-4C79-AFC9-0FFC0612668D}"/>
              </a:ext>
            </a:extLst>
          </p:cNvPr>
          <p:cNvSpPr txBox="1"/>
          <p:nvPr/>
        </p:nvSpPr>
        <p:spPr>
          <a:xfrm>
            <a:off x="323528" y="3645024"/>
            <a:ext cx="78867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buClr>
                <a:srgbClr val="357E69"/>
              </a:buClr>
            </a:pPr>
            <a:endParaRPr lang="el-GR" sz="2200" dirty="0">
              <a:solidFill>
                <a:srgbClr val="FF0000"/>
              </a:solidFill>
              <a:latin typeface="+mn-lt"/>
              <a:ea typeface="ＭＳ Ｐゴシック" pitchFamily="-112" charset="-128"/>
            </a:endParaRPr>
          </a:p>
          <a:p>
            <a:pPr algn="ctr" fontAlgn="auto">
              <a:spcAft>
                <a:spcPts val="0"/>
              </a:spcAft>
              <a:buClr>
                <a:srgbClr val="357E69"/>
              </a:buClr>
            </a:pPr>
            <a:r>
              <a:rPr lang="el-GR" sz="2200" dirty="0">
                <a:solidFill>
                  <a:srgbClr val="FF0000"/>
                </a:solidFill>
                <a:latin typeface="+mn-lt"/>
                <a:ea typeface="ＭＳ Ｐゴシック" pitchFamily="-112" charset="-128"/>
              </a:rPr>
              <a:t>Κανονική Λειτουργία</a:t>
            </a:r>
          </a:p>
          <a:p>
            <a:pPr algn="ctr" fontAlgn="auto">
              <a:spcAft>
                <a:spcPts val="0"/>
              </a:spcAft>
              <a:buClr>
                <a:srgbClr val="357E69"/>
              </a:buClr>
            </a:pPr>
            <a:endParaRPr lang="el-GR" sz="2200" dirty="0">
              <a:solidFill>
                <a:srgbClr val="FF0000"/>
              </a:solidFill>
              <a:latin typeface="+mn-lt"/>
              <a:ea typeface="ＭＳ Ｐゴシック" pitchFamily="-112" charset="-128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Επεξεργασία Ερωτημάτων</a:t>
            </a:r>
          </a:p>
          <a:p>
            <a:endParaRPr lang="el-GR" sz="2000" dirty="0">
              <a:solidFill>
                <a:schemeClr val="tx1"/>
              </a:solidFill>
              <a:latin typeface="+mn-lt"/>
              <a:ea typeface="ＭＳ Ｐゴシック" pitchFamily="-112" charset="-128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  <a:ea typeface="ＭＳ Ｐゴシック" pitchFamily="-112" charset="-128"/>
              </a:rPr>
              <a:t>Ενημέρωση ευρετηρίου</a:t>
            </a:r>
          </a:p>
        </p:txBody>
      </p:sp>
    </p:spTree>
    <p:extLst>
      <p:ext uri="{BB962C8B-B14F-4D97-AF65-F5344CB8AC3E}">
        <p14:creationId xmlns:p14="http://schemas.microsoft.com/office/powerpoint/2010/main" val="2632648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457200" y="1524000"/>
            <a:ext cx="8305800" cy="5226906"/>
            <a:chOff x="76200" y="1458913"/>
            <a:chExt cx="8991600" cy="5456871"/>
          </a:xfrm>
        </p:grpSpPr>
        <p:sp>
          <p:nvSpPr>
            <p:cNvPr id="25602" name="Oval 2"/>
            <p:cNvSpPr>
              <a:spLocks noChangeArrowheads="1"/>
            </p:cNvSpPr>
            <p:nvPr/>
          </p:nvSpPr>
          <p:spPr bwMode="auto">
            <a:xfrm>
              <a:off x="4267200" y="1458913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Root</a:t>
              </a:r>
            </a:p>
          </p:txBody>
        </p:sp>
        <p:sp>
          <p:nvSpPr>
            <p:cNvPr id="25617" name="Oval 23"/>
            <p:cNvSpPr>
              <a:spLocks noChangeArrowheads="1"/>
            </p:cNvSpPr>
            <p:nvPr/>
          </p:nvSpPr>
          <p:spPr bwMode="auto">
            <a:xfrm>
              <a:off x="76200" y="5573713"/>
              <a:ext cx="457200" cy="457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25645" name="Text Box 57"/>
            <p:cNvSpPr txBox="1">
              <a:spLocks noChangeArrowheads="1"/>
            </p:cNvSpPr>
            <p:nvPr/>
          </p:nvSpPr>
          <p:spPr bwMode="auto">
            <a:xfrm rot="17400000">
              <a:off x="-141947" y="6204288"/>
              <a:ext cx="1089803" cy="333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ourier" pitchFamily="-112" charset="0"/>
                </a:rPr>
                <a:t>aardvark</a:t>
              </a:r>
            </a:p>
          </p:txBody>
        </p:sp>
        <p:sp>
          <p:nvSpPr>
            <p:cNvPr id="25646" name="Text Box 58"/>
            <p:cNvSpPr txBox="1">
              <a:spLocks noChangeArrowheads="1"/>
            </p:cNvSpPr>
            <p:nvPr/>
          </p:nvSpPr>
          <p:spPr bwMode="auto">
            <a:xfrm rot="17400000">
              <a:off x="2463912" y="6252462"/>
              <a:ext cx="977677" cy="333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  <a:latin typeface="Courier" pitchFamily="-112" charset="0"/>
                </a:rPr>
                <a:t>huygens</a:t>
              </a:r>
            </a:p>
          </p:txBody>
        </p:sp>
        <p:sp>
          <p:nvSpPr>
            <p:cNvPr id="25649" name="Text Box 61"/>
            <p:cNvSpPr txBox="1">
              <a:spLocks noChangeArrowheads="1"/>
            </p:cNvSpPr>
            <p:nvPr/>
          </p:nvSpPr>
          <p:spPr bwMode="auto">
            <a:xfrm rot="17400000">
              <a:off x="5339376" y="6199281"/>
              <a:ext cx="865549" cy="333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  <a:latin typeface="Courier" pitchFamily="-112" charset="0"/>
                </a:rPr>
                <a:t>sickle</a:t>
              </a:r>
            </a:p>
          </p:txBody>
        </p:sp>
        <p:sp>
          <p:nvSpPr>
            <p:cNvPr id="25650" name="Text Box 62"/>
            <p:cNvSpPr txBox="1">
              <a:spLocks noChangeArrowheads="1"/>
            </p:cNvSpPr>
            <p:nvPr/>
          </p:nvSpPr>
          <p:spPr bwMode="auto">
            <a:xfrm rot="17400000">
              <a:off x="8445027" y="6146099"/>
              <a:ext cx="753423" cy="333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  <a:latin typeface="Courier" pitchFamily="-112" charset="0"/>
                </a:rPr>
                <a:t>zygot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04800" y="1671638"/>
              <a:ext cx="8763000" cy="4359275"/>
              <a:chOff x="304800" y="1671638"/>
              <a:chExt cx="8763000" cy="4359275"/>
            </a:xfrm>
          </p:grpSpPr>
          <p:sp>
            <p:nvSpPr>
              <p:cNvPr id="25603" name="Oval 4"/>
              <p:cNvSpPr>
                <a:spLocks noChangeArrowheads="1"/>
              </p:cNvSpPr>
              <p:nvPr/>
            </p:nvSpPr>
            <p:spPr bwMode="auto">
              <a:xfrm>
                <a:off x="6324600" y="23733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04" name="Oval 5"/>
              <p:cNvSpPr>
                <a:spLocks noChangeArrowheads="1"/>
              </p:cNvSpPr>
              <p:nvPr/>
            </p:nvSpPr>
            <p:spPr bwMode="auto">
              <a:xfrm>
                <a:off x="2209800" y="23733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05" name="Oval 6"/>
              <p:cNvSpPr>
                <a:spLocks noChangeArrowheads="1"/>
              </p:cNvSpPr>
              <p:nvPr/>
            </p:nvSpPr>
            <p:spPr bwMode="auto">
              <a:xfrm>
                <a:off x="7010400" y="32115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06" name="Oval 7"/>
              <p:cNvSpPr>
                <a:spLocks noChangeArrowheads="1"/>
              </p:cNvSpPr>
              <p:nvPr/>
            </p:nvSpPr>
            <p:spPr bwMode="auto">
              <a:xfrm>
                <a:off x="2743200" y="3287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07" name="Oval 9"/>
              <p:cNvSpPr>
                <a:spLocks noChangeArrowheads="1"/>
              </p:cNvSpPr>
              <p:nvPr/>
            </p:nvSpPr>
            <p:spPr bwMode="auto">
              <a:xfrm>
                <a:off x="1676400" y="3287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08" name="Oval 10"/>
              <p:cNvSpPr>
                <a:spLocks noChangeArrowheads="1"/>
              </p:cNvSpPr>
              <p:nvPr/>
            </p:nvSpPr>
            <p:spPr bwMode="auto">
              <a:xfrm>
                <a:off x="5715000" y="32115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609" name="AutoShape 12"/>
              <p:cNvCxnSpPr>
                <a:cxnSpLocks noChangeShapeType="1"/>
                <a:stCxn id="25602" idx="3"/>
                <a:endCxn id="25604" idx="0"/>
              </p:cNvCxnSpPr>
              <p:nvPr/>
            </p:nvCxnSpPr>
            <p:spPr bwMode="auto">
              <a:xfrm flipH="1">
                <a:off x="2438400" y="1849438"/>
                <a:ext cx="1895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10" name="AutoShape 14"/>
              <p:cNvCxnSpPr>
                <a:cxnSpLocks noChangeShapeType="1"/>
                <a:stCxn id="25602" idx="5"/>
                <a:endCxn id="25603" idx="0"/>
              </p:cNvCxnSpPr>
              <p:nvPr/>
            </p:nvCxnSpPr>
            <p:spPr bwMode="auto">
              <a:xfrm>
                <a:off x="4657725" y="1849438"/>
                <a:ext cx="1895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11" name="AutoShape 15"/>
              <p:cNvCxnSpPr>
                <a:cxnSpLocks noChangeShapeType="1"/>
                <a:stCxn id="25604" idx="3"/>
                <a:endCxn id="25607" idx="0"/>
              </p:cNvCxnSpPr>
              <p:nvPr/>
            </p:nvCxnSpPr>
            <p:spPr bwMode="auto">
              <a:xfrm flipH="1">
                <a:off x="1905000" y="2763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12" name="AutoShape 16"/>
              <p:cNvCxnSpPr>
                <a:cxnSpLocks noChangeShapeType="1"/>
                <a:stCxn id="25604" idx="5"/>
                <a:endCxn id="25606" idx="0"/>
              </p:cNvCxnSpPr>
              <p:nvPr/>
            </p:nvCxnSpPr>
            <p:spPr bwMode="auto">
              <a:xfrm>
                <a:off x="2600325" y="2763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13" name="AutoShape 17"/>
              <p:cNvCxnSpPr>
                <a:cxnSpLocks noChangeShapeType="1"/>
                <a:stCxn id="25603" idx="3"/>
                <a:endCxn id="25608" idx="0"/>
              </p:cNvCxnSpPr>
              <p:nvPr/>
            </p:nvCxnSpPr>
            <p:spPr bwMode="auto">
              <a:xfrm flipH="1">
                <a:off x="5943600" y="2763838"/>
                <a:ext cx="447675" cy="4476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14" name="AutoShape 18"/>
              <p:cNvCxnSpPr>
                <a:cxnSpLocks noChangeShapeType="1"/>
                <a:stCxn id="25603" idx="5"/>
                <a:endCxn id="25605" idx="0"/>
              </p:cNvCxnSpPr>
              <p:nvPr/>
            </p:nvCxnSpPr>
            <p:spPr bwMode="auto">
              <a:xfrm>
                <a:off x="6715125" y="2763838"/>
                <a:ext cx="523875" cy="4476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5615" name="Oval 21"/>
              <p:cNvSpPr>
                <a:spLocks noChangeArrowheads="1"/>
              </p:cNvSpPr>
              <p:nvPr/>
            </p:nvSpPr>
            <p:spPr bwMode="auto">
              <a:xfrm>
                <a:off x="609600" y="46593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16" name="Oval 22"/>
              <p:cNvSpPr>
                <a:spLocks noChangeArrowheads="1"/>
              </p:cNvSpPr>
              <p:nvPr/>
            </p:nvSpPr>
            <p:spPr bwMode="auto">
              <a:xfrm>
                <a:off x="11430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618" name="AutoShape 24"/>
              <p:cNvCxnSpPr>
                <a:cxnSpLocks noChangeShapeType="1"/>
                <a:stCxn id="25615" idx="3"/>
                <a:endCxn id="25617" idx="0"/>
              </p:cNvCxnSpPr>
              <p:nvPr/>
            </p:nvCxnSpPr>
            <p:spPr bwMode="auto">
              <a:xfrm flipH="1">
                <a:off x="304800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19" name="AutoShape 25"/>
              <p:cNvCxnSpPr>
                <a:cxnSpLocks noChangeShapeType="1"/>
                <a:stCxn id="25615" idx="5"/>
                <a:endCxn id="25616" idx="0"/>
              </p:cNvCxnSpPr>
              <p:nvPr/>
            </p:nvCxnSpPr>
            <p:spPr bwMode="auto">
              <a:xfrm>
                <a:off x="1000125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5620" name="Oval 26"/>
              <p:cNvSpPr>
                <a:spLocks noChangeArrowheads="1"/>
              </p:cNvSpPr>
              <p:nvPr/>
            </p:nvSpPr>
            <p:spPr bwMode="auto">
              <a:xfrm>
                <a:off x="2286000" y="46593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21" name="Oval 27"/>
              <p:cNvSpPr>
                <a:spLocks noChangeArrowheads="1"/>
              </p:cNvSpPr>
              <p:nvPr/>
            </p:nvSpPr>
            <p:spPr bwMode="auto">
              <a:xfrm>
                <a:off x="28194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22" name="Oval 28"/>
              <p:cNvSpPr>
                <a:spLocks noChangeArrowheads="1"/>
              </p:cNvSpPr>
              <p:nvPr/>
            </p:nvSpPr>
            <p:spPr bwMode="auto">
              <a:xfrm>
                <a:off x="17526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623" name="AutoShape 29"/>
              <p:cNvCxnSpPr>
                <a:cxnSpLocks noChangeShapeType="1"/>
                <a:stCxn id="25620" idx="3"/>
                <a:endCxn id="25622" idx="0"/>
              </p:cNvCxnSpPr>
              <p:nvPr/>
            </p:nvCxnSpPr>
            <p:spPr bwMode="auto">
              <a:xfrm flipH="1">
                <a:off x="1981200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4" name="AutoShape 30"/>
              <p:cNvCxnSpPr>
                <a:cxnSpLocks noChangeShapeType="1"/>
                <a:stCxn id="25620" idx="5"/>
                <a:endCxn id="25621" idx="0"/>
              </p:cNvCxnSpPr>
              <p:nvPr/>
            </p:nvCxnSpPr>
            <p:spPr bwMode="auto">
              <a:xfrm>
                <a:off x="2676525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5625" name="Oval 31"/>
              <p:cNvSpPr>
                <a:spLocks noChangeArrowheads="1"/>
              </p:cNvSpPr>
              <p:nvPr/>
            </p:nvSpPr>
            <p:spPr bwMode="auto">
              <a:xfrm>
                <a:off x="6400800" y="46593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26" name="Oval 32"/>
              <p:cNvSpPr>
                <a:spLocks noChangeArrowheads="1"/>
              </p:cNvSpPr>
              <p:nvPr/>
            </p:nvSpPr>
            <p:spPr bwMode="auto">
              <a:xfrm>
                <a:off x="69342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27" name="Oval 33"/>
              <p:cNvSpPr>
                <a:spLocks noChangeArrowheads="1"/>
              </p:cNvSpPr>
              <p:nvPr/>
            </p:nvSpPr>
            <p:spPr bwMode="auto">
              <a:xfrm>
                <a:off x="58674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628" name="AutoShape 34"/>
              <p:cNvCxnSpPr>
                <a:cxnSpLocks noChangeShapeType="1"/>
                <a:stCxn id="25625" idx="3"/>
                <a:endCxn id="25627" idx="0"/>
              </p:cNvCxnSpPr>
              <p:nvPr/>
            </p:nvCxnSpPr>
            <p:spPr bwMode="auto">
              <a:xfrm flipH="1">
                <a:off x="6096000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29" name="AutoShape 35"/>
              <p:cNvCxnSpPr>
                <a:cxnSpLocks noChangeShapeType="1"/>
                <a:stCxn id="25625" idx="5"/>
                <a:endCxn id="25626" idx="0"/>
              </p:cNvCxnSpPr>
              <p:nvPr/>
            </p:nvCxnSpPr>
            <p:spPr bwMode="auto">
              <a:xfrm>
                <a:off x="6791325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5630" name="Oval 36"/>
              <p:cNvSpPr>
                <a:spLocks noChangeArrowheads="1"/>
              </p:cNvSpPr>
              <p:nvPr/>
            </p:nvSpPr>
            <p:spPr bwMode="auto">
              <a:xfrm>
                <a:off x="8077200" y="46593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31" name="Oval 37"/>
              <p:cNvSpPr>
                <a:spLocks noChangeArrowheads="1"/>
              </p:cNvSpPr>
              <p:nvPr/>
            </p:nvSpPr>
            <p:spPr bwMode="auto">
              <a:xfrm>
                <a:off x="86106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32" name="Oval 38"/>
              <p:cNvSpPr>
                <a:spLocks noChangeArrowheads="1"/>
              </p:cNvSpPr>
              <p:nvPr/>
            </p:nvSpPr>
            <p:spPr bwMode="auto">
              <a:xfrm>
                <a:off x="7543800" y="5573713"/>
                <a:ext cx="457200" cy="457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633" name="AutoShape 39"/>
              <p:cNvCxnSpPr>
                <a:cxnSpLocks noChangeShapeType="1"/>
                <a:stCxn id="25630" idx="3"/>
                <a:endCxn id="25632" idx="0"/>
              </p:cNvCxnSpPr>
              <p:nvPr/>
            </p:nvCxnSpPr>
            <p:spPr bwMode="auto">
              <a:xfrm flipH="1">
                <a:off x="7772400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634" name="AutoShape 40"/>
              <p:cNvCxnSpPr>
                <a:cxnSpLocks noChangeShapeType="1"/>
                <a:stCxn id="25630" idx="5"/>
                <a:endCxn id="25631" idx="0"/>
              </p:cNvCxnSpPr>
              <p:nvPr/>
            </p:nvCxnSpPr>
            <p:spPr bwMode="auto">
              <a:xfrm>
                <a:off x="8467725" y="5049838"/>
                <a:ext cx="371475" cy="5238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5635" name="Text Box 41"/>
              <p:cNvSpPr txBox="1">
                <a:spLocks noChangeArrowheads="1"/>
              </p:cNvSpPr>
              <p:nvPr/>
            </p:nvSpPr>
            <p:spPr bwMode="auto">
              <a:xfrm>
                <a:off x="3505200" y="1671638"/>
                <a:ext cx="604253" cy="353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chemeClr val="tx1"/>
                    </a:solidFill>
                  </a:rPr>
                  <a:t>a-m</a:t>
                </a:r>
              </a:p>
            </p:txBody>
          </p:sp>
          <p:sp>
            <p:nvSpPr>
              <p:cNvPr id="25636" name="Text Box 42"/>
              <p:cNvSpPr txBox="1">
                <a:spLocks noChangeArrowheads="1"/>
              </p:cNvSpPr>
              <p:nvPr/>
            </p:nvSpPr>
            <p:spPr bwMode="auto">
              <a:xfrm>
                <a:off x="4952999" y="1676400"/>
                <a:ext cx="536574" cy="353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n-z</a:t>
                </a:r>
              </a:p>
            </p:txBody>
          </p:sp>
          <p:sp>
            <p:nvSpPr>
              <p:cNvPr id="25637" name="Oval 44"/>
              <p:cNvSpPr>
                <a:spLocks noChangeAspect="1" noChangeArrowheads="1"/>
              </p:cNvSpPr>
              <p:nvPr/>
            </p:nvSpPr>
            <p:spPr bwMode="auto">
              <a:xfrm>
                <a:off x="4038600" y="4354513"/>
                <a:ext cx="55563" cy="5556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38" name="Oval 45"/>
              <p:cNvSpPr>
                <a:spLocks noChangeAspect="1" noChangeArrowheads="1"/>
              </p:cNvSpPr>
              <p:nvPr/>
            </p:nvSpPr>
            <p:spPr bwMode="auto">
              <a:xfrm>
                <a:off x="4267200" y="4354513"/>
                <a:ext cx="55563" cy="5556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39" name="Oval 46"/>
              <p:cNvSpPr>
                <a:spLocks noChangeAspect="1" noChangeArrowheads="1"/>
              </p:cNvSpPr>
              <p:nvPr/>
            </p:nvSpPr>
            <p:spPr bwMode="auto">
              <a:xfrm>
                <a:off x="4495800" y="4354513"/>
                <a:ext cx="55563" cy="5556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40" name="Oval 47"/>
              <p:cNvSpPr>
                <a:spLocks noChangeAspect="1" noChangeArrowheads="1"/>
              </p:cNvSpPr>
              <p:nvPr/>
            </p:nvSpPr>
            <p:spPr bwMode="auto">
              <a:xfrm>
                <a:off x="4724400" y="4354513"/>
                <a:ext cx="55563" cy="5556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41" name="Text Box 53"/>
              <p:cNvSpPr txBox="1">
                <a:spLocks noChangeArrowheads="1"/>
              </p:cNvSpPr>
              <p:nvPr/>
            </p:nvSpPr>
            <p:spPr bwMode="auto">
              <a:xfrm>
                <a:off x="1447800" y="2798763"/>
                <a:ext cx="670197" cy="353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chemeClr val="tx1"/>
                    </a:solidFill>
                  </a:rPr>
                  <a:t>a-hu</a:t>
                </a:r>
              </a:p>
            </p:txBody>
          </p:sp>
          <p:sp>
            <p:nvSpPr>
              <p:cNvPr id="25642" name="Text Box 54"/>
              <p:cNvSpPr txBox="1">
                <a:spLocks noChangeArrowheads="1"/>
              </p:cNvSpPr>
              <p:nvPr/>
            </p:nvSpPr>
            <p:spPr bwMode="auto">
              <a:xfrm>
                <a:off x="2762249" y="2798763"/>
                <a:ext cx="734405" cy="353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chemeClr val="tx1"/>
                    </a:solidFill>
                  </a:rPr>
                  <a:t>hy-m</a:t>
                </a:r>
              </a:p>
            </p:txBody>
          </p:sp>
          <p:sp>
            <p:nvSpPr>
              <p:cNvPr id="25643" name="Text Box 55"/>
              <p:cNvSpPr txBox="1">
                <a:spLocks noChangeArrowheads="1"/>
              </p:cNvSpPr>
              <p:nvPr/>
            </p:nvSpPr>
            <p:spPr bwMode="auto">
              <a:xfrm>
                <a:off x="5459413" y="2798763"/>
                <a:ext cx="659785" cy="353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chemeClr val="tx1"/>
                    </a:solidFill>
                  </a:rPr>
                  <a:t>n-sh</a:t>
                </a:r>
              </a:p>
            </p:txBody>
          </p:sp>
          <p:sp>
            <p:nvSpPr>
              <p:cNvPr id="25644" name="Text Box 56"/>
              <p:cNvSpPr txBox="1">
                <a:spLocks noChangeArrowheads="1"/>
              </p:cNvSpPr>
              <p:nvPr/>
            </p:nvSpPr>
            <p:spPr bwMode="auto">
              <a:xfrm>
                <a:off x="7040563" y="2798763"/>
                <a:ext cx="576487" cy="3534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chemeClr val="tx1"/>
                    </a:solidFill>
                  </a:rPr>
                  <a:t>si-z</a:t>
                </a:r>
              </a:p>
            </p:txBody>
          </p:sp>
          <p:sp>
            <p:nvSpPr>
              <p:cNvPr id="25647" name="Line 59"/>
              <p:cNvSpPr>
                <a:spLocks noChangeShapeType="1"/>
              </p:cNvSpPr>
              <p:nvPr/>
            </p:nvSpPr>
            <p:spPr bwMode="auto">
              <a:xfrm flipH="1">
                <a:off x="1371600" y="3668713"/>
                <a:ext cx="38100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48" name="Line 60"/>
              <p:cNvSpPr>
                <a:spLocks noChangeShapeType="1"/>
              </p:cNvSpPr>
              <p:nvPr/>
            </p:nvSpPr>
            <p:spPr bwMode="auto">
              <a:xfrm>
                <a:off x="2057400" y="3668713"/>
                <a:ext cx="30480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51" name="Line 63"/>
              <p:cNvSpPr>
                <a:spLocks noChangeShapeType="1"/>
              </p:cNvSpPr>
              <p:nvPr/>
            </p:nvSpPr>
            <p:spPr bwMode="auto">
              <a:xfrm flipH="1">
                <a:off x="6781800" y="3592513"/>
                <a:ext cx="3048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25652" name="Line 64"/>
              <p:cNvSpPr>
                <a:spLocks noChangeShapeType="1"/>
              </p:cNvSpPr>
              <p:nvPr/>
            </p:nvSpPr>
            <p:spPr bwMode="auto">
              <a:xfrm>
                <a:off x="7467600" y="3516313"/>
                <a:ext cx="609600" cy="609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5653" name="Title 5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 Αναζήτησης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Δυαδικό Δέντρο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5654" name="TextBox 5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 Αναζήτησης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Δυαδικό Δέντρο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5654" name="TextBox 53"/>
          <p:cNvSpPr txBox="1">
            <a:spLocks noChangeArrowheads="1"/>
          </p:cNvSpPr>
          <p:nvPr/>
        </p:nvSpPr>
        <p:spPr bwMode="auto">
          <a:xfrm>
            <a:off x="7848600" y="181030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399" y="2286000"/>
            <a:ext cx="8088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O(log M), M: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αριθμός των όρων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(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μέγεθος του λεξικού)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</a:rPr>
              <a:t> προϋποθέτει </a:t>
            </a:r>
            <a:r>
              <a:rPr lang="el-GR" dirty="0" err="1">
                <a:solidFill>
                  <a:schemeClr val="tx1"/>
                </a:solidFill>
                <a:latin typeface="+mn-lt"/>
              </a:rPr>
              <a:t>ισοζύγιση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5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B-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6650" name="TextBox 25"/>
          <p:cNvSpPr txBox="1">
            <a:spLocks noChangeArrowheads="1"/>
          </p:cNvSpPr>
          <p:nvPr/>
        </p:nvSpPr>
        <p:spPr bwMode="auto">
          <a:xfrm>
            <a:off x="7668344" y="67715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10" y="3332638"/>
            <a:ext cx="7218615" cy="2096865"/>
          </a:xfrm>
          <a:prstGeom prst="rect">
            <a:avLst/>
          </a:prstGeom>
        </p:spPr>
      </p:pic>
      <p:sp>
        <p:nvSpPr>
          <p:cNvPr id="30" name="Content Placeholder 21"/>
          <p:cNvSpPr>
            <a:spLocks noGrp="1"/>
          </p:cNvSpPr>
          <p:nvPr>
            <p:ph idx="1"/>
          </p:nvPr>
        </p:nvSpPr>
        <p:spPr>
          <a:xfrm>
            <a:off x="571500" y="1946957"/>
            <a:ext cx="8001000" cy="1524000"/>
          </a:xfrm>
        </p:spPr>
        <p:txBody>
          <a:bodyPr/>
          <a:lstStyle/>
          <a:p>
            <a:pPr marL="342900" lvl="1" indent="-342900" eaLnBrk="1" hangingPunct="1">
              <a:buClr>
                <a:srgbClr val="A50021"/>
              </a:buClr>
              <a:buSzPct val="60000"/>
              <a:buNone/>
            </a:pPr>
            <a:r>
              <a:rPr lang="el-GR" dirty="0">
                <a:ea typeface="ＭＳ Ｐゴシック" pitchFamily="-112" charset="-128"/>
              </a:rPr>
              <a:t>Ορισμός</a:t>
            </a:r>
            <a:r>
              <a:rPr lang="en-US" dirty="0">
                <a:ea typeface="ＭＳ Ｐゴシック" pitchFamily="-112" charset="-128"/>
              </a:rPr>
              <a:t>: </a:t>
            </a:r>
            <a:r>
              <a:rPr lang="el-GR" dirty="0">
                <a:ea typeface="ＭＳ Ｐゴシック" pitchFamily="-112" charset="-128"/>
              </a:rPr>
              <a:t>Κάθε εσωτερικός κόμβος έχει έναν αριθμό από παιδιά στο διάστημα </a:t>
            </a:r>
            <a:r>
              <a:rPr lang="en-US" dirty="0">
                <a:ea typeface="ＭＳ Ｐゴシック" pitchFamily="-112" charset="-128"/>
              </a:rPr>
              <a:t> [</a:t>
            </a:r>
            <a:r>
              <a:rPr lang="en-US" i="1" dirty="0">
                <a:ea typeface="ＭＳ Ｐゴシック" pitchFamily="-112" charset="-128"/>
              </a:rPr>
              <a:t>a</a:t>
            </a:r>
            <a:r>
              <a:rPr lang="en-US" dirty="0">
                <a:ea typeface="ＭＳ Ｐゴシック" pitchFamily="-112" charset="-128"/>
              </a:rPr>
              <a:t>,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] </a:t>
            </a:r>
            <a:r>
              <a:rPr lang="el-GR" dirty="0">
                <a:ea typeface="ＭＳ Ｐゴシック" pitchFamily="-112" charset="-128"/>
              </a:rPr>
              <a:t>όπου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a, b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είναι κατάλληλοι φυσικοί αριθμοί, π.χ., </a:t>
            </a:r>
            <a:r>
              <a:rPr lang="en-US" dirty="0">
                <a:ea typeface="ＭＳ Ｐゴシック" pitchFamily="-112" charset="-128"/>
              </a:rPr>
              <a:t>[2,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4]</a:t>
            </a:r>
          </a:p>
        </p:txBody>
      </p:sp>
    </p:spTree>
    <p:extLst>
      <p:ext uri="{BB962C8B-B14F-4D97-AF65-F5344CB8AC3E}">
        <p14:creationId xmlns:p14="http://schemas.microsoft.com/office/powerpoint/2010/main" val="2519267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4"/>
          <p:cNvSpPr>
            <a:spLocks noChangeArrowheads="1"/>
          </p:cNvSpPr>
          <p:nvPr/>
        </p:nvSpPr>
        <p:spPr bwMode="auto">
          <a:xfrm>
            <a:off x="3810000" y="19050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27" name="Oval 5"/>
          <p:cNvSpPr>
            <a:spLocks noChangeArrowheads="1"/>
          </p:cNvSpPr>
          <p:nvPr/>
        </p:nvSpPr>
        <p:spPr bwMode="auto">
          <a:xfrm>
            <a:off x="63246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28" name="Oval 6"/>
          <p:cNvSpPr>
            <a:spLocks noChangeArrowheads="1"/>
          </p:cNvSpPr>
          <p:nvPr/>
        </p:nvSpPr>
        <p:spPr bwMode="auto">
          <a:xfrm>
            <a:off x="4953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29" name="Oval 7"/>
          <p:cNvSpPr>
            <a:spLocks noChangeArrowheads="1"/>
          </p:cNvSpPr>
          <p:nvPr/>
        </p:nvSpPr>
        <p:spPr bwMode="auto">
          <a:xfrm>
            <a:off x="2667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30" name="Oval 8"/>
          <p:cNvSpPr>
            <a:spLocks noChangeArrowheads="1"/>
          </p:cNvSpPr>
          <p:nvPr/>
        </p:nvSpPr>
        <p:spPr bwMode="auto">
          <a:xfrm>
            <a:off x="54102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31" name="Oval 9"/>
          <p:cNvSpPr>
            <a:spLocks noChangeArrowheads="1"/>
          </p:cNvSpPr>
          <p:nvPr/>
        </p:nvSpPr>
        <p:spPr bwMode="auto">
          <a:xfrm>
            <a:off x="31242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32" name="Oval 10"/>
          <p:cNvSpPr>
            <a:spLocks noChangeArrowheads="1"/>
          </p:cNvSpPr>
          <p:nvPr/>
        </p:nvSpPr>
        <p:spPr bwMode="auto">
          <a:xfrm rot="-5400000">
            <a:off x="3810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33" name="Oval 11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34" name="Oval 12"/>
          <p:cNvSpPr>
            <a:spLocks noChangeArrowheads="1"/>
          </p:cNvSpPr>
          <p:nvPr/>
        </p:nvSpPr>
        <p:spPr bwMode="auto">
          <a:xfrm>
            <a:off x="43434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sp>
        <p:nvSpPr>
          <p:cNvPr id="26635" name="Oval 13"/>
          <p:cNvSpPr>
            <a:spLocks noChangeArrowheads="1"/>
          </p:cNvSpPr>
          <p:nvPr/>
        </p:nvSpPr>
        <p:spPr bwMode="auto">
          <a:xfrm>
            <a:off x="72390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26636" name="AutoShape 14"/>
          <p:cNvCxnSpPr>
            <a:cxnSpLocks noChangeShapeType="1"/>
            <a:stCxn id="26626" idx="3"/>
            <a:endCxn id="26629" idx="0"/>
          </p:cNvCxnSpPr>
          <p:nvPr/>
        </p:nvCxnSpPr>
        <p:spPr bwMode="auto">
          <a:xfrm flipH="1">
            <a:off x="2895600" y="22955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5"/>
          <p:cNvCxnSpPr>
            <a:cxnSpLocks noChangeShapeType="1"/>
            <a:stCxn id="26626" idx="4"/>
            <a:endCxn id="26632" idx="6"/>
          </p:cNvCxnSpPr>
          <p:nvPr/>
        </p:nvCxnSpPr>
        <p:spPr bwMode="auto">
          <a:xfrm>
            <a:off x="4038600" y="2362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6"/>
          <p:cNvCxnSpPr>
            <a:cxnSpLocks noChangeShapeType="1"/>
            <a:stCxn id="26626" idx="5"/>
            <a:endCxn id="26628" idx="0"/>
          </p:cNvCxnSpPr>
          <p:nvPr/>
        </p:nvCxnSpPr>
        <p:spPr bwMode="auto">
          <a:xfrm>
            <a:off x="4200525" y="22955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7"/>
          <p:cNvCxnSpPr>
            <a:cxnSpLocks noChangeShapeType="1"/>
            <a:stCxn id="26629" idx="3"/>
            <a:endCxn id="26633" idx="0"/>
          </p:cNvCxnSpPr>
          <p:nvPr/>
        </p:nvCxnSpPr>
        <p:spPr bwMode="auto">
          <a:xfrm flipH="1">
            <a:off x="2286000" y="3209925"/>
            <a:ext cx="4476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0" name="AutoShape 18"/>
          <p:cNvCxnSpPr>
            <a:cxnSpLocks noChangeShapeType="1"/>
            <a:stCxn id="26629" idx="5"/>
            <a:endCxn id="26631" idx="0"/>
          </p:cNvCxnSpPr>
          <p:nvPr/>
        </p:nvCxnSpPr>
        <p:spPr bwMode="auto">
          <a:xfrm>
            <a:off x="3057525" y="3209925"/>
            <a:ext cx="2952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1" name="AutoShape 19"/>
          <p:cNvCxnSpPr>
            <a:cxnSpLocks noChangeShapeType="1"/>
            <a:stCxn id="26628" idx="3"/>
            <a:endCxn id="26634" idx="0"/>
          </p:cNvCxnSpPr>
          <p:nvPr/>
        </p:nvCxnSpPr>
        <p:spPr bwMode="auto">
          <a:xfrm flipH="1">
            <a:off x="4572000" y="3209925"/>
            <a:ext cx="447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2" name="AutoShape 20"/>
          <p:cNvCxnSpPr>
            <a:cxnSpLocks noChangeShapeType="1"/>
            <a:stCxn id="26628" idx="4"/>
            <a:endCxn id="26630" idx="0"/>
          </p:cNvCxnSpPr>
          <p:nvPr/>
        </p:nvCxnSpPr>
        <p:spPr bwMode="auto">
          <a:xfrm>
            <a:off x="5181600" y="32766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3" name="AutoShape 21"/>
          <p:cNvCxnSpPr>
            <a:cxnSpLocks noChangeShapeType="1"/>
            <a:stCxn id="26628" idx="5"/>
            <a:endCxn id="26627" idx="0"/>
          </p:cNvCxnSpPr>
          <p:nvPr/>
        </p:nvCxnSpPr>
        <p:spPr bwMode="auto">
          <a:xfrm>
            <a:off x="5343525" y="3209925"/>
            <a:ext cx="1209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4" name="AutoShape 22"/>
          <p:cNvCxnSpPr>
            <a:cxnSpLocks noChangeShapeType="1"/>
            <a:stCxn id="26628" idx="6"/>
            <a:endCxn id="26635" idx="0"/>
          </p:cNvCxnSpPr>
          <p:nvPr/>
        </p:nvCxnSpPr>
        <p:spPr bwMode="auto">
          <a:xfrm>
            <a:off x="5410200" y="3048000"/>
            <a:ext cx="2057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5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B-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6646" name="Content Placeholder 21"/>
          <p:cNvSpPr>
            <a:spLocks noGrp="1"/>
          </p:cNvSpPr>
          <p:nvPr>
            <p:ph idx="1"/>
          </p:nvPr>
        </p:nvSpPr>
        <p:spPr>
          <a:xfrm>
            <a:off x="457200" y="5105400"/>
            <a:ext cx="8001000" cy="1524000"/>
          </a:xfrm>
        </p:spPr>
        <p:txBody>
          <a:bodyPr/>
          <a:lstStyle/>
          <a:p>
            <a:pPr marL="342900" lvl="1" indent="-342900" eaLnBrk="1" hangingPunct="1">
              <a:buClr>
                <a:srgbClr val="A50021"/>
              </a:buClr>
              <a:buSzPct val="60000"/>
              <a:buNone/>
            </a:pPr>
            <a:r>
              <a:rPr lang="el-GR" dirty="0">
                <a:ea typeface="ＭＳ Ｐゴシック" pitchFamily="-112" charset="-128"/>
              </a:rPr>
              <a:t>Ορισμός</a:t>
            </a:r>
            <a:r>
              <a:rPr lang="en-US" dirty="0">
                <a:ea typeface="ＭＳ Ｐゴシック" pitchFamily="-112" charset="-128"/>
              </a:rPr>
              <a:t>: </a:t>
            </a:r>
            <a:r>
              <a:rPr lang="el-GR" dirty="0">
                <a:ea typeface="ＭＳ Ｐゴシック" pitchFamily="-112" charset="-128"/>
              </a:rPr>
              <a:t>Κάθε εσωτερικός κόμβος έχει έναν αριθμό από παιδιά στο διάστημα </a:t>
            </a:r>
            <a:r>
              <a:rPr lang="en-US" dirty="0">
                <a:ea typeface="ＭＳ Ｐゴシック" pitchFamily="-112" charset="-128"/>
              </a:rPr>
              <a:t> [</a:t>
            </a:r>
            <a:r>
              <a:rPr lang="en-US" i="1" dirty="0">
                <a:ea typeface="ＭＳ Ｐゴシック" pitchFamily="-112" charset="-128"/>
              </a:rPr>
              <a:t>a</a:t>
            </a:r>
            <a:r>
              <a:rPr lang="en-US" dirty="0">
                <a:ea typeface="ＭＳ Ｐゴシック" pitchFamily="-112" charset="-128"/>
              </a:rPr>
              <a:t>,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] </a:t>
            </a:r>
            <a:r>
              <a:rPr lang="el-GR" dirty="0">
                <a:ea typeface="ＭＳ Ｐゴシック" pitchFamily="-112" charset="-128"/>
              </a:rPr>
              <a:t>όπου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a, b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είναι κατάλληλοι φυσικοί αριθμοί, π.χ., </a:t>
            </a:r>
            <a:r>
              <a:rPr lang="en-US" dirty="0">
                <a:ea typeface="ＭＳ Ｐゴシック" pitchFamily="-112" charset="-128"/>
              </a:rPr>
              <a:t>[2,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4]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6647" name="Text Box 53"/>
          <p:cNvSpPr txBox="1">
            <a:spLocks noChangeArrowheads="1"/>
          </p:cNvSpPr>
          <p:nvPr/>
        </p:nvSpPr>
        <p:spPr bwMode="auto">
          <a:xfrm>
            <a:off x="2838450" y="2209800"/>
            <a:ext cx="6190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a-hu</a:t>
            </a:r>
          </a:p>
        </p:txBody>
      </p:sp>
      <p:sp>
        <p:nvSpPr>
          <p:cNvPr id="26648" name="Text Box 54"/>
          <p:cNvSpPr txBox="1">
            <a:spLocks noChangeArrowheads="1"/>
          </p:cNvSpPr>
          <p:nvPr/>
        </p:nvSpPr>
        <p:spPr bwMode="auto">
          <a:xfrm>
            <a:off x="3429000" y="2406650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hy-m</a:t>
            </a:r>
          </a:p>
        </p:txBody>
      </p:sp>
      <p:sp>
        <p:nvSpPr>
          <p:cNvPr id="26649" name="Text Box 42"/>
          <p:cNvSpPr txBox="1">
            <a:spLocks noChangeArrowheads="1"/>
          </p:cNvSpPr>
          <p:nvPr/>
        </p:nvSpPr>
        <p:spPr bwMode="auto">
          <a:xfrm>
            <a:off x="4495800" y="2178050"/>
            <a:ext cx="4956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n-z</a:t>
            </a:r>
          </a:p>
        </p:txBody>
      </p:sp>
      <p:sp>
        <p:nvSpPr>
          <p:cNvPr id="26650" name="TextBox 2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Δέντρα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724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Το απλούστερο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δυαδικό δέντρο</a:t>
            </a:r>
            <a:endParaRPr lang="en-US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Το πιο συνηθισμένο</a:t>
            </a:r>
            <a:r>
              <a:rPr lang="en-US" sz="2400" dirty="0">
                <a:ea typeface="ＭＳ Ｐゴシック" pitchFamily="-112" charset="-128"/>
              </a:rPr>
              <a:t>: B-</a:t>
            </a:r>
            <a:r>
              <a:rPr lang="el-GR" sz="2400" dirty="0">
                <a:ea typeface="ＭＳ Ｐゴシック" pitchFamily="-112" charset="-128"/>
              </a:rPr>
              <a:t>δέντρα</a:t>
            </a:r>
            <a:endParaRPr lang="en-US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Τα δέντρα απαιτούν ένα δεδομένο τρόπο διάταξης των χαρακτήρων (αλλά συνήθως υπάρχει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ή μπορεί να οριστεί)</a:t>
            </a:r>
          </a:p>
          <a:p>
            <a:pPr marL="0" indent="0" eaLnBrk="1" hangingPunct="1">
              <a:buNone/>
            </a:pPr>
            <a:endParaRPr lang="en-US" sz="2400" dirty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dirty="0">
                <a:ea typeface="ＭＳ Ｐゴシック" pitchFamily="-112" charset="-128"/>
              </a:rPr>
              <a:t>+</a:t>
            </a:r>
            <a:r>
              <a:rPr lang="en-US" sz="2400" dirty="0">
                <a:ea typeface="ＭＳ Ｐゴシック" pitchFamily="-112" charset="-128"/>
              </a:rPr>
              <a:t>: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>
                <a:ea typeface="ＭＳ Ｐゴシック" pitchFamily="-112" charset="-128"/>
              </a:rPr>
              <a:t>Λύνουν το πρόβλημα προθέματος </a:t>
            </a:r>
            <a:r>
              <a:rPr lang="en-US" sz="1600" dirty="0">
                <a:ea typeface="ＭＳ Ｐゴシック" pitchFamily="-112" charset="-128"/>
              </a:rPr>
              <a:t>(</a:t>
            </a:r>
            <a:r>
              <a:rPr lang="el-GR" sz="1600" dirty="0">
                <a:ea typeface="ＭＳ Ｐゴシック" pitchFamily="-112" charset="-128"/>
              </a:rPr>
              <a:t>π.χ., όροι που αρχίζουν με </a:t>
            </a:r>
            <a:r>
              <a:rPr lang="en-US" sz="1600" i="1" dirty="0" err="1">
                <a:ea typeface="ＭＳ Ｐゴシック" pitchFamily="-112" charset="-128"/>
              </a:rPr>
              <a:t>hyp</a:t>
            </a:r>
            <a:r>
              <a:rPr lang="en-US" sz="1600" dirty="0">
                <a:ea typeface="ＭＳ Ｐゴシック" pitchFamily="-112" charset="-128"/>
              </a:rPr>
              <a:t>)</a:t>
            </a:r>
            <a:endParaRPr lang="el-GR" sz="1600" dirty="0">
              <a:ea typeface="ＭＳ Ｐゴシック" pitchFamily="-112" charset="-128"/>
            </a:endParaRP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>
                <a:ea typeface="ＭＳ Ｐゴシック" pitchFamily="-112" charset="-128"/>
              </a:rPr>
              <a:t>Πλεονεκτούν όταν το λεξικό αποθηκεύεται στο δίσκο (τότε τα </a:t>
            </a:r>
            <a:r>
              <a:rPr lang="en-US" sz="1600" i="1" dirty="0">
                <a:ea typeface="ＭＳ Ｐゴシック" pitchFamily="-112" charset="-128"/>
              </a:rPr>
              <a:t>a</a:t>
            </a:r>
            <a:r>
              <a:rPr lang="el-GR" sz="1600" dirty="0">
                <a:ea typeface="ＭＳ Ｐゴシック" pitchFamily="-112" charset="-128"/>
              </a:rPr>
              <a:t> και </a:t>
            </a:r>
            <a:r>
              <a:rPr lang="en-US" sz="1600" i="1" dirty="0">
                <a:ea typeface="ＭＳ Ｐゴシック" pitchFamily="-112" charset="-128"/>
              </a:rPr>
              <a:t>b</a:t>
            </a:r>
            <a:r>
              <a:rPr lang="el-GR" sz="1600" dirty="0">
                <a:ea typeface="ＭＳ Ｐゴシック" pitchFamily="-112" charset="-128"/>
              </a:rPr>
              <a:t> καθορίζονται από το μέγεθος του </a:t>
            </a:r>
            <a:r>
              <a:rPr lang="en-US" sz="1600" dirty="0">
                <a:ea typeface="ＭＳ Ｐゴシック" pitchFamily="-112" charset="-128"/>
              </a:rPr>
              <a:t>block)</a:t>
            </a:r>
          </a:p>
          <a:p>
            <a:pPr eaLnBrk="1" hangingPunct="1">
              <a:buNone/>
            </a:pPr>
            <a:r>
              <a:rPr lang="el-GR" sz="2400" dirty="0">
                <a:ea typeface="ＭＳ Ｐゴシック" pitchFamily="-112" charset="-128"/>
              </a:rPr>
              <a:t>-</a:t>
            </a:r>
            <a:r>
              <a:rPr lang="en-US" sz="2400" dirty="0">
                <a:ea typeface="ＭＳ Ｐゴシック" pitchFamily="-112" charset="-128"/>
              </a:rPr>
              <a:t>: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Πιο αργή</a:t>
            </a:r>
            <a:r>
              <a:rPr lang="en-US" dirty="0">
                <a:ea typeface="ＭＳ Ｐゴシック" pitchFamily="-112" charset="-128"/>
              </a:rPr>
              <a:t>: O(log </a:t>
            </a:r>
            <a:r>
              <a:rPr lang="en-US" i="1" dirty="0">
                <a:ea typeface="ＭＳ Ｐゴシック" pitchFamily="-112" charset="-128"/>
              </a:rPr>
              <a:t>M</a:t>
            </a:r>
            <a:r>
              <a:rPr lang="en-US" dirty="0">
                <a:ea typeface="ＭＳ Ｐゴシック" pitchFamily="-112" charset="-128"/>
              </a:rPr>
              <a:t>)  [</a:t>
            </a:r>
            <a:r>
              <a:rPr lang="el-GR" dirty="0">
                <a:ea typeface="ＭＳ Ｐゴシック" pitchFamily="-112" charset="-128"/>
              </a:rPr>
              <a:t>και αυτό απαιτεί (</a:t>
            </a:r>
            <a:r>
              <a:rPr lang="el-GR" i="1" dirty="0">
                <a:solidFill>
                  <a:srgbClr val="00A000"/>
                </a:solidFill>
                <a:ea typeface="ＭＳ Ｐゴシック" pitchFamily="-112" charset="-128"/>
              </a:rPr>
              <a:t>ισοζυγισμένα</a:t>
            </a:r>
            <a:r>
              <a:rPr lang="el-GR" dirty="0">
                <a:ea typeface="ＭＳ Ｐゴシック" pitchFamily="-112" charset="-128"/>
              </a:rPr>
              <a:t> (</a:t>
            </a:r>
            <a:r>
              <a:rPr lang="en-US" i="1" dirty="0">
                <a:solidFill>
                  <a:srgbClr val="00A000"/>
                </a:solidFill>
                <a:ea typeface="ＭＳ Ｐゴシック" pitchFamily="-112" charset="-128"/>
              </a:rPr>
              <a:t>balanced</a:t>
            </a:r>
            <a:r>
              <a:rPr lang="el-GR" i="1" dirty="0">
                <a:solidFill>
                  <a:srgbClr val="00A000"/>
                </a:solidFill>
                <a:ea typeface="ＭＳ Ｐゴシック" pitchFamily="-112" charset="-128"/>
              </a:rPr>
              <a:t>)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δέντρα)</a:t>
            </a:r>
            <a:endParaRPr lang="en-US" dirty="0">
              <a:ea typeface="ＭＳ Ｐゴシック" pitchFamily="-112" charset="-128"/>
            </a:endParaRP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Η </a:t>
            </a:r>
            <a:r>
              <a:rPr lang="el-GR" dirty="0" err="1">
                <a:ea typeface="ＭＳ Ｐゴシック" pitchFamily="-112" charset="-128"/>
              </a:rPr>
              <a:t>επανα-ισοζύγιση</a:t>
            </a:r>
            <a:r>
              <a:rPr lang="el-GR" dirty="0">
                <a:ea typeface="ＭＳ Ｐゴシック" pitchFamily="-112" charset="-128"/>
              </a:rPr>
              <a:t> (</a:t>
            </a:r>
            <a:r>
              <a:rPr lang="en-US" dirty="0">
                <a:ea typeface="ＭＳ Ｐゴシック" pitchFamily="-112" charset="-128"/>
              </a:rPr>
              <a:t>rebalancing) </a:t>
            </a:r>
            <a:r>
              <a:rPr lang="el-GR" dirty="0">
                <a:ea typeface="ＭＳ Ｐゴシック" pitchFamily="-112" charset="-128"/>
              </a:rPr>
              <a:t>των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δυαδικών δέντρων είναι ακριβή </a:t>
            </a:r>
            <a:endParaRPr lang="en-US" dirty="0">
              <a:ea typeface="ＭＳ Ｐゴシック" pitchFamily="-112" charset="-128"/>
            </a:endParaRPr>
          </a:p>
          <a:p>
            <a:pPr lvl="3"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Αλλά τα </a:t>
            </a:r>
            <a:r>
              <a:rPr lang="en-US" dirty="0">
                <a:ea typeface="ＭＳ Ｐゴシック" pitchFamily="-112" charset="-128"/>
              </a:rPr>
              <a:t>B-</a:t>
            </a:r>
            <a:r>
              <a:rPr lang="el-GR" dirty="0">
                <a:ea typeface="ＭＳ Ｐゴシック" pitchFamily="-112" charset="-128"/>
              </a:rPr>
              <a:t>δέντρα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καλύτερα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7596336" y="1948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3.1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2996952"/>
            <a:ext cx="7200800" cy="194421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ΜΥΕ003: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endParaRPr lang="en-US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br>
              <a:rPr lang="en-US" dirty="0">
                <a:ea typeface="ＭＳ Ｐゴシック" pitchFamily="-112" charset="-128"/>
              </a:rPr>
            </a:br>
            <a:endParaRPr lang="el-GR" sz="2400" dirty="0">
              <a:ea typeface="ＭＳ Ｐゴシック" pitchFamily="-112" charset="-128"/>
            </a:endParaRPr>
          </a:p>
          <a:p>
            <a:pPr eaLnBrk="1" hangingPunct="1"/>
            <a:r>
              <a:rPr lang="el-GR" sz="3600" dirty="0">
                <a:solidFill>
                  <a:schemeClr val="bg1"/>
                </a:solidFill>
                <a:ea typeface="ＭＳ Ｐゴシック" pitchFamily="-112" charset="-128"/>
              </a:rPr>
              <a:t>Λίστες Καταχωρήσεων</a:t>
            </a:r>
            <a:r>
              <a:rPr lang="en-US" sz="3600" dirty="0">
                <a:solidFill>
                  <a:schemeClr val="bg1"/>
                </a:solidFill>
                <a:ea typeface="ＭＳ Ｐゴシック" pitchFamily="-112" charset="-128"/>
              </a:rPr>
              <a:t>: </a:t>
            </a:r>
            <a:r>
              <a:rPr lang="el-GR" sz="3600" dirty="0">
                <a:solidFill>
                  <a:schemeClr val="bg1"/>
                </a:solidFill>
                <a:ea typeface="ＭＳ Ｐゴシック" pitchFamily="-112" charset="-128"/>
              </a:rPr>
              <a:t>Επεκτάσεις</a:t>
            </a:r>
            <a:endParaRPr lang="en-US" sz="3600" dirty="0">
              <a:solidFill>
                <a:schemeClr val="bg1"/>
              </a:solidFill>
              <a:ea typeface="ＭＳ Ｐゴシック" pitchFamily="-112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B1F070-D488-4CB0-B77C-938A39FEBFDB}"/>
              </a:ext>
            </a:extLst>
          </p:cNvPr>
          <p:cNvSpPr txBox="1"/>
          <p:nvPr/>
        </p:nvSpPr>
        <p:spPr>
          <a:xfrm>
            <a:off x="4644008" y="6309320"/>
            <a:ext cx="4104456" cy="34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</a:t>
            </a:r>
            <a:r>
              <a:rPr lang="el-GR" sz="2200" i="1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Έτος 2022-2023</a:t>
            </a:r>
            <a:endParaRPr lang="en-US" sz="22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2781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sz="36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Τι θα δούμε σήμερα;</a:t>
            </a:r>
            <a:endParaRPr lang="en-US" sz="3600" i="1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12118" y="1988840"/>
            <a:ext cx="8003232" cy="3773016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800" dirty="0">
                <a:ea typeface="ＭＳ Ｐゴシック" pitchFamily="34" charset="-128"/>
              </a:rPr>
              <a:t>Ανεστραμμένο ευρετήριο</a:t>
            </a:r>
          </a:p>
          <a:p>
            <a:pPr marL="342900" lvl="1" indent="0" eaLnBrk="1" hangingPunct="1">
              <a:buNone/>
            </a:pPr>
            <a:endParaRPr lang="el-GR" sz="2800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34" charset="-128"/>
              </a:rPr>
              <a:t>Γρηγορότερη συγχώνευση</a:t>
            </a:r>
            <a:r>
              <a:rPr lang="en-US" sz="2400" dirty="0">
                <a:ea typeface="ＭＳ Ｐゴシック" pitchFamily="34" charset="-128"/>
              </a:rPr>
              <a:t>: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Λίστες Παράβλεψης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skip lists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34" charset="-128"/>
              </a:rPr>
              <a:t>Λίστες καταχωρήσεων </a:t>
            </a:r>
            <a:r>
              <a:rPr lang="el-GR" sz="2400" i="1" dirty="0">
                <a:ea typeface="ＭＳ Ｐゴシック" pitchFamily="34" charset="-128"/>
              </a:rPr>
              <a:t>με πληροφορίες θέσεων </a:t>
            </a:r>
            <a:r>
              <a:rPr lang="el-GR" sz="2400" dirty="0">
                <a:ea typeface="ＭＳ Ｐゴシック" pitchFamily="34" charset="-128"/>
              </a:rPr>
              <a:t>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positional postings</a:t>
            </a:r>
            <a:r>
              <a:rPr lang="el-GR" sz="2400" dirty="0">
                <a:ea typeface="ＭＳ Ｐゴシック" pitchFamily="34" charset="-128"/>
              </a:rPr>
              <a:t>)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l-GR" sz="2400" dirty="0">
                <a:ea typeface="ＭＳ Ｐゴシック" pitchFamily="34" charset="-128"/>
              </a:rPr>
              <a:t>και ερωτήματα φράσεων 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phrase queries</a:t>
            </a:r>
            <a:r>
              <a:rPr lang="el-GR" sz="2400" dirty="0">
                <a:ea typeface="ＭＳ Ｐゴシック" pitchFamily="34" charset="-128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34" charset="-128"/>
            </a:endParaRPr>
          </a:p>
          <a:p>
            <a:pPr marL="342900" lvl="1" indent="0" eaLnBrk="1" hangingPunct="1">
              <a:buNone/>
            </a:pPr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C893A0-1466-4038-A3EB-A44E730DDBBF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45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4"/>
          <p:cNvSpPr>
            <a:spLocks noGrp="1" noChangeArrowheads="1"/>
          </p:cNvSpPr>
          <p:nvPr>
            <p:ph type="title"/>
          </p:nvPr>
        </p:nvSpPr>
        <p:spPr>
          <a:xfrm>
            <a:off x="323528" y="731837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Βασική συγχώνευση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0217" name="Slide Number Placeholder 4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04ED0B-50E3-48A3-BC03-B0595931CB2D}" type="slidenum">
              <a:rPr lang="en-US"/>
              <a:pPr/>
              <a:t>27</a:t>
            </a:fld>
            <a:endParaRPr lang="en-US"/>
          </a:p>
        </p:txBody>
      </p:sp>
      <p:sp>
        <p:nvSpPr>
          <p:cNvPr id="50208" name="Text Box 88"/>
          <p:cNvSpPr txBox="1">
            <a:spLocks noChangeArrowheads="1"/>
          </p:cNvSpPr>
          <p:nvPr/>
        </p:nvSpPr>
        <p:spPr bwMode="auto">
          <a:xfrm>
            <a:off x="7772400" y="3429000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50209" name="Text Box 89"/>
          <p:cNvSpPr txBox="1">
            <a:spLocks noChangeArrowheads="1"/>
          </p:cNvSpPr>
          <p:nvPr/>
        </p:nvSpPr>
        <p:spPr bwMode="auto">
          <a:xfrm>
            <a:off x="7848600" y="3962400"/>
            <a:ext cx="120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/>
              <a:t>Caesar</a:t>
            </a:r>
          </a:p>
        </p:txBody>
      </p:sp>
      <p:sp>
        <p:nvSpPr>
          <p:cNvPr id="1264736" name="Text Box 96"/>
          <p:cNvSpPr txBox="1">
            <a:spLocks noChangeArrowheads="1"/>
          </p:cNvSpPr>
          <p:nvPr/>
        </p:nvSpPr>
        <p:spPr bwMode="auto">
          <a:xfrm>
            <a:off x="2286000" y="5791200"/>
            <a:ext cx="5788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Can we do better?</a:t>
            </a:r>
          </a:p>
          <a:p>
            <a:r>
              <a:rPr lang="en-US" dirty="0"/>
              <a:t>Yes (if index isn’t changing too fast).</a:t>
            </a:r>
          </a:p>
        </p:txBody>
      </p:sp>
      <p:sp>
        <p:nvSpPr>
          <p:cNvPr id="502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2.3</a:t>
            </a:r>
          </a:p>
        </p:txBody>
      </p:sp>
      <p:sp>
        <p:nvSpPr>
          <p:cNvPr id="50180" name="Text Box 46"/>
          <p:cNvSpPr txBox="1">
            <a:spLocks noChangeArrowheads="1"/>
          </p:cNvSpPr>
          <p:nvPr/>
        </p:nvSpPr>
        <p:spPr bwMode="auto">
          <a:xfrm>
            <a:off x="7189590" y="2749645"/>
            <a:ext cx="766557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128</a:t>
            </a:r>
          </a:p>
        </p:txBody>
      </p:sp>
      <p:sp>
        <p:nvSpPr>
          <p:cNvPr id="50181" name="Text Box 47"/>
          <p:cNvSpPr txBox="1">
            <a:spLocks noChangeArrowheads="1"/>
          </p:cNvSpPr>
          <p:nvPr/>
        </p:nvSpPr>
        <p:spPr bwMode="auto">
          <a:xfrm>
            <a:off x="7662665" y="3283045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50182" name="Text Box 49"/>
          <p:cNvSpPr txBox="1">
            <a:spLocks noChangeArrowheads="1"/>
          </p:cNvSpPr>
          <p:nvPr/>
        </p:nvSpPr>
        <p:spPr bwMode="auto">
          <a:xfrm>
            <a:off x="2825552" y="27496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0183" name="AutoShape 50"/>
          <p:cNvCxnSpPr>
            <a:cxnSpLocks noChangeShapeType="1"/>
            <a:stCxn id="50182" idx="3"/>
            <a:endCxn id="50184" idx="1"/>
          </p:cNvCxnSpPr>
          <p:nvPr/>
        </p:nvCxnSpPr>
        <p:spPr bwMode="auto">
          <a:xfrm>
            <a:off x="3204182" y="2980478"/>
            <a:ext cx="39205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84" name="Text Box 52"/>
          <p:cNvSpPr txBox="1">
            <a:spLocks noChangeArrowheads="1"/>
          </p:cNvSpPr>
          <p:nvPr/>
        </p:nvSpPr>
        <p:spPr bwMode="auto">
          <a:xfrm>
            <a:off x="3596239" y="27496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50185" name="AutoShape 53"/>
          <p:cNvCxnSpPr>
            <a:cxnSpLocks noChangeShapeType="1"/>
            <a:stCxn id="50184" idx="3"/>
            <a:endCxn id="50186" idx="1"/>
          </p:cNvCxnSpPr>
          <p:nvPr/>
        </p:nvCxnSpPr>
        <p:spPr bwMode="auto">
          <a:xfrm>
            <a:off x="3974869" y="2980478"/>
            <a:ext cx="28970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86" name="Text Box 55"/>
          <p:cNvSpPr txBox="1">
            <a:spLocks noChangeArrowheads="1"/>
          </p:cNvSpPr>
          <p:nvPr/>
        </p:nvSpPr>
        <p:spPr bwMode="auto">
          <a:xfrm>
            <a:off x="4264577" y="27496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50187" name="AutoShape 56"/>
          <p:cNvCxnSpPr>
            <a:cxnSpLocks noChangeShapeType="1"/>
            <a:stCxn id="50186" idx="3"/>
            <a:endCxn id="50188" idx="1"/>
          </p:cNvCxnSpPr>
          <p:nvPr/>
        </p:nvCxnSpPr>
        <p:spPr bwMode="auto">
          <a:xfrm>
            <a:off x="4643207" y="2980478"/>
            <a:ext cx="107983" cy="149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88" name="Text Box 58"/>
          <p:cNvSpPr txBox="1">
            <a:spLocks noChangeArrowheads="1"/>
          </p:cNvSpPr>
          <p:nvPr/>
        </p:nvSpPr>
        <p:spPr bwMode="auto">
          <a:xfrm>
            <a:off x="4751190" y="2749645"/>
            <a:ext cx="5746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41</a:t>
            </a:r>
          </a:p>
        </p:txBody>
      </p:sp>
      <p:cxnSp>
        <p:nvCxnSpPr>
          <p:cNvPr id="50189" name="AutoShape 59"/>
          <p:cNvCxnSpPr>
            <a:cxnSpLocks noChangeShapeType="1"/>
            <a:stCxn id="50188" idx="3"/>
            <a:endCxn id="50190" idx="1"/>
          </p:cNvCxnSpPr>
          <p:nvPr/>
        </p:nvCxnSpPr>
        <p:spPr bwMode="auto">
          <a:xfrm>
            <a:off x="5325865" y="2979833"/>
            <a:ext cx="1873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0" name="Text Box 61"/>
          <p:cNvSpPr txBox="1">
            <a:spLocks noChangeArrowheads="1"/>
          </p:cNvSpPr>
          <p:nvPr/>
        </p:nvSpPr>
        <p:spPr bwMode="auto">
          <a:xfrm>
            <a:off x="5513190" y="2749645"/>
            <a:ext cx="5746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48</a:t>
            </a:r>
          </a:p>
        </p:txBody>
      </p:sp>
      <p:cxnSp>
        <p:nvCxnSpPr>
          <p:cNvPr id="50191" name="AutoShape 62"/>
          <p:cNvCxnSpPr>
            <a:cxnSpLocks noChangeShapeType="1"/>
            <a:stCxn id="50190" idx="3"/>
            <a:endCxn id="50192" idx="1"/>
          </p:cNvCxnSpPr>
          <p:nvPr/>
        </p:nvCxnSpPr>
        <p:spPr bwMode="auto">
          <a:xfrm flipV="1">
            <a:off x="6087865" y="2980478"/>
            <a:ext cx="263525" cy="149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2" name="Text Box 64"/>
          <p:cNvSpPr txBox="1">
            <a:spLocks noChangeArrowheads="1"/>
          </p:cNvSpPr>
          <p:nvPr/>
        </p:nvSpPr>
        <p:spPr bwMode="auto">
          <a:xfrm>
            <a:off x="6351390" y="2749645"/>
            <a:ext cx="572593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64</a:t>
            </a:r>
          </a:p>
        </p:txBody>
      </p:sp>
      <p:cxnSp>
        <p:nvCxnSpPr>
          <p:cNvPr id="50193" name="AutoShape 65"/>
          <p:cNvCxnSpPr>
            <a:cxnSpLocks noChangeShapeType="1"/>
            <a:stCxn id="50192" idx="3"/>
            <a:endCxn id="50180" idx="1"/>
          </p:cNvCxnSpPr>
          <p:nvPr/>
        </p:nvCxnSpPr>
        <p:spPr bwMode="auto">
          <a:xfrm>
            <a:off x="6923983" y="2980478"/>
            <a:ext cx="26560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4" name="Text Box 67"/>
          <p:cNvSpPr txBox="1">
            <a:spLocks noChangeArrowheads="1"/>
          </p:cNvSpPr>
          <p:nvPr/>
        </p:nvSpPr>
        <p:spPr bwMode="auto">
          <a:xfrm>
            <a:off x="2846190" y="32830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195" name="AutoShape 68"/>
          <p:cNvCxnSpPr>
            <a:cxnSpLocks noChangeShapeType="1"/>
            <a:stCxn id="50194" idx="3"/>
            <a:endCxn id="50196" idx="1"/>
          </p:cNvCxnSpPr>
          <p:nvPr/>
        </p:nvCxnSpPr>
        <p:spPr bwMode="auto">
          <a:xfrm>
            <a:off x="3224820" y="3513878"/>
            <a:ext cx="39205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6" name="Text Box 70"/>
          <p:cNvSpPr txBox="1">
            <a:spLocks noChangeArrowheads="1"/>
          </p:cNvSpPr>
          <p:nvPr/>
        </p:nvSpPr>
        <p:spPr bwMode="auto">
          <a:xfrm>
            <a:off x="3616877" y="32830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0197" name="AutoShape 71"/>
          <p:cNvCxnSpPr>
            <a:cxnSpLocks noChangeShapeType="1"/>
            <a:stCxn id="50196" idx="3"/>
            <a:endCxn id="50198" idx="1"/>
          </p:cNvCxnSpPr>
          <p:nvPr/>
        </p:nvCxnSpPr>
        <p:spPr bwMode="auto">
          <a:xfrm>
            <a:off x="3995507" y="3513878"/>
            <a:ext cx="26907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8" name="Text Box 73"/>
          <p:cNvSpPr txBox="1">
            <a:spLocks noChangeArrowheads="1"/>
          </p:cNvSpPr>
          <p:nvPr/>
        </p:nvSpPr>
        <p:spPr bwMode="auto">
          <a:xfrm>
            <a:off x="4264577" y="32830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50199" name="AutoShape 74"/>
          <p:cNvCxnSpPr>
            <a:cxnSpLocks noChangeShapeType="1"/>
            <a:stCxn id="50198" idx="3"/>
            <a:endCxn id="50200" idx="1"/>
          </p:cNvCxnSpPr>
          <p:nvPr/>
        </p:nvCxnSpPr>
        <p:spPr bwMode="auto">
          <a:xfrm>
            <a:off x="4643207" y="3513878"/>
            <a:ext cx="128620" cy="149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0" name="Text Box 76"/>
          <p:cNvSpPr txBox="1">
            <a:spLocks noChangeArrowheads="1"/>
          </p:cNvSpPr>
          <p:nvPr/>
        </p:nvSpPr>
        <p:spPr bwMode="auto">
          <a:xfrm>
            <a:off x="4771827" y="3283045"/>
            <a:ext cx="37941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50201" name="AutoShape 77"/>
          <p:cNvCxnSpPr>
            <a:cxnSpLocks noChangeShapeType="1"/>
            <a:stCxn id="50200" idx="3"/>
            <a:endCxn id="50202" idx="1"/>
          </p:cNvCxnSpPr>
          <p:nvPr/>
        </p:nvCxnSpPr>
        <p:spPr bwMode="auto">
          <a:xfrm>
            <a:off x="5151240" y="3513233"/>
            <a:ext cx="22701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2" name="Text Box 79"/>
          <p:cNvSpPr txBox="1">
            <a:spLocks noChangeArrowheads="1"/>
          </p:cNvSpPr>
          <p:nvPr/>
        </p:nvSpPr>
        <p:spPr bwMode="auto">
          <a:xfrm>
            <a:off x="5378252" y="3283045"/>
            <a:ext cx="5746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11</a:t>
            </a:r>
          </a:p>
        </p:txBody>
      </p:sp>
      <p:cxnSp>
        <p:nvCxnSpPr>
          <p:cNvPr id="50203" name="AutoShape 80"/>
          <p:cNvCxnSpPr>
            <a:cxnSpLocks noChangeShapeType="1"/>
            <a:stCxn id="50202" idx="3"/>
            <a:endCxn id="50204" idx="1"/>
          </p:cNvCxnSpPr>
          <p:nvPr/>
        </p:nvCxnSpPr>
        <p:spPr bwMode="auto">
          <a:xfrm>
            <a:off x="5952927" y="3513233"/>
            <a:ext cx="185738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4" name="Text Box 82"/>
          <p:cNvSpPr txBox="1">
            <a:spLocks noChangeArrowheads="1"/>
          </p:cNvSpPr>
          <p:nvPr/>
        </p:nvSpPr>
        <p:spPr bwMode="auto">
          <a:xfrm>
            <a:off x="6138665" y="3283045"/>
            <a:ext cx="5889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17</a:t>
            </a:r>
          </a:p>
        </p:txBody>
      </p:sp>
      <p:cxnSp>
        <p:nvCxnSpPr>
          <p:cNvPr id="50205" name="AutoShape 83"/>
          <p:cNvCxnSpPr>
            <a:cxnSpLocks noChangeShapeType="1"/>
            <a:stCxn id="50204" idx="3"/>
            <a:endCxn id="50206" idx="1"/>
          </p:cNvCxnSpPr>
          <p:nvPr/>
        </p:nvCxnSpPr>
        <p:spPr bwMode="auto">
          <a:xfrm flipV="1">
            <a:off x="6727627" y="3513878"/>
            <a:ext cx="173038" cy="25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6" name="Text Box 85"/>
          <p:cNvSpPr txBox="1">
            <a:spLocks noChangeArrowheads="1"/>
          </p:cNvSpPr>
          <p:nvPr/>
        </p:nvSpPr>
        <p:spPr bwMode="auto">
          <a:xfrm>
            <a:off x="6900665" y="3283045"/>
            <a:ext cx="572593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21</a:t>
            </a:r>
          </a:p>
        </p:txBody>
      </p:sp>
      <p:cxnSp>
        <p:nvCxnSpPr>
          <p:cNvPr id="50207" name="AutoShape 86"/>
          <p:cNvCxnSpPr>
            <a:cxnSpLocks noChangeShapeType="1"/>
            <a:stCxn id="50206" idx="3"/>
            <a:endCxn id="50181" idx="1"/>
          </p:cNvCxnSpPr>
          <p:nvPr/>
        </p:nvCxnSpPr>
        <p:spPr bwMode="auto">
          <a:xfrm>
            <a:off x="7473258" y="3513878"/>
            <a:ext cx="189407" cy="25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10" name="AutoShape 90"/>
          <p:cNvSpPr>
            <a:spLocks noChangeArrowheads="1"/>
          </p:cNvSpPr>
          <p:nvPr/>
        </p:nvSpPr>
        <p:spPr bwMode="auto">
          <a:xfrm rot="10800000">
            <a:off x="1773040" y="3035395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0211" name="Text Box 91"/>
          <p:cNvSpPr txBox="1">
            <a:spLocks noChangeArrowheads="1"/>
          </p:cNvSpPr>
          <p:nvPr/>
        </p:nvSpPr>
        <p:spPr bwMode="auto">
          <a:xfrm>
            <a:off x="539552" y="3054445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50212" name="AutoShape 93"/>
          <p:cNvCxnSpPr>
            <a:cxnSpLocks noChangeShapeType="1"/>
            <a:stCxn id="50211" idx="3"/>
          </p:cNvCxnSpPr>
          <p:nvPr/>
        </p:nvCxnSpPr>
        <p:spPr bwMode="auto">
          <a:xfrm>
            <a:off x="918182" y="3285278"/>
            <a:ext cx="269070" cy="25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13" name="Text Box 94"/>
          <p:cNvSpPr txBox="1">
            <a:spLocks noChangeArrowheads="1"/>
          </p:cNvSpPr>
          <p:nvPr/>
        </p:nvSpPr>
        <p:spPr bwMode="auto">
          <a:xfrm>
            <a:off x="1166615" y="3063970"/>
            <a:ext cx="37863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0214" name="Text Box 95"/>
          <p:cNvSpPr txBox="1">
            <a:spLocks noChangeArrowheads="1"/>
          </p:cNvSpPr>
          <p:nvPr/>
        </p:nvSpPr>
        <p:spPr bwMode="auto">
          <a:xfrm>
            <a:off x="1320982" y="4139979"/>
            <a:ext cx="5887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>
                <a:solidFill>
                  <a:srgbClr val="A50021"/>
                </a:solidFill>
                <a:latin typeface="+mn-lt"/>
              </a:rPr>
              <a:t>Αν τα μήκη των λιστών είναι </a:t>
            </a:r>
            <a:r>
              <a:rPr lang="en-US" dirty="0">
                <a:solidFill>
                  <a:srgbClr val="A50021"/>
                </a:solidFill>
                <a:latin typeface="+mn-lt"/>
              </a:rPr>
              <a:t>m </a:t>
            </a:r>
            <a:r>
              <a:rPr lang="el-GR" dirty="0">
                <a:solidFill>
                  <a:srgbClr val="A50021"/>
                </a:solidFill>
                <a:latin typeface="+mn-lt"/>
              </a:rPr>
              <a:t>και </a:t>
            </a:r>
            <a:r>
              <a:rPr lang="en-US" dirty="0">
                <a:solidFill>
                  <a:srgbClr val="A50021"/>
                </a:solidFill>
                <a:latin typeface="+mn-lt"/>
              </a:rPr>
              <a:t>n,  O(</a:t>
            </a:r>
            <a:r>
              <a:rPr lang="en-US" i="1" dirty="0" err="1">
                <a:solidFill>
                  <a:srgbClr val="A50021"/>
                </a:solidFill>
                <a:latin typeface="+mn-lt"/>
              </a:rPr>
              <a:t>m+n</a:t>
            </a:r>
            <a:r>
              <a:rPr lang="en-US" dirty="0">
                <a:solidFill>
                  <a:srgbClr val="A50021"/>
                </a:solidFill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4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73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Επέκταση των λιστών με δείκτες παράβλεψης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skip pointers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κατά την κατασκευή του ευρετηρίου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</p:txBody>
      </p:sp>
      <p:sp>
        <p:nvSpPr>
          <p:cNvPr id="51203" name="Rectangle 75"/>
          <p:cNvSpPr>
            <a:spLocks noGrp="1" noChangeArrowheads="1"/>
          </p:cNvSpPr>
          <p:nvPr>
            <p:ph idx="1"/>
          </p:nvPr>
        </p:nvSpPr>
        <p:spPr>
          <a:xfrm>
            <a:off x="457200" y="4038600"/>
            <a:ext cx="8229600" cy="25146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Γιατί</a:t>
            </a:r>
            <a:r>
              <a:rPr lang="en-US" dirty="0">
                <a:ea typeface="ＭＳ Ｐゴシック" pitchFamily="34" charset="-128"/>
              </a:rPr>
              <a:t>?</a:t>
            </a:r>
          </a:p>
          <a:p>
            <a:pPr lvl="1" eaLnBrk="1" hangingPunct="1"/>
            <a:r>
              <a:rPr lang="el-GR" i="1" dirty="0">
                <a:ea typeface="ＭＳ Ｐゴシック" pitchFamily="34" charset="-128"/>
              </a:rPr>
              <a:t>Για να αποφύγουμε (</a:t>
            </a:r>
            <a:r>
              <a:rPr lang="en-US" i="1" dirty="0">
                <a:ea typeface="ＭＳ Ｐゴシック" pitchFamily="34" charset="-128"/>
              </a:rPr>
              <a:t>skip</a:t>
            </a:r>
            <a:r>
              <a:rPr lang="el-GR" i="1" dirty="0">
                <a:ea typeface="ＭＳ Ｐゴシック" pitchFamily="34" charset="-128"/>
              </a:rPr>
              <a:t>) καταχωρήσεις που δεν θα εμφανιστούν στο αποτέλεσμα της αναζήτησης</a:t>
            </a:r>
            <a:r>
              <a:rPr lang="en-US" i="1" dirty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Πως</a:t>
            </a:r>
            <a:r>
              <a:rPr lang="en-US" dirty="0">
                <a:ea typeface="ＭＳ Ｐゴシック" pitchFamily="34" charset="-128"/>
              </a:rPr>
              <a:t>?</a:t>
            </a: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Που να τοποθετήσουμε αυτούς τους δείκτες</a:t>
            </a:r>
            <a:r>
              <a:rPr lang="en-US" dirty="0">
                <a:ea typeface="ＭＳ Ｐゴシック" pitchFamily="34" charset="-128"/>
              </a:rPr>
              <a:t>?</a:t>
            </a:r>
          </a:p>
        </p:txBody>
      </p:sp>
      <p:sp>
        <p:nvSpPr>
          <p:cNvPr id="51219" name="Slide Number Placeholder 5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2B64CF-A505-45A6-BBF0-B74AD18C67EE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447800" y="2055813"/>
            <a:ext cx="5133975" cy="468312"/>
            <a:chOff x="912" y="1295"/>
            <a:chExt cx="3234" cy="295"/>
          </a:xfrm>
        </p:grpSpPr>
        <p:sp>
          <p:nvSpPr>
            <p:cNvPr id="51236" name="Text Box 18"/>
            <p:cNvSpPr txBox="1">
              <a:spLocks noChangeArrowheads="1"/>
            </p:cNvSpPr>
            <p:nvPr/>
          </p:nvSpPr>
          <p:spPr bwMode="auto">
            <a:xfrm>
              <a:off x="3661" y="1296"/>
              <a:ext cx="485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128</a:t>
              </a: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912" y="1296"/>
              <a:ext cx="408" cy="294"/>
              <a:chOff x="1584" y="3162"/>
              <a:chExt cx="408" cy="294"/>
            </a:xfrm>
          </p:grpSpPr>
          <p:sp>
            <p:nvSpPr>
              <p:cNvPr id="51256" name="Text Box 20"/>
              <p:cNvSpPr txBox="1">
                <a:spLocks noChangeArrowheads="1"/>
              </p:cNvSpPr>
              <p:nvPr/>
            </p:nvSpPr>
            <p:spPr bwMode="auto">
              <a:xfrm>
                <a:off x="1584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2</a:t>
                </a:r>
              </a:p>
            </p:txBody>
          </p:sp>
          <p:cxnSp>
            <p:nvCxnSpPr>
              <p:cNvPr id="51257" name="AutoShape 21"/>
              <p:cNvCxnSpPr>
                <a:cxnSpLocks noChangeShapeType="1"/>
                <a:stCxn id="51256" idx="3"/>
                <a:endCxn id="51254" idx="1"/>
              </p:cNvCxnSpPr>
              <p:nvPr/>
            </p:nvCxnSpPr>
            <p:spPr bwMode="auto">
              <a:xfrm>
                <a:off x="1813" y="3309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1320" y="1296"/>
              <a:ext cx="421" cy="294"/>
              <a:chOff x="1992" y="3162"/>
              <a:chExt cx="421" cy="294"/>
            </a:xfrm>
          </p:grpSpPr>
          <p:sp>
            <p:nvSpPr>
              <p:cNvPr id="51254" name="Text Box 23"/>
              <p:cNvSpPr txBox="1">
                <a:spLocks noChangeArrowheads="1"/>
              </p:cNvSpPr>
              <p:nvPr/>
            </p:nvSpPr>
            <p:spPr bwMode="auto">
              <a:xfrm>
                <a:off x="1992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51255" name="AutoShape 24"/>
              <p:cNvCxnSpPr>
                <a:cxnSpLocks noChangeShapeType="1"/>
                <a:stCxn id="51254" idx="3"/>
                <a:endCxn id="51252" idx="1"/>
              </p:cNvCxnSpPr>
              <p:nvPr/>
            </p:nvCxnSpPr>
            <p:spPr bwMode="auto">
              <a:xfrm>
                <a:off x="222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1741" y="1296"/>
              <a:ext cx="384" cy="294"/>
              <a:chOff x="2413" y="3162"/>
              <a:chExt cx="384" cy="294"/>
            </a:xfrm>
          </p:grpSpPr>
          <p:sp>
            <p:nvSpPr>
              <p:cNvPr id="51252" name="Text Box 26"/>
              <p:cNvSpPr txBox="1">
                <a:spLocks noChangeArrowheads="1"/>
              </p:cNvSpPr>
              <p:nvPr/>
            </p:nvSpPr>
            <p:spPr bwMode="auto">
              <a:xfrm>
                <a:off x="2413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51253" name="AutoShape 27"/>
              <p:cNvCxnSpPr>
                <a:cxnSpLocks noChangeShapeType="1"/>
                <a:stCxn id="51252" idx="3"/>
                <a:endCxn id="51250" idx="1"/>
              </p:cNvCxnSpPr>
              <p:nvPr/>
            </p:nvCxnSpPr>
            <p:spPr bwMode="auto">
              <a:xfrm flipV="1">
                <a:off x="2656" y="3307"/>
                <a:ext cx="141" cy="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2125" y="1296"/>
              <a:ext cx="480" cy="291"/>
              <a:chOff x="2797" y="3162"/>
              <a:chExt cx="480" cy="291"/>
            </a:xfrm>
          </p:grpSpPr>
          <p:sp>
            <p:nvSpPr>
              <p:cNvPr id="51250" name="Text Box 29"/>
              <p:cNvSpPr txBox="1">
                <a:spLocks noChangeArrowheads="1"/>
              </p:cNvSpPr>
              <p:nvPr/>
            </p:nvSpPr>
            <p:spPr bwMode="auto">
              <a:xfrm>
                <a:off x="2797" y="3162"/>
                <a:ext cx="362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41</a:t>
                </a:r>
              </a:p>
            </p:txBody>
          </p:sp>
          <p:cxnSp>
            <p:nvCxnSpPr>
              <p:cNvPr id="51251" name="AutoShape 30"/>
              <p:cNvCxnSpPr>
                <a:cxnSpLocks noChangeShapeType="1"/>
                <a:stCxn id="51250" idx="3"/>
                <a:endCxn id="51248" idx="1"/>
              </p:cNvCxnSpPr>
              <p:nvPr/>
            </p:nvCxnSpPr>
            <p:spPr bwMode="auto">
              <a:xfrm>
                <a:off x="3159" y="3307"/>
                <a:ext cx="118" cy="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2605" y="1296"/>
              <a:ext cx="528" cy="291"/>
              <a:chOff x="3277" y="3162"/>
              <a:chExt cx="528" cy="291"/>
            </a:xfrm>
          </p:grpSpPr>
          <p:sp>
            <p:nvSpPr>
              <p:cNvPr id="51248" name="Text Box 32"/>
              <p:cNvSpPr txBox="1">
                <a:spLocks noChangeArrowheads="1"/>
              </p:cNvSpPr>
              <p:nvPr/>
            </p:nvSpPr>
            <p:spPr bwMode="auto">
              <a:xfrm>
                <a:off x="3277" y="3162"/>
                <a:ext cx="362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48</a:t>
                </a:r>
              </a:p>
            </p:txBody>
          </p:sp>
          <p:cxnSp>
            <p:nvCxnSpPr>
              <p:cNvPr id="51249" name="AutoShape 33"/>
              <p:cNvCxnSpPr>
                <a:cxnSpLocks noChangeShapeType="1"/>
                <a:stCxn id="51248" idx="3"/>
                <a:endCxn id="51246" idx="1"/>
              </p:cNvCxnSpPr>
              <p:nvPr/>
            </p:nvCxnSpPr>
            <p:spPr bwMode="auto">
              <a:xfrm>
                <a:off x="3639" y="3307"/>
                <a:ext cx="166" cy="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3133" y="1296"/>
              <a:ext cx="528" cy="294"/>
              <a:chOff x="3805" y="3162"/>
              <a:chExt cx="528" cy="294"/>
            </a:xfrm>
          </p:grpSpPr>
          <p:sp>
            <p:nvSpPr>
              <p:cNvPr id="51246" name="Text Box 35"/>
              <p:cNvSpPr txBox="1">
                <a:spLocks noChangeArrowheads="1"/>
              </p:cNvSpPr>
              <p:nvPr/>
            </p:nvSpPr>
            <p:spPr bwMode="auto">
              <a:xfrm>
                <a:off x="3805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64</a:t>
                </a:r>
              </a:p>
            </p:txBody>
          </p:sp>
          <p:cxnSp>
            <p:nvCxnSpPr>
              <p:cNvPr id="51247" name="AutoShape 36"/>
              <p:cNvCxnSpPr>
                <a:cxnSpLocks noChangeShapeType="1"/>
                <a:stCxn id="51246" idx="3"/>
                <a:endCxn id="51236" idx="1"/>
              </p:cNvCxnSpPr>
              <p:nvPr/>
            </p:nvCxnSpPr>
            <p:spPr bwMode="auto">
              <a:xfrm>
                <a:off x="414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035" y="1295"/>
              <a:ext cx="2870" cy="1"/>
              <a:chOff x="1227" y="1817"/>
              <a:chExt cx="2870" cy="1"/>
            </a:xfrm>
          </p:grpSpPr>
          <p:cxnSp>
            <p:nvCxnSpPr>
              <p:cNvPr id="51244" name="AutoShape 37"/>
              <p:cNvCxnSpPr>
                <a:cxnSpLocks noChangeShapeType="1"/>
                <a:stCxn id="51256" idx="0"/>
                <a:endCxn id="51250" idx="0"/>
              </p:cNvCxnSpPr>
              <p:nvPr/>
            </p:nvCxnSpPr>
            <p:spPr bwMode="auto">
              <a:xfrm rot="5400000" flipH="1" flipV="1">
                <a:off x="1862" y="1182"/>
                <a:ext cx="1" cy="1272"/>
              </a:xfrm>
              <a:prstGeom prst="curvedConnector3">
                <a:avLst>
                  <a:gd name="adj1" fmla="val 14395468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51245" name="AutoShape 38"/>
              <p:cNvCxnSpPr>
                <a:cxnSpLocks noChangeShapeType="1"/>
                <a:stCxn id="51250" idx="0"/>
                <a:endCxn id="51236" idx="0"/>
              </p:cNvCxnSpPr>
              <p:nvPr/>
            </p:nvCxnSpPr>
            <p:spPr bwMode="auto">
              <a:xfrm rot="5400000" flipH="1" flipV="1">
                <a:off x="3297" y="1019"/>
                <a:ext cx="1" cy="1598"/>
              </a:xfrm>
              <a:prstGeom prst="curvedConnector3">
                <a:avLst>
                  <a:gd name="adj1" fmla="val 14395468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</p:spPr>
          </p:cxnSp>
        </p:grpSp>
      </p:grpSp>
      <p:sp>
        <p:nvSpPr>
          <p:cNvPr id="51205" name="Text Box 40"/>
          <p:cNvSpPr txBox="1">
            <a:spLocks noChangeArrowheads="1"/>
          </p:cNvSpPr>
          <p:nvPr/>
        </p:nvSpPr>
        <p:spPr bwMode="auto">
          <a:xfrm>
            <a:off x="6356350" y="3352800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31</a:t>
            </a:r>
          </a:p>
        </p:txBody>
      </p: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1479550" y="3352800"/>
            <a:ext cx="647700" cy="466725"/>
            <a:chOff x="1597" y="3498"/>
            <a:chExt cx="408" cy="294"/>
          </a:xfrm>
        </p:grpSpPr>
        <p:sp>
          <p:nvSpPr>
            <p:cNvPr id="51234" name="Text Box 42"/>
            <p:cNvSpPr txBox="1">
              <a:spLocks noChangeArrowheads="1"/>
            </p:cNvSpPr>
            <p:nvPr/>
          </p:nvSpPr>
          <p:spPr bwMode="auto">
            <a:xfrm>
              <a:off x="1597" y="3498"/>
              <a:ext cx="24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51235" name="AutoShape 43"/>
            <p:cNvCxnSpPr>
              <a:cxnSpLocks noChangeShapeType="1"/>
              <a:stCxn id="51234" idx="3"/>
              <a:endCxn id="51232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2127250" y="3352800"/>
            <a:ext cx="647700" cy="466725"/>
            <a:chOff x="2005" y="3498"/>
            <a:chExt cx="408" cy="294"/>
          </a:xfrm>
        </p:grpSpPr>
        <p:sp>
          <p:nvSpPr>
            <p:cNvPr id="51232" name="Text Box 45"/>
            <p:cNvSpPr txBox="1">
              <a:spLocks noChangeArrowheads="1"/>
            </p:cNvSpPr>
            <p:nvPr/>
          </p:nvSpPr>
          <p:spPr bwMode="auto">
            <a:xfrm>
              <a:off x="2005" y="3498"/>
              <a:ext cx="24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51233" name="AutoShape 46"/>
            <p:cNvCxnSpPr>
              <a:cxnSpLocks noChangeShapeType="1"/>
              <a:stCxn id="51232" idx="3"/>
              <a:endCxn id="51230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2" name="Group 47"/>
          <p:cNvGrpSpPr>
            <a:grpSpLocks/>
          </p:cNvGrpSpPr>
          <p:nvPr/>
        </p:nvGrpSpPr>
        <p:grpSpPr bwMode="auto">
          <a:xfrm>
            <a:off x="2774950" y="3352800"/>
            <a:ext cx="630238" cy="466725"/>
            <a:chOff x="2413" y="3498"/>
            <a:chExt cx="397" cy="294"/>
          </a:xfrm>
        </p:grpSpPr>
        <p:sp>
          <p:nvSpPr>
            <p:cNvPr id="51230" name="Text Box 48"/>
            <p:cNvSpPr txBox="1">
              <a:spLocks noChangeArrowheads="1"/>
            </p:cNvSpPr>
            <p:nvPr/>
          </p:nvSpPr>
          <p:spPr bwMode="auto">
            <a:xfrm>
              <a:off x="2413" y="3498"/>
              <a:ext cx="24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51231" name="AutoShape 49"/>
            <p:cNvCxnSpPr>
              <a:cxnSpLocks noChangeShapeType="1"/>
              <a:stCxn id="51230" idx="3"/>
              <a:endCxn id="51228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3405188" y="3352800"/>
            <a:ext cx="557212" cy="466725"/>
            <a:chOff x="2810" y="3498"/>
            <a:chExt cx="351" cy="294"/>
          </a:xfrm>
        </p:grpSpPr>
        <p:sp>
          <p:nvSpPr>
            <p:cNvPr id="51228" name="Text Box 51"/>
            <p:cNvSpPr txBox="1">
              <a:spLocks noChangeArrowheads="1"/>
            </p:cNvSpPr>
            <p:nvPr/>
          </p:nvSpPr>
          <p:spPr bwMode="auto">
            <a:xfrm>
              <a:off x="2810" y="3498"/>
              <a:ext cx="24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51229" name="AutoShape 52"/>
            <p:cNvCxnSpPr>
              <a:cxnSpLocks noChangeShapeType="1"/>
              <a:stCxn id="51228" idx="3"/>
              <a:endCxn id="51226" idx="1"/>
            </p:cNvCxnSpPr>
            <p:nvPr/>
          </p:nvCxnSpPr>
          <p:spPr bwMode="auto">
            <a:xfrm flipV="1">
              <a:off x="3053" y="3643"/>
              <a:ext cx="108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3962400" y="3352800"/>
            <a:ext cx="869950" cy="461963"/>
            <a:chOff x="3161" y="3498"/>
            <a:chExt cx="548" cy="291"/>
          </a:xfrm>
        </p:grpSpPr>
        <p:sp>
          <p:nvSpPr>
            <p:cNvPr id="51226" name="Text Box 54"/>
            <p:cNvSpPr txBox="1">
              <a:spLocks noChangeArrowheads="1"/>
            </p:cNvSpPr>
            <p:nvPr/>
          </p:nvSpPr>
          <p:spPr bwMode="auto">
            <a:xfrm>
              <a:off x="3161" y="3498"/>
              <a:ext cx="384" cy="2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11</a:t>
              </a:r>
            </a:p>
          </p:txBody>
        </p:sp>
        <p:cxnSp>
          <p:nvCxnSpPr>
            <p:cNvPr id="51227" name="AutoShape 55"/>
            <p:cNvCxnSpPr>
              <a:cxnSpLocks noChangeShapeType="1"/>
              <a:stCxn id="51226" idx="3"/>
              <a:endCxn id="51224" idx="1"/>
            </p:cNvCxnSpPr>
            <p:nvPr/>
          </p:nvCxnSpPr>
          <p:spPr bwMode="auto">
            <a:xfrm>
              <a:off x="3545" y="3643"/>
              <a:ext cx="164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4832350" y="3352800"/>
            <a:ext cx="762000" cy="466725"/>
            <a:chOff x="3565" y="2496"/>
            <a:chExt cx="480" cy="294"/>
          </a:xfrm>
        </p:grpSpPr>
        <p:sp>
          <p:nvSpPr>
            <p:cNvPr id="51224" name="Text Box 57"/>
            <p:cNvSpPr txBox="1">
              <a:spLocks noChangeArrowheads="1"/>
            </p:cNvSpPr>
            <p:nvPr/>
          </p:nvSpPr>
          <p:spPr bwMode="auto">
            <a:xfrm>
              <a:off x="3565" y="2496"/>
              <a:ext cx="3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17</a:t>
              </a:r>
            </a:p>
          </p:txBody>
        </p:sp>
        <p:cxnSp>
          <p:nvCxnSpPr>
            <p:cNvPr id="51225" name="AutoShape 58"/>
            <p:cNvCxnSpPr>
              <a:cxnSpLocks noChangeShapeType="1"/>
              <a:stCxn id="51224" idx="3"/>
              <a:endCxn id="51222" idx="1"/>
            </p:cNvCxnSpPr>
            <p:nvPr/>
          </p:nvCxnSpPr>
          <p:spPr bwMode="auto">
            <a:xfrm>
              <a:off x="3936" y="2643"/>
              <a:ext cx="10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6" name="Group 59"/>
          <p:cNvGrpSpPr>
            <a:grpSpLocks/>
          </p:cNvGrpSpPr>
          <p:nvPr/>
        </p:nvGrpSpPr>
        <p:grpSpPr bwMode="auto">
          <a:xfrm>
            <a:off x="5594350" y="3352800"/>
            <a:ext cx="838200" cy="466725"/>
            <a:chOff x="4045" y="3498"/>
            <a:chExt cx="528" cy="294"/>
          </a:xfrm>
        </p:grpSpPr>
        <p:sp>
          <p:nvSpPr>
            <p:cNvPr id="51222" name="Text Box 60"/>
            <p:cNvSpPr txBox="1">
              <a:spLocks noChangeArrowheads="1"/>
            </p:cNvSpPr>
            <p:nvPr/>
          </p:nvSpPr>
          <p:spPr bwMode="auto">
            <a:xfrm>
              <a:off x="4045" y="3498"/>
              <a:ext cx="3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  <p:cxnSp>
          <p:nvCxnSpPr>
            <p:cNvPr id="51223" name="AutoShape 61"/>
            <p:cNvCxnSpPr>
              <a:cxnSpLocks noChangeShapeType="1"/>
              <a:stCxn id="51222" idx="3"/>
              <a:endCxn id="51205" idx="1"/>
            </p:cNvCxnSpPr>
            <p:nvPr/>
          </p:nvCxnSpPr>
          <p:spPr bwMode="auto">
            <a:xfrm>
              <a:off x="4409" y="3645"/>
              <a:ext cx="164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7" name="Group 67"/>
          <p:cNvGrpSpPr>
            <a:grpSpLocks/>
          </p:cNvGrpSpPr>
          <p:nvPr/>
        </p:nvGrpSpPr>
        <p:grpSpPr bwMode="auto">
          <a:xfrm>
            <a:off x="1674813" y="3351213"/>
            <a:ext cx="4972050" cy="1587"/>
            <a:chOff x="1055" y="1967"/>
            <a:chExt cx="3132" cy="1"/>
          </a:xfrm>
        </p:grpSpPr>
        <p:cxnSp>
          <p:nvCxnSpPr>
            <p:cNvPr id="51220" name="AutoShape 65"/>
            <p:cNvCxnSpPr>
              <a:cxnSpLocks noChangeShapeType="1"/>
              <a:stCxn id="51234" idx="0"/>
              <a:endCxn id="51226" idx="0"/>
            </p:cNvCxnSpPr>
            <p:nvPr/>
          </p:nvCxnSpPr>
          <p:spPr bwMode="auto">
            <a:xfrm rot="5400000" flipH="1" flipV="1">
              <a:off x="1871" y="1151"/>
              <a:ext cx="1" cy="1634"/>
            </a:xfrm>
            <a:prstGeom prst="curvedConnector3">
              <a:avLst>
                <a:gd name="adj1" fmla="val 14395468"/>
              </a:avLst>
            </a:prstGeom>
            <a:noFill/>
            <a:ln w="9525">
              <a:solidFill>
                <a:schemeClr val="folHlink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1221" name="AutoShape 66"/>
            <p:cNvCxnSpPr>
              <a:cxnSpLocks noChangeShapeType="1"/>
              <a:stCxn id="51226" idx="0"/>
              <a:endCxn id="51205" idx="0"/>
            </p:cNvCxnSpPr>
            <p:nvPr/>
          </p:nvCxnSpPr>
          <p:spPr bwMode="auto">
            <a:xfrm rot="5400000" flipH="1" flipV="1">
              <a:off x="3437" y="1219"/>
              <a:ext cx="1" cy="1498"/>
            </a:xfrm>
            <a:prstGeom prst="curvedConnector3">
              <a:avLst>
                <a:gd name="adj1" fmla="val 14395468"/>
              </a:avLst>
            </a:prstGeom>
            <a:noFill/>
            <a:ln w="9525">
              <a:solidFill>
                <a:schemeClr val="folHlink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51214" name="Text Box 70"/>
          <p:cNvSpPr txBox="1">
            <a:spLocks noChangeArrowheads="1"/>
          </p:cNvSpPr>
          <p:nvPr/>
        </p:nvSpPr>
        <p:spPr bwMode="auto">
          <a:xfrm>
            <a:off x="4251325" y="298132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31</a:t>
            </a:r>
          </a:p>
        </p:txBody>
      </p:sp>
      <p:sp>
        <p:nvSpPr>
          <p:cNvPr id="51215" name="Text Box 71"/>
          <p:cNvSpPr txBox="1">
            <a:spLocks noChangeArrowheads="1"/>
          </p:cNvSpPr>
          <p:nvPr/>
        </p:nvSpPr>
        <p:spPr bwMode="auto">
          <a:xfrm>
            <a:off x="1628775" y="3032125"/>
            <a:ext cx="509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11</a:t>
            </a:r>
          </a:p>
        </p:txBody>
      </p:sp>
      <p:sp>
        <p:nvSpPr>
          <p:cNvPr id="51216" name="Text Box 72"/>
          <p:cNvSpPr txBox="1">
            <a:spLocks noChangeArrowheads="1"/>
          </p:cNvSpPr>
          <p:nvPr/>
        </p:nvSpPr>
        <p:spPr bwMode="auto">
          <a:xfrm>
            <a:off x="1628775" y="1676400"/>
            <a:ext cx="509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41</a:t>
            </a:r>
          </a:p>
        </p:txBody>
      </p:sp>
      <p:sp>
        <p:nvSpPr>
          <p:cNvPr id="51217" name="Text Box 73"/>
          <p:cNvSpPr txBox="1">
            <a:spLocks noChangeArrowheads="1"/>
          </p:cNvSpPr>
          <p:nvPr/>
        </p:nvSpPr>
        <p:spPr bwMode="auto">
          <a:xfrm>
            <a:off x="3657600" y="1660525"/>
            <a:ext cx="665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128</a:t>
            </a:r>
          </a:p>
        </p:txBody>
      </p:sp>
      <p:sp>
        <p:nvSpPr>
          <p:cNvPr id="5121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43CB2997-3864-4169-A8A0-3E4C6C615C7F}"/>
                  </a:ext>
                </a:extLst>
              </p14:cNvPr>
              <p14:cNvContentPartPr/>
              <p14:nvPr/>
            </p14:nvContentPartPr>
            <p14:xfrm>
              <a:off x="6055726" y="2153089"/>
              <a:ext cx="6480" cy="39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43CB2997-3864-4169-A8A0-3E4C6C615C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6726" y="2144449"/>
                <a:ext cx="24120" cy="2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Επεξεργασία ερωτήματος με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skip pointers</a:t>
            </a:r>
          </a:p>
        </p:txBody>
      </p:sp>
      <p:sp>
        <p:nvSpPr>
          <p:cNvPr id="52257" name="Slide Number Placeholder 6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499B44-B44F-4B62-B469-3EF189E4CBB0}" type="slidenum">
              <a:rPr lang="en-US"/>
              <a:pPr/>
              <a:t>29</a:t>
            </a:fld>
            <a:endParaRPr lang="en-US"/>
          </a:p>
        </p:txBody>
      </p:sp>
      <p:sp>
        <p:nvSpPr>
          <p:cNvPr id="52250" name="Text Box 60"/>
          <p:cNvSpPr txBox="1">
            <a:spLocks noChangeArrowheads="1"/>
          </p:cNvSpPr>
          <p:nvPr/>
        </p:nvSpPr>
        <p:spPr bwMode="auto">
          <a:xfrm>
            <a:off x="179512" y="4038600"/>
            <a:ext cx="8733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l-GR" dirty="0">
                <a:solidFill>
                  <a:schemeClr val="tx1"/>
                </a:solidFill>
                <a:latin typeface="+mn-lt"/>
              </a:rPr>
              <a:t>Υποθέστε ότι έχουμε διατρέξει τις λίστες και έχουμε βρει το κοινό στοιχείο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8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 κάθε λίστα, το ταιριάζουμε και προχωράμε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251" name="Text Box 63"/>
          <p:cNvSpPr txBox="1">
            <a:spLocks noChangeArrowheads="1"/>
          </p:cNvSpPr>
          <p:nvPr/>
        </p:nvSpPr>
        <p:spPr bwMode="auto">
          <a:xfrm>
            <a:off x="251520" y="5010822"/>
            <a:ext cx="5667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Έχουμε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41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και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11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 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Το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11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είναι το μικρότερο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52253" name="Text Box 66"/>
          <p:cNvSpPr txBox="1">
            <a:spLocks noChangeArrowheads="1"/>
          </p:cNvSpPr>
          <p:nvPr/>
        </p:nvSpPr>
        <p:spPr bwMode="auto">
          <a:xfrm>
            <a:off x="425450" y="58277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52258" name="Text Box 67"/>
          <p:cNvSpPr txBox="1">
            <a:spLocks noChangeArrowheads="1"/>
          </p:cNvSpPr>
          <p:nvPr/>
        </p:nvSpPr>
        <p:spPr bwMode="auto">
          <a:xfrm>
            <a:off x="376773" y="5525354"/>
            <a:ext cx="8245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Ο δείκτης παράλειψης του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11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είναι το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31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οπότε μπορούμε να παραβλέψουμε τις ενδιάμεσες καταχωρήσεις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25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2.3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536" y="1709737"/>
            <a:ext cx="5670550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5EC5807-3B8F-4FF9-B1AA-FB09668F8787}"/>
                  </a:ext>
                </a:extLst>
              </p14:cNvPr>
              <p14:cNvContentPartPr/>
              <p14:nvPr/>
            </p14:nvContentPartPr>
            <p14:xfrm>
              <a:off x="693526" y="499213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5EC5807-3B8F-4FF9-B1AA-FB09668F8787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84886" y="49021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2229" name="Ink 52228">
                <a:extLst>
                  <a:ext uri="{FF2B5EF4-FFF2-40B4-BE49-F238E27FC236}">
                    <a16:creationId xmlns:a16="http://schemas.microsoft.com/office/drawing/2014/main" id="{4B68E52B-224B-4717-A73A-358BA4A4F5FC}"/>
                  </a:ext>
                </a:extLst>
              </p14:cNvPr>
              <p14:cNvContentPartPr/>
              <p14:nvPr/>
            </p14:nvContentPartPr>
            <p14:xfrm>
              <a:off x="4388206" y="3745693"/>
              <a:ext cx="360" cy="360"/>
            </p14:xfrm>
          </p:contentPart>
        </mc:Choice>
        <mc:Fallback xmlns="">
          <p:pic>
            <p:nvPicPr>
              <p:cNvPr id="52229" name="Ink 52228">
                <a:extLst>
                  <a:ext uri="{FF2B5EF4-FFF2-40B4-BE49-F238E27FC236}">
                    <a16:creationId xmlns:a16="http://schemas.microsoft.com/office/drawing/2014/main" id="{4B68E52B-224B-4717-A73A-358BA4A4F5FC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379206" y="373669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230"/>
            <a:ext cx="9144000" cy="1152128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Τα βασικά βήματα για την κατασκευή του ευρετηρίου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1517" name="Slide Number Placeholder 5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F4BFDE-B856-4CB6-A4E2-BE7902507A37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27251" y="2669232"/>
            <a:ext cx="6907213" cy="1114425"/>
            <a:chOff x="1338" y="1724"/>
            <a:chExt cx="4351" cy="702"/>
          </a:xfrm>
        </p:grpSpPr>
        <p:sp>
          <p:nvSpPr>
            <p:cNvPr id="21551" name="AutoShape 4"/>
            <p:cNvSpPr>
              <a:spLocks noChangeArrowheads="1"/>
            </p:cNvSpPr>
            <p:nvPr/>
          </p:nvSpPr>
          <p:spPr bwMode="auto">
            <a:xfrm>
              <a:off x="2026" y="1724"/>
              <a:ext cx="1085" cy="322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</a:rPr>
                <a:t>Tokenizer</a:t>
              </a:r>
            </a:p>
          </p:txBody>
        </p:sp>
        <p:sp>
          <p:nvSpPr>
            <p:cNvPr id="21552" name="AutoShape 5"/>
            <p:cNvSpPr>
              <a:spLocks noChangeArrowheads="1"/>
            </p:cNvSpPr>
            <p:nvPr/>
          </p:nvSpPr>
          <p:spPr bwMode="auto">
            <a:xfrm>
              <a:off x="2496" y="2087"/>
              <a:ext cx="192" cy="33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1553" name="Text Box 6"/>
            <p:cNvSpPr txBox="1">
              <a:spLocks noChangeArrowheads="1"/>
            </p:cNvSpPr>
            <p:nvPr/>
          </p:nvSpPr>
          <p:spPr bwMode="auto">
            <a:xfrm>
              <a:off x="1338" y="2069"/>
              <a:ext cx="113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tx2">
                      <a:lumMod val="75000"/>
                    </a:schemeClr>
                  </a:solidFill>
                </a:rPr>
                <a:t>Token stream.</a:t>
              </a:r>
            </a:p>
          </p:txBody>
        </p:sp>
        <p:sp>
          <p:nvSpPr>
            <p:cNvPr id="21554" name="Rectangle 7"/>
            <p:cNvSpPr>
              <a:spLocks noChangeArrowheads="1"/>
            </p:cNvSpPr>
            <p:nvPr/>
          </p:nvSpPr>
          <p:spPr bwMode="auto">
            <a:xfrm>
              <a:off x="3009" y="2100"/>
              <a:ext cx="69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</a:rPr>
                <a:t>Friends</a:t>
              </a:r>
            </a:p>
          </p:txBody>
        </p:sp>
        <p:sp>
          <p:nvSpPr>
            <p:cNvPr id="21555" name="Rectangle 8"/>
            <p:cNvSpPr>
              <a:spLocks noChangeArrowheads="1"/>
            </p:cNvSpPr>
            <p:nvPr/>
          </p:nvSpPr>
          <p:spPr bwMode="auto">
            <a:xfrm>
              <a:off x="3761" y="2106"/>
              <a:ext cx="75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</a:rPr>
                <a:t>Romans</a:t>
              </a:r>
            </a:p>
          </p:txBody>
        </p:sp>
        <p:sp>
          <p:nvSpPr>
            <p:cNvPr id="21556" name="Rectangle 9"/>
            <p:cNvSpPr>
              <a:spLocks noChangeArrowheads="1"/>
            </p:cNvSpPr>
            <p:nvPr/>
          </p:nvSpPr>
          <p:spPr bwMode="auto">
            <a:xfrm>
              <a:off x="4608" y="2106"/>
              <a:ext cx="108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</a:rPr>
                <a:t>Countrymen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692276" y="3756639"/>
            <a:ext cx="7342189" cy="1455738"/>
            <a:chOff x="1066" y="2385"/>
            <a:chExt cx="4625" cy="917"/>
          </a:xfrm>
        </p:grpSpPr>
        <p:sp>
          <p:nvSpPr>
            <p:cNvPr id="21545" name="AutoShape 11"/>
            <p:cNvSpPr>
              <a:spLocks noChangeArrowheads="1"/>
            </p:cNvSpPr>
            <p:nvPr/>
          </p:nvSpPr>
          <p:spPr bwMode="auto">
            <a:xfrm>
              <a:off x="1680" y="2385"/>
              <a:ext cx="1824" cy="579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</a:rPr>
                <a:t>Linguistic modules</a:t>
              </a:r>
            </a:p>
          </p:txBody>
        </p:sp>
        <p:sp>
          <p:nvSpPr>
            <p:cNvPr id="21546" name="AutoShape 12"/>
            <p:cNvSpPr>
              <a:spLocks noChangeArrowheads="1"/>
            </p:cNvSpPr>
            <p:nvPr/>
          </p:nvSpPr>
          <p:spPr bwMode="auto">
            <a:xfrm>
              <a:off x="2496" y="292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1547" name="Text Box 13"/>
            <p:cNvSpPr txBox="1">
              <a:spLocks noChangeArrowheads="1"/>
            </p:cNvSpPr>
            <p:nvPr/>
          </p:nvSpPr>
          <p:spPr bwMode="auto">
            <a:xfrm>
              <a:off x="1066" y="2895"/>
              <a:ext cx="82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  <a:latin typeface="+mn-lt"/>
                </a:rPr>
                <a:t>Terms</a:t>
              </a:r>
            </a:p>
          </p:txBody>
        </p:sp>
        <p:sp>
          <p:nvSpPr>
            <p:cNvPr id="21548" name="Rectangle 14"/>
            <p:cNvSpPr>
              <a:spLocks noChangeArrowheads="1"/>
            </p:cNvSpPr>
            <p:nvPr/>
          </p:nvSpPr>
          <p:spPr bwMode="auto">
            <a:xfrm>
              <a:off x="3092" y="2868"/>
              <a:ext cx="58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</a:rPr>
                <a:t>friend</a:t>
              </a:r>
            </a:p>
          </p:txBody>
        </p:sp>
        <p:sp>
          <p:nvSpPr>
            <p:cNvPr id="21549" name="Rectangle 15"/>
            <p:cNvSpPr>
              <a:spLocks noChangeArrowheads="1"/>
            </p:cNvSpPr>
            <p:nvPr/>
          </p:nvSpPr>
          <p:spPr bwMode="auto">
            <a:xfrm>
              <a:off x="3854" y="2874"/>
              <a:ext cx="612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</a:rPr>
                <a:t>roman</a:t>
              </a:r>
            </a:p>
          </p:txBody>
        </p:sp>
        <p:sp>
          <p:nvSpPr>
            <p:cNvPr id="21550" name="Rectangle 16"/>
            <p:cNvSpPr>
              <a:spLocks noChangeArrowheads="1"/>
            </p:cNvSpPr>
            <p:nvPr/>
          </p:nvSpPr>
          <p:spPr bwMode="auto">
            <a:xfrm>
              <a:off x="4653" y="2874"/>
              <a:ext cx="103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</a:rPr>
                <a:t>countryman</a:t>
              </a:r>
            </a:p>
          </p:txBody>
        </p:sp>
      </p:grpSp>
      <p:sp>
        <p:nvSpPr>
          <p:cNvPr id="21523" name="AutoShape 18"/>
          <p:cNvSpPr>
            <a:spLocks noChangeArrowheads="1"/>
          </p:cNvSpPr>
          <p:nvPr/>
        </p:nvSpPr>
        <p:spPr bwMode="auto">
          <a:xfrm>
            <a:off x="3402852" y="5195582"/>
            <a:ext cx="1322575" cy="398385"/>
          </a:xfrm>
          <a:prstGeom prst="flowChartAlternateProcess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solidFill>
                  <a:schemeClr val="tx2">
                    <a:lumMod val="75000"/>
                  </a:schemeClr>
                </a:solidFill>
              </a:rPr>
              <a:t>Indexer</a:t>
            </a:r>
          </a:p>
        </p:txBody>
      </p:sp>
      <p:sp>
        <p:nvSpPr>
          <p:cNvPr id="21524" name="AutoShape 19"/>
          <p:cNvSpPr>
            <a:spLocks noChangeArrowheads="1"/>
          </p:cNvSpPr>
          <p:nvPr/>
        </p:nvSpPr>
        <p:spPr bwMode="auto">
          <a:xfrm>
            <a:off x="3934672" y="5586543"/>
            <a:ext cx="358165" cy="415706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>
            <a:off x="2771799" y="6086380"/>
            <a:ext cx="1989289" cy="309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Inverted index.</a:t>
            </a:r>
          </a:p>
        </p:txBody>
      </p:sp>
      <p:sp>
        <p:nvSpPr>
          <p:cNvPr id="20514" name="Text Box 23"/>
          <p:cNvSpPr txBox="1">
            <a:spLocks noChangeArrowheads="1"/>
          </p:cNvSpPr>
          <p:nvPr/>
        </p:nvSpPr>
        <p:spPr bwMode="auto">
          <a:xfrm>
            <a:off x="4753334" y="5259917"/>
            <a:ext cx="1113052" cy="33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+mn-lt"/>
                <a:ea typeface="Arial Unicode MS" charset="0"/>
                <a:cs typeface="Arial Unicode MS" charset="0"/>
              </a:rPr>
              <a:t>friend</a:t>
            </a:r>
          </a:p>
        </p:txBody>
      </p:sp>
      <p:sp>
        <p:nvSpPr>
          <p:cNvPr id="20515" name="Text Box 24"/>
          <p:cNvSpPr txBox="1">
            <a:spLocks noChangeArrowheads="1"/>
          </p:cNvSpPr>
          <p:nvPr/>
        </p:nvSpPr>
        <p:spPr bwMode="auto">
          <a:xfrm>
            <a:off x="4753334" y="5675623"/>
            <a:ext cx="1211498" cy="33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+mn-lt"/>
                <a:ea typeface="Arial Unicode MS" charset="0"/>
                <a:cs typeface="Arial Unicode MS" charset="0"/>
              </a:rPr>
              <a:t>roman</a:t>
            </a:r>
          </a:p>
        </p:txBody>
      </p:sp>
      <p:sp>
        <p:nvSpPr>
          <p:cNvPr id="20516" name="Text Box 25"/>
          <p:cNvSpPr txBox="1">
            <a:spLocks noChangeArrowheads="1"/>
          </p:cNvSpPr>
          <p:nvPr/>
        </p:nvSpPr>
        <p:spPr bwMode="auto">
          <a:xfrm>
            <a:off x="4753334" y="6091329"/>
            <a:ext cx="2023182" cy="335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+mn-lt"/>
                <a:ea typeface="Arial Unicode MS" charset="0"/>
                <a:cs typeface="Arial Unicode MS" charset="0"/>
              </a:rPr>
              <a:t>countryman</a:t>
            </a:r>
          </a:p>
        </p:txBody>
      </p:sp>
      <p:sp>
        <p:nvSpPr>
          <p:cNvPr id="21542" name="AutoShape 26"/>
          <p:cNvSpPr>
            <a:spLocks noChangeArrowheads="1"/>
          </p:cNvSpPr>
          <p:nvPr/>
        </p:nvSpPr>
        <p:spPr bwMode="auto">
          <a:xfrm>
            <a:off x="6742733" y="5043003"/>
            <a:ext cx="645231" cy="71511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90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l-GR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543" name="AutoShape 27"/>
          <p:cNvSpPr>
            <a:spLocks noChangeArrowheads="1"/>
          </p:cNvSpPr>
          <p:nvPr/>
        </p:nvSpPr>
        <p:spPr bwMode="auto">
          <a:xfrm>
            <a:off x="6874962" y="5466533"/>
            <a:ext cx="483209" cy="71511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90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l-GR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544" name="AutoShape 28"/>
          <p:cNvSpPr>
            <a:spLocks noChangeArrowheads="1"/>
          </p:cNvSpPr>
          <p:nvPr/>
        </p:nvSpPr>
        <p:spPr bwMode="auto">
          <a:xfrm>
            <a:off x="6874963" y="5882239"/>
            <a:ext cx="511676" cy="71511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90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l-GR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528" name="Text Box 29"/>
          <p:cNvSpPr txBox="1">
            <a:spLocks noChangeArrowheads="1"/>
          </p:cNvSpPr>
          <p:nvPr/>
        </p:nvSpPr>
        <p:spPr bwMode="auto">
          <a:xfrm>
            <a:off x="7635711" y="5200531"/>
            <a:ext cx="376771" cy="363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529" name="Text Box 30"/>
          <p:cNvSpPr txBox="1">
            <a:spLocks noChangeArrowheads="1"/>
          </p:cNvSpPr>
          <p:nvPr/>
        </p:nvSpPr>
        <p:spPr bwMode="auto">
          <a:xfrm>
            <a:off x="8268314" y="5200531"/>
            <a:ext cx="376771" cy="363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1530" name="Text Box 31"/>
          <p:cNvSpPr txBox="1">
            <a:spLocks noChangeArrowheads="1"/>
          </p:cNvSpPr>
          <p:nvPr/>
        </p:nvSpPr>
        <p:spPr bwMode="auto">
          <a:xfrm>
            <a:off x="8288471" y="5616237"/>
            <a:ext cx="376771" cy="363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531" name="Text Box 32"/>
          <p:cNvSpPr txBox="1">
            <a:spLocks noChangeArrowheads="1"/>
          </p:cNvSpPr>
          <p:nvPr/>
        </p:nvSpPr>
        <p:spPr bwMode="auto">
          <a:xfrm>
            <a:off x="7581444" y="6039366"/>
            <a:ext cx="595391" cy="363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13</a:t>
            </a:r>
          </a:p>
        </p:txBody>
      </p:sp>
      <p:sp>
        <p:nvSpPr>
          <p:cNvPr id="21532" name="Text Box 33"/>
          <p:cNvSpPr txBox="1">
            <a:spLocks noChangeArrowheads="1"/>
          </p:cNvSpPr>
          <p:nvPr/>
        </p:nvSpPr>
        <p:spPr bwMode="auto">
          <a:xfrm>
            <a:off x="8400107" y="6031942"/>
            <a:ext cx="564381" cy="363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16</a:t>
            </a:r>
          </a:p>
        </p:txBody>
      </p:sp>
      <p:cxnSp>
        <p:nvCxnSpPr>
          <p:cNvPr id="21533" name="AutoShape 34"/>
          <p:cNvCxnSpPr>
            <a:cxnSpLocks noChangeShapeType="1"/>
            <a:stCxn id="21528" idx="3"/>
            <a:endCxn id="21529" idx="1"/>
          </p:cNvCxnSpPr>
          <p:nvPr/>
        </p:nvCxnSpPr>
        <p:spPr bwMode="auto">
          <a:xfrm>
            <a:off x="7990775" y="5382402"/>
            <a:ext cx="27753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34" name="AutoShape 35"/>
          <p:cNvCxnSpPr>
            <a:cxnSpLocks noChangeShapeType="1"/>
            <a:stCxn id="21529" idx="3"/>
          </p:cNvCxnSpPr>
          <p:nvPr/>
        </p:nvCxnSpPr>
        <p:spPr bwMode="auto">
          <a:xfrm>
            <a:off x="8645085" y="5382402"/>
            <a:ext cx="29769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535" name="Text Box 36"/>
          <p:cNvSpPr txBox="1">
            <a:spLocks noChangeArrowheads="1"/>
          </p:cNvSpPr>
          <p:nvPr/>
        </p:nvSpPr>
        <p:spPr bwMode="auto">
          <a:xfrm>
            <a:off x="7655868" y="5616237"/>
            <a:ext cx="376771" cy="363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1</a:t>
            </a:r>
          </a:p>
        </p:txBody>
      </p:sp>
      <p:cxnSp>
        <p:nvCxnSpPr>
          <p:cNvPr id="21536" name="AutoShape 37"/>
          <p:cNvCxnSpPr>
            <a:cxnSpLocks noChangeShapeType="1"/>
            <a:stCxn id="21535" idx="3"/>
            <a:endCxn id="21530" idx="1"/>
          </p:cNvCxnSpPr>
          <p:nvPr/>
        </p:nvCxnSpPr>
        <p:spPr bwMode="auto">
          <a:xfrm>
            <a:off x="8010932" y="5798108"/>
            <a:ext cx="27753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37" name="AutoShape 38"/>
          <p:cNvCxnSpPr>
            <a:cxnSpLocks noChangeShapeType="1"/>
            <a:stCxn id="21530" idx="3"/>
          </p:cNvCxnSpPr>
          <p:nvPr/>
        </p:nvCxnSpPr>
        <p:spPr bwMode="auto">
          <a:xfrm>
            <a:off x="8665242" y="5798108"/>
            <a:ext cx="27753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38" name="AutoShape 39"/>
          <p:cNvCxnSpPr>
            <a:cxnSpLocks noChangeShapeType="1"/>
            <a:stCxn id="21531" idx="3"/>
            <a:endCxn id="21532" idx="1"/>
          </p:cNvCxnSpPr>
          <p:nvPr/>
        </p:nvCxnSpPr>
        <p:spPr bwMode="auto">
          <a:xfrm flipV="1">
            <a:off x="8176835" y="6213814"/>
            <a:ext cx="223272" cy="742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451225" y="1752600"/>
            <a:ext cx="1196975" cy="406400"/>
            <a:chOff x="399" y="1488"/>
            <a:chExt cx="849" cy="288"/>
          </a:xfrm>
        </p:grpSpPr>
        <p:pic>
          <p:nvPicPr>
            <p:cNvPr id="21518" name="Picture 4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9" y="1488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21519" name="Picture 4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3" y="1536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21520" name="Picture 4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5" y="1584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21521" name="Picture 49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27" y="1536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21522" name="Picture 5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68" y="1488"/>
              <a:ext cx="180" cy="1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</p:grpSp>
      <p:sp>
        <p:nvSpPr>
          <p:cNvPr id="21511" name="AutoShape 51"/>
          <p:cNvSpPr>
            <a:spLocks noChangeArrowheads="1"/>
          </p:cNvSpPr>
          <p:nvPr/>
        </p:nvSpPr>
        <p:spPr bwMode="auto">
          <a:xfrm>
            <a:off x="3962400" y="2209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21513" name="Rectangle 53"/>
          <p:cNvSpPr>
            <a:spLocks noChangeArrowheads="1"/>
          </p:cNvSpPr>
          <p:nvPr/>
        </p:nvSpPr>
        <p:spPr bwMode="auto">
          <a:xfrm>
            <a:off x="4940300" y="1747838"/>
            <a:ext cx="394176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Friends, Romans, countrymen.</a:t>
            </a:r>
          </a:p>
        </p:txBody>
      </p:sp>
      <p:sp>
        <p:nvSpPr>
          <p:cNvPr id="21514" name="Oval 54"/>
          <p:cNvSpPr>
            <a:spLocks noChangeArrowheads="1"/>
          </p:cNvSpPr>
          <p:nvPr/>
        </p:nvSpPr>
        <p:spPr bwMode="auto">
          <a:xfrm>
            <a:off x="6858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1515" name="Oval 55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1516" name="Oval 56"/>
          <p:cNvSpPr>
            <a:spLocks noChangeArrowheads="1"/>
          </p:cNvSpPr>
          <p:nvPr/>
        </p:nvSpPr>
        <p:spPr bwMode="auto">
          <a:xfrm>
            <a:off x="6858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3" name="TextBox 52"/>
          <p:cNvSpPr txBox="1"/>
          <p:nvPr/>
        </p:nvSpPr>
        <p:spPr>
          <a:xfrm>
            <a:off x="179512" y="1700808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chemeClr val="tx1"/>
                </a:solidFill>
                <a:latin typeface="+mn-lt"/>
              </a:rPr>
              <a:t>1. 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Συλλέγουμε τα έγγραφα που θέλουμε να συμπεριλάβουμε στο ευρετήριο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9512" y="256490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chemeClr val="tx1"/>
                </a:solidFill>
                <a:latin typeface="+mn-lt"/>
              </a:rPr>
              <a:t>2. Διαιρούμε το κείμενο σε γλωσσικά σύμβολα </a:t>
            </a:r>
            <a:r>
              <a:rPr lang="en-US" sz="2000" b="1" dirty="0">
                <a:solidFill>
                  <a:schemeClr val="accent2"/>
                </a:solidFill>
                <a:latin typeface="+mn-lt"/>
              </a:rPr>
              <a:t>(token)</a:t>
            </a:r>
            <a:endParaRPr lang="el-GR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9512" y="393305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chemeClr val="tx1"/>
                </a:solidFill>
                <a:latin typeface="+mn-lt"/>
              </a:rPr>
              <a:t>3. Γλωσσολογική προ-επεξεργασία των συμβόλων</a:t>
            </a:r>
            <a:endParaRPr lang="el-GR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1520" y="5301208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chemeClr val="tx1"/>
                </a:solidFill>
                <a:latin typeface="+mn-lt"/>
              </a:rPr>
              <a:t>4. Ευρετηριάζουμε τα έγγραφα στα οποία περιλαμβάνεται κάθε όρος</a:t>
            </a:r>
            <a:endParaRPr lang="el-GR" sz="20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Επεξεργασία ερωτήματος με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skip pointers</a:t>
            </a:r>
          </a:p>
        </p:txBody>
      </p:sp>
      <p:sp>
        <p:nvSpPr>
          <p:cNvPr id="52257" name="Slide Number Placeholder 6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499B44-B44F-4B62-B469-3EF189E4CBB0}" type="slidenum">
              <a:rPr lang="en-US"/>
              <a:pPr/>
              <a:t>30</a:t>
            </a:fld>
            <a:endParaRPr lang="en-US"/>
          </a:p>
        </p:txBody>
      </p:sp>
      <p:sp>
        <p:nvSpPr>
          <p:cNvPr id="52253" name="Text Box 66"/>
          <p:cNvSpPr txBox="1">
            <a:spLocks noChangeArrowheads="1"/>
          </p:cNvSpPr>
          <p:nvPr/>
        </p:nvSpPr>
        <p:spPr bwMode="auto">
          <a:xfrm>
            <a:off x="425450" y="58277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5225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05" y="1484784"/>
            <a:ext cx="7344816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8826" y="5225316"/>
            <a:ext cx="7415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>
                <a:solidFill>
                  <a:schemeClr val="tx1"/>
                </a:solidFill>
                <a:latin typeface="+mn-lt"/>
              </a:rPr>
              <a:t>Αριθμός συγκρίσεων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χωρίς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και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με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χρήση δεικτών παράβλεψης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03558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Που να τοποθετήσουμε τους δείκτες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03232" cy="2404864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Tradeoff:</a:t>
            </a:r>
          </a:p>
          <a:p>
            <a:pPr lvl="1" eaLnBrk="1" hangingPunct="1"/>
            <a:r>
              <a:rPr lang="el-GR" dirty="0">
                <a:solidFill>
                  <a:srgbClr val="FF0000"/>
                </a:solidFill>
                <a:ea typeface="ＭＳ Ｐゴシック" pitchFamily="34" charset="-128"/>
              </a:rPr>
              <a:t>Πολλοί δείκτες </a:t>
            </a:r>
            <a:r>
              <a:rPr lang="el-GR" dirty="0">
                <a:ea typeface="ＭＳ Ｐゴシック" pitchFamily="34" charset="-128"/>
              </a:rPr>
              <a:t>παράβλεψης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  <a:sym typeface="Symbol" pitchFamily="18" charset="2"/>
              </a:rPr>
              <a:t> </a:t>
            </a:r>
            <a:r>
              <a:rPr lang="el-GR" dirty="0">
                <a:ea typeface="ＭＳ Ｐゴシック" pitchFamily="34" charset="-128"/>
                <a:sym typeface="Symbol" pitchFamily="18" charset="2"/>
              </a:rPr>
              <a:t>μικρότερα διαστήματα παράβλεψης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  <a:sym typeface="Symbol" pitchFamily="18" charset="2"/>
              </a:rPr>
              <a:t> </a:t>
            </a:r>
            <a:r>
              <a:rPr lang="el-GR" dirty="0">
                <a:ea typeface="ＭＳ Ｐゴシック" pitchFamily="34" charset="-128"/>
                <a:sym typeface="Symbol" pitchFamily="18" charset="2"/>
              </a:rPr>
              <a:t>μεγαλύτερη πιθανότητα παράβλεψης</a:t>
            </a:r>
            <a:r>
              <a:rPr lang="en-US" dirty="0">
                <a:ea typeface="ＭＳ Ｐゴシック" pitchFamily="34" charset="-128"/>
              </a:rPr>
              <a:t>.  </a:t>
            </a:r>
            <a:r>
              <a:rPr lang="el-GR" dirty="0">
                <a:ea typeface="ＭＳ Ｐゴシック" pitchFamily="34" charset="-128"/>
              </a:rPr>
              <a:t>Πολλές συγκρίσεις για να παραλείψουμε δείκτες</a:t>
            </a:r>
            <a:r>
              <a:rPr lang="en-US" dirty="0">
                <a:ea typeface="ＭＳ Ｐゴシック" pitchFamily="34" charset="-128"/>
              </a:rPr>
              <a:t>.</a:t>
            </a:r>
          </a:p>
          <a:p>
            <a:pPr lvl="1" eaLnBrk="1" hangingPunct="1"/>
            <a:r>
              <a:rPr lang="el-GR" dirty="0">
                <a:solidFill>
                  <a:srgbClr val="FF0000"/>
                </a:solidFill>
                <a:ea typeface="ＭＳ Ｐゴシック" pitchFamily="34" charset="-128"/>
              </a:rPr>
              <a:t>Λιγότεροι δείκτες </a:t>
            </a:r>
            <a:r>
              <a:rPr lang="el-GR" dirty="0">
                <a:ea typeface="ＭＳ Ｐゴシック" pitchFamily="34" charset="-128"/>
              </a:rPr>
              <a:t>παράβλεψης 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  <a:sym typeface="Symbol" pitchFamily="18" charset="2"/>
              </a:rPr>
              <a:t> </a:t>
            </a:r>
            <a:r>
              <a:rPr lang="el-GR" dirty="0">
                <a:ea typeface="ＭＳ Ｐゴシック" pitchFamily="34" charset="-128"/>
                <a:sym typeface="Symbol" pitchFamily="18" charset="2"/>
              </a:rPr>
              <a:t>λιγότερες συγκρίσεις δεικτών αλλά μεγαλύτερα διαστήματα </a:t>
            </a:r>
            <a:r>
              <a:rPr lang="en-US" dirty="0">
                <a:ea typeface="ＭＳ Ｐゴシック" pitchFamily="34" charset="-128"/>
                <a:sym typeface="Symbol" pitchFamily="18" charset="2"/>
              </a:rPr>
              <a:t> </a:t>
            </a:r>
            <a:r>
              <a:rPr lang="el-GR" dirty="0">
                <a:ea typeface="ＭＳ Ｐゴシック" pitchFamily="34" charset="-128"/>
                <a:sym typeface="Symbol" pitchFamily="18" charset="2"/>
              </a:rPr>
              <a:t>λίγες επιτυχημένες παραβλέψεις</a:t>
            </a:r>
            <a:r>
              <a:rPr 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53282" name="Slide Number Placeholder 7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C3CF98-2F7B-4A89-B1B3-9D0FD4804760}" type="slidenum">
              <a:rPr lang="en-US"/>
              <a:pPr/>
              <a:t>31</a:t>
            </a:fld>
            <a:endParaRPr lang="en-US"/>
          </a:p>
        </p:txBody>
      </p:sp>
      <p:grpSp>
        <p:nvGrpSpPr>
          <p:cNvPr id="53267" name="Group 53266">
            <a:extLst>
              <a:ext uri="{FF2B5EF4-FFF2-40B4-BE49-F238E27FC236}">
                <a16:creationId xmlns:a16="http://schemas.microsoft.com/office/drawing/2014/main" id="{0C926401-EFFC-45D5-AD1B-65314B6434E5}"/>
              </a:ext>
            </a:extLst>
          </p:cNvPr>
          <p:cNvGrpSpPr/>
          <p:nvPr/>
        </p:nvGrpSpPr>
        <p:grpSpPr>
          <a:xfrm>
            <a:off x="1403648" y="4149080"/>
            <a:ext cx="6477000" cy="1295400"/>
            <a:chOff x="1447800" y="4953000"/>
            <a:chExt cx="6477000" cy="1295400"/>
          </a:xfrm>
        </p:grpSpPr>
        <p:sp>
          <p:nvSpPr>
            <p:cNvPr id="53252" name="Rectangle 5"/>
            <p:cNvSpPr>
              <a:spLocks noChangeArrowheads="1"/>
            </p:cNvSpPr>
            <p:nvPr/>
          </p:nvSpPr>
          <p:spPr bwMode="auto">
            <a:xfrm>
              <a:off x="7543800" y="4953000"/>
              <a:ext cx="3810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447800" y="4953000"/>
              <a:ext cx="609600" cy="304800"/>
              <a:chOff x="1104" y="3168"/>
              <a:chExt cx="384" cy="192"/>
            </a:xfrm>
          </p:grpSpPr>
          <p:sp>
            <p:nvSpPr>
              <p:cNvPr id="53321" name="Rectangle 4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22" name="AutoShape 6"/>
              <p:cNvCxnSpPr>
                <a:cxnSpLocks noChangeShapeType="1"/>
                <a:stCxn id="53321" idx="3"/>
                <a:endCxn id="53252" idx="1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057400" y="4953000"/>
              <a:ext cx="609600" cy="304800"/>
              <a:chOff x="1104" y="3168"/>
              <a:chExt cx="384" cy="192"/>
            </a:xfrm>
          </p:grpSpPr>
          <p:sp>
            <p:nvSpPr>
              <p:cNvPr id="53319" name="Rectangle 9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20" name="AutoShape 10"/>
              <p:cNvCxnSpPr>
                <a:cxnSpLocks noChangeShapeType="1"/>
                <a:stCxn id="53319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667000" y="4953000"/>
              <a:ext cx="609600" cy="304800"/>
              <a:chOff x="1104" y="3168"/>
              <a:chExt cx="384" cy="192"/>
            </a:xfrm>
          </p:grpSpPr>
          <p:sp>
            <p:nvSpPr>
              <p:cNvPr id="53317" name="Rectangle 12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18" name="AutoShape 13"/>
              <p:cNvCxnSpPr>
                <a:cxnSpLocks noChangeShapeType="1"/>
                <a:stCxn id="53317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3276600" y="4953000"/>
              <a:ext cx="609600" cy="304800"/>
              <a:chOff x="1104" y="3168"/>
              <a:chExt cx="384" cy="192"/>
            </a:xfrm>
          </p:grpSpPr>
          <p:sp>
            <p:nvSpPr>
              <p:cNvPr id="53315" name="Rectangle 15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16" name="AutoShape 16"/>
              <p:cNvCxnSpPr>
                <a:cxnSpLocks noChangeShapeType="1"/>
                <a:stCxn id="53315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3886200" y="4953000"/>
              <a:ext cx="609600" cy="304800"/>
              <a:chOff x="1104" y="3168"/>
              <a:chExt cx="384" cy="192"/>
            </a:xfrm>
          </p:grpSpPr>
          <p:sp>
            <p:nvSpPr>
              <p:cNvPr id="53313" name="Rectangle 18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14" name="AutoShape 19"/>
              <p:cNvCxnSpPr>
                <a:cxnSpLocks noChangeShapeType="1"/>
                <a:stCxn id="53313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4495800" y="4953000"/>
              <a:ext cx="609600" cy="304800"/>
              <a:chOff x="1104" y="3168"/>
              <a:chExt cx="384" cy="192"/>
            </a:xfrm>
          </p:grpSpPr>
          <p:sp>
            <p:nvSpPr>
              <p:cNvPr id="53311" name="Rectangle 21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12" name="AutoShape 22"/>
              <p:cNvCxnSpPr>
                <a:cxnSpLocks noChangeShapeType="1"/>
                <a:stCxn id="53311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5105400" y="4953000"/>
              <a:ext cx="609600" cy="304800"/>
              <a:chOff x="1104" y="3168"/>
              <a:chExt cx="384" cy="192"/>
            </a:xfrm>
          </p:grpSpPr>
          <p:sp>
            <p:nvSpPr>
              <p:cNvPr id="53309" name="Rectangle 24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10" name="AutoShape 25"/>
              <p:cNvCxnSpPr>
                <a:cxnSpLocks noChangeShapeType="1"/>
                <a:stCxn id="53309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5715000" y="4953000"/>
              <a:ext cx="609600" cy="304800"/>
              <a:chOff x="1104" y="3168"/>
              <a:chExt cx="384" cy="192"/>
            </a:xfrm>
          </p:grpSpPr>
          <p:sp>
            <p:nvSpPr>
              <p:cNvPr id="53307" name="Rectangle 27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08" name="AutoShape 28"/>
              <p:cNvCxnSpPr>
                <a:cxnSpLocks noChangeShapeType="1"/>
                <a:stCxn id="53307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6324600" y="4953000"/>
              <a:ext cx="609600" cy="304800"/>
              <a:chOff x="1104" y="3168"/>
              <a:chExt cx="384" cy="192"/>
            </a:xfrm>
          </p:grpSpPr>
          <p:sp>
            <p:nvSpPr>
              <p:cNvPr id="53305" name="Rectangle 30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06" name="AutoShape 31"/>
              <p:cNvCxnSpPr>
                <a:cxnSpLocks noChangeShapeType="1"/>
                <a:stCxn id="53305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53262" name="Rectangle 32"/>
            <p:cNvSpPr>
              <a:spLocks noChangeArrowheads="1"/>
            </p:cNvSpPr>
            <p:nvPr/>
          </p:nvSpPr>
          <p:spPr bwMode="auto">
            <a:xfrm>
              <a:off x="7543800" y="5943600"/>
              <a:ext cx="3810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1447800" y="5943600"/>
              <a:ext cx="609600" cy="304800"/>
              <a:chOff x="1104" y="3168"/>
              <a:chExt cx="384" cy="192"/>
            </a:xfrm>
          </p:grpSpPr>
          <p:sp>
            <p:nvSpPr>
              <p:cNvPr id="53303" name="Rectangle 34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04" name="AutoShape 35"/>
              <p:cNvCxnSpPr>
                <a:cxnSpLocks noChangeShapeType="1"/>
                <a:stCxn id="53303" idx="3"/>
                <a:endCxn id="53262" idx="1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2" name="Group 36"/>
            <p:cNvGrpSpPr>
              <a:grpSpLocks/>
            </p:cNvGrpSpPr>
            <p:nvPr/>
          </p:nvGrpSpPr>
          <p:grpSpPr bwMode="auto">
            <a:xfrm>
              <a:off x="2057400" y="5943600"/>
              <a:ext cx="609600" cy="304800"/>
              <a:chOff x="1104" y="3168"/>
              <a:chExt cx="384" cy="192"/>
            </a:xfrm>
          </p:grpSpPr>
          <p:sp>
            <p:nvSpPr>
              <p:cNvPr id="53301" name="Rectangle 37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02" name="AutoShape 38"/>
              <p:cNvCxnSpPr>
                <a:cxnSpLocks noChangeShapeType="1"/>
                <a:stCxn id="53301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3" name="Group 39"/>
            <p:cNvGrpSpPr>
              <a:grpSpLocks/>
            </p:cNvGrpSpPr>
            <p:nvPr/>
          </p:nvGrpSpPr>
          <p:grpSpPr bwMode="auto">
            <a:xfrm>
              <a:off x="2667000" y="5943600"/>
              <a:ext cx="609600" cy="304800"/>
              <a:chOff x="1104" y="3168"/>
              <a:chExt cx="384" cy="192"/>
            </a:xfrm>
          </p:grpSpPr>
          <p:sp>
            <p:nvSpPr>
              <p:cNvPr id="53299" name="Rectangle 40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300" name="AutoShape 41"/>
              <p:cNvCxnSpPr>
                <a:cxnSpLocks noChangeShapeType="1"/>
                <a:stCxn id="53299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3276600" y="5943600"/>
              <a:ext cx="609600" cy="304800"/>
              <a:chOff x="1104" y="3168"/>
              <a:chExt cx="384" cy="192"/>
            </a:xfrm>
          </p:grpSpPr>
          <p:sp>
            <p:nvSpPr>
              <p:cNvPr id="53297" name="Rectangle 43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98" name="AutoShape 44"/>
              <p:cNvCxnSpPr>
                <a:cxnSpLocks noChangeShapeType="1"/>
                <a:stCxn id="53297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5" name="Group 45"/>
            <p:cNvGrpSpPr>
              <a:grpSpLocks/>
            </p:cNvGrpSpPr>
            <p:nvPr/>
          </p:nvGrpSpPr>
          <p:grpSpPr bwMode="auto">
            <a:xfrm>
              <a:off x="3886200" y="5943600"/>
              <a:ext cx="609600" cy="304800"/>
              <a:chOff x="1104" y="3168"/>
              <a:chExt cx="384" cy="192"/>
            </a:xfrm>
          </p:grpSpPr>
          <p:sp>
            <p:nvSpPr>
              <p:cNvPr id="53295" name="Rectangle 46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96" name="AutoShape 47"/>
              <p:cNvCxnSpPr>
                <a:cxnSpLocks noChangeShapeType="1"/>
                <a:stCxn id="53295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6" name="Group 48"/>
            <p:cNvGrpSpPr>
              <a:grpSpLocks/>
            </p:cNvGrpSpPr>
            <p:nvPr/>
          </p:nvGrpSpPr>
          <p:grpSpPr bwMode="auto">
            <a:xfrm>
              <a:off x="4495800" y="5943600"/>
              <a:ext cx="609600" cy="304800"/>
              <a:chOff x="1104" y="3168"/>
              <a:chExt cx="384" cy="192"/>
            </a:xfrm>
          </p:grpSpPr>
          <p:sp>
            <p:nvSpPr>
              <p:cNvPr id="53293" name="Rectangle 49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94" name="AutoShape 50"/>
              <p:cNvCxnSpPr>
                <a:cxnSpLocks noChangeShapeType="1"/>
                <a:stCxn id="53293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7" name="Group 51"/>
            <p:cNvGrpSpPr>
              <a:grpSpLocks/>
            </p:cNvGrpSpPr>
            <p:nvPr/>
          </p:nvGrpSpPr>
          <p:grpSpPr bwMode="auto">
            <a:xfrm>
              <a:off x="5105400" y="5943600"/>
              <a:ext cx="609600" cy="304800"/>
              <a:chOff x="1104" y="3168"/>
              <a:chExt cx="384" cy="192"/>
            </a:xfrm>
          </p:grpSpPr>
          <p:sp>
            <p:nvSpPr>
              <p:cNvPr id="53291" name="Rectangle 52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92" name="AutoShape 53"/>
              <p:cNvCxnSpPr>
                <a:cxnSpLocks noChangeShapeType="1"/>
                <a:stCxn id="53291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8" name="Group 54"/>
            <p:cNvGrpSpPr>
              <a:grpSpLocks/>
            </p:cNvGrpSpPr>
            <p:nvPr/>
          </p:nvGrpSpPr>
          <p:grpSpPr bwMode="auto">
            <a:xfrm>
              <a:off x="5715000" y="5943600"/>
              <a:ext cx="609600" cy="304800"/>
              <a:chOff x="1104" y="3168"/>
              <a:chExt cx="384" cy="192"/>
            </a:xfrm>
          </p:grpSpPr>
          <p:sp>
            <p:nvSpPr>
              <p:cNvPr id="53289" name="Rectangle 55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90" name="AutoShape 56"/>
              <p:cNvCxnSpPr>
                <a:cxnSpLocks noChangeShapeType="1"/>
                <a:stCxn id="53289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19" name="Group 57"/>
            <p:cNvGrpSpPr>
              <a:grpSpLocks/>
            </p:cNvGrpSpPr>
            <p:nvPr/>
          </p:nvGrpSpPr>
          <p:grpSpPr bwMode="auto">
            <a:xfrm>
              <a:off x="6324600" y="5943600"/>
              <a:ext cx="609600" cy="304800"/>
              <a:chOff x="1104" y="3168"/>
              <a:chExt cx="384" cy="192"/>
            </a:xfrm>
          </p:grpSpPr>
          <p:sp>
            <p:nvSpPr>
              <p:cNvPr id="53287" name="Rectangle 58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88" name="AutoShape 59"/>
              <p:cNvCxnSpPr>
                <a:cxnSpLocks noChangeShapeType="1"/>
                <a:stCxn id="53287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cxnSp>
          <p:nvCxnSpPr>
            <p:cNvPr id="53272" name="AutoShape 60"/>
            <p:cNvCxnSpPr>
              <a:cxnSpLocks noChangeShapeType="1"/>
              <a:stCxn id="53321" idx="0"/>
            </p:cNvCxnSpPr>
            <p:nvPr/>
          </p:nvCxnSpPr>
          <p:spPr bwMode="auto">
            <a:xfrm rot="5400000" flipV="1">
              <a:off x="2247106" y="4344194"/>
              <a:ext cx="1588" cy="12192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73" name="AutoShape 61"/>
            <p:cNvCxnSpPr>
              <a:cxnSpLocks noChangeShapeType="1"/>
              <a:stCxn id="53317" idx="0"/>
              <a:endCxn id="53313" idx="0"/>
            </p:cNvCxnSpPr>
            <p:nvPr/>
          </p:nvCxnSpPr>
          <p:spPr bwMode="auto">
            <a:xfrm rot="5400000" flipV="1">
              <a:off x="3466306" y="4344194"/>
              <a:ext cx="1588" cy="12192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74" name="AutoShape 62"/>
            <p:cNvCxnSpPr>
              <a:cxnSpLocks noChangeShapeType="1"/>
              <a:stCxn id="53313" idx="0"/>
              <a:endCxn id="53309" idx="0"/>
            </p:cNvCxnSpPr>
            <p:nvPr/>
          </p:nvCxnSpPr>
          <p:spPr bwMode="auto">
            <a:xfrm rot="5400000" flipV="1">
              <a:off x="4685506" y="4344194"/>
              <a:ext cx="1588" cy="12192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75" name="AutoShape 63"/>
            <p:cNvCxnSpPr>
              <a:cxnSpLocks noChangeShapeType="1"/>
              <a:stCxn id="53309" idx="0"/>
              <a:endCxn id="53305" idx="0"/>
            </p:cNvCxnSpPr>
            <p:nvPr/>
          </p:nvCxnSpPr>
          <p:spPr bwMode="auto">
            <a:xfrm rot="5400000" flipV="1">
              <a:off x="5904706" y="4344194"/>
              <a:ext cx="1588" cy="12192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76" name="AutoShape 64"/>
            <p:cNvCxnSpPr>
              <a:cxnSpLocks noChangeShapeType="1"/>
              <a:stCxn id="53303" idx="0"/>
              <a:endCxn id="53293" idx="0"/>
            </p:cNvCxnSpPr>
            <p:nvPr/>
          </p:nvCxnSpPr>
          <p:spPr bwMode="auto">
            <a:xfrm rot="5400000" flipV="1">
              <a:off x="3161506" y="4420394"/>
              <a:ext cx="1588" cy="30480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77" name="AutoShape 65"/>
            <p:cNvCxnSpPr>
              <a:cxnSpLocks noChangeShapeType="1"/>
              <a:stCxn id="53293" idx="0"/>
              <a:endCxn id="53262" idx="0"/>
            </p:cNvCxnSpPr>
            <p:nvPr/>
          </p:nvCxnSpPr>
          <p:spPr bwMode="auto">
            <a:xfrm rot="5400000" flipV="1">
              <a:off x="6209506" y="4420394"/>
              <a:ext cx="1588" cy="30480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20" name="Group 66"/>
            <p:cNvGrpSpPr>
              <a:grpSpLocks/>
            </p:cNvGrpSpPr>
            <p:nvPr/>
          </p:nvGrpSpPr>
          <p:grpSpPr bwMode="auto">
            <a:xfrm>
              <a:off x="6934200" y="4953000"/>
              <a:ext cx="609600" cy="304800"/>
              <a:chOff x="1104" y="3168"/>
              <a:chExt cx="384" cy="192"/>
            </a:xfrm>
          </p:grpSpPr>
          <p:sp>
            <p:nvSpPr>
              <p:cNvPr id="53285" name="Rectangle 67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86" name="AutoShape 68"/>
              <p:cNvCxnSpPr>
                <a:cxnSpLocks noChangeShapeType="1"/>
                <a:stCxn id="53285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21" name="Group 69"/>
            <p:cNvGrpSpPr>
              <a:grpSpLocks/>
            </p:cNvGrpSpPr>
            <p:nvPr/>
          </p:nvGrpSpPr>
          <p:grpSpPr bwMode="auto">
            <a:xfrm>
              <a:off x="6934200" y="5943600"/>
              <a:ext cx="609600" cy="304800"/>
              <a:chOff x="1104" y="3168"/>
              <a:chExt cx="384" cy="192"/>
            </a:xfrm>
          </p:grpSpPr>
          <p:sp>
            <p:nvSpPr>
              <p:cNvPr id="53283" name="Rectangle 70"/>
              <p:cNvSpPr>
                <a:spLocks noChangeArrowheads="1"/>
              </p:cNvSpPr>
              <p:nvPr/>
            </p:nvSpPr>
            <p:spPr bwMode="auto">
              <a:xfrm>
                <a:off x="1104" y="3168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cxnSp>
            <p:nvCxnSpPr>
              <p:cNvPr id="53284" name="AutoShape 71"/>
              <p:cNvCxnSpPr>
                <a:cxnSpLocks noChangeShapeType="1"/>
                <a:stCxn id="53283" idx="3"/>
              </p:cNvCxnSpPr>
              <p:nvPr/>
            </p:nvCxnSpPr>
            <p:spPr bwMode="auto">
              <a:xfrm>
                <a:off x="1344" y="3264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cxnSp>
          <p:nvCxnSpPr>
            <p:cNvPr id="53280" name="AutoShape 72"/>
            <p:cNvCxnSpPr>
              <a:cxnSpLocks noChangeShapeType="1"/>
              <a:stCxn id="53305" idx="0"/>
              <a:endCxn id="53252" idx="0"/>
            </p:cNvCxnSpPr>
            <p:nvPr/>
          </p:nvCxnSpPr>
          <p:spPr bwMode="auto">
            <a:xfrm rot="5400000" flipV="1">
              <a:off x="7123906" y="4344194"/>
              <a:ext cx="1588" cy="1219200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5328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Τοποθέτηση των δεικτών 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68476"/>
            <a:ext cx="8229600" cy="33887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>
                <a:ea typeface="ＭＳ Ｐゴシック" pitchFamily="34" charset="-128"/>
              </a:rPr>
              <a:t>Απλώς </a:t>
            </a:r>
            <a:r>
              <a:rPr lang="el-GR" dirty="0" err="1">
                <a:ea typeface="ＭＳ Ｐゴシック" pitchFamily="34" charset="-128"/>
              </a:rPr>
              <a:t>ευριστικός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el-GR" dirty="0">
                <a:ea typeface="ＭＳ Ｐゴシック" pitchFamily="34" charset="-128"/>
              </a:rPr>
              <a:t>για καταχωρήσεις μήκους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L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l-GR" dirty="0">
                <a:ea typeface="ＭＳ Ｐゴシック" pitchFamily="34" charset="-128"/>
              </a:rPr>
              <a:t>χρησιμοποίησε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sym typeface="Symbol" pitchFamily="18" charset="2"/>
              </a:rPr>
              <a:t>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L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δείκτες </a:t>
            </a:r>
            <a:r>
              <a:rPr lang="el-GR" dirty="0">
                <a:ea typeface="ＭＳ Ｐゴシック" pitchFamily="34" charset="-128"/>
              </a:rPr>
              <a:t>παράβλεψης σε ίδια απόσταση μεταξύ τους </a:t>
            </a:r>
            <a:r>
              <a:rPr lang="en-US" dirty="0">
                <a:ea typeface="ＭＳ Ｐゴシック" pitchFamily="34" charset="-128"/>
              </a:rPr>
              <a:t>(evenly spaced)</a:t>
            </a:r>
            <a:r>
              <a:rPr lang="el-GR" dirty="0">
                <a:ea typeface="ＭＳ Ｐゴシック" pitchFamily="34" charset="-128"/>
              </a:rPr>
              <a:t>, δηλαδή σε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απόσταση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sym typeface="Symbol" pitchFamily="18" charset="2"/>
              </a:rPr>
              <a:t>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L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endParaRPr lang="en-US" i="1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Αγνοεί την κατανομή των όρων της ερώτησης</a:t>
            </a:r>
            <a:r>
              <a:rPr lang="en-US" dirty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Εύκολο αν το ευρετήριο είναι σχετικά στατικό.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Δύσκολο αν το </a:t>
            </a:r>
            <a:r>
              <a:rPr lang="en-US" i="1" dirty="0">
                <a:ea typeface="ＭＳ Ｐゴシック" pitchFamily="34" charset="-128"/>
              </a:rPr>
              <a:t>L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αλλάζει συνεχώς λόγω τροποποιήσεων.</a:t>
            </a:r>
            <a:endParaRPr lang="en-US" sz="2000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Βοηθάει αν </a:t>
            </a:r>
            <a:r>
              <a:rPr lang="en-US" i="1" dirty="0">
                <a:ea typeface="ＭＳ Ｐゴシック" pitchFamily="34" charset="-128"/>
              </a:rPr>
              <a:t>memory-based</a:t>
            </a:r>
          </a:p>
          <a:p>
            <a:pPr lvl="1" eaLnBrk="1" hangingPunct="1"/>
            <a:r>
              <a:rPr lang="en-US" sz="2000" dirty="0">
                <a:ea typeface="ＭＳ Ｐゴシック" pitchFamily="34" charset="-128"/>
              </a:rPr>
              <a:t>T</a:t>
            </a:r>
            <a:r>
              <a:rPr lang="el-GR" sz="2000" dirty="0">
                <a:ea typeface="ＭＳ Ｐゴシック" pitchFamily="34" charset="-128"/>
              </a:rPr>
              <a:t>ο</a:t>
            </a:r>
            <a:r>
              <a:rPr lang="en-US" sz="2000" dirty="0">
                <a:ea typeface="ＭＳ Ｐゴシック" pitchFamily="34" charset="-128"/>
              </a:rPr>
              <a:t> I/O </a:t>
            </a:r>
            <a:r>
              <a:rPr lang="el-GR" sz="2000" dirty="0">
                <a:ea typeface="ＭＳ Ｐゴシック" pitchFamily="34" charset="-128"/>
              </a:rPr>
              <a:t>κόστος για να φορτωθεί μια μεγαλύτερη (λόγω </a:t>
            </a:r>
            <a:r>
              <a:rPr lang="en-US" sz="2000" dirty="0">
                <a:ea typeface="ＭＳ Ｐゴシック" pitchFamily="34" charset="-128"/>
              </a:rPr>
              <a:t>skip pointers)</a:t>
            </a:r>
            <a:r>
              <a:rPr lang="el-GR" sz="2000" dirty="0">
                <a:ea typeface="ＭＳ Ｐゴシック" pitchFamily="34" charset="-128"/>
              </a:rPr>
              <a:t> λίστα καταχωρήσεων μπορεί να υπερβαίνει το κέρδος από τη γρηγορότερη συγχώνευση</a:t>
            </a:r>
          </a:p>
          <a:p>
            <a:pPr marL="342900" lvl="1" indent="0" eaLnBrk="1" hangingPunct="1">
              <a:buNone/>
            </a:pP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35864C-F27B-4145-9951-EA30AC33F8EA}" type="slidenum">
              <a:rPr lang="en-US"/>
              <a:pPr/>
              <a:t>32</a:t>
            </a:fld>
            <a:endParaRPr lang="en-US"/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2.3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34888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  <a:cs typeface="ＭＳ Ｐゴシック" charset="-128"/>
              </a:rPr>
              <a:t>Ευρετήρια φράσεων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1228B6-52B9-4927-8771-A475F0C1F445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70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Ερωτήματα Φράσεων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phrase queries)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352928" cy="4351338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Θέλουμε να μπορούμε να απαντάμε σε ερωτήματα όπως </a:t>
            </a:r>
            <a:r>
              <a:rPr lang="en-US" dirty="0">
                <a:ea typeface="ＭＳ Ｐゴシック" pitchFamily="34" charset="-128"/>
              </a:rPr>
              <a:t>“</a:t>
            </a:r>
            <a:r>
              <a:rPr lang="en-US" b="1" i="1" dirty="0" err="1">
                <a:ea typeface="ＭＳ Ｐゴシック" pitchFamily="34" charset="-128"/>
              </a:rPr>
              <a:t>stanford</a:t>
            </a:r>
            <a:r>
              <a:rPr lang="en-US" b="1" i="1" dirty="0">
                <a:ea typeface="ＭＳ Ｐゴシック" pitchFamily="34" charset="-128"/>
              </a:rPr>
              <a:t> university” </a:t>
            </a:r>
            <a:r>
              <a:rPr lang="en-US" dirty="0">
                <a:ea typeface="ＭＳ Ｐゴシック" pitchFamily="34" charset="-128"/>
              </a:rPr>
              <a:t>– </a:t>
            </a:r>
            <a:r>
              <a:rPr lang="el-GR" dirty="0">
                <a:ea typeface="ＭＳ Ｐゴシック" pitchFamily="34" charset="-128"/>
              </a:rPr>
              <a:t>ως φράση</a:t>
            </a:r>
            <a:endParaRPr lang="en-US" b="1" i="1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Οπότε το έγγραφο </a:t>
            </a:r>
            <a:r>
              <a:rPr lang="en-US" i="1" dirty="0">
                <a:ea typeface="ＭＳ Ｐゴシック" pitchFamily="34" charset="-128"/>
              </a:rPr>
              <a:t>“I went to university at Stanford”</a:t>
            </a:r>
            <a:r>
              <a:rPr lang="el-GR" i="1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δεν αποτελεί ταίριασμα</a:t>
            </a:r>
            <a:r>
              <a:rPr lang="en-US" dirty="0">
                <a:ea typeface="ＭＳ Ｐゴシック" pitchFamily="34" charset="-128"/>
              </a:rPr>
              <a:t>. </a:t>
            </a:r>
          </a:p>
          <a:p>
            <a:pPr lvl="1" eaLnBrk="1" hangingPunct="1"/>
            <a:r>
              <a:rPr lang="el-GR" dirty="0">
                <a:ea typeface="ＭＳ Ｐゴシック" pitchFamily="34" charset="-128"/>
              </a:rPr>
              <a:t>Η έννοια των ερωτημάτων φράσεων έχει αποδειχθεί </a:t>
            </a:r>
            <a:r>
              <a:rPr lang="el-GR" dirty="0">
                <a:solidFill>
                  <a:srgbClr val="FF0000"/>
                </a:solidFill>
                <a:ea typeface="ＭＳ Ｐゴシック" pitchFamily="34" charset="-128"/>
              </a:rPr>
              <a:t>πολύ δημοφιλής </a:t>
            </a:r>
            <a:r>
              <a:rPr lang="el-GR" dirty="0">
                <a:ea typeface="ＭＳ Ｐゴシック" pitchFamily="34" charset="-128"/>
              </a:rPr>
              <a:t>και εύκολα κατανοητή από τους χρήστες, </a:t>
            </a:r>
          </a:p>
          <a:p>
            <a:pPr lvl="1" eaLnBrk="1" hangingPunct="1"/>
            <a:r>
              <a:rPr lang="el-GR" dirty="0">
                <a:ea typeface="ＭＳ Ｐゴシック" pitchFamily="34" charset="-128"/>
              </a:rPr>
              <a:t>Από τις λίγες μορφές αναζήτησης πέρα της βασικής που υιοθετήθηκαν  (ερωτήσεις με «» αποτελούν το </a:t>
            </a:r>
            <a:r>
              <a:rPr lang="el-GR" dirty="0">
                <a:solidFill>
                  <a:srgbClr val="FF0000"/>
                </a:solidFill>
                <a:ea typeface="ＭＳ Ｐゴシック" pitchFamily="34" charset="-128"/>
              </a:rPr>
              <a:t>10%</a:t>
            </a:r>
            <a:r>
              <a:rPr lang="el-GR" dirty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/>
            <a:r>
              <a:rPr lang="el-GR" dirty="0">
                <a:ea typeface="ＭＳ Ｐゴシック" pitchFamily="34" charset="-128"/>
              </a:rPr>
              <a:t>Ακόμα περισσότερες είναι </a:t>
            </a:r>
            <a:r>
              <a:rPr lang="el-GR" i="1" dirty="0">
                <a:ea typeface="ＭＳ Ｐゴシック" pitchFamily="34" charset="-128"/>
              </a:rPr>
              <a:t>έμμεσα </a:t>
            </a:r>
            <a:r>
              <a:rPr lang="el-GR" dirty="0">
                <a:ea typeface="ＭＳ Ｐゴシック" pitchFamily="34" charset="-128"/>
              </a:rPr>
              <a:t>ερωτήματα φράσεων</a:t>
            </a:r>
            <a:endParaRPr lang="en-US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Για να τα υποστηρίξουμε, δεν αρκούν εγγραφές της μορφής</a:t>
            </a:r>
            <a:r>
              <a:rPr lang="en-US" dirty="0">
                <a:ea typeface="ＭＳ Ｐゴシック" pitchFamily="34" charset="-128"/>
              </a:rPr>
              <a:t>  </a:t>
            </a:r>
            <a:endParaRPr lang="el-GR" dirty="0">
              <a:ea typeface="ＭＳ Ｐゴシック" pitchFamily="34" charset="-128"/>
            </a:endParaRPr>
          </a:p>
          <a:p>
            <a:pPr marL="342900" lvl="1" indent="0">
              <a:buNone/>
            </a:pPr>
            <a:r>
              <a:rPr lang="el-GR" dirty="0">
                <a:ea typeface="ＭＳ Ｐゴシック" pitchFamily="34" charset="-128"/>
              </a:rPr>
              <a:t>          </a:t>
            </a:r>
            <a:r>
              <a:rPr lang="en-US" dirty="0">
                <a:ea typeface="ＭＳ Ｐゴシック" pitchFamily="34" charset="-128"/>
              </a:rPr>
              <a:t> &lt;</a:t>
            </a:r>
            <a:r>
              <a:rPr lang="en-US" i="1" dirty="0">
                <a:ea typeface="ＭＳ Ｐゴシック" pitchFamily="34" charset="-128"/>
              </a:rPr>
              <a:t>term 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en-US" i="1" dirty="0">
                <a:ea typeface="ＭＳ Ｐゴシック" pitchFamily="34" charset="-128"/>
              </a:rPr>
              <a:t>docs</a:t>
            </a:r>
            <a:r>
              <a:rPr lang="en-US" dirty="0">
                <a:ea typeface="ＭＳ Ｐゴシック" pitchFamily="34" charset="-128"/>
              </a:rPr>
              <a:t>&gt; </a:t>
            </a:r>
          </a:p>
          <a:p>
            <a:pPr eaLnBrk="1" hangingPunct="1">
              <a:buFont typeface="Wingdings" pitchFamily="2" charset="2"/>
              <a:buNone/>
            </a:pPr>
            <a:endParaRPr lang="en-US" dirty="0">
              <a:ea typeface="ＭＳ Ｐゴシック" pitchFamily="34" charset="-128"/>
            </a:endParaRPr>
          </a:p>
          <a:p>
            <a:pPr eaLnBrk="1" hangingPunct="1"/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03A1E7-0811-4A2C-8EF8-184186123B94}" type="slidenum">
              <a:rPr lang="en-US"/>
              <a:pPr/>
              <a:t>34</a:t>
            </a:fld>
            <a:endParaRPr lang="en-US"/>
          </a:p>
        </p:txBody>
      </p:sp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51893"/>
            <a:ext cx="7886700" cy="1325563"/>
          </a:xfrm>
        </p:spPr>
        <p:txBody>
          <a:bodyPr/>
          <a:lstStyle/>
          <a:p>
            <a:pPr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Μια πρώτη προσέγγιση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: </a:t>
            </a: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Ευρετήρια ζευγών λέξεων (</a:t>
            </a:r>
            <a:r>
              <a:rPr lang="en-US" sz="3600" dirty="0" err="1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Biword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indexes</a:t>
            </a: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152062"/>
            <a:ext cx="7080448" cy="3941234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Εισήγαγε στο ευρετήριο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κάθε διαδοχικό ζεύγος όρων </a:t>
            </a:r>
            <a:r>
              <a:rPr lang="el-GR" dirty="0">
                <a:ea typeface="ＭＳ Ｐゴシック" pitchFamily="34" charset="-128"/>
              </a:rPr>
              <a:t>στο κείμενο ως φράση</a:t>
            </a:r>
            <a:endParaRPr lang="en-US" dirty="0">
              <a:ea typeface="ＭＳ Ｐゴシック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Για παράδειγμα το κείμενο </a:t>
            </a:r>
            <a:r>
              <a:rPr lang="en-US" dirty="0">
                <a:ea typeface="ＭＳ Ｐゴシック" pitchFamily="34" charset="-128"/>
              </a:rPr>
              <a:t>“Friends, Romans, Countrymen” </a:t>
            </a:r>
            <a:r>
              <a:rPr lang="el-GR" dirty="0">
                <a:ea typeface="ＭＳ Ｐゴシック" pitchFamily="34" charset="-128"/>
              </a:rPr>
              <a:t>παράγει τα </a:t>
            </a:r>
            <a:r>
              <a:rPr lang="en-US" dirty="0" err="1">
                <a:ea typeface="ＭＳ Ｐゴシック" pitchFamily="34" charset="-128"/>
              </a:rPr>
              <a:t>biwords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b="1" i="1" dirty="0">
                <a:ea typeface="ＭＳ Ｐゴシック" pitchFamily="34" charset="-128"/>
              </a:rPr>
              <a:t>friends romans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b="1" i="1" dirty="0">
                <a:ea typeface="ＭＳ Ｐゴシック" pitchFamily="34" charset="-128"/>
              </a:rPr>
              <a:t>romans countrymen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Κάθε τέτοιο </a:t>
            </a:r>
            <a:r>
              <a:rPr lang="en-US" dirty="0" err="1">
                <a:ea typeface="ＭＳ Ｐゴシック" pitchFamily="34" charset="-128"/>
              </a:rPr>
              <a:t>biword</a:t>
            </a:r>
            <a:r>
              <a:rPr lang="el-GR" dirty="0">
                <a:ea typeface="ＭＳ Ｐゴシック" pitchFamily="34" charset="-128"/>
              </a:rPr>
              <a:t> είναι τώρα ένας όρος του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ευρετηρίου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Επιτρέπει την επεξεργασία ερωτημάτων φράσεων με δύο λέξεις</a:t>
            </a:r>
            <a:r>
              <a:rPr 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44B9B6-7DB9-44D7-99FE-BFA292DB9D25}" type="slidenum">
              <a:rPr lang="en-US"/>
              <a:pPr/>
              <a:t>35</a:t>
            </a:fld>
            <a:endParaRPr lang="en-US"/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2.4.1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Μεγαλύτερες φράσεις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750943" y="1612052"/>
            <a:ext cx="7886700" cy="4351338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Οι μεγαλύτερες φράσεις με κατάτμηση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marL="0" indent="0" eaLnBrk="1" hangingPunct="1">
              <a:buNone/>
            </a:pPr>
            <a:r>
              <a:rPr lang="en-US" b="1" i="1" dirty="0" err="1">
                <a:ea typeface="ＭＳ Ｐゴシック" pitchFamily="34" charset="-128"/>
              </a:rPr>
              <a:t>stanford</a:t>
            </a:r>
            <a:r>
              <a:rPr lang="en-US" b="1" i="1" dirty="0">
                <a:ea typeface="ＭＳ Ｐゴシック" pitchFamily="34" charset="-128"/>
              </a:rPr>
              <a:t> university </a:t>
            </a:r>
            <a:r>
              <a:rPr lang="en-US" b="1" i="1" dirty="0" err="1">
                <a:ea typeface="ＭＳ Ｐゴシック" pitchFamily="34" charset="-128"/>
              </a:rPr>
              <a:t>palo</a:t>
            </a:r>
            <a:r>
              <a:rPr lang="en-US" b="1" i="1" dirty="0">
                <a:ea typeface="ＭＳ Ｐゴシック" pitchFamily="34" charset="-128"/>
              </a:rPr>
              <a:t> alto </a:t>
            </a:r>
            <a:r>
              <a:rPr lang="el-GR" dirty="0">
                <a:ea typeface="ＭＳ Ｐゴシック" pitchFamily="34" charset="-128"/>
              </a:rPr>
              <a:t>μπορεί να διασπαστεί ως ένα </a:t>
            </a:r>
            <a:r>
              <a:rPr lang="en-US" dirty="0">
                <a:ea typeface="ＭＳ Ｐゴシック" pitchFamily="34" charset="-128"/>
              </a:rPr>
              <a:t>Boolean </a:t>
            </a:r>
            <a:r>
              <a:rPr lang="el-GR" dirty="0">
                <a:ea typeface="ＭＳ Ｐゴシック" pitchFamily="34" charset="-128"/>
              </a:rPr>
              <a:t>ερώτημα με </a:t>
            </a:r>
            <a:r>
              <a:rPr lang="en-US" dirty="0" err="1">
                <a:ea typeface="ＭＳ Ｐゴシック" pitchFamily="34" charset="-128"/>
              </a:rPr>
              <a:t>biwords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i="1" dirty="0" err="1">
                <a:ea typeface="ＭＳ Ｐゴシック" pitchFamily="34" charset="-128"/>
              </a:rPr>
              <a:t>stanford</a:t>
            </a:r>
            <a:r>
              <a:rPr lang="en-US" b="1" i="1" dirty="0">
                <a:ea typeface="ＭＳ Ｐゴシック" pitchFamily="34" charset="-128"/>
              </a:rPr>
              <a:t> university </a:t>
            </a:r>
            <a:r>
              <a:rPr lang="en-US" i="1" dirty="0">
                <a:ea typeface="ＭＳ Ｐゴシック" pitchFamily="34" charset="-128"/>
              </a:rPr>
              <a:t>AND</a:t>
            </a:r>
            <a:r>
              <a:rPr lang="en-US" b="1" i="1" dirty="0">
                <a:ea typeface="ＭＳ Ｐゴシック" pitchFamily="34" charset="-128"/>
              </a:rPr>
              <a:t> university </a:t>
            </a:r>
            <a:r>
              <a:rPr lang="en-US" b="1" i="1" dirty="0" err="1">
                <a:ea typeface="ＭＳ Ｐゴシック" pitchFamily="34" charset="-128"/>
              </a:rPr>
              <a:t>palo</a:t>
            </a:r>
            <a:r>
              <a:rPr lang="en-US" b="1" i="1" dirty="0">
                <a:ea typeface="ＭＳ Ｐゴシック" pitchFamily="34" charset="-128"/>
              </a:rPr>
              <a:t> </a:t>
            </a:r>
            <a:r>
              <a:rPr lang="en-US" i="1" dirty="0">
                <a:ea typeface="ＭＳ Ｐゴシック" pitchFamily="34" charset="-128"/>
              </a:rPr>
              <a:t>AND</a:t>
            </a:r>
            <a:r>
              <a:rPr lang="en-US" b="1" i="1" dirty="0">
                <a:ea typeface="ＭＳ Ｐゴシック" pitchFamily="34" charset="-128"/>
              </a:rPr>
              <a:t> </a:t>
            </a:r>
            <a:r>
              <a:rPr lang="en-US" b="1" i="1" dirty="0" err="1">
                <a:ea typeface="ＭＳ Ｐゴシック" pitchFamily="34" charset="-128"/>
              </a:rPr>
              <a:t>palo</a:t>
            </a:r>
            <a:r>
              <a:rPr lang="en-US" b="1" i="1" dirty="0">
                <a:ea typeface="ＭＳ Ｐゴシック" pitchFamily="34" charset="-128"/>
              </a:rPr>
              <a:t> alto</a:t>
            </a:r>
          </a:p>
          <a:p>
            <a:pPr eaLnBrk="1" hangingPunct="1">
              <a:buFont typeface="Wingdings" pitchFamily="2" charset="2"/>
              <a:buNone/>
            </a:pPr>
            <a:endParaRPr lang="en-US" b="1" i="1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dirty="0">
                <a:ea typeface="ＭＳ Ｐゴシック" pitchFamily="34" charset="-128"/>
              </a:rPr>
              <a:t>Χωρίς να εξετάσουμε τα  έγγραφα, δεν μπορούμε να εξακριβώσουμε ότι τα έγγραφα που ικανοποιούν το παραπάνω ερώτημα περιέχουν τη φράση</a:t>
            </a:r>
            <a:r>
              <a:rPr 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583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C6A02F-ADBD-4B49-A859-70642F05473F}" type="slidenum">
              <a:rPr lang="en-US"/>
              <a:pPr/>
              <a:t>36</a:t>
            </a:fld>
            <a:endParaRPr lang="en-US"/>
          </a:p>
        </p:txBody>
      </p:sp>
      <p:sp>
        <p:nvSpPr>
          <p:cNvPr id="58372" name="AutoShape 5"/>
          <p:cNvSpPr>
            <a:spLocks noChangeArrowheads="1"/>
          </p:cNvSpPr>
          <p:nvPr/>
        </p:nvSpPr>
        <p:spPr bwMode="auto">
          <a:xfrm>
            <a:off x="3491880" y="4581128"/>
            <a:ext cx="2404826" cy="689372"/>
          </a:xfrm>
          <a:prstGeom prst="upArrowCallout">
            <a:avLst>
              <a:gd name="adj1" fmla="val 147799"/>
              <a:gd name="adj2" fmla="val 147799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false positives!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2.4.1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Διευρυμένα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biwords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34" charset="-128"/>
              </a:rPr>
              <a:t>Επεξεργασία του κειμένου και εκτέλεση</a:t>
            </a:r>
            <a:r>
              <a:rPr lang="en-US" sz="2400" dirty="0">
                <a:ea typeface="ＭＳ Ｐゴシック" pitchFamily="34" charset="-128"/>
              </a:rPr>
              <a:t> part-of-speech-tagging (POST).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34" charset="-128"/>
              </a:rPr>
              <a:t>Ομαδοποιούμε τους όρους </a:t>
            </a:r>
            <a:r>
              <a:rPr lang="en-US" sz="2400" dirty="0">
                <a:ea typeface="ＭＳ Ｐゴシック" pitchFamily="34" charset="-128"/>
              </a:rPr>
              <a:t>(</a:t>
            </a:r>
            <a:r>
              <a:rPr lang="el-GR" sz="2400" dirty="0">
                <a:ea typeface="ＭＳ Ｐゴシック" pitchFamily="34" charset="-128"/>
              </a:rPr>
              <a:t>έστω</a:t>
            </a:r>
            <a:r>
              <a:rPr lang="en-US" sz="2400" dirty="0">
                <a:ea typeface="ＭＳ Ｐゴシック" pitchFamily="34" charset="-128"/>
              </a:rPr>
              <a:t>) </a:t>
            </a:r>
            <a:r>
              <a:rPr lang="el-GR" sz="2400" dirty="0">
                <a:ea typeface="ＭＳ Ｐゴシック" pitchFamily="34" charset="-128"/>
              </a:rPr>
              <a:t>σε ουσιαστικά- </a:t>
            </a:r>
            <a:r>
              <a:rPr lang="en-US" sz="2400" dirty="0">
                <a:ea typeface="ＭＳ Ｐゴシック" pitchFamily="34" charset="-128"/>
              </a:rPr>
              <a:t>Nouns (N) </a:t>
            </a:r>
            <a:r>
              <a:rPr lang="el-GR" sz="2400" dirty="0">
                <a:ea typeface="ＭＳ Ｐゴシック" pitchFamily="34" charset="-128"/>
              </a:rPr>
              <a:t>και άρθρα/προθέσεις </a:t>
            </a:r>
            <a:r>
              <a:rPr lang="en-US" sz="2400" dirty="0">
                <a:ea typeface="ＭＳ Ｐゴシック" pitchFamily="34" charset="-128"/>
              </a:rPr>
              <a:t> (X).</a:t>
            </a:r>
            <a:endParaRPr lang="el-GR" sz="24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Διευρυμένο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biword</a:t>
            </a:r>
            <a:r>
              <a:rPr lang="en-US" sz="2400" dirty="0">
                <a:ea typeface="ＭＳ Ｐゴシック" pitchFamily="34" charset="-128"/>
              </a:rPr>
              <a:t>: </a:t>
            </a:r>
            <a:r>
              <a:rPr lang="el-GR" sz="2400" dirty="0">
                <a:ea typeface="ＭＳ Ｐゴシック" pitchFamily="34" charset="-128"/>
              </a:rPr>
              <a:t> κάθε ακολουθία όρων της μορφής </a:t>
            </a:r>
            <a:r>
              <a:rPr lang="en-US" sz="2400" dirty="0">
                <a:ea typeface="ＭＳ Ｐゴシック" pitchFamily="34" charset="-128"/>
              </a:rPr>
              <a:t> NX*N </a:t>
            </a:r>
          </a:p>
          <a:p>
            <a:pPr lvl="1" eaLnBrk="1" hangingPunct="1">
              <a:lnSpc>
                <a:spcPct val="90000"/>
              </a:lnSpc>
            </a:pPr>
            <a:r>
              <a:rPr lang="el-GR" dirty="0">
                <a:ea typeface="ＭＳ Ｐゴシック" pitchFamily="34" charset="-128"/>
              </a:rPr>
              <a:t>Κάθε τέτοιο διευρυμένο </a:t>
            </a:r>
            <a:r>
              <a:rPr lang="en-US" dirty="0" err="1">
                <a:ea typeface="ＭＳ Ｐゴシック" pitchFamily="34" charset="-128"/>
              </a:rPr>
              <a:t>biword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είναι τώρα ένας όρος του λεξικού 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9316CF-7079-4006-8E9F-7F043F36EE1D}" type="slidenum">
              <a:rPr lang="en-US"/>
              <a:pPr/>
              <a:t>37</a:t>
            </a:fld>
            <a:endParaRPr lang="en-US"/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2.4.1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Διευρυμένα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biwords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204864"/>
            <a:ext cx="8229600" cy="37730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34" charset="-128"/>
              </a:rPr>
              <a:t>Παράδειγμα</a:t>
            </a:r>
            <a:r>
              <a:rPr lang="en-US" sz="2400" dirty="0">
                <a:ea typeface="ＭＳ Ｐゴシック" pitchFamily="34" charset="-128"/>
              </a:rPr>
              <a:t>:  </a:t>
            </a:r>
            <a:r>
              <a:rPr lang="en-US" sz="2400" b="1" i="1" dirty="0">
                <a:ea typeface="ＭＳ Ｐゴシック" pitchFamily="34" charset="-128"/>
              </a:rPr>
              <a:t>catcher in the rye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i="1" dirty="0">
                <a:ea typeface="ＭＳ Ｐゴシック" pitchFamily="34" charset="-128"/>
              </a:rPr>
              <a:t>                </a:t>
            </a:r>
            <a:r>
              <a:rPr lang="en-US" b="1" dirty="0">
                <a:ea typeface="ＭＳ Ｐゴシック" pitchFamily="34" charset="-128"/>
              </a:rPr>
              <a:t>N    X   </a:t>
            </a:r>
            <a:r>
              <a:rPr lang="en-US" b="1" dirty="0" err="1">
                <a:ea typeface="ＭＳ Ｐゴシック" pitchFamily="34" charset="-128"/>
              </a:rPr>
              <a:t>X</a:t>
            </a:r>
            <a:r>
              <a:rPr lang="en-US" b="1" dirty="0">
                <a:ea typeface="ＭＳ Ｐゴシック" pitchFamily="34" charset="-128"/>
              </a:rPr>
              <a:t>    N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>
                <a:ea typeface="ＭＳ Ｐゴシック" pitchFamily="34" charset="-128"/>
              </a:rPr>
              <a:t>Επεξεργασία ερωτήματος: χώρισε το σε </a:t>
            </a:r>
            <a:r>
              <a:rPr lang="en-US" sz="2400" dirty="0">
                <a:ea typeface="ＭＳ Ｐゴシック" pitchFamily="34" charset="-128"/>
              </a:rPr>
              <a:t>N</a:t>
            </a:r>
            <a:r>
              <a:rPr lang="el-GR" sz="2400" dirty="0">
                <a:ea typeface="ＭＳ Ｐゴシック" pitchFamily="34" charset="-128"/>
              </a:rPr>
              <a:t> και </a:t>
            </a:r>
            <a:r>
              <a:rPr lang="en-US" sz="2400" dirty="0">
                <a:ea typeface="ＭＳ Ｐゴシック" pitchFamily="34" charset="-128"/>
              </a:rPr>
              <a:t>X</a:t>
            </a:r>
          </a:p>
          <a:p>
            <a:pPr lvl="1" eaLnBrk="1" hangingPunct="1">
              <a:lnSpc>
                <a:spcPct val="90000"/>
              </a:lnSpc>
            </a:pPr>
            <a:r>
              <a:rPr lang="el-GR" dirty="0">
                <a:ea typeface="ＭＳ Ｐゴシック" pitchFamily="34" charset="-128"/>
              </a:rPr>
              <a:t>Διαίρεσε την ερώτηση σε διευρυμένα </a:t>
            </a:r>
            <a:r>
              <a:rPr lang="en-US" dirty="0" err="1">
                <a:ea typeface="ＭＳ Ｐゴシック" pitchFamily="34" charset="-128"/>
              </a:rPr>
              <a:t>biwords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>
                <a:ea typeface="ＭＳ Ｐゴシック" pitchFamily="34" charset="-128"/>
              </a:rPr>
              <a:t>Αναζήτησε στο ευρετήριο το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en-US" b="1" i="1" dirty="0">
                <a:ea typeface="ＭＳ Ｐゴシック" pitchFamily="34" charset="-128"/>
              </a:rPr>
              <a:t>catcher rye</a:t>
            </a:r>
            <a:endParaRPr lang="el-GR" b="1" i="1" dirty="0">
              <a:ea typeface="ＭＳ Ｐゴシック" pitchFamily="34" charset="-128"/>
            </a:endParaRPr>
          </a:p>
          <a:p>
            <a:endParaRPr lang="el-GR" dirty="0"/>
          </a:p>
          <a:p>
            <a:r>
              <a:rPr lang="el-GR" sz="2400" dirty="0">
                <a:ea typeface="ＭＳ Ｐゴシック" pitchFamily="34" charset="-128"/>
                <a:cs typeface="+mn-cs"/>
              </a:rPr>
              <a:t>Παράδειγμα: </a:t>
            </a:r>
            <a:r>
              <a:rPr lang="en-US" sz="2400" b="1" i="1" dirty="0">
                <a:ea typeface="ＭＳ Ｐゴシック" pitchFamily="34" charset="-128"/>
              </a:rPr>
              <a:t>cost overruns on a power plant</a:t>
            </a:r>
            <a:endParaRPr lang="el-GR" dirty="0"/>
          </a:p>
          <a:p>
            <a:pPr lvl="1"/>
            <a:r>
              <a:rPr lang="en-US" dirty="0"/>
              <a:t>“cost overruns” “overruns power” “power plant”</a:t>
            </a:r>
            <a:endParaRPr lang="en-US" b="1" i="1" dirty="0">
              <a:ea typeface="ＭＳ Ｐゴシック" pitchFamily="34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9316CF-7079-4006-8E9F-7F043F36EE1D}" type="slidenum">
              <a:rPr lang="en-US"/>
              <a:pPr/>
              <a:t>38</a:t>
            </a:fld>
            <a:endParaRPr lang="en-US"/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2.4.1</a:t>
            </a:r>
          </a:p>
        </p:txBody>
      </p:sp>
    </p:spTree>
    <p:extLst>
      <p:ext uri="{BB962C8B-B14F-4D97-AF65-F5344CB8AC3E}">
        <p14:creationId xmlns:p14="http://schemas.microsoft.com/office/powerpoint/2010/main" val="3681242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9682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Θέματα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96217" y="1700808"/>
            <a:ext cx="7886700" cy="3312368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False positives</a:t>
            </a:r>
            <a:endParaRPr lang="el-GR" sz="2000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endParaRPr lang="en-US" sz="2000" dirty="0">
              <a:ea typeface="ＭＳ Ｐゴシック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34" charset="-128"/>
              </a:rPr>
              <a:t>Περισσότερους από 2 όρους -&gt;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Phrase index </a:t>
            </a:r>
            <a:r>
              <a:rPr lang="el-GR" sz="2000" dirty="0">
                <a:ea typeface="ＭＳ Ｐゴシック" pitchFamily="34" charset="-128"/>
              </a:rPr>
              <a:t>(ευρετήριο φράσης)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34" charset="-128"/>
              </a:rPr>
              <a:t>Δημιουργούνται πολύ μεγάλα λεξικά </a:t>
            </a:r>
            <a:endParaRPr lang="en-US" sz="2000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34" charset="-128"/>
              </a:rPr>
              <a:t>Δεν είναι δυνατόν για μεγαλύτερες φράσεις από 2 λέξεις, μεγάλα ακόμα και για αυτές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sz="2000" b="1" i="1" dirty="0">
              <a:ea typeface="ＭＳ Ｐゴシック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34" charset="-128"/>
              </a:rPr>
              <a:t>Τα ευρετήρια </a:t>
            </a:r>
            <a:r>
              <a:rPr lang="en-US" sz="2000" dirty="0" err="1">
                <a:ea typeface="ＭＳ Ｐゴシック" pitchFamily="34" charset="-128"/>
              </a:rPr>
              <a:t>biword</a:t>
            </a:r>
            <a:r>
              <a:rPr lang="en-US" sz="2000" dirty="0">
                <a:ea typeface="ＭＳ Ｐゴシック" pitchFamily="34" charset="-128"/>
              </a:rPr>
              <a:t> </a:t>
            </a:r>
            <a:r>
              <a:rPr lang="el-GR" sz="2000" dirty="0">
                <a:ea typeface="ＭＳ Ｐゴシック" pitchFamily="34" charset="-128"/>
              </a:rPr>
              <a:t>δεν είναι η συνήθης λύση (για όλα τα </a:t>
            </a:r>
            <a:r>
              <a:rPr lang="en-US" sz="2000" dirty="0" err="1">
                <a:ea typeface="ＭＳ Ｐゴシック" pitchFamily="34" charset="-128"/>
              </a:rPr>
              <a:t>biwords</a:t>
            </a:r>
            <a:r>
              <a:rPr lang="el-GR" sz="2000" dirty="0">
                <a:ea typeface="ＭＳ Ｐゴシック" pitchFamily="34" charset="-128"/>
              </a:rPr>
              <a:t>) αλλά χρησιμοποιούνται </a:t>
            </a:r>
            <a:r>
              <a:rPr lang="el-GR" sz="2000" i="1" dirty="0">
                <a:ea typeface="ＭＳ Ｐゴシック" pitchFamily="34" charset="-128"/>
              </a:rPr>
              <a:t>ως μέρος πιο σύνθετων λύσεων</a:t>
            </a:r>
            <a:endParaRPr lang="en-US" sz="2000" i="1" dirty="0">
              <a:ea typeface="ＭＳ Ｐゴシック" pitchFamily="34" charset="-128"/>
            </a:endParaRPr>
          </a:p>
        </p:txBody>
      </p:sp>
      <p:sp>
        <p:nvSpPr>
          <p:cNvPr id="604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E987F5-7619-4B85-8544-0DDAACABEF83}" type="slidenum">
              <a:rPr lang="en-US"/>
              <a:pPr/>
              <a:t>39</a:t>
            </a:fld>
            <a:endParaRPr lang="en-US"/>
          </a:p>
        </p:txBody>
      </p:sp>
      <p:sp>
        <p:nvSpPr>
          <p:cNvPr id="604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3664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Βασική Ορολογία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34430" y="2276872"/>
            <a:ext cx="8496944" cy="212028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l-GR" sz="2400" dirty="0">
                <a:solidFill>
                  <a:srgbClr val="C00000"/>
                </a:solidFill>
                <a:ea typeface="ＭＳ Ｐゴシック" pitchFamily="-112" charset="-128"/>
              </a:rPr>
              <a:t>Λεξιλόγιο</a:t>
            </a:r>
            <a:r>
              <a:rPr lang="el-GR" sz="2400" dirty="0">
                <a:ea typeface="ＭＳ Ｐゴシック" pitchFamily="-112" charset="-128"/>
              </a:rPr>
              <a:t> (</a:t>
            </a:r>
            <a:r>
              <a:rPr lang="en-US" sz="2400" dirty="0">
                <a:ea typeface="ＭＳ Ｐゴシック" pitchFamily="-112" charset="-128"/>
              </a:rPr>
              <a:t>Vocabulary): </a:t>
            </a:r>
            <a:r>
              <a:rPr lang="el-GR" sz="2400" dirty="0">
                <a:ea typeface="ＭＳ Ｐゴシック" pitchFamily="-112" charset="-128"/>
              </a:rPr>
              <a:t>το σύνολο των όρων</a:t>
            </a:r>
          </a:p>
          <a:p>
            <a:pPr eaLnBrk="1" hangingPunct="1">
              <a:buFont typeface="Wingdings" pitchFamily="2" charset="2"/>
              <a:buChar char="§"/>
            </a:pPr>
            <a:endParaRPr lang="el-GR" sz="2400" dirty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l-GR" sz="2400" dirty="0">
                <a:solidFill>
                  <a:srgbClr val="C00000"/>
                </a:solidFill>
                <a:ea typeface="ＭＳ Ｐゴシック" pitchFamily="-112" charset="-128"/>
              </a:rPr>
              <a:t>Λεξικό</a:t>
            </a:r>
            <a:r>
              <a:rPr lang="el-GR" sz="2400" dirty="0">
                <a:ea typeface="ＭＳ Ｐゴシック" pitchFamily="-112" charset="-128"/>
              </a:rPr>
              <a:t> (</a:t>
            </a:r>
            <a:r>
              <a:rPr lang="en-US" sz="2400" dirty="0">
                <a:ea typeface="ＭＳ Ｐゴシック" pitchFamily="-112" charset="-128"/>
              </a:rPr>
              <a:t>Dictionary) </a:t>
            </a:r>
            <a:r>
              <a:rPr lang="el-GR" sz="2400" dirty="0">
                <a:ea typeface="ＭＳ Ｐゴシック" pitchFamily="-112" charset="-128"/>
              </a:rPr>
              <a:t>δομή δεδομένων για τους όρους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itchFamily="2" charset="2"/>
              <a:buChar char="ü"/>
            </a:pPr>
            <a:r>
              <a:rPr lang="el-GR" dirty="0">
                <a:ea typeface="ＭＳ Ｐゴシック" pitchFamily="-112" charset="-128"/>
              </a:rPr>
              <a:t> Αρχικά ας θεωρήσουμε αλφαβητική διάταξη</a:t>
            </a:r>
            <a:endParaRPr lang="en-US" dirty="0">
              <a:ea typeface="ＭＳ Ｐゴシック" pitchFamily="-112" charset="-128"/>
            </a:endParaRPr>
          </a:p>
          <a:p>
            <a:pPr eaLnBrk="1" hangingPunct="1">
              <a:buNone/>
            </a:pP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EBD800-2454-44BF-A88B-91F988C1FF9E}" type="slidenum">
              <a:rPr lang="en-US"/>
              <a:pPr/>
              <a:t>4</a:t>
            </a:fld>
            <a:endParaRPr lang="en-US"/>
          </a:p>
        </p:txBody>
      </p:sp>
      <p:sp>
        <p:nvSpPr>
          <p:cNvPr id="33809" name="TextBox 49"/>
          <p:cNvSpPr txBox="1">
            <a:spLocks noChangeArrowheads="1"/>
          </p:cNvSpPr>
          <p:nvPr/>
        </p:nvSpPr>
        <p:spPr bwMode="auto">
          <a:xfrm>
            <a:off x="7665714" y="159845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l-G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Κεφ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. 1.2</a:t>
            </a:r>
          </a:p>
        </p:txBody>
      </p:sp>
    </p:spTree>
    <p:extLst>
      <p:ext uri="{BB962C8B-B14F-4D97-AF65-F5344CB8AC3E}">
        <p14:creationId xmlns:p14="http://schemas.microsoft.com/office/powerpoint/2010/main" val="4000502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7117" y="577855"/>
            <a:ext cx="8326438" cy="1138138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Λύση 2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: Positional indexes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(Ευρετήρια Θέσεων)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05851"/>
            <a:ext cx="8229600" cy="398904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Στις καταχωρήσεις, με κάθε όρο, αποθηκεύουμε και τη θέση (θέσεις) όπου εμφανίζονται τα </a:t>
            </a:r>
            <a:r>
              <a:rPr lang="en-US" dirty="0">
                <a:ea typeface="ＭＳ Ｐゴシック" pitchFamily="34" charset="-128"/>
              </a:rPr>
              <a:t>tokens </a:t>
            </a:r>
            <a:r>
              <a:rPr lang="el-GR" dirty="0">
                <a:ea typeface="ＭＳ Ｐゴシック" pitchFamily="34" charset="-128"/>
              </a:rPr>
              <a:t>του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eaLnBrk="1" hangingPunct="1"/>
            <a:endParaRPr lang="en-US" dirty="0">
              <a:ea typeface="ＭＳ Ｐゴシック" pitchFamily="34" charset="-128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dirty="0">
                <a:ea typeface="ＭＳ Ｐゴシック" pitchFamily="34" charset="-128"/>
              </a:rPr>
              <a:t>&lt;</a:t>
            </a:r>
            <a:r>
              <a:rPr lang="en-US" b="1" i="1" dirty="0">
                <a:ea typeface="ＭＳ Ｐゴシック" pitchFamily="34" charset="-128"/>
              </a:rPr>
              <a:t>term</a:t>
            </a:r>
            <a:r>
              <a:rPr lang="en-US" i="1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</a:rPr>
              <a:t>number of docs containing </a:t>
            </a:r>
            <a:r>
              <a:rPr lang="en-US" b="1" i="1" dirty="0">
                <a:ea typeface="ＭＳ Ｐゴシック" pitchFamily="34" charset="-128"/>
              </a:rPr>
              <a:t>term</a:t>
            </a:r>
            <a:r>
              <a:rPr lang="en-US" dirty="0">
                <a:ea typeface="ＭＳ Ｐゴシック" pitchFamily="34" charset="-128"/>
              </a:rPr>
              <a:t>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dirty="0">
                <a:ea typeface="ＭＳ Ｐゴシック" pitchFamily="34" charset="-128"/>
              </a:rPr>
              <a:t>doc1</a:t>
            </a:r>
            <a:r>
              <a:rPr lang="en-US" dirty="0">
                <a:ea typeface="ＭＳ Ｐゴシック" pitchFamily="34" charset="-128"/>
              </a:rPr>
              <a:t>: position1, position2 … 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dirty="0">
                <a:ea typeface="ＭＳ Ｐゴシック" pitchFamily="34" charset="-128"/>
              </a:rPr>
              <a:t>doc2</a:t>
            </a:r>
            <a:r>
              <a:rPr lang="en-US" dirty="0">
                <a:ea typeface="ＭＳ Ｐゴシック" pitchFamily="34" charset="-128"/>
              </a:rPr>
              <a:t>: position1, position2 … 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>
                <a:ea typeface="ＭＳ Ｐゴシック" pitchFamily="34" charset="-128"/>
              </a:rPr>
              <a:t>etc.&gt;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6DBA28-A6A2-40B6-BFD0-07119E9606D3}" type="slidenum">
              <a:rPr lang="en-US"/>
              <a:pPr/>
              <a:t>40</a:t>
            </a:fld>
            <a:endParaRPr lang="en-US"/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8CDF13-2A28-49B7-B8DA-A87CD4B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B3D98D78-7896-4EE5-8D2D-242E0A38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7C6F-4BE5-4D8B-BC33-560F6B1AB88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BDFCDD-E069-43D1-9C01-A6C5540171CD}"/>
              </a:ext>
            </a:extLst>
          </p:cNvPr>
          <p:cNvSpPr txBox="1"/>
          <p:nvPr/>
        </p:nvSpPr>
        <p:spPr>
          <a:xfrm>
            <a:off x="899592" y="1988840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d1: a b a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d2: b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 a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d3: b c d c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d4:  a c d b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d5: a c b a b 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924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Παράδειγμα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419600"/>
            <a:ext cx="7772400" cy="22098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Για ερωτήματα φράσεων, χρησιμοποιούμε έναν αλγόριθμο φράσεων αναδρομικά στο επίπεδο εγγράφου </a:t>
            </a: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Αλλά τώρα δεν αρκεί η ισότητα των </a:t>
            </a:r>
            <a:r>
              <a:rPr lang="en-US" dirty="0">
                <a:ea typeface="ＭＳ Ｐゴシック" pitchFamily="34" charset="-128"/>
              </a:rPr>
              <a:t>doc id</a:t>
            </a:r>
          </a:p>
        </p:txBody>
      </p:sp>
      <p:sp>
        <p:nvSpPr>
          <p:cNvPr id="6247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F5266E-5575-44A5-BF66-3902C0CD83CC}" type="slidenum">
              <a:rPr lang="en-US"/>
              <a:pPr/>
              <a:t>42</a:t>
            </a:fld>
            <a:endParaRPr lang="en-US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79512" y="1750807"/>
            <a:ext cx="5410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&lt;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</a:rPr>
              <a:t>be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: 993427;</a:t>
            </a:r>
          </a:p>
          <a:p>
            <a:pPr eaLnBrk="0" hangingPunct="0"/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: 7, 18, 33, 72, 86, 231;</a:t>
            </a:r>
          </a:p>
          <a:p>
            <a:pPr eaLnBrk="0" hangingPunct="0"/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: 3, 149;</a:t>
            </a:r>
          </a:p>
          <a:p>
            <a:pPr eaLnBrk="0" hangingPunct="0"/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</a:rPr>
              <a:t>4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: 17, 191, 291, 430, 434;</a:t>
            </a:r>
          </a:p>
          <a:p>
            <a:pPr eaLnBrk="0" hangingPunct="0"/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</a:rPr>
              <a:t>5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</a:rPr>
              <a:t>: 363, 367, …&gt;</a:t>
            </a: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3769979" y="2302113"/>
            <a:ext cx="5076056" cy="1497843"/>
          </a:xfrm>
          <a:prstGeom prst="leftArrowCallout">
            <a:avLst>
              <a:gd name="adj1" fmla="val 25000"/>
              <a:gd name="adj2" fmla="val 25000"/>
              <a:gd name="adj3" fmla="val 49981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b="1" dirty="0">
                <a:latin typeface="Times New Roman" pitchFamily="18" charset="0"/>
              </a:rPr>
              <a:t>Ποιο από τα έγγραφα</a:t>
            </a:r>
          </a:p>
          <a:p>
            <a:pPr algn="ctr" eaLnBrk="0" hangingPunct="0"/>
            <a:r>
              <a:rPr lang="en-US" sz="1600" b="1" dirty="0">
                <a:solidFill>
                  <a:srgbClr val="A40508"/>
                </a:solidFill>
                <a:latin typeface="Times New Roman" pitchFamily="18" charset="0"/>
              </a:rPr>
              <a:t>1,2,4,5</a:t>
            </a:r>
            <a:r>
              <a:rPr lang="el-GR" sz="1600" b="1" dirty="0">
                <a:solidFill>
                  <a:srgbClr val="A40508"/>
                </a:solidFill>
                <a:latin typeface="Times New Roman" pitchFamily="18" charset="0"/>
              </a:rPr>
              <a:t> </a:t>
            </a:r>
            <a:r>
              <a:rPr lang="el-GR" sz="1600" b="1" dirty="0">
                <a:latin typeface="Times New Roman" pitchFamily="18" charset="0"/>
              </a:rPr>
              <a:t>μπορεί να περιέχει το </a:t>
            </a:r>
            <a:r>
              <a:rPr lang="en-US" sz="1600" b="1" dirty="0">
                <a:latin typeface="Times New Roman" pitchFamily="18" charset="0"/>
              </a:rPr>
              <a:t>“</a:t>
            </a:r>
            <a:r>
              <a:rPr lang="en-US" sz="1600" b="1" i="1" dirty="0">
                <a:latin typeface="Times New Roman" pitchFamily="18" charset="0"/>
              </a:rPr>
              <a:t>to be</a:t>
            </a:r>
          </a:p>
          <a:p>
            <a:pPr algn="ctr" eaLnBrk="0" hangingPunct="0"/>
            <a:r>
              <a:rPr lang="en-US" sz="1600" b="1" i="1" dirty="0">
                <a:latin typeface="Times New Roman" pitchFamily="18" charset="0"/>
              </a:rPr>
              <a:t>or not to be</a:t>
            </a:r>
            <a:r>
              <a:rPr lang="en-US" sz="1600" b="1" dirty="0">
                <a:latin typeface="Times New Roman" pitchFamily="18" charset="0"/>
              </a:rPr>
              <a:t>”?</a:t>
            </a:r>
          </a:p>
        </p:txBody>
      </p:sp>
      <p:sp>
        <p:nvSpPr>
          <p:cNvPr id="6247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0368A20-B496-4D29-9D11-196C0CCB2DF9}"/>
                  </a:ext>
                </a:extLst>
              </p14:cNvPr>
              <p14:cNvContentPartPr/>
              <p14:nvPr/>
            </p14:nvContentPartPr>
            <p14:xfrm>
              <a:off x="733846" y="2847493"/>
              <a:ext cx="20160" cy="126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0368A20-B496-4D29-9D11-196C0CCB2DF9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25206" y="2838853"/>
                <a:ext cx="37800" cy="3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430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Επεξεργασία ερωτήματος φράσης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38486" y="1988840"/>
            <a:ext cx="7344816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Βρες τις εγγραφές του ευρετηρίου για τους όρους του ερωτήματος</a:t>
            </a:r>
          </a:p>
          <a:p>
            <a:pPr marL="342900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Συγχώνευσε τις </a:t>
            </a:r>
            <a:r>
              <a:rPr lang="el-GR" dirty="0" err="1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doc:position</a:t>
            </a:r>
            <a:r>
              <a:rPr lang="el-GR" dirty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 λίστες για απαρίθμηση όλων των πιθανών θέσεων 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34" charset="-128"/>
            </a:endParaRPr>
          </a:p>
          <a:p>
            <a:pPr marL="342900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  <a:ea typeface="ＭＳ Ｐゴシック" pitchFamily="34" charset="-128"/>
            </a:endParaRPr>
          </a:p>
          <a:p>
            <a:pPr marL="342900" indent="-3429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+mn-lt"/>
                <a:ea typeface="ＭＳ Ｐゴシック" pitchFamily="34" charset="-128"/>
              </a:rPr>
              <a:t>Δύο συγχωνεύσεις: όρο και θέση</a:t>
            </a:r>
            <a:endParaRPr lang="en-US" dirty="0">
              <a:solidFill>
                <a:schemeClr val="tx1"/>
              </a:solidFill>
              <a:latin typeface="+mn-lt"/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19127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8CDF13-2A28-49B7-B8DA-A87CD4B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B3D98D78-7896-4EE5-8D2D-242E0A38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7C6F-4BE5-4D8B-BC33-560F6B1AB88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BDFCDD-E069-43D1-9C01-A6C5540171CD}"/>
              </a:ext>
            </a:extLst>
          </p:cNvPr>
          <p:cNvSpPr txBox="1"/>
          <p:nvPr/>
        </p:nvSpPr>
        <p:spPr>
          <a:xfrm>
            <a:off x="899592" y="1988840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d1: a b a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d2: b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 a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d3: b c d c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d4:  a c d b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d5: a c b a b 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5C5D7B-D185-4429-9805-A6649198F60C}"/>
              </a:ext>
            </a:extLst>
          </p:cNvPr>
          <p:cNvSpPr txBox="1"/>
          <p:nvPr/>
        </p:nvSpPr>
        <p:spPr>
          <a:xfrm>
            <a:off x="3491880" y="155679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“a  b”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67422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430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Επεξεργασία ερωτήματος φράσης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1520" y="2024844"/>
            <a:ext cx="8715404" cy="280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57200" lvl="1" indent="0">
              <a:buClr>
                <a:srgbClr val="336699"/>
              </a:buClr>
            </a:pPr>
            <a:r>
              <a:rPr lang="el-GR" dirty="0">
                <a:solidFill>
                  <a:schemeClr val="tx1"/>
                </a:solidFill>
                <a:latin typeface="+mj-lt"/>
              </a:rPr>
              <a:t>Παράδειγμα ερωτήματος</a:t>
            </a:r>
            <a:r>
              <a:rPr lang="de-DE" dirty="0">
                <a:solidFill>
                  <a:schemeClr val="tx1"/>
                </a:solidFill>
                <a:latin typeface="+mj-lt"/>
              </a:rPr>
              <a:t>: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“to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1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 be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 or</a:t>
            </a:r>
            <a:r>
              <a:rPr lang="en-US" baseline="-25000" dirty="0">
                <a:solidFill>
                  <a:schemeClr val="tx1"/>
                </a:solidFill>
                <a:latin typeface="+mj-lt"/>
              </a:rPr>
              <a:t>3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 not</a:t>
            </a:r>
            <a:r>
              <a:rPr lang="en-US" baseline="-25000" dirty="0">
                <a:solidFill>
                  <a:schemeClr val="tx1"/>
                </a:solidFill>
                <a:latin typeface="+mj-lt"/>
              </a:rPr>
              <a:t>4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 to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5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 be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6</a:t>
            </a:r>
            <a:r>
              <a:rPr lang="en-US" i="1" dirty="0">
                <a:solidFill>
                  <a:schemeClr val="tx1"/>
                </a:solidFill>
                <a:latin typeface="+mj-lt"/>
              </a:rPr>
              <a:t>” </a:t>
            </a:r>
            <a:endParaRPr lang="el-GR" i="1" dirty="0">
              <a:solidFill>
                <a:schemeClr val="tx1"/>
              </a:solidFill>
              <a:latin typeface="+mj-lt"/>
            </a:endParaRPr>
          </a:p>
          <a:p>
            <a:pPr marL="457200" lvl="1" indent="0">
              <a:buClr>
                <a:srgbClr val="336699"/>
              </a:buClr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latin typeface="+mn-lt"/>
              </a:rPr>
              <a:t>TO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, 993427:</a:t>
            </a:r>
          </a:p>
          <a:p>
            <a:pPr lvl="2">
              <a:spcBef>
                <a:spcPts val="0"/>
              </a:spcBef>
            </a:pPr>
            <a:r>
              <a:rPr lang="pt-BR" sz="2200" dirty="0">
                <a:solidFill>
                  <a:schemeClr val="tx1"/>
                </a:solidFill>
                <a:latin typeface="+mj-lt"/>
                <a:cs typeface="Calibri"/>
              </a:rPr>
              <a:t>‹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200" b="1" dirty="0">
                <a:solidFill>
                  <a:schemeClr val="tx1"/>
                </a:solidFill>
                <a:latin typeface="+mj-lt"/>
              </a:rPr>
              <a:t>1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7, 18, 33, 72, 86, 231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;</a:t>
            </a:r>
            <a:r>
              <a:rPr lang="el-GR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200" b="1" dirty="0">
                <a:solidFill>
                  <a:schemeClr val="tx1"/>
                </a:solidFill>
                <a:latin typeface="+mj-lt"/>
              </a:rPr>
              <a:t>2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1, 17, 74, 222, 255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; </a:t>
            </a:r>
            <a:r>
              <a:rPr lang="pt-BR" sz="2200" b="1" dirty="0">
                <a:solidFill>
                  <a:schemeClr val="tx1"/>
                </a:solidFill>
                <a:latin typeface="+mj-lt"/>
              </a:rPr>
              <a:t>4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8, 16, 190, 429, 433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;</a:t>
            </a:r>
            <a:r>
              <a:rPr lang="el-GR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 5: </a:t>
            </a:r>
            <a:r>
              <a:rPr lang="de-DE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363, 367</a:t>
            </a:r>
            <a:r>
              <a:rPr lang="de-DE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;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 7: 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13, 23, 191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; . . . 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endParaRPr lang="el-GR" sz="2200" dirty="0">
              <a:solidFill>
                <a:schemeClr val="tx1"/>
              </a:solidFill>
              <a:latin typeface="Calibri"/>
              <a:cs typeface="Calibri"/>
            </a:endParaRPr>
          </a:p>
          <a:p>
            <a:pPr lvl="2">
              <a:spcBef>
                <a:spcPts val="0"/>
              </a:spcBef>
            </a:pPr>
            <a:endParaRPr lang="pt-BR" sz="2200" dirty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0"/>
              </a:spcBef>
            </a:pPr>
            <a:r>
              <a:rPr lang="de-DE" sz="2200" b="1" dirty="0">
                <a:solidFill>
                  <a:schemeClr val="tx1"/>
                </a:solidFill>
                <a:latin typeface="+mn-lt"/>
              </a:rPr>
              <a:t>BE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, 178239:</a:t>
            </a:r>
          </a:p>
          <a:p>
            <a:pPr lvl="2">
              <a:spcBef>
                <a:spcPts val="0"/>
              </a:spcBef>
            </a:pPr>
            <a:r>
              <a:rPr lang="de-DE" sz="2200" dirty="0">
                <a:solidFill>
                  <a:schemeClr val="tx1"/>
                </a:solidFill>
                <a:latin typeface="+mj-lt"/>
                <a:cs typeface="Calibri"/>
              </a:rPr>
              <a:t>‹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b="1" dirty="0">
                <a:solidFill>
                  <a:schemeClr val="tx1"/>
                </a:solidFill>
                <a:latin typeface="+mj-lt"/>
              </a:rPr>
              <a:t>1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2200" dirty="0">
                <a:solidFill>
                  <a:schemeClr val="tx1"/>
                </a:solidFill>
                <a:latin typeface="+mj-lt"/>
                <a:cs typeface="Calibri"/>
              </a:rPr>
              <a:t>‹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17, 25</a:t>
            </a:r>
            <a:r>
              <a:rPr lang="de-DE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;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200" b="1" dirty="0">
                <a:solidFill>
                  <a:schemeClr val="tx1"/>
                </a:solidFill>
                <a:latin typeface="+mj-lt"/>
              </a:rPr>
              <a:t>4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17, 191, 291, 430, 434</a:t>
            </a:r>
            <a:r>
              <a:rPr lang="pt-BR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>
                <a:solidFill>
                  <a:schemeClr val="tx1"/>
                </a:solidFill>
                <a:latin typeface="+mj-lt"/>
              </a:rPr>
              <a:t>;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  </a:t>
            </a:r>
            <a:r>
              <a:rPr lang="de-DE" sz="2200" b="1" dirty="0">
                <a:solidFill>
                  <a:schemeClr val="tx1"/>
                </a:solidFill>
                <a:latin typeface="+mj-lt"/>
              </a:rPr>
              <a:t>5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2200" dirty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14, 19, 101</a:t>
            </a:r>
            <a:r>
              <a:rPr lang="de-DE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de-DE" sz="2200" dirty="0">
                <a:solidFill>
                  <a:schemeClr val="tx1"/>
                </a:solidFill>
                <a:latin typeface="+mj-lt"/>
              </a:rPr>
              <a:t>; . . . </a:t>
            </a:r>
            <a:r>
              <a:rPr lang="de-DE" sz="2200" dirty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endParaRPr lang="en-US" sz="2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20131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Ερωτήματα </a:t>
            </a:r>
            <a:r>
              <a:rPr lang="el-GR" dirty="0" err="1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γειτονικότητας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Proximity queries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492896"/>
            <a:ext cx="8147248" cy="1828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Η ίδια γενική μέθοδος για ερωτήματα </a:t>
            </a:r>
            <a:r>
              <a:rPr lang="el-GR" dirty="0" err="1">
                <a:ea typeface="ＭＳ Ｐゴシック" pitchFamily="34" charset="-128"/>
              </a:rPr>
              <a:t>γειτονικότητας</a:t>
            </a:r>
            <a:r>
              <a:rPr lang="el-GR" dirty="0">
                <a:ea typeface="ＭＳ Ｐゴシック" pitchFamily="34" charset="-128"/>
              </a:rPr>
              <a:t> (</a:t>
            </a:r>
            <a:r>
              <a:rPr lang="en-US" dirty="0">
                <a:ea typeface="ＭＳ Ｐゴシック" pitchFamily="34" charset="-128"/>
              </a:rPr>
              <a:t>proximity searches</a:t>
            </a:r>
            <a:r>
              <a:rPr lang="el-GR" dirty="0">
                <a:ea typeface="ＭＳ Ｐゴシック" pitchFamily="34" charset="-128"/>
              </a:rPr>
              <a:t>)</a:t>
            </a:r>
            <a:endParaRPr lang="en-US" b="1" i="1" dirty="0">
              <a:ea typeface="ＭＳ Ｐゴシック" pitchFamily="34" charset="-128"/>
            </a:endParaRPr>
          </a:p>
          <a:p>
            <a:pPr eaLnBrk="1" hangingPunct="1"/>
            <a:endParaRPr lang="el-GR" dirty="0">
              <a:solidFill>
                <a:schemeClr val="tx2"/>
              </a:solidFill>
              <a:ea typeface="ＭＳ Ｐゴシック" pitchFamily="34" charset="-128"/>
              <a:cs typeface="Arial" pitchFamily="34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LIMIT! /3 STATUTE /3 FEDERAL /2 TORT </a:t>
            </a:r>
          </a:p>
          <a:p>
            <a:pPr lvl="1" eaLnBrk="1" hangingPunct="1"/>
            <a:r>
              <a:rPr lang="el-GR" dirty="0">
                <a:ea typeface="ＭＳ Ｐゴシック" pitchFamily="34" charset="-128"/>
                <a:cs typeface="Arial" pitchFamily="34" charset="0"/>
              </a:rPr>
              <a:t>Πάλι, 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/</a:t>
            </a:r>
            <a:r>
              <a:rPr lang="en-US" i="1" dirty="0">
                <a:ea typeface="ＭＳ Ｐゴシック" pitchFamily="34" charset="-128"/>
                <a:cs typeface="Arial" pitchFamily="34" charset="0"/>
              </a:rPr>
              <a:t>k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means “within </a:t>
            </a:r>
            <a:r>
              <a:rPr lang="en-US" i="1" dirty="0">
                <a:ea typeface="ＭＳ Ｐゴシック" pitchFamily="34" charset="-128"/>
                <a:cs typeface="Arial" pitchFamily="34" charset="0"/>
              </a:rPr>
              <a:t>k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 words of”.</a:t>
            </a:r>
          </a:p>
          <a:p>
            <a:pPr eaLnBrk="1" hangingPunct="1"/>
            <a:r>
              <a:rPr lang="el-GR" dirty="0">
                <a:ea typeface="ＭＳ Ｐゴシック" pitchFamily="34" charset="-128"/>
                <a:cs typeface="Arial" pitchFamily="34" charset="0"/>
              </a:rPr>
              <a:t>Μπορούμε να χρησιμοποιήσουμε ευρετήρια θέσεων αλλά όχι ευρετήρια </a:t>
            </a:r>
            <a:r>
              <a:rPr lang="en-US" dirty="0" err="1">
                <a:ea typeface="ＭＳ Ｐゴシック" pitchFamily="34" charset="-128"/>
                <a:cs typeface="Arial" pitchFamily="34" charset="0"/>
              </a:rPr>
              <a:t>biword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2EE471-B302-43A5-A08A-077F30C8135C}" type="slidenum">
              <a:rPr lang="en-US"/>
              <a:pPr/>
              <a:t>46</a:t>
            </a:fld>
            <a:endParaRPr lang="en-US"/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5192" y="62068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Πολυπλοκότητα ερώτησης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492896"/>
            <a:ext cx="8147248" cy="18288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  <a:cs typeface="Arial" pitchFamily="34" charset="0"/>
              </a:rPr>
              <a:t>Αυξάνει την πολυπλοκότητα της ερώτησης από Ο(Τ), Τ αριθμός εγγράφων σε Ο(Ν), Ν αριθμός </a:t>
            </a:r>
            <a:r>
              <a:rPr lang="en-US" dirty="0">
                <a:ea typeface="ＭＳ Ｐゴシック" pitchFamily="34" charset="-128"/>
                <a:cs typeface="Arial" pitchFamily="34" charset="0"/>
              </a:rPr>
              <a:t>token.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2EE471-B302-43A5-A08A-077F30C8135C}" type="slidenum">
              <a:rPr lang="en-US"/>
              <a:pPr/>
              <a:t>47</a:t>
            </a:fld>
            <a:endParaRPr lang="en-US"/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</p:spTree>
    <p:extLst>
      <p:ext uri="{BB962C8B-B14F-4D97-AF65-F5344CB8AC3E}">
        <p14:creationId xmlns:p14="http://schemas.microsoft.com/office/powerpoint/2010/main" val="10202134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Μέγεθος ευρετηρίου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000000"/>
                </a:solidFill>
                <a:ea typeface="ＭＳ Ｐゴシック" pitchFamily="34" charset="-128"/>
                <a:cs typeface="Times New Roman" pitchFamily="18" charset="0"/>
              </a:rPr>
              <a:t>Μπορούμε να συμπιέσουμε τα </a:t>
            </a:r>
            <a:r>
              <a:rPr lang="en-US" dirty="0">
                <a:solidFill>
                  <a:srgbClr val="000000"/>
                </a:solidFill>
                <a:ea typeface="ＭＳ Ｐゴシック" pitchFamily="34" charset="-128"/>
                <a:cs typeface="Times New Roman" pitchFamily="18" charset="0"/>
              </a:rPr>
              <a:t>position values/offsets</a:t>
            </a:r>
            <a:endParaRPr lang="en-US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Παρόλα αυτά, σημαντική αύξηση του χώρου αποθήκευσης των λιστών καταχωρήσεων</a:t>
            </a:r>
            <a:endParaRPr lang="en-US" i="1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Αλλά χρησιμοποιείται ευρέως </a:t>
            </a:r>
          </a:p>
          <a:p>
            <a:pPr eaLnBrk="1" hangingPunct="1"/>
            <a:endParaRPr lang="el-GR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r>
              <a:rPr lang="el-GR" dirty="0">
                <a:solidFill>
                  <a:srgbClr val="FF0000"/>
                </a:solidFill>
                <a:ea typeface="ＭＳ Ｐゴシック" pitchFamily="34" charset="-128"/>
              </a:rPr>
              <a:t>Η σχετική θέση των όρων χρησιμοποιείται και εμμέσως για την κατάταξη των αποτελεσμάτων</a:t>
            </a:r>
            <a:r>
              <a:rPr lang="en-US" dirty="0">
                <a:solidFill>
                  <a:srgbClr val="FF0000"/>
                </a:solidFill>
                <a:ea typeface="ＭＳ Ｐゴシック" pitchFamily="34" charset="-128"/>
              </a:rPr>
              <a:t>.</a:t>
            </a:r>
          </a:p>
        </p:txBody>
      </p:sp>
      <p:sp>
        <p:nvSpPr>
          <p:cNvPr id="655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189BF1-224F-462E-A011-1BECF8BD0E5B}" type="slidenum">
              <a:rPr lang="en-US"/>
              <a:pPr/>
              <a:t>48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5800" y="44196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endParaRPr lang="el-GR" sz="2600"/>
          </a:p>
        </p:txBody>
      </p:sp>
      <p:sp>
        <p:nvSpPr>
          <p:cNvPr id="6554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771C842-7A56-48C8-9548-FCF7C46CE285}"/>
              </a:ext>
            </a:extLst>
          </p:cNvPr>
          <p:cNvSpPr/>
          <p:nvPr/>
        </p:nvSpPr>
        <p:spPr>
          <a:xfrm>
            <a:off x="395536" y="3645024"/>
            <a:ext cx="7704856" cy="774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5311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Μέγεθος ευρετηρίου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2516" y="1412776"/>
            <a:ext cx="8583980" cy="4895162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Χρειάζεται μια εγγραφή για κάθε εμφάνιση στο έγγραφο αντί για μια για κάθε έγγραφο  </a:t>
            </a:r>
            <a:endParaRPr lang="en-US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Το </a:t>
            </a:r>
            <a:r>
              <a:rPr lang="el-GR" i="1" dirty="0">
                <a:ea typeface="ＭＳ Ｐゴシック" pitchFamily="34" charset="-128"/>
              </a:rPr>
              <a:t>μέγεθος του ευρετηρίου </a:t>
            </a:r>
            <a:r>
              <a:rPr lang="el-GR" dirty="0">
                <a:ea typeface="ＭＳ Ｐゴシック" pitchFamily="34" charset="-128"/>
              </a:rPr>
              <a:t>εξαρτάται από το </a:t>
            </a:r>
            <a:r>
              <a:rPr lang="el-GR" i="1" dirty="0">
                <a:ea typeface="ＭＳ Ｐゴシック" pitchFamily="34" charset="-128"/>
              </a:rPr>
              <a:t>μέσο μέγεθος του αρχείου </a:t>
            </a:r>
            <a:endParaRPr lang="en-US" i="1" dirty="0">
              <a:ea typeface="ＭＳ Ｐゴシック" pitchFamily="34" charset="-128"/>
            </a:endParaRPr>
          </a:p>
          <a:p>
            <a:pPr lvl="1" eaLnBrk="1" hangingPunct="1"/>
            <a:r>
              <a:rPr lang="el-GR" dirty="0">
                <a:ea typeface="ＭＳ Ｐゴシック" pitchFamily="34" charset="-128"/>
              </a:rPr>
              <a:t>Μέσο μέγεθος </a:t>
            </a:r>
            <a:r>
              <a:rPr lang="en-US" dirty="0">
                <a:ea typeface="ＭＳ Ｐゴシック" pitchFamily="34" charset="-128"/>
              </a:rPr>
              <a:t>web </a:t>
            </a:r>
            <a:r>
              <a:rPr lang="el-GR" dirty="0">
                <a:ea typeface="ＭＳ Ｐゴシック" pitchFamily="34" charset="-128"/>
              </a:rPr>
              <a:t>σελίδας</a:t>
            </a:r>
            <a:r>
              <a:rPr lang="en-US" dirty="0">
                <a:ea typeface="ＭＳ Ｐゴシック" pitchFamily="34" charset="-128"/>
              </a:rPr>
              <a:t> &lt;</a:t>
            </a:r>
            <a:r>
              <a:rPr lang="el-GR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1000 </a:t>
            </a:r>
            <a:r>
              <a:rPr lang="el-GR" dirty="0">
                <a:ea typeface="ＭＳ Ｐゴシック" pitchFamily="34" charset="-128"/>
              </a:rPr>
              <a:t>όροι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/>
            <a:r>
              <a:rPr lang="en-US" dirty="0">
                <a:ea typeface="ＭＳ Ｐゴシック" pitchFamily="34" charset="-128"/>
              </a:rPr>
              <a:t>SEC filings, books, </a:t>
            </a:r>
            <a:r>
              <a:rPr lang="el-GR" dirty="0">
                <a:ea typeface="ＭＳ Ｐゴシック" pitchFamily="34" charset="-128"/>
              </a:rPr>
              <a:t>ακόμα και μερικά επικά ποιήματα </a:t>
            </a:r>
            <a:r>
              <a:rPr lang="en-US" dirty="0">
                <a:ea typeface="ＭＳ Ｐゴシック" pitchFamily="34" charset="-128"/>
              </a:rPr>
              <a:t>… </a:t>
            </a:r>
            <a:r>
              <a:rPr lang="el-GR" dirty="0">
                <a:ea typeface="ＭＳ Ｐゴシック" pitchFamily="34" charset="-128"/>
              </a:rPr>
              <a:t>πάνω από</a:t>
            </a:r>
            <a:r>
              <a:rPr lang="en-US" dirty="0">
                <a:ea typeface="ＭＳ Ｐゴシック" pitchFamily="34" charset="-128"/>
              </a:rPr>
              <a:t> 100,000 </a:t>
            </a:r>
            <a:r>
              <a:rPr lang="el-GR" dirty="0">
                <a:ea typeface="ＭＳ Ｐゴシック" pitchFamily="34" charset="-128"/>
              </a:rPr>
              <a:t>όρους</a:t>
            </a:r>
            <a:endParaRPr lang="en-US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Έστω ένας όρος με συχνότητα</a:t>
            </a:r>
            <a:r>
              <a:rPr lang="en-US" dirty="0">
                <a:ea typeface="ＭＳ Ｐゴシック" pitchFamily="34" charset="-128"/>
              </a:rPr>
              <a:t>  0.01% (1 </a:t>
            </a:r>
            <a:r>
              <a:rPr lang="el-GR" dirty="0">
                <a:ea typeface="ＭＳ Ｐゴシック" pitchFamily="34" charset="-128"/>
              </a:rPr>
              <a:t>ανά</a:t>
            </a:r>
            <a:r>
              <a:rPr lang="en-US" dirty="0">
                <a:ea typeface="ＭＳ Ｐゴシック" pitchFamily="34" charset="-128"/>
              </a:rPr>
              <a:t> 1000</a:t>
            </a:r>
            <a:r>
              <a:rPr lang="el-GR" dirty="0">
                <a:ea typeface="ＭＳ Ｐゴシック" pitchFamily="34" charset="-128"/>
              </a:rPr>
              <a:t> όρους</a:t>
            </a:r>
            <a:r>
              <a:rPr lang="en-US" dirty="0">
                <a:ea typeface="ＭＳ Ｐゴシック" pitchFamily="34" charset="-128"/>
              </a:rPr>
              <a:t>)</a:t>
            </a:r>
            <a:r>
              <a:rPr lang="el-GR" dirty="0">
                <a:ea typeface="ＭＳ Ｐゴシック" pitchFamily="34" charset="-128"/>
              </a:rPr>
              <a:t> σε </a:t>
            </a:r>
            <a:r>
              <a:rPr lang="el-GR" dirty="0">
                <a:solidFill>
                  <a:srgbClr val="FF0000"/>
                </a:solidFill>
                <a:ea typeface="ＭＳ Ｐゴシック" pitchFamily="34" charset="-128"/>
              </a:rPr>
              <a:t>ένα</a:t>
            </a:r>
            <a:r>
              <a:rPr lang="el-GR" dirty="0">
                <a:ea typeface="ＭＳ Ｐゴシック" pitchFamily="34" charset="-128"/>
              </a:rPr>
              <a:t> έγγραφο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66567" name="Slide Number Placeholder 25"/>
          <p:cNvSpPr>
            <a:spLocks noGrp="1"/>
          </p:cNvSpPr>
          <p:nvPr>
            <p:ph type="sldNum" sz="quarter" idx="12"/>
          </p:nvPr>
        </p:nvSpPr>
        <p:spPr bwMode="auto">
          <a:xfrm>
            <a:off x="6876256" y="6354267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A3EEE73-29F9-47CF-A53F-4E82EB51D904}" type="slidenum">
              <a:rPr lang="en-US"/>
              <a:pPr/>
              <a:t>49</a:t>
            </a:fld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2516" y="3583609"/>
            <a:ext cx="7769225" cy="1524000"/>
            <a:chOff x="624" y="3168"/>
            <a:chExt cx="4894" cy="96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624" y="3216"/>
              <a:ext cx="4894" cy="912"/>
              <a:chOff x="912" y="2448"/>
              <a:chExt cx="3888" cy="992"/>
            </a:xfrm>
          </p:grpSpPr>
          <p:sp>
            <p:nvSpPr>
              <p:cNvPr id="66570" name="Rectangle 7"/>
              <p:cNvSpPr>
                <a:spLocks noChangeArrowheads="1"/>
              </p:cNvSpPr>
              <p:nvPr/>
            </p:nvSpPr>
            <p:spPr bwMode="auto">
              <a:xfrm>
                <a:off x="3504" y="3109"/>
                <a:ext cx="1296" cy="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l-GR" sz="2200" dirty="0">
                    <a:solidFill>
                      <a:srgbClr val="FF0000"/>
                    </a:solidFill>
                  </a:rPr>
                  <a:t>?</a:t>
                </a:r>
                <a:endParaRPr lang="en-US" sz="2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6571" name="Rectangle 8"/>
              <p:cNvSpPr>
                <a:spLocks noChangeArrowheads="1"/>
              </p:cNvSpPr>
              <p:nvPr/>
            </p:nvSpPr>
            <p:spPr bwMode="auto">
              <a:xfrm>
                <a:off x="2208" y="3109"/>
                <a:ext cx="1296" cy="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2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6572" name="Rectangle 9"/>
              <p:cNvSpPr>
                <a:spLocks noChangeArrowheads="1"/>
              </p:cNvSpPr>
              <p:nvPr/>
            </p:nvSpPr>
            <p:spPr bwMode="auto">
              <a:xfrm>
                <a:off x="912" y="3109"/>
                <a:ext cx="1296" cy="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200">
                    <a:solidFill>
                      <a:schemeClr val="tx1"/>
                    </a:solidFill>
                  </a:rPr>
                  <a:t>100,000</a:t>
                </a:r>
              </a:p>
            </p:txBody>
          </p:sp>
          <p:sp>
            <p:nvSpPr>
              <p:cNvPr id="66573" name="Rectangle 10"/>
              <p:cNvSpPr>
                <a:spLocks noChangeArrowheads="1"/>
              </p:cNvSpPr>
              <p:nvPr/>
            </p:nvSpPr>
            <p:spPr bwMode="auto">
              <a:xfrm>
                <a:off x="3504" y="2779"/>
                <a:ext cx="129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2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6574" name="Rectangle 11"/>
              <p:cNvSpPr>
                <a:spLocks noChangeArrowheads="1"/>
              </p:cNvSpPr>
              <p:nvPr/>
            </p:nvSpPr>
            <p:spPr bwMode="auto">
              <a:xfrm>
                <a:off x="2208" y="2779"/>
                <a:ext cx="129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2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6575" name="Rectangle 12"/>
              <p:cNvSpPr>
                <a:spLocks noChangeArrowheads="1"/>
              </p:cNvSpPr>
              <p:nvPr/>
            </p:nvSpPr>
            <p:spPr bwMode="auto">
              <a:xfrm>
                <a:off x="912" y="2779"/>
                <a:ext cx="1296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200">
                    <a:solidFill>
                      <a:schemeClr val="tx1"/>
                    </a:solidFill>
                  </a:rPr>
                  <a:t>1000</a:t>
                </a:r>
              </a:p>
            </p:txBody>
          </p:sp>
          <p:sp>
            <p:nvSpPr>
              <p:cNvPr id="66576" name="Rectangle 13"/>
              <p:cNvSpPr>
                <a:spLocks noChangeArrowheads="1"/>
              </p:cNvSpPr>
              <p:nvPr/>
            </p:nvSpPr>
            <p:spPr bwMode="auto">
              <a:xfrm>
                <a:off x="3504" y="2448"/>
                <a:ext cx="1296" cy="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000">
                    <a:solidFill>
                      <a:schemeClr val="tx1"/>
                    </a:solidFill>
                  </a:rPr>
                  <a:t>Positional postings</a:t>
                </a:r>
              </a:p>
            </p:txBody>
          </p:sp>
          <p:sp>
            <p:nvSpPr>
              <p:cNvPr id="66577" name="Rectangle 1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1296" cy="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r>
                  <a:rPr lang="en-US" sz="2200">
                    <a:solidFill>
                      <a:schemeClr val="tx1"/>
                    </a:solidFill>
                  </a:rPr>
                  <a:t>Postings</a:t>
                </a:r>
              </a:p>
            </p:txBody>
          </p:sp>
          <p:sp>
            <p:nvSpPr>
              <p:cNvPr id="66578" name="Rectangle 15"/>
              <p:cNvSpPr>
                <a:spLocks noChangeArrowheads="1"/>
              </p:cNvSpPr>
              <p:nvPr/>
            </p:nvSpPr>
            <p:spPr bwMode="auto">
              <a:xfrm>
                <a:off x="912" y="2448"/>
                <a:ext cx="1296" cy="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pitchFamily="2" charset="2"/>
                  <a:buNone/>
                </a:pPr>
                <a:endParaRPr lang="el-GR" sz="2200">
                  <a:solidFill>
                    <a:schemeClr val="tx1"/>
                  </a:solidFill>
                </a:endParaRPr>
              </a:p>
            </p:txBody>
          </p:sp>
          <p:sp>
            <p:nvSpPr>
              <p:cNvPr id="66579" name="Line 16"/>
              <p:cNvSpPr>
                <a:spLocks noChangeShapeType="1"/>
              </p:cNvSpPr>
              <p:nvPr/>
            </p:nvSpPr>
            <p:spPr bwMode="auto">
              <a:xfrm>
                <a:off x="912" y="2448"/>
                <a:ext cx="38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0" name="Line 17"/>
              <p:cNvSpPr>
                <a:spLocks noChangeShapeType="1"/>
              </p:cNvSpPr>
              <p:nvPr/>
            </p:nvSpPr>
            <p:spPr bwMode="auto">
              <a:xfrm>
                <a:off x="912" y="2779"/>
                <a:ext cx="3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1" name="Line 18"/>
              <p:cNvSpPr>
                <a:spLocks noChangeShapeType="1"/>
              </p:cNvSpPr>
              <p:nvPr/>
            </p:nvSpPr>
            <p:spPr bwMode="auto">
              <a:xfrm>
                <a:off x="912" y="3109"/>
                <a:ext cx="3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2" name="Line 19"/>
              <p:cNvSpPr>
                <a:spLocks noChangeShapeType="1"/>
              </p:cNvSpPr>
              <p:nvPr/>
            </p:nvSpPr>
            <p:spPr bwMode="auto">
              <a:xfrm>
                <a:off x="912" y="3440"/>
                <a:ext cx="38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3" name="Line 20"/>
              <p:cNvSpPr>
                <a:spLocks noChangeShapeType="1"/>
              </p:cNvSpPr>
              <p:nvPr/>
            </p:nvSpPr>
            <p:spPr bwMode="auto">
              <a:xfrm>
                <a:off x="912" y="2448"/>
                <a:ext cx="0" cy="9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4" name="Line 21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9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5" name="Line 22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9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66586" name="Line 23"/>
              <p:cNvSpPr>
                <a:spLocks noChangeShapeType="1"/>
              </p:cNvSpPr>
              <p:nvPr/>
            </p:nvSpPr>
            <p:spPr bwMode="auto">
              <a:xfrm>
                <a:off x="4800" y="2448"/>
                <a:ext cx="0" cy="9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6569" name="Rectangle 24"/>
            <p:cNvSpPr>
              <a:spLocks noChangeArrowheads="1"/>
            </p:cNvSpPr>
            <p:nvPr/>
          </p:nvSpPr>
          <p:spPr bwMode="auto">
            <a:xfrm>
              <a:off x="624" y="3168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Document size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656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DD2F70-A85F-4D23-BC29-595F50A31067}"/>
              </a:ext>
            </a:extLst>
          </p:cNvPr>
          <p:cNvSpPr txBox="1"/>
          <p:nvPr/>
        </p:nvSpPr>
        <p:spPr>
          <a:xfrm>
            <a:off x="395536" y="5324062"/>
            <a:ext cx="4695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+mn-lt"/>
              </a:rPr>
              <a:t>?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Α 1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   Β 100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  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C 1000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7"/>
          <p:cNvSpPr txBox="1">
            <a:spLocks noChangeArrowheads="1"/>
          </p:cNvSpPr>
          <p:nvPr/>
        </p:nvSpPr>
        <p:spPr bwMode="auto">
          <a:xfrm>
            <a:off x="539552" y="507951"/>
            <a:ext cx="5040560" cy="23191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endParaRPr lang="el-GR" sz="1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Έγγραφο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1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(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d1) : 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Το Παν. Ιωαννίνων ιδρύθηκε το 1970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. </a:t>
            </a:r>
          </a:p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Έγγραφο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2 (d2) : 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Τα Ιωάννινα είναι η μεγαλύτερη πόλη της Ηπείρου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.</a:t>
            </a:r>
            <a:endParaRPr lang="el-GR" sz="1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Έγγραφο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3 (d3) :  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Η πτυχιακή εξεταστική στο Τμήμα Μηχ. Η/Υ και Πληροφορικής θ΄ αρχίσει την 1</a:t>
            </a:r>
            <a:r>
              <a:rPr lang="el-GR" sz="1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η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Φεβρουαρίου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.</a:t>
            </a:r>
            <a:endParaRPr lang="el-GR" sz="1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Έγγραφο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4 (d4) :  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Οι μαθητές των Ιωαννίνων αρίστευσαν στις εξετάσεις για την εισαγωγή  στα Πανεπιστήμια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.</a:t>
            </a:r>
            <a:endParaRPr lang="el-GR" sz="1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Έγγραφο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 5 (d5): </a:t>
            </a:r>
            <a:r>
              <a:rPr lang="el-G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Το 2017 ιδρύθηκε Πολυτεχνική Σχολή στο ΠΙ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. </a:t>
            </a:r>
            <a:endParaRPr lang="el-GR" sz="1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  <a:p>
            <a:pPr marL="342900" indent="-342900" defTabSz="457200" eaLnBrk="0" hangingPunct="0">
              <a:spcBef>
                <a:spcPct val="20000"/>
              </a:spcBef>
              <a:buClr>
                <a:srgbClr val="437085"/>
              </a:buClr>
              <a:defRPr/>
            </a:pPr>
            <a:endParaRPr lang="el-GR" sz="14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-180528" y="96876"/>
            <a:ext cx="46805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Ακολουθία εγγράφων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547" y="5082239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Όροι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(terms)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που θα εισαχθούν στο ευρετήριο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2680" y="3525411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Token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(λεκτικές μονάδες)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823595" y="2878179"/>
            <a:ext cx="0" cy="6480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6136" y="9087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Granularity: 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Μονάδα εγγράφου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95081" y="501305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l-GR" sz="1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Περιστολή </a:t>
            </a: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(stemming) </a:t>
            </a: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περικοπή καταλήξεων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l-GR" sz="1200" b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Λημματοποίηση</a:t>
            </a:r>
            <a:r>
              <a:rPr lang="el-GR" sz="1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(</a:t>
            </a: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lemmatization) </a:t>
            </a: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γλωσσική/μορφολογική επεξεργασία και αναγωγή της λέξης  στη ρίζα της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91880" y="2982755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Θέματα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Που σταματάμε: κενό/σημείο στίξης αλλά και απόστροφοι/όχι κενό/παύλα,  </a:t>
            </a:r>
            <a:r>
              <a:rPr lang="el-GR" sz="120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κλπ</a:t>
            </a: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Stop words </a:t>
            </a: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(το, και?)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l-GR" sz="120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Κανονικοποίηση</a:t>
            </a:r>
            <a:endParaRPr lang="el-GR" sz="12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914400" lvl="1" indent="-171450">
              <a:buFont typeface="Wingdings" panose="05000000000000000000" pitchFamily="2" charset="2"/>
              <a:buChar char="§"/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Κεφαλαία/μικρά</a:t>
            </a:r>
          </a:p>
          <a:p>
            <a:pPr marL="914400" lvl="1" indent="-171450">
              <a:buFont typeface="Wingdings" panose="05000000000000000000" pitchFamily="2" charset="2"/>
              <a:buChar char="§"/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Τόνοι</a:t>
            </a:r>
          </a:p>
          <a:p>
            <a:pPr marL="914400" lvl="1" indent="-171450">
              <a:buFont typeface="Wingdings" panose="05000000000000000000" pitchFamily="2" charset="2"/>
              <a:buChar char="§"/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Κανόνες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vs </a:t>
            </a: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Λίστες ισοδυναμίας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23595" y="4125490"/>
            <a:ext cx="0" cy="6480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9791" y="6134586"/>
            <a:ext cx="7056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Ίδια πολιτική και στο κείμενο και στην ερώτηση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2592" y="6959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Περίληψη</a:t>
            </a:r>
          </a:p>
        </p:txBody>
      </p:sp>
    </p:spTree>
    <p:extLst>
      <p:ext uri="{BB962C8B-B14F-4D97-AF65-F5344CB8AC3E}">
        <p14:creationId xmlns:p14="http://schemas.microsoft.com/office/powerpoint/2010/main" val="1024653249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Rules of thumb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Ένα ευρετήριο θέσεων είναι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2–4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μεγαλύτερο </a:t>
            </a:r>
            <a:r>
              <a:rPr lang="el-GR" dirty="0">
                <a:ea typeface="ＭＳ Ｐゴシック" pitchFamily="34" charset="-128"/>
              </a:rPr>
              <a:t>από ένα απλό ευρετήριο </a:t>
            </a: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Το μέγεθος του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συμπιεσμένου</a:t>
            </a:r>
            <a:r>
              <a:rPr lang="el-GR" dirty="0">
                <a:ea typeface="ＭＳ Ｐゴシック" pitchFamily="34" charset="-128"/>
              </a:rPr>
              <a:t> ευρετηρίου είναι το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35–50%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</a:rPr>
              <a:t>του όγκου του αρχικού κειμένου </a:t>
            </a:r>
          </a:p>
          <a:p>
            <a:pPr eaLnBrk="1" hangingPunct="1"/>
            <a:r>
              <a:rPr lang="el-GR" dirty="0">
                <a:ea typeface="ＭＳ Ｐゴシック" pitchFamily="34" charset="-128"/>
              </a:rPr>
              <a:t>Αυτά αφορούν την Αγγλική (και παρόμοιες) γλώσσες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26DD0F-6DA7-473B-9846-B669EC58F0EE}" type="slidenum">
              <a:rPr lang="en-US"/>
              <a:pPr/>
              <a:t>50</a:t>
            </a:fld>
            <a:endParaRPr lang="en-US"/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2.4.2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Συνδυαστικές μέθοδοι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45840" y="1787679"/>
            <a:ext cx="7846640" cy="1820416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34" charset="-128"/>
              </a:rPr>
              <a:t>Αυτές οι δυο προσεγγίσεις μπορεί να συνδυαστούν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/>
            <a:r>
              <a:rPr lang="el-GR" dirty="0">
                <a:ea typeface="ＭＳ Ｐゴシック" pitchFamily="34" charset="-128"/>
              </a:rPr>
              <a:t>Για συγκεκριμένες φράσεις </a:t>
            </a:r>
            <a:r>
              <a:rPr lang="en-US" dirty="0">
                <a:ea typeface="ＭＳ Ｐゴシック" pitchFamily="34" charset="-128"/>
              </a:rPr>
              <a:t>(</a:t>
            </a:r>
            <a:r>
              <a:rPr lang="en-US" b="1" i="1" dirty="0">
                <a:ea typeface="ＭＳ Ｐゴシック" pitchFamily="34" charset="-128"/>
              </a:rPr>
              <a:t>“Michael Jackson”, “Britney Spears”</a:t>
            </a:r>
            <a:r>
              <a:rPr lang="en-US" dirty="0">
                <a:ea typeface="ＭＳ Ｐゴシック" pitchFamily="34" charset="-128"/>
              </a:rPr>
              <a:t>)</a:t>
            </a:r>
            <a:r>
              <a:rPr lang="el-GR" dirty="0">
                <a:ea typeface="ＭＳ Ｐゴシック" pitchFamily="34" charset="-128"/>
              </a:rPr>
              <a:t> η συνεχής συγχώνευση καταχωρήσεων ευρετηρίου θέσεων δεν είναι αποδοτική </a:t>
            </a:r>
            <a:r>
              <a:rPr lang="en-US" dirty="0">
                <a:ea typeface="ＭＳ Ｐゴシック" pitchFamily="34" charset="-128"/>
              </a:rPr>
              <a:t> </a:t>
            </a:r>
            <a:endParaRPr lang="el-GR" dirty="0">
              <a:ea typeface="ＭＳ Ｐゴシック" pitchFamily="34" charset="-128"/>
            </a:endParaRPr>
          </a:p>
          <a:p>
            <a:pPr lvl="2" eaLnBrk="1" hangingPunct="1"/>
            <a:r>
              <a:rPr lang="el-GR" dirty="0">
                <a:ea typeface="ＭＳ Ｐゴシック" pitchFamily="34" charset="-128"/>
              </a:rPr>
              <a:t>Ακόμα περισσότερο για φράσεις όπως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“The Who”</a:t>
            </a:r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8E2140-588A-4785-BF03-595F690584E4}" type="slidenum">
              <a:rPr lang="en-US"/>
              <a:pPr/>
              <a:t>51</a:t>
            </a:fld>
            <a:endParaRPr lang="en-US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tx1"/>
                </a:solidFill>
              </a:rPr>
              <a:t>Κεφ</a:t>
            </a:r>
            <a:r>
              <a:rPr lang="en-US" sz="1600" dirty="0">
                <a:solidFill>
                  <a:schemeClr val="tx1"/>
                </a:solidFill>
              </a:rPr>
              <a:t>. 2.4.3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4005064"/>
            <a:ext cx="6936432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Clr>
                <a:srgbClr val="437085"/>
              </a:buClr>
            </a:pPr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Πότε </a:t>
            </a:r>
            <a:r>
              <a:rPr lang="en-US" sz="2800" dirty="0" err="1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biwords</a:t>
            </a:r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 αντί για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positional indexes?</a:t>
            </a:r>
          </a:p>
          <a:p>
            <a:pPr marL="342900" indent="-342900" defTabSz="457200">
              <a:spcBef>
                <a:spcPct val="20000"/>
              </a:spcBef>
              <a:buClr>
                <a:srgbClr val="437085"/>
              </a:buClr>
              <a:buFont typeface="Wingdings" pitchFamily="-11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Αυτά που συναντώνται συχνά</a:t>
            </a:r>
          </a:p>
          <a:p>
            <a:pPr marL="342900" indent="-342900" defTabSz="457200">
              <a:spcBef>
                <a:spcPct val="20000"/>
              </a:spcBef>
              <a:buClr>
                <a:srgbClr val="437085"/>
              </a:buClr>
              <a:buFont typeface="Wingdings" pitchFamily="-11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Τις ποιο «ακριβές»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ΤΕΛΟΣ 2</a:t>
            </a:r>
            <a:r>
              <a:rPr lang="el-GR" baseline="30000" dirty="0">
                <a:ea typeface="ＭＳ Ｐゴシック" pitchFamily="-112" charset="-128"/>
              </a:rPr>
              <a:t>ου</a:t>
            </a:r>
            <a:r>
              <a:rPr lang="el-GR" dirty="0">
                <a:ea typeface="ＭＳ Ｐゴシック" pitchFamily="-112" charset="-128"/>
              </a:rPr>
              <a:t> Κεφαλαίου</a:t>
            </a:r>
          </a:p>
          <a:p>
            <a:pPr algn="ctr" eaLnBrk="1" hangingPunct="1">
              <a:buNone/>
            </a:pPr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Ερωτήσεις?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86FE0E-F76C-44ED-A650-8532307F92FB}" type="slidenum">
              <a:rPr lang="en-US"/>
              <a:pPr/>
              <a:t>52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Επανάληψη (ερωτήσεις)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1507EB-1C60-4B69-B7EA-51F75011C9CF}" type="slidenum">
              <a:rPr lang="en-US"/>
              <a:pPr/>
              <a:t>6</a:t>
            </a:fld>
            <a:endParaRPr lang="en-US"/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bg2">
                    <a:lumMod val="10000"/>
                  </a:schemeClr>
                </a:solidFill>
              </a:rPr>
              <a:t>Κεφ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. 2.2.4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412988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Άσκηση 2.1</a:t>
            </a:r>
          </a:p>
          <a:p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Are the following statements true or false?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In a Boolean retrieval system, stemming never lowers precision.</a:t>
            </a:r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 </a:t>
            </a: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1Α Σωστό 1Β Λάθος</a:t>
            </a:r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. In a Boolean retrieval system, stemming never lowers recall.</a:t>
            </a:r>
            <a:endParaRPr lang="el-GR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2Α Σωστό 2Β Λάθος</a:t>
            </a:r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585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Επανάληψη (ερωτήσεις)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1507EB-1C60-4B69-B7EA-51F75011C9CF}" type="slidenum">
              <a:rPr lang="en-US"/>
              <a:pPr/>
              <a:t>7</a:t>
            </a:fld>
            <a:endParaRPr lang="en-US"/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>
                <a:solidFill>
                  <a:schemeClr val="bg2">
                    <a:lumMod val="10000"/>
                  </a:schemeClr>
                </a:solidFill>
              </a:rPr>
              <a:t>Κεφ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. 2.2.4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0820" y="1160854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 2.1</a:t>
            </a:r>
          </a:p>
          <a:p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Are the following statements true or false?</a:t>
            </a: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3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. Stemming increases the size of the vocabulary</a:t>
            </a:r>
            <a:endParaRPr lang="el-GR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3Α Σωστό 3Β Λάθος</a:t>
            </a:r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4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. Stemming should be invoked at indexing time but not while processing a query</a:t>
            </a:r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.</a:t>
            </a:r>
          </a:p>
          <a:p>
            <a:r>
              <a:rPr lang="el-GR" sz="2800" dirty="0">
                <a:solidFill>
                  <a:schemeClr val="tx1"/>
                </a:solidFill>
                <a:latin typeface="+mn-lt"/>
                <a:ea typeface="ＭＳ Ｐゴシック" pitchFamily="34" charset="-128"/>
                <a:cs typeface="ＭＳ Ｐゴシック" pitchFamily="-65" charset="-128"/>
              </a:rPr>
              <a:t>4Α Σωστό 4Β Λάθος</a:t>
            </a:r>
            <a:endParaRPr lang="en-US" sz="2800" dirty="0">
              <a:solidFill>
                <a:schemeClr val="tx1"/>
              </a:solidFill>
              <a:latin typeface="+mn-lt"/>
              <a:ea typeface="ＭＳ Ｐゴシック" pitchFamily="34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248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9"/>
          <p:cNvSpPr>
            <a:spLocks noGrp="1" noChangeArrowheads="1"/>
          </p:cNvSpPr>
          <p:nvPr>
            <p:ph type="title"/>
          </p:nvPr>
        </p:nvSpPr>
        <p:spPr>
          <a:xfrm>
            <a:off x="1115616" y="284162"/>
            <a:ext cx="7886700" cy="1325563"/>
          </a:xfrm>
        </p:spPr>
        <p:txBody>
          <a:bodyPr/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του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Indexer: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Ακολουθία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Token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6781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200" dirty="0">
                <a:ea typeface="ＭＳ Ｐゴシック" pitchFamily="-112" charset="-128"/>
              </a:rPr>
              <a:t>Ακολουθία από ζεύγη </a:t>
            </a:r>
            <a:r>
              <a:rPr lang="en-US" sz="2200" dirty="0">
                <a:ea typeface="ＭＳ Ｐゴシック" pitchFamily="-112" charset="-128"/>
              </a:rPr>
              <a:t>(Modified token, Document ID).</a:t>
            </a: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104775" y="4324350"/>
            <a:ext cx="2838450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I did enact Julius</a:t>
            </a:r>
          </a:p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Caesar I was killed </a:t>
            </a:r>
          </a:p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i' the Capitol; </a:t>
            </a:r>
          </a:p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Brutus killed me.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Doc 1</a:t>
            </a: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3165475" y="4400550"/>
            <a:ext cx="3195638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So let it be with</a:t>
            </a:r>
          </a:p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Caesar. The noble</a:t>
            </a:r>
          </a:p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Brutus hath told you</a:t>
            </a:r>
          </a:p>
          <a:p>
            <a:pPr algn="ctr"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Caesar was ambitious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>
                <a:solidFill>
                  <a:prstClr val="black"/>
                </a:solidFill>
                <a:latin typeface="Arial" charset="0"/>
                <a:ea typeface="+mn-ea"/>
                <a:cs typeface="Arial Unicode MS" pitchFamily="-112" charset="0"/>
              </a:rPr>
              <a:t>Doc 2</a:t>
            </a: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7327900" y="1782763"/>
          <a:ext cx="1319213" cy="492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4077269" imgH="15242128" progId="Excel.Sheet.8">
                  <p:embed/>
                </p:oleObj>
              </mc:Choice>
              <mc:Fallback>
                <p:oleObj name="Worksheet" r:id="rId3" imgW="4077269" imgH="15242128" progId="Excel.Sheet.8">
                  <p:embed/>
                  <p:pic>
                    <p:nvPicPr>
                      <p:cNvPr id="3789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900" y="1782763"/>
                        <a:ext cx="1319213" cy="492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sp>
        <p:nvSpPr>
          <p:cNvPr id="37898" name="TextBox 9"/>
          <p:cNvSpPr txBox="1">
            <a:spLocks noChangeArrowheads="1"/>
          </p:cNvSpPr>
          <p:nvPr/>
        </p:nvSpPr>
        <p:spPr bwMode="auto">
          <a:xfrm>
            <a:off x="7640924" y="195849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l-G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Κεφ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. 1.2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5"/>
          <p:cNvSpPr>
            <a:spLocks noGrp="1" noChangeArrowheads="1"/>
          </p:cNvSpPr>
          <p:nvPr>
            <p:ph type="title"/>
          </p:nvPr>
        </p:nvSpPr>
        <p:spPr>
          <a:xfrm>
            <a:off x="611560" y="202074"/>
            <a:ext cx="7886700" cy="1325563"/>
          </a:xfrm>
        </p:spPr>
        <p:txBody>
          <a:bodyPr/>
          <a:lstStyle/>
          <a:p>
            <a:pPr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του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Indexer: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Ταξινόμηση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sort)</a:t>
            </a:r>
          </a:p>
        </p:txBody>
      </p:sp>
      <p:sp>
        <p:nvSpPr>
          <p:cNvPr id="3891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4572000" cy="6096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l-GR" sz="3400" dirty="0">
                <a:solidFill>
                  <a:srgbClr val="FF0000"/>
                </a:solidFill>
                <a:ea typeface="ＭＳ Ｐゴシック" pitchFamily="-112" charset="-128"/>
              </a:rPr>
              <a:t>Ταξινόμηση</a:t>
            </a:r>
            <a:r>
              <a:rPr lang="el-GR" sz="3400" dirty="0">
                <a:ea typeface="ＭＳ Ｐゴシック" pitchFamily="-112" charset="-128"/>
              </a:rPr>
              <a:t> με βάση τους όρους</a:t>
            </a:r>
            <a:endParaRPr lang="en-US" sz="3400" dirty="0">
              <a:ea typeface="ＭＳ Ｐゴシック" pitchFamily="-112" charset="-128"/>
            </a:endParaRP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Και μετά το </a:t>
            </a:r>
            <a:r>
              <a:rPr lang="en-US" sz="1800" dirty="0" err="1">
                <a:ea typeface="ＭＳ Ｐゴシック" pitchFamily="-112" charset="-128"/>
              </a:rPr>
              <a:t>docID</a:t>
            </a:r>
            <a:r>
              <a:rPr lang="en-US" sz="1800" dirty="0">
                <a:ea typeface="ＭＳ Ｐゴシック" pitchFamily="-112" charset="-128"/>
              </a:rPr>
              <a:t> 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7562850" y="1782763"/>
          <a:ext cx="1217613" cy="492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3" imgW="4077269" imgH="16270971" progId="Excel.Sheet.8">
                  <p:embed/>
                </p:oleObj>
              </mc:Choice>
              <mc:Fallback>
                <p:oleObj name="Worksheet" r:id="rId3" imgW="4077269" imgH="16270971" progId="Excel.Sheet.8">
                  <p:embed/>
                  <p:pic>
                    <p:nvPicPr>
                      <p:cNvPr id="38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1782763"/>
                        <a:ext cx="1217613" cy="492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Line 4"/>
          <p:cNvSpPr>
            <a:spLocks noChangeShapeType="1"/>
          </p:cNvSpPr>
          <p:nvPr/>
        </p:nvSpPr>
        <p:spPr bwMode="auto">
          <a:xfrm>
            <a:off x="71628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defTabSz="914400"/>
            <a:endParaRPr lang="el-GR">
              <a:solidFill>
                <a:prstClr val="black"/>
              </a:solidFill>
              <a:ea typeface="+mn-ea"/>
              <a:cs typeface="Arial Unicode MS" pitchFamily="-112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5880100" y="1733550"/>
          <a:ext cx="1352550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Worksheet" r:id="rId5" imgW="4077269" imgH="15127812" progId="Excel.Sheet.8">
                  <p:embed/>
                </p:oleObj>
              </mc:Choice>
              <mc:Fallback>
                <p:oleObj name="Worksheet" r:id="rId5" imgW="4077269" imgH="15127812" progId="Excel.Sheet.8">
                  <p:embed/>
                  <p:pic>
                    <p:nvPicPr>
                      <p:cNvPr id="389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1733550"/>
                        <a:ext cx="1352550" cy="504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902023" y="2780928"/>
            <a:ext cx="3312368" cy="1057037"/>
          </a:xfrm>
          <a:prstGeom prst="upArrowCallout">
            <a:avLst>
              <a:gd name="adj1" fmla="val 105218"/>
              <a:gd name="adj2" fmla="val 105235"/>
              <a:gd name="adj3" fmla="val 16667"/>
              <a:gd name="adj4" fmla="val 66667"/>
            </a:avLst>
          </a:prstGeom>
          <a:solidFill>
            <a:srgbClr val="83AD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defTabSz="914400"/>
            <a:r>
              <a:rPr lang="el-GR" sz="2000" b="1" dirty="0">
                <a:solidFill>
                  <a:prstClr val="black"/>
                </a:solidFill>
                <a:latin typeface="Calibri" pitchFamily="-112" charset="0"/>
                <a:ea typeface="+mn-ea"/>
                <a:cs typeface="Arial Unicode MS" pitchFamily="-112" charset="0"/>
              </a:rPr>
              <a:t>Βασικό βήμα της </a:t>
            </a:r>
            <a:r>
              <a:rPr lang="el-GR" sz="2000" b="1" dirty="0" err="1">
                <a:solidFill>
                  <a:prstClr val="black"/>
                </a:solidFill>
                <a:latin typeface="Calibri" pitchFamily="-112" charset="0"/>
                <a:ea typeface="+mn-ea"/>
                <a:cs typeface="Arial Unicode MS" pitchFamily="-112" charset="0"/>
              </a:rPr>
              <a:t>ευρετηριοποίησης</a:t>
            </a:r>
            <a:endParaRPr lang="en-US" sz="2000" b="1" dirty="0">
              <a:solidFill>
                <a:prstClr val="black"/>
              </a:solidFill>
              <a:latin typeface="Calibri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7670557" y="152988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l-G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Κεφ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-112" charset="0"/>
                <a:ea typeface="+mn-ea"/>
                <a:cs typeface="Arial Unicode MS" pitchFamily="-112" charset="0"/>
              </a:rPr>
              <a:t>. 1.2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2851</TotalTime>
  <Words>2709</Words>
  <Application>Microsoft Office PowerPoint</Application>
  <PresentationFormat>Προβολή στην οθόνη (4:3)</PresentationFormat>
  <Paragraphs>550</Paragraphs>
  <Slides>52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52</vt:i4>
      </vt:variant>
    </vt:vector>
  </HeadingPairs>
  <TitlesOfParts>
    <vt:vector size="63" baseType="lpstr">
      <vt:lpstr>Arial</vt:lpstr>
      <vt:lpstr>Calibri</vt:lpstr>
      <vt:lpstr>Calibri Light</vt:lpstr>
      <vt:lpstr>Courier</vt:lpstr>
      <vt:lpstr>Courier New</vt:lpstr>
      <vt:lpstr>Lucida Sans</vt:lpstr>
      <vt:lpstr>Tahoma</vt:lpstr>
      <vt:lpstr>Times New Roman</vt:lpstr>
      <vt:lpstr>Wingdings</vt:lpstr>
      <vt:lpstr>Office Theme</vt:lpstr>
      <vt:lpstr>Worksheet</vt:lpstr>
      <vt:lpstr>Παρουσίαση του PowerPoint</vt:lpstr>
      <vt:lpstr>Παρουσίαση του PowerPoint</vt:lpstr>
      <vt:lpstr>Τα βασικά βήματα για την κατασκευή του ευρετηρίου</vt:lpstr>
      <vt:lpstr>Βασική Ορολογία</vt:lpstr>
      <vt:lpstr>Παρουσίαση του PowerPoint</vt:lpstr>
      <vt:lpstr>Επανάληψη (ερωτήσεις)</vt:lpstr>
      <vt:lpstr>Επανάληψη (ερωτήσεις)</vt:lpstr>
      <vt:lpstr>Βήματα του Indexer: Ακολουθία Token</vt:lpstr>
      <vt:lpstr>Βήματα του Indexer: Ταξινόμηση (sort)</vt:lpstr>
      <vt:lpstr>Βήματα του Indexer: Λεξικό &amp; Καταχωρήσεις</vt:lpstr>
      <vt:lpstr>Πόσο χώρο χρειαζόμαστε?</vt:lpstr>
      <vt:lpstr>Παρουσίαση του PowerPoint</vt:lpstr>
      <vt:lpstr>Βασικές Δομές</vt:lpstr>
      <vt:lpstr>Δομές Δεδομένων για Λεξικά</vt:lpstr>
      <vt:lpstr>Δομές Δεδομένων για Λεξικά</vt:lpstr>
      <vt:lpstr>Μια απλοϊκή λύση </vt:lpstr>
      <vt:lpstr>Δομές Δεδομένων για Λεξικά</vt:lpstr>
      <vt:lpstr>Δομές Δεδομένων για το Λεξικό</vt:lpstr>
      <vt:lpstr>Πίνακες Κατακερματισμού</vt:lpstr>
      <vt:lpstr>Δέντρα Αναζήτησης: Δυαδικό Δέντρο</vt:lpstr>
      <vt:lpstr>Δέντρα Αναζήτησης: Δυαδικό Δέντρο</vt:lpstr>
      <vt:lpstr>Δέντρα: B-δέντρα</vt:lpstr>
      <vt:lpstr>Δέντρα: B-δέντρα</vt:lpstr>
      <vt:lpstr>Δέντρα</vt:lpstr>
      <vt:lpstr>Παρουσίαση του PowerPoint</vt:lpstr>
      <vt:lpstr>Τι θα δούμε σήμερα;</vt:lpstr>
      <vt:lpstr>Βασική συγχώνευση</vt:lpstr>
      <vt:lpstr>Επέκταση των λιστών με δείκτες παράβλεψης skip pointers (κατά την κατασκευή του ευρετηρίου)</vt:lpstr>
      <vt:lpstr>Επεξεργασία ερωτήματος με skip pointers</vt:lpstr>
      <vt:lpstr>Επεξεργασία ερωτήματος με skip pointers</vt:lpstr>
      <vt:lpstr>Που να τοποθετήσουμε τους δείκτες?</vt:lpstr>
      <vt:lpstr>Τοποθέτηση των δεικτών </vt:lpstr>
      <vt:lpstr>Ευρετήρια φράσεων</vt:lpstr>
      <vt:lpstr>Ερωτήματα Φράσεων (phrase queries)</vt:lpstr>
      <vt:lpstr>Μια πρώτη προσέγγιση: Ευρετήρια ζευγών λέξεων (Biword indexes)</vt:lpstr>
      <vt:lpstr>Μεγαλύτερες φράσεις</vt:lpstr>
      <vt:lpstr>Διευρυμένα biwords</vt:lpstr>
      <vt:lpstr>Διευρυμένα biwords</vt:lpstr>
      <vt:lpstr>Θέματα</vt:lpstr>
      <vt:lpstr>Λύση 2: Positional indexes (Ευρετήρια Θέσεων)</vt:lpstr>
      <vt:lpstr>Παράδειγμα</vt:lpstr>
      <vt:lpstr>Παράδειγμα</vt:lpstr>
      <vt:lpstr>Επεξεργασία ερωτήματος φράσης</vt:lpstr>
      <vt:lpstr>Παράδειγμα</vt:lpstr>
      <vt:lpstr>Επεξεργασία ερωτήματος φράσης</vt:lpstr>
      <vt:lpstr>Ερωτήματα γειτονικότητας (Proximity queries)</vt:lpstr>
      <vt:lpstr>Πολυπλοκότητα ερώτησης</vt:lpstr>
      <vt:lpstr>Μέγεθος ευρετηρίου</vt:lpstr>
      <vt:lpstr>Μέγεθος ευρετηρίου</vt:lpstr>
      <vt:lpstr>Rules of thumb</vt:lpstr>
      <vt:lpstr>Συνδυαστικές μέθοδοι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EVANGELIA PITOURA</cp:lastModifiedBy>
  <cp:revision>1601</cp:revision>
  <cp:lastPrinted>2009-09-22T15:48:09Z</cp:lastPrinted>
  <dcterms:created xsi:type="dcterms:W3CDTF">2009-09-21T23:46:17Z</dcterms:created>
  <dcterms:modified xsi:type="dcterms:W3CDTF">2023-03-14T09:36:47Z</dcterms:modified>
</cp:coreProperties>
</file>