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2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23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163"/>
  </p:notesMasterIdLst>
  <p:handoutMasterIdLst>
    <p:handoutMasterId r:id="rId164"/>
  </p:handoutMasterIdLst>
  <p:sldIdLst>
    <p:sldId id="727" r:id="rId2"/>
    <p:sldId id="728" r:id="rId3"/>
    <p:sldId id="730" r:id="rId4"/>
    <p:sldId id="1174" r:id="rId5"/>
    <p:sldId id="1175" r:id="rId6"/>
    <p:sldId id="794" r:id="rId7"/>
    <p:sldId id="732" r:id="rId8"/>
    <p:sldId id="731" r:id="rId9"/>
    <p:sldId id="733" r:id="rId10"/>
    <p:sldId id="734" r:id="rId11"/>
    <p:sldId id="735" r:id="rId12"/>
    <p:sldId id="1177" r:id="rId13"/>
    <p:sldId id="736" r:id="rId14"/>
    <p:sldId id="744" r:id="rId15"/>
    <p:sldId id="737" r:id="rId16"/>
    <p:sldId id="908" r:id="rId17"/>
    <p:sldId id="742" r:id="rId18"/>
    <p:sldId id="796" r:id="rId19"/>
    <p:sldId id="745" r:id="rId20"/>
    <p:sldId id="797" r:id="rId21"/>
    <p:sldId id="749" r:id="rId22"/>
    <p:sldId id="799" r:id="rId23"/>
    <p:sldId id="1179" r:id="rId24"/>
    <p:sldId id="750" r:id="rId25"/>
    <p:sldId id="905" r:id="rId26"/>
    <p:sldId id="798" r:id="rId27"/>
    <p:sldId id="743" r:id="rId28"/>
    <p:sldId id="1183" r:id="rId29"/>
    <p:sldId id="746" r:id="rId30"/>
    <p:sldId id="747" r:id="rId31"/>
    <p:sldId id="748" r:id="rId32"/>
    <p:sldId id="740" r:id="rId33"/>
    <p:sldId id="1107" r:id="rId34"/>
    <p:sldId id="1110" r:id="rId35"/>
    <p:sldId id="1184" r:id="rId36"/>
    <p:sldId id="1202" r:id="rId37"/>
    <p:sldId id="738" r:id="rId38"/>
    <p:sldId id="755" r:id="rId39"/>
    <p:sldId id="1188" r:id="rId40"/>
    <p:sldId id="1193" r:id="rId41"/>
    <p:sldId id="1190" r:id="rId42"/>
    <p:sldId id="1191" r:id="rId43"/>
    <p:sldId id="739" r:id="rId44"/>
    <p:sldId id="754" r:id="rId45"/>
    <p:sldId id="741" r:id="rId46"/>
    <p:sldId id="820" r:id="rId47"/>
    <p:sldId id="759" r:id="rId48"/>
    <p:sldId id="758" r:id="rId49"/>
    <p:sldId id="761" r:id="rId50"/>
    <p:sldId id="913" r:id="rId51"/>
    <p:sldId id="823" r:id="rId52"/>
    <p:sldId id="909" r:id="rId53"/>
    <p:sldId id="910" r:id="rId54"/>
    <p:sldId id="911" r:id="rId55"/>
    <p:sldId id="1194" r:id="rId56"/>
    <p:sldId id="1195" r:id="rId57"/>
    <p:sldId id="756" r:id="rId58"/>
    <p:sldId id="912" r:id="rId59"/>
    <p:sldId id="765" r:id="rId60"/>
    <p:sldId id="1105" r:id="rId61"/>
    <p:sldId id="772" r:id="rId62"/>
    <p:sldId id="1205" r:id="rId63"/>
    <p:sldId id="769" r:id="rId64"/>
    <p:sldId id="915" r:id="rId65"/>
    <p:sldId id="916" r:id="rId66"/>
    <p:sldId id="826" r:id="rId67"/>
    <p:sldId id="1196" r:id="rId68"/>
    <p:sldId id="1199" r:id="rId69"/>
    <p:sldId id="831" r:id="rId70"/>
    <p:sldId id="751" r:id="rId71"/>
    <p:sldId id="914" r:id="rId72"/>
    <p:sldId id="834" r:id="rId73"/>
    <p:sldId id="1201" r:id="rId74"/>
    <p:sldId id="835" r:id="rId75"/>
    <p:sldId id="836" r:id="rId76"/>
    <p:sldId id="838" r:id="rId77"/>
    <p:sldId id="1203" r:id="rId78"/>
    <p:sldId id="839" r:id="rId79"/>
    <p:sldId id="840" r:id="rId80"/>
    <p:sldId id="841" r:id="rId81"/>
    <p:sldId id="842" r:id="rId82"/>
    <p:sldId id="843" r:id="rId83"/>
    <p:sldId id="1163" r:id="rId84"/>
    <p:sldId id="1010" r:id="rId85"/>
    <p:sldId id="1079" r:id="rId86"/>
    <p:sldId id="1011" r:id="rId87"/>
    <p:sldId id="1012" r:id="rId88"/>
    <p:sldId id="1013" r:id="rId89"/>
    <p:sldId id="1014" r:id="rId90"/>
    <p:sldId id="1015" r:id="rId91"/>
    <p:sldId id="1016" r:id="rId92"/>
    <p:sldId id="1166" r:id="rId93"/>
    <p:sldId id="1168" r:id="rId94"/>
    <p:sldId id="1170" r:id="rId95"/>
    <p:sldId id="1208" r:id="rId96"/>
    <p:sldId id="1211" r:id="rId97"/>
    <p:sldId id="1209" r:id="rId98"/>
    <p:sldId id="1167" r:id="rId99"/>
    <p:sldId id="858" r:id="rId100"/>
    <p:sldId id="1114" r:id="rId101"/>
    <p:sldId id="1224" r:id="rId102"/>
    <p:sldId id="1219" r:id="rId103"/>
    <p:sldId id="1022" r:id="rId104"/>
    <p:sldId id="1169" r:id="rId105"/>
    <p:sldId id="1213" r:id="rId106"/>
    <p:sldId id="960" r:id="rId107"/>
    <p:sldId id="860" r:id="rId108"/>
    <p:sldId id="861" r:id="rId109"/>
    <p:sldId id="1171" r:id="rId110"/>
    <p:sldId id="862" r:id="rId111"/>
    <p:sldId id="949" r:id="rId112"/>
    <p:sldId id="1220" r:id="rId113"/>
    <p:sldId id="1017" r:id="rId114"/>
    <p:sldId id="1018" r:id="rId115"/>
    <p:sldId id="1023" r:id="rId116"/>
    <p:sldId id="1019" r:id="rId117"/>
    <p:sldId id="1173" r:id="rId118"/>
    <p:sldId id="1218" r:id="rId119"/>
    <p:sldId id="1020" r:id="rId120"/>
    <p:sldId id="1221" r:id="rId121"/>
    <p:sldId id="1024" r:id="rId122"/>
    <p:sldId id="1025" r:id="rId123"/>
    <p:sldId id="1026" r:id="rId124"/>
    <p:sldId id="1027" r:id="rId125"/>
    <p:sldId id="1028" r:id="rId126"/>
    <p:sldId id="1112" r:id="rId127"/>
    <p:sldId id="1111" r:id="rId128"/>
    <p:sldId id="1113" r:id="rId129"/>
    <p:sldId id="1164" r:id="rId130"/>
    <p:sldId id="1068" r:id="rId131"/>
    <p:sldId id="1069" r:id="rId132"/>
    <p:sldId id="1004" r:id="rId133"/>
    <p:sldId id="1070" r:id="rId134"/>
    <p:sldId id="1223" r:id="rId135"/>
    <p:sldId id="1101" r:id="rId136"/>
    <p:sldId id="1005" r:id="rId137"/>
    <p:sldId id="1222" r:id="rId138"/>
    <p:sldId id="1000" r:id="rId139"/>
    <p:sldId id="1001" r:id="rId140"/>
    <p:sldId id="1002" r:id="rId141"/>
    <p:sldId id="1003" r:id="rId142"/>
    <p:sldId id="1165" r:id="rId143"/>
    <p:sldId id="1006" r:id="rId144"/>
    <p:sldId id="1076" r:id="rId145"/>
    <p:sldId id="1007" r:id="rId146"/>
    <p:sldId id="1008" r:id="rId147"/>
    <p:sldId id="1009" r:id="rId148"/>
    <p:sldId id="1172" r:id="rId149"/>
    <p:sldId id="1115" r:id="rId150"/>
    <p:sldId id="1116" r:id="rId151"/>
    <p:sldId id="1117" r:id="rId152"/>
    <p:sldId id="1118" r:id="rId153"/>
    <p:sldId id="1119" r:id="rId154"/>
    <p:sldId id="1120" r:id="rId155"/>
    <p:sldId id="1121" r:id="rId156"/>
    <p:sldId id="1122" r:id="rId157"/>
    <p:sldId id="1123" r:id="rId158"/>
    <p:sldId id="1124" r:id="rId159"/>
    <p:sldId id="1125" r:id="rId160"/>
    <p:sldId id="1126" r:id="rId161"/>
    <p:sldId id="975" r:id="rId162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00"/>
    <a:srgbClr val="FF9966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711" autoAdjust="0"/>
    <p:restoredTop sz="96052" autoAdjust="0"/>
  </p:normalViewPr>
  <p:slideViewPr>
    <p:cSldViewPr>
      <p:cViewPr>
        <p:scale>
          <a:sx n="98" d="100"/>
          <a:sy n="98" d="100"/>
        </p:scale>
        <p:origin x="10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508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2:03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37 280,'0'0'2106,"-3"-2"-1658,2 1-479,0 0 328,-1 0 0,1 0 1,-1 0-1,1 0 0,0-1 0,-1 1 1,1 0-1,0-1 0,0 1 0,0-1 1,0 1-1,0-1 0,1 0 1,-1 1-1,0-1 0,0-3 0,1 5-206,161-6-223,-171 7 140,0 1 0,0 0 0,0 0 0,0 1 0,-12 5-1,-18 6-86,10-6 70,0-2 1,0 0-1,-52 2 0,81-8-73,10-1 116,0 0 129,0 0 1,1 1-1,14 2 1,6-1-132,174 1-5035,-153-2 2044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9:18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1168,'0'0'0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50:10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1488,'0'0'2090,"0"-6"-1735,3-60 1919,12 64-2224,135-22 76,-55 7-5,184-8-1,-244 25 282,-33 3-800,0 1 20,0 0 0,0-1 0,1 0 0,0 1 0,5 4 0,4 3-933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1 592,'0'0'11813,"0"0"-11853,0 0 0,0 0-1,0 1 1,0-1 0,0 0-1,0 0 1,0 1-1,0-1 1,-1 0 0,1 0-1,0 1 1,0-1 0,0 0-1,1 1 1,-1-1 0,0 0-1,0 0 1,0 1-1,0-1 1,0 0 0,0 0-1,0 1 1,0-1 0,0 0-1,1 0 1,-1 1 0,0-1-1,0 0 1,0 0 0,1 0-1,-1 1 1,0-1-1,0 0 1,0 0 0,1 0-1,-1 0 1,0 1 0,6 3-776,-1-1 0,1 1 0,0-1 0,8 3 0,7 3-2295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1032,'0'0'11473,"12"0"-18125,-1 0 2175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18:21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9:27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88,'0'0'384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05:32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0 131 1736,'0'0'1153,"96"-111"-1481,-86 103 472,1 4-144,4 2 8,-2 0-112,-5-2-1097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3:26.1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7:07.4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19:4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56,'0'0'456,"111"-74"-456,-81 58 0,-6 4 0,-1-2-8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2:04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16 1880,'0'0'4245,"-14"-2"-3735,-41-6-110,41 6-175,23 1-186,1 0-1,-1 0 0,0 1 1,18 1-1,2 1 52,30-3 3,64 2 72,-143-1 113,-38 5 0,3 0-284,-133-1 34,187-4-154,3 0 1,299 0 807,-311 0-173,-171 0-546,180 0-11,8 0-166,200 8 678,-206-8-534,0 0 0,-1 1 0,1-1-1,0 0 1,0 0 0,0 0 0,0 1 0,0-1-1,-1 0 1,1 1 0,0-1 0,0 1-1,0-1 1,-1 1 0,1-1 0,0 1 0,-1 0-1,1-1 1,-1 1 0,1 0 0,0-1 0,-1 1-1,1 0 1,-1 0 0,1 1 0,-1 2-2011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9:56.4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2:48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19 6057,'0'0'7514,"-2"-2"-7650,2 0-336,0-2-296,0 0-1113,0-2-2600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08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53 2801,'0'0'3192,"-1"-3"-2977,-2-12 576,3 14-729,1 0 1,-1 0 0,0 0-1,1 0 1,-1 1-1,1-1 1,-1 0 0,1 0-1,0 1 1,-1-1-1,1 0 1,0 0-1,1 0 1,14-8-1078,4-4-932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1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0 416,'0'0'1623,"-4"0"-796,2 0-341,4 0-685,35 0-1604,-13 0 997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14 624,'0'0'1987,"-6"-14"3710,-12 15-8615,4 4 825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31:07.8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3:47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1072,'0'0'5592,"0"28"-4862,0-27-1017,0 4 213,12-3-5239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3:46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10 232,'0'0'832,"0"-10"-728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3:47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33 2561,'0'0'5001,"-30"-31"-4953,28 29 112,2 25-2769,6 1 1185,-1 4-529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3:48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4305,'0'0'4961,"4"12"-5265,-2 2-1256,-2-2-977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2:1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4:11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8,'0'0'48,"-2"0"-48,0 0 0,-2 0-56,2 0 56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0T10:17:10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34:34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1872,'0'0'1470,"7"-7"-1338,44-47 710,-40 38 1404,-5-13-3891,-6 13-1176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36:31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12 928,'1'0'5851,"9"0"-6649,0-3-671,1-6-210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36:32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1424,'0'0'3168,"0"0"-2912,1-2-206,0 2-95,-1 2-38,0 158-2608,0-121 1644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36:33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15 184,'8'3'11420,"-2"-3"-13785,5-6-521,2-6-1987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45:19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8146,'0'0'4033,"0"-4"-3777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45:19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8914,'0'0'3297,"7"0"-6394,6-6-152,2-4-1272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50:20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7 832,'0'0'2330,"-23"-6"-215,17 7-2252,0 1-1,0 0 1,0 0 0,0 1-1,1-1 1,0 1-1,-1 0 1,1 1 0,0-1-1,-8 9 1,-2-1-186,-21 12-440,25-18 648,1 1 1,0 1-1,1 0 1,-17 15 3513,927 16-1639,0 1-1147,172-29-381,-515 15 180,110 2 379,-738-24-3046,28 0-446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0T10:56:00.9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2817,'0'0'2608,"-15"0"-2080,11 0-704,2 0-736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0T10:17:10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0T10:17:10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0T10:17:10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09:30:41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0 169 224,'0'0'2088,"89"-102"-2023,-46 66 143,13 16-208,-9 10-345,-15 10-471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1T09:31:31.3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0:16:24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97 704,'0'0'3530,"-3"-12"-3260,-1-6-90,2 10-16,0 0 0,0 0 1,1 0-1,0 0 0,1 0 0,0-11 1234,9 22-1394,41 15 0,-11-4-26,62 14 1,0-13 101,-59-10-111,76 19 0,-118-24 13,0 0 1,1 0 0,-1 0 0,0 0 0,0 0 0,0 0 0,1 0 0,-1 0 0,0 0 0,0 0 0,0 0 0,1 1 0,-1-1 0,0 0 0,0 0 0,0 0 0,0 0 0,0 0 0,1 0 0,-1 1 0,0-1 0,0 0 0,0 0 0,0 0 0,0 0 0,0 1 0,0-1-1,1 0 1,-1 0 0,0 0 0,0 1 0,0-1 0,0 0 0,0 0 0,0 0 0,0 1 0,0-1 0,0 0 0,0 0 0,0 1 0,0-1 0,0 0 0,-1 0 0,-7 10-531,-15 4-52,22-13 594,-38 18-355,-1-2-1,-1-2 0,-1-1 0,0-2 0,-1-2 1,-47 5-1,85-13 848,12 2-218,14 1-89,43 1 711,112-4 0,-89-4-376,38 2 928,-125 1-1521,1-1 1,-1 1-1,1-1 0,-1 0 0,0 1 1,1-1-1,-1 1 0,0-1 1,1 1-1,-1 0 0,0-1 1,1 1-1,-1-1 0,0 1 1,0-1-1,0 1 0,0 0 0,0 0 1,1 0-217,1 5-1301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0:16:2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 1776,'0'0'3676,"-2"-4"-3243,-7-10-254,7 10-90,9 7-247,32 19 196,1-2 0,0-1 0,84 25 0,-206-70 304,-26-14-248,126 37-566,16 2 570,179 7-124,-214 4-2591,-5-2 907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0:16:26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27 440,'0'0'4476,"-4"-5"-4108,-12-12-140,12 13-31,26 4-368,-13 0 130,17 3 57,39 9 0,2 1 22,-175 1 70,69-9-113,21-3 5,-1 0-1,1 2 1,0 0 0,0 1-1,-32 13 1,49-17-25,0-1 1,1 1-1,-1-1 0,0 1 1,0 0-1,1-1 0,-1 1 1,1 0-1,-1 0 0,0 0 1,1-1-1,-1 1 0,1 0 1,0 0-1,-1 0 0,1 0 1,0 0-1,0 0 0,-1 0 1,1 0-1,0 0 0,0 0 1,0 0-1,0 0 0,0-1 1,0 1-1,1 0 0,-1 0 1,0 0-1,0 0 0,1 0 1,-1 0-1,0 0 0,1 0 1,-1 0-1,1-1 0,-1 1 1,1 0-1,0 0 1,-1-1-1,1 1 0,0 0 1,-1-1-1,1 1 0,0 0 1,0-1-1,0 1 0,-1-1 1,1 0-1,1 1 0,11 3-22,-1 0 0,1-1-1,0 0 1,0-2 0,17 2-1,66-3 90,-51 0 1949,-149-8-1778,104 8-185,21 3-737,17 10-1205,-28-11 778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0:16:4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56,'0'0'545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0:16:4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95 120,'-1'-1'52,"-1"1"1,1-1-1,-1 0 1,1 1-1,-1-1 1,1 0-1,0 0 1,0 0-1,-1 0 0,1 0 1,0 0-1,0-1 1,0 1-1,0 0 1,0 0-1,0-1 1,1 1-1,-1-1 0,-1-1 1,2 1-33,-1 1 1,1-1-1,-1 1 0,0-1 1,0 1-1,0 0 0,0 0 1,0-1-1,0 1 1,0 0-1,0 0 0,0 0 1,0 0-1,-1 0 0,1 0 1,0 0-1,-1 1 1,1-1-1,-3-1 0,-5-1-2,-1-1 0,1 0-1,-12-8 1,-12-6-383,13 12 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8 2985,'0'0'5097,"0"0"-4977,0 0 1,0-1 0,0 1-1,0 0 1,0-1 0,0 1-1,0 0 1,0-1 0,0 1-1,-1 0 1,1-1 0,0 1-1,0 0 1,0-1 0,0 1-1,0 0 1,-1 0 0,1-1-1,0 1 1,0 0 0,-1 0-1,1-1 1,0 1 0,0 0-1,-1 0 1,1 0 0,0 0-1,-1-1 1,-23 1-4272,10 0-334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0:36:3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78 704,'0'0'1019,"-5"-6"-739,-45-54 1030,48 58-1283,0 1 0,0 0 1,0 0-1,0 0 0,0 0 1,0 0-1,0 0 0,0 0 1,-1 1-1,1-1 1,0 1-1,0 0 0,-1 0 1,1-1-1,0 1 0,-1 1 1,1-1-1,-4 1 0,1 0-34,1-1-1,-1 1 0,1 1 1,-1-1-1,1 1 0,0 0 1,-1 0-1,-4 3 0,-89 71-1464,63-48 1536,34-28 439,1 2-408,1 0-1,-1 0 1,0 0 0,0 0-1,1 0 1,0 0 0,-1 0-1,1 0 1,0-1 0,0 1-1,0 0 1,0 0-1,0-1 1,0 1 0,0-1-1,3 3 1,0-1 5,-1 0 0,1 0 0,0 0 0,1 0 0,-1-1-1,8 3 1,3 1 96,0-2-1,0 0 1,23 3-1,77 5 338,160-5 0,-52-4-229,3-3 356,-207-1-655,216-18 71,10-21 315,103 29-10,-241 12-319,22 1 48,-26 1 192,122-14 0,-123 0-193,1 4 0,0 5-1,0 4 1,120 18-1,-191-16 160,51 0 1713,-83-3-2010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0:57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1 464,'0'0'376,"28"0"-376,-26 0-72,0 0-400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2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18 80,'0'0'758,"-1"-2"-696,-6-12-27,7 14 21,0 0-23,0-2-37,-15 2-531,6 0 258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1 288,'0'0'96,"9"0"-208,-3 0 120,-1 0-8,1 0-280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37:51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6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5A88-C04B-4D2C-81D7-4049BE8083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6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2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5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3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9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>
                <a:ea typeface="ＭＳ Ｐゴシック" charset="-128"/>
              </a:rPr>
              <a:t>ltc</a:t>
            </a:r>
            <a:r>
              <a:rPr lang="en-US" dirty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8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6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94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6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Why do you get these numbers?</a:t>
            </a:r>
          </a:p>
          <a:p>
            <a:r>
              <a:rPr lang="en-US" dirty="0">
                <a:ea typeface="ＭＳ Ｐゴシック" charset="-128"/>
              </a:rPr>
              <a:t>Suggests </a:t>
            </a:r>
            <a:r>
              <a:rPr lang="en-US" dirty="0" err="1">
                <a:ea typeface="ＭＳ Ｐゴシック" charset="-128"/>
              </a:rPr>
              <a:t>df</a:t>
            </a:r>
            <a:r>
              <a:rPr lang="en-US" dirty="0">
                <a:ea typeface="ＭＳ Ｐゴシック" charset="-128"/>
              </a:rPr>
              <a:t> is better.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990C6-A5DE-4BC0-8CF6-AAE07CBA99A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0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3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65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178" Type="http://schemas.openxmlformats.org/officeDocument/2006/relationships/image" Target="../media/image380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7.xml"/><Relationship Id="rId178" Type="http://schemas.openxmlformats.org/officeDocument/2006/relationships/image" Target="../media/image380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92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98.png"/><Relationship Id="rId4" Type="http://schemas.openxmlformats.org/officeDocument/2006/relationships/customXml" Target="../ink/ink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.xml"/><Relationship Id="rId18" Type="http://schemas.openxmlformats.org/officeDocument/2006/relationships/image" Target="../media/image4854.png"/><Relationship Id="rId3" Type="http://schemas.openxmlformats.org/officeDocument/2006/relationships/customXml" Target="../ink/ink45.xml"/><Relationship Id="rId12" Type="http://schemas.openxmlformats.org/officeDocument/2006/relationships/image" Target="../media/image4852.png"/><Relationship Id="rId17" Type="http://schemas.openxmlformats.org/officeDocument/2006/relationships/customXml" Target="../ink/ink49.xml"/><Relationship Id="rId2" Type="http://schemas.openxmlformats.org/officeDocument/2006/relationships/image" Target="../media/image33.png"/><Relationship Id="rId16" Type="http://schemas.openxmlformats.org/officeDocument/2006/relationships/image" Target="../media/image4798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46.xml"/><Relationship Id="rId15" Type="http://schemas.openxmlformats.org/officeDocument/2006/relationships/customXml" Target="../ink/ink48.xml"/><Relationship Id="rId10" Type="http://schemas.openxmlformats.org/officeDocument/2006/relationships/image" Target="../media/image4851.png"/><Relationship Id="rId14" Type="http://schemas.openxmlformats.org/officeDocument/2006/relationships/image" Target="../media/image4853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487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united.com/" TargetMode="Externa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wmf"/><Relationship Id="rId7" Type="http://schemas.openxmlformats.org/officeDocument/2006/relationships/image" Target="../media/image37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77.png"/><Relationship Id="rId4" Type="http://schemas.openxmlformats.org/officeDocument/2006/relationships/customXml" Target="../ink/ink1.xml"/><Relationship Id="rId9" Type="http://schemas.openxmlformats.org/officeDocument/2006/relationships/image" Target="../media/image78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1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39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0" Type="http://schemas.openxmlformats.org/officeDocument/2006/relationships/image" Target="../media/image503.png"/><Relationship Id="rId9" Type="http://schemas.openxmlformats.org/officeDocument/2006/relationships/customXml" Target="../ink/ink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484" Type="http://schemas.openxmlformats.org/officeDocument/2006/relationships/image" Target="../media/image7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8.wmf"/><Relationship Id="rId95" Type="http://schemas.openxmlformats.org/officeDocument/2006/relationships/image" Target="../media/image78.png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1.png"/><Relationship Id="rId5" Type="http://schemas.openxmlformats.org/officeDocument/2006/relationships/customXml" Target="../ink/ink11.xml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3.png"/><Relationship Id="rId3" Type="http://schemas.openxmlformats.org/officeDocument/2006/relationships/image" Target="../media/image421.png"/><Relationship Id="rId25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82.png"/><Relationship Id="rId5" Type="http://schemas.openxmlformats.org/officeDocument/2006/relationships/customXml" Target="../ink/ink12.xml"/><Relationship Id="rId4" Type="http://schemas.openxmlformats.org/officeDocument/2006/relationships/image" Target="../media/image4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16" Type="http://schemas.openxmlformats.org/officeDocument/2006/relationships/image" Target="../media/image1544.png"/><Relationship Id="rId4" Type="http://schemas.openxmlformats.org/officeDocument/2006/relationships/customXml" Target="../ink/ink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129" Type="http://schemas.openxmlformats.org/officeDocument/2006/relationships/image" Target="../media/image2135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0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20.png"/><Relationship Id="rId2" Type="http://schemas.openxmlformats.org/officeDocument/2006/relationships/image" Target="../media/image108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30" Type="http://schemas.openxmlformats.org/officeDocument/2006/relationships/image" Target="../media/image2529.png"/><Relationship Id="rId2" Type="http://schemas.openxmlformats.org/officeDocument/2006/relationships/image" Target="../media/image70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76" Type="http://schemas.openxmlformats.org/officeDocument/2006/relationships/image" Target="../media/image1544.png"/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7.xml"/><Relationship Id="rId4" Type="http://schemas.openxmlformats.org/officeDocument/2006/relationships/image" Target="../media/image1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103" Type="http://schemas.openxmlformats.org/officeDocument/2006/relationships/image" Target="../media/image1283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5.xml"/><Relationship Id="rId4" Type="http://schemas.openxmlformats.org/officeDocument/2006/relationships/customXml" Target="../ink/ink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0.png"/><Relationship Id="rId3" Type="http://schemas.openxmlformats.org/officeDocument/2006/relationships/image" Target="../media/image7710.png"/><Relationship Id="rId7" Type="http://schemas.openxmlformats.org/officeDocument/2006/relationships/customXml" Target="../ink/ink19.xml"/><Relationship Id="rId2" Type="http://schemas.openxmlformats.org/officeDocument/2006/relationships/image" Target="../media/image7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10.png"/><Relationship Id="rId11" Type="http://schemas.openxmlformats.org/officeDocument/2006/relationships/customXml" Target="../ink/ink21.xml"/><Relationship Id="rId5" Type="http://schemas.openxmlformats.org/officeDocument/2006/relationships/image" Target="../media/image7910.png"/><Relationship Id="rId10" Type="http://schemas.openxmlformats.org/officeDocument/2006/relationships/image" Target="../media/image2135.png"/><Relationship Id="rId185" Type="http://schemas.openxmlformats.org/officeDocument/2006/relationships/image" Target="../media/image2937.png"/><Relationship Id="rId4" Type="http://schemas.openxmlformats.org/officeDocument/2006/relationships/image" Target="../media/image7810.png"/><Relationship Id="rId9" Type="http://schemas.openxmlformats.org/officeDocument/2006/relationships/customXml" Target="../ink/ink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38" Type="http://schemas.openxmlformats.org/officeDocument/2006/relationships/image" Target="../media/image29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3.xml"/><Relationship Id="rId37" Type="http://schemas.openxmlformats.org/officeDocument/2006/relationships/customXml" Target="../ink/ink24.xml"/><Relationship Id="rId5" Type="http://schemas.openxmlformats.org/officeDocument/2006/relationships/customXml" Target="../ink/ink22.xml"/><Relationship Id="rId36" Type="http://schemas.openxmlformats.org/officeDocument/2006/relationships/image" Target="../media/image2982.png"/><Relationship Id="rId10" Type="http://schemas.openxmlformats.org/officeDocument/2006/relationships/image" Target="../media/image2969.png"/><Relationship Id="rId4" Type="http://schemas.openxmlformats.org/officeDocument/2006/relationships/image" Target="../media/image21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7.xml"/><Relationship Id="rId3" Type="http://schemas.openxmlformats.org/officeDocument/2006/relationships/image" Target="../media/image25.wmf"/><Relationship Id="rId21" Type="http://schemas.openxmlformats.org/officeDocument/2006/relationships/image" Target="../media/image3596.png"/><Relationship Id="rId17" Type="http://schemas.openxmlformats.org/officeDocument/2006/relationships/image" Target="../media/image3594.png"/><Relationship Id="rId25" Type="http://schemas.openxmlformats.org/officeDocument/2006/relationships/image" Target="../media/image3598.png"/><Relationship Id="rId2" Type="http://schemas.openxmlformats.org/officeDocument/2006/relationships/oleObject" Target="../embeddings/oleObject19.bin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24" Type="http://schemas.openxmlformats.org/officeDocument/2006/relationships/customXml" Target="../ink/ink30.xml"/><Relationship Id="rId5" Type="http://schemas.openxmlformats.org/officeDocument/2006/relationships/image" Target="../media/image26.wmf"/><Relationship Id="rId23" Type="http://schemas.openxmlformats.org/officeDocument/2006/relationships/image" Target="../media/image3597.png"/><Relationship Id="rId19" Type="http://schemas.openxmlformats.org/officeDocument/2006/relationships/image" Target="../media/image3595.png"/><Relationship Id="rId4" Type="http://schemas.openxmlformats.org/officeDocument/2006/relationships/oleObject" Target="../embeddings/oleObject20.bin"/><Relationship Id="rId22" Type="http://schemas.openxmlformats.org/officeDocument/2006/relationships/customXml" Target="../ink/ink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178" Type="http://schemas.openxmlformats.org/officeDocument/2006/relationships/image" Target="../media/image380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404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34" Type="http://schemas.openxmlformats.org/officeDocument/2006/relationships/image" Target="../media/image4059.png"/><Relationship Id="rId33" Type="http://schemas.openxmlformats.org/officeDocument/2006/relationships/customXml" Target="../ink/ink3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4058.png"/><Relationship Id="rId36" Type="http://schemas.openxmlformats.org/officeDocument/2006/relationships/image" Target="../media/image4060.png"/><Relationship Id="rId35" Type="http://schemas.openxmlformats.org/officeDocument/2006/relationships/customXml" Target="../ink/ink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83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408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5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149" Type="http://schemas.openxmlformats.org/officeDocument/2006/relationships/image" Target="../media/image374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178" Type="http://schemas.openxmlformats.org/officeDocument/2006/relationships/image" Target="../media/image380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90792" cy="1349896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000" dirty="0">
                <a:ea typeface="ＭＳ Ｐゴシック" pitchFamily="-112" charset="-128"/>
              </a:rPr>
              <a:t>Κεφάλαια</a:t>
            </a:r>
            <a:r>
              <a:rPr lang="en-US" sz="2000" dirty="0">
                <a:ea typeface="ＭＳ Ｐゴシック" pitchFamily="-112" charset="-128"/>
              </a:rPr>
              <a:t>  </a:t>
            </a:r>
            <a:r>
              <a:rPr lang="el-GR" sz="2000" dirty="0">
                <a:ea typeface="ＭＳ Ｐゴシック" pitchFamily="-112" charset="-128"/>
              </a:rPr>
              <a:t>6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7</a:t>
            </a:r>
            <a:r>
              <a:rPr lang="en-US" sz="2000" dirty="0">
                <a:ea typeface="ＭＳ Ｐゴシック" pitchFamily="-112" charset="-128"/>
              </a:rPr>
              <a:t>, 8.7: </a:t>
            </a:r>
            <a:r>
              <a:rPr lang="el-GR" sz="2000" dirty="0">
                <a:ea typeface="ＭＳ Ｐゴシック" pitchFamily="-112" charset="-128"/>
              </a:rPr>
              <a:t>Βαθμολόγηση. Στάθμιση όρων. Το μοντέλο διανυσματικού χώρου.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Περιλήψεις.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953000" y="6357298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2020-2021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63377" y="30500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ταιριάσματος ερωτήματος-εγγράφου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28650" y="2087045"/>
            <a:ext cx="7886700" cy="35845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Χρειαζόμαστε ένα τρόπο για να αναθέσουμε ένα βαθμό σε κάθε ζεύγος ερωτήματος 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q</a:t>
            </a:r>
            <a:r>
              <a:rPr lang="en-US" dirty="0">
                <a:ea typeface="ＭＳ Ｐゴシック" charset="-128"/>
              </a:rPr>
              <a:t>)</a:t>
            </a:r>
            <a:r>
              <a:rPr lang="el-GR" dirty="0">
                <a:ea typeface="ＭＳ Ｐゴシック" charset="-128"/>
              </a:rPr>
              <a:t>, εγγράφου 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)</a:t>
            </a:r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				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score(d, q)</a:t>
            </a:r>
            <a:endParaRPr lang="el-GR" sz="16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6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Αν κανένα όρος του ερωτήματος δεν εμφανίζεται στο έγγραφο, τότε ο βαθμός θα πρέπει να είναι 0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Όσο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πιο συχνά </a:t>
            </a:r>
            <a:r>
              <a:rPr lang="el-GR" dirty="0">
                <a:ea typeface="ＭＳ Ｐゴシック" charset="-128"/>
              </a:rPr>
              <a:t>εμφανίζεται ο όρος του ερωτήματος σε ένα έγγραφο,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τόσο μεγαλύτερος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θα πρέπει να είναι ο βαθμός </a:t>
            </a: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Θα εξετάσουμε κάποιες εναλλακτικές για αυτό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όρο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term-at-a-time)</a:t>
            </a: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5146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Για κάθε όρο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του ερωτήματος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q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7415" y="505690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C00000"/>
                </a:solidFill>
                <a:latin typeface="+mn-lt"/>
              </a:rPr>
              <a:t>Λέμε τα στοιχεία του πίνακα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Scores</a:t>
            </a:r>
            <a:r>
              <a:rPr lang="el-GR" sz="1800" b="1" dirty="0">
                <a:solidFill>
                  <a:srgbClr val="C00000"/>
                </a:solidFill>
                <a:latin typeface="+mn-lt"/>
              </a:rPr>
              <a:t>, συσσωρευτές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(accumulators)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4191000"/>
            <a:ext cx="3505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4599709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097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33910-F27C-486F-9F6B-553EA69605A4}"/>
              </a:ext>
            </a:extLst>
          </p:cNvPr>
          <p:cNvSpPr txBox="1"/>
          <p:nvPr/>
        </p:nvSpPr>
        <p:spPr>
          <a:xfrm>
            <a:off x="304800" y="381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FA175DF-B719-434E-A0B0-2393D8A05E7E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114594"/>
          <a:ext cx="248227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712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14:cNvPr>
              <p14:cNvContentPartPr/>
              <p14:nvPr/>
            </p14:nvContentPartPr>
            <p14:xfrm>
              <a:off x="868746" y="20729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59746" y="198294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4BDC8126-36D6-4C91-8DB3-27C2AA1A5A62}"/>
              </a:ext>
            </a:extLst>
          </p:cNvPr>
          <p:cNvGraphicFramePr>
            <a:graphicFrameLocks noGrp="1"/>
          </p:cNvGraphicFramePr>
          <p:nvPr/>
        </p:nvGraphicFramePr>
        <p:xfrm>
          <a:off x="1760574" y="2570791"/>
          <a:ext cx="4354285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77989753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31DB71A-44EE-4DA6-A278-7DB21A99FCFE}"/>
              </a:ext>
            </a:extLst>
          </p:cNvPr>
          <p:cNvSpPr txBox="1"/>
          <p:nvPr/>
        </p:nvSpPr>
        <p:spPr>
          <a:xfrm>
            <a:off x="2286000" y="18583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95" name="Table 11">
            <a:extLst>
              <a:ext uri="{FF2B5EF4-FFF2-40B4-BE49-F238E27FC236}">
                <a16:creationId xmlns:a16="http://schemas.microsoft.com/office/drawing/2014/main" id="{C3295983-41E8-41C1-8D76-9D5949E0D33E}"/>
              </a:ext>
            </a:extLst>
          </p:cNvPr>
          <p:cNvGraphicFramePr>
            <a:graphicFrameLocks noGrp="1"/>
          </p:cNvGraphicFramePr>
          <p:nvPr/>
        </p:nvGraphicFramePr>
        <p:xfrm>
          <a:off x="1772480" y="3378535"/>
          <a:ext cx="3483428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6" name="Table 11">
            <a:extLst>
              <a:ext uri="{FF2B5EF4-FFF2-40B4-BE49-F238E27FC236}">
                <a16:creationId xmlns:a16="http://schemas.microsoft.com/office/drawing/2014/main" id="{6C4B36F3-FC16-4BB6-85F5-3FC1969EC4E2}"/>
              </a:ext>
            </a:extLst>
          </p:cNvPr>
          <p:cNvGraphicFramePr>
            <a:graphicFrameLocks noGrp="1"/>
          </p:cNvGraphicFramePr>
          <p:nvPr/>
        </p:nvGraphicFramePr>
        <p:xfrm>
          <a:off x="1794219" y="4076676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7" name="Table 11">
            <a:extLst>
              <a:ext uri="{FF2B5EF4-FFF2-40B4-BE49-F238E27FC236}">
                <a16:creationId xmlns:a16="http://schemas.microsoft.com/office/drawing/2014/main" id="{F9DB6A3A-2ECB-4454-BAA2-7F0CB4FBDA27}"/>
              </a:ext>
            </a:extLst>
          </p:cNvPr>
          <p:cNvGraphicFramePr>
            <a:graphicFrameLocks noGrp="1"/>
          </p:cNvGraphicFramePr>
          <p:nvPr/>
        </p:nvGraphicFramePr>
        <p:xfrm>
          <a:off x="1807029" y="4831111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8" name="Table 11">
            <a:extLst>
              <a:ext uri="{FF2B5EF4-FFF2-40B4-BE49-F238E27FC236}">
                <a16:creationId xmlns:a16="http://schemas.microsoft.com/office/drawing/2014/main" id="{C4C726C2-C713-41A0-A75E-630B3F5736EC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5538777"/>
          <a:ext cx="1741714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9" name="Table 11">
            <a:extLst>
              <a:ext uri="{FF2B5EF4-FFF2-40B4-BE49-F238E27FC236}">
                <a16:creationId xmlns:a16="http://schemas.microsoft.com/office/drawing/2014/main" id="{F41F51FB-A80B-47AC-936A-09DE50C1FD87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6179820"/>
          <a:ext cx="870857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6B7E2CE-A3AB-4A00-AD42-75DE9F905E9C}"/>
              </a:ext>
            </a:extLst>
          </p:cNvPr>
          <p:cNvSpPr txBox="1"/>
          <p:nvPr/>
        </p:nvSpPr>
        <p:spPr>
          <a:xfrm>
            <a:off x="838200" y="25362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a, 5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EEE73F9C-06C5-4E2B-9E80-43A3D0F5D959}"/>
              </a:ext>
            </a:extLst>
          </p:cNvPr>
          <p:cNvSpPr txBox="1"/>
          <p:nvPr/>
        </p:nvSpPr>
        <p:spPr>
          <a:xfrm>
            <a:off x="868746" y="332376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b, 4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443D25A2-A30A-429F-8357-4D25D0D48DB1}"/>
              </a:ext>
            </a:extLst>
          </p:cNvPr>
          <p:cNvSpPr txBox="1"/>
          <p:nvPr/>
        </p:nvSpPr>
        <p:spPr>
          <a:xfrm>
            <a:off x="891418" y="545263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e, 2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0E7FB68A-A8C2-424A-AB2F-81560DC99D58}"/>
              </a:ext>
            </a:extLst>
          </p:cNvPr>
          <p:cNvSpPr txBox="1"/>
          <p:nvPr/>
        </p:nvSpPr>
        <p:spPr>
          <a:xfrm>
            <a:off x="876300" y="61437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f, 1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770F463-B314-4274-AB6D-FC340E221CF1}"/>
              </a:ext>
            </a:extLst>
          </p:cNvPr>
          <p:cNvSpPr txBox="1"/>
          <p:nvPr/>
        </p:nvSpPr>
        <p:spPr>
          <a:xfrm>
            <a:off x="840581" y="47950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d, 3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5E08A7A6-F898-4084-AACE-966A4A619732}"/>
              </a:ext>
            </a:extLst>
          </p:cNvPr>
          <p:cNvSpPr txBox="1"/>
          <p:nvPr/>
        </p:nvSpPr>
        <p:spPr>
          <a:xfrm>
            <a:off x="876300" y="405940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c, 3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D722F6-A74C-4FA0-AACD-2F4B017E13F9}"/>
              </a:ext>
            </a:extLst>
          </p:cNvPr>
          <p:cNvCxnSpPr>
            <a:cxnSpLocks/>
          </p:cNvCxnSpPr>
          <p:nvPr/>
        </p:nvCxnSpPr>
        <p:spPr>
          <a:xfrm>
            <a:off x="1371600" y="2743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EF2725A5-DD25-48A4-91BA-17A3DA924FAA}"/>
              </a:ext>
            </a:extLst>
          </p:cNvPr>
          <p:cNvCxnSpPr>
            <a:cxnSpLocks/>
          </p:cNvCxnSpPr>
          <p:nvPr/>
        </p:nvCxnSpPr>
        <p:spPr>
          <a:xfrm>
            <a:off x="1453483" y="4267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6F635791-82C1-4EDF-9FEC-1B6542180192}"/>
              </a:ext>
            </a:extLst>
          </p:cNvPr>
          <p:cNvCxnSpPr>
            <a:cxnSpLocks/>
          </p:cNvCxnSpPr>
          <p:nvPr/>
        </p:nvCxnSpPr>
        <p:spPr>
          <a:xfrm>
            <a:off x="1424818" y="3505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A6A56261-FC6B-4BEB-BA19-E18E321E73C2}"/>
              </a:ext>
            </a:extLst>
          </p:cNvPr>
          <p:cNvCxnSpPr>
            <a:cxnSpLocks/>
          </p:cNvCxnSpPr>
          <p:nvPr/>
        </p:nvCxnSpPr>
        <p:spPr>
          <a:xfrm>
            <a:off x="1402146" y="5029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4469C108-9DBE-445F-B73D-73B10298143A}"/>
              </a:ext>
            </a:extLst>
          </p:cNvPr>
          <p:cNvCxnSpPr>
            <a:cxnSpLocks/>
          </p:cNvCxnSpPr>
          <p:nvPr/>
        </p:nvCxnSpPr>
        <p:spPr>
          <a:xfrm>
            <a:off x="1402146" y="57150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D12ACEEB-D622-4F50-A502-BC84FBEDFD54}"/>
              </a:ext>
            </a:extLst>
          </p:cNvPr>
          <p:cNvCxnSpPr>
            <a:cxnSpLocks/>
          </p:cNvCxnSpPr>
          <p:nvPr/>
        </p:nvCxnSpPr>
        <p:spPr>
          <a:xfrm>
            <a:off x="1372110" y="63246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4478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91BBF-F10C-48BB-B891-7FA6E8DF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48A93-AD91-4DF0-A0EC-8FA941A599AD}"/>
              </a:ext>
            </a:extLst>
          </p:cNvPr>
          <p:cNvSpPr txBox="1"/>
          <p:nvPr/>
        </p:nvSpPr>
        <p:spPr>
          <a:xfrm>
            <a:off x="1676400" y="1676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Εναλλακτική διάταξη των εγγράφων στις λίστες καταχωρήσεων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436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144" y="530781"/>
            <a:ext cx="8929718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Διάταξη καταχωρήσεων του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w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f</a:t>
            </a:r>
            <a:r>
              <a:rPr lang="en-US" sz="3600" i="1" baseline="-250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t,d</a:t>
            </a:r>
            <a:endParaRPr lang="de-DE" sz="3600" i="1" baseline="-25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144" y="1295400"/>
            <a:ext cx="8320118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Διατάσσουμε τα έγγραφα στις λίστες καταχωρήσεων με βάση το βάρος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weight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en-US" altLang="zh-CN" i="1" dirty="0" err="1">
                <a:solidFill>
                  <a:srgbClr val="C00000"/>
                </a:solidFill>
                <a:latin typeface="Calibri"/>
              </a:rPr>
              <a:t>wf</a:t>
            </a:r>
            <a:r>
              <a:rPr lang="en-US" altLang="zh-CN" i="1" baseline="-25000" dirty="0" err="1">
                <a:solidFill>
                  <a:srgbClr val="C00000"/>
                </a:solidFill>
                <a:latin typeface="Calibri"/>
              </a:rPr>
              <a:t>t,d</a:t>
            </a:r>
            <a:endParaRPr lang="en-US" altLang="zh-CN" i="1" baseline="-25000" dirty="0">
              <a:solidFill>
                <a:srgbClr val="C00000"/>
              </a:solidFill>
              <a:latin typeface="Calibri"/>
            </a:endParaRPr>
          </a:p>
          <a:p>
            <a:pPr marL="742950" lvl="1" indent="-285750" defTabSz="449263">
              <a:buClr>
                <a:srgbClr val="336699"/>
              </a:buClr>
            </a:pPr>
            <a:endParaRPr lang="el-GR" i="1" baseline="-25000" dirty="0">
              <a:solidFill>
                <a:srgbClr val="C00000"/>
              </a:solidFill>
              <a:latin typeface="Calibri"/>
              <a:ea typeface="宋体" pitchFamily="2" charset="-122"/>
            </a:endParaRPr>
          </a:p>
          <a:p>
            <a:pPr marL="800100" lvl="1" indent="-342900" defTabSz="449263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	</a:t>
            </a:r>
            <a:r>
              <a:rPr lang="el-GR" sz="2000" dirty="0">
                <a:latin typeface="Calibri"/>
              </a:rPr>
              <a:t>Η απλούστερη περίπτωση, </a:t>
            </a:r>
            <a:r>
              <a:rPr lang="en-US" sz="2000" dirty="0">
                <a:latin typeface="Calibri"/>
              </a:rPr>
              <a:t>normalized </a:t>
            </a:r>
            <a:r>
              <a:rPr lang="en-US" sz="2000" dirty="0" err="1">
                <a:latin typeface="Calibri"/>
              </a:rPr>
              <a:t>tf-idf</a:t>
            </a:r>
            <a:r>
              <a:rPr lang="en-US" sz="2000" dirty="0">
                <a:latin typeface="Calibri"/>
              </a:rPr>
              <a:t> weight</a:t>
            </a:r>
            <a:endParaRPr lang="el-GR" sz="2000" dirty="0">
              <a:latin typeface="Calibri"/>
            </a:endParaRPr>
          </a:p>
          <a:p>
            <a:pPr marL="800100" lvl="1" indent="-342900" defTabSz="449263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Τα «καλά» έγγραφα για έναν όρο είναι στην αρχή της λίστας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i="1" dirty="0">
                <a:solidFill>
                  <a:srgbClr val="C00000"/>
                </a:solidFill>
                <a:latin typeface="Calibri"/>
                <a:ea typeface="宋体" pitchFamily="2" charset="-122"/>
              </a:rPr>
              <a:t>Όχι κοινή διάταξη των εγγράφων σε όλες τις λίστες</a:t>
            </a:r>
            <a:r>
              <a:rPr lang="en-US" i="1" dirty="0">
                <a:solidFill>
                  <a:srgbClr val="C00000"/>
                </a:solidFill>
                <a:latin typeface="Calibri"/>
                <a:ea typeface="宋体" pitchFamily="2" charset="-122"/>
              </a:rPr>
              <a:t> </a:t>
            </a:r>
            <a:r>
              <a:rPr lang="el-GR" i="1" dirty="0">
                <a:solidFill>
                  <a:srgbClr val="C00000"/>
                </a:solidFill>
                <a:latin typeface="Calibri"/>
                <a:ea typeface="宋体" pitchFamily="2" charset="-122"/>
              </a:rPr>
              <a:t> 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Αλλά, δε μπορούμε να υπολογίσουμε ένα συνολικό βαθμό για κάθε έγγραφο με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merge sort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→ “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συσσωρεύουμε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”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τους βαθμούς για τα έγγραφα ανά όρο</a:t>
            </a:r>
            <a:endParaRPr lang="en-US" sz="2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295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658FD-88AD-40ED-894D-D59A9B58A5A8}"/>
              </a:ext>
            </a:extLst>
          </p:cNvPr>
          <p:cNvSpPr txBox="1"/>
          <p:nvPr/>
        </p:nvSpPr>
        <p:spPr>
          <a:xfrm>
            <a:off x="838200" y="1143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</a:t>
            </a:r>
            <a:r>
              <a:rPr lang="el-GR" dirty="0">
                <a:latin typeface="+mn-lt"/>
              </a:rPr>
              <a:t>, 6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d1,6 d3,2 d8,1 d15,8 d20</a:t>
            </a:r>
            <a:r>
              <a:rPr lang="el-GR" dirty="0">
                <a:latin typeface="+mn-lt"/>
              </a:rPr>
              <a:t>,1</a:t>
            </a:r>
            <a:r>
              <a:rPr lang="en-US" dirty="0">
                <a:latin typeface="+mn-lt"/>
              </a:rPr>
              <a:t>2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  <a:p>
            <a:r>
              <a:rPr lang="en-US" dirty="0">
                <a:latin typeface="+mn-lt"/>
              </a:rPr>
              <a:t>b, 7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d2,3 d3,1 d8,1 d21,10 d22,</a:t>
            </a:r>
            <a:r>
              <a:rPr lang="el-GR" dirty="0">
                <a:latin typeface="+mn-lt"/>
              </a:rPr>
              <a:t>7</a:t>
            </a:r>
            <a:r>
              <a:rPr lang="en-US" dirty="0">
                <a:latin typeface="+mn-lt"/>
              </a:rPr>
              <a:t>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 d31,1</a:t>
            </a:r>
            <a:r>
              <a:rPr lang="el-GR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7AA94-F4CC-40F4-B8BB-EEE07EAC38F4}"/>
              </a:ext>
            </a:extLst>
          </p:cNvPr>
          <p:cNvSpPr txBox="1"/>
          <p:nvPr/>
        </p:nvSpPr>
        <p:spPr>
          <a:xfrm>
            <a:off x="952500" y="315869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a, 6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,1</a:t>
            </a:r>
            <a:r>
              <a:rPr lang="en-US" dirty="0">
                <a:latin typeface="+mn-lt"/>
              </a:rPr>
              <a:t>2 d15,8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d1,6 d3,2 d8,1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  <a:p>
            <a:r>
              <a:rPr lang="en-US" dirty="0">
                <a:latin typeface="+mn-lt"/>
              </a:rPr>
              <a:t>b, 7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d31,1</a:t>
            </a:r>
            <a:r>
              <a:rPr lang="el-GR" dirty="0">
                <a:latin typeface="+mn-lt"/>
              </a:rPr>
              <a:t>1 </a:t>
            </a:r>
            <a:r>
              <a:rPr lang="en-US" dirty="0">
                <a:latin typeface="+mn-lt"/>
              </a:rPr>
              <a:t>d21,10 d22,</a:t>
            </a:r>
            <a:r>
              <a:rPr lang="el-GR" dirty="0">
                <a:latin typeface="+mn-lt"/>
              </a:rPr>
              <a:t>7 </a:t>
            </a:r>
            <a:r>
              <a:rPr lang="en-US" dirty="0">
                <a:latin typeface="+mn-lt"/>
              </a:rPr>
              <a:t>d2,3 d3,1 d8,1,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31E29-8AA9-4232-BADB-7AE8020DC63A}"/>
              </a:ext>
            </a:extLst>
          </p:cNvPr>
          <p:cNvSpPr txBox="1"/>
          <p:nvPr/>
        </p:nvSpPr>
        <p:spPr>
          <a:xfrm>
            <a:off x="381000" y="2590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Διάταξη με βάση το βάρος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F499A-002E-4F79-893E-F96D65E21CA4}"/>
              </a:ext>
            </a:extLst>
          </p:cNvPr>
          <p:cNvSpPr txBox="1"/>
          <p:nvPr/>
        </p:nvSpPr>
        <p:spPr>
          <a:xfrm>
            <a:off x="723900" y="4648200"/>
            <a:ext cx="735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Τα «καλά» έγγραφα για έναν όρο στην αρχή της λίστας του όρου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Δεν μπορούμε να χρησιμοποιήσουμε τον υπολογισμό ένα-έγγραφο-τη-φορά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37115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33910-F27C-486F-9F6B-553EA69605A4}"/>
              </a:ext>
            </a:extLst>
          </p:cNvPr>
          <p:cNvSpPr txBox="1"/>
          <p:nvPr/>
        </p:nvSpPr>
        <p:spPr>
          <a:xfrm>
            <a:off x="304800" y="381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FA175DF-B719-434E-A0B0-2393D8A05E7E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114594"/>
          <a:ext cx="248227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712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14:cNvPr>
              <p14:cNvContentPartPr/>
              <p14:nvPr/>
            </p14:nvContentPartPr>
            <p14:xfrm>
              <a:off x="868746" y="20729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59746" y="198294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4BDC8126-36D6-4C91-8DB3-27C2AA1A5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9877"/>
              </p:ext>
            </p:extLst>
          </p:nvPr>
        </p:nvGraphicFramePr>
        <p:xfrm>
          <a:off x="1760574" y="2570791"/>
          <a:ext cx="4354285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77989753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d2,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r>
                        <a:rPr lang="el-GR" dirty="0"/>
                        <a:t>5,</a:t>
                      </a:r>
                      <a:r>
                        <a:rPr lang="en-US" dirty="0"/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d1,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</a:t>
                      </a:r>
                      <a:r>
                        <a:rPr lang="el-GR" dirty="0"/>
                        <a:t>,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31DB71A-44EE-4DA6-A278-7DB21A99FCFE}"/>
              </a:ext>
            </a:extLst>
          </p:cNvPr>
          <p:cNvSpPr txBox="1"/>
          <p:nvPr/>
        </p:nvSpPr>
        <p:spPr>
          <a:xfrm>
            <a:off x="2286000" y="18583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95" name="Table 11">
            <a:extLst>
              <a:ext uri="{FF2B5EF4-FFF2-40B4-BE49-F238E27FC236}">
                <a16:creationId xmlns:a16="http://schemas.microsoft.com/office/drawing/2014/main" id="{C3295983-41E8-41C1-8D76-9D5949E0D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84876"/>
              </p:ext>
            </p:extLst>
          </p:nvPr>
        </p:nvGraphicFramePr>
        <p:xfrm>
          <a:off x="1772480" y="3378535"/>
          <a:ext cx="3483428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d4,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6" name="Table 11">
            <a:extLst>
              <a:ext uri="{FF2B5EF4-FFF2-40B4-BE49-F238E27FC236}">
                <a16:creationId xmlns:a16="http://schemas.microsoft.com/office/drawing/2014/main" id="{6C4B36F3-FC16-4BB6-85F5-3FC1969EC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25603"/>
              </p:ext>
            </p:extLst>
          </p:nvPr>
        </p:nvGraphicFramePr>
        <p:xfrm>
          <a:off x="1794219" y="4076676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d3,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7" name="Table 11">
            <a:extLst>
              <a:ext uri="{FF2B5EF4-FFF2-40B4-BE49-F238E27FC236}">
                <a16:creationId xmlns:a16="http://schemas.microsoft.com/office/drawing/2014/main" id="{F9DB6A3A-2ECB-4454-BAA2-7F0CB4FBDA27}"/>
              </a:ext>
            </a:extLst>
          </p:cNvPr>
          <p:cNvGraphicFramePr>
            <a:graphicFrameLocks noGrp="1"/>
          </p:cNvGraphicFramePr>
          <p:nvPr/>
        </p:nvGraphicFramePr>
        <p:xfrm>
          <a:off x="1807029" y="4831111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8" name="Table 11">
            <a:extLst>
              <a:ext uri="{FF2B5EF4-FFF2-40B4-BE49-F238E27FC236}">
                <a16:creationId xmlns:a16="http://schemas.microsoft.com/office/drawing/2014/main" id="{C4C726C2-C713-41A0-A75E-630B3F5736EC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5538777"/>
          <a:ext cx="1741714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9" name="Table 11">
            <a:extLst>
              <a:ext uri="{FF2B5EF4-FFF2-40B4-BE49-F238E27FC236}">
                <a16:creationId xmlns:a16="http://schemas.microsoft.com/office/drawing/2014/main" id="{F41F51FB-A80B-47AC-936A-09DE50C1FD87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6179820"/>
          <a:ext cx="870857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6B7E2CE-A3AB-4A00-AD42-75DE9F905E9C}"/>
              </a:ext>
            </a:extLst>
          </p:cNvPr>
          <p:cNvSpPr txBox="1"/>
          <p:nvPr/>
        </p:nvSpPr>
        <p:spPr>
          <a:xfrm>
            <a:off x="838200" y="25362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a, 5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EEE73F9C-06C5-4E2B-9E80-43A3D0F5D959}"/>
              </a:ext>
            </a:extLst>
          </p:cNvPr>
          <p:cNvSpPr txBox="1"/>
          <p:nvPr/>
        </p:nvSpPr>
        <p:spPr>
          <a:xfrm>
            <a:off x="868746" y="332376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b, 4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443D25A2-A30A-429F-8357-4D25D0D48DB1}"/>
              </a:ext>
            </a:extLst>
          </p:cNvPr>
          <p:cNvSpPr txBox="1"/>
          <p:nvPr/>
        </p:nvSpPr>
        <p:spPr>
          <a:xfrm>
            <a:off x="891418" y="545263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e, 2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0E7FB68A-A8C2-424A-AB2F-81560DC99D58}"/>
              </a:ext>
            </a:extLst>
          </p:cNvPr>
          <p:cNvSpPr txBox="1"/>
          <p:nvPr/>
        </p:nvSpPr>
        <p:spPr>
          <a:xfrm>
            <a:off x="876300" y="61437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f, 1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770F463-B314-4274-AB6D-FC340E221CF1}"/>
              </a:ext>
            </a:extLst>
          </p:cNvPr>
          <p:cNvSpPr txBox="1"/>
          <p:nvPr/>
        </p:nvSpPr>
        <p:spPr>
          <a:xfrm>
            <a:off x="840581" y="47950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d, 3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5E08A7A6-F898-4084-AACE-966A4A619732}"/>
              </a:ext>
            </a:extLst>
          </p:cNvPr>
          <p:cNvSpPr txBox="1"/>
          <p:nvPr/>
        </p:nvSpPr>
        <p:spPr>
          <a:xfrm>
            <a:off x="876300" y="405940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c,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5DA27D-2F89-43A0-A49D-22CFE2A41EB2}"/>
              </a:ext>
            </a:extLst>
          </p:cNvPr>
          <p:cNvCxnSpPr>
            <a:cxnSpLocks/>
          </p:cNvCxnSpPr>
          <p:nvPr/>
        </p:nvCxnSpPr>
        <p:spPr>
          <a:xfrm>
            <a:off x="1371600" y="2743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D08BA6-268D-498E-8382-DAE024B60545}"/>
              </a:ext>
            </a:extLst>
          </p:cNvPr>
          <p:cNvCxnSpPr>
            <a:cxnSpLocks/>
          </p:cNvCxnSpPr>
          <p:nvPr/>
        </p:nvCxnSpPr>
        <p:spPr>
          <a:xfrm>
            <a:off x="1400175" y="49530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4EC1C4-835E-4400-9537-81516B3ABA91}"/>
              </a:ext>
            </a:extLst>
          </p:cNvPr>
          <p:cNvCxnSpPr>
            <a:cxnSpLocks/>
          </p:cNvCxnSpPr>
          <p:nvPr/>
        </p:nvCxnSpPr>
        <p:spPr>
          <a:xfrm>
            <a:off x="1400175" y="56388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49E97E-A6EC-4A7E-8F3C-98D792DD3553}"/>
              </a:ext>
            </a:extLst>
          </p:cNvPr>
          <p:cNvCxnSpPr>
            <a:cxnSpLocks/>
          </p:cNvCxnSpPr>
          <p:nvPr/>
        </p:nvCxnSpPr>
        <p:spPr>
          <a:xfrm>
            <a:off x="1371600" y="63246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30F72D-7E54-4D03-8138-D4F473435E17}"/>
              </a:ext>
            </a:extLst>
          </p:cNvPr>
          <p:cNvCxnSpPr>
            <a:cxnSpLocks/>
          </p:cNvCxnSpPr>
          <p:nvPr/>
        </p:nvCxnSpPr>
        <p:spPr>
          <a:xfrm>
            <a:off x="1428066" y="3505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7724B3-DC81-423D-9E26-4375709E293F}"/>
              </a:ext>
            </a:extLst>
          </p:cNvPr>
          <p:cNvCxnSpPr>
            <a:cxnSpLocks/>
          </p:cNvCxnSpPr>
          <p:nvPr/>
        </p:nvCxnSpPr>
        <p:spPr>
          <a:xfrm>
            <a:off x="1409700" y="4267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131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685904"/>
            <a:ext cx="892971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Διάταξη καταχωρήσεων του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w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f</a:t>
            </a:r>
            <a:r>
              <a:rPr lang="en-US" sz="3600" i="1" baseline="-250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t,d</a:t>
            </a:r>
            <a:endParaRPr lang="de-DE" sz="3600" i="1" baseline="-25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8786842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endParaRPr lang="en-US" sz="2800" i="1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Τα κορυφαία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έγγραφα είναι πιθανόν να βρίσκονται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στην αρχή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αυτών των ταξινομημένων λιστών</a:t>
            </a:r>
            <a:r>
              <a:rPr lang="de-DE" sz="2800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endParaRPr lang="de-DE" sz="28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Προσέγγιση: </a:t>
            </a:r>
            <a:r>
              <a:rPr lang="el-GR" sz="2800" b="1" i="1" u="sng" dirty="0">
                <a:solidFill>
                  <a:srgbClr val="000000"/>
                </a:solidFill>
                <a:latin typeface="Calibri"/>
                <a:cs typeface="+mn-cs"/>
              </a:rPr>
              <a:t>δεν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επεξεργαζόμαστε τις καταχωρήσεις που θα συνεισφέρουν </a:t>
            </a:r>
            <a:r>
              <a:rPr lang="el-GR" sz="2800" i="1" dirty="0">
                <a:solidFill>
                  <a:srgbClr val="000000"/>
                </a:solidFill>
                <a:latin typeface="Calibri"/>
                <a:cs typeface="+mn-cs"/>
              </a:rPr>
              <a:t>λίγο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στον τελικό βαθμό</a:t>
            </a:r>
          </a:p>
          <a:p>
            <a:pPr lvl="1" defTabSz="449263">
              <a:buClr>
                <a:srgbClr val="336699"/>
              </a:buClr>
            </a:pPr>
            <a:endParaRPr lang="de-DE" sz="28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+mn-cs"/>
              </a:rPr>
              <a:t>→ </a:t>
            </a:r>
            <a:r>
              <a:rPr lang="el-GR" sz="2800" b="1" i="1" u="sng" dirty="0">
                <a:solidFill>
                  <a:srgbClr val="000000"/>
                </a:solidFill>
                <a:latin typeface="Calibri"/>
                <a:cs typeface="+mn-cs"/>
              </a:rPr>
              <a:t>γρήγορος τερματισμός 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ενώ επεξεργαζόμαστε τις λίστες καταχωρήσεων </a:t>
            </a:r>
            <a:r>
              <a:rPr lang="el-GR" sz="2800" i="1" dirty="0">
                <a:solidFill>
                  <a:srgbClr val="000000"/>
                </a:solidFill>
                <a:latin typeface="Calibri"/>
                <a:cs typeface="+mn-cs"/>
              </a:rPr>
              <a:t>μάλλον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δε θα αλλάξει τα κορυφαία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έγγραφα</a:t>
            </a:r>
            <a:endParaRPr lang="en-US" sz="28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647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όρο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75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Μη φέρεις όλη τη λίστα καταχωρήσεων, μόνο τα πρώτα στοιχεία της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410200" y="2590800"/>
            <a:ext cx="1066800" cy="1219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209800" y="4191000"/>
            <a:ext cx="3048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83633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6927" y="313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1.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Πρόωρος τερματισμός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2125662"/>
            <a:ext cx="7886700" cy="26449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Κατά τη διάσχιση των καταχωρήσεων ενός όρου </a:t>
            </a:r>
            <a:r>
              <a:rPr lang="en-US" sz="2400" i="1" dirty="0">
                <a:ea typeface="ＭＳ Ｐゴシック" pitchFamily="34" charset="-128"/>
              </a:rPr>
              <a:t>t</a:t>
            </a:r>
            <a:r>
              <a:rPr lang="el-GR" sz="2400" i="1" dirty="0">
                <a:ea typeface="ＭＳ Ｐゴシック" pitchFamily="34" charset="-128"/>
              </a:rPr>
              <a:t>, </a:t>
            </a:r>
            <a:r>
              <a:rPr lang="el-GR" sz="2400" dirty="0">
                <a:ea typeface="ＭＳ Ｐゴシック" pitchFamily="34" charset="-128"/>
              </a:rPr>
              <a:t>σταμάτα νωρίς αφού:</a:t>
            </a:r>
            <a:endParaRPr lang="en-US" sz="2400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Δεις ένα προκαθορισμένο αριθμό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από έγγραφα, ή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>
                <a:ea typeface="宋体" pitchFamily="2" charset="-122"/>
              </a:rPr>
              <a:t>Τ</a:t>
            </a:r>
            <a:r>
              <a:rPr lang="el-GR" altLang="zh-CN" sz="2400" dirty="0">
                <a:ea typeface="ＭＳ Ｐゴシック" pitchFamily="34" charset="-128"/>
              </a:rPr>
              <a:t>ο </a:t>
            </a:r>
            <a:r>
              <a:rPr lang="en-US" altLang="zh-CN" sz="2400" i="1" dirty="0" err="1">
                <a:ea typeface="宋体" pitchFamily="2" charset="-122"/>
              </a:rPr>
              <a:t>wf</a:t>
            </a:r>
            <a:r>
              <a:rPr lang="en-US" altLang="zh-CN" sz="2400" i="1" baseline="-25000" dirty="0" err="1">
                <a:ea typeface="宋体" pitchFamily="2" charset="-122"/>
              </a:rPr>
              <a:t>t,d</a:t>
            </a:r>
            <a:r>
              <a:rPr lang="en-US" altLang="zh-CN" sz="2400" i="1" baseline="-25000" dirty="0">
                <a:ea typeface="宋体" pitchFamily="2" charset="-122"/>
              </a:rPr>
              <a:t>  </a:t>
            </a:r>
            <a:r>
              <a:rPr lang="el-GR" altLang="zh-CN" sz="2400" dirty="0">
                <a:ea typeface="宋体" pitchFamily="2" charset="-122"/>
              </a:rPr>
              <a:t>πέφτει κάτω από κάποιο </a:t>
            </a:r>
            <a:r>
              <a:rPr lang="el-GR" altLang="zh-CN" sz="2400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κατώφλι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zh-CN" sz="2400" dirty="0">
              <a:solidFill>
                <a:schemeClr val="accent1">
                  <a:lumMod val="75000"/>
                </a:schemeClr>
              </a:solidFill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宋体" pitchFamily="2" charset="-122"/>
              </a:rPr>
              <a:t>Πάρε την ένωση του συνόλου των εγγράφων που προκύπτει</a:t>
            </a:r>
            <a:endParaRPr lang="en-US" sz="2400" dirty="0">
              <a:solidFill>
                <a:srgbClr val="C00000"/>
              </a:solidFill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ea typeface="宋体" pitchFamily="2" charset="-122"/>
              </a:rPr>
              <a:t>  </a:t>
            </a:r>
            <a:r>
              <a:rPr lang="el-GR" sz="2400" dirty="0">
                <a:solidFill>
                  <a:srgbClr val="C00000"/>
                </a:solidFill>
                <a:ea typeface="宋体" pitchFamily="2" charset="-122"/>
              </a:rPr>
              <a:t>Ένα σύνολο για κάθε όρο</a:t>
            </a:r>
            <a:endParaRPr lang="en-US" sz="2400" dirty="0">
              <a:solidFill>
                <a:srgbClr val="C00000"/>
              </a:solidFill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宋体" pitchFamily="2" charset="-122"/>
              </a:rPr>
              <a:t>Υπολόγισε τους βαθμούς μόνο αυτών των εγγράφων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7.1.5</a:t>
            </a:r>
          </a:p>
        </p:txBody>
      </p:sp>
    </p:spTree>
    <p:extLst>
      <p:ext uri="{BB962C8B-B14F-4D97-AF65-F5344CB8AC3E}">
        <p14:creationId xmlns:p14="http://schemas.microsoft.com/office/powerpoint/2010/main" val="6027736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BBB2C-507F-480C-BEAE-E86151958DFB}"/>
              </a:ext>
            </a:extLst>
          </p:cNvPr>
          <p:cNvSpPr txBox="1"/>
          <p:nvPr/>
        </p:nvSpPr>
        <p:spPr>
          <a:xfrm>
            <a:off x="533400" y="24715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Μόνο τα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d15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d31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d2</a:t>
            </a:r>
            <a:r>
              <a:rPr lang="el-GR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263D8-171F-4132-BB84-6708AA7F39F6}"/>
              </a:ext>
            </a:extLst>
          </p:cNvPr>
          <p:cNvSpPr txBox="1"/>
          <p:nvPr/>
        </p:nvSpPr>
        <p:spPr>
          <a:xfrm>
            <a:off x="7452122" y="16207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 =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1B23B-558B-4861-AEAA-2D3B48BECD8F}"/>
              </a:ext>
            </a:extLst>
          </p:cNvPr>
          <p:cNvSpPr txBox="1"/>
          <p:nvPr/>
        </p:nvSpPr>
        <p:spPr>
          <a:xfrm>
            <a:off x="952500" y="1001949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a, 6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,1</a:t>
            </a:r>
            <a:r>
              <a:rPr lang="en-US" dirty="0">
                <a:latin typeface="+mn-lt"/>
              </a:rPr>
              <a:t>2 d15,8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d1,6 d3,2 d8,1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  <a:p>
            <a:r>
              <a:rPr lang="en-US" dirty="0">
                <a:latin typeface="+mn-lt"/>
              </a:rPr>
              <a:t>b, 7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d31,1</a:t>
            </a:r>
            <a:r>
              <a:rPr lang="el-GR" dirty="0">
                <a:latin typeface="+mn-lt"/>
              </a:rPr>
              <a:t>1 </a:t>
            </a:r>
            <a:r>
              <a:rPr lang="en-US" dirty="0">
                <a:latin typeface="+mn-lt"/>
              </a:rPr>
              <a:t>d21,10 d22,</a:t>
            </a:r>
            <a:r>
              <a:rPr lang="el-GR" dirty="0">
                <a:latin typeface="+mn-lt"/>
              </a:rPr>
              <a:t>7 </a:t>
            </a:r>
            <a:r>
              <a:rPr lang="en-US" dirty="0">
                <a:latin typeface="+mn-lt"/>
              </a:rPr>
              <a:t>d2,3 d3,1 d8,1,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6037DD-A0F3-4352-9B41-0D32AA4D83D8}"/>
              </a:ext>
            </a:extLst>
          </p:cNvPr>
          <p:cNvSpPr txBox="1"/>
          <p:nvPr/>
        </p:nvSpPr>
        <p:spPr>
          <a:xfrm>
            <a:off x="5486400" y="3124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Βάρος τουλάχιστον 5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6B632-1963-4285-A694-E625AF810ED0}"/>
              </a:ext>
            </a:extLst>
          </p:cNvPr>
          <p:cNvSpPr txBox="1"/>
          <p:nvPr/>
        </p:nvSpPr>
        <p:spPr>
          <a:xfrm>
            <a:off x="564356" y="427160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Μόνο τα </a:t>
            </a:r>
            <a:r>
              <a:rPr lang="en-US" dirty="0">
                <a:latin typeface="+mn-lt"/>
              </a:rPr>
              <a:t>d</a:t>
            </a:r>
            <a:r>
              <a:rPr lang="el-GR" dirty="0">
                <a:latin typeface="+mn-lt"/>
              </a:rPr>
              <a:t>20, </a:t>
            </a:r>
            <a:r>
              <a:rPr lang="en-US" dirty="0">
                <a:latin typeface="+mn-lt"/>
              </a:rPr>
              <a:t>d</a:t>
            </a:r>
            <a:r>
              <a:rPr lang="el-GR" dirty="0">
                <a:latin typeface="+mn-lt"/>
              </a:rPr>
              <a:t>15, </a:t>
            </a:r>
            <a:r>
              <a:rPr lang="en-US" dirty="0">
                <a:latin typeface="+mn-lt"/>
              </a:rPr>
              <a:t>d</a:t>
            </a:r>
            <a:r>
              <a:rPr lang="el-GR" dirty="0">
                <a:latin typeface="+mn-lt"/>
              </a:rPr>
              <a:t>1,</a:t>
            </a:r>
            <a:r>
              <a:rPr lang="en-US" dirty="0">
                <a:latin typeface="+mn-lt"/>
              </a:rPr>
              <a:t> d31, d21, d22</a:t>
            </a:r>
            <a:r>
              <a:rPr lang="el-GR" dirty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B84D74-6AFB-4E83-926A-F89256CDC158}"/>
                  </a:ext>
                </a:extLst>
              </p14:cNvPr>
              <p14:cNvContentPartPr/>
              <p14:nvPr/>
            </p14:nvContentPartPr>
            <p14:xfrm>
              <a:off x="7805946" y="1810734"/>
              <a:ext cx="96480" cy="6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B84D74-6AFB-4E83-926A-F89256CDC1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6946" y="1802094"/>
                <a:ext cx="1141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A354CE-4E60-40EB-A2CE-FF147055557C}"/>
                  </a:ext>
                </a:extLst>
              </p14:cNvPr>
              <p14:cNvContentPartPr/>
              <p14:nvPr/>
            </p14:nvContentPartPr>
            <p14:xfrm>
              <a:off x="278706" y="9074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A354CE-4E60-40EB-A2CE-FF14705555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706" y="89885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53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0550" y="2698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Προσπάθεια 1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Συντελεστής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Jaccard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28650" y="2067501"/>
            <a:ext cx="7886700" cy="29749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Υπενθύμιση: συνηθισμένη μέτρηση της επικάλυψης δύο συνόλων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</a:p>
          <a:p>
            <a:pPr marL="457200" lvl="1" indent="0" eaLnBrk="1" hangingPunct="1">
              <a:buNone/>
            </a:pPr>
            <a:r>
              <a:rPr lang="en-US" sz="2000" dirty="0" err="1">
                <a:ea typeface="ＭＳ Ｐゴシック" charset="-128"/>
              </a:rPr>
              <a:t>jaccard</a:t>
            </a:r>
            <a:r>
              <a:rPr lang="en-US" sz="2000" i="1" dirty="0">
                <a:ea typeface="ＭＳ Ｐゴシック" charset="-128"/>
              </a:rPr>
              <a:t>(A,B) = </a:t>
            </a:r>
            <a:r>
              <a:rPr lang="en-US" sz="2000" dirty="0">
                <a:ea typeface="ＭＳ Ｐゴシック" charset="-128"/>
              </a:rPr>
              <a:t>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∩</a:t>
            </a:r>
            <a:r>
              <a:rPr lang="en-US" sz="2000" i="1" dirty="0">
                <a:ea typeface="ＭＳ Ｐゴシック" charset="-128"/>
              </a:rPr>
              <a:t> B</a:t>
            </a:r>
            <a:r>
              <a:rPr lang="en-US" sz="2000" dirty="0">
                <a:ea typeface="ＭＳ Ｐゴシック" charset="-128"/>
              </a:rPr>
              <a:t>| / 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∪ </a:t>
            </a:r>
            <a:r>
              <a:rPr lang="en-US" sz="2000" i="1" dirty="0">
                <a:ea typeface="ＭＳ Ｐゴシック" charset="-128"/>
              </a:rPr>
              <a:t>B</a:t>
            </a:r>
            <a:r>
              <a:rPr lang="en-US" sz="2000" dirty="0">
                <a:ea typeface="ＭＳ Ｐゴシック" charset="-128"/>
              </a:rPr>
              <a:t>|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A) = </a:t>
            </a:r>
            <a:r>
              <a:rPr lang="en-US" sz="1800" dirty="0">
                <a:ea typeface="ＭＳ Ｐゴシック" charset="-128"/>
              </a:rPr>
              <a:t>1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B) = </a:t>
            </a:r>
            <a:r>
              <a:rPr lang="en-US" sz="1800" dirty="0">
                <a:ea typeface="ＭＳ Ｐゴシック" charset="-128"/>
              </a:rPr>
              <a:t>0</a:t>
            </a:r>
            <a:r>
              <a:rPr lang="en-US" sz="1800" i="1" dirty="0">
                <a:ea typeface="ＭＳ Ｐゴシック" charset="-128"/>
              </a:rPr>
              <a:t> </a:t>
            </a:r>
            <a:r>
              <a:rPr lang="en-US" sz="1800" dirty="0">
                <a:ea typeface="ＭＳ Ｐゴシック" charset="-128"/>
              </a:rPr>
              <a:t>if </a:t>
            </a:r>
            <a:r>
              <a:rPr lang="en-US" sz="1800" i="1" dirty="0">
                <a:ea typeface="ＭＳ Ｐゴシック" charset="-128"/>
              </a:rPr>
              <a:t>A ∩ B = </a:t>
            </a:r>
            <a:r>
              <a:rPr lang="en-US" sz="1800" dirty="0">
                <a:ea typeface="ＭＳ Ｐゴシック" charset="-128"/>
              </a:rPr>
              <a:t>0</a:t>
            </a:r>
            <a:endParaRPr lang="el-GR" sz="1800" dirty="0">
              <a:ea typeface="ＭＳ Ｐゴシック" charset="-128"/>
            </a:endParaRPr>
          </a:p>
          <a:p>
            <a:pPr lvl="1" eaLnBrk="1" hangingPunct="1"/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i="1" dirty="0">
                <a:ea typeface="ＭＳ Ｐゴシック" charset="-128"/>
              </a:rPr>
              <a:t>Τα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 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δεν έχουν απαραίτητα το ίδιο μέγεθος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Αναθέτει πάντα έναν αριθμό μεταξύ του 0 και του 1</a:t>
            </a:r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Θεωρούμε το ερώτημα και το έγγραφο ως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σύνολα όρων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2"/>
                </a:solidFill>
              </a:rPr>
              <a:t>Κεφ</a:t>
            </a:r>
            <a:r>
              <a:rPr lang="en-US" sz="1600" dirty="0">
                <a:solidFill>
                  <a:schemeClr val="tx2"/>
                </a:solidFill>
              </a:rPr>
              <a:t>. 6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37662" y="4272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2.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-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διατεταγμένοι όροι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37662" y="2216944"/>
            <a:ext cx="8229600" cy="136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>
                <a:ea typeface="ＭＳ Ｐゴシック" pitchFamily="34" charset="-128"/>
              </a:rPr>
              <a:t>Κατά την επεξεργασία των όρων του ερωτήματος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Εξετάζουμε τους όρους με φθίνουσα διάταξη ως προς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endParaRPr lang="en-US" sz="24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sz="2400" dirty="0">
                <a:ea typeface="ＭＳ Ｐゴシック" pitchFamily="34" charset="-128"/>
              </a:rPr>
              <a:t>Όροι με μεγάλο </a:t>
            </a:r>
            <a:r>
              <a:rPr lang="en-US" sz="2400" dirty="0" err="1">
                <a:ea typeface="ＭＳ Ｐゴシック" pitchFamily="34" charset="-128"/>
              </a:rPr>
              <a:t>idf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πιθανών να συνεισφέρουν περισσότερο στο βαθμό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ea typeface="ＭＳ Ｐゴシック" pitchFamily="34" charset="-128"/>
              </a:rPr>
              <a:t>Καθώς ενημερώνουμε τη συμμετοχή στο βαθμό κάθε όρου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Σταματάμε</a:t>
            </a:r>
            <a:r>
              <a:rPr lang="el-GR" sz="2400" dirty="0">
                <a:ea typeface="ＭＳ Ｐゴシック" pitchFamily="34" charset="-128"/>
              </a:rPr>
              <a:t> αν ο βαθμός των εγγράφων δεν μεταβάλλεται πολύ</a:t>
            </a:r>
            <a:endParaRPr lang="en-US" sz="24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7.1.5</a:t>
            </a:r>
          </a:p>
        </p:txBody>
      </p:sp>
    </p:spTree>
    <p:extLst>
      <p:ext uri="{BB962C8B-B14F-4D97-AF65-F5344CB8AC3E}">
        <p14:creationId xmlns:p14="http://schemas.microsoft.com/office/powerpoint/2010/main" val="14339872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7388" y="632024"/>
            <a:ext cx="892971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defTabSz="449263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Επεξεργασία Ανά-Έγγραφο και Ανά-Όρο</a:t>
            </a:r>
            <a:endParaRPr lang="de-DE" sz="4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05800" cy="3495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Υπολογισμός ανά-όρο (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term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-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at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-a-time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processing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)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: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Υπολογίζουμε </a:t>
            </a:r>
            <a:r>
              <a:rPr lang="el-GR" i="1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για κάθε όρο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της ερώτησης, για κάθε έγγραφο που εμφανίζεται στη λίστας καταχώρησης του ένα βαθμό και μετά συνεχίζουμε με τον επόμενο όρο της ερώτησης</a:t>
            </a:r>
            <a:endParaRPr lang="de-DE" i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Υπολογισμός Ανά Έγγραφο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(document-at-a-time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processing)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: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Τελειώνουμε τον υπολογισμό του βαθμού ομοιότητας ερωτήματος-εγγράφου </a:t>
            </a:r>
            <a:r>
              <a:rPr lang="el-GR" i="1" u="sng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για το έγγραφο </a:t>
            </a:r>
            <a:r>
              <a:rPr lang="en-US" i="1" u="sng" dirty="0" err="1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d</a:t>
            </a:r>
            <a:r>
              <a:rPr lang="en-US" i="1" u="sng" baseline="-2500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</a:t>
            </a:r>
            <a:r>
              <a:rPr lang="en-US" i="1" u="sng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πριν αρχίσουμε τον υπολογισμό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βαθμού ομοιότητας ερωτήματος-εγγράφου για το έγγραφο</a:t>
            </a:r>
            <a:r>
              <a:rPr lang="de-DE" i="1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d</a:t>
            </a:r>
            <a:r>
              <a:rPr lang="de-DE" i="1" baseline="-25000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i+1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9018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91BBF-F10C-48BB-B891-7FA6E8DF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48A93-AD91-4DF0-A0EC-8FA941A599AD}"/>
              </a:ext>
            </a:extLst>
          </p:cNvPr>
          <p:cNvSpPr txBox="1"/>
          <p:nvPr/>
        </p:nvSpPr>
        <p:spPr>
          <a:xfrm>
            <a:off x="1676400" y="1676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Πολλαπλά κριτήρια για το </a:t>
            </a:r>
            <a:r>
              <a:rPr lang="en-US" dirty="0">
                <a:latin typeface="+mn-lt"/>
              </a:rPr>
              <a:t>score </a:t>
            </a:r>
            <a:r>
              <a:rPr lang="el-GR" dirty="0">
                <a:latin typeface="+mn-lt"/>
              </a:rPr>
              <a:t>και εναλλακτική διάταξη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35698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1564" y="474285"/>
            <a:ext cx="8929718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1123" y="1815117"/>
            <a:ext cx="86106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800" dirty="0"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FF0000"/>
              </a:buClr>
            </a:pPr>
            <a:r>
              <a:rPr lang="el-GR" dirty="0">
                <a:latin typeface="Calibri"/>
                <a:cs typeface="+mn-cs"/>
              </a:rPr>
              <a:t>Συχνά υπάρχει ένας </a:t>
            </a:r>
            <a:r>
              <a:rPr lang="el-GR" i="1" dirty="0">
                <a:latin typeface="Calibri"/>
                <a:cs typeface="+mn-cs"/>
              </a:rPr>
              <a:t>ανεξάρτητος του ερωτήματος (στατικός) </a:t>
            </a:r>
            <a:r>
              <a:rPr lang="el-GR" dirty="0">
                <a:latin typeface="Calibri"/>
                <a:cs typeface="+mn-cs"/>
              </a:rPr>
              <a:t>χαρακτηρισμός της καταλληλότητας  (</a:t>
            </a:r>
            <a:r>
              <a:rPr lang="en-US" dirty="0">
                <a:latin typeface="Calibri"/>
                <a:cs typeface="+mn-cs"/>
              </a:rPr>
              <a:t>“goodness”</a:t>
            </a:r>
            <a:r>
              <a:rPr lang="el-GR" dirty="0">
                <a:latin typeface="Calibri"/>
                <a:cs typeface="+mn-cs"/>
              </a:rPr>
              <a:t>, </a:t>
            </a:r>
            <a:r>
              <a:rPr lang="en-US" dirty="0">
                <a:latin typeface="Calibri"/>
                <a:cs typeface="+mn-cs"/>
              </a:rPr>
              <a:t>authority</a:t>
            </a:r>
            <a:r>
              <a:rPr lang="el-GR" dirty="0">
                <a:latin typeface="Calibri"/>
                <a:cs typeface="+mn-cs"/>
              </a:rPr>
              <a:t>) του εγγράφου </a:t>
            </a:r>
            <a:r>
              <a:rPr lang="en-US" dirty="0">
                <a:latin typeface="Calibri"/>
                <a:cs typeface="+mn-cs"/>
              </a:rPr>
              <a:t>– </a:t>
            </a:r>
            <a:r>
              <a:rPr lang="el-GR" dirty="0">
                <a:latin typeface="Calibri"/>
                <a:cs typeface="+mn-cs"/>
              </a:rPr>
              <a:t>έστω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(d)</a:t>
            </a:r>
            <a:endParaRPr lang="el-GR" sz="800" dirty="0">
              <a:solidFill>
                <a:schemeClr val="accent1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>
                <a:latin typeface="Calibri"/>
                <a:cs typeface="+mn-cs"/>
              </a:rPr>
              <a:t>Για παράδειγμα: 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>
                <a:latin typeface="Calibri"/>
                <a:cs typeface="+mn-cs"/>
              </a:rPr>
              <a:t>Στις μηχανές αναζήτησης (στο </a:t>
            </a:r>
            <a:r>
              <a:rPr lang="en-US" sz="2000" dirty="0">
                <a:latin typeface="Calibri"/>
                <a:cs typeface="+mn-cs"/>
              </a:rPr>
              <a:t>Google) </a:t>
            </a:r>
            <a:r>
              <a:rPr lang="el-GR" sz="2000" dirty="0">
                <a:latin typeface="Calibri"/>
                <a:cs typeface="+mn-cs"/>
              </a:rPr>
              <a:t>το </a:t>
            </a:r>
            <a:r>
              <a:rPr lang="en-US" sz="2000" dirty="0">
                <a:latin typeface="Calibri"/>
                <a:cs typeface="+mn-cs"/>
              </a:rPr>
              <a:t>PageRank </a:t>
            </a:r>
            <a:r>
              <a:rPr lang="en-US" sz="2000" i="1" dirty="0">
                <a:latin typeface="Calibri"/>
                <a:cs typeface="+mn-cs"/>
              </a:rPr>
              <a:t>g</a:t>
            </a:r>
            <a:r>
              <a:rPr lang="en-US" sz="2000" dirty="0">
                <a:latin typeface="Calibri"/>
                <a:cs typeface="+mn-cs"/>
              </a:rPr>
              <a:t>(</a:t>
            </a:r>
            <a:r>
              <a:rPr lang="en-US" sz="2000" i="1" dirty="0">
                <a:latin typeface="Calibri"/>
                <a:cs typeface="+mn-cs"/>
              </a:rPr>
              <a:t>d</a:t>
            </a:r>
            <a:r>
              <a:rPr lang="en-US" sz="2000" dirty="0">
                <a:latin typeface="Calibri"/>
                <a:cs typeface="+mn-cs"/>
              </a:rPr>
              <a:t>) </a:t>
            </a:r>
            <a:r>
              <a:rPr lang="el-GR" sz="2000" dirty="0">
                <a:latin typeface="Calibri"/>
                <a:cs typeface="+mn-cs"/>
              </a:rPr>
              <a:t>μιας σελίδας </a:t>
            </a:r>
            <a:r>
              <a:rPr lang="en-US" sz="2000" i="1" dirty="0">
                <a:latin typeface="Calibri"/>
                <a:cs typeface="+mn-cs"/>
              </a:rPr>
              <a:t>d</a:t>
            </a:r>
            <a:r>
              <a:rPr lang="el-GR" sz="2000" dirty="0">
                <a:latin typeface="Calibri"/>
                <a:cs typeface="+mn-cs"/>
              </a:rPr>
              <a:t> μετρά το πόσο «καλή» είναι μια σελίδα με βάση το πόσες «καλές» σελίδες δείχνουν σε αυτήν, ή</a:t>
            </a:r>
            <a:endParaRPr lang="en-US" sz="2000" dirty="0"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>
                <a:latin typeface="Calibri"/>
                <a:cs typeface="+mn-cs"/>
              </a:rPr>
              <a:t>αριθμός </a:t>
            </a:r>
            <a:r>
              <a:rPr lang="en-US" sz="2000" dirty="0">
                <a:latin typeface="Calibri"/>
                <a:cs typeface="+mn-cs"/>
              </a:rPr>
              <a:t>hits </a:t>
            </a:r>
            <a:r>
              <a:rPr lang="el-GR" sz="2000" dirty="0">
                <a:latin typeface="Calibri"/>
                <a:cs typeface="+mn-cs"/>
              </a:rPr>
              <a:t>(δημοφιλές έγγραφο) ή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n-US" sz="2000" dirty="0" err="1">
                <a:latin typeface="Calibri"/>
                <a:cs typeface="+mn-cs"/>
              </a:rPr>
              <a:t>wikipedia</a:t>
            </a:r>
            <a:r>
              <a:rPr lang="en-US" sz="2000" dirty="0">
                <a:latin typeface="Calibri"/>
                <a:cs typeface="+mn-cs"/>
              </a:rPr>
              <a:t> </a:t>
            </a:r>
            <a:r>
              <a:rPr lang="el-GR" sz="2000" dirty="0">
                <a:latin typeface="Calibri"/>
                <a:cs typeface="+mn-cs"/>
              </a:rPr>
              <a:t>σελίδες ή 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>
                <a:latin typeface="Calibri"/>
                <a:cs typeface="+mn-cs"/>
              </a:rPr>
              <a:t>άρθρα σε μια συγκεκριμένη εφημερίδα, κλπ</a:t>
            </a:r>
            <a:endParaRPr lang="en-US" sz="2000" dirty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920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284598"/>
            <a:ext cx="8929718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1" y="1600200"/>
            <a:ext cx="8212349" cy="4125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7313" lvl="1" defTabSz="449263">
              <a:spcBef>
                <a:spcPts val="700"/>
              </a:spcBef>
              <a:buClr>
                <a:srgbClr val="336699"/>
              </a:buClr>
              <a:tabLst>
                <a:tab pos="0" algn="l"/>
              </a:tabLst>
            </a:pPr>
            <a:r>
              <a:rPr lang="el-GR" dirty="0">
                <a:latin typeface="Calibri"/>
              </a:rPr>
              <a:t>Αν υπάρχει μια διάταξη της καταλληλότητας τότε ο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συγκεντρωτικός βαθμός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net-score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 </a:t>
            </a:r>
            <a:r>
              <a:rPr lang="el-GR" dirty="0">
                <a:latin typeface="Calibri"/>
              </a:rPr>
              <a:t>ενός εγγράφου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d</a:t>
            </a:r>
            <a:r>
              <a:rPr lang="el-GR" dirty="0">
                <a:latin typeface="Calibri"/>
              </a:rPr>
              <a:t> και μιας ερώτησης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q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είναι ένας συνδυασμός της ποιότητας του εγγράφου (που έστω ότι δίνεται από μια συνάρτηση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g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στο</a:t>
            </a:r>
            <a:r>
              <a:rPr lang="en-US" dirty="0">
                <a:latin typeface="Calibri"/>
              </a:rPr>
              <a:t> [0, 1]) </a:t>
            </a:r>
            <a:r>
              <a:rPr lang="el-GR" dirty="0">
                <a:latin typeface="Calibri"/>
              </a:rPr>
              <a:t>και της συνάφειας του με το ερώτημα </a:t>
            </a:r>
            <a:r>
              <a:rPr lang="en-US" i="1" dirty="0">
                <a:latin typeface="Calibri"/>
              </a:rPr>
              <a:t>q </a:t>
            </a:r>
            <a:r>
              <a:rPr lang="el-GR" i="1" dirty="0">
                <a:latin typeface="Calibri"/>
              </a:rPr>
              <a:t>(πχ με χρήση </a:t>
            </a:r>
            <a:r>
              <a:rPr lang="en-US" i="1" dirty="0" err="1">
                <a:latin typeface="Calibri"/>
              </a:rPr>
              <a:t>tf-idf</a:t>
            </a:r>
            <a:r>
              <a:rPr lang="en-US" i="1" dirty="0">
                <a:latin typeface="Calibri"/>
              </a:rPr>
              <a:t>)</a:t>
            </a:r>
            <a:r>
              <a:rPr lang="el-GR" dirty="0">
                <a:latin typeface="Calibri"/>
              </a:rPr>
              <a:t>: </a:t>
            </a:r>
            <a:endParaRPr lang="en-US" dirty="0"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de-DE" dirty="0">
                <a:solidFill>
                  <a:srgbClr val="FF0000"/>
                </a:solidFill>
                <a:latin typeface="Calibri"/>
              </a:rPr>
              <a:t>				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  <a:latin typeface="Calibri"/>
              </a:rPr>
              <a:t>net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-score(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q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, 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 </a:t>
            </a:r>
            <a:r>
              <a:rPr lang="de-DE" dirty="0">
                <a:latin typeface="Calibri"/>
              </a:rPr>
              <a:t>= 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g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(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d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)</a:t>
            </a:r>
            <a:r>
              <a:rPr lang="de-DE" dirty="0">
                <a:latin typeface="Calibri"/>
              </a:rPr>
              <a:t> + score(</a:t>
            </a:r>
            <a:r>
              <a:rPr lang="de-DE" i="1" dirty="0">
                <a:latin typeface="Calibri"/>
              </a:rPr>
              <a:t>q</a:t>
            </a:r>
            <a:r>
              <a:rPr lang="de-DE" dirty="0">
                <a:latin typeface="Calibri"/>
              </a:rPr>
              <a:t>, </a:t>
            </a:r>
            <a:r>
              <a:rPr lang="de-DE" i="1" dirty="0">
                <a:latin typeface="Calibri"/>
              </a:rPr>
              <a:t>d</a:t>
            </a:r>
            <a:r>
              <a:rPr lang="de-DE" dirty="0">
                <a:latin typeface="Calibri"/>
              </a:rPr>
              <a:t>)</a:t>
            </a: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i="1" dirty="0">
                <a:latin typeface="Calibri"/>
                <a:cs typeface="+mn-cs"/>
              </a:rPr>
              <a:t>Θέλουμε να επιλέξουμε σελίδες που είναι και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γενικά σημαντικές </a:t>
            </a:r>
            <a:r>
              <a:rPr lang="en-US" sz="2000" i="1" dirty="0">
                <a:latin typeface="Calibri"/>
                <a:cs typeface="+mn-cs"/>
              </a:rPr>
              <a:t>(authoritative) </a:t>
            </a:r>
            <a:r>
              <a:rPr lang="el-GR" sz="2000" i="1" dirty="0">
                <a:latin typeface="Calibri"/>
                <a:cs typeface="+mn-cs"/>
              </a:rPr>
              <a:t>και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συναφείς ως προς την ερώτηση </a:t>
            </a:r>
            <a:r>
              <a:rPr lang="el-GR" sz="2000" i="1" dirty="0">
                <a:latin typeface="Calibri"/>
                <a:cs typeface="+mn-cs"/>
              </a:rPr>
              <a:t>(το οποίο μας δίνει το </a:t>
            </a:r>
            <a:r>
              <a:rPr lang="en-US" sz="2000" i="1" dirty="0">
                <a:latin typeface="Calibri"/>
                <a:cs typeface="+mn-cs"/>
              </a:rPr>
              <a:t>score</a:t>
            </a:r>
            <a:r>
              <a:rPr lang="el-GR" sz="2000" i="1" dirty="0">
                <a:latin typeface="Calibri"/>
                <a:cs typeface="+mn-cs"/>
              </a:rPr>
              <a:t>)</a:t>
            </a:r>
            <a:endParaRPr lang="en-US" sz="2000" i="1" dirty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</a:pPr>
            <a:endParaRPr lang="el-GR" sz="800" i="1" dirty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i="1" dirty="0">
                <a:latin typeface="Calibri"/>
                <a:cs typeface="+mn-cs"/>
              </a:rPr>
              <a:t> </a:t>
            </a:r>
            <a:r>
              <a:rPr lang="el-GR" dirty="0">
                <a:latin typeface="Calibri"/>
                <a:cs typeface="+mn-cs"/>
              </a:rPr>
              <a:t>Στην πράξη (βάρη) </a:t>
            </a:r>
            <a:r>
              <a:rPr lang="de-DE" i="1" dirty="0" err="1">
                <a:latin typeface="Calibri"/>
              </a:rPr>
              <a:t>net</a:t>
            </a:r>
            <a:r>
              <a:rPr lang="de-DE" i="1" dirty="0">
                <a:latin typeface="Calibri"/>
              </a:rPr>
              <a:t>-score(q, d) =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w</a:t>
            </a:r>
            <a:r>
              <a:rPr lang="en-US" i="1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i="1" dirty="0">
                <a:latin typeface="Calibri"/>
              </a:rPr>
              <a:t> </a:t>
            </a:r>
            <a:r>
              <a:rPr lang="de-DE" i="1" dirty="0">
                <a:latin typeface="Calibri"/>
              </a:rPr>
              <a:t>g(d) + </a:t>
            </a:r>
            <a:r>
              <a:rPr lang="de-DE" i="1" dirty="0">
                <a:solidFill>
                  <a:srgbClr val="FF0000"/>
                </a:solidFill>
                <a:latin typeface="Calibri"/>
              </a:rPr>
              <a:t>w</a:t>
            </a:r>
            <a:r>
              <a:rPr lang="de-DE" i="1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de-DE" i="1" dirty="0">
                <a:latin typeface="Calibri"/>
              </a:rPr>
              <a:t> score(q, d)</a:t>
            </a:r>
            <a:endParaRPr lang="el-GR" i="1" dirty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 Υπόθεση: </a:t>
            </a:r>
            <a:r>
              <a:rPr lang="el-GR" dirty="0" err="1">
                <a:latin typeface="Calibri"/>
                <a:cs typeface="+mn-cs"/>
              </a:rPr>
              <a:t>κανονικοποίηση</a:t>
            </a:r>
            <a:r>
              <a:rPr lang="el-GR" dirty="0">
                <a:latin typeface="Calibri"/>
                <a:cs typeface="+mn-cs"/>
              </a:rPr>
              <a:t> ώστε </a:t>
            </a:r>
            <a:r>
              <a:rPr lang="en-US" i="1" dirty="0">
                <a:latin typeface="Calibri"/>
                <a:cs typeface="+mn-cs"/>
              </a:rPr>
              <a:t>score </a:t>
            </a:r>
            <a:r>
              <a:rPr lang="el-GR" i="1" dirty="0">
                <a:latin typeface="Calibri"/>
                <a:cs typeface="+mn-cs"/>
              </a:rPr>
              <a:t>επίσης στο [0, 1]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914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199278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362200"/>
            <a:ext cx="8786842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</a:rPr>
              <a:t>	</a:t>
            </a:r>
            <a:r>
              <a:rPr lang="el-GR" dirty="0">
                <a:latin typeface="Calibri"/>
              </a:rPr>
              <a:t>Θέλουμε διάταξη με βάση το </a:t>
            </a:r>
            <a:r>
              <a:rPr lang="en-US" dirty="0">
                <a:latin typeface="Calibri"/>
              </a:rPr>
              <a:t>net-score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  <a:r>
              <a:rPr lang="el-GR" dirty="0">
                <a:latin typeface="Calibri"/>
                <a:cs typeface="+mn-cs"/>
              </a:rPr>
              <a:t>Πως </a:t>
            </a:r>
            <a:r>
              <a:rPr lang="el-GR" i="1" dirty="0">
                <a:latin typeface="Calibri"/>
                <a:cs typeface="+mn-cs"/>
              </a:rPr>
              <a:t>μπορούμε να επιτύχουμε  γρήγορο τερματ</a:t>
            </a:r>
            <a:r>
              <a:rPr lang="el-GR" dirty="0">
                <a:latin typeface="Calibri"/>
                <a:cs typeface="+mn-cs"/>
              </a:rPr>
              <a:t>ισμό (</a:t>
            </a:r>
            <a:r>
              <a:rPr lang="en-US" dirty="0">
                <a:latin typeface="Calibri"/>
                <a:cs typeface="+mn-cs"/>
              </a:rPr>
              <a:t>early termination</a:t>
            </a:r>
            <a:r>
              <a:rPr lang="el-GR" dirty="0">
                <a:latin typeface="Calibri"/>
                <a:cs typeface="+mn-cs"/>
              </a:rPr>
              <a:t>); Δηλαδή να μην επεξεργαστούμε όλη τη λίστα καταχωρήσεων για να βρούμε τα καλύτερα </a:t>
            </a:r>
            <a:r>
              <a:rPr lang="en-US" i="1" dirty="0">
                <a:latin typeface="Calibri"/>
                <a:cs typeface="+mn-cs"/>
              </a:rPr>
              <a:t>k</a:t>
            </a:r>
            <a:r>
              <a:rPr lang="en-US" dirty="0">
                <a:latin typeface="Calibri"/>
                <a:cs typeface="+mn-cs"/>
              </a:rPr>
              <a:t>;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787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739879"/>
            <a:ext cx="892971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6023" y="1471453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latin typeface="Calibri"/>
                <a:cs typeface="+mn-cs"/>
              </a:rPr>
              <a:t>	</a:t>
            </a:r>
            <a:endParaRPr lang="el-GR" sz="1200" dirty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Διατάσουμε τις λίστες καταχωρήσεων με βάση την καταλληλότητα (π.χ., </a:t>
            </a:r>
            <a:r>
              <a:rPr lang="en-US" dirty="0" err="1">
                <a:latin typeface="Calibri"/>
                <a:cs typeface="+mn-cs"/>
              </a:rPr>
              <a:t>PageRank</a:t>
            </a:r>
            <a:r>
              <a:rPr lang="en-US" dirty="0">
                <a:latin typeface="Calibri"/>
                <a:cs typeface="+mn-cs"/>
              </a:rPr>
              <a:t>) </a:t>
            </a:r>
            <a:r>
              <a:rPr lang="el-GR" dirty="0">
                <a:latin typeface="Calibri"/>
                <a:cs typeface="+mn-cs"/>
              </a:rPr>
              <a:t>των εγγράφων: </a:t>
            </a: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r>
              <a:rPr lang="de-DE" i="1" dirty="0">
                <a:latin typeface="Calibri"/>
                <a:cs typeface="+mn-cs"/>
              </a:rPr>
              <a:t>g</a:t>
            </a:r>
            <a:r>
              <a:rPr lang="de-DE" dirty="0">
                <a:latin typeface="Calibri"/>
                <a:cs typeface="+mn-cs"/>
              </a:rPr>
              <a:t>(</a:t>
            </a:r>
            <a:r>
              <a:rPr lang="de-DE" i="1" dirty="0">
                <a:latin typeface="Calibri"/>
                <a:cs typeface="+mn-cs"/>
              </a:rPr>
              <a:t>d</a:t>
            </a:r>
            <a:r>
              <a:rPr lang="de-DE" baseline="-25000" dirty="0">
                <a:latin typeface="Calibri"/>
                <a:cs typeface="+mn-cs"/>
              </a:rPr>
              <a:t>1</a:t>
            </a:r>
            <a:r>
              <a:rPr lang="de-DE" dirty="0">
                <a:latin typeface="Calibri"/>
                <a:cs typeface="+mn-cs"/>
              </a:rPr>
              <a:t>) &gt; </a:t>
            </a:r>
            <a:r>
              <a:rPr lang="de-DE" i="1" dirty="0">
                <a:latin typeface="Calibri"/>
                <a:cs typeface="+mn-cs"/>
              </a:rPr>
              <a:t>g</a:t>
            </a:r>
            <a:r>
              <a:rPr lang="de-DE" dirty="0">
                <a:latin typeface="Calibri"/>
                <a:cs typeface="+mn-cs"/>
              </a:rPr>
              <a:t>(</a:t>
            </a:r>
            <a:r>
              <a:rPr lang="de-DE" i="1" dirty="0">
                <a:latin typeface="Calibri"/>
                <a:cs typeface="+mn-cs"/>
              </a:rPr>
              <a:t>d</a:t>
            </a:r>
            <a:r>
              <a:rPr lang="de-DE" baseline="-25000" dirty="0">
                <a:latin typeface="Calibri"/>
                <a:cs typeface="+mn-cs"/>
              </a:rPr>
              <a:t>2</a:t>
            </a:r>
            <a:r>
              <a:rPr lang="de-DE" dirty="0">
                <a:latin typeface="Calibri"/>
                <a:cs typeface="+mn-cs"/>
              </a:rPr>
              <a:t>) &gt; </a:t>
            </a:r>
            <a:r>
              <a:rPr lang="de-DE" i="1" dirty="0">
                <a:latin typeface="Calibri"/>
                <a:cs typeface="+mn-cs"/>
              </a:rPr>
              <a:t>g</a:t>
            </a:r>
            <a:r>
              <a:rPr lang="de-DE" dirty="0">
                <a:latin typeface="Calibri"/>
                <a:cs typeface="+mn-cs"/>
              </a:rPr>
              <a:t>(</a:t>
            </a:r>
            <a:r>
              <a:rPr lang="de-DE" i="1" dirty="0">
                <a:latin typeface="Calibri"/>
                <a:cs typeface="+mn-cs"/>
              </a:rPr>
              <a:t>d</a:t>
            </a:r>
            <a:r>
              <a:rPr lang="de-DE" baseline="-25000" dirty="0">
                <a:latin typeface="Calibri"/>
                <a:cs typeface="+mn-cs"/>
              </a:rPr>
              <a:t>3</a:t>
            </a:r>
            <a:r>
              <a:rPr lang="de-DE" dirty="0">
                <a:latin typeface="Calibri"/>
                <a:cs typeface="+mn-cs"/>
              </a:rPr>
              <a:t>) &gt; . . .</a:t>
            </a:r>
            <a:endParaRPr lang="el-GR" dirty="0">
              <a:latin typeface="Calibri"/>
              <a:cs typeface="+mn-cs"/>
            </a:endParaRP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endParaRPr lang="el-GR" dirty="0">
              <a:latin typeface="Calibri"/>
              <a:cs typeface="+mn-cs"/>
            </a:endParaRPr>
          </a:p>
          <a:p>
            <a:pPr lvl="1" algn="just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latin typeface="Calibri"/>
                <a:cs typeface="+mn-cs"/>
              </a:rPr>
              <a:t>Η διάταξη των εγγράφων είναι </a:t>
            </a: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ίδια</a:t>
            </a:r>
            <a:r>
              <a:rPr lang="el-GR" dirty="0">
                <a:latin typeface="Calibri"/>
                <a:cs typeface="+mn-cs"/>
              </a:rPr>
              <a:t> για όλες τις λίστες καταχωρήσεων</a:t>
            </a:r>
            <a:endParaRPr lang="de-DE" dirty="0"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486582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Τα «καλά» έγγραφα στην αρχή της κάθε λίστας, οπότε αν θέλουμε να βρούμε γρήγορα καλά αποτελέσματα μπορούμε να δούμε μόνο την αρχή της λίστας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7812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658FD-88AD-40ED-894D-D59A9B58A5A8}"/>
              </a:ext>
            </a:extLst>
          </p:cNvPr>
          <p:cNvSpPr txBox="1"/>
          <p:nvPr/>
        </p:nvSpPr>
        <p:spPr>
          <a:xfrm>
            <a:off x="838200" y="1143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 0.6 d3, 0.2 d8, 0.1 d15, 0.8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0.3 d3, 1 d8, 0.1 d21, 0.8 d22, 0.</a:t>
            </a:r>
            <a:r>
              <a:rPr lang="el-GR" dirty="0">
                <a:latin typeface="+mn-lt"/>
              </a:rPr>
              <a:t>7</a:t>
            </a:r>
            <a:r>
              <a:rPr lang="en-US" dirty="0">
                <a:latin typeface="+mn-lt"/>
              </a:rPr>
              <a:t>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d31, 0.2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7AA94-F4CC-40F4-B8BB-EEE07EAC38F4}"/>
              </a:ext>
            </a:extLst>
          </p:cNvPr>
          <p:cNvSpPr txBox="1"/>
          <p:nvPr/>
        </p:nvSpPr>
        <p:spPr>
          <a:xfrm>
            <a:off x="1469231" y="2694749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d3  d21 d1  d8 d15 d31 d29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d20 </a:t>
            </a:r>
            <a:r>
              <a:rPr lang="en-US" dirty="0">
                <a:latin typeface="+mn-lt"/>
              </a:rPr>
              <a:t>d2 d22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31E29-8AA9-4232-BADB-7AE8020DC63A}"/>
              </a:ext>
            </a:extLst>
          </p:cNvPr>
          <p:cNvSpPr txBox="1"/>
          <p:nvPr/>
        </p:nvSpPr>
        <p:spPr>
          <a:xfrm>
            <a:off x="381000" y="221165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Διάταξη όλων των εγγράφων με βάση την ποιότητα τους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C3FD1-94BB-44AA-BB99-0E117048F98A}"/>
              </a:ext>
            </a:extLst>
          </p:cNvPr>
          <p:cNvSpPr txBox="1"/>
          <p:nvPr/>
        </p:nvSpPr>
        <p:spPr>
          <a:xfrm>
            <a:off x="685800" y="387898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d3, 0.2 </a:t>
            </a:r>
            <a:r>
              <a:rPr lang="en-US" dirty="0">
                <a:latin typeface="+mn-lt"/>
              </a:rPr>
              <a:t>d1, 0.6 d8, 0.1 d15, 0.8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d29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1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</a:t>
            </a:r>
          </a:p>
          <a:p>
            <a:pPr lvl="0"/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d3, 1 d21, 0.8 </a:t>
            </a:r>
            <a:r>
              <a:rPr lang="en-US" dirty="0">
                <a:latin typeface="+mn-lt"/>
              </a:rPr>
              <a:t>d8, 0.1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d31, 0.2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d2, 0.3 d22, 0.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7890D-A80B-4D32-9F80-81714EB8BD69}"/>
              </a:ext>
            </a:extLst>
          </p:cNvPr>
          <p:cNvSpPr txBox="1"/>
          <p:nvPr/>
        </p:nvSpPr>
        <p:spPr>
          <a:xfrm>
            <a:off x="685800" y="5117669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Ίδια διάταξη σε όλες τις λίστες οπότε μπορούμε με ένα πέρασμα να υπολογίσουμε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score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ανά έγγραφο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(document-at-a-time)</a:t>
            </a:r>
          </a:p>
        </p:txBody>
      </p:sp>
    </p:spTree>
    <p:extLst>
      <p:ext uri="{BB962C8B-B14F-4D97-AF65-F5344CB8AC3E}">
        <p14:creationId xmlns:p14="http://schemas.microsoft.com/office/powerpoint/2010/main" val="304861549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794596" y="8175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305008"/>
            <a:ext cx="8929718" cy="1111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482042" cy="4672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Υπενθύμιση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net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-score(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=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+ 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και τα έγγραφα σε κάθε λίστα σε διάταξη με βάση το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Επεξεργαζόμαστε ένα έγγραφο τη φορά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– δηλαδή, για κάθε έγγραφο υπολογίζουμε πλήρως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net-score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του (για όλους τους όρους του ερωτήματος)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7155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794596" y="8175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305008"/>
            <a:ext cx="8929718" cy="1111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482042" cy="4672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Υπενθύμιση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net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-score(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=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+ 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και τα έγγραφα σε κάθε λίστα σε διάταξη με βάση το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en-US" i="1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Έστω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→ [0, 1]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το τελευταίο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κορυφαίο έγγραφο έχει βαθμό </a:t>
            </a:r>
            <a:r>
              <a:rPr lang="el-GR" b="1" dirty="0">
                <a:solidFill>
                  <a:srgbClr val="000000"/>
                </a:solidFill>
                <a:latin typeface="Calibri"/>
                <a:cs typeface="+mn-cs"/>
              </a:rPr>
              <a:t>1.2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και για το έγγραφο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που επεξεργαζόμαστε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g(d) &lt; 0.1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, άρα και για όλα τα υπόλοιπα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συνολικός βαθμός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&lt; 1.1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(στην καλύτερη περίπτωση έχουν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score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ίσο με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1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που δεν αρκεί όμως)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.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	=&gt; δε χρειάζεται να επεξεργαστούμε το υπόλοιπο των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λιστών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1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14478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 με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Jaccard Distance (JD)</a:t>
            </a:r>
          </a:p>
        </p:txBody>
      </p:sp>
    </p:spTree>
    <p:extLst>
      <p:ext uri="{BB962C8B-B14F-4D97-AF65-F5344CB8AC3E}">
        <p14:creationId xmlns:p14="http://schemas.microsoft.com/office/powerpoint/2010/main" val="6513646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91BBF-F10C-48BB-B891-7FA6E8DF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48A93-AD91-4DF0-A0EC-8FA941A599AD}"/>
              </a:ext>
            </a:extLst>
          </p:cNvPr>
          <p:cNvSpPr txBox="1"/>
          <p:nvPr/>
        </p:nvSpPr>
        <p:spPr>
          <a:xfrm>
            <a:off x="1676400" y="1676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Ομαδοποίηση εγγράφων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98721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843613"/>
            <a:ext cx="8223250" cy="3566587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sz="3200" dirty="0">
                <a:ea typeface="宋体" pitchFamily="2" charset="-122"/>
              </a:rPr>
              <a:t>Προ-επεξεργασία:</a:t>
            </a:r>
            <a:r>
              <a:rPr lang="en-US" altLang="zh-CN" sz="3200" dirty="0">
                <a:ea typeface="宋体" pitchFamily="2" charset="-122"/>
              </a:rPr>
              <a:t> </a:t>
            </a:r>
            <a:r>
              <a:rPr lang="el-GR" altLang="zh-CN" sz="3200" dirty="0" err="1">
                <a:ea typeface="宋体" pitchFamily="2" charset="-122"/>
              </a:rPr>
              <a:t>συσταδοποίηση</a:t>
            </a:r>
            <a:r>
              <a:rPr lang="el-GR" altLang="zh-CN" sz="3200" dirty="0">
                <a:ea typeface="宋体" pitchFamily="2" charset="-122"/>
              </a:rPr>
              <a:t> </a:t>
            </a:r>
            <a:r>
              <a:rPr lang="en-US" altLang="zh-CN" sz="3200" dirty="0">
                <a:ea typeface="宋体" pitchFamily="2" charset="-122"/>
              </a:rPr>
              <a:t>(clustering) </a:t>
            </a:r>
            <a:r>
              <a:rPr lang="el-GR" altLang="zh-CN" sz="3200" dirty="0">
                <a:ea typeface="宋体" pitchFamily="2" charset="-122"/>
              </a:rPr>
              <a:t>εγγράφων</a:t>
            </a:r>
          </a:p>
          <a:p>
            <a:pPr eaLnBrk="1" hangingPunct="1"/>
            <a:r>
              <a:rPr lang="el-GR" altLang="zh-CN" sz="2400" dirty="0">
                <a:ea typeface="宋体" pitchFamily="2" charset="-122"/>
              </a:rPr>
              <a:t>Επέλεξε τυχαία</a:t>
            </a:r>
            <a:r>
              <a:rPr lang="en-US" altLang="zh-CN" sz="2400" dirty="0">
                <a:ea typeface="宋体" pitchFamily="2" charset="-122"/>
              </a:rPr>
              <a:t> K ( </a:t>
            </a:r>
            <a:r>
              <a:rPr lang="el-GR" altLang="zh-CN" sz="2400" dirty="0">
                <a:ea typeface="宋体" pitchFamily="2" charset="-122"/>
              </a:rPr>
              <a:t>πχ,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)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έγγραφα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: 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τα οποία τα ονομάζουμε </a:t>
            </a:r>
            <a:r>
              <a:rPr lang="el-GR" altLang="zh-CN" sz="2400" kern="1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sym typeface="Symbol" pitchFamily="18" charset="2"/>
              </a:rPr>
              <a:t>ηγέτες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(</a:t>
            </a:r>
            <a:r>
              <a:rPr lang="en-US" altLang="zh-CN" sz="2400" i="1" dirty="0">
                <a:ea typeface="宋体" pitchFamily="2" charset="-122"/>
                <a:sym typeface="Symbol" pitchFamily="18" charset="2"/>
              </a:rPr>
              <a:t>leaders</a:t>
            </a:r>
            <a:r>
              <a:rPr lang="el-GR" altLang="zh-CN" sz="2400" i="1" dirty="0">
                <a:ea typeface="宋体" pitchFamily="2" charset="-122"/>
                <a:sym typeface="Symbol" pitchFamily="18" charset="2"/>
              </a:rPr>
              <a:t>)</a:t>
            </a:r>
            <a:endParaRPr lang="en-US" altLang="zh-CN" sz="2400" dirty="0">
              <a:ea typeface="宋体" pitchFamily="2" charset="-122"/>
            </a:endParaRPr>
          </a:p>
          <a:p>
            <a:pPr eaLnBrk="1" hangingPunct="1"/>
            <a:r>
              <a:rPr lang="el-GR" altLang="zh-CN" sz="2400" dirty="0">
                <a:ea typeface="宋体" pitchFamily="2" charset="-122"/>
              </a:rPr>
              <a:t>Για κάθε άλλο έγγραφο, προ-υπολογίζουμε τον κοντινότερο ηγέτη του </a:t>
            </a:r>
            <a:r>
              <a:rPr lang="en-US" altLang="zh-CN" sz="2400" dirty="0">
                <a:ea typeface="宋体" pitchFamily="2" charset="-122"/>
              </a:rPr>
              <a:t>(</a:t>
            </a:r>
            <a:r>
              <a:rPr lang="el-GR" altLang="zh-CN" sz="2400" dirty="0">
                <a:ea typeface="宋体" pitchFamily="2" charset="-122"/>
              </a:rPr>
              <a:t>χρήση</a:t>
            </a: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l-GR" altLang="zh-CN" sz="2400" dirty="0">
                <a:ea typeface="宋体" pitchFamily="2" charset="-122"/>
              </a:rPr>
              <a:t>ομοιότητας </a:t>
            </a:r>
            <a:r>
              <a:rPr lang="el-GR" altLang="zh-CN" sz="2400" dirty="0" err="1">
                <a:ea typeface="宋体" pitchFamily="2" charset="-122"/>
              </a:rPr>
              <a:t>συνημιτόνου</a:t>
            </a:r>
            <a:r>
              <a:rPr lang="el-GR" altLang="zh-CN" sz="2400" dirty="0">
                <a:ea typeface="宋体" pitchFamily="2" charset="-122"/>
              </a:rPr>
              <a:t>)</a:t>
            </a:r>
            <a:endParaRPr lang="en-US" altLang="zh-CN" sz="2400" dirty="0">
              <a:ea typeface="宋体" pitchFamily="2" charset="-122"/>
            </a:endParaRPr>
          </a:p>
          <a:p>
            <a:pPr lvl="1" eaLnBrk="1" hangingPunct="1"/>
            <a:r>
              <a:rPr lang="el-GR" altLang="zh-CN" dirty="0">
                <a:ea typeface="宋体" pitchFamily="2" charset="-122"/>
              </a:rPr>
              <a:t>Αυτά τα έγγραφα καλούντα </a:t>
            </a:r>
            <a:r>
              <a:rPr lang="el-GR" altLang="zh-CN" kern="1200" dirty="0">
                <a:solidFill>
                  <a:srgbClr val="C00000"/>
                </a:solidFill>
                <a:ea typeface="ＭＳ Ｐゴシック" pitchFamily="34" charset="-128"/>
                <a:cs typeface="ＭＳ Ｐゴシック" pitchFamily="-65" charset="-128"/>
                <a:sym typeface="Symbol" pitchFamily="18" charset="2"/>
              </a:rPr>
              <a:t>ακόλουθοι </a:t>
            </a:r>
            <a:r>
              <a:rPr lang="el-GR" altLang="zh-CN" dirty="0"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followers</a:t>
            </a:r>
            <a:r>
              <a:rPr lang="el-GR" altLang="zh-CN" dirty="0">
                <a:ea typeface="宋体" pitchFamily="2" charset="-122"/>
              </a:rPr>
              <a:t>)</a:t>
            </a:r>
            <a:r>
              <a:rPr lang="en-US" altLang="zh-CN" dirty="0">
                <a:ea typeface="宋体" pitchFamily="2" charset="-122"/>
              </a:rPr>
              <a:t>;</a:t>
            </a:r>
          </a:p>
          <a:p>
            <a:pPr lvl="1" eaLnBrk="1" hangingPunct="1"/>
            <a:r>
              <a:rPr lang="el-GR" altLang="zh-CN" dirty="0">
                <a:ea typeface="宋体" pitchFamily="2" charset="-122"/>
              </a:rPr>
              <a:t>Ο αναμενόμενος αριθμός είναι</a:t>
            </a:r>
            <a:r>
              <a:rPr lang="en-US" altLang="zh-CN" dirty="0">
                <a:ea typeface="宋体" pitchFamily="2" charset="-122"/>
              </a:rPr>
              <a:t>: ~ 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</a:t>
            </a:r>
            <a:r>
              <a:rPr lang="en-US" altLang="zh-CN" i="1" dirty="0">
                <a:ea typeface="宋体" pitchFamily="2" charset="-122"/>
                <a:sym typeface="Symbol" pitchFamily="18" charset="2"/>
              </a:rPr>
              <a:t>N </a:t>
            </a:r>
            <a:r>
              <a:rPr lang="el-GR" altLang="zh-CN" dirty="0">
                <a:ea typeface="宋体" pitchFamily="2" charset="-122"/>
                <a:sym typeface="Symbol" pitchFamily="18" charset="2"/>
              </a:rPr>
              <a:t>ακόλουθοι ανά ηγέτη</a:t>
            </a:r>
          </a:p>
          <a:p>
            <a:pPr marL="0" lvl="1" indent="0" eaLnBrk="1" hangingPunct="1"/>
            <a:r>
              <a:rPr lang="el-GR" altLang="zh-CN" sz="2400" dirty="0">
                <a:ea typeface="宋体" pitchFamily="2" charset="-122"/>
                <a:sym typeface="Symbol" pitchFamily="18" charset="2"/>
              </a:rPr>
              <a:t> Τελικά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ομάδες με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έγγραφα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11015784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030288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zh-CN" sz="2800" dirty="0">
                <a:ea typeface="宋体" pitchFamily="2" charset="-122"/>
              </a:rPr>
              <a:t>Για κάθε ερώτημα </a:t>
            </a:r>
            <a:r>
              <a:rPr lang="en-US" altLang="zh-CN" sz="2800" i="1" dirty="0">
                <a:ea typeface="宋体" pitchFamily="2" charset="-122"/>
              </a:rPr>
              <a:t>q</a:t>
            </a:r>
            <a:endParaRPr lang="en-US" altLang="zh-CN" sz="2800" dirty="0">
              <a:ea typeface="宋体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zh-CN" sz="2800" dirty="0">
                <a:ea typeface="宋体" pitchFamily="2" charset="-122"/>
              </a:rPr>
              <a:t>Βρες τον πιο κοντινό ηγέτη </a:t>
            </a:r>
            <a:r>
              <a:rPr lang="en-US" altLang="zh-CN" sz="2800" i="1" dirty="0">
                <a:ea typeface="宋体" pitchFamily="2" charset="-122"/>
              </a:rPr>
              <a:t>L.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zh-CN" sz="2800" dirty="0">
                <a:ea typeface="宋体" pitchFamily="2" charset="-122"/>
              </a:rPr>
              <a:t>Ψάξε για τα </a:t>
            </a:r>
            <a:r>
              <a:rPr lang="en-US" altLang="zh-CN" sz="2800" i="1" dirty="0">
                <a:ea typeface="宋体" pitchFamily="2" charset="-122"/>
              </a:rPr>
              <a:t>K</a:t>
            </a:r>
            <a:r>
              <a:rPr lang="en-US" altLang="zh-CN" sz="28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πλησιέστερα έγγραφα ανάμεσα στους ακολούθους του </a:t>
            </a:r>
            <a:r>
              <a:rPr lang="en-US" altLang="zh-CN" sz="2800" i="1" dirty="0">
                <a:ea typeface="宋体" pitchFamily="2" charset="-122"/>
              </a:rPr>
              <a:t>L</a:t>
            </a:r>
            <a:r>
              <a:rPr lang="el-GR" altLang="zh-CN" sz="2800" i="1" dirty="0">
                <a:ea typeface="宋体" pitchFamily="2" charset="-122"/>
              </a:rPr>
              <a:t> (δηλαδή, στην ομάδα του </a:t>
            </a:r>
            <a:r>
              <a:rPr lang="en-US" altLang="zh-CN" sz="2800" i="1" dirty="0">
                <a:ea typeface="宋体" pitchFamily="2" charset="-122"/>
              </a:rPr>
              <a:t>L)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zh-CN" altLang="en-US" sz="2800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162304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15"/>
          <p:cNvSpPr>
            <a:spLocks noChangeArrowheads="1"/>
          </p:cNvSpPr>
          <p:nvPr/>
        </p:nvSpPr>
        <p:spPr bwMode="auto">
          <a:xfrm>
            <a:off x="2011363" y="31734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Oval 16"/>
          <p:cNvSpPr>
            <a:spLocks noChangeArrowheads="1"/>
          </p:cNvSpPr>
          <p:nvPr/>
        </p:nvSpPr>
        <p:spPr bwMode="auto">
          <a:xfrm>
            <a:off x="1806575" y="26844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Oval 17"/>
          <p:cNvSpPr>
            <a:spLocks noChangeArrowheads="1"/>
          </p:cNvSpPr>
          <p:nvPr/>
        </p:nvSpPr>
        <p:spPr bwMode="auto">
          <a:xfrm>
            <a:off x="2422525" y="3009900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Oval 18"/>
          <p:cNvSpPr>
            <a:spLocks noChangeArrowheads="1"/>
          </p:cNvSpPr>
          <p:nvPr/>
        </p:nvSpPr>
        <p:spPr bwMode="auto">
          <a:xfrm>
            <a:off x="2422525" y="34163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Oval 19"/>
          <p:cNvSpPr>
            <a:spLocks noChangeArrowheads="1"/>
          </p:cNvSpPr>
          <p:nvPr/>
        </p:nvSpPr>
        <p:spPr bwMode="auto">
          <a:xfrm>
            <a:off x="1806575" y="3822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Oval 20"/>
          <p:cNvSpPr>
            <a:spLocks noChangeArrowheads="1"/>
          </p:cNvSpPr>
          <p:nvPr/>
        </p:nvSpPr>
        <p:spPr bwMode="auto">
          <a:xfrm>
            <a:off x="6743700" y="5367338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Oval 21"/>
          <p:cNvSpPr>
            <a:spLocks noChangeArrowheads="1"/>
          </p:cNvSpPr>
          <p:nvPr/>
        </p:nvSpPr>
        <p:spPr bwMode="auto">
          <a:xfrm>
            <a:off x="5715000" y="19542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Oval 22"/>
          <p:cNvSpPr>
            <a:spLocks noChangeArrowheads="1"/>
          </p:cNvSpPr>
          <p:nvPr/>
        </p:nvSpPr>
        <p:spPr bwMode="auto">
          <a:xfrm>
            <a:off x="5867400" y="226218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Oval 24"/>
          <p:cNvSpPr>
            <a:spLocks noChangeArrowheads="1"/>
          </p:cNvSpPr>
          <p:nvPr/>
        </p:nvSpPr>
        <p:spPr bwMode="auto">
          <a:xfrm>
            <a:off x="69500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6743700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7154863" y="55292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Oval 27"/>
          <p:cNvSpPr>
            <a:spLocks noChangeArrowheads="1"/>
          </p:cNvSpPr>
          <p:nvPr/>
        </p:nvSpPr>
        <p:spPr bwMode="auto">
          <a:xfrm>
            <a:off x="7154863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Oval 28"/>
          <p:cNvSpPr>
            <a:spLocks noChangeArrowheads="1"/>
          </p:cNvSpPr>
          <p:nvPr/>
        </p:nvSpPr>
        <p:spPr bwMode="auto">
          <a:xfrm>
            <a:off x="6469063" y="23606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Oval 29"/>
          <p:cNvSpPr>
            <a:spLocks noChangeArrowheads="1"/>
          </p:cNvSpPr>
          <p:nvPr/>
        </p:nvSpPr>
        <p:spPr bwMode="auto">
          <a:xfrm>
            <a:off x="6743700" y="21971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Oval 30"/>
          <p:cNvSpPr>
            <a:spLocks noChangeArrowheads="1"/>
          </p:cNvSpPr>
          <p:nvPr/>
        </p:nvSpPr>
        <p:spPr bwMode="auto">
          <a:xfrm>
            <a:off x="2217738" y="4879975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Oval 31"/>
          <p:cNvSpPr>
            <a:spLocks noChangeArrowheads="1"/>
          </p:cNvSpPr>
          <p:nvPr/>
        </p:nvSpPr>
        <p:spPr bwMode="auto">
          <a:xfrm>
            <a:off x="4275138" y="4392613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Oval 32"/>
          <p:cNvSpPr>
            <a:spLocks noChangeArrowheads="1"/>
          </p:cNvSpPr>
          <p:nvPr/>
        </p:nvSpPr>
        <p:spPr bwMode="auto">
          <a:xfrm>
            <a:off x="2628900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Oval 33"/>
          <p:cNvSpPr>
            <a:spLocks noChangeArrowheads="1"/>
          </p:cNvSpPr>
          <p:nvPr/>
        </p:nvSpPr>
        <p:spPr bwMode="auto">
          <a:xfrm>
            <a:off x="2628900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Oval 34"/>
          <p:cNvSpPr>
            <a:spLocks noChangeArrowheads="1"/>
          </p:cNvSpPr>
          <p:nvPr/>
        </p:nvSpPr>
        <p:spPr bwMode="auto">
          <a:xfrm>
            <a:off x="18065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Oval 35"/>
          <p:cNvSpPr>
            <a:spLocks noChangeArrowheads="1"/>
          </p:cNvSpPr>
          <p:nvPr/>
        </p:nvSpPr>
        <p:spPr bwMode="auto">
          <a:xfrm>
            <a:off x="2149475" y="53673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Oval 36"/>
          <p:cNvSpPr>
            <a:spLocks noChangeArrowheads="1"/>
          </p:cNvSpPr>
          <p:nvPr/>
        </p:nvSpPr>
        <p:spPr bwMode="auto">
          <a:xfrm>
            <a:off x="4479925" y="41481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Oval 37"/>
          <p:cNvSpPr>
            <a:spLocks noChangeArrowheads="1"/>
          </p:cNvSpPr>
          <p:nvPr/>
        </p:nvSpPr>
        <p:spPr bwMode="auto">
          <a:xfrm>
            <a:off x="4686300" y="45545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Oval 38"/>
          <p:cNvSpPr>
            <a:spLocks noChangeArrowheads="1"/>
          </p:cNvSpPr>
          <p:nvPr/>
        </p:nvSpPr>
        <p:spPr bwMode="auto">
          <a:xfrm>
            <a:off x="4479925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Oval 39"/>
          <p:cNvSpPr>
            <a:spLocks noChangeArrowheads="1"/>
          </p:cNvSpPr>
          <p:nvPr/>
        </p:nvSpPr>
        <p:spPr bwMode="auto">
          <a:xfrm>
            <a:off x="4068763" y="46355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Rectangle 40"/>
          <p:cNvSpPr>
            <a:spLocks noChangeArrowheads="1"/>
          </p:cNvSpPr>
          <p:nvPr/>
        </p:nvSpPr>
        <p:spPr bwMode="auto">
          <a:xfrm>
            <a:off x="5921375" y="3173413"/>
            <a:ext cx="212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Oval 41"/>
          <p:cNvSpPr>
            <a:spLocks noChangeArrowheads="1"/>
          </p:cNvSpPr>
          <p:nvPr/>
        </p:nvSpPr>
        <p:spPr bwMode="auto">
          <a:xfrm>
            <a:off x="5715000" y="3173413"/>
            <a:ext cx="212725" cy="250825"/>
          </a:xfrm>
          <a:prstGeom prst="ellipse">
            <a:avLst/>
          </a:prstGeom>
          <a:solidFill>
            <a:srgbClr val="339966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Oval 42"/>
          <p:cNvSpPr>
            <a:spLocks noChangeArrowheads="1"/>
          </p:cNvSpPr>
          <p:nvPr/>
        </p:nvSpPr>
        <p:spPr bwMode="auto">
          <a:xfrm>
            <a:off x="1600200" y="6342063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Oval 43"/>
          <p:cNvSpPr>
            <a:spLocks noChangeArrowheads="1"/>
          </p:cNvSpPr>
          <p:nvPr/>
        </p:nvSpPr>
        <p:spPr bwMode="auto">
          <a:xfrm>
            <a:off x="4892675" y="63420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Text Box 4"/>
          <p:cNvSpPr txBox="1">
            <a:spLocks noChangeArrowheads="1"/>
          </p:cNvSpPr>
          <p:nvPr/>
        </p:nvSpPr>
        <p:spPr bwMode="auto">
          <a:xfrm>
            <a:off x="5867400" y="3200400"/>
            <a:ext cx="1140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>
                <a:latin typeface="+mn-lt"/>
                <a:ea typeface="宋体" pitchFamily="2" charset="-122"/>
              </a:rPr>
              <a:t>Ερώτημα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cxnSp>
        <p:nvCxnSpPr>
          <p:cNvPr id="42016" name="AutoShape 5"/>
          <p:cNvCxnSpPr>
            <a:cxnSpLocks noChangeShapeType="1"/>
            <a:stCxn id="42015" idx="1"/>
            <a:endCxn id="42015" idx="1"/>
          </p:cNvCxnSpPr>
          <p:nvPr/>
        </p:nvCxnSpPr>
        <p:spPr bwMode="auto">
          <a:xfrm>
            <a:off x="5867400" y="340045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7" name="Text Box 11"/>
          <p:cNvSpPr txBox="1">
            <a:spLocks noChangeArrowheads="1"/>
          </p:cNvSpPr>
          <p:nvPr/>
        </p:nvSpPr>
        <p:spPr bwMode="auto">
          <a:xfrm>
            <a:off x="1752600" y="6248400"/>
            <a:ext cx="917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>
                <a:latin typeface="+mn-lt"/>
                <a:ea typeface="宋体" pitchFamily="2" charset="-122"/>
              </a:rPr>
              <a:t>Ηγέτης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42018" name="Text Box 12"/>
          <p:cNvSpPr txBox="1">
            <a:spLocks noChangeArrowheads="1"/>
          </p:cNvSpPr>
          <p:nvPr/>
        </p:nvSpPr>
        <p:spPr bwMode="auto">
          <a:xfrm>
            <a:off x="5189586" y="6248400"/>
            <a:ext cx="13556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>
                <a:latin typeface="+mn-lt"/>
                <a:ea typeface="宋体" pitchFamily="2" charset="-122"/>
              </a:rPr>
              <a:t>Ακόλουθος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42019" name="Oval 13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20" name="AutoShape 45"/>
          <p:cNvCxnSpPr>
            <a:cxnSpLocks noChangeShapeType="1"/>
            <a:stCxn id="42019" idx="5"/>
            <a:endCxn id="41999" idx="1"/>
          </p:cNvCxnSpPr>
          <p:nvPr/>
        </p:nvCxnSpPr>
        <p:spPr bwMode="auto">
          <a:xfrm>
            <a:off x="6313488" y="2351088"/>
            <a:ext cx="187325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AutoShape 46"/>
          <p:cNvCxnSpPr>
            <a:cxnSpLocks noChangeShapeType="1"/>
            <a:stCxn id="42019" idx="6"/>
            <a:endCxn id="42000" idx="2"/>
          </p:cNvCxnSpPr>
          <p:nvPr/>
        </p:nvCxnSpPr>
        <p:spPr bwMode="auto">
          <a:xfrm>
            <a:off x="6324600" y="2324100"/>
            <a:ext cx="409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48"/>
          <p:cNvCxnSpPr>
            <a:cxnSpLocks noChangeShapeType="1"/>
            <a:stCxn id="42019" idx="0"/>
          </p:cNvCxnSpPr>
          <p:nvPr/>
        </p:nvCxnSpPr>
        <p:spPr bwMode="auto">
          <a:xfrm>
            <a:off x="6286500" y="22860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50"/>
          <p:cNvCxnSpPr>
            <a:cxnSpLocks noChangeShapeType="1"/>
            <a:stCxn id="42019" idx="7"/>
          </p:cNvCxnSpPr>
          <p:nvPr/>
        </p:nvCxnSpPr>
        <p:spPr bwMode="auto">
          <a:xfrm flipH="1" flipV="1">
            <a:off x="6232525" y="2012950"/>
            <a:ext cx="80963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51"/>
          <p:cNvCxnSpPr>
            <a:cxnSpLocks noChangeShapeType="1"/>
            <a:stCxn id="42019" idx="1"/>
            <a:endCxn id="41993" idx="6"/>
          </p:cNvCxnSpPr>
          <p:nvPr/>
        </p:nvCxnSpPr>
        <p:spPr bwMode="auto">
          <a:xfrm flipH="1" flipV="1">
            <a:off x="5937250" y="2079625"/>
            <a:ext cx="322263" cy="2174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52"/>
          <p:cNvCxnSpPr>
            <a:cxnSpLocks noChangeShapeType="1"/>
            <a:stCxn id="42019" idx="1"/>
            <a:endCxn id="41994" idx="6"/>
          </p:cNvCxnSpPr>
          <p:nvPr/>
        </p:nvCxnSpPr>
        <p:spPr bwMode="auto">
          <a:xfrm flipH="1">
            <a:off x="6089650" y="2297113"/>
            <a:ext cx="169863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5829" name="AutoShape 53"/>
          <p:cNvCxnSpPr>
            <a:cxnSpLocks noChangeShapeType="1"/>
            <a:stCxn id="42012" idx="0"/>
            <a:endCxn id="42019" idx="3"/>
          </p:cNvCxnSpPr>
          <p:nvPr/>
        </p:nvCxnSpPr>
        <p:spPr bwMode="auto">
          <a:xfrm flipV="1">
            <a:off x="5821363" y="2351088"/>
            <a:ext cx="438150" cy="8128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5830" name="Freeform 54"/>
          <p:cNvSpPr>
            <a:spLocks/>
          </p:cNvSpPr>
          <p:nvPr/>
        </p:nvSpPr>
        <p:spPr bwMode="auto">
          <a:xfrm>
            <a:off x="5062538" y="1582738"/>
            <a:ext cx="2787650" cy="1485900"/>
          </a:xfrm>
          <a:custGeom>
            <a:avLst/>
            <a:gdLst>
              <a:gd name="T0" fmla="*/ 2147483647 w 1756"/>
              <a:gd name="T1" fmla="*/ 2147483647 h 936"/>
              <a:gd name="T2" fmla="*/ 2147483647 w 1756"/>
              <a:gd name="T3" fmla="*/ 2147483647 h 936"/>
              <a:gd name="T4" fmla="*/ 2147483647 w 1756"/>
              <a:gd name="T5" fmla="*/ 2147483647 h 936"/>
              <a:gd name="T6" fmla="*/ 2147483647 w 1756"/>
              <a:gd name="T7" fmla="*/ 2147483647 h 936"/>
              <a:gd name="T8" fmla="*/ 2147483647 w 1756"/>
              <a:gd name="T9" fmla="*/ 2147483647 h 936"/>
              <a:gd name="T10" fmla="*/ 2147483647 w 1756"/>
              <a:gd name="T11" fmla="*/ 2147483647 h 936"/>
              <a:gd name="T12" fmla="*/ 2147483647 w 1756"/>
              <a:gd name="T13" fmla="*/ 2147483647 h 936"/>
              <a:gd name="T14" fmla="*/ 2147483647 w 1756"/>
              <a:gd name="T15" fmla="*/ 2147483647 h 936"/>
              <a:gd name="T16" fmla="*/ 2147483647 w 1756"/>
              <a:gd name="T17" fmla="*/ 2147483647 h 936"/>
              <a:gd name="T18" fmla="*/ 2147483647 w 1756"/>
              <a:gd name="T19" fmla="*/ 2147483647 h 936"/>
              <a:gd name="T20" fmla="*/ 2147483647 w 1756"/>
              <a:gd name="T21" fmla="*/ 2147483647 h 936"/>
              <a:gd name="T22" fmla="*/ 2147483647 w 1756"/>
              <a:gd name="T23" fmla="*/ 2147483647 h 936"/>
              <a:gd name="T24" fmla="*/ 2147483647 w 1756"/>
              <a:gd name="T25" fmla="*/ 2147483647 h 936"/>
              <a:gd name="T26" fmla="*/ 2147483647 w 1756"/>
              <a:gd name="T27" fmla="*/ 2147483647 h 936"/>
              <a:gd name="T28" fmla="*/ 2147483647 w 1756"/>
              <a:gd name="T29" fmla="*/ 0 h 936"/>
              <a:gd name="T30" fmla="*/ 2147483647 w 1756"/>
              <a:gd name="T31" fmla="*/ 2147483647 h 936"/>
              <a:gd name="T32" fmla="*/ 2147483647 w 1756"/>
              <a:gd name="T33" fmla="*/ 2147483647 h 936"/>
              <a:gd name="T34" fmla="*/ 2147483647 w 1756"/>
              <a:gd name="T35" fmla="*/ 2147483647 h 936"/>
              <a:gd name="T36" fmla="*/ 2147483647 w 1756"/>
              <a:gd name="T37" fmla="*/ 2147483647 h 936"/>
              <a:gd name="T38" fmla="*/ 2147483647 w 1756"/>
              <a:gd name="T39" fmla="*/ 2147483647 h 936"/>
              <a:gd name="T40" fmla="*/ 2147483647 w 1756"/>
              <a:gd name="T41" fmla="*/ 2147483647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56"/>
              <a:gd name="T64" fmla="*/ 0 h 936"/>
              <a:gd name="T65" fmla="*/ 1756 w 1756"/>
              <a:gd name="T66" fmla="*/ 936 h 9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56" h="936">
                <a:moveTo>
                  <a:pt x="52" y="267"/>
                </a:moveTo>
                <a:cubicBezTo>
                  <a:pt x="131" y="371"/>
                  <a:pt x="0" y="200"/>
                  <a:pt x="129" y="361"/>
                </a:cubicBezTo>
                <a:cubicBezTo>
                  <a:pt x="185" y="430"/>
                  <a:pt x="219" y="505"/>
                  <a:pt x="293" y="559"/>
                </a:cubicBezTo>
                <a:cubicBezTo>
                  <a:pt x="341" y="594"/>
                  <a:pt x="412" y="601"/>
                  <a:pt x="465" y="628"/>
                </a:cubicBezTo>
                <a:cubicBezTo>
                  <a:pt x="502" y="647"/>
                  <a:pt x="538" y="671"/>
                  <a:pt x="576" y="688"/>
                </a:cubicBezTo>
                <a:cubicBezTo>
                  <a:pt x="629" y="712"/>
                  <a:pt x="687" y="731"/>
                  <a:pt x="740" y="757"/>
                </a:cubicBezTo>
                <a:cubicBezTo>
                  <a:pt x="853" y="814"/>
                  <a:pt x="965" y="884"/>
                  <a:pt x="1092" y="903"/>
                </a:cubicBezTo>
                <a:cubicBezTo>
                  <a:pt x="1188" y="936"/>
                  <a:pt x="1281" y="916"/>
                  <a:pt x="1385" y="912"/>
                </a:cubicBezTo>
                <a:cubicBezTo>
                  <a:pt x="1453" y="906"/>
                  <a:pt x="1508" y="896"/>
                  <a:pt x="1574" y="886"/>
                </a:cubicBezTo>
                <a:cubicBezTo>
                  <a:pt x="1616" y="862"/>
                  <a:pt x="1653" y="850"/>
                  <a:pt x="1686" y="817"/>
                </a:cubicBezTo>
                <a:cubicBezTo>
                  <a:pt x="1697" y="783"/>
                  <a:pt x="1737" y="722"/>
                  <a:pt x="1737" y="722"/>
                </a:cubicBezTo>
                <a:cubicBezTo>
                  <a:pt x="1742" y="702"/>
                  <a:pt x="1756" y="683"/>
                  <a:pt x="1754" y="662"/>
                </a:cubicBezTo>
                <a:cubicBezTo>
                  <a:pt x="1745" y="584"/>
                  <a:pt x="1701" y="519"/>
                  <a:pt x="1677" y="447"/>
                </a:cubicBezTo>
                <a:cubicBezTo>
                  <a:pt x="1654" y="377"/>
                  <a:pt x="1629" y="289"/>
                  <a:pt x="1582" y="232"/>
                </a:cubicBezTo>
                <a:cubicBezTo>
                  <a:pt x="1442" y="65"/>
                  <a:pt x="1160" y="16"/>
                  <a:pt x="955" y="0"/>
                </a:cubicBezTo>
                <a:cubicBezTo>
                  <a:pt x="845" y="5"/>
                  <a:pt x="759" y="14"/>
                  <a:pt x="654" y="26"/>
                </a:cubicBezTo>
                <a:cubicBezTo>
                  <a:pt x="598" y="40"/>
                  <a:pt x="539" y="51"/>
                  <a:pt x="482" y="60"/>
                </a:cubicBezTo>
                <a:cubicBezTo>
                  <a:pt x="409" y="91"/>
                  <a:pt x="328" y="111"/>
                  <a:pt x="250" y="129"/>
                </a:cubicBezTo>
                <a:cubicBezTo>
                  <a:pt x="202" y="152"/>
                  <a:pt x="153" y="180"/>
                  <a:pt x="104" y="198"/>
                </a:cubicBezTo>
                <a:cubicBezTo>
                  <a:pt x="98" y="204"/>
                  <a:pt x="90" y="208"/>
                  <a:pt x="86" y="215"/>
                </a:cubicBezTo>
                <a:cubicBezTo>
                  <a:pt x="72" y="239"/>
                  <a:pt x="86" y="267"/>
                  <a:pt x="52" y="267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Oval 56"/>
          <p:cNvSpPr>
            <a:spLocks noChangeArrowheads="1"/>
          </p:cNvSpPr>
          <p:nvPr/>
        </p:nvSpPr>
        <p:spPr bwMode="auto">
          <a:xfrm>
            <a:off x="6172200" y="2187575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Oval 58"/>
          <p:cNvSpPr>
            <a:spLocks noChangeArrowheads="1"/>
          </p:cNvSpPr>
          <p:nvPr/>
        </p:nvSpPr>
        <p:spPr bwMode="auto">
          <a:xfrm>
            <a:off x="6096000" y="17526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0288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830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3250" cy="1306513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7924800" cy="28956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dirty="0">
                <a:ea typeface="宋体" pitchFamily="2" charset="-122"/>
              </a:rPr>
              <a:t>Γιατί τυχαία δείγματα;</a:t>
            </a: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Γρήγορη</a:t>
            </a:r>
            <a:endParaRPr lang="en-US" altLang="zh-CN" dirty="0">
              <a:ea typeface="宋体" pitchFamily="2" charset="-122"/>
            </a:endParaRP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Οι ηγέτες αντανακλούν την πραγματική κατανομή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45958748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338462"/>
            <a:ext cx="8223250" cy="1306513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220"/>
            <a:ext cx="8077200" cy="198258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altLang="zh-CN" dirty="0">
                <a:ea typeface="宋体" pitchFamily="2" charset="-122"/>
              </a:rPr>
              <a:t>Γενικές παραλλαγές (</a:t>
            </a:r>
            <a:r>
              <a:rPr lang="en-US" altLang="zh-CN" dirty="0">
                <a:ea typeface="宋体" pitchFamily="2" charset="-122"/>
              </a:rPr>
              <a:t>b1-b2)</a:t>
            </a:r>
            <a:endParaRPr lang="el-GR" altLang="zh-CN" dirty="0">
              <a:ea typeface="宋体" pitchFamily="2" charset="-122"/>
            </a:endParaRP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Κάθε ακόλουθος συνδέεται με 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b1</a:t>
            </a:r>
            <a:r>
              <a:rPr lang="en-US" altLang="zh-CN" dirty="0">
                <a:ea typeface="宋体" pitchFamily="2" charset="-122"/>
              </a:rPr>
              <a:t>=3 </a:t>
            </a:r>
            <a:r>
              <a:rPr lang="el-GR" altLang="zh-CN" dirty="0">
                <a:ea typeface="宋体" pitchFamily="2" charset="-122"/>
              </a:rPr>
              <a:t>πλησιέστερους ηγέτες</a:t>
            </a:r>
            <a:r>
              <a:rPr lang="en-US" altLang="zh-CN" dirty="0">
                <a:ea typeface="宋体" pitchFamily="2" charset="-122"/>
              </a:rPr>
              <a:t>.</a:t>
            </a: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Για ένα ερώτημα</a:t>
            </a:r>
            <a:r>
              <a:rPr lang="en-US" altLang="zh-CN" dirty="0">
                <a:ea typeface="宋体" pitchFamily="2" charset="-122"/>
              </a:rPr>
              <a:t>, </a:t>
            </a:r>
            <a:r>
              <a:rPr lang="el-GR" altLang="zh-CN" dirty="0">
                <a:ea typeface="宋体" pitchFamily="2" charset="-122"/>
              </a:rPr>
              <a:t>βρες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b2</a:t>
            </a:r>
            <a:r>
              <a:rPr lang="el-GR" altLang="zh-CN" i="1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=</a:t>
            </a:r>
            <a:r>
              <a:rPr lang="el-GR" altLang="zh-CN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4  </a:t>
            </a:r>
            <a:r>
              <a:rPr lang="el-GR" altLang="zh-CN" dirty="0">
                <a:ea typeface="宋体" pitchFamily="2" charset="-122"/>
              </a:rPr>
              <a:t>κοντινότερους ηγέτες και τους ακολούθους τους.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125</a:t>
            </a:fld>
            <a:endParaRPr lang="en-US" dirty="0"/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28841710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467600" cy="221761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Ορισμός </a:t>
            </a:r>
            <a:r>
              <a:rPr lang="en-US" altLang="zh-CN" sz="2800" dirty="0">
                <a:ea typeface="宋体" pitchFamily="2" charset="-122"/>
              </a:rPr>
              <a:t>score(q, d)</a:t>
            </a:r>
            <a:endParaRPr lang="el-GR" altLang="zh-CN" sz="2800" dirty="0"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 err="1">
                <a:ea typeface="宋体" pitchFamily="2" charset="-122"/>
              </a:rPr>
              <a:t>tf-idf</a:t>
            </a:r>
            <a:endParaRPr lang="en-US" altLang="zh-CN" sz="2400" dirty="0"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>
                <a:ea typeface="宋体" pitchFamily="2" charset="-122"/>
              </a:rPr>
              <a:t>Διανυσματικό μοντέλο</a:t>
            </a:r>
          </a:p>
          <a:p>
            <a:pPr marL="0" indent="0" eaLnBrk="1" hangingPunct="1">
              <a:buNone/>
            </a:pPr>
            <a:endParaRPr lang="en-US" altLang="zh-CN" sz="2400" dirty="0">
              <a:ea typeface="宋体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Υπολογισμός </a:t>
            </a:r>
            <a:r>
              <a:rPr lang="en-US" altLang="zh-CN" sz="2800" dirty="0">
                <a:ea typeface="宋体" pitchFamily="2" charset="-122"/>
              </a:rPr>
              <a:t>top-</a:t>
            </a:r>
            <a:r>
              <a:rPr lang="en-US" altLang="zh-CN" sz="2800" i="1" dirty="0">
                <a:ea typeface="宋体" pitchFamily="2" charset="-122"/>
              </a:rPr>
              <a:t>k</a:t>
            </a:r>
            <a:r>
              <a:rPr lang="en-US" altLang="zh-CN" sz="28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συναφών εγγράφων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>
                <a:ea typeface="宋体" pitchFamily="2" charset="-122"/>
              </a:rPr>
              <a:t>Χρήση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heap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Ασφαλής</a:t>
            </a:r>
            <a:r>
              <a:rPr lang="el-GR" altLang="zh-CN" sz="2400" dirty="0"/>
              <a:t> και </a:t>
            </a: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μη ασφαλής </a:t>
            </a:r>
            <a:r>
              <a:rPr lang="el-GR" altLang="zh-CN" sz="2400" dirty="0"/>
              <a:t>τερματισμός</a:t>
            </a:r>
            <a:r>
              <a:rPr lang="en-US" altLang="zh-CN" sz="2400" dirty="0"/>
              <a:t> (</a:t>
            </a:r>
            <a:r>
              <a:rPr lang="el-GR" altLang="zh-CN" sz="2400" dirty="0"/>
              <a:t>ακριβής – μη ακριβής υπολογισμός)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/>
              <a:t>Τεχνικές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/>
              <a:t>Ανά έγγραφο – </a:t>
            </a:r>
            <a:r>
              <a:rPr lang="en-US" altLang="zh-CN" sz="1800" i="1" dirty="0">
                <a:solidFill>
                  <a:schemeClr val="accent2">
                    <a:lumMod val="75000"/>
                  </a:schemeClr>
                </a:solidFill>
              </a:rPr>
              <a:t>Document At A Time (DAAT)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/>
              <a:t>Ανά όρο – </a:t>
            </a:r>
            <a:r>
              <a:rPr lang="en-US" altLang="zh-CN" sz="1800" i="1" dirty="0">
                <a:solidFill>
                  <a:schemeClr val="accent2">
                    <a:lumMod val="75000"/>
                  </a:schemeClr>
                </a:solidFill>
              </a:rPr>
              <a:t>Term At A Time (TAAT)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/>
              <a:t>Επηρεάζει τον τρόπο διάταξης των εγγράφων στις λίστες καταχωρήσεων του ανεστραμμένου ευρετηρίου</a:t>
            </a:r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144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6508" y="1219200"/>
            <a:ext cx="8001000" cy="2217615"/>
          </a:xfrm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l-GR" altLang="zh-CN" sz="2800" dirty="0"/>
              <a:t>Αλγόριθμοι υπολογισμού</a:t>
            </a:r>
          </a:p>
          <a:p>
            <a:pPr marL="800100" lvl="2" indent="-457200">
              <a:spcBef>
                <a:spcPts val="750"/>
              </a:spcBef>
              <a:buFont typeface="+mj-lt"/>
              <a:buAutoNum type="arabicPeriod"/>
            </a:pPr>
            <a:r>
              <a:rPr lang="el-GR" altLang="zh-CN" sz="2400" dirty="0"/>
              <a:t>Διάταξη </a:t>
            </a:r>
            <a:r>
              <a:rPr lang="en-US" altLang="zh-CN" sz="2400" dirty="0"/>
              <a:t> </a:t>
            </a:r>
            <a:r>
              <a:rPr lang="el-GR" altLang="zh-CN" sz="2400" dirty="0"/>
              <a:t>με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</a:rPr>
              <a:t>doc-id</a:t>
            </a:r>
            <a:endParaRPr lang="el-GR" altLang="zh-CN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έγγραφο</a:t>
            </a: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 </a:t>
            </a:r>
            <a:r>
              <a:rPr lang="en-US" altLang="zh-CN" sz="2400" dirty="0"/>
              <a:t>(pruning)</a:t>
            </a:r>
            <a:r>
              <a:rPr lang="el-GR" altLang="zh-CN" sz="2400" dirty="0"/>
              <a:t>: (1) μικρό </a:t>
            </a:r>
            <a:r>
              <a:rPr lang="en-US" altLang="zh-CN" sz="2400" dirty="0" err="1"/>
              <a:t>idf</a:t>
            </a:r>
            <a:r>
              <a:rPr lang="en-US" altLang="zh-CN" sz="2400" dirty="0"/>
              <a:t>, </a:t>
            </a:r>
            <a:r>
              <a:rPr lang="el-GR" altLang="zh-CN" sz="2400" dirty="0"/>
              <a:t>(2) τουλάχιστον </a:t>
            </a:r>
            <a:r>
              <a:rPr lang="en-US" altLang="zh-CN" sz="2400" dirty="0"/>
              <a:t>m1 </a:t>
            </a:r>
            <a:r>
              <a:rPr lang="el-GR" altLang="zh-CN" sz="2400" dirty="0"/>
              <a:t>από τους </a:t>
            </a:r>
            <a:r>
              <a:rPr lang="en-US" altLang="zh-CN" sz="2400" dirty="0"/>
              <a:t>m2 (</a:t>
            </a:r>
            <a:r>
              <a:rPr lang="el-GR" altLang="zh-CN" sz="2400" dirty="0"/>
              <a:t>1 &lt; </a:t>
            </a:r>
            <a:r>
              <a:rPr lang="en-US" altLang="zh-CN" sz="2400" dirty="0"/>
              <a:t>m1 &lt; m2) </a:t>
            </a:r>
            <a:r>
              <a:rPr lang="el-GR" altLang="zh-CN" sz="2400" dirty="0"/>
              <a:t>όρους του ερωτήματος, (3) λίστες πρωταθλητών</a:t>
            </a:r>
            <a:endParaRPr lang="en-US" altLang="zh-CN" sz="2400" dirty="0"/>
          </a:p>
          <a:p>
            <a:pPr marL="800100" lvl="2" indent="-457200">
              <a:spcBef>
                <a:spcPts val="750"/>
              </a:spcBef>
              <a:buFont typeface="+mj-lt"/>
              <a:buAutoNum type="arabicPeriod"/>
            </a:pPr>
            <a:r>
              <a:rPr lang="el-GR" altLang="zh-CN" sz="2400" dirty="0"/>
              <a:t>Διάταξη με </a:t>
            </a:r>
            <a:r>
              <a:rPr lang="en-US" altLang="zh-CN" sz="2400" i="1" dirty="0" err="1">
                <a:solidFill>
                  <a:schemeClr val="accent2">
                    <a:lumMod val="75000"/>
                  </a:schemeClr>
                </a:solidFill>
              </a:rPr>
              <a:t>tf</a:t>
            </a:r>
            <a:r>
              <a:rPr lang="en-US" altLang="zh-CN" sz="2400" i="1" baseline="-25000" dirty="0" err="1">
                <a:solidFill>
                  <a:schemeClr val="accent2">
                    <a:lumMod val="75000"/>
                  </a:schemeClr>
                </a:solidFill>
              </a:rPr>
              <a:t>t,d</a:t>
            </a:r>
            <a:endParaRPr lang="en-US" altLang="zh-CN" sz="2400" i="1" baseline="-25000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Υπολογισμός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όρο</a:t>
            </a:r>
            <a:endParaRPr lang="en-US" altLang="zh-CN" sz="225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ασφαλής – γρήγορος τερματισμός: (1) </a:t>
            </a:r>
            <a:r>
              <a:rPr lang="en-US" altLang="zh-CN" sz="2400" dirty="0"/>
              <a:t>prune </a:t>
            </a:r>
            <a:r>
              <a:rPr lang="el-GR" altLang="zh-CN" sz="2400" dirty="0"/>
              <a:t>για κάθε όρο </a:t>
            </a:r>
            <a:r>
              <a:rPr lang="en-US" altLang="zh-CN" sz="2400" dirty="0"/>
              <a:t>(</a:t>
            </a:r>
            <a:r>
              <a:rPr lang="el-GR" altLang="zh-CN" sz="2400" dirty="0"/>
              <a:t>τα πρώτα </a:t>
            </a:r>
            <a:r>
              <a:rPr lang="en-US" altLang="zh-CN" sz="2400" i="1" dirty="0"/>
              <a:t>r</a:t>
            </a:r>
            <a:r>
              <a:rPr lang="en-US" altLang="zh-CN" sz="2400" dirty="0"/>
              <a:t> </a:t>
            </a:r>
            <a:r>
              <a:rPr lang="el-GR" altLang="zh-CN" sz="2400" dirty="0"/>
              <a:t>έγγραφα</a:t>
            </a:r>
            <a:r>
              <a:rPr lang="en-US" altLang="zh-CN" sz="2400" dirty="0"/>
              <a:t> </a:t>
            </a:r>
            <a:r>
              <a:rPr lang="el-GR" altLang="zh-CN" sz="2400" dirty="0"/>
              <a:t>ή όλα πάνω κάποιου </a:t>
            </a:r>
            <a:r>
              <a:rPr lang="en-US" altLang="zh-CN" sz="2400" dirty="0" err="1"/>
              <a:t>tf</a:t>
            </a:r>
            <a:r>
              <a:rPr lang="en-US" altLang="zh-CN" sz="2400" dirty="0"/>
              <a:t>) (2) </a:t>
            </a:r>
            <a:r>
              <a:rPr lang="el-GR" altLang="zh-CN" sz="2400" dirty="0"/>
              <a:t> εξέταση με βάση </a:t>
            </a:r>
            <a:r>
              <a:rPr lang="en-US" altLang="zh-CN" sz="2400" dirty="0" err="1"/>
              <a:t>idf</a:t>
            </a:r>
            <a:r>
              <a:rPr lang="en-US" altLang="zh-CN" sz="2400" dirty="0"/>
              <a:t>, </a:t>
            </a:r>
            <a:r>
              <a:rPr lang="el-GR" altLang="zh-CN" sz="2400" dirty="0"/>
              <a:t>σταμάτα αν όχι μεγάλη αλλαγή</a:t>
            </a:r>
            <a:endParaRPr lang="el-GR" altLang="zh-CN" sz="2400" i="1" dirty="0">
              <a:ea typeface="宋体" pitchFamily="2" charset="-122"/>
            </a:endParaRPr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5114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467600" cy="2217615"/>
          </a:xfrm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l-GR" altLang="zh-CN" sz="2800" dirty="0"/>
              <a:t>Αλγόριθμοι υπολογισμού (συνέχεια)</a:t>
            </a:r>
          </a:p>
          <a:p>
            <a:pPr marL="800100" lvl="2" indent="-457200">
              <a:spcBef>
                <a:spcPts val="750"/>
              </a:spcBef>
              <a:buFont typeface="+mj-lt"/>
              <a:buAutoNum type="arabicPeriod" startAt="3"/>
            </a:pP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</a:rPr>
              <a:t>Αν υπάρχει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</a:rPr>
              <a:t>g(d) </a:t>
            </a:r>
            <a:r>
              <a:rPr lang="el-GR" altLang="zh-CN" sz="2400" i="1" dirty="0"/>
              <a:t>(κάποια βαθμολογία των εγγράφων ανεξάρτητη του ερωτήματος), </a:t>
            </a:r>
            <a:r>
              <a:rPr lang="el-GR" altLang="zh-CN" sz="2400" dirty="0"/>
              <a:t>διάταξη </a:t>
            </a:r>
            <a:r>
              <a:rPr lang="en-US" altLang="zh-CN" sz="2400" dirty="0"/>
              <a:t> </a:t>
            </a:r>
            <a:r>
              <a:rPr lang="el-GR" altLang="zh-CN" sz="2400" dirty="0"/>
              <a:t>με </a:t>
            </a:r>
            <a:r>
              <a:rPr lang="en-US" altLang="zh-CN" sz="2400" i="1" dirty="0"/>
              <a:t>g(d)</a:t>
            </a:r>
            <a:endParaRPr lang="el-GR" altLang="zh-CN" sz="2400" i="1" dirty="0"/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έγγραφο</a:t>
            </a:r>
            <a:endParaRPr lang="en-US" altLang="zh-CN" sz="2250" dirty="0"/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ασφαλή: κατώφλι</a:t>
            </a:r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ασφαλή: γρήγορος τερματισμός</a:t>
            </a:r>
            <a:endParaRPr lang="en-US" altLang="zh-CN" sz="2400" dirty="0"/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3096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Παραμετρικά και βαθμιδωτά ευρετήρια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1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Συντελεστής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Jaccard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βαθμολόγησης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1981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cs typeface="Arial Unicode MS" pitchFamily="-112" charset="0"/>
              </a:rPr>
              <a:t>Ποιος είναι </a:t>
            </a:r>
            <a:r>
              <a:rPr lang="en-US" sz="2400" dirty="0">
                <a:cs typeface="Arial Unicode MS" pitchFamily="-112" charset="0"/>
              </a:rPr>
              <a:t>o </a:t>
            </a:r>
            <a:r>
              <a:rPr lang="el-GR" sz="2400" dirty="0">
                <a:cs typeface="Arial Unicode MS" pitchFamily="-112" charset="0"/>
              </a:rPr>
              <a:t>βαθμός ταιριάσματος ερωτήματος-εγγράφου με βάση το συντελεστή </a:t>
            </a:r>
            <a:r>
              <a:rPr lang="en-US" sz="2400" dirty="0" err="1">
                <a:cs typeface="Arial Unicode MS" pitchFamily="-112" charset="0"/>
              </a:rPr>
              <a:t>Jaccard</a:t>
            </a:r>
            <a:r>
              <a:rPr lang="en-US" sz="2400" dirty="0">
                <a:cs typeface="Arial Unicode MS" pitchFamily="-112" charset="0"/>
              </a:rPr>
              <a:t> </a:t>
            </a:r>
            <a:r>
              <a:rPr lang="el-GR" sz="2400" dirty="0">
                <a:cs typeface="Arial Unicode MS" pitchFamily="-112" charset="0"/>
              </a:rPr>
              <a:t>για τα παρακάτω</a:t>
            </a:r>
            <a:r>
              <a:rPr lang="en-US" sz="2400" dirty="0">
                <a:cs typeface="Arial Unicode MS" pitchFamily="-112" charset="0"/>
              </a:rPr>
              <a:t>;</a:t>
            </a:r>
          </a:p>
          <a:p>
            <a:pPr marL="179388" lvl="1" indent="0" eaLnBrk="1" hangingPunct="1">
              <a:buNone/>
            </a:pPr>
            <a:r>
              <a:rPr lang="el-GR" u="sng" dirty="0">
                <a:ea typeface="ＭＳ Ｐゴシック" charset="-128"/>
              </a:rPr>
              <a:t>Ερώτημα </a:t>
            </a:r>
            <a:r>
              <a:rPr lang="en-US" u="sng" dirty="0">
                <a:ea typeface="ＭＳ Ｐゴシック" charset="-128"/>
              </a:rPr>
              <a:t>(q)</a:t>
            </a:r>
            <a:r>
              <a:rPr lang="en-US" dirty="0">
                <a:ea typeface="ＭＳ Ｐゴシック" charset="-128"/>
              </a:rPr>
              <a:t>: </a:t>
            </a:r>
            <a:r>
              <a:rPr lang="en-US" i="1" dirty="0">
                <a:ea typeface="ＭＳ Ｐゴシック" charset="-128"/>
              </a:rPr>
              <a:t>ides of march</a:t>
            </a:r>
            <a:endParaRPr lang="el-GR" i="1" dirty="0">
              <a:ea typeface="ＭＳ Ｐゴシック" charset="-128"/>
            </a:endParaRPr>
          </a:p>
          <a:p>
            <a:pPr marL="179388" lvl="1" indent="0" eaLnBrk="1" hangingPunct="1"/>
            <a:endParaRPr lang="en-US" sz="1000" i="1" dirty="0">
              <a:ea typeface="ＭＳ Ｐゴシック" charset="-128"/>
            </a:endParaRPr>
          </a:p>
          <a:p>
            <a:pPr marL="179388" lvl="1" indent="0" eaLnBrk="1" hangingPunct="1">
              <a:buNone/>
            </a:pPr>
            <a:r>
              <a:rPr lang="el-GR" u="sng" dirty="0">
                <a:ea typeface="ＭＳ Ｐゴシック" charset="-128"/>
              </a:rPr>
              <a:t>Έγγραφο</a:t>
            </a:r>
            <a:r>
              <a:rPr lang="en-US" dirty="0">
                <a:ea typeface="ＭＳ Ｐゴシック" charset="-128"/>
              </a:rPr>
              <a:t> 1 (d1): </a:t>
            </a:r>
            <a:r>
              <a:rPr lang="en-US" i="1" dirty="0" err="1">
                <a:ea typeface="ＭＳ Ｐゴシック" charset="-128"/>
              </a:rPr>
              <a:t>caesar</a:t>
            </a:r>
            <a:r>
              <a:rPr lang="en-US" i="1" dirty="0">
                <a:ea typeface="ＭＳ Ｐゴシック" charset="-128"/>
              </a:rPr>
              <a:t> died in march</a:t>
            </a:r>
          </a:p>
          <a:p>
            <a:pPr marL="179388" lvl="1" indent="0" eaLnBrk="1" hangingPunct="1">
              <a:buNone/>
            </a:pPr>
            <a:r>
              <a:rPr lang="el-GR" u="sng" dirty="0">
                <a:ea typeface="ＭＳ Ｐゴシック" charset="-128"/>
              </a:rPr>
              <a:t>Έγγραφο</a:t>
            </a:r>
            <a:r>
              <a:rPr lang="en-US" dirty="0">
                <a:ea typeface="ＭＳ Ｐゴシック" charset="-128"/>
              </a:rPr>
              <a:t> 2 (d2): </a:t>
            </a:r>
            <a:r>
              <a:rPr lang="en-US" i="1" dirty="0">
                <a:ea typeface="ＭＳ Ｐゴシック" charset="-128"/>
              </a:rPr>
              <a:t>the long march</a:t>
            </a:r>
            <a:endParaRPr lang="en-US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5084"/>
              </p:ext>
            </p:extLst>
          </p:nvPr>
        </p:nvGraphicFramePr>
        <p:xfrm>
          <a:off x="3048000" y="4718050"/>
          <a:ext cx="25558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54000" progId="Equation.3">
                  <p:embed/>
                </p:oleObj>
              </mc:Choice>
              <mc:Fallback>
                <p:oleObj name="Equation" r:id="rId2" imgW="11938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18050"/>
                        <a:ext cx="25558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01584" y="4252911"/>
            <a:ext cx="774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Εναλλακτικός τρόπος </a:t>
            </a:r>
            <a:r>
              <a:rPr lang="el-GR" dirty="0" err="1">
                <a:latin typeface="+mn-lt"/>
              </a:rPr>
              <a:t>κανονικοποιήσης</a:t>
            </a:r>
            <a:r>
              <a:rPr lang="el-GR" dirty="0">
                <a:latin typeface="+mn-lt"/>
              </a:rPr>
              <a:t> του μήκους: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Παραμετρικά ευρετήρια και ευρετήρια ζώνης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00100" y="1710874"/>
            <a:ext cx="7543800" cy="3048000"/>
          </a:xfrm>
        </p:spPr>
        <p:txBody>
          <a:bodyPr>
            <a:noAutofit/>
          </a:bodyPr>
          <a:lstStyle/>
          <a:p>
            <a:r>
              <a:rPr lang="el-GR" sz="2400" dirty="0">
                <a:ea typeface="ＭＳ Ｐゴシック" pitchFamily="34" charset="-128"/>
              </a:rPr>
              <a:t>Μέχρι τώρα, ένα έγγραφο ως μια ακολουθία όρων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ea typeface="ＭＳ Ｐゴシック" pitchFamily="34" charset="-128"/>
              </a:rPr>
              <a:t>Στην πραγματικότητα, 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έγγραφα είναι χωρισμένα σε τμήματα </a:t>
            </a:r>
            <a:r>
              <a:rPr lang="el-GR" sz="2400" dirty="0">
                <a:ea typeface="ＭＳ Ｐゴシック" pitchFamily="34" charset="-128"/>
              </a:rPr>
              <a:t>με διαφορετική σημασία</a:t>
            </a:r>
            <a:r>
              <a:rPr lang="en-US" sz="2400" dirty="0">
                <a:ea typeface="ＭＳ Ｐゴシック" pitchFamily="34" charset="-128"/>
              </a:rPr>
              <a:t>:</a:t>
            </a:r>
          </a:p>
          <a:p>
            <a:pPr lvl="1"/>
            <a:r>
              <a:rPr lang="el-GR" sz="2400" dirty="0">
                <a:ea typeface="ＭＳ Ｐゴシック" pitchFamily="34" charset="-128"/>
              </a:rPr>
              <a:t>Συγγραφέας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dirty="0">
                <a:ea typeface="ＭＳ Ｐゴシック" pitchFamily="34" charset="-128"/>
              </a:rPr>
              <a:t>Τίτλος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dirty="0">
                <a:ea typeface="ＭＳ Ｐゴシック" pitchFamily="34" charset="-128"/>
              </a:rPr>
              <a:t>Ημερομηνία δημοσίευσης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dirty="0">
                <a:ea typeface="ＭＳ Ｐゴシック" pitchFamily="34" charset="-128"/>
              </a:rPr>
              <a:t>Γλώσσα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dirty="0" err="1">
                <a:ea typeface="ＭＳ Ｐゴシック" pitchFamily="34" charset="-128"/>
              </a:rPr>
              <a:t>κλπ</a:t>
            </a:r>
            <a:endParaRPr lang="el-GR" sz="2400" dirty="0">
              <a:ea typeface="ＭＳ Ｐゴシック" pitchFamily="34" charset="-128"/>
            </a:endParaRPr>
          </a:p>
          <a:p>
            <a:pPr marL="342900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ea typeface="ＭＳ Ｐゴシック" pitchFamily="34" charset="-128"/>
              </a:rPr>
              <a:t>Καλούνται και </a:t>
            </a:r>
            <a:r>
              <a:rPr lang="el-GR" sz="2400" dirty="0" err="1">
                <a:ea typeface="ＭＳ Ｐゴシック" pitchFamily="34" charset="-128"/>
              </a:rPr>
              <a:t>μεταδεδομένα</a:t>
            </a:r>
            <a:r>
              <a:rPr lang="el-GR" sz="2400" dirty="0">
                <a:ea typeface="ＭＳ Ｐゴシック" pitchFamily="34" charset="-128"/>
              </a:rPr>
              <a:t> (</a:t>
            </a:r>
            <a:r>
              <a:rPr lang="en-US" sz="2400" dirty="0">
                <a:ea typeface="ＭＳ Ｐゴシック" pitchFamily="34" charset="-128"/>
              </a:rPr>
              <a:t>metadata) </a:t>
            </a:r>
            <a:r>
              <a:rPr lang="el-GR" sz="2400" dirty="0">
                <a:ea typeface="ＭＳ Ｐゴシック" pitchFamily="34" charset="-128"/>
              </a:rPr>
              <a:t>του εγγράφου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27493984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Παραμετρικά ερωτήματα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9877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Συχνά αναζήτηση με βάση τα </a:t>
            </a:r>
            <a:r>
              <a:rPr lang="el-GR" sz="2400" dirty="0" err="1">
                <a:ea typeface="ＭＳ Ｐゴシック" pitchFamily="34" charset="-128"/>
              </a:rPr>
              <a:t>μεταδεδομένα</a:t>
            </a:r>
            <a:r>
              <a:rPr lang="el-GR" sz="2400" dirty="0">
                <a:ea typeface="ＭＳ Ｐゴシック" pitchFamily="34" charset="-128"/>
              </a:rPr>
              <a:t> </a:t>
            </a:r>
          </a:p>
          <a:p>
            <a:pPr marL="0" indent="0" algn="just">
              <a:buNone/>
            </a:pPr>
            <a:endParaRPr lang="el-GR" sz="2400" dirty="0">
              <a:ea typeface="ＭＳ Ｐゴシック" pitchFamily="34" charset="-128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Π.χ., βρες όλα τα έγγραφα που έγγραψε ο </a:t>
            </a:r>
            <a:r>
              <a:rPr lang="en-US" sz="2000" dirty="0">
                <a:ea typeface="ＭＳ Ｐゴシック" pitchFamily="34" charset="-128"/>
              </a:rPr>
              <a:t>William Shakespeare </a:t>
            </a:r>
            <a:r>
              <a:rPr lang="el-GR" sz="2000" dirty="0">
                <a:ea typeface="ＭＳ Ｐゴシック" pitchFamily="34" charset="-128"/>
              </a:rPr>
              <a:t>το </a:t>
            </a:r>
            <a:r>
              <a:rPr lang="en-US" sz="2000" dirty="0">
                <a:ea typeface="ＭＳ Ｐゴシック" pitchFamily="34" charset="-128"/>
              </a:rPr>
              <a:t>1601, </a:t>
            </a:r>
            <a:r>
              <a:rPr lang="el-GR" sz="2000" dirty="0">
                <a:ea typeface="ＭＳ Ｐゴシック" pitchFamily="34" charset="-128"/>
              </a:rPr>
              <a:t>που περιέχουν τις λέξεις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i="1" dirty="0">
                <a:ea typeface="ＭＳ Ｐゴシック" pitchFamily="34" charset="-128"/>
              </a:rPr>
              <a:t>alas poor </a:t>
            </a:r>
            <a:r>
              <a:rPr lang="en-US" sz="2000" i="1" dirty="0" err="1">
                <a:ea typeface="ＭＳ Ｐゴシック" pitchFamily="34" charset="-128"/>
              </a:rPr>
              <a:t>Yorick</a:t>
            </a:r>
            <a:endParaRPr lang="en-US" sz="2000" i="1" dirty="0">
              <a:ea typeface="ＭＳ Ｐゴシック" pitchFamily="34" charset="-128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>
                <a:ea typeface="ＭＳ Ｐゴシック" pitchFamily="34" charset="-128"/>
              </a:rPr>
              <a:t>Year = 1601 </a:t>
            </a:r>
            <a:r>
              <a:rPr lang="el-GR" sz="2000" dirty="0">
                <a:ea typeface="ＭＳ Ｐゴシック" pitchFamily="34" charset="-128"/>
              </a:rPr>
              <a:t>είναι παράδειγμα ενός πεδίου </a:t>
            </a:r>
            <a:r>
              <a:rPr lang="en-US" sz="2000" dirty="0">
                <a:ea typeface="ＭＳ Ｐゴシック" pitchFamily="34" charset="-128"/>
              </a:rPr>
              <a:t>(field)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Επίσης</a:t>
            </a:r>
            <a:r>
              <a:rPr lang="en-US" sz="2000" dirty="0">
                <a:ea typeface="ＭＳ Ｐゴシック" pitchFamily="34" charset="-128"/>
              </a:rPr>
              <a:t>, author last name = </a:t>
            </a:r>
            <a:r>
              <a:rPr lang="en-US" sz="2000" dirty="0" err="1">
                <a:ea typeface="ＭＳ Ｐゴシック" pitchFamily="34" charset="-128"/>
              </a:rPr>
              <a:t>shakespeare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l-GR" sz="2000" dirty="0" err="1">
                <a:ea typeface="ＭＳ Ｐゴシック" pitchFamily="34" charset="-128"/>
              </a:rPr>
              <a:t>κλπ</a:t>
            </a:r>
            <a:endParaRPr lang="en-US" sz="2000" dirty="0"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l-GR" sz="2400" dirty="0"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Ερωτήματα με πεδία (παραμετρικά ερωτήματα) συνήθως ερμηνεύονται ως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συζευκτικά</a:t>
            </a:r>
            <a:r>
              <a:rPr lang="el-GR" sz="2400" dirty="0">
                <a:ea typeface="ＭＳ Ｐゴシック" pitchFamily="34" charset="-128"/>
              </a:rPr>
              <a:t> (</a:t>
            </a:r>
            <a:r>
              <a:rPr lang="en-US" sz="2400" dirty="0">
                <a:ea typeface="ＭＳ Ｐゴシック" pitchFamily="34" charset="-128"/>
              </a:rPr>
              <a:t>conjunction, </a:t>
            </a:r>
            <a:r>
              <a:rPr lang="el-GR" sz="2400" dirty="0">
                <a:ea typeface="ＭＳ Ｐゴシック" pitchFamily="34" charset="-128"/>
              </a:rPr>
              <a:t>σύνδεση με</a:t>
            </a:r>
            <a:r>
              <a:rPr lang="en-US" sz="2400" dirty="0">
                <a:ea typeface="ＭＳ Ｐゴシック" pitchFamily="34" charset="-128"/>
              </a:rPr>
              <a:t> AND) </a:t>
            </a:r>
            <a:r>
              <a:rPr lang="el-GR" sz="2400" dirty="0">
                <a:ea typeface="ＭＳ Ｐゴシック" pitchFamily="34" charset="-128"/>
              </a:rPr>
              <a:t>πρέπει να ισχύουν όλα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95556096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Παραμετρική αναζήτηση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132</a:t>
            </a:fld>
            <a:endParaRPr lang="en-US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03699"/>
            <a:ext cx="5476874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257798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80060" y="281940"/>
            <a:ext cx="8229600" cy="114300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03872" y="22098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Η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n-US" u="sng" dirty="0">
                <a:ea typeface="ＭＳ Ｐゴシック" pitchFamily="34" charset="-128"/>
              </a:rPr>
              <a:t>zone</a:t>
            </a:r>
            <a:r>
              <a:rPr lang="el-GR" dirty="0">
                <a:ea typeface="ＭＳ Ｐゴシック" pitchFamily="34" charset="-128"/>
              </a:rPr>
              <a:t>) είναι μια περιοχή ενός εγγράφου που περιέχει κείμενο, π.χ.,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Title</a:t>
            </a:r>
            <a:r>
              <a:rPr lang="el-GR" dirty="0">
                <a:ea typeface="ＭＳ Ｐゴシック" pitchFamily="34" charset="-128"/>
              </a:rPr>
              <a:t> (τίτλος) 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Abstract</a:t>
            </a:r>
            <a:r>
              <a:rPr lang="el-GR" dirty="0">
                <a:ea typeface="ＭＳ Ｐゴシック" pitchFamily="34" charset="-128"/>
              </a:rPr>
              <a:t> (περίληψη)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References </a:t>
            </a:r>
            <a:r>
              <a:rPr lang="el-GR" dirty="0">
                <a:ea typeface="ＭＳ Ｐゴシック" pitchFamily="34" charset="-128"/>
              </a:rPr>
              <a:t>(αναφορές) </a:t>
            </a:r>
            <a:r>
              <a:rPr lang="en-US" dirty="0">
                <a:ea typeface="ＭＳ Ｐゴシック" pitchFamily="34" charset="-128"/>
              </a:rPr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Πρέπει να τροποποιήσουμε τα ευρετήρια ώστε να επιτρέψουμε σχετικά ερωτήματα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όπως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πχ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l-GR" dirty="0">
                <a:ea typeface="ＭＳ Ｐゴシック" pitchFamily="34" charset="-128"/>
              </a:rPr>
              <a:t>βρες έγγραφα με τον όρο «</a:t>
            </a:r>
            <a:r>
              <a:rPr lang="en-US" dirty="0">
                <a:ea typeface="ＭＳ Ｐゴシック" pitchFamily="34" charset="-128"/>
              </a:rPr>
              <a:t>merchant</a:t>
            </a:r>
            <a:r>
              <a:rPr lang="el-GR" dirty="0">
                <a:ea typeface="ＭＳ Ｐゴシック" pitchFamily="34" charset="-128"/>
              </a:rPr>
              <a:t>» στον τίτλο τους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100" dirty="0">
                <a:ea typeface="ＭＳ Ｐゴシック" pitchFamily="34" charset="-128"/>
              </a:rPr>
              <a:t>Επίσης χρήσιμα αν θέλουμε να δώσουμε </a:t>
            </a:r>
            <a:r>
              <a:rPr lang="el-GR" sz="21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μεγαλύτερο βάρος </a:t>
            </a:r>
            <a:r>
              <a:rPr lang="el-GR" sz="2100" dirty="0">
                <a:ea typeface="ＭＳ Ｐゴシック" pitchFamily="34" charset="-128"/>
              </a:rPr>
              <a:t>σε εμφανίσεις όρων στον τίτλο ή στην περίληψη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0AAFD-003B-44C8-B87B-FD5DB17AC142}"/>
              </a:ext>
            </a:extLst>
          </p:cNvPr>
          <p:cNvSpPr txBox="1"/>
          <p:nvPr/>
        </p:nvSpPr>
        <p:spPr>
          <a:xfrm>
            <a:off x="480060" y="1295400"/>
            <a:ext cx="7825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n-lt"/>
                <a:ea typeface="ＭＳ Ｐゴシック" pitchFamily="34" charset="-128"/>
              </a:rPr>
              <a:t>Στην πραγματικότητα, 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έγγραφα είναι χωρισμένα σε τμήματα (ζώνες) </a:t>
            </a:r>
            <a:r>
              <a:rPr lang="el-GR" sz="2400" dirty="0">
                <a:latin typeface="+mn-lt"/>
                <a:ea typeface="ＭＳ Ｐゴシック" pitchFamily="34" charset="-128"/>
              </a:rPr>
              <a:t>με διαφορετική σημασία</a:t>
            </a:r>
            <a:r>
              <a:rPr lang="en-US" sz="2400" dirty="0">
                <a:latin typeface="+mn-lt"/>
                <a:ea typeface="ＭＳ Ｐゴシック" pitchFamily="34" charset="-128"/>
              </a:rPr>
              <a:t>: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9575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80060" y="281940"/>
            <a:ext cx="8229600" cy="114300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03872" y="22098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Η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n-US" u="sng" dirty="0">
                <a:ea typeface="ＭＳ Ｐゴシック" pitchFamily="34" charset="-128"/>
              </a:rPr>
              <a:t>zone</a:t>
            </a:r>
            <a:r>
              <a:rPr lang="el-GR" dirty="0">
                <a:ea typeface="ＭＳ Ｐゴシック" pitchFamily="34" charset="-128"/>
              </a:rPr>
              <a:t>) είναι μια περιοχή ενός εγγράφου που περιέχει κείμενο, π.χ.,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Title</a:t>
            </a:r>
            <a:r>
              <a:rPr lang="el-GR" dirty="0">
                <a:ea typeface="ＭＳ Ｐゴシック" pitchFamily="34" charset="-128"/>
              </a:rPr>
              <a:t> (τίτλος) 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Abstract</a:t>
            </a:r>
            <a:r>
              <a:rPr lang="el-GR" dirty="0">
                <a:ea typeface="ＭＳ Ｐゴシック" pitchFamily="34" charset="-128"/>
              </a:rPr>
              <a:t> (περίληψη)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References </a:t>
            </a:r>
            <a:r>
              <a:rPr lang="el-GR" dirty="0">
                <a:ea typeface="ＭＳ Ｐゴシック" pitchFamily="34" charset="-128"/>
              </a:rPr>
              <a:t>(αναφορές) </a:t>
            </a:r>
            <a:r>
              <a:rPr lang="en-US" dirty="0">
                <a:ea typeface="ＭＳ Ｐゴシック" pitchFamily="34" charset="-128"/>
              </a:rPr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Πρέπει να τροποποιήσουμε τα ευρετήρια ώστε να επιτρέψουμε σχετικά ερωτήματα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όπως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πχ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l-GR" dirty="0">
                <a:ea typeface="ＭＳ Ｐゴシック" pitchFamily="34" charset="-128"/>
              </a:rPr>
              <a:t>βρες έγγραφα με τον όρο «</a:t>
            </a:r>
            <a:r>
              <a:rPr lang="en-US" dirty="0">
                <a:ea typeface="ＭＳ Ｐゴシック" pitchFamily="34" charset="-128"/>
              </a:rPr>
              <a:t>merchant</a:t>
            </a:r>
            <a:r>
              <a:rPr lang="el-GR" dirty="0">
                <a:ea typeface="ＭＳ Ｐゴシック" pitchFamily="34" charset="-128"/>
              </a:rPr>
              <a:t>» στον τίτλο τους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100" dirty="0">
                <a:ea typeface="ＭＳ Ｐゴシック" pitchFamily="34" charset="-128"/>
              </a:rPr>
              <a:t>Επίσης χρήσιμα αν θέλουμε να δώσουμε </a:t>
            </a:r>
            <a:r>
              <a:rPr lang="el-GR" sz="21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μεγαλύτερο βάρος </a:t>
            </a:r>
            <a:r>
              <a:rPr lang="el-GR" sz="2100" dirty="0">
                <a:ea typeface="ＭＳ Ｐゴシック" pitchFamily="34" charset="-128"/>
              </a:rPr>
              <a:t>σε εμφανίσεις όρων στον τίτλο ή στην περίληψη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0AAFD-003B-44C8-B87B-FD5DB17AC142}"/>
              </a:ext>
            </a:extLst>
          </p:cNvPr>
          <p:cNvSpPr txBox="1"/>
          <p:nvPr/>
        </p:nvSpPr>
        <p:spPr>
          <a:xfrm>
            <a:off x="480060" y="1295400"/>
            <a:ext cx="7825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n-lt"/>
                <a:ea typeface="ＭＳ Ｐゴシック" pitchFamily="34" charset="-128"/>
              </a:rPr>
              <a:t>Στην πραγματικότητα, 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έγγραφα είναι χωρισμένα σε τμήματα (ζώνες) </a:t>
            </a:r>
            <a:r>
              <a:rPr lang="el-GR" sz="2400" dirty="0">
                <a:latin typeface="+mn-lt"/>
                <a:ea typeface="ＭＳ Ｐゴシック" pitchFamily="34" charset="-128"/>
              </a:rPr>
              <a:t>με διαφορετική σημασία</a:t>
            </a:r>
            <a:r>
              <a:rPr lang="en-US" sz="2400" dirty="0">
                <a:latin typeface="+mn-lt"/>
                <a:ea typeface="ＭＳ Ｐゴシック" pitchFamily="34" charset="-128"/>
              </a:rPr>
              <a:t>: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7733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08553" y="78790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Ευρετήριο πεδίου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85750" y="1560515"/>
            <a:ext cx="8229600" cy="381000"/>
          </a:xfrm>
        </p:spPr>
        <p:txBody>
          <a:bodyPr>
            <a:noAutofit/>
          </a:bodyPr>
          <a:lstStyle/>
          <a:p>
            <a:pPr algn="just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Ευρετήριο πεδίου </a:t>
            </a:r>
            <a:r>
              <a:rPr lang="en-US" dirty="0">
                <a:ea typeface="ＭＳ Ｐゴシック" pitchFamily="34" charset="-128"/>
              </a:rPr>
              <a:t>(Field index) </a:t>
            </a:r>
            <a:r>
              <a:rPr lang="el-GR" dirty="0">
                <a:ea typeface="ＭＳ Ｐゴシック" pitchFamily="34" charset="-128"/>
              </a:rPr>
              <a:t>ή παραμετρικό ευρετήριο (</a:t>
            </a:r>
            <a:r>
              <a:rPr lang="en-US" dirty="0">
                <a:ea typeface="ＭＳ Ｐゴシック" pitchFamily="34" charset="-128"/>
              </a:rPr>
              <a:t>parametric index</a:t>
            </a:r>
            <a:r>
              <a:rPr lang="el-GR" dirty="0">
                <a:ea typeface="ＭＳ Ｐゴシック" pitchFamily="34" charset="-128"/>
              </a:rPr>
              <a:t>)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l-GR" dirty="0">
                <a:ea typeface="ＭＳ Ｐゴシック" pitchFamily="34" charset="-128"/>
              </a:rPr>
              <a:t>καταχωρήσεις (</a:t>
            </a:r>
            <a:r>
              <a:rPr lang="en-US" dirty="0">
                <a:ea typeface="ＭＳ Ｐゴシック" pitchFamily="34" charset="-128"/>
              </a:rPr>
              <a:t>postings</a:t>
            </a:r>
            <a:r>
              <a:rPr lang="el-GR" dirty="0">
                <a:ea typeface="ＭＳ Ｐゴシック" pitchFamily="34" charset="-128"/>
              </a:rPr>
              <a:t>) για κάθε πεδίο </a:t>
            </a:r>
            <a:r>
              <a:rPr lang="en-US" dirty="0">
                <a:ea typeface="ＭＳ Ｐゴシック" pitchFamily="34" charset="-128"/>
              </a:rPr>
              <a:t> </a:t>
            </a:r>
            <a:endParaRPr lang="el-GR" dirty="0">
              <a:ea typeface="ＭＳ Ｐゴシック" pitchFamily="34" charset="-128"/>
            </a:endParaRPr>
          </a:p>
          <a:p>
            <a:pPr lvl="1"/>
            <a:r>
              <a:rPr lang="el-GR" dirty="0">
                <a:ea typeface="ＭＳ Ｐゴシック" pitchFamily="34" charset="-128"/>
              </a:rPr>
              <a:t>Συχνά ειδικού τύπου (πχ δέντρα διαστήματος για ημερομηνίες)</a:t>
            </a:r>
          </a:p>
          <a:p>
            <a:pPr marL="457200" lvl="1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6647"/>
            <a:ext cx="5876925" cy="19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223" y="2777730"/>
            <a:ext cx="7663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Βασικό ευρετήριο ζώνης </a:t>
            </a:r>
            <a:r>
              <a:rPr lang="en-US" dirty="0">
                <a:latin typeface="+mn-lt"/>
              </a:rPr>
              <a:t>encoded </a:t>
            </a:r>
            <a:r>
              <a:rPr lang="el-GR" dirty="0">
                <a:latin typeface="+mn-lt"/>
              </a:rPr>
              <a:t>στο λεξικό (διαφορετικές λίστες καταχωρήσεων) </a:t>
            </a:r>
          </a:p>
          <a:p>
            <a:r>
              <a:rPr lang="el-GR" dirty="0">
                <a:latin typeface="+mn-lt"/>
              </a:rPr>
              <a:t>Ένα ευρετήριο για κάθε ζώνη/πεδίο: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CC836D-E019-4CBA-9DD7-ACFF8A92B6B3}"/>
                  </a:ext>
                </a:extLst>
              </p14:cNvPr>
              <p14:cNvContentPartPr/>
              <p14:nvPr/>
            </p14:nvContentPartPr>
            <p14:xfrm>
              <a:off x="2776746" y="4570489"/>
              <a:ext cx="208440" cy="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CC836D-E019-4CBA-9DD7-ACFF8A92B6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8106" y="4561489"/>
                <a:ext cx="2260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DC0986-B2F4-4C4E-B8D9-C5B5D7EB0D72}"/>
                  </a:ext>
                </a:extLst>
              </p14:cNvPr>
              <p14:cNvContentPartPr/>
              <p14:nvPr/>
            </p14:nvContentPartPr>
            <p14:xfrm>
              <a:off x="2809506" y="5160529"/>
              <a:ext cx="117360" cy="39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DC0986-B2F4-4C4E-B8D9-C5B5D7EB0D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00506" y="5151889"/>
                <a:ext cx="135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541E47-D9C5-4F86-AD52-52D650866024}"/>
                  </a:ext>
                </a:extLst>
              </p14:cNvPr>
              <p14:cNvContentPartPr/>
              <p14:nvPr/>
            </p14:nvContentPartPr>
            <p14:xfrm>
              <a:off x="2811306" y="5645449"/>
              <a:ext cx="108000" cy="54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541E47-D9C5-4F86-AD52-52D6508660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02306" y="5636809"/>
                <a:ext cx="12564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38BC46B-7CA3-47D7-92EC-B9A21F3913D3}"/>
              </a:ext>
            </a:extLst>
          </p:cNvPr>
          <p:cNvGrpSpPr/>
          <p:nvPr/>
        </p:nvGrpSpPr>
        <p:grpSpPr>
          <a:xfrm>
            <a:off x="2859546" y="5659849"/>
            <a:ext cx="54000" cy="34200"/>
            <a:chOff x="2859546" y="5659849"/>
            <a:chExt cx="54000" cy="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F65494-D5B5-4150-8011-C9F71FC889C7}"/>
                    </a:ext>
                  </a:extLst>
                </p14:cNvPr>
                <p14:cNvContentPartPr/>
                <p14:nvPr/>
              </p14:nvContentPartPr>
              <p14:xfrm>
                <a:off x="2913186" y="5693689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F65494-D5B5-4150-8011-C9F71FC889C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04186" y="56850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A2734A-C79F-4A1B-A0B9-75C8A07288F1}"/>
                    </a:ext>
                  </a:extLst>
                </p14:cNvPr>
                <p14:cNvContentPartPr/>
                <p14:nvPr/>
              </p14:nvContentPartPr>
              <p14:xfrm>
                <a:off x="2859546" y="5659849"/>
                <a:ext cx="54000" cy="3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A2734A-C79F-4A1B-A0B9-75C8A07288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50546" y="5651209"/>
                  <a:ext cx="71640" cy="5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54017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Επέκταση καταχωρήσεων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1550" y="149681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Ένα ενιαίο ευρετήριο για κάθε έγγραφο</a:t>
            </a:r>
          </a:p>
          <a:p>
            <a:r>
              <a:rPr lang="el-GR" dirty="0">
                <a:latin typeface="+mn-lt"/>
              </a:rPr>
              <a:t>Η πληροφορία ζώνης στις λίστες καταχώρησης: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6.1</a:t>
            </a:r>
            <a:endParaRPr lang="en-US" sz="1600" dirty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949" y="3049474"/>
            <a:ext cx="509985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99076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6.1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312506"/>
            <a:ext cx="742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Ευρετήριο πεδίου: καλύτερο για παραμετρικά ερωτήματα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Επέκταση καταχωρήσεων: ποιο αποδοτικό για υπολογισμό «ενιαίας» ζυγισμένης συνάφειας </a:t>
            </a:r>
          </a:p>
        </p:txBody>
      </p:sp>
    </p:spTree>
    <p:extLst>
      <p:ext uri="{BB962C8B-B14F-4D97-AF65-F5344CB8AC3E}">
        <p14:creationId xmlns:p14="http://schemas.microsoft.com/office/powerpoint/2010/main" val="360056226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2" y="381000"/>
            <a:ext cx="8534400" cy="1173162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(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διαστρωματωμένα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) ευρετήρια (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Tiered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138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905000"/>
            <a:ext cx="8786842" cy="41234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Βασική ιδέα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Κατασκευάζουμε διάφορα επίπεδα/βαθμίδες από ευρετήρια, όπου το καθένα αντιστοιχεί στη σημαντικότητα των όρων 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Κατά τη διάρκεια της επεξεργασίας του ερωτήματος, 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Αρχίζουμε από την υψηλότερη βαθμίδα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Αν το ευρετήριο της υψηλότερης βαθμίδας, έχει τουλάχιστον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π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χ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.,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= 100)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αποτελέσματα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σταμάτα και επέστρεψε αυτά τα αποτελέσματα στο χρήστη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Αλλιώς, αν έχουμε βρει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&lt;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ταιριάσματα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επανέλαβε την αναζήτηση στην επόμενη βαθμίδα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50790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139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86106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Παράδειγμα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Έστω 2 βαθμίδες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1: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Ευρετήριο για όλους τους τίτλους ή με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τα έγγραφα με μεγάλο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ή με τα έγγραφα με μεγάλο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2: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Ευρετήριο για τα υπόλοιπο έγγραφα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</p:txBody>
      </p:sp>
    </p:spTree>
    <p:extLst>
      <p:ext uri="{BB962C8B-B14F-4D97-AF65-F5344CB8AC3E}">
        <p14:creationId xmlns:p14="http://schemas.microsoft.com/office/powerpoint/2010/main" val="4499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31581" y="14745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01118" cy="3633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sz="2000" dirty="0">
                <a:latin typeface="+mn-lt"/>
              </a:rPr>
              <a:t>Ποιο είναι ο βαθμός για τα παρακάτω ζεύγη χρησιμοποιώντας </a:t>
            </a:r>
            <a:r>
              <a:rPr lang="en-US" sz="2000" dirty="0" err="1">
                <a:latin typeface="+mn-lt"/>
              </a:rPr>
              <a:t>jaccard</a:t>
            </a:r>
            <a:r>
              <a:rPr lang="el-GR" sz="2000" dirty="0">
                <a:latin typeface="+mn-lt"/>
              </a:rPr>
              <a:t>;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q</a:t>
            </a:r>
            <a:r>
              <a:rPr lang="el-GR" sz="2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: [information on cars] </a:t>
            </a: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d</a:t>
            </a:r>
            <a:r>
              <a:rPr lang="el-GR" sz="2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: “all you’ve ever wanted to know </a:t>
            </a:r>
            <a:r>
              <a:rPr lang="de-DE" sz="2000" dirty="0" err="1">
                <a:latin typeface="+mn-lt"/>
              </a:rPr>
              <a:t>about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cars</a:t>
            </a:r>
            <a:r>
              <a:rPr lang="de-DE" sz="2000" dirty="0">
                <a:latin typeface="+mn-lt"/>
              </a:rPr>
              <a:t>”</a:t>
            </a: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>
                <a:latin typeface="+mn-lt"/>
              </a:rPr>
              <a:t>q</a:t>
            </a:r>
            <a:r>
              <a:rPr lang="el-GR" sz="2000" dirty="0">
                <a:latin typeface="+mn-lt"/>
              </a:rPr>
              <a:t>1</a:t>
            </a:r>
            <a:r>
              <a:rPr lang="de-DE" sz="2000" dirty="0">
                <a:latin typeface="+mn-lt"/>
              </a:rPr>
              <a:t>: [</a:t>
            </a:r>
            <a:r>
              <a:rPr lang="de-DE" sz="2000" dirty="0" err="1">
                <a:latin typeface="+mn-lt"/>
              </a:rPr>
              <a:t>information</a:t>
            </a:r>
            <a:r>
              <a:rPr lang="de-DE" sz="2000" dirty="0">
                <a:latin typeface="+mn-lt"/>
              </a:rPr>
              <a:t> on </a:t>
            </a:r>
            <a:r>
              <a:rPr lang="de-DE" sz="2000" dirty="0" err="1">
                <a:latin typeface="+mn-lt"/>
              </a:rPr>
              <a:t>cars</a:t>
            </a:r>
            <a:r>
              <a:rPr lang="de-DE" sz="2000" dirty="0">
                <a:latin typeface="+mn-lt"/>
              </a:rPr>
              <a:t>] </a:t>
            </a: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>
                <a:latin typeface="+mn-lt"/>
              </a:rPr>
              <a:t>d</a:t>
            </a:r>
            <a:r>
              <a:rPr lang="el-GR" sz="2000" dirty="0">
                <a:latin typeface="+mn-lt"/>
              </a:rPr>
              <a:t>2</a:t>
            </a:r>
            <a:r>
              <a:rPr lang="de-DE" sz="2000" dirty="0">
                <a:latin typeface="+mn-lt"/>
              </a:rPr>
              <a:t>: “</a:t>
            </a:r>
            <a:r>
              <a:rPr lang="de-DE" sz="2000" dirty="0" err="1">
                <a:latin typeface="+mn-lt"/>
              </a:rPr>
              <a:t>information</a:t>
            </a:r>
            <a:r>
              <a:rPr lang="de-DE" sz="2000" dirty="0">
                <a:latin typeface="+mn-lt"/>
              </a:rPr>
              <a:t> on </a:t>
            </a:r>
            <a:r>
              <a:rPr lang="de-DE" sz="2000" dirty="0" err="1">
                <a:latin typeface="+mn-lt"/>
              </a:rPr>
              <a:t>trucks</a:t>
            </a:r>
            <a:r>
              <a:rPr lang="de-DE" sz="2000" dirty="0">
                <a:latin typeface="+mn-lt"/>
              </a:rPr>
              <a:t>, </a:t>
            </a:r>
            <a:r>
              <a:rPr lang="fr-FR" sz="2000" dirty="0">
                <a:latin typeface="+mn-lt"/>
              </a:rPr>
              <a:t>information on planes, information on trains”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q</a:t>
            </a:r>
            <a:r>
              <a:rPr lang="el-GR" sz="2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: [red cars and red trucks] </a:t>
            </a: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d</a:t>
            </a:r>
            <a:r>
              <a:rPr lang="el-GR" sz="2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: “cops stop red cars more </a:t>
            </a:r>
            <a:r>
              <a:rPr lang="de-DE" sz="2000" dirty="0" err="1">
                <a:latin typeface="+mn-lt"/>
              </a:rPr>
              <a:t>often</a:t>
            </a:r>
            <a:r>
              <a:rPr lang="de-DE" sz="2000" dirty="0">
                <a:latin typeface="+mn-lt"/>
              </a:rPr>
              <a:t>”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140</a:t>
            </a:fld>
            <a:endParaRPr lang="en-US" dirty="0"/>
          </a:p>
        </p:txBody>
      </p:sp>
      <p:pic>
        <p:nvPicPr>
          <p:cNvPr id="6" name="Content Placeholder 3" descr="tiere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43161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597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141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0650" y="2105891"/>
            <a:ext cx="8566150" cy="3795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Η χρήση βαθμιδωτών ευρετηρίων θεωρείται ως ένας από τους λόγους  που η ποιότητα των αποτελεσμάτων της </a:t>
            </a:r>
            <a:r>
              <a:rPr lang="en-US" dirty="0">
                <a:latin typeface="Calibri"/>
                <a:cs typeface="+mn-cs"/>
              </a:rPr>
              <a:t>Google </a:t>
            </a:r>
            <a:r>
              <a:rPr lang="el-GR" dirty="0">
                <a:latin typeface="Calibri"/>
                <a:cs typeface="+mn-cs"/>
              </a:rPr>
              <a:t>ήταν αρχικά σημαντικά καλύτερη </a:t>
            </a:r>
            <a:r>
              <a:rPr lang="en-US" dirty="0">
                <a:latin typeface="Calibri"/>
                <a:cs typeface="+mn-cs"/>
              </a:rPr>
              <a:t>(2000/01) </a:t>
            </a:r>
            <a:r>
              <a:rPr lang="el-GR" dirty="0">
                <a:latin typeface="Calibri"/>
                <a:cs typeface="+mn-cs"/>
              </a:rPr>
              <a:t>από αυτήν των ανταγωνιστών τους</a:t>
            </a:r>
            <a:r>
              <a:rPr lang="en-US" dirty="0"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μαζί με το </a:t>
            </a:r>
            <a:r>
              <a:rPr lang="en-US" dirty="0">
                <a:latin typeface="Calibri"/>
                <a:cs typeface="+mn-cs"/>
              </a:rPr>
              <a:t>PageRank, </a:t>
            </a:r>
            <a:r>
              <a:rPr lang="el-GR" dirty="0">
                <a:latin typeface="Calibri"/>
                <a:cs typeface="+mn-cs"/>
              </a:rPr>
              <a:t>τη χρήση του </a:t>
            </a:r>
            <a:r>
              <a:rPr lang="en-US" dirty="0">
                <a:latin typeface="Calibri"/>
                <a:cs typeface="+mn-cs"/>
              </a:rPr>
              <a:t>anchor text </a:t>
            </a:r>
            <a:r>
              <a:rPr lang="el-GR" dirty="0">
                <a:latin typeface="Calibri"/>
                <a:cs typeface="+mn-cs"/>
              </a:rPr>
              <a:t>και περιορισμών θέσεων (</a:t>
            </a:r>
            <a:r>
              <a:rPr lang="en-US" dirty="0">
                <a:latin typeface="Calibri"/>
                <a:cs typeface="+mn-cs"/>
              </a:rPr>
              <a:t>proximity constraints</a:t>
            </a:r>
            <a:r>
              <a:rPr lang="de-DE" dirty="0">
                <a:latin typeface="Calibri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784824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Ποιο αποδοτικό υπολογισμό για μεγάλες συλλογές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Παραμετρικά και βαθμιδωτά ευρετήρια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Συνολικό σύστημα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1414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0550" y="152400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Συνδυασμός διανυσματικής ανάκτησης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143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Πως συνδυάζουμε την ανάκτηση φράσεων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και γενικά την εγγύτητα όρων –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proximity queries)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με τη διανυσματική ανάκτηση; 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Window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+mn-cs"/>
              </a:rPr>
              <a:t>το μικρότερο παράθυρο που περιέχονται όλοι οι όροι του ερωτήματος μετρημένο ως το πλήθος λέξεων του παραθύρου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Calibri"/>
              </a:rPr>
              <a:t>Χρήση στη διάταξη του μεγέθους του παραθύρου – πως?</a:t>
            </a:r>
          </a:p>
          <a:p>
            <a:pPr marL="1657350" lvl="3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Calibri"/>
                <a:cs typeface="+mn-cs"/>
              </a:rPr>
              <a:t>Με κάποιο σταθμισμένο άθροισμα?</a:t>
            </a:r>
            <a:endParaRPr lang="de-DE" sz="1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Πως συνδυάζουμε τα * με τη διανυσματική ανάκτηση;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Evidence accumulation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3090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Πολλαπλοί παράγοντες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Συνδυασμοί </a:t>
            </a:r>
            <a:r>
              <a:rPr lang="en-US" dirty="0">
                <a:ea typeface="ＭＳ Ｐゴシック" pitchFamily="34" charset="-128"/>
              </a:rPr>
              <a:t>score </a:t>
            </a:r>
            <a:r>
              <a:rPr lang="el-GR" dirty="0">
                <a:ea typeface="ＭＳ Ｐゴシック" pitchFamily="34" charset="-128"/>
              </a:rPr>
              <a:t>πχ με βάρη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Πως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Σε ορισμένες εφαρμογές από χρήστες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Machine learning </a:t>
            </a:r>
            <a:r>
              <a:rPr lang="el-GR" dirty="0">
                <a:ea typeface="ＭＳ Ｐゴシック" pitchFamily="34" charset="-128"/>
              </a:rPr>
              <a:t>(αλγόριθμοι μάθησης)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7.2.3</a:t>
            </a:r>
          </a:p>
        </p:txBody>
      </p:sp>
    </p:spTree>
    <p:extLst>
      <p:ext uri="{BB962C8B-B14F-4D97-AF65-F5344CB8AC3E}">
        <p14:creationId xmlns:p14="http://schemas.microsoft.com/office/powerpoint/2010/main" val="194500697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0550" y="274637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Επεξεργασία ερωτήματος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145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Αναλυτής ερωτημάτων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(query parser)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Παράδειγμα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rising interest rates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Εκτέλεσε την ερώτημα ως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ερώτημα φράσης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“rising interest rates”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τα αποτελέσματα χρησιμοποιώντας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βαθμολόγηση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Αν δεν υπάρχουν αρκετά αποτελέσματα, εκτέλεσε το ερώτημα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ως 2 ερωτήματα φράσεις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“rising interest”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“interest rates”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τα αποτελέσματα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χρησιμοποιώντας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βαθμολόγηση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</a:rPr>
              <a:t>Αν δεν υπάρχουν αρκετά αποτελέσματα, εκτέλεσε το ερώτημα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ως διάνυσμα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 και κατάταξε τα αποτελέσματα χρησιμοποιώντας διανυσματική βαθμολόγηση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Μπορούμε τώρα για τα έγγραφα που εμφανίζονται σε παραπάνω από ένα από τα παραπάνω βήματα να συνδυάσουμε (αθροίσουμε) τους βαθμούς </a:t>
            </a:r>
            <a:endParaRPr lang="en-US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0486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0100" y="250764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Πλήρες σύστημα αναζήτησης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146</a:t>
            </a:fld>
            <a:endParaRPr lang="en-US" dirty="0"/>
          </a:p>
        </p:txBody>
      </p:sp>
      <p:pic>
        <p:nvPicPr>
          <p:cNvPr id="7" name="Picture 6" descr="7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551277" cy="3644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1752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0070C0"/>
                </a:solidFill>
                <a:latin typeface="+mn-lt"/>
              </a:rPr>
              <a:t>Προ-επεξεργασία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2286000" y="2209800"/>
            <a:ext cx="1752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286000" y="2209800"/>
            <a:ext cx="0" cy="1143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09600" y="3352800"/>
            <a:ext cx="16002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09600" y="3352800"/>
            <a:ext cx="0" cy="1219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09600" y="4495800"/>
            <a:ext cx="3352800" cy="76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038600" y="2209800"/>
            <a:ext cx="0" cy="2286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670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Ευρετήρια (παραλλαγές του αντεστραμμένου ευρετηρίου)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191000" y="2438400"/>
            <a:ext cx="2057400" cy="19812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981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C000"/>
                </a:solidFill>
                <a:latin typeface="+mn-lt"/>
              </a:rPr>
              <a:t>Επεξεργασία ερωτήματος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715000" y="3657600"/>
            <a:ext cx="1981200" cy="533400"/>
          </a:xfrm>
          <a:prstGeom prst="rect">
            <a:avLst/>
          </a:prstGeom>
          <a:noFill/>
          <a:ln w="57150" cap="flat" cmpd="sng" algn="ctr">
            <a:solidFill>
              <a:srgbClr val="A405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4143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88257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Πλήρες σύστημα αναζήτησης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147</a:t>
            </a:fld>
            <a:endParaRPr lang="en-US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57158" y="2362200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Προ-επεξεργασία των εγγράφων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Ευρετήρια θέσεων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Positional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Βαθμιδωτά ευρετήρια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Tiered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Διορθώσεις ορθογραφικές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Spelling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correction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err="1">
                <a:solidFill>
                  <a:srgbClr val="000000"/>
                </a:solidFill>
                <a:latin typeface="Calibri"/>
                <a:cs typeface="+mn-cs"/>
              </a:rPr>
              <a:t>Ευρετήρα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γραμμάτων (για ερωτήματα με * και ορθογραφικές διορθώσεις)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Επεξεργασία ερωτημάτων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Βαθμολόγηση εγγράφων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1676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Τι έχουμε ήδη δει:</a:t>
            </a:r>
          </a:p>
        </p:txBody>
      </p:sp>
    </p:spTree>
    <p:extLst>
      <p:ext uri="{BB962C8B-B14F-4D97-AF65-F5344CB8AC3E}">
        <p14:creationId xmlns:p14="http://schemas.microsoft.com/office/powerpoint/2010/main" val="312783078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148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Ποιο αποδοτικό υπολογισμό για μεγάλες συλλογές</a:t>
            </a:r>
          </a:p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Παραμετρικά και </a:t>
            </a:r>
            <a:r>
              <a:rPr lang="el-GR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βαθμωτά</a:t>
            </a:r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ευρετήρια</a:t>
            </a:r>
          </a:p>
          <a:p>
            <a:r>
              <a:rPr lang="el-GR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Συνολικό σύστημα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Περιλήψεις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6671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243887" cy="11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3200" dirty="0">
                <a:solidFill>
                  <a:srgbClr val="336699"/>
                </a:solidFill>
                <a:latin typeface="Calibri" charset="0"/>
              </a:rPr>
              <a:t>ΠΩΣ ΠΑΡΟΥΣΙΑΖΟΥΜΕ ΤΑ ΑΠΟΤΕΛΕΣΜΑΤΑ ΣΤΟ ΧΡΗΣΤΗ;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Προβλήματα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1905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Η ομοιότητα </a:t>
            </a:r>
            <a:r>
              <a:rPr lang="en-US" sz="2400" dirty="0" err="1">
                <a:ea typeface="ＭＳ Ｐゴシック" charset="-128"/>
              </a:rPr>
              <a:t>Jaccard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δεν λαμβάνει υπ’ όψιν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): </a:t>
            </a:r>
            <a:r>
              <a:rPr lang="el-GR" sz="2400" dirty="0">
                <a:ea typeface="ＭＳ Ｐゴシック" charset="-128"/>
              </a:rPr>
              <a:t>πόσες φορές εμφανίζεται ο όρος στο έγγραφο </a:t>
            </a:r>
            <a:r>
              <a:rPr lang="en-US" sz="2400" dirty="0">
                <a:ea typeface="ＭＳ Ｐゴシック" charset="-128"/>
              </a:rPr>
              <a:t> </a:t>
            </a: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Αγνοεί το γεγονός πως οι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 όροι </a:t>
            </a:r>
            <a:r>
              <a:rPr lang="el-GR" sz="2400" dirty="0">
                <a:ea typeface="ＭＳ Ｐゴシック" charset="-128"/>
              </a:rPr>
              <a:t>περιέχουν περισσότερη πληροφορία από ό,τι οι συχνοί.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34350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Αφού έχουμε διατάξει τα έγγραφα που ταιριάζουν με το ερώτημα, θέλουμε να τα παρουσιάσουμε στο χρήστη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Πιο συχνά ως μια λίστα από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τίτλους</a:t>
            </a:r>
            <a:r>
              <a:rPr lang="el-GR" sz="2400" dirty="0">
                <a:ea typeface="ＭＳ Ｐゴシック" charset="-128"/>
              </a:rPr>
              <a:t> εγγράφων, </a:t>
            </a:r>
            <a:r>
              <a:rPr lang="en-US" sz="2400" dirty="0">
                <a:ea typeface="ＭＳ Ｐゴシック" charset="-128"/>
              </a:rPr>
              <a:t>URL,</a:t>
            </a:r>
            <a:r>
              <a:rPr lang="el-GR" sz="2400" dirty="0">
                <a:ea typeface="ＭＳ Ｐゴシック" charset="-128"/>
              </a:rPr>
              <a:t> μαζί με μια μικρή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</a:t>
            </a:r>
            <a:r>
              <a:rPr lang="el-GR" sz="2400" dirty="0">
                <a:ea typeface="ＭＳ Ｐゴシック" charset="-128"/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result snippet</a:t>
            </a:r>
            <a:r>
              <a:rPr lang="en-US" sz="2400" dirty="0">
                <a:ea typeface="ＭＳ Ｐゴシック" charset="-128"/>
              </a:rPr>
              <a:t>)</a:t>
            </a:r>
            <a:r>
              <a:rPr lang="el-GR" sz="2400" dirty="0">
                <a:ea typeface="ＭＳ Ｐゴシック" charset="-128"/>
              </a:rPr>
              <a:t>, </a:t>
            </a:r>
            <a:r>
              <a:rPr lang="en-US" sz="2400" dirty="0">
                <a:ea typeface="ＭＳ Ｐゴシック" charset="-128"/>
              </a:rPr>
              <a:t>aka “10 blue links”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150</a:t>
            </a:fld>
            <a:endParaRPr lang="en-US"/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5791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314188255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981200"/>
            <a:ext cx="8134350" cy="1752600"/>
          </a:xfrm>
        </p:spPr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περιγραφή του εγγράφου είναι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κρίσιμη</a:t>
            </a:r>
            <a:r>
              <a:rPr lang="el-GR" sz="2400" dirty="0">
                <a:ea typeface="ＭＳ Ｐゴシック" charset="-128"/>
              </a:rPr>
              <a:t> γιατί συχνά οι χρήστες βασίζονται σε αυτήν για να αποφασίσουν αν το έγγραφο είναι σχετικό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 χρειάζεται να διαλέξουν ένα-ένα τα έγγραφα με τη σειρά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11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Ο τίτλος αυτόματα από </a:t>
            </a:r>
            <a:r>
              <a:rPr lang="el-GR" i="1" dirty="0" err="1">
                <a:latin typeface="+mn-lt"/>
              </a:rPr>
              <a:t>μεταδεδομένα</a:t>
            </a:r>
            <a:r>
              <a:rPr lang="el-GR" i="1" dirty="0">
                <a:latin typeface="+mn-lt"/>
              </a:rPr>
              <a:t>, αλλά πώς να υπολογίσουμε τις  περιλήψεις;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20261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67750" y="1722337"/>
            <a:ext cx="8134350" cy="17526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3200" dirty="0">
                <a:ea typeface="ＭＳ Ｐゴシック" charset="-128"/>
              </a:rPr>
              <a:t>Δύο βασικά είδη περιλήψεων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/>
              <a:t> Μια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στατική περίληψη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dirty="0"/>
              <a:t>(</a:t>
            </a:r>
            <a:r>
              <a:rPr lang="en-US" sz="2800" dirty="0"/>
              <a:t>static summary</a:t>
            </a:r>
            <a:r>
              <a:rPr lang="el-GR" sz="2800" dirty="0"/>
              <a:t>) ενός εγγράφου είναι πάντα η ίδια </a:t>
            </a:r>
            <a:r>
              <a:rPr lang="el-GR" sz="2800" i="1" dirty="0"/>
              <a:t>ανεξάρτητα από το ερώτημα </a:t>
            </a:r>
            <a:r>
              <a:rPr lang="en-US" sz="2800" i="1" dirty="0"/>
              <a:t> </a:t>
            </a:r>
            <a:r>
              <a:rPr lang="el-GR" sz="2800" dirty="0"/>
              <a:t>που έθεσε ο χρήστης</a:t>
            </a:r>
            <a:endParaRPr lang="en-US" sz="2800" dirty="0"/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/>
              <a:t> Μια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δυναμική περίληψη </a:t>
            </a:r>
            <a:r>
              <a:rPr lang="el-GR" sz="2800" dirty="0"/>
              <a:t>(</a:t>
            </a:r>
            <a:r>
              <a:rPr lang="en-US" sz="2800" dirty="0"/>
              <a:t>dynamic summary) </a:t>
            </a:r>
            <a:r>
              <a:rPr lang="el-GR" sz="2800" dirty="0"/>
              <a:t>εξαρτάται από το ερώτημα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query-dependent</a:t>
            </a:r>
            <a:r>
              <a:rPr lang="en-US" sz="2800" dirty="0"/>
              <a:t>). </a:t>
            </a:r>
            <a:r>
              <a:rPr lang="el-GR" sz="2800" dirty="0"/>
              <a:t>Προσπαθεί να εξηγήσει γιατί το έγγραφο ανακτήθηκε για το </a:t>
            </a:r>
            <a:r>
              <a:rPr lang="el-GR" sz="2800" i="1" dirty="0"/>
              <a:t>συγκεκριμένο</a:t>
            </a:r>
            <a:r>
              <a:rPr lang="el-GR" sz="2800" dirty="0"/>
              <a:t> κάθε φορά ερώτημα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l-GR" sz="2800" dirty="0"/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152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38187452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349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Στατικές Περιλήψεις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153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295400"/>
            <a:ext cx="8715436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Σε ένα τυπικό σύστημα η στατική περίληψη είναι ένα υποσύνολο του εγγράφου </a:t>
            </a:r>
          </a:p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Απλός 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ευριστικός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>
                <a:latin typeface="+mn-lt"/>
              </a:rPr>
              <a:t>οι </a:t>
            </a:r>
            <a:r>
              <a:rPr lang="el-GR" i="1" dirty="0">
                <a:solidFill>
                  <a:schemeClr val="tx1"/>
                </a:solidFill>
                <a:latin typeface="+mn-lt"/>
              </a:rPr>
              <a:t>πρώτες περίπου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50 </a:t>
            </a:r>
            <a:r>
              <a:rPr lang="el-GR" i="1" dirty="0">
                <a:solidFill>
                  <a:schemeClr val="tx1"/>
                </a:solidFill>
                <a:latin typeface="+mn-lt"/>
              </a:rPr>
              <a:t>λέξεις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του εγγράφου</a:t>
            </a: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cached </a:t>
            </a:r>
            <a:r>
              <a:rPr lang="el-GR" dirty="0">
                <a:latin typeface="+mn-lt"/>
              </a:rPr>
              <a:t>κατά τη δημιουργία του ευρετηρίου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Πιο εξελιγμένες μέθοδοι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(text summariz</a:t>
            </a:r>
            <a:r>
              <a:rPr lang="en-US" dirty="0">
                <a:latin typeface="+mn-lt"/>
              </a:rPr>
              <a:t>ation)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– βρες από κάθε έγγραφο κάποιες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σημαντικές προτάσεις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Απλή γλωσσολογική επεξεργασία (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NLP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με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ευριστικά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 για να βαθμολογηθεί κάθε πρόταση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πληροφορία θέσης: πρώτη και τελευταία παράγραφος, πρώτη και τελευταία πρόταση στην παράγραφο, και περι</a:t>
            </a:r>
            <a:r>
              <a:rPr lang="el-GR" sz="1800" dirty="0">
                <a:latin typeface="+mn-lt"/>
              </a:rPr>
              <a:t>ε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χομένου: σημαντικές λέξεις)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1800" dirty="0">
                <a:solidFill>
                  <a:schemeClr val="tx1"/>
                </a:solidFill>
                <a:latin typeface="+mn-lt"/>
              </a:rPr>
              <a:t> Η περίληψη αποτελείται από τις προτάσεις με το μεγαλύτερο βαθμό</a:t>
            </a:r>
          </a:p>
          <a:p>
            <a:pPr marL="800100" lvl="1" indent="-342900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Ή και πιο περίπλοκη γλωσσολογική επεξεργασία για τη σύνθεση/δημιουργία περίληψης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87509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43974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154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30404" y="1313299"/>
            <a:ext cx="8134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Tx/>
            </a:pPr>
            <a:r>
              <a:rPr lang="el-GR" sz="2400" dirty="0">
                <a:ea typeface="ＭＳ Ｐゴシック" charset="-128"/>
              </a:rPr>
              <a:t>Παρουσίασε ένα ή περισσότερα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«παράθυρα» </a:t>
            </a:r>
            <a:r>
              <a:rPr lang="el-GR" sz="2400" dirty="0">
                <a:ea typeface="ＭＳ Ｐゴシック" charset="-128"/>
              </a:rPr>
              <a:t>(</a:t>
            </a:r>
            <a:r>
              <a:rPr lang="en-US" sz="2400" dirty="0">
                <a:ea typeface="ＭＳ Ｐゴシック" charset="-128"/>
              </a:rPr>
              <a:t>windows, snippets) </a:t>
            </a:r>
            <a:r>
              <a:rPr lang="el-GR" sz="2400" dirty="0">
                <a:ea typeface="ＭＳ Ｐゴシック" charset="-128"/>
              </a:rPr>
              <a:t>μέσα στο έγγραφο που να περιέχουν αρκετούς από τους όρους του ερωτήματος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ClrTx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“KWIC” snippets</a:t>
            </a:r>
            <a:r>
              <a:rPr lang="en-US" sz="2000" dirty="0">
                <a:ea typeface="ＭＳ Ｐゴシック" charset="-128"/>
              </a:rPr>
              <a:t>: </a:t>
            </a:r>
            <a:r>
              <a:rPr lang="el-GR" sz="2000" dirty="0">
                <a:ea typeface="ＭＳ Ｐゴシック" charset="-128"/>
              </a:rPr>
              <a:t>αναπαράσταση </a:t>
            </a:r>
            <a:r>
              <a:rPr lang="en-US" sz="2000" dirty="0">
                <a:ea typeface="ＭＳ Ｐゴシック" charset="-128"/>
              </a:rPr>
              <a:t>Keyword</a:t>
            </a:r>
            <a:r>
              <a:rPr lang="el-GR" sz="2000" dirty="0">
                <a:ea typeface="ＭＳ Ｐゴシック" charset="-128"/>
              </a:rPr>
              <a:t>-</a:t>
            </a:r>
            <a:r>
              <a:rPr lang="en-US" sz="2000" dirty="0">
                <a:ea typeface="ＭＳ Ｐゴシック" charset="-128"/>
              </a:rPr>
              <a:t>in</a:t>
            </a:r>
            <a:r>
              <a:rPr lang="el-GR" sz="2000" dirty="0">
                <a:ea typeface="ＭＳ Ｐゴシック" charset="-128"/>
              </a:rPr>
              <a:t>-</a:t>
            </a:r>
            <a:r>
              <a:rPr lang="en-US" sz="2000" dirty="0">
                <a:ea typeface="ＭＳ Ｐゴシック" charset="-128"/>
              </a:rPr>
              <a:t>Context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553200" y="46482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fld id="{06093F6B-F760-412B-A04D-6C8D5F502942}" type="slidenum">
              <a:rPr lang="en-US" smtClean="0"/>
              <a:pPr/>
              <a:t>154</a:t>
            </a:fld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287838"/>
            <a:ext cx="8972550" cy="741362"/>
            <a:chOff x="76200" y="4287838"/>
            <a:chExt cx="8972550" cy="741362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4319588"/>
              <a:ext cx="3886200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4287838"/>
              <a:ext cx="5086350" cy="74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396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514725"/>
            <a:ext cx="5092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675" y="5164138"/>
            <a:ext cx="9077325" cy="855662"/>
            <a:chOff x="66675" y="5164138"/>
            <a:chExt cx="9077325" cy="855662"/>
          </a:xfrm>
        </p:grpSpPr>
        <p:pic>
          <p:nvPicPr>
            <p:cNvPr id="15" name="Picture 10" descr="PPTAC6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5164138"/>
              <a:ext cx="5257800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PPTAE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5" y="5257800"/>
              <a:ext cx="374332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F7A494-F183-4F7F-A945-12743A885168}"/>
                  </a:ext>
                </a:extLst>
              </p14:cNvPr>
              <p14:cNvContentPartPr/>
              <p14:nvPr/>
            </p14:nvContentPartPr>
            <p14:xfrm>
              <a:off x="4042866" y="4554973"/>
              <a:ext cx="1128240" cy="79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F7A494-F183-4F7F-A945-12743A8851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3866" y="4545973"/>
                <a:ext cx="114588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3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21905" y="2043319"/>
            <a:ext cx="8229600" cy="3048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Για τον υπολογισμό τους </a:t>
            </a:r>
            <a:r>
              <a:rPr lang="el-GR" sz="2400" i="1" dirty="0">
                <a:ea typeface="ＭＳ Ｐゴシック" charset="-128"/>
              </a:rPr>
              <a:t>χρειαζόμαστε τα ίδια τα έγγραφα </a:t>
            </a:r>
            <a:r>
              <a:rPr lang="el-GR" sz="2400" dirty="0">
                <a:ea typeface="ＭＳ Ｐゴシック" charset="-128"/>
              </a:rPr>
              <a:t>(δεν αρκεί το ευρετήριο)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charset="-128"/>
              </a:rPr>
              <a:t>Cache </a:t>
            </a:r>
            <a:r>
              <a:rPr lang="el-GR" sz="2400" dirty="0">
                <a:ea typeface="ＭＳ Ｐゴシック" charset="-128"/>
              </a:rPr>
              <a:t>εγγράφων – που πρέπει να ανανεώνεται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Συχνά όχι όλο το έγγραφο αν είναι πολύ μεγάλο, αλλά κάποιο πρόθεμα του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Βρες μικρά παράθυρα στα έγγραφα που περιέχουν όρους του ερωτήματος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Απαιτεί γρήγορη αναζήτηση παράθυρου στην </a:t>
            </a:r>
            <a:r>
              <a:rPr lang="en-US" sz="2400" dirty="0">
                <a:ea typeface="ＭＳ Ｐゴシック" charset="-128"/>
              </a:rPr>
              <a:t>cache</a:t>
            </a:r>
            <a:r>
              <a:rPr lang="el-GR" sz="2400" dirty="0">
                <a:ea typeface="ＭＳ Ｐゴシック" charset="-128"/>
              </a:rPr>
              <a:t> των εγγράφων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155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329121478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62025" y="2057400"/>
            <a:ext cx="7219950" cy="281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Βαθμολόγησε κάθε παράθυρο ως προς το ερώτημα </a:t>
            </a:r>
            <a:endParaRPr lang="en-US" sz="2400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Με βάση διάφορα χαρακτηριστικά: το πλάτος του παραθύρου, τη θέση του στο έγγραφο, κλπ</a:t>
            </a:r>
            <a:endParaRPr lang="en-US" sz="2400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Συνδύασε τα χαρακτηριστικά </a:t>
            </a:r>
            <a:endParaRPr lang="en-US" sz="2400" baseline="30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Δύσκολο να εκτιμηθεί η ποιότητα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charset="-128"/>
              </a:rPr>
              <a:t>Positional indexes </a:t>
            </a:r>
            <a:endParaRPr lang="el-GR" sz="24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 χώρος που διατίθεται για τα παράθυρα είναι μικρός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156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7149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157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2910" y="1428736"/>
            <a:ext cx="8286808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Query: “new guinea economic development”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Snippets (in bold)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that were extracted from a document: . . .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In recent years, Papua</a:t>
            </a:r>
            <a:r>
              <a:rPr lang="el-GR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New Guinea has faced severe economic difficulties and</a:t>
            </a:r>
            <a:r>
              <a:rPr lang="el-GR" sz="20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>
                <a:solidFill>
                  <a:schemeClr val="tx1"/>
                </a:solidFill>
                <a:latin typeface="+mj-lt"/>
              </a:rPr>
              <a:t>economic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growth has slowed, partly as a result of weak governance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and civil war, and partly as a result of external factors such as the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Bougainville civil war which led to the closure in 1989 of the</a:t>
            </a:r>
          </a:p>
          <a:p>
            <a:r>
              <a:rPr lang="en-US" sz="2000" dirty="0" err="1">
                <a:solidFill>
                  <a:schemeClr val="tx1"/>
                </a:solidFill>
                <a:latin typeface="+mj-lt"/>
              </a:rPr>
              <a:t>Panguna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mine (at that time the most important foreign exchange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earner and contributor to Government finances), the Asian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financial crisis, a decline in the prices of gold and copper, and a fall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in the production of oil.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PNG’s economic development record</a:t>
            </a:r>
          </a:p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over the past few years is evidence that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governance issues</a:t>
            </a:r>
          </a:p>
          <a:p>
            <a:r>
              <a:rPr lang="en-US" sz="2000" dirty="0" err="1">
                <a:solidFill>
                  <a:schemeClr val="tx1"/>
                </a:solidFill>
                <a:latin typeface="+mj-lt"/>
              </a:rPr>
              <a:t>underly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many of the country’s problems. Good governance, which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may be defined as the transparent and accountable management of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human, natural, economic and financial resources for the purposes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of equitable and sustainable development, flows from proper public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sector management, efficient fiscal and accounting mechanisms,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and a willingness to make service delivery a priority in practice. . . .</a:t>
            </a:r>
          </a:p>
        </p:txBody>
      </p:sp>
    </p:spTree>
    <p:extLst>
      <p:ext uri="{BB962C8B-B14F-4D97-AF65-F5344CB8AC3E}">
        <p14:creationId xmlns:p14="http://schemas.microsoft.com/office/powerpoint/2010/main" val="280453157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Quicklinks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886700" cy="4351338"/>
          </a:xfrm>
        </p:spPr>
        <p:txBody>
          <a:bodyPr/>
          <a:lstStyle/>
          <a:p>
            <a:r>
              <a:rPr lang="el-GR" sz="2400" dirty="0">
                <a:ea typeface="ＭＳ Ｐゴシック" charset="-128"/>
              </a:rPr>
              <a:t>Για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ea typeface="ＭＳ Ｐゴシック" charset="-128"/>
              </a:rPr>
              <a:t>navigational query </a:t>
            </a:r>
            <a:r>
              <a:rPr lang="el-GR" sz="2400" i="1" dirty="0">
                <a:ea typeface="ＭＳ Ｐゴシック" charset="-128"/>
              </a:rPr>
              <a:t>(όταν ψάχνουμε μια συγκεκριμένη σελίδα) </a:t>
            </a:r>
            <a:r>
              <a:rPr lang="el-GR" sz="2400" dirty="0">
                <a:ea typeface="ＭＳ Ｐゴシック" charset="-128"/>
              </a:rPr>
              <a:t>όπως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b="1" i="1" dirty="0">
                <a:ea typeface="ＭＳ Ｐゴシック" charset="-128"/>
              </a:rPr>
              <a:t>united airlines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οι χρήστες πιθανόν να ικανοποιούνται από τη σελίδα </a:t>
            </a:r>
            <a:r>
              <a:rPr lang="en-US" sz="2400" u="sng" dirty="0">
                <a:ea typeface="ＭＳ Ｐゴシック" charset="-128"/>
                <a:hlinkClick r:id="rId2"/>
              </a:rPr>
              <a:t>www.united.com</a:t>
            </a:r>
            <a:endParaRPr lang="en-US" sz="2400" u="sng" dirty="0">
              <a:ea typeface="ＭＳ Ｐゴシック" charset="-128"/>
            </a:endParaRPr>
          </a:p>
          <a:p>
            <a:r>
              <a:rPr lang="en-US" sz="2400" dirty="0" err="1">
                <a:ea typeface="ＭＳ Ｐゴシック" charset="-128"/>
              </a:rPr>
              <a:t>Quicklinks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παρέχουν </a:t>
            </a:r>
            <a:r>
              <a:rPr lang="en-US" sz="2400" dirty="0">
                <a:ea typeface="ＭＳ Ｐゴシック" charset="-128"/>
              </a:rPr>
              <a:t>navigational cues </a:t>
            </a:r>
            <a:r>
              <a:rPr lang="el-GR" sz="2400" dirty="0">
                <a:ea typeface="ＭＳ Ｐゴシック" charset="-128"/>
              </a:rPr>
              <a:t>σε αυτή τη σελίδα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C6E8A31-BBAD-4735-84EB-43F3899EEC97}" type="slidenum">
              <a:rPr lang="en-US" smtClean="0"/>
              <a:pPr/>
              <a:t>158</a:t>
            </a:fld>
            <a:endParaRPr lang="en-US"/>
          </a:p>
        </p:txBody>
      </p:sp>
      <p:pic>
        <p:nvPicPr>
          <p:cNvPr id="54277" name="Picture 4" descr="PPTAF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943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15344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ea typeface="ＭＳ Ｐゴシック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9AA3FA-2F1A-4250-BCA8-8900AE466BDD}" type="slidenum">
              <a:rPr lang="en-US" smtClean="0"/>
              <a:pPr/>
              <a:t>159</a:t>
            </a:fld>
            <a:endParaRPr lang="en-US"/>
          </a:p>
        </p:txBody>
      </p:sp>
      <p:pic>
        <p:nvPicPr>
          <p:cNvPr id="55301" name="Content Placeholder 6" descr="PPTAF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96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 descr="PPTAF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429000"/>
            <a:ext cx="65341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04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28650" y="3343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07492"/>
              </p:ext>
            </p:extLst>
          </p:nvPr>
        </p:nvGraphicFramePr>
        <p:xfrm>
          <a:off x="2381250" y="3621088"/>
          <a:ext cx="39782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79360" progId="Equation.3">
                  <p:embed/>
                </p:oleObj>
              </mc:Choice>
              <mc:Fallback>
                <p:oleObj name="Equation" r:id="rId2" imgW="1688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621088"/>
                        <a:ext cx="39782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682" y="240144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Μέτρο βαθμολογίας επικάλυψης (</a:t>
            </a:r>
            <a:r>
              <a:rPr lang="en-US" sz="2800" dirty="0">
                <a:latin typeface="+mn-lt"/>
              </a:rPr>
              <a:t>overlap score measure)</a:t>
            </a:r>
            <a:r>
              <a:rPr lang="el-GR" sz="2800" dirty="0">
                <a:latin typeface="+mn-lt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0782" y="454454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κοινοί όροι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4279455"/>
            <a:ext cx="152400" cy="292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ACDFCD-6856-434B-9B27-22055A8A7C57}"/>
                  </a:ext>
                </a:extLst>
              </p14:cNvPr>
              <p14:cNvContentPartPr/>
              <p14:nvPr/>
            </p14:nvContentPartPr>
            <p14:xfrm>
              <a:off x="3262386" y="4137013"/>
              <a:ext cx="124920" cy="2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ACDFCD-6856-434B-9B27-22055A8A7C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3746" y="4128373"/>
                <a:ext cx="142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31A305-FAD4-40BD-B91C-A4AAFDEC8C93}"/>
                  </a:ext>
                </a:extLst>
              </p14:cNvPr>
              <p14:cNvContentPartPr/>
              <p14:nvPr/>
            </p14:nvContentPartPr>
            <p14:xfrm>
              <a:off x="3569466" y="4148893"/>
              <a:ext cx="124200" cy="15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31A305-FAD4-40BD-B91C-A4AAFDEC8C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0466" y="4140253"/>
                <a:ext cx="1418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14:cNvPr>
              <p14:cNvContentPartPr/>
              <p14:nvPr/>
            </p14:nvContentPartPr>
            <p14:xfrm>
              <a:off x="3299106" y="422233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466" y="42136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71374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Εναλλακτικές αναπαραστάσεις;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AFFBDA-540C-4AD4-9224-68CF4A21F6EC}" type="slidenum">
              <a:rPr lang="en-US" smtClean="0"/>
              <a:pPr/>
              <a:t>160</a:t>
            </a:fld>
            <a:endParaRPr lang="en-US"/>
          </a:p>
        </p:txBody>
      </p:sp>
      <p:pic>
        <p:nvPicPr>
          <p:cNvPr id="56324" name="Picture 6" descr="PPT48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238375"/>
            <a:ext cx="8401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42349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n-US" dirty="0">
                <a:ea typeface="ＭＳ Ｐゴシック" pitchFamily="-112" charset="-128"/>
              </a:rPr>
              <a:t>6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- </a:t>
            </a:r>
            <a:r>
              <a:rPr lang="en-US" dirty="0">
                <a:ea typeface="ＭＳ Ｐゴシック" pitchFamily="-112" charset="-128"/>
              </a:rPr>
              <a:t>7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baseline="30000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Κεφαλαίου</a:t>
            </a:r>
          </a:p>
          <a:p>
            <a:pPr algn="ctr">
              <a:buNone/>
            </a:pPr>
            <a:r>
              <a:rPr lang="el-GR" dirty="0">
                <a:ea typeface="ＭＳ Ｐゴシック" pitchFamily="-112" charset="-128"/>
              </a:rPr>
              <a:t>ΤΕΛΟΣ (τμήματος) Κεφαλαίου </a:t>
            </a:r>
            <a:r>
              <a:rPr lang="en-US" dirty="0">
                <a:ea typeface="ＭＳ Ｐゴシック" pitchFamily="-112" charset="-128"/>
              </a:rPr>
              <a:t>8</a:t>
            </a: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23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7120"/>
            <a:ext cx="8382000" cy="1676400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Η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t,d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του όρου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σε ένα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i="1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εμφανίζεται στο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 </a:t>
            </a:r>
            <a:r>
              <a:rPr lang="el-GR" sz="2400" dirty="0">
                <a:ea typeface="ＭＳ Ｐゴシック" charset="-128"/>
              </a:rPr>
              <a:t>(το πλήθος των εμφανίσεων του όρου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στο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)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2400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14:cNvPr>
              <p14:cNvContentPartPr/>
              <p14:nvPr/>
            </p14:nvContentPartPr>
            <p14:xfrm>
              <a:off x="3072306" y="2193054"/>
              <a:ext cx="7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3306" y="2184054"/>
                <a:ext cx="2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14:cNvPr>
              <p14:cNvContentPartPr/>
              <p14:nvPr/>
            </p14:nvContentPartPr>
            <p14:xfrm>
              <a:off x="3538146" y="2203134"/>
              <a:ext cx="1584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29506" y="2194134"/>
                <a:ext cx="33480" cy="2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01118" cy="3633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latin typeface="+mn-lt"/>
              </a:rPr>
              <a:t>Ποιο είναι ο βαθμός για τα παρακάτω ζεύγη χρησιμοποιώντας </a:t>
            </a:r>
            <a:r>
              <a:rPr lang="en-US" dirty="0" err="1">
                <a:latin typeface="+mn-lt"/>
              </a:rPr>
              <a:t>tf</a:t>
            </a:r>
            <a:r>
              <a:rPr lang="el-GR" dirty="0">
                <a:latin typeface="+mn-lt"/>
              </a:rPr>
              <a:t>; </a:t>
            </a:r>
            <a:endParaRPr lang="en-US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q: [information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] 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“all you’ve ever wanted to know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about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cars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”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2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: “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on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trucks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on planes,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on trains”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q: [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trucks] 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“cops stop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more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often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83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425449"/>
            <a:ext cx="8458200" cy="1173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εγγράφου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 frequency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4987"/>
            <a:ext cx="8610600" cy="4267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</a:t>
            </a:r>
            <a:r>
              <a:rPr lang="el-GR" sz="2400" dirty="0">
                <a:ea typeface="ＭＳ Ｐゴシック" charset="-128"/>
              </a:rPr>
              <a:t> όροι παρέχουν περισσότερη πληροφορία από τους συχνούς όρους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Θυμηθείτε τα</a:t>
            </a:r>
            <a:r>
              <a:rPr lang="en-US" sz="2000" dirty="0">
                <a:ea typeface="ＭＳ Ｐゴシック" charset="-128"/>
              </a:rPr>
              <a:t> stop words</a:t>
            </a:r>
            <a:r>
              <a:rPr lang="el-GR" sz="2000" dirty="0">
                <a:ea typeface="ＭＳ Ｐゴシック" charset="-128"/>
              </a:rPr>
              <a:t> (διακοπτόμενες λέξεις)</a:t>
            </a:r>
            <a:endParaRPr lang="en-US" sz="20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 Θεωρείστε έναν όρο σε μια ερώτηση που είναι σπάνιος στη συλλογή </a:t>
            </a:r>
            <a:r>
              <a:rPr lang="en-US" sz="2400" dirty="0">
                <a:ea typeface="ＭＳ Ｐゴシック" charset="-128"/>
              </a:rPr>
              <a:t>(</a:t>
            </a:r>
            <a:r>
              <a:rPr lang="el-GR" sz="2400" dirty="0">
                <a:ea typeface="ＭＳ Ｐゴシック" charset="-128"/>
              </a:rPr>
              <a:t>π</a:t>
            </a:r>
            <a:r>
              <a:rPr lang="en-US" sz="2400" dirty="0">
                <a:ea typeface="ＭＳ Ｐゴシック" charset="-128"/>
              </a:rPr>
              <a:t>.</a:t>
            </a:r>
            <a:r>
              <a:rPr lang="el-GR" sz="2400" dirty="0">
                <a:ea typeface="ＭＳ Ｐゴシック" charset="-128"/>
              </a:rPr>
              <a:t>χ</a:t>
            </a:r>
            <a:r>
              <a:rPr lang="en-US" sz="2400" dirty="0">
                <a:ea typeface="ＭＳ Ｐゴシック" charset="-128"/>
              </a:rPr>
              <a:t>., </a:t>
            </a:r>
            <a:r>
              <a:rPr lang="en-US" sz="2400" i="1" dirty="0" err="1">
                <a:ea typeface="ＭＳ Ｐゴシック" charset="-128"/>
              </a:rPr>
              <a:t>arachnocentric</a:t>
            </a:r>
            <a:r>
              <a:rPr lang="en-US" sz="2400" dirty="0">
                <a:ea typeface="ＭＳ Ｐゴシック" charset="-128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Το έγγραφο που περιέχει αυτόν τον όρο είναι πιο πιθανό να είναι περισσότερο συναφές με το ερώτημα από ένα έγγραφο που περιέχει ένα λιγότερο σπάνιο όρο του ερωτήματος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Θέλουμε να δώσουμε </a:t>
            </a:r>
            <a:r>
              <a:rPr lang="el-GR" sz="2400" i="1" dirty="0">
                <a:ea typeface="ＭＳ Ｐゴシック" charset="-128"/>
              </a:rPr>
              <a:t>μεγαλύτερο βάρος στους σπάνιους όρους </a:t>
            </a:r>
            <a:r>
              <a:rPr lang="el-GR" sz="2400" dirty="0">
                <a:ea typeface="ＭＳ Ｐゴシック" charset="-128"/>
              </a:rPr>
              <a:t>– αλλά πως; </a:t>
            </a:r>
            <a:r>
              <a:rPr lang="en-US" sz="2400" u="sng" dirty="0" err="1">
                <a:ea typeface="ＭＳ Ｐゴシック" charset="-128"/>
              </a:rPr>
              <a:t>df</a:t>
            </a:r>
            <a:endParaRPr lang="en-US" sz="2400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ea typeface="ＭＳ Ｐゴシック" pitchFamily="-112" charset="-128"/>
              </a:rPr>
              <a:t>(term weighting)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0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l-GR" sz="2400" i="1" baseline="-250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η συχνότητα εγγράφων του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το πλήθος των εγγράφων της συλλογής που περιέχουν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η αντίστροφη μέτρηση της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πληροφορίας που παρέχει ο όρος  </a:t>
            </a:r>
            <a:r>
              <a:rPr lang="en-US" sz="2400" i="1" dirty="0">
                <a:ea typeface="ＭＳ Ｐゴシック" charset="-128"/>
              </a:rPr>
              <a:t>t</a:t>
            </a: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i="1" baseline="-250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  <a:sym typeface="Symbol" charset="2"/>
              </a:rPr>
              <a:t> </a:t>
            </a:r>
            <a:r>
              <a:rPr lang="en-US" sz="2400" i="1" dirty="0">
                <a:ea typeface="ＭＳ Ｐゴシック" charset="-128"/>
              </a:rPr>
              <a:t>N</a:t>
            </a:r>
          </a:p>
          <a:p>
            <a:pPr lvl="1" eaLnBrk="1" hangingPunct="1"/>
            <a:endParaRPr lang="en-US" sz="2400" i="1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Ορίζουμε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αντίστροφη συχνότητα εγγράφων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(inverse document frequency) </a:t>
            </a:r>
            <a:r>
              <a:rPr lang="el-GR" sz="2400" dirty="0">
                <a:ea typeface="ＭＳ Ｐゴシック" charset="-128"/>
              </a:rPr>
              <a:t>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ως</a:t>
            </a: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81758"/>
              </p:ext>
            </p:extLst>
          </p:nvPr>
        </p:nvGraphicFramePr>
        <p:xfrm>
          <a:off x="3352800" y="4648200"/>
          <a:ext cx="2278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228600" progId="Equation.3">
                  <p:embed/>
                </p:oleObj>
              </mc:Choice>
              <mc:Fallback>
                <p:oleObj name="Equation" r:id="rId2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278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  <p:extLst>
      <p:ext uri="{BB962C8B-B14F-4D97-AF65-F5344CB8AC3E}">
        <p14:creationId xmlns:p14="http://schemas.microsoft.com/office/powerpoint/2010/main" val="90425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52096" y="1655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 lvl="1"/>
            <a:endParaRPr lang="el-GR" sz="1700" dirty="0"/>
          </a:p>
          <a:p>
            <a:pPr lvl="1"/>
            <a:r>
              <a:rPr lang="el-GR" sz="1700" dirty="0"/>
              <a:t>Μεγάλο για όρους που εμφανίζονται πολλές φορές σε λίγα έγγραφα </a:t>
            </a:r>
            <a:r>
              <a:rPr lang="en-US" sz="1700" dirty="0"/>
              <a:t>(</a:t>
            </a:r>
            <a:r>
              <a:rPr lang="el-GR" sz="1700" dirty="0"/>
              <a:t>μεγάλη </a:t>
            </a:r>
            <a:r>
              <a:rPr lang="el-GR" sz="1700" i="1" dirty="0">
                <a:solidFill>
                  <a:schemeClr val="accent6">
                    <a:lumMod val="75000"/>
                  </a:schemeClr>
                </a:solidFill>
              </a:rPr>
              <a:t>διακριτική δύναμη  </a:t>
            </a:r>
            <a:r>
              <a:rPr lang="el-GR" sz="1700" i="1" dirty="0"/>
              <a:t>(</a:t>
            </a:r>
            <a:r>
              <a:rPr lang="en-US" sz="1700" dirty="0"/>
              <a:t>discriminating power</a:t>
            </a:r>
            <a:r>
              <a:rPr lang="el-GR" sz="1700" dirty="0"/>
              <a:t>) σε αυτά τα έγγραφα</a:t>
            </a:r>
            <a:r>
              <a:rPr lang="en-US" sz="1700" dirty="0"/>
              <a:t>)</a:t>
            </a:r>
            <a:r>
              <a:rPr lang="el-GR" sz="1700" dirty="0"/>
              <a:t> </a:t>
            </a:r>
            <a:r>
              <a:rPr lang="en-US" sz="1700" dirty="0"/>
              <a:t> </a:t>
            </a:r>
            <a:endParaRPr lang="el-GR" sz="1700" dirty="0"/>
          </a:p>
          <a:p>
            <a:pPr lvl="1"/>
            <a:r>
              <a:rPr lang="el-GR" sz="1700" dirty="0"/>
              <a:t>Μικρότερο  όταν ο όρος  εμφανίζεται λίγες φορές σε ένα έγγραφο ή όταν εμφανίζεται σε πολλά έγγραφα</a:t>
            </a:r>
          </a:p>
          <a:p>
            <a:pPr lvl="1"/>
            <a:r>
              <a:rPr lang="el-GR" sz="1700" dirty="0"/>
              <a:t>Το μικρότερο για όρους που εμφανίζονται σχεδόν σε όλα τα έγγραφα  </a:t>
            </a:r>
          </a:p>
          <a:p>
            <a:endParaRPr lang="el-GR" sz="1800" dirty="0"/>
          </a:p>
          <a:p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dirty="0">
                <a:ea typeface="ＭＳ Ｐゴシック" charset="-128"/>
              </a:rPr>
              <a:t>Πως υπολογίζεται το </a:t>
            </a:r>
            <a:r>
              <a:rPr lang="en-US" dirty="0">
                <a:ea typeface="ＭＳ Ｐゴシック" charset="-128"/>
              </a:rPr>
              <a:t>“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” (</a:t>
            </a:r>
            <a:r>
              <a:rPr lang="el-GR" dirty="0">
                <a:ea typeface="ＭＳ Ｐゴシック" charset="-128"/>
              </a:rPr>
              <a:t>με ή χωρίς</a:t>
            </a:r>
            <a:r>
              <a:rPr lang="en-US" dirty="0">
                <a:ea typeface="ＭＳ Ｐゴシック" charset="-128"/>
              </a:rPr>
              <a:t> log)</a:t>
            </a:r>
          </a:p>
          <a:p>
            <a:pPr lvl="1"/>
            <a:r>
              <a:rPr lang="el-GR" dirty="0">
                <a:ea typeface="ＭＳ Ｐゴシック" charset="-128"/>
              </a:rPr>
              <a:t>Αν δίνεται βάρος και στους όρους του ερωτήματος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>
                <a:ea typeface="ＭＳ Ｐゴシック" charset="-128"/>
              </a:rPr>
              <a:t>…</a:t>
            </a:r>
            <a:r>
              <a:rPr lang="en-US" sz="2800" dirty="0">
                <a:ea typeface="ＭＳ Ｐゴシック" charset="-128"/>
              </a:rPr>
              <a:t> 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21858"/>
              </p:ext>
            </p:extLst>
          </p:nvPr>
        </p:nvGraphicFramePr>
        <p:xfrm>
          <a:off x="949325" y="16764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279360" progId="Equation.3">
                  <p:embed/>
                </p:oleObj>
              </mc:Choice>
              <mc:Fallback>
                <p:oleObj name="Equation" r:id="rId2" imgW="17398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1676400"/>
                        <a:ext cx="5645150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8650" y="1215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620" y="1143237"/>
            <a:ext cx="8517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Ποιο είναι το </a:t>
            </a:r>
            <a:r>
              <a:rPr lang="en-US" dirty="0" err="1">
                <a:latin typeface="+mn-lt"/>
              </a:rPr>
              <a:t>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ενός όρου που εμφανίζεται σε κάθε έγγραφο (ποια η σχέση με </a:t>
            </a:r>
            <a:r>
              <a:rPr lang="en-US" dirty="0">
                <a:latin typeface="+mn-lt"/>
              </a:rPr>
              <a:t>stop words);</a:t>
            </a:r>
          </a:p>
          <a:p>
            <a:endParaRPr lang="en-US" dirty="0">
              <a:latin typeface="+mn-lt"/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Τα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stop words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έχουν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Α μικρό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μεγάλο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07036"/>
            <a:ext cx="4200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384537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+mn-lt"/>
              </a:rPr>
              <a:t>tf-idf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των παρακάτω όρων</a:t>
            </a:r>
            <a:r>
              <a:rPr lang="en-US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14:cNvPr>
              <p14:cNvContentPartPr/>
              <p14:nvPr/>
            </p14:nvContentPartPr>
            <p14:xfrm>
              <a:off x="3142506" y="4663693"/>
              <a:ext cx="118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3866" y="4655053"/>
                <a:ext cx="29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14:cNvPr>
              <p14:cNvContentPartPr/>
              <p14:nvPr/>
            </p14:nvContentPartPr>
            <p14:xfrm>
              <a:off x="3383706" y="4911733"/>
              <a:ext cx="1188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5066" y="4902733"/>
                <a:ext cx="29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14:cNvPr>
              <p14:cNvContentPartPr/>
              <p14:nvPr/>
            </p14:nvContentPartPr>
            <p14:xfrm>
              <a:off x="4096866" y="4895533"/>
              <a:ext cx="97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8226" y="4886893"/>
                <a:ext cx="273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60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172" y="1213524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14:cNvPr>
              <p14:cNvContentPartPr/>
              <p14:nvPr/>
            </p14:nvContentPartPr>
            <p14:xfrm>
              <a:off x="194466" y="259093"/>
              <a:ext cx="360" cy="360"/>
            </p14:xfrm>
          </p:contentPart>
        </mc:Choice>
        <mc:Fallback xmlns="">
          <p:pic>
            <p:nvPicPr>
              <p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85466" y="2500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920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επίδραση του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στη διάταξη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43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δεν επηρεάζει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ένα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μόνο όρο</a:t>
            </a:r>
            <a:r>
              <a:rPr lang="el-GR" sz="2400" dirty="0">
                <a:ea typeface="ＭＳ Ｐゴシック" charset="-128"/>
              </a:rPr>
              <a:t>, όπως </a:t>
            </a:r>
            <a:r>
              <a:rPr lang="en-US" sz="2400" dirty="0">
                <a:ea typeface="ＭＳ Ｐゴシック" charset="-128"/>
              </a:rPr>
              <a:t>iPhone</a:t>
            </a:r>
            <a:endParaRPr lang="el-GR" sz="24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επηρεάζει μόνο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τουλάχιστον δύο όρους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Για το ερώτημα </a:t>
            </a:r>
            <a:r>
              <a:rPr lang="en-US" sz="2000" i="1" dirty="0">
                <a:ea typeface="ＭＳ Ｐゴシック" charset="-128"/>
              </a:rPr>
              <a:t>capricious person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 η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στάθμιση έχει ως αποτέλεσμα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οι εμφανίσεις του </a:t>
            </a:r>
            <a:r>
              <a:rPr lang="en-US" sz="2000" dirty="0">
                <a:ea typeface="ＭＳ Ｐゴシック" charset="-128"/>
              </a:rPr>
              <a:t> capricious </a:t>
            </a:r>
            <a:r>
              <a:rPr lang="el-GR" sz="2000" dirty="0">
                <a:ea typeface="ＭＳ Ｐゴシック" charset="-128"/>
              </a:rPr>
              <a:t>να μετράνε </a:t>
            </a:r>
            <a:r>
              <a:rPr lang="el-GR" sz="2000" i="1" dirty="0">
                <a:ea typeface="ＭＳ Ｐゴシック" charset="-128"/>
              </a:rPr>
              <a:t>περισσότερο</a:t>
            </a:r>
            <a:r>
              <a:rPr lang="el-GR" sz="2000" dirty="0">
                <a:ea typeface="ＭＳ Ｐゴシック" charset="-128"/>
              </a:rPr>
              <a:t> στην τελική διάταξη των εγγράφων από ότι οι εμφανίσεις του </a:t>
            </a:r>
            <a:r>
              <a:rPr lang="en-US" sz="2000" dirty="0">
                <a:ea typeface="ＭＳ Ｐゴシック" charset="-128"/>
              </a:rPr>
              <a:t>person.</a:t>
            </a:r>
            <a:endParaRPr lang="el-GR" sz="2000" dirty="0">
              <a:ea typeface="ＭＳ Ｐゴシック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charset="-128"/>
              </a:rPr>
              <a:t>ένα έγγραφο που περιέχει μόνο το </a:t>
            </a:r>
            <a:r>
              <a:rPr lang="en-US" sz="2000" i="1" dirty="0">
                <a:ea typeface="ＭＳ Ｐゴシック" charset="-128"/>
              </a:rPr>
              <a:t>capricious </a:t>
            </a:r>
            <a:r>
              <a:rPr lang="el-GR" sz="2000" i="1" dirty="0">
                <a:ea typeface="ＭＳ Ｐゴシック" charset="-128"/>
              </a:rPr>
              <a:t>είναι πιο σημαντικό από ένα που περιέχει μόνο το </a:t>
            </a:r>
            <a:r>
              <a:rPr lang="en-US" sz="2000" i="1" dirty="0">
                <a:ea typeface="ＭＳ Ｐゴシック" charset="-128"/>
              </a:rPr>
              <a:t>person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598FA0-B43A-46D3-B5F7-9210E9DF60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79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9775"/>
          </a:xfrm>
        </p:spPr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l-GR" sz="3200" dirty="0">
              <a:ea typeface="ＭＳ Ｐゴシック" charset="-128"/>
            </a:endParaRPr>
          </a:p>
          <a:p>
            <a:pPr>
              <a:buNone/>
            </a:pPr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sz="2000" dirty="0">
                <a:ea typeface="ＭＳ Ｐゴシック" charset="-128"/>
              </a:rPr>
              <a:t>Πως υπολογίζεται το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” (</a:t>
            </a:r>
            <a:r>
              <a:rPr lang="el-GR" sz="2000" dirty="0">
                <a:ea typeface="ＭＳ Ｐゴシック" charset="-128"/>
              </a:rPr>
              <a:t>με ή χωρίς</a:t>
            </a:r>
            <a:r>
              <a:rPr lang="en-US" sz="2000" dirty="0">
                <a:ea typeface="ＭＳ Ｐゴシック" charset="-128"/>
              </a:rPr>
              <a:t> log)</a:t>
            </a:r>
          </a:p>
          <a:p>
            <a:pPr lvl="1"/>
            <a:r>
              <a:rPr lang="el-GR" sz="2000" dirty="0">
                <a:ea typeface="ＭＳ Ｐゴシック" charset="-128"/>
              </a:rPr>
              <a:t>Αν δίνεται βάρος και στους όρους του ερωτήματος</a:t>
            </a:r>
          </a:p>
          <a:p>
            <a:pPr lvl="1"/>
            <a:r>
              <a:rPr lang="el-GR" sz="2000" dirty="0">
                <a:ea typeface="ＭＳ Ｐゴシック" charset="-128"/>
              </a:rPr>
              <a:t>..</a:t>
            </a:r>
            <a:endParaRPr lang="en-US" sz="2000" dirty="0">
              <a:ea typeface="ＭＳ Ｐゴシック" charset="-128"/>
            </a:endParaRPr>
          </a:p>
          <a:p>
            <a:pPr lvl="1">
              <a:buNone/>
            </a:pPr>
            <a:endParaRPr lang="en-US" sz="2800" dirty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69027"/>
              </p:ext>
            </p:extLst>
          </p:nvPr>
        </p:nvGraphicFramePr>
        <p:xfrm>
          <a:off x="949325" y="22098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279360" progId="Equation.3">
                  <p:embed/>
                </p:oleObj>
              </mc:Choice>
              <mc:Fallback>
                <p:oleObj name="Equation" r:id="rId2" imgW="1739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209800"/>
                        <a:ext cx="56451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  <p:extLst>
      <p:ext uri="{BB962C8B-B14F-4D97-AF65-F5344CB8AC3E}">
        <p14:creationId xmlns:p14="http://schemas.microsoft.com/office/powerpoint/2010/main" val="37600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74975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Υπενθύμιση: Η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i="1" baseline="-25000" dirty="0" err="1">
                <a:ea typeface="ＭＳ Ｐゴシック" charset="-128"/>
              </a:rPr>
              <a:t>t,d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του όρου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t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 σε ένα έγγραφο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000" i="1" dirty="0">
                <a:ea typeface="ＭＳ Ｐゴシック" charset="-128"/>
              </a:rPr>
              <a:t>t </a:t>
            </a:r>
            <a:r>
              <a:rPr lang="el-GR" sz="2000" dirty="0">
                <a:ea typeface="ＭＳ Ｐゴシック" charset="-128"/>
              </a:rPr>
              <a:t>εμφανίζεται στο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.</a:t>
            </a:r>
          </a:p>
          <a:p>
            <a:pPr marL="0" indent="0" algn="just" eaLnBrk="1" hangingPunct="1">
              <a:buNone/>
            </a:pPr>
            <a:endParaRPr lang="el-GR" sz="2000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Φτάνει μόνο η συχνότητα; </a:t>
            </a:r>
            <a:endParaRPr lang="en-US" sz="2000" dirty="0">
              <a:ea typeface="ＭＳ Ｐゴシック" charset="-128"/>
            </a:endParaRPr>
          </a:p>
          <a:p>
            <a:pPr lvl="1" algn="just" eaLnBrk="1" hangingPunct="1"/>
            <a:r>
              <a:rPr lang="el-GR" sz="2000" dirty="0">
                <a:ea typeface="ＭＳ Ｐゴシック" charset="-128"/>
              </a:rPr>
              <a:t>Ένα έγγραφο με 10 εμφανίσεις ενός όρου είναι πιο σχετικό από ένα έγγραφο με 1 εμφάνιση του όρου. </a:t>
            </a:r>
            <a:r>
              <a:rPr lang="el-GR" sz="2000" i="1" dirty="0">
                <a:ea typeface="ＭＳ Ｐゴシック" charset="-128"/>
              </a:rPr>
              <a:t>Αλλά είναι 10 φορές πιο σχετικό</a:t>
            </a:r>
            <a:r>
              <a:rPr lang="el-GR" sz="2000" dirty="0">
                <a:ea typeface="ＭＳ Ｐゴシック" charset="-128"/>
              </a:rPr>
              <a:t>; </a:t>
            </a:r>
            <a:endParaRPr lang="en-US" sz="2000" dirty="0">
              <a:ea typeface="ＭＳ Ｐゴシック" charset="-128"/>
            </a:endParaRPr>
          </a:p>
          <a:p>
            <a:pPr algn="just" eaLnBrk="1" hangingPunct="1"/>
            <a:endParaRPr lang="el-GR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Η συνάφεια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relevance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) δεν αυξάνει αναλογικά με τη συχνότητα εμφάνισης όρου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28650" y="17931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με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Log-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04800" y="1565991"/>
            <a:ext cx="8153400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στάθμιση με χρήση του λογάριθμου της συχνότητας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dirty="0">
                <a:ea typeface="ＭＳ Ｐゴシック" charset="-128"/>
              </a:rPr>
              <a:t>log frequency weight</a:t>
            </a:r>
            <a:r>
              <a:rPr lang="el-GR" dirty="0">
                <a:ea typeface="ＭＳ Ｐゴシック" charset="-128"/>
              </a:rPr>
              <a:t>)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του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είναι</a:t>
            </a: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2" eaLnBrk="1" hangingPunct="1"/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0 → 0, 1 → 1,</a:t>
            </a:r>
            <a:r>
              <a:rPr lang="el-GR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2 → 1.3, 3-&gt; 1.48, 4-&gt;1.6 … 10 → 2, 1000 → 4, </a:t>
            </a:r>
            <a:r>
              <a:rPr lang="el-GR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κλπ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Ο βαθμός για ένα ζεύγος εγγράφου-ερωτήματος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άθροισμα όλων των κοινών όρων </a:t>
            </a:r>
            <a:r>
              <a:rPr lang="en-US" dirty="0">
                <a:ea typeface="ＭＳ Ｐゴシック" charset="-128"/>
              </a:rPr>
              <a:t>:</a:t>
            </a:r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1" eaLnBrk="1" hangingPunct="1"/>
            <a:endParaRPr lang="el-GR" sz="1600" dirty="0">
              <a:ea typeface="ＭＳ Ｐゴシック" charset="-128"/>
            </a:endParaRPr>
          </a:p>
          <a:p>
            <a:pPr lvl="1" eaLnBrk="1" hangingPunct="1"/>
            <a:r>
              <a:rPr lang="el-GR" sz="1600" dirty="0">
                <a:ea typeface="ＭＳ Ｐゴシック" charset="-128"/>
              </a:rPr>
              <a:t>Ο βαθμός είναι 0 όταν κανένας από τους όρους του ερωτήματος δεν εμφανίζεται στο έγγραφο</a:t>
            </a:r>
            <a:endParaRPr lang="en-US" sz="16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667000"/>
          <a:ext cx="532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457200" progId="Equation.3">
                  <p:embed/>
                </p:oleObj>
              </mc:Choice>
              <mc:Fallback>
                <p:oleObj name="Equation" r:id="rId2" imgW="21082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532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68371"/>
              </p:ext>
            </p:extLst>
          </p:nvPr>
        </p:nvGraphicFramePr>
        <p:xfrm>
          <a:off x="1538288" y="4953000"/>
          <a:ext cx="50260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279360" progId="Equation.3">
                  <p:embed/>
                </p:oleObj>
              </mc:Choice>
              <mc:Fallback>
                <p:oleObj name="Equation" r:id="rId4" imgW="19303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953000"/>
                        <a:ext cx="50260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14:cNvPr>
              <p14:cNvContentPartPr/>
              <p14:nvPr/>
            </p14:nvContentPartPr>
            <p14:xfrm>
              <a:off x="4515546" y="5021209"/>
              <a:ext cx="360" cy="360"/>
            </p14:xfrm>
          </p:contentPart>
        </mc:Choice>
        <mc:Fallback xmlns="">
          <p:pic>
            <p:nvPicPr>
              <p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06546" y="501256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0574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log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03D68-3879-4F4C-8200-C8FBCA6A73AB}"/>
              </a:ext>
            </a:extLst>
          </p:cNvPr>
          <p:cNvSpPr txBox="1"/>
          <p:nvPr/>
        </p:nvSpPr>
        <p:spPr>
          <a:xfrm>
            <a:off x="5334000" y="685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030A0"/>
                </a:solidFill>
              </a:rPr>
              <a:t>log_10(2)</a:t>
            </a:r>
            <a:r>
              <a:rPr lang="en-US" sz="1000" baseline="0" dirty="0">
                <a:solidFill>
                  <a:srgbClr val="7030A0"/>
                </a:solidFill>
              </a:rPr>
              <a:t> = 0.3</a:t>
            </a:r>
          </a:p>
          <a:p>
            <a:r>
              <a:rPr lang="en-US" sz="1000" baseline="0" dirty="0">
                <a:solidFill>
                  <a:srgbClr val="7030A0"/>
                </a:solidFill>
              </a:rPr>
              <a:t>log_10(3) = 0.48</a:t>
            </a:r>
            <a:endParaRPr lang="el-GR" sz="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9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914400"/>
          </a:xfrm>
        </p:spPr>
        <p:txBody>
          <a:bodyPr>
            <a:normAutofit/>
          </a:bodyPr>
          <a:lstStyle/>
          <a:p>
            <a:pPr marL="342900" lvl="1" indent="0" algn="just" eaLnBrk="1" hangingPunct="1">
              <a:buNone/>
            </a:pPr>
            <a:r>
              <a:rPr lang="el-GR" sz="2400" dirty="0">
                <a:ea typeface="ＭＳ Ｐゴシック" charset="-128"/>
              </a:rPr>
              <a:t>Χρησιμοποιούμε </a:t>
            </a:r>
            <a:r>
              <a:rPr lang="en-US" sz="2400" dirty="0">
                <a:ea typeface="ＭＳ Ｐゴシック" charset="-128"/>
              </a:rPr>
              <a:t>log(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) </a:t>
            </a:r>
            <a:r>
              <a:rPr lang="el-GR" sz="2400" dirty="0">
                <a:ea typeface="ＭＳ Ｐゴシック" charset="-128"/>
              </a:rPr>
              <a:t>αντί για 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για να «ομαλοποιήσουμε» την επίδραση του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4092"/>
              </p:ext>
            </p:extLst>
          </p:nvPr>
        </p:nvGraphicFramePr>
        <p:xfrm>
          <a:off x="2057400" y="3200400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28600" progId="Equation.3">
                  <p:embed/>
                </p:oleObj>
              </mc:Choice>
              <mc:Fallback>
                <p:oleObj name="Equation" r:id="rId2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36369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0659" y="151164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Μέχρι τώρα, τα ερωτήματα που είδαμε ήταν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Boolean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 έγγραφα είτε ταιριάζουν στο ερώτημα, είτε όχι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275167"/>
            <a:ext cx="8839200" cy="1249362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έστω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= 1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εκατομμύριο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26415"/>
              </p:ext>
            </p:extLst>
          </p:nvPr>
        </p:nvGraphicFramePr>
        <p:xfrm>
          <a:off x="1066800" y="1371600"/>
          <a:ext cx="5867400" cy="3275020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1295400" y="5648465"/>
            <a:ext cx="69234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Κάθε όρος στη συλλογή έχει μια τιμή </a:t>
            </a:r>
            <a:r>
              <a:rPr lang="en-US" sz="2000" dirty="0" err="1">
                <a:latin typeface="+mn-lt"/>
              </a:rPr>
              <a:t>idf</a:t>
            </a:r>
            <a:r>
              <a:rPr lang="el-GR" sz="2000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Ολική</a:t>
            </a:r>
            <a:r>
              <a:rPr lang="el-GR" sz="2000" dirty="0">
                <a:latin typeface="+mn-lt"/>
              </a:rPr>
              <a:t> μέτρηση (επίσης, αλλάζει συνεχώς)</a:t>
            </a:r>
            <a:endParaRPr lang="en-US" sz="2000" dirty="0">
              <a:latin typeface="+mn-lt"/>
            </a:endParaRP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01205"/>
              </p:ext>
            </p:extLst>
          </p:nvPr>
        </p:nvGraphicFramePr>
        <p:xfrm>
          <a:off x="2133600" y="48006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36369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1AA8E1-C0B6-4582-89B4-EA4A80C93265}"/>
                  </a:ext>
                </a:extLst>
              </p14:cNvPr>
              <p14:cNvContentPartPr/>
              <p14:nvPr/>
            </p14:nvContentPartPr>
            <p14:xfrm>
              <a:off x="1647786" y="2142289"/>
              <a:ext cx="220320" cy="5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1AA8E1-C0B6-4582-89B4-EA4A80C932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146" y="2133649"/>
                <a:ext cx="237960" cy="6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99342" y="122445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2286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ενός όρου είναι το γινόμενο του βάρους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και του βάρους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πιο γνωστό σχήμα διαβάθμισης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στην ανάκτηση πληροφορίας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Εναλλακτικά ονόματα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tf.idf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x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τον αριθμό εμφανίσεων του όρου στο έγγραφο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τη σπανιότητα του όρου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graphicFrame>
        <p:nvGraphicFramePr>
          <p:cNvPr id="1188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01490"/>
              </p:ext>
            </p:extLst>
          </p:nvPr>
        </p:nvGraphicFramePr>
        <p:xfrm>
          <a:off x="1238250" y="2239963"/>
          <a:ext cx="6667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09800" imgH="254000" progId="Equation.3">
                  <p:embed/>
                </p:oleObj>
              </mc:Choice>
              <mc:Fallback>
                <p:oleObj name="Equation" r:id="rId3" imgW="22098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239963"/>
                        <a:ext cx="6667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Bag of words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305800" cy="3048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</a:t>
            </a:r>
            <a:r>
              <a:rPr lang="en-US" sz="2400" dirty="0" err="1">
                <a:ea typeface="ＭＳ Ｐゴシック" charset="-128"/>
              </a:rPr>
              <a:t>tf-idf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διαβάθμιση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δεν εξετάζει τη διάταξη των λέξεων </a:t>
            </a:r>
            <a:r>
              <a:rPr lang="el-GR" sz="2400" dirty="0">
                <a:ea typeface="ＭＳ Ｐゴシック" charset="-128"/>
              </a:rPr>
              <a:t>σε ένα έγγραφο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John is quicker than Mary </a:t>
            </a:r>
            <a:r>
              <a:rPr lang="el-GR" sz="2100" dirty="0">
                <a:ea typeface="ＭＳ Ｐゴシック" charset="-128"/>
                <a:cs typeface="ＭＳ Ｐゴシック" pitchFamily="-65" charset="-128"/>
              </a:rPr>
              <a:t>και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Mary is quicker than John</a:t>
            </a:r>
            <a:r>
              <a:rPr lang="en-US" sz="2100" dirty="0">
                <a:ea typeface="ＭＳ Ｐゴシック" charset="-128"/>
              </a:rPr>
              <a:t> </a:t>
            </a:r>
            <a:endParaRPr lang="el-GR" sz="2100" dirty="0">
              <a:ea typeface="ＭＳ Ｐゴシック" charset="-128"/>
            </a:endParaRPr>
          </a:p>
          <a:p>
            <a:pPr marL="457200" lvl="1" indent="0" eaLnBrk="1" hangingPunct="1">
              <a:buNone/>
            </a:pPr>
            <a:r>
              <a:rPr lang="el-GR" sz="2400" dirty="0">
                <a:ea typeface="ＭＳ Ｐゴシック" charset="-128"/>
                <a:cs typeface="ＭＳ Ｐゴシック" pitchFamily="-65" charset="-128"/>
              </a:rPr>
              <a:t>Έχουν τα ίδια διανύσματα</a:t>
            </a:r>
            <a:endParaRPr lang="en-US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Αυτό λέγεται μοντέλο σάκου λέξεων (</a:t>
            </a:r>
            <a:r>
              <a:rPr lang="en-US" sz="2400" u="sng" dirty="0">
                <a:ea typeface="ＭＳ Ｐゴシック" charset="-128"/>
              </a:rPr>
              <a:t>bag of words</a:t>
            </a:r>
            <a:r>
              <a:rPr lang="en-US" sz="2400" dirty="0">
                <a:ea typeface="ＭＳ Ｐゴシック" charset="-128"/>
              </a:rPr>
              <a:t> model</a:t>
            </a:r>
            <a:r>
              <a:rPr lang="el-GR" sz="2400" dirty="0">
                <a:ea typeface="ＭＳ Ｐゴシック" charset="-128"/>
              </a:rPr>
              <a:t>) – έχει σημασία ο αριθμός των εμφανίσεων αλλά όχι που εμφανίζονται στο έγγραφο</a:t>
            </a:r>
          </a:p>
          <a:p>
            <a:pPr eaLnBrk="1" hangingPunct="1"/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 Θα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εισάγουμε και πληροφορία θέσης αργότερα </a:t>
            </a:r>
            <a:r>
              <a:rPr lang="el-GR" sz="2400" i="1" dirty="0">
                <a:ea typeface="ＭＳ Ｐゴシック" charset="-128"/>
              </a:rPr>
              <a:t>(θυμηθείτε τα </a:t>
            </a:r>
            <a:r>
              <a:rPr lang="en-US" sz="2400" i="1" dirty="0">
                <a:ea typeface="ＭＳ Ｐゴシック" charset="-128"/>
              </a:rPr>
              <a:t>positional index)</a:t>
            </a:r>
            <a:endParaRPr lang="el-GR" sz="2400" i="1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είδαμε σήμερα;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800" dirty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(term weighting)</a:t>
            </a:r>
            <a:endParaRPr lang="el-GR" sz="2800" dirty="0">
              <a:solidFill>
                <a:schemeClr val="bg2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800" dirty="0">
              <a:solidFill>
                <a:schemeClr val="bg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bg1">
                  <a:lumMod val="75000"/>
                </a:schemeClr>
              </a:buClr>
              <a:buNone/>
            </a:pPr>
            <a:r>
              <a:rPr lang="el-GR" sz="2800" dirty="0">
                <a:ea typeface="ＭＳ Ｐゴシック" pitchFamily="-112" charset="-128"/>
              </a:rPr>
              <a:t>Στο επόμενο μάθημα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797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0276" y="69056"/>
            <a:ext cx="7886700" cy="9812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n-US" sz="2400" b="1" dirty="0" err="1">
                    <a:solidFill>
                      <a:srgbClr val="FF0000"/>
                    </a:solidFill>
                    <a:ea typeface="ＭＳ Ｐゴシック" charset="-128"/>
                  </a:rPr>
                  <a:t>tf-idf</a:t>
                </a:r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a typeface="ＭＳ Ｐゴシック" charset="-128"/>
                  </a:rPr>
                  <a:t>βάρος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ενός όρου είναι το γινόμενο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και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.</a:t>
                </a:r>
              </a:p>
              <a:p>
                <a:pPr eaLnBrk="1" hangingPunct="1">
                  <a:buFont typeface="Wingdings" charset="2"/>
                  <a:buNone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)</a:t>
                </a:r>
              </a:p>
              <a:p>
                <a:pPr eaLnBrk="1" hangingPunct="1"/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l-GR" sz="2400" i="1" dirty="0">
                    <a:solidFill>
                      <a:schemeClr val="accent2">
                        <a:lumMod val="75000"/>
                      </a:schemeClr>
                    </a:solidFill>
                    <a:ea typeface="ＭＳ Ｐゴシック" charset="-128"/>
                  </a:rPr>
                  <a:t>πιο γνωστό σχήμα διαβάθμισης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στην ανάκτηση πληροφορίας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lvl="1" eaLnBrk="1" hangingPunct="1"/>
                <a:r>
                  <a:rPr lang="el-GR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Εναλλακτικά ονόματα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: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tf.idf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,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x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idf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τον αριθμό εμφανίσεων του όρου στο έγγραφο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τη σπανιότητα του όρου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1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  <a:blipFill>
                <a:blip r:embed="rId3"/>
                <a:stretch>
                  <a:fillRect l="-1154" t="-3467" b="-6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/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∩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E7E2810-F3A6-4893-8C67-DFBCF277C2F5}"/>
              </a:ext>
            </a:extLst>
          </p:cNvPr>
          <p:cNvSpPr txBox="1"/>
          <p:nvPr/>
        </p:nvSpPr>
        <p:spPr>
          <a:xfrm>
            <a:off x="334526" y="1050349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Διάταξη εγγράφων με βάση: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14:cNvPr>
              <p14:cNvContentPartPr/>
              <p14:nvPr/>
            </p14:nvContentPartPr>
            <p14:xfrm>
              <a:off x="3608346" y="1973413"/>
              <a:ext cx="22320" cy="1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9346" y="1964773"/>
                <a:ext cx="39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14:cNvPr>
              <p14:cNvContentPartPr/>
              <p14:nvPr/>
            </p14:nvContentPartPr>
            <p14:xfrm>
              <a:off x="3916866" y="2012293"/>
              <a:ext cx="864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07866" y="2003653"/>
                <a:ext cx="2628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0524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752600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14:cNvPr>
              <p14:cNvContentPartPr/>
              <p14:nvPr/>
            </p14:nvContentPartPr>
            <p14:xfrm>
              <a:off x="258906" y="84133"/>
              <a:ext cx="360" cy="36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50266" y="751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869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43920" y="1934955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800" dirty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bg1">
                  <a:lumMod val="75000"/>
                </a:schemeClr>
              </a:buClr>
              <a:buNone/>
            </a:pP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</a:p>
          <a:p>
            <a:pPr eaLnBrk="1" hangingPunct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7134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Δυαδική μήτρα σύμπτωσης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binary term-document incidence matrix)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7550"/>
          <a:ext cx="90995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91852" imgH="3596678" progId="Excel.Sheet.8">
                  <p:embed/>
                </p:oleObj>
              </mc:Choice>
              <mc:Fallback>
                <p:oleObj name="Worksheet" r:id="rId2" imgW="9791852" imgH="3596678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7550"/>
                        <a:ext cx="90995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8698" y="52578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Κάθε έγγραφο αναπαρίσταται ως ένα δυαδικό διάνυσμα </a:t>
            </a:r>
            <a:r>
              <a:rPr lang="en-US" dirty="0">
                <a:latin typeface="+mn-lt"/>
              </a:rPr>
              <a:t>∈ {0,1}</a:t>
            </a:r>
            <a:r>
              <a:rPr lang="en-US" baseline="30000" dirty="0">
                <a:latin typeface="+mn-lt"/>
              </a:rPr>
              <a:t>|V|</a:t>
            </a:r>
            <a:r>
              <a:rPr lang="el-GR" dirty="0">
                <a:latin typeface="+mn-lt"/>
              </a:rPr>
              <a:t>(την αντίστοιχη στήλη)</a:t>
            </a:r>
            <a:endParaRPr lang="en-US" dirty="0"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1981200"/>
            <a:ext cx="1524000" cy="2819400"/>
          </a:xfrm>
          <a:prstGeom prst="rect">
            <a:avLst/>
          </a:prstGeom>
          <a:noFill/>
          <a:ln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14:cNvPr>
              <p14:cNvContentPartPr/>
              <p14:nvPr/>
            </p14:nvContentPartPr>
            <p14:xfrm>
              <a:off x="2151786" y="2630809"/>
              <a:ext cx="360" cy="36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142786" y="26218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έγγραφα ως διανύσματα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(vector space model)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19100" y="2209800"/>
            <a:ext cx="8305800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Έχουμε ένα </a:t>
            </a:r>
            <a:r>
              <a:rPr lang="en-US" sz="2400" dirty="0">
                <a:ea typeface="ＭＳ Ｐゴシック" charset="-128"/>
              </a:rPr>
              <a:t>|V|-</a:t>
            </a:r>
            <a:r>
              <a:rPr lang="el-GR" sz="2400" dirty="0" err="1">
                <a:ea typeface="ＭＳ Ｐゴシック" charset="-128"/>
              </a:rPr>
              <a:t>διάστατο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διανυσματικό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όροι</a:t>
            </a:r>
            <a:r>
              <a:rPr lang="el-GR" sz="2400" dirty="0">
                <a:ea typeface="ＭＳ Ｐゴシック" charset="-128"/>
              </a:rPr>
              <a:t> είναι 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άξονες</a:t>
            </a:r>
            <a:r>
              <a:rPr lang="el-GR" sz="2400" dirty="0">
                <a:ea typeface="ＭＳ Ｐゴシック" charset="-128"/>
              </a:rPr>
              <a:t> αυτού του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Τα έγγραφα είναι σημεία ή διανύσματα σε αυτόν τον χώρο 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μεγάλη διάσταση: δεκάδες εκατομμύρια διαστάσεις στην περίπτωση της αναζήτησης στο </a:t>
            </a:r>
            <a:r>
              <a:rPr lang="en-US" sz="2400" dirty="0">
                <a:ea typeface="ＭＳ Ｐゴシック" charset="-128"/>
              </a:rPr>
              <a:t>web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αραιά διανύσματα – οι περισσότεροι όροι είναι 0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FABDB-322F-4573-A83B-ABF21964FABA}"/>
              </a:ext>
            </a:extLst>
          </p:cNvPr>
          <p:cNvSpPr txBox="1"/>
          <p:nvPr/>
        </p:nvSpPr>
        <p:spPr>
          <a:xfrm>
            <a:off x="1066800" y="609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42F1CA4-66C6-4B31-9134-C991E1F979F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559363"/>
            <a:ext cx="8229600" cy="107777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>
                <a:ea typeface="ＭＳ Ｐゴシック" charset="-128"/>
              </a:rPr>
              <a:t>Μπορούμε να θεωρούμε και τον 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dirty="0">
                <a:ea typeface="ＭＳ Ｐゴシック" charset="-128"/>
              </a:rPr>
              <a:t>αριθμό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πλήθος) των εμφανίσεων ενός όρου σε ένα έγγραφο</a:t>
            </a:r>
            <a:r>
              <a:rPr lang="en-US" dirty="0">
                <a:ea typeface="ＭＳ Ｐゴシック" charset="-128"/>
              </a:rPr>
              <a:t>: </a:t>
            </a:r>
          </a:p>
          <a:p>
            <a:pPr lvl="1" fontAlgn="auto">
              <a:spcAft>
                <a:spcPts val="0"/>
              </a:spcAft>
            </a:pPr>
            <a:r>
              <a:rPr lang="el-GR" dirty="0">
                <a:ea typeface="ＭＳ Ｐゴシック" charset="-128"/>
              </a:rPr>
              <a:t>Κάθε έγγραφο είναι ένα διάνυσμα μετρητών στο </a:t>
            </a:r>
            <a:r>
              <a:rPr lang="en-US" dirty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baseline="30000" dirty="0">
                <a:ea typeface="ＭＳ Ｐゴシック" charset="-128"/>
              </a:rPr>
              <a:t>v</a:t>
            </a:r>
            <a:r>
              <a:rPr lang="el-GR" baseline="30000" dirty="0">
                <a:ea typeface="ＭＳ Ｐゴシック" charset="-128"/>
              </a:rPr>
              <a:t>|</a:t>
            </a: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87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83691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+mn-lt"/>
            </a:endParaRP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	a ….. b …</a:t>
            </a:r>
            <a:r>
              <a:rPr lang="el-GR" dirty="0">
                <a:latin typeface="+mn-lt"/>
              </a:rPr>
              <a:t>		</a:t>
            </a:r>
            <a:r>
              <a:rPr lang="en-US" dirty="0">
                <a:latin typeface="+mn-lt"/>
              </a:rPr>
              <a:t>q1 	a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	a … a …		q2 	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	a … a … b		q3 	a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	b …..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5</a:t>
            </a:r>
            <a:r>
              <a:rPr lang="en-US" dirty="0">
                <a:latin typeface="+mn-lt"/>
              </a:rPr>
              <a:t> 	a … a …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	a ….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00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θεωρήσουμε και το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C75BA9F-12CF-4C1C-8B96-3000ED7AB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51088"/>
              </p:ext>
            </p:extLst>
          </p:nvPr>
        </p:nvGraphicFramePr>
        <p:xfrm>
          <a:off x="4194810" y="1752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8E5D51-FCC9-4C8B-A1E3-7E8D54FAB814}"/>
              </a:ext>
            </a:extLst>
          </p:cNvPr>
          <p:cNvSpPr txBox="1"/>
          <p:nvPr/>
        </p:nvSpPr>
        <p:spPr>
          <a:xfrm>
            <a:off x="609600" y="167640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216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χρησιμοποιήσουμε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/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Οι τιμές στη γραμμή </a:t>
                </a:r>
                <a:r>
                  <a:rPr lang="en-US" i="1" dirty="0">
                    <a:solidFill>
                      <a:schemeClr val="tx1"/>
                    </a:solidFill>
                    <a:latin typeface="+mn-lt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πολλαπλασιάζονται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blipFill>
                <a:blip r:embed="rId3"/>
                <a:stretch>
                  <a:fillRect l="-1572" t="-5882" r="-2201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D5409-CC5E-47F6-8024-40E17F8C4A98}"/>
              </a:ext>
            </a:extLst>
          </p:cNvPr>
          <p:cNvCxnSpPr>
            <a:cxnSpLocks/>
          </p:cNvCxnSpPr>
          <p:nvPr/>
        </p:nvCxnSpPr>
        <p:spPr>
          <a:xfrm>
            <a:off x="3505200" y="4191000"/>
            <a:ext cx="990600" cy="0"/>
          </a:xfrm>
          <a:prstGeom prst="straightConnector1">
            <a:avLst/>
          </a:prstGeom>
          <a:ln w="57150">
            <a:solidFill>
              <a:srgbClr val="00A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/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A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blipFill>
                <a:blip r:embed="rId4"/>
                <a:stretch>
                  <a:fillRect l="-5303" r="-5682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602F53-9F02-4AC5-AFF4-F1D80A018CD7}"/>
              </a:ext>
            </a:extLst>
          </p:cNvPr>
          <p:cNvSpPr txBox="1"/>
          <p:nvPr/>
        </p:nvSpPr>
        <p:spPr>
          <a:xfrm>
            <a:off x="510873" y="3685401"/>
            <a:ext cx="160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A000"/>
                </a:solidFill>
                <a:latin typeface="+mn-lt"/>
              </a:rPr>
              <a:t>Για παράδειγμα,</a:t>
            </a:r>
            <a:endParaRPr lang="en-US" sz="1800" dirty="0">
              <a:solidFill>
                <a:srgbClr val="00A000"/>
              </a:solidFill>
              <a:latin typeface="+mn-lt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180C2A64-D949-448C-8721-D4C6DFCB1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982"/>
              </p:ext>
            </p:extLst>
          </p:nvPr>
        </p:nvGraphicFramePr>
        <p:xfrm>
          <a:off x="4615776" y="3276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47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DCC16D-BE3C-4E2E-B777-CF700859B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63719"/>
              </p:ext>
            </p:extLst>
          </p:nvPr>
        </p:nvGraphicFramePr>
        <p:xfrm>
          <a:off x="266700" y="12954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/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  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0.097    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0.22  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lang="en-US" sz="16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0.398</m:t>
                    </m:r>
                  </m:oMath>
                </a14:m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0.699</m:t>
                    </m:r>
                  </m:oMath>
                </a14:m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blipFill>
                <a:blip r:embed="rId2"/>
                <a:stretch>
                  <a:fillRect l="-73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1711306-852E-4090-9912-2E80A0B01D86}"/>
              </a:ext>
            </a:extLst>
          </p:cNvPr>
          <p:cNvGraphicFramePr>
            <a:graphicFrameLocks noGrp="1"/>
          </p:cNvGraphicFramePr>
          <p:nvPr/>
        </p:nvGraphicFramePr>
        <p:xfrm>
          <a:off x="4588565" y="1752600"/>
          <a:ext cx="438912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0.143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0.097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0.286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0.699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47B49-2287-4E10-9DC7-1244C2C7602E}"/>
              </a:ext>
            </a:extLst>
          </p:cNvPr>
          <p:cNvSpPr txBox="1"/>
          <p:nvPr/>
        </p:nvSpPr>
        <p:spPr>
          <a:xfrm>
            <a:off x="266700" y="5215474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Θεωρήσαμε και την σπανιότητα των όρων στην αναπαράσταση των εγγράφων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Διαισθητικά είναι πιο σημαντικό να έχουν δυο έγγραφα έναν ίδιο σπάνιο όρο από το να έχουν έναν ίδιο συχνό όρο</a:t>
            </a:r>
            <a:endParaRPr lang="en-US" sz="2000" dirty="0">
              <a:latin typeface="+mn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1E3E565-5A7F-48BD-8A77-1C70DD067811}"/>
              </a:ext>
            </a:extLst>
          </p:cNvPr>
          <p:cNvSpPr/>
          <p:nvPr/>
        </p:nvSpPr>
        <p:spPr>
          <a:xfrm>
            <a:off x="3810000" y="2514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939B6-64B5-43D7-A600-2FC17E66577C}"/>
              </a:ext>
            </a:extLst>
          </p:cNvPr>
          <p:cNvSpPr txBox="1"/>
          <p:nvPr/>
        </p:nvSpPr>
        <p:spPr>
          <a:xfrm>
            <a:off x="5334000" y="70944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01D5C8B-5D5A-48A8-92FF-6732E73D434B}"/>
                  </a:ext>
                </a:extLst>
              </p14:cNvPr>
              <p14:cNvContentPartPr/>
              <p14:nvPr/>
            </p14:nvContentPartPr>
            <p14:xfrm>
              <a:off x="5511306" y="2319414"/>
              <a:ext cx="55080" cy="471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01D5C8B-5D5A-48A8-92FF-6732E73D434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502306" y="2310414"/>
                <a:ext cx="7272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655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914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μετρητές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Θεωρούμε τον 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dirty="0">
                <a:ea typeface="ＭＳ Ｐゴシック" charset="-128"/>
              </a:rPr>
              <a:t>αριθμό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πλήθος) των εμφανίσεων ενός όρου σε ένα έγγραφο</a:t>
            </a:r>
            <a:r>
              <a:rPr lang="en-US" dirty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>
                <a:ea typeface="ＭＳ Ｐゴシック" charset="-128"/>
              </a:rPr>
              <a:t>Κάθε έγγραφο είναι ένα διάνυσμα μετρητών στο </a:t>
            </a:r>
            <a:r>
              <a:rPr lang="en-US" dirty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baseline="30000" dirty="0">
                <a:ea typeface="ＭＳ Ｐゴシック" charset="-128"/>
              </a:rPr>
              <a:t>v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μια στήλη παρακάτω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55033"/>
              </p:ext>
            </p:extLst>
          </p:nvPr>
        </p:nvGraphicFramePr>
        <p:xfrm>
          <a:off x="17585" y="3045597"/>
          <a:ext cx="893286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91700" imgH="2926080" progId="Excel.Sheet.8">
                  <p:embed/>
                </p:oleObj>
              </mc:Choice>
              <mc:Fallback>
                <p:oleObj name="Worksheet" r:id="rId2" imgW="979170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" y="3045597"/>
                        <a:ext cx="893286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52800" y="3067822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352800" y="2207397"/>
            <a:ext cx="2743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76460" imgH="2926080" progId="Excel.Sheet.8">
                  <p:embed/>
                </p:oleObj>
              </mc:Choice>
              <mc:Fallback>
                <p:oleObj name="Worksheet" r:id="rId2" imgW="977646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8372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βάρη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Θεωρούμε  το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n-US" sz="2800" noProof="0" dirty="0" err="1">
                <a:latin typeface="+mn-lt"/>
                <a:ea typeface="ＭＳ Ｐゴシック" charset="-128"/>
                <a:cs typeface="ＭＳ Ｐゴシック" pitchFamily="-65" charset="-128"/>
              </a:rPr>
              <a:t>tf-idf</a:t>
            </a:r>
            <a:r>
              <a:rPr lang="en-US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l-GR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βάρος του όρου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Κάθε έγγραφο είναι ένα διάνυσμα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tf-idf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βαρών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στο </a:t>
            </a:r>
            <a:r>
              <a:rPr lang="en-US" dirty="0">
                <a:latin typeface="Lucida Sans Unicode" charset="0"/>
                <a:ea typeface="ＭＳ Ｐゴシック" charset="-128"/>
                <a:cs typeface="+mn-cs"/>
              </a:rPr>
              <a:t>R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09800"/>
            <a:ext cx="990600" cy="243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Που υπάρχει αυτή η πληροφορία στο σύστημα ανάκτησης πληροφορίας;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7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28650" y="36564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διανυσμάτων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6858000" cy="25146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>
                <a:ea typeface="ＭＳ Ｐゴシック" charset="-128"/>
              </a:rPr>
              <a:t>Πρώτη προσέγγιση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απόσταση μεταξύ δυο διανυσμάτων</a:t>
            </a:r>
          </a:p>
          <a:p>
            <a:pPr eaLnBrk="1" hangingPunct="1">
              <a:buNone/>
            </a:pP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Ευκλείδεια απόσταση;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>
                <a:ea typeface="ＭＳ Ｐゴシック" charset="-128"/>
              </a:rPr>
              <a:t>Δεν είναι καλή ιδέα – είναι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μεγάλη</a:t>
            </a:r>
            <a:r>
              <a:rPr lang="el-GR" dirty="0">
                <a:ea typeface="ＭＳ Ｐゴシック" charset="-128"/>
              </a:rPr>
              <a:t> για διανύσματα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διαφορετικού μήκους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4269737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228600" y="365126"/>
            <a:ext cx="8286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Χρήση της γωνίας αντί της απόστασης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35845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Έστω ένα έγγραφο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l-GR" dirty="0">
                <a:ea typeface="ＭＳ Ｐゴシック" charset="-128"/>
              </a:rPr>
              <a:t>. Υποθέστε ότι κάνουμε </a:t>
            </a:r>
            <a:r>
              <a:rPr lang="en-US" dirty="0">
                <a:ea typeface="ＭＳ Ｐゴシック" charset="-128"/>
              </a:rPr>
              <a:t>append </a:t>
            </a:r>
            <a:r>
              <a:rPr lang="el-GR" dirty="0">
                <a:ea typeface="ＭＳ Ｐゴシック" charset="-128"/>
              </a:rPr>
              <a:t>το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στον εαυτό του και έστω </a:t>
            </a:r>
            <a:r>
              <a:rPr lang="en-US" i="1" dirty="0">
                <a:ea typeface="ＭＳ Ｐゴシック" charset="-128"/>
              </a:rPr>
              <a:t>d’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 κείμενο που προκύπτει. 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</a:rPr>
              <a:t>“</a:t>
            </a:r>
            <a:r>
              <a:rPr lang="el-GR" dirty="0">
                <a:ea typeface="ＭＳ Ｐゴシック" charset="-128"/>
              </a:rPr>
              <a:t>Σημασιολογικά</a:t>
            </a:r>
            <a:r>
              <a:rPr lang="en-US" dirty="0">
                <a:ea typeface="ＭＳ Ｐゴシック" charset="-128"/>
              </a:rPr>
              <a:t>” </a:t>
            </a:r>
            <a:r>
              <a:rPr lang="el-GR" dirty="0">
                <a:ea typeface="ＭＳ Ｐゴシック" charset="-128"/>
              </a:rPr>
              <a:t>το</a:t>
            </a:r>
            <a:r>
              <a:rPr lang="el-GR" i="1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 </a:t>
            </a:r>
            <a:r>
              <a:rPr lang="el-GR" dirty="0">
                <a:ea typeface="ＭＳ Ｐゴシック" charset="-128"/>
              </a:rPr>
              <a:t>και 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d′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έχουν το ίδιο περιεχόμενο</a:t>
            </a:r>
          </a:p>
          <a:p>
            <a:pPr marL="0" indent="0" eaLnBrk="1" hangingPunct="1">
              <a:buNone/>
            </a:pPr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Ευκλείδεια απόσταση μεταξύ τους μπορεί να είναι πολύ μεγάλη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γωνία όμως είναι 0 (αντιστοιχεί στη μεγαλύτερη ομοιότητα)  =&gt; χρήση της γωνίας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750" y="1676400"/>
            <a:ext cx="4467225" cy="3495675"/>
          </a:xfrm>
        </p:spPr>
      </p:pic>
      <p:sp>
        <p:nvSpPr>
          <p:cNvPr id="41988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590800"/>
            <a:ext cx="2819400" cy="2405062"/>
          </a:xfrm>
        </p:spPr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Ευκλείδεια απόσταση μεταξύ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q</a:t>
            </a:r>
            <a:r>
              <a:rPr lang="el-GR" sz="2400" i="1" dirty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και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  <a:ea typeface="ＭＳ Ｐゴシック" charset="-128"/>
              </a:rPr>
              <a:t>2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μεγάλη αν και η </a:t>
            </a:r>
            <a:r>
              <a:rPr lang="el-GR" sz="2400" dirty="0">
                <a:solidFill>
                  <a:srgbClr val="FF0000"/>
                </a:solidFill>
                <a:ea typeface="ＭＳ Ｐゴシック" charset="-128"/>
              </a:rPr>
              <a:t>κατανομή των όρων</a:t>
            </a:r>
            <a:r>
              <a:rPr lang="el-GR" sz="2400" dirty="0">
                <a:ea typeface="ＭＳ Ｐゴシック" charset="-128"/>
              </a:rPr>
              <a:t> είναι παρόμοια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48</a:t>
            </a:fld>
            <a:endParaRPr lang="en-US"/>
          </a:p>
        </p:txBody>
      </p:sp>
      <p:cxnSp>
        <p:nvCxnSpPr>
          <p:cNvPr id="41989" name="Straight Arrow Connector 6"/>
          <p:cNvCxnSpPr>
            <a:cxnSpLocks noChangeShapeType="1"/>
          </p:cNvCxnSpPr>
          <p:nvPr/>
        </p:nvCxnSpPr>
        <p:spPr bwMode="auto">
          <a:xfrm>
            <a:off x="990600" y="33528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1990" name="Straight Arrow Connector 7"/>
          <p:cNvCxnSpPr>
            <a:cxnSpLocks noChangeShapeType="1"/>
          </p:cNvCxnSpPr>
          <p:nvPr/>
        </p:nvCxnSpPr>
        <p:spPr bwMode="auto">
          <a:xfrm>
            <a:off x="2134577" y="33512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5" y="33338"/>
            <a:ext cx="7888908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 cstate="print"/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892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  <a:ea typeface="ＭＳ Ｐゴシック" charset="-128"/>
              </a:rPr>
              <a:t>Συνημίτονο μονότονα φθίνουσα συνάρτηση στο διάστημα </a:t>
            </a:r>
            <a:r>
              <a:rPr lang="en-US" sz="1800" dirty="0">
                <a:latin typeface="+mn-lt"/>
                <a:ea typeface="ＭＳ Ｐゴシック" charset="-128"/>
              </a:rPr>
              <a:t>[0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, 180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5003"/>
            <a:ext cx="8229600" cy="338369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Τα </a:t>
            </a:r>
            <a:r>
              <a:rPr lang="en-US" dirty="0">
                <a:ea typeface="ＭＳ Ｐゴシック" charset="-128"/>
              </a:rPr>
              <a:t>Boolean </a:t>
            </a:r>
            <a:r>
              <a:rPr lang="el-GR" dirty="0">
                <a:ea typeface="ＭＳ Ｐゴシック" charset="-128"/>
              </a:rPr>
              <a:t>ερωτήματα συχνά έχουν 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πολύ λίγα  </a:t>
            </a:r>
            <a:r>
              <a:rPr lang="en-US" dirty="0">
                <a:ea typeface="ＭＳ Ｐゴシック" charset="-128"/>
              </a:rPr>
              <a:t>(=0) </a:t>
            </a:r>
            <a:r>
              <a:rPr lang="el-GR" dirty="0">
                <a:ea typeface="ＭＳ Ｐゴシック" charset="-128"/>
              </a:rPr>
              <a:t>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πάρα πολλά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χιλιάδες</a:t>
            </a:r>
            <a:r>
              <a:rPr lang="en-US" dirty="0">
                <a:ea typeface="ＭＳ Ｐゴシック" charset="-128"/>
              </a:rPr>
              <a:t>) </a:t>
            </a:r>
            <a:r>
              <a:rPr lang="el-GR" dirty="0">
                <a:ea typeface="ＭＳ Ｐゴシック" charset="-128"/>
              </a:rPr>
              <a:t>αποτελέσματα</a:t>
            </a:r>
            <a:r>
              <a:rPr lang="en-US" dirty="0">
                <a:ea typeface="ＭＳ Ｐゴシック" charset="-128"/>
              </a:rPr>
              <a:t> (“feast or famine”)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 </a:t>
            </a:r>
            <a:r>
              <a:rPr lang="en-US" sz="2000" dirty="0">
                <a:ea typeface="ＭＳ Ｐゴシック" charset="-128"/>
              </a:rPr>
              <a:t> 1: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</a:t>
            </a:r>
            <a:r>
              <a:rPr lang="en-US" sz="2000" dirty="0">
                <a:ea typeface="ＭＳ Ｐゴシック" charset="-128"/>
              </a:rPr>
              <a:t>” → 200,000 hits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 2: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 no card found</a:t>
            </a:r>
            <a:r>
              <a:rPr lang="en-US" sz="2000" dirty="0">
                <a:ea typeface="ＭＳ Ｐゴシック" charset="-128"/>
              </a:rPr>
              <a:t>”: 0 hits</a:t>
            </a:r>
          </a:p>
          <a:p>
            <a:pPr lvl="1" eaLnBrk="1" hangingPunct="1"/>
            <a:endParaRPr lang="en-US" sz="2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Χρειάζεται επιδεξιότητα για να διατυπωθεί μια ερώτηση που έχει ως αποτέλεσμα ένα </a:t>
            </a:r>
            <a:r>
              <a:rPr lang="el-GR" dirty="0" err="1">
                <a:ea typeface="ＭＳ Ｐゴシック" charset="-128"/>
              </a:rPr>
              <a:t>διαχειρίσιμο</a:t>
            </a:r>
            <a:r>
              <a:rPr lang="el-GR" dirty="0">
                <a:ea typeface="ＭＳ Ｐゴシック" charset="-128"/>
              </a:rPr>
              <a:t> αριθμό ταιριασμάτων </a:t>
            </a:r>
            <a:endParaRPr lang="en-US" dirty="0">
              <a:ea typeface="ＭＳ Ｐゴシック" charset="-128"/>
            </a:endParaRPr>
          </a:p>
          <a:p>
            <a:pPr lvl="1" eaLnBrk="1" hangingPunct="1"/>
            <a:r>
              <a:rPr lang="en-US" dirty="0">
                <a:ea typeface="ＭＳ Ｐゴシック" charset="-128"/>
              </a:rPr>
              <a:t>AND </a:t>
            </a:r>
            <a:r>
              <a:rPr lang="el-GR" dirty="0">
                <a:ea typeface="ＭＳ Ｐゴシック" charset="-128"/>
              </a:rPr>
              <a:t>πολύ λίγα -</a:t>
            </a:r>
            <a:r>
              <a:rPr lang="en-US" dirty="0">
                <a:ea typeface="ＭＳ Ｐゴシック" charset="-128"/>
              </a:rPr>
              <a:t> OR </a:t>
            </a:r>
            <a:r>
              <a:rPr lang="el-GR" dirty="0">
                <a:ea typeface="ＭＳ Ｐゴシック" charset="-128"/>
              </a:rPr>
              <a:t>πάρα πολλά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33632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28650" y="6677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εγγράφων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23588"/>
              </p:ext>
            </p:extLst>
          </p:nvPr>
        </p:nvGraphicFramePr>
        <p:xfrm>
          <a:off x="1012825" y="2479675"/>
          <a:ext cx="72151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040" imgH="622080" progId="Equation.3">
                  <p:embed/>
                </p:oleObj>
              </mc:Choice>
              <mc:Fallback>
                <p:oleObj name="Equation" r:id="rId3" imgW="384804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479675"/>
                        <a:ext cx="721518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Dot product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15119" y="4061558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d’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-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οστού όρου στο έγγραφο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(d’)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cos(</a:t>
            </a:r>
            <a:r>
              <a:rPr lang="en-US" i="1" dirty="0">
                <a:latin typeface="+mn-lt"/>
              </a:rPr>
              <a:t>d’,</a:t>
            </a:r>
            <a:r>
              <a:rPr lang="el-GR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) </a:t>
            </a:r>
            <a:r>
              <a:rPr lang="el-GR" dirty="0">
                <a:latin typeface="+mn-lt"/>
              </a:rPr>
              <a:t>η ομοιότητα </a:t>
            </a:r>
            <a:r>
              <a:rPr lang="el-GR" dirty="0" err="1">
                <a:latin typeface="+mn-lt"/>
              </a:rPr>
              <a:t>συνημιτόνου</a:t>
            </a:r>
            <a:r>
              <a:rPr lang="el-GR" dirty="0">
                <a:latin typeface="+mn-lt"/>
              </a:rPr>
              <a:t> μεταξύ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 </a:t>
            </a:r>
            <a:r>
              <a:rPr lang="el-GR" dirty="0">
                <a:latin typeface="+mn-lt"/>
              </a:rPr>
              <a:t>ή</a:t>
            </a:r>
            <a:r>
              <a:rPr lang="en-US" dirty="0">
                <a:latin typeface="+mn-lt"/>
              </a:rPr>
              <a:t>,</a:t>
            </a:r>
          </a:p>
          <a:p>
            <a:r>
              <a:rPr lang="el-GR" dirty="0">
                <a:latin typeface="+mn-lt"/>
              </a:rPr>
              <a:t>Ισοδύναμα, το συνημίτονο της γωνίας μεταξύ των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4835397"/>
            <a:ext cx="6862915" cy="415922"/>
            <a:chOff x="838200" y="4835397"/>
            <a:chExt cx="6862915" cy="415922"/>
          </a:xfrm>
        </p:grpSpPr>
        <p:cxnSp>
          <p:nvCxnSpPr>
            <p:cNvPr id="11271" name="Straight Arrow Connector 11"/>
            <p:cNvCxnSpPr>
              <a:cxnSpLocks noChangeShapeType="1"/>
            </p:cNvCxnSpPr>
            <p:nvPr/>
          </p:nvCxnSpPr>
          <p:spPr bwMode="auto">
            <a:xfrm>
              <a:off x="5715000" y="4862075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2" name="Straight Arrow Connector 12"/>
            <p:cNvCxnSpPr>
              <a:cxnSpLocks noChangeShapeType="1"/>
            </p:cNvCxnSpPr>
            <p:nvPr/>
          </p:nvCxnSpPr>
          <p:spPr bwMode="auto">
            <a:xfrm>
              <a:off x="6457950" y="4862869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3" name="Straight Arrow Connector 13"/>
            <p:cNvCxnSpPr>
              <a:cxnSpLocks noChangeShapeType="1"/>
            </p:cNvCxnSpPr>
            <p:nvPr/>
          </p:nvCxnSpPr>
          <p:spPr bwMode="auto">
            <a:xfrm>
              <a:off x="6686550" y="5245457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4" name="Straight Arrow Connector 14"/>
            <p:cNvCxnSpPr>
              <a:cxnSpLocks noChangeShapeType="1"/>
            </p:cNvCxnSpPr>
            <p:nvPr/>
          </p:nvCxnSpPr>
          <p:spPr bwMode="auto">
            <a:xfrm>
              <a:off x="7472515" y="5249732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1219200" y="4835397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838200" y="483698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344" name="Ink 11343">
                <a:extLst>
                  <a:ext uri="{FF2B5EF4-FFF2-40B4-BE49-F238E27FC236}">
                    <a16:creationId xmlns:a16="http://schemas.microsoft.com/office/drawing/2014/main" id="{94B14725-3966-4E69-AD65-9CF80F66775A}"/>
                  </a:ext>
                </a:extLst>
              </p14:cNvPr>
              <p14:cNvContentPartPr/>
              <p14:nvPr/>
            </p14:nvContentPartPr>
            <p14:xfrm>
              <a:off x="686946" y="888409"/>
              <a:ext cx="360" cy="360"/>
            </p14:xfrm>
          </p:contentPart>
        </mc:Choice>
        <mc:Fallback xmlns="">
          <p:pic>
            <p:nvPicPr>
              <p:cNvPr id="11344" name="Ink 11343">
                <a:extLst>
                  <a:ext uri="{FF2B5EF4-FFF2-40B4-BE49-F238E27FC236}">
                    <a16:creationId xmlns:a16="http://schemas.microsoft.com/office/drawing/2014/main" id="{94B14725-3966-4E69-AD65-9CF80F66775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78306" y="8794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89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28650" y="890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του μήκους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28650" y="1469285"/>
            <a:ext cx="78867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Ένα διάνυσμα μπορεί να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κανονικοποιηθεί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τα στοιχεία του με το μήκος του, με χρήση της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Διαιρώντας ένα διάνυσμα με την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 το κάνει μοναδιαίο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Ως αποτέλεσμα, μικρά και μεγάλα έγγραφα έχουν συγκρίσιμα βάρη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57963"/>
              </p:ext>
            </p:extLst>
          </p:nvPr>
        </p:nvGraphicFramePr>
        <p:xfrm>
          <a:off x="3962400" y="2127293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317362" progId="Equation.3">
                  <p:embed/>
                </p:oleObj>
              </mc:Choice>
              <mc:Fallback>
                <p:oleObj name="Equation" r:id="rId2" imgW="87592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27293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96601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Για διανύσματα </a:t>
            </a:r>
            <a:r>
              <a:rPr lang="el-GR" dirty="0">
                <a:latin typeface="+mn-lt"/>
                <a:ea typeface="ＭＳ Ｐゴシック" charset="-128"/>
                <a:cs typeface="ＭＳ Ｐゴシック" pitchFamily="-65" charset="-128"/>
              </a:rPr>
              <a:t>για τα οποία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έχουμε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κανονικοποιήσει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το μήκος τους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length-normalized vectors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)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το συνημίτονο είναι απλώς το εσωτερικό γινόμενο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dot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or scalar product):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1218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22864"/>
              </p:ext>
            </p:extLst>
          </p:nvPr>
        </p:nvGraphicFramePr>
        <p:xfrm>
          <a:off x="1293813" y="5453063"/>
          <a:ext cx="5567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304560" progId="Equation.3">
                  <p:embed/>
                </p:oleObj>
              </mc:Choice>
              <mc:Fallback>
                <p:oleObj name="Equation" r:id="rId4" imgW="1841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53063"/>
                        <a:ext cx="5567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32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550967"/>
            <a:ext cx="8610600" cy="5651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4800" b="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800" b="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0" y="2438400"/>
          <a:ext cx="4267200" cy="236061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l-GR" sz="2800" dirty="0">
                <a:ea typeface="ＭＳ Ｐゴシック" charset="-128"/>
              </a:rPr>
              <a:t>Ποια είναι οι ομοιότητα μεταξύ των έργων 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SaS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Sense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Sensibility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PaP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Pride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Prejudice</a:t>
            </a:r>
            <a:r>
              <a:rPr lang="en-US" sz="2800" dirty="0">
                <a:ea typeface="ＭＳ Ｐゴシック" charset="-128"/>
              </a:rPr>
              <a:t>, and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ＭＳ Ｐゴシック" charset="-128"/>
              </a:rPr>
              <a:t>WH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Wuthering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Heights</a:t>
            </a:r>
            <a:r>
              <a:rPr lang="en-US" sz="2800" dirty="0">
                <a:ea typeface="ＭＳ Ｐゴシック" charset="-128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3751259" y="19050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Συχνότητα όρων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(</a:t>
            </a:r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μετρητές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)</a:t>
            </a: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2786841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Log frequency </a:t>
            </a:r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βάρος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 (log </a:t>
            </a:r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3352800"/>
          <a:ext cx="4191000" cy="1943100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14900" y="4066684"/>
            <a:ext cx="4041775" cy="349251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Μετά την </a:t>
            </a:r>
            <a:r>
              <a:rPr lang="el-GR" dirty="0" err="1">
                <a:solidFill>
                  <a:srgbClr val="C00000"/>
                </a:solidFill>
                <a:ea typeface="ＭＳ Ｐゴシック" charset="-128"/>
              </a:rPr>
              <a:t>κανονικοποίηση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88372311"/>
              </p:ext>
            </p:extLst>
          </p:nvPr>
        </p:nvGraphicFramePr>
        <p:xfrm>
          <a:off x="4800600" y="4543792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2880" y="1588107"/>
            <a:ext cx="4617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Για απλοποίηση σε αυτό το παράδειγμα,</a:t>
            </a:r>
          </a:p>
          <a:p>
            <a:r>
              <a:rPr lang="el-GR" sz="2000" b="1" dirty="0">
                <a:latin typeface="+mn-lt"/>
              </a:rPr>
              <a:t>δε</a:t>
            </a:r>
            <a:r>
              <a:rPr lang="el-GR" sz="2000" dirty="0">
                <a:latin typeface="+mn-lt"/>
              </a:rPr>
              <a:t> θα χρησιμοποιήσουμε  τα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βάρη</a:t>
            </a: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60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latin typeface="+mn-lt"/>
              </a:rPr>
              <a:t>Μήκος </a:t>
            </a:r>
            <a:r>
              <a:rPr lang="en-US" sz="1400" dirty="0" err="1">
                <a:latin typeface="+mn-lt"/>
              </a:rPr>
              <a:t>SaS</a:t>
            </a:r>
            <a:r>
              <a:rPr lang="el-GR" sz="1400" dirty="0">
                <a:latin typeface="+mn-lt"/>
              </a:rPr>
              <a:t> </a:t>
            </a:r>
            <a:r>
              <a:rPr lang="en-US" dirty="0"/>
              <a:t>=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13069"/>
              </p:ext>
            </p:extLst>
          </p:nvPr>
        </p:nvGraphicFramePr>
        <p:xfrm>
          <a:off x="1173162" y="5901154"/>
          <a:ext cx="3398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2095500" imgH="254000" progId="Equation.3">
                  <p:embed/>
                </p:oleObj>
              </mc:Choice>
              <mc:Fallback>
                <p:oleObj name="Εξίσωση" r:id="rId2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5901154"/>
                        <a:ext cx="33988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43400" y="2590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14:cNvPr>
              <p14:cNvContentPartPr/>
              <p14:nvPr/>
            </p14:nvContentPartPr>
            <p14:xfrm>
              <a:off x="414426" y="6409"/>
              <a:ext cx="360" cy="360"/>
            </p14:xfrm>
          </p:contentPart>
        </mc:Choice>
        <mc:Fallback xmlns="">
          <p:pic>
            <p:nvPicPr>
              <p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5786" y="-259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5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304800" y="22860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6987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cos(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</a:t>
            </a:r>
          </a:p>
          <a:p>
            <a:r>
              <a:rPr lang="en-US" dirty="0">
                <a:latin typeface="+mn-lt"/>
              </a:rPr>
              <a:t>0.789 × 0.832 + 0.515 × 0.555 + 0.335 × 0.0 + 0.0 × 0.0</a:t>
            </a:r>
          </a:p>
          <a:p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0.94</a:t>
            </a:r>
            <a:endParaRPr lang="en-US" dirty="0">
              <a:latin typeface="+mn-lt"/>
            </a:endParaRP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0.79</a:t>
            </a: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556260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Γιατί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SaS,PaP</a:t>
            </a:r>
            <a:r>
              <a:rPr lang="en-US" dirty="0">
                <a:latin typeface="+mn-lt"/>
              </a:rPr>
              <a:t>) &gt;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SaS,WH</a:t>
            </a:r>
            <a:r>
              <a:rPr lang="en-US" dirty="0">
                <a:latin typeface="+mn-lt"/>
              </a:rPr>
              <a:t>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EB5E7-835D-4150-88E3-F402E1FA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/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0.009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156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/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0.062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0.697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308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/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0.014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0.179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137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/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0.058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0.498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341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/>
              <p:nvPr/>
            </p:nvSpPr>
            <p:spPr>
              <a:xfrm>
                <a:off x="354496" y="837311"/>
                <a:ext cx="4114800" cy="1589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0.22,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0.286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0.699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0.143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837311"/>
                <a:ext cx="4114800" cy="1589922"/>
              </a:xfrm>
              <a:prstGeom prst="rect">
                <a:avLst/>
              </a:prstGeom>
              <a:blipFill>
                <a:blip r:embed="rId6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DC7E0E-9A69-4115-A401-C50E3F04493D}"/>
              </a:ext>
            </a:extLst>
          </p:cNvPr>
          <p:cNvSpPr txBox="1"/>
          <p:nvPr/>
        </p:nvSpPr>
        <p:spPr>
          <a:xfrm>
            <a:off x="8098590" y="3770196"/>
            <a:ext cx="1153886" cy="156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d5</a:t>
            </a:r>
          </a:p>
          <a:p>
            <a:r>
              <a:rPr lang="en-US" dirty="0">
                <a:latin typeface="+mn-lt"/>
              </a:rPr>
              <a:t>d3</a:t>
            </a:r>
          </a:p>
          <a:p>
            <a:r>
              <a:rPr lang="en-US" dirty="0">
                <a:latin typeface="+mn-lt"/>
              </a:rPr>
              <a:t>d2</a:t>
            </a:r>
          </a:p>
          <a:p>
            <a:r>
              <a:rPr lang="en-US" dirty="0">
                <a:latin typeface="+mn-lt"/>
              </a:rPr>
              <a:t>d4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56828-5367-4C24-8C03-B8F5688E46CD}"/>
              </a:ext>
            </a:extLst>
          </p:cNvPr>
          <p:cNvSpPr txBox="1"/>
          <p:nvPr/>
        </p:nvSpPr>
        <p:spPr>
          <a:xfrm>
            <a:off x="228600" y="228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Στο προηγούμενο παράδειγμα με</a:t>
            </a:r>
            <a:r>
              <a:rPr lang="en-US" sz="1800" dirty="0">
                <a:latin typeface="+mn-lt"/>
              </a:rPr>
              <a:t> 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10745A8B-5402-4641-8584-CEDC92CA4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03216"/>
              </p:ext>
            </p:extLst>
          </p:nvPr>
        </p:nvGraphicFramePr>
        <p:xfrm>
          <a:off x="4800600" y="80273"/>
          <a:ext cx="3962400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929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61871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3036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0.143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0.286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0.699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BB400A7-A07B-4094-B252-0C2F8485A780}"/>
                  </a:ext>
                </a:extLst>
              </p14:cNvPr>
              <p14:cNvContentPartPr/>
              <p14:nvPr/>
            </p14:nvContentPartPr>
            <p14:xfrm>
              <a:off x="5440026" y="670614"/>
              <a:ext cx="68040" cy="4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BB400A7-A07B-4094-B252-0C2F8485A7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1386" y="661974"/>
                <a:ext cx="85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14:cNvPr>
              <p14:cNvContentPartPr/>
              <p14:nvPr/>
            </p14:nvContentPartPr>
            <p14:xfrm>
              <a:off x="220026" y="5899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386" y="5813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2E195C3-87AA-4A4A-A841-9FF95CCE2BEB}"/>
                  </a:ext>
                </a:extLst>
              </p14:cNvPr>
              <p14:cNvContentPartPr/>
              <p14:nvPr/>
            </p14:nvContentPartPr>
            <p14:xfrm>
              <a:off x="9243128" y="3842214"/>
              <a:ext cx="1080" cy="6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2E195C3-87AA-4A4A-A841-9FF95CCE2BE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234128" y="3833574"/>
                <a:ext cx="1872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251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5745EF-BF3A-42CD-8B48-193C1731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CB58A-7B69-4BA8-9FF3-5EAF823478B5}"/>
              </a:ext>
            </a:extLst>
          </p:cNvPr>
          <p:cNvSpPr txBox="1"/>
          <p:nvPr/>
        </p:nvSpPr>
        <p:spPr>
          <a:xfrm>
            <a:off x="228600" y="228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B3867-6FC5-4A38-95E9-6FF61429E2A1}"/>
              </a:ext>
            </a:extLst>
          </p:cNvPr>
          <p:cNvSpPr txBox="1"/>
          <p:nvPr/>
        </p:nvSpPr>
        <p:spPr>
          <a:xfrm>
            <a:off x="4495800" y="1066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d5 0.341</a:t>
            </a:r>
          </a:p>
          <a:p>
            <a:r>
              <a:rPr lang="en-US" dirty="0">
                <a:latin typeface="+mn-lt"/>
              </a:rPr>
              <a:t>d3 0.308</a:t>
            </a:r>
          </a:p>
          <a:p>
            <a:r>
              <a:rPr lang="en-US" dirty="0">
                <a:latin typeface="+mn-lt"/>
              </a:rPr>
              <a:t>d2 0.156</a:t>
            </a:r>
          </a:p>
          <a:p>
            <a:r>
              <a:rPr lang="en-US" dirty="0">
                <a:latin typeface="+mn-lt"/>
              </a:rPr>
              <a:t>d4 0.137</a:t>
            </a:r>
          </a:p>
        </p:txBody>
      </p:sp>
    </p:spTree>
    <p:extLst>
      <p:ext uri="{BB962C8B-B14F-4D97-AF65-F5344CB8AC3E}">
        <p14:creationId xmlns:p14="http://schemas.microsoft.com/office/powerpoint/2010/main" val="769242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ερωτήματα ως διανύσματα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3526" y="1234738"/>
            <a:ext cx="7886700" cy="5105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u="sng" dirty="0">
                <a:ea typeface="ＭＳ Ｐゴシック" charset="-128"/>
              </a:rPr>
              <a:t>Βασική ιδέα </a:t>
            </a:r>
            <a:r>
              <a:rPr lang="en-US" sz="2400" u="sng" dirty="0">
                <a:ea typeface="ＭＳ Ｐゴシック" charset="-128"/>
              </a:rPr>
              <a:t>1: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Εφαρμόζουμε το ίδιο και για τα ερωτήματα, δηλαδή,  </a:t>
            </a:r>
            <a:r>
              <a:rPr lang="el-GR" sz="2400" i="1" u="sng" dirty="0">
                <a:ea typeface="ＭＳ Ｐゴシック" charset="-128"/>
              </a:rPr>
              <a:t>αναπαριστούμε </a:t>
            </a:r>
            <a:r>
              <a:rPr lang="en-US" sz="2400" i="1" u="sng" dirty="0">
                <a:ea typeface="ＭＳ Ｐゴシック" charset="-128"/>
              </a:rPr>
              <a:t> </a:t>
            </a:r>
            <a:r>
              <a:rPr lang="el-GR" sz="2400" i="1" u="sng" dirty="0">
                <a:ea typeface="ＭＳ Ｐゴシック" charset="-128"/>
              </a:rPr>
              <a:t>και τα ερωτήματα ως διανύσματα στον ίδιο χώρο</a:t>
            </a:r>
          </a:p>
          <a:p>
            <a:pPr marL="0" indent="0" eaLnBrk="1" hangingPunct="1">
              <a:buNone/>
            </a:pPr>
            <a:endParaRPr lang="el-GR" sz="2400" i="1" u="sng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Παράδειγμα: </a:t>
            </a:r>
            <a:r>
              <a:rPr lang="en-US" sz="2400" dirty="0">
                <a:ea typeface="ＭＳ Ｐゴシック" charset="-128"/>
              </a:rPr>
              <a:t>q: b c</a:t>
            </a: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u="sng" dirty="0">
                <a:ea typeface="ＭＳ Ｐゴシック" charset="-128"/>
              </a:rPr>
              <a:t>Βασική ιδέα </a:t>
            </a:r>
            <a:r>
              <a:rPr lang="en-US" sz="2400" u="sng" dirty="0">
                <a:ea typeface="ＭＳ Ｐゴシック" charset="-128"/>
              </a:rPr>
              <a:t>2: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Διαβάθμιση των εγγράφων με βάση το πόσο κοντά είναι στην ερώτηση σε αυτό το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Κοντινά</a:t>
            </a:r>
            <a:r>
              <a:rPr lang="en-US" sz="2400" dirty="0">
                <a:ea typeface="ＭＳ Ｐゴシック" charset="-128"/>
              </a:rPr>
              <a:t> = </a:t>
            </a:r>
            <a:r>
              <a:rPr lang="el-GR" sz="2400" dirty="0">
                <a:ea typeface="ＭＳ Ｐゴシック" charset="-128"/>
              </a:rPr>
              <a:t>ομοιότητα διανυσμάτων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Ομοιότητα </a:t>
            </a:r>
            <a:r>
              <a:rPr lang="en-US" sz="2400" dirty="0">
                <a:ea typeface="ＭＳ Ｐゴシック" charset="-128"/>
              </a:rPr>
              <a:t>≈ </a:t>
            </a:r>
            <a:r>
              <a:rPr lang="el-GR" sz="2400" dirty="0">
                <a:ea typeface="ＭＳ Ｐゴシック" charset="-128"/>
              </a:rPr>
              <a:t>αντίθετο της απόστασης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8113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cosine(query,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92202"/>
              </p:ext>
            </p:extLst>
          </p:nvPr>
        </p:nvGraphicFramePr>
        <p:xfrm>
          <a:off x="1014413" y="3232150"/>
          <a:ext cx="721201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609600" progId="Equation.3">
                  <p:embed/>
                </p:oleObj>
              </mc:Choice>
              <mc:Fallback>
                <p:oleObj name="Equation" r:id="rId3" imgW="29464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232150"/>
                        <a:ext cx="7212012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25908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Dot product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25908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266700" y="5227881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βάρος του όρου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στην ερώτηση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στο έγγραφο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834" y="5334000"/>
            <a:ext cx="233485" cy="382588"/>
            <a:chOff x="366834" y="4419600"/>
            <a:chExt cx="233485" cy="382588"/>
          </a:xfrm>
        </p:grpSpPr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366834" y="4800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371719" y="4419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8CF6D-6713-42FA-949E-71A19405F7ED}"/>
              </a:ext>
            </a:extLst>
          </p:cNvPr>
          <p:cNvSpPr txBox="1"/>
          <p:nvPr/>
        </p:nvSpPr>
        <p:spPr>
          <a:xfrm>
            <a:off x="381000" y="1219200"/>
            <a:ext cx="828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Ως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score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q, d) </a:t>
            </a:r>
            <a:r>
              <a:rPr lang="el-GR" dirty="0">
                <a:latin typeface="+mn-lt"/>
              </a:rPr>
              <a:t>θα χρησιμοποιήσουμε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συνημίτονο</a:t>
            </a:r>
            <a:r>
              <a:rPr lang="el-GR" dirty="0">
                <a:latin typeface="+mn-lt"/>
              </a:rPr>
              <a:t> της γωνίας της διανυσματικής αναπαράστασης του </a:t>
            </a:r>
            <a:r>
              <a:rPr lang="en-US" dirty="0">
                <a:latin typeface="+mn-lt"/>
              </a:rPr>
              <a:t>q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31A986B-B5AA-46D4-B444-72982193AB7C}"/>
                  </a:ext>
                </a:extLst>
              </p14:cNvPr>
              <p14:cNvContentPartPr/>
              <p14:nvPr/>
            </p14:nvContentPartPr>
            <p14:xfrm>
              <a:off x="1161426" y="4081249"/>
              <a:ext cx="16560" cy="19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31A986B-B5AA-46D4-B444-72982193AB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2786" y="4072609"/>
                <a:ext cx="342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2850CB7-4714-4FAB-BF83-57FD7B806D2A}"/>
              </a:ext>
            </a:extLst>
          </p:cNvPr>
          <p:cNvGrpSpPr/>
          <p:nvPr/>
        </p:nvGrpSpPr>
        <p:grpSpPr>
          <a:xfrm>
            <a:off x="2945226" y="3687769"/>
            <a:ext cx="478440" cy="21240"/>
            <a:chOff x="2945226" y="3687769"/>
            <a:chExt cx="478440" cy="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14:cNvPr>
                <p14:cNvContentPartPr/>
                <p14:nvPr/>
              </p14:nvContentPartPr>
              <p14:xfrm>
                <a:off x="2945226" y="3708649"/>
                <a:ext cx="230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36586" y="3699649"/>
                  <a:ext cx="4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14:cNvPr>
                <p14:cNvContentPartPr/>
                <p14:nvPr/>
              </p14:nvContentPartPr>
              <p14:xfrm>
                <a:off x="3409626" y="3687769"/>
                <a:ext cx="14040" cy="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00626" y="3678769"/>
                  <a:ext cx="3168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35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συνημίτονου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843B0-D3DB-49D8-828B-3FBA68545CC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15" y="1600200"/>
            <a:ext cx="7315200" cy="4495800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Κατάλληλο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ειδικούς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σαφή κατανόηση των αναγκών τους και γνώση της συλλογής 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Επίσης, καλό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εφαρμογές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οι εφαρμογές μπορούν να επεξεργαστούν χιλιάδες αποτελεσμάτων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Αλλά, όχι κατάλληλο για την πλειοψηφία των χρηστών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Είναι δύσκολο για τους περισσότερους χρήστες να διατυπώσουν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Boolean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ερωτήματα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Οι περισσότεροι χρήστες δεν θέλουν να διαχειριστούν χιλιάδες αποτελέσματα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2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Ιδιαίτερα στην περίπτωση των αναζητήσεων στο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42815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 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3197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παρακάτω έννοιες είναι ισοδύναμες: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Διαβάθμιση των εγγράφων σε </a:t>
            </a:r>
            <a:r>
              <a:rPr lang="el-GR" sz="2400" u="sng" dirty="0">
                <a:ea typeface="ＭＳ Ｐゴシック" charset="-128"/>
              </a:rPr>
              <a:t>φθίνουσα</a:t>
            </a:r>
            <a:r>
              <a:rPr lang="el-GR" sz="2400" dirty="0">
                <a:ea typeface="ＭＳ Ｐゴシック" charset="-128"/>
              </a:rPr>
              <a:t> διάταξη με βάση τη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γωνία</a:t>
            </a:r>
            <a:r>
              <a:rPr lang="el-GR" sz="2400" dirty="0">
                <a:ea typeface="ＭＳ Ｐゴシック" charset="-128"/>
              </a:rPr>
              <a:t> μεταξύ του εγγράφου και του ερωτήματος 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Διαβάθμιση των εγγράφων σε </a:t>
            </a:r>
            <a:r>
              <a:rPr lang="el-GR" sz="2400" u="sng" dirty="0">
                <a:ea typeface="ＭＳ Ｐゴシック" charset="-128"/>
              </a:rPr>
              <a:t>αύξουσα</a:t>
            </a:r>
            <a:r>
              <a:rPr lang="el-GR" sz="2400" dirty="0">
                <a:ea typeface="ＭＳ Ｐゴシック" charset="-128"/>
              </a:rPr>
              <a:t> διάταξη με βάση το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συνημίτονο της γωνίας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μεταξύ του εγγράφου και του ερωτήματος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412493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 βαθμολόγησης στο διανυσματικό χώρο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κάθε εγγράφου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Διάταξε τα έγγραφα με βάση αυτό το βαθμό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Επέστρεψε τα κορυφαία Κ (π.χ., Κ =10)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8DF57-096D-49A7-80A7-86EF837F5DB9}"/>
              </a:ext>
            </a:extLst>
          </p:cNvPr>
          <p:cNvSpPr txBox="1"/>
          <p:nvPr/>
        </p:nvSpPr>
        <p:spPr>
          <a:xfrm>
            <a:off x="628650" y="5334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Πως γίνεται η διαβάθμιση των διανυσμάτων των εγγράφων και της ερώτησης;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 βαθμολόγησης στο διανυσματικό χώρο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κάθε εγγράφου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Διάταξε τα έγγραφα με βάση αυτό το βαθμό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Επέστρεψε τα κορυφαία Κ (π.χ., Κ =10)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8DF57-096D-49A7-80A7-86EF837F5DB9}"/>
              </a:ext>
            </a:extLst>
          </p:cNvPr>
          <p:cNvSpPr txBox="1"/>
          <p:nvPr/>
        </p:nvSpPr>
        <p:spPr>
          <a:xfrm>
            <a:off x="628650" y="5334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Πως γίνεται η διαβάθμιση των διανυσμάτων των εγγράφων και της ερώτησης;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69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Παραλλαγές της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188" y="1592263"/>
            <a:ext cx="8888412" cy="27511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Γιατί δεν έχει σημασία η βάση του λογαρίθμου;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39359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40373" y="221075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2704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Έστω </a:t>
            </a:r>
            <a:r>
              <a:rPr lang="el-GR" i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 συχνός όρος </a:t>
            </a:r>
            <a:r>
              <a:rPr lang="el-GR" dirty="0">
                <a:latin typeface="+mn-lt"/>
              </a:rPr>
              <a:t>σε </a:t>
            </a:r>
            <a:r>
              <a:rPr lang="el-GR" i="1" dirty="0">
                <a:latin typeface="+mn-lt"/>
              </a:rPr>
              <a:t>ένα </a:t>
            </a:r>
            <a:r>
              <a:rPr lang="el-GR" dirty="0">
                <a:latin typeface="+mn-lt"/>
              </a:rPr>
              <a:t>έγγραφο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και </a:t>
            </a:r>
            <a:r>
              <a:rPr lang="en-US" i="1" dirty="0" err="1">
                <a:solidFill>
                  <a:srgbClr val="FF0000"/>
                </a:solidFill>
                <a:latin typeface="+mn-lt"/>
              </a:rPr>
              <a:t>tfmax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(d)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η συχνότητα του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Διαιρούμε τη συχνότητα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tf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t,d</a:t>
            </a:r>
            <a:r>
              <a:rPr lang="el-GR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κάθε όρου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 err="1">
                <a:latin typeface="+mn-lt"/>
              </a:rPr>
              <a:t>στ</a:t>
            </a:r>
            <a:r>
              <a:rPr lang="en-US" dirty="0">
                <a:latin typeface="+mn-lt"/>
              </a:rPr>
              <a:t>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με αυτήν την τιμή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Γιατί;</a:t>
            </a:r>
          </a:p>
          <a:p>
            <a:r>
              <a:rPr lang="el-GR" dirty="0">
                <a:latin typeface="+mn-lt"/>
              </a:rPr>
              <a:t>Στα μεγάλα έγγραφα μεγάλες συχνότητες όρων απλώς γιατί υπάρχει επανάληψη</a:t>
            </a:r>
            <a:endParaRPr lang="en-US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Προβλήματα: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Ασταθής (πχ τροποποίηση </a:t>
            </a:r>
            <a:r>
              <a:rPr lang="en-US" sz="1800" dirty="0" err="1">
                <a:latin typeface="+mn-lt"/>
              </a:rPr>
              <a:t>stopwords</a:t>
            </a:r>
            <a:r>
              <a:rPr lang="el-GR" sz="1800" dirty="0"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Ιδιαίτερη λέξη </a:t>
            </a:r>
            <a:r>
              <a:rPr lang="en-US" sz="1800" dirty="0">
                <a:latin typeface="+mn-lt"/>
              </a:rPr>
              <a:t>(outlier) </a:t>
            </a:r>
            <a:r>
              <a:rPr lang="el-GR" sz="1800" dirty="0">
                <a:latin typeface="+mn-lt"/>
              </a:rPr>
              <a:t>που εμφανίζεται συχνά </a:t>
            </a:r>
            <a:endParaRPr lang="en-US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Πρέπει να υπάρχει διαφορά ανάμεσα σε έγγραφα με ομοιόμορφη και </a:t>
            </a:r>
            <a:r>
              <a:rPr lang="en-US" sz="1800" dirty="0">
                <a:latin typeface="+mn-lt"/>
              </a:rPr>
              <a:t>skewed </a:t>
            </a:r>
            <a:r>
              <a:rPr lang="el-GR" sz="1800" dirty="0">
                <a:latin typeface="+mn-lt"/>
              </a:rPr>
              <a:t>κατανομή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1175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3342788" cy="89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581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augmented) </a:t>
            </a:r>
            <a:r>
              <a:rPr lang="el-GR" dirty="0">
                <a:latin typeface="+mn-lt"/>
              </a:rPr>
              <a:t>Το 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 είναι ένας τελεστές στάθμισης (εξομάλυνσης) – </a:t>
            </a:r>
            <a:r>
              <a:rPr lang="en-US" dirty="0">
                <a:latin typeface="+mn-lt"/>
              </a:rPr>
              <a:t>smoothing factor (</a:t>
            </a:r>
            <a:r>
              <a:rPr lang="el-GR" dirty="0">
                <a:latin typeface="+mn-lt"/>
              </a:rPr>
              <a:t>συχνά και 0.4 αντί 0.5)</a:t>
            </a:r>
          </a:p>
        </p:txBody>
      </p:sp>
    </p:spTree>
    <p:extLst>
      <p:ext uri="{BB962C8B-B14F-4D97-AF65-F5344CB8AC3E}">
        <p14:creationId xmlns:p14="http://schemas.microsoft.com/office/powerpoint/2010/main" val="27735427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ερωτημάτων και εγγράφων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7724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000" dirty="0">
                <a:ea typeface="ＭＳ Ｐゴシック" charset="-128"/>
              </a:rPr>
              <a:t>Πολλές μηχανές αναζήτησης σταθμίζουν διαφορετικά τις ερωτήσεις από τα έγγραφα </a:t>
            </a:r>
          </a:p>
          <a:p>
            <a:pPr eaLnBrk="1" hangingPunct="1"/>
            <a:r>
              <a:rPr lang="el-GR" sz="2000" dirty="0">
                <a:ea typeface="ＭＳ Ｐゴシック" charset="-128"/>
              </a:rPr>
              <a:t>Συμβολισμό: </a:t>
            </a:r>
            <a:r>
              <a:rPr lang="en-US" sz="2000" i="1" dirty="0" err="1">
                <a:solidFill>
                  <a:srgbClr val="FF0000"/>
                </a:solidFill>
                <a:ea typeface="ＭＳ Ｐゴシック" charset="-128"/>
              </a:rPr>
              <a:t>ddd.qqq</a:t>
            </a:r>
            <a:r>
              <a:rPr lang="en-US" sz="2000" i="1" dirty="0">
                <a:ea typeface="ＭＳ Ｐゴシック" charset="-128"/>
              </a:rPr>
              <a:t>,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με χρήση των ακρωνύμων του πίνακα (πρώτα 3 γράμματα έγγραφο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- επόμενα 3 γράμματα ερώτημα)</a:t>
            </a:r>
            <a:r>
              <a:rPr lang="en-US" sz="2000" dirty="0">
                <a:ea typeface="ＭＳ Ｐゴシック" charset="-128"/>
              </a:rPr>
              <a:t> </a:t>
            </a:r>
          </a:p>
          <a:p>
            <a:pPr lvl="1"/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όρου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εγγράφων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 err="1">
                <a:solidFill>
                  <a:srgbClr val="FF0000"/>
                </a:solidFill>
                <a:ea typeface="ＭＳ Ｐゴシック" charset="-128"/>
              </a:rPr>
              <a:t>κανονικοποίηση</a:t>
            </a:r>
            <a:endParaRPr lang="el-GR" sz="2000" dirty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>
                <a:ea typeface="ＭＳ Ｐゴシック" charset="-128"/>
              </a:rPr>
              <a:t>Συχνό σχήμα </a:t>
            </a:r>
            <a:r>
              <a:rPr lang="en-US" sz="2000" dirty="0">
                <a:ea typeface="ＭＳ Ｐゴシック" charset="-128"/>
              </a:rPr>
              <a:t>: </a:t>
            </a:r>
            <a:r>
              <a:rPr lang="en-US" sz="2000" dirty="0" err="1">
                <a:ea typeface="ＭＳ Ｐゴシック" charset="-128"/>
              </a:rPr>
              <a:t>lnc.ltc</a:t>
            </a:r>
            <a:endParaRPr lang="en-US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Έγγραφο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no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(n)</a:t>
            </a:r>
            <a:r>
              <a:rPr lang="el-GR" sz="2000" dirty="0">
                <a:ea typeface="ＭＳ Ｐゴシック" charset="-128"/>
              </a:rPr>
              <a:t>, </a:t>
            </a:r>
            <a:r>
              <a:rPr lang="en-US" sz="2000" dirty="0">
                <a:ea typeface="ＭＳ Ｐゴシック" charset="-128"/>
              </a:rPr>
              <a:t>cosine normalization (c)</a:t>
            </a:r>
            <a:endParaRPr lang="el-GR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(t), cosine normalization (c)</a:t>
            </a:r>
          </a:p>
          <a:p>
            <a:pPr marL="0" indent="0" eaLnBrk="1" hangingPunct="1">
              <a:spcAft>
                <a:spcPts val="900"/>
              </a:spcAft>
              <a:buNone/>
            </a:pPr>
            <a:endParaRPr lang="el-GR" sz="20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</p:spTree>
    <p:extLst>
      <p:ext uri="{BB962C8B-B14F-4D97-AF65-F5344CB8AC3E}">
        <p14:creationId xmlns:p14="http://schemas.microsoft.com/office/powerpoint/2010/main" val="793408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D737-80A0-4806-986D-41173F87BAC6}"/>
              </a:ext>
            </a:extLst>
          </p:cNvPr>
          <p:cNvSpPr txBox="1"/>
          <p:nvPr/>
        </p:nvSpPr>
        <p:spPr>
          <a:xfrm>
            <a:off x="800100" y="7620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BD5E8-D84B-4768-8E74-55094EA43CF9}"/>
              </a:ext>
            </a:extLst>
          </p:cNvPr>
          <p:cNvSpPr txBox="1"/>
          <p:nvPr/>
        </p:nvSpPr>
        <p:spPr>
          <a:xfrm>
            <a:off x="457200" y="3593841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Απάντηση ερώτησης με χρήση διανυσματικής αναπαράστασης </a:t>
            </a:r>
            <a:r>
              <a:rPr lang="en-US" dirty="0">
                <a:latin typeface="+mn-lt"/>
              </a:rPr>
              <a:t>	q1: b</a:t>
            </a:r>
          </a:p>
          <a:p>
            <a:r>
              <a:rPr lang="en-US" dirty="0">
                <a:latin typeface="+mn-lt"/>
              </a:rPr>
              <a:t>              q2: b c</a:t>
            </a:r>
          </a:p>
          <a:p>
            <a:r>
              <a:rPr lang="en-US" dirty="0">
                <a:latin typeface="+mn-lt"/>
              </a:rPr>
              <a:t>              q3: b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14:cNvPr>
              <p14:cNvContentPartPr/>
              <p14:nvPr/>
            </p14:nvContentPartPr>
            <p14:xfrm>
              <a:off x="1160706" y="60941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1706" y="60077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1042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AB42EC-02F8-4234-93C4-76D50A46F1F9}"/>
              </a:ext>
            </a:extLst>
          </p:cNvPr>
          <p:cNvSpPr txBox="1"/>
          <p:nvPr/>
        </p:nvSpPr>
        <p:spPr>
          <a:xfrm>
            <a:off x="457200" y="762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Θα δούμε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ένα παράδειγμα χωρίς </a:t>
            </a:r>
            <a:r>
              <a:rPr lang="en-US" dirty="0" err="1">
                <a:latin typeface="+mn-lt"/>
              </a:rPr>
              <a:t>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για ερώτηση και για έγγραφο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FA7C5-F10D-42A0-A512-936615DEA9DE}"/>
              </a:ext>
            </a:extLst>
          </p:cNvPr>
          <p:cNvSpPr txBox="1"/>
          <p:nvPr/>
        </p:nvSpPr>
        <p:spPr>
          <a:xfrm>
            <a:off x="381000" y="2971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q1: b</a:t>
            </a:r>
          </a:p>
          <a:p>
            <a:r>
              <a:rPr lang="en-US" dirty="0">
                <a:latin typeface="+mn-lt"/>
              </a:rPr>
              <a:t>q2: b c</a:t>
            </a:r>
          </a:p>
          <a:p>
            <a:r>
              <a:rPr lang="en-US" dirty="0">
                <a:latin typeface="+mn-lt"/>
              </a:rPr>
              <a:t>q3: b f</a:t>
            </a:r>
          </a:p>
          <a:p>
            <a:endParaRPr lang="en-US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E5857013-2BA5-4060-91B4-A94D5EDDE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50883"/>
              </p:ext>
            </p:extLst>
          </p:nvPr>
        </p:nvGraphicFramePr>
        <p:xfrm>
          <a:off x="5208919" y="6858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9740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74622"/>
              </p:ext>
            </p:extLst>
          </p:nvPr>
        </p:nvGraphicFramePr>
        <p:xfrm>
          <a:off x="381000" y="2514600"/>
          <a:ext cx="8382000" cy="22895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00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Ερώτημα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Έγγραφο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304800" y="1191984"/>
            <a:ext cx="5218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l-GR" sz="2800" dirty="0">
                <a:solidFill>
                  <a:prstClr val="black"/>
                </a:solidFill>
                <a:latin typeface="+mn-lt"/>
              </a:rPr>
              <a:t>Ερώτημα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i="1" dirty="0">
                <a:solidFill>
                  <a:prstClr val="black"/>
                </a:solidFill>
                <a:latin typeface="+mn-lt"/>
              </a:rPr>
              <a:t>best car insurance</a:t>
            </a:r>
            <a:r>
              <a:rPr lang="el-GR" i="1" dirty="0">
                <a:solidFill>
                  <a:prstClr val="black"/>
                </a:solidFill>
                <a:latin typeface="+mn-lt"/>
              </a:rPr>
              <a:t> </a:t>
            </a:r>
            <a:endParaRPr lang="en-US" i="1" dirty="0">
              <a:solidFill>
                <a:prstClr val="black"/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Έγγραφο</a:t>
            </a:r>
            <a:r>
              <a:rPr lang="en-US" dirty="0">
                <a:latin typeface="+mn-lt"/>
              </a:rPr>
              <a:t>: </a:t>
            </a:r>
            <a:r>
              <a:rPr lang="en-US" i="1" dirty="0">
                <a:latin typeface="+mn-lt"/>
              </a:rPr>
              <a:t>car insurance auto insurance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9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Score = 0+0+</a:t>
            </a:r>
            <a:r>
              <a:rPr lang="el-G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0.</a:t>
            </a:r>
            <a:r>
              <a:rPr lang="el-GR" dirty="0">
                <a:solidFill>
                  <a:srgbClr val="C00000"/>
                </a:solidFill>
              </a:rPr>
              <a:t>52*0.52=)</a:t>
            </a:r>
            <a:r>
              <a:rPr lang="en-US" dirty="0">
                <a:solidFill>
                  <a:srgbClr val="C00000"/>
                </a:solidFill>
              </a:rPr>
              <a:t>27+</a:t>
            </a:r>
            <a:r>
              <a:rPr lang="el-GR" dirty="0">
                <a:solidFill>
                  <a:srgbClr val="C00000"/>
                </a:solidFill>
              </a:rPr>
              <a:t>(0.78*0.68=)</a:t>
            </a:r>
            <a:r>
              <a:rPr lang="en-US" dirty="0">
                <a:solidFill>
                  <a:srgbClr val="C00000"/>
                </a:solidFill>
              </a:rPr>
              <a:t>0.53 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410200"/>
            <a:ext cx="5778500" cy="461665"/>
            <a:chOff x="-762000" y="4191979"/>
            <a:chExt cx="5778500" cy="461367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287873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Εγγράφου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057400" y="4191982"/>
            <a:ext cx="2959100" cy="40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74800" imgH="215900" progId="Equation.3">
                    <p:embed/>
                  </p:oleObj>
                </mc:Choice>
                <mc:Fallback>
                  <p:oleObj name="Equation" r:id="rId2" imgW="1574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191982"/>
                          <a:ext cx="2959100" cy="405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9225" y="129272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Ν = 1000Κ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838" y="169048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lnc.ltc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09600" y="4924422"/>
            <a:ext cx="6938963" cy="414038"/>
            <a:chOff x="-762000" y="4157779"/>
            <a:chExt cx="6048330" cy="495567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3176191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Ερωτήματος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993028" y="4157779"/>
            <a:ext cx="3293302" cy="47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4" imgW="1752600" imgH="254000" progId="Equation.3">
                    <p:embed/>
                  </p:oleObj>
                </mc:Choice>
                <mc:Fallback>
                  <p:oleObj name="Εξίσωση" r:id="rId4" imgW="1752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028" y="4157779"/>
                          <a:ext cx="3293302" cy="47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E6AB3B4-081E-4AB7-A26A-CE2BA145D398}"/>
                  </a:ext>
                </a:extLst>
              </p14:cNvPr>
              <p14:cNvContentPartPr/>
              <p14:nvPr/>
            </p14:nvContentPartPr>
            <p14:xfrm>
              <a:off x="1706826" y="4224529"/>
              <a:ext cx="4320" cy="1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E6AB3B4-081E-4AB7-A26A-CE2BA145D3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97826" y="4215529"/>
                <a:ext cx="21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2196FEC-705C-4B11-8E0B-3BC1C1CFA680}"/>
              </a:ext>
            </a:extLst>
          </p:cNvPr>
          <p:cNvGrpSpPr/>
          <p:nvPr/>
        </p:nvGrpSpPr>
        <p:grpSpPr>
          <a:xfrm>
            <a:off x="1702146" y="3811249"/>
            <a:ext cx="64080" cy="41400"/>
            <a:chOff x="1702146" y="3811249"/>
            <a:chExt cx="64080" cy="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B2E191-D08D-4DE5-AEEF-6B03F3566380}"/>
                    </a:ext>
                  </a:extLst>
                </p14:cNvPr>
                <p14:cNvContentPartPr/>
                <p14:nvPr/>
              </p14:nvContentPartPr>
              <p14:xfrm>
                <a:off x="1702146" y="3811249"/>
                <a:ext cx="360" cy="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B2E191-D08D-4DE5-AEEF-6B03F35663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3146" y="3802249"/>
                  <a:ext cx="18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A88AFC-538F-4F59-BCC4-6CBD8862BC80}"/>
                    </a:ext>
                  </a:extLst>
                </p14:cNvPr>
                <p14:cNvContentPartPr/>
                <p14:nvPr/>
              </p14:nvContentPartPr>
              <p14:xfrm>
                <a:off x="1754346" y="3825649"/>
                <a:ext cx="11880" cy="27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A88AFC-538F-4F59-BCC4-6CBD8862BC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45346" y="3816649"/>
                  <a:ext cx="295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3F56B3-D01B-414F-9D28-08F2F945CBC7}"/>
                  </a:ext>
                </a:extLst>
              </p14:cNvPr>
              <p14:cNvContentPartPr/>
              <p14:nvPr/>
            </p14:nvContentPartPr>
            <p14:xfrm>
              <a:off x="1747506" y="4603609"/>
              <a:ext cx="2520" cy="14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3F56B3-D01B-414F-9D28-08F2F945CB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38506" y="4594969"/>
                <a:ext cx="201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14:cNvPr>
              <p14:cNvContentPartPr/>
              <p14:nvPr/>
            </p14:nvContentPartPr>
            <p14:xfrm>
              <a:off x="6194586" y="4597849"/>
              <a:ext cx="36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85586" y="4589209"/>
                <a:ext cx="21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3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8650" y="1822591"/>
            <a:ext cx="788670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Αντί ενός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συνόλου</a:t>
            </a:r>
            <a:r>
              <a:rPr lang="el-GR" sz="2400" dirty="0">
                <a:ea typeface="ＭＳ Ｐゴシック" charset="-128"/>
              </a:rPr>
              <a:t> εγγράφων που ικανοποιούν το ερώτημα, 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 ανάκτηση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ranked retrieval) </a:t>
            </a:r>
            <a:r>
              <a:rPr lang="el-GR" sz="2400" dirty="0">
                <a:ea typeface="ＭＳ Ｐゴシック" charset="-128"/>
              </a:rPr>
              <a:t>επιστρέφει μια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διάταξη</a:t>
            </a:r>
            <a:r>
              <a:rPr lang="el-GR" sz="2400" dirty="0">
                <a:ea typeface="ＭＳ Ｐゴシック" charset="-128"/>
              </a:rPr>
              <a:t> των (κορυφαίων) για την ερώτηση εγγράφων της συλλογής </a:t>
            </a:r>
          </a:p>
          <a:p>
            <a:pPr eaLnBrk="1" hangingPunct="1"/>
            <a:endParaRPr lang="en-US" sz="9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Όταν το σύστημα παράγει ένα διατεταγμένο σύνολο αποτελεσμάτων, τα μεγάλα σύνολα δεν αποτελούν πρόβλημα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Δείχνουμε απλώς τα 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κορυφαία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top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 </a:t>
            </a:r>
            <a:r>
              <a:rPr lang="en-US" sz="2000" dirty="0">
                <a:ea typeface="ＭＳ Ｐゴシック" charset="-128"/>
              </a:rPr>
              <a:t>( ≈ 10) </a:t>
            </a:r>
            <a:r>
              <a:rPr lang="el-GR" sz="2000" dirty="0">
                <a:ea typeface="ＭＳ Ｐゴシック" charset="-128"/>
              </a:rPr>
              <a:t>αποτελέσματα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Δεν παραφορτώνουμε το χρήστη</a:t>
            </a:r>
          </a:p>
          <a:p>
            <a:pPr lvl="1" eaLnBrk="1" hangingPunct="1"/>
            <a:endParaRPr lang="en-US" sz="800" dirty="0">
              <a:ea typeface="ＭＳ Ｐゴシック" charset="-128"/>
            </a:endParaRPr>
          </a:p>
          <a:p>
            <a:pPr marL="0" lvl="1" indent="0" eaLnBrk="1" hangingPunct="1">
              <a:buNone/>
              <a:tabLst>
                <a:tab pos="0" algn="l"/>
              </a:tabLst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Προϋπόθεση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 αλγόριθμος διάταξης να δουλεύει σωστά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-3438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συλλογής και 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συλλογής </a:t>
            </a:r>
            <a:r>
              <a:rPr lang="el-GR" dirty="0">
                <a:ea typeface="ＭＳ Ｐゴシック" charset="-128"/>
              </a:rPr>
              <a:t>ενός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 είναι ο αριθμός των εμφανίσεων του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στη συλλογή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i="1" dirty="0">
                <a:ea typeface="ＭＳ Ｐゴシック" charset="-128"/>
              </a:rPr>
              <a:t>μετρώντας </a:t>
            </a:r>
            <a:r>
              <a:rPr lang="el-GR" b="1" i="1" dirty="0">
                <a:ea typeface="ＭＳ Ｐゴシック" charset="-128"/>
              </a:rPr>
              <a:t>και τις πολλαπλές </a:t>
            </a:r>
            <a:r>
              <a:rPr lang="el-GR" b="1" dirty="0">
                <a:ea typeface="ＭＳ Ｐゴシック" charset="-128"/>
              </a:rPr>
              <a:t>εμφανίσεις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Παράδειγμα</a:t>
            </a:r>
            <a:r>
              <a:rPr lang="en-US" dirty="0">
                <a:ea typeface="ＭＳ Ｐゴシック" charset="-128"/>
              </a:rPr>
              <a:t>:</a:t>
            </a: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800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Ποια λέξη είναι καλύτερος όρος αναζήτησης (και πρέπει να έχει μεγαλύτερο βάρος</a:t>
            </a:r>
            <a:r>
              <a:rPr lang="en-US" dirty="0">
                <a:ea typeface="ＭＳ Ｐゴシック" charset="-128"/>
              </a:rPr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88937"/>
              </p:ext>
            </p:extLst>
          </p:nvPr>
        </p:nvGraphicFramePr>
        <p:xfrm>
          <a:off x="1219200" y="2953814"/>
          <a:ext cx="7010400" cy="1676400"/>
        </p:xfrm>
        <a:graphic>
          <a:graphicData uri="http://schemas.openxmlformats.org/drawingml/2006/table">
            <a:tbl>
              <a:tblPr/>
              <a:tblGrid>
                <a:gridCol w="150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1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42900" y="1143000"/>
            <a:ext cx="84582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Αποδοτικός υπολογισμός διάταξης 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2362200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Που αποθηκεύουμε τις συχνότητες;</a:t>
            </a:r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Μια καλή δομή για τον υπολογισμό του </a:t>
            </a:r>
            <a:r>
              <a:rPr lang="en-US" sz="2800" dirty="0">
                <a:latin typeface="+mn-lt"/>
              </a:rPr>
              <a:t>top-</a:t>
            </a:r>
            <a:r>
              <a:rPr lang="en-US" sz="2800" i="1" dirty="0">
                <a:latin typeface="+mn-lt"/>
              </a:rPr>
              <a:t>k</a:t>
            </a:r>
            <a:r>
              <a:rPr lang="en-US" sz="2800" dirty="0">
                <a:latin typeface="+mn-lt"/>
              </a:rPr>
              <a:t>?</a:t>
            </a:r>
            <a:endParaRPr lang="el-GR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Βοηθάει η διάταξη των εγγράφων με βάση το </a:t>
            </a:r>
            <a:r>
              <a:rPr lang="en-US" sz="2800" dirty="0">
                <a:latin typeface="+mn-lt"/>
              </a:rPr>
              <a:t>id; </a:t>
            </a:r>
            <a:r>
              <a:rPr lang="el-GR" sz="2800" dirty="0">
                <a:latin typeface="+mn-lt"/>
              </a:rPr>
              <a:t>Πιο χρήσιμη διάταξη;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Προσεγγιστικοί μέθοδοι</a:t>
            </a:r>
          </a:p>
          <a:p>
            <a:endParaRPr lang="el-GR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555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5712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Επέκταση καταχωρήσεων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3825792"/>
            <a:ext cx="8786842" cy="750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Συχνότητες όρων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Σε κάθε καταχώρηση, αποθήκευση του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επιπρόσθετα του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</a:p>
        </p:txBody>
      </p:sp>
      <p:pic>
        <p:nvPicPr>
          <p:cNvPr id="8" name="Picture 7" descr="7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90689"/>
            <a:ext cx="6024603" cy="1746094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5387336"/>
            <a:ext cx="8458200" cy="369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Η </a:t>
            </a: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συχνότητα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+mn-cs"/>
              </a:rPr>
              <a:t>idf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  <a:cs typeface="+mn-cs"/>
              </a:rPr>
              <a:t>t</a:t>
            </a:r>
            <a:r>
              <a:rPr lang="en-US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l-GR" dirty="0">
                <a:latin typeface="Calibri"/>
                <a:cs typeface="+mn-cs"/>
              </a:rPr>
              <a:t>αποθηκεύεται στο λεξικό μαζί με τον όρο </a:t>
            </a:r>
            <a:r>
              <a:rPr lang="en-US" dirty="0">
                <a:latin typeface="Calibri"/>
                <a:cs typeface="+mn-cs"/>
              </a:rPr>
              <a:t>t</a:t>
            </a:r>
            <a:r>
              <a:rPr lang="el-GR" dirty="0">
                <a:latin typeface="Calibri"/>
                <a:cs typeface="+mn-cs"/>
              </a:rPr>
              <a:t> (το μήκος της αντίστοιχης λίστας</a:t>
            </a:r>
            <a:r>
              <a:rPr lang="en-US" dirty="0">
                <a:latin typeface="Calibri"/>
                <a:cs typeface="+mn-cs"/>
              </a:rPr>
              <a:t> </a:t>
            </a:r>
            <a:r>
              <a:rPr lang="el-GR" dirty="0">
                <a:latin typeface="Calibri"/>
                <a:cs typeface="+mn-cs"/>
              </a:rPr>
              <a:t>καταχωρήσεων) </a:t>
            </a:r>
            <a:endParaRPr lang="en-US" baseline="-2500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457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3AE21E-7778-48DD-9706-12EE7641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33910-F27C-486F-9F6B-553EA69605A4}"/>
              </a:ext>
            </a:extLst>
          </p:cNvPr>
          <p:cNvSpPr txBox="1"/>
          <p:nvPr/>
        </p:nvSpPr>
        <p:spPr>
          <a:xfrm>
            <a:off x="304800" y="381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FA175DF-B719-434E-A0B0-2393D8A0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54811"/>
              </p:ext>
            </p:extLst>
          </p:nvPr>
        </p:nvGraphicFramePr>
        <p:xfrm>
          <a:off x="4419600" y="228600"/>
          <a:ext cx="3048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2328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14:cNvPr>
              <p14:cNvContentPartPr/>
              <p14:nvPr/>
            </p14:nvContentPartPr>
            <p14:xfrm>
              <a:off x="868746" y="20729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59746" y="1982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051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έγγραφο 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document-at-a-time)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4779" y="2209800"/>
            <a:ext cx="8279621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 defTabSz="449263">
              <a:buClr>
                <a:srgbClr val="336699"/>
              </a:buClr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C00000"/>
                </a:solidFill>
                <a:latin typeface="Calibri"/>
                <a:cs typeface="+mn-cs"/>
              </a:rPr>
              <a:t>(</a:t>
            </a:r>
            <a:r>
              <a:rPr lang="en-US" dirty="0">
                <a:solidFill>
                  <a:srgbClr val="C00000"/>
                </a:solidFill>
                <a:latin typeface="Calibri"/>
                <a:cs typeface="+mn-cs"/>
              </a:rPr>
              <a:t>document-at-a-time)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Μπορούμε να διατρέχουμε τις λίστες των όρων του ερωτήματος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παράλληλα όπως στην περίπτωση της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ανάκτησης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 sort)</a:t>
            </a: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Αυτό έχει ως αποτέλεσμα λόγω της ίδιας διάταξης των εγγράφων στις λίστες καταχωρίσεων τον υπολογισμό του βαθμού ανά έγγραφο  </a:t>
            </a:r>
            <a:endParaRPr lang="de-DE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9511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799" y="135731"/>
            <a:ext cx="84582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βαρών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8389" y="1364881"/>
            <a:ext cx="8051021" cy="2985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συνημίτονο:</a:t>
            </a:r>
          </a:p>
          <a:p>
            <a:pPr lvl="1" defTabSz="449263">
              <a:buClr>
                <a:srgbClr val="336699"/>
              </a:buClr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Εξαρτάται από τη μέθοδο – ίσως χρειαστεί να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αποθηκεύσουμε και το μήκος του εγγράφου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(για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 ή να αποθηκεύσουμε τις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+mn-cs"/>
              </a:rPr>
              <a:t>κανονικοποιημένες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τιμές (αντί του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Τροποποιήσεις εγγράφων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l-GR" dirty="0">
                <a:solidFill>
                  <a:srgbClr val="000000"/>
                </a:solidFill>
                <a:latin typeface="Calibri"/>
              </a:rPr>
              <a:t>τι αλλάζει;</a:t>
            </a:r>
          </a:p>
          <a:p>
            <a:pPr lvl="1" defTabSz="449263">
              <a:buClr>
                <a:srgbClr val="336699"/>
              </a:buClr>
            </a:pP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Η σχετική διάταξη των εγγράφων δεν επηρεάζεται από την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ή όχι του διανύσματος του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q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κάθε όρος μόνο μια φορά στο ερώτημα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w 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+mn-cs"/>
              </a:rPr>
              <a:t>t,q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μπορεί να αγνοηθεί, οπότε μπορούμε απλώς να αθροίζουμε τα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w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181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-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κορυφαίων αποτελεσμάτων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7392" y="1485900"/>
            <a:ext cx="84582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Σε πολλές εφαρμογές, δε χρειαζόμαστε την πλήρη διάταξη, αλλά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 τα κορυφαία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k (top-k)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για κάποιο μικρό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= 100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Απλοϊκός τρόπος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Υπολόγισε τους βαθμούς για όλα τα 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N </a:t>
            </a:r>
            <a:r>
              <a:rPr lang="el-GR" sz="2200" dirty="0">
                <a:solidFill>
                  <a:srgbClr val="000000"/>
                </a:solidFill>
                <a:latin typeface="Calibri"/>
              </a:rPr>
              <a:t>έγραφα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>
                <a:solidFill>
                  <a:srgbClr val="000000"/>
                </a:solidFill>
                <a:latin typeface="Calibri"/>
              </a:rPr>
              <a:t>Sort</a:t>
            </a:r>
            <a:endParaRPr lang="de-DE" sz="2200" dirty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Επέστεψε τα κορυφαία </a:t>
            </a:r>
            <a:r>
              <a:rPr lang="de-DE" sz="2200" i="1" dirty="0">
                <a:solidFill>
                  <a:srgbClr val="000000"/>
                </a:solidFill>
                <a:latin typeface="Calibri"/>
              </a:rPr>
              <a:t>k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δε χρειαζόμαστε όλη τη διάταξη, υπάρχει </a:t>
            </a:r>
            <a:r>
              <a:rPr lang="el-GR" u="sng" dirty="0">
                <a:solidFill>
                  <a:srgbClr val="000000"/>
                </a:solidFill>
                <a:latin typeface="Calibri"/>
                <a:cs typeface="+mn-cs"/>
              </a:rPr>
              <a:t>πιο αποδοτικός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τρόπος να υπολογίσουμε 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τα κορυφαία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k; </a:t>
            </a:r>
            <a:endParaRPr lang="de-DE" sz="2200" i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i="1" dirty="0">
                <a:latin typeface="+mn-lt"/>
              </a:rPr>
              <a:t> Έστω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τα έγγραφα με μη μηδενικό συνημίτονο. Μπορούμε να βρούμε τα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καλύτερα </a:t>
            </a:r>
            <a:r>
              <a:rPr lang="el-GR" i="1" u="sng" dirty="0">
                <a:latin typeface="+mn-lt"/>
              </a:rPr>
              <a:t>χωρίς διάταξη όλων</a:t>
            </a:r>
            <a:r>
              <a:rPr lang="el-GR" i="1" dirty="0">
                <a:latin typeface="+mn-lt"/>
              </a:rPr>
              <a:t> των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εγγράφων; </a:t>
            </a:r>
          </a:p>
        </p:txBody>
      </p:sp>
    </p:spTree>
    <p:extLst>
      <p:ext uri="{BB962C8B-B14F-4D97-AF65-F5344CB8AC3E}">
        <p14:creationId xmlns:p14="http://schemas.microsoft.com/office/powerpoint/2010/main" val="26556820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B43CE-8FD4-48CC-A98A-1BCCD581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BDE09-1079-400E-BE6D-ECDF21B3005F}"/>
              </a:ext>
            </a:extLst>
          </p:cNvPr>
          <p:cNvSpPr txBox="1"/>
          <p:nvPr/>
        </p:nvSpPr>
        <p:spPr>
          <a:xfrm>
            <a:off x="1447800" y="15240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Κρατάμε σε μια δομή μόνο τα </a:t>
            </a:r>
            <a:r>
              <a:rPr lang="en-US" sz="2800" dirty="0">
                <a:latin typeface="+mn-lt"/>
              </a:rPr>
              <a:t>k </a:t>
            </a:r>
            <a:r>
              <a:rPr lang="el-GR" sz="2800" dirty="0">
                <a:latin typeface="+mn-lt"/>
              </a:rPr>
              <a:t>καλύτερα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Συγκρίνουμε το κάθε νέο στοιχείο με αυτά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Αν καλύτερο από το χειρότερο από τα </a:t>
            </a:r>
            <a:r>
              <a:rPr lang="en-US" sz="2800" dirty="0">
                <a:latin typeface="+mn-lt"/>
              </a:rPr>
              <a:t>k </a:t>
            </a:r>
            <a:r>
              <a:rPr lang="el-GR" sz="2800" dirty="0">
                <a:latin typeface="+mn-lt"/>
              </a:rPr>
              <a:t>καλύτερα, το αντικαθιστά στη δομή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αλλιώς το αγνοούμε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24033-25CD-4F00-94DF-C9EEABD65A50}"/>
              </a:ext>
            </a:extLst>
          </p:cNvPr>
          <p:cNvSpPr txBox="1"/>
          <p:nvPr/>
        </p:nvSpPr>
        <p:spPr>
          <a:xfrm>
            <a:off x="533400" y="419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>
                <a:solidFill>
                  <a:schemeClr val="accent5">
                    <a:lumMod val="75000"/>
                  </a:schemeClr>
                </a:solidFill>
              </a:rPr>
              <a:t>Ποια είναι μια καλή δομή;</a:t>
            </a:r>
            <a:endParaRPr lang="en-US" sz="32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51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52400" y="280912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Χρήση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min-heap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3657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min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70C0"/>
                </a:solidFill>
                <a:latin typeface="Calibri"/>
                <a:cs typeface="+mn-cs"/>
              </a:rPr>
              <a:t>Ένα δυαδικό </a:t>
            </a:r>
            <a:r>
              <a:rPr lang="en-US" dirty="0">
                <a:solidFill>
                  <a:srgbClr val="0070C0"/>
                </a:solidFill>
                <a:latin typeface="Calibri"/>
                <a:cs typeface="+mn-cs"/>
              </a:rPr>
              <a:t>min heap</a:t>
            </a:r>
            <a:r>
              <a:rPr lang="el-GR" dirty="0">
                <a:solidFill>
                  <a:srgbClr val="0070C0"/>
                </a:solidFill>
                <a:latin typeface="Calibri"/>
                <a:cs typeface="+mn-cs"/>
              </a:rPr>
              <a:t> είναι ένα δυαδικό δέντρο που η τιμή ενός κόμβου είναι μικρότερη από την τιμή των δύο παιδιών του</a:t>
            </a:r>
            <a:r>
              <a:rPr lang="en-US" dirty="0">
                <a:solidFill>
                  <a:srgbClr val="0070C0"/>
                </a:solidFill>
                <a:latin typeface="Calibri"/>
                <a:cs typeface="+mn-cs"/>
              </a:rPr>
              <a:t>.</a:t>
            </a:r>
          </a:p>
        </p:txBody>
      </p:sp>
      <p:pic>
        <p:nvPicPr>
          <p:cNvPr id="8" name="Picture 7" descr="7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362200"/>
            <a:ext cx="5078439" cy="3786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9D98587-0B31-44A5-ABFA-6DDE9535F0AF}"/>
                  </a:ext>
                </a:extLst>
              </p14:cNvPr>
              <p14:cNvContentPartPr/>
              <p14:nvPr/>
            </p14:nvContentPartPr>
            <p14:xfrm>
              <a:off x="7041306" y="1428049"/>
              <a:ext cx="27360" cy="44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9D98587-0B31-44A5-ABFA-6DDE9535F0A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2306" y="1419049"/>
                <a:ext cx="4500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2898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96780" y="135731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σε πίνακα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pic>
        <p:nvPicPr>
          <p:cNvPr id="263170" name="Picture 2" descr="http://www.cs.cmu.edu/~adamchik/15-121/lectures/Binary%20Heaps/pix/comple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41650"/>
            <a:ext cx="5105400" cy="3848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1782" y="5347288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Η ρίζα είναι στη θέση 1 του πίνακα. 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Για το </a:t>
            </a:r>
            <a:r>
              <a:rPr lang="en-US" sz="2000" dirty="0" err="1">
                <a:latin typeface="+mn-lt"/>
              </a:rPr>
              <a:t>i</a:t>
            </a:r>
            <a:r>
              <a:rPr lang="el-GR" sz="2000" dirty="0">
                <a:latin typeface="+mn-lt"/>
              </a:rPr>
              <a:t>-οστό στοιχείο: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Το αριστερό παιδί είναι στη θέση </a:t>
            </a:r>
            <a:r>
              <a:rPr lang="en-US" sz="2000" dirty="0">
                <a:latin typeface="+mn-lt"/>
              </a:rPr>
              <a:t>2*</a:t>
            </a:r>
            <a:r>
              <a:rPr lang="en-US" sz="2000" dirty="0" err="1">
                <a:latin typeface="+mn-lt"/>
              </a:rPr>
              <a:t>i</a:t>
            </a:r>
            <a:endParaRPr lang="en-US" sz="2000" dirty="0">
              <a:latin typeface="+mn-lt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Το δεξί παιδί είναι στη θέση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2*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+1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 γονέας στη θέση </a:t>
            </a:r>
            <a:r>
              <a:rPr lang="en-US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/2 </a:t>
            </a:r>
            <a:endParaRPr lang="el-GR" sz="2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95441-CDCC-47C3-A8EB-C7430573996C}"/>
              </a:ext>
            </a:extLst>
          </p:cNvPr>
          <p:cNvSpPr txBox="1"/>
          <p:nvPr/>
        </p:nvSpPr>
        <p:spPr>
          <a:xfrm>
            <a:off x="6781800" y="3352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A: DBS (depth)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B: BFS (breadth)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5A80A21-0605-48BE-9551-6540FAE699C7}"/>
                  </a:ext>
                </a:extLst>
              </p14:cNvPr>
              <p14:cNvContentPartPr/>
              <p14:nvPr/>
            </p14:nvContentPartPr>
            <p14:xfrm>
              <a:off x="2761266" y="4858849"/>
              <a:ext cx="11880" cy="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5A80A21-0605-48BE-9551-6540FAE699C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52626" y="4849849"/>
                <a:ext cx="29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75CBB9-18E4-463E-B378-9074102AD83C}"/>
                  </a:ext>
                </a:extLst>
              </p14:cNvPr>
              <p14:cNvContentPartPr/>
              <p14:nvPr/>
            </p14:nvContentPartPr>
            <p14:xfrm>
              <a:off x="3120186" y="4309129"/>
              <a:ext cx="108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75CBB9-18E4-463E-B378-9074102AD8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11546" y="4300129"/>
                <a:ext cx="18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9DBB4AD-693F-4542-8109-3520854DD8E3}"/>
                  </a:ext>
                </a:extLst>
              </p14:cNvPr>
              <p14:cNvContentPartPr/>
              <p14:nvPr/>
            </p14:nvContentPartPr>
            <p14:xfrm>
              <a:off x="3142146" y="4789369"/>
              <a:ext cx="140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9DBB4AD-693F-4542-8109-3520854DD8E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33146" y="4780369"/>
                <a:ext cx="3168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629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46235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895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ea typeface="ＭＳ Ｐゴシック" charset="-128"/>
              </a:rPr>
              <a:t>Η διαβαθμισμένη ανάκτηση συνήθως με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algn="just">
              <a:spcAft>
                <a:spcPts val="600"/>
              </a:spcAft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Free text queries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Μία ή περισσότερες λέξεις σε μια φυσική γλώσσα (αντί για μια γλώσσα ερωτημάτων με τελεστές και εκφράσεις)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5D301-0F3A-4F5E-8295-1EFA317729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Εισαγωγή στοιχείου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Το νέο στοιχείο εισάγεται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ως το τελευταίο στοιχείο </a:t>
            </a:r>
            <a:r>
              <a:rPr lang="el-GR" sz="2000" dirty="0">
                <a:latin typeface="+mn-lt"/>
              </a:rPr>
              <a:t>(στο τέλος του </a:t>
            </a:r>
            <a:r>
              <a:rPr lang="en-US" sz="2000" dirty="0">
                <a:latin typeface="+mn-lt"/>
              </a:rPr>
              <a:t>heap)</a:t>
            </a:r>
          </a:p>
          <a:p>
            <a:r>
              <a:rPr lang="el-GR" sz="2000" dirty="0">
                <a:latin typeface="+mn-lt"/>
              </a:rPr>
              <a:t>Η ιδιότητα του </a:t>
            </a:r>
            <a:r>
              <a:rPr lang="en-US" sz="2000" dirty="0">
                <a:latin typeface="+mn-lt"/>
              </a:rPr>
              <a:t>heap </a:t>
            </a:r>
            <a:r>
              <a:rPr lang="el-GR" sz="2000" dirty="0">
                <a:latin typeface="+mn-lt"/>
              </a:rPr>
              <a:t>εξασφαλίζεται με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σύγκριση του στοιχείου με τον γονιό του</a:t>
            </a:r>
            <a:r>
              <a:rPr lang="el-GR" sz="2000" dirty="0">
                <a:latin typeface="+mn-lt"/>
              </a:rPr>
              <a:t> και μετακίνηση του προς τα πάνω </a:t>
            </a:r>
            <a:r>
              <a:rPr lang="en-US" sz="2000" dirty="0">
                <a:latin typeface="+mn-lt"/>
              </a:rPr>
              <a:t>(swap with parent) </a:t>
            </a:r>
            <a:r>
              <a:rPr lang="el-GR" sz="2000" dirty="0">
                <a:latin typeface="+mn-lt"/>
              </a:rPr>
              <a:t>μέχρι να συναντήσει στοιχείο ίσο ή μεγαλύτερο (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percolation up</a:t>
            </a:r>
            <a:r>
              <a:rPr lang="el-GR" sz="2000" dirty="0">
                <a:latin typeface="+mn-lt"/>
              </a:rPr>
              <a:t>)</a:t>
            </a:r>
            <a:r>
              <a:rPr lang="en-US" sz="2000" dirty="0">
                <a:latin typeface="+mn-lt"/>
              </a:rPr>
              <a:t>. </a:t>
            </a:r>
            <a:endParaRPr lang="el-GR" sz="2000" dirty="0">
              <a:latin typeface="+mn-lt"/>
            </a:endParaRPr>
          </a:p>
        </p:txBody>
      </p:sp>
      <p:pic>
        <p:nvPicPr>
          <p:cNvPr id="262146" name="Picture 2" descr="http://www.cs.cmu.edu/~adamchik/15-121/lectures/Binary%20Heaps/pix/inser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502920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2675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066800" y="518100"/>
            <a:ext cx="6705600" cy="1143000"/>
          </a:xfrm>
        </p:spPr>
        <p:txBody>
          <a:bodyPr/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Διαγραφή μικρότερου στοιχείου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Το μικρότερο στοιχείο βρίσκεται </a:t>
            </a:r>
            <a:r>
              <a:rPr lang="el-GR" sz="2000" i="1" dirty="0">
                <a:latin typeface="+mn-lt"/>
              </a:rPr>
              <a:t>στη ρίζα </a:t>
            </a:r>
            <a:r>
              <a:rPr lang="el-GR" sz="2000" dirty="0">
                <a:latin typeface="+mn-lt"/>
              </a:rPr>
              <a:t>(το πρώτο στοιχείο του πίνακα)</a:t>
            </a:r>
          </a:p>
          <a:p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Το σβήνουμε από τη λίστα και το αντικαθιστούμε με το τελευταίο στοιχείο στη λίστα, εξασφαλίζοντας την ιδιότητα του </a:t>
            </a:r>
            <a:r>
              <a:rPr lang="en-US" sz="2000" dirty="0">
                <a:latin typeface="+mn-lt"/>
              </a:rPr>
              <a:t>heap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συγκρίνοντας με τα παιδιά του</a:t>
            </a:r>
            <a:r>
              <a:rPr lang="el-GR" sz="2000" dirty="0">
                <a:latin typeface="+mn-lt"/>
              </a:rPr>
              <a:t> (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percolating down</a:t>
            </a:r>
            <a:r>
              <a:rPr lang="el-GR" sz="20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13093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723900" y="495404"/>
            <a:ext cx="7772400" cy="1143000"/>
          </a:xfrm>
        </p:spPr>
        <p:txBody>
          <a:bodyPr/>
          <a:lstStyle/>
          <a:p>
            <a:pPr lvl="0" defTabSz="449263" eaLnBrk="1" hangingPunct="1"/>
            <a:r>
              <a:rPr lang="el-GR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Επιλογή των κορυφαίων 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 </a:t>
            </a:r>
            <a:r>
              <a:rPr lang="el-GR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σε 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O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(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 log 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6106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Στόχος: Διατηρούμε τα </a:t>
            </a: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καλύτερα </a:t>
            </a:r>
            <a:r>
              <a:rPr lang="en-US" i="1" dirty="0">
                <a:solidFill>
                  <a:srgbClr val="FF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που έχουμε δει μέχρι στιγμής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>
                <a:solidFill>
                  <a:srgbClr val="FF0000"/>
                </a:solidFill>
                <a:latin typeface="Calibri"/>
                <a:cs typeface="+mn-cs"/>
              </a:rPr>
              <a:t>min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Για την επεξεργασία ενός νέου εγγράφου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′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με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′: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Get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current minimum </a:t>
            </a:r>
            <a:r>
              <a:rPr lang="en-US" sz="2200" i="1" dirty="0" err="1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of heap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(O(1))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If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′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˂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skip to next document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υπάρχουν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k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καλύτερα */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If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 err="1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&gt; </a:t>
            </a:r>
            <a:r>
              <a:rPr lang="de-DE" sz="2200" i="1" dirty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de-DE" sz="2200" i="1" baseline="-25000" dirty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heap-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delete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root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(O(log k)) 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καλύτερο, σβήσε τη ρίζα</a:t>
            </a:r>
            <a:endParaRPr lang="de-DE" sz="16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</a:pP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           heap-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add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′/</a:t>
            </a:r>
            <a:r>
              <a:rPr lang="de-DE" sz="2200" i="1" dirty="0" err="1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(O(log k))</a:t>
            </a:r>
            <a:r>
              <a:rPr lang="el-GR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	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και βάλτο στο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heap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*/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endParaRPr lang="de-DE" sz="16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54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άλλο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Ποιο αποδοτικό υπολογισμό για μεγάλες συλλογές</a:t>
            </a:r>
          </a:p>
        </p:txBody>
      </p:sp>
    </p:spTree>
    <p:extLst>
      <p:ext uri="{BB962C8B-B14F-4D97-AF65-F5344CB8AC3E}">
        <p14:creationId xmlns:p14="http://schemas.microsoft.com/office/powerpoint/2010/main" val="31329699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71600" y="663827"/>
            <a:ext cx="6248400" cy="6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Πιο αποδοτικός υπολογισμός;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2379" y="1605066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Η ταξινόμηση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έχει πολυπλοκότητα χρόνου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όπου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ο αριθμός των εγγράφων (ή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ισοδύναμα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J)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Βελτιστοποίηση κατά ένα σταθερό όρο, αλλά ακόμα θέλουμε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&gt; 10</a:t>
            </a:r>
            <a:r>
              <a:rPr lang="de-DE" baseline="30000" dirty="0">
                <a:solidFill>
                  <a:srgbClr val="000000"/>
                </a:solidFill>
                <a:latin typeface="Calibri"/>
                <a:cs typeface="+mn-cs"/>
              </a:rPr>
              <a:t>10</a:t>
            </a:r>
            <a:r>
              <a:rPr lang="el-GR" baseline="30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(δηλαδή, πρέπει να «δούμε» </a:t>
            </a:r>
            <a:r>
              <a:rPr lang="el-GR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όλα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τα έγγραφα)</a:t>
            </a:r>
            <a:endParaRPr lang="de-DE" i="1" baseline="30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Υπάρχουν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αλγόριθμοι;</a:t>
            </a:r>
            <a:endParaRPr lang="de-DE" i="1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Αυτό που ψάχνουμε στην πραγματικότητα αντιστοιχεί στο να λύσουμε το πρόβλημα των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πλησιέστερων γειτόνων (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-nearest neighbor (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kNN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 problem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 στο διάνυσμα του ερωτήματος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(= query point).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Δεν υπάρχει γενική λύση σε αυτό το πρόβλημα που να είναι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 (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ειδικά για πολλές διαστάσεις)</a:t>
            </a:r>
            <a:endParaRPr lang="de-DE" i="1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192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20346" y="381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Ασφαλής (</a:t>
            </a:r>
            <a:r>
              <a:rPr lang="en-US" altLang="el-GR" sz="3600" dirty="0">
                <a:solidFill>
                  <a:schemeClr val="accent2">
                    <a:lumMod val="75000"/>
                  </a:schemeClr>
                </a:solidFill>
              </a:rPr>
              <a:t>safe) </a:t>
            </a:r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και μη ασφαλής </a:t>
            </a:r>
            <a:r>
              <a:rPr lang="en-US" altLang="el-GR" sz="3600" dirty="0">
                <a:solidFill>
                  <a:schemeClr val="accent2">
                    <a:lumMod val="75000"/>
                  </a:schemeClr>
                </a:solidFill>
              </a:rPr>
              <a:t>(non-safe) </a:t>
            </a:r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διάταξη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0346" y="2250831"/>
            <a:ext cx="7639050" cy="22862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/>
              <a:t>Ο όρος </a:t>
            </a:r>
            <a:r>
              <a:rPr lang="el-GR" altLang="el-GR" sz="2400" dirty="0">
                <a:solidFill>
                  <a:schemeClr val="accent2">
                    <a:lumMod val="75000"/>
                  </a:schemeClr>
                </a:solidFill>
              </a:rPr>
              <a:t>ασφαλής διάταξη (</a:t>
            </a:r>
            <a:r>
              <a:rPr lang="en-US" altLang="el-GR" sz="2400" dirty="0">
                <a:solidFill>
                  <a:schemeClr val="accent2">
                    <a:lumMod val="75000"/>
                  </a:schemeClr>
                </a:solidFill>
              </a:rPr>
              <a:t>safe ranking</a:t>
            </a:r>
            <a:r>
              <a:rPr lang="el-GR" altLang="en-US" sz="2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l-GR" altLang="en-US" sz="2400" dirty="0"/>
              <a:t>χρησιμοποιείται για μεθόδους που εξασφαλίζουν ότι τα </a:t>
            </a:r>
            <a:r>
              <a:rPr lang="en-US" altLang="el-GR" sz="2400" dirty="0">
                <a:solidFill>
                  <a:srgbClr val="FF0000"/>
                </a:solidFill>
              </a:rPr>
              <a:t>K</a:t>
            </a:r>
            <a:r>
              <a:rPr lang="en-US" altLang="el-GR" sz="2400" dirty="0"/>
              <a:t> </a:t>
            </a:r>
            <a:r>
              <a:rPr lang="el-GR" altLang="el-GR" sz="2400" dirty="0"/>
              <a:t>έγγραφα που επιστέφονται είναι </a:t>
            </a:r>
            <a:r>
              <a:rPr lang="el-GR" altLang="el-GR" sz="2400" i="1" dirty="0"/>
              <a:t>ακριβώς</a:t>
            </a:r>
            <a:r>
              <a:rPr lang="el-GR" altLang="el-GR" sz="2400" dirty="0"/>
              <a:t> τα </a:t>
            </a:r>
            <a:r>
              <a:rPr lang="el-GR" altLang="el-GR" sz="2400" dirty="0">
                <a:solidFill>
                  <a:srgbClr val="FF0000"/>
                </a:solidFill>
              </a:rPr>
              <a:t>Κ</a:t>
            </a:r>
            <a:r>
              <a:rPr lang="el-GR" altLang="el-GR" sz="2400" dirty="0"/>
              <a:t> έγγραφα με το μεγαλύτερο </a:t>
            </a:r>
            <a:r>
              <a:rPr lang="en-US" altLang="el-GR" sz="2400" dirty="0"/>
              <a:t>score</a:t>
            </a:r>
            <a:endParaRPr lang="el-GR" alt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l-GR" alt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>
                <a:solidFill>
                  <a:schemeClr val="accent2">
                    <a:lumMod val="75000"/>
                  </a:schemeClr>
                </a:solidFill>
              </a:rPr>
              <a:t>Μη ασφαλής (ή </a:t>
            </a:r>
            <a:r>
              <a:rPr lang="en-US" altLang="el-GR" sz="2400" dirty="0">
                <a:solidFill>
                  <a:schemeClr val="accent2">
                    <a:lumMod val="75000"/>
                  </a:schemeClr>
                </a:solidFill>
              </a:rPr>
              <a:t>inexact) </a:t>
            </a:r>
            <a:r>
              <a:rPr lang="el-GR" altLang="el-GR" sz="2400" dirty="0">
                <a:solidFill>
                  <a:schemeClr val="accent2">
                    <a:lumMod val="75000"/>
                  </a:schemeClr>
                </a:solidFill>
              </a:rPr>
              <a:t>διάταξη </a:t>
            </a:r>
            <a:r>
              <a:rPr lang="el-GR" altLang="el-GR" sz="2400" dirty="0"/>
              <a:t>μας δίνει «καλά» </a:t>
            </a:r>
            <a:r>
              <a:rPr lang="el-GR" altLang="el-GR" sz="2400" dirty="0">
                <a:solidFill>
                  <a:srgbClr val="FF0000"/>
                </a:solidFill>
              </a:rPr>
              <a:t>Κ</a:t>
            </a:r>
            <a:r>
              <a:rPr lang="el-GR" altLang="el-GR" sz="2400" dirty="0"/>
              <a:t> έγγραφα αλλά όχι απαραίτητα τα κορυφαία </a:t>
            </a:r>
            <a:r>
              <a:rPr lang="el-GR" altLang="el-GR" sz="2400" dirty="0">
                <a:solidFill>
                  <a:srgbClr val="FF0000"/>
                </a:solidFill>
              </a:rPr>
              <a:t>Κ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αποδεκτή αλλά πρέπει να εξασφαλίσουμε ότι δεν είμαστε «πολύ μακριά» από την ασφαλή διάταξη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Έτσι και αλλιώς, η </a:t>
            </a:r>
            <a:r>
              <a:rPr lang="en-US" altLang="el-GR" sz="2000" dirty="0" err="1"/>
              <a:t>tf.idf</a:t>
            </a:r>
            <a:r>
              <a:rPr lang="en-US" altLang="el-GR" sz="2000" dirty="0"/>
              <a:t> </a:t>
            </a:r>
            <a:r>
              <a:rPr lang="el-GR" altLang="el-GR" sz="2000" dirty="0"/>
              <a:t>στάθμιση δεν είναι ακριβής αποτίμηση της συνάφειας, αλλά μια εκτίμηση της</a:t>
            </a:r>
            <a:endParaRPr lang="en-US" altLang="el-GR" sz="20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7.1.1</a:t>
            </a:r>
          </a:p>
        </p:txBody>
      </p:sp>
    </p:spTree>
    <p:extLst>
      <p:ext uri="{BB962C8B-B14F-4D97-AF65-F5344CB8AC3E}">
        <p14:creationId xmlns:p14="http://schemas.microsoft.com/office/powerpoint/2010/main" val="21625515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328026"/>
            <a:ext cx="88392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Γενική προσέγγιση «ψαλιδίσματος»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pruning)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0564" cy="2667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Βρες ένα </a:t>
            </a:r>
            <a:r>
              <a:rPr lang="el-GR" sz="2400" b="1" dirty="0">
                <a:solidFill>
                  <a:schemeClr val="tx1"/>
                </a:solidFill>
                <a:ea typeface="ＭＳ Ｐゴシック" pitchFamily="34" charset="-128"/>
              </a:rPr>
              <a:t>σύνολο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από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υποψήφια έγγραφα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 (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contenders</a:t>
            </a: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όπου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 &lt; |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|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&lt;&lt; N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δεν περιέχει απαραίτητα όλα τα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top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αλλά περιέχει αρκετά καλά έγγραφα και πολλά από τα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top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Επέστρεψε τα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top K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έγγραφα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του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endParaRPr lang="el-GR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Α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 είναι ένα ψαλίδισμα (</a:t>
            </a:r>
            <a:r>
              <a:rPr lang="en-US" sz="2400" u="sng" dirty="0">
                <a:solidFill>
                  <a:schemeClr val="tx1"/>
                </a:solidFill>
                <a:ea typeface="ＭＳ Ｐゴシック" pitchFamily="34" charset="-128"/>
              </a:rPr>
              <a:t>pruning</a:t>
            </a:r>
            <a:r>
              <a:rPr lang="el-GR" sz="2400" u="sng" dirty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 των μη υποψηφίων</a:t>
            </a:r>
          </a:p>
          <a:p>
            <a:pPr>
              <a:buNone/>
            </a:pPr>
            <a:endParaRPr lang="el-GR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236" y="52679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+mn-lt"/>
              </a:rPr>
              <a:t>Θα δούμε σχετικούς </a:t>
            </a:r>
            <a:r>
              <a:rPr lang="el-GR" sz="2800" i="1" dirty="0" err="1">
                <a:latin typeface="+mn-lt"/>
              </a:rPr>
              <a:t>ευριστικούς</a:t>
            </a:r>
            <a:endParaRPr lang="el-GR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1009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272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Περιορισμός του ευρετηρίου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(index elimination)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371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Ο βασικός αλγόριθμος υπολογισμού του συνημίτονου θεωρεί έγγραφα που περιέχουν </a:t>
            </a:r>
            <a:r>
              <a:rPr lang="el-GR" sz="2400" i="1" u="sng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τουλάχιστον έναν </a:t>
            </a:r>
            <a:r>
              <a:rPr lang="el-GR" sz="2400" i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όρο του ερωτήματος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i="1" dirty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Μπορούμε να επεκτείνουμε αυτήν την ιδέα;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 Δύο εναλλακτικές: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Εξετάζουμε μόνο τους όρους του ερωτήματος με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μεγάλο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400" i="1" dirty="0">
                <a:ea typeface="ＭＳ Ｐゴシック" pitchFamily="34" charset="-128"/>
              </a:rPr>
              <a:t>ή/και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Εξετάζουμε μόνο έγγραφα που περιέχουν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πολλούς από τους όρους του ερωτήματος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l-GR" sz="1600" dirty="0"/>
              <a:t> </a:t>
            </a:r>
            <a:r>
              <a:rPr lang="en-US" sz="1600" dirty="0"/>
              <a:t>7.1.2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F1A1B4-748B-464A-8846-4E2CCE45026C}"/>
                  </a:ext>
                </a:extLst>
              </p14:cNvPr>
              <p14:cNvContentPartPr/>
              <p14:nvPr/>
            </p14:nvContentPartPr>
            <p14:xfrm>
              <a:off x="3630306" y="3213649"/>
              <a:ext cx="360" cy="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F1A1B4-748B-464A-8846-4E2CCE4502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1666" y="3205009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F5B5DB-7883-430F-A86F-5CB16842EA93}"/>
                  </a:ext>
                </a:extLst>
              </p14:cNvPr>
              <p14:cNvContentPartPr/>
              <p14:nvPr/>
            </p14:nvContentPartPr>
            <p14:xfrm>
              <a:off x="3646506" y="3312649"/>
              <a:ext cx="13320" cy="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F5B5DB-7883-430F-A86F-5CB16842EA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37866" y="3304009"/>
                <a:ext cx="3096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3702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Μόνο όροι με μεγάλο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7187" y="1905000"/>
            <a:ext cx="8329613" cy="129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Παράδειγμα: Για το ερώτημα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in the rye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Αθροίζουμε μόνο το βαθμό για τους όρους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rye</a:t>
            </a:r>
            <a:endParaRPr lang="el-GR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Γιατί;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όροι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the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έχουν μικρή συνεισφορά στο βαθμό και άρα δεν αλλάζουν σημαντικά τη διάταξη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400" i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Όφελος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καταχωρήσεις των όρων με μικρά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περιέχουν 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πολλά έγγραφα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μεγάλες λίστες καταχωρήσεων)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αυτά τα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(πολλά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έγγραφα δε μπαίνουν ως υποψήφια στο σύνολο Α</a:t>
            </a:r>
            <a:endParaRPr lang="en-US" sz="2400" i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7.1.2</a:t>
            </a:r>
          </a:p>
        </p:txBody>
      </p:sp>
    </p:spTree>
    <p:extLst>
      <p:ext uri="{BB962C8B-B14F-4D97-AF65-F5344CB8AC3E}">
        <p14:creationId xmlns:p14="http://schemas.microsoft.com/office/powerpoint/2010/main" val="33015683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35731"/>
            <a:ext cx="86868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Έγγραφα με πολλούς όρους του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30924"/>
            <a:ext cx="7924800" cy="38666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Κάθε έγγραφο που έχει 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ερωτήματος είναι υποψήφιο  για τη λίστα με τα κορυφαία Κ έγγραφα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ερωτήματα με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πολλούς όρους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υπολογίζουμε τους βαθμούς μόνο των εγγράφων που περιέχουν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αρκετούς από τους όρους του ερωτήματος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 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παράδειγμα, αν η ερώτηση έχει 4 όρους, τουλάχιστον 3 από τους 4 όρους</a:t>
            </a:r>
          </a:p>
          <a:p>
            <a:pPr lvl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Παρόμοιο με ένα είδος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μερικής σύζευξης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“soft conjunction”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στα ερωτήματα των μηχανών αναζήτησης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αρχικά στη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Google)</a:t>
            </a:r>
          </a:p>
          <a:p>
            <a:pPr lvl="1"/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Εύκολα να υλοποιηθεί κατά τη διάσχιση των καταχωρήσεων 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7.1.2</a:t>
            </a:r>
          </a:p>
        </p:txBody>
      </p:sp>
    </p:spTree>
    <p:extLst>
      <p:ext uri="{BB962C8B-B14F-4D97-AF65-F5344CB8AC3E}">
        <p14:creationId xmlns:p14="http://schemas.microsoft.com/office/powerpoint/2010/main" val="416174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Βαθμολόγηση ως  βάση της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5819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Θέλουμε να επιστρέψουμε τα αποτελέσματα διατεταγμένα με βάση </a:t>
            </a:r>
            <a:r>
              <a:rPr lang="el-GR" i="1" dirty="0">
                <a:ea typeface="ＭＳ Ｐゴシック" charset="-128"/>
              </a:rPr>
              <a:t>το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πόσο πιθανό είναι να είναι χρήσιμα στο χρήστη </a:t>
            </a:r>
            <a:r>
              <a:rPr lang="el-GR" dirty="0">
                <a:ea typeface="ＭＳ Ｐゴシック" charset="-128"/>
              </a:rPr>
              <a:t>ή με βάση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τη συνάφεια τους με το ερώτημα </a:t>
            </a:r>
          </a:p>
          <a:p>
            <a:pPr eaLnBrk="1" hangingPunct="1"/>
            <a:endParaRPr lang="el-GR" i="1" dirty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Πως διατάσουμε-διαβαθμίζουμε τα έγγραφα μιας συλλογής με βάση ένα ερώτημα;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Αναθέτουμε ένα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</a:t>
            </a:r>
            <a:r>
              <a:rPr lang="el-GR" sz="2000" dirty="0">
                <a:ea typeface="ＭＳ Ｐゴシック" charset="-128"/>
              </a:rPr>
              <a:t> (</a:t>
            </a:r>
            <a:r>
              <a:rPr lang="en-US" sz="2000" dirty="0">
                <a:ea typeface="ＭＳ Ｐゴシック" charset="-128"/>
              </a:rPr>
              <a:t>score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 – </a:t>
            </a:r>
            <a:r>
              <a:rPr lang="el-GR" sz="2000" dirty="0">
                <a:ea typeface="ＭＳ Ｐゴシック" charset="-128"/>
              </a:rPr>
              <a:t>ας πούμε στο </a:t>
            </a:r>
            <a:r>
              <a:rPr lang="en-US" sz="2000" dirty="0">
                <a:ea typeface="ＭＳ Ｐゴシック" charset="-128"/>
              </a:rPr>
              <a:t>[0, 1] – </a:t>
            </a:r>
            <a:r>
              <a:rPr lang="el-GR" sz="2000" dirty="0">
                <a:ea typeface="ＭＳ Ｐゴシック" charset="-128"/>
              </a:rPr>
              <a:t>σε κάθε έγγραφο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score(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): </a:t>
            </a:r>
            <a:r>
              <a:rPr lang="el-GR" sz="2000" dirty="0">
                <a:ea typeface="ＭＳ Ｐゴシック" charset="-128"/>
              </a:rPr>
              <a:t>μετρά πόσο καλά το </a:t>
            </a:r>
            <a:r>
              <a:rPr lang="el-GR" sz="2000" i="1" dirty="0">
                <a:ea typeface="ＭＳ Ｐゴシック" charset="-128"/>
              </a:rPr>
              <a:t>έγγραφο </a:t>
            </a:r>
            <a:r>
              <a:rPr lang="en-US" sz="2000" i="1" dirty="0">
                <a:ea typeface="ＭＳ Ｐゴシック" charset="-128"/>
              </a:rPr>
              <a:t>d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l-GR" sz="2000" dirty="0">
                <a:ea typeface="ＭＳ Ｐゴシック" charset="-128"/>
              </a:rPr>
              <a:t>ταιριάζει</a:t>
            </a:r>
            <a:r>
              <a:rPr lang="en-US" sz="2000" dirty="0">
                <a:ea typeface="ＭＳ Ｐゴシック" charset="-128"/>
              </a:rPr>
              <a:t>”</a:t>
            </a:r>
            <a:r>
              <a:rPr lang="el-GR" sz="2000" dirty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(match)  </a:t>
            </a:r>
            <a:r>
              <a:rPr lang="el-GR" sz="2000" dirty="0">
                <a:ea typeface="ＭＳ Ｐゴシック" charset="-128"/>
              </a:rPr>
              <a:t>με το </a:t>
            </a:r>
            <a:r>
              <a:rPr lang="el-GR" sz="2000" i="1" dirty="0">
                <a:ea typeface="ＭＳ Ｐゴシック" charset="-128"/>
              </a:rPr>
              <a:t>ερώτημα</a:t>
            </a:r>
            <a:r>
              <a:rPr lang="en-US" sz="2000" i="1" dirty="0">
                <a:ea typeface="ＭＳ Ｐゴシック" charset="-128"/>
              </a:rPr>
              <a:t> 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2733675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Brutus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81000" y="3267075"/>
            <a:ext cx="12858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Caesar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81000" y="3800475"/>
            <a:ext cx="17494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Calpurnia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2057400" y="2809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2057400" y="3343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3876675"/>
            <a:ext cx="4876800" cy="304800"/>
            <a:chOff x="2064" y="2448"/>
            <a:chExt cx="3072" cy="192"/>
          </a:xfrm>
        </p:grpSpPr>
        <p:sp>
          <p:nvSpPr>
            <p:cNvPr id="2669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9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76600" y="3267075"/>
            <a:ext cx="4943475" cy="457200"/>
            <a:chOff x="2064" y="2688"/>
            <a:chExt cx="3114" cy="288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2668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7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668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8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8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668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8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13</a:t>
              </a:r>
            </a:p>
          </p:txBody>
        </p:sp>
        <p:sp>
          <p:nvSpPr>
            <p:cNvPr id="2668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21</a:t>
              </a:r>
            </a:p>
          </p:txBody>
        </p:sp>
        <p:sp>
          <p:nvSpPr>
            <p:cNvPr id="2668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276600" y="2733675"/>
            <a:ext cx="4876800" cy="457200"/>
            <a:chOff x="2064" y="2400"/>
            <a:chExt cx="3072" cy="28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7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6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6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6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6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7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7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7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35" name="Text Box 48"/>
          <p:cNvSpPr txBox="1">
            <a:spLocks noChangeArrowheads="1"/>
          </p:cNvSpPr>
          <p:nvPr/>
        </p:nvSpPr>
        <p:spPr bwMode="auto">
          <a:xfrm>
            <a:off x="3276600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26636" name="AutoShape 49"/>
          <p:cNvSpPr>
            <a:spLocks noChangeArrowheads="1"/>
          </p:cNvSpPr>
          <p:nvPr/>
        </p:nvSpPr>
        <p:spPr bwMode="auto">
          <a:xfrm>
            <a:off x="2057400" y="38766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7" name="Text Box 50"/>
          <p:cNvSpPr txBox="1">
            <a:spLocks noChangeArrowheads="1"/>
          </p:cNvSpPr>
          <p:nvPr/>
        </p:nvSpPr>
        <p:spPr bwMode="auto">
          <a:xfrm>
            <a:off x="3895725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16</a:t>
            </a:r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13096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Antony</a:t>
            </a:r>
          </a:p>
        </p:txBody>
      </p:sp>
      <p:sp>
        <p:nvSpPr>
          <p:cNvPr id="26639" name="AutoShape 7"/>
          <p:cNvSpPr>
            <a:spLocks noChangeArrowheads="1"/>
          </p:cNvSpPr>
          <p:nvPr/>
        </p:nvSpPr>
        <p:spPr bwMode="auto">
          <a:xfrm>
            <a:off x="2057400" y="2209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276600" y="21336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59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0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1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2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3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1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52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53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54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55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56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57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58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41" name="Text Box 50"/>
          <p:cNvSpPr txBox="1">
            <a:spLocks noChangeArrowheads="1"/>
          </p:cNvSpPr>
          <p:nvPr/>
        </p:nvSpPr>
        <p:spPr bwMode="auto">
          <a:xfrm>
            <a:off x="4532313" y="3810000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32</a:t>
            </a:r>
          </a:p>
        </p:txBody>
      </p: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495800" y="2209800"/>
            <a:ext cx="1828800" cy="1447800"/>
            <a:chOff x="4495800" y="3276600"/>
            <a:chExt cx="1828800" cy="1447800"/>
          </a:xfrm>
        </p:grpSpPr>
        <p:sp>
          <p:nvSpPr>
            <p:cNvPr id="26647" name="Rectangle 82"/>
            <p:cNvSpPr>
              <a:spLocks noChangeArrowheads="1"/>
            </p:cNvSpPr>
            <p:nvPr/>
          </p:nvSpPr>
          <p:spPr bwMode="auto">
            <a:xfrm>
              <a:off x="4495800" y="3276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83"/>
            <p:cNvSpPr>
              <a:spLocks noChangeArrowheads="1"/>
            </p:cNvSpPr>
            <p:nvPr/>
          </p:nvSpPr>
          <p:spPr bwMode="auto">
            <a:xfrm>
              <a:off x="4495800" y="38862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84"/>
            <p:cNvSpPr>
              <a:spLocks noChangeArrowheads="1"/>
            </p:cNvSpPr>
            <p:nvPr/>
          </p:nvSpPr>
          <p:spPr bwMode="auto">
            <a:xfrm>
              <a:off x="5715000" y="4419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0"/>
          <p:cNvGrpSpPr/>
          <p:nvPr/>
        </p:nvGrpSpPr>
        <p:grpSpPr>
          <a:xfrm>
            <a:off x="38862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88" name="Rectangle 87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44958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93" name="Rectangle 92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81000" y="5209063"/>
            <a:ext cx="825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>
                <a:latin typeface="+mn-lt"/>
              </a:rPr>
              <a:t>Υπολογισμοί βαθμών μόνο για τα έγγραφα 8, 16 και 32</a:t>
            </a:r>
            <a:endParaRPr lang="en-US" dirty="0">
              <a:latin typeface="+mn-lt"/>
            </a:endParaRPr>
          </a:p>
        </p:txBody>
      </p:sp>
      <p:sp>
        <p:nvSpPr>
          <p:cNvPr id="2664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1" y="4653546"/>
            <a:ext cx="784860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3 από τους 4 όρους του ερωτήματος</a:t>
            </a:r>
          </a:p>
        </p:txBody>
      </p:sp>
    </p:spTree>
    <p:extLst>
      <p:ext uri="{BB962C8B-B14F-4D97-AF65-F5344CB8AC3E}">
        <p14:creationId xmlns:p14="http://schemas.microsoft.com/office/powerpoint/2010/main" val="3951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357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Λίστες πρωταθλητών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850" y="1562204"/>
            <a:ext cx="8362950" cy="1828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Προ-υπολογισμός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κάθε όρο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λεξικού, των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εγγράφων με το μεγαλύτερο βάρος ανάμεσα στις καταχωρήσεις του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-&gt;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λίστα πρωταθλητών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champion list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fancy list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ή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top docs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 (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για κάθε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τα καλύτερα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έγγραφα)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Αν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tf.idf,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αυτά </a:t>
            </a:r>
            <a:r>
              <a:rPr lang="el-GR" sz="2000" i="1" dirty="0">
                <a:solidFill>
                  <a:srgbClr val="FF0000"/>
                </a:solidFill>
                <a:ea typeface="ＭＳ Ｐゴシック" pitchFamily="34" charset="-128"/>
              </a:rPr>
              <a:t>με το καλύτερο </a:t>
            </a:r>
            <a:r>
              <a:rPr lang="en-US" sz="2000" i="1" dirty="0" err="1">
                <a:solidFill>
                  <a:srgbClr val="FF0000"/>
                </a:solidFill>
                <a:ea typeface="ＭＳ Ｐゴシック" pitchFamily="34" charset="-128"/>
              </a:rPr>
              <a:t>tf</a:t>
            </a:r>
            <a:endParaRPr lang="en-US" sz="2000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Κατά την ώρα του ερωτήματος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πάρε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ως Α την ένωση των λιστών πρωταθλητών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τους όρους του ερωτήματος, υπολόγισε μόνο τους βαθμούς για τα έγγραφα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της Α και διάλεξε τα Κ ανάμεσα τους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πρέπει να επιλεγεί κατά τη διάρκεια της κατασκευής του ευρετηρίου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Έτσι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πιθανόν ότι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&lt;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26CE8D-9DE6-40EF-B788-03339369EDB6}"/>
                  </a:ext>
                </a:extLst>
              </p14:cNvPr>
              <p14:cNvContentPartPr/>
              <p14:nvPr/>
            </p14:nvContentPartPr>
            <p14:xfrm>
              <a:off x="6705426" y="1847449"/>
              <a:ext cx="1476720" cy="9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26CE8D-9DE6-40EF-B788-03339369E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6426" y="1838809"/>
                <a:ext cx="149436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4699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39E7F-D70E-4B8F-923D-161A5A0A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B423-FE8F-4454-A7AF-4F34FC3A0900}"/>
              </a:ext>
            </a:extLst>
          </p:cNvPr>
          <p:cNvSpPr txBox="1"/>
          <p:nvPr/>
        </p:nvSpPr>
        <p:spPr>
          <a:xfrm>
            <a:off x="762000" y="1295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d1, 6 </a:t>
            </a:r>
            <a:r>
              <a:rPr lang="en-US" dirty="0">
                <a:latin typeface="+mn-lt"/>
              </a:rPr>
              <a:t>d3, 2 d8, 1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d15, 8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2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3 d3, 1 d8, 1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d21, 10 </a:t>
            </a:r>
            <a:r>
              <a:rPr lang="en-US" dirty="0">
                <a:latin typeface="+mn-lt"/>
              </a:rPr>
              <a:t>d22, 1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d30 1,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d31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16E0E-2EAE-4A3E-9828-D71A5711E5BC}"/>
              </a:ext>
            </a:extLst>
          </p:cNvPr>
          <p:cNvSpPr txBox="1"/>
          <p:nvPr/>
        </p:nvSpPr>
        <p:spPr>
          <a:xfrm>
            <a:off x="766762" y="3264326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 6 d15, 8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d21, 10 d31,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77563-564F-4498-B666-916F78302BB8}"/>
              </a:ext>
            </a:extLst>
          </p:cNvPr>
          <p:cNvSpPr txBox="1"/>
          <p:nvPr/>
        </p:nvSpPr>
        <p:spPr>
          <a:xfrm>
            <a:off x="762000" y="4572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d3, 2 d8, 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d20 2 d29 1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3 d3, 1 d8, 1 d22, 1, d30 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849A5-0BEF-4C80-AE53-515E97FCEF1D}"/>
              </a:ext>
            </a:extLst>
          </p:cNvPr>
          <p:cNvSpPr txBox="1"/>
          <p:nvPr/>
        </p:nvSpPr>
        <p:spPr>
          <a:xfrm>
            <a:off x="685800" y="2743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Λίστα πρωταθλητών </a:t>
            </a:r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r = 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BAD2B-5C23-41DD-A7D6-CFD4DEE6EB89}"/>
              </a:ext>
            </a:extLst>
          </p:cNvPr>
          <p:cNvSpPr txBox="1"/>
          <p:nvPr/>
        </p:nvSpPr>
        <p:spPr>
          <a:xfrm>
            <a:off x="4572000" y="2895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Κοιτάμε πρώτα εδώ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AA8C49-5E3F-486D-B403-845DF36765BE}"/>
              </a:ext>
            </a:extLst>
          </p:cNvPr>
          <p:cNvCxnSpPr/>
          <p:nvPr/>
        </p:nvCxnSpPr>
        <p:spPr>
          <a:xfrm flipH="1">
            <a:off x="3505200" y="3204865"/>
            <a:ext cx="838200" cy="452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DEDA54-E72A-438D-B14A-8BFCCA964D2F}"/>
              </a:ext>
            </a:extLst>
          </p:cNvPr>
          <p:cNvSpPr txBox="1"/>
          <p:nvPr/>
        </p:nvSpPr>
        <p:spPr>
          <a:xfrm>
            <a:off x="533400" y="533400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</p:spTree>
    <p:extLst>
      <p:ext uri="{BB962C8B-B14F-4D97-AF65-F5344CB8AC3E}">
        <p14:creationId xmlns:p14="http://schemas.microsoft.com/office/powerpoint/2010/main" val="7458806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658FD-88AD-40ED-894D-D59A9B58A5A8}"/>
              </a:ext>
            </a:extLst>
          </p:cNvPr>
          <p:cNvSpPr txBox="1"/>
          <p:nvPr/>
        </p:nvSpPr>
        <p:spPr>
          <a:xfrm>
            <a:off x="1143000" y="100329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 6 d3, 2 d8, 1 d15, 8 d20 </a:t>
            </a:r>
            <a:r>
              <a:rPr lang="el-GR" dirty="0">
                <a:latin typeface="+mn-lt"/>
              </a:rPr>
              <a:t>1</a:t>
            </a:r>
            <a:r>
              <a:rPr lang="en-US" dirty="0">
                <a:latin typeface="+mn-lt"/>
              </a:rPr>
              <a:t>2 d29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3 d3, 1 d8, 1 d21, 10 d22, </a:t>
            </a:r>
            <a:r>
              <a:rPr lang="el-GR" dirty="0">
                <a:latin typeface="+mn-lt"/>
              </a:rPr>
              <a:t>7</a:t>
            </a:r>
            <a:r>
              <a:rPr lang="en-US" dirty="0">
                <a:latin typeface="+mn-lt"/>
              </a:rPr>
              <a:t>, d20 1, d31, 1</a:t>
            </a:r>
            <a:r>
              <a:rPr lang="el-GR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A0B71-D46F-45EA-90F8-5BB4220A45A9}"/>
              </a:ext>
            </a:extLst>
          </p:cNvPr>
          <p:cNvSpPr txBox="1"/>
          <p:nvPr/>
        </p:nvSpPr>
        <p:spPr>
          <a:xfrm>
            <a:off x="232172" y="1916895"/>
            <a:ext cx="852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+mn-lt"/>
              </a:rPr>
              <a:t>1. </a:t>
            </a:r>
            <a:r>
              <a:rPr lang="el-GR" sz="2000" dirty="0">
                <a:latin typeface="+mn-lt"/>
              </a:rPr>
              <a:t>Διατρέχουμε πρώτα τη λίστα καταχωρήσεων για το </a:t>
            </a:r>
            <a:r>
              <a:rPr lang="en-US" sz="2000" dirty="0">
                <a:latin typeface="+mn-lt"/>
              </a:rPr>
              <a:t>a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και υπολογίζουμε για κάθε έγγραφο της λίστας ένα μερικό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score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με βάση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το βάρος του όρο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AF6CC-A411-445F-B7D1-FE4694596B91}"/>
              </a:ext>
            </a:extLst>
          </p:cNvPr>
          <p:cNvSpPr txBox="1"/>
          <p:nvPr/>
        </p:nvSpPr>
        <p:spPr>
          <a:xfrm>
            <a:off x="232172" y="2599615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2. </a:t>
            </a:r>
            <a:r>
              <a:rPr lang="el-GR" sz="2000" dirty="0">
                <a:latin typeface="+mn-lt"/>
              </a:rPr>
              <a:t>Διατρέχουμε τη λίστα καταχωρήσεων για το </a:t>
            </a:r>
            <a:r>
              <a:rPr lang="en-US" sz="2000" dirty="0">
                <a:latin typeface="+mn-lt"/>
              </a:rPr>
              <a:t>b </a:t>
            </a:r>
            <a:r>
              <a:rPr lang="el-GR" sz="2000" dirty="0">
                <a:latin typeface="+mn-lt"/>
              </a:rPr>
              <a:t>και ενημερώνουμε το</a:t>
            </a:r>
            <a:r>
              <a:rPr lang="en-US" sz="2000" dirty="0">
                <a:latin typeface="+mn-lt"/>
              </a:rPr>
              <a:t> score </a:t>
            </a:r>
            <a:r>
              <a:rPr lang="el-GR" sz="2000" dirty="0">
                <a:latin typeface="+mn-lt"/>
              </a:rPr>
              <a:t>για κάθε έγγραφο της λίστας με το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βάρος του όρου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C01691B-045E-49A4-ACE0-180FD81C09C7}"/>
                  </a:ext>
                </a:extLst>
              </p14:cNvPr>
              <p14:cNvContentPartPr/>
              <p14:nvPr/>
            </p14:nvContentPartPr>
            <p14:xfrm>
              <a:off x="252426" y="70661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C01691B-045E-49A4-ACE0-180FD81C09C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43426" y="69761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2566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A0B71-D46F-45EA-90F8-5BB4220A45A9}"/>
              </a:ext>
            </a:extLst>
          </p:cNvPr>
          <p:cNvSpPr txBox="1"/>
          <p:nvPr/>
        </p:nvSpPr>
        <p:spPr>
          <a:xfrm>
            <a:off x="232172" y="1916895"/>
            <a:ext cx="852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+mn-lt"/>
              </a:rPr>
              <a:t>1. </a:t>
            </a:r>
            <a:r>
              <a:rPr lang="el-GR" sz="2000" dirty="0">
                <a:latin typeface="+mn-lt"/>
              </a:rPr>
              <a:t>Διατρέχουμε πρώτα τη λίστα καταχωρήσεων για το </a:t>
            </a:r>
            <a:r>
              <a:rPr lang="en-US" sz="2000" dirty="0">
                <a:latin typeface="+mn-lt"/>
              </a:rPr>
              <a:t>a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και υπολογίζουμε για κάθε έγγραφο της λίστας ένα μερικό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score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με βάση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το βάρος του όρο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9B571-01A5-4B23-A963-61311B64D880}"/>
              </a:ext>
            </a:extLst>
          </p:cNvPr>
          <p:cNvSpPr txBox="1"/>
          <p:nvPr/>
        </p:nvSpPr>
        <p:spPr>
          <a:xfrm>
            <a:off x="1371600" y="2551704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score(d</a:t>
            </a:r>
            <a:r>
              <a:rPr lang="el-GR" sz="2000" dirty="0">
                <a:latin typeface="+mn-lt"/>
              </a:rPr>
              <a:t>20</a:t>
            </a:r>
            <a:r>
              <a:rPr lang="en-US" sz="2000" dirty="0">
                <a:latin typeface="+mn-lt"/>
              </a:rPr>
              <a:t>, q) = w(a, d1)</a:t>
            </a:r>
          </a:p>
          <a:p>
            <a:r>
              <a:rPr lang="en-US" sz="2000" dirty="0">
                <a:latin typeface="+mn-lt"/>
              </a:rPr>
              <a:t>score(d</a:t>
            </a:r>
            <a:r>
              <a:rPr lang="el-GR" sz="2000" dirty="0">
                <a:latin typeface="+mn-lt"/>
              </a:rPr>
              <a:t>15</a:t>
            </a:r>
            <a:r>
              <a:rPr lang="en-US" sz="2000" dirty="0">
                <a:latin typeface="+mn-lt"/>
              </a:rPr>
              <a:t>, q) = w(a, d3)</a:t>
            </a:r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..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AF6CC-A411-445F-B7D1-FE4694596B91}"/>
              </a:ext>
            </a:extLst>
          </p:cNvPr>
          <p:cNvSpPr txBox="1"/>
          <p:nvPr/>
        </p:nvSpPr>
        <p:spPr>
          <a:xfrm>
            <a:off x="304800" y="3833022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2. </a:t>
            </a:r>
            <a:r>
              <a:rPr lang="el-GR" sz="2000" dirty="0">
                <a:latin typeface="+mn-lt"/>
              </a:rPr>
              <a:t>Διατρέχουμε τη λίστα καταχωρήσεων για το </a:t>
            </a:r>
            <a:r>
              <a:rPr lang="en-US" sz="2000" dirty="0">
                <a:latin typeface="+mn-lt"/>
              </a:rPr>
              <a:t>b </a:t>
            </a:r>
            <a:r>
              <a:rPr lang="el-GR" sz="2000" dirty="0">
                <a:latin typeface="+mn-lt"/>
              </a:rPr>
              <a:t>και ενημερώνουμε το</a:t>
            </a:r>
            <a:r>
              <a:rPr lang="en-US" sz="2000" dirty="0">
                <a:latin typeface="+mn-lt"/>
              </a:rPr>
              <a:t> score </a:t>
            </a:r>
            <a:r>
              <a:rPr lang="el-GR" sz="2000" dirty="0">
                <a:latin typeface="+mn-lt"/>
              </a:rPr>
              <a:t>για κάθε έγγραφο της λίστας με το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βάρος του όρου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1D1D1-05EC-4AAC-8CDA-4D19A0718458}"/>
              </a:ext>
            </a:extLst>
          </p:cNvPr>
          <p:cNvSpPr txBox="1"/>
          <p:nvPr/>
        </p:nvSpPr>
        <p:spPr>
          <a:xfrm>
            <a:off x="1343025" y="459818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score(d</a:t>
            </a:r>
            <a:r>
              <a:rPr lang="el-GR" sz="2000" dirty="0">
                <a:latin typeface="+mn-lt"/>
              </a:rPr>
              <a:t>31</a:t>
            </a:r>
            <a:r>
              <a:rPr lang="en-US" sz="2000" dirty="0">
                <a:latin typeface="+mn-lt"/>
              </a:rPr>
              <a:t>, q) = w(a, d1)</a:t>
            </a:r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4EFBA-CC1A-4C54-A912-2FD5A567A551}"/>
              </a:ext>
            </a:extLst>
          </p:cNvPr>
          <p:cNvSpPr txBox="1"/>
          <p:nvPr/>
        </p:nvSpPr>
        <p:spPr>
          <a:xfrm>
            <a:off x="952500" y="1016431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1</a:t>
            </a:r>
            <a:r>
              <a:rPr lang="en-US" dirty="0">
                <a:latin typeface="+mn-lt"/>
              </a:rPr>
              <a:t>2 d15, 8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d1, 6 d3, 2 d8, 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d31, 1</a:t>
            </a:r>
            <a:r>
              <a:rPr lang="el-GR" dirty="0">
                <a:latin typeface="+mn-lt"/>
              </a:rPr>
              <a:t>1 </a:t>
            </a:r>
            <a:r>
              <a:rPr lang="en-US" dirty="0">
                <a:latin typeface="+mn-lt"/>
              </a:rPr>
              <a:t>d21, 10 d22, </a:t>
            </a:r>
            <a:r>
              <a:rPr lang="el-GR" dirty="0">
                <a:latin typeface="+mn-lt"/>
              </a:rPr>
              <a:t>7 </a:t>
            </a:r>
            <a:r>
              <a:rPr lang="en-US" dirty="0">
                <a:latin typeface="+mn-lt"/>
              </a:rPr>
              <a:t>d2, 3 d3, 1 d8, 1,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32616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676CBF-EEF6-471F-BD98-C3FD232C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0ECB9-E307-4B87-BD08-616B9C3E4CF2}"/>
              </a:ext>
            </a:extLst>
          </p:cNvPr>
          <p:cNvSpPr txBox="1"/>
          <p:nvPr/>
        </p:nvSpPr>
        <p:spPr>
          <a:xfrm>
            <a:off x="762000" y="1524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Πως υπολογίζουμε το αποτέλεσμα μιας ερώτησης;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6287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33910-F27C-486F-9F6B-553EA69605A4}"/>
              </a:ext>
            </a:extLst>
          </p:cNvPr>
          <p:cNvSpPr txBox="1"/>
          <p:nvPr/>
        </p:nvSpPr>
        <p:spPr>
          <a:xfrm>
            <a:off x="304800" y="381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FA175DF-B719-434E-A0B0-2393D8A0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27111"/>
              </p:ext>
            </p:extLst>
          </p:nvPr>
        </p:nvGraphicFramePr>
        <p:xfrm>
          <a:off x="6400800" y="114594"/>
          <a:ext cx="248227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712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14:cNvPr>
              <p14:cNvContentPartPr/>
              <p14:nvPr/>
            </p14:nvContentPartPr>
            <p14:xfrm>
              <a:off x="868746" y="20729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59746" y="198294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4BDC8126-36D6-4C91-8DB3-27C2AA1A5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984013"/>
              </p:ext>
            </p:extLst>
          </p:nvPr>
        </p:nvGraphicFramePr>
        <p:xfrm>
          <a:off x="1760574" y="2570791"/>
          <a:ext cx="4354285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77989753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31DB71A-44EE-4DA6-A278-7DB21A99FCFE}"/>
              </a:ext>
            </a:extLst>
          </p:cNvPr>
          <p:cNvSpPr txBox="1"/>
          <p:nvPr/>
        </p:nvSpPr>
        <p:spPr>
          <a:xfrm>
            <a:off x="2286000" y="18583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95" name="Table 11">
            <a:extLst>
              <a:ext uri="{FF2B5EF4-FFF2-40B4-BE49-F238E27FC236}">
                <a16:creationId xmlns:a16="http://schemas.microsoft.com/office/drawing/2014/main" id="{C3295983-41E8-41C1-8D76-9D5949E0D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655229"/>
              </p:ext>
            </p:extLst>
          </p:nvPr>
        </p:nvGraphicFramePr>
        <p:xfrm>
          <a:off x="1772480" y="3378535"/>
          <a:ext cx="3483428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6" name="Table 11">
            <a:extLst>
              <a:ext uri="{FF2B5EF4-FFF2-40B4-BE49-F238E27FC236}">
                <a16:creationId xmlns:a16="http://schemas.microsoft.com/office/drawing/2014/main" id="{6C4B36F3-FC16-4BB6-85F5-3FC1969EC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54195"/>
              </p:ext>
            </p:extLst>
          </p:nvPr>
        </p:nvGraphicFramePr>
        <p:xfrm>
          <a:off x="1794219" y="4076676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7" name="Table 11">
            <a:extLst>
              <a:ext uri="{FF2B5EF4-FFF2-40B4-BE49-F238E27FC236}">
                <a16:creationId xmlns:a16="http://schemas.microsoft.com/office/drawing/2014/main" id="{F9DB6A3A-2ECB-4454-BAA2-7F0CB4FBD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37832"/>
              </p:ext>
            </p:extLst>
          </p:nvPr>
        </p:nvGraphicFramePr>
        <p:xfrm>
          <a:off x="1807029" y="4831111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8" name="Table 11">
            <a:extLst>
              <a:ext uri="{FF2B5EF4-FFF2-40B4-BE49-F238E27FC236}">
                <a16:creationId xmlns:a16="http://schemas.microsoft.com/office/drawing/2014/main" id="{C4C726C2-C713-41A0-A75E-630B3F573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26841"/>
              </p:ext>
            </p:extLst>
          </p:nvPr>
        </p:nvGraphicFramePr>
        <p:xfrm>
          <a:off x="1828800" y="5538777"/>
          <a:ext cx="1741714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9" name="Table 11">
            <a:extLst>
              <a:ext uri="{FF2B5EF4-FFF2-40B4-BE49-F238E27FC236}">
                <a16:creationId xmlns:a16="http://schemas.microsoft.com/office/drawing/2014/main" id="{F41F51FB-A80B-47AC-936A-09DE50C1F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778373"/>
              </p:ext>
            </p:extLst>
          </p:nvPr>
        </p:nvGraphicFramePr>
        <p:xfrm>
          <a:off x="1828800" y="6179820"/>
          <a:ext cx="870857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6B7E2CE-A3AB-4A00-AD42-75DE9F905E9C}"/>
              </a:ext>
            </a:extLst>
          </p:cNvPr>
          <p:cNvSpPr txBox="1"/>
          <p:nvPr/>
        </p:nvSpPr>
        <p:spPr>
          <a:xfrm>
            <a:off x="838200" y="25362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a, 5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EEE73F9C-06C5-4E2B-9E80-43A3D0F5D959}"/>
              </a:ext>
            </a:extLst>
          </p:cNvPr>
          <p:cNvSpPr txBox="1"/>
          <p:nvPr/>
        </p:nvSpPr>
        <p:spPr>
          <a:xfrm>
            <a:off x="868746" y="332376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b, 4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443D25A2-A30A-429F-8357-4D25D0D48DB1}"/>
              </a:ext>
            </a:extLst>
          </p:cNvPr>
          <p:cNvSpPr txBox="1"/>
          <p:nvPr/>
        </p:nvSpPr>
        <p:spPr>
          <a:xfrm>
            <a:off x="891418" y="545263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e, 2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0E7FB68A-A8C2-424A-AB2F-81560DC99D58}"/>
              </a:ext>
            </a:extLst>
          </p:cNvPr>
          <p:cNvSpPr txBox="1"/>
          <p:nvPr/>
        </p:nvSpPr>
        <p:spPr>
          <a:xfrm>
            <a:off x="876300" y="61437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f, 1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770F463-B314-4274-AB6D-FC340E221CF1}"/>
              </a:ext>
            </a:extLst>
          </p:cNvPr>
          <p:cNvSpPr txBox="1"/>
          <p:nvPr/>
        </p:nvSpPr>
        <p:spPr>
          <a:xfrm>
            <a:off x="840581" y="47950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d, 3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5E08A7A6-F898-4084-AACE-966A4A619732}"/>
              </a:ext>
            </a:extLst>
          </p:cNvPr>
          <p:cNvSpPr txBox="1"/>
          <p:nvPr/>
        </p:nvSpPr>
        <p:spPr>
          <a:xfrm>
            <a:off x="876300" y="405940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c, 3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D722F6-A74C-4FA0-AACD-2F4B017E13F9}"/>
              </a:ext>
            </a:extLst>
          </p:cNvPr>
          <p:cNvCxnSpPr>
            <a:cxnSpLocks/>
          </p:cNvCxnSpPr>
          <p:nvPr/>
        </p:nvCxnSpPr>
        <p:spPr>
          <a:xfrm>
            <a:off x="1371600" y="2743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EF2725A5-DD25-48A4-91BA-17A3DA924FAA}"/>
              </a:ext>
            </a:extLst>
          </p:cNvPr>
          <p:cNvCxnSpPr>
            <a:cxnSpLocks/>
          </p:cNvCxnSpPr>
          <p:nvPr/>
        </p:nvCxnSpPr>
        <p:spPr>
          <a:xfrm>
            <a:off x="1453483" y="4267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6F635791-82C1-4EDF-9FEC-1B6542180192}"/>
              </a:ext>
            </a:extLst>
          </p:cNvPr>
          <p:cNvCxnSpPr>
            <a:cxnSpLocks/>
          </p:cNvCxnSpPr>
          <p:nvPr/>
        </p:nvCxnSpPr>
        <p:spPr>
          <a:xfrm>
            <a:off x="1424818" y="3505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A6A56261-FC6B-4BEB-BA19-E18E321E73C2}"/>
              </a:ext>
            </a:extLst>
          </p:cNvPr>
          <p:cNvCxnSpPr>
            <a:cxnSpLocks/>
          </p:cNvCxnSpPr>
          <p:nvPr/>
        </p:nvCxnSpPr>
        <p:spPr>
          <a:xfrm>
            <a:off x="1402146" y="5029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4469C108-9DBE-445F-B73D-73B10298143A}"/>
              </a:ext>
            </a:extLst>
          </p:cNvPr>
          <p:cNvCxnSpPr>
            <a:cxnSpLocks/>
          </p:cNvCxnSpPr>
          <p:nvPr/>
        </p:nvCxnSpPr>
        <p:spPr>
          <a:xfrm>
            <a:off x="1402146" y="57150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D12ACEEB-D622-4F50-A502-BC84FBEDFD54}"/>
              </a:ext>
            </a:extLst>
          </p:cNvPr>
          <p:cNvCxnSpPr>
            <a:cxnSpLocks/>
          </p:cNvCxnSpPr>
          <p:nvPr/>
        </p:nvCxnSpPr>
        <p:spPr>
          <a:xfrm>
            <a:off x="1372110" y="63246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360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έγγραφο 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document-at-a-time)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6953" y="1632418"/>
            <a:ext cx="8279621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 defTabSz="449263">
              <a:buClr>
                <a:srgbClr val="336699"/>
              </a:buClr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C00000"/>
                </a:solidFill>
                <a:latin typeface="Calibri"/>
                <a:cs typeface="+mn-cs"/>
              </a:rPr>
              <a:t>(</a:t>
            </a:r>
            <a:r>
              <a:rPr lang="en-US" dirty="0">
                <a:solidFill>
                  <a:srgbClr val="C00000"/>
                </a:solidFill>
                <a:latin typeface="Calibri"/>
                <a:cs typeface="+mn-cs"/>
              </a:rPr>
              <a:t>document-at-a-time)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Διατρέχουμε τις λίστες καταχωρήσεων των όρων του ερωτήματος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παράλληλα όπως στην περίπτωση της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ανάκτησης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συγχώνευση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Και υπολογίζουμε για κάθε έγγραφο που συναντάμε ένα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Διατάσσουμε τα έγγραφα με βάση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ή αν αρκούν τα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top-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χρησιμοποιούμε τη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heap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προσέγγιση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merge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είναι δυνατό λόγω της κοινής διάταξης των εγγράφων στις λίστες καταχωρίσεων  με βάση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doc id</a:t>
            </a:r>
            <a:endParaRPr lang="de-DE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655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AE215-912B-4EB0-B6D1-B16A8BC4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33A24-7615-4FB7-BC9F-7DEDDE755C14}"/>
              </a:ext>
            </a:extLst>
          </p:cNvPr>
          <p:cNvSpPr txBox="1"/>
          <p:nvPr/>
        </p:nvSpPr>
        <p:spPr>
          <a:xfrm>
            <a:off x="762000" y="2057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Μέχρι τώρα, υπολογίζαμε ένα 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score </a:t>
            </a:r>
            <a:r>
              <a:rPr lang="el-GR" sz="2800" i="1" dirty="0">
                <a:solidFill>
                  <a:srgbClr val="FF0000"/>
                </a:solidFill>
                <a:latin typeface="+mn-lt"/>
              </a:rPr>
              <a:t>ανά έγγραφο</a:t>
            </a:r>
          </a:p>
          <a:p>
            <a:r>
              <a:rPr lang="el-GR" sz="2800" dirty="0">
                <a:latin typeface="+mn-lt"/>
              </a:rPr>
              <a:t>Εναλλακτικός τρόπος;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9206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04800" y="609600"/>
            <a:ext cx="8305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Υπολογισμός ανά όρο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730375"/>
            <a:ext cx="8229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l-GR" sz="2800" dirty="0" err="1">
                <a:solidFill>
                  <a:srgbClr val="000000"/>
                </a:solidFill>
                <a:latin typeface="Calibri"/>
                <a:cs typeface="+mn-cs"/>
              </a:rPr>
              <a:t>πολογισμός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ανά-όρο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(ένας-όρος-τη-</a:t>
            </a:r>
            <a:r>
              <a:rPr lang="el-GR" sz="2800" dirty="0" err="1">
                <a:solidFill>
                  <a:srgbClr val="000000"/>
                </a:solidFill>
                <a:latin typeface="Calibri"/>
                <a:cs typeface="+mn-cs"/>
              </a:rPr>
              <a:t>φορά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-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a-term-at-a-time</a:t>
            </a:r>
            <a:r>
              <a:rPr lang="en-US" sz="2800" dirty="0">
                <a:latin typeface="Calibri"/>
                <a:cs typeface="+mn-cs"/>
              </a:rPr>
              <a:t>)</a:t>
            </a:r>
            <a:endParaRPr lang="el-GR" sz="2800" dirty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1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Επεξεργαζόμαστε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όλη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τη λίστα καταχωρήσεων για τον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πρώτο όρο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του ερωτήματος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Δημιουργούμε ένα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συσσωρευτή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των βαθμών για κάθε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εγγράφου που βρίσκουμε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Μετά επεξεργαζόμαστε πλήρως τη λίστα καταχωρήσεων για τον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δεύτερο όρο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κοκ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87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9918</Words>
  <Application>Microsoft Office PowerPoint</Application>
  <PresentationFormat>On-screen Show (4:3)</PresentationFormat>
  <Paragraphs>1976</Paragraphs>
  <Slides>161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161</vt:i4>
      </vt:variant>
    </vt:vector>
  </HeadingPairs>
  <TitlesOfParts>
    <vt:vector size="175" baseType="lpstr">
      <vt:lpstr>Arial</vt:lpstr>
      <vt:lpstr>Calibri</vt:lpstr>
      <vt:lpstr>Calibri Light</vt:lpstr>
      <vt:lpstr>Cambria Math</vt:lpstr>
      <vt:lpstr>Courier New</vt:lpstr>
      <vt:lpstr>Lucida Sans</vt:lpstr>
      <vt:lpstr>Lucida Sans Unicode</vt:lpstr>
      <vt:lpstr>Tahoma</vt:lpstr>
      <vt:lpstr>Times New Roman</vt:lpstr>
      <vt:lpstr>Wingdings</vt:lpstr>
      <vt:lpstr>Office Theme</vt:lpstr>
      <vt:lpstr>Equation</vt:lpstr>
      <vt:lpstr>Worksheet</vt:lpstr>
      <vt:lpstr>Εξίσωση</vt:lpstr>
      <vt:lpstr>PowerPoint Presentation</vt:lpstr>
      <vt:lpstr>Τι θα δούμε σήμερα;</vt:lpstr>
      <vt:lpstr>Boolean Μοντέλο</vt:lpstr>
      <vt:lpstr>PowerPoint Presentation</vt:lpstr>
      <vt:lpstr>Boolean Μοντέλο</vt:lpstr>
      <vt:lpstr>Boolean Μοντέλο</vt:lpstr>
      <vt:lpstr>Μοντέλα διαβαθμισμένης ανάκτησης</vt:lpstr>
      <vt:lpstr>Μοντέλα διαβαθμισμένης ανάκτησης</vt:lpstr>
      <vt:lpstr>Βαθμολόγηση ως  βάση της διαβαθμισμένης ανάκτησης</vt:lpstr>
      <vt:lpstr>Βαθμός ταιριάσματος ερωτήματος-εγγράφου</vt:lpstr>
      <vt:lpstr>Προσπάθεια 1: Συντελεστής Jaccard</vt:lpstr>
      <vt:lpstr>PowerPoint Presentation</vt:lpstr>
      <vt:lpstr>Συντελεστής Jaccard: Παράδειγμα βαθμολόγησης</vt:lpstr>
      <vt:lpstr>Παράδειγμα</vt:lpstr>
      <vt:lpstr>Προβλήματα</vt:lpstr>
      <vt:lpstr>Βαθμός εγγράφου και ερώτησης</vt:lpstr>
      <vt:lpstr>Συχνότητα όρου - Term frequency (tf)</vt:lpstr>
      <vt:lpstr>Παράδειγμα</vt:lpstr>
      <vt:lpstr>Συχνότητα εγγράφου (Document frequency)</vt:lpstr>
      <vt:lpstr>Βάρος idf</vt:lpstr>
      <vt:lpstr>Βαθμός εγγράφου και ερώτησης</vt:lpstr>
      <vt:lpstr>Στάθμιση tf-idf</vt:lpstr>
      <vt:lpstr>PowerPoint Presentation</vt:lpstr>
      <vt:lpstr>Η επίδραση του idf στη διάταξη</vt:lpstr>
      <vt:lpstr>Στάθμιση tf-idf</vt:lpstr>
      <vt:lpstr>Συχνότητα όρου - Term frequency (tf)</vt:lpstr>
      <vt:lpstr>Στάθμιση με Log-συχνότητας</vt:lpstr>
      <vt:lpstr>PowerPoint Presentation</vt:lpstr>
      <vt:lpstr>Βάρος idf</vt:lpstr>
      <vt:lpstr>Παράδειγμα idf, έστω N = 1 εκατομμύριο</vt:lpstr>
      <vt:lpstr>Στάθμιση tf-idf</vt:lpstr>
      <vt:lpstr>Bag of words model</vt:lpstr>
      <vt:lpstr>Τι είδαμε σήμερα;</vt:lpstr>
      <vt:lpstr>Στάθμιση tf-idf</vt:lpstr>
      <vt:lpstr>PowerPoint Presentation</vt:lpstr>
      <vt:lpstr>PowerPoint Presentation</vt:lpstr>
      <vt:lpstr>Δυαδική μήτρα σύμπτωσης (binary term-document incidence matrix)</vt:lpstr>
      <vt:lpstr>Τα έγγραφα ως διανύσματα (vector space model)</vt:lpstr>
      <vt:lpstr>PowerPoint Presentation</vt:lpstr>
      <vt:lpstr>PowerPoint Presentation</vt:lpstr>
      <vt:lpstr>PowerPoint Presentation</vt:lpstr>
      <vt:lpstr>PowerPoint Presentation</vt:lpstr>
      <vt:lpstr>Ο πίνακας με μετρητές</vt:lpstr>
      <vt:lpstr>Ο πίνακας με βάρη</vt:lpstr>
      <vt:lpstr>Αποθήκευση</vt:lpstr>
      <vt:lpstr>Ομοιότητα διανυσμάτων</vt:lpstr>
      <vt:lpstr>Χρήση της γωνίας αντί της απόστασης</vt:lpstr>
      <vt:lpstr>PowerPoint Presentation</vt:lpstr>
      <vt:lpstr>Από γωνίες σε συνημίτονα</vt:lpstr>
      <vt:lpstr>Ομοιότητα εγγράφων</vt:lpstr>
      <vt:lpstr>Κανονικοποίηση του μήκους</vt:lpstr>
      <vt:lpstr>Παράδειγμα</vt:lpstr>
      <vt:lpstr>Παράδειγμα (συνέχεια) </vt:lpstr>
      <vt:lpstr>Παράδειγμα (συνέχεια) </vt:lpstr>
      <vt:lpstr>PowerPoint Presentation</vt:lpstr>
      <vt:lpstr>PowerPoint Presentation</vt:lpstr>
      <vt:lpstr>Τα ερωτήματα ως διανύσματα</vt:lpstr>
      <vt:lpstr>cosine(query, document)</vt:lpstr>
      <vt:lpstr>Ομοιότητα συνημίτονου</vt:lpstr>
      <vt:lpstr>Από γωνίες σε συνημίτονα </vt:lpstr>
      <vt:lpstr>Περίληψη βαθμολόγησης στο διανυσματικό χώρο</vt:lpstr>
      <vt:lpstr>Περίληψη βαθμολόγησης στο διανυσματικό χώρο</vt:lpstr>
      <vt:lpstr>Παραλλαγές της tf-idf στάθμισης</vt:lpstr>
      <vt:lpstr>Κανονικοποίηση με μέγιστη συχνότητα όρου</vt:lpstr>
      <vt:lpstr>Κανονικοποίηση με μέγιστη συχνότητα όρου</vt:lpstr>
      <vt:lpstr>Στάθμιση ερωτημάτων και εγγράφων</vt:lpstr>
      <vt:lpstr>PowerPoint Presentation</vt:lpstr>
      <vt:lpstr>PowerPoint Presentation</vt:lpstr>
      <vt:lpstr>Παράδειγμα</vt:lpstr>
      <vt:lpstr>Συχνότητα συλλογής και εγγράφου</vt:lpstr>
      <vt:lpstr>Αποδοτικός υπολογισμός διάταξης </vt:lpstr>
      <vt:lpstr>Επέκταση καταχωρήσεων</vt:lpstr>
      <vt:lpstr>PowerPoint Presentation</vt:lpstr>
      <vt:lpstr>Υπολογισμός ανά έγγραφο (document-at-a-time)</vt:lpstr>
      <vt:lpstr>Υπολογισμός βαρών</vt:lpstr>
      <vt:lpstr>Υπολογισμός k-κορυφαίων αποτελεσμάτων</vt:lpstr>
      <vt:lpstr>PowerPoint Presentation</vt:lpstr>
      <vt:lpstr>Χρήση min-heap</vt:lpstr>
      <vt:lpstr>Αποθήκευση σε πίνακα</vt:lpstr>
      <vt:lpstr>Εισαγωγή στοιχείου</vt:lpstr>
      <vt:lpstr>Διαγραφή μικρότερου στοιχείου</vt:lpstr>
      <vt:lpstr>Επιλογή των κορυφαίων k σε O(N log k)</vt:lpstr>
      <vt:lpstr>Τι  άλλο θα δούμε σήμερα</vt:lpstr>
      <vt:lpstr>PowerPoint Presentation</vt:lpstr>
      <vt:lpstr>Ασφαλής (safe) και μη ασφαλής (non-safe) διάταξη</vt:lpstr>
      <vt:lpstr>Γενική προσέγγιση «ψαλιδίσματος» (pruning)</vt:lpstr>
      <vt:lpstr>Περιορισμός του ευρετηρίου (index elimination)</vt:lpstr>
      <vt:lpstr>Μόνο όροι με μεγάλο idf</vt:lpstr>
      <vt:lpstr>Έγγραφα με πολλούς όρους του ερωτήματος</vt:lpstr>
      <vt:lpstr>Παράδειγμα</vt:lpstr>
      <vt:lpstr>Λίστες πρωταθλητών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Υπολογισμός ανά έγγραφο (document-at-a-time)</vt:lpstr>
      <vt:lpstr>PowerPoint Presentation</vt:lpstr>
      <vt:lpstr>PowerPoint Presentation</vt:lpstr>
      <vt:lpstr>Υπολογισμός ανά όρο (term-at-a-time)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Υπολογισμός ανά όρο</vt:lpstr>
      <vt:lpstr>1. Πρόωρος τερματισμός</vt:lpstr>
      <vt:lpstr>PowerPoint Presentation</vt:lpstr>
      <vt:lpstr>2. idf-διατεταγμένοι όροι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Κλάδεμα συστάδων</vt:lpstr>
      <vt:lpstr>Κλάδεμα συστάδων</vt:lpstr>
      <vt:lpstr>Κλάδεμα συστάδων</vt:lpstr>
      <vt:lpstr>Κλάδεμα συστάδων</vt:lpstr>
      <vt:lpstr>Κλάδεμα συστάδων</vt:lpstr>
      <vt:lpstr>Περίληψη</vt:lpstr>
      <vt:lpstr>Περίληψη</vt:lpstr>
      <vt:lpstr>Περίληψη</vt:lpstr>
      <vt:lpstr>Τι  θα δούμε σήμερα</vt:lpstr>
      <vt:lpstr>Παραμετρικά ευρετήρια και ευρετήρια ζώνης</vt:lpstr>
      <vt:lpstr>Παραμετρικά ερωτήματα</vt:lpstr>
      <vt:lpstr>Παραμετρική αναζήτηση</vt:lpstr>
      <vt:lpstr>Ζώνη</vt:lpstr>
      <vt:lpstr>Ζώνη</vt:lpstr>
      <vt:lpstr>Ευρετήριο πεδίου</vt:lpstr>
      <vt:lpstr>Επέκταση καταχωρήσεων</vt:lpstr>
      <vt:lpstr>PowerPoint Presentation</vt:lpstr>
      <vt:lpstr>Βαθμιδωτά (διαστρωματωμένα) ευρετήρια (Tiered indexes)</vt:lpstr>
      <vt:lpstr>Βαθμιδωτά ευρετήρια</vt:lpstr>
      <vt:lpstr>Βαθμιδωτά ευρετήρια</vt:lpstr>
      <vt:lpstr>Βαθμιδωτά ευρετήρια</vt:lpstr>
      <vt:lpstr>PowerPoint Presentation</vt:lpstr>
      <vt:lpstr>Συνδυασμός διανυσματικής ανάκτησης</vt:lpstr>
      <vt:lpstr>Πολλαπλοί παράγοντες</vt:lpstr>
      <vt:lpstr>Επεξεργασία ερωτήματος</vt:lpstr>
      <vt:lpstr>Πλήρες σύστημα αναζήτησης</vt:lpstr>
      <vt:lpstr>Πλήρες σύστημα αναζήτησης</vt:lpstr>
      <vt:lpstr>Τι  θα δούμε σήμερα</vt:lpstr>
      <vt:lpstr>PowerPoint Presentation</vt:lpstr>
      <vt:lpstr>Περιλήψεις αποτελεσμάτων</vt:lpstr>
      <vt:lpstr>Περιλήψεις αποτελεσμάτων</vt:lpstr>
      <vt:lpstr>Περιλήψεις αποτελεσμάτων</vt:lpstr>
      <vt:lpstr>Στατικές Περιλήψεις</vt:lpstr>
      <vt:lpstr>Δυναμικές Περιλήψεις</vt:lpstr>
      <vt:lpstr>Δυναμικές Περιλήψεις</vt:lpstr>
      <vt:lpstr>Δυναμικές Περιλήψεις</vt:lpstr>
      <vt:lpstr>Δυναμικές Περιλήψεις</vt:lpstr>
      <vt:lpstr>Quicklinks</vt:lpstr>
      <vt:lpstr>PowerPoint Presentation</vt:lpstr>
      <vt:lpstr>Εναλλακτικές αναπαραστάσεις;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Evaggelia Pitoura</dc:creator>
  <cp:lastModifiedBy>ΕΥΑΓΓΕΛΙΑ ΠΙΤΟΥΡΑ</cp:lastModifiedBy>
  <cp:revision>154</cp:revision>
  <dcterms:created xsi:type="dcterms:W3CDTF">2020-04-01T10:48:54Z</dcterms:created>
  <dcterms:modified xsi:type="dcterms:W3CDTF">2021-05-10T11:08:03Z</dcterms:modified>
</cp:coreProperties>
</file>