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1"/>
  </p:sldMasterIdLst>
  <p:notesMasterIdLst>
    <p:notesMasterId r:id="rId111"/>
  </p:notesMasterIdLst>
  <p:handoutMasterIdLst>
    <p:handoutMasterId r:id="rId112"/>
  </p:handoutMasterIdLst>
  <p:sldIdLst>
    <p:sldId id="402" r:id="rId2"/>
    <p:sldId id="704" r:id="rId3"/>
    <p:sldId id="896" r:id="rId4"/>
    <p:sldId id="897" r:id="rId5"/>
    <p:sldId id="1360" r:id="rId6"/>
    <p:sldId id="898" r:id="rId7"/>
    <p:sldId id="1361" r:id="rId8"/>
    <p:sldId id="900" r:id="rId9"/>
    <p:sldId id="901" r:id="rId10"/>
    <p:sldId id="1369" r:id="rId11"/>
    <p:sldId id="1362" r:id="rId12"/>
    <p:sldId id="1370" r:id="rId13"/>
    <p:sldId id="1364" r:id="rId14"/>
    <p:sldId id="902" r:id="rId15"/>
    <p:sldId id="1366" r:id="rId16"/>
    <p:sldId id="903" r:id="rId17"/>
    <p:sldId id="1422" r:id="rId18"/>
    <p:sldId id="904" r:id="rId19"/>
    <p:sldId id="955" r:id="rId20"/>
    <p:sldId id="912" r:id="rId21"/>
    <p:sldId id="1009" r:id="rId22"/>
    <p:sldId id="913" r:id="rId23"/>
    <p:sldId id="905" r:id="rId24"/>
    <p:sldId id="1423" r:id="rId25"/>
    <p:sldId id="908" r:id="rId26"/>
    <p:sldId id="910" r:id="rId27"/>
    <p:sldId id="909" r:id="rId28"/>
    <p:sldId id="911" r:id="rId29"/>
    <p:sldId id="936" r:id="rId30"/>
    <p:sldId id="1339" r:id="rId31"/>
    <p:sldId id="1365" r:id="rId32"/>
    <p:sldId id="857" r:id="rId33"/>
    <p:sldId id="914" r:id="rId34"/>
    <p:sldId id="947" r:id="rId35"/>
    <p:sldId id="951" r:id="rId36"/>
    <p:sldId id="952" r:id="rId37"/>
    <p:sldId id="953" r:id="rId38"/>
    <p:sldId id="945" r:id="rId39"/>
    <p:sldId id="1308" r:id="rId40"/>
    <p:sldId id="948" r:id="rId41"/>
    <p:sldId id="939" r:id="rId42"/>
    <p:sldId id="957" r:id="rId43"/>
    <p:sldId id="958" r:id="rId44"/>
    <p:sldId id="959" r:id="rId45"/>
    <p:sldId id="1310" r:id="rId46"/>
    <p:sldId id="942" r:id="rId47"/>
    <p:sldId id="1002" r:id="rId48"/>
    <p:sldId id="1312" r:id="rId49"/>
    <p:sldId id="1010" r:id="rId50"/>
    <p:sldId id="1314" r:id="rId51"/>
    <p:sldId id="1315" r:id="rId52"/>
    <p:sldId id="1316" r:id="rId53"/>
    <p:sldId id="1317" r:id="rId54"/>
    <p:sldId id="1318" r:id="rId55"/>
    <p:sldId id="1319" r:id="rId56"/>
    <p:sldId id="1320" r:id="rId57"/>
    <p:sldId id="1321" r:id="rId58"/>
    <p:sldId id="1421" r:id="rId59"/>
    <p:sldId id="1428" r:id="rId60"/>
    <p:sldId id="1431" r:id="rId61"/>
    <p:sldId id="1432" r:id="rId62"/>
    <p:sldId id="1372" r:id="rId63"/>
    <p:sldId id="1373" r:id="rId64"/>
    <p:sldId id="1374" r:id="rId65"/>
    <p:sldId id="1322" r:id="rId66"/>
    <p:sldId id="1323" r:id="rId67"/>
    <p:sldId id="1324" r:id="rId68"/>
    <p:sldId id="1326" r:id="rId69"/>
    <p:sldId id="1328" r:id="rId70"/>
    <p:sldId id="1327" r:id="rId71"/>
    <p:sldId id="1329" r:id="rId72"/>
    <p:sldId id="1330" r:id="rId73"/>
    <p:sldId id="1338" r:id="rId74"/>
    <p:sldId id="1332" r:id="rId75"/>
    <p:sldId id="1443" r:id="rId76"/>
    <p:sldId id="1333" r:id="rId77"/>
    <p:sldId id="1334" r:id="rId78"/>
    <p:sldId id="1335" r:id="rId79"/>
    <p:sldId id="1336" r:id="rId80"/>
    <p:sldId id="1337" r:id="rId81"/>
    <p:sldId id="1445" r:id="rId82"/>
    <p:sldId id="1331" r:id="rId83"/>
    <p:sldId id="1444" r:id="rId84"/>
    <p:sldId id="1348" r:id="rId85"/>
    <p:sldId id="1349" r:id="rId86"/>
    <p:sldId id="1350" r:id="rId87"/>
    <p:sldId id="1446" r:id="rId88"/>
    <p:sldId id="1351" r:id="rId89"/>
    <p:sldId id="1352" r:id="rId90"/>
    <p:sldId id="1353" r:id="rId91"/>
    <p:sldId id="1355" r:id="rId92"/>
    <p:sldId id="1356" r:id="rId93"/>
    <p:sldId id="1357" r:id="rId94"/>
    <p:sldId id="1354" r:id="rId95"/>
    <p:sldId id="1340" r:id="rId96"/>
    <p:sldId id="1341" r:id="rId97"/>
    <p:sldId id="1342" r:id="rId98"/>
    <p:sldId id="1343" r:id="rId99"/>
    <p:sldId id="1344" r:id="rId100"/>
    <p:sldId id="1345" r:id="rId101"/>
    <p:sldId id="1346" r:id="rId102"/>
    <p:sldId id="1347" r:id="rId103"/>
    <p:sldId id="1358" r:id="rId104"/>
    <p:sldId id="1433" r:id="rId105"/>
    <p:sldId id="1434" r:id="rId106"/>
    <p:sldId id="1435" r:id="rId107"/>
    <p:sldId id="1436" r:id="rId108"/>
    <p:sldId id="1437" r:id="rId109"/>
    <p:sldId id="1368" r:id="rId110"/>
  </p:sldIdLst>
  <p:sldSz cx="9144000" cy="6858000" type="screen4x3"/>
  <p:notesSz cx="7099300" cy="10223500"/>
  <p:defaultTextStyle>
    <a:defPPr>
      <a:defRPr lang="en-US"/>
    </a:defPPr>
    <a:lvl1pPr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1pPr>
    <a:lvl2pPr marL="4572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2pPr>
    <a:lvl3pPr marL="9144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3pPr>
    <a:lvl4pPr marL="13716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4pPr>
    <a:lvl5pPr marL="1828800" algn="l" rtl="0" fontAlgn="base">
      <a:spcBef>
        <a:spcPct val="0"/>
      </a:spcBef>
      <a:spcAft>
        <a:spcPct val="0"/>
      </a:spcAft>
      <a:defRPr sz="2400" kern="1200">
        <a:solidFill>
          <a:schemeClr val="tx1"/>
        </a:solidFill>
        <a:latin typeface="Lucida Sans" pitchFamily="-112" charset="0"/>
        <a:ea typeface="+mn-ea"/>
        <a:cs typeface="Arial Unicode MS" pitchFamily="-112" charset="0"/>
      </a:defRPr>
    </a:lvl5pPr>
    <a:lvl6pPr marL="2286000" algn="l" defTabSz="914400" rtl="0" eaLnBrk="1" latinLnBrk="0" hangingPunct="1">
      <a:defRPr sz="2400" kern="1200">
        <a:solidFill>
          <a:schemeClr val="tx1"/>
        </a:solidFill>
        <a:latin typeface="Lucida Sans" pitchFamily="-112" charset="0"/>
        <a:ea typeface="+mn-ea"/>
        <a:cs typeface="Arial Unicode MS" pitchFamily="-112" charset="0"/>
      </a:defRPr>
    </a:lvl6pPr>
    <a:lvl7pPr marL="2743200" algn="l" defTabSz="914400" rtl="0" eaLnBrk="1" latinLnBrk="0" hangingPunct="1">
      <a:defRPr sz="2400" kern="1200">
        <a:solidFill>
          <a:schemeClr val="tx1"/>
        </a:solidFill>
        <a:latin typeface="Lucida Sans" pitchFamily="-112" charset="0"/>
        <a:ea typeface="+mn-ea"/>
        <a:cs typeface="Arial Unicode MS" pitchFamily="-112" charset="0"/>
      </a:defRPr>
    </a:lvl7pPr>
    <a:lvl8pPr marL="3200400" algn="l" defTabSz="914400" rtl="0" eaLnBrk="1" latinLnBrk="0" hangingPunct="1">
      <a:defRPr sz="2400" kern="1200">
        <a:solidFill>
          <a:schemeClr val="tx1"/>
        </a:solidFill>
        <a:latin typeface="Lucida Sans" pitchFamily="-112" charset="0"/>
        <a:ea typeface="+mn-ea"/>
        <a:cs typeface="Arial Unicode MS" pitchFamily="-112" charset="0"/>
      </a:defRPr>
    </a:lvl8pPr>
    <a:lvl9pPr marL="3657600" algn="l" defTabSz="914400" rtl="0" eaLnBrk="1" latinLnBrk="0" hangingPunct="1">
      <a:defRPr sz="2400" kern="1200">
        <a:solidFill>
          <a:schemeClr val="tx1"/>
        </a:solidFill>
        <a:latin typeface="Lucida Sans" pitchFamily="-112" charset="0"/>
        <a:ea typeface="+mn-ea"/>
        <a:cs typeface="Arial Unicode MS" pitchFamily="-112"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0">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00A000"/>
    <a:srgbClr val="FF9966"/>
    <a:srgbClr val="A50021"/>
    <a:srgbClr val="F0EEEB"/>
    <a:srgbClr val="B2B2B2"/>
    <a:srgbClr val="F4F3EB"/>
    <a:srgbClr val="A40508"/>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7158" autoAdjust="0"/>
  </p:normalViewPr>
  <p:slideViewPr>
    <p:cSldViewPr>
      <p:cViewPr varScale="1">
        <p:scale>
          <a:sx n="125" d="100"/>
          <a:sy n="125" d="100"/>
        </p:scale>
        <p:origin x="11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0718"/>
    </p:cViewPr>
  </p:sorterViewPr>
  <p:notesViewPr>
    <p:cSldViewPr>
      <p:cViewPr varScale="1">
        <p:scale>
          <a:sx n="53" d="100"/>
          <a:sy n="53" d="100"/>
        </p:scale>
        <p:origin x="-2826" y="-96"/>
      </p:cViewPr>
      <p:guideLst>
        <p:guide orient="horz" pos="3220"/>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emf"/><Relationship Id="rId1" Type="http://schemas.openxmlformats.org/officeDocument/2006/relationships/image" Target="../media/image1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3" name="Rectangle 3"/>
          <p:cNvSpPr>
            <a:spLocks noGrp="1" noChangeArrowheads="1"/>
          </p:cNvSpPr>
          <p:nvPr>
            <p:ph type="dt" sz="quarter"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Tahoma" charset="0"/>
                <a:ea typeface="Arial Unicode MS" charset="0"/>
                <a:cs typeface="Arial Unicode MS" charset="0"/>
              </a:defRPr>
            </a:lvl1pPr>
          </a:lstStyle>
          <a:p>
            <a:pPr>
              <a:defRPr/>
            </a:pPr>
            <a:endParaRPr lang="en-US"/>
          </a:p>
        </p:txBody>
      </p:sp>
      <p:sp>
        <p:nvSpPr>
          <p:cNvPr id="97284" name="Rectangle 4"/>
          <p:cNvSpPr>
            <a:spLocks noGrp="1" noChangeArrowheads="1"/>
          </p:cNvSpPr>
          <p:nvPr>
            <p:ph type="ftr" sz="quarter" idx="2"/>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Tahoma" charset="0"/>
                <a:ea typeface="Arial Unicode MS" charset="0"/>
                <a:cs typeface="Arial Unicode MS" charset="0"/>
              </a:defRPr>
            </a:lvl1pPr>
          </a:lstStyle>
          <a:p>
            <a:pPr>
              <a:defRPr/>
            </a:pPr>
            <a:endParaRPr lang="en-US"/>
          </a:p>
        </p:txBody>
      </p:sp>
      <p:sp>
        <p:nvSpPr>
          <p:cNvPr id="97285" name="Rectangle 5"/>
          <p:cNvSpPr>
            <a:spLocks noGrp="1" noChangeArrowheads="1"/>
          </p:cNvSpPr>
          <p:nvPr>
            <p:ph type="sldNum" sz="quarter" idx="3"/>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atin typeface="Tahoma" pitchFamily="-112" charset="0"/>
              </a:defRPr>
            </a:lvl1pPr>
          </a:lstStyle>
          <a:p>
            <a:fld id="{99F3A387-7CA4-42C4-A654-FB16CB140011}" type="slidenum">
              <a:rPr lang="en-US"/>
              <a:pPr/>
              <a:t>‹#›</a:t>
            </a:fld>
            <a:endParaRPr lang="en-US"/>
          </a:p>
        </p:txBody>
      </p:sp>
    </p:spTree>
    <p:extLst>
      <p:ext uri="{BB962C8B-B14F-4D97-AF65-F5344CB8AC3E}">
        <p14:creationId xmlns:p14="http://schemas.microsoft.com/office/powerpoint/2010/main" val="29774285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3076672"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79" name="Rectangle 3"/>
          <p:cNvSpPr>
            <a:spLocks noGrp="1" noChangeArrowheads="1"/>
          </p:cNvSpPr>
          <p:nvPr>
            <p:ph type="dt" idx="1"/>
          </p:nvPr>
        </p:nvSpPr>
        <p:spPr bwMode="auto">
          <a:xfrm>
            <a:off x="4022629" y="0"/>
            <a:ext cx="3076671" cy="510499"/>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a:defRPr sz="1200">
                <a:latin typeface="Lucida Sans" charset="0"/>
                <a:ea typeface="Arial Unicode MS" charset="0"/>
                <a:cs typeface="Arial Unicode MS"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p:spPr>
      </p:sp>
      <p:sp>
        <p:nvSpPr>
          <p:cNvPr id="101381" name="Rectangle 5"/>
          <p:cNvSpPr>
            <a:spLocks noGrp="1" noChangeArrowheads="1"/>
          </p:cNvSpPr>
          <p:nvPr>
            <p:ph type="body" sz="quarter" idx="3"/>
          </p:nvPr>
        </p:nvSpPr>
        <p:spPr bwMode="auto">
          <a:xfrm>
            <a:off x="945957" y="4856502"/>
            <a:ext cx="5207386" cy="4599560"/>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1382" name="Rectangle 6"/>
          <p:cNvSpPr>
            <a:spLocks noGrp="1" noChangeArrowheads="1"/>
          </p:cNvSpPr>
          <p:nvPr>
            <p:ph type="ftr" sz="quarter" idx="4"/>
          </p:nvPr>
        </p:nvSpPr>
        <p:spPr bwMode="auto">
          <a:xfrm>
            <a:off x="0" y="9713002"/>
            <a:ext cx="3076672"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defRPr sz="1200">
                <a:latin typeface="Lucida Sans" charset="0"/>
                <a:ea typeface="Arial Unicode MS" charset="0"/>
                <a:cs typeface="Arial Unicode MS" charset="0"/>
              </a:defRPr>
            </a:lvl1pPr>
          </a:lstStyle>
          <a:p>
            <a:pPr>
              <a:defRPr/>
            </a:pPr>
            <a:endParaRPr lang="en-US"/>
          </a:p>
        </p:txBody>
      </p:sp>
      <p:sp>
        <p:nvSpPr>
          <p:cNvPr id="101383" name="Rectangle 7"/>
          <p:cNvSpPr>
            <a:spLocks noGrp="1" noChangeArrowheads="1"/>
          </p:cNvSpPr>
          <p:nvPr>
            <p:ph type="sldNum" sz="quarter" idx="5"/>
          </p:nvPr>
        </p:nvSpPr>
        <p:spPr bwMode="auto">
          <a:xfrm>
            <a:off x="4022629" y="9713002"/>
            <a:ext cx="3076671" cy="510499"/>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a:defRPr sz="1200"/>
            </a:lvl1pPr>
          </a:lstStyle>
          <a:p>
            <a:fld id="{51FFFE52-FE1E-4D89-83CF-6E59217A9C14}" type="slidenum">
              <a:rPr lang="en-US"/>
              <a:pPr/>
              <a:t>‹#›</a:t>
            </a:fld>
            <a:endParaRPr lang="en-US"/>
          </a:p>
        </p:txBody>
      </p:sp>
    </p:spTree>
    <p:extLst>
      <p:ext uri="{BB962C8B-B14F-4D97-AF65-F5344CB8AC3E}">
        <p14:creationId xmlns:p14="http://schemas.microsoft.com/office/powerpoint/2010/main" val="63632650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FFFE52-FE1E-4D89-83CF-6E59217A9C14}" type="slidenum">
              <a:rPr lang="en-US" smtClean="0"/>
              <a:pPr/>
              <a:t>1</a:t>
            </a:fld>
            <a:endParaRPr lang="en-US"/>
          </a:p>
        </p:txBody>
      </p:sp>
    </p:spTree>
    <p:extLst>
      <p:ext uri="{BB962C8B-B14F-4D97-AF65-F5344CB8AC3E}">
        <p14:creationId xmlns:p14="http://schemas.microsoft.com/office/powerpoint/2010/main" val="390534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834" name="Rectangle 2"/>
          <p:cNvSpPr>
            <a:spLocks noGrp="1" noRot="1" noChangeAspect="1" noChangeArrowheads="1" noTextEdit="1"/>
          </p:cNvSpPr>
          <p:nvPr>
            <p:ph type="sldImg"/>
          </p:nvPr>
        </p:nvSpPr>
        <p:spPr>
          <a:ln/>
        </p:spPr>
      </p:sp>
      <p:sp>
        <p:nvSpPr>
          <p:cNvPr id="319283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93835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834" name="Rectangle 2"/>
          <p:cNvSpPr>
            <a:spLocks noGrp="1" noRot="1" noChangeAspect="1" noChangeArrowheads="1" noTextEdit="1"/>
          </p:cNvSpPr>
          <p:nvPr>
            <p:ph type="sldImg"/>
          </p:nvPr>
        </p:nvSpPr>
        <p:spPr>
          <a:ln/>
        </p:spPr>
      </p:sp>
      <p:sp>
        <p:nvSpPr>
          <p:cNvPr id="3192835"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13887552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0896D705-9CF2-496E-9376-01ACAC8AB31F}" type="slidenum">
              <a:rPr lang="en-US" altLang="en-US" sz="1300"/>
              <a:pPr eaLnBrk="1" hangingPunct="1"/>
              <a:t>68</a:t>
            </a:fld>
            <a:endParaRPr lang="en-US" altLang="en-US" sz="13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z="3000" smtClean="0"/>
              <a:t>For rank positions above b, do not discount</a:t>
            </a:r>
          </a:p>
          <a:p>
            <a:endParaRPr lang="en-US" altLang="en-US" smtClean="0"/>
          </a:p>
        </p:txBody>
      </p:sp>
    </p:spTree>
    <p:extLst>
      <p:ext uri="{BB962C8B-B14F-4D97-AF65-F5344CB8AC3E}">
        <p14:creationId xmlns:p14="http://schemas.microsoft.com/office/powerpoint/2010/main" val="4068954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Normalized DCG:</a:t>
            </a:r>
          </a:p>
          <a:p>
            <a:r>
              <a:rPr lang="en-US" altLang="en-US" dirty="0" smtClean="0"/>
              <a:t>DCG values are often </a:t>
            </a:r>
            <a:r>
              <a:rPr lang="en-US" altLang="en-US" i="1" dirty="0" smtClean="0"/>
              <a:t>normalized</a:t>
            </a:r>
            <a:r>
              <a:rPr lang="en-US" altLang="en-US" dirty="0" smtClean="0"/>
              <a:t> by comparing the DCG at each rank with the DCG value for the </a:t>
            </a:r>
            <a:r>
              <a:rPr lang="en-US" altLang="en-US" i="1" dirty="0" smtClean="0"/>
              <a:t>perfect ranking</a:t>
            </a:r>
          </a:p>
          <a:p>
            <a:pPr lvl="1"/>
            <a:r>
              <a:rPr lang="en-US" altLang="en-US" dirty="0" smtClean="0"/>
              <a:t>makes averaging easier for queries with different numbers of relevant documents</a:t>
            </a:r>
          </a:p>
          <a:p>
            <a:endParaRPr lang="en-US" altLang="en-US" dirty="0"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1039F3DA-61CB-4AAB-B301-C818B8AF2B98}" type="slidenum">
              <a:rPr lang="en-US" altLang="en-US" sz="1300"/>
              <a:pPr eaLnBrk="1" hangingPunct="1"/>
              <a:t>69</a:t>
            </a:fld>
            <a:endParaRPr lang="en-US" altLang="en-US" sz="1300"/>
          </a:p>
        </p:txBody>
      </p:sp>
    </p:spTree>
    <p:extLst>
      <p:ext uri="{BB962C8B-B14F-4D97-AF65-F5344CB8AC3E}">
        <p14:creationId xmlns:p14="http://schemas.microsoft.com/office/powerpoint/2010/main" val="1378090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BF7D625-651B-43F4-8B1E-D953A9015F64}" type="slidenum">
              <a:rPr lang="en-US" altLang="en-US" sz="1300"/>
              <a:pPr eaLnBrk="1" hangingPunct="1"/>
              <a:t>71</a:t>
            </a:fld>
            <a:endParaRPr lang="en-US" altLang="en-US" sz="13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Perfect ranking:</a:t>
            </a:r>
          </a:p>
          <a:p>
            <a:pPr lvl="1"/>
            <a:r>
              <a:rPr lang="en-US" altLang="en-US" smtClean="0"/>
              <a:t>3, 3, 3, 2, 2, 2, 1, 0, 0, 0</a:t>
            </a:r>
          </a:p>
          <a:p>
            <a:r>
              <a:rPr lang="en-US" altLang="en-US" smtClean="0"/>
              <a:t>ideal DCG values:</a:t>
            </a:r>
          </a:p>
          <a:p>
            <a:pPr lvl="1"/>
            <a:r>
              <a:rPr lang="en-US" altLang="en-US" smtClean="0"/>
              <a:t>3, 6, 7.89, 8.89, 9.75, 10.52, 10.88, 10.88, 10.88, 10</a:t>
            </a:r>
          </a:p>
          <a:p>
            <a:r>
              <a:rPr lang="en-US" altLang="en-US" smtClean="0"/>
              <a:t>Actual DCG:</a:t>
            </a:r>
          </a:p>
          <a:p>
            <a:pPr lvl="1"/>
            <a:r>
              <a:rPr lang="en-US" altLang="en-US" smtClean="0"/>
              <a:t>3, 5, 6.89, 6.89, 6.89, 7.28, 7.99, 8.66, 9.61, 9.61</a:t>
            </a:r>
          </a:p>
          <a:p>
            <a:r>
              <a:rPr lang="en-US" altLang="en-US" smtClean="0"/>
              <a:t>NDCG values (divide actual by ideal):</a:t>
            </a:r>
          </a:p>
          <a:p>
            <a:r>
              <a:rPr lang="en-US" altLang="en-US" smtClean="0"/>
              <a:t>     1, 0.83, 0.87, 0.76, 0.71, 0.69, 0.73, 0.8, 0.88, 0.88</a:t>
            </a:r>
          </a:p>
          <a:p>
            <a:pPr lvl="1"/>
            <a:r>
              <a:rPr lang="en-US" altLang="en-US" smtClean="0"/>
              <a:t>NDCG </a:t>
            </a:r>
            <a:r>
              <a:rPr lang="en-US" altLang="en-US" smtClean="0">
                <a:latin typeface="Symbol" pitchFamily="18" charset="2"/>
              </a:rPr>
              <a:t>£</a:t>
            </a:r>
            <a:r>
              <a:rPr lang="en-US" altLang="en-US" smtClean="0"/>
              <a:t> 1 at any rank position</a:t>
            </a:r>
          </a:p>
          <a:p>
            <a:endParaRPr lang="en-US" altLang="en-US" smtClean="0"/>
          </a:p>
        </p:txBody>
      </p:sp>
    </p:spTree>
    <p:extLst>
      <p:ext uri="{BB962C8B-B14F-4D97-AF65-F5344CB8AC3E}">
        <p14:creationId xmlns:p14="http://schemas.microsoft.com/office/powerpoint/2010/main" val="1327401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l-GR" altLang="en-US" smtClean="0">
              <a:latin typeface="Calibri"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487D701-78DB-44D8-9383-79C05CC0A1E8}" type="slidenum">
              <a:rPr lang="en-US" altLang="en-US" sz="1300">
                <a:solidFill>
                  <a:srgbClr val="000000"/>
                </a:solidFill>
                <a:latin typeface="Calibri" pitchFamily="34" charset="0"/>
              </a:rPr>
              <a:pPr eaLnBrk="1" hangingPunct="1"/>
              <a:t>76</a:t>
            </a:fld>
            <a:endParaRPr lang="en-US" altLang="en-US" sz="1300">
              <a:solidFill>
                <a:srgbClr val="000000"/>
              </a:solidFill>
              <a:latin typeface="Calibri" pitchFamily="34" charset="0"/>
            </a:endParaRPr>
          </a:p>
        </p:txBody>
      </p:sp>
    </p:spTree>
    <p:extLst>
      <p:ext uri="{BB962C8B-B14F-4D97-AF65-F5344CB8AC3E}">
        <p14:creationId xmlns:p14="http://schemas.microsoft.com/office/powerpoint/2010/main" val="1146992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78</a:t>
            </a:fld>
            <a:endParaRPr lang="en-US"/>
          </a:p>
        </p:txBody>
      </p:sp>
    </p:spTree>
    <p:extLst>
      <p:ext uri="{BB962C8B-B14F-4D97-AF65-F5344CB8AC3E}">
        <p14:creationId xmlns:p14="http://schemas.microsoft.com/office/powerpoint/2010/main" val="3297980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84</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0916130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9C224A6-FE3C-49D5-BEEE-EC92B6006F5C}" type="slidenum">
              <a:rPr lang="en-US" smtClean="0"/>
              <a:pPr/>
              <a:t>85</a:t>
            </a:fld>
            <a:endParaRPr lang="en-US" smtClean="0"/>
          </a:p>
        </p:txBody>
      </p:sp>
      <p:sp>
        <p:nvSpPr>
          <p:cNvPr id="60419" name="Rectangle 2"/>
          <p:cNvSpPr>
            <a:spLocks noGrp="1" noRot="1" noChangeAspect="1" noChangeArrowheads="1" noTextEdit="1"/>
          </p:cNvSpPr>
          <p:nvPr>
            <p:ph type="sldImg"/>
          </p:nvPr>
        </p:nvSpPr>
        <p:spPr>
          <a:xfrm>
            <a:off x="1008063" y="762000"/>
            <a:ext cx="5086350" cy="3816350"/>
          </a:xfrm>
          <a:ln/>
        </p:spPr>
      </p:sp>
      <p:sp>
        <p:nvSpPr>
          <p:cNvPr id="60420"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21277600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86</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072265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15</a:t>
            </a:fld>
            <a:endParaRPr lang="en-US"/>
          </a:p>
        </p:txBody>
      </p:sp>
    </p:spTree>
    <p:extLst>
      <p:ext uri="{BB962C8B-B14F-4D97-AF65-F5344CB8AC3E}">
        <p14:creationId xmlns:p14="http://schemas.microsoft.com/office/powerpoint/2010/main" val="12892177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87</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00809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88</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36815882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6D92C905-0260-489E-86CD-7C35F9619FA0}" type="slidenum">
              <a:rPr lang="en-US" smtClean="0"/>
              <a:pPr/>
              <a:t>89</a:t>
            </a:fld>
            <a:endParaRPr lang="en-US" smtClean="0"/>
          </a:p>
        </p:txBody>
      </p:sp>
      <p:sp>
        <p:nvSpPr>
          <p:cNvPr id="62467" name="Rectangle 2"/>
          <p:cNvSpPr>
            <a:spLocks noGrp="1" noRot="1" noChangeAspect="1" noChangeArrowheads="1" noTextEdit="1"/>
          </p:cNvSpPr>
          <p:nvPr>
            <p:ph type="sldImg"/>
          </p:nvPr>
        </p:nvSpPr>
        <p:spPr>
          <a:xfrm>
            <a:off x="1008063" y="762000"/>
            <a:ext cx="5086350" cy="3816350"/>
          </a:xfrm>
          <a:ln/>
        </p:spPr>
      </p:sp>
      <p:sp>
        <p:nvSpPr>
          <p:cNvPr id="62468"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818667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90</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207006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91</a:t>
            </a:fld>
            <a:endParaRPr lang="en-US" smtClean="0"/>
          </a:p>
        </p:txBody>
      </p:sp>
    </p:spTree>
    <p:extLst>
      <p:ext uri="{BB962C8B-B14F-4D97-AF65-F5344CB8AC3E}">
        <p14:creationId xmlns:p14="http://schemas.microsoft.com/office/powerpoint/2010/main" val="18338653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ea typeface="ＭＳ Ｐゴシック" charset="-128"/>
            </a:endParaRPr>
          </a:p>
        </p:txBody>
      </p:sp>
      <p:sp>
        <p:nvSpPr>
          <p:cNvPr id="64516" name="Slide Number Placeholder 3"/>
          <p:cNvSpPr>
            <a:spLocks noGrp="1"/>
          </p:cNvSpPr>
          <p:nvPr>
            <p:ph type="sldNum" sz="quarter" idx="5"/>
          </p:nvPr>
        </p:nvSpPr>
        <p:spPr>
          <a:noFill/>
        </p:spPr>
        <p:txBody>
          <a:bodyPr/>
          <a:lstStyle/>
          <a:p>
            <a:fld id="{481C0112-D536-4344-B823-AF769294C8BA}" type="slidenum">
              <a:rPr lang="en-US" smtClean="0"/>
              <a:pPr/>
              <a:t>92</a:t>
            </a:fld>
            <a:endParaRPr lang="en-US" smtClean="0"/>
          </a:p>
        </p:txBody>
      </p:sp>
    </p:spTree>
    <p:extLst>
      <p:ext uri="{BB962C8B-B14F-4D97-AF65-F5344CB8AC3E}">
        <p14:creationId xmlns:p14="http://schemas.microsoft.com/office/powerpoint/2010/main" val="30511465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D1A12FB-B94A-4511-AE35-D4779C7DF10F}" type="slidenum">
              <a:rPr lang="en-US" smtClean="0"/>
              <a:pPr/>
              <a:t>94</a:t>
            </a:fld>
            <a:endParaRPr lang="en-US" smtClean="0"/>
          </a:p>
        </p:txBody>
      </p:sp>
      <p:sp>
        <p:nvSpPr>
          <p:cNvPr id="63491" name="Rectangle 2"/>
          <p:cNvSpPr>
            <a:spLocks noGrp="1" noRot="1" noChangeAspect="1" noChangeArrowheads="1" noTextEdit="1"/>
          </p:cNvSpPr>
          <p:nvPr>
            <p:ph type="sldImg"/>
          </p:nvPr>
        </p:nvSpPr>
        <p:spPr>
          <a:xfrm>
            <a:off x="1008063" y="762000"/>
            <a:ext cx="5086350" cy="3816350"/>
          </a:xfrm>
          <a:ln/>
        </p:spPr>
      </p:sp>
      <p:sp>
        <p:nvSpPr>
          <p:cNvPr id="63492"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12015402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BFC48-C778-431E-BC10-DFDD7892F0E4}" type="slidenum">
              <a:rPr lang="en-US"/>
              <a:pPr/>
              <a:t>97</a:t>
            </a:fld>
            <a:endParaRPr lang="en-US"/>
          </a:p>
        </p:txBody>
      </p:sp>
      <p:sp>
        <p:nvSpPr>
          <p:cNvPr id="362498" name="Rectangle 2"/>
          <p:cNvSpPr>
            <a:spLocks noGrp="1" noRot="1" noChangeAspect="1" noChangeArrowheads="1" noTextEdit="1"/>
          </p:cNvSpPr>
          <p:nvPr>
            <p:ph type="sldImg"/>
          </p:nvPr>
        </p:nvSpPr>
        <p:spPr>
          <a:xfrm>
            <a:off x="995363" y="766763"/>
            <a:ext cx="5111750" cy="3833812"/>
          </a:xfrm>
          <a:ln/>
        </p:spPr>
      </p:sp>
      <p:sp>
        <p:nvSpPr>
          <p:cNvPr id="3624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884793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4FE62C-8BF5-49BF-827F-46F239A4778E}" type="slidenum">
              <a:rPr lang="en-US" smtClean="0"/>
              <a:pPr/>
              <a:t>102</a:t>
            </a:fld>
            <a:endParaRPr lang="en-US" smtClean="0"/>
          </a:p>
        </p:txBody>
      </p:sp>
      <p:sp>
        <p:nvSpPr>
          <p:cNvPr id="59395" name="Rectangle 2"/>
          <p:cNvSpPr>
            <a:spLocks noGrp="1" noRot="1" noChangeAspect="1" noChangeArrowheads="1" noTextEdit="1"/>
          </p:cNvSpPr>
          <p:nvPr>
            <p:ph type="sldImg"/>
          </p:nvPr>
        </p:nvSpPr>
        <p:spPr>
          <a:xfrm>
            <a:off x="1008063" y="762000"/>
            <a:ext cx="5086350" cy="3816350"/>
          </a:xfrm>
          <a:ln/>
        </p:spPr>
      </p:sp>
      <p:sp>
        <p:nvSpPr>
          <p:cNvPr id="59396" name="Rectangle 3"/>
          <p:cNvSpPr>
            <a:spLocks noGrp="1" noChangeArrowheads="1"/>
          </p:cNvSpPr>
          <p:nvPr>
            <p:ph type="body" idx="1"/>
          </p:nvPr>
        </p:nvSpPr>
        <p:spPr>
          <a:xfrm>
            <a:off x="945957" y="4831145"/>
            <a:ext cx="5207386" cy="4662105"/>
          </a:xfrm>
          <a:noFill/>
          <a:ln/>
        </p:spPr>
        <p:txBody>
          <a:bodyPr/>
          <a:lstStyle/>
          <a:p>
            <a:endParaRPr lang="el-GR" smtClean="0">
              <a:ea typeface="ＭＳ Ｐゴシック" charset="-128"/>
            </a:endParaRPr>
          </a:p>
        </p:txBody>
      </p:sp>
    </p:spTree>
    <p:extLst>
      <p:ext uri="{BB962C8B-B14F-4D97-AF65-F5344CB8AC3E}">
        <p14:creationId xmlns:p14="http://schemas.microsoft.com/office/powerpoint/2010/main" val="43195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17</a:t>
            </a:fld>
            <a:endParaRPr lang="en-US"/>
          </a:p>
        </p:txBody>
      </p:sp>
    </p:spTree>
    <p:extLst>
      <p:ext uri="{BB962C8B-B14F-4D97-AF65-F5344CB8AC3E}">
        <p14:creationId xmlns:p14="http://schemas.microsoft.com/office/powerpoint/2010/main" val="3358839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41118A-571A-42F1-808C-51867C526409}" type="slidenum">
              <a:rPr lang="en-US"/>
              <a:pPr/>
              <a:t>19</a:t>
            </a:fld>
            <a:endParaRPr lang="en-US"/>
          </a:p>
        </p:txBody>
      </p:sp>
      <p:sp>
        <p:nvSpPr>
          <p:cNvPr id="333826" name="Rectangle 2"/>
          <p:cNvSpPr>
            <a:spLocks noGrp="1" noRot="1" noChangeAspect="1" noChangeArrowheads="1" noTextEdit="1"/>
          </p:cNvSpPr>
          <p:nvPr>
            <p:ph type="sldImg"/>
          </p:nvPr>
        </p:nvSpPr>
        <p:spPr>
          <a:xfrm>
            <a:off x="995363" y="766763"/>
            <a:ext cx="5111750" cy="3833812"/>
          </a:xfrm>
          <a:ln/>
        </p:spPr>
      </p:sp>
      <p:sp>
        <p:nvSpPr>
          <p:cNvPr id="333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49307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51FFFE52-FE1E-4D89-83CF-6E59217A9C14}" type="slidenum">
              <a:rPr lang="en-US" smtClean="0"/>
              <a:pPr/>
              <a:t>24</a:t>
            </a:fld>
            <a:endParaRPr lang="en-US"/>
          </a:p>
        </p:txBody>
      </p:sp>
    </p:spTree>
    <p:extLst>
      <p:ext uri="{BB962C8B-B14F-4D97-AF65-F5344CB8AC3E}">
        <p14:creationId xmlns:p14="http://schemas.microsoft.com/office/powerpoint/2010/main" val="1278809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289437-9F90-4DED-9841-8512A25623B8}" type="slidenum">
              <a:rPr lang="en-US"/>
              <a:pPr/>
              <a:t>30</a:t>
            </a:fld>
            <a:endParaRPr lang="en-US"/>
          </a:p>
        </p:txBody>
      </p:sp>
      <p:sp>
        <p:nvSpPr>
          <p:cNvPr id="331778" name="Rectangle 2"/>
          <p:cNvSpPr>
            <a:spLocks noGrp="1" noRot="1" noChangeAspect="1" noChangeArrowheads="1" noTextEdit="1"/>
          </p:cNvSpPr>
          <p:nvPr>
            <p:ph type="sldImg"/>
          </p:nvPr>
        </p:nvSpPr>
        <p:spPr>
          <a:xfrm>
            <a:off x="995363" y="766763"/>
            <a:ext cx="5111750" cy="3833812"/>
          </a:xfrm>
          <a:ln/>
        </p:spPr>
      </p:sp>
      <p:sp>
        <p:nvSpPr>
          <p:cNvPr id="331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18267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4C721-2DBE-49A3-8B1F-89453D88B7B6}" type="slidenum">
              <a:rPr lang="el-GR"/>
              <a:pPr/>
              <a:t>40</a:t>
            </a:fld>
            <a:endParaRPr lang="el-GR"/>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l-GR" dirty="0"/>
          </a:p>
        </p:txBody>
      </p:sp>
    </p:spTree>
    <p:extLst>
      <p:ext uri="{BB962C8B-B14F-4D97-AF65-F5344CB8AC3E}">
        <p14:creationId xmlns:p14="http://schemas.microsoft.com/office/powerpoint/2010/main" val="2458953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CE9D6-7BEE-4F90-B1B7-CC88504E426B}" type="slidenum">
              <a:rPr lang="en-US"/>
              <a:pPr/>
              <a:t>47</a:t>
            </a:fld>
            <a:endParaRPr lang="en-US"/>
          </a:p>
        </p:txBody>
      </p:sp>
      <p:sp>
        <p:nvSpPr>
          <p:cNvPr id="346114" name="Rectangle 2"/>
          <p:cNvSpPr>
            <a:spLocks noGrp="1" noRot="1" noChangeAspect="1" noChangeArrowheads="1" noTextEdit="1"/>
          </p:cNvSpPr>
          <p:nvPr>
            <p:ph type="sldImg"/>
          </p:nvPr>
        </p:nvSpPr>
        <p:spPr>
          <a:xfrm>
            <a:off x="995363" y="766763"/>
            <a:ext cx="5111750" cy="3833812"/>
          </a:xfrm>
          <a:ln/>
        </p:spPr>
      </p:sp>
      <p:sp>
        <p:nvSpPr>
          <p:cNvPr id="3461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04965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1810" name="Rectangle 2"/>
          <p:cNvSpPr>
            <a:spLocks noGrp="1" noRot="1" noChangeAspect="1" noChangeArrowheads="1" noTextEdit="1"/>
          </p:cNvSpPr>
          <p:nvPr>
            <p:ph type="sldImg"/>
          </p:nvPr>
        </p:nvSpPr>
        <p:spPr>
          <a:ln/>
        </p:spPr>
      </p:sp>
      <p:sp>
        <p:nvSpPr>
          <p:cNvPr id="3191811" name="Rectangle 3"/>
          <p:cNvSpPr>
            <a:spLocks noGrp="1" noChangeArrowheads="1"/>
          </p:cNvSpPr>
          <p:nvPr>
            <p:ph type="body" idx="1"/>
          </p:nvPr>
        </p:nvSpPr>
        <p:spPr/>
        <p:txBody>
          <a:bodyPr/>
          <a:lstStyle/>
          <a:p>
            <a:endParaRPr lang="el-GR" altLang="en-US"/>
          </a:p>
        </p:txBody>
      </p:sp>
    </p:spTree>
    <p:extLst>
      <p:ext uri="{BB962C8B-B14F-4D97-AF65-F5344CB8AC3E}">
        <p14:creationId xmlns:p14="http://schemas.microsoft.com/office/powerpoint/2010/main" val="343787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182170C-A630-4BC4-99C2-1EEFC93C12B4}" type="slidenum">
              <a:rPr lang="en-US" smtClean="0"/>
              <a:pPr/>
              <a:t>‹#›</a:t>
            </a:fld>
            <a:endParaRPr lang="en-US"/>
          </a:p>
        </p:txBody>
      </p:sp>
    </p:spTree>
    <p:extLst>
      <p:ext uri="{BB962C8B-B14F-4D97-AF65-F5344CB8AC3E}">
        <p14:creationId xmlns:p14="http://schemas.microsoft.com/office/powerpoint/2010/main" val="124173807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736FAF4-678C-4170-8B5E-D5D1B48C4BFF}" type="slidenum">
              <a:rPr lang="en-US" smtClean="0"/>
              <a:pPr/>
              <a:t>‹#›</a:t>
            </a:fld>
            <a:endParaRPr lang="en-US"/>
          </a:p>
        </p:txBody>
      </p:sp>
    </p:spTree>
    <p:extLst>
      <p:ext uri="{BB962C8B-B14F-4D97-AF65-F5344CB8AC3E}">
        <p14:creationId xmlns:p14="http://schemas.microsoft.com/office/powerpoint/2010/main" val="162649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CEAC3AD-617C-4A6C-BEE7-10C9A9D60377}" type="slidenum">
              <a:rPr lang="en-US" smtClean="0"/>
              <a:pPr/>
              <a:t>‹#›</a:t>
            </a:fld>
            <a:endParaRPr lang="en-US"/>
          </a:p>
        </p:txBody>
      </p:sp>
    </p:spTree>
    <p:extLst>
      <p:ext uri="{BB962C8B-B14F-4D97-AF65-F5344CB8AC3E}">
        <p14:creationId xmlns:p14="http://schemas.microsoft.com/office/powerpoint/2010/main" val="3508087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bg>
      <p:bgPr>
        <a:solidFill>
          <a:srgbClr val="233337"/>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EC65FA85-C043-4AC1-86AA-2F87DA980531}" type="slidenum">
              <a:rPr lang="en-US"/>
              <a:pPr/>
              <a:t>‹#›</a:t>
            </a:fld>
            <a:endParaRPr lang="en-US"/>
          </a:p>
        </p:txBody>
      </p:sp>
    </p:spTree>
    <p:extLst>
      <p:ext uri="{BB962C8B-B14F-4D97-AF65-F5344CB8AC3E}">
        <p14:creationId xmlns:p14="http://schemas.microsoft.com/office/powerpoint/2010/main" val="818113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ED9190B-40F4-4D14-B8A7-A8F5BA31F2B1}" type="slidenum">
              <a:rPr lang="en-US" smtClean="0"/>
              <a:pPr/>
              <a:t>‹#›</a:t>
            </a:fld>
            <a:endParaRPr lang="en-US"/>
          </a:p>
        </p:txBody>
      </p:sp>
    </p:spTree>
    <p:extLst>
      <p:ext uri="{BB962C8B-B14F-4D97-AF65-F5344CB8AC3E}">
        <p14:creationId xmlns:p14="http://schemas.microsoft.com/office/powerpoint/2010/main" val="303608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l-G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80ECC92-4490-4DFD-A50E-7CFF54CC480C}" type="slidenum">
              <a:rPr lang="en-US" smtClean="0"/>
              <a:pPr/>
              <a:t>‹#›</a:t>
            </a:fld>
            <a:endParaRPr lang="en-US"/>
          </a:p>
        </p:txBody>
      </p:sp>
    </p:spTree>
    <p:extLst>
      <p:ext uri="{BB962C8B-B14F-4D97-AF65-F5344CB8AC3E}">
        <p14:creationId xmlns:p14="http://schemas.microsoft.com/office/powerpoint/2010/main" val="75369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08300CA-A080-476D-84B4-AC6434A6B4B8}" type="slidenum">
              <a:rPr lang="en-US" smtClean="0"/>
              <a:pPr/>
              <a:t>‹#›</a:t>
            </a:fld>
            <a:endParaRPr lang="en-US"/>
          </a:p>
        </p:txBody>
      </p:sp>
    </p:spTree>
    <p:extLst>
      <p:ext uri="{BB962C8B-B14F-4D97-AF65-F5344CB8AC3E}">
        <p14:creationId xmlns:p14="http://schemas.microsoft.com/office/powerpoint/2010/main" val="146707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9E8E445E-0100-404D-AEB0-69CA392494B7}" type="slidenum">
              <a:rPr lang="en-US" smtClean="0"/>
              <a:pPr/>
              <a:t>‹#›</a:t>
            </a:fld>
            <a:endParaRPr lang="en-US"/>
          </a:p>
        </p:txBody>
      </p:sp>
    </p:spTree>
    <p:extLst>
      <p:ext uri="{BB962C8B-B14F-4D97-AF65-F5344CB8AC3E}">
        <p14:creationId xmlns:p14="http://schemas.microsoft.com/office/powerpoint/2010/main" val="3496808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5841DDB1-E385-4C2A-9F6F-88E564B234DB}" type="slidenum">
              <a:rPr lang="en-US" smtClean="0"/>
              <a:pPr/>
              <a:t>‹#›</a:t>
            </a:fld>
            <a:endParaRPr lang="en-US"/>
          </a:p>
        </p:txBody>
      </p:sp>
    </p:spTree>
    <p:extLst>
      <p:ext uri="{BB962C8B-B14F-4D97-AF65-F5344CB8AC3E}">
        <p14:creationId xmlns:p14="http://schemas.microsoft.com/office/powerpoint/2010/main" val="213322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A8FAE9CB-6C8B-49DF-BA0E-D5C49502510A}" type="slidenum">
              <a:rPr lang="en-US" smtClean="0"/>
              <a:pPr/>
              <a:t>‹#›</a:t>
            </a:fld>
            <a:endParaRPr lang="en-US"/>
          </a:p>
        </p:txBody>
      </p:sp>
    </p:spTree>
    <p:extLst>
      <p:ext uri="{BB962C8B-B14F-4D97-AF65-F5344CB8AC3E}">
        <p14:creationId xmlns:p14="http://schemas.microsoft.com/office/powerpoint/2010/main" val="168208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44A558E-6DE4-4CD3-890E-A7DA5D004993}" type="slidenum">
              <a:rPr lang="en-US" smtClean="0"/>
              <a:pPr/>
              <a:t>‹#›</a:t>
            </a:fld>
            <a:endParaRPr lang="en-US"/>
          </a:p>
        </p:txBody>
      </p:sp>
    </p:spTree>
    <p:extLst>
      <p:ext uri="{BB962C8B-B14F-4D97-AF65-F5344CB8AC3E}">
        <p14:creationId xmlns:p14="http://schemas.microsoft.com/office/powerpoint/2010/main" val="9559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l-G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F8BAA00D-81AD-4FD2-AEF2-53F20508ED21}" type="slidenum">
              <a:rPr lang="en-US" smtClean="0"/>
              <a:pPr/>
              <a:t>‹#›</a:t>
            </a:fld>
            <a:endParaRPr lang="en-US"/>
          </a:p>
        </p:txBody>
      </p:sp>
    </p:spTree>
    <p:extLst>
      <p:ext uri="{BB962C8B-B14F-4D97-AF65-F5344CB8AC3E}">
        <p14:creationId xmlns:p14="http://schemas.microsoft.com/office/powerpoint/2010/main" val="348976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82170C-A630-4BC4-99C2-1EEFC93C12B4}" type="slidenum">
              <a:rPr lang="en-US" smtClean="0"/>
              <a:pPr/>
              <a:t>‹#›</a:t>
            </a:fld>
            <a:endParaRPr lang="en-US"/>
          </a:p>
        </p:txBody>
      </p:sp>
    </p:spTree>
    <p:extLst>
      <p:ext uri="{BB962C8B-B14F-4D97-AF65-F5344CB8AC3E}">
        <p14:creationId xmlns:p14="http://schemas.microsoft.com/office/powerpoint/2010/main" val="4222559241"/>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 id="2147483976"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___________________Microsoft_Excel_97-20031.xls"/></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___________________Microsoft_Excel_97-20032.xls"/></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4.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4.emf"/><Relationship Id="rId4" Type="http://schemas.openxmlformats.org/officeDocument/2006/relationships/oleObject" Target="../embeddings/___________________Microsoft_Excel_97-20033.xls"/></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7.bin"/><Relationship Id="rId4" Type="http://schemas.openxmlformats.org/officeDocument/2006/relationships/image" Target="../media/image1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oleObject" Target="../embeddings/___________________Microsoft_Excel_97-20035.xls"/><Relationship Id="rId3" Type="http://schemas.openxmlformats.org/officeDocument/2006/relationships/notesSlide" Target="../notesSlides/notesSlide7.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7.emf"/><Relationship Id="rId11" Type="http://schemas.openxmlformats.org/officeDocument/2006/relationships/image" Target="../media/image19.wmf"/><Relationship Id="rId5" Type="http://schemas.openxmlformats.org/officeDocument/2006/relationships/oleObject" Target="../embeddings/___________________Microsoft_Excel_97-20034.xls"/><Relationship Id="rId10" Type="http://schemas.openxmlformats.org/officeDocument/2006/relationships/oleObject" Target="../embeddings/oleObject10.bin"/><Relationship Id="rId4" Type="http://schemas.openxmlformats.org/officeDocument/2006/relationships/oleObject" Target="../embeddings/oleObject8.bin"/><Relationship Id="rId9" Type="http://schemas.openxmlformats.org/officeDocument/2006/relationships/image" Target="../media/image18.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1.emf"/><Relationship Id="rId4" Type="http://schemas.openxmlformats.org/officeDocument/2006/relationships/oleObject" Target="../embeddings/___________________Microsoft_Excel_97-20036.xls"/></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2.emf"/><Relationship Id="rId4" Type="http://schemas.openxmlformats.org/officeDocument/2006/relationships/oleObject" Target="../embeddings/oleObject13.bin"/></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4.wmf"/><Relationship Id="rId4" Type="http://schemas.openxmlformats.org/officeDocument/2006/relationships/oleObject" Target="../embeddings/oleObject14.bin"/></Relationships>
</file>

<file path=ppt/slides/_rels/slide5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7.png"/></Relationships>
</file>

<file path=ppt/slides/_rels/slide5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Layout" Target="../slideLayouts/slideLayout6.xml"/><Relationship Id="rId1" Type="http://schemas.openxmlformats.org/officeDocument/2006/relationships/tags" Target="../tags/tag2.xml"/><Relationship Id="rId4" Type="http://schemas.openxmlformats.org/officeDocument/2006/relationships/image" Target="../media/image29.png"/></Relationships>
</file>

<file path=ppt/slides/_rels/slide5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0.emf"/><Relationship Id="rId4" Type="http://schemas.openxmlformats.org/officeDocument/2006/relationships/oleObject" Target="../embeddings/___________________Microsoft_Excel_97-20037.xls"/></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1.w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18.bin"/><Relationship Id="rId5" Type="http://schemas.openxmlformats.org/officeDocument/2006/relationships/image" Target="../media/image32.wmf"/><Relationship Id="rId4" Type="http://schemas.openxmlformats.org/officeDocument/2006/relationships/oleObject" Target="../embeddings/oleObject17.bin"/></Relationships>
</file>

<file path=ppt/slides/_rels/slide6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39.png"/><Relationship Id="rId4" Type="http://schemas.openxmlformats.org/officeDocument/2006/relationships/image" Target="../media/image38.png"/></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1.wmf"/><Relationship Id="rId5" Type="http://schemas.openxmlformats.org/officeDocument/2006/relationships/oleObject" Target="../embeddings/oleObject20.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22.bin"/></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5.png"/></Relationships>
</file>

<file path=ppt/slides/_rels/slide77.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490792" cy="1349896"/>
          </a:xfrm>
        </p:spPr>
        <p:txBody>
          <a:bodyPr/>
          <a:lstStyle/>
          <a:p>
            <a:pPr eaLnBrk="1" hangingPunct="1"/>
            <a:r>
              <a:rPr lang="el-GR" sz="3200" dirty="0" smtClean="0">
                <a:ea typeface="ＭＳ Ｐゴシック" pitchFamily="-112" charset="-128"/>
              </a:rPr>
              <a:t>ΜΥΕ03: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Κεφάλαιο</a:t>
            </a:r>
            <a:r>
              <a:rPr lang="en-US" sz="2400" dirty="0" smtClean="0">
                <a:ea typeface="ＭＳ Ｐゴシック" pitchFamily="-112" charset="-128"/>
              </a:rPr>
              <a:t> </a:t>
            </a:r>
            <a:r>
              <a:rPr lang="el-GR" sz="2400" dirty="0" smtClean="0">
                <a:ea typeface="ＭＳ Ｐゴシック" pitchFamily="-112" charset="-128"/>
              </a:rPr>
              <a:t>8</a:t>
            </a:r>
            <a:r>
              <a:rPr lang="en-US" sz="2400" dirty="0" smtClean="0">
                <a:ea typeface="ＭＳ Ｐゴシック" pitchFamily="-112" charset="-128"/>
              </a:rPr>
              <a:t>: </a:t>
            </a:r>
            <a:r>
              <a:rPr lang="el-GR" sz="2400" dirty="0" smtClean="0">
                <a:ea typeface="ＭＳ Ｐゴシック" pitchFamily="-112" charset="-128"/>
              </a:rPr>
              <a:t>Αξιολόγηση στην Ανάκτηση Πληροφορίας. </a:t>
            </a:r>
            <a:endParaRPr lang="en-US" sz="2400" dirty="0" smtClean="0">
              <a:ea typeface="ＭＳ Ｐゴシック" pitchFamily="-112" charset="-128"/>
            </a:endParaRPr>
          </a:p>
        </p:txBody>
      </p:sp>
      <p:sp>
        <p:nvSpPr>
          <p:cNvPr id="3" name="Slide Number Placeholder 2"/>
          <p:cNvSpPr>
            <a:spLocks noGrp="1"/>
          </p:cNvSpPr>
          <p:nvPr>
            <p:ph type="sldNum" sz="quarter" idx="12"/>
          </p:nvPr>
        </p:nvSpPr>
        <p:spPr/>
        <p:txBody>
          <a:bodyPr/>
          <a:lstStyle/>
          <a:p>
            <a:fld id="{EC65FA85-C043-4AC1-86AA-2F87DA980531}" type="slidenum">
              <a:rPr lang="en-US" smtClean="0"/>
              <a:pPr/>
              <a:t>1</a:t>
            </a:fld>
            <a:endParaRPr lang="en-US"/>
          </a:p>
        </p:txBody>
      </p:sp>
    </p:spTree>
    <p:extLst>
      <p:ext uri="{BB962C8B-B14F-4D97-AF65-F5344CB8AC3E}">
        <p14:creationId xmlns:p14="http://schemas.microsoft.com/office/powerpoint/2010/main" val="2773373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Μεθοδολογία: </a:t>
            </a:r>
            <a:r>
              <a:rPr lang="en-US" sz="4000" dirty="0" smtClean="0">
                <a:solidFill>
                  <a:schemeClr val="accent2">
                    <a:lumMod val="75000"/>
                  </a:schemeClr>
                </a:solidFill>
                <a:ea typeface="ＭＳ Ｐゴシック" pitchFamily="-112" charset="-128"/>
              </a:rPr>
              <a:t>Benchmarks</a:t>
            </a:r>
          </a:p>
        </p:txBody>
      </p:sp>
      <p:sp>
        <p:nvSpPr>
          <p:cNvPr id="20483" name="Rectangle 3"/>
          <p:cNvSpPr>
            <a:spLocks noGrp="1" noChangeArrowheads="1"/>
          </p:cNvSpPr>
          <p:nvPr>
            <p:ph idx="1"/>
          </p:nvPr>
        </p:nvSpPr>
        <p:spPr>
          <a:xfrm>
            <a:off x="381000" y="1905000"/>
            <a:ext cx="8229600" cy="1905000"/>
          </a:xfrm>
        </p:spPr>
        <p:txBody>
          <a:bodyPr>
            <a:noAutofit/>
          </a:bodyPr>
          <a:lstStyle/>
          <a:p>
            <a:pPr marL="0" indent="0" eaLnBrk="1" hangingPunct="1">
              <a:buNone/>
            </a:pPr>
            <a:r>
              <a:rPr lang="el-GR" sz="2400" dirty="0" smtClean="0">
                <a:ea typeface="ＭＳ Ｐゴシック" pitchFamily="-112" charset="-128"/>
              </a:rPr>
              <a:t>Η καθιερωμένη μεθοδολογία στην Ανάκτηση Πληροφορίας αποτελείται από τρία στοιχεία:</a:t>
            </a:r>
            <a:endParaRPr lang="en-US" sz="2400" dirty="0">
              <a:ea typeface="ＭＳ Ｐゴシック" pitchFamily="-112" charset="-128"/>
            </a:endParaRPr>
          </a:p>
          <a:p>
            <a:pPr marL="457200" indent="-457200" eaLnBrk="1" hangingPunct="1">
              <a:buFont typeface="+mj-lt"/>
              <a:buAutoNum type="arabicPeriod"/>
            </a:pPr>
            <a:r>
              <a:rPr lang="el-GR" sz="2400" dirty="0" smtClean="0">
                <a:ea typeface="ＭＳ Ｐゴシック" pitchFamily="-112" charset="-128"/>
              </a:rPr>
              <a:t>Μία πρότυπη </a:t>
            </a:r>
            <a:r>
              <a:rPr lang="el-GR" sz="2400" i="1" dirty="0" smtClean="0">
                <a:solidFill>
                  <a:schemeClr val="accent1">
                    <a:lumMod val="75000"/>
                  </a:schemeClr>
                </a:solidFill>
                <a:ea typeface="ＭＳ Ｐゴシック" pitchFamily="-112" charset="-128"/>
              </a:rPr>
              <a:t>συλλογή εγγράφων </a:t>
            </a:r>
            <a:r>
              <a:rPr lang="el-GR" sz="2400" dirty="0" smtClean="0">
                <a:ea typeface="ＭＳ Ｐゴシック" pitchFamily="-112" charset="-128"/>
              </a:rPr>
              <a:t>(</a:t>
            </a:r>
            <a:r>
              <a:rPr lang="en-US" sz="2400" dirty="0" smtClean="0">
                <a:ea typeface="ＭＳ Ｐゴシック" pitchFamily="-112" charset="-128"/>
              </a:rPr>
              <a:t>benchmark </a:t>
            </a:r>
            <a:r>
              <a:rPr lang="en-US" sz="2400" dirty="0">
                <a:ea typeface="ＭＳ Ｐゴシック" pitchFamily="-112" charset="-128"/>
              </a:rPr>
              <a:t>document </a:t>
            </a:r>
            <a:r>
              <a:rPr lang="en-US" sz="2400" dirty="0" smtClean="0">
                <a:ea typeface="ＭＳ Ｐゴシック" pitchFamily="-112" charset="-128"/>
              </a:rPr>
              <a:t>collection)</a:t>
            </a:r>
            <a:endParaRPr lang="en-US" sz="2400" dirty="0">
              <a:ea typeface="ＭＳ Ｐゴシック" pitchFamily="-112" charset="-128"/>
            </a:endParaRPr>
          </a:p>
          <a:p>
            <a:pPr marL="457200" indent="-457200" eaLnBrk="1" hangingPunct="1">
              <a:buFont typeface="+mj-lt"/>
              <a:buAutoNum type="arabicPeriod"/>
            </a:pPr>
            <a:r>
              <a:rPr lang="el-GR" sz="2400" dirty="0" smtClean="0">
                <a:ea typeface="ＭＳ Ｐゴシック" pitchFamily="-112" charset="-128"/>
              </a:rPr>
              <a:t>Μια πρότυπη </a:t>
            </a:r>
            <a:r>
              <a:rPr lang="el-GR" sz="2400" i="1" dirty="0" smtClean="0">
                <a:solidFill>
                  <a:schemeClr val="accent1">
                    <a:lumMod val="75000"/>
                  </a:schemeClr>
                </a:solidFill>
                <a:ea typeface="ＭＳ Ｐゴシック" pitchFamily="-112" charset="-128"/>
              </a:rPr>
              <a:t>ομάδα ερωτημάτων </a:t>
            </a:r>
            <a:r>
              <a:rPr lang="el-GR" sz="2400" dirty="0" smtClean="0">
                <a:ea typeface="ＭＳ Ｐゴシック" pitchFamily="-112" charset="-128"/>
              </a:rPr>
              <a:t>(</a:t>
            </a:r>
            <a:r>
              <a:rPr lang="en-US" sz="2400" dirty="0" smtClean="0">
                <a:ea typeface="ＭＳ Ｐゴシック" pitchFamily="-112" charset="-128"/>
              </a:rPr>
              <a:t>benchmark </a:t>
            </a:r>
            <a:r>
              <a:rPr lang="en-US" sz="2400" dirty="0">
                <a:ea typeface="ＭＳ Ｐゴシック" pitchFamily="-112" charset="-128"/>
              </a:rPr>
              <a:t>suite of </a:t>
            </a:r>
            <a:r>
              <a:rPr lang="en-US" sz="2400" dirty="0" smtClean="0">
                <a:ea typeface="ＭＳ Ｐゴシック" pitchFamily="-112" charset="-128"/>
              </a:rPr>
              <a:t>queries</a:t>
            </a:r>
            <a:r>
              <a:rPr lang="el-GR" sz="2400" dirty="0" smtClean="0">
                <a:ea typeface="ＭＳ Ｐゴシック" pitchFamily="-112" charset="-128"/>
              </a:rPr>
              <a:t>)</a:t>
            </a:r>
            <a:endParaRPr lang="en-US" sz="2400" dirty="0">
              <a:ea typeface="ＭＳ Ｐゴシック" pitchFamily="-112" charset="-128"/>
            </a:endParaRPr>
          </a:p>
          <a:p>
            <a:pPr marL="457200" indent="-457200" eaLnBrk="1" hangingPunct="1">
              <a:buFont typeface="+mj-lt"/>
              <a:buAutoNum type="arabicPeriod"/>
            </a:pPr>
            <a:r>
              <a:rPr lang="el-GR" sz="2400" dirty="0" smtClean="0">
                <a:ea typeface="ＭＳ Ｐゴシック" pitchFamily="-112" charset="-128"/>
              </a:rPr>
              <a:t>Μια </a:t>
            </a:r>
            <a:r>
              <a:rPr lang="el-GR" sz="2400" i="1" dirty="0" smtClean="0">
                <a:solidFill>
                  <a:schemeClr val="accent1">
                    <a:lumMod val="75000"/>
                  </a:schemeClr>
                </a:solidFill>
                <a:ea typeface="ＭＳ Ｐゴシック" pitchFamily="-112" charset="-128"/>
              </a:rPr>
              <a:t>αποτίμηση της συνάφειας </a:t>
            </a:r>
            <a:r>
              <a:rPr lang="el-GR" sz="2400" dirty="0" smtClean="0">
                <a:ea typeface="ＭＳ Ｐゴシック" pitchFamily="-112" charset="-128"/>
              </a:rPr>
              <a:t>για κάθε ζεύγος ερωτήματος-εγγράφου, συνήθως δυαδική: συναφής </a:t>
            </a:r>
            <a:r>
              <a:rPr lang="en-US" sz="2400" dirty="0" smtClean="0">
                <a:ea typeface="ＭＳ Ｐゴシック" pitchFamily="-112" charset="-128"/>
              </a:rPr>
              <a:t>(R) </a:t>
            </a:r>
            <a:r>
              <a:rPr lang="el-GR" sz="2400" dirty="0" smtClean="0">
                <a:ea typeface="ＭＳ Ｐゴシック" pitchFamily="-112" charset="-128"/>
              </a:rPr>
              <a:t>- μη συναφής</a:t>
            </a:r>
            <a:r>
              <a:rPr lang="en-US" sz="2400" dirty="0" smtClean="0">
                <a:ea typeface="ＭＳ Ｐゴシック" pitchFamily="-112" charset="-128"/>
              </a:rPr>
              <a:t> (</a:t>
            </a:r>
            <a:r>
              <a:rPr lang="el-GR" sz="2400" dirty="0" smtClean="0">
                <a:ea typeface="ＭＳ Ｐゴシック" pitchFamily="-112" charset="-128"/>
              </a:rPr>
              <a:t>Ν) </a:t>
            </a:r>
            <a:r>
              <a:rPr lang="en-US" sz="2400" dirty="0" smtClean="0">
                <a:ea typeface="ＭＳ Ｐゴシック" pitchFamily="-112" charset="-128"/>
              </a:rPr>
              <a:t>– </a:t>
            </a:r>
            <a:r>
              <a:rPr lang="el-GR" sz="2400" dirty="0" smtClean="0">
                <a:ea typeface="ＭＳ Ｐゴシック" pitchFamily="-112" charset="-128"/>
              </a:rPr>
              <a:t>(</a:t>
            </a:r>
            <a:r>
              <a:rPr lang="en-US" sz="2400" i="1" dirty="0" smtClean="0">
                <a:solidFill>
                  <a:schemeClr val="accent2">
                    <a:lumMod val="75000"/>
                  </a:schemeClr>
                </a:solidFill>
                <a:ea typeface="ＭＳ Ｐゴシック" pitchFamily="-112" charset="-128"/>
              </a:rPr>
              <a:t>gold standard/ground truth</a:t>
            </a:r>
            <a:r>
              <a:rPr lang="el-GR" sz="2400" dirty="0" smtClean="0">
                <a:ea typeface="ＭＳ Ｐゴシック" pitchFamily="-112" charset="-128"/>
              </a:rPr>
              <a:t>) που μας λέει αν το έγγραφο είναι συναφές ως προς το ερώτημα</a:t>
            </a:r>
            <a:endParaRPr lang="en-US" sz="24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10</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296339356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598170" y="0"/>
            <a:ext cx="7886700" cy="1325563"/>
          </a:xfrm>
        </p:spPr>
        <p:txBody>
          <a:bodyPr/>
          <a:lstStyle/>
          <a:p>
            <a:pPr algn="ctr" eaLnBrk="1" hangingPunct="1"/>
            <a:r>
              <a:rPr lang="en-US" dirty="0" smtClean="0">
                <a:solidFill>
                  <a:schemeClr val="accent2">
                    <a:lumMod val="75000"/>
                  </a:schemeClr>
                </a:solidFill>
                <a:ea typeface="ＭＳ Ｐゴシック" charset="-128"/>
              </a:rPr>
              <a:t>TREC</a:t>
            </a:r>
          </a:p>
        </p:txBody>
      </p:sp>
      <p:sp>
        <p:nvSpPr>
          <p:cNvPr id="40964" name="Rectangle 3"/>
          <p:cNvSpPr>
            <a:spLocks noGrp="1" noChangeArrowheads="1"/>
          </p:cNvSpPr>
          <p:nvPr>
            <p:ph idx="1"/>
          </p:nvPr>
        </p:nvSpPr>
        <p:spPr>
          <a:xfrm>
            <a:off x="381000" y="1295400"/>
            <a:ext cx="8686800" cy="3352800"/>
          </a:xfrm>
        </p:spPr>
        <p:txBody>
          <a:bodyPr>
            <a:noAutofit/>
          </a:bodyPr>
          <a:lstStyle/>
          <a:p>
            <a:pPr marL="0" indent="0" eaLnBrk="1" hangingPunct="1">
              <a:buNone/>
            </a:pPr>
            <a:r>
              <a:rPr lang="en-US" sz="2200" i="1" dirty="0" smtClean="0">
                <a:solidFill>
                  <a:schemeClr val="accent6">
                    <a:lumMod val="75000"/>
                  </a:schemeClr>
                </a:solidFill>
                <a:ea typeface="ＭＳ Ｐゴシック" charset="-128"/>
              </a:rPr>
              <a:t>TREC Ad Hoc task </a:t>
            </a:r>
            <a:r>
              <a:rPr lang="el-GR" sz="2200" dirty="0" smtClean="0">
                <a:ea typeface="ＭＳ Ｐゴシック" charset="-128"/>
              </a:rPr>
              <a:t>από τα πρώτα </a:t>
            </a:r>
            <a:r>
              <a:rPr lang="en-US" sz="2200" dirty="0" smtClean="0">
                <a:ea typeface="ＭＳ Ｐゴシック" charset="-128"/>
              </a:rPr>
              <a:t>8 TRECs </a:t>
            </a:r>
            <a:r>
              <a:rPr lang="el-GR" sz="2200" dirty="0" smtClean="0">
                <a:ea typeface="ＭＳ Ｐゴシック" charset="-128"/>
              </a:rPr>
              <a:t>είναι ένα </a:t>
            </a:r>
            <a:r>
              <a:rPr lang="en-US" sz="2200" dirty="0" smtClean="0">
                <a:ea typeface="ＭＳ Ｐゴシック" charset="-128"/>
              </a:rPr>
              <a:t> standard task</a:t>
            </a:r>
            <a:r>
              <a:rPr lang="el-GR" sz="2200" dirty="0" smtClean="0">
                <a:ea typeface="ＭＳ Ｐゴシック" charset="-128"/>
              </a:rPr>
              <a:t>, μεταξύ του 1992-1999</a:t>
            </a:r>
            <a:endParaRPr lang="en-US" sz="2200" dirty="0" smtClean="0">
              <a:ea typeface="ＭＳ Ｐゴシック" charset="-128"/>
            </a:endParaRPr>
          </a:p>
          <a:p>
            <a:pPr lvl="1" eaLnBrk="1" hangingPunct="1"/>
            <a:r>
              <a:rPr lang="de-DE" sz="1800" i="1" dirty="0"/>
              <a:t>1.89 </a:t>
            </a:r>
            <a:r>
              <a:rPr lang="el-GR" sz="1800" i="1" dirty="0" smtClean="0"/>
              <a:t>εκατομμύρια έγγραφα</a:t>
            </a:r>
            <a:r>
              <a:rPr lang="el-GR" sz="1800" dirty="0" smtClean="0"/>
              <a:t>, κυρίως </a:t>
            </a:r>
            <a:r>
              <a:rPr lang="de-DE" sz="1800" dirty="0" err="1" smtClean="0"/>
              <a:t>newswire</a:t>
            </a:r>
            <a:r>
              <a:rPr lang="de-DE" sz="1800" dirty="0" smtClean="0"/>
              <a:t> </a:t>
            </a:r>
            <a:r>
              <a:rPr lang="el-GR" sz="1800" dirty="0" smtClean="0"/>
              <a:t>άρθρα</a:t>
            </a:r>
          </a:p>
          <a:p>
            <a:pPr lvl="1" eaLnBrk="1" hangingPunct="1"/>
            <a:r>
              <a:rPr lang="de-DE" sz="1800" dirty="0" smtClean="0"/>
              <a:t> </a:t>
            </a:r>
            <a:r>
              <a:rPr lang="en-US" sz="1800" i="1" dirty="0" smtClean="0">
                <a:ea typeface="ＭＳ Ｐゴシック" charset="-128"/>
              </a:rPr>
              <a:t>50</a:t>
            </a:r>
            <a:r>
              <a:rPr lang="en-US" sz="1800" dirty="0" smtClean="0">
                <a:ea typeface="ＭＳ Ｐゴシック" charset="-128"/>
              </a:rPr>
              <a:t> </a:t>
            </a:r>
            <a:r>
              <a:rPr lang="el-GR" sz="1800" dirty="0" smtClean="0">
                <a:ea typeface="ＭＳ Ｐゴシック" charset="-128"/>
              </a:rPr>
              <a:t>λεπτομερείς ανάγκες πληροφόρησης το χρόνο  (σύνολο 450)</a:t>
            </a:r>
          </a:p>
          <a:p>
            <a:pPr lvl="1" eaLnBrk="1" hangingPunct="1"/>
            <a:r>
              <a:rPr lang="el-GR" sz="1800" dirty="0" smtClean="0">
                <a:ea typeface="ＭＳ Ｐゴシック" charset="-128"/>
              </a:rPr>
              <a:t>Επιστρέφετε η </a:t>
            </a:r>
            <a:r>
              <a:rPr lang="el-GR" sz="1800" i="1" dirty="0" smtClean="0">
                <a:ea typeface="ＭＳ Ｐゴシック" charset="-128"/>
              </a:rPr>
              <a:t>αξιολόγηση χρηστών σε </a:t>
            </a:r>
            <a:r>
              <a:rPr lang="en-US" sz="1800" i="1" dirty="0" smtClean="0">
                <a:ea typeface="ＭＳ Ｐゴシック" charset="-128"/>
              </a:rPr>
              <a:t>pooled </a:t>
            </a:r>
            <a:r>
              <a:rPr lang="el-GR" sz="1800" i="1" dirty="0" smtClean="0">
                <a:ea typeface="ＭＳ Ｐゴシック" charset="-128"/>
              </a:rPr>
              <a:t>αποτελέσματα </a:t>
            </a:r>
            <a:r>
              <a:rPr lang="el-GR" sz="1800" dirty="0" smtClean="0">
                <a:ea typeface="ＭＳ Ｐゴシック" charset="-128"/>
              </a:rPr>
              <a:t>(δηλαδή όχι εξαντλητική αξιολόγηση όλων των ζευγών)</a:t>
            </a:r>
            <a:endParaRPr lang="en-US" sz="1800" dirty="0" smtClean="0">
              <a:ea typeface="ＭＳ Ｐゴシック" charset="-128"/>
            </a:endParaRPr>
          </a:p>
          <a:p>
            <a:pPr lvl="1" eaLnBrk="1" hangingPunct="1"/>
            <a:r>
              <a:rPr lang="el-GR" sz="1800" dirty="0" smtClean="0">
                <a:ea typeface="ＭＳ Ｐゴシック" charset="-128"/>
              </a:rPr>
              <a:t>και </a:t>
            </a:r>
            <a:r>
              <a:rPr lang="en-US" sz="1800" dirty="0" smtClean="0">
                <a:ea typeface="ＭＳ Ｐゴシック" charset="-128"/>
              </a:rPr>
              <a:t>Web track</a:t>
            </a:r>
            <a:endParaRPr lang="el-GR" sz="1800" dirty="0" smtClean="0">
              <a:ea typeface="ＭＳ Ｐゴシック" charset="-128"/>
            </a:endParaRPr>
          </a:p>
          <a:p>
            <a:pPr lvl="1" eaLnBrk="1" hangingPunct="1"/>
            <a:endParaRPr lang="en-US" sz="800" dirty="0" smtClean="0">
              <a:ea typeface="ＭＳ Ｐゴシック" charset="-128"/>
            </a:endParaRPr>
          </a:p>
          <a:p>
            <a:pPr marL="0" indent="0" eaLnBrk="1" hangingPunct="1">
              <a:buNone/>
            </a:pPr>
            <a:r>
              <a:rPr lang="en-US" sz="2200" b="1" dirty="0" smtClean="0">
                <a:ea typeface="ＭＳ Ｐゴシック" charset="-128"/>
              </a:rPr>
              <a:t>A TREC query (TREC 5)</a:t>
            </a:r>
          </a:p>
          <a:p>
            <a:pPr lvl="1" eaLnBrk="1" hangingPunct="1">
              <a:buFont typeface="Wingdings" charset="2"/>
              <a:buNone/>
            </a:pPr>
            <a:r>
              <a:rPr lang="en-US" sz="2000" dirty="0" smtClean="0">
                <a:ea typeface="ＭＳ Ｐゴシック" charset="-128"/>
              </a:rPr>
              <a:t>&lt;top&gt;</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num</a:t>
            </a:r>
            <a:r>
              <a:rPr lang="en-US" sz="2000" dirty="0" smtClean="0">
                <a:ea typeface="ＭＳ Ｐゴシック" charset="-128"/>
              </a:rPr>
              <a:t>&gt; Number:  225</a:t>
            </a:r>
          </a:p>
          <a:p>
            <a:pPr lvl="1" eaLnBrk="1" hangingPunct="1">
              <a:buFont typeface="Wingdings" charset="2"/>
              <a:buNone/>
            </a:pPr>
            <a:r>
              <a:rPr lang="en-US" sz="2000" dirty="0" smtClean="0">
                <a:ea typeface="ＭＳ Ｐゴシック" charset="-128"/>
              </a:rPr>
              <a:t>&lt;</a:t>
            </a:r>
            <a:r>
              <a:rPr lang="en-US" sz="2000" dirty="0" err="1" smtClean="0">
                <a:ea typeface="ＭＳ Ｐゴシック" charset="-128"/>
              </a:rPr>
              <a:t>desc</a:t>
            </a:r>
            <a:r>
              <a:rPr lang="en-US" sz="2000" dirty="0" smtClean="0">
                <a:ea typeface="ＭＳ Ｐゴシック" charset="-128"/>
              </a:rPr>
              <a:t>&gt; Description:</a:t>
            </a:r>
          </a:p>
          <a:p>
            <a:pPr lvl="1" eaLnBrk="1" hangingPunct="1">
              <a:buFont typeface="Wingdings" charset="2"/>
              <a:buNone/>
            </a:pPr>
            <a:r>
              <a:rPr lang="en-US" sz="2000" dirty="0" smtClean="0">
                <a:ea typeface="ＭＳ Ｐゴシック" charset="-128"/>
              </a:rPr>
              <a:t>What is the main function of the Federal Emergency Management Agency (FEMA) and the funding level provided to meet emergencies?  Also, what resources are available to FEMA such as people, equipment, facilities?</a:t>
            </a:r>
          </a:p>
          <a:p>
            <a:pPr lvl="1" eaLnBrk="1" hangingPunct="1">
              <a:buFont typeface="Wingdings" charset="2"/>
              <a:buNone/>
            </a:pPr>
            <a:r>
              <a:rPr lang="en-US" sz="2000" dirty="0" smtClean="0">
                <a:ea typeface="ＭＳ Ｐゴシック" charset="-128"/>
              </a:rPr>
              <a:t>&lt;/top&gt;</a:t>
            </a:r>
          </a:p>
        </p:txBody>
      </p:sp>
      <p:sp>
        <p:nvSpPr>
          <p:cNvPr id="40962" name="Slide Number Placeholder 5"/>
          <p:cNvSpPr>
            <a:spLocks noGrp="1"/>
          </p:cNvSpPr>
          <p:nvPr>
            <p:ph type="sldNum" sz="quarter" idx="12"/>
          </p:nvPr>
        </p:nvSpPr>
        <p:spPr bwMode="auto">
          <a:noFill/>
          <a:ln>
            <a:miter lim="800000"/>
            <a:headEnd/>
            <a:tailEnd/>
          </a:ln>
        </p:spPr>
        <p:txBody>
          <a:bodyPr/>
          <a:lstStyle/>
          <a:p>
            <a:fld id="{003723F4-E805-4645-B56C-EE7246EE58DF}" type="slidenum">
              <a:rPr lang="en-US" smtClean="0"/>
              <a:pPr/>
              <a:t>100</a:t>
            </a:fld>
            <a:endParaRPr lang="en-US" smtClean="0"/>
          </a:p>
        </p:txBody>
      </p:sp>
      <p:sp>
        <p:nvSpPr>
          <p:cNvPr id="4096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265433961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Άλλα </a:t>
            </a:r>
            <a:r>
              <a:rPr lang="en-US" sz="3600" dirty="0" smtClean="0">
                <a:solidFill>
                  <a:schemeClr val="accent2">
                    <a:lumMod val="75000"/>
                  </a:schemeClr>
                </a:solidFill>
                <a:ea typeface="ＭＳ Ｐゴシック" charset="-128"/>
              </a:rPr>
              <a:t>benchmarks</a:t>
            </a:r>
          </a:p>
        </p:txBody>
      </p:sp>
      <p:sp>
        <p:nvSpPr>
          <p:cNvPr id="41987" name="Content Placeholder 2"/>
          <p:cNvSpPr>
            <a:spLocks noGrp="1"/>
          </p:cNvSpPr>
          <p:nvPr>
            <p:ph idx="1"/>
          </p:nvPr>
        </p:nvSpPr>
        <p:spPr>
          <a:xfrm>
            <a:off x="457200" y="1600200"/>
            <a:ext cx="8305800" cy="2895600"/>
          </a:xfrm>
        </p:spPr>
        <p:txBody>
          <a:bodyPr>
            <a:noAutofit/>
          </a:bodyPr>
          <a:lstStyle/>
          <a:p>
            <a:pPr eaLnBrk="1" hangingPunct="1">
              <a:lnSpc>
                <a:spcPct val="90000"/>
              </a:lnSpc>
            </a:pPr>
            <a:r>
              <a:rPr lang="en-US" sz="2400" dirty="0" smtClean="0">
                <a:ea typeface="ＭＳ Ｐゴシック" charset="-128"/>
              </a:rPr>
              <a:t>GOV2</a:t>
            </a:r>
          </a:p>
          <a:p>
            <a:pPr lvl="1" eaLnBrk="1" hangingPunct="1">
              <a:lnSpc>
                <a:spcPct val="90000"/>
              </a:lnSpc>
            </a:pPr>
            <a:r>
              <a:rPr lang="el-GR" sz="2200" dirty="0" smtClean="0">
                <a:ea typeface="ＭＳ Ｐゴシック" charset="-128"/>
              </a:rPr>
              <a:t>Ακόμα μια </a:t>
            </a:r>
            <a:r>
              <a:rPr lang="en-US" sz="2200" dirty="0" smtClean="0">
                <a:ea typeface="ＭＳ Ｐゴシック" charset="-128"/>
              </a:rPr>
              <a:t>TREC/NIST </a:t>
            </a:r>
            <a:r>
              <a:rPr lang="el-GR" sz="2200" dirty="0" smtClean="0">
                <a:ea typeface="ＭＳ Ｐゴシック" charset="-128"/>
              </a:rPr>
              <a:t>συλλογή</a:t>
            </a:r>
            <a:endParaRPr lang="en-US" sz="2200" dirty="0" smtClean="0">
              <a:ea typeface="ＭＳ Ｐゴシック" charset="-128"/>
            </a:endParaRPr>
          </a:p>
          <a:p>
            <a:pPr lvl="1" eaLnBrk="1" hangingPunct="1">
              <a:lnSpc>
                <a:spcPct val="90000"/>
              </a:lnSpc>
            </a:pPr>
            <a:r>
              <a:rPr lang="en-US" sz="2200" dirty="0" smtClean="0">
                <a:ea typeface="ＭＳ Ｐゴシック" charset="-128"/>
              </a:rPr>
              <a:t>25 </a:t>
            </a:r>
            <a:r>
              <a:rPr lang="el-GR" sz="2200" dirty="0" smtClean="0">
                <a:ea typeface="ＭＳ Ｐゴシック" charset="-128"/>
              </a:rPr>
              <a:t>εκατομμύρια </a:t>
            </a:r>
            <a:r>
              <a:rPr lang="en-US" sz="2200" dirty="0" smtClean="0">
                <a:ea typeface="ＭＳ Ｐゴシック" charset="-128"/>
              </a:rPr>
              <a:t> web </a:t>
            </a:r>
            <a:r>
              <a:rPr lang="el-GR" sz="2200" dirty="0" smtClean="0">
                <a:ea typeface="ＭＳ Ｐゴシック" charset="-128"/>
              </a:rPr>
              <a:t>σελίδες</a:t>
            </a:r>
            <a:endParaRPr lang="en-US" sz="2200" dirty="0" smtClean="0">
              <a:ea typeface="ＭＳ Ｐゴシック" charset="-128"/>
            </a:endParaRPr>
          </a:p>
          <a:p>
            <a:pPr lvl="1" eaLnBrk="1" hangingPunct="1">
              <a:lnSpc>
                <a:spcPct val="90000"/>
              </a:lnSpc>
            </a:pPr>
            <a:r>
              <a:rPr lang="el-GR" sz="2200" dirty="0" smtClean="0">
                <a:ea typeface="ＭＳ Ｐゴシック" charset="-128"/>
              </a:rPr>
              <a:t>Αλλά ακόμα τουλάχιστον τάξης μεγέθους μικρότερη από το ευρετήριο της </a:t>
            </a:r>
            <a:r>
              <a:rPr lang="en-US" sz="2200" dirty="0" smtClean="0">
                <a:ea typeface="ＭＳ Ｐゴシック" charset="-128"/>
              </a:rPr>
              <a:t> Google/Yahoo/MSN </a:t>
            </a:r>
            <a:endParaRPr lang="el-GR" sz="2200" dirty="0" smtClean="0">
              <a:ea typeface="ＭＳ Ｐゴシック" charset="-128"/>
            </a:endParaRP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NTCIR</a:t>
            </a:r>
          </a:p>
          <a:p>
            <a:pPr lvl="1" eaLnBrk="1" hangingPunct="1">
              <a:lnSpc>
                <a:spcPct val="90000"/>
              </a:lnSpc>
            </a:pPr>
            <a:r>
              <a:rPr lang="el-GR" sz="2200" dirty="0" smtClean="0">
                <a:ea typeface="ＭＳ Ｐゴシック" charset="-128"/>
              </a:rPr>
              <a:t>Ανάκτηση πληροφορίας για τις γλώσσες της Ανατολικής Ασίας και </a:t>
            </a:r>
            <a:r>
              <a:rPr lang="en-US" sz="2200" dirty="0" smtClean="0">
                <a:ea typeface="ＭＳ Ｐゴシック" charset="-128"/>
              </a:rPr>
              <a:t>cross-language </a:t>
            </a:r>
            <a:r>
              <a:rPr lang="el-GR" sz="2200" dirty="0" smtClean="0">
                <a:ea typeface="ＭＳ Ｐゴシック" charset="-128"/>
              </a:rPr>
              <a:t>ανάκτηση</a:t>
            </a:r>
          </a:p>
          <a:p>
            <a:pPr lvl="1" eaLnBrk="1" hangingPunct="1">
              <a:lnSpc>
                <a:spcPct val="90000"/>
              </a:lnSpc>
            </a:pPr>
            <a:endParaRPr lang="en-US" sz="2200" dirty="0" smtClean="0">
              <a:ea typeface="ＭＳ Ｐゴシック" charset="-128"/>
            </a:endParaRPr>
          </a:p>
          <a:p>
            <a:pPr eaLnBrk="1" hangingPunct="1">
              <a:lnSpc>
                <a:spcPct val="90000"/>
              </a:lnSpc>
            </a:pPr>
            <a:r>
              <a:rPr lang="en-US" sz="2400" dirty="0" smtClean="0">
                <a:ea typeface="ＭＳ Ｐゴシック" charset="-128"/>
              </a:rPr>
              <a:t>Cross Language Evaluation Forum (CLEF)</a:t>
            </a:r>
          </a:p>
          <a:p>
            <a:pPr lvl="1" eaLnBrk="1" hangingPunct="1">
              <a:lnSpc>
                <a:spcPct val="90000"/>
              </a:lnSpc>
            </a:pPr>
            <a:r>
              <a:rPr lang="el-GR" sz="2200" dirty="0" smtClean="0">
                <a:ea typeface="ＭＳ Ｐゴシック" charset="-128"/>
              </a:rPr>
              <a:t>Το ίδιο για Ευρωπαϊκές γλώσσες</a:t>
            </a:r>
            <a:endParaRPr lang="en-US" sz="2400" dirty="0" smtClean="0">
              <a:ea typeface="ＭＳ Ｐゴシック" charset="-128"/>
            </a:endParaRPr>
          </a:p>
        </p:txBody>
      </p:sp>
      <p:sp>
        <p:nvSpPr>
          <p:cNvPr id="41988" name="Slide Number Placeholder 3"/>
          <p:cNvSpPr>
            <a:spLocks noGrp="1"/>
          </p:cNvSpPr>
          <p:nvPr>
            <p:ph type="sldNum" sz="quarter" idx="12"/>
          </p:nvPr>
        </p:nvSpPr>
        <p:spPr bwMode="auto">
          <a:noFill/>
          <a:ln>
            <a:miter lim="800000"/>
            <a:headEnd/>
            <a:tailEnd/>
          </a:ln>
        </p:spPr>
        <p:txBody>
          <a:bodyPr/>
          <a:lstStyle/>
          <a:p>
            <a:fld id="{A283EC4F-673F-4B65-8381-2D286A2FE12C}" type="slidenum">
              <a:rPr lang="en-US" smtClean="0"/>
              <a:pPr/>
              <a:t>101</a:t>
            </a:fld>
            <a:endParaRPr lang="en-US" smtClean="0"/>
          </a:p>
        </p:txBody>
      </p:sp>
      <p:sp>
        <p:nvSpPr>
          <p:cNvPr id="4198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200978083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Συλλογές ελέγχου</a:t>
            </a:r>
            <a:endParaRPr lang="en-US" sz="3600" dirty="0" smtClean="0">
              <a:solidFill>
                <a:schemeClr val="accent2">
                  <a:lumMod val="75000"/>
                </a:schemeClr>
              </a:solidFill>
              <a:ea typeface="ＭＳ Ｐゴシック" charset="-128"/>
            </a:endParaRPr>
          </a:p>
        </p:txBody>
      </p:sp>
      <p:pic>
        <p:nvPicPr>
          <p:cNvPr id="35844" name="Picture 3" descr="testcorpora"/>
          <p:cNvPicPr>
            <a:picLocks noGrp="1" noChangeAspect="1" noChangeArrowheads="1"/>
          </p:cNvPicPr>
          <p:nvPr>
            <p:ph idx="1"/>
          </p:nvPr>
        </p:nvPicPr>
        <p:blipFill>
          <a:blip r:embed="rId3" cstate="print"/>
          <a:stretch>
            <a:fillRect/>
          </a:stretch>
        </p:blipFill>
        <p:spPr>
          <a:xfrm>
            <a:off x="2067238" y="1934627"/>
            <a:ext cx="5009524" cy="4133333"/>
          </a:xfrm>
          <a:noFill/>
        </p:spPr>
      </p:pic>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102</a:t>
            </a:fld>
            <a:endParaRPr lang="en-US" smtClean="0"/>
          </a:p>
        </p:txBody>
      </p:sp>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Tree>
    <p:extLst>
      <p:ext uri="{BB962C8B-B14F-4D97-AF65-F5344CB8AC3E}">
        <p14:creationId xmlns:p14="http://schemas.microsoft.com/office/powerpoint/2010/main" val="236298366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charset="-128"/>
              </a:rPr>
              <a:t>Κριτική της Συνάφειας</a:t>
            </a:r>
            <a:endParaRPr lang="en-US" dirty="0" smtClean="0">
              <a:solidFill>
                <a:schemeClr val="accent2">
                  <a:lumMod val="75000"/>
                </a:schemeClr>
              </a:solidFill>
              <a:ea typeface="ＭＳ Ｐゴシック" charset="-128"/>
            </a:endParaRPr>
          </a:p>
        </p:txBody>
      </p:sp>
      <p:sp>
        <p:nvSpPr>
          <p:cNvPr id="44036" name="Rectangle 3"/>
          <p:cNvSpPr>
            <a:spLocks noGrp="1" noChangeArrowheads="1"/>
          </p:cNvSpPr>
          <p:nvPr>
            <p:ph idx="1"/>
          </p:nvPr>
        </p:nvSpPr>
        <p:spPr>
          <a:xfrm>
            <a:off x="533400" y="2286000"/>
            <a:ext cx="8001000" cy="2667000"/>
          </a:xfrm>
        </p:spPr>
        <p:txBody>
          <a:bodyPr/>
          <a:lstStyle/>
          <a:p>
            <a:pPr eaLnBrk="1" hangingPunct="1"/>
            <a:r>
              <a:rPr lang="el-GR" dirty="0" smtClean="0">
                <a:ea typeface="ＭＳ Ｐゴシック" charset="-128"/>
              </a:rPr>
              <a:t>Οριακή Συνάφεια (</a:t>
            </a:r>
            <a:r>
              <a:rPr lang="en-US" dirty="0" smtClean="0">
                <a:solidFill>
                  <a:schemeClr val="folHlink"/>
                </a:solidFill>
                <a:ea typeface="ＭＳ Ｐゴシック" charset="-128"/>
              </a:rPr>
              <a:t>Marginal Relevance</a:t>
            </a:r>
            <a:r>
              <a:rPr lang="el-GR" dirty="0" smtClean="0">
                <a:solidFill>
                  <a:schemeClr val="folHlink"/>
                </a:solidFill>
                <a:ea typeface="ＭＳ Ｐゴシック" charset="-128"/>
              </a:rPr>
              <a:t>)</a:t>
            </a:r>
          </a:p>
          <a:p>
            <a:pPr lvl="1" eaLnBrk="1" hangingPunct="1"/>
            <a:r>
              <a:rPr lang="el-GR" dirty="0" smtClean="0">
                <a:solidFill>
                  <a:schemeClr val="folHlink"/>
                </a:solidFill>
                <a:ea typeface="ＭＳ Ｐゴシック" charset="-128"/>
              </a:rPr>
              <a:t>«νέα» έγγραφα</a:t>
            </a:r>
          </a:p>
          <a:p>
            <a:pPr eaLnBrk="1" hangingPunct="1"/>
            <a:r>
              <a:rPr lang="el-GR" dirty="0" smtClean="0">
                <a:solidFill>
                  <a:schemeClr val="folHlink"/>
                </a:solidFill>
                <a:ea typeface="ＭＳ Ｐゴシック" charset="-128"/>
              </a:rPr>
              <a:t>Και άλλα κριτήρια όπως</a:t>
            </a:r>
          </a:p>
          <a:p>
            <a:pPr lvl="1" eaLnBrk="1" hangingPunct="1"/>
            <a:r>
              <a:rPr lang="en-US" dirty="0" smtClean="0">
                <a:solidFill>
                  <a:schemeClr val="folHlink"/>
                </a:solidFill>
                <a:ea typeface="ＭＳ Ｐゴシック" charset="-128"/>
              </a:rPr>
              <a:t>Novelty</a:t>
            </a:r>
          </a:p>
          <a:p>
            <a:pPr lvl="1" eaLnBrk="1" hangingPunct="1"/>
            <a:r>
              <a:rPr lang="en-US" dirty="0" smtClean="0">
                <a:solidFill>
                  <a:schemeClr val="folHlink"/>
                </a:solidFill>
                <a:ea typeface="ＭＳ Ｐゴシック" charset="-128"/>
              </a:rPr>
              <a:t>Coverage</a:t>
            </a:r>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103</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Tree>
    <p:extLst>
      <p:ext uri="{BB962C8B-B14F-4D97-AF65-F5344CB8AC3E}">
        <p14:creationId xmlns:p14="http://schemas.microsoft.com/office/powerpoint/2010/main" val="295655082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104</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
        <p:nvSpPr>
          <p:cNvPr id="4" name="TextBox 3"/>
          <p:cNvSpPr txBox="1"/>
          <p:nvPr/>
        </p:nvSpPr>
        <p:spPr>
          <a:xfrm>
            <a:off x="685800" y="2286000"/>
            <a:ext cx="6858000" cy="1938992"/>
          </a:xfrm>
          <a:prstGeom prst="rect">
            <a:avLst/>
          </a:prstGeom>
          <a:noFill/>
        </p:spPr>
        <p:txBody>
          <a:bodyPr wrap="square" rtlCol="0">
            <a:spAutoFit/>
          </a:bodyPr>
          <a:lstStyle/>
          <a:p>
            <a:r>
              <a:rPr lang="el-GR" b="1" dirty="0" smtClean="0">
                <a:latin typeface="+mn-lt"/>
              </a:rPr>
              <a:t>Άσκηση 8.1</a:t>
            </a:r>
          </a:p>
          <a:p>
            <a:r>
              <a:rPr lang="el-GR" dirty="0" smtClean="0">
                <a:latin typeface="+mn-lt"/>
              </a:rPr>
              <a:t>Ένα ΣΑΠ επιστρέφει </a:t>
            </a:r>
            <a:r>
              <a:rPr lang="en-US" dirty="0" smtClean="0">
                <a:latin typeface="+mn-lt"/>
              </a:rPr>
              <a:t>8 </a:t>
            </a:r>
            <a:r>
              <a:rPr lang="el-GR" dirty="0" smtClean="0">
                <a:latin typeface="+mn-lt"/>
              </a:rPr>
              <a:t>συναφή και 10 μη συναφή έγγραφα.</a:t>
            </a:r>
          </a:p>
          <a:p>
            <a:r>
              <a:rPr lang="el-GR" dirty="0" smtClean="0">
                <a:latin typeface="+mn-lt"/>
              </a:rPr>
              <a:t>Συνολικά υπάρχουν 20 συναφή έγγραφα.</a:t>
            </a:r>
            <a:endParaRPr lang="en-US" dirty="0" smtClean="0">
              <a:latin typeface="+mn-lt"/>
            </a:endParaRPr>
          </a:p>
          <a:p>
            <a:r>
              <a:rPr lang="el-GR" dirty="0" smtClean="0">
                <a:latin typeface="+mn-lt"/>
              </a:rPr>
              <a:t>Υπολογίστε την ακρίβεια και την ανάκληση.</a:t>
            </a:r>
            <a:endParaRPr lang="en-US" dirty="0">
              <a:latin typeface="+mn-lt"/>
            </a:endParaRPr>
          </a:p>
        </p:txBody>
      </p:sp>
      <p:sp>
        <p:nvSpPr>
          <p:cNvPr id="7" name="Rectangle 2"/>
          <p:cNvSpPr>
            <a:spLocks noGrp="1" noChangeArrowheads="1"/>
          </p:cNvSpPr>
          <p:nvPr>
            <p:ph type="title"/>
          </p:nvPr>
        </p:nvSpPr>
        <p:spPr>
          <a:xfrm>
            <a:off x="628650" y="36512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185587043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
        <p:nvSpPr>
          <p:cNvPr id="44036" name="Rectangle 3"/>
          <p:cNvSpPr>
            <a:spLocks noGrp="1" noChangeArrowheads="1"/>
          </p:cNvSpPr>
          <p:nvPr>
            <p:ph idx="1"/>
          </p:nvPr>
        </p:nvSpPr>
        <p:spPr>
          <a:xfrm>
            <a:off x="381000" y="2057400"/>
            <a:ext cx="8382000" cy="3200400"/>
          </a:xfrm>
        </p:spPr>
        <p:txBody>
          <a:bodyPr/>
          <a:lstStyle/>
          <a:p>
            <a:pPr>
              <a:buNone/>
            </a:pPr>
            <a:r>
              <a:rPr lang="el-GR" b="1" dirty="0" smtClean="0"/>
              <a:t>Άσκηση</a:t>
            </a:r>
            <a:r>
              <a:rPr lang="en-GB" b="1" dirty="0" smtClean="0"/>
              <a:t> 8.5</a:t>
            </a:r>
          </a:p>
          <a:p>
            <a:pPr marL="0" indent="0">
              <a:buNone/>
              <a:tabLst>
                <a:tab pos="0" algn="l"/>
              </a:tabLst>
            </a:pPr>
            <a:r>
              <a:rPr lang="el-GR" sz="2000" dirty="0" smtClean="0"/>
              <a:t>Υπάρχει ή όχι πάντα ένα σημείο στο οποίο </a:t>
            </a:r>
            <a:r>
              <a:rPr lang="el-GR" sz="2000" i="1" dirty="0" smtClean="0">
                <a:solidFill>
                  <a:schemeClr val="accent4">
                    <a:lumMod val="75000"/>
                  </a:schemeClr>
                </a:solidFill>
              </a:rPr>
              <a:t>η ακρίβεια είναι ίση με την ανάκληση</a:t>
            </a:r>
            <a:r>
              <a:rPr lang="el-GR" sz="2000" dirty="0" smtClean="0"/>
              <a:t> </a:t>
            </a:r>
            <a:r>
              <a:rPr lang="en-US" sz="2000" dirty="0" smtClean="0"/>
              <a:t>(break-even</a:t>
            </a:r>
            <a:r>
              <a:rPr lang="el-GR" sz="2000" dirty="0" smtClean="0"/>
              <a:t> </a:t>
            </a:r>
            <a:r>
              <a:rPr lang="en-US" sz="2000" dirty="0" smtClean="0"/>
              <a:t>point)</a:t>
            </a:r>
            <a:r>
              <a:rPr lang="el-GR" sz="2000" dirty="0" smtClean="0"/>
              <a:t>. Αν ναι, αποδείξτε το, αν  όχι, δώστε αντιπαράδειγμα</a:t>
            </a:r>
          </a:p>
          <a:p>
            <a:endParaRPr lang="el-GR" sz="1600" dirty="0" smtClean="0"/>
          </a:p>
          <a:p>
            <a:pPr>
              <a:buNone/>
            </a:pPr>
            <a:r>
              <a:rPr lang="el-GR" b="1" dirty="0" smtClean="0"/>
              <a:t>Άσκηση</a:t>
            </a:r>
            <a:r>
              <a:rPr lang="en-GB" b="1" dirty="0" smtClean="0"/>
              <a:t> 8.6</a:t>
            </a:r>
          </a:p>
          <a:p>
            <a:pPr>
              <a:buNone/>
            </a:pPr>
            <a:r>
              <a:rPr lang="el-GR" sz="2000" dirty="0" smtClean="0"/>
              <a:t>Ποια είναι η σχέση της τιμής του </a:t>
            </a:r>
            <a:r>
              <a:rPr lang="en-US" sz="2000" dirty="0" smtClean="0"/>
              <a:t>F1</a:t>
            </a:r>
            <a:r>
              <a:rPr lang="el-GR" sz="2000" dirty="0" smtClean="0"/>
              <a:t> και του</a:t>
            </a:r>
            <a:r>
              <a:rPr lang="en-US" sz="2000" dirty="0" smtClean="0"/>
              <a:t> break-even point</a:t>
            </a:r>
            <a:r>
              <a:rPr lang="el-GR" sz="2000" dirty="0" smtClean="0"/>
              <a:t>;</a:t>
            </a:r>
            <a:endParaRPr lang="en-US" sz="20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105</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Tree>
    <p:extLst>
      <p:ext uri="{BB962C8B-B14F-4D97-AF65-F5344CB8AC3E}">
        <p14:creationId xmlns:p14="http://schemas.microsoft.com/office/powerpoint/2010/main" val="364832545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457200" y="1676400"/>
            <a:ext cx="8382000" cy="1752600"/>
          </a:xfrm>
        </p:spPr>
        <p:txBody>
          <a:bodyPr>
            <a:noAutofit/>
          </a:bodyPr>
          <a:lstStyle/>
          <a:p>
            <a:pPr>
              <a:buNone/>
            </a:pPr>
            <a:r>
              <a:rPr lang="en-US" sz="2400" dirty="0" smtClean="0">
                <a:solidFill>
                  <a:schemeClr val="accent6">
                    <a:lumMod val="75000"/>
                  </a:schemeClr>
                </a:solidFill>
              </a:rPr>
              <a:t>DICE COEFFICIENT </a:t>
            </a:r>
            <a:endParaRPr lang="el-GR" sz="2400" dirty="0" smtClean="0">
              <a:solidFill>
                <a:schemeClr val="accent6">
                  <a:lumMod val="75000"/>
                </a:schemeClr>
              </a:solidFill>
            </a:endParaRPr>
          </a:p>
          <a:p>
            <a:pPr>
              <a:buNone/>
            </a:pPr>
            <a:r>
              <a:rPr lang="el-GR" sz="2400" dirty="0" smtClean="0"/>
              <a:t>Ο συντελεστής </a:t>
            </a:r>
            <a:r>
              <a:rPr lang="en-US" sz="2400" dirty="0" smtClean="0"/>
              <a:t>Dice </a:t>
            </a:r>
            <a:r>
              <a:rPr lang="el-GR" sz="2400" dirty="0" smtClean="0"/>
              <a:t>δυο συνόλων είναι μια μέτρηση της τομής του σε σχέση με το μέγεθος τους </a:t>
            </a:r>
          </a:p>
          <a:p>
            <a:pPr>
              <a:buNone/>
            </a:pPr>
            <a:r>
              <a:rPr lang="el-GR" sz="2400" dirty="0" smtClean="0"/>
              <a:t>			</a:t>
            </a:r>
            <a:r>
              <a:rPr lang="en-GB" sz="2400" dirty="0" smtClean="0"/>
              <a:t>Dice(X, Y) =</a:t>
            </a:r>
            <a:r>
              <a:rPr lang="el-GR" sz="2400" dirty="0" smtClean="0"/>
              <a:t>   </a:t>
            </a:r>
            <a:r>
              <a:rPr lang="en-GB" sz="2400" dirty="0" smtClean="0"/>
              <a:t>2|X ∩ Y|</a:t>
            </a:r>
            <a:r>
              <a:rPr lang="el-GR" sz="2400" dirty="0" smtClean="0"/>
              <a:t> /  (</a:t>
            </a:r>
            <a:r>
              <a:rPr lang="en-GB" sz="2400" dirty="0" smtClean="0"/>
              <a:t>|X| + |Y|</a:t>
            </a:r>
            <a:r>
              <a:rPr lang="el-GR" sz="2400" dirty="0" smtClean="0"/>
              <a:t>)</a:t>
            </a:r>
          </a:p>
          <a:p>
            <a:endParaRPr lang="en-GB" sz="2400" i="1" dirty="0" smtClean="0"/>
          </a:p>
          <a:p>
            <a:pPr marL="0" indent="0">
              <a:buNone/>
            </a:pPr>
            <a:r>
              <a:rPr lang="el-GR" sz="2400" b="1" dirty="0"/>
              <a:t>Άσκηση</a:t>
            </a:r>
            <a:r>
              <a:rPr lang="en-GB" sz="2400" b="1" dirty="0"/>
              <a:t> </a:t>
            </a:r>
            <a:r>
              <a:rPr lang="en-GB" sz="2400" b="1" dirty="0" smtClean="0"/>
              <a:t>8.</a:t>
            </a:r>
            <a:r>
              <a:rPr lang="el-GR" sz="2400" b="1" dirty="0" smtClean="0"/>
              <a:t>7</a:t>
            </a:r>
            <a:endParaRPr lang="en-GB" sz="2400" b="1" dirty="0"/>
          </a:p>
          <a:p>
            <a:pPr marL="0" indent="0">
              <a:buNone/>
            </a:pPr>
            <a:r>
              <a:rPr lang="el-GR" sz="2400" dirty="0" smtClean="0"/>
              <a:t>Δείξτε ότι το </a:t>
            </a:r>
            <a:r>
              <a:rPr lang="en-US" sz="2400" dirty="0" smtClean="0"/>
              <a:t>F </a:t>
            </a:r>
            <a:r>
              <a:rPr lang="el-GR" sz="2400" dirty="0" smtClean="0"/>
              <a:t>ισούται με το συντελεστή </a:t>
            </a:r>
            <a:r>
              <a:rPr lang="en-US" sz="2400" dirty="0" smtClean="0"/>
              <a:t>Dice </a:t>
            </a:r>
            <a:r>
              <a:rPr lang="el-GR" sz="2400" dirty="0" smtClean="0">
                <a:solidFill>
                  <a:schemeClr val="accent4">
                    <a:lumMod val="75000"/>
                  </a:schemeClr>
                </a:solidFill>
              </a:rPr>
              <a:t>του συνόλου των ανακτημένων εγγράφων</a:t>
            </a:r>
            <a:r>
              <a:rPr lang="el-GR" sz="2400" dirty="0" smtClean="0"/>
              <a:t> και του </a:t>
            </a:r>
            <a:r>
              <a:rPr lang="el-GR" sz="2400" dirty="0" smtClean="0">
                <a:solidFill>
                  <a:schemeClr val="accent4">
                    <a:lumMod val="75000"/>
                  </a:schemeClr>
                </a:solidFill>
              </a:rPr>
              <a:t>συνόλου των συναφών εγγράφων</a:t>
            </a:r>
          </a:p>
          <a:p>
            <a:endParaRPr lang="el-GR" sz="24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106</a:t>
            </a:fld>
            <a:endParaRPr lang="en-US" smtClean="0"/>
          </a:p>
        </p:txBody>
      </p:sp>
      <p:sp>
        <p:nvSpPr>
          <p:cNvPr id="7" name="Rectangle 2"/>
          <p:cNvSpPr>
            <a:spLocks noGrp="1" noChangeArrowheads="1"/>
          </p:cNvSpPr>
          <p:nvPr>
            <p:ph type="title"/>
          </p:nvPr>
        </p:nvSpPr>
        <p:spPr>
          <a:xfrm>
            <a:off x="628650" y="36512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92512582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457200" y="1889920"/>
            <a:ext cx="8001000" cy="4267200"/>
          </a:xfrm>
        </p:spPr>
        <p:txBody>
          <a:bodyPr>
            <a:noAutofit/>
          </a:bodyPr>
          <a:lstStyle/>
          <a:p>
            <a:pPr>
              <a:buNone/>
            </a:pPr>
            <a:r>
              <a:rPr lang="el-GR" b="1" dirty="0" smtClean="0"/>
              <a:t>Άσκηση 8.9</a:t>
            </a:r>
          </a:p>
          <a:p>
            <a:pPr>
              <a:buNone/>
            </a:pPr>
            <a:r>
              <a:rPr lang="el-GR" sz="2000" dirty="0" smtClean="0"/>
              <a:t>Συλλογή από </a:t>
            </a:r>
            <a:r>
              <a:rPr lang="el-GR" sz="2000" i="1" dirty="0" smtClean="0"/>
              <a:t>10.000 έγγραφα</a:t>
            </a:r>
          </a:p>
          <a:p>
            <a:pPr>
              <a:buNone/>
            </a:pPr>
            <a:r>
              <a:rPr lang="el-GR" sz="2000" dirty="0" smtClean="0"/>
              <a:t>Μια ερώτηση για την οποία υπάρχουν συνολικά </a:t>
            </a:r>
            <a:r>
              <a:rPr lang="el-GR" sz="2000" i="1" dirty="0" smtClean="0"/>
              <a:t>8 συναφή έγγραφα</a:t>
            </a:r>
          </a:p>
          <a:p>
            <a:pPr>
              <a:buNone/>
            </a:pPr>
            <a:r>
              <a:rPr lang="el-GR" sz="2000" dirty="0" smtClean="0"/>
              <a:t>Τα πρώτα 20 αποτελέσματα:</a:t>
            </a:r>
          </a:p>
          <a:p>
            <a:pPr>
              <a:buNone/>
            </a:pPr>
            <a:r>
              <a:rPr lang="el-GR" sz="2000" dirty="0" smtClean="0"/>
              <a:t>			</a:t>
            </a:r>
            <a:r>
              <a:rPr lang="pt-BR" sz="2000" b="1" dirty="0" smtClean="0">
                <a:solidFill>
                  <a:srgbClr val="FF0000"/>
                </a:solidFill>
              </a:rPr>
              <a:t>R</a:t>
            </a:r>
            <a:r>
              <a:rPr lang="pt-BR" sz="2000" dirty="0" smtClean="0"/>
              <a:t> </a:t>
            </a:r>
            <a:r>
              <a:rPr lang="pt-BR" sz="2000" b="1" dirty="0" smtClean="0">
                <a:solidFill>
                  <a:srgbClr val="FF0000"/>
                </a:solidFill>
              </a:rPr>
              <a:t>R</a:t>
            </a:r>
            <a:r>
              <a:rPr lang="pt-BR" sz="2000" dirty="0" smtClean="0"/>
              <a:t> N N N N N N </a:t>
            </a:r>
            <a:r>
              <a:rPr lang="pt-BR" sz="2000" b="1" dirty="0" smtClean="0">
                <a:solidFill>
                  <a:srgbClr val="FF0000"/>
                </a:solidFill>
              </a:rPr>
              <a:t>R</a:t>
            </a:r>
            <a:r>
              <a:rPr lang="pt-BR" sz="2000" dirty="0" smtClean="0"/>
              <a:t> N </a:t>
            </a:r>
            <a:r>
              <a:rPr lang="pt-BR" sz="2000" b="1" dirty="0" smtClean="0">
                <a:solidFill>
                  <a:srgbClr val="FF0000"/>
                </a:solidFill>
              </a:rPr>
              <a:t>R</a:t>
            </a:r>
            <a:r>
              <a:rPr lang="pt-BR" sz="2000" dirty="0" smtClean="0"/>
              <a:t> N N N </a:t>
            </a:r>
            <a:r>
              <a:rPr lang="pt-BR" sz="2000" b="1" dirty="0" smtClean="0">
                <a:solidFill>
                  <a:srgbClr val="FF0000"/>
                </a:solidFill>
              </a:rPr>
              <a:t>R</a:t>
            </a:r>
            <a:r>
              <a:rPr lang="pt-BR" sz="2000" dirty="0" smtClean="0"/>
              <a:t> N N N N </a:t>
            </a:r>
            <a:r>
              <a:rPr lang="pt-BR" sz="2000" b="1" dirty="0" smtClean="0">
                <a:solidFill>
                  <a:srgbClr val="FF0000"/>
                </a:solidFill>
              </a:rPr>
              <a:t>R</a:t>
            </a:r>
          </a:p>
          <a:p>
            <a:pPr>
              <a:buNone/>
            </a:pPr>
            <a:r>
              <a:rPr lang="el-GR" sz="2000" dirty="0" smtClean="0"/>
              <a:t>Υπολογίστε:</a:t>
            </a:r>
            <a:endParaRPr lang="en-US" sz="2000" dirty="0" smtClean="0"/>
          </a:p>
          <a:p>
            <a:r>
              <a:rPr lang="el-GR" sz="2000" dirty="0" smtClean="0"/>
              <a:t>Την ακρίβεια στα πρώτα 20</a:t>
            </a:r>
          </a:p>
          <a:p>
            <a:r>
              <a:rPr lang="el-GR" sz="2000" dirty="0" smtClean="0"/>
              <a:t>Το </a:t>
            </a:r>
            <a:r>
              <a:rPr lang="en-US" sz="2000" dirty="0" smtClean="0"/>
              <a:t>F1 </a:t>
            </a:r>
            <a:r>
              <a:rPr lang="el-GR" sz="2000" dirty="0" smtClean="0"/>
              <a:t>στα πρώτα </a:t>
            </a:r>
            <a:r>
              <a:rPr lang="en-US" sz="2000" dirty="0" smtClean="0"/>
              <a:t>20?</a:t>
            </a:r>
            <a:endParaRPr lang="el-GR" sz="2000" dirty="0" smtClean="0"/>
          </a:p>
          <a:p>
            <a:r>
              <a:rPr lang="el-GR" sz="2000" dirty="0" smtClean="0"/>
              <a:t>Ποια είναι η ακρίβεια χωρίς παρεμβολή για 25% ανάκληση;</a:t>
            </a:r>
          </a:p>
          <a:p>
            <a:r>
              <a:rPr lang="el-GR" sz="2000" dirty="0" smtClean="0"/>
              <a:t>Ποια είναι η ακρίβεια με παρεμβολή για 33% ανάκληση;</a:t>
            </a:r>
            <a:endParaRPr lang="en-US" sz="2000" dirty="0" smtClean="0"/>
          </a:p>
          <a:p>
            <a:r>
              <a:rPr lang="el-GR" sz="2000" dirty="0" smtClean="0"/>
              <a:t>Υπολογίστε το ΜΑΠ</a:t>
            </a:r>
          </a:p>
          <a:p>
            <a:pPr>
              <a:buNone/>
            </a:pPr>
            <a:endParaRPr lang="en-US" sz="20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107</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
        <p:nvSpPr>
          <p:cNvPr id="7"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209970187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381000" y="2456070"/>
            <a:ext cx="8001000" cy="2514600"/>
          </a:xfrm>
        </p:spPr>
        <p:txBody>
          <a:bodyPr>
            <a:noAutofit/>
          </a:bodyPr>
          <a:lstStyle/>
          <a:p>
            <a:pPr>
              <a:buNone/>
            </a:pPr>
            <a:r>
              <a:rPr lang="el-GR" b="1" dirty="0"/>
              <a:t>Άσκηση 8.9</a:t>
            </a:r>
          </a:p>
          <a:p>
            <a:pPr>
              <a:buNone/>
            </a:pPr>
            <a:r>
              <a:rPr lang="el-GR" dirty="0" smtClean="0"/>
              <a:t>Επιστρέφει </a:t>
            </a:r>
            <a:r>
              <a:rPr lang="el-GR" b="1" i="1" dirty="0" smtClean="0">
                <a:solidFill>
                  <a:schemeClr val="tx2">
                    <a:lumMod val="60000"/>
                    <a:lumOff val="40000"/>
                  </a:schemeClr>
                </a:solidFill>
              </a:rPr>
              <a:t>όλα τα 10.000 </a:t>
            </a:r>
            <a:r>
              <a:rPr lang="el-GR" dirty="0" smtClean="0"/>
              <a:t>έγγραφα και αυτά (όπως πριν) είναι τα πρώτα 20 αποτελέσματα:</a:t>
            </a:r>
          </a:p>
          <a:p>
            <a:pPr>
              <a:buNone/>
            </a:pPr>
            <a:r>
              <a:rPr lang="el-GR" dirty="0" smtClean="0"/>
              <a:t>			</a:t>
            </a:r>
            <a:r>
              <a:rPr lang="pt-BR" b="1" dirty="0" smtClean="0">
                <a:solidFill>
                  <a:srgbClr val="FF0000"/>
                </a:solidFill>
              </a:rPr>
              <a:t>R</a:t>
            </a:r>
            <a:r>
              <a:rPr lang="pt-BR" dirty="0" smtClean="0"/>
              <a:t> </a:t>
            </a:r>
            <a:r>
              <a:rPr lang="pt-BR" b="1" dirty="0" smtClean="0">
                <a:solidFill>
                  <a:srgbClr val="FF0000"/>
                </a:solidFill>
              </a:rPr>
              <a:t>R</a:t>
            </a:r>
            <a:r>
              <a:rPr lang="pt-BR" dirty="0" smtClean="0"/>
              <a:t> N N N N N N </a:t>
            </a:r>
            <a:r>
              <a:rPr lang="pt-BR" b="1" dirty="0" smtClean="0">
                <a:solidFill>
                  <a:srgbClr val="FF0000"/>
                </a:solidFill>
              </a:rPr>
              <a:t>R</a:t>
            </a:r>
            <a:r>
              <a:rPr lang="pt-BR" dirty="0" smtClean="0"/>
              <a:t> N </a:t>
            </a:r>
            <a:r>
              <a:rPr lang="pt-BR" b="1" dirty="0" smtClean="0">
                <a:solidFill>
                  <a:srgbClr val="FF0000"/>
                </a:solidFill>
              </a:rPr>
              <a:t>R</a:t>
            </a:r>
            <a:r>
              <a:rPr lang="pt-BR" dirty="0" smtClean="0"/>
              <a:t> N N N </a:t>
            </a:r>
            <a:r>
              <a:rPr lang="pt-BR" b="1" dirty="0" smtClean="0">
                <a:solidFill>
                  <a:srgbClr val="FF0000"/>
                </a:solidFill>
              </a:rPr>
              <a:t>R</a:t>
            </a:r>
            <a:r>
              <a:rPr lang="pt-BR" dirty="0" smtClean="0"/>
              <a:t> N N N N </a:t>
            </a:r>
            <a:r>
              <a:rPr lang="pt-BR" b="1" dirty="0" smtClean="0">
                <a:solidFill>
                  <a:srgbClr val="FF0000"/>
                </a:solidFill>
              </a:rPr>
              <a:t>R</a:t>
            </a:r>
            <a:endParaRPr lang="el-GR" b="1" dirty="0" smtClean="0">
              <a:solidFill>
                <a:srgbClr val="FF0000"/>
              </a:solidFill>
            </a:endParaRPr>
          </a:p>
          <a:p>
            <a:pPr>
              <a:buNone/>
            </a:pPr>
            <a:endParaRPr lang="pt-BR" b="1" dirty="0" smtClean="0">
              <a:solidFill>
                <a:srgbClr val="FF0000"/>
              </a:solidFill>
            </a:endParaRPr>
          </a:p>
          <a:p>
            <a:r>
              <a:rPr lang="el-GR" dirty="0" smtClean="0"/>
              <a:t>Ποια είναι η μεγαλύτερη δυνατή </a:t>
            </a:r>
            <a:r>
              <a:rPr lang="en-US" dirty="0" smtClean="0"/>
              <a:t>MAP </a:t>
            </a:r>
            <a:r>
              <a:rPr lang="el-GR" dirty="0" smtClean="0"/>
              <a:t>τιμή και ποια η μικρότερη δυνατή </a:t>
            </a:r>
            <a:r>
              <a:rPr lang="en-US" dirty="0" smtClean="0"/>
              <a:t>MAP </a:t>
            </a:r>
            <a:r>
              <a:rPr lang="el-GR" dirty="0" smtClean="0"/>
              <a:t>τιμή </a:t>
            </a:r>
            <a:endParaRPr lang="en-US" dirty="0" smtClean="0"/>
          </a:p>
          <a:p>
            <a:r>
              <a:rPr lang="el-GR" dirty="0" smtClean="0"/>
              <a:t>Υποθέστε ότι σε κάποιο πείραμα αξιολογούμε μόνο τα 20 πρώτα αποτελέσματα. Φράξτε το λάθος στον υπολογισμό. </a:t>
            </a:r>
            <a:endParaRPr lang="en-US" sz="2000" dirty="0" smtClean="0"/>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108</a:t>
            </a:fld>
            <a:endParaRPr lang="en-US" smtClean="0"/>
          </a:p>
        </p:txBody>
      </p:sp>
      <p:sp>
        <p:nvSpPr>
          <p:cNvPr id="7"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28420698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514152" y="1800914"/>
            <a:ext cx="8305800" cy="3962400"/>
          </a:xfrm>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a:t>
            </a:r>
            <a:r>
              <a:rPr lang="en-US" dirty="0" smtClean="0">
                <a:ea typeface="ＭＳ Ｐゴシック" pitchFamily="-112" charset="-128"/>
              </a:rPr>
              <a:t>8</a:t>
            </a:r>
            <a:r>
              <a:rPr lang="el-GR" baseline="30000" dirty="0" smtClean="0">
                <a:ea typeface="ＭＳ Ｐゴシック" pitchFamily="-112" charset="-128"/>
              </a:rPr>
              <a:t>ου</a:t>
            </a:r>
            <a:r>
              <a:rPr lang="el-GR" dirty="0" smtClean="0">
                <a:ea typeface="ＭＳ Ｐゴシック" pitchFamily="-112" charset="-128"/>
              </a:rPr>
              <a:t> Κεφαλαίου</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8" name="Slide Number Placeholder 7"/>
          <p:cNvSpPr>
            <a:spLocks noGrp="1"/>
          </p:cNvSpPr>
          <p:nvPr>
            <p:ph type="sldNum" sz="quarter" idx="12"/>
          </p:nvPr>
        </p:nvSpPr>
        <p:spPr/>
        <p:txBody>
          <a:bodyPr/>
          <a:lstStyle/>
          <a:p>
            <a:fld id="{0ED9190B-40F4-4D14-B8A7-A8F5BA31F2B1}" type="slidenum">
              <a:rPr lang="en-US" smtClean="0"/>
              <a:pPr/>
              <a:t>109</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830997"/>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από:</a:t>
            </a:r>
          </a:p>
          <a:p>
            <a:pPr eaLnBrk="1" hangingPunct="1">
              <a:buFont typeface="Wingdings" pitchFamily="2" charset="2"/>
              <a:buChar char="ü"/>
            </a:pPr>
            <a:r>
              <a:rPr lang="el-GR"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a:p>
            <a:pPr>
              <a:buFont typeface="Wingdings" pitchFamily="2" charset="2"/>
              <a:buChar char="ü"/>
            </a:pPr>
            <a:r>
              <a:rPr lang="el-GR" sz="1200" i="1" smtClean="0">
                <a:solidFill>
                  <a:schemeClr val="accent5">
                    <a:lumMod val="75000"/>
                  </a:schemeClr>
                </a:solidFill>
                <a:latin typeface="+mn-lt"/>
                <a:ea typeface="ＭＳ Ｐゴシック" pitchFamily="-112" charset="-128"/>
              </a:rPr>
              <a:t> </a:t>
            </a:r>
            <a:r>
              <a:rPr lang="en-US" sz="1200" i="1" smtClean="0">
                <a:solidFill>
                  <a:schemeClr val="accent5">
                    <a:lumMod val="75000"/>
                  </a:schemeClr>
                </a:solidFill>
                <a:latin typeface="+mn-lt"/>
                <a:ea typeface="ＭＳ Ｐゴシック" pitchFamily="-112" charset="-128"/>
              </a:rPr>
              <a:t>Hinrich</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Schütze</a:t>
            </a:r>
            <a:r>
              <a:rPr lang="en-US" sz="1200" i="1" dirty="0" smtClean="0">
                <a:solidFill>
                  <a:schemeClr val="accent5">
                    <a:lumMod val="75000"/>
                  </a:schemeClr>
                </a:solidFill>
                <a:latin typeface="+mn-lt"/>
                <a:ea typeface="ＭＳ Ｐゴシック" pitchFamily="-112" charset="-128"/>
              </a:rPr>
              <a:t> and Christina </a:t>
            </a:r>
            <a:r>
              <a:rPr lang="en-US" sz="1200" i="1" dirty="0" err="1" smtClean="0">
                <a:solidFill>
                  <a:schemeClr val="accent5">
                    <a:lumMod val="75000"/>
                  </a:schemeClr>
                </a:solidFill>
                <a:latin typeface="+mn-lt"/>
                <a:ea typeface="ＭＳ Ｐゴシック" pitchFamily="-112" charset="-128"/>
              </a:rPr>
              <a:t>Lioma</a:t>
            </a:r>
            <a:r>
              <a:rPr lang="en-US" sz="1200" i="1" dirty="0" smtClean="0">
                <a:solidFill>
                  <a:schemeClr val="accent5">
                    <a:lumMod val="75000"/>
                  </a:schemeClr>
                </a:solidFill>
                <a:latin typeface="+mn-lt"/>
                <a:ea typeface="ＭＳ Ｐゴシック" pitchFamily="-112" charset="-128"/>
              </a:rPr>
              <a:t>, Stuttgart IIR class</a:t>
            </a:r>
            <a:endParaRPr lang="el-GR" sz="1200" i="1" dirty="0" smtClean="0">
              <a:solidFill>
                <a:schemeClr val="accent5">
                  <a:lumMod val="75000"/>
                </a:schemeClr>
              </a:solidFill>
              <a:latin typeface="+mn-lt"/>
              <a:ea typeface="ＭＳ Ｐゴシック" pitchFamily="-112" charset="-128"/>
            </a:endParaRPr>
          </a:p>
          <a:p>
            <a:pPr>
              <a:buFont typeface="Wingdings" pitchFamily="2" charset="2"/>
              <a:buChar char="ü"/>
            </a:pPr>
            <a:r>
              <a:rPr lang="el-GR" sz="1200" i="1" dirty="0" smtClean="0">
                <a:solidFill>
                  <a:schemeClr val="accent5">
                    <a:lumMod val="75000"/>
                  </a:schemeClr>
                </a:solidFill>
                <a:latin typeface="+mn-lt"/>
                <a:ea typeface="ＭＳ Ｐゴシック" pitchFamily="-112" charset="-128"/>
              </a:rPr>
              <a:t> διαφάνειες του καθ. Γιάννη Τζίτζικα (Παν. Κρήτης)</a:t>
            </a:r>
          </a:p>
        </p:txBody>
      </p:sp>
    </p:spTree>
    <p:extLst>
      <p:ext uri="{BB962C8B-B14F-4D97-AF65-F5344CB8AC3E}">
        <p14:creationId xmlns:p14="http://schemas.microsoft.com/office/powerpoint/2010/main" val="14190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50972"/>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789382" y="1752600"/>
            <a:ext cx="7421880" cy="2971800"/>
          </a:xfrm>
        </p:spPr>
        <p:txBody>
          <a:bodyPr>
            <a:noAutofit/>
          </a:bodyPr>
          <a:lstStyle/>
          <a:p>
            <a:pPr eaLnBrk="1" hangingPunct="1">
              <a:buFont typeface="Wingdings" panose="05000000000000000000" pitchFamily="2" charset="2"/>
              <a:buChar char="§"/>
            </a:pPr>
            <a:r>
              <a:rPr lang="el-GR" dirty="0" smtClean="0">
                <a:ea typeface="ＭＳ Ｐゴシック" pitchFamily="-112" charset="-128"/>
              </a:rPr>
              <a:t>Δεδομένης της αποτίμησης των αποτελεσμάτων ενός συστήματος (</a:t>
            </a:r>
            <a:r>
              <a:rPr lang="en-US" dirty="0" smtClean="0">
                <a:ea typeface="ＭＳ Ｐゴシック" pitchFamily="-112" charset="-128"/>
              </a:rPr>
              <a:t>ground truth) </a:t>
            </a:r>
            <a:r>
              <a:rPr lang="el-GR" dirty="0" smtClean="0">
                <a:ea typeface="ＭＳ Ｐゴシック" pitchFamily="-112" charset="-128"/>
              </a:rPr>
              <a:t>πως εκτιμάμε τη συνάφεια του</a:t>
            </a:r>
            <a:r>
              <a:rPr lang="en-US" dirty="0" smtClean="0">
                <a:ea typeface="ＭＳ Ｐゴシック" pitchFamily="-112" charset="-128"/>
              </a:rPr>
              <a:t> </a:t>
            </a:r>
            <a:r>
              <a:rPr lang="el-GR" dirty="0" smtClean="0">
                <a:ea typeface="ＭＳ Ｐゴシック" pitchFamily="-112" charset="-128"/>
              </a:rPr>
              <a:t>συστήματος;</a:t>
            </a:r>
          </a:p>
          <a:p>
            <a:pPr eaLnBrk="1" hangingPunct="1">
              <a:buFont typeface="Wingdings" panose="05000000000000000000" pitchFamily="2" charset="2"/>
              <a:buChar char="§"/>
            </a:pPr>
            <a:endParaRPr lang="el-GR" sz="800" dirty="0">
              <a:ea typeface="ＭＳ Ｐゴシック" pitchFamily="-112" charset="-128"/>
            </a:endParaRPr>
          </a:p>
          <a:p>
            <a:pPr eaLnBrk="1" hangingPunct="1">
              <a:buFont typeface="Wingdings" panose="05000000000000000000" pitchFamily="2" charset="2"/>
              <a:buChar char="§"/>
            </a:pPr>
            <a:r>
              <a:rPr lang="el-GR" dirty="0" smtClean="0">
                <a:ea typeface="ＭＳ Ｐゴシック" pitchFamily="-112" charset="-128"/>
              </a:rPr>
              <a:t>Θα ορίσουμε σχετικά </a:t>
            </a:r>
            <a:r>
              <a:rPr lang="el-GR" dirty="0" smtClean="0">
                <a:solidFill>
                  <a:schemeClr val="accent2">
                    <a:lumMod val="75000"/>
                  </a:schemeClr>
                </a:solidFill>
                <a:ea typeface="ＭＳ Ｐゴシック" pitchFamily="-112" charset="-128"/>
              </a:rPr>
              <a:t>μέτρα</a:t>
            </a:r>
          </a:p>
          <a:p>
            <a:pPr eaLnBrk="1" hangingPunct="1">
              <a:buFont typeface="Wingdings" panose="05000000000000000000" pitchFamily="2" charset="2"/>
              <a:buChar char="§"/>
            </a:pPr>
            <a:endParaRPr lang="el-GR" sz="800" dirty="0" smtClean="0">
              <a:ea typeface="ＭＳ Ｐゴシック" pitchFamily="-112" charset="-128"/>
            </a:endParaRPr>
          </a:p>
          <a:p>
            <a:pPr eaLnBrk="1" hangingPunct="1">
              <a:buFont typeface="Wingdings" panose="05000000000000000000" pitchFamily="2" charset="2"/>
              <a:buChar char="§"/>
            </a:pPr>
            <a:r>
              <a:rPr lang="el-GR" dirty="0">
                <a:ea typeface="ＭＳ Ｐゴシック" pitchFamily="-112" charset="-128"/>
              </a:rPr>
              <a:t>Τ</a:t>
            </a:r>
            <a:r>
              <a:rPr lang="el-GR" dirty="0" smtClean="0">
                <a:ea typeface="ＭＳ Ｐゴシック" pitchFamily="-112" charset="-128"/>
              </a:rPr>
              <a:t>ο μέτρο υπολογίζεται </a:t>
            </a:r>
            <a:r>
              <a:rPr lang="el-GR" i="1" dirty="0" smtClean="0">
                <a:solidFill>
                  <a:schemeClr val="accent2">
                    <a:lumMod val="75000"/>
                  </a:schemeClr>
                </a:solidFill>
                <a:ea typeface="ＭＳ Ｐゴシック" pitchFamily="-112" charset="-128"/>
              </a:rPr>
              <a:t>για κάθε ερώτημα </a:t>
            </a:r>
            <a:r>
              <a:rPr lang="el-GR" dirty="0" smtClean="0">
                <a:ea typeface="ＭＳ Ｐゴシック" pitchFamily="-112" charset="-128"/>
              </a:rPr>
              <a:t>και παίρνουμε το </a:t>
            </a:r>
            <a:r>
              <a:rPr lang="el-GR" i="1" dirty="0" smtClean="0">
                <a:solidFill>
                  <a:schemeClr val="accent2">
                    <a:lumMod val="75000"/>
                  </a:schemeClr>
                </a:solidFill>
                <a:ea typeface="ＭＳ Ｐゴシック" pitchFamily="-112" charset="-128"/>
              </a:rPr>
              <a:t>μέσο όρο </a:t>
            </a:r>
            <a:r>
              <a:rPr lang="el-GR" dirty="0" smtClean="0">
                <a:ea typeface="ＭＳ Ｐゴシック" pitchFamily="-112" charset="-128"/>
              </a:rPr>
              <a:t>για το σύνολο των ερωτημάτων</a:t>
            </a:r>
          </a:p>
          <a:p>
            <a:pPr eaLnBrk="1" hangingPunct="1">
              <a:buFont typeface="Wingdings" panose="05000000000000000000" pitchFamily="2" charset="2"/>
              <a:buChar char="§"/>
            </a:pPr>
            <a:endParaRPr lang="el-GR" dirty="0" smtClean="0">
              <a:ea typeface="ＭＳ Ｐゴシック" pitchFamily="-112" charset="-128"/>
            </a:endParaRPr>
          </a:p>
          <a:p>
            <a:pPr eaLnBrk="1" hangingPunct="1">
              <a:buFont typeface="Wingdings" panose="05000000000000000000" pitchFamily="2" charset="2"/>
              <a:buChar char="§"/>
            </a:pPr>
            <a:r>
              <a:rPr lang="el-GR" dirty="0" smtClean="0">
                <a:ea typeface="ＭＳ Ｐゴシック" pitchFamily="-112" charset="-128"/>
              </a:rPr>
              <a:t>Αρχικά, θα θεωρήσουμε </a:t>
            </a:r>
            <a:r>
              <a:rPr lang="el-GR" dirty="0" smtClean="0">
                <a:solidFill>
                  <a:schemeClr val="accent2">
                    <a:lumMod val="75000"/>
                  </a:schemeClr>
                </a:solidFill>
                <a:ea typeface="ＭＳ Ｐゴシック" pitchFamily="-112" charset="-128"/>
              </a:rPr>
              <a:t>δυαδικές αξιολογήσεις</a:t>
            </a:r>
            <a:r>
              <a:rPr lang="el-GR" dirty="0" smtClean="0">
                <a:ea typeface="ＭＳ Ｐゴシック" pitchFamily="-112" charset="-128"/>
              </a:rPr>
              <a:t>: Συναφές/Μη Συναφές</a:t>
            </a:r>
            <a:endParaRPr lang="el-GR" dirty="0">
              <a:ea typeface="ＭＳ Ｐゴシック" pitchFamily="-112" charset="-128"/>
            </a:endParaRPr>
          </a:p>
          <a:p>
            <a:pPr lvl="1" eaLnBrk="1" hangingPunct="1">
              <a:buFont typeface="Wingdings" panose="05000000000000000000" pitchFamily="2" charset="2"/>
              <a:buChar char="§"/>
            </a:pPr>
            <a:endParaRPr lang="el-GR" sz="2800" dirty="0" smtClean="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11</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4039210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457200" y="2057400"/>
            <a:ext cx="8153400" cy="1905000"/>
          </a:xfrm>
        </p:spPr>
        <p:txBody>
          <a:bodyPr>
            <a:noAutofit/>
          </a:bodyPr>
          <a:lstStyle/>
          <a:p>
            <a:pPr marL="0" indent="0" eaLnBrk="1" hangingPunct="1">
              <a:buNone/>
            </a:pPr>
            <a:endParaRPr lang="el-GR" sz="2400" dirty="0">
              <a:ea typeface="ＭＳ Ｐゴシック" pitchFamily="-112" charset="-128"/>
            </a:endParaRPr>
          </a:p>
          <a:p>
            <a:pPr marL="0" indent="0" eaLnBrk="1" hangingPunct="1">
              <a:buNone/>
            </a:pPr>
            <a:r>
              <a:rPr lang="el-GR" sz="2400" dirty="0" smtClean="0">
                <a:ea typeface="ＭＳ Ｐゴシック" pitchFamily="-112" charset="-128"/>
              </a:rPr>
              <a:t>Δυο κατηγορίες μέτρων:</a:t>
            </a:r>
          </a:p>
          <a:p>
            <a:pPr lvl="1" eaLnBrk="1" hangingPunct="1">
              <a:buFont typeface="Wingdings" panose="05000000000000000000" pitchFamily="2" charset="2"/>
              <a:buChar char="§"/>
            </a:pPr>
            <a:r>
              <a:rPr lang="el-GR" sz="2400" dirty="0" smtClean="0">
                <a:ea typeface="ＭＳ Ｐゴシック" pitchFamily="-112" charset="-128"/>
              </a:rPr>
              <a:t>Μέτρα που </a:t>
            </a:r>
            <a:r>
              <a:rPr lang="el-GR" sz="2400" dirty="0" smtClean="0">
                <a:solidFill>
                  <a:schemeClr val="accent2">
                    <a:lumMod val="75000"/>
                  </a:schemeClr>
                </a:solidFill>
                <a:ea typeface="ＭＳ Ｐゴシック" pitchFamily="-112" charset="-128"/>
              </a:rPr>
              <a:t>αγνοούν τη διάταξη </a:t>
            </a:r>
          </a:p>
          <a:p>
            <a:pPr lvl="1" eaLnBrk="1" hangingPunct="1">
              <a:buFont typeface="Wingdings" panose="05000000000000000000" pitchFamily="2" charset="2"/>
              <a:buChar char="§"/>
            </a:pPr>
            <a:r>
              <a:rPr lang="el-GR" sz="2400" dirty="0" smtClean="0">
                <a:ea typeface="ＭＳ Ｐゴシック" pitchFamily="-112" charset="-128"/>
              </a:rPr>
              <a:t>Μέτρα </a:t>
            </a:r>
            <a:r>
              <a:rPr lang="el-GR" sz="2400" dirty="0">
                <a:ea typeface="ＭＳ Ｐゴシック" pitchFamily="-112" charset="-128"/>
              </a:rPr>
              <a:t>που </a:t>
            </a:r>
            <a:r>
              <a:rPr lang="el-GR" sz="2400" dirty="0" smtClean="0">
                <a:solidFill>
                  <a:schemeClr val="accent2">
                    <a:lumMod val="75000"/>
                  </a:schemeClr>
                </a:solidFill>
                <a:ea typeface="ＭＳ Ｐゴシック" pitchFamily="-112" charset="-128"/>
              </a:rPr>
              <a:t>λαμβάνουν υπ’ όψιν </a:t>
            </a:r>
            <a:r>
              <a:rPr lang="el-GR" sz="2400" dirty="0">
                <a:solidFill>
                  <a:schemeClr val="accent2">
                    <a:lumMod val="75000"/>
                  </a:schemeClr>
                </a:solidFill>
                <a:ea typeface="ＭＳ Ｐゴシック" pitchFamily="-112" charset="-128"/>
              </a:rPr>
              <a:t>τη διάταξη </a:t>
            </a:r>
          </a:p>
          <a:p>
            <a:pPr lvl="1" eaLnBrk="1" hangingPunct="1">
              <a:buFont typeface="Wingdings" panose="05000000000000000000" pitchFamily="2" charset="2"/>
              <a:buChar char="§"/>
            </a:pPr>
            <a:endParaRPr lang="el-GR" sz="2400" dirty="0" smtClean="0">
              <a:ea typeface="ＭＳ Ｐゴシック" pitchFamily="-112" charset="-128"/>
            </a:endParaRPr>
          </a:p>
          <a:p>
            <a:pPr marL="0" indent="0" eaLnBrk="1" hangingPunct="1">
              <a:buNone/>
            </a:pPr>
            <a:r>
              <a:rPr lang="el-GR" sz="2400" dirty="0" smtClean="0">
                <a:ea typeface="ＭＳ Ｐゴシック" pitchFamily="-112" charset="-128"/>
              </a:rPr>
              <a:t>Θα δούμε στην αρχή </a:t>
            </a:r>
            <a:r>
              <a:rPr lang="el-GR" sz="2400" i="1" dirty="0" smtClean="0">
                <a:solidFill>
                  <a:schemeClr val="accent1">
                    <a:lumMod val="75000"/>
                  </a:schemeClr>
                </a:solidFill>
                <a:ea typeface="ＭＳ Ｐゴシック" pitchFamily="-112" charset="-128"/>
              </a:rPr>
              <a:t>μέτρα που αγνοούν τη διάταξη</a:t>
            </a:r>
            <a:endParaRPr lang="el-GR" sz="2400" i="1" dirty="0">
              <a:solidFill>
                <a:schemeClr val="accent1">
                  <a:lumMod val="75000"/>
                </a:schemeClr>
              </a:solidFill>
              <a:ea typeface="ＭＳ Ｐゴシック" pitchFamily="-112" charset="-128"/>
            </a:endParaRPr>
          </a:p>
          <a:p>
            <a:pPr lvl="1" eaLnBrk="1" hangingPunct="1">
              <a:buFont typeface="Wingdings" panose="05000000000000000000" pitchFamily="2" charset="2"/>
              <a:buChar char="§"/>
            </a:pPr>
            <a:endParaRPr lang="el-GR" sz="2400" dirty="0" smtClean="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12</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48173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 χωρίς Διάταξη</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277418" y="1600200"/>
            <a:ext cx="8436764" cy="990600"/>
          </a:xfrm>
        </p:spPr>
        <p:txBody>
          <a:bodyPr/>
          <a:lstStyle/>
          <a:p>
            <a:pPr marL="0" indent="0" eaLnBrk="1" hangingPunct="1">
              <a:buNone/>
            </a:pPr>
            <a:r>
              <a:rPr lang="el-GR" sz="2400" dirty="0" smtClean="0">
                <a:ea typeface="ＭＳ Ｐゴシック" pitchFamily="-112" charset="-128"/>
              </a:rPr>
              <a:t>Τα αποτελέσματα μιας ερώτησης θεωρούνται ως </a:t>
            </a:r>
            <a:r>
              <a:rPr lang="el-GR" sz="2400" i="1" dirty="0" smtClean="0">
                <a:solidFill>
                  <a:schemeClr val="accent2">
                    <a:lumMod val="75000"/>
                  </a:schemeClr>
                </a:solidFill>
                <a:ea typeface="ＭＳ Ｐゴシック" pitchFamily="-112" charset="-128"/>
              </a:rPr>
              <a:t>σύνολο</a:t>
            </a:r>
            <a:r>
              <a:rPr lang="el-GR" sz="2400" dirty="0" smtClean="0">
                <a:ea typeface="ＭＳ Ｐゴシック" pitchFamily="-112" charset="-128"/>
              </a:rPr>
              <a:t>, δηλαδή αξιολογούμε τη συνάφεια ενός συνόλου (δεν υπάρχει διάταξη)</a:t>
            </a:r>
            <a:endParaRPr lang="el-GR" sz="24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13</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10" name="TextBox 9"/>
          <p:cNvSpPr txBox="1"/>
          <p:nvPr/>
        </p:nvSpPr>
        <p:spPr>
          <a:xfrm>
            <a:off x="381000" y="2667000"/>
            <a:ext cx="8382000" cy="2923877"/>
          </a:xfrm>
          <a:prstGeom prst="rect">
            <a:avLst/>
          </a:prstGeom>
          <a:noFill/>
        </p:spPr>
        <p:txBody>
          <a:bodyPr wrap="square" rtlCol="0">
            <a:spAutoFit/>
          </a:bodyPr>
          <a:lstStyle/>
          <a:p>
            <a:r>
              <a:rPr lang="el-GR" dirty="0" smtClean="0">
                <a:latin typeface="+mn-lt"/>
                <a:ea typeface="ＭＳ Ｐゴシック" pitchFamily="-112" charset="-128"/>
                <a:cs typeface="ＭＳ Ｐゴシック" pitchFamily="-65" charset="-128"/>
              </a:rPr>
              <a:t>Παράδειγμα:</a:t>
            </a:r>
          </a:p>
          <a:p>
            <a:r>
              <a:rPr lang="el-GR" sz="2000" dirty="0" smtClean="0">
                <a:latin typeface="+mn-lt"/>
                <a:ea typeface="ＭＳ Ｐゴシック" pitchFamily="-112" charset="-128"/>
                <a:cs typeface="ＭＳ Ｐゴシック" pitchFamily="-65" charset="-128"/>
              </a:rPr>
              <a:t>Έστω μια συλλογή με </a:t>
            </a:r>
            <a:r>
              <a:rPr lang="el-GR" sz="2000" i="1" dirty="0" smtClean="0">
                <a:solidFill>
                  <a:schemeClr val="accent1">
                    <a:lumMod val="75000"/>
                  </a:schemeClr>
                </a:solidFill>
                <a:latin typeface="+mn-lt"/>
                <a:ea typeface="ＭＳ Ｐゴシック" pitchFamily="-112" charset="-128"/>
                <a:cs typeface="ＭＳ Ｐゴシック" pitchFamily="-65" charset="-128"/>
              </a:rPr>
              <a:t>1,000,120</a:t>
            </a:r>
            <a:r>
              <a:rPr lang="el-GR" sz="2000" dirty="0" smtClean="0">
                <a:latin typeface="+mn-lt"/>
                <a:ea typeface="ＭＳ Ｐゴシック" pitchFamily="-112" charset="-128"/>
                <a:cs typeface="ＭＳ Ｐゴシック" pitchFamily="-65" charset="-128"/>
              </a:rPr>
              <a:t> έγγραφα, και μια </a:t>
            </a:r>
            <a:r>
              <a:rPr lang="el-GR" sz="2000" i="1" dirty="0" smtClean="0">
                <a:latin typeface="+mn-lt"/>
                <a:ea typeface="ＭＳ Ｐゴシック" pitchFamily="-112" charset="-128"/>
                <a:cs typeface="ＭＳ Ｐゴシック" pitchFamily="-65" charset="-128"/>
              </a:rPr>
              <a:t>ερώτηση</a:t>
            </a:r>
            <a:r>
              <a:rPr lang="el-GR" sz="2000" dirty="0" smtClean="0">
                <a:latin typeface="+mn-lt"/>
                <a:ea typeface="ＭＳ Ｐゴシック" pitchFamily="-112" charset="-128"/>
                <a:cs typeface="ＭＳ Ｐゴシック" pitchFamily="-65" charset="-128"/>
              </a:rPr>
              <a:t> για την οποία υπάρχουν </a:t>
            </a:r>
            <a:r>
              <a:rPr lang="el-GR" sz="2000" i="1" dirty="0">
                <a:solidFill>
                  <a:schemeClr val="accent1">
                    <a:lumMod val="75000"/>
                  </a:schemeClr>
                </a:solidFill>
                <a:latin typeface="+mn-lt"/>
                <a:ea typeface="ＭＳ Ｐゴシック" pitchFamily="-112" charset="-128"/>
                <a:cs typeface="ＭＳ Ｐゴシック" pitchFamily="-65" charset="-128"/>
              </a:rPr>
              <a:t>80 </a:t>
            </a:r>
            <a:r>
              <a:rPr lang="el-GR" sz="2000" i="1" dirty="0">
                <a:latin typeface="+mn-lt"/>
                <a:ea typeface="ＭＳ Ｐゴシック" pitchFamily="-112" charset="-128"/>
                <a:cs typeface="ＭＳ Ｐゴシック" pitchFamily="-65" charset="-128"/>
              </a:rPr>
              <a:t>συναφή </a:t>
            </a:r>
            <a:r>
              <a:rPr lang="el-GR" sz="2000" dirty="0" smtClean="0">
                <a:latin typeface="+mn-lt"/>
                <a:ea typeface="ＭＳ Ｐゴシック" pitchFamily="-112" charset="-128"/>
                <a:cs typeface="ＭＳ Ｐゴシック" pitchFamily="-65" charset="-128"/>
              </a:rPr>
              <a:t>έγγραφα.</a:t>
            </a:r>
          </a:p>
          <a:p>
            <a:endParaRPr lang="el-GR" sz="2000" dirty="0" smtClean="0">
              <a:latin typeface="+mn-lt"/>
              <a:ea typeface="ＭＳ Ｐゴシック" pitchFamily="-112" charset="-128"/>
              <a:cs typeface="ＭＳ Ｐゴシック" pitchFamily="-65" charset="-128"/>
            </a:endParaRPr>
          </a:p>
          <a:p>
            <a:r>
              <a:rPr lang="el-GR" sz="2000" dirty="0" smtClean="0">
                <a:latin typeface="+mn-lt"/>
                <a:ea typeface="ＭＳ Ｐゴシック" pitchFamily="-112" charset="-128"/>
                <a:cs typeface="ＭＳ Ｐゴシック" pitchFamily="-65" charset="-128"/>
              </a:rPr>
              <a:t>Η απάντηση  που μας δίνει το ΣΑΠ έχει </a:t>
            </a:r>
            <a:r>
              <a:rPr lang="el-GR" sz="2000" i="1" dirty="0" smtClean="0">
                <a:solidFill>
                  <a:schemeClr val="accent1">
                    <a:lumMod val="75000"/>
                  </a:schemeClr>
                </a:solidFill>
                <a:latin typeface="+mn-lt"/>
                <a:ea typeface="ＭＳ Ｐゴシック" pitchFamily="-112" charset="-128"/>
                <a:cs typeface="ＭＳ Ｐゴシック" pitchFamily="-65" charset="-128"/>
              </a:rPr>
              <a:t>60</a:t>
            </a:r>
            <a:r>
              <a:rPr lang="el-GR" sz="2000" dirty="0" smtClean="0">
                <a:latin typeface="+mn-lt"/>
                <a:ea typeface="ＭＳ Ｐゴシック" pitchFamily="-112" charset="-128"/>
                <a:cs typeface="ＭＳ Ｐゴシック" pitchFamily="-65" charset="-128"/>
              </a:rPr>
              <a:t> έγγραφα από τα οποία τα </a:t>
            </a:r>
            <a:r>
              <a:rPr lang="el-GR" sz="2000" i="1" dirty="0" smtClean="0">
                <a:solidFill>
                  <a:schemeClr val="accent1">
                    <a:lumMod val="75000"/>
                  </a:schemeClr>
                </a:solidFill>
                <a:latin typeface="+mn-lt"/>
                <a:ea typeface="ＭＳ Ｐゴシック" pitchFamily="-112" charset="-128"/>
                <a:cs typeface="ＭＳ Ｐゴシック" pitchFamily="-65" charset="-128"/>
              </a:rPr>
              <a:t>20</a:t>
            </a:r>
            <a:r>
              <a:rPr lang="el-GR" sz="2000" dirty="0" smtClean="0">
                <a:latin typeface="+mn-lt"/>
                <a:ea typeface="ＭＳ Ｐゴシック" pitchFamily="-112" charset="-128"/>
                <a:cs typeface="ＭＳ Ｐゴシック" pitchFamily="-65" charset="-128"/>
              </a:rPr>
              <a:t> είναι συναφή και τα </a:t>
            </a:r>
            <a:r>
              <a:rPr lang="el-GR" sz="2000" i="1" dirty="0" smtClean="0">
                <a:solidFill>
                  <a:schemeClr val="accent1">
                    <a:lumMod val="75000"/>
                  </a:schemeClr>
                </a:solidFill>
                <a:latin typeface="+mn-lt"/>
                <a:ea typeface="ＭＳ Ｐゴシック" pitchFamily="-112" charset="-128"/>
                <a:cs typeface="ＭＳ Ｐゴシック" pitchFamily="-65" charset="-128"/>
              </a:rPr>
              <a:t>40</a:t>
            </a:r>
            <a:r>
              <a:rPr lang="el-GR" sz="2000" dirty="0" smtClean="0">
                <a:latin typeface="+mn-lt"/>
                <a:ea typeface="ＭＳ Ｐゴシック" pitchFamily="-112" charset="-128"/>
                <a:cs typeface="ＭＳ Ｐゴシック" pitchFamily="-65" charset="-128"/>
              </a:rPr>
              <a:t> μη συναφή. </a:t>
            </a:r>
          </a:p>
          <a:p>
            <a:endParaRPr lang="el-GR" sz="2000" dirty="0" smtClean="0">
              <a:latin typeface="+mn-lt"/>
              <a:ea typeface="ＭＳ Ｐゴシック" pitchFamily="-112" charset="-128"/>
            </a:endParaRPr>
          </a:p>
          <a:p>
            <a:pPr marL="285750" indent="-285750">
              <a:buFont typeface="Wingdings" panose="05000000000000000000" pitchFamily="2" charset="2"/>
              <a:buChar char="§"/>
            </a:pPr>
            <a:r>
              <a:rPr lang="el-GR" sz="1800" dirty="0" smtClean="0">
                <a:latin typeface="+mn-lt"/>
                <a:ea typeface="ＭＳ Ｐゴシック" pitchFamily="-112" charset="-128"/>
              </a:rPr>
              <a:t>Πόσο «καλό» είναι;</a:t>
            </a:r>
          </a:p>
          <a:p>
            <a:pPr marL="285750" indent="-285750">
              <a:buFont typeface="Wingdings" panose="05000000000000000000" pitchFamily="2" charset="2"/>
              <a:buChar char="§"/>
            </a:pPr>
            <a:r>
              <a:rPr lang="el-GR" sz="1800" dirty="0" smtClean="0">
                <a:latin typeface="+mn-lt"/>
                <a:ea typeface="ＭＳ Ｐゴシック" pitchFamily="-112" charset="-128"/>
              </a:rPr>
              <a:t>Πως θα μετρήσουμε τη συνάφεια του; </a:t>
            </a:r>
            <a:endParaRPr lang="el-GR" sz="1800" dirty="0"/>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Ακρίβεια και Ανάκληση</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266700" y="1981200"/>
            <a:ext cx="8610600" cy="1905000"/>
          </a:xfrm>
        </p:spPr>
        <p:txBody>
          <a:bodyPr>
            <a:noAutofit/>
          </a:bodyPr>
          <a:lstStyle/>
          <a:p>
            <a:pPr lvl="1">
              <a:buFont typeface="Wingdings" pitchFamily="2" charset="2"/>
              <a:buChar char="§"/>
            </a:pPr>
            <a:r>
              <a:rPr lang="en-US" sz="2800" dirty="0">
                <a:solidFill>
                  <a:schemeClr val="accent2">
                    <a:lumMod val="75000"/>
                  </a:schemeClr>
                </a:solidFill>
              </a:rPr>
              <a:t>Precision (P) </a:t>
            </a:r>
            <a:r>
              <a:rPr lang="el-GR" sz="2800" dirty="0">
                <a:solidFill>
                  <a:schemeClr val="accent2">
                    <a:lumMod val="75000"/>
                  </a:schemeClr>
                </a:solidFill>
              </a:rPr>
              <a:t>– Ακρίβεια </a:t>
            </a:r>
            <a:r>
              <a:rPr lang="el-GR" sz="2800" dirty="0" smtClean="0"/>
              <a:t>είναι το ποσοστό των ανακτημένων εγγράφων που είναι συναφή</a:t>
            </a:r>
          </a:p>
          <a:p>
            <a:pPr lvl="1">
              <a:buFont typeface="Wingdings" pitchFamily="2" charset="2"/>
              <a:buChar char="§"/>
            </a:pPr>
            <a:endParaRPr lang="en-US" sz="2800" dirty="0"/>
          </a:p>
          <a:p>
            <a:pPr lvl="1">
              <a:buFont typeface="Wingdings" pitchFamily="2" charset="2"/>
              <a:buChar char="§"/>
            </a:pPr>
            <a:endParaRPr lang="en-US" sz="2800" dirty="0" smtClean="0"/>
          </a:p>
          <a:p>
            <a:pPr marL="457200" lvl="1" indent="0">
              <a:buNone/>
            </a:pPr>
            <a:endParaRPr lang="en-US" sz="2800" dirty="0"/>
          </a:p>
          <a:p>
            <a:pPr lvl="1">
              <a:buFont typeface="Wingdings" pitchFamily="2" charset="2"/>
              <a:buChar char="§"/>
            </a:pPr>
            <a:r>
              <a:rPr lang="en-US" sz="2800" dirty="0">
                <a:solidFill>
                  <a:schemeClr val="accent2">
                    <a:lumMod val="75000"/>
                  </a:schemeClr>
                </a:solidFill>
              </a:rPr>
              <a:t>Recall (R) </a:t>
            </a:r>
            <a:r>
              <a:rPr lang="el-GR" sz="2800" dirty="0" smtClean="0">
                <a:solidFill>
                  <a:schemeClr val="accent2">
                    <a:lumMod val="75000"/>
                  </a:schemeClr>
                </a:solidFill>
              </a:rPr>
              <a:t>– Ανάκληση </a:t>
            </a:r>
            <a:r>
              <a:rPr lang="el-GR" sz="2800" dirty="0"/>
              <a:t>είναι το </a:t>
            </a:r>
            <a:r>
              <a:rPr lang="el-GR" sz="2800" dirty="0" smtClean="0"/>
              <a:t>ποσοστό </a:t>
            </a:r>
            <a:r>
              <a:rPr lang="el-GR" sz="2800" dirty="0"/>
              <a:t>των </a:t>
            </a:r>
            <a:r>
              <a:rPr lang="el-GR" sz="2800" dirty="0" smtClean="0"/>
              <a:t>συναφών εγγράφων που ανακτώνται</a:t>
            </a:r>
            <a:endParaRPr lang="en-US" sz="2800" dirty="0"/>
          </a:p>
        </p:txBody>
      </p:sp>
      <p:sp>
        <p:nvSpPr>
          <p:cNvPr id="6" name="Slide Number Placeholder 5"/>
          <p:cNvSpPr>
            <a:spLocks noGrp="1"/>
          </p:cNvSpPr>
          <p:nvPr>
            <p:ph type="sldNum" sz="quarter" idx="12"/>
          </p:nvPr>
        </p:nvSpPr>
        <p:spPr/>
        <p:txBody>
          <a:bodyPr/>
          <a:lstStyle/>
          <a:p>
            <a:fld id="{0ED9190B-40F4-4D14-B8A7-A8F5BA31F2B1}" type="slidenum">
              <a:rPr lang="en-US" smtClean="0"/>
              <a:pPr/>
              <a:t>14</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8.3</a:t>
            </a:r>
            <a:endParaRPr lang="en-US" sz="1600" dirty="0"/>
          </a:p>
        </p:txBody>
      </p:sp>
      <p:pic>
        <p:nvPicPr>
          <p:cNvPr id="7" name="Picture 6" descr="1808.png"/>
          <p:cNvPicPr>
            <a:picLocks noChangeAspect="1"/>
          </p:cNvPicPr>
          <p:nvPr/>
        </p:nvPicPr>
        <p:blipFill>
          <a:blip r:embed="rId2" cstate="print"/>
          <a:stretch>
            <a:fillRect/>
          </a:stretch>
        </p:blipFill>
        <p:spPr>
          <a:xfrm>
            <a:off x="502983" y="3124680"/>
            <a:ext cx="7568006" cy="792000"/>
          </a:xfrm>
          <a:prstGeom prst="rect">
            <a:avLst/>
          </a:prstGeom>
        </p:spPr>
      </p:pic>
      <p:pic>
        <p:nvPicPr>
          <p:cNvPr id="8" name="Picture 7" descr="18081.png"/>
          <p:cNvPicPr>
            <a:picLocks noChangeAspect="1"/>
          </p:cNvPicPr>
          <p:nvPr/>
        </p:nvPicPr>
        <p:blipFill>
          <a:blip r:embed="rId3" cstate="print"/>
          <a:stretch>
            <a:fillRect/>
          </a:stretch>
        </p:blipFill>
        <p:spPr>
          <a:xfrm>
            <a:off x="632252" y="5067780"/>
            <a:ext cx="7309468" cy="751321"/>
          </a:xfrm>
          <a:prstGeom prst="rect">
            <a:avLst/>
          </a:prstGeom>
        </p:spPr>
      </p:pic>
    </p:spTree>
    <p:extLst>
      <p:ext uri="{BB962C8B-B14F-4D97-AF65-F5344CB8AC3E}">
        <p14:creationId xmlns:p14="http://schemas.microsoft.com/office/powerpoint/2010/main" val="260638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533400"/>
            <a:ext cx="8686800" cy="1325563"/>
          </a:xfrm>
        </p:spPr>
        <p:txBody>
          <a:bodyPr>
            <a:normAutofit/>
          </a:bodyPr>
          <a:lstStyle/>
          <a:p>
            <a:pPr algn="ctr"/>
            <a:r>
              <a:rPr lang="el-GR" sz="4000" dirty="0" smtClean="0">
                <a:solidFill>
                  <a:schemeClr val="accent2">
                    <a:lumMod val="75000"/>
                  </a:schemeClr>
                </a:solidFill>
                <a:ea typeface="ＭＳ Ｐゴシック" pitchFamily="-112" charset="-128"/>
              </a:rPr>
              <a:t>Πίνακας Ενδεχομένων</a:t>
            </a:r>
            <a:r>
              <a:rPr lang="en-US" sz="4000" dirty="0" smtClean="0">
                <a:solidFill>
                  <a:schemeClr val="accent2">
                    <a:lumMod val="75000"/>
                  </a:schemeClr>
                </a:solidFill>
                <a:ea typeface="ＭＳ Ｐゴシック" pitchFamily="-112" charset="-128"/>
              </a:rPr>
              <a:t> (Incidence Matrix)</a:t>
            </a:r>
          </a:p>
        </p:txBody>
      </p:sp>
      <p:sp>
        <p:nvSpPr>
          <p:cNvPr id="6" name="Slide Number Placeholder 5"/>
          <p:cNvSpPr>
            <a:spLocks noGrp="1"/>
          </p:cNvSpPr>
          <p:nvPr>
            <p:ph type="sldNum" sz="quarter" idx="12"/>
          </p:nvPr>
        </p:nvSpPr>
        <p:spPr/>
        <p:txBody>
          <a:bodyPr/>
          <a:lstStyle/>
          <a:p>
            <a:fld id="{0ED9190B-40F4-4D14-B8A7-A8F5BA31F2B1}" type="slidenum">
              <a:rPr lang="en-US" smtClean="0"/>
              <a:pPr/>
              <a:t>15</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graphicFrame>
        <p:nvGraphicFramePr>
          <p:cNvPr id="7" name="Table 6"/>
          <p:cNvGraphicFramePr>
            <a:graphicFrameLocks noGrp="1"/>
          </p:cNvGraphicFramePr>
          <p:nvPr>
            <p:extLst>
              <p:ext uri="{D42A27DB-BD31-4B8C-83A1-F6EECF244321}">
                <p14:modId xmlns:p14="http://schemas.microsoft.com/office/powerpoint/2010/main" val="171061068"/>
              </p:ext>
            </p:extLst>
          </p:nvPr>
        </p:nvGraphicFramePr>
        <p:xfrm>
          <a:off x="533400" y="2362200"/>
          <a:ext cx="7772400" cy="3048000"/>
        </p:xfrm>
        <a:graphic>
          <a:graphicData uri="http://schemas.openxmlformats.org/drawingml/2006/table">
            <a:tbl>
              <a:tblPr firstRow="1" bandRow="1">
                <a:tableStyleId>{C083E6E3-FA7D-4D7B-A595-EF9225AFEA82}</a:tableStyleId>
              </a:tblPr>
              <a:tblGrid>
                <a:gridCol w="1943100"/>
                <a:gridCol w="1943100"/>
                <a:gridCol w="2145484"/>
                <a:gridCol w="1740716"/>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200" kern="1200" dirty="0" smtClean="0">
                          <a:solidFill>
                            <a:schemeClr val="tx1"/>
                          </a:solidFill>
                        </a:rPr>
                        <a:t>Συναφή</a:t>
                      </a:r>
                      <a:r>
                        <a:rPr lang="el-GR" sz="2200" kern="1200" baseline="0" dirty="0" smtClean="0">
                          <a:solidFill>
                            <a:schemeClr val="tx1"/>
                          </a:solidFill>
                        </a:rPr>
                        <a:t> (</a:t>
                      </a:r>
                      <a:r>
                        <a:rPr lang="de-DE" sz="2200" kern="1200" dirty="0" smtClean="0">
                          <a:solidFill>
                            <a:schemeClr val="tx1"/>
                          </a:solidFill>
                        </a:rPr>
                        <a:t>relevant</a:t>
                      </a:r>
                      <a:r>
                        <a:rPr lang="el-GR" sz="2200" kern="1200" dirty="0" smtClean="0">
                          <a:solidFill>
                            <a:schemeClr val="tx1"/>
                          </a:solidFill>
                        </a:rPr>
                        <a:t>)</a:t>
                      </a:r>
                      <a:endParaRPr lang="de-DE" sz="220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dirty="0" smtClean="0">
                          <a:solidFill>
                            <a:schemeClr val="tx1"/>
                          </a:solidFill>
                        </a:rPr>
                        <a:t>Μη</a:t>
                      </a:r>
                      <a:r>
                        <a:rPr lang="el-GR" sz="2200" kern="1200" baseline="0" dirty="0" smtClean="0">
                          <a:solidFill>
                            <a:schemeClr val="tx1"/>
                          </a:solidFill>
                        </a:rPr>
                        <a:t> συναφή </a:t>
                      </a:r>
                    </a:p>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baseline="0" dirty="0" smtClean="0">
                          <a:solidFill>
                            <a:schemeClr val="tx1"/>
                          </a:solidFill>
                        </a:rPr>
                        <a:t>(</a:t>
                      </a:r>
                      <a:r>
                        <a:rPr lang="de-DE" sz="2200" kern="1200" dirty="0" smtClean="0">
                          <a:solidFill>
                            <a:schemeClr val="tx1"/>
                          </a:solidFill>
                        </a:rPr>
                        <a:t>not relevant</a:t>
                      </a:r>
                      <a:r>
                        <a:rPr lang="el-GR" sz="2200" kern="1200" dirty="0" smtClean="0">
                          <a:solidFill>
                            <a:schemeClr val="tx1"/>
                          </a:solidFill>
                        </a:rPr>
                        <a: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l-GR" sz="2200" b="1" kern="1200" dirty="0" smtClean="0">
                          <a:solidFill>
                            <a:schemeClr val="tx1"/>
                          </a:solidFill>
                        </a:rPr>
                        <a:t>Ανακληθέντα</a:t>
                      </a:r>
                      <a:r>
                        <a:rPr lang="el-GR" sz="2200" b="1" kern="1200" baseline="0" dirty="0" smtClean="0">
                          <a:solidFill>
                            <a:schemeClr val="tx1"/>
                          </a:solidFill>
                        </a:rPr>
                        <a:t> </a:t>
                      </a:r>
                      <a:r>
                        <a:rPr lang="el-GR" sz="2200" b="1" kern="1200" dirty="0" smtClean="0">
                          <a:solidFill>
                            <a:schemeClr val="tx1"/>
                          </a:solidFill>
                        </a:rPr>
                        <a:t>(</a:t>
                      </a:r>
                      <a:r>
                        <a:rPr lang="de-DE" sz="2200" b="1" kern="1200" dirty="0" err="1" smtClean="0">
                          <a:solidFill>
                            <a:schemeClr val="tx1"/>
                          </a:solidFill>
                        </a:rPr>
                        <a:t>retrieved</a:t>
                      </a:r>
                      <a:r>
                        <a:rPr lang="el-GR" sz="2200" b="1" kern="1200" dirty="0" smtClean="0">
                          <a:solidFill>
                            <a:schemeClr val="tx1"/>
                          </a:solidFill>
                        </a:rPr>
                        <a:t>)</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1"/>
                          </a:solidFill>
                        </a:rPr>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l-GR" sz="2200" b="1" kern="1200" dirty="0" smtClean="0">
                          <a:solidFill>
                            <a:schemeClr val="tx1"/>
                          </a:solidFill>
                        </a:rPr>
                        <a:t>Μη ανακληθέντα</a:t>
                      </a:r>
                    </a:p>
                    <a:p>
                      <a:r>
                        <a:rPr lang="el-GR" sz="2200" b="1" kern="1200" baseline="0" dirty="0" smtClean="0">
                          <a:solidFill>
                            <a:schemeClr val="tx1"/>
                          </a:solidFill>
                        </a:rPr>
                        <a:t>(</a:t>
                      </a:r>
                      <a:r>
                        <a:rPr lang="en-US" sz="2200" b="1" kern="1200" dirty="0" smtClean="0">
                          <a:solidFill>
                            <a:schemeClr val="tx1"/>
                          </a:solidFill>
                        </a:rPr>
                        <a:t>not retrieved</a:t>
                      </a:r>
                      <a:r>
                        <a:rPr lang="el-GR" sz="2200" b="1" kern="1200" dirty="0" smtClean="0">
                          <a:solidFill>
                            <a:schemeClr val="tx1"/>
                          </a:solidFill>
                        </a:rPr>
                        <a:t>)</a:t>
                      </a:r>
                      <a:r>
                        <a:rPr lang="en-US" sz="2200" b="1" kern="1200" dirty="0" smtClean="0">
                          <a:solidFill>
                            <a:schemeClr val="tx1"/>
                          </a:solidFill>
                        </a:rPr>
                        <a:t> </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rPr>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0" kern="1200" dirty="0" smtClean="0">
                          <a:solidFill>
                            <a:schemeClr val="tx1"/>
                          </a:solidFill>
                          <a:latin typeface="+mn-lt"/>
                          <a:ea typeface="+mn-ea"/>
                          <a:cs typeface="+mn-cs"/>
                        </a:rPr>
                        <a:t>80</a:t>
                      </a:r>
                      <a:endParaRPr lang="de-DE" sz="2200" b="0"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chemeClr val="tx1"/>
                          </a:solidFill>
                        </a:rPr>
                        <a:t>1,000,040</a:t>
                      </a:r>
                      <a:endParaRPr lang="de-DE" sz="2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Ακρίβεια και Ανάκληση</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16</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8.3</a:t>
            </a:r>
            <a:endParaRPr lang="en-US" sz="1600" dirty="0"/>
          </a:p>
        </p:txBody>
      </p:sp>
      <p:pic>
        <p:nvPicPr>
          <p:cNvPr id="9" name="Picture 8" descr="1908.png"/>
          <p:cNvPicPr>
            <a:picLocks noChangeAspect="1"/>
          </p:cNvPicPr>
          <p:nvPr/>
        </p:nvPicPr>
        <p:blipFill>
          <a:blip r:embed="rId2" cstate="print"/>
          <a:stretch>
            <a:fillRect/>
          </a:stretch>
        </p:blipFill>
        <p:spPr>
          <a:xfrm>
            <a:off x="1219200" y="2514600"/>
            <a:ext cx="7327020" cy="1357322"/>
          </a:xfrm>
          <a:prstGeom prst="rect">
            <a:avLst/>
          </a:prstGeom>
        </p:spPr>
      </p:pic>
      <p:sp>
        <p:nvSpPr>
          <p:cNvPr id="10" name="Text Box 3"/>
          <p:cNvSpPr txBox="1">
            <a:spLocks noChangeArrowheads="1"/>
          </p:cNvSpPr>
          <p:nvPr/>
        </p:nvSpPr>
        <p:spPr bwMode="auto">
          <a:xfrm>
            <a:off x="277586" y="4664075"/>
            <a:ext cx="3429000" cy="1143000"/>
          </a:xfrm>
          <a:prstGeom prst="rect">
            <a:avLst/>
          </a:prstGeom>
          <a:noFill/>
          <a:ln w="9525">
            <a:noFill/>
            <a:round/>
            <a:headEnd/>
            <a:tailEnd/>
          </a:ln>
        </p:spPr>
        <p:txBody>
          <a:bodyPr/>
          <a:lstStyle/>
          <a:p>
            <a:pPr lvl="1">
              <a:spcBef>
                <a:spcPts val="700"/>
              </a:spcBef>
              <a:buClr>
                <a:srgbClr val="336699"/>
              </a:buClr>
            </a:pPr>
            <a:r>
              <a:rPr lang="en-US" sz="2600" i="1" dirty="0" smtClean="0">
                <a:solidFill>
                  <a:schemeClr val="tx1"/>
                </a:solidFill>
                <a:latin typeface="+mj-lt"/>
              </a:rPr>
              <a:t>P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a:t>
            </a:r>
            <a:r>
              <a:rPr lang="de-DE" sz="2600" dirty="0" smtClean="0">
                <a:solidFill>
                  <a:schemeClr val="tx1"/>
                </a:solidFill>
                <a:latin typeface="+mj-lt"/>
              </a:rPr>
              <a:t>/ </a:t>
            </a:r>
            <a:r>
              <a:rPr lang="en-US" sz="2600" dirty="0" smtClean="0">
                <a:solidFill>
                  <a:schemeClr val="tx1"/>
                </a:solidFill>
                <a:latin typeface="+mj-lt"/>
              </a:rPr>
              <a:t>(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FP</a:t>
            </a:r>
            <a:r>
              <a:rPr lang="en-US" sz="2600" dirty="0" smtClean="0">
                <a:solidFill>
                  <a:schemeClr val="tx1"/>
                </a:solidFill>
                <a:latin typeface="+mj-lt"/>
              </a:rPr>
              <a:t> )</a:t>
            </a:r>
          </a:p>
          <a:p>
            <a:pPr lvl="1">
              <a:spcBef>
                <a:spcPts val="700"/>
              </a:spcBef>
              <a:buClr>
                <a:srgbClr val="336699"/>
              </a:buClr>
            </a:pPr>
            <a:r>
              <a:rPr lang="en-US" sz="2600" i="1" dirty="0" smtClean="0">
                <a:solidFill>
                  <a:schemeClr val="tx1"/>
                </a:solidFill>
                <a:latin typeface="+mj-lt"/>
              </a:rPr>
              <a:t>R</a:t>
            </a:r>
            <a:r>
              <a:rPr lang="en-US" sz="2600" dirty="0" smtClean="0">
                <a:solidFill>
                  <a:schemeClr val="tx1"/>
                </a:solidFill>
                <a:latin typeface="+mj-lt"/>
              </a:rPr>
              <a:t> = </a:t>
            </a:r>
            <a:r>
              <a:rPr lang="en-US" sz="2600" i="1" dirty="0" smtClean="0">
                <a:solidFill>
                  <a:schemeClr val="tx1"/>
                </a:solidFill>
                <a:latin typeface="+mj-lt"/>
              </a:rPr>
              <a:t>TP</a:t>
            </a:r>
            <a:r>
              <a:rPr lang="en-US" sz="2600" dirty="0" smtClean="0">
                <a:solidFill>
                  <a:schemeClr val="tx1"/>
                </a:solidFill>
                <a:latin typeface="+mj-lt"/>
              </a:rPr>
              <a:t> / ( </a:t>
            </a:r>
            <a:r>
              <a:rPr lang="en-US" sz="2600" i="1" dirty="0" smtClean="0">
                <a:solidFill>
                  <a:schemeClr val="tx1"/>
                </a:solidFill>
                <a:latin typeface="+mj-lt"/>
              </a:rPr>
              <a:t>TP</a:t>
            </a:r>
            <a:r>
              <a:rPr lang="en-US" sz="2600" dirty="0" smtClean="0">
                <a:solidFill>
                  <a:schemeClr val="tx1"/>
                </a:solidFill>
                <a:latin typeface="+mj-lt"/>
              </a:rPr>
              <a:t> + </a:t>
            </a:r>
            <a:r>
              <a:rPr lang="en-US" sz="2600" i="1" dirty="0" smtClean="0">
                <a:solidFill>
                  <a:schemeClr val="tx1"/>
                </a:solidFill>
                <a:latin typeface="+mj-lt"/>
              </a:rPr>
              <a:t>FN</a:t>
            </a:r>
            <a:r>
              <a:rPr lang="en-US" sz="2600" dirty="0" smtClean="0">
                <a:solidFill>
                  <a:schemeClr val="tx1"/>
                </a:solidFill>
                <a:latin typeface="+mj-lt"/>
              </a:rPr>
              <a:t> )</a:t>
            </a:r>
          </a:p>
        </p:txBody>
      </p:sp>
      <p:sp>
        <p:nvSpPr>
          <p:cNvPr id="7" name="TextBox 6"/>
          <p:cNvSpPr txBox="1"/>
          <p:nvPr/>
        </p:nvSpPr>
        <p:spPr>
          <a:xfrm>
            <a:off x="533400" y="1600200"/>
            <a:ext cx="7696200" cy="523220"/>
          </a:xfrm>
          <a:prstGeom prst="rect">
            <a:avLst/>
          </a:prstGeom>
          <a:noFill/>
        </p:spPr>
        <p:txBody>
          <a:bodyPr wrap="square" rtlCol="0">
            <a:spAutoFit/>
          </a:bodyPr>
          <a:lstStyle/>
          <a:p>
            <a:pPr algn="ctr"/>
            <a:r>
              <a:rPr lang="el-GR" sz="2800" dirty="0" smtClean="0">
                <a:solidFill>
                  <a:schemeClr val="bg2">
                    <a:lumMod val="25000"/>
                  </a:schemeClr>
                </a:solidFill>
                <a:latin typeface="+mn-lt"/>
              </a:rPr>
              <a:t>Πίνακας Ενδεχόμενων (</a:t>
            </a:r>
            <a:r>
              <a:rPr lang="en-US" sz="2800" dirty="0" smtClean="0">
                <a:solidFill>
                  <a:schemeClr val="bg2">
                    <a:lumMod val="25000"/>
                  </a:schemeClr>
                </a:solidFill>
                <a:latin typeface="+mn-lt"/>
              </a:rPr>
              <a:t>Incidence Matrix)</a:t>
            </a:r>
            <a:endParaRPr lang="el-GR" sz="2800" dirty="0">
              <a:solidFill>
                <a:schemeClr val="bg2">
                  <a:lumMod val="25000"/>
                </a:schemeClr>
              </a:solidFill>
              <a:latin typeface="+mn-lt"/>
            </a:endParaRPr>
          </a:p>
        </p:txBody>
      </p:sp>
      <p:grpSp>
        <p:nvGrpSpPr>
          <p:cNvPr id="8" name="Group 4"/>
          <p:cNvGrpSpPr>
            <a:grpSpLocks/>
          </p:cNvGrpSpPr>
          <p:nvPr/>
        </p:nvGrpSpPr>
        <p:grpSpPr bwMode="auto">
          <a:xfrm>
            <a:off x="3882798" y="4359275"/>
            <a:ext cx="4410075" cy="1752600"/>
            <a:chOff x="432" y="1158"/>
            <a:chExt cx="2778" cy="1104"/>
          </a:xfrm>
        </p:grpSpPr>
        <p:sp>
          <p:nvSpPr>
            <p:cNvPr id="11" name="Rectangle 5"/>
            <p:cNvSpPr>
              <a:spLocks noChangeArrowheads="1"/>
            </p:cNvSpPr>
            <p:nvPr/>
          </p:nvSpPr>
          <p:spPr bwMode="auto">
            <a:xfrm>
              <a:off x="468" y="1158"/>
              <a:ext cx="2742" cy="1104"/>
            </a:xfrm>
            <a:prstGeom prst="rect">
              <a:avLst/>
            </a:prstGeom>
            <a:solidFill>
              <a:srgbClr val="FFFF99"/>
            </a:solidFill>
            <a:ln w="9525">
              <a:solidFill>
                <a:srgbClr val="FFFF99"/>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2" name="Oval 6"/>
            <p:cNvSpPr>
              <a:spLocks noChangeArrowheads="1"/>
            </p:cNvSpPr>
            <p:nvPr/>
          </p:nvSpPr>
          <p:spPr bwMode="auto">
            <a:xfrm>
              <a:off x="1296" y="1248"/>
              <a:ext cx="996" cy="960"/>
            </a:xfrm>
            <a:prstGeom prst="ellipse">
              <a:avLst/>
            </a:prstGeom>
            <a:solidFill>
              <a:srgbClr val="800000"/>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3" name="Oval 7"/>
            <p:cNvSpPr>
              <a:spLocks noChangeArrowheads="1"/>
            </p:cNvSpPr>
            <p:nvPr/>
          </p:nvSpPr>
          <p:spPr bwMode="auto">
            <a:xfrm>
              <a:off x="1968" y="1200"/>
              <a:ext cx="1008" cy="1008"/>
            </a:xfrm>
            <a:prstGeom prst="ellipse">
              <a:avLst/>
            </a:prstGeom>
            <a:solidFill>
              <a:srgbClr val="FF99CC">
                <a:alpha val="50000"/>
              </a:srgbClr>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14" name="Text Box 8"/>
            <p:cNvSpPr txBox="1">
              <a:spLocks noChangeArrowheads="1"/>
            </p:cNvSpPr>
            <p:nvPr/>
          </p:nvSpPr>
          <p:spPr bwMode="auto">
            <a:xfrm>
              <a:off x="1200" y="1344"/>
              <a:ext cx="960"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dirty="0">
                  <a:solidFill>
                    <a:schemeClr val="bg1"/>
                  </a:solidFill>
                  <a:latin typeface="Times New Roman" pitchFamily="18" charset="0"/>
                  <a:ea typeface="標楷體" pitchFamily="49" charset="-120"/>
                </a:rPr>
                <a:t>Relevant documents</a:t>
              </a:r>
            </a:p>
          </p:txBody>
        </p:sp>
        <p:sp>
          <p:nvSpPr>
            <p:cNvPr id="15" name="Text Box 9"/>
            <p:cNvSpPr txBox="1">
              <a:spLocks noChangeArrowheads="1"/>
            </p:cNvSpPr>
            <p:nvPr/>
          </p:nvSpPr>
          <p:spPr bwMode="auto">
            <a:xfrm>
              <a:off x="2160" y="1344"/>
              <a:ext cx="864"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lang="en-US" altLang="zh-TW" sz="1600" b="1">
                  <a:solidFill>
                    <a:srgbClr val="000000"/>
                  </a:solidFill>
                  <a:latin typeface="Times New Roman" pitchFamily="18" charset="0"/>
                  <a:ea typeface="標楷體" pitchFamily="49" charset="-120"/>
                </a:rPr>
                <a:t>Retrieved documents</a:t>
              </a:r>
            </a:p>
          </p:txBody>
        </p:sp>
        <p:sp>
          <p:nvSpPr>
            <p:cNvPr id="16" name="Text Box 10"/>
            <p:cNvSpPr txBox="1">
              <a:spLocks noChangeArrowheads="1"/>
            </p:cNvSpPr>
            <p:nvPr/>
          </p:nvSpPr>
          <p:spPr bwMode="auto">
            <a:xfrm>
              <a:off x="432" y="1200"/>
              <a:ext cx="110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spcBef>
                  <a:spcPct val="50000"/>
                </a:spcBef>
              </a:pPr>
              <a:r>
                <a:rPr lang="en-US" altLang="zh-TW" sz="1600" b="1" dirty="0">
                  <a:latin typeface="Times New Roman" pitchFamily="18" charset="0"/>
                  <a:ea typeface="標楷體" pitchFamily="49" charset="-120"/>
                </a:rPr>
                <a:t>Entire document collection</a:t>
              </a:r>
            </a:p>
          </p:txBody>
        </p:sp>
      </p:grpSp>
      <p:sp>
        <p:nvSpPr>
          <p:cNvPr id="17" name="TextBox 16"/>
          <p:cNvSpPr txBox="1"/>
          <p:nvPr/>
        </p:nvSpPr>
        <p:spPr>
          <a:xfrm>
            <a:off x="3352800" y="2209800"/>
            <a:ext cx="3733800" cy="307777"/>
          </a:xfrm>
          <a:prstGeom prst="rect">
            <a:avLst/>
          </a:prstGeom>
          <a:noFill/>
        </p:spPr>
        <p:txBody>
          <a:bodyPr wrap="square" rtlCol="0">
            <a:spAutoFit/>
          </a:bodyPr>
          <a:lstStyle/>
          <a:p>
            <a:r>
              <a:rPr lang="el-GR" sz="1400" i="1" dirty="0" smtClean="0">
                <a:solidFill>
                  <a:schemeClr val="accent6">
                    <a:lumMod val="50000"/>
                  </a:schemeClr>
                </a:solidFill>
                <a:latin typeface="+mn-lt"/>
              </a:rPr>
              <a:t>πραγματικά</a:t>
            </a:r>
            <a:endParaRPr lang="el-GR" sz="1400" i="1" dirty="0">
              <a:solidFill>
                <a:schemeClr val="accent6">
                  <a:lumMod val="50000"/>
                </a:schemeClr>
              </a:solidFill>
              <a:latin typeface="+mn-lt"/>
            </a:endParaRPr>
          </a:p>
        </p:txBody>
      </p:sp>
      <p:sp>
        <p:nvSpPr>
          <p:cNvPr id="18" name="TextBox 17"/>
          <p:cNvSpPr txBox="1"/>
          <p:nvPr/>
        </p:nvSpPr>
        <p:spPr>
          <a:xfrm>
            <a:off x="152400" y="3048000"/>
            <a:ext cx="1828800" cy="307777"/>
          </a:xfrm>
          <a:prstGeom prst="rect">
            <a:avLst/>
          </a:prstGeom>
          <a:noFill/>
        </p:spPr>
        <p:txBody>
          <a:bodyPr wrap="square" rtlCol="0">
            <a:spAutoFit/>
          </a:bodyPr>
          <a:lstStyle/>
          <a:p>
            <a:r>
              <a:rPr lang="el-GR" sz="1400" i="1" dirty="0" smtClean="0">
                <a:solidFill>
                  <a:schemeClr val="accent6">
                    <a:lumMod val="50000"/>
                  </a:schemeClr>
                </a:solidFill>
                <a:latin typeface="+mn-lt"/>
              </a:rPr>
              <a:t>αποτέλεσμα</a:t>
            </a:r>
            <a:endParaRPr lang="el-GR" sz="1400" i="1" dirty="0">
              <a:solidFill>
                <a:schemeClr val="accent6">
                  <a:lumMod val="50000"/>
                </a:schemeClr>
              </a:solidFill>
              <a:latin typeface="+mn-lt"/>
            </a:endParaRPr>
          </a:p>
        </p:txBody>
      </p:sp>
    </p:spTree>
    <p:extLst>
      <p:ext uri="{BB962C8B-B14F-4D97-AF65-F5344CB8AC3E}">
        <p14:creationId xmlns:p14="http://schemas.microsoft.com/office/powerpoint/2010/main" val="724889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533400"/>
            <a:ext cx="8686800" cy="1325563"/>
          </a:xfrm>
        </p:spPr>
        <p:txBody>
          <a:bodyPr>
            <a:normAutofit/>
          </a:bodyPr>
          <a:lstStyle/>
          <a:p>
            <a:pPr algn="ctr"/>
            <a:r>
              <a:rPr lang="el-GR" sz="4000" dirty="0" smtClean="0">
                <a:solidFill>
                  <a:schemeClr val="accent2">
                    <a:lumMod val="75000"/>
                  </a:schemeClr>
                </a:solidFill>
                <a:ea typeface="ＭＳ Ｐゴシック" pitchFamily="-112" charset="-128"/>
              </a:rPr>
              <a:t>Πίνακας Ενδεχομένων</a:t>
            </a:r>
            <a:r>
              <a:rPr lang="en-US" sz="4000" dirty="0" smtClean="0">
                <a:solidFill>
                  <a:schemeClr val="accent2">
                    <a:lumMod val="75000"/>
                  </a:schemeClr>
                </a:solidFill>
                <a:ea typeface="ＭＳ Ｐゴシック" pitchFamily="-112" charset="-128"/>
              </a:rPr>
              <a:t> (Incidence Matrix)</a:t>
            </a:r>
          </a:p>
        </p:txBody>
      </p:sp>
      <p:sp>
        <p:nvSpPr>
          <p:cNvPr id="6" name="Slide Number Placeholder 5"/>
          <p:cNvSpPr>
            <a:spLocks noGrp="1"/>
          </p:cNvSpPr>
          <p:nvPr>
            <p:ph type="sldNum" sz="quarter" idx="12"/>
          </p:nvPr>
        </p:nvSpPr>
        <p:spPr/>
        <p:txBody>
          <a:bodyPr/>
          <a:lstStyle/>
          <a:p>
            <a:fld id="{0ED9190B-40F4-4D14-B8A7-A8F5BA31F2B1}" type="slidenum">
              <a:rPr lang="en-US" smtClean="0"/>
              <a:pPr/>
              <a:t>17</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graphicFrame>
        <p:nvGraphicFramePr>
          <p:cNvPr id="7" name="Table 6"/>
          <p:cNvGraphicFramePr>
            <a:graphicFrameLocks noGrp="1"/>
          </p:cNvGraphicFramePr>
          <p:nvPr>
            <p:extLst/>
          </p:nvPr>
        </p:nvGraphicFramePr>
        <p:xfrm>
          <a:off x="533400" y="2362200"/>
          <a:ext cx="7772400" cy="3048000"/>
        </p:xfrm>
        <a:graphic>
          <a:graphicData uri="http://schemas.openxmlformats.org/drawingml/2006/table">
            <a:tbl>
              <a:tblPr firstRow="1" bandRow="1">
                <a:tableStyleId>{C083E6E3-FA7D-4D7B-A595-EF9225AFEA82}</a:tableStyleId>
              </a:tblPr>
              <a:tblGrid>
                <a:gridCol w="1943100"/>
                <a:gridCol w="1943100"/>
                <a:gridCol w="2145484"/>
                <a:gridCol w="1740716"/>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200" kern="1200" dirty="0" smtClean="0">
                          <a:solidFill>
                            <a:schemeClr val="tx1"/>
                          </a:solidFill>
                        </a:rPr>
                        <a:t>Συναφή</a:t>
                      </a:r>
                      <a:r>
                        <a:rPr lang="el-GR" sz="2200" kern="1200" baseline="0" dirty="0" smtClean="0">
                          <a:solidFill>
                            <a:schemeClr val="tx1"/>
                          </a:solidFill>
                        </a:rPr>
                        <a:t> (</a:t>
                      </a:r>
                      <a:r>
                        <a:rPr lang="de-DE" sz="2200" kern="1200" dirty="0" smtClean="0">
                          <a:solidFill>
                            <a:schemeClr val="tx1"/>
                          </a:solidFill>
                        </a:rPr>
                        <a:t>relevant</a:t>
                      </a:r>
                      <a:r>
                        <a:rPr lang="el-GR" sz="2200" kern="1200" dirty="0" smtClean="0">
                          <a:solidFill>
                            <a:schemeClr val="tx1"/>
                          </a:solidFill>
                        </a:rPr>
                        <a:t>)</a:t>
                      </a:r>
                      <a:endParaRPr lang="de-DE" sz="220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dirty="0" smtClean="0">
                          <a:solidFill>
                            <a:schemeClr val="tx1"/>
                          </a:solidFill>
                        </a:rPr>
                        <a:t>Μη</a:t>
                      </a:r>
                      <a:r>
                        <a:rPr lang="el-GR" sz="2200" kern="1200" baseline="0" dirty="0" smtClean="0">
                          <a:solidFill>
                            <a:schemeClr val="tx1"/>
                          </a:solidFill>
                        </a:rPr>
                        <a:t> συναφή </a:t>
                      </a:r>
                    </a:p>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baseline="0" dirty="0" smtClean="0">
                          <a:solidFill>
                            <a:schemeClr val="tx1"/>
                          </a:solidFill>
                        </a:rPr>
                        <a:t>(</a:t>
                      </a:r>
                      <a:r>
                        <a:rPr lang="de-DE" sz="2200" kern="1200" dirty="0" smtClean="0">
                          <a:solidFill>
                            <a:schemeClr val="tx1"/>
                          </a:solidFill>
                        </a:rPr>
                        <a:t>not relevant</a:t>
                      </a:r>
                      <a:r>
                        <a:rPr lang="el-GR" sz="2200" kern="1200" dirty="0" smtClean="0">
                          <a:solidFill>
                            <a:schemeClr val="tx1"/>
                          </a:solidFill>
                        </a:rPr>
                        <a: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l-GR" sz="2200" b="1" kern="1200" dirty="0" smtClean="0">
                          <a:solidFill>
                            <a:schemeClr val="tx1"/>
                          </a:solidFill>
                        </a:rPr>
                        <a:t>Ανακληθέντα</a:t>
                      </a:r>
                      <a:r>
                        <a:rPr lang="el-GR" sz="2200" b="1" kern="1200" baseline="0" dirty="0" smtClean="0">
                          <a:solidFill>
                            <a:schemeClr val="tx1"/>
                          </a:solidFill>
                        </a:rPr>
                        <a:t> </a:t>
                      </a:r>
                      <a:r>
                        <a:rPr lang="el-GR" sz="2200" b="1" kern="1200" dirty="0" smtClean="0">
                          <a:solidFill>
                            <a:schemeClr val="tx1"/>
                          </a:solidFill>
                        </a:rPr>
                        <a:t>(</a:t>
                      </a:r>
                      <a:r>
                        <a:rPr lang="de-DE" sz="2200" b="1" kern="1200" dirty="0" err="1" smtClean="0">
                          <a:solidFill>
                            <a:schemeClr val="tx1"/>
                          </a:solidFill>
                        </a:rPr>
                        <a:t>retrieved</a:t>
                      </a:r>
                      <a:r>
                        <a:rPr lang="el-GR" sz="2200" b="1" kern="1200" dirty="0" smtClean="0">
                          <a:solidFill>
                            <a:schemeClr val="tx1"/>
                          </a:solidFill>
                        </a:rPr>
                        <a:t>)</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1"/>
                          </a:solidFill>
                        </a:rPr>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l-GR" sz="2200" b="1" kern="1200" dirty="0" smtClean="0">
                          <a:solidFill>
                            <a:schemeClr val="tx1"/>
                          </a:solidFill>
                        </a:rPr>
                        <a:t>Μη ανακληθέντα</a:t>
                      </a:r>
                    </a:p>
                    <a:p>
                      <a:r>
                        <a:rPr lang="el-GR" sz="2200" b="1" kern="1200" baseline="0" dirty="0" smtClean="0">
                          <a:solidFill>
                            <a:schemeClr val="tx1"/>
                          </a:solidFill>
                        </a:rPr>
                        <a:t>(</a:t>
                      </a:r>
                      <a:r>
                        <a:rPr lang="en-US" sz="2200" b="1" kern="1200" dirty="0" smtClean="0">
                          <a:solidFill>
                            <a:schemeClr val="tx1"/>
                          </a:solidFill>
                        </a:rPr>
                        <a:t>not retrieved</a:t>
                      </a:r>
                      <a:r>
                        <a:rPr lang="el-GR" sz="2200" b="1" kern="1200" dirty="0" smtClean="0">
                          <a:solidFill>
                            <a:schemeClr val="tx1"/>
                          </a:solidFill>
                        </a:rPr>
                        <a:t>)</a:t>
                      </a:r>
                      <a:r>
                        <a:rPr lang="en-US" sz="2200" b="1" kern="1200" dirty="0" smtClean="0">
                          <a:solidFill>
                            <a:schemeClr val="tx1"/>
                          </a:solidFill>
                        </a:rPr>
                        <a:t> </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rPr>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0" kern="1200" dirty="0" smtClean="0">
                          <a:solidFill>
                            <a:schemeClr val="tx1"/>
                          </a:solidFill>
                          <a:latin typeface="+mn-lt"/>
                          <a:ea typeface="+mn-ea"/>
                          <a:cs typeface="+mn-cs"/>
                        </a:rPr>
                        <a:t>80</a:t>
                      </a:r>
                      <a:endParaRPr lang="de-DE" sz="2200" b="0"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chemeClr val="tx1"/>
                          </a:solidFill>
                        </a:rPr>
                        <a:t>1,000,040</a:t>
                      </a:r>
                      <a:endParaRPr lang="de-DE" sz="2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2971800" y="5562600"/>
            <a:ext cx="4267200" cy="830997"/>
          </a:xfrm>
          <a:prstGeom prst="rect">
            <a:avLst/>
          </a:prstGeom>
          <a:noFill/>
        </p:spPr>
        <p:txBody>
          <a:bodyPr wrap="square" rtlCol="0">
            <a:spAutoFit/>
          </a:bodyPr>
          <a:lstStyle/>
          <a:p>
            <a:r>
              <a:rPr lang="en-US" dirty="0" smtClean="0">
                <a:latin typeface="+mn-lt"/>
              </a:rPr>
              <a:t>Precision = 20/60 = 1/3</a:t>
            </a:r>
          </a:p>
          <a:p>
            <a:r>
              <a:rPr lang="en-US" dirty="0" smtClean="0">
                <a:latin typeface="+mn-lt"/>
              </a:rPr>
              <a:t>Recall = 20/80 = 1/4</a:t>
            </a:r>
            <a:endParaRPr lang="el-GR" dirty="0">
              <a:latin typeface="+mn-lt"/>
            </a:endParaRPr>
          </a:p>
        </p:txBody>
      </p:sp>
    </p:spTree>
    <p:extLst>
      <p:ext uri="{BB962C8B-B14F-4D97-AF65-F5344CB8AC3E}">
        <p14:creationId xmlns:p14="http://schemas.microsoft.com/office/powerpoint/2010/main" val="41748645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274637"/>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Ακρίβεια </a:t>
            </a:r>
            <a:r>
              <a:rPr lang="en-US" sz="4000" dirty="0" err="1" smtClean="0">
                <a:solidFill>
                  <a:schemeClr val="accent2">
                    <a:lumMod val="75000"/>
                  </a:schemeClr>
                </a:solidFill>
                <a:ea typeface="ＭＳ Ｐゴシック" pitchFamily="-112" charset="-128"/>
              </a:rPr>
              <a:t>vs</a:t>
            </a:r>
            <a:r>
              <a:rPr lang="el-GR" sz="4000" dirty="0" smtClean="0">
                <a:solidFill>
                  <a:schemeClr val="accent2">
                    <a:lumMod val="75000"/>
                  </a:schemeClr>
                </a:solidFill>
                <a:ea typeface="ＭＳ Ｐゴシック" pitchFamily="-112" charset="-128"/>
              </a:rPr>
              <a:t> Ανάκληση</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18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bg2">
                    <a:lumMod val="25000"/>
                  </a:schemeClr>
                </a:solidFill>
              </a:rPr>
              <a:t>Κεφ</a:t>
            </a:r>
            <a:r>
              <a:rPr lang="en-US" sz="1600" dirty="0" smtClean="0">
                <a:solidFill>
                  <a:schemeClr val="bg2">
                    <a:lumMod val="25000"/>
                  </a:schemeClr>
                </a:solidFill>
              </a:rPr>
              <a:t>. 8.3</a:t>
            </a:r>
            <a:endParaRPr lang="en-US" sz="1600" dirty="0">
              <a:solidFill>
                <a:schemeClr val="bg2">
                  <a:lumMod val="25000"/>
                </a:schemeClr>
              </a:solidFill>
            </a:endParaRPr>
          </a:p>
        </p:txBody>
      </p:sp>
      <p:sp>
        <p:nvSpPr>
          <p:cNvPr id="7" name="Text Box 3"/>
          <p:cNvSpPr txBox="1">
            <a:spLocks noChangeArrowheads="1"/>
          </p:cNvSpPr>
          <p:nvPr/>
        </p:nvSpPr>
        <p:spPr bwMode="auto">
          <a:xfrm>
            <a:off x="76200" y="1371600"/>
            <a:ext cx="8686800" cy="4006849"/>
          </a:xfrm>
          <a:prstGeom prst="rect">
            <a:avLst/>
          </a:prstGeom>
          <a:noFill/>
          <a:ln w="9525">
            <a:noFill/>
            <a:round/>
            <a:headEnd/>
            <a:tailEnd/>
          </a:ln>
        </p:spPr>
        <p:txBody>
          <a:bodyPr/>
          <a:lstStyle/>
          <a:p>
            <a:pPr marL="800100" lvl="1" indent="-342900">
              <a:spcBef>
                <a:spcPts val="700"/>
              </a:spcBef>
              <a:buClr>
                <a:schemeClr val="tx2">
                  <a:lumMod val="50000"/>
                </a:schemeClr>
              </a:buClr>
              <a:buFont typeface="Wingdings" pitchFamily="2" charset="2"/>
              <a:buChar char="§"/>
            </a:pPr>
            <a:r>
              <a:rPr lang="el-GR" dirty="0" smtClean="0">
                <a:latin typeface="+mn-lt"/>
              </a:rPr>
              <a:t>Η ανάκληση μπορεί να αυξηθεί με το να επιστρέψουμε </a:t>
            </a:r>
            <a:r>
              <a:rPr lang="el-GR" i="1" dirty="0" smtClean="0">
                <a:latin typeface="+mn-lt"/>
              </a:rPr>
              <a:t>περισσότερα έγγραφα</a:t>
            </a:r>
            <a:endParaRPr lang="el-GR" i="1" dirty="0">
              <a:latin typeface="+mn-lt"/>
            </a:endParaRPr>
          </a:p>
          <a:p>
            <a:pPr marL="1257300" lvl="2" indent="-342900">
              <a:spcBef>
                <a:spcPts val="700"/>
              </a:spcBef>
              <a:buClr>
                <a:schemeClr val="tx2">
                  <a:lumMod val="50000"/>
                </a:schemeClr>
              </a:buClr>
              <a:buFont typeface="Wingdings" pitchFamily="2" charset="2"/>
              <a:buChar char="§"/>
            </a:pPr>
            <a:r>
              <a:rPr lang="el-GR" sz="2000" dirty="0" smtClean="0">
                <a:latin typeface="+mn-lt"/>
              </a:rPr>
              <a:t>Η ανάκληση είναι μια μη-φθίνουσα συνάρτηση των εγγράφων που ανακτώνται</a:t>
            </a:r>
            <a:r>
              <a:rPr lang="el-GR" sz="2000" dirty="0">
                <a:latin typeface="+mn-lt"/>
              </a:rPr>
              <a:t> </a:t>
            </a:r>
            <a:r>
              <a:rPr lang="el-GR" sz="1800" dirty="0" smtClean="0">
                <a:latin typeface="+mn-lt"/>
              </a:rPr>
              <a:t>(Ένα σύστημα που επιστρέφει όλα τα έγγραφα έχει ποσοστό ανάκλησης </a:t>
            </a:r>
            <a:r>
              <a:rPr lang="en-US" sz="1800" dirty="0" smtClean="0">
                <a:latin typeface="+mn-lt"/>
              </a:rPr>
              <a:t>100%!</a:t>
            </a:r>
            <a:r>
              <a:rPr lang="el-GR" sz="1800" dirty="0" smtClean="0">
                <a:latin typeface="+mn-lt"/>
              </a:rPr>
              <a:t>)</a:t>
            </a:r>
            <a:endParaRPr lang="en-US" sz="1800" dirty="0" smtClean="0">
              <a:latin typeface="+mn-lt"/>
            </a:endParaRPr>
          </a:p>
          <a:p>
            <a:pPr marL="800100" lvl="1" indent="-342900">
              <a:spcBef>
                <a:spcPts val="700"/>
              </a:spcBef>
              <a:buClr>
                <a:schemeClr val="tx2">
                  <a:lumMod val="50000"/>
                </a:schemeClr>
              </a:buClr>
              <a:buFont typeface="Wingdings" pitchFamily="2" charset="2"/>
              <a:buChar char="§"/>
            </a:pPr>
            <a:r>
              <a:rPr lang="el-GR" dirty="0" smtClean="0">
                <a:latin typeface="+mn-lt"/>
              </a:rPr>
              <a:t>Το αντίστροφο ισχύει για την ακρίβεια (συνήθως): </a:t>
            </a:r>
          </a:p>
          <a:p>
            <a:pPr marL="1257300" lvl="2" indent="-342900">
              <a:spcBef>
                <a:spcPts val="700"/>
              </a:spcBef>
              <a:buClr>
                <a:schemeClr val="tx2">
                  <a:lumMod val="50000"/>
                </a:schemeClr>
              </a:buClr>
              <a:buFont typeface="Wingdings" pitchFamily="2" charset="2"/>
              <a:buChar char="§"/>
            </a:pPr>
            <a:r>
              <a:rPr lang="el-GR" sz="2000" i="1" dirty="0" smtClean="0">
                <a:latin typeface="+mn-lt"/>
              </a:rPr>
              <a:t>Είναι εύκολο να πετύχεις μεγάλη ακρίβεια με πολύ μικρή ανάκληση  </a:t>
            </a:r>
            <a:r>
              <a:rPr lang="el-GR" sz="1800" dirty="0">
                <a:latin typeface="+mn-lt"/>
              </a:rPr>
              <a:t>(Έστω </a:t>
            </a:r>
            <a:r>
              <a:rPr lang="el-GR" sz="1800" dirty="0" smtClean="0">
                <a:latin typeface="+mn-lt"/>
              </a:rPr>
              <a:t>ότι το έγγραφο με το μεγαλύτερο βαθμό είναι συναφές. Πως μπορούμε να μεγιστοποιήσουμε την ακρίβεια;)</a:t>
            </a:r>
            <a:endParaRPr lang="en-US" sz="1800" dirty="0" smtClean="0">
              <a:latin typeface="+mn-lt"/>
            </a:endParaRPr>
          </a:p>
          <a:p>
            <a:pPr lvl="1">
              <a:spcBef>
                <a:spcPts val="700"/>
              </a:spcBef>
              <a:buClr>
                <a:schemeClr val="tx2">
                  <a:lumMod val="50000"/>
                </a:schemeClr>
              </a:buClr>
            </a:pPr>
            <a:r>
              <a:rPr lang="el-GR" dirty="0" smtClean="0">
                <a:latin typeface="+mn-lt"/>
              </a:rPr>
              <a:t>Σε ένα καλό σύστημα η ακρίβεια ελαττώνεται όσο περισσότερα έγγραφα ανακτούμε ή με την αύξηση της ανάκλησης</a:t>
            </a:r>
            <a:endParaRPr lang="en-US" dirty="0" smtClean="0">
              <a:latin typeface="+mn-lt"/>
            </a:endParaRPr>
          </a:p>
          <a:p>
            <a:pPr marL="1257300" lvl="2" indent="-342900">
              <a:spcBef>
                <a:spcPts val="700"/>
              </a:spcBef>
              <a:buClr>
                <a:schemeClr val="tx2">
                  <a:lumMod val="50000"/>
                </a:schemeClr>
              </a:buClr>
              <a:buFont typeface="Wingdings" pitchFamily="2" charset="2"/>
              <a:buChar char="§"/>
            </a:pPr>
            <a:endParaRPr lang="en-US" dirty="0" smtClean="0">
              <a:latin typeface="+mn-lt"/>
            </a:endParaRPr>
          </a:p>
          <a:p>
            <a:pPr marL="1257300" lvl="2" indent="-342900">
              <a:spcBef>
                <a:spcPts val="700"/>
              </a:spcBef>
              <a:buClr>
                <a:schemeClr val="tx2">
                  <a:lumMod val="50000"/>
                </a:schemeClr>
              </a:buClr>
            </a:pPr>
            <a:endParaRPr lang="de-DE" dirty="0" smtClean="0">
              <a:latin typeface="+mn-lt"/>
            </a:endParaRPr>
          </a:p>
        </p:txBody>
      </p:sp>
      <p:sp>
        <p:nvSpPr>
          <p:cNvPr id="2" name="TextBox 1"/>
          <p:cNvSpPr txBox="1"/>
          <p:nvPr/>
        </p:nvSpPr>
        <p:spPr>
          <a:xfrm>
            <a:off x="457200" y="5671325"/>
            <a:ext cx="8393597" cy="707886"/>
          </a:xfrm>
          <a:prstGeom prst="rect">
            <a:avLst/>
          </a:prstGeom>
          <a:noFill/>
        </p:spPr>
        <p:txBody>
          <a:bodyPr wrap="square" rtlCol="0">
            <a:spAutoFit/>
          </a:bodyPr>
          <a:lstStyle/>
          <a:p>
            <a:r>
              <a:rPr lang="el-GR" sz="2000" dirty="0" smtClean="0">
                <a:latin typeface="+mn-lt"/>
              </a:rPr>
              <a:t>Το τι από τα δύο μας ενδιαφέρει περισσότερα εξαρτάται και από την εφαρμογή (π.χ., </a:t>
            </a:r>
            <a:r>
              <a:rPr lang="en-US" sz="2000" dirty="0" smtClean="0">
                <a:latin typeface="+mn-lt"/>
              </a:rPr>
              <a:t>web vs email search)</a:t>
            </a:r>
            <a:endParaRPr lang="en-US" sz="2000" dirty="0">
              <a:latin typeface="+mn-lt"/>
            </a:endParaRPr>
          </a:p>
        </p:txBody>
      </p:sp>
    </p:spTree>
    <p:extLst>
      <p:ext uri="{BB962C8B-B14F-4D97-AF65-F5344CB8AC3E}">
        <p14:creationId xmlns:p14="http://schemas.microsoft.com/office/powerpoint/2010/main" val="3655543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9213" y="533400"/>
            <a:ext cx="8991600" cy="814388"/>
          </a:xfrm>
          <a:noFill/>
          <a:ln/>
        </p:spPr>
        <p:txBody>
          <a:bodyPr lIns="92075" tIns="46038" rIns="92075" bIns="46038" anchor="ctr"/>
          <a:lstStyle/>
          <a:p>
            <a:pPr algn="ctr"/>
            <a:r>
              <a:rPr lang="el-GR" altLang="zh-TW" sz="4000" dirty="0" smtClean="0">
                <a:solidFill>
                  <a:schemeClr val="accent2">
                    <a:lumMod val="75000"/>
                  </a:schemeClr>
                </a:solidFill>
                <a:ea typeface="新細明體" pitchFamily="2" charset="-120"/>
              </a:rPr>
              <a:t>Ακρίβεια και Ανάκληση</a:t>
            </a:r>
            <a:endParaRPr lang="zh-TW" altLang="zh-TW" sz="4000" dirty="0">
              <a:solidFill>
                <a:schemeClr val="accent2">
                  <a:lumMod val="75000"/>
                </a:schemeClr>
              </a:solidFill>
              <a:ea typeface="新細明體" pitchFamily="2" charset="-120"/>
            </a:endParaRPr>
          </a:p>
        </p:txBody>
      </p:sp>
      <p:sp>
        <p:nvSpPr>
          <p:cNvPr id="332803" name="Text Box 3"/>
          <p:cNvSpPr txBox="1">
            <a:spLocks noChangeArrowheads="1"/>
          </p:cNvSpPr>
          <p:nvPr/>
        </p:nvSpPr>
        <p:spPr bwMode="auto">
          <a:xfrm>
            <a:off x="5334000" y="42672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6" name="Text Box 6"/>
          <p:cNvSpPr txBox="1">
            <a:spLocks noChangeArrowheads="1"/>
          </p:cNvSpPr>
          <p:nvPr/>
        </p:nvSpPr>
        <p:spPr bwMode="auto">
          <a:xfrm>
            <a:off x="2667000" y="41910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0</a:t>
            </a:r>
          </a:p>
        </p:txBody>
      </p:sp>
      <p:sp>
        <p:nvSpPr>
          <p:cNvPr id="332807" name="Text Box 7"/>
          <p:cNvSpPr txBox="1">
            <a:spLocks noChangeArrowheads="1"/>
          </p:cNvSpPr>
          <p:nvPr/>
        </p:nvSpPr>
        <p:spPr bwMode="auto">
          <a:xfrm>
            <a:off x="2667000" y="24384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TW" altLang="en-US">
                <a:latin typeface="Times New Roman" pitchFamily="18" charset="0"/>
                <a:ea typeface="新細明體" pitchFamily="2" charset="-120"/>
              </a:rPr>
              <a:t>1</a:t>
            </a:r>
          </a:p>
        </p:txBody>
      </p:sp>
      <p:sp>
        <p:nvSpPr>
          <p:cNvPr id="332808" name="Text Box 8"/>
          <p:cNvSpPr txBox="1">
            <a:spLocks noChangeArrowheads="1"/>
          </p:cNvSpPr>
          <p:nvPr/>
        </p:nvSpPr>
        <p:spPr bwMode="auto">
          <a:xfrm>
            <a:off x="3584575" y="4419600"/>
            <a:ext cx="960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Recall</a:t>
            </a:r>
          </a:p>
        </p:txBody>
      </p:sp>
      <p:sp>
        <p:nvSpPr>
          <p:cNvPr id="332809" name="Text Box 9"/>
          <p:cNvSpPr txBox="1">
            <a:spLocks noChangeArrowheads="1"/>
          </p:cNvSpPr>
          <p:nvPr/>
        </p:nvSpPr>
        <p:spPr bwMode="auto">
          <a:xfrm rot="-5400000">
            <a:off x="2008187" y="3249613"/>
            <a:ext cx="1317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TW">
                <a:latin typeface="Times New Roman" pitchFamily="18" charset="0"/>
                <a:ea typeface="新細明體" pitchFamily="2" charset="-120"/>
              </a:rPr>
              <a:t>Precision</a:t>
            </a:r>
          </a:p>
        </p:txBody>
      </p:sp>
      <p:grpSp>
        <p:nvGrpSpPr>
          <p:cNvPr id="332810" name="Group 10"/>
          <p:cNvGrpSpPr>
            <a:grpSpLocks/>
          </p:cNvGrpSpPr>
          <p:nvPr/>
        </p:nvGrpSpPr>
        <p:grpSpPr bwMode="auto">
          <a:xfrm>
            <a:off x="4953006" y="1981200"/>
            <a:ext cx="1962153" cy="1143000"/>
            <a:chOff x="3120" y="1248"/>
            <a:chExt cx="1236" cy="720"/>
          </a:xfrm>
        </p:grpSpPr>
        <p:sp>
          <p:nvSpPr>
            <p:cNvPr id="332811" name="Oval 11"/>
            <p:cNvSpPr>
              <a:spLocks noChangeArrowheads="1"/>
            </p:cNvSpPr>
            <p:nvPr/>
          </p:nvSpPr>
          <p:spPr bwMode="auto">
            <a:xfrm>
              <a:off x="3120"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2" name="Text Box 12"/>
            <p:cNvSpPr txBox="1">
              <a:spLocks noChangeArrowheads="1"/>
            </p:cNvSpPr>
            <p:nvPr/>
          </p:nvSpPr>
          <p:spPr bwMode="auto">
            <a:xfrm>
              <a:off x="3552" y="1248"/>
              <a:ext cx="804"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l-GR" altLang="zh-TW" sz="2000" dirty="0" smtClean="0">
                  <a:latin typeface="Times New Roman" pitchFamily="18" charset="0"/>
                  <a:ea typeface="新細明體" pitchFamily="2" charset="-120"/>
                </a:rPr>
                <a:t>Το ιδανικό</a:t>
              </a:r>
              <a:endParaRPr kumimoji="1" lang="en-US" altLang="zh-TW" dirty="0">
                <a:latin typeface="Times New Roman" pitchFamily="18" charset="0"/>
                <a:ea typeface="新細明體" pitchFamily="2" charset="-120"/>
              </a:endParaRPr>
            </a:p>
          </p:txBody>
        </p:sp>
        <p:sp>
          <p:nvSpPr>
            <p:cNvPr id="332813" name="Freeform 13"/>
            <p:cNvSpPr>
              <a:spLocks/>
            </p:cNvSpPr>
            <p:nvPr/>
          </p:nvSpPr>
          <p:spPr bwMode="auto">
            <a:xfrm>
              <a:off x="3408" y="1392"/>
              <a:ext cx="192" cy="192"/>
            </a:xfrm>
            <a:custGeom>
              <a:avLst/>
              <a:gdLst>
                <a:gd name="T0" fmla="*/ 192 w 192"/>
                <a:gd name="T1" fmla="*/ 0 h 192"/>
                <a:gd name="T2" fmla="*/ 96 w 192"/>
                <a:gd name="T3" fmla="*/ 48 h 192"/>
                <a:gd name="T4" fmla="*/ 0 w 192"/>
                <a:gd name="T5" fmla="*/ 192 h 192"/>
              </a:gdLst>
              <a:ahLst/>
              <a:cxnLst>
                <a:cxn ang="0">
                  <a:pos x="T0" y="T1"/>
                </a:cxn>
                <a:cxn ang="0">
                  <a:pos x="T2" y="T3"/>
                </a:cxn>
                <a:cxn ang="0">
                  <a:pos x="T4" y="T5"/>
                </a:cxn>
              </a:cxnLst>
              <a:rect l="0" t="0" r="r" b="b"/>
              <a:pathLst>
                <a:path w="192" h="192">
                  <a:moveTo>
                    <a:pt x="192" y="0"/>
                  </a:moveTo>
                  <a:cubicBezTo>
                    <a:pt x="160" y="8"/>
                    <a:pt x="128" y="16"/>
                    <a:pt x="96" y="48"/>
                  </a:cubicBezTo>
                  <a:cubicBezTo>
                    <a:pt x="64" y="80"/>
                    <a:pt x="32" y="136"/>
                    <a:pt x="0" y="192"/>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2804" name="Rectangle 4"/>
          <p:cNvSpPr>
            <a:spLocks noChangeArrowheads="1"/>
          </p:cNvSpPr>
          <p:nvPr/>
        </p:nvSpPr>
        <p:spPr bwMode="auto">
          <a:xfrm>
            <a:off x="2974975" y="2667000"/>
            <a:ext cx="2438400" cy="1752600"/>
          </a:xfrm>
          <a:prstGeom prst="rect">
            <a:avLst/>
          </a:prstGeom>
          <a:solidFill>
            <a:srgbClr val="CCFFFF"/>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05" name="Freeform 5"/>
          <p:cNvSpPr>
            <a:spLocks/>
          </p:cNvSpPr>
          <p:nvPr/>
        </p:nvSpPr>
        <p:spPr bwMode="auto">
          <a:xfrm>
            <a:off x="3127375" y="2895600"/>
            <a:ext cx="2057400" cy="1295400"/>
          </a:xfrm>
          <a:custGeom>
            <a:avLst/>
            <a:gdLst>
              <a:gd name="T0" fmla="*/ 0 w 1296"/>
              <a:gd name="T1" fmla="*/ 0 h 816"/>
              <a:gd name="T2" fmla="*/ 77 w 1296"/>
              <a:gd name="T3" fmla="*/ 386 h 816"/>
              <a:gd name="T4" fmla="*/ 366 w 1296"/>
              <a:gd name="T5" fmla="*/ 697 h 816"/>
              <a:gd name="T6" fmla="*/ 825 w 1296"/>
              <a:gd name="T7" fmla="*/ 794 h 816"/>
              <a:gd name="T8" fmla="*/ 1296 w 1296"/>
              <a:gd name="T9" fmla="*/ 816 h 816"/>
            </a:gdLst>
            <a:ahLst/>
            <a:cxnLst>
              <a:cxn ang="0">
                <a:pos x="T0" y="T1"/>
              </a:cxn>
              <a:cxn ang="0">
                <a:pos x="T2" y="T3"/>
              </a:cxn>
              <a:cxn ang="0">
                <a:pos x="T4" y="T5"/>
              </a:cxn>
              <a:cxn ang="0">
                <a:pos x="T6" y="T7"/>
              </a:cxn>
              <a:cxn ang="0">
                <a:pos x="T8" y="T9"/>
              </a:cxn>
            </a:cxnLst>
            <a:rect l="0" t="0" r="r" b="b"/>
            <a:pathLst>
              <a:path w="1296" h="816">
                <a:moveTo>
                  <a:pt x="0" y="0"/>
                </a:moveTo>
                <a:cubicBezTo>
                  <a:pt x="13" y="64"/>
                  <a:pt x="16" y="270"/>
                  <a:pt x="77" y="386"/>
                </a:cubicBezTo>
                <a:cubicBezTo>
                  <a:pt x="138" y="502"/>
                  <a:pt x="241" y="629"/>
                  <a:pt x="366" y="697"/>
                </a:cubicBezTo>
                <a:cubicBezTo>
                  <a:pt x="491" y="765"/>
                  <a:pt x="670" y="774"/>
                  <a:pt x="825" y="794"/>
                </a:cubicBezTo>
                <a:cubicBezTo>
                  <a:pt x="980" y="814"/>
                  <a:pt x="1198" y="812"/>
                  <a:pt x="1296" y="816"/>
                </a:cubicBezTo>
              </a:path>
            </a:pathLst>
          </a:custGeom>
          <a:noFill/>
          <a:ln w="12700" cap="sq"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32826" name="Group 26"/>
          <p:cNvGrpSpPr>
            <a:grpSpLocks/>
          </p:cNvGrpSpPr>
          <p:nvPr/>
        </p:nvGrpSpPr>
        <p:grpSpPr bwMode="auto">
          <a:xfrm>
            <a:off x="2992438" y="2676525"/>
            <a:ext cx="4038600" cy="1752600"/>
            <a:chOff x="-768" y="2688"/>
            <a:chExt cx="2544" cy="1104"/>
          </a:xfrm>
        </p:grpSpPr>
        <p:sp>
          <p:nvSpPr>
            <p:cNvPr id="332823" name="AutoShape 23"/>
            <p:cNvSpPr>
              <a:spLocks noChangeArrowheads="1"/>
            </p:cNvSpPr>
            <p:nvPr/>
          </p:nvSpPr>
          <p:spPr bwMode="auto">
            <a:xfrm rot="-10800000">
              <a:off x="-768" y="2688"/>
              <a:ext cx="1536" cy="1104"/>
            </a:xfrm>
            <a:prstGeom prst="rtTriangle">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4" name="Text Box 24"/>
            <p:cNvSpPr txBox="1">
              <a:spLocks noChangeArrowheads="1"/>
            </p:cNvSpPr>
            <p:nvPr/>
          </p:nvSpPr>
          <p:spPr bwMode="auto">
            <a:xfrm>
              <a:off x="720" y="3072"/>
              <a:ext cx="1056"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sz="2000" dirty="0" smtClean="0">
                  <a:latin typeface="Times New Roman" pitchFamily="18" charset="0"/>
                </a:rPr>
                <a:t>Επιθυμητή περιοχή</a:t>
              </a:r>
              <a:endParaRPr lang="en-US" sz="2000" dirty="0">
                <a:latin typeface="Times New Roman" pitchFamily="18" charset="0"/>
              </a:endParaRPr>
            </a:p>
          </p:txBody>
        </p:sp>
      </p:grpSp>
      <p:grpSp>
        <p:nvGrpSpPr>
          <p:cNvPr id="332814" name="Group 14"/>
          <p:cNvGrpSpPr>
            <a:grpSpLocks/>
          </p:cNvGrpSpPr>
          <p:nvPr/>
        </p:nvGrpSpPr>
        <p:grpSpPr bwMode="auto">
          <a:xfrm>
            <a:off x="457199" y="1676400"/>
            <a:ext cx="2819406" cy="1447800"/>
            <a:chOff x="288" y="1056"/>
            <a:chExt cx="1776" cy="912"/>
          </a:xfrm>
        </p:grpSpPr>
        <p:sp>
          <p:nvSpPr>
            <p:cNvPr id="332815" name="Text Box 15"/>
            <p:cNvSpPr txBox="1">
              <a:spLocks noChangeArrowheads="1"/>
            </p:cNvSpPr>
            <p:nvPr/>
          </p:nvSpPr>
          <p:spPr bwMode="auto">
            <a:xfrm>
              <a:off x="288" y="1056"/>
              <a:ext cx="1000" cy="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συναφή έγγραφα αλλά χάνει και πολλά συναφή</a:t>
              </a:r>
              <a:endParaRPr kumimoji="1" lang="en-US" altLang="zh-TW" sz="1600" dirty="0">
                <a:latin typeface="Times New Roman" pitchFamily="18" charset="0"/>
                <a:ea typeface="新細明體" pitchFamily="2" charset="-120"/>
              </a:endParaRPr>
            </a:p>
          </p:txBody>
        </p:sp>
        <p:sp>
          <p:nvSpPr>
            <p:cNvPr id="332816" name="Oval 16"/>
            <p:cNvSpPr>
              <a:spLocks noChangeArrowheads="1"/>
            </p:cNvSpPr>
            <p:nvPr/>
          </p:nvSpPr>
          <p:spPr bwMode="auto">
            <a:xfrm>
              <a:off x="1632" y="1584"/>
              <a:ext cx="432"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17" name="Freeform 17"/>
            <p:cNvSpPr>
              <a:spLocks/>
            </p:cNvSpPr>
            <p:nvPr/>
          </p:nvSpPr>
          <p:spPr bwMode="auto">
            <a:xfrm>
              <a:off x="1288" y="1488"/>
              <a:ext cx="344" cy="240"/>
            </a:xfrm>
            <a:custGeom>
              <a:avLst/>
              <a:gdLst>
                <a:gd name="T0" fmla="*/ 8 w 344"/>
                <a:gd name="T1" fmla="*/ 0 h 240"/>
                <a:gd name="T2" fmla="*/ 56 w 344"/>
                <a:gd name="T3" fmla="*/ 96 h 240"/>
                <a:gd name="T4" fmla="*/ 344 w 344"/>
                <a:gd name="T5" fmla="*/ 240 h 240"/>
              </a:gdLst>
              <a:ahLst/>
              <a:cxnLst>
                <a:cxn ang="0">
                  <a:pos x="T0" y="T1"/>
                </a:cxn>
                <a:cxn ang="0">
                  <a:pos x="T2" y="T3"/>
                </a:cxn>
                <a:cxn ang="0">
                  <a:pos x="T4" y="T5"/>
                </a:cxn>
              </a:cxnLst>
              <a:rect l="0" t="0" r="r" b="b"/>
              <a:pathLst>
                <a:path w="344" h="240">
                  <a:moveTo>
                    <a:pt x="8" y="0"/>
                  </a:moveTo>
                  <a:cubicBezTo>
                    <a:pt x="4" y="28"/>
                    <a:pt x="0" y="56"/>
                    <a:pt x="56" y="96"/>
                  </a:cubicBezTo>
                  <a:cubicBezTo>
                    <a:pt x="112" y="136"/>
                    <a:pt x="228" y="188"/>
                    <a:pt x="344" y="24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2818" name="Group 18"/>
          <p:cNvGrpSpPr>
            <a:grpSpLocks/>
          </p:cNvGrpSpPr>
          <p:nvPr/>
        </p:nvGrpSpPr>
        <p:grpSpPr bwMode="auto">
          <a:xfrm>
            <a:off x="4953012" y="4114800"/>
            <a:ext cx="3505188" cy="1246909"/>
            <a:chOff x="3120" y="2592"/>
            <a:chExt cx="2012" cy="720"/>
          </a:xfrm>
        </p:grpSpPr>
        <p:sp>
          <p:nvSpPr>
            <p:cNvPr id="332819" name="Text Box 19"/>
            <p:cNvSpPr txBox="1">
              <a:spLocks noChangeArrowheads="1"/>
            </p:cNvSpPr>
            <p:nvPr/>
          </p:nvSpPr>
          <p:spPr bwMode="auto">
            <a:xfrm>
              <a:off x="3936" y="2832"/>
              <a:ext cx="1196" cy="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el-GR" altLang="zh-TW" sz="1600" dirty="0" smtClean="0">
                  <a:latin typeface="Times New Roman" pitchFamily="18" charset="0"/>
                  <a:ea typeface="新細明體" pitchFamily="2" charset="-120"/>
                </a:rPr>
                <a:t>Επιστρέφει κυρίως συναφή έγγραφα αλλά και κάποια σκουπίδια</a:t>
              </a:r>
              <a:endParaRPr kumimoji="1" lang="en-US" altLang="zh-TW" sz="1600" dirty="0">
                <a:latin typeface="Times New Roman" pitchFamily="18" charset="0"/>
                <a:ea typeface="新細明體" pitchFamily="2" charset="-120"/>
              </a:endParaRPr>
            </a:p>
          </p:txBody>
        </p:sp>
        <p:sp>
          <p:nvSpPr>
            <p:cNvPr id="332820" name="Oval 20"/>
            <p:cNvSpPr>
              <a:spLocks noChangeArrowheads="1"/>
            </p:cNvSpPr>
            <p:nvPr/>
          </p:nvSpPr>
          <p:spPr bwMode="auto">
            <a:xfrm>
              <a:off x="3120" y="2592"/>
              <a:ext cx="480" cy="384"/>
            </a:xfrm>
            <a:prstGeom prst="ellipse">
              <a:avLst/>
            </a:prstGeom>
            <a:noFill/>
            <a:ln w="12700" cap="sq">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821" name="Freeform 21"/>
            <p:cNvSpPr>
              <a:spLocks/>
            </p:cNvSpPr>
            <p:nvPr/>
          </p:nvSpPr>
          <p:spPr bwMode="auto">
            <a:xfrm>
              <a:off x="3600" y="2736"/>
              <a:ext cx="384" cy="144"/>
            </a:xfrm>
            <a:custGeom>
              <a:avLst/>
              <a:gdLst>
                <a:gd name="T0" fmla="*/ 384 w 384"/>
                <a:gd name="T1" fmla="*/ 144 h 144"/>
                <a:gd name="T2" fmla="*/ 288 w 384"/>
                <a:gd name="T3" fmla="*/ 48 h 144"/>
                <a:gd name="T4" fmla="*/ 0 w 384"/>
                <a:gd name="T5" fmla="*/ 0 h 144"/>
              </a:gdLst>
              <a:ahLst/>
              <a:cxnLst>
                <a:cxn ang="0">
                  <a:pos x="T0" y="T1"/>
                </a:cxn>
                <a:cxn ang="0">
                  <a:pos x="T2" y="T3"/>
                </a:cxn>
                <a:cxn ang="0">
                  <a:pos x="T4" y="T5"/>
                </a:cxn>
              </a:cxnLst>
              <a:rect l="0" t="0" r="r" b="b"/>
              <a:pathLst>
                <a:path w="384" h="144">
                  <a:moveTo>
                    <a:pt x="384" y="144"/>
                  </a:moveTo>
                  <a:cubicBezTo>
                    <a:pt x="368" y="108"/>
                    <a:pt x="352" y="72"/>
                    <a:pt x="288" y="48"/>
                  </a:cubicBezTo>
                  <a:cubicBezTo>
                    <a:pt x="224" y="24"/>
                    <a:pt x="112" y="12"/>
                    <a:pt x="0" y="0"/>
                  </a:cubicBezTo>
                </a:path>
              </a:pathLst>
            </a:custGeom>
            <a:noFill/>
            <a:ln w="12700" cap="sq" cmpd="sng">
              <a:solidFill>
                <a:schemeClr val="tx1"/>
              </a:solidFill>
              <a:prstDash val="solid"/>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22561729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2814"/>
                                        </p:tgtEl>
                                        <p:attrNameLst>
                                          <p:attrName>style.visibility</p:attrName>
                                        </p:attrNameLst>
                                      </p:cBhvr>
                                      <p:to>
                                        <p:strVal val="visible"/>
                                      </p:to>
                                    </p:set>
                                    <p:animEffect transition="in" filter="box(in)">
                                      <p:cBhvr>
                                        <p:cTn id="7" dur="500"/>
                                        <p:tgtEl>
                                          <p:spTgt spid="332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332818"/>
                                        </p:tgtEl>
                                        <p:attrNameLst>
                                          <p:attrName>style.visibility</p:attrName>
                                        </p:attrNameLst>
                                      </p:cBhvr>
                                      <p:to>
                                        <p:strVal val="visible"/>
                                      </p:to>
                                    </p:set>
                                    <p:animEffect transition="in" filter="box(out)">
                                      <p:cBhvr>
                                        <p:cTn id="12" dur="500"/>
                                        <p:tgtEl>
                                          <p:spTgt spid="3328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332810"/>
                                        </p:tgtEl>
                                        <p:attrNameLst>
                                          <p:attrName>style.visibility</p:attrName>
                                        </p:attrNameLst>
                                      </p:cBhvr>
                                      <p:to>
                                        <p:strVal val="visible"/>
                                      </p:to>
                                    </p:set>
                                    <p:animEffect transition="in" filter="box(out)">
                                      <p:cBhvr>
                                        <p:cTn id="17" dur="500"/>
                                        <p:tgtEl>
                                          <p:spTgt spid="3328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499"/>
                                          </p:stCondLst>
                                        </p:cTn>
                                        <p:tgtEl>
                                          <p:spTgt spid="332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457200"/>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Τι θα δούμε σήμερα;</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685800" y="1805623"/>
            <a:ext cx="7620000" cy="1828800"/>
          </a:xfrm>
        </p:spPr>
        <p:txBody>
          <a:bodyPr>
            <a:noAutofit/>
          </a:bodyPr>
          <a:lstStyle/>
          <a:p>
            <a:pPr eaLnBrk="1" hangingPunct="1">
              <a:buFont typeface="Wingdings" panose="05000000000000000000" pitchFamily="2" charset="2"/>
              <a:buChar char="§"/>
            </a:pPr>
            <a:r>
              <a:rPr lang="el-GR" sz="2400" dirty="0" smtClean="0">
                <a:ea typeface="ＭＳ Ｐゴシック" pitchFamily="-112" charset="-128"/>
              </a:rPr>
              <a:t> Ποια τεχνική</a:t>
            </a:r>
            <a:r>
              <a:rPr lang="el-GR" sz="2400" dirty="0">
                <a:ea typeface="ＭＳ Ｐゴシック" pitchFamily="-112" charset="-128"/>
              </a:rPr>
              <a:t> </a:t>
            </a:r>
            <a:r>
              <a:rPr lang="el-GR" sz="2400" dirty="0" smtClean="0">
                <a:ea typeface="ＭＳ Ｐゴシック" pitchFamily="-112" charset="-128"/>
              </a:rPr>
              <a:t>ή π</a:t>
            </a:r>
            <a:r>
              <a:rPr lang="el-GR" sz="2400" dirty="0">
                <a:ea typeface="ＭＳ Ｐゴシック" pitchFamily="-112" charset="-128"/>
              </a:rPr>
              <a:t>ο</a:t>
            </a:r>
            <a:r>
              <a:rPr lang="el-GR" sz="2400" dirty="0" smtClean="0">
                <a:ea typeface="ＭＳ Ｐゴシック" pitchFamily="-112" charset="-128"/>
              </a:rPr>
              <a:t>ιο σύστημα ανάκτησης πληροφορίας είναι </a:t>
            </a:r>
            <a:r>
              <a:rPr lang="el-GR" sz="2400" i="1" dirty="0" smtClean="0">
                <a:solidFill>
                  <a:schemeClr val="accent2">
                    <a:lumMod val="75000"/>
                  </a:schemeClr>
                </a:solidFill>
                <a:ea typeface="ＭＳ Ｐゴシック" pitchFamily="-112" charset="-128"/>
              </a:rPr>
              <a:t>καλύτερο</a:t>
            </a:r>
            <a:r>
              <a:rPr lang="el-GR" sz="2400" dirty="0" smtClean="0">
                <a:ea typeface="ＭＳ Ｐゴシック" pitchFamily="-112" charset="-128"/>
              </a:rPr>
              <a:t>;</a:t>
            </a:r>
          </a:p>
          <a:p>
            <a:pPr eaLnBrk="1" hangingPunct="1">
              <a:buFont typeface="Wingdings" panose="05000000000000000000" pitchFamily="2" charset="2"/>
              <a:buChar char="§"/>
            </a:pPr>
            <a:r>
              <a:rPr lang="el-GR" sz="2400" dirty="0" smtClean="0">
                <a:ea typeface="ＭＳ Ｐゴシック" pitchFamily="-112" charset="-128"/>
              </a:rPr>
              <a:t> Πως μπορούμε να το </a:t>
            </a:r>
            <a:r>
              <a:rPr lang="el-GR" sz="2400" i="1" dirty="0" smtClean="0">
                <a:solidFill>
                  <a:schemeClr val="accent2">
                    <a:lumMod val="75000"/>
                  </a:schemeClr>
                </a:solidFill>
                <a:ea typeface="ＭＳ Ｐゴシック" pitchFamily="-112" charset="-128"/>
              </a:rPr>
              <a:t>αξιολογήσουμε</a:t>
            </a:r>
            <a:r>
              <a:rPr lang="en-US" sz="2400" dirty="0" smtClean="0">
                <a:ea typeface="ＭＳ Ｐゴシック" pitchFamily="-112" charset="-128"/>
              </a:rPr>
              <a:t> </a:t>
            </a:r>
            <a:r>
              <a:rPr lang="el-GR" sz="2400" dirty="0" smtClean="0">
                <a:ea typeface="ＭＳ Ｐゴシック" pitchFamily="-112" charset="-128"/>
              </a:rPr>
              <a:t>ένα σύστημα ανάκτησης;</a:t>
            </a:r>
          </a:p>
          <a:p>
            <a:pPr eaLnBrk="1" hangingPunct="1">
              <a:buFont typeface="Wingdings" panose="05000000000000000000" pitchFamily="2" charset="2"/>
              <a:buChar char="§"/>
            </a:pPr>
            <a:r>
              <a:rPr lang="el-GR" sz="2400" dirty="0" smtClean="0">
                <a:ea typeface="ＭＳ Ｐゴシック" pitchFamily="-112" charset="-128"/>
              </a:rPr>
              <a:t> Αξιολόγηση </a:t>
            </a:r>
            <a:r>
              <a:rPr lang="el-GR" sz="2400" dirty="0">
                <a:ea typeface="ＭＳ Ｐゴシック" pitchFamily="-112" charset="-128"/>
              </a:rPr>
              <a:t>συστημάτων ανάκτησης πληροφορίας και μηχανών αναζήτησης: </a:t>
            </a:r>
            <a:r>
              <a:rPr lang="en-US" sz="2400" dirty="0">
                <a:ea typeface="ＭＳ Ｐゴシック" pitchFamily="-112" charset="-128"/>
              </a:rPr>
              <a:t> </a:t>
            </a:r>
            <a:endParaRPr lang="el-GR" sz="2400" dirty="0" smtClean="0">
              <a:ea typeface="ＭＳ Ｐゴシック" pitchFamily="-112" charset="-128"/>
            </a:endParaRPr>
          </a:p>
          <a:p>
            <a:pPr marL="342900" lvl="1" indent="0">
              <a:buNone/>
            </a:pPr>
            <a:r>
              <a:rPr lang="el-GR" sz="2400" dirty="0" smtClean="0">
                <a:ea typeface="ＭＳ Ｐゴシック" pitchFamily="-112" charset="-128"/>
              </a:rPr>
              <a:t>	(1) μεθοδολογία </a:t>
            </a:r>
            <a:r>
              <a:rPr lang="el-GR" sz="2400" dirty="0">
                <a:ea typeface="ＭＳ Ｐゴシック" pitchFamily="-112" charset="-128"/>
              </a:rPr>
              <a:t>και </a:t>
            </a:r>
            <a:endParaRPr lang="el-GR" sz="2400" dirty="0" smtClean="0">
              <a:ea typeface="ＭＳ Ｐゴシック" pitchFamily="-112" charset="-128"/>
            </a:endParaRPr>
          </a:p>
          <a:p>
            <a:pPr marL="342900" lvl="1" indent="0">
              <a:buNone/>
            </a:pPr>
            <a:r>
              <a:rPr lang="el-GR" sz="2400" dirty="0" smtClean="0">
                <a:ea typeface="ＭＳ Ｐゴシック" pitchFamily="-112" charset="-128"/>
              </a:rPr>
              <a:t>	(2) μέτρα</a:t>
            </a:r>
            <a:endParaRPr lang="el-GR" sz="24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0"/>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Αρμονικό Μέσο</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20</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40197" y="1295400"/>
            <a:ext cx="8382000" cy="4908551"/>
          </a:xfrm>
          <a:prstGeom prst="rect">
            <a:avLst/>
          </a:prstGeom>
          <a:noFill/>
          <a:ln w="9525">
            <a:noFill/>
            <a:round/>
            <a:headEnd/>
            <a:tailEnd/>
          </a:ln>
        </p:spPr>
        <p:txBody>
          <a:bodyPr/>
          <a:lstStyle/>
          <a:p>
            <a:pPr lvl="1">
              <a:spcBef>
                <a:spcPts val="700"/>
              </a:spcBef>
              <a:buClr>
                <a:schemeClr val="tx2">
                  <a:lumMod val="50000"/>
                </a:schemeClr>
              </a:buClr>
            </a:pPr>
            <a:r>
              <a:rPr lang="el-GR" sz="2800" dirty="0" smtClean="0">
                <a:latin typeface="+mn-lt"/>
              </a:rPr>
              <a:t>Πως θα συνδυάσουμε το </a:t>
            </a:r>
            <a:r>
              <a:rPr lang="en-US" sz="2800" i="1" dirty="0" smtClean="0">
                <a:latin typeface="+mn-lt"/>
              </a:rPr>
              <a:t>P</a:t>
            </a:r>
            <a:r>
              <a:rPr lang="en-US" sz="2800" dirty="0" smtClean="0">
                <a:latin typeface="+mn-lt"/>
              </a:rPr>
              <a:t> </a:t>
            </a:r>
            <a:r>
              <a:rPr lang="el-GR" sz="2800" dirty="0" smtClean="0">
                <a:latin typeface="+mn-lt"/>
              </a:rPr>
              <a:t>και </a:t>
            </a:r>
            <a:r>
              <a:rPr lang="en-US" sz="2800" i="1" dirty="0" smtClean="0">
                <a:latin typeface="+mn-lt"/>
              </a:rPr>
              <a:t>R</a:t>
            </a:r>
            <a:r>
              <a:rPr lang="en-US" sz="2800" dirty="0" smtClean="0">
                <a:latin typeface="+mn-lt"/>
              </a:rPr>
              <a:t>; </a:t>
            </a:r>
          </a:p>
          <a:p>
            <a:pPr marL="800100" lvl="1" indent="-342900">
              <a:spcBef>
                <a:spcPts val="700"/>
              </a:spcBef>
              <a:buClr>
                <a:schemeClr val="tx2">
                  <a:lumMod val="50000"/>
                </a:schemeClr>
              </a:buClr>
              <a:buFont typeface="Wingdings" panose="05000000000000000000" pitchFamily="2" charset="2"/>
              <a:buChar char="§"/>
            </a:pPr>
            <a:r>
              <a:rPr lang="el-GR" dirty="0">
                <a:latin typeface="+mn-lt"/>
              </a:rPr>
              <a:t>Τ</a:t>
            </a:r>
            <a:r>
              <a:rPr lang="el-GR" dirty="0" smtClean="0">
                <a:latin typeface="+mn-lt"/>
              </a:rPr>
              <a:t>ο </a:t>
            </a:r>
            <a:r>
              <a:rPr lang="el-GR" i="1" dirty="0" smtClean="0">
                <a:solidFill>
                  <a:schemeClr val="accent2">
                    <a:lumMod val="75000"/>
                  </a:schemeClr>
                </a:solidFill>
                <a:latin typeface="+mn-lt"/>
              </a:rPr>
              <a:t>αριθμητικό μέσο </a:t>
            </a:r>
            <a:r>
              <a:rPr lang="el-GR" dirty="0" smtClean="0">
                <a:latin typeface="+mn-lt"/>
              </a:rPr>
              <a:t>(</a:t>
            </a:r>
            <a:r>
              <a:rPr lang="en-US" dirty="0" smtClean="0">
                <a:latin typeface="+mn-lt"/>
              </a:rPr>
              <a:t>arithmetic mean</a:t>
            </a:r>
            <a:r>
              <a:rPr lang="el-GR" dirty="0" smtClean="0">
                <a:latin typeface="+mn-lt"/>
              </a:rPr>
              <a:t>)</a:t>
            </a:r>
            <a:endParaRPr lang="el-GR" dirty="0">
              <a:latin typeface="+mn-lt"/>
            </a:endParaRPr>
          </a:p>
          <a:p>
            <a:pPr marL="1257300" lvl="2" indent="-342900">
              <a:spcBef>
                <a:spcPts val="700"/>
              </a:spcBef>
              <a:buClr>
                <a:schemeClr val="tx2">
                  <a:lumMod val="50000"/>
                </a:schemeClr>
              </a:buClr>
              <a:buFont typeface="Courier New" panose="02070309020205020404" pitchFamily="49" charset="0"/>
              <a:buChar char="o"/>
            </a:pPr>
            <a:r>
              <a:rPr lang="el-GR" dirty="0" smtClean="0">
                <a:latin typeface="+mn-lt"/>
              </a:rPr>
              <a:t>Το απλό αριθμητικό μέσο μιας μηχανής αναζήτησης που επιστρέφει </a:t>
            </a:r>
            <a:r>
              <a:rPr lang="el-GR" i="1" dirty="0" smtClean="0">
                <a:latin typeface="+mn-lt"/>
              </a:rPr>
              <a:t>τα πάντα </a:t>
            </a:r>
            <a:r>
              <a:rPr lang="el-GR" dirty="0" smtClean="0">
                <a:latin typeface="+mn-lt"/>
              </a:rPr>
              <a:t>είναι 50%, που είναι πολύ υψηλό</a:t>
            </a:r>
          </a:p>
          <a:p>
            <a:pPr marL="1257300" lvl="2" indent="-342900">
              <a:spcBef>
                <a:spcPts val="700"/>
              </a:spcBef>
              <a:buClr>
                <a:schemeClr val="tx2">
                  <a:lumMod val="50000"/>
                </a:schemeClr>
              </a:buClr>
              <a:buFont typeface="Courier New" panose="02070309020205020404" pitchFamily="49" charset="0"/>
              <a:buChar char="o"/>
            </a:pPr>
            <a:r>
              <a:rPr lang="el-GR" dirty="0" smtClean="0">
                <a:latin typeface="+mn-lt"/>
              </a:rPr>
              <a:t>Θα θέλαμε με κάποιο τρόπο να </a:t>
            </a:r>
            <a:r>
              <a:rPr lang="el-GR" dirty="0" smtClean="0">
                <a:solidFill>
                  <a:schemeClr val="accent1">
                    <a:lumMod val="75000"/>
                  </a:schemeClr>
                </a:solidFill>
                <a:latin typeface="+mn-lt"/>
              </a:rPr>
              <a:t>τιμωρήσουμε </a:t>
            </a:r>
            <a:r>
              <a:rPr lang="el-GR" i="1" dirty="0" smtClean="0">
                <a:solidFill>
                  <a:schemeClr val="accent1">
                    <a:lumMod val="75000"/>
                  </a:schemeClr>
                </a:solidFill>
                <a:latin typeface="+mn-lt"/>
              </a:rPr>
              <a:t>την πολύ κακή συμπεριφορά</a:t>
            </a:r>
            <a:r>
              <a:rPr lang="el-GR" dirty="0" smtClean="0">
                <a:latin typeface="+mn-lt"/>
              </a:rPr>
              <a:t> σε οποιοδήποτε από τα δύο μέτρα</a:t>
            </a:r>
            <a:r>
              <a:rPr lang="en-US" dirty="0" smtClean="0">
                <a:latin typeface="+mn-lt"/>
              </a:rPr>
              <a:t>.</a:t>
            </a:r>
            <a:endParaRPr lang="en-US" dirty="0">
              <a:latin typeface="+mn-lt"/>
            </a:endParaRPr>
          </a:p>
          <a:p>
            <a:pPr marL="800100" lvl="1" indent="-342900">
              <a:spcBef>
                <a:spcPts val="700"/>
              </a:spcBef>
              <a:buClr>
                <a:schemeClr val="tx2">
                  <a:lumMod val="50000"/>
                </a:schemeClr>
              </a:buClr>
              <a:buFont typeface="Wingdings" panose="05000000000000000000" pitchFamily="2" charset="2"/>
              <a:buChar char="§"/>
            </a:pPr>
            <a:r>
              <a:rPr lang="el-GR" dirty="0" smtClean="0">
                <a:latin typeface="+mn-lt"/>
              </a:rPr>
              <a:t>Αυτό επιτυγχάνεται παίρνοντας το </a:t>
            </a:r>
            <a:r>
              <a:rPr lang="el-GR" i="1" dirty="0" smtClean="0">
                <a:solidFill>
                  <a:schemeClr val="accent2">
                    <a:lumMod val="75000"/>
                  </a:schemeClr>
                </a:solidFill>
                <a:latin typeface="+mn-lt"/>
              </a:rPr>
              <a:t>ελάχιστο</a:t>
            </a:r>
            <a:endParaRPr lang="en-US" i="1" dirty="0">
              <a:solidFill>
                <a:schemeClr val="accent2">
                  <a:lumMod val="75000"/>
                </a:schemeClr>
              </a:solidFill>
              <a:latin typeface="+mn-lt"/>
            </a:endParaRPr>
          </a:p>
          <a:p>
            <a:pPr marL="1257300" lvl="2" indent="-342900">
              <a:spcBef>
                <a:spcPts val="700"/>
              </a:spcBef>
              <a:buClr>
                <a:schemeClr val="tx2">
                  <a:lumMod val="50000"/>
                </a:schemeClr>
              </a:buClr>
              <a:buFont typeface="Courier New" panose="02070309020205020404" pitchFamily="49" charset="0"/>
              <a:buChar char="o"/>
            </a:pPr>
            <a:r>
              <a:rPr lang="el-GR" dirty="0" smtClean="0">
                <a:latin typeface="+mn-lt"/>
              </a:rPr>
              <a:t>Αλλά το ελάχιστο είναι </a:t>
            </a:r>
            <a:r>
              <a:rPr lang="el-GR" dirty="0" smtClean="0">
                <a:solidFill>
                  <a:schemeClr val="accent1">
                    <a:lumMod val="75000"/>
                  </a:schemeClr>
                </a:solidFill>
                <a:latin typeface="+mn-lt"/>
              </a:rPr>
              <a:t>λιγότερο ομαλό </a:t>
            </a:r>
            <a:r>
              <a:rPr lang="el-GR" dirty="0" smtClean="0">
                <a:latin typeface="+mn-lt"/>
              </a:rPr>
              <a:t>(</a:t>
            </a:r>
            <a:r>
              <a:rPr lang="en-US" dirty="0" smtClean="0">
                <a:latin typeface="+mn-lt"/>
              </a:rPr>
              <a:t>smooth</a:t>
            </a:r>
            <a:r>
              <a:rPr lang="el-GR" dirty="0" smtClean="0">
                <a:latin typeface="+mn-lt"/>
              </a:rPr>
              <a:t>) και είναι </a:t>
            </a:r>
            <a:r>
              <a:rPr lang="el-GR" dirty="0" smtClean="0">
                <a:solidFill>
                  <a:schemeClr val="accent1">
                    <a:lumMod val="75000"/>
                  </a:schemeClr>
                </a:solidFill>
                <a:latin typeface="+mn-lt"/>
              </a:rPr>
              <a:t>δύσκολο να σταθμιστεί</a:t>
            </a:r>
          </a:p>
          <a:p>
            <a:pPr marL="800100" lvl="1" indent="-342900">
              <a:spcBef>
                <a:spcPts val="700"/>
              </a:spcBef>
              <a:buClr>
                <a:schemeClr val="tx2">
                  <a:lumMod val="50000"/>
                </a:schemeClr>
              </a:buClr>
              <a:buFont typeface="Wingdings" panose="05000000000000000000" pitchFamily="2" charset="2"/>
              <a:buChar char="§"/>
            </a:pPr>
            <a:r>
              <a:rPr lang="el-GR" dirty="0">
                <a:solidFill>
                  <a:schemeClr val="accent2">
                    <a:lumMod val="75000"/>
                  </a:schemeClr>
                </a:solidFill>
                <a:latin typeface="+mn-lt"/>
              </a:rPr>
              <a:t>Γεωμετρικό μέσο </a:t>
            </a:r>
            <a:r>
              <a:rPr lang="el-GR" dirty="0">
                <a:latin typeface="+mn-lt"/>
              </a:rPr>
              <a:t>(</a:t>
            </a:r>
            <a:r>
              <a:rPr lang="el-GR" dirty="0" err="1">
                <a:latin typeface="+mn-lt"/>
              </a:rPr>
              <a:t>geometric</a:t>
            </a:r>
            <a:r>
              <a:rPr lang="el-GR" dirty="0">
                <a:latin typeface="+mn-lt"/>
              </a:rPr>
              <a:t> </a:t>
            </a:r>
            <a:r>
              <a:rPr lang="el-GR" dirty="0" err="1">
                <a:latin typeface="+mn-lt"/>
              </a:rPr>
              <a:t>mean</a:t>
            </a:r>
            <a:r>
              <a:rPr lang="el-GR" dirty="0">
                <a:latin typeface="+mn-lt"/>
              </a:rPr>
              <a:t>):  </a:t>
            </a:r>
            <a:r>
              <a:rPr lang="el-GR" dirty="0" smtClean="0">
                <a:latin typeface="+mn-lt"/>
              </a:rPr>
              <a:t>(ρίζα του) γινόμενου</a:t>
            </a:r>
          </a:p>
          <a:p>
            <a:pPr marL="800100" lvl="1" indent="-342900">
              <a:spcBef>
                <a:spcPts val="700"/>
              </a:spcBef>
              <a:buClr>
                <a:schemeClr val="tx2">
                  <a:lumMod val="50000"/>
                </a:schemeClr>
              </a:buClr>
              <a:buFont typeface="Wingdings" panose="05000000000000000000" pitchFamily="2" charset="2"/>
              <a:buChar char="§"/>
            </a:pPr>
            <a:r>
              <a:rPr lang="el-GR" dirty="0" smtClean="0">
                <a:latin typeface="+mn-lt"/>
              </a:rPr>
              <a:t>Το </a:t>
            </a:r>
            <a:r>
              <a:rPr lang="en-US" dirty="0" smtClean="0">
                <a:solidFill>
                  <a:schemeClr val="accent2">
                    <a:lumMod val="75000"/>
                  </a:schemeClr>
                </a:solidFill>
                <a:latin typeface="+mn-lt"/>
              </a:rPr>
              <a:t>F (</a:t>
            </a:r>
            <a:r>
              <a:rPr lang="el-GR" dirty="0" smtClean="0">
                <a:solidFill>
                  <a:schemeClr val="accent2">
                    <a:lumMod val="75000"/>
                  </a:schemeClr>
                </a:solidFill>
                <a:latin typeface="+mn-lt"/>
              </a:rPr>
              <a:t>αρμονικό μέσο</a:t>
            </a:r>
            <a:r>
              <a:rPr lang="en-US" dirty="0" smtClean="0">
                <a:solidFill>
                  <a:schemeClr val="accent2">
                    <a:lumMod val="75000"/>
                  </a:schemeClr>
                </a:solidFill>
                <a:latin typeface="+mn-lt"/>
              </a:rPr>
              <a:t>) </a:t>
            </a:r>
            <a:r>
              <a:rPr lang="el-GR" dirty="0" smtClean="0">
                <a:latin typeface="+mn-lt"/>
              </a:rPr>
              <a:t>είναι ένα είδος ομαλού ελάχιστου</a:t>
            </a:r>
            <a:endParaRPr lang="en-US" dirty="0">
              <a:latin typeface="+mn-lt"/>
            </a:endParaRPr>
          </a:p>
          <a:p>
            <a:pPr lvl="1">
              <a:spcBef>
                <a:spcPts val="700"/>
              </a:spcBef>
              <a:buClr>
                <a:schemeClr val="tx2">
                  <a:lumMod val="50000"/>
                </a:schemeClr>
              </a:buClr>
            </a:pPr>
            <a:r>
              <a:rPr lang="el-GR" dirty="0" smtClean="0">
                <a:latin typeface="+mn-lt"/>
              </a:rPr>
              <a:t>		</a:t>
            </a:r>
            <a:endParaRPr lang="en-US" dirty="0">
              <a:latin typeface="+mn-lt"/>
            </a:endParaRPr>
          </a:p>
        </p:txBody>
      </p:sp>
    </p:spTree>
    <p:extLst>
      <p:ext uri="{BB962C8B-B14F-4D97-AF65-F5344CB8AC3E}">
        <p14:creationId xmlns:p14="http://schemas.microsoft.com/office/powerpoint/2010/main" val="28760464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Το μέτρο </a:t>
            </a:r>
            <a:r>
              <a:rPr lang="en-US" sz="4000" i="1" dirty="0" smtClean="0">
                <a:solidFill>
                  <a:schemeClr val="accent2">
                    <a:lumMod val="75000"/>
                  </a:schemeClr>
                </a:solidFill>
                <a:ea typeface="ＭＳ Ｐゴシック" pitchFamily="-112" charset="-128"/>
              </a:rPr>
              <a:t>F</a:t>
            </a:r>
            <a:r>
              <a:rPr lang="el-GR" sz="4000" i="1" baseline="-25000" dirty="0" smtClean="0">
                <a:solidFill>
                  <a:schemeClr val="accent2">
                    <a:lumMod val="75000"/>
                  </a:schemeClr>
                </a:solidFill>
                <a:ea typeface="ＭＳ Ｐゴシック" pitchFamily="-112" charset="-128"/>
              </a:rPr>
              <a:t>1</a:t>
            </a:r>
            <a:endParaRPr lang="en-US" sz="4000" i="1" baseline="-25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21</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304800" y="1905000"/>
            <a:ext cx="8091518" cy="1600200"/>
          </a:xfrm>
          <a:prstGeom prst="rect">
            <a:avLst/>
          </a:prstGeom>
          <a:noFill/>
          <a:ln w="9525">
            <a:noFill/>
            <a:round/>
            <a:headEnd/>
            <a:tailEnd/>
          </a:ln>
        </p:spPr>
        <p:txBody>
          <a:bodyPr/>
          <a:lstStyle/>
          <a:p>
            <a:pPr marL="800100" lvl="1" indent="-342900">
              <a:spcBef>
                <a:spcPts val="700"/>
              </a:spcBef>
              <a:buClr>
                <a:schemeClr val="tx2">
                  <a:lumMod val="50000"/>
                </a:schemeClr>
              </a:buClr>
            </a:pP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endParaRPr lang="en-US" dirty="0">
              <a:solidFill>
                <a:schemeClr val="tx2">
                  <a:lumMod val="50000"/>
                </a:schemeClr>
              </a:solidFill>
              <a:latin typeface="+mn-lt"/>
            </a:endParaRPr>
          </a:p>
          <a:p>
            <a:pPr marL="1257300" lvl="2" indent="-342900">
              <a:spcBef>
                <a:spcPts val="700"/>
              </a:spcBef>
              <a:buClr>
                <a:schemeClr val="tx2">
                  <a:lumMod val="50000"/>
                </a:schemeClr>
              </a:buClr>
              <a:buFont typeface="Wingdings" pitchFamily="2" charset="2"/>
              <a:buChar char="§"/>
            </a:pPr>
            <a:r>
              <a:rPr lang="en-US" dirty="0" smtClean="0">
                <a:solidFill>
                  <a:schemeClr val="accent2">
                    <a:lumMod val="75000"/>
                  </a:schemeClr>
                </a:solidFill>
                <a:latin typeface="+mn-lt"/>
              </a:rPr>
              <a:t>A</a:t>
            </a:r>
            <a:r>
              <a:rPr lang="el-GR" dirty="0" err="1" smtClean="0">
                <a:solidFill>
                  <a:schemeClr val="accent2">
                    <a:lumMod val="75000"/>
                  </a:schemeClr>
                </a:solidFill>
                <a:latin typeface="+mn-lt"/>
              </a:rPr>
              <a:t>ρμονικό</a:t>
            </a:r>
            <a:r>
              <a:rPr lang="el-GR" dirty="0" smtClean="0">
                <a:solidFill>
                  <a:schemeClr val="accent2">
                    <a:lumMod val="75000"/>
                  </a:schemeClr>
                </a:solidFill>
                <a:latin typeface="+mn-lt"/>
              </a:rPr>
              <a:t>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1257300" lvl="2" indent="-342900">
              <a:spcBef>
                <a:spcPts val="700"/>
              </a:spcBef>
              <a:buClr>
                <a:schemeClr val="tx2">
                  <a:lumMod val="50000"/>
                </a:schemeClr>
              </a:buClr>
            </a:pPr>
            <a:r>
              <a:rPr lang="el-GR" dirty="0" smtClean="0">
                <a:solidFill>
                  <a:schemeClr val="tx2">
                    <a:lumMod val="50000"/>
                  </a:schemeClr>
                </a:solidFill>
                <a:latin typeface="+mn-lt"/>
              </a:rPr>
              <a:t>		</a:t>
            </a:r>
            <a:r>
              <a:rPr lang="en-US" dirty="0" smtClean="0">
                <a:solidFill>
                  <a:schemeClr val="tx2">
                    <a:lumMod val="50000"/>
                  </a:schemeClr>
                </a:solidFill>
                <a:latin typeface="+mn-lt"/>
              </a:rPr>
              <a:t> F</a:t>
            </a:r>
            <a:r>
              <a:rPr lang="en-US" baseline="-25000" dirty="0" smtClean="0">
                <a:solidFill>
                  <a:schemeClr val="tx2">
                    <a:lumMod val="50000"/>
                  </a:schemeClr>
                </a:solidFill>
                <a:latin typeface="+mn-lt"/>
              </a:rPr>
              <a:t>1</a:t>
            </a:r>
            <a:r>
              <a:rPr lang="en-US" dirty="0" smtClean="0">
                <a:solidFill>
                  <a:schemeClr val="tx2">
                    <a:lumMod val="50000"/>
                  </a:schemeClr>
                </a:solidFill>
                <a:latin typeface="+mn-lt"/>
              </a:rPr>
              <a:t> = 1/ [(1/2)1/P + (1/2)1/R] = </a:t>
            </a:r>
            <a:r>
              <a:rPr lang="en-US" dirty="0" smtClean="0">
                <a:solidFill>
                  <a:schemeClr val="accent2">
                    <a:lumMod val="75000"/>
                  </a:schemeClr>
                </a:solidFill>
                <a:latin typeface="+mn-lt"/>
              </a:rPr>
              <a:t>2PR/P+R</a:t>
            </a: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sp>
        <p:nvSpPr>
          <p:cNvPr id="8" name="TextBox 7"/>
          <p:cNvSpPr txBox="1"/>
          <p:nvPr/>
        </p:nvSpPr>
        <p:spPr>
          <a:xfrm>
            <a:off x="914400" y="3810000"/>
            <a:ext cx="5638800" cy="461665"/>
          </a:xfrm>
          <a:prstGeom prst="rect">
            <a:avLst/>
          </a:prstGeom>
          <a:noFill/>
        </p:spPr>
        <p:txBody>
          <a:bodyPr wrap="square" rtlCol="0">
            <a:spAutoFit/>
          </a:bodyPr>
          <a:lstStyle/>
          <a:p>
            <a:pPr>
              <a:buFont typeface="Wingdings" pitchFamily="2" charset="2"/>
              <a:buChar char="ü"/>
            </a:pPr>
            <a:r>
              <a:rPr lang="el-GR" dirty="0" smtClean="0">
                <a:latin typeface="+mn-lt"/>
              </a:rPr>
              <a:t>  Πιο κοντά στη μικρότερη από δύο τιμές</a:t>
            </a:r>
            <a:endParaRPr lang="el-GR" dirty="0">
              <a:latin typeface="+mn-lt"/>
            </a:endParaRPr>
          </a:p>
        </p:txBody>
      </p:sp>
    </p:spTree>
    <p:extLst>
      <p:ext uri="{BB962C8B-B14F-4D97-AF65-F5344CB8AC3E}">
        <p14:creationId xmlns:p14="http://schemas.microsoft.com/office/powerpoint/2010/main" val="6194381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Αρμονικό Μέσο</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22</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graphicFrame>
        <p:nvGraphicFramePr>
          <p:cNvPr id="16385" name="Object 2"/>
          <p:cNvGraphicFramePr>
            <a:graphicFrameLocks noChangeAspect="1"/>
          </p:cNvGraphicFramePr>
          <p:nvPr/>
        </p:nvGraphicFramePr>
        <p:xfrm>
          <a:off x="1085850" y="1714500"/>
          <a:ext cx="5518243" cy="3848100"/>
        </p:xfrm>
        <a:graphic>
          <a:graphicData uri="http://schemas.openxmlformats.org/presentationml/2006/ole">
            <mc:AlternateContent xmlns:mc="http://schemas.openxmlformats.org/markup-compatibility/2006">
              <mc:Choice xmlns:v="urn:schemas-microsoft-com:vml" Requires="v">
                <p:oleObj spid="_x0000_s16529" name="Chart" r:id="rId4" imgW="4019702" imgH="2800502" progId="Excel.Sheet.8">
                  <p:embed/>
                </p:oleObj>
              </mc:Choice>
              <mc:Fallback>
                <p:oleObj name="Chart" r:id="rId4" imgW="4019702" imgH="2800502" progId="Excel.Shee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5850" y="1714500"/>
                        <a:ext cx="5518243" cy="384810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2514600" y="5867401"/>
            <a:ext cx="5943600" cy="400110"/>
          </a:xfrm>
          <a:prstGeom prst="rect">
            <a:avLst/>
          </a:prstGeom>
          <a:noFill/>
        </p:spPr>
        <p:txBody>
          <a:bodyPr wrap="square" rtlCol="0">
            <a:spAutoFit/>
          </a:bodyPr>
          <a:lstStyle/>
          <a:p>
            <a:r>
              <a:rPr lang="el-GR" sz="2000" dirty="0" smtClean="0">
                <a:latin typeface="+mn-lt"/>
              </a:rPr>
              <a:t>Τιμές στο 0-1, αλλά συνήθως σε ποσοστά</a:t>
            </a:r>
            <a:endParaRPr lang="el-GR" sz="2000" dirty="0">
              <a:latin typeface="+mn-lt"/>
            </a:endParaRPr>
          </a:p>
        </p:txBody>
      </p:sp>
    </p:spTree>
    <p:extLst>
      <p:ext uri="{BB962C8B-B14F-4D97-AF65-F5344CB8AC3E}">
        <p14:creationId xmlns:p14="http://schemas.microsoft.com/office/powerpoint/2010/main" val="1039710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90600" y="4800600"/>
            <a:ext cx="7543800" cy="990600"/>
          </a:xfrm>
          <a:prstGeom prst="rect">
            <a:avLst/>
          </a:prstGeom>
          <a:solidFill>
            <a:srgbClr val="F0EEEB"/>
          </a:solidFill>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Το μέτρο </a:t>
            </a:r>
            <a:r>
              <a:rPr lang="en-US" sz="4000" i="1" dirty="0" smtClean="0">
                <a:solidFill>
                  <a:schemeClr val="accent2">
                    <a:lumMod val="75000"/>
                  </a:schemeClr>
                </a:solidFill>
                <a:ea typeface="ＭＳ Ｐゴシック" pitchFamily="-112" charset="-128"/>
              </a:rPr>
              <a:t>F</a:t>
            </a:r>
          </a:p>
        </p:txBody>
      </p:sp>
      <p:sp>
        <p:nvSpPr>
          <p:cNvPr id="6" name="Slide Number Placeholder 5"/>
          <p:cNvSpPr>
            <a:spLocks noGrp="1"/>
          </p:cNvSpPr>
          <p:nvPr>
            <p:ph type="sldNum" sz="quarter" idx="12"/>
          </p:nvPr>
        </p:nvSpPr>
        <p:spPr/>
        <p:txBody>
          <a:bodyPr/>
          <a:lstStyle/>
          <a:p>
            <a:fld id="{0ED9190B-40F4-4D14-B8A7-A8F5BA31F2B1}" type="slidenum">
              <a:rPr lang="en-US" smtClean="0"/>
              <a:pPr/>
              <a:t>23</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152400" y="1371600"/>
            <a:ext cx="8164997" cy="349114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Το μέτρο </a:t>
            </a:r>
            <a:r>
              <a:rPr lang="en-US" b="1" i="1" dirty="0" smtClean="0">
                <a:solidFill>
                  <a:schemeClr val="accent6">
                    <a:lumMod val="75000"/>
                  </a:schemeClr>
                </a:solidFill>
                <a:latin typeface="+mn-lt"/>
              </a:rPr>
              <a:t>F</a:t>
            </a:r>
            <a:r>
              <a:rPr lang="en-US" dirty="0" smtClean="0">
                <a:solidFill>
                  <a:schemeClr val="tx2">
                    <a:lumMod val="50000"/>
                  </a:schemeClr>
                </a:solidFill>
                <a:latin typeface="+mn-lt"/>
              </a:rPr>
              <a:t> </a:t>
            </a:r>
            <a:r>
              <a:rPr lang="el-GR" dirty="0" smtClean="0">
                <a:solidFill>
                  <a:schemeClr val="tx2">
                    <a:lumMod val="50000"/>
                  </a:schemeClr>
                </a:solidFill>
                <a:latin typeface="+mn-lt"/>
              </a:rPr>
              <a:t>επιτρέπει μια αντιστάθμιση (</a:t>
            </a:r>
            <a:r>
              <a:rPr lang="en-US" dirty="0" smtClean="0">
                <a:solidFill>
                  <a:schemeClr val="tx2">
                    <a:lumMod val="50000"/>
                  </a:schemeClr>
                </a:solidFill>
                <a:latin typeface="+mn-lt"/>
              </a:rPr>
              <a:t>trade off</a:t>
            </a:r>
            <a:r>
              <a:rPr lang="el-GR" dirty="0" smtClean="0">
                <a:solidFill>
                  <a:schemeClr val="tx2">
                    <a:lumMod val="50000"/>
                  </a:schemeClr>
                </a:solidFill>
                <a:latin typeface="+mn-lt"/>
              </a:rPr>
              <a:t>)</a:t>
            </a:r>
            <a:r>
              <a:rPr lang="en-US" dirty="0" smtClean="0">
                <a:solidFill>
                  <a:schemeClr val="tx2">
                    <a:lumMod val="50000"/>
                  </a:schemeClr>
                </a:solidFill>
                <a:latin typeface="+mn-lt"/>
              </a:rPr>
              <a:t> </a:t>
            </a:r>
            <a:r>
              <a:rPr lang="el-GR" dirty="0" smtClean="0">
                <a:solidFill>
                  <a:schemeClr val="tx2">
                    <a:lumMod val="50000"/>
                  </a:schemeClr>
                </a:solidFill>
                <a:latin typeface="+mn-lt"/>
              </a:rPr>
              <a:t>της ακρίβεια</a:t>
            </a:r>
            <a:r>
              <a:rPr lang="en-US" dirty="0" smtClean="0">
                <a:solidFill>
                  <a:schemeClr val="tx2">
                    <a:lumMod val="50000"/>
                  </a:schemeClr>
                </a:solidFill>
                <a:latin typeface="+mn-lt"/>
              </a:rPr>
              <a:t> </a:t>
            </a:r>
            <a:r>
              <a:rPr lang="el-GR" dirty="0" smtClean="0">
                <a:solidFill>
                  <a:schemeClr val="tx2">
                    <a:lumMod val="50000"/>
                  </a:schemeClr>
                </a:solidFill>
                <a:latin typeface="+mn-lt"/>
              </a:rPr>
              <a:t>και της ανάκλησης</a:t>
            </a:r>
            <a:r>
              <a:rPr lang="en-US" dirty="0" smtClean="0">
                <a:solidFill>
                  <a:schemeClr val="tx2">
                    <a:lumMod val="50000"/>
                  </a:schemeClr>
                </a:solidFill>
                <a:latin typeface="+mn-lt"/>
              </a:rPr>
              <a:t>.                                                                                                                                                  </a:t>
            </a:r>
            <a:endParaRPr lang="en-US"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όπου 				</a:t>
            </a:r>
            <a:r>
              <a:rPr lang="en-US" dirty="0" smtClean="0">
                <a:solidFill>
                  <a:schemeClr val="tx2">
                    <a:lumMod val="50000"/>
                  </a:schemeClr>
                </a:solidFill>
                <a:latin typeface="+mn-lt"/>
              </a:rPr>
              <a:t>α </a:t>
            </a:r>
            <a:r>
              <a:rPr lang="en-US" dirty="0">
                <a:solidFill>
                  <a:schemeClr val="tx2">
                    <a:lumMod val="50000"/>
                  </a:schemeClr>
                </a:solidFill>
                <a:latin typeface="+mn-lt"/>
              </a:rPr>
              <a:t>ϵ [0, 1] and thus </a:t>
            </a:r>
            <a:r>
              <a:rPr lang="en-US" dirty="0" smtClean="0">
                <a:solidFill>
                  <a:schemeClr val="tx2">
                    <a:lumMod val="50000"/>
                  </a:schemeClr>
                </a:solidFill>
                <a:latin typeface="+mn-lt"/>
              </a:rPr>
              <a:t>b</a:t>
            </a:r>
            <a:r>
              <a:rPr lang="en-US" baseline="30000" dirty="0" smtClean="0">
                <a:solidFill>
                  <a:schemeClr val="tx2">
                    <a:lumMod val="50000"/>
                  </a:schemeClr>
                </a:solidFill>
                <a:latin typeface="+mn-lt"/>
              </a:rPr>
              <a:t>2 </a:t>
            </a:r>
            <a:r>
              <a:rPr lang="el-GR" baseline="30000" dirty="0" smtClean="0">
                <a:solidFill>
                  <a:schemeClr val="tx2">
                    <a:lumMod val="50000"/>
                  </a:schemeClr>
                </a:solidFill>
                <a:latin typeface="+mn-lt"/>
              </a:rPr>
              <a:t> </a:t>
            </a:r>
            <a:r>
              <a:rPr lang="en-US" dirty="0" smtClean="0">
                <a:solidFill>
                  <a:schemeClr val="tx2">
                    <a:lumMod val="50000"/>
                  </a:schemeClr>
                </a:solidFill>
                <a:latin typeface="+mn-lt"/>
              </a:rPr>
              <a:t>ϵ </a:t>
            </a:r>
            <a:r>
              <a:rPr lang="en-US" dirty="0">
                <a:solidFill>
                  <a:schemeClr val="tx2">
                    <a:lumMod val="50000"/>
                  </a:schemeClr>
                </a:solidFill>
                <a:latin typeface="+mn-lt"/>
              </a:rPr>
              <a:t>[0,∞</a:t>
            </a:r>
            <a:r>
              <a:rPr lang="en-US" dirty="0" smtClean="0">
                <a:solidFill>
                  <a:schemeClr val="tx2">
                    <a:lumMod val="50000"/>
                  </a:schemeClr>
                </a:solidFill>
                <a:latin typeface="+mn-lt"/>
              </a:rPr>
              <a:t>]</a:t>
            </a:r>
            <a:endParaRPr lang="el-GR" dirty="0" smtClean="0">
              <a:solidFill>
                <a:schemeClr val="tx2">
                  <a:lumMod val="50000"/>
                </a:schemeClr>
              </a:solidFill>
              <a:latin typeface="+mn-lt"/>
            </a:endParaRPr>
          </a:p>
          <a:p>
            <a:pPr lvl="1">
              <a:spcBef>
                <a:spcPts val="700"/>
              </a:spcBef>
              <a:buClr>
                <a:schemeClr val="tx2">
                  <a:lumMod val="50000"/>
                </a:schemeClr>
              </a:buClr>
            </a:pPr>
            <a:endParaRPr lang="en-US" dirty="0">
              <a:solidFill>
                <a:schemeClr val="tx2">
                  <a:lumMod val="50000"/>
                </a:schemeClr>
              </a:solidFill>
              <a:latin typeface="+mn-lt"/>
            </a:endParaRPr>
          </a:p>
          <a:p>
            <a:pPr marL="800100" lvl="1" indent="-342900">
              <a:spcBef>
                <a:spcPts val="700"/>
              </a:spcBef>
              <a:buClr>
                <a:schemeClr val="tx2">
                  <a:lumMod val="50000"/>
                </a:schemeClr>
              </a:buClr>
            </a:pPr>
            <a:r>
              <a:rPr lang="en-US" dirty="0" smtClean="0">
                <a:solidFill>
                  <a:schemeClr val="tx2">
                    <a:lumMod val="50000"/>
                  </a:schemeClr>
                </a:solidFill>
                <a:latin typeface="+mn-lt"/>
              </a:rPr>
              <a:t>	</a:t>
            </a:r>
            <a:r>
              <a:rPr lang="el-GR" dirty="0" smtClean="0">
                <a:solidFill>
                  <a:schemeClr val="tx2">
                    <a:lumMod val="50000"/>
                  </a:schemeClr>
                </a:solidFill>
                <a:latin typeface="+mn-lt"/>
              </a:rPr>
              <a:t>Συνήθως ισορροπημένο </a:t>
            </a:r>
            <a:r>
              <a:rPr lang="en-US" dirty="0" smtClean="0">
                <a:solidFill>
                  <a:schemeClr val="tx2">
                    <a:lumMod val="50000"/>
                  </a:schemeClr>
                </a:solidFill>
                <a:latin typeface="+mn-lt"/>
              </a:rPr>
              <a:t>(balanced) F</a:t>
            </a:r>
            <a:r>
              <a:rPr lang="el-GR" baseline="-25000" dirty="0" smtClean="0">
                <a:solidFill>
                  <a:schemeClr val="tx2">
                    <a:lumMod val="50000"/>
                  </a:schemeClr>
                </a:solidFill>
                <a:latin typeface="+mn-lt"/>
              </a:rPr>
              <a:t>1</a:t>
            </a:r>
            <a:r>
              <a:rPr lang="en-US" dirty="0" smtClean="0">
                <a:solidFill>
                  <a:schemeClr val="tx2">
                    <a:lumMod val="50000"/>
                  </a:schemeClr>
                </a:solidFill>
                <a:latin typeface="+mn-lt"/>
              </a:rPr>
              <a:t> </a:t>
            </a:r>
            <a:r>
              <a:rPr lang="el-GR" dirty="0" smtClean="0">
                <a:solidFill>
                  <a:schemeClr val="tx2">
                    <a:lumMod val="50000"/>
                  </a:schemeClr>
                </a:solidFill>
                <a:latin typeface="+mn-lt"/>
              </a:rPr>
              <a:t>με </a:t>
            </a:r>
            <a:r>
              <a:rPr lang="el-GR" i="1" dirty="0" smtClean="0">
                <a:solidFill>
                  <a:schemeClr val="tx2">
                    <a:lumMod val="50000"/>
                  </a:schemeClr>
                </a:solidFill>
                <a:latin typeface="+mn-lt"/>
              </a:rPr>
              <a:t>α </a:t>
            </a:r>
            <a:r>
              <a:rPr lang="el-GR" dirty="0" smtClean="0">
                <a:solidFill>
                  <a:schemeClr val="tx2">
                    <a:lumMod val="50000"/>
                  </a:schemeClr>
                </a:solidFill>
                <a:latin typeface="+mn-lt"/>
              </a:rPr>
              <a:t>= 0.5 και </a:t>
            </a:r>
            <a:r>
              <a:rPr lang="el-GR" i="1" dirty="0" smtClean="0">
                <a:solidFill>
                  <a:schemeClr val="tx2">
                    <a:lumMod val="50000"/>
                  </a:schemeClr>
                </a:solidFill>
                <a:latin typeface="+mn-lt"/>
              </a:rPr>
              <a:t>β</a:t>
            </a:r>
            <a:r>
              <a:rPr lang="en-US" dirty="0" smtClean="0">
                <a:solidFill>
                  <a:schemeClr val="tx2">
                    <a:lumMod val="50000"/>
                  </a:schemeClr>
                </a:solidFill>
                <a:latin typeface="+mn-lt"/>
              </a:rPr>
              <a:t>  </a:t>
            </a:r>
            <a:r>
              <a:rPr lang="en-US" dirty="0">
                <a:solidFill>
                  <a:schemeClr val="tx2">
                    <a:lumMod val="50000"/>
                  </a:schemeClr>
                </a:solidFill>
                <a:latin typeface="+mn-lt"/>
              </a:rPr>
              <a:t>= 1 </a:t>
            </a:r>
          </a:p>
          <a:p>
            <a:pPr marL="1257300" lvl="2"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Αυτό είναι το </a:t>
            </a:r>
            <a:r>
              <a:rPr lang="el-GR" dirty="0" smtClean="0">
                <a:solidFill>
                  <a:schemeClr val="accent6">
                    <a:lumMod val="75000"/>
                  </a:schemeClr>
                </a:solidFill>
                <a:latin typeface="+mn-lt"/>
              </a:rPr>
              <a:t>αρμονικό μέσο </a:t>
            </a:r>
            <a:r>
              <a:rPr lang="el-GR" dirty="0" smtClean="0">
                <a:solidFill>
                  <a:schemeClr val="tx2">
                    <a:lumMod val="50000"/>
                  </a:schemeClr>
                </a:solidFill>
                <a:latin typeface="+mn-lt"/>
              </a:rPr>
              <a:t>των </a:t>
            </a:r>
            <a:r>
              <a:rPr lang="en-US" dirty="0" smtClean="0">
                <a:solidFill>
                  <a:schemeClr val="tx2">
                    <a:lumMod val="50000"/>
                  </a:schemeClr>
                </a:solidFill>
                <a:latin typeface="+mn-lt"/>
              </a:rPr>
              <a:t>P </a:t>
            </a:r>
            <a:r>
              <a:rPr lang="el-GR" dirty="0" smtClean="0">
                <a:solidFill>
                  <a:schemeClr val="tx2">
                    <a:lumMod val="50000"/>
                  </a:schemeClr>
                </a:solidFill>
                <a:latin typeface="+mn-lt"/>
              </a:rPr>
              <a:t>και </a:t>
            </a:r>
            <a:r>
              <a:rPr lang="en-US" dirty="0" smtClean="0">
                <a:solidFill>
                  <a:schemeClr val="tx2">
                    <a:lumMod val="50000"/>
                  </a:schemeClr>
                </a:solidFill>
                <a:latin typeface="+mn-lt"/>
              </a:rPr>
              <a:t>R</a:t>
            </a:r>
          </a:p>
          <a:p>
            <a:pPr marL="800100" lvl="1" indent="-342900">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Για ποια περιοχή τιμών του </a:t>
            </a:r>
            <a:r>
              <a:rPr lang="en-US" i="1" dirty="0" smtClean="0">
                <a:solidFill>
                  <a:schemeClr val="tx2">
                    <a:lumMod val="50000"/>
                  </a:schemeClr>
                </a:solidFill>
                <a:latin typeface="+mn-lt"/>
              </a:rPr>
              <a:t>β </a:t>
            </a:r>
            <a:r>
              <a:rPr lang="el-GR" dirty="0" smtClean="0">
                <a:solidFill>
                  <a:schemeClr val="tx2">
                    <a:lumMod val="50000"/>
                  </a:schemeClr>
                </a:solidFill>
                <a:latin typeface="+mn-lt"/>
              </a:rPr>
              <a:t>η ανάκληση σταθμίζεται περισσότερο από την ακρίβεια;</a:t>
            </a:r>
          </a:p>
          <a:p>
            <a:pPr marL="800100" lvl="1" indent="-342900">
              <a:spcBef>
                <a:spcPts val="700"/>
              </a:spcBef>
              <a:buClr>
                <a:schemeClr val="tx2">
                  <a:lumMod val="50000"/>
                </a:schemeClr>
              </a:buClr>
              <a:buFont typeface="Wingdings" pitchFamily="2" charset="2"/>
              <a:buChar char="§"/>
            </a:pPr>
            <a:endParaRPr lang="en-US" dirty="0">
              <a:solidFill>
                <a:schemeClr val="tx2">
                  <a:lumMod val="50000"/>
                </a:schemeClr>
              </a:solidFill>
              <a:latin typeface="+mn-lt"/>
            </a:endParaRPr>
          </a:p>
        </p:txBody>
      </p:sp>
      <p:pic>
        <p:nvPicPr>
          <p:cNvPr id="8" name="Picture 7" descr="2108.png"/>
          <p:cNvPicPr>
            <a:picLocks noChangeAspect="1"/>
          </p:cNvPicPr>
          <p:nvPr/>
        </p:nvPicPr>
        <p:blipFill>
          <a:blip r:embed="rId2" cstate="print"/>
          <a:stretch>
            <a:fillRect/>
          </a:stretch>
        </p:blipFill>
        <p:spPr>
          <a:xfrm>
            <a:off x="714348" y="2604469"/>
            <a:ext cx="4572032" cy="895961"/>
          </a:xfrm>
          <a:prstGeom prst="rect">
            <a:avLst/>
          </a:prstGeom>
        </p:spPr>
      </p:pic>
      <p:pic>
        <p:nvPicPr>
          <p:cNvPr id="9" name="Picture 8" descr="21082.png"/>
          <p:cNvPicPr>
            <a:picLocks noChangeAspect="1"/>
          </p:cNvPicPr>
          <p:nvPr/>
        </p:nvPicPr>
        <p:blipFill>
          <a:blip r:embed="rId3" cstate="print"/>
          <a:stretch>
            <a:fillRect/>
          </a:stretch>
        </p:blipFill>
        <p:spPr>
          <a:xfrm>
            <a:off x="1828800" y="3733800"/>
            <a:ext cx="1668857" cy="792000"/>
          </a:xfrm>
          <a:prstGeom prst="rect">
            <a:avLst/>
          </a:prstGeom>
        </p:spPr>
      </p:pic>
      <p:pic>
        <p:nvPicPr>
          <p:cNvPr id="10" name="Picture 9" descr="21083.png"/>
          <p:cNvPicPr>
            <a:picLocks noChangeAspect="1"/>
          </p:cNvPicPr>
          <p:nvPr/>
        </p:nvPicPr>
        <p:blipFill>
          <a:blip r:embed="rId4" cstate="print"/>
          <a:stretch>
            <a:fillRect/>
          </a:stretch>
        </p:blipFill>
        <p:spPr>
          <a:xfrm>
            <a:off x="6672340" y="5248260"/>
            <a:ext cx="1782000" cy="432000"/>
          </a:xfrm>
          <a:prstGeom prst="rect">
            <a:avLst/>
          </a:prstGeom>
        </p:spPr>
      </p:pic>
    </p:spTree>
    <p:extLst>
      <p:ext uri="{BB962C8B-B14F-4D97-AF65-F5344CB8AC3E}">
        <p14:creationId xmlns:p14="http://schemas.microsoft.com/office/powerpoint/2010/main" val="619438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533400"/>
            <a:ext cx="8686800" cy="1325563"/>
          </a:xfrm>
        </p:spPr>
        <p:txBody>
          <a:bodyPr>
            <a:normAutofit/>
          </a:bodyPr>
          <a:lstStyle/>
          <a:p>
            <a:pPr algn="ctr"/>
            <a:r>
              <a:rPr lang="el-GR" sz="4000" smtClean="0">
                <a:solidFill>
                  <a:schemeClr val="accent2">
                    <a:lumMod val="75000"/>
                  </a:schemeClr>
                </a:solidFill>
                <a:ea typeface="ＭＳ Ｐゴシック" pitchFamily="-112" charset="-128"/>
              </a:rPr>
              <a:t>Πίνακας Ενδεχομένων</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24</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graphicFrame>
        <p:nvGraphicFramePr>
          <p:cNvPr id="7" name="Table 6"/>
          <p:cNvGraphicFramePr>
            <a:graphicFrameLocks noGrp="1"/>
          </p:cNvGraphicFramePr>
          <p:nvPr>
            <p:extLst/>
          </p:nvPr>
        </p:nvGraphicFramePr>
        <p:xfrm>
          <a:off x="533400" y="2362200"/>
          <a:ext cx="7772400" cy="3048000"/>
        </p:xfrm>
        <a:graphic>
          <a:graphicData uri="http://schemas.openxmlformats.org/drawingml/2006/table">
            <a:tbl>
              <a:tblPr firstRow="1" bandRow="1">
                <a:tableStyleId>{C083E6E3-FA7D-4D7B-A595-EF9225AFEA82}</a:tableStyleId>
              </a:tblPr>
              <a:tblGrid>
                <a:gridCol w="1943100"/>
                <a:gridCol w="1943100"/>
                <a:gridCol w="2145484"/>
                <a:gridCol w="1740716"/>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200" kern="1200" dirty="0" smtClean="0">
                          <a:solidFill>
                            <a:schemeClr val="tx1"/>
                          </a:solidFill>
                        </a:rPr>
                        <a:t>Συναφή</a:t>
                      </a:r>
                      <a:r>
                        <a:rPr lang="el-GR" sz="2200" kern="1200" baseline="0" dirty="0" smtClean="0">
                          <a:solidFill>
                            <a:schemeClr val="tx1"/>
                          </a:solidFill>
                        </a:rPr>
                        <a:t> (</a:t>
                      </a:r>
                      <a:r>
                        <a:rPr lang="de-DE" sz="2200" kern="1200" dirty="0" smtClean="0">
                          <a:solidFill>
                            <a:schemeClr val="tx1"/>
                          </a:solidFill>
                        </a:rPr>
                        <a:t>relevant</a:t>
                      </a:r>
                      <a:r>
                        <a:rPr lang="el-GR" sz="2200" kern="1200" dirty="0" smtClean="0">
                          <a:solidFill>
                            <a:schemeClr val="tx1"/>
                          </a:solidFill>
                        </a:rPr>
                        <a:t>)</a:t>
                      </a:r>
                      <a:endParaRPr lang="de-DE" sz="220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dirty="0" smtClean="0">
                          <a:solidFill>
                            <a:schemeClr val="tx1"/>
                          </a:solidFill>
                        </a:rPr>
                        <a:t>Μη</a:t>
                      </a:r>
                      <a:r>
                        <a:rPr lang="el-GR" sz="2200" kern="1200" baseline="0" dirty="0" smtClean="0">
                          <a:solidFill>
                            <a:schemeClr val="tx1"/>
                          </a:solidFill>
                        </a:rPr>
                        <a:t> συναφή </a:t>
                      </a:r>
                    </a:p>
                    <a:p>
                      <a:pPr marL="0" marR="0" indent="0" algn="l" defTabSz="914400" rtl="0" eaLnBrk="1" fontAlgn="auto" latinLnBrk="0" hangingPunct="1">
                        <a:lnSpc>
                          <a:spcPct val="100000"/>
                        </a:lnSpc>
                        <a:spcBef>
                          <a:spcPts val="0"/>
                        </a:spcBef>
                        <a:spcAft>
                          <a:spcPts val="0"/>
                        </a:spcAft>
                        <a:buClrTx/>
                        <a:buSzTx/>
                        <a:buFontTx/>
                        <a:buNone/>
                        <a:tabLst/>
                        <a:defRPr/>
                      </a:pPr>
                      <a:r>
                        <a:rPr lang="el-GR" sz="2200" kern="1200" baseline="0" dirty="0" smtClean="0">
                          <a:solidFill>
                            <a:schemeClr val="tx1"/>
                          </a:solidFill>
                        </a:rPr>
                        <a:t>(</a:t>
                      </a:r>
                      <a:r>
                        <a:rPr lang="de-DE" sz="2200" kern="1200" dirty="0" smtClean="0">
                          <a:solidFill>
                            <a:schemeClr val="tx1"/>
                          </a:solidFill>
                        </a:rPr>
                        <a:t>not relevant</a:t>
                      </a:r>
                      <a:r>
                        <a:rPr lang="el-GR" sz="2200" kern="1200" dirty="0" smtClean="0">
                          <a:solidFill>
                            <a:schemeClr val="tx1"/>
                          </a:solidFill>
                        </a:rPr>
                        <a: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el-GR" sz="2200" b="1" kern="1200" dirty="0" smtClean="0">
                          <a:solidFill>
                            <a:schemeClr val="tx1"/>
                          </a:solidFill>
                        </a:rPr>
                        <a:t>Ανακληθέντα</a:t>
                      </a:r>
                      <a:r>
                        <a:rPr lang="el-GR" sz="2200" b="1" kern="1200" baseline="0" dirty="0" smtClean="0">
                          <a:solidFill>
                            <a:schemeClr val="tx1"/>
                          </a:solidFill>
                        </a:rPr>
                        <a:t> </a:t>
                      </a:r>
                      <a:r>
                        <a:rPr lang="el-GR" sz="2200" b="1" kern="1200" dirty="0" smtClean="0">
                          <a:solidFill>
                            <a:schemeClr val="tx1"/>
                          </a:solidFill>
                        </a:rPr>
                        <a:t>(</a:t>
                      </a:r>
                      <a:r>
                        <a:rPr lang="de-DE" sz="2200" b="1" kern="1200" dirty="0" err="1" smtClean="0">
                          <a:solidFill>
                            <a:schemeClr val="tx1"/>
                          </a:solidFill>
                        </a:rPr>
                        <a:t>retrieved</a:t>
                      </a:r>
                      <a:r>
                        <a:rPr lang="el-GR" sz="2200" b="1" kern="1200" dirty="0" smtClean="0">
                          <a:solidFill>
                            <a:schemeClr val="tx1"/>
                          </a:solidFill>
                        </a:rPr>
                        <a:t>)</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20</a:t>
                      </a:r>
                      <a:r>
                        <a:rPr lang="el-GR" sz="2200" kern="1200" dirty="0" smtClean="0"/>
                        <a:t> </a:t>
                      </a:r>
                      <a:r>
                        <a:rPr lang="el-GR" sz="2200" b="1" kern="1200" dirty="0" smtClean="0">
                          <a:solidFill>
                            <a:schemeClr val="accent6">
                              <a:lumMod val="75000"/>
                            </a:schemeClr>
                          </a:solidFill>
                          <a:latin typeface="+mn-lt"/>
                          <a:ea typeface="+mn-ea"/>
                          <a:cs typeface="+mn-cs"/>
                        </a:rPr>
                        <a:t>(</a:t>
                      </a:r>
                      <a:r>
                        <a:rPr lang="en-US" sz="2200" b="1" kern="1200" dirty="0" smtClean="0">
                          <a:solidFill>
                            <a:schemeClr val="accent6">
                              <a:lumMod val="75000"/>
                            </a:schemeClr>
                          </a:solidFill>
                          <a:latin typeface="+mn-lt"/>
                          <a:ea typeface="+mn-ea"/>
                          <a:cs typeface="+mn-cs"/>
                        </a:rPr>
                        <a:t>TP)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kern="1200" dirty="0" smtClean="0"/>
                        <a:t>40 </a:t>
                      </a:r>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solidFill>
                            <a:schemeClr val="tx1"/>
                          </a:solidFill>
                        </a:rPr>
                        <a:t>60 </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l-GR" sz="2200" b="1" kern="1200" dirty="0" smtClean="0">
                          <a:solidFill>
                            <a:schemeClr val="tx1"/>
                          </a:solidFill>
                        </a:rPr>
                        <a:t>Μη ανακληθέντα</a:t>
                      </a:r>
                    </a:p>
                    <a:p>
                      <a:r>
                        <a:rPr lang="el-GR" sz="2200" b="1" kern="1200" baseline="0" dirty="0" smtClean="0">
                          <a:solidFill>
                            <a:schemeClr val="tx1"/>
                          </a:solidFill>
                        </a:rPr>
                        <a:t>(</a:t>
                      </a:r>
                      <a:r>
                        <a:rPr lang="en-US" sz="2200" b="1" kern="1200" dirty="0" smtClean="0">
                          <a:solidFill>
                            <a:schemeClr val="tx1"/>
                          </a:solidFill>
                        </a:rPr>
                        <a:t>not retrieved</a:t>
                      </a:r>
                      <a:r>
                        <a:rPr lang="el-GR" sz="2200" b="1" kern="1200" dirty="0" smtClean="0">
                          <a:solidFill>
                            <a:schemeClr val="tx1"/>
                          </a:solidFill>
                        </a:rPr>
                        <a:t>)</a:t>
                      </a:r>
                      <a:r>
                        <a:rPr lang="en-US" sz="2200" b="1" kern="1200" dirty="0" smtClean="0">
                          <a:solidFill>
                            <a:schemeClr val="tx1"/>
                          </a:solidFill>
                        </a:rPr>
                        <a:t> </a:t>
                      </a:r>
                      <a:endParaRPr lang="de-DE" sz="2200" b="1" dirty="0">
                        <a:solidFill>
                          <a:schemeClr val="tx1"/>
                        </a:solidFill>
                      </a:endParaRPr>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kern="1200" dirty="0" smtClean="0"/>
                        <a:t>60  </a:t>
                      </a:r>
                      <a:r>
                        <a:rPr lang="en-US" sz="2200" b="1" kern="1200" dirty="0" smtClean="0">
                          <a:solidFill>
                            <a:schemeClr val="accent6">
                              <a:lumMod val="75000"/>
                            </a:schemeClr>
                          </a:solidFill>
                        </a:rPr>
                        <a:t>(FN)</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kern="1200" dirty="0" smtClean="0"/>
                        <a:t>1,000,000 </a:t>
                      </a:r>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rPr>
                        <a:t>1,000,060</a:t>
                      </a: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0" kern="1200" dirty="0" smtClean="0">
                          <a:solidFill>
                            <a:schemeClr val="tx1"/>
                          </a:solidFill>
                          <a:latin typeface="+mn-lt"/>
                          <a:ea typeface="+mn-ea"/>
                          <a:cs typeface="+mn-cs"/>
                        </a:rPr>
                        <a:t>80</a:t>
                      </a:r>
                      <a:endParaRPr lang="de-DE" sz="2200" b="0"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solidFill>
                            <a:schemeClr val="tx1"/>
                          </a:solidFill>
                        </a:rPr>
                        <a:t>1,000,040</a:t>
                      </a:r>
                      <a:endParaRPr lang="de-DE" sz="2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1,000,120</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TextBox 7"/>
          <p:cNvSpPr txBox="1"/>
          <p:nvPr/>
        </p:nvSpPr>
        <p:spPr>
          <a:xfrm>
            <a:off x="838200" y="5616893"/>
            <a:ext cx="4267200" cy="830997"/>
          </a:xfrm>
          <a:prstGeom prst="rect">
            <a:avLst/>
          </a:prstGeom>
          <a:noFill/>
        </p:spPr>
        <p:txBody>
          <a:bodyPr wrap="square" rtlCol="0">
            <a:spAutoFit/>
          </a:bodyPr>
          <a:lstStyle/>
          <a:p>
            <a:r>
              <a:rPr lang="en-US" dirty="0" smtClean="0">
                <a:latin typeface="+mn-lt"/>
              </a:rPr>
              <a:t>Precision = 20/60 = 1/3</a:t>
            </a:r>
          </a:p>
          <a:p>
            <a:r>
              <a:rPr lang="en-US" dirty="0" smtClean="0">
                <a:latin typeface="+mn-lt"/>
              </a:rPr>
              <a:t>Recall = 20/80 = 1/4</a:t>
            </a:r>
            <a:endParaRPr lang="el-GR" dirty="0">
              <a:latin typeface="+mn-lt"/>
            </a:endParaRPr>
          </a:p>
        </p:txBody>
      </p:sp>
      <p:pic>
        <p:nvPicPr>
          <p:cNvPr id="9" name="Picture 8" descr="2208.png"/>
          <p:cNvPicPr>
            <a:picLocks noChangeAspect="1"/>
          </p:cNvPicPr>
          <p:nvPr/>
        </p:nvPicPr>
        <p:blipFill>
          <a:blip r:embed="rId3" cstate="print"/>
          <a:stretch>
            <a:fillRect/>
          </a:stretch>
        </p:blipFill>
        <p:spPr>
          <a:xfrm>
            <a:off x="4480560" y="5575191"/>
            <a:ext cx="3149597" cy="914400"/>
          </a:xfrm>
          <a:prstGeom prst="rect">
            <a:avLst/>
          </a:prstGeom>
        </p:spPr>
      </p:pic>
    </p:spTree>
    <p:extLst>
      <p:ext uri="{BB962C8B-B14F-4D97-AF65-F5344CB8AC3E}">
        <p14:creationId xmlns:p14="http://schemas.microsoft.com/office/powerpoint/2010/main" val="10165045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 (</a:t>
            </a:r>
            <a:r>
              <a:rPr lang="en-US" sz="4000" dirty="0" smtClean="0">
                <a:solidFill>
                  <a:schemeClr val="accent2">
                    <a:lumMod val="75000"/>
                  </a:schemeClr>
                </a:solidFill>
                <a:ea typeface="ＭＳ Ｐゴシック" pitchFamily="-112" charset="-128"/>
              </a:rPr>
              <a:t>Accuracy</a:t>
            </a:r>
            <a:r>
              <a:rPr lang="el-GR" sz="4000" dirty="0" smtClean="0">
                <a:solidFill>
                  <a:schemeClr val="accent2">
                    <a:lumMod val="75000"/>
                  </a:schemeClr>
                </a:solidFill>
                <a:ea typeface="ＭＳ Ｐゴシック" pitchFamily="-112" charset="-128"/>
              </a:rPr>
              <a:t>)</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25</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14282" y="1752600"/>
            <a:ext cx="8624918" cy="3124200"/>
          </a:xfrm>
          <a:prstGeom prst="rect">
            <a:avLst/>
          </a:prstGeom>
          <a:noFill/>
          <a:ln w="9525">
            <a:noFill/>
            <a:round/>
            <a:headEnd/>
            <a:tailEnd/>
          </a:ln>
        </p:spPr>
        <p:txBody>
          <a:bodyPr/>
          <a:lstStyle/>
          <a:p>
            <a:pPr lvl="1" algn="just">
              <a:spcBef>
                <a:spcPts val="700"/>
              </a:spcBef>
              <a:buClr>
                <a:schemeClr val="tx2">
                  <a:lumMod val="50000"/>
                </a:schemeClr>
              </a:buClr>
              <a:buFont typeface="Wingdings" pitchFamily="2" charset="2"/>
              <a:buChar char="§"/>
            </a:pPr>
            <a:r>
              <a:rPr lang="el-GR" dirty="0" smtClean="0">
                <a:latin typeface="+mn-lt"/>
              </a:rPr>
              <a:t> Γιατί να χρησιμοποιούμε περίπλοκα μέτρα όπως ακρίβεια, ανάκληση και </a:t>
            </a:r>
            <a:r>
              <a:rPr lang="en-US" dirty="0" smtClean="0">
                <a:latin typeface="+mn-lt"/>
              </a:rPr>
              <a:t>F</a:t>
            </a:r>
            <a:r>
              <a:rPr lang="en-US" dirty="0">
                <a:latin typeface="+mn-lt"/>
              </a:rPr>
              <a:t>?</a:t>
            </a:r>
          </a:p>
          <a:p>
            <a:pPr lvl="1" algn="just">
              <a:spcBef>
                <a:spcPts val="700"/>
              </a:spcBef>
              <a:buClr>
                <a:schemeClr val="tx2">
                  <a:lumMod val="50000"/>
                </a:schemeClr>
              </a:buClr>
              <a:buFont typeface="Wingdings" pitchFamily="2" charset="2"/>
              <a:buChar char="§"/>
            </a:pPr>
            <a:r>
              <a:rPr lang="el-GR" dirty="0" smtClean="0">
                <a:latin typeface="+mn-lt"/>
              </a:rPr>
              <a:t> Γιατί όχι κάτι πιο απλό; </a:t>
            </a:r>
            <a:endParaRPr lang="en-US" dirty="0">
              <a:latin typeface="+mn-lt"/>
            </a:endParaRPr>
          </a:p>
          <a:p>
            <a:pPr lvl="1" algn="just">
              <a:spcBef>
                <a:spcPts val="700"/>
              </a:spcBef>
              <a:buClr>
                <a:schemeClr val="tx2">
                  <a:lumMod val="50000"/>
                </a:schemeClr>
              </a:buClr>
            </a:pPr>
            <a:r>
              <a:rPr lang="el-GR" dirty="0" smtClean="0">
                <a:solidFill>
                  <a:schemeClr val="accent2">
                    <a:lumMod val="75000"/>
                  </a:schemeClr>
                </a:solidFill>
                <a:latin typeface="+mn-lt"/>
              </a:rPr>
              <a:t>Ορθότητα (</a:t>
            </a:r>
            <a:r>
              <a:rPr lang="en-US" dirty="0" smtClean="0">
                <a:solidFill>
                  <a:schemeClr val="accent2">
                    <a:lumMod val="75000"/>
                  </a:schemeClr>
                </a:solidFill>
                <a:latin typeface="+mn-lt"/>
              </a:rPr>
              <a:t>Accuracy</a:t>
            </a:r>
            <a:r>
              <a:rPr lang="el-GR" dirty="0" smtClean="0">
                <a:solidFill>
                  <a:schemeClr val="accent2">
                    <a:lumMod val="75000"/>
                  </a:schemeClr>
                </a:solidFill>
                <a:latin typeface="+mn-lt"/>
              </a:rPr>
              <a:t>)</a:t>
            </a:r>
            <a:r>
              <a:rPr lang="en-US" dirty="0" smtClean="0">
                <a:solidFill>
                  <a:schemeClr val="accent2">
                    <a:lumMod val="75000"/>
                  </a:schemeClr>
                </a:solidFill>
                <a:latin typeface="+mn-lt"/>
              </a:rPr>
              <a:t>: </a:t>
            </a:r>
            <a:r>
              <a:rPr lang="el-GR" dirty="0" smtClean="0">
                <a:latin typeface="+mn-lt"/>
              </a:rPr>
              <a:t>το ποσοστό των αποφάσεων (συναφή/μη συναφή) που είναι σωστές (ως πρόβλημα ταξινόμησης σε δύο κλάσεις)</a:t>
            </a:r>
            <a:r>
              <a:rPr lang="en-US" dirty="0" smtClean="0">
                <a:latin typeface="+mn-lt"/>
              </a:rPr>
              <a:t>.</a:t>
            </a:r>
            <a:endParaRPr lang="en-US" dirty="0">
              <a:latin typeface="+mn-lt"/>
            </a:endParaRPr>
          </a:p>
          <a:p>
            <a:pPr lvl="1" algn="just">
              <a:spcBef>
                <a:spcPts val="700"/>
              </a:spcBef>
              <a:buClr>
                <a:schemeClr val="tx2">
                  <a:lumMod val="50000"/>
                </a:schemeClr>
              </a:buClr>
            </a:pPr>
            <a:r>
              <a:rPr lang="el-GR" dirty="0" smtClean="0">
                <a:latin typeface="+mn-lt"/>
              </a:rPr>
              <a:t>Με βάση τον πίνακα ενδεχομένων:</a:t>
            </a:r>
            <a:endParaRPr lang="en-US" dirty="0">
              <a:latin typeface="+mn-lt"/>
            </a:endParaRPr>
          </a:p>
          <a:p>
            <a:pPr lvl="1" algn="just">
              <a:spcBef>
                <a:spcPts val="700"/>
              </a:spcBef>
              <a:buClr>
                <a:schemeClr val="tx2">
                  <a:lumMod val="50000"/>
                </a:schemeClr>
              </a:buClr>
            </a:pPr>
            <a:r>
              <a:rPr lang="en-US" dirty="0">
                <a:latin typeface="+mn-lt"/>
              </a:rPr>
              <a:t>	accuracy = (TP + TN)/(TP + FP + FN + TN).</a:t>
            </a:r>
          </a:p>
          <a:p>
            <a:pPr lvl="1" algn="just">
              <a:spcBef>
                <a:spcPts val="700"/>
              </a:spcBef>
              <a:buClr>
                <a:schemeClr val="tx2">
                  <a:lumMod val="50000"/>
                </a:schemeClr>
              </a:buClr>
            </a:pPr>
            <a:endParaRPr lang="el-GR" dirty="0" smtClean="0">
              <a:latin typeface="+mn-lt"/>
            </a:endParaRPr>
          </a:p>
          <a:p>
            <a:pPr lvl="1" algn="just">
              <a:spcBef>
                <a:spcPts val="700"/>
              </a:spcBef>
              <a:buClr>
                <a:schemeClr val="tx2">
                  <a:lumMod val="50000"/>
                </a:schemeClr>
              </a:buClr>
            </a:pPr>
            <a:r>
              <a:rPr lang="el-GR" dirty="0" smtClean="0">
                <a:latin typeface="+mn-lt"/>
              </a:rPr>
              <a:t>Γιατί αυτό δεν είναι χρήσιμο στην ΑΠ;</a:t>
            </a:r>
          </a:p>
          <a:p>
            <a:pPr lvl="1" algn="just">
              <a:spcBef>
                <a:spcPts val="700"/>
              </a:spcBef>
              <a:buClr>
                <a:schemeClr val="tx2">
                  <a:lumMod val="50000"/>
                </a:schemeClr>
              </a:buClr>
            </a:pPr>
            <a:r>
              <a:rPr lang="el-GR" dirty="0" smtClean="0">
                <a:latin typeface="+mn-lt"/>
              </a:rPr>
              <a:t>				</a:t>
            </a:r>
            <a:endParaRPr lang="en-US" dirty="0">
              <a:latin typeface="+mn-lt"/>
            </a:endParaRPr>
          </a:p>
        </p:txBody>
      </p:sp>
    </p:spTree>
    <p:extLst>
      <p:ext uri="{BB962C8B-B14F-4D97-AF65-F5344CB8AC3E}">
        <p14:creationId xmlns:p14="http://schemas.microsoft.com/office/powerpoint/2010/main" val="2368443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26</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14282" y="1752600"/>
            <a:ext cx="8320118" cy="685800"/>
          </a:xfrm>
          <a:prstGeom prst="rect">
            <a:avLst/>
          </a:prstGeom>
          <a:noFill/>
          <a:ln w="9525">
            <a:noFill/>
            <a:round/>
            <a:headEnd/>
            <a:tailEnd/>
          </a:ln>
        </p:spPr>
        <p:txBody>
          <a:bodyPr/>
          <a:lstStyle/>
          <a:p>
            <a:pPr lvl="1">
              <a:spcBef>
                <a:spcPts val="700"/>
              </a:spcBef>
              <a:buClr>
                <a:schemeClr val="tx2">
                  <a:lumMod val="50000"/>
                </a:schemeClr>
              </a:buClr>
            </a:pPr>
            <a:r>
              <a:rPr lang="el-GR" sz="3200" dirty="0" smtClean="0">
                <a:solidFill>
                  <a:schemeClr val="tx2">
                    <a:lumMod val="50000"/>
                  </a:schemeClr>
                </a:solidFill>
                <a:latin typeface="+mn-lt"/>
              </a:rPr>
              <a:t>Παράδειγμα</a:t>
            </a:r>
            <a:endParaRPr lang="en-US" sz="3200" dirty="0">
              <a:solidFill>
                <a:schemeClr val="tx2">
                  <a:lumMod val="50000"/>
                </a:schemeClr>
              </a:solidFill>
              <a:latin typeface="+mn-lt"/>
            </a:endParaRPr>
          </a:p>
          <a:p>
            <a:pPr lvl="1">
              <a:spcBef>
                <a:spcPts val="700"/>
              </a:spcBef>
              <a:buClr>
                <a:schemeClr val="tx2">
                  <a:lumMod val="50000"/>
                </a:schemeClr>
              </a:buClr>
            </a:pPr>
            <a:r>
              <a:rPr lang="el-GR" sz="3200" dirty="0" smtClean="0">
                <a:solidFill>
                  <a:schemeClr val="tx2">
                    <a:lumMod val="50000"/>
                  </a:schemeClr>
                </a:solidFill>
                <a:latin typeface="+mn-lt"/>
              </a:rPr>
              <a:t>		</a:t>
            </a:r>
            <a:endParaRPr lang="en-US" sz="3200" dirty="0">
              <a:solidFill>
                <a:schemeClr val="tx2">
                  <a:lumMod val="50000"/>
                </a:schemeClr>
              </a:solidFill>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112971108"/>
              </p:ext>
            </p:extLst>
          </p:nvPr>
        </p:nvGraphicFramePr>
        <p:xfrm>
          <a:off x="1143000" y="2814630"/>
          <a:ext cx="6096000" cy="1371600"/>
        </p:xfrm>
        <a:graphic>
          <a:graphicData uri="http://schemas.openxmlformats.org/drawingml/2006/table">
            <a:tbl>
              <a:tblPr firstRow="1" bandRow="1">
                <a:tableStyleId>{C083E6E3-FA7D-4D7B-A595-EF9225AFEA82}</a:tableStyleId>
              </a:tblPr>
              <a:tblGrid>
                <a:gridCol w="1928826"/>
                <a:gridCol w="1285884"/>
                <a:gridCol w="2881290"/>
              </a:tblGrid>
              <a:tr h="370840">
                <a:tc>
                  <a:txBody>
                    <a:bodyPr/>
                    <a:lstStyle/>
                    <a:p>
                      <a:endParaRPr lang="de-DE" sz="2400" b="0" dirty="0"/>
                    </a:p>
                  </a:txBody>
                  <a:tcPr/>
                </a:tc>
                <a:tc>
                  <a:txBody>
                    <a:bodyPr/>
                    <a:lstStyle/>
                    <a:p>
                      <a:r>
                        <a:rPr lang="de-DE" sz="2400" b="0" kern="1200" dirty="0" smtClean="0"/>
                        <a:t>relevant</a:t>
                      </a:r>
                      <a:endParaRPr lang="de-DE" sz="2400"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smtClean="0"/>
                        <a:t>not relevant</a:t>
                      </a:r>
                      <a:endParaRPr lang="de-DE" sz="2400" b="0" kern="1200" dirty="0" smtClean="0">
                        <a:solidFill>
                          <a:schemeClr val="tx1"/>
                        </a:solidFill>
                        <a:latin typeface="+mn-lt"/>
                        <a:ea typeface="+mn-ea"/>
                        <a:cs typeface="+mn-cs"/>
                      </a:endParaRPr>
                    </a:p>
                  </a:txBody>
                  <a:tcPr/>
                </a:tc>
              </a:tr>
              <a:tr h="370840">
                <a:tc>
                  <a:txBody>
                    <a:bodyPr/>
                    <a:lstStyle/>
                    <a:p>
                      <a:r>
                        <a:rPr lang="de-DE" sz="2400" kern="1200" dirty="0" err="1" smtClean="0"/>
                        <a:t>retrieved</a:t>
                      </a:r>
                      <a:endParaRPr lang="de-DE" sz="2400" dirty="0"/>
                    </a:p>
                  </a:txBody>
                  <a:tcPr/>
                </a:tc>
                <a:tc>
                  <a:txBody>
                    <a:bodyPr/>
                    <a:lstStyle/>
                    <a:p>
                      <a:r>
                        <a:rPr lang="de-DE" sz="2400" dirty="0" smtClean="0">
                          <a:solidFill>
                            <a:schemeClr val="accent2">
                              <a:lumMod val="75000"/>
                            </a:schemeClr>
                          </a:solidFill>
                        </a:rPr>
                        <a:t>18</a:t>
                      </a:r>
                      <a:endParaRPr lang="de-DE" sz="2400" dirty="0">
                        <a:solidFill>
                          <a:schemeClr val="accent2">
                            <a:lumMod val="75000"/>
                          </a:schemeClr>
                        </a:solidFill>
                      </a:endParaRPr>
                    </a:p>
                  </a:txBody>
                  <a:tcPr/>
                </a:tc>
                <a:tc>
                  <a:txBody>
                    <a:bodyPr/>
                    <a:lstStyle/>
                    <a:p>
                      <a:r>
                        <a:rPr lang="de-DE" sz="2400" dirty="0" smtClean="0"/>
                        <a:t>2</a:t>
                      </a:r>
                      <a:endParaRPr lang="de-DE" sz="2400" dirty="0"/>
                    </a:p>
                  </a:txBody>
                  <a:tcPr/>
                </a:tc>
              </a:tr>
              <a:tr h="370840">
                <a:tc>
                  <a:txBody>
                    <a:bodyPr/>
                    <a:lstStyle/>
                    <a:p>
                      <a:r>
                        <a:rPr lang="de-DE" sz="2400" kern="1200" dirty="0" smtClean="0"/>
                        <a:t>not </a:t>
                      </a:r>
                      <a:r>
                        <a:rPr lang="de-DE" sz="2400" kern="1200" dirty="0" err="1" smtClean="0"/>
                        <a:t>retrieved</a:t>
                      </a:r>
                      <a:r>
                        <a:rPr lang="de-DE" sz="2400" kern="1200" dirty="0" smtClean="0"/>
                        <a:t> </a:t>
                      </a:r>
                      <a:endParaRPr lang="de-DE" sz="2400" dirty="0"/>
                    </a:p>
                  </a:txBody>
                  <a:tcPr/>
                </a:tc>
                <a:tc>
                  <a:txBody>
                    <a:bodyPr/>
                    <a:lstStyle/>
                    <a:p>
                      <a:r>
                        <a:rPr lang="de-DE" sz="2400" dirty="0" smtClean="0"/>
                        <a:t>82</a:t>
                      </a:r>
                      <a:endParaRPr lang="de-DE" sz="2400" dirty="0"/>
                    </a:p>
                  </a:txBody>
                  <a:tcPr/>
                </a:tc>
                <a:tc>
                  <a:txBody>
                    <a:bodyPr/>
                    <a:lstStyle/>
                    <a:p>
                      <a:r>
                        <a:rPr lang="de-DE" sz="2400" kern="1200" dirty="0" smtClean="0">
                          <a:solidFill>
                            <a:schemeClr val="accent2">
                              <a:lumMod val="75000"/>
                            </a:schemeClr>
                          </a:solidFill>
                        </a:rPr>
                        <a:t>1,000,000,000</a:t>
                      </a:r>
                      <a:endParaRPr lang="de-DE" sz="2400" dirty="0">
                        <a:solidFill>
                          <a:schemeClr val="accent2">
                            <a:lumMod val="75000"/>
                          </a:schemeClr>
                        </a:solidFill>
                      </a:endParaRPr>
                    </a:p>
                  </a:txBody>
                  <a:tcPr/>
                </a:tc>
              </a:tr>
            </a:tbl>
          </a:graphicData>
        </a:graphic>
      </p:graphicFrame>
    </p:spTree>
    <p:extLst>
      <p:ext uri="{BB962C8B-B14F-4D97-AF65-F5344CB8AC3E}">
        <p14:creationId xmlns:p14="http://schemas.microsoft.com/office/powerpoint/2010/main" val="29219522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27</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chemeClr val="tx2"/>
                </a:solidFill>
              </a:rPr>
              <a:t>Κεφ</a:t>
            </a:r>
            <a:r>
              <a:rPr lang="en-US" sz="1600" dirty="0" smtClean="0">
                <a:solidFill>
                  <a:schemeClr val="tx2"/>
                </a:solidFill>
              </a:rPr>
              <a:t>. </a:t>
            </a:r>
            <a:r>
              <a:rPr lang="el-GR" sz="1600" dirty="0" smtClean="0">
                <a:solidFill>
                  <a:schemeClr val="tx2"/>
                </a:solidFill>
              </a:rPr>
              <a:t>8.3</a:t>
            </a:r>
            <a:endParaRPr lang="en-US" sz="1600" dirty="0">
              <a:solidFill>
                <a:schemeClr val="tx2"/>
              </a:solidFill>
            </a:endParaRPr>
          </a:p>
        </p:txBody>
      </p:sp>
      <p:sp>
        <p:nvSpPr>
          <p:cNvPr id="7" name="Text Box 3"/>
          <p:cNvSpPr txBox="1">
            <a:spLocks noChangeArrowheads="1"/>
          </p:cNvSpPr>
          <p:nvPr/>
        </p:nvSpPr>
        <p:spPr bwMode="auto">
          <a:xfrm>
            <a:off x="152400" y="1524000"/>
            <a:ext cx="7848600" cy="1747830"/>
          </a:xfrm>
          <a:prstGeom prst="rect">
            <a:avLst/>
          </a:prstGeom>
          <a:noFill/>
          <a:ln w="9525">
            <a:noFill/>
            <a:round/>
            <a:headEnd/>
            <a:tailEnd/>
          </a:ln>
        </p:spPr>
        <p:txBody>
          <a:bodyPr/>
          <a:lstStyle/>
          <a:p>
            <a:pPr marL="266700" lvl="1" algn="just">
              <a:spcBef>
                <a:spcPts val="700"/>
              </a:spcBef>
              <a:buClr>
                <a:schemeClr val="tx2">
                  <a:lumMod val="50000"/>
                </a:schemeClr>
              </a:buClr>
            </a:pPr>
            <a:r>
              <a:rPr lang="el-GR" dirty="0" smtClean="0">
                <a:solidFill>
                  <a:schemeClr val="tx2">
                    <a:lumMod val="50000"/>
                  </a:schemeClr>
                </a:solidFill>
                <a:latin typeface="+mn-lt"/>
              </a:rPr>
              <a:t>Η μηχανή αναζήτησης </a:t>
            </a:r>
            <a:r>
              <a:rPr lang="en-US" dirty="0" err="1" smtClean="0">
                <a:solidFill>
                  <a:schemeClr val="tx2">
                    <a:lumMod val="50000"/>
                  </a:schemeClr>
                </a:solidFill>
                <a:latin typeface="+mn-lt"/>
              </a:rPr>
              <a:t>snoogle</a:t>
            </a:r>
            <a:r>
              <a:rPr lang="en-US" dirty="0" smtClean="0">
                <a:solidFill>
                  <a:schemeClr val="tx2">
                    <a:lumMod val="50000"/>
                  </a:schemeClr>
                </a:solidFill>
                <a:latin typeface="+mn-lt"/>
              </a:rPr>
              <a:t> </a:t>
            </a:r>
            <a:r>
              <a:rPr lang="el-GR" dirty="0" smtClean="0">
                <a:solidFill>
                  <a:schemeClr val="tx2">
                    <a:lumMod val="50000"/>
                  </a:schemeClr>
                </a:solidFill>
                <a:latin typeface="+mn-lt"/>
              </a:rPr>
              <a:t>επιστρέφει πάντα</a:t>
            </a:r>
            <a:r>
              <a:rPr lang="en-US" dirty="0" smtClean="0">
                <a:solidFill>
                  <a:schemeClr val="tx2">
                    <a:lumMod val="50000"/>
                  </a:schemeClr>
                </a:solidFill>
                <a:latin typeface="+mn-lt"/>
              </a:rPr>
              <a:t> 0</a:t>
            </a:r>
            <a:r>
              <a:rPr lang="el-GR" dirty="0" smtClean="0">
                <a:solidFill>
                  <a:schemeClr val="tx2">
                    <a:lumMod val="50000"/>
                  </a:schemeClr>
                </a:solidFill>
                <a:latin typeface="+mn-lt"/>
              </a:rPr>
              <a:t> αποτελέσματα</a:t>
            </a:r>
            <a:r>
              <a:rPr lang="en-US" dirty="0" smtClean="0">
                <a:solidFill>
                  <a:schemeClr val="tx2">
                    <a:lumMod val="50000"/>
                  </a:schemeClr>
                </a:solidFill>
                <a:latin typeface="+mn-lt"/>
              </a:rPr>
              <a:t> (“0 matching results found”), </a:t>
            </a:r>
            <a:r>
              <a:rPr lang="el-GR" dirty="0" smtClean="0">
                <a:solidFill>
                  <a:schemeClr val="tx2">
                    <a:lumMod val="50000"/>
                  </a:schemeClr>
                </a:solidFill>
                <a:latin typeface="+mn-lt"/>
              </a:rPr>
              <a:t>ανεξάρτητα από το ερώτημα. Τι μας λέει όμως η ορθότητα (</a:t>
            </a:r>
            <a:r>
              <a:rPr lang="en-US" dirty="0" smtClean="0">
                <a:solidFill>
                  <a:schemeClr val="tx2">
                    <a:lumMod val="50000"/>
                  </a:schemeClr>
                </a:solidFill>
                <a:latin typeface="+mn-lt"/>
              </a:rPr>
              <a:t>accuracy</a:t>
            </a:r>
            <a:r>
              <a:rPr lang="el-GR" dirty="0" smtClean="0">
                <a:solidFill>
                  <a:schemeClr val="tx2">
                    <a:lumMod val="50000"/>
                  </a:schemeClr>
                </a:solidFill>
                <a:latin typeface="+mn-lt"/>
              </a:rPr>
              <a:t>);</a:t>
            </a: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pic>
        <p:nvPicPr>
          <p:cNvPr id="8" name="Picture 7" descr="2408.png"/>
          <p:cNvPicPr>
            <a:picLocks noChangeAspect="1"/>
          </p:cNvPicPr>
          <p:nvPr/>
        </p:nvPicPr>
        <p:blipFill>
          <a:blip r:embed="rId2" cstate="print"/>
          <a:stretch>
            <a:fillRect/>
          </a:stretch>
        </p:blipFill>
        <p:spPr>
          <a:xfrm>
            <a:off x="2596437" y="3647421"/>
            <a:ext cx="3798726" cy="1857388"/>
          </a:xfrm>
          <a:prstGeom prst="rect">
            <a:avLst/>
          </a:prstGeom>
        </p:spPr>
      </p:pic>
    </p:spTree>
    <p:extLst>
      <p:ext uri="{BB962C8B-B14F-4D97-AF65-F5344CB8AC3E}">
        <p14:creationId xmlns:p14="http://schemas.microsoft.com/office/powerpoint/2010/main" val="36757839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Ορθότητα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28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8.3</a:t>
            </a:r>
            <a:endParaRPr lang="en-US" sz="1600" dirty="0"/>
          </a:p>
        </p:txBody>
      </p:sp>
      <p:sp>
        <p:nvSpPr>
          <p:cNvPr id="7" name="Text Box 3"/>
          <p:cNvSpPr txBox="1">
            <a:spLocks noChangeArrowheads="1"/>
          </p:cNvSpPr>
          <p:nvPr/>
        </p:nvSpPr>
        <p:spPr bwMode="auto">
          <a:xfrm>
            <a:off x="228600" y="1394155"/>
            <a:ext cx="8077200" cy="1747830"/>
          </a:xfrm>
          <a:prstGeom prst="rect">
            <a:avLst/>
          </a:prstGeom>
          <a:noFill/>
          <a:ln w="9525">
            <a:noFill/>
            <a:round/>
            <a:headEnd/>
            <a:tailEnd/>
          </a:ln>
        </p:spPr>
        <p:txBody>
          <a:bodyPr/>
          <a:lstStyle/>
          <a:p>
            <a:pPr lvl="1">
              <a:spcBef>
                <a:spcPts val="700"/>
              </a:spcBef>
              <a:buClr>
                <a:schemeClr val="tx2">
                  <a:lumMod val="50000"/>
                </a:schemeClr>
              </a:buClr>
            </a:pPr>
            <a:endParaRPr lang="el-GR" dirty="0">
              <a:solidFill>
                <a:schemeClr val="tx2">
                  <a:lumMod val="50000"/>
                </a:schemeClr>
              </a:solidFill>
              <a:latin typeface="+mn-lt"/>
            </a:endParaRPr>
          </a:p>
          <a:p>
            <a:pPr lvl="1">
              <a:spcBef>
                <a:spcPts val="700"/>
              </a:spcBef>
              <a:buClr>
                <a:schemeClr val="tx2">
                  <a:lumMod val="50000"/>
                </a:schemeClr>
              </a:buClr>
              <a:buFont typeface="Wingdings" pitchFamily="2" charset="2"/>
              <a:buChar char="§"/>
            </a:pPr>
            <a:r>
              <a:rPr lang="el-GR" dirty="0" smtClean="0">
                <a:solidFill>
                  <a:schemeClr val="tx2">
                    <a:lumMod val="50000"/>
                  </a:schemeClr>
                </a:solidFill>
                <a:latin typeface="+mn-lt"/>
              </a:rPr>
              <a:t> Απλό κόλπο για τη μεγιστοποίηση της ορθότητας στην ΑΠ</a:t>
            </a:r>
            <a:r>
              <a:rPr lang="en-US" dirty="0" smtClean="0">
                <a:solidFill>
                  <a:schemeClr val="tx2">
                    <a:lumMod val="50000"/>
                  </a:schemeClr>
                </a:solidFill>
                <a:latin typeface="+mn-lt"/>
              </a:rPr>
              <a:t>: </a:t>
            </a:r>
            <a:r>
              <a:rPr lang="el-GR" i="1" dirty="0" smtClean="0">
                <a:solidFill>
                  <a:schemeClr val="accent1">
                    <a:lumMod val="75000"/>
                  </a:schemeClr>
                </a:solidFill>
                <a:latin typeface="+mn-lt"/>
              </a:rPr>
              <a:t>πες πάντα όχι</a:t>
            </a:r>
            <a:r>
              <a:rPr lang="en-US" i="1" dirty="0" smtClean="0">
                <a:solidFill>
                  <a:schemeClr val="accent1">
                    <a:lumMod val="75000"/>
                  </a:schemeClr>
                </a:solidFill>
                <a:latin typeface="+mn-lt"/>
              </a:rPr>
              <a:t> </a:t>
            </a:r>
            <a:r>
              <a:rPr lang="el-GR" dirty="0" smtClean="0">
                <a:solidFill>
                  <a:schemeClr val="tx2">
                    <a:lumMod val="50000"/>
                  </a:schemeClr>
                </a:solidFill>
                <a:latin typeface="+mn-lt"/>
              </a:rPr>
              <a:t>και μην επιστρέφεις κανένα έγγραφο</a:t>
            </a:r>
          </a:p>
          <a:p>
            <a:pPr lvl="2">
              <a:spcBef>
                <a:spcPts val="700"/>
              </a:spcBef>
              <a:buClr>
                <a:schemeClr val="tx2">
                  <a:lumMod val="50000"/>
                </a:schemeClr>
              </a:buClr>
              <a:buFont typeface="Wingdings" pitchFamily="2" charset="2"/>
              <a:buChar char="§"/>
            </a:pPr>
            <a:r>
              <a:rPr lang="en-US" dirty="0">
                <a:solidFill>
                  <a:schemeClr val="tx2">
                    <a:lumMod val="50000"/>
                  </a:schemeClr>
                </a:solidFill>
                <a:latin typeface="+mn-lt"/>
              </a:rPr>
              <a:t> </a:t>
            </a:r>
            <a:r>
              <a:rPr lang="el-GR" dirty="0" smtClean="0">
                <a:solidFill>
                  <a:schemeClr val="tx2">
                    <a:lumMod val="50000"/>
                  </a:schemeClr>
                </a:solidFill>
                <a:latin typeface="+mn-lt"/>
              </a:rPr>
              <a:t>Αυτό έχει ως αποτέλεσμα </a:t>
            </a:r>
            <a:r>
              <a:rPr lang="en-US" dirty="0" smtClean="0">
                <a:solidFill>
                  <a:schemeClr val="tx2">
                    <a:lumMod val="50000"/>
                  </a:schemeClr>
                </a:solidFill>
                <a:latin typeface="+mn-lt"/>
              </a:rPr>
              <a:t>99.99</a:t>
            </a:r>
            <a:r>
              <a:rPr lang="en-US" dirty="0">
                <a:solidFill>
                  <a:schemeClr val="tx2">
                    <a:lumMod val="50000"/>
                  </a:schemeClr>
                </a:solidFill>
                <a:latin typeface="+mn-lt"/>
              </a:rPr>
              <a:t>% </a:t>
            </a:r>
            <a:r>
              <a:rPr lang="el-GR" dirty="0" smtClean="0">
                <a:solidFill>
                  <a:schemeClr val="tx2">
                    <a:lumMod val="50000"/>
                  </a:schemeClr>
                </a:solidFill>
                <a:latin typeface="+mn-lt"/>
              </a:rPr>
              <a:t>ορθότητα στα</a:t>
            </a:r>
            <a:r>
              <a:rPr lang="en-US" dirty="0">
                <a:solidFill>
                  <a:schemeClr val="tx2">
                    <a:lumMod val="50000"/>
                  </a:schemeClr>
                </a:solidFill>
                <a:latin typeface="+mn-lt"/>
              </a:rPr>
              <a:t> </a:t>
            </a:r>
            <a:r>
              <a:rPr lang="el-GR" dirty="0" smtClean="0">
                <a:solidFill>
                  <a:schemeClr val="tx2">
                    <a:lumMod val="50000"/>
                  </a:schemeClr>
                </a:solidFill>
                <a:latin typeface="+mn-lt"/>
              </a:rPr>
              <a:t>περισσότερα ερωτήματα </a:t>
            </a:r>
            <a:endParaRPr lang="en-US" dirty="0">
              <a:solidFill>
                <a:schemeClr val="tx2">
                  <a:lumMod val="50000"/>
                </a:schemeClr>
              </a:solidFill>
              <a:latin typeface="+mn-lt"/>
            </a:endParaRPr>
          </a:p>
          <a:p>
            <a:pPr lvl="1">
              <a:spcBef>
                <a:spcPts val="700"/>
              </a:spcBef>
              <a:buClr>
                <a:schemeClr val="tx2">
                  <a:lumMod val="50000"/>
                </a:schemeClr>
              </a:buClr>
            </a:pPr>
            <a:endParaRPr lang="el-GR" sz="2000"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Αναζητήσεις</a:t>
            </a:r>
            <a:r>
              <a:rPr lang="en-US" dirty="0" smtClean="0">
                <a:solidFill>
                  <a:schemeClr val="tx2">
                    <a:lumMod val="50000"/>
                  </a:schemeClr>
                </a:solidFill>
                <a:latin typeface="+mn-lt"/>
              </a:rPr>
              <a:t> </a:t>
            </a:r>
            <a:r>
              <a:rPr lang="el-GR" dirty="0" smtClean="0">
                <a:solidFill>
                  <a:schemeClr val="accent1">
                    <a:lumMod val="75000"/>
                  </a:schemeClr>
                </a:solidFill>
                <a:latin typeface="+mn-lt"/>
              </a:rPr>
              <a:t>στο </a:t>
            </a:r>
            <a:r>
              <a:rPr lang="en-US" dirty="0" smtClean="0">
                <a:solidFill>
                  <a:schemeClr val="accent1">
                    <a:lumMod val="75000"/>
                  </a:schemeClr>
                </a:solidFill>
                <a:latin typeface="+mn-lt"/>
              </a:rPr>
              <a:t>web </a:t>
            </a:r>
            <a:r>
              <a:rPr lang="en-US" dirty="0" smtClean="0">
                <a:solidFill>
                  <a:schemeClr val="tx2">
                    <a:lumMod val="50000"/>
                  </a:schemeClr>
                </a:solidFill>
                <a:latin typeface="+mn-lt"/>
              </a:rPr>
              <a:t>(</a:t>
            </a:r>
            <a:r>
              <a:rPr lang="el-GR" dirty="0" smtClean="0">
                <a:solidFill>
                  <a:schemeClr val="tx2">
                    <a:lumMod val="50000"/>
                  </a:schemeClr>
                </a:solidFill>
                <a:latin typeface="+mn-lt"/>
              </a:rPr>
              <a:t>και γενικά στην ΑΠ</a:t>
            </a:r>
            <a:r>
              <a:rPr lang="en-US" dirty="0" smtClean="0">
                <a:solidFill>
                  <a:schemeClr val="tx2">
                    <a:lumMod val="50000"/>
                  </a:schemeClr>
                </a:solidFill>
                <a:latin typeface="+mn-lt"/>
              </a:rPr>
              <a:t>) </a:t>
            </a:r>
            <a:r>
              <a:rPr lang="el-GR" dirty="0" smtClean="0">
                <a:solidFill>
                  <a:schemeClr val="tx2">
                    <a:lumMod val="50000"/>
                  </a:schemeClr>
                </a:solidFill>
                <a:latin typeface="+mn-lt"/>
              </a:rPr>
              <a:t>θέλουν να βρουν κάτι και έχουν κάποια </a:t>
            </a:r>
            <a:r>
              <a:rPr lang="el-GR" dirty="0" smtClean="0">
                <a:solidFill>
                  <a:schemeClr val="accent1">
                    <a:lumMod val="75000"/>
                  </a:schemeClr>
                </a:solidFill>
                <a:latin typeface="+mn-lt"/>
              </a:rPr>
              <a:t>ανεκτικότητα</a:t>
            </a:r>
            <a:r>
              <a:rPr lang="el-GR" dirty="0" smtClean="0">
                <a:solidFill>
                  <a:schemeClr val="tx2">
                    <a:lumMod val="50000"/>
                  </a:schemeClr>
                </a:solidFill>
                <a:latin typeface="+mn-lt"/>
              </a:rPr>
              <a:t> στα «σκουπίδια»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Καλύτερα να επιστρέφεις κάποια κακά</a:t>
            </a:r>
            <a:r>
              <a:rPr lang="en-US" dirty="0" smtClean="0">
                <a:solidFill>
                  <a:schemeClr val="tx2">
                    <a:lumMod val="50000"/>
                  </a:schemeClr>
                </a:solidFill>
                <a:latin typeface="+mn-lt"/>
              </a:rPr>
              <a:t> </a:t>
            </a:r>
            <a:r>
              <a:rPr lang="en-US" dirty="0">
                <a:solidFill>
                  <a:schemeClr val="tx2">
                    <a:lumMod val="50000"/>
                  </a:schemeClr>
                </a:solidFill>
                <a:latin typeface="+mn-lt"/>
              </a:rPr>
              <a:t>hits </a:t>
            </a:r>
            <a:r>
              <a:rPr lang="el-GR" dirty="0" smtClean="0">
                <a:solidFill>
                  <a:schemeClr val="tx2">
                    <a:lumMod val="50000"/>
                  </a:schemeClr>
                </a:solidFill>
                <a:latin typeface="+mn-lt"/>
              </a:rPr>
              <a:t>αρκεί να επιστέφεις κάτι </a:t>
            </a:r>
          </a:p>
          <a:p>
            <a:pPr lvl="1">
              <a:spcBef>
                <a:spcPts val="700"/>
              </a:spcBef>
              <a:buClr>
                <a:schemeClr val="tx2">
                  <a:lumMod val="50000"/>
                </a:schemeClr>
              </a:buClr>
            </a:pPr>
            <a:r>
              <a:rPr lang="en-US" dirty="0" smtClean="0">
                <a:solidFill>
                  <a:schemeClr val="tx2">
                    <a:lumMod val="50000"/>
                  </a:schemeClr>
                </a:solidFill>
                <a:latin typeface="+mn-lt"/>
              </a:rPr>
              <a:t>→</a:t>
            </a:r>
            <a:r>
              <a:rPr lang="el-GR" dirty="0" smtClean="0">
                <a:solidFill>
                  <a:schemeClr val="tx2">
                    <a:lumMod val="50000"/>
                  </a:schemeClr>
                </a:solidFill>
                <a:latin typeface="+mn-lt"/>
              </a:rPr>
              <a:t> Για την αποτίμηση, χρησιμοποιούμε την ακρίβεια, ανάκληση και </a:t>
            </a:r>
            <a:r>
              <a:rPr lang="en-US" dirty="0" smtClean="0">
                <a:solidFill>
                  <a:schemeClr val="tx2">
                    <a:lumMod val="50000"/>
                  </a:schemeClr>
                </a:solidFill>
                <a:latin typeface="+mn-lt"/>
              </a:rPr>
              <a:t>F</a:t>
            </a: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1691845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Δυσκολίες στη χρήση </a:t>
            </a:r>
            <a:r>
              <a:rPr lang="en-US" sz="4000" dirty="0" smtClean="0">
                <a:solidFill>
                  <a:schemeClr val="accent2">
                    <a:lumMod val="75000"/>
                  </a:schemeClr>
                </a:solidFill>
                <a:ea typeface="ＭＳ Ｐゴシック" charset="-128"/>
              </a:rPr>
              <a:t>P/R</a:t>
            </a:r>
          </a:p>
        </p:txBody>
      </p:sp>
      <p:sp>
        <p:nvSpPr>
          <p:cNvPr id="27652" name="Rectangle 3"/>
          <p:cNvSpPr>
            <a:spLocks noGrp="1" noChangeArrowheads="1"/>
          </p:cNvSpPr>
          <p:nvPr>
            <p:ph idx="1"/>
          </p:nvPr>
        </p:nvSpPr>
        <p:spPr>
          <a:xfrm>
            <a:off x="628650" y="1825625"/>
            <a:ext cx="7886700" cy="3432175"/>
          </a:xfrm>
        </p:spPr>
        <p:txBody>
          <a:bodyPr/>
          <a:lstStyle/>
          <a:p>
            <a:pPr eaLnBrk="1" hangingPunct="1"/>
            <a:r>
              <a:rPr lang="el-GR" dirty="0" smtClean="0">
                <a:ea typeface="ＭＳ Ｐゴシック" charset="-128"/>
              </a:rPr>
              <a:t>Πρέπει να υπολογιστούν </a:t>
            </a:r>
            <a:r>
              <a:rPr lang="el-GR" i="1" dirty="0" smtClean="0">
                <a:solidFill>
                  <a:schemeClr val="accent2">
                    <a:lumMod val="75000"/>
                  </a:schemeClr>
                </a:solidFill>
                <a:ea typeface="ＭＳ Ｐゴシック" charset="-128"/>
              </a:rPr>
              <a:t>μέσοι όροι </a:t>
            </a:r>
            <a:r>
              <a:rPr lang="el-GR" dirty="0" smtClean="0">
                <a:ea typeface="ＭＳ Ｐゴシック" charset="-128"/>
              </a:rPr>
              <a:t>για μεγάλες ομάδες συλλογών εγγράφων/ερωτημάτων </a:t>
            </a:r>
            <a:endParaRPr lang="en-US" dirty="0" smtClean="0">
              <a:ea typeface="ＭＳ Ｐゴシック" charset="-128"/>
            </a:endParaRPr>
          </a:p>
          <a:p>
            <a:pPr eaLnBrk="1" hangingPunct="1"/>
            <a:r>
              <a:rPr lang="el-GR" dirty="0" smtClean="0">
                <a:ea typeface="ＭＳ Ｐゴシック" charset="-128"/>
              </a:rPr>
              <a:t>Χρειάζονται </a:t>
            </a:r>
            <a:r>
              <a:rPr lang="el-GR" i="1" dirty="0" smtClean="0">
                <a:solidFill>
                  <a:schemeClr val="accent2">
                    <a:lumMod val="75000"/>
                  </a:schemeClr>
                </a:solidFill>
                <a:ea typeface="ＭＳ Ｐゴシック" charset="-128"/>
              </a:rPr>
              <a:t>εκτιμήσεις συνάφειας από ανθρώπους</a:t>
            </a:r>
          </a:p>
          <a:p>
            <a:pPr lvl="1" eaLnBrk="1" hangingPunct="1"/>
            <a:r>
              <a:rPr lang="el-GR" dirty="0" smtClean="0">
                <a:ea typeface="ＭＳ Ｐゴシック" charset="-128"/>
              </a:rPr>
              <a:t>Οι χρήστες γενικά δεν είναι αξιόπιστοι αξιολογητές </a:t>
            </a:r>
            <a:endParaRPr lang="en-US" dirty="0" smtClean="0">
              <a:ea typeface="ＭＳ Ｐゴシック" charset="-128"/>
            </a:endParaRPr>
          </a:p>
          <a:p>
            <a:pPr eaLnBrk="1" hangingPunct="1"/>
            <a:r>
              <a:rPr lang="el-GR" dirty="0" smtClean="0">
                <a:ea typeface="ＭＳ Ｐゴシック" charset="-128"/>
              </a:rPr>
              <a:t>Οι εκτιμήσεις πρέπει να είναι </a:t>
            </a:r>
            <a:r>
              <a:rPr lang="el-GR" i="1" dirty="0" smtClean="0">
                <a:solidFill>
                  <a:schemeClr val="accent2">
                    <a:lumMod val="75000"/>
                  </a:schemeClr>
                </a:solidFill>
                <a:ea typeface="ＭＳ Ｐゴシック" charset="-128"/>
              </a:rPr>
              <a:t>δυαδικές</a:t>
            </a:r>
            <a:r>
              <a:rPr lang="el-GR" dirty="0" smtClean="0">
                <a:ea typeface="ＭＳ Ｐゴシック" charset="-128"/>
              </a:rPr>
              <a:t> </a:t>
            </a:r>
          </a:p>
          <a:p>
            <a:pPr lvl="1" eaLnBrk="1" hangingPunct="1"/>
            <a:r>
              <a:rPr lang="el-GR" dirty="0" smtClean="0">
                <a:ea typeface="ＭＳ Ｐゴシック" charset="-128"/>
              </a:rPr>
              <a:t>Ενδιάμεσες αξιολογήσεις; </a:t>
            </a:r>
            <a:endParaRPr lang="en-US" dirty="0" smtClean="0">
              <a:ea typeface="ＭＳ Ｐゴシック" charset="-128"/>
            </a:endParaRPr>
          </a:p>
          <a:p>
            <a:pPr eaLnBrk="1" hangingPunct="1"/>
            <a:r>
              <a:rPr lang="el-GR" dirty="0" smtClean="0">
                <a:ea typeface="ＭＳ Ｐゴシック" charset="-128"/>
              </a:rPr>
              <a:t>Εξαρτώνται από τη συλλογή/συγγραφή </a:t>
            </a:r>
            <a:endParaRPr lang="en-US" dirty="0" smtClean="0">
              <a:ea typeface="ＭＳ Ｐゴシック" charset="-128"/>
            </a:endParaRPr>
          </a:p>
          <a:p>
            <a:pPr lvl="1" eaLnBrk="1" hangingPunct="1"/>
            <a:r>
              <a:rPr lang="el-GR" dirty="0" smtClean="0">
                <a:ea typeface="ＭＳ Ｐゴシック" charset="-128"/>
              </a:rPr>
              <a:t>Τα αποτελέσματα μπορεί να διαφέρουν από το ένα πεδίο στο άλλο </a:t>
            </a:r>
          </a:p>
          <a:p>
            <a:pPr lvl="1" eaLnBrk="1" hangingPunct="1"/>
            <a:r>
              <a:rPr lang="en-US" dirty="0" smtClean="0">
                <a:ea typeface="ＭＳ Ｐゴシック" charset="-128"/>
              </a:rPr>
              <a:t>Development test collection (tune </a:t>
            </a:r>
            <a:r>
              <a:rPr lang="el-GR" dirty="0" smtClean="0">
                <a:ea typeface="ＭＳ Ｐゴシック" charset="-128"/>
              </a:rPr>
              <a:t>το σύστημα για μια συλλογή και εκτίμησε την απόδοση του σε αυτήν)</a:t>
            </a:r>
            <a:endParaRPr lang="en-US" dirty="0" smtClean="0">
              <a:ea typeface="ＭＳ Ｐゴシック" charset="-128"/>
            </a:endParaRPr>
          </a:p>
        </p:txBody>
      </p:sp>
      <p:sp>
        <p:nvSpPr>
          <p:cNvPr id="27650" name="Slide Number Placeholder 5"/>
          <p:cNvSpPr>
            <a:spLocks noGrp="1"/>
          </p:cNvSpPr>
          <p:nvPr>
            <p:ph type="sldNum" sz="quarter" idx="12"/>
          </p:nvPr>
        </p:nvSpPr>
        <p:spPr bwMode="auto">
          <a:noFill/>
          <a:ln>
            <a:miter lim="800000"/>
            <a:headEnd/>
            <a:tailEnd/>
          </a:ln>
        </p:spPr>
        <p:txBody>
          <a:bodyPr/>
          <a:lstStyle/>
          <a:p>
            <a:fld id="{D731A224-AAB1-4F82-8A15-516BAD8A4B12}" type="slidenum">
              <a:rPr lang="en-US" smtClean="0"/>
              <a:pPr/>
              <a:t>29</a:t>
            </a:fld>
            <a:endParaRPr lang="en-US" smtClean="0"/>
          </a:p>
        </p:txBody>
      </p:sp>
      <p:sp>
        <p:nvSpPr>
          <p:cNvPr id="2765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Αξιολόγηση συστήματος</a:t>
            </a:r>
            <a:endParaRPr lang="en-US" sz="4000"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sp>
        <p:nvSpPr>
          <p:cNvPr id="7" name="Text Box 3"/>
          <p:cNvSpPr txBox="1">
            <a:spLocks noChangeArrowheads="1"/>
          </p:cNvSpPr>
          <p:nvPr/>
        </p:nvSpPr>
        <p:spPr bwMode="auto">
          <a:xfrm>
            <a:off x="152400" y="1524000"/>
            <a:ext cx="8458200" cy="3505200"/>
          </a:xfrm>
          <a:prstGeom prst="rect">
            <a:avLst/>
          </a:prstGeom>
          <a:noFill/>
          <a:ln w="9525">
            <a:noFill/>
            <a:round/>
            <a:headEnd/>
            <a:tailEnd/>
          </a:ln>
        </p:spPr>
        <p:txBody>
          <a:bodyPr/>
          <a:lstStyle/>
          <a:p>
            <a:pPr marL="914400" lvl="1" indent="-457200">
              <a:spcBef>
                <a:spcPts val="700"/>
              </a:spcBef>
              <a:buClr>
                <a:srgbClr val="336699"/>
              </a:buClr>
            </a:pPr>
            <a:r>
              <a:rPr lang="el-GR" sz="2800" dirty="0" smtClean="0">
                <a:solidFill>
                  <a:schemeClr val="accent2">
                    <a:lumMod val="75000"/>
                  </a:schemeClr>
                </a:solidFill>
                <a:latin typeface="+mn-lt"/>
              </a:rPr>
              <a:t>Αποδοτικότητα (</a:t>
            </a:r>
            <a:r>
              <a:rPr lang="en-US" sz="2800" dirty="0" smtClean="0">
                <a:solidFill>
                  <a:schemeClr val="accent2">
                    <a:lumMod val="75000"/>
                  </a:schemeClr>
                </a:solidFill>
                <a:latin typeface="+mn-lt"/>
              </a:rPr>
              <a:t>Performance)</a:t>
            </a:r>
          </a:p>
          <a:p>
            <a:pPr marL="914400" lvl="1" indent="-457200">
              <a:spcBef>
                <a:spcPts val="700"/>
              </a:spcBef>
              <a:buFont typeface="Wingdings" pitchFamily="2" charset="2"/>
              <a:buChar char="§"/>
            </a:pPr>
            <a:r>
              <a:rPr lang="el-GR" sz="1800" dirty="0">
                <a:latin typeface="+mn-lt"/>
              </a:rPr>
              <a:t>Πόσο μεγάλο είναι  το ευρετήριο (</a:t>
            </a:r>
            <a:r>
              <a:rPr lang="el-GR" sz="1800" i="1" dirty="0">
                <a:latin typeface="+mn-lt"/>
              </a:rPr>
              <a:t>αποθήκευση</a:t>
            </a:r>
            <a:r>
              <a:rPr lang="el-GR" sz="1800" dirty="0">
                <a:latin typeface="+mn-lt"/>
              </a:rPr>
              <a:t>);</a:t>
            </a:r>
          </a:p>
          <a:p>
            <a:pPr marL="914400" lvl="1" indent="-457200">
              <a:spcBef>
                <a:spcPts val="700"/>
              </a:spcBef>
              <a:buFont typeface="Wingdings" pitchFamily="2" charset="2"/>
              <a:buChar char="§"/>
            </a:pPr>
            <a:r>
              <a:rPr lang="el-GR" sz="1800" dirty="0" smtClean="0">
                <a:latin typeface="+mn-lt"/>
              </a:rPr>
              <a:t>Πόσο </a:t>
            </a:r>
            <a:r>
              <a:rPr lang="el-GR" sz="1800" i="1" dirty="0" smtClean="0">
                <a:latin typeface="+mn-lt"/>
              </a:rPr>
              <a:t>γρήγορη</a:t>
            </a:r>
            <a:r>
              <a:rPr lang="el-GR" sz="1800" dirty="0" smtClean="0">
                <a:latin typeface="+mn-lt"/>
              </a:rPr>
              <a:t> είναι η κατασκευή του ευρετηρίου;</a:t>
            </a:r>
          </a:p>
          <a:p>
            <a:pPr marL="1371600" lvl="2" indent="-457200">
              <a:spcBef>
                <a:spcPts val="700"/>
              </a:spcBef>
              <a:buFont typeface="Wingdings" pitchFamily="2" charset="2"/>
              <a:buChar char="§"/>
            </a:pPr>
            <a:r>
              <a:rPr lang="el-GR" sz="1800" dirty="0" smtClean="0">
                <a:latin typeface="+mn-lt"/>
              </a:rPr>
              <a:t>Αριθμός εγγράφων την ώρα </a:t>
            </a:r>
            <a:r>
              <a:rPr lang="en-US" sz="1800" dirty="0" smtClean="0">
                <a:latin typeface="+mn-lt"/>
              </a:rPr>
              <a:t>(throughput)</a:t>
            </a:r>
            <a:endParaRPr lang="el-GR" sz="1800" dirty="0" smtClean="0">
              <a:latin typeface="+mn-lt"/>
            </a:endParaRPr>
          </a:p>
          <a:p>
            <a:pPr marL="914400" lvl="1" indent="-457200">
              <a:spcBef>
                <a:spcPts val="700"/>
              </a:spcBef>
              <a:buFont typeface="Wingdings" pitchFamily="2" charset="2"/>
              <a:buChar char="§"/>
            </a:pPr>
            <a:r>
              <a:rPr lang="el-GR" sz="1800" dirty="0" smtClean="0">
                <a:latin typeface="+mn-lt"/>
              </a:rPr>
              <a:t>Πόσο </a:t>
            </a:r>
            <a:r>
              <a:rPr lang="el-GR" sz="1800" i="1" dirty="0" smtClean="0">
                <a:latin typeface="+mn-lt"/>
              </a:rPr>
              <a:t>γρήγορη</a:t>
            </a:r>
            <a:r>
              <a:rPr lang="el-GR" sz="1800" dirty="0" smtClean="0">
                <a:latin typeface="+mn-lt"/>
              </a:rPr>
              <a:t> είναι η αναζήτηση;</a:t>
            </a:r>
          </a:p>
          <a:p>
            <a:pPr marL="1371600" lvl="2" indent="-457200">
              <a:spcBef>
                <a:spcPts val="700"/>
              </a:spcBef>
              <a:buFont typeface="Wingdings" pitchFamily="2" charset="2"/>
              <a:buChar char="§"/>
            </a:pPr>
            <a:r>
              <a:rPr lang="el-GR" sz="1800" dirty="0" smtClean="0">
                <a:latin typeface="+mn-lt"/>
              </a:rPr>
              <a:t>π</a:t>
            </a:r>
            <a:r>
              <a:rPr lang="en-US" sz="1800" dirty="0" smtClean="0">
                <a:latin typeface="+mn-lt"/>
              </a:rPr>
              <a:t>.</a:t>
            </a:r>
            <a:r>
              <a:rPr lang="el-GR" sz="1800" dirty="0" smtClean="0">
                <a:latin typeface="+mn-lt"/>
              </a:rPr>
              <a:t>χ</a:t>
            </a:r>
            <a:r>
              <a:rPr lang="en-US" sz="1800" dirty="0" smtClean="0">
                <a:latin typeface="+mn-lt"/>
              </a:rPr>
              <a:t>., latency </a:t>
            </a:r>
            <a:r>
              <a:rPr lang="el-GR" sz="1800" dirty="0" smtClean="0">
                <a:latin typeface="+mn-lt"/>
              </a:rPr>
              <a:t>(χρόνος απόκρισης) ή </a:t>
            </a:r>
            <a:r>
              <a:rPr lang="en-US" sz="1800" dirty="0" smtClean="0">
                <a:latin typeface="+mn-lt"/>
              </a:rPr>
              <a:t>throughput </a:t>
            </a:r>
            <a:r>
              <a:rPr lang="el-GR" sz="1800" dirty="0" smtClean="0">
                <a:latin typeface="+mn-lt"/>
              </a:rPr>
              <a:t>(</a:t>
            </a:r>
            <a:r>
              <a:rPr lang="el-GR" sz="1800" dirty="0" err="1" smtClean="0">
                <a:latin typeface="+mn-lt"/>
              </a:rPr>
              <a:t>ρύθμο</a:t>
            </a:r>
            <a:r>
              <a:rPr lang="el-GR" sz="1800" dirty="0" smtClean="0">
                <a:latin typeface="+mn-lt"/>
              </a:rPr>
              <a:t>-απόδοση) ως συνάρτηση των ερωτημάτων ανά δευτερόλεπτο ή του μεγέθους του ευρετηρίου</a:t>
            </a:r>
            <a:endParaRPr lang="en-US" sz="1800" dirty="0" smtClean="0">
              <a:latin typeface="+mn-lt"/>
            </a:endParaRPr>
          </a:p>
          <a:p>
            <a:pPr marL="914400" lvl="1" indent="-457200">
              <a:spcBef>
                <a:spcPts val="700"/>
              </a:spcBef>
              <a:buClr>
                <a:srgbClr val="336699"/>
              </a:buClr>
            </a:pPr>
            <a:r>
              <a:rPr lang="el-GR" dirty="0" smtClean="0">
                <a:solidFill>
                  <a:schemeClr val="accent2">
                    <a:lumMod val="75000"/>
                  </a:schemeClr>
                </a:solidFill>
                <a:latin typeface="+mn-lt"/>
              </a:rPr>
              <a:t>Εκφραστικότητα</a:t>
            </a:r>
            <a:r>
              <a:rPr lang="el-GR" dirty="0" smtClean="0">
                <a:solidFill>
                  <a:schemeClr val="tx2">
                    <a:lumMod val="50000"/>
                  </a:schemeClr>
                </a:solidFill>
                <a:latin typeface="+mn-lt"/>
              </a:rPr>
              <a:t> της γλώσσας ερωτημάτων</a:t>
            </a:r>
          </a:p>
          <a:p>
            <a:pPr marL="914400" lvl="1" indent="-457200">
              <a:spcBef>
                <a:spcPts val="700"/>
              </a:spcBef>
              <a:buClr>
                <a:srgbClr val="336699"/>
              </a:buClr>
            </a:pPr>
            <a:r>
              <a:rPr lang="el-GR" dirty="0" smtClean="0">
                <a:solidFill>
                  <a:schemeClr val="tx2">
                    <a:lumMod val="50000"/>
                  </a:schemeClr>
                </a:solidFill>
                <a:latin typeface="+mn-lt"/>
              </a:rPr>
              <a:t>	</a:t>
            </a:r>
            <a:r>
              <a:rPr lang="el-GR" sz="2000" dirty="0" smtClean="0">
                <a:solidFill>
                  <a:schemeClr val="tx2">
                    <a:lumMod val="50000"/>
                  </a:schemeClr>
                </a:solidFill>
                <a:latin typeface="+mn-lt"/>
              </a:rPr>
              <a:t>επιτρέπει τη διατύπωση περίπλοκων αναγκών πληροφόρησης;</a:t>
            </a:r>
          </a:p>
          <a:p>
            <a:pPr marL="914400" lvl="1" indent="-457200">
              <a:spcBef>
                <a:spcPts val="700"/>
              </a:spcBef>
              <a:buClr>
                <a:srgbClr val="336699"/>
              </a:buClr>
            </a:pPr>
            <a:r>
              <a:rPr lang="el-GR" dirty="0" smtClean="0">
                <a:solidFill>
                  <a:schemeClr val="tx2">
                    <a:lumMod val="50000"/>
                  </a:schemeClr>
                </a:solidFill>
                <a:latin typeface="+mn-lt"/>
              </a:rPr>
              <a:t>Ποιο είναι το </a:t>
            </a:r>
            <a:r>
              <a:rPr lang="el-GR" dirty="0" smtClean="0">
                <a:solidFill>
                  <a:schemeClr val="accent2">
                    <a:lumMod val="75000"/>
                  </a:schemeClr>
                </a:solidFill>
                <a:latin typeface="+mn-lt"/>
              </a:rPr>
              <a:t>κόστος</a:t>
            </a:r>
            <a:r>
              <a:rPr lang="el-GR" dirty="0" smtClean="0">
                <a:solidFill>
                  <a:schemeClr val="tx2">
                    <a:lumMod val="50000"/>
                  </a:schemeClr>
                </a:solidFill>
                <a:latin typeface="+mn-lt"/>
              </a:rPr>
              <a:t> ανά ερώτημα; </a:t>
            </a:r>
          </a:p>
          <a:p>
            <a:pPr marL="1371600" lvl="2" indent="-457200">
              <a:spcBef>
                <a:spcPts val="700"/>
              </a:spcBef>
              <a:buFont typeface="Wingdings" pitchFamily="2" charset="2"/>
              <a:buChar char="§"/>
            </a:pPr>
            <a:r>
              <a:rPr lang="el-GR" sz="1800" dirty="0" smtClean="0">
                <a:solidFill>
                  <a:schemeClr val="tx2">
                    <a:lumMod val="50000"/>
                  </a:schemeClr>
                </a:solidFill>
                <a:latin typeface="+mn-lt"/>
              </a:rPr>
              <a:t>Π.χ., σε δολάρια</a:t>
            </a:r>
            <a:endParaRPr lang="de-DE" sz="1800" dirty="0" smtClean="0">
              <a:solidFill>
                <a:schemeClr val="tx2">
                  <a:lumMod val="50000"/>
                </a:schemeClr>
              </a:solidFill>
              <a:latin typeface="+mn-lt"/>
            </a:endParaRPr>
          </a:p>
          <a:p>
            <a:pPr marL="914400" lvl="1" indent="-457200">
              <a:spcBef>
                <a:spcPts val="700"/>
              </a:spcBef>
              <a:buClr>
                <a:srgbClr val="336699"/>
              </a:buClr>
              <a:buFont typeface="Wingdings" pitchFamily="2" charset="2"/>
              <a:buChar char="§"/>
            </a:pPr>
            <a:endParaRPr lang="en-US" sz="2800" dirty="0" smtClean="0">
              <a:solidFill>
                <a:schemeClr val="tx2">
                  <a:lumMod val="50000"/>
                </a:schemeClr>
              </a:solidFill>
              <a:latin typeface="+mn-lt"/>
            </a:endParaRPr>
          </a:p>
        </p:txBody>
      </p:sp>
    </p:spTree>
    <p:extLst>
      <p:ext uri="{BB962C8B-B14F-4D97-AF65-F5344CB8AC3E}">
        <p14:creationId xmlns:p14="http://schemas.microsoft.com/office/powerpoint/2010/main" val="857123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609600" y="685800"/>
            <a:ext cx="7793037" cy="685800"/>
          </a:xfrm>
        </p:spPr>
        <p:txBody>
          <a:bodyPr>
            <a:normAutofit/>
          </a:bodyPr>
          <a:lstStyle/>
          <a:p>
            <a:pPr algn="ctr"/>
            <a:r>
              <a:rPr lang="el-GR" sz="4000" dirty="0" smtClean="0">
                <a:solidFill>
                  <a:schemeClr val="accent2">
                    <a:lumMod val="75000"/>
                  </a:schemeClr>
                </a:solidFill>
              </a:rPr>
              <a:t>Μη γνωστή ανάκληση</a:t>
            </a:r>
            <a:endParaRPr lang="en-US" sz="4000" dirty="0">
              <a:solidFill>
                <a:schemeClr val="accent2">
                  <a:lumMod val="75000"/>
                </a:schemeClr>
              </a:solidFill>
            </a:endParaRPr>
          </a:p>
        </p:txBody>
      </p:sp>
      <p:sp>
        <p:nvSpPr>
          <p:cNvPr id="330755" name="Rectangle 3"/>
          <p:cNvSpPr>
            <a:spLocks noGrp="1" noChangeArrowheads="1"/>
          </p:cNvSpPr>
          <p:nvPr>
            <p:ph idx="1"/>
          </p:nvPr>
        </p:nvSpPr>
        <p:spPr>
          <a:xfrm>
            <a:off x="381000" y="1905000"/>
            <a:ext cx="8077200" cy="1600200"/>
          </a:xfrm>
        </p:spPr>
        <p:txBody>
          <a:bodyPr>
            <a:noAutofit/>
          </a:bodyPr>
          <a:lstStyle/>
          <a:p>
            <a:r>
              <a:rPr lang="el-GR" altLang="zh-TW" dirty="0" smtClean="0">
                <a:ea typeface="新細明體" pitchFamily="2" charset="-120"/>
              </a:rPr>
              <a:t>Ο συνολικός αριθμός των συναφών εγγράφων δεν είναι πάντα γνωστός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Δειγματοληψία – πάρε έγγραφα από τη συλλογή και αξιολόγησε τη συνάφεια τους</a:t>
            </a:r>
            <a:r>
              <a:rPr lang="en-US" altLang="zh-TW" dirty="0" smtClean="0">
                <a:ea typeface="新細明體" pitchFamily="2" charset="-120"/>
              </a:rPr>
              <a:t>.</a:t>
            </a:r>
            <a:endParaRPr lang="en-US" altLang="zh-TW" dirty="0">
              <a:ea typeface="新細明體" pitchFamily="2" charset="-120"/>
            </a:endParaRPr>
          </a:p>
          <a:p>
            <a:pPr lvl="1"/>
            <a:r>
              <a:rPr lang="el-GR" altLang="zh-TW" dirty="0" smtClean="0">
                <a:ea typeface="新細明體" pitchFamily="2" charset="-120"/>
              </a:rPr>
              <a:t>Εφάρμοσε </a:t>
            </a:r>
            <a:r>
              <a:rPr lang="el-GR" altLang="zh-TW" i="1" dirty="0" smtClean="0">
                <a:solidFill>
                  <a:schemeClr val="accent6">
                    <a:lumMod val="75000"/>
                  </a:schemeClr>
                </a:solidFill>
                <a:ea typeface="新細明體" pitchFamily="2" charset="-120"/>
              </a:rPr>
              <a:t>διαφορετικούς αλγόριθμους </a:t>
            </a:r>
            <a:r>
              <a:rPr lang="el-GR" altLang="zh-TW" dirty="0" smtClean="0">
                <a:ea typeface="新細明體" pitchFamily="2" charset="-120"/>
              </a:rPr>
              <a:t>για την ίδια συλλογή και την ίδια ερώτηση και χρησιμοποίησε το </a:t>
            </a:r>
            <a:r>
              <a:rPr lang="el-GR" altLang="zh-TW" i="1" dirty="0" smtClean="0">
                <a:solidFill>
                  <a:schemeClr val="accent6">
                    <a:lumMod val="75000"/>
                  </a:schemeClr>
                </a:solidFill>
                <a:ea typeface="新細明體" pitchFamily="2" charset="-120"/>
              </a:rPr>
              <a:t>άθροισμα των συναφών εγγράφων</a:t>
            </a:r>
            <a:endParaRPr lang="en-US" altLang="zh-TW" i="1" dirty="0">
              <a:solidFill>
                <a:schemeClr val="accent6">
                  <a:lumMod val="75000"/>
                </a:schemeClr>
              </a:solidFill>
              <a:ea typeface="新細明體" pitchFamily="2" charset="-120"/>
            </a:endParaRPr>
          </a:p>
          <a:p>
            <a:endParaRPr lang="en-US" dirty="0"/>
          </a:p>
        </p:txBody>
      </p:sp>
    </p:spTree>
    <p:extLst>
      <p:ext uri="{BB962C8B-B14F-4D97-AF65-F5344CB8AC3E}">
        <p14:creationId xmlns:p14="http://schemas.microsoft.com/office/powerpoint/2010/main" val="31088164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sz="3200" dirty="0" smtClean="0">
                <a:solidFill>
                  <a:schemeClr val="accent2">
                    <a:lumMod val="75000"/>
                  </a:schemeClr>
                </a:solidFill>
                <a:ea typeface="ＭＳ Ｐゴシック" pitchFamily="-112" charset="-128"/>
              </a:rPr>
              <a:t>Μέτρα Συνάφειας χωρίς Διάταξη</a:t>
            </a:r>
            <a:r>
              <a:rPr lang="en-US" sz="3200" dirty="0" smtClean="0">
                <a:solidFill>
                  <a:schemeClr val="accent2">
                    <a:lumMod val="75000"/>
                  </a:schemeClr>
                </a:solidFill>
                <a:ea typeface="ＭＳ Ｐゴシック" pitchFamily="-112" charset="-128"/>
              </a:rPr>
              <a:t> (</a:t>
            </a:r>
            <a:r>
              <a:rPr lang="el-GR" sz="3200" dirty="0" smtClean="0">
                <a:solidFill>
                  <a:schemeClr val="accent2">
                    <a:lumMod val="75000"/>
                  </a:schemeClr>
                </a:solidFill>
                <a:ea typeface="ＭＳ Ｐゴシック" pitchFamily="-112" charset="-128"/>
              </a:rPr>
              <a:t>επανάληψη)</a:t>
            </a:r>
            <a:endParaRPr lang="en-US" sz="32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533400" y="1518747"/>
            <a:ext cx="8436764" cy="698499"/>
          </a:xfrm>
        </p:spPr>
        <p:txBody>
          <a:bodyPr/>
          <a:lstStyle/>
          <a:p>
            <a:pPr marL="0" indent="0" eaLnBrk="1" hangingPunct="1">
              <a:buNone/>
            </a:pPr>
            <a:r>
              <a:rPr lang="el-GR" dirty="0" smtClean="0">
                <a:ea typeface="ＭＳ Ｐゴシック" pitchFamily="-112" charset="-128"/>
              </a:rPr>
              <a:t>Τα αποτελέσματα μιας ερώτησης θεωρούνται </a:t>
            </a:r>
            <a:r>
              <a:rPr lang="el-GR" i="1" dirty="0" smtClean="0">
                <a:ea typeface="ＭＳ Ｐゴシック" pitchFamily="-112" charset="-128"/>
              </a:rPr>
              <a:t>σύνολο</a:t>
            </a:r>
            <a:r>
              <a:rPr lang="el-GR" dirty="0" smtClean="0">
                <a:ea typeface="ＭＳ Ｐゴシック" pitchFamily="-112" charset="-128"/>
              </a:rPr>
              <a:t>, δηλαδή αξιολογούμε τη συνάφεια ενός συνόλου</a:t>
            </a:r>
            <a:endParaRPr lang="el-GR"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31</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graphicFrame>
        <p:nvGraphicFramePr>
          <p:cNvPr id="7" name="Table 6"/>
          <p:cNvGraphicFramePr>
            <a:graphicFrameLocks noGrp="1"/>
          </p:cNvGraphicFramePr>
          <p:nvPr>
            <p:extLst>
              <p:ext uri="{D42A27DB-BD31-4B8C-83A1-F6EECF244321}">
                <p14:modId xmlns:p14="http://schemas.microsoft.com/office/powerpoint/2010/main" val="3319312722"/>
              </p:ext>
            </p:extLst>
          </p:nvPr>
        </p:nvGraphicFramePr>
        <p:xfrm>
          <a:off x="1066800" y="2806909"/>
          <a:ext cx="6691340" cy="1706880"/>
        </p:xfrm>
        <a:graphic>
          <a:graphicData uri="http://schemas.openxmlformats.org/drawingml/2006/table">
            <a:tbl>
              <a:tblPr firstRow="1" bandRow="1">
                <a:tableStyleId>{C083E6E3-FA7D-4D7B-A595-EF9225AFEA82}</a:tableStyleId>
              </a:tblPr>
              <a:tblGrid>
                <a:gridCol w="1672835"/>
                <a:gridCol w="1672835"/>
                <a:gridCol w="1847070"/>
                <a:gridCol w="1498600"/>
              </a:tblGrid>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DE" sz="2200" kern="1200" dirty="0" smtClean="0"/>
                        <a:t>relevant</a:t>
                      </a:r>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200" kern="1200" dirty="0" smtClean="0"/>
                        <a:t>not relevant</a:t>
                      </a:r>
                      <a:endParaRPr lang="de-DE" sz="2200" b="1" kern="1200" dirty="0" smtClean="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2880">
                <a:tc>
                  <a:txBody>
                    <a:bodyPr/>
                    <a:lstStyle/>
                    <a:p>
                      <a:r>
                        <a:rPr lang="de-DE" sz="2200" kern="1200" dirty="0" err="1" smtClean="0"/>
                        <a:t>retrieved</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b="1" kern="1200" dirty="0" smtClean="0">
                          <a:solidFill>
                            <a:schemeClr val="accent6">
                              <a:lumMod val="75000"/>
                            </a:schemeClr>
                          </a:solidFill>
                        </a:rPr>
                        <a:t>TP</a:t>
                      </a:r>
                      <a:endParaRPr lang="de-DE" sz="2200" b="1" dirty="0">
                        <a:solidFill>
                          <a:schemeClr val="accent6">
                            <a:lumMod val="75000"/>
                          </a:schemeClr>
                        </a:solidFill>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de-DE"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2200" kern="1200" dirty="0" smtClean="0"/>
                        <a:t>not retrieved </a:t>
                      </a:r>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2200" b="1" kern="1200" dirty="0" smtClean="0">
                          <a:solidFill>
                            <a:schemeClr val="accent6">
                              <a:lumMod val="75000"/>
                            </a:schemeClr>
                          </a:solidFill>
                          <a:latin typeface="+mn-lt"/>
                          <a:ea typeface="+mn-ea"/>
                          <a:cs typeface="+mn-cs"/>
                        </a:rPr>
                        <a:t>FP</a:t>
                      </a:r>
                      <a:endParaRPr lang="de-DE" sz="2200" b="1" kern="1200" dirty="0">
                        <a:solidFill>
                          <a:schemeClr val="accent6">
                            <a:lumMod val="75000"/>
                          </a:schemeClr>
                        </a:solidFill>
                        <a:latin typeface="+mn-lt"/>
                        <a:ea typeface="+mn-ea"/>
                        <a:cs typeface="+mn-cs"/>
                      </a:endParaRPr>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latinLnBrk="0" hangingPunct="1"/>
                      <a:r>
                        <a:rPr lang="en-US" sz="2200" b="1" kern="1200" dirty="0" smtClean="0">
                          <a:solidFill>
                            <a:schemeClr val="accent6">
                              <a:lumMod val="75000"/>
                            </a:schemeClr>
                          </a:solidFill>
                          <a:latin typeface="+mn-lt"/>
                          <a:ea typeface="+mn-ea"/>
                          <a:cs typeface="+mn-cs"/>
                        </a:rPr>
                        <a:t>TN</a:t>
                      </a:r>
                      <a:endParaRPr lang="de-DE" sz="2200" b="1" kern="1200" dirty="0">
                        <a:solidFill>
                          <a:schemeClr val="accent6">
                            <a:lumMod val="75000"/>
                          </a:schemeClr>
                        </a:solidFill>
                        <a:latin typeface="+mn-lt"/>
                        <a:ea typeface="+mn-ea"/>
                        <a:cs typeface="+mn-cs"/>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endParaRPr lang="de-DE" sz="2200"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DE" sz="2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tx1"/>
                          </a:solidFill>
                          <a:latin typeface="+mn-lt"/>
                          <a:ea typeface="+mn-ea"/>
                          <a:cs typeface="+mn-cs"/>
                        </a:rPr>
                        <a:t>All</a:t>
                      </a:r>
                      <a:endParaRPr lang="de-DE" sz="22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TextBox 1"/>
          <p:cNvSpPr txBox="1"/>
          <p:nvPr/>
        </p:nvSpPr>
        <p:spPr>
          <a:xfrm>
            <a:off x="2819400" y="2314351"/>
            <a:ext cx="4800600" cy="461665"/>
          </a:xfrm>
          <a:prstGeom prst="rect">
            <a:avLst/>
          </a:prstGeom>
          <a:noFill/>
        </p:spPr>
        <p:txBody>
          <a:bodyPr wrap="square" rtlCol="0">
            <a:spAutoFit/>
          </a:bodyPr>
          <a:lstStyle/>
          <a:p>
            <a:r>
              <a:rPr lang="el-GR" dirty="0" smtClean="0">
                <a:solidFill>
                  <a:schemeClr val="accent2">
                    <a:lumMod val="75000"/>
                  </a:schemeClr>
                </a:solidFill>
                <a:latin typeface="+mn-lt"/>
              </a:rPr>
              <a:t>Πίνακας Ενδεχομένων</a:t>
            </a:r>
            <a:endParaRPr lang="en-US" dirty="0">
              <a:solidFill>
                <a:schemeClr val="accent2">
                  <a:lumMod val="75000"/>
                </a:schemeClr>
              </a:solidFill>
              <a:latin typeface="+mn-lt"/>
            </a:endParaRPr>
          </a:p>
        </p:txBody>
      </p:sp>
      <p:sp>
        <p:nvSpPr>
          <p:cNvPr id="9" name="Text Box 3"/>
          <p:cNvSpPr txBox="1">
            <a:spLocks noChangeArrowheads="1"/>
          </p:cNvSpPr>
          <p:nvPr/>
        </p:nvSpPr>
        <p:spPr bwMode="auto">
          <a:xfrm>
            <a:off x="283364" y="4724400"/>
            <a:ext cx="8534400" cy="1416050"/>
          </a:xfrm>
          <a:prstGeom prst="rect">
            <a:avLst/>
          </a:prstGeom>
          <a:noFill/>
          <a:ln w="9525">
            <a:noFill/>
            <a:round/>
            <a:headEnd/>
            <a:tailEnd/>
          </a:ln>
        </p:spPr>
        <p:txBody>
          <a:bodyPr/>
          <a:lstStyle/>
          <a:p>
            <a:pPr marL="800100" lvl="1" indent="-342900">
              <a:spcBef>
                <a:spcPts val="700"/>
              </a:spcBef>
              <a:buFont typeface="Wingdings" panose="05000000000000000000" pitchFamily="2" charset="2"/>
              <a:buChar char="§"/>
            </a:pPr>
            <a:r>
              <a:rPr lang="el-GR" dirty="0" smtClean="0">
                <a:solidFill>
                  <a:schemeClr val="accent2">
                    <a:lumMod val="75000"/>
                  </a:schemeClr>
                </a:solidFill>
                <a:latin typeface="+mn-lt"/>
              </a:rPr>
              <a:t>Ακρίβεια (</a:t>
            </a:r>
            <a:r>
              <a:rPr lang="en-US" dirty="0" smtClean="0">
                <a:solidFill>
                  <a:schemeClr val="accent2">
                    <a:lumMod val="75000"/>
                  </a:schemeClr>
                </a:solidFill>
                <a:latin typeface="+mn-lt"/>
              </a:rPr>
              <a:t>precision): </a:t>
            </a:r>
            <a:r>
              <a:rPr lang="en-US" dirty="0" smtClean="0">
                <a:latin typeface="+mn-lt"/>
              </a:rPr>
              <a:t>	</a:t>
            </a:r>
            <a:r>
              <a:rPr lang="en-US" dirty="0" smtClean="0">
                <a:solidFill>
                  <a:schemeClr val="tx1"/>
                </a:solidFill>
                <a:latin typeface="+mn-lt"/>
              </a:rPr>
              <a:t>P = TP </a:t>
            </a:r>
            <a:r>
              <a:rPr lang="de-DE" dirty="0" smtClean="0">
                <a:solidFill>
                  <a:schemeClr val="tx1"/>
                </a:solidFill>
                <a:latin typeface="+mn-lt"/>
              </a:rPr>
              <a:t>/ </a:t>
            </a:r>
            <a:r>
              <a:rPr lang="en-US" dirty="0" smtClean="0">
                <a:solidFill>
                  <a:schemeClr val="tx1"/>
                </a:solidFill>
                <a:latin typeface="+mn-lt"/>
              </a:rPr>
              <a:t>( TP + FP )</a:t>
            </a:r>
          </a:p>
          <a:p>
            <a:pPr marL="800100" lvl="1" indent="-342900">
              <a:spcBef>
                <a:spcPts val="700"/>
              </a:spcBef>
              <a:buFont typeface="Wingdings" panose="05000000000000000000" pitchFamily="2" charset="2"/>
              <a:buChar char="§"/>
            </a:pPr>
            <a:r>
              <a:rPr lang="el-GR" dirty="0" smtClean="0">
                <a:solidFill>
                  <a:schemeClr val="accent2">
                    <a:lumMod val="75000"/>
                  </a:schemeClr>
                </a:solidFill>
                <a:latin typeface="+mn-lt"/>
              </a:rPr>
              <a:t>Ανάκληση (</a:t>
            </a:r>
            <a:r>
              <a:rPr lang="en-US" dirty="0" smtClean="0">
                <a:solidFill>
                  <a:schemeClr val="accent2">
                    <a:lumMod val="75000"/>
                  </a:schemeClr>
                </a:solidFill>
                <a:latin typeface="+mn-lt"/>
              </a:rPr>
              <a:t>recall): </a:t>
            </a:r>
            <a:r>
              <a:rPr lang="en-US" dirty="0" smtClean="0">
                <a:latin typeface="+mn-lt"/>
              </a:rPr>
              <a:t>	</a:t>
            </a:r>
            <a:r>
              <a:rPr lang="en-US" dirty="0" smtClean="0">
                <a:solidFill>
                  <a:schemeClr val="tx1"/>
                </a:solidFill>
                <a:latin typeface="+mn-lt"/>
              </a:rPr>
              <a:t>R = TP / ( TP + FN )</a:t>
            </a:r>
          </a:p>
          <a:p>
            <a:pPr marL="800100" lvl="1" indent="-342900">
              <a:spcBef>
                <a:spcPts val="700"/>
              </a:spcBef>
              <a:buFont typeface="Wingdings" panose="05000000000000000000" pitchFamily="2" charset="2"/>
              <a:buChar char="§"/>
            </a:pPr>
            <a:r>
              <a:rPr lang="el-GR" dirty="0" err="1" smtClean="0">
                <a:solidFill>
                  <a:schemeClr val="accent2">
                    <a:lumMod val="75000"/>
                  </a:schemeClr>
                </a:solidFill>
                <a:latin typeface="+mn-lt"/>
              </a:rPr>
              <a:t>Μέτρ</a:t>
            </a:r>
            <a:r>
              <a:rPr lang="en-US" dirty="0" smtClean="0">
                <a:solidFill>
                  <a:schemeClr val="accent2">
                    <a:lumMod val="75000"/>
                  </a:schemeClr>
                </a:solidFill>
                <a:latin typeface="+mn-lt"/>
              </a:rPr>
              <a:t>o</a:t>
            </a:r>
            <a:r>
              <a:rPr lang="el-GR" dirty="0" smtClean="0">
                <a:solidFill>
                  <a:schemeClr val="accent2">
                    <a:lumMod val="75000"/>
                  </a:schemeClr>
                </a:solidFill>
                <a:latin typeface="+mn-lt"/>
              </a:rPr>
              <a:t> </a:t>
            </a:r>
            <a:r>
              <a:rPr lang="en-US" dirty="0" smtClean="0">
                <a:solidFill>
                  <a:schemeClr val="accent2">
                    <a:lumMod val="75000"/>
                  </a:schemeClr>
                </a:solidFill>
                <a:latin typeface="+mn-lt"/>
              </a:rPr>
              <a:t>F:</a:t>
            </a:r>
            <a:r>
              <a:rPr lang="en-US" dirty="0">
                <a:latin typeface="+mn-lt"/>
              </a:rPr>
              <a:t>	</a:t>
            </a:r>
            <a:r>
              <a:rPr lang="en-US" dirty="0" smtClean="0">
                <a:latin typeface="+mn-lt"/>
              </a:rPr>
              <a:t>	F = 2PR/  P + R</a:t>
            </a:r>
          </a:p>
          <a:p>
            <a:pPr marL="800100" lvl="1" indent="-342900">
              <a:spcBef>
                <a:spcPts val="700"/>
              </a:spcBef>
              <a:buFont typeface="Wingdings" panose="05000000000000000000" pitchFamily="2" charset="2"/>
              <a:buChar char="§"/>
            </a:pPr>
            <a:r>
              <a:rPr lang="el-GR" dirty="0" smtClean="0">
                <a:solidFill>
                  <a:schemeClr val="accent2">
                    <a:lumMod val="75000"/>
                  </a:schemeClr>
                </a:solidFill>
                <a:latin typeface="+mn-lt"/>
              </a:rPr>
              <a:t>Ορθότητα (</a:t>
            </a:r>
            <a:r>
              <a:rPr lang="en-US" dirty="0" smtClean="0">
                <a:solidFill>
                  <a:schemeClr val="accent2">
                    <a:lumMod val="75000"/>
                  </a:schemeClr>
                </a:solidFill>
                <a:latin typeface="+mn-lt"/>
              </a:rPr>
              <a:t>accuracy) </a:t>
            </a:r>
            <a:r>
              <a:rPr lang="en-US" dirty="0" smtClean="0">
                <a:latin typeface="+mn-lt"/>
              </a:rPr>
              <a:t>	A </a:t>
            </a:r>
            <a:r>
              <a:rPr lang="en-US" dirty="0">
                <a:latin typeface="+mn-lt"/>
              </a:rPr>
              <a:t>= (TP + TN)/(TP + FP + FN + TN).</a:t>
            </a:r>
          </a:p>
          <a:p>
            <a:pPr marL="800100" lvl="1" indent="-342900">
              <a:spcBef>
                <a:spcPts val="700"/>
              </a:spcBef>
              <a:buFont typeface="Wingdings" panose="05000000000000000000" pitchFamily="2" charset="2"/>
              <a:buChar char="§"/>
            </a:pPr>
            <a:endParaRPr lang="en-US" dirty="0" smtClean="0">
              <a:latin typeface="+mn-lt"/>
            </a:endParaRPr>
          </a:p>
          <a:p>
            <a:pPr marL="800100" lvl="1" indent="-342900">
              <a:spcBef>
                <a:spcPts val="700"/>
              </a:spcBef>
              <a:buFont typeface="Wingdings" panose="05000000000000000000" pitchFamily="2" charset="2"/>
              <a:buChar char="§"/>
            </a:pPr>
            <a:endParaRPr lang="en-US" dirty="0" smtClean="0">
              <a:solidFill>
                <a:schemeClr val="tx1"/>
              </a:solidFill>
              <a:latin typeface="+mn-lt"/>
            </a:endParaRPr>
          </a:p>
        </p:txBody>
      </p:sp>
    </p:spTree>
    <p:extLst>
      <p:ext uri="{BB962C8B-B14F-4D97-AF65-F5344CB8AC3E}">
        <p14:creationId xmlns:p14="http://schemas.microsoft.com/office/powerpoint/2010/main" val="41037247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4290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ΜΕΤΡΑ ΠΟΥ ΘΕΩΡΟΥΝ ΤΗ ΔΙΑΤΑΞΗ</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Tree>
    <p:extLst>
      <p:ext uri="{BB962C8B-B14F-4D97-AF65-F5344CB8AC3E}">
        <p14:creationId xmlns:p14="http://schemas.microsoft.com/office/powerpoint/2010/main" val="310106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Αξιολόγηση Καταταγμένης Ανάκτησης</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33</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sp>
        <p:nvSpPr>
          <p:cNvPr id="7" name="Text Box 3"/>
          <p:cNvSpPr txBox="1">
            <a:spLocks noChangeArrowheads="1"/>
          </p:cNvSpPr>
          <p:nvPr/>
        </p:nvSpPr>
        <p:spPr bwMode="auto">
          <a:xfrm>
            <a:off x="152400" y="4419600"/>
            <a:ext cx="8229600" cy="1142792"/>
          </a:xfrm>
          <a:prstGeom prst="rect">
            <a:avLst/>
          </a:prstGeom>
          <a:noFill/>
          <a:ln w="9525">
            <a:noFill/>
            <a:round/>
            <a:headEnd/>
            <a:tailEnd/>
          </a:ln>
        </p:spPr>
        <p:txBody>
          <a:bodyPr/>
          <a:lstStyle/>
          <a:p>
            <a:pPr lvl="1">
              <a:spcBef>
                <a:spcPts val="700"/>
              </a:spcBef>
              <a:buClr>
                <a:schemeClr val="tx2">
                  <a:lumMod val="60000"/>
                  <a:lumOff val="40000"/>
                </a:schemeClr>
              </a:buClr>
              <a:buFont typeface="Wingdings" pitchFamily="2" charset="2"/>
              <a:buChar char="ü"/>
            </a:pPr>
            <a:r>
              <a:rPr lang="el-GR" i="1" dirty="0" smtClean="0">
                <a:solidFill>
                  <a:schemeClr val="tx2">
                    <a:lumMod val="60000"/>
                    <a:lumOff val="40000"/>
                  </a:schemeClr>
                </a:solidFill>
                <a:latin typeface="+mn-lt"/>
              </a:rPr>
              <a:t> </a:t>
            </a:r>
            <a:r>
              <a:rPr lang="el-GR" i="1" dirty="0" smtClean="0">
                <a:latin typeface="+mn-lt"/>
              </a:rPr>
              <a:t>Η ακρίβεια, ανάκληση και το </a:t>
            </a:r>
            <a:r>
              <a:rPr lang="en-US" i="1" dirty="0" smtClean="0">
                <a:latin typeface="+mn-lt"/>
              </a:rPr>
              <a:t>F </a:t>
            </a:r>
            <a:r>
              <a:rPr lang="el-GR" i="1" dirty="0" smtClean="0">
                <a:latin typeface="+mn-lt"/>
              </a:rPr>
              <a:t>είναι μέτρα για μη καταταγμένα (</a:t>
            </a:r>
            <a:r>
              <a:rPr lang="en-US" i="1" dirty="0" smtClean="0">
                <a:latin typeface="+mn-lt"/>
              </a:rPr>
              <a:t>unranked</a:t>
            </a:r>
            <a:r>
              <a:rPr lang="el-GR" i="1" dirty="0" smtClean="0">
                <a:latin typeface="+mn-lt"/>
              </a:rPr>
              <a:t>) σύνολα </a:t>
            </a:r>
            <a:r>
              <a:rPr lang="en-US" i="1" dirty="0" smtClean="0">
                <a:latin typeface="+mn-lt"/>
              </a:rPr>
              <a:t>.</a:t>
            </a:r>
            <a:endParaRPr lang="el-GR" dirty="0" smtClean="0">
              <a:latin typeface="+mn-lt"/>
            </a:endParaRPr>
          </a:p>
          <a:p>
            <a:pPr lvl="1">
              <a:spcBef>
                <a:spcPts val="700"/>
              </a:spcBef>
              <a:buClr>
                <a:schemeClr val="tx2">
                  <a:lumMod val="50000"/>
                </a:schemeClr>
              </a:buClr>
            </a:pPr>
            <a:r>
              <a:rPr lang="el-GR" i="1" u="sng" dirty="0" smtClean="0">
                <a:solidFill>
                  <a:schemeClr val="tx2">
                    <a:lumMod val="50000"/>
                  </a:schemeClr>
                </a:solidFill>
                <a:latin typeface="+mn-lt"/>
              </a:rPr>
              <a:t>Πως μπορούμε να τα τροποποιήσουμε τα μέτρα για λίστες με διάταξη</a:t>
            </a:r>
            <a:r>
              <a:rPr lang="en-US" i="1" u="sng" dirty="0" smtClean="0">
                <a:solidFill>
                  <a:schemeClr val="tx2">
                    <a:lumMod val="50000"/>
                  </a:schemeClr>
                </a:solidFill>
                <a:latin typeface="+mn-lt"/>
              </a:rPr>
              <a:t>;</a:t>
            </a:r>
            <a:endParaRPr lang="en-US"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
        <p:nvSpPr>
          <p:cNvPr id="8" name="Rectangle 3"/>
          <p:cNvSpPr txBox="1">
            <a:spLocks noChangeArrowheads="1"/>
          </p:cNvSpPr>
          <p:nvPr/>
        </p:nvSpPr>
        <p:spPr bwMode="auto">
          <a:xfrm>
            <a:off x="457200" y="1752600"/>
            <a:ext cx="8077200" cy="236220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1"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Ο χρήστης δε</a:t>
            </a:r>
            <a:r>
              <a:rPr kumimoji="0" lang="en-US"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βλέπει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όλη την απάντηση,</a:t>
            </a:r>
            <a:r>
              <a:rPr kumimoji="0" lang="el-GR" b="0" i="0" u="none" strike="noStrike" kern="1200" cap="none" spc="0" normalizeH="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αντίθετα </a:t>
            </a: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αρχίζει από την κορυφή της λίστας των αποτελεσμάτων</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Θεωρείστε την περίπτωση που:</a:t>
            </a:r>
            <a:endPar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Answer(System1,q)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a:t>
            </a:r>
            <a:endPar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n-US" b="0" i="0" u="none" strike="noStrike" kern="1200" cap="none" spc="0" normalizeH="0" baseline="0" noProof="0" dirty="0" smtClean="0">
                <a:ln>
                  <a:noFill/>
                </a:ln>
                <a:solidFill>
                  <a:schemeClr val="tx2">
                    <a:lumMod val="50000"/>
                  </a:schemeClr>
                </a:solidFill>
                <a:effectLst/>
                <a:uLnTx/>
                <a:uFillTx/>
                <a:latin typeface="+mn-lt"/>
                <a:ea typeface="ＭＳ Ｐゴシック" pitchFamily="-65" charset="-128"/>
                <a:cs typeface="ＭＳ Ｐゴシック" pitchFamily="-65" charset="-128"/>
              </a:rPr>
              <a:t>   Answer(System2,q)  =  </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&lt;</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R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rgbClr val="0066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006600"/>
                </a:solidFill>
                <a:effectLst/>
                <a:uLnTx/>
                <a:uFillTx/>
                <a:latin typeface="+mn-lt"/>
                <a:ea typeface="ＭＳ Ｐゴシック" pitchFamily="-65" charset="-128"/>
                <a:cs typeface="ＭＳ Ｐゴシック" pitchFamily="-65" charset="-128"/>
              </a:rPr>
              <a:t>R</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N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rgbClr val="CC3300"/>
                </a:solidFill>
                <a:effectLst/>
                <a:uLnTx/>
                <a:uFillTx/>
                <a:latin typeface="+mn-lt"/>
                <a:ea typeface="ＭＳ Ｐゴシック" pitchFamily="-65" charset="-128"/>
                <a:cs typeface="ＭＳ Ｐゴシック" pitchFamily="-65" charset="-128"/>
              </a:rPr>
              <a:t> </a:t>
            </a:r>
            <a:r>
              <a:rPr kumimoji="0" lang="en-US" b="0" i="0" u="none" strike="noStrike" kern="1200" cap="none" spc="0" normalizeH="0" baseline="0" noProof="0" dirty="0" err="1" smtClean="0">
                <a:ln>
                  <a:noFill/>
                </a:ln>
                <a:solidFill>
                  <a:srgbClr val="CC3300"/>
                </a:solidFill>
                <a:effectLst/>
                <a:uLnTx/>
                <a:uFillTx/>
                <a:latin typeface="+mn-lt"/>
                <a:ea typeface="ＭＳ Ｐゴシック" pitchFamily="-65" charset="-128"/>
                <a:cs typeface="ＭＳ Ｐゴシック" pitchFamily="-65" charset="-128"/>
              </a:rPr>
              <a:t>N</a:t>
            </a:r>
            <a:r>
              <a:rPr kumimoji="0" lang="en-US"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&gt;    </a:t>
            </a:r>
            <a:endParaRPr kumimoji="0" lang="el-GR"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up)">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Καμπύλη Ακρίβειας/Ανάκλησης</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34</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sp>
        <p:nvSpPr>
          <p:cNvPr id="7" name="Text Box 3"/>
          <p:cNvSpPr txBox="1">
            <a:spLocks noChangeArrowheads="1"/>
          </p:cNvSpPr>
          <p:nvPr/>
        </p:nvSpPr>
        <p:spPr bwMode="auto">
          <a:xfrm>
            <a:off x="381000" y="1752600"/>
            <a:ext cx="8134350" cy="1747830"/>
          </a:xfrm>
          <a:prstGeom prst="rect">
            <a:avLst/>
          </a:prstGeom>
          <a:noFill/>
          <a:ln w="9525">
            <a:noFill/>
            <a:round/>
            <a:headEnd/>
            <a:tailEnd/>
          </a:ln>
        </p:spPr>
        <p:txBody>
          <a:bodyPr/>
          <a:lstStyle/>
          <a:p>
            <a:pPr lvl="1">
              <a:spcBef>
                <a:spcPts val="700"/>
              </a:spcBef>
              <a:buClr>
                <a:schemeClr val="tx2">
                  <a:lumMod val="50000"/>
                </a:schemeClr>
              </a:buClr>
            </a:pPr>
            <a:endParaRPr lang="el-GR" dirty="0" smtClean="0">
              <a:solidFill>
                <a:schemeClr val="tx2">
                  <a:lumMod val="50000"/>
                </a:schemeClr>
              </a:solidFill>
              <a:latin typeface="+mn-lt"/>
            </a:endParaRPr>
          </a:p>
          <a:p>
            <a:pPr lvl="1">
              <a:spcBef>
                <a:spcPts val="700"/>
              </a:spcBef>
              <a:buClr>
                <a:schemeClr val="tx2">
                  <a:lumMod val="50000"/>
                </a:schemeClr>
              </a:buClr>
            </a:pPr>
            <a:r>
              <a:rPr lang="el-GR" sz="2800" i="1" u="sng" dirty="0" smtClean="0">
                <a:solidFill>
                  <a:schemeClr val="tx2">
                    <a:lumMod val="50000"/>
                  </a:schemeClr>
                </a:solidFill>
                <a:latin typeface="+mn-lt"/>
              </a:rPr>
              <a:t>Πως μπορούμε να τα τροποποιήσουμε τα μέτρα για λίστες με διάταξη</a:t>
            </a:r>
            <a:r>
              <a:rPr lang="en-US" sz="2800" i="1" u="sng" dirty="0" smtClean="0">
                <a:solidFill>
                  <a:schemeClr val="tx2">
                    <a:lumMod val="50000"/>
                  </a:schemeClr>
                </a:solidFill>
                <a:latin typeface="+mn-lt"/>
              </a:rPr>
              <a:t>;</a:t>
            </a:r>
            <a:endParaRPr lang="en-US" sz="2800" i="1" u="sng" dirty="0">
              <a:solidFill>
                <a:schemeClr val="tx2">
                  <a:lumMod val="50000"/>
                </a:schemeClr>
              </a:solidFill>
              <a:latin typeface="+mn-lt"/>
            </a:endParaRPr>
          </a:p>
          <a:p>
            <a:pPr lvl="2">
              <a:spcBef>
                <a:spcPts val="700"/>
              </a:spcBef>
              <a:buClr>
                <a:schemeClr val="tx2">
                  <a:lumMod val="50000"/>
                </a:schemeClr>
              </a:buClr>
              <a:buFont typeface="Wingdings" pitchFamily="2" charset="2"/>
              <a:buChar char="§"/>
            </a:pPr>
            <a:r>
              <a:rPr lang="en-US" dirty="0" smtClean="0">
                <a:solidFill>
                  <a:schemeClr val="tx2">
                    <a:lumMod val="50000"/>
                  </a:schemeClr>
                </a:solidFill>
                <a:latin typeface="+mn-lt"/>
              </a:rPr>
              <a:t> </a:t>
            </a:r>
            <a:r>
              <a:rPr lang="el-GR" dirty="0" smtClean="0">
                <a:solidFill>
                  <a:schemeClr val="tx2">
                    <a:lumMod val="50000"/>
                  </a:schemeClr>
                </a:solidFill>
                <a:latin typeface="+mn-lt"/>
              </a:rPr>
              <a:t>Απλώς υπολόγισε το μέτρο συνόλου </a:t>
            </a:r>
            <a:r>
              <a:rPr lang="el-GR" i="1" dirty="0" smtClean="0">
                <a:solidFill>
                  <a:schemeClr val="tx2">
                    <a:lumMod val="50000"/>
                  </a:schemeClr>
                </a:solidFill>
                <a:latin typeface="+mn-lt"/>
              </a:rPr>
              <a:t>για κάθε πρόθεμα</a:t>
            </a:r>
            <a:r>
              <a:rPr lang="en-US" dirty="0" smtClean="0">
                <a:solidFill>
                  <a:schemeClr val="tx2">
                    <a:lumMod val="50000"/>
                  </a:schemeClr>
                </a:solidFill>
                <a:latin typeface="+mn-lt"/>
              </a:rPr>
              <a:t>: </a:t>
            </a:r>
            <a:r>
              <a:rPr lang="el-GR" dirty="0" smtClean="0">
                <a:solidFill>
                  <a:schemeClr val="tx2">
                    <a:lumMod val="50000"/>
                  </a:schemeClr>
                </a:solidFill>
                <a:latin typeface="+mn-lt"/>
              </a:rPr>
              <a:t>το κορυφαίο </a:t>
            </a:r>
            <a:r>
              <a:rPr lang="en-US" dirty="0" smtClean="0">
                <a:solidFill>
                  <a:schemeClr val="tx2">
                    <a:lumMod val="50000"/>
                  </a:schemeClr>
                </a:solidFill>
                <a:latin typeface="+mn-lt"/>
              </a:rPr>
              <a:t>1</a:t>
            </a:r>
            <a:r>
              <a:rPr lang="en-US" dirty="0">
                <a:solidFill>
                  <a:schemeClr val="tx2">
                    <a:lumMod val="50000"/>
                  </a:schemeClr>
                </a:solidFill>
                <a:latin typeface="+mn-lt"/>
              </a:rPr>
              <a:t>,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2, </a:t>
            </a:r>
            <a:r>
              <a:rPr lang="el-GR" dirty="0" smtClean="0">
                <a:solidFill>
                  <a:schemeClr val="tx2">
                    <a:lumMod val="50000"/>
                  </a:schemeClr>
                </a:solidFill>
                <a:latin typeface="+mn-lt"/>
              </a:rPr>
              <a:t>κορυφαία</a:t>
            </a:r>
            <a:r>
              <a:rPr lang="en-US" dirty="0" smtClean="0">
                <a:solidFill>
                  <a:schemeClr val="tx2">
                    <a:lumMod val="50000"/>
                  </a:schemeClr>
                </a:solidFill>
                <a:latin typeface="+mn-lt"/>
              </a:rPr>
              <a:t> </a:t>
            </a:r>
            <a:r>
              <a:rPr lang="en-US" dirty="0">
                <a:solidFill>
                  <a:schemeClr val="tx2">
                    <a:lumMod val="50000"/>
                  </a:schemeClr>
                </a:solidFill>
                <a:latin typeface="+mn-lt"/>
              </a:rPr>
              <a:t>3, </a:t>
            </a:r>
            <a:r>
              <a:rPr lang="el-GR" dirty="0" smtClean="0">
                <a:solidFill>
                  <a:schemeClr val="tx2">
                    <a:lumMod val="50000"/>
                  </a:schemeClr>
                </a:solidFill>
                <a:latin typeface="+mn-lt"/>
              </a:rPr>
              <a:t>κορυφαία </a:t>
            </a:r>
            <a:r>
              <a:rPr lang="en-US" dirty="0" smtClean="0">
                <a:solidFill>
                  <a:schemeClr val="tx2">
                    <a:lumMod val="50000"/>
                  </a:schemeClr>
                </a:solidFill>
                <a:latin typeface="+mn-lt"/>
              </a:rPr>
              <a:t> </a:t>
            </a:r>
            <a:r>
              <a:rPr lang="en-US" dirty="0">
                <a:solidFill>
                  <a:schemeClr val="tx2">
                    <a:lumMod val="50000"/>
                  </a:schemeClr>
                </a:solidFill>
                <a:latin typeface="+mn-lt"/>
              </a:rPr>
              <a:t>4 </a:t>
            </a:r>
            <a:r>
              <a:rPr lang="el-GR" dirty="0" smtClean="0">
                <a:solidFill>
                  <a:schemeClr val="tx2">
                    <a:lumMod val="50000"/>
                  </a:schemeClr>
                </a:solidFill>
                <a:latin typeface="+mn-lt"/>
              </a:rPr>
              <a:t>κλπ αποτελέσματα</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Με αυτόν τον τρόπο παίρνουμε μια </a:t>
            </a:r>
            <a:r>
              <a:rPr lang="el-GR" dirty="0" smtClean="0">
                <a:solidFill>
                  <a:schemeClr val="accent2">
                    <a:lumMod val="75000"/>
                  </a:schemeClr>
                </a:solidFill>
                <a:latin typeface="+mn-lt"/>
              </a:rPr>
              <a:t>καμπύλη ακρίβειας-ανάκλησης (</a:t>
            </a:r>
            <a:r>
              <a:rPr lang="en-US" dirty="0" smtClean="0">
                <a:solidFill>
                  <a:schemeClr val="accent2">
                    <a:lumMod val="75000"/>
                  </a:schemeClr>
                </a:solidFill>
                <a:latin typeface="+mn-lt"/>
              </a:rPr>
              <a:t>precision-recall curve</a:t>
            </a:r>
            <a:r>
              <a:rPr lang="el-GR" dirty="0" smtClean="0">
                <a:solidFill>
                  <a:schemeClr val="accent2">
                    <a:lumMod val="75000"/>
                  </a:schemeClr>
                </a:solidFill>
                <a:latin typeface="+mn-lt"/>
              </a:rPr>
              <a:t>)</a:t>
            </a:r>
            <a:r>
              <a:rPr lang="en-US" dirty="0" smtClean="0">
                <a:solidFill>
                  <a:schemeClr val="accent2">
                    <a:lumMod val="75000"/>
                  </a:schemeClr>
                </a:solidFill>
                <a:latin typeface="+mn-lt"/>
              </a:rPr>
              <a:t>.</a:t>
            </a:r>
            <a:endParaRPr lang="en-US" dirty="0">
              <a:solidFill>
                <a:schemeClr val="accent2">
                  <a:lumMod val="75000"/>
                </a:schemeClr>
              </a:solidFill>
              <a:latin typeface="+mn-lt"/>
            </a:endParaRPr>
          </a:p>
          <a:p>
            <a:pPr lvl="1">
              <a:spcBef>
                <a:spcPts val="700"/>
              </a:spcBef>
              <a:buClr>
                <a:schemeClr val="tx2">
                  <a:lumMod val="50000"/>
                </a:schemeClr>
              </a:buClr>
            </a:pPr>
            <a:endParaRPr lang="en-US" dirty="0" smtClean="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ea typeface="ＭＳ Ｐゴシック" pitchFamily="-112" charset="-128"/>
              </a:rPr>
              <a:t>Παράδειγμα Ι</a:t>
            </a:r>
            <a:endParaRPr lang="en-US" i="1" dirty="0" smtClean="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35</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sp>
        <p:nvSpPr>
          <p:cNvPr id="8" name="Text Box 2"/>
          <p:cNvSpPr txBox="1">
            <a:spLocks noChangeArrowheads="1"/>
          </p:cNvSpPr>
          <p:nvPr/>
        </p:nvSpPr>
        <p:spPr bwMode="auto">
          <a:xfrm>
            <a:off x="3906203" y="3724843"/>
            <a:ext cx="29241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R=3/6=0.5;     P=3/4=0.75</a:t>
            </a:r>
          </a:p>
        </p:txBody>
      </p:sp>
      <p:sp>
        <p:nvSpPr>
          <p:cNvPr id="9" name="Line 3"/>
          <p:cNvSpPr>
            <a:spLocks noChangeShapeType="1"/>
          </p:cNvSpPr>
          <p:nvPr/>
        </p:nvSpPr>
        <p:spPr bwMode="auto">
          <a:xfrm>
            <a:off x="3276600" y="3032125"/>
            <a:ext cx="609600" cy="8382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graphicFrame>
        <p:nvGraphicFramePr>
          <p:cNvPr id="10" name="Object 5"/>
          <p:cNvGraphicFramePr>
            <a:graphicFrameLocks noChangeAspect="1"/>
          </p:cNvGraphicFramePr>
          <p:nvPr/>
        </p:nvGraphicFramePr>
        <p:xfrm>
          <a:off x="990600" y="1447800"/>
          <a:ext cx="2282825" cy="4975225"/>
        </p:xfrm>
        <a:graphic>
          <a:graphicData uri="http://schemas.openxmlformats.org/presentationml/2006/ole">
            <mc:AlternateContent xmlns:mc="http://schemas.openxmlformats.org/markup-compatibility/2006">
              <mc:Choice xmlns:v="urn:schemas-microsoft-com:vml" Requires="v">
                <p:oleObj spid="_x0000_s77972" name="Worksheet" r:id="rId4" imgW="2241000" imgH="4872600" progId="Excel.Sheet.8">
                  <p:embed/>
                </p:oleObj>
              </mc:Choice>
              <mc:Fallback>
                <p:oleObj name="Worksheet" r:id="rId4" imgW="2241000" imgH="4872600" progId="Excel.Sheet.8">
                  <p:embed/>
                  <p:pic>
                    <p:nvPicPr>
                      <p:cNvPr id="0" name="Picture 9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447800"/>
                        <a:ext cx="2282825" cy="4975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6"/>
          <p:cNvSpPr txBox="1">
            <a:spLocks noChangeArrowheads="1"/>
          </p:cNvSpPr>
          <p:nvPr/>
        </p:nvSpPr>
        <p:spPr bwMode="auto">
          <a:xfrm>
            <a:off x="4572000" y="1524000"/>
            <a:ext cx="4267200" cy="710067"/>
          </a:xfrm>
          <a:prstGeom prst="rect">
            <a:avLst/>
          </a:prstGeom>
          <a:noFill/>
          <a:ln w="12700">
            <a:noFill/>
            <a:miter lim="800000"/>
            <a:headEnd/>
            <a:tailEnd/>
          </a:ln>
          <a:effectLst/>
        </p:spPr>
        <p:txBody>
          <a:bodyPr wrap="square" lIns="90000" tIns="46800" rIns="90000" bIns="46800">
            <a:spAutoFit/>
          </a:bodyPr>
          <a:lstStyle/>
          <a:p>
            <a:r>
              <a:rPr kumimoji="1" lang="el-GR" altLang="zh-TW" sz="2000" dirty="0">
                <a:solidFill>
                  <a:srgbClr val="FF5050"/>
                </a:solidFill>
                <a:latin typeface="Times New Roman" pitchFamily="18" charset="0"/>
                <a:ea typeface="新細明體" pitchFamily="2" charset="-120"/>
              </a:rPr>
              <a:t>Σ</a:t>
            </a:r>
            <a:r>
              <a:rPr kumimoji="1" lang="el-GR" altLang="zh-TW" sz="2000" dirty="0" smtClean="0">
                <a:solidFill>
                  <a:srgbClr val="FF5050"/>
                </a:solidFill>
                <a:latin typeface="Times New Roman" pitchFamily="18" charset="0"/>
                <a:ea typeface="新細明體" pitchFamily="2" charset="-120"/>
              </a:rPr>
              <a:t>υνολικός</a:t>
            </a:r>
            <a:r>
              <a:rPr kumimoji="1" lang="en-US" altLang="zh-TW" sz="2000" dirty="0" smtClean="0">
                <a:solidFill>
                  <a:srgbClr val="FF5050"/>
                </a:solidFill>
                <a:latin typeface="Times New Roman" pitchFamily="18" charset="0"/>
                <a:ea typeface="新細明體" pitchFamily="2" charset="-120"/>
              </a:rPr>
              <a:t> </a:t>
            </a:r>
            <a:r>
              <a:rPr kumimoji="1" lang="en-US" altLang="zh-TW" sz="2000" dirty="0">
                <a:solidFill>
                  <a:srgbClr val="FF5050"/>
                </a:solidFill>
                <a:latin typeface="Times New Roman" pitchFamily="18" charset="0"/>
                <a:ea typeface="新細明體" pitchFamily="2" charset="-120"/>
              </a:rPr>
              <a:t># </a:t>
            </a:r>
            <a:r>
              <a:rPr kumimoji="1" lang="el-GR" altLang="zh-TW" sz="2000" dirty="0" smtClean="0">
                <a:solidFill>
                  <a:srgbClr val="FF5050"/>
                </a:solidFill>
                <a:latin typeface="Times New Roman" pitchFamily="18" charset="0"/>
                <a:ea typeface="新細明體" pitchFamily="2" charset="-120"/>
              </a:rPr>
              <a:t>από συναφή έγγραφα </a:t>
            </a:r>
            <a:r>
              <a:rPr kumimoji="1" lang="en-US" altLang="zh-TW" sz="2000" dirty="0" smtClean="0">
                <a:solidFill>
                  <a:srgbClr val="FF5050"/>
                </a:solidFill>
                <a:latin typeface="Times New Roman" pitchFamily="18" charset="0"/>
                <a:ea typeface="新細明體" pitchFamily="2" charset="-120"/>
              </a:rPr>
              <a:t>= </a:t>
            </a:r>
            <a:r>
              <a:rPr kumimoji="1" lang="en-US" altLang="zh-TW" sz="2000" dirty="0">
                <a:solidFill>
                  <a:srgbClr val="FF5050"/>
                </a:solidFill>
                <a:latin typeface="Times New Roman" pitchFamily="18" charset="0"/>
                <a:ea typeface="新細明體" pitchFamily="2" charset="-120"/>
              </a:rPr>
              <a:t>6</a:t>
            </a:r>
          </a:p>
          <a:p>
            <a:r>
              <a:rPr kumimoji="1" lang="el-GR" altLang="zh-TW" sz="2000" dirty="0" smtClean="0">
                <a:solidFill>
                  <a:srgbClr val="FF5050"/>
                </a:solidFill>
                <a:latin typeface="Times New Roman" pitchFamily="18" charset="0"/>
                <a:ea typeface="新細明體" pitchFamily="2" charset="-120"/>
              </a:rPr>
              <a:t>Έλεγχος σε κάθε </a:t>
            </a:r>
            <a:r>
              <a:rPr kumimoji="1" lang="el-GR" altLang="zh-TW" sz="2000" b="1" i="1" dirty="0" smtClean="0">
                <a:solidFill>
                  <a:srgbClr val="FF5050"/>
                </a:solidFill>
                <a:latin typeface="Times New Roman" pitchFamily="18" charset="0"/>
                <a:ea typeface="新細明體" pitchFamily="2" charset="-120"/>
              </a:rPr>
              <a:t>νέο σημείο </a:t>
            </a:r>
            <a:r>
              <a:rPr kumimoji="1" lang="en-US" altLang="zh-TW" sz="2000" b="1" i="1" dirty="0" smtClean="0">
                <a:solidFill>
                  <a:srgbClr val="FF5050"/>
                </a:solidFill>
                <a:latin typeface="Times New Roman" pitchFamily="18" charset="0"/>
                <a:ea typeface="新細明體" pitchFamily="2" charset="-120"/>
              </a:rPr>
              <a:t>recall</a:t>
            </a:r>
            <a:r>
              <a:rPr kumimoji="1" lang="en-US" altLang="zh-TW" sz="2000" dirty="0" smtClean="0">
                <a:solidFill>
                  <a:srgbClr val="FF5050"/>
                </a:solidFill>
                <a:latin typeface="Times New Roman" pitchFamily="18" charset="0"/>
                <a:ea typeface="新細明體" pitchFamily="2" charset="-120"/>
              </a:rPr>
              <a:t>:</a:t>
            </a:r>
            <a:endParaRPr kumimoji="1" lang="en-US" altLang="zh-TW" sz="2000" dirty="0">
              <a:solidFill>
                <a:srgbClr val="FF5050"/>
              </a:solidFill>
              <a:latin typeface="Times New Roman" pitchFamily="18" charset="0"/>
              <a:ea typeface="新細明體" pitchFamily="2" charset="-120"/>
            </a:endParaRPr>
          </a:p>
        </p:txBody>
      </p:sp>
      <p:sp>
        <p:nvSpPr>
          <p:cNvPr id="12" name="Text Box 7"/>
          <p:cNvSpPr txBox="1">
            <a:spLocks noChangeArrowheads="1"/>
          </p:cNvSpPr>
          <p:nvPr/>
        </p:nvSpPr>
        <p:spPr bwMode="auto">
          <a:xfrm>
            <a:off x="3884613" y="2436812"/>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R=1/6=0.167;	P=1/1=1</a:t>
            </a:r>
          </a:p>
        </p:txBody>
      </p:sp>
      <p:sp>
        <p:nvSpPr>
          <p:cNvPr id="13" name="Line 8"/>
          <p:cNvSpPr>
            <a:spLocks noChangeShapeType="1"/>
          </p:cNvSpPr>
          <p:nvPr/>
        </p:nvSpPr>
        <p:spPr bwMode="auto">
          <a:xfrm>
            <a:off x="3283903" y="1903731"/>
            <a:ext cx="622300" cy="723900"/>
          </a:xfrm>
          <a:prstGeom prst="line">
            <a:avLst/>
          </a:prstGeom>
          <a:noFill/>
          <a:ln w="12700">
            <a:solidFill>
              <a:srgbClr val="000000"/>
            </a:solidFill>
            <a:round/>
            <a:headEnd/>
            <a:tailEnd type="triangle" w="med" len="med"/>
          </a:ln>
          <a:effectLst/>
        </p:spPr>
        <p:txBody>
          <a:bodyPr wrap="none" lIns="90000" tIns="46800" rIns="90000" bIns="46800">
            <a:spAutoFit/>
          </a:bodyPr>
          <a:lstStyle/>
          <a:p>
            <a:endParaRPr lang="el-GR"/>
          </a:p>
        </p:txBody>
      </p:sp>
      <p:sp>
        <p:nvSpPr>
          <p:cNvPr id="14" name="Text Box 9"/>
          <p:cNvSpPr txBox="1">
            <a:spLocks noChangeArrowheads="1"/>
          </p:cNvSpPr>
          <p:nvPr/>
        </p:nvSpPr>
        <p:spPr bwMode="auto">
          <a:xfrm>
            <a:off x="3947954" y="3079297"/>
            <a:ext cx="2771775" cy="396875"/>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a:latin typeface="Times New Roman" pitchFamily="18" charset="0"/>
                <a:ea typeface="新細明體" pitchFamily="2" charset="-120"/>
              </a:rPr>
              <a:t>R=2/6=0.333;	P=2/2=1</a:t>
            </a:r>
          </a:p>
        </p:txBody>
      </p:sp>
      <p:sp>
        <p:nvSpPr>
          <p:cNvPr id="15" name="Line 10"/>
          <p:cNvSpPr>
            <a:spLocks noChangeShapeType="1"/>
          </p:cNvSpPr>
          <p:nvPr/>
        </p:nvSpPr>
        <p:spPr bwMode="auto">
          <a:xfrm>
            <a:off x="3273425" y="2277043"/>
            <a:ext cx="647700" cy="9144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6" name="Text Box 11"/>
          <p:cNvSpPr txBox="1">
            <a:spLocks noChangeArrowheads="1"/>
          </p:cNvSpPr>
          <p:nvPr/>
        </p:nvSpPr>
        <p:spPr bwMode="auto">
          <a:xfrm>
            <a:off x="3886200" y="5775325"/>
            <a:ext cx="3063875" cy="402291"/>
          </a:xfrm>
          <a:prstGeom prst="rect">
            <a:avLst/>
          </a:prstGeom>
          <a:solidFill>
            <a:srgbClr val="FFFF99"/>
          </a:solidFill>
          <a:ln w="12700">
            <a:noFill/>
            <a:miter lim="800000"/>
            <a:headEnd/>
            <a:tailEnd/>
          </a:ln>
          <a:effectLst/>
        </p:spPr>
        <p:txBody>
          <a:bodyPr lIns="90000" tIns="46800" rIns="90000" bIns="46800">
            <a:spAutoFit/>
          </a:bodyPr>
          <a:lstStyle/>
          <a:p>
            <a:pPr>
              <a:tabLst>
                <a:tab pos="1524000" algn="l"/>
              </a:tabLst>
            </a:pPr>
            <a:r>
              <a:rPr kumimoji="1" lang="en-US" altLang="zh-TW" sz="2000" dirty="0">
                <a:latin typeface="Times New Roman" pitchFamily="18" charset="0"/>
                <a:ea typeface="新細明體" pitchFamily="2" charset="-120"/>
              </a:rPr>
              <a:t>R=5/6=0.833;	</a:t>
            </a:r>
            <a:r>
              <a:rPr kumimoji="1" lang="en-US" altLang="zh-TW" sz="2000" dirty="0" smtClean="0">
                <a:latin typeface="Times New Roman" pitchFamily="18" charset="0"/>
                <a:ea typeface="新細明體" pitchFamily="2" charset="-120"/>
              </a:rPr>
              <a:t>P=5/13=0.38</a:t>
            </a:r>
            <a:endParaRPr kumimoji="1" lang="en-US" altLang="zh-TW" sz="2000" dirty="0">
              <a:latin typeface="Times New Roman" pitchFamily="18" charset="0"/>
              <a:ea typeface="新細明體" pitchFamily="2" charset="-120"/>
            </a:endParaRPr>
          </a:p>
        </p:txBody>
      </p:sp>
      <p:sp>
        <p:nvSpPr>
          <p:cNvPr id="17" name="Line 12"/>
          <p:cNvSpPr>
            <a:spLocks noChangeShapeType="1"/>
          </p:cNvSpPr>
          <p:nvPr/>
        </p:nvSpPr>
        <p:spPr bwMode="auto">
          <a:xfrm>
            <a:off x="3276600" y="6003925"/>
            <a:ext cx="609600" cy="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18" name="Text Box 13"/>
          <p:cNvSpPr txBox="1">
            <a:spLocks noChangeArrowheads="1"/>
          </p:cNvSpPr>
          <p:nvPr/>
        </p:nvSpPr>
        <p:spPr bwMode="auto">
          <a:xfrm>
            <a:off x="3884613" y="4281238"/>
            <a:ext cx="3065462" cy="402291"/>
          </a:xfrm>
          <a:prstGeom prst="rect">
            <a:avLst/>
          </a:prstGeom>
          <a:solidFill>
            <a:srgbClr val="FFFF99"/>
          </a:solidFill>
          <a:ln w="12700">
            <a:noFill/>
            <a:miter lim="800000"/>
            <a:headEnd/>
            <a:tailEnd/>
          </a:ln>
          <a:effectLst/>
        </p:spPr>
        <p:txBody>
          <a:bodyPr wrap="square" lIns="90000" tIns="46800" rIns="90000" bIns="46800">
            <a:spAutoFit/>
          </a:bodyPr>
          <a:lstStyle/>
          <a:p>
            <a:pPr>
              <a:tabLst>
                <a:tab pos="1524000" algn="l"/>
              </a:tabLst>
            </a:pPr>
            <a:r>
              <a:rPr kumimoji="1" lang="en-US" altLang="zh-TW" sz="2000">
                <a:latin typeface="Times New Roman" pitchFamily="18" charset="0"/>
                <a:ea typeface="新細明體" pitchFamily="2" charset="-120"/>
              </a:rPr>
              <a:t>R=4/6=0.667; P=4/6=0.667</a:t>
            </a:r>
          </a:p>
        </p:txBody>
      </p:sp>
      <p:sp>
        <p:nvSpPr>
          <p:cNvPr id="19" name="Line 14"/>
          <p:cNvSpPr>
            <a:spLocks noChangeShapeType="1"/>
          </p:cNvSpPr>
          <p:nvPr/>
        </p:nvSpPr>
        <p:spPr bwMode="auto">
          <a:xfrm>
            <a:off x="3276600" y="3717925"/>
            <a:ext cx="609600" cy="685800"/>
          </a:xfrm>
          <a:prstGeom prst="line">
            <a:avLst/>
          </a:prstGeom>
          <a:noFill/>
          <a:ln w="12700">
            <a:solidFill>
              <a:srgbClr val="000000"/>
            </a:solidFill>
            <a:round/>
            <a:headEnd/>
            <a:tailEnd type="triangle" w="med" len="med"/>
          </a:ln>
          <a:effectLst/>
        </p:spPr>
        <p:txBody>
          <a:bodyPr lIns="90000" tIns="46800" rIns="90000" bIns="46800">
            <a:spAutoFit/>
          </a:bodyPr>
          <a:lstStyle/>
          <a:p>
            <a:endParaRPr lang="el-GR"/>
          </a:p>
        </p:txBody>
      </p:sp>
      <p:sp>
        <p:nvSpPr>
          <p:cNvPr id="20" name="Text Box 15"/>
          <p:cNvSpPr txBox="1">
            <a:spLocks noChangeArrowheads="1"/>
          </p:cNvSpPr>
          <p:nvPr/>
        </p:nvSpPr>
        <p:spPr bwMode="auto">
          <a:xfrm>
            <a:off x="6858000" y="4953000"/>
            <a:ext cx="2124075" cy="1311275"/>
          </a:xfrm>
          <a:prstGeom prst="rect">
            <a:avLst/>
          </a:prstGeom>
          <a:noFill/>
          <a:ln w="12700">
            <a:noFill/>
            <a:miter lim="800000"/>
            <a:headEnd/>
            <a:tailEnd/>
          </a:ln>
          <a:effectLst/>
        </p:spPr>
        <p:txBody>
          <a:bodyPr wrap="none" lIns="90000" tIns="46800" rIns="90000" bIns="46800">
            <a:spAutoFit/>
          </a:bodyPr>
          <a:lstStyle/>
          <a:p>
            <a:pPr algn="ctr"/>
            <a:r>
              <a:rPr lang="en-US" sz="2000" dirty="0">
                <a:solidFill>
                  <a:srgbClr val="FF5050"/>
                </a:solidFill>
                <a:latin typeface="Times New Roman" pitchFamily="18" charset="0"/>
              </a:rPr>
              <a:t>Missing one </a:t>
            </a:r>
          </a:p>
          <a:p>
            <a:pPr algn="ctr"/>
            <a:r>
              <a:rPr lang="en-US" sz="2000" dirty="0">
                <a:solidFill>
                  <a:srgbClr val="FF5050"/>
                </a:solidFill>
                <a:latin typeface="Times New Roman" pitchFamily="18" charset="0"/>
              </a:rPr>
              <a:t>relevant document.</a:t>
            </a:r>
          </a:p>
          <a:p>
            <a:pPr algn="ctr"/>
            <a:r>
              <a:rPr lang="en-US" sz="2000" dirty="0">
                <a:solidFill>
                  <a:srgbClr val="FF5050"/>
                </a:solidFill>
                <a:latin typeface="Times New Roman" pitchFamily="18" charset="0"/>
              </a:rPr>
              <a:t>Never reach </a:t>
            </a:r>
          </a:p>
          <a:p>
            <a:pPr algn="ctr"/>
            <a:r>
              <a:rPr lang="en-US" sz="2000" dirty="0">
                <a:solidFill>
                  <a:srgbClr val="FF5050"/>
                </a:solidFill>
                <a:latin typeface="Times New Roman" pitchFamily="18" charset="0"/>
              </a:rPr>
              <a:t>100% recall</a:t>
            </a: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Παράδειγμα Ι (συνέχεια)</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36</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graphicFrame>
        <p:nvGraphicFramePr>
          <p:cNvPr id="78851" name="Object 3"/>
          <p:cNvGraphicFramePr>
            <a:graphicFrameLocks noChangeAspect="1"/>
          </p:cNvGraphicFramePr>
          <p:nvPr/>
        </p:nvGraphicFramePr>
        <p:xfrm>
          <a:off x="1524000" y="1600200"/>
          <a:ext cx="6096000" cy="4067175"/>
        </p:xfrm>
        <a:graphic>
          <a:graphicData uri="http://schemas.openxmlformats.org/presentationml/2006/ole">
            <mc:AlternateContent xmlns:mc="http://schemas.openxmlformats.org/markup-compatibility/2006">
              <mc:Choice xmlns:v="urn:schemas-microsoft-com:vml" Requires="v">
                <p:oleObj spid="_x0000_s78995" name="Chart" r:id="rId3" imgW="6096090" imgH="4067243" progId="MSGraph.Chart.8">
                  <p:embed followColorScheme="full"/>
                </p:oleObj>
              </mc:Choice>
              <mc:Fallback>
                <p:oleObj name="Chart" r:id="rId3" imgW="6096090" imgH="4067243" progId="MSGraph.Chart.8">
                  <p:embed followColorScheme="full"/>
                  <p:pic>
                    <p:nvPicPr>
                      <p:cNvPr id="0" name="Picture 97"/>
                      <p:cNvPicPr>
                        <a:picLocks noChangeAspect="1" noChangeArrowheads="1"/>
                      </p:cNvPicPr>
                      <p:nvPr/>
                    </p:nvPicPr>
                    <p:blipFill>
                      <a:blip r:embed="rId4"/>
                      <a:srcRect/>
                      <a:stretch>
                        <a:fillRect/>
                      </a:stretch>
                    </p:blipFill>
                    <p:spPr bwMode="auto">
                      <a:xfrm>
                        <a:off x="1524000" y="1600200"/>
                        <a:ext cx="6096000" cy="406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TextBox 20"/>
          <p:cNvSpPr txBox="1"/>
          <p:nvPr/>
        </p:nvSpPr>
        <p:spPr>
          <a:xfrm>
            <a:off x="609600" y="5715000"/>
            <a:ext cx="7696200" cy="830997"/>
          </a:xfrm>
          <a:prstGeom prst="rect">
            <a:avLst/>
          </a:prstGeom>
          <a:noFill/>
        </p:spPr>
        <p:txBody>
          <a:bodyPr wrap="square" rtlCol="0">
            <a:spAutoFit/>
          </a:bodyPr>
          <a:lstStyle/>
          <a:p>
            <a:r>
              <a:rPr lang="el-GR" dirty="0" smtClean="0">
                <a:latin typeface="+mn-lt"/>
              </a:rPr>
              <a:t>Πριονωτή – </a:t>
            </a:r>
            <a:r>
              <a:rPr lang="el-GR" dirty="0" smtClean="0">
                <a:solidFill>
                  <a:srgbClr val="FF0000"/>
                </a:solidFill>
                <a:latin typeface="+mn-lt"/>
              </a:rPr>
              <a:t>το </a:t>
            </a:r>
            <a:r>
              <a:rPr lang="en-US" dirty="0" smtClean="0">
                <a:solidFill>
                  <a:srgbClr val="FF0000"/>
                </a:solidFill>
                <a:latin typeface="+mn-lt"/>
              </a:rPr>
              <a:t>precision </a:t>
            </a:r>
            <a:r>
              <a:rPr lang="el-GR" dirty="0" smtClean="0">
                <a:solidFill>
                  <a:srgbClr val="FF0000"/>
                </a:solidFill>
                <a:latin typeface="+mn-lt"/>
              </a:rPr>
              <a:t>ελαττώνεται για το ίδιο </a:t>
            </a:r>
            <a:r>
              <a:rPr lang="en-US" dirty="0" smtClean="0">
                <a:solidFill>
                  <a:srgbClr val="FF0000"/>
                </a:solidFill>
                <a:latin typeface="+mn-lt"/>
              </a:rPr>
              <a:t>recall</a:t>
            </a:r>
            <a:r>
              <a:rPr lang="el-GR" dirty="0" smtClean="0">
                <a:solidFill>
                  <a:srgbClr val="FF0000"/>
                </a:solidFill>
                <a:latin typeface="+mn-lt"/>
              </a:rPr>
              <a:t> </a:t>
            </a:r>
            <a:r>
              <a:rPr lang="el-GR" dirty="0" smtClean="0">
                <a:latin typeface="+mn-lt"/>
              </a:rPr>
              <a:t>μέχρι να βρεθεί το επόμενο συναφές έγγραφο</a:t>
            </a:r>
            <a:endParaRPr lang="el-GR" dirty="0">
              <a:latin typeface="+mn-lt"/>
            </a:endParaRPr>
          </a:p>
        </p:txBody>
      </p:sp>
    </p:spTree>
    <p:extLst>
      <p:ext uri="{BB962C8B-B14F-4D97-AF65-F5344CB8AC3E}">
        <p14:creationId xmlns:p14="http://schemas.microsoft.com/office/powerpoint/2010/main" val="9389654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normAutofit/>
          </a:bodyPr>
          <a:lstStyle/>
          <a:p>
            <a:pPr algn="ctr" eaLnBrk="1" hangingPunct="1"/>
            <a:r>
              <a:rPr lang="el-GR" dirty="0" smtClean="0">
                <a:solidFill>
                  <a:schemeClr val="accent2">
                    <a:lumMod val="75000"/>
                  </a:schemeClr>
                </a:solidFill>
                <a:ea typeface="ＭＳ Ｐゴシック" charset="-128"/>
              </a:rPr>
              <a:t>Ακρίβεια εκ παρεμβολής (</a:t>
            </a:r>
            <a:r>
              <a:rPr lang="en-US" dirty="0" smtClean="0">
                <a:solidFill>
                  <a:schemeClr val="accent2">
                    <a:lumMod val="75000"/>
                  </a:schemeClr>
                </a:solidFill>
                <a:ea typeface="ＭＳ Ｐゴシック" charset="-128"/>
              </a:rPr>
              <a:t>Interpolated precision</a:t>
            </a:r>
            <a:r>
              <a:rPr lang="el-GR" dirty="0" smtClean="0">
                <a:solidFill>
                  <a:schemeClr val="accent2">
                    <a:lumMod val="75000"/>
                  </a:schemeClr>
                </a:solidFill>
                <a:ea typeface="ＭＳ Ｐゴシック" charset="-128"/>
              </a:rPr>
              <a:t>)</a:t>
            </a:r>
            <a:endParaRPr lang="en-US" dirty="0" smtClean="0">
              <a:solidFill>
                <a:schemeClr val="accent2">
                  <a:lumMod val="75000"/>
                </a:schemeClr>
              </a:solidFill>
              <a:ea typeface="ＭＳ Ｐゴシック" charset="-128"/>
            </a:endParaRPr>
          </a:p>
        </p:txBody>
      </p:sp>
      <p:sp>
        <p:nvSpPr>
          <p:cNvPr id="30724" name="Rectangle 3"/>
          <p:cNvSpPr>
            <a:spLocks noGrp="1" noChangeArrowheads="1"/>
          </p:cNvSpPr>
          <p:nvPr>
            <p:ph idx="1"/>
          </p:nvPr>
        </p:nvSpPr>
        <p:spPr>
          <a:xfrm>
            <a:off x="381000" y="1524000"/>
            <a:ext cx="8610600" cy="4953000"/>
          </a:xfrm>
        </p:spPr>
        <p:txBody>
          <a:bodyPr/>
          <a:lstStyle/>
          <a:p>
            <a:pPr eaLnBrk="1" hangingPunct="1"/>
            <a:r>
              <a:rPr lang="el-GR" sz="2400" dirty="0" smtClean="0">
                <a:ea typeface="ＭＳ Ｐゴシック" charset="-128"/>
              </a:rPr>
              <a:t>Αν η ακρίβεια αλλάζει τοπικά με την αύξηση της ανάκλησης, το λαμβάνουμε υπ’ όψιν – </a:t>
            </a:r>
            <a:r>
              <a:rPr lang="el-GR" sz="2400" i="1" dirty="0" smtClean="0">
                <a:solidFill>
                  <a:schemeClr val="accent2">
                    <a:lumMod val="75000"/>
                  </a:schemeClr>
                </a:solidFill>
                <a:ea typeface="ＭＳ Ｐゴシック" charset="-128"/>
              </a:rPr>
              <a:t>ο χρήστης θέλει να δει και άλλα έγγραφα αν αυξάνεται και η ακρίβεια και η ανάκληση</a:t>
            </a:r>
            <a:endParaRPr lang="en-US" sz="2400" i="1" dirty="0" smtClean="0">
              <a:solidFill>
                <a:schemeClr val="accent2">
                  <a:lumMod val="75000"/>
                </a:schemeClr>
              </a:solidFill>
              <a:ea typeface="ＭＳ Ｐゴシック" charset="-128"/>
            </a:endParaRPr>
          </a:p>
          <a:p>
            <a:pPr eaLnBrk="1" hangingPunct="1"/>
            <a:r>
              <a:rPr lang="el-GR" sz="2400" dirty="0" smtClean="0">
                <a:ea typeface="ＭＳ Ｐゴシック" charset="-128"/>
              </a:rPr>
              <a:t>Παίρνουμε τη μέγιστη τιμή της ακρίβειας στα δεξιά της τιμής</a:t>
            </a:r>
            <a:endParaRPr lang="en-US" sz="2400" dirty="0" smtClean="0">
              <a:ea typeface="ＭＳ Ｐゴシック" charset="-128"/>
            </a:endParaRPr>
          </a:p>
        </p:txBody>
      </p:sp>
      <p:sp>
        <p:nvSpPr>
          <p:cNvPr id="30722" name="Slide Number Placeholder 5"/>
          <p:cNvSpPr>
            <a:spLocks noGrp="1"/>
          </p:cNvSpPr>
          <p:nvPr>
            <p:ph type="sldNum" sz="quarter" idx="12"/>
          </p:nvPr>
        </p:nvSpPr>
        <p:spPr bwMode="auto">
          <a:noFill/>
          <a:ln>
            <a:miter lim="800000"/>
            <a:headEnd/>
            <a:tailEnd/>
          </a:ln>
        </p:spPr>
        <p:txBody>
          <a:bodyPr/>
          <a:lstStyle/>
          <a:p>
            <a:fld id="{9A216292-ED49-44CA-93FE-97D8F9FFEF0F}" type="slidenum">
              <a:rPr lang="en-US" smtClean="0"/>
              <a:pPr/>
              <a:t>37</a:t>
            </a:fld>
            <a:endParaRPr lang="en-US" smtClean="0"/>
          </a:p>
        </p:txBody>
      </p:sp>
      <p:pic>
        <p:nvPicPr>
          <p:cNvPr id="30725" name="Picture 4"/>
          <p:cNvPicPr>
            <a:picLocks noChangeAspect="1" noChangeArrowheads="1"/>
          </p:cNvPicPr>
          <p:nvPr/>
        </p:nvPicPr>
        <p:blipFill>
          <a:blip r:embed="rId3" cstate="print"/>
          <a:srcRect l="6250" t="21051" r="8928" b="22232"/>
          <a:stretch>
            <a:fillRect/>
          </a:stretch>
        </p:blipFill>
        <p:spPr bwMode="auto">
          <a:xfrm>
            <a:off x="514350" y="3368675"/>
            <a:ext cx="8077200" cy="3230563"/>
          </a:xfrm>
          <a:prstGeom prst="rect">
            <a:avLst/>
          </a:prstGeom>
          <a:noFill/>
          <a:ln w="9525">
            <a:noFill/>
            <a:miter lim="800000"/>
            <a:headEnd/>
            <a:tailEnd/>
          </a:ln>
        </p:spPr>
      </p:pic>
      <p:sp>
        <p:nvSpPr>
          <p:cNvPr id="30726"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graphicFrame>
        <p:nvGraphicFramePr>
          <p:cNvPr id="2" name="Object 1"/>
          <p:cNvGraphicFramePr>
            <a:graphicFrameLocks noChangeAspect="1"/>
          </p:cNvGraphicFramePr>
          <p:nvPr>
            <p:extLst>
              <p:ext uri="{D42A27DB-BD31-4B8C-83A1-F6EECF244321}">
                <p14:modId xmlns:p14="http://schemas.microsoft.com/office/powerpoint/2010/main" val="2736209758"/>
              </p:ext>
            </p:extLst>
          </p:nvPr>
        </p:nvGraphicFramePr>
        <p:xfrm>
          <a:off x="2552700" y="3124200"/>
          <a:ext cx="2781300" cy="748539"/>
        </p:xfrm>
        <a:graphic>
          <a:graphicData uri="http://schemas.openxmlformats.org/presentationml/2006/ole">
            <mc:AlternateContent xmlns:mc="http://schemas.openxmlformats.org/markup-compatibility/2006">
              <mc:Choice xmlns:v="urn:schemas-microsoft-com:vml" Requires="v">
                <p:oleObj spid="_x0000_s102501" name="Equation" r:id="rId4" imgW="1180588" imgH="317362" progId="Equation.3">
                  <p:embed/>
                </p:oleObj>
              </mc:Choice>
              <mc:Fallback>
                <p:oleObj name="Equation" r:id="rId4" imgW="1180588" imgH="317362" progId="Equation.3">
                  <p:embed/>
                  <p:pic>
                    <p:nvPicPr>
                      <p:cNvPr id="0"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2700" y="3124200"/>
                        <a:ext cx="2781300" cy="7485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1377" name="Object 2"/>
          <p:cNvGraphicFramePr>
            <a:graphicFrameLocks noChangeAspect="1"/>
          </p:cNvGraphicFramePr>
          <p:nvPr/>
        </p:nvGraphicFramePr>
        <p:xfrm>
          <a:off x="1524000" y="1600200"/>
          <a:ext cx="5181600" cy="3578397"/>
        </p:xfrm>
        <a:graphic>
          <a:graphicData uri="http://schemas.openxmlformats.org/presentationml/2006/ole">
            <mc:AlternateContent xmlns:mc="http://schemas.openxmlformats.org/markup-compatibility/2006">
              <mc:Choice xmlns:v="urn:schemas-microsoft-com:vml" Requires="v">
                <p:oleObj spid="_x0000_s101521" name="Chart" r:id="rId4" imgW="4219651" imgH="2914802" progId="Excel.Sheet.8">
                  <p:embed/>
                </p:oleObj>
              </mc:Choice>
              <mc:Fallback>
                <p:oleObj name="Chart" r:id="rId4" imgW="4219651" imgH="2914802" progId="Excel.Shee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600200"/>
                        <a:ext cx="5181600" cy="3578397"/>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Καμπύλη Ακρίβειας/Ανάκλησης</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8.6</a:t>
            </a:r>
            <a:endParaRPr lang="en-US" sz="1600" dirty="0"/>
          </a:p>
        </p:txBody>
      </p:sp>
      <p:sp>
        <p:nvSpPr>
          <p:cNvPr id="7" name="Text Box 3"/>
          <p:cNvSpPr txBox="1">
            <a:spLocks noChangeArrowheads="1"/>
          </p:cNvSpPr>
          <p:nvPr/>
        </p:nvSpPr>
        <p:spPr bwMode="auto">
          <a:xfrm>
            <a:off x="228600" y="4953000"/>
            <a:ext cx="8458200" cy="1671630"/>
          </a:xfrm>
          <a:prstGeom prst="rect">
            <a:avLst/>
          </a:prstGeom>
          <a:noFill/>
          <a:ln w="9525">
            <a:noFill/>
            <a:round/>
            <a:headEnd/>
            <a:tailEnd/>
          </a:ln>
        </p:spPr>
        <p:txBody>
          <a:bodyPr/>
          <a:lstStyle/>
          <a:p>
            <a:pPr lvl="1">
              <a:spcBef>
                <a:spcPts val="700"/>
              </a:spcBef>
              <a:buClr>
                <a:schemeClr val="tx2">
                  <a:lumMod val="50000"/>
                </a:schemeClr>
              </a:buClr>
            </a:pPr>
            <a:r>
              <a:rPr lang="el-GR" dirty="0" smtClean="0">
                <a:solidFill>
                  <a:schemeClr val="tx2">
                    <a:lumMod val="50000"/>
                  </a:schemeClr>
                </a:solidFill>
                <a:latin typeface="+mn-lt"/>
              </a:rPr>
              <a:t>Κάθε σημείο αντιστοιχεί σε ένα αποτέλεσμα για τα κορυφαία </a:t>
            </a:r>
            <a:r>
              <a:rPr lang="en-US" dirty="0" smtClean="0">
                <a:solidFill>
                  <a:schemeClr val="tx2">
                    <a:lumMod val="50000"/>
                  </a:schemeClr>
                </a:solidFill>
                <a:latin typeface="+mn-lt"/>
              </a:rPr>
              <a:t> </a:t>
            </a:r>
            <a:r>
              <a:rPr lang="en-US" i="1" dirty="0" smtClean="0">
                <a:solidFill>
                  <a:schemeClr val="tx2">
                    <a:lumMod val="50000"/>
                  </a:schemeClr>
                </a:solidFill>
                <a:latin typeface="+mn-lt"/>
              </a:rPr>
              <a:t>k</a:t>
            </a:r>
            <a:r>
              <a:rPr lang="en-US" dirty="0" smtClean="0">
                <a:solidFill>
                  <a:schemeClr val="tx2">
                    <a:lumMod val="50000"/>
                  </a:schemeClr>
                </a:solidFill>
                <a:latin typeface="+mn-lt"/>
              </a:rPr>
              <a:t> </a:t>
            </a:r>
            <a:r>
              <a:rPr lang="el-GR" dirty="0" smtClean="0">
                <a:solidFill>
                  <a:schemeClr val="tx2">
                    <a:lumMod val="50000"/>
                  </a:schemeClr>
                </a:solidFill>
                <a:latin typeface="+mn-lt"/>
              </a:rPr>
              <a:t>έγγραφα</a:t>
            </a:r>
            <a:r>
              <a:rPr lang="en-US" dirty="0" smtClean="0">
                <a:solidFill>
                  <a:schemeClr val="tx2">
                    <a:lumMod val="50000"/>
                  </a:schemeClr>
                </a:solidFill>
                <a:latin typeface="+mn-lt"/>
              </a:rPr>
              <a:t> (</a:t>
            </a:r>
            <a:r>
              <a:rPr lang="en-US" i="1" dirty="0">
                <a:solidFill>
                  <a:schemeClr val="tx2">
                    <a:lumMod val="50000"/>
                  </a:schemeClr>
                </a:solidFill>
                <a:latin typeface="+mn-lt"/>
              </a:rPr>
              <a:t>k</a:t>
            </a:r>
            <a:r>
              <a:rPr lang="en-US" dirty="0">
                <a:solidFill>
                  <a:schemeClr val="tx2">
                    <a:lumMod val="50000"/>
                  </a:schemeClr>
                </a:solidFill>
                <a:latin typeface="+mn-lt"/>
              </a:rPr>
              <a:t> = 1, 2, 3, 4, . . .).</a:t>
            </a:r>
          </a:p>
          <a:p>
            <a:pPr lvl="1">
              <a:spcBef>
                <a:spcPts val="700"/>
              </a:spcBef>
              <a:buClr>
                <a:schemeClr val="tx2">
                  <a:lumMod val="50000"/>
                </a:schemeClr>
              </a:buClr>
            </a:pPr>
            <a:r>
              <a:rPr lang="el-GR" dirty="0" smtClean="0">
                <a:solidFill>
                  <a:schemeClr val="tx2">
                    <a:lumMod val="50000"/>
                  </a:schemeClr>
                </a:solidFill>
                <a:latin typeface="+mn-lt"/>
              </a:rPr>
              <a:t>Παρεμβολή </a:t>
            </a:r>
            <a:r>
              <a:rPr lang="en-US" dirty="0" smtClean="0">
                <a:solidFill>
                  <a:schemeClr val="tx2">
                    <a:lumMod val="50000"/>
                  </a:schemeClr>
                </a:solidFill>
                <a:latin typeface="+mn-lt"/>
              </a:rPr>
              <a:t> (</a:t>
            </a:r>
            <a:r>
              <a:rPr lang="el-GR" dirty="0" smtClean="0">
                <a:solidFill>
                  <a:schemeClr val="tx2">
                    <a:lumMod val="50000"/>
                  </a:schemeClr>
                </a:solidFill>
                <a:latin typeface="+mn-lt"/>
              </a:rPr>
              <a:t>με κόκκινο</a:t>
            </a:r>
            <a:r>
              <a:rPr lang="en-US" dirty="0" smtClean="0">
                <a:solidFill>
                  <a:schemeClr val="tx2">
                    <a:lumMod val="50000"/>
                  </a:schemeClr>
                </a:solidFill>
                <a:latin typeface="+mn-lt"/>
              </a:rPr>
              <a:t>): </a:t>
            </a:r>
            <a:r>
              <a:rPr lang="el-GR" dirty="0" smtClean="0">
                <a:solidFill>
                  <a:schemeClr val="tx2">
                    <a:lumMod val="50000"/>
                  </a:schemeClr>
                </a:solidFill>
                <a:latin typeface="+mn-lt"/>
              </a:rPr>
              <a:t>μέγιστο των μελλοντικών σημείων</a:t>
            </a:r>
            <a:endParaRPr lang="en-US" dirty="0">
              <a:solidFill>
                <a:schemeClr val="tx2">
                  <a:lumMod val="50000"/>
                </a:schemeClr>
              </a:solidFill>
              <a:latin typeface="+mn-lt"/>
            </a:endParaRPr>
          </a:p>
          <a:p>
            <a:pPr lvl="1">
              <a:spcBef>
                <a:spcPts val="700"/>
              </a:spcBef>
              <a:buClr>
                <a:schemeClr val="tx2">
                  <a:lumMod val="50000"/>
                </a:schemeClr>
              </a:buClr>
            </a:pPr>
            <a:r>
              <a:rPr lang="el-GR" dirty="0" smtClean="0">
                <a:solidFill>
                  <a:schemeClr val="tx2">
                    <a:lumMod val="50000"/>
                  </a:schemeClr>
                </a:solidFill>
                <a:latin typeface="+mn-lt"/>
              </a:rPr>
              <a:t>		</a:t>
            </a:r>
            <a:endParaRPr lang="en-US" dirty="0">
              <a:solidFill>
                <a:schemeClr val="tx2">
                  <a:lumMod val="50000"/>
                </a:schemeClr>
              </a:solidFill>
              <a:latin typeface="+mn-lt"/>
            </a:endParaRPr>
          </a:p>
        </p:txBody>
      </p:sp>
    </p:spTree>
    <p:extLst>
      <p:ext uri="{BB962C8B-B14F-4D97-AF65-F5344CB8AC3E}">
        <p14:creationId xmlns:p14="http://schemas.microsoft.com/office/powerpoint/2010/main" val="3675233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pitchFamily="-112" charset="-128"/>
              </a:rPr>
              <a:t>Παράδειγμα ΙΙ</a:t>
            </a:r>
            <a:endParaRPr lang="en-US"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39</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graphicFrame>
        <p:nvGraphicFramePr>
          <p:cNvPr id="4" name="Object 3"/>
          <p:cNvGraphicFramePr>
            <a:graphicFrameLocks noChangeAspect="1"/>
          </p:cNvGraphicFramePr>
          <p:nvPr>
            <p:extLst>
              <p:ext uri="{D42A27DB-BD31-4B8C-83A1-F6EECF244321}">
                <p14:modId xmlns:p14="http://schemas.microsoft.com/office/powerpoint/2010/main" val="2915883255"/>
              </p:ext>
            </p:extLst>
          </p:nvPr>
        </p:nvGraphicFramePr>
        <p:xfrm>
          <a:off x="457200" y="2362200"/>
          <a:ext cx="8401050" cy="607219"/>
        </p:xfrm>
        <a:graphic>
          <a:graphicData uri="http://schemas.openxmlformats.org/presentationml/2006/ole">
            <mc:AlternateContent xmlns:mc="http://schemas.openxmlformats.org/markup-compatibility/2006">
              <mc:Choice xmlns:v="urn:schemas-microsoft-com:vml" Requires="v">
                <p:oleObj spid="_x0000_s247924" name="Εξίσωση" r:id="rId3" imgW="3111500" imgH="228600" progId="Equation.3">
                  <p:embed/>
                </p:oleObj>
              </mc:Choice>
              <mc:Fallback>
                <p:oleObj name="Εξίσωση" r:id="rId3" imgW="3111500" imgH="228600"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r="-2313" b="-9306"/>
                      <a:stretch>
                        <a:fillRect/>
                      </a:stretch>
                    </p:blipFill>
                    <p:spPr bwMode="auto">
                      <a:xfrm>
                        <a:off x="457200" y="2362200"/>
                        <a:ext cx="8401050" cy="607219"/>
                      </a:xfrm>
                      <a:prstGeom prst="rect">
                        <a:avLst/>
                      </a:prstGeom>
                      <a:solidFill>
                        <a:srgbClr val="DDDDDD"/>
                      </a:solidFill>
                      <a:ln w="28575">
                        <a:solidFill>
                          <a:srgbClr val="000000"/>
                        </a:solidFill>
                        <a:miter lim="800000"/>
                        <a:headEnd/>
                        <a:tailEnd/>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761115784"/>
              </p:ext>
            </p:extLst>
          </p:nvPr>
        </p:nvGraphicFramePr>
        <p:xfrm>
          <a:off x="838200" y="3810000"/>
          <a:ext cx="7602538" cy="1216025"/>
        </p:xfrm>
        <a:graphic>
          <a:graphicData uri="http://schemas.openxmlformats.org/presentationml/2006/ole">
            <mc:AlternateContent xmlns:mc="http://schemas.openxmlformats.org/markup-compatibility/2006">
              <mc:Choice xmlns:v="urn:schemas-microsoft-com:vml" Requires="v">
                <p:oleObj spid="_x0000_s247925" name="Εξίσωση" r:id="rId5" imgW="2819400" imgH="457200" progId="Equation.3">
                  <p:embed/>
                </p:oleObj>
              </mc:Choice>
              <mc:Fallback>
                <p:oleObj name="Εξίσωση" r:id="rId5" imgW="2819400" imgH="457200"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r="-2313" b="-9306"/>
                      <a:stretch>
                        <a:fillRect/>
                      </a:stretch>
                    </p:blipFill>
                    <p:spPr bwMode="auto">
                      <a:xfrm>
                        <a:off x="838200" y="3810000"/>
                        <a:ext cx="7602538" cy="1216025"/>
                      </a:xfrm>
                      <a:prstGeom prst="rect">
                        <a:avLst/>
                      </a:prstGeom>
                      <a:solidFill>
                        <a:srgbClr val="DDDDDD"/>
                      </a:solidFill>
                      <a:ln w="28575">
                        <a:solidFill>
                          <a:srgbClr val="000000"/>
                        </a:solidFill>
                        <a:miter lim="800000"/>
                        <a:headEnd/>
                        <a:tailEnd/>
                      </a:ln>
                    </p:spPr>
                  </p:pic>
                </p:oleObj>
              </mc:Fallback>
            </mc:AlternateContent>
          </a:graphicData>
        </a:graphic>
      </p:graphicFrame>
    </p:spTree>
    <p:extLst>
      <p:ext uri="{BB962C8B-B14F-4D97-AF65-F5344CB8AC3E}">
        <p14:creationId xmlns:p14="http://schemas.microsoft.com/office/powerpoint/2010/main" val="3866720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για μηχανές αναζήτησης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514350" y="2209800"/>
            <a:ext cx="8001000" cy="1905000"/>
          </a:xfrm>
        </p:spPr>
        <p:txBody>
          <a:bodyPr>
            <a:noAutofit/>
          </a:bodyPr>
          <a:lstStyle/>
          <a:p>
            <a:pPr eaLnBrk="1" hangingPunct="1">
              <a:buFont typeface="Wingdings" pitchFamily="2" charset="2"/>
              <a:buChar char="§"/>
            </a:pPr>
            <a:r>
              <a:rPr lang="el-GR" sz="2400" dirty="0" smtClean="0">
                <a:ea typeface="ＭＳ Ｐゴシック" pitchFamily="-112" charset="-128"/>
              </a:rPr>
              <a:t> Όλα αυτά τα κριτήρια είναι </a:t>
            </a:r>
            <a:r>
              <a:rPr lang="el-GR" sz="2400" dirty="0" smtClean="0">
                <a:solidFill>
                  <a:schemeClr val="accent2">
                    <a:lumMod val="75000"/>
                  </a:schemeClr>
                </a:solidFill>
                <a:ea typeface="ＭＳ Ｐゴシック" pitchFamily="-112" charset="-128"/>
              </a:rPr>
              <a:t>μετρήσιμα</a:t>
            </a:r>
            <a:r>
              <a:rPr lang="el-GR" sz="2400" dirty="0" smtClean="0">
                <a:ea typeface="ＭＳ Ｐゴシック" pitchFamily="-112" charset="-128"/>
              </a:rPr>
              <a:t> (</a:t>
            </a:r>
            <a:r>
              <a:rPr lang="en-US" sz="2400" dirty="0" smtClean="0">
                <a:ea typeface="ＭＳ Ｐゴシック" pitchFamily="-112" charset="-128"/>
              </a:rPr>
              <a:t>measurable): </a:t>
            </a:r>
            <a:r>
              <a:rPr lang="el-GR" sz="2400" dirty="0" smtClean="0">
                <a:ea typeface="ＭＳ Ｐゴシック" pitchFamily="-112" charset="-128"/>
              </a:rPr>
              <a:t>	</a:t>
            </a:r>
            <a:r>
              <a:rPr lang="el-GR" sz="2000" dirty="0" smtClean="0">
                <a:ea typeface="ＭＳ Ｐゴシック" pitchFamily="-112" charset="-128"/>
              </a:rPr>
              <a:t>μπορούμε να </a:t>
            </a:r>
            <a:r>
              <a:rPr lang="el-GR" sz="2000" dirty="0" err="1" smtClean="0">
                <a:ea typeface="ＭＳ Ｐゴシック" pitchFamily="-112" charset="-128"/>
              </a:rPr>
              <a:t>ποσοτικοποιήσουμε</a:t>
            </a:r>
            <a:r>
              <a:rPr lang="el-GR" sz="2000" dirty="0" smtClean="0">
                <a:ea typeface="ＭＳ Ｐゴシック" pitchFamily="-112" charset="-128"/>
              </a:rPr>
              <a:t> την ταχύτητα/μέγεθος/χρήματα 	και να κάνουμε την εκφραστικότητα συγκεκριμένη</a:t>
            </a:r>
          </a:p>
          <a:p>
            <a:pPr marL="0" indent="0" eaLnBrk="1" hangingPunct="1">
              <a:buNone/>
            </a:pPr>
            <a:endParaRPr lang="el-GR" sz="800" dirty="0" smtClean="0">
              <a:ea typeface="ＭＳ Ｐゴシック" pitchFamily="-112" charset="-128"/>
            </a:endParaRPr>
          </a:p>
          <a:p>
            <a:pPr eaLnBrk="1" hangingPunct="1">
              <a:buFont typeface="Wingdings" pitchFamily="2" charset="2"/>
              <a:buChar char="§"/>
            </a:pPr>
            <a:r>
              <a:rPr lang="el-GR" sz="2400" dirty="0" smtClean="0">
                <a:ea typeface="ＭＳ Ｐゴシック" pitchFamily="-112" charset="-128"/>
              </a:rPr>
              <a:t> Ωστόσο μια βασική μέτρηση για μια μηχανή αναζήτησης είναι η </a:t>
            </a:r>
            <a:r>
              <a:rPr lang="el-GR" sz="2400" dirty="0" smtClean="0">
                <a:solidFill>
                  <a:schemeClr val="accent2">
                    <a:lumMod val="75000"/>
                  </a:schemeClr>
                </a:solidFill>
                <a:ea typeface="ＭＳ Ｐゴシック" pitchFamily="-112" charset="-128"/>
              </a:rPr>
              <a:t>ικανοποίηση των χρηστών </a:t>
            </a:r>
            <a:r>
              <a:rPr lang="en-US" sz="2400" dirty="0" smtClean="0">
                <a:solidFill>
                  <a:schemeClr val="accent2">
                    <a:lumMod val="75000"/>
                  </a:schemeClr>
                </a:solidFill>
                <a:ea typeface="ＭＳ Ｐゴシック" pitchFamily="-112" charset="-128"/>
              </a:rPr>
              <a:t>(user happiness) </a:t>
            </a:r>
            <a:endParaRPr lang="el-GR" sz="2400" dirty="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spTree>
    <p:extLst>
      <p:ext uri="{BB962C8B-B14F-4D97-AF65-F5344CB8AC3E}">
        <p14:creationId xmlns:p14="http://schemas.microsoft.com/office/powerpoint/2010/main" val="22395133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40" name="Rectangle 8"/>
          <p:cNvSpPr>
            <a:spLocks noGrp="1" noChangeArrowheads="1"/>
          </p:cNvSpPr>
          <p:nvPr>
            <p:ph type="title"/>
          </p:nvPr>
        </p:nvSpPr>
        <p:spPr>
          <a:xfrm>
            <a:off x="628650" y="228600"/>
            <a:ext cx="7886700" cy="714374"/>
          </a:xfrm>
          <a:noFill/>
          <a:ln/>
        </p:spPr>
        <p:txBody>
          <a:bodyPr/>
          <a:lstStyle/>
          <a:p>
            <a:pPr algn="ctr"/>
            <a:r>
              <a:rPr lang="el-GR" dirty="0" smtClean="0">
                <a:solidFill>
                  <a:schemeClr val="accent2">
                    <a:lumMod val="75000"/>
                  </a:schemeClr>
                </a:solidFill>
                <a:ea typeface="ＭＳ Ｐゴシック" pitchFamily="-112" charset="-128"/>
              </a:rPr>
              <a:t>Παράδειγμα ΙΙ</a:t>
            </a:r>
            <a:endParaRPr lang="en-GB" dirty="0" smtClean="0">
              <a:solidFill>
                <a:schemeClr val="accent2">
                  <a:lumMod val="75000"/>
                </a:schemeClr>
              </a:solidFill>
              <a:ea typeface="ＭＳ Ｐゴシック" pitchFamily="-112" charset="-128"/>
            </a:endParaRPr>
          </a:p>
        </p:txBody>
      </p:sp>
      <p:sp>
        <p:nvSpPr>
          <p:cNvPr id="9" name="Slide Number Placeholder 5"/>
          <p:cNvSpPr>
            <a:spLocks noGrp="1"/>
          </p:cNvSpPr>
          <p:nvPr>
            <p:ph type="sldNum" sz="quarter" idx="12"/>
          </p:nvPr>
        </p:nvSpPr>
        <p:spPr/>
        <p:txBody>
          <a:bodyPr/>
          <a:lstStyle/>
          <a:p>
            <a:fld id="{CD9A37C0-4007-4D02-912E-5032215B964B}" type="slidenum">
              <a:rPr lang="el-GR"/>
              <a:pPr/>
              <a:t>40</a:t>
            </a:fld>
            <a:endParaRPr lang="el-GR"/>
          </a:p>
        </p:txBody>
      </p:sp>
      <p:graphicFrame>
        <p:nvGraphicFramePr>
          <p:cNvPr id="295936" name="Object 1024"/>
          <p:cNvGraphicFramePr>
            <a:graphicFrameLocks noChangeAspect="1"/>
          </p:cNvGraphicFramePr>
          <p:nvPr/>
        </p:nvGraphicFramePr>
        <p:xfrm>
          <a:off x="4732338" y="1366838"/>
          <a:ext cx="4006850" cy="5067300"/>
        </p:xfrm>
        <a:graphic>
          <a:graphicData uri="http://schemas.openxmlformats.org/presentationml/2006/ole">
            <mc:AlternateContent xmlns:mc="http://schemas.openxmlformats.org/markup-compatibility/2006">
              <mc:Choice xmlns:v="urn:schemas-microsoft-com:vml" Requires="v">
                <p:oleObj spid="_x0000_s75185" name="Worksheet" r:id="rId5" imgW="3993840" imgH="5051160" progId="Excel.Sheet.8">
                  <p:embed/>
                </p:oleObj>
              </mc:Choice>
              <mc:Fallback>
                <p:oleObj name="Worksheet" r:id="rId5" imgW="3993840" imgH="5051160" progId="Excel.Sheet.8">
                  <p:embed/>
                  <p:pic>
                    <p:nvPicPr>
                      <p:cNvPr id="0" name="Picture 28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2338" y="1366838"/>
                        <a:ext cx="4006850" cy="50673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graphicFrame>
        <p:nvGraphicFramePr>
          <p:cNvPr id="295938" name="Object 1026"/>
          <p:cNvGraphicFramePr>
            <a:graphicFrameLocks noChangeAspect="1"/>
          </p:cNvGraphicFramePr>
          <p:nvPr>
            <p:extLst>
              <p:ext uri="{D42A27DB-BD31-4B8C-83A1-F6EECF244321}">
                <p14:modId xmlns:p14="http://schemas.microsoft.com/office/powerpoint/2010/main" val="3207236471"/>
              </p:ext>
            </p:extLst>
          </p:nvPr>
        </p:nvGraphicFramePr>
        <p:xfrm>
          <a:off x="304800" y="3352800"/>
          <a:ext cx="4341813" cy="2901950"/>
        </p:xfrm>
        <a:graphic>
          <a:graphicData uri="http://schemas.openxmlformats.org/presentationml/2006/ole">
            <mc:AlternateContent xmlns:mc="http://schemas.openxmlformats.org/markup-compatibility/2006">
              <mc:Choice xmlns:v="urn:schemas-microsoft-com:vml" Requires="v">
                <p:oleObj spid="_x0000_s75186" name="Chart" r:id="rId8" imgW="4342680" imgH="2902680" progId="Excel.Sheet.8">
                  <p:embed/>
                </p:oleObj>
              </mc:Choice>
              <mc:Fallback>
                <p:oleObj name="Chart" r:id="rId8" imgW="4342680" imgH="2902680" progId="Excel.Sheet.8">
                  <p:embed/>
                  <p:pic>
                    <p:nvPicPr>
                      <p:cNvPr id="0" name="Picture 28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3352800"/>
                        <a:ext cx="4341813" cy="290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034678587"/>
              </p:ext>
            </p:extLst>
          </p:nvPr>
        </p:nvGraphicFramePr>
        <p:xfrm>
          <a:off x="381000" y="1905000"/>
          <a:ext cx="4006183" cy="914400"/>
        </p:xfrm>
        <a:graphic>
          <a:graphicData uri="http://schemas.openxmlformats.org/presentationml/2006/ole">
            <mc:AlternateContent xmlns:mc="http://schemas.openxmlformats.org/markup-compatibility/2006">
              <mc:Choice xmlns:v="urn:schemas-microsoft-com:vml" Requires="v">
                <p:oleObj spid="_x0000_s75187" name="Εξίσωση" r:id="rId10" imgW="2082800" imgH="482600" progId="Equation.3">
                  <p:embed/>
                </p:oleObj>
              </mc:Choice>
              <mc:Fallback>
                <p:oleObj name="Εξίσωση" r:id="rId10" imgW="2082800" imgH="482600" progId="Equation.3">
                  <p:embed/>
                  <p:pic>
                    <p:nvPicPr>
                      <p:cNvPr id="0" name="Picture 285"/>
                      <p:cNvPicPr>
                        <a:picLocks noChangeAspect="1" noChangeArrowheads="1"/>
                      </p:cNvPicPr>
                      <p:nvPr/>
                    </p:nvPicPr>
                    <p:blipFill>
                      <a:blip r:embed="rId11">
                        <a:extLst>
                          <a:ext uri="{28A0092B-C50C-407E-A947-70E740481C1C}">
                            <a14:useLocalDpi xmlns:a14="http://schemas.microsoft.com/office/drawing/2010/main" val="0"/>
                          </a:ext>
                        </a:extLst>
                      </a:blip>
                      <a:srcRect r="-2313" b="-9306"/>
                      <a:stretch>
                        <a:fillRect/>
                      </a:stretch>
                    </p:blipFill>
                    <p:spPr bwMode="auto">
                      <a:xfrm>
                        <a:off x="381000" y="1905000"/>
                        <a:ext cx="4006183" cy="914400"/>
                      </a:xfrm>
                      <a:prstGeom prst="rect">
                        <a:avLst/>
                      </a:prstGeom>
                      <a:solidFill>
                        <a:srgbClr val="DDDDDD"/>
                      </a:solidFill>
                      <a:ln w="28575">
                        <a:solidFill>
                          <a:srgbClr val="000000"/>
                        </a:solidFill>
                        <a:miter lim="800000"/>
                        <a:headEnd/>
                        <a:tailEnd/>
                      </a:ln>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Μέσοι όροι από πολλά ερωτήματα</a:t>
            </a:r>
            <a:endParaRPr lang="en-US" sz="4000" dirty="0" smtClean="0">
              <a:solidFill>
                <a:schemeClr val="accent2">
                  <a:lumMod val="75000"/>
                </a:schemeClr>
              </a:solidFill>
              <a:ea typeface="ＭＳ Ｐゴシック" charset="-128"/>
            </a:endParaRPr>
          </a:p>
        </p:txBody>
      </p:sp>
      <p:sp>
        <p:nvSpPr>
          <p:cNvPr id="29700" name="Rectangle 3"/>
          <p:cNvSpPr>
            <a:spLocks noGrp="1" noChangeArrowheads="1"/>
          </p:cNvSpPr>
          <p:nvPr>
            <p:ph idx="1"/>
          </p:nvPr>
        </p:nvSpPr>
        <p:spPr>
          <a:xfrm>
            <a:off x="457200" y="2209800"/>
            <a:ext cx="8134350" cy="2209800"/>
          </a:xfrm>
        </p:spPr>
        <p:txBody>
          <a:bodyPr/>
          <a:lstStyle/>
          <a:p>
            <a:pPr eaLnBrk="1" hangingPunct="1"/>
            <a:r>
              <a:rPr lang="el-GR" dirty="0" smtClean="0">
                <a:ea typeface="ＭＳ Ｐゴシック" charset="-128"/>
              </a:rPr>
              <a:t>Το γράφημα για ένα ερώτημα δεν αρκεί </a:t>
            </a:r>
          </a:p>
          <a:p>
            <a:pPr eaLnBrk="1" hangingPunct="1"/>
            <a:r>
              <a:rPr lang="el-GR" dirty="0" smtClean="0">
                <a:ea typeface="ＭＳ Ｐゴシック" charset="-128"/>
              </a:rPr>
              <a:t>Χρειαζόμαστε </a:t>
            </a:r>
            <a:r>
              <a:rPr lang="el-GR" i="1" dirty="0" smtClean="0">
                <a:solidFill>
                  <a:schemeClr val="accent6">
                    <a:lumMod val="75000"/>
                  </a:schemeClr>
                </a:solidFill>
                <a:ea typeface="ＭＳ Ｐゴシック" charset="-128"/>
              </a:rPr>
              <a:t>τη μέση απόδοση σε αρκετά ερωτήματα</a:t>
            </a:r>
            <a:r>
              <a:rPr lang="en-US" dirty="0" smtClean="0">
                <a:ea typeface="ＭＳ Ｐゴシック" charset="-128"/>
              </a:rPr>
              <a:t>.</a:t>
            </a:r>
          </a:p>
          <a:p>
            <a:pPr eaLnBrk="1" hangingPunct="1"/>
            <a:r>
              <a:rPr lang="el-GR" dirty="0" smtClean="0">
                <a:ea typeface="ＭＳ Ｐゴシック" charset="-128"/>
              </a:rPr>
              <a:t>Αλλά:</a:t>
            </a:r>
          </a:p>
          <a:p>
            <a:pPr lvl="1" eaLnBrk="1" hangingPunct="1"/>
            <a:r>
              <a:rPr lang="el-GR" dirty="0" smtClean="0">
                <a:ea typeface="ＭＳ Ｐゴシック" charset="-128"/>
              </a:rPr>
              <a:t>Οι υπολογισμοί ακρίβειας-ανάκλησης τοποθετούν κάποια σημεία στο γράφημα</a:t>
            </a:r>
            <a:endParaRPr lang="en-US" dirty="0" smtClean="0">
              <a:ea typeface="ＭＳ Ｐゴシック" charset="-128"/>
            </a:endParaRPr>
          </a:p>
          <a:p>
            <a:pPr lvl="1" eaLnBrk="1" hangingPunct="1"/>
            <a:r>
              <a:rPr lang="el-GR" dirty="0" smtClean="0">
                <a:ea typeface="ＭＳ Ｐゴシック" charset="-128"/>
              </a:rPr>
              <a:t>Πως καθορίζουμε μια τιμή ανάμεσα στα σημεία; </a:t>
            </a:r>
            <a:endParaRPr lang="en-US" dirty="0" smtClean="0">
              <a:ea typeface="ＭＳ Ｐゴシック" charset="-128"/>
            </a:endParaRPr>
          </a:p>
        </p:txBody>
      </p:sp>
      <p:sp>
        <p:nvSpPr>
          <p:cNvPr id="29698" name="Slide Number Placeholder 5"/>
          <p:cNvSpPr>
            <a:spLocks noGrp="1"/>
          </p:cNvSpPr>
          <p:nvPr>
            <p:ph type="sldNum" sz="quarter" idx="12"/>
          </p:nvPr>
        </p:nvSpPr>
        <p:spPr bwMode="auto">
          <a:noFill/>
          <a:ln>
            <a:miter lim="800000"/>
            <a:headEnd/>
            <a:tailEnd/>
          </a:ln>
        </p:spPr>
        <p:txBody>
          <a:bodyPr/>
          <a:lstStyle/>
          <a:p>
            <a:fld id="{2FD95EEF-AF8E-4204-823F-0A7EAACA9B68}" type="slidenum">
              <a:rPr lang="en-US" smtClean="0"/>
              <a:pPr/>
              <a:t>41</a:t>
            </a:fld>
            <a:endParaRPr lang="en-US" smtClean="0"/>
          </a:p>
        </p:txBody>
      </p:sp>
      <p:sp>
        <p:nvSpPr>
          <p:cNvPr id="29701"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Σύγκριση Συστημάτων</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42</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8.4</a:t>
            </a:r>
            <a:endParaRPr lang="en-US" sz="1600" dirty="0"/>
          </a:p>
        </p:txBody>
      </p:sp>
      <p:grpSp>
        <p:nvGrpSpPr>
          <p:cNvPr id="8" name="Group 7"/>
          <p:cNvGrpSpPr/>
          <p:nvPr/>
        </p:nvGrpSpPr>
        <p:grpSpPr>
          <a:xfrm>
            <a:off x="1056481" y="1887777"/>
            <a:ext cx="7093707" cy="4360622"/>
            <a:chOff x="1981200" y="1124569"/>
            <a:chExt cx="6993452" cy="4666631"/>
          </a:xfrm>
        </p:grpSpPr>
        <p:sp>
          <p:nvSpPr>
            <p:cNvPr id="9" name="Text Box 19"/>
            <p:cNvSpPr txBox="1">
              <a:spLocks noChangeArrowheads="1"/>
            </p:cNvSpPr>
            <p:nvPr/>
          </p:nvSpPr>
          <p:spPr bwMode="auto">
            <a:xfrm>
              <a:off x="2882900" y="1124569"/>
              <a:ext cx="1489066"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dirty="0" err="1">
                  <a:latin typeface="+mn-lt"/>
                </a:rPr>
                <a:t>Σύστημα</a:t>
              </a:r>
              <a:r>
                <a:rPr lang="en-GB" sz="2400" dirty="0">
                  <a:latin typeface="+mn-lt"/>
                </a:rPr>
                <a:t> 1</a:t>
              </a:r>
            </a:p>
          </p:txBody>
        </p:sp>
        <p:grpSp>
          <p:nvGrpSpPr>
            <p:cNvPr id="10" name="Group 9"/>
            <p:cNvGrpSpPr/>
            <p:nvPr/>
          </p:nvGrpSpPr>
          <p:grpSpPr>
            <a:xfrm>
              <a:off x="1981200" y="1295400"/>
              <a:ext cx="6993452" cy="4495800"/>
              <a:chOff x="1981200" y="1295400"/>
              <a:chExt cx="6993452" cy="4495800"/>
            </a:xfrm>
          </p:grpSpPr>
          <p:sp>
            <p:nvSpPr>
              <p:cNvPr id="11" name="Text Box 3"/>
              <p:cNvSpPr txBox="1">
                <a:spLocks noChangeArrowheads="1"/>
              </p:cNvSpPr>
              <p:nvPr/>
            </p:nvSpPr>
            <p:spPr bwMode="auto">
              <a:xfrm>
                <a:off x="4502150" y="5424488"/>
                <a:ext cx="790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Recall</a:t>
                </a:r>
                <a:endParaRPr kumimoji="1" lang="en-US" altLang="zh-TW" sz="1800">
                  <a:solidFill>
                    <a:srgbClr val="FF0000"/>
                  </a:solidFill>
                  <a:latin typeface="Times New Roman" pitchFamily="18" charset="0"/>
                  <a:ea typeface="新細明體" pitchFamily="2" charset="-120"/>
                </a:endParaRPr>
              </a:p>
            </p:txBody>
          </p:sp>
          <p:sp>
            <p:nvSpPr>
              <p:cNvPr id="12" name="Text Box 4"/>
              <p:cNvSpPr txBox="1">
                <a:spLocks noChangeArrowheads="1"/>
              </p:cNvSpPr>
              <p:nvPr/>
            </p:nvSpPr>
            <p:spPr bwMode="auto">
              <a:xfrm rot="16200000">
                <a:off x="1623219" y="3417094"/>
                <a:ext cx="1082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pPr algn="l">
                  <a:spcBef>
                    <a:spcPct val="0"/>
                  </a:spcBef>
                </a:pPr>
                <a:r>
                  <a:rPr kumimoji="1" lang="en-US" altLang="zh-TW" sz="1800" b="1">
                    <a:solidFill>
                      <a:srgbClr val="006600"/>
                    </a:solidFill>
                    <a:latin typeface="Times New Roman" pitchFamily="18" charset="0"/>
                    <a:ea typeface="新細明體" pitchFamily="2" charset="-120"/>
                  </a:rPr>
                  <a:t>Precision</a:t>
                </a:r>
                <a:endParaRPr kumimoji="1" lang="en-US" altLang="zh-TW" sz="1800">
                  <a:solidFill>
                    <a:srgbClr val="FF0000"/>
                  </a:solidFill>
                  <a:latin typeface="Times New Roman" pitchFamily="18" charset="0"/>
                  <a:ea typeface="新細明體" pitchFamily="2" charset="-120"/>
                </a:endParaRPr>
              </a:p>
            </p:txBody>
          </p:sp>
          <p:sp>
            <p:nvSpPr>
              <p:cNvPr id="13" name="Line 5"/>
              <p:cNvSpPr>
                <a:spLocks noChangeShapeType="1"/>
              </p:cNvSpPr>
              <p:nvPr/>
            </p:nvSpPr>
            <p:spPr bwMode="auto">
              <a:xfrm flipV="1">
                <a:off x="2403475" y="2909888"/>
                <a:ext cx="0" cy="251460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4" name="Line 6"/>
              <p:cNvSpPr>
                <a:spLocks noChangeShapeType="1"/>
              </p:cNvSpPr>
              <p:nvPr/>
            </p:nvSpPr>
            <p:spPr bwMode="auto">
              <a:xfrm>
                <a:off x="2403475" y="5424488"/>
                <a:ext cx="3048000" cy="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15" name="Oval 7"/>
              <p:cNvSpPr>
                <a:spLocks noChangeArrowheads="1"/>
              </p:cNvSpPr>
              <p:nvPr/>
            </p:nvSpPr>
            <p:spPr bwMode="auto">
              <a:xfrm>
                <a:off x="26320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6" name="Oval 8"/>
              <p:cNvSpPr>
                <a:spLocks noChangeArrowheads="1"/>
              </p:cNvSpPr>
              <p:nvPr/>
            </p:nvSpPr>
            <p:spPr bwMode="auto">
              <a:xfrm>
                <a:off x="3089275" y="3214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7" name="Oval 9"/>
              <p:cNvSpPr>
                <a:spLocks noChangeArrowheads="1"/>
              </p:cNvSpPr>
              <p:nvPr/>
            </p:nvSpPr>
            <p:spPr bwMode="auto">
              <a:xfrm>
                <a:off x="3698875" y="35956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8" name="Oval 10"/>
              <p:cNvSpPr>
                <a:spLocks noChangeArrowheads="1"/>
              </p:cNvSpPr>
              <p:nvPr/>
            </p:nvSpPr>
            <p:spPr bwMode="auto">
              <a:xfrm>
                <a:off x="4003675" y="40528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19" name="Oval 11"/>
              <p:cNvSpPr>
                <a:spLocks noChangeArrowheads="1"/>
              </p:cNvSpPr>
              <p:nvPr/>
            </p:nvSpPr>
            <p:spPr bwMode="auto">
              <a:xfrm>
                <a:off x="4689475" y="4586288"/>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0" name="Oval 12"/>
              <p:cNvSpPr>
                <a:spLocks noChangeArrowheads="1"/>
              </p:cNvSpPr>
              <p:nvPr/>
            </p:nvSpPr>
            <p:spPr bwMode="auto">
              <a:xfrm>
                <a:off x="2514600" y="1295400"/>
                <a:ext cx="152400" cy="152400"/>
              </a:xfrm>
              <a:prstGeom prst="ellipse">
                <a:avLst/>
              </a:prstGeom>
              <a:solidFill>
                <a:schemeClr val="accent2"/>
              </a:solidFill>
              <a:ln w="9525">
                <a:solidFill>
                  <a:srgbClr val="006600"/>
                </a:solidFill>
                <a:round/>
                <a:headEnd/>
                <a:tailEnd/>
              </a:ln>
            </p:spPr>
            <p:txBody>
              <a:bodyPr wrap="none" anchor="ctr">
                <a:spAutoFit/>
              </a:bodyPr>
              <a:lstStyle/>
              <a:p>
                <a:endParaRPr lang="el-GR"/>
              </a:p>
            </p:txBody>
          </p:sp>
          <p:sp>
            <p:nvSpPr>
              <p:cNvPr id="21" name="Oval 13"/>
              <p:cNvSpPr>
                <a:spLocks noChangeArrowheads="1"/>
              </p:cNvSpPr>
              <p:nvPr/>
            </p:nvSpPr>
            <p:spPr bwMode="auto">
              <a:xfrm>
                <a:off x="2514600" y="1828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2" name="Oval 14"/>
              <p:cNvSpPr>
                <a:spLocks noChangeArrowheads="1"/>
              </p:cNvSpPr>
              <p:nvPr/>
            </p:nvSpPr>
            <p:spPr bwMode="auto">
              <a:xfrm>
                <a:off x="2819400" y="2971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3" name="Oval 15"/>
              <p:cNvSpPr>
                <a:spLocks noChangeArrowheads="1"/>
              </p:cNvSpPr>
              <p:nvPr/>
            </p:nvSpPr>
            <p:spPr bwMode="auto">
              <a:xfrm>
                <a:off x="3429000" y="34290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4" name="Oval 16"/>
              <p:cNvSpPr>
                <a:spLocks noChangeArrowheads="1"/>
              </p:cNvSpPr>
              <p:nvPr/>
            </p:nvSpPr>
            <p:spPr bwMode="auto">
              <a:xfrm>
                <a:off x="4191000" y="37338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5" name="Oval 17"/>
              <p:cNvSpPr>
                <a:spLocks noChangeArrowheads="1"/>
              </p:cNvSpPr>
              <p:nvPr/>
            </p:nvSpPr>
            <p:spPr bwMode="auto">
              <a:xfrm>
                <a:off x="4343400" y="46482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6" name="Oval 18"/>
              <p:cNvSpPr>
                <a:spLocks noChangeArrowheads="1"/>
              </p:cNvSpPr>
              <p:nvPr/>
            </p:nvSpPr>
            <p:spPr bwMode="auto">
              <a:xfrm>
                <a:off x="4953000" y="4800600"/>
                <a:ext cx="152400" cy="152400"/>
              </a:xfrm>
              <a:prstGeom prst="ellipse">
                <a:avLst/>
              </a:prstGeom>
              <a:solidFill>
                <a:srgbClr val="FFCCCC"/>
              </a:solidFill>
              <a:ln w="9525">
                <a:solidFill>
                  <a:srgbClr val="006600"/>
                </a:solidFill>
                <a:round/>
                <a:headEnd/>
                <a:tailEnd/>
              </a:ln>
            </p:spPr>
            <p:txBody>
              <a:bodyPr wrap="none" anchor="ctr">
                <a:spAutoFit/>
              </a:bodyPr>
              <a:lstStyle/>
              <a:p>
                <a:endParaRPr lang="el-GR"/>
              </a:p>
            </p:txBody>
          </p:sp>
          <p:sp>
            <p:nvSpPr>
              <p:cNvPr id="27" name="Text Box 20"/>
              <p:cNvSpPr txBox="1">
                <a:spLocks noChangeArrowheads="1"/>
              </p:cNvSpPr>
              <p:nvPr/>
            </p:nvSpPr>
            <p:spPr bwMode="auto">
              <a:xfrm>
                <a:off x="2889250" y="1734170"/>
                <a:ext cx="1489066"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n-GB" sz="2400">
                    <a:latin typeface="+mn-lt"/>
                  </a:rPr>
                  <a:t>Σύστημα 2</a:t>
                </a:r>
              </a:p>
            </p:txBody>
          </p:sp>
          <p:sp>
            <p:nvSpPr>
              <p:cNvPr id="28" name="Line 21"/>
              <p:cNvSpPr>
                <a:spLocks noChangeShapeType="1"/>
              </p:cNvSpPr>
              <p:nvPr/>
            </p:nvSpPr>
            <p:spPr bwMode="auto">
              <a:xfrm flipH="1">
                <a:off x="4689475" y="2971800"/>
                <a:ext cx="1101725" cy="609600"/>
              </a:xfrm>
              <a:prstGeom prst="line">
                <a:avLst/>
              </a:prstGeom>
              <a:noFill/>
              <a:ln w="9525">
                <a:solidFill>
                  <a:srgbClr val="006600"/>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29" name="Text Box 22"/>
              <p:cNvSpPr txBox="1">
                <a:spLocks noChangeArrowheads="1"/>
              </p:cNvSpPr>
              <p:nvPr/>
            </p:nvSpPr>
            <p:spPr bwMode="auto">
              <a:xfrm>
                <a:off x="5791200" y="2648570"/>
                <a:ext cx="3183452" cy="49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000">
                    <a:solidFill>
                      <a:srgbClr val="000099"/>
                    </a:solidFill>
                    <a:latin typeface="Arial" charset="0"/>
                  </a:defRPr>
                </a:lvl1pPr>
                <a:lvl2pPr marL="742950" indent="-285750">
                  <a:defRPr sz="2000">
                    <a:solidFill>
                      <a:srgbClr val="000099"/>
                    </a:solidFill>
                    <a:latin typeface="Arial" charset="0"/>
                  </a:defRPr>
                </a:lvl2pPr>
                <a:lvl3pPr marL="1143000" indent="-228600">
                  <a:defRPr sz="2000">
                    <a:solidFill>
                      <a:srgbClr val="000099"/>
                    </a:solidFill>
                    <a:latin typeface="Arial" charset="0"/>
                  </a:defRPr>
                </a:lvl3pPr>
                <a:lvl4pPr marL="1600200" indent="-228600">
                  <a:defRPr sz="2000">
                    <a:solidFill>
                      <a:srgbClr val="000099"/>
                    </a:solidFill>
                    <a:latin typeface="Arial" charset="0"/>
                  </a:defRPr>
                </a:lvl4pPr>
                <a:lvl5pPr marL="2057400" indent="-228600">
                  <a:defRPr sz="2000">
                    <a:solidFill>
                      <a:srgbClr val="000099"/>
                    </a:solidFill>
                    <a:latin typeface="Arial" charset="0"/>
                  </a:defRPr>
                </a:lvl5pPr>
                <a:lvl6pPr marL="2514600" indent="-228600" algn="ctr" eaLnBrk="0" fontAlgn="base" hangingPunct="0">
                  <a:spcBef>
                    <a:spcPct val="20000"/>
                  </a:spcBef>
                  <a:spcAft>
                    <a:spcPct val="0"/>
                  </a:spcAft>
                  <a:defRPr sz="2000">
                    <a:solidFill>
                      <a:srgbClr val="000099"/>
                    </a:solidFill>
                    <a:latin typeface="Arial" charset="0"/>
                  </a:defRPr>
                </a:lvl6pPr>
                <a:lvl7pPr marL="2971800" indent="-228600" algn="ctr" eaLnBrk="0" fontAlgn="base" hangingPunct="0">
                  <a:spcBef>
                    <a:spcPct val="20000"/>
                  </a:spcBef>
                  <a:spcAft>
                    <a:spcPct val="0"/>
                  </a:spcAft>
                  <a:defRPr sz="2000">
                    <a:solidFill>
                      <a:srgbClr val="000099"/>
                    </a:solidFill>
                    <a:latin typeface="Arial" charset="0"/>
                  </a:defRPr>
                </a:lvl7pPr>
                <a:lvl8pPr marL="3429000" indent="-228600" algn="ctr" eaLnBrk="0" fontAlgn="base" hangingPunct="0">
                  <a:spcBef>
                    <a:spcPct val="20000"/>
                  </a:spcBef>
                  <a:spcAft>
                    <a:spcPct val="0"/>
                  </a:spcAft>
                  <a:defRPr sz="2000">
                    <a:solidFill>
                      <a:srgbClr val="000099"/>
                    </a:solidFill>
                    <a:latin typeface="Arial" charset="0"/>
                  </a:defRPr>
                </a:lvl8pPr>
                <a:lvl9pPr marL="3886200" indent="-228600" algn="ctr" eaLnBrk="0" fontAlgn="base" hangingPunct="0">
                  <a:spcBef>
                    <a:spcPct val="20000"/>
                  </a:spcBef>
                  <a:spcAft>
                    <a:spcPct val="0"/>
                  </a:spcAft>
                  <a:defRPr sz="2000">
                    <a:solidFill>
                      <a:srgbClr val="000099"/>
                    </a:solidFill>
                    <a:latin typeface="Arial" charset="0"/>
                  </a:defRPr>
                </a:lvl9pPr>
              </a:lstStyle>
              <a:p>
                <a:r>
                  <a:rPr lang="el-GR" sz="2400">
                    <a:latin typeface="+mn-lt"/>
                  </a:rPr>
                  <a:t>Πώς να τα συγκρίνουμε;</a:t>
                </a:r>
                <a:endParaRPr lang="en-GB" sz="2400">
                  <a:latin typeface="+mn-lt"/>
                </a:endParaRPr>
              </a:p>
            </p:txBody>
          </p:sp>
        </p:grpSp>
      </p:grpSp>
    </p:spTree>
    <p:extLst>
      <p:ext uri="{BB962C8B-B14F-4D97-AF65-F5344CB8AC3E}">
        <p14:creationId xmlns:p14="http://schemas.microsoft.com/office/powerpoint/2010/main" val="128576251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Σύγκριση Συστημάτων</a:t>
            </a:r>
            <a:endParaRPr lang="en-US" sz="4000"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43</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30" name="Rectangle 3"/>
          <p:cNvSpPr txBox="1">
            <a:spLocks noChangeArrowheads="1"/>
          </p:cNvSpPr>
          <p:nvPr/>
        </p:nvSpPr>
        <p:spPr bwMode="auto">
          <a:xfrm>
            <a:off x="457200" y="1524000"/>
            <a:ext cx="7620000" cy="3009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Tx/>
              <a:buNone/>
            </a:pPr>
            <a:r>
              <a:rPr lang="el-GR" sz="2400" dirty="0" smtClean="0"/>
              <a:t>Σκοπός:  Δυνατότητα σύγκρισης διαφορετικών συστημάτων (ή απαντήσεων σε διαφορετικά ερωτήματα)	</a:t>
            </a:r>
          </a:p>
          <a:p>
            <a:pPr>
              <a:buFontTx/>
              <a:buNone/>
            </a:pPr>
            <a:r>
              <a:rPr lang="el-GR" sz="2400" dirty="0" smtClean="0"/>
              <a:t>Πως;</a:t>
            </a:r>
            <a:r>
              <a:rPr lang="el-GR" sz="2400" dirty="0"/>
              <a:t> </a:t>
            </a:r>
            <a:r>
              <a:rPr lang="el-GR" sz="2400" dirty="0" smtClean="0"/>
              <a:t>Χρήση </a:t>
            </a:r>
            <a:r>
              <a:rPr lang="el-GR" sz="2400" i="1" dirty="0" err="1" smtClean="0">
                <a:solidFill>
                  <a:schemeClr val="accent6">
                    <a:lumMod val="75000"/>
                  </a:schemeClr>
                </a:solidFill>
              </a:rPr>
              <a:t>κανονικοποιημένων</a:t>
            </a:r>
            <a:r>
              <a:rPr lang="el-GR" sz="2400" i="1" dirty="0" smtClean="0">
                <a:solidFill>
                  <a:schemeClr val="accent6">
                    <a:lumMod val="75000"/>
                  </a:schemeClr>
                </a:solidFill>
              </a:rPr>
              <a:t> επιπέδων ανάκλησης</a:t>
            </a:r>
            <a:r>
              <a:rPr lang="el-GR" sz="2400" dirty="0" smtClean="0">
                <a:solidFill>
                  <a:schemeClr val="accent6">
                    <a:lumMod val="75000"/>
                  </a:schemeClr>
                </a:solidFill>
              </a:rPr>
              <a:t> (</a:t>
            </a:r>
            <a:r>
              <a:rPr lang="en-US" sz="2400" dirty="0" smtClean="0">
                <a:solidFill>
                  <a:schemeClr val="accent6">
                    <a:lumMod val="75000"/>
                  </a:schemeClr>
                </a:solidFill>
              </a:rPr>
              <a:t>standard recall levels)</a:t>
            </a:r>
            <a:endParaRPr lang="el-GR" sz="2400" dirty="0" smtClean="0">
              <a:solidFill>
                <a:schemeClr val="accent6">
                  <a:lumMod val="75000"/>
                </a:schemeClr>
              </a:solidFill>
            </a:endParaRPr>
          </a:p>
          <a:p>
            <a:pPr>
              <a:buFontTx/>
              <a:buNone/>
            </a:pPr>
            <a:endParaRPr lang="el-GR" sz="2400" dirty="0" smtClean="0"/>
          </a:p>
          <a:p>
            <a:pPr>
              <a:buFontTx/>
              <a:buNone/>
            </a:pPr>
            <a:r>
              <a:rPr lang="el-GR" sz="2400" dirty="0" smtClean="0"/>
              <a:t>Παράδειγμα καθιερωμένων  επιπέδων ανάκλησης (πλήθος επιπέδων: 11):</a:t>
            </a:r>
            <a:endParaRPr lang="en-US" sz="2400" dirty="0" smtClean="0"/>
          </a:p>
          <a:p>
            <a:pPr>
              <a:buFontTx/>
              <a:buNone/>
            </a:pPr>
            <a:r>
              <a:rPr lang="en-US" sz="2400" dirty="0" smtClean="0"/>
              <a:t>Standard Recall levels at 0%, 10%, 20%, …, 100%</a:t>
            </a:r>
          </a:p>
          <a:p>
            <a:pPr>
              <a:buFontTx/>
              <a:buNone/>
            </a:pPr>
            <a:endParaRPr lang="el-GR" sz="2400" dirty="0" smtClean="0"/>
          </a:p>
          <a:p>
            <a:pPr lvl="1">
              <a:buFontTx/>
              <a:buNone/>
            </a:pPr>
            <a:r>
              <a:rPr lang="el-GR" dirty="0" err="1" smtClean="0">
                <a:sym typeface="Symbol" pitchFamily="18" charset="2"/>
              </a:rPr>
              <a:t>r</a:t>
            </a:r>
            <a:r>
              <a:rPr lang="el-GR" baseline="-25000" dirty="0" err="1" smtClean="0">
                <a:sym typeface="Symbol" pitchFamily="18" charset="2"/>
              </a:rPr>
              <a:t>j</a:t>
            </a:r>
            <a:r>
              <a:rPr lang="el-GR" dirty="0" smtClean="0">
                <a:sym typeface="Symbol" pitchFamily="18" charset="2"/>
              </a:rPr>
              <a:t> {0.0, 0.1, 0.2, 0.3, 0.4, 0.5, 0.6, 0.7, 0.8, 0.9, 1.0}</a:t>
            </a:r>
          </a:p>
          <a:p>
            <a:pPr lvl="1">
              <a:buFontTx/>
              <a:buNone/>
            </a:pPr>
            <a:r>
              <a:rPr lang="el-GR" dirty="0" smtClean="0">
                <a:sym typeface="Symbol" pitchFamily="18" charset="2"/>
              </a:rPr>
              <a:t>r</a:t>
            </a:r>
            <a:r>
              <a:rPr lang="el-GR" baseline="-25000" dirty="0" smtClean="0">
                <a:sym typeface="Symbol" pitchFamily="18" charset="2"/>
              </a:rPr>
              <a:t>0</a:t>
            </a:r>
            <a:r>
              <a:rPr lang="el-GR" dirty="0" smtClean="0">
                <a:sym typeface="Symbol" pitchFamily="18" charset="2"/>
              </a:rPr>
              <a:t> = 0.0, r</a:t>
            </a:r>
            <a:r>
              <a:rPr lang="el-GR" baseline="-25000" dirty="0" smtClean="0">
                <a:sym typeface="Symbol" pitchFamily="18" charset="2"/>
              </a:rPr>
              <a:t>1</a:t>
            </a:r>
            <a:r>
              <a:rPr lang="el-GR" dirty="0" smtClean="0">
                <a:sym typeface="Symbol" pitchFamily="18" charset="2"/>
              </a:rPr>
              <a:t> = 0.1, …, r</a:t>
            </a:r>
            <a:r>
              <a:rPr lang="el-GR" baseline="-25000" dirty="0" smtClean="0">
                <a:sym typeface="Symbol" pitchFamily="18" charset="2"/>
              </a:rPr>
              <a:t>10</a:t>
            </a:r>
            <a:r>
              <a:rPr lang="el-GR" dirty="0" smtClean="0">
                <a:sym typeface="Symbol" pitchFamily="18" charset="2"/>
              </a:rPr>
              <a:t>=1.0</a:t>
            </a:r>
          </a:p>
          <a:p>
            <a:pPr lvl="1">
              <a:buFontTx/>
              <a:buNone/>
            </a:pPr>
            <a:endParaRPr lang="el-GR" dirty="0" smtClean="0">
              <a:sym typeface="Symbol" pitchFamily="18" charset="2"/>
            </a:endParaRPr>
          </a:p>
        </p:txBody>
      </p:sp>
    </p:spTree>
    <p:extLst>
      <p:ext uri="{BB962C8B-B14F-4D97-AF65-F5344CB8AC3E}">
        <p14:creationId xmlns:p14="http://schemas.microsoft.com/office/powerpoint/2010/main" val="113742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wipe(up)">
                                      <p:cBhvr>
                                        <p:cTn id="7" dur="500"/>
                                        <p:tgtEl>
                                          <p:spTgt spid="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0">
                                            <p:txEl>
                                              <p:pRg st="1" end="1"/>
                                            </p:txEl>
                                          </p:spTgt>
                                        </p:tgtEl>
                                        <p:attrNameLst>
                                          <p:attrName>style.visibility</p:attrName>
                                        </p:attrNameLst>
                                      </p:cBhvr>
                                      <p:to>
                                        <p:strVal val="visible"/>
                                      </p:to>
                                    </p:set>
                                    <p:animEffect transition="in" filter="wipe(up)">
                                      <p:cBhvr>
                                        <p:cTn id="12" dur="500"/>
                                        <p:tgtEl>
                                          <p:spTgt spid="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0">
                                            <p:txEl>
                                              <p:pRg st="3" end="3"/>
                                            </p:txEl>
                                          </p:spTgt>
                                        </p:tgtEl>
                                        <p:attrNameLst>
                                          <p:attrName>style.visibility</p:attrName>
                                        </p:attrNameLst>
                                      </p:cBhvr>
                                      <p:to>
                                        <p:strVal val="visible"/>
                                      </p:to>
                                    </p:set>
                                    <p:animEffect transition="in" filter="wipe(up)">
                                      <p:cBhvr>
                                        <p:cTn id="17" dur="500"/>
                                        <p:tgtEl>
                                          <p:spTgt spid="3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0">
                                            <p:txEl>
                                              <p:pRg st="4" end="4"/>
                                            </p:txEl>
                                          </p:spTgt>
                                        </p:tgtEl>
                                        <p:attrNameLst>
                                          <p:attrName>style.visibility</p:attrName>
                                        </p:attrNameLst>
                                      </p:cBhvr>
                                      <p:to>
                                        <p:strVal val="visible"/>
                                      </p:to>
                                    </p:set>
                                    <p:animEffect transition="in" filter="wipe(up)">
                                      <p:cBhvr>
                                        <p:cTn id="22" dur="500"/>
                                        <p:tgtEl>
                                          <p:spTgt spid="3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0">
                                            <p:txEl>
                                              <p:pRg st="6" end="6"/>
                                            </p:txEl>
                                          </p:spTgt>
                                        </p:tgtEl>
                                        <p:attrNameLst>
                                          <p:attrName>style.visibility</p:attrName>
                                        </p:attrNameLst>
                                      </p:cBhvr>
                                      <p:to>
                                        <p:strVal val="visible"/>
                                      </p:to>
                                    </p:set>
                                    <p:animEffect transition="in" filter="wipe(up)">
                                      <p:cBhvr>
                                        <p:cTn id="27" dur="500"/>
                                        <p:tgtEl>
                                          <p:spTgt spid="30">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0">
                                            <p:txEl>
                                              <p:pRg st="7" end="7"/>
                                            </p:txEl>
                                          </p:spTgt>
                                        </p:tgtEl>
                                        <p:attrNameLst>
                                          <p:attrName>style.visibility</p:attrName>
                                        </p:attrNameLst>
                                      </p:cBhvr>
                                      <p:to>
                                        <p:strVal val="visible"/>
                                      </p:to>
                                    </p:set>
                                    <p:animEffect transition="in" filter="wipe(up)">
                                      <p:cBhvr>
                                        <p:cTn id="32" dur="500"/>
                                        <p:tgtEl>
                                          <p:spTgt spid="3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3"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62791" y="609600"/>
            <a:ext cx="7886700" cy="1325563"/>
          </a:xfrm>
        </p:spPr>
        <p:txBody>
          <a:bodyPr>
            <a:normAutofit/>
          </a:bodyPr>
          <a:lstStyle/>
          <a:p>
            <a:pPr eaLnBrk="1" hangingPunct="1"/>
            <a:r>
              <a:rPr lang="el-GR" dirty="0" smtClean="0">
                <a:solidFill>
                  <a:schemeClr val="accent2">
                    <a:lumMod val="75000"/>
                  </a:schemeClr>
                </a:solidFill>
                <a:ea typeface="ＭＳ Ｐゴシック" pitchFamily="-112" charset="-128"/>
              </a:rPr>
              <a:t>Μέση ακρίβεια </a:t>
            </a:r>
            <a:r>
              <a:rPr lang="en-US" dirty="0" smtClean="0">
                <a:solidFill>
                  <a:schemeClr val="accent2">
                    <a:lumMod val="75000"/>
                  </a:schemeClr>
                </a:solidFill>
                <a:ea typeface="ＭＳ Ｐゴシック" pitchFamily="-112" charset="-128"/>
              </a:rPr>
              <a:t>11-</a:t>
            </a:r>
            <a:r>
              <a:rPr lang="el-GR" dirty="0" smtClean="0">
                <a:solidFill>
                  <a:schemeClr val="accent2">
                    <a:lumMod val="75000"/>
                  </a:schemeClr>
                </a:solidFill>
                <a:ea typeface="ＭＳ Ｐゴシック" pitchFamily="-112" charset="-128"/>
              </a:rPr>
              <a:t>σημείων με παρεμβολή (11-</a:t>
            </a:r>
            <a:r>
              <a:rPr lang="en-US" dirty="0" smtClean="0">
                <a:solidFill>
                  <a:schemeClr val="accent2">
                    <a:lumMod val="75000"/>
                  </a:schemeClr>
                </a:solidFill>
                <a:ea typeface="ＭＳ Ｐゴシック" pitchFamily="-112" charset="-128"/>
              </a:rPr>
              <a:t>point interpolated average precision)</a:t>
            </a:r>
            <a:endParaRPr lang="en-US"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44</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7" name="Text Box 3"/>
          <p:cNvSpPr txBox="1">
            <a:spLocks noChangeArrowheads="1"/>
          </p:cNvSpPr>
          <p:nvPr/>
        </p:nvSpPr>
        <p:spPr bwMode="auto">
          <a:xfrm>
            <a:off x="381129" y="2438400"/>
            <a:ext cx="8045502" cy="33528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sz="2800" dirty="0" smtClean="0">
                <a:latin typeface="+mn-lt"/>
              </a:rPr>
              <a:t>Υπολόγισε την ακρίβεια </a:t>
            </a:r>
            <a:r>
              <a:rPr lang="el-GR" sz="2800" i="1" dirty="0" smtClean="0">
                <a:latin typeface="+mn-lt"/>
              </a:rPr>
              <a:t>με παρεμβολή </a:t>
            </a:r>
            <a:r>
              <a:rPr lang="el-GR" sz="2800" dirty="0" smtClean="0">
                <a:latin typeface="+mn-lt"/>
              </a:rPr>
              <a:t>στα επίπεδα ανάκτησης </a:t>
            </a:r>
            <a:r>
              <a:rPr lang="en-US" sz="2800" dirty="0" smtClean="0">
                <a:solidFill>
                  <a:schemeClr val="tx1"/>
                </a:solidFill>
                <a:latin typeface="+mn-lt"/>
              </a:rPr>
              <a:t>0.0, 0.1, 0.2, </a:t>
            </a:r>
            <a:r>
              <a:rPr lang="de-DE" sz="2800" dirty="0" smtClean="0">
                <a:solidFill>
                  <a:schemeClr val="tx1"/>
                </a:solidFill>
                <a:latin typeface="+mn-lt"/>
              </a:rPr>
              <a:t>. . .</a:t>
            </a:r>
          </a:p>
          <a:p>
            <a:pPr marL="914400" lvl="1" indent="-457200">
              <a:spcBef>
                <a:spcPts val="0"/>
              </a:spcBef>
              <a:buClr>
                <a:srgbClr val="336699"/>
              </a:buClr>
              <a:buFont typeface="Wingdings" pitchFamily="2" charset="2"/>
              <a:buChar char="§"/>
            </a:pPr>
            <a:r>
              <a:rPr lang="el-GR" sz="2800" dirty="0" smtClean="0">
                <a:solidFill>
                  <a:schemeClr val="tx1"/>
                </a:solidFill>
                <a:latin typeface="+mn-lt"/>
              </a:rPr>
              <a:t>Επανέλαβε το για όλα τα ερωτήματα στο </a:t>
            </a:r>
            <a:r>
              <a:rPr lang="en-US" sz="2800" dirty="0" smtClean="0">
                <a:solidFill>
                  <a:schemeClr val="tx1"/>
                </a:solidFill>
                <a:latin typeface="+mn-lt"/>
              </a:rPr>
              <a:t>evaluation benchmark</a:t>
            </a:r>
            <a:r>
              <a:rPr lang="el-GR" sz="2800" dirty="0" smtClean="0">
                <a:solidFill>
                  <a:schemeClr val="tx1"/>
                </a:solidFill>
                <a:latin typeface="+mn-lt"/>
              </a:rPr>
              <a:t> και πάρε το μέσο όρο </a:t>
            </a:r>
          </a:p>
          <a:p>
            <a:pPr marL="914400" lvl="1" indent="-457200">
              <a:spcBef>
                <a:spcPts val="0"/>
              </a:spcBef>
              <a:buClr>
                <a:srgbClr val="336699"/>
              </a:buClr>
              <a:buFont typeface="Wingdings" pitchFamily="2" charset="2"/>
              <a:buChar char="§"/>
            </a:pPr>
            <a:r>
              <a:rPr lang="el-GR" sz="2800" dirty="0">
                <a:latin typeface="+mn-lt"/>
              </a:rPr>
              <a:t> </a:t>
            </a:r>
            <a:r>
              <a:rPr lang="el-GR" sz="2800" dirty="0" smtClean="0">
                <a:latin typeface="+mn-lt"/>
              </a:rPr>
              <a:t>Αυτό το μέτρο μετρά την απόδοση </a:t>
            </a:r>
            <a:r>
              <a:rPr lang="el-GR" sz="2800" i="1" dirty="0" smtClean="0">
                <a:solidFill>
                  <a:schemeClr val="tx2">
                    <a:lumMod val="60000"/>
                    <a:lumOff val="40000"/>
                  </a:schemeClr>
                </a:solidFill>
                <a:latin typeface="+mn-lt"/>
              </a:rPr>
              <a:t>σε όλα τα επίπεδα ανάκλησης</a:t>
            </a:r>
            <a:r>
              <a:rPr lang="el-GR" sz="2800" dirty="0" smtClean="0">
                <a:latin typeface="+mn-lt"/>
              </a:rPr>
              <a:t> (</a:t>
            </a:r>
            <a:r>
              <a:rPr lang="en-US" sz="2800" dirty="0" smtClean="0">
                <a:solidFill>
                  <a:srgbClr val="0070C0"/>
                </a:solidFill>
                <a:latin typeface="+mn-lt"/>
              </a:rPr>
              <a:t>at all recall levels</a:t>
            </a:r>
            <a:r>
              <a:rPr lang="el-GR" sz="2800" dirty="0" smtClean="0">
                <a:solidFill>
                  <a:srgbClr val="0070C0"/>
                </a:solidFill>
                <a:latin typeface="+mn-lt"/>
              </a:rPr>
              <a:t>)</a:t>
            </a:r>
            <a:r>
              <a:rPr lang="en-US" sz="2800" dirty="0" smtClean="0">
                <a:solidFill>
                  <a:srgbClr val="0070C0"/>
                </a:solidFill>
                <a:latin typeface="+mn-lt"/>
              </a:rPr>
              <a:t>.</a:t>
            </a:r>
          </a:p>
        </p:txBody>
      </p:sp>
    </p:spTree>
    <p:extLst>
      <p:ext uri="{BB962C8B-B14F-4D97-AF65-F5344CB8AC3E}">
        <p14:creationId xmlns:p14="http://schemas.microsoft.com/office/powerpoint/2010/main" val="18890601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dirty="0" smtClean="0">
                <a:solidFill>
                  <a:schemeClr val="accent2">
                    <a:lumMod val="75000"/>
                  </a:schemeClr>
                </a:solidFill>
                <a:ea typeface="ＭＳ Ｐゴシック" pitchFamily="-112" charset="-128"/>
              </a:rPr>
              <a:t>Μέση ακρίβεια </a:t>
            </a:r>
            <a:r>
              <a:rPr lang="en-US" dirty="0" smtClean="0">
                <a:solidFill>
                  <a:schemeClr val="accent2">
                    <a:lumMod val="75000"/>
                  </a:schemeClr>
                </a:solidFill>
                <a:ea typeface="ＭＳ Ｐゴシック" pitchFamily="-112" charset="-128"/>
              </a:rPr>
              <a:t>11-</a:t>
            </a:r>
            <a:r>
              <a:rPr lang="el-GR" dirty="0" smtClean="0">
                <a:solidFill>
                  <a:schemeClr val="accent2">
                    <a:lumMod val="75000"/>
                  </a:schemeClr>
                </a:solidFill>
                <a:ea typeface="ＭＳ Ｐゴシック" pitchFamily="-112" charset="-128"/>
              </a:rPr>
              <a:t>σημείων με παρεμβολή (11-</a:t>
            </a:r>
            <a:r>
              <a:rPr lang="en-US" dirty="0" smtClean="0">
                <a:solidFill>
                  <a:schemeClr val="accent2">
                    <a:lumMod val="75000"/>
                  </a:schemeClr>
                </a:solidFill>
                <a:ea typeface="ＭＳ Ｐゴシック" pitchFamily="-112" charset="-128"/>
              </a:rPr>
              <a:t>point interpolated average precision)</a:t>
            </a:r>
            <a:endParaRPr lang="en-US" i="1" dirty="0" smtClean="0">
              <a:solidFill>
                <a:schemeClr val="accent2">
                  <a:lumMod val="75000"/>
                </a:schemeClr>
              </a:solidFill>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45</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a:t>
            </a:r>
            <a:endParaRPr lang="en-US" sz="1600" dirty="0"/>
          </a:p>
        </p:txBody>
      </p:sp>
      <p:sp>
        <p:nvSpPr>
          <p:cNvPr id="7" name="Text Box 3"/>
          <p:cNvSpPr txBox="1">
            <a:spLocks noChangeArrowheads="1"/>
          </p:cNvSpPr>
          <p:nvPr/>
        </p:nvSpPr>
        <p:spPr bwMode="auto">
          <a:xfrm>
            <a:off x="3352800" y="1600200"/>
            <a:ext cx="5486400" cy="2362200"/>
          </a:xfrm>
          <a:prstGeom prst="rect">
            <a:avLst/>
          </a:prstGeom>
          <a:noFill/>
          <a:ln w="9525">
            <a:noFill/>
            <a:round/>
            <a:headEnd/>
            <a:tailEnd/>
          </a:ln>
        </p:spPr>
        <p:txBody>
          <a:bodyPr/>
          <a:lstStyle/>
          <a:p>
            <a:pPr marL="914400" lvl="1" indent="-457200">
              <a:spcBef>
                <a:spcPts val="0"/>
              </a:spcBef>
              <a:buClr>
                <a:srgbClr val="336699"/>
              </a:buClr>
              <a:buFont typeface="Wingdings" pitchFamily="2" charset="2"/>
              <a:buChar char="§"/>
            </a:pPr>
            <a:r>
              <a:rPr lang="el-GR" dirty="0" smtClean="0">
                <a:latin typeface="+mn-lt"/>
              </a:rPr>
              <a:t>Υπολόγισε την ακρίβεια με παρεμβολή στα επίπεδα ανάκτησης </a:t>
            </a:r>
            <a:r>
              <a:rPr lang="en-US" dirty="0" smtClean="0">
                <a:solidFill>
                  <a:schemeClr val="tx1"/>
                </a:solidFill>
                <a:latin typeface="+mn-lt"/>
              </a:rPr>
              <a:t>0.0, 0.1, 0.2, </a:t>
            </a:r>
            <a:r>
              <a:rPr lang="de-DE" dirty="0" smtClean="0">
                <a:solidFill>
                  <a:schemeClr val="tx1"/>
                </a:solidFill>
                <a:latin typeface="+mn-lt"/>
              </a:rPr>
              <a:t>.</a:t>
            </a:r>
            <a:endParaRPr lang="el-GR" dirty="0" smtClean="0">
              <a:solidFill>
                <a:schemeClr val="tx1"/>
              </a:solidFill>
              <a:latin typeface="+mn-lt"/>
            </a:endParaRPr>
          </a:p>
          <a:p>
            <a:pPr marL="914400" lvl="1" indent="-457200">
              <a:spcBef>
                <a:spcPts val="0"/>
              </a:spcBef>
              <a:buClr>
                <a:srgbClr val="336699"/>
              </a:buClr>
              <a:buFont typeface="Wingdings" pitchFamily="2" charset="2"/>
              <a:buChar char="§"/>
            </a:pPr>
            <a:r>
              <a:rPr lang="el-GR" dirty="0" smtClean="0">
                <a:solidFill>
                  <a:schemeClr val="tx1"/>
                </a:solidFill>
                <a:latin typeface="+mn-lt"/>
              </a:rPr>
              <a:t>Επανέλαβε το για όλα τα ερωτήματα στο </a:t>
            </a:r>
            <a:r>
              <a:rPr lang="en-US" dirty="0" smtClean="0">
                <a:solidFill>
                  <a:schemeClr val="tx1"/>
                </a:solidFill>
                <a:latin typeface="+mn-lt"/>
              </a:rPr>
              <a:t>evaluation benchmark</a:t>
            </a:r>
            <a:r>
              <a:rPr lang="el-GR" dirty="0" smtClean="0">
                <a:solidFill>
                  <a:schemeClr val="tx1"/>
                </a:solidFill>
                <a:latin typeface="+mn-lt"/>
              </a:rPr>
              <a:t> και πάρε το μέσο όρο </a:t>
            </a:r>
          </a:p>
        </p:txBody>
      </p:sp>
      <p:graphicFrame>
        <p:nvGraphicFramePr>
          <p:cNvPr id="8" name="Table 7"/>
          <p:cNvGraphicFramePr>
            <a:graphicFrameLocks noGrp="1"/>
          </p:cNvGraphicFramePr>
          <p:nvPr>
            <p:extLst>
              <p:ext uri="{D42A27DB-BD31-4B8C-83A1-F6EECF244321}">
                <p14:modId xmlns:p14="http://schemas.microsoft.com/office/powerpoint/2010/main" val="84069025"/>
              </p:ext>
            </p:extLst>
          </p:nvPr>
        </p:nvGraphicFramePr>
        <p:xfrm>
          <a:off x="304800" y="1676400"/>
          <a:ext cx="2905124" cy="4937760"/>
        </p:xfrm>
        <a:graphic>
          <a:graphicData uri="http://schemas.openxmlformats.org/drawingml/2006/table">
            <a:tbl>
              <a:tblPr firstRow="1" bandRow="1">
                <a:tableStyleId>{C083E6E3-FA7D-4D7B-A595-EF9225AFEA82}</a:tableStyleId>
              </a:tblPr>
              <a:tblGrid>
                <a:gridCol w="976298"/>
                <a:gridCol w="1928826"/>
              </a:tblGrid>
              <a:tr h="370840">
                <a:tc>
                  <a:txBody>
                    <a:bodyPr/>
                    <a:lstStyle/>
                    <a:p>
                      <a:r>
                        <a:rPr lang="de-DE" sz="2400" b="0" kern="1200" dirty="0" smtClean="0"/>
                        <a:t>Recall</a:t>
                      </a:r>
                      <a:endParaRPr lang="de-DE" sz="2400" b="0" dirty="0"/>
                    </a:p>
                  </a:txBody>
                  <a:tcPr/>
                </a:tc>
                <a:tc>
                  <a:txBody>
                    <a:bodyPr/>
                    <a:lstStyle/>
                    <a:p>
                      <a:r>
                        <a:rPr lang="de-DE" sz="2400" b="0" kern="1200" dirty="0" err="1" smtClean="0"/>
                        <a:t>Interpolated</a:t>
                      </a:r>
                      <a:endParaRPr lang="de-DE" sz="2400" b="0" kern="1200" dirty="0" smtClean="0"/>
                    </a:p>
                    <a:p>
                      <a:r>
                        <a:rPr lang="de-DE" sz="2400" b="0" kern="1200" dirty="0" smtClean="0"/>
                        <a:t>Precision</a:t>
                      </a:r>
                      <a:endParaRPr lang="de-DE" sz="2400" b="0" kern="1200" dirty="0" smtClean="0">
                        <a:solidFill>
                          <a:schemeClr val="tx1"/>
                        </a:solidFill>
                        <a:latin typeface="+mn-lt"/>
                        <a:ea typeface="+mn-ea"/>
                        <a:cs typeface="+mn-cs"/>
                      </a:endParaRPr>
                    </a:p>
                  </a:txBody>
                  <a:tcPr/>
                </a:tc>
              </a:tr>
              <a:tr h="370840">
                <a:tc>
                  <a:txBody>
                    <a:bodyPr/>
                    <a:lstStyle/>
                    <a:p>
                      <a:r>
                        <a:rPr lang="de-DE" sz="2400" kern="1200" dirty="0" smtClean="0"/>
                        <a:t>0.0</a:t>
                      </a:r>
                    </a:p>
                    <a:p>
                      <a:r>
                        <a:rPr lang="de-DE" sz="2400" kern="1200" dirty="0" smtClean="0"/>
                        <a:t>0.1</a:t>
                      </a:r>
                    </a:p>
                    <a:p>
                      <a:r>
                        <a:rPr lang="de-DE" sz="2400" kern="1200" dirty="0" smtClean="0"/>
                        <a:t>0.2</a:t>
                      </a:r>
                    </a:p>
                    <a:p>
                      <a:r>
                        <a:rPr lang="de-DE" sz="2400" kern="1200" dirty="0" smtClean="0"/>
                        <a:t>0.3</a:t>
                      </a:r>
                    </a:p>
                    <a:p>
                      <a:r>
                        <a:rPr lang="de-DE" sz="2400" kern="1200" dirty="0" smtClean="0"/>
                        <a:t>0.4</a:t>
                      </a:r>
                    </a:p>
                    <a:p>
                      <a:r>
                        <a:rPr lang="de-DE" sz="2400" kern="1200" dirty="0" smtClean="0"/>
                        <a:t>0.5</a:t>
                      </a:r>
                    </a:p>
                    <a:p>
                      <a:r>
                        <a:rPr lang="de-DE" sz="2400" kern="1200" dirty="0" smtClean="0"/>
                        <a:t>0.6</a:t>
                      </a:r>
                    </a:p>
                    <a:p>
                      <a:r>
                        <a:rPr lang="de-DE" sz="2400" kern="1200" dirty="0" smtClean="0"/>
                        <a:t>0.7</a:t>
                      </a:r>
                    </a:p>
                    <a:p>
                      <a:r>
                        <a:rPr lang="de-DE" sz="2400" kern="1200" dirty="0" smtClean="0"/>
                        <a:t>0.8</a:t>
                      </a:r>
                    </a:p>
                    <a:p>
                      <a:r>
                        <a:rPr lang="de-DE" sz="2400" kern="1200" dirty="0" smtClean="0"/>
                        <a:t>0.9 </a:t>
                      </a:r>
                    </a:p>
                    <a:p>
                      <a:r>
                        <a:rPr lang="de-DE" sz="2400" kern="1200" dirty="0" smtClean="0"/>
                        <a:t>1.0</a:t>
                      </a:r>
                      <a:endParaRPr lang="de-DE" sz="2400" dirty="0"/>
                    </a:p>
                  </a:txBody>
                  <a:tcPr/>
                </a:tc>
                <a:tc>
                  <a:txBody>
                    <a:bodyPr/>
                    <a:lstStyle/>
                    <a:p>
                      <a:r>
                        <a:rPr lang="de-DE" sz="2400" kern="1200" dirty="0" smtClean="0"/>
                        <a:t> 1.00</a:t>
                      </a:r>
                    </a:p>
                    <a:p>
                      <a:r>
                        <a:rPr lang="de-DE" sz="2400" kern="1200" dirty="0" smtClean="0"/>
                        <a:t> 0.67</a:t>
                      </a:r>
                    </a:p>
                    <a:p>
                      <a:r>
                        <a:rPr lang="de-DE" sz="2400" kern="1200" dirty="0" smtClean="0"/>
                        <a:t> 0.63</a:t>
                      </a:r>
                    </a:p>
                    <a:p>
                      <a:r>
                        <a:rPr lang="de-DE" sz="2400" kern="1200" dirty="0" smtClean="0"/>
                        <a:t> 0.55</a:t>
                      </a:r>
                    </a:p>
                    <a:p>
                      <a:r>
                        <a:rPr lang="de-DE" sz="2400" kern="1200" dirty="0" smtClean="0"/>
                        <a:t> 0.45</a:t>
                      </a:r>
                    </a:p>
                    <a:p>
                      <a:r>
                        <a:rPr lang="de-DE" sz="2400" kern="1200" dirty="0" smtClean="0"/>
                        <a:t> 0.41</a:t>
                      </a:r>
                    </a:p>
                    <a:p>
                      <a:r>
                        <a:rPr lang="de-DE" sz="2400" kern="1200" dirty="0" smtClean="0"/>
                        <a:t> 0.36</a:t>
                      </a:r>
                    </a:p>
                    <a:p>
                      <a:r>
                        <a:rPr lang="de-DE" sz="2400" kern="1200" dirty="0" smtClean="0"/>
                        <a:t> 0.29</a:t>
                      </a:r>
                    </a:p>
                    <a:p>
                      <a:r>
                        <a:rPr lang="de-DE" sz="2400" kern="1200" dirty="0" smtClean="0"/>
                        <a:t> 0.13</a:t>
                      </a:r>
                    </a:p>
                    <a:p>
                      <a:r>
                        <a:rPr lang="el-GR" sz="2400" kern="1200" dirty="0" smtClean="0"/>
                        <a:t> </a:t>
                      </a:r>
                      <a:r>
                        <a:rPr lang="de-DE" sz="2400" kern="1200" dirty="0" smtClean="0"/>
                        <a:t>0.10</a:t>
                      </a:r>
                    </a:p>
                    <a:p>
                      <a:r>
                        <a:rPr lang="de-DE" sz="2400" kern="1200" dirty="0" smtClean="0"/>
                        <a:t> 0.08</a:t>
                      </a:r>
                      <a:endParaRPr lang="de-DE" sz="2400" kern="1200" dirty="0" smtClean="0">
                        <a:solidFill>
                          <a:schemeClr val="tx1"/>
                        </a:solidFill>
                        <a:latin typeface="+mn-lt"/>
                        <a:ea typeface="+mn-ea"/>
                        <a:cs typeface="+mn-cs"/>
                      </a:endParaRPr>
                    </a:p>
                  </a:txBody>
                  <a:tcPr/>
                </a:tc>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46218359"/>
              </p:ext>
            </p:extLst>
          </p:nvPr>
        </p:nvGraphicFramePr>
        <p:xfrm>
          <a:off x="4343400" y="4042229"/>
          <a:ext cx="2743200" cy="1355271"/>
        </p:xfrm>
        <a:graphic>
          <a:graphicData uri="http://schemas.openxmlformats.org/presentationml/2006/ole">
            <mc:AlternateContent xmlns:mc="http://schemas.openxmlformats.org/markup-compatibility/2006">
              <mc:Choice xmlns:v="urn:schemas-microsoft-com:vml" Requires="v">
                <p:oleObj spid="_x0000_s249915" name="Equation" r:id="rId3" imgW="977476" imgH="482391" progId="">
                  <p:embed/>
                </p:oleObj>
              </mc:Choice>
              <mc:Fallback>
                <p:oleObj name="Equation" r:id="rId3" imgW="977476" imgH="482391"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042229"/>
                        <a:ext cx="2743200" cy="13552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3816530" y="5486400"/>
            <a:ext cx="5136970" cy="707886"/>
          </a:xfrm>
          <a:prstGeom prst="rect">
            <a:avLst/>
          </a:prstGeom>
        </p:spPr>
        <p:txBody>
          <a:bodyPr wrap="square">
            <a:spAutoFit/>
          </a:bodyPr>
          <a:lstStyle/>
          <a:p>
            <a:r>
              <a:rPr lang="en-US" sz="2000" dirty="0" err="1" smtClean="0">
                <a:latin typeface="+mn-lt"/>
              </a:rPr>
              <a:t>N</a:t>
            </a:r>
            <a:r>
              <a:rPr lang="en-US" sz="2000" baseline="-25000" dirty="0" err="1" smtClean="0">
                <a:latin typeface="+mn-lt"/>
              </a:rPr>
              <a:t>q</a:t>
            </a:r>
            <a:r>
              <a:rPr lang="en-US" sz="2000" dirty="0" smtClean="0">
                <a:latin typeface="+mn-lt"/>
              </a:rPr>
              <a:t> </a:t>
            </a:r>
            <a:r>
              <a:rPr lang="en-US" sz="2000" dirty="0">
                <a:latin typeface="+mn-lt"/>
              </a:rPr>
              <a:t>– </a:t>
            </a:r>
            <a:r>
              <a:rPr lang="el-GR" sz="2000" dirty="0" smtClean="0">
                <a:latin typeface="+mn-lt"/>
              </a:rPr>
              <a:t>πλήθος ερωτημάτων</a:t>
            </a:r>
            <a:endParaRPr lang="en-US" sz="2000" dirty="0">
              <a:latin typeface="+mn-lt"/>
            </a:endParaRPr>
          </a:p>
          <a:p>
            <a:r>
              <a:rPr lang="en-US" sz="2000" dirty="0">
                <a:latin typeface="+mn-lt"/>
              </a:rPr>
              <a:t>P</a:t>
            </a:r>
            <a:r>
              <a:rPr lang="en-US" sz="2000" baseline="-25000" dirty="0">
                <a:latin typeface="+mn-lt"/>
              </a:rPr>
              <a:t>i</a:t>
            </a:r>
            <a:r>
              <a:rPr lang="en-US" sz="2000" dirty="0">
                <a:latin typeface="+mn-lt"/>
              </a:rPr>
              <a:t>(r) - precision at recall level r for </a:t>
            </a:r>
            <a:r>
              <a:rPr lang="en-US" sz="2000" dirty="0" err="1">
                <a:latin typeface="+mn-lt"/>
              </a:rPr>
              <a:t>i</a:t>
            </a:r>
            <a:r>
              <a:rPr lang="en-US" sz="2000" baseline="30000" dirty="0" err="1">
                <a:latin typeface="+mn-lt"/>
              </a:rPr>
              <a:t>th</a:t>
            </a:r>
            <a:r>
              <a:rPr lang="en-US" sz="2000" baseline="30000" dirty="0">
                <a:latin typeface="+mn-lt"/>
              </a:rPr>
              <a:t> </a:t>
            </a:r>
            <a:r>
              <a:rPr lang="en-US" sz="2000" dirty="0">
                <a:latin typeface="+mn-lt"/>
              </a:rPr>
              <a:t>query</a:t>
            </a:r>
          </a:p>
        </p:txBody>
      </p:sp>
    </p:spTree>
    <p:extLst>
      <p:ext uri="{BB962C8B-B14F-4D97-AF65-F5344CB8AC3E}">
        <p14:creationId xmlns:p14="http://schemas.microsoft.com/office/powerpoint/2010/main" val="6346940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Τυπική</a:t>
            </a:r>
            <a:r>
              <a:rPr lang="en-US" sz="4000" dirty="0" smtClean="0">
                <a:solidFill>
                  <a:schemeClr val="accent2">
                    <a:lumMod val="75000"/>
                  </a:schemeClr>
                </a:solidFill>
                <a:ea typeface="ＭＳ Ｐゴシック" charset="-128"/>
              </a:rPr>
              <a:t> (</a:t>
            </a:r>
            <a:r>
              <a:rPr lang="el-GR" sz="4000" dirty="0" smtClean="0">
                <a:solidFill>
                  <a:schemeClr val="accent2">
                    <a:lumMod val="75000"/>
                  </a:schemeClr>
                </a:solidFill>
                <a:ea typeface="ＭＳ Ｐゴシック" charset="-128"/>
              </a:rPr>
              <a:t>καλή;</a:t>
            </a:r>
            <a:r>
              <a:rPr lang="en-US" sz="4000" dirty="0" smtClean="0">
                <a:solidFill>
                  <a:schemeClr val="accent2">
                    <a:lumMod val="75000"/>
                  </a:schemeClr>
                </a:solidFill>
                <a:ea typeface="ＭＳ Ｐゴシック" charset="-128"/>
              </a:rPr>
              <a:t>) </a:t>
            </a:r>
            <a:r>
              <a:rPr lang="el-GR" sz="4000" dirty="0" smtClean="0">
                <a:solidFill>
                  <a:schemeClr val="accent2">
                    <a:lumMod val="75000"/>
                  </a:schemeClr>
                </a:solidFill>
                <a:ea typeface="ＭＳ Ｐゴシック" charset="-128"/>
              </a:rPr>
              <a:t>ακρίβεια </a:t>
            </a:r>
            <a:r>
              <a:rPr lang="en-US" sz="4000" dirty="0" smtClean="0">
                <a:solidFill>
                  <a:schemeClr val="accent2">
                    <a:lumMod val="75000"/>
                  </a:schemeClr>
                </a:solidFill>
                <a:ea typeface="ＭＳ Ｐゴシック" charset="-128"/>
              </a:rPr>
              <a:t>11</a:t>
            </a:r>
            <a:r>
              <a:rPr lang="el-GR" sz="4000" dirty="0" smtClean="0">
                <a:solidFill>
                  <a:schemeClr val="accent2">
                    <a:lumMod val="75000"/>
                  </a:schemeClr>
                </a:solidFill>
                <a:ea typeface="ＭＳ Ｐゴシック" charset="-128"/>
              </a:rPr>
              <a:t>-σημείων</a:t>
            </a:r>
            <a:endParaRPr lang="en-US" sz="4000" dirty="0" smtClean="0">
              <a:solidFill>
                <a:schemeClr val="accent2">
                  <a:lumMod val="75000"/>
                </a:schemeClr>
              </a:solidFill>
              <a:ea typeface="ＭＳ Ｐゴシック" charset="-128"/>
            </a:endParaRPr>
          </a:p>
        </p:txBody>
      </p:sp>
      <p:graphicFrame>
        <p:nvGraphicFramePr>
          <p:cNvPr id="4098" name="Object 2"/>
          <p:cNvGraphicFramePr>
            <a:graphicFrameLocks noGrp="1" noChangeAspect="1"/>
          </p:cNvGraphicFramePr>
          <p:nvPr>
            <p:ph idx="1"/>
          </p:nvPr>
        </p:nvGraphicFramePr>
        <p:xfrm>
          <a:off x="2643188" y="2373313"/>
          <a:ext cx="3857625" cy="3257550"/>
        </p:xfrm>
        <a:graphic>
          <a:graphicData uri="http://schemas.openxmlformats.org/presentationml/2006/ole">
            <mc:AlternateContent xmlns:mc="http://schemas.openxmlformats.org/markup-compatibility/2006">
              <mc:Choice xmlns:v="urn:schemas-microsoft-com:vml" Requires="v">
                <p:oleObj spid="_x0000_s52371" name="Chart" r:id="rId4" imgW="3857549" imgH="3257702" progId="Excel.Sheet.8">
                  <p:embed/>
                </p:oleObj>
              </mc:Choice>
              <mc:Fallback>
                <p:oleObj name="Chart" r:id="rId4" imgW="3857549" imgH="3257702" progId="Excel.Sheet.8">
                  <p:embed/>
                  <p:pic>
                    <p:nvPicPr>
                      <p:cNvPr id="0" name="Picture 97"/>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3188" y="2373313"/>
                        <a:ext cx="3857625" cy="3257550"/>
                      </a:xfrm>
                      <a:prstGeom prst="rect">
                        <a:avLst/>
                      </a:prstGeom>
                      <a:noFill/>
                      <a:ln>
                        <a:noFill/>
                      </a:ln>
                      <a:effectLst/>
                      <a:extLst>
                        <a:ext uri="{909E8E84-426E-40DD-AFC4-6F175D3DCCD1}">
                          <a14:hiddenFill xmlns:a14="http://schemas.microsoft.com/office/drawing/2010/main">
                            <a:gradFill rotWithShape="0">
                              <a:gsLst>
                                <a:gs pos="0">
                                  <a:srgbClr val="A50021"/>
                                </a:gs>
                                <a:gs pos="100000">
                                  <a:schemeClr val="tx1"/>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9" name="Slide Number Placeholder 5"/>
          <p:cNvSpPr>
            <a:spLocks noGrp="1"/>
          </p:cNvSpPr>
          <p:nvPr>
            <p:ph type="sldNum" sz="quarter" idx="12"/>
          </p:nvPr>
        </p:nvSpPr>
        <p:spPr bwMode="auto">
          <a:noFill/>
          <a:ln>
            <a:miter lim="800000"/>
            <a:headEnd/>
            <a:tailEnd/>
          </a:ln>
        </p:spPr>
        <p:txBody>
          <a:bodyPr/>
          <a:lstStyle/>
          <a:p>
            <a:fld id="{B5E06A3C-48EB-479A-8DB4-C407801F510D}" type="slidenum">
              <a:rPr lang="en-US" smtClean="0"/>
              <a:pPr/>
              <a:t>46</a:t>
            </a:fld>
            <a:endParaRPr lang="en-US" smtClean="0"/>
          </a:p>
        </p:txBody>
      </p:sp>
      <p:sp>
        <p:nvSpPr>
          <p:cNvPr id="4101" name="Rectangle 23"/>
          <p:cNvSpPr>
            <a:spLocks noGrp="1" noChangeArrowheads="1"/>
          </p:cNvSpPr>
          <p:nvPr>
            <p:ph type="body" idx="4294967295"/>
          </p:nvPr>
        </p:nvSpPr>
        <p:spPr>
          <a:xfrm>
            <a:off x="990600" y="1752600"/>
            <a:ext cx="8153400" cy="4876800"/>
          </a:xfrm>
        </p:spPr>
        <p:txBody>
          <a:bodyPr/>
          <a:lstStyle/>
          <a:p>
            <a:pPr eaLnBrk="1" hangingPunct="1"/>
            <a:r>
              <a:rPr lang="en-US" sz="2400" smtClean="0">
                <a:ea typeface="ＭＳ Ｐゴシック" charset="-128"/>
              </a:rPr>
              <a:t>SabIR/Cornell 8A1 11pt precision from TREC 8 (1999) </a:t>
            </a:r>
          </a:p>
        </p:txBody>
      </p:sp>
      <p:sp>
        <p:nvSpPr>
          <p:cNvPr id="4102"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Σύγκριση Συστημάτων</a:t>
            </a:r>
            <a:endParaRPr lang="en-US" sz="4000" i="1" dirty="0" smtClean="0">
              <a:solidFill>
                <a:schemeClr val="accent2">
                  <a:lumMod val="75000"/>
                </a:schemeClr>
              </a:solidFill>
              <a:ea typeface="ＭＳ Ｐゴシック" pitchFamily="-112" charset="-128"/>
            </a:endParaRPr>
          </a:p>
        </p:txBody>
      </p:sp>
      <p:sp>
        <p:nvSpPr>
          <p:cNvPr id="345091" name="Rectangle 3"/>
          <p:cNvSpPr>
            <a:spLocks noGrp="1" noChangeArrowheads="1"/>
          </p:cNvSpPr>
          <p:nvPr>
            <p:ph idx="1"/>
          </p:nvPr>
        </p:nvSpPr>
        <p:spPr>
          <a:xfrm>
            <a:off x="228600" y="1676400"/>
            <a:ext cx="8686800" cy="1371600"/>
          </a:xfrm>
        </p:spPr>
        <p:txBody>
          <a:bodyPr/>
          <a:lstStyle/>
          <a:p>
            <a:pPr>
              <a:lnSpc>
                <a:spcPct val="90000"/>
              </a:lnSpc>
            </a:pPr>
            <a:r>
              <a:rPr lang="el-GR" altLang="zh-TW" dirty="0" smtClean="0">
                <a:ea typeface="新細明體" pitchFamily="2" charset="-120"/>
              </a:rPr>
              <a:t>Η καμπύλη που είναι πιο κοντά στη πάνω δεξιά γωνία του γραφήματος υποδηλώνει και καλύτερη απόδοση</a:t>
            </a:r>
            <a:endParaRPr lang="en-US" altLang="zh-TW" dirty="0">
              <a:ea typeface="新細明體" pitchFamily="2" charset="-120"/>
            </a:endParaRPr>
          </a:p>
        </p:txBody>
      </p:sp>
      <p:graphicFrame>
        <p:nvGraphicFramePr>
          <p:cNvPr id="345092" name="Object 4"/>
          <p:cNvGraphicFramePr>
            <a:graphicFrameLocks noChangeAspect="1"/>
          </p:cNvGraphicFramePr>
          <p:nvPr/>
        </p:nvGraphicFramePr>
        <p:xfrm>
          <a:off x="1498600" y="2486025"/>
          <a:ext cx="5851525" cy="3900488"/>
        </p:xfrm>
        <a:graphic>
          <a:graphicData uri="http://schemas.openxmlformats.org/presentationml/2006/ole">
            <mc:AlternateContent xmlns:mc="http://schemas.openxmlformats.org/markup-compatibility/2006">
              <mc:Choice xmlns:v="urn:schemas-microsoft-com:vml" Requires="v">
                <p:oleObj spid="_x0000_s104546" name="Chart" r:id="rId4" imgW="6096090" imgH="4057785" progId="MSGraph.Chart.8">
                  <p:embed followColorScheme="full"/>
                </p:oleObj>
              </mc:Choice>
              <mc:Fallback>
                <p:oleObj name="Chart" r:id="rId4" imgW="6096090" imgH="4057785" progId="MSGraph.Chart.8">
                  <p:embed followColorScheme="full"/>
                  <p:pic>
                    <p:nvPicPr>
                      <p:cNvPr id="0" name="Picture 48"/>
                      <p:cNvPicPr>
                        <a:picLocks noChangeAspect="1" noChangeArrowheads="1"/>
                      </p:cNvPicPr>
                      <p:nvPr/>
                    </p:nvPicPr>
                    <p:blipFill>
                      <a:blip r:embed="rId5"/>
                      <a:srcRect/>
                      <a:stretch>
                        <a:fillRect/>
                      </a:stretch>
                    </p:blipFill>
                    <p:spPr bwMode="auto">
                      <a:xfrm>
                        <a:off x="1498600" y="2486025"/>
                        <a:ext cx="5851525" cy="3900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555950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Συνάφειας με Διάταξη</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304800" y="1752600"/>
            <a:ext cx="8436764" cy="2819400"/>
          </a:xfrm>
        </p:spPr>
        <p:txBody>
          <a:bodyPr>
            <a:noAutofit/>
          </a:bodyPr>
          <a:lstStyle/>
          <a:p>
            <a:pPr marL="0" indent="0" eaLnBrk="1" hangingPunct="1">
              <a:buNone/>
            </a:pPr>
            <a:r>
              <a:rPr lang="el-GR" sz="2400" dirty="0" smtClean="0">
                <a:ea typeface="ＭＳ Ｐゴシック" pitchFamily="-112" charset="-128"/>
              </a:rPr>
              <a:t>Η καμπύλη ανάκλησης-ακρίβειας υποθέτει ότι </a:t>
            </a:r>
            <a:r>
              <a:rPr lang="el-GR" sz="2400" i="1" dirty="0" smtClean="0">
                <a:ea typeface="ＭＳ Ｐゴシック" pitchFamily="-112" charset="-128"/>
              </a:rPr>
              <a:t>έχουμε όλο το αποτέλεσμα </a:t>
            </a:r>
          </a:p>
          <a:p>
            <a:pPr marL="0" indent="0" eaLnBrk="1" hangingPunct="1">
              <a:buNone/>
            </a:pPr>
            <a:endParaRPr lang="el-GR" sz="2400" dirty="0">
              <a:ea typeface="ＭＳ Ｐゴシック" pitchFamily="-112" charset="-128"/>
            </a:endParaRPr>
          </a:p>
          <a:p>
            <a:pPr marL="0" indent="0" eaLnBrk="1" hangingPunct="1">
              <a:buNone/>
            </a:pPr>
            <a:r>
              <a:rPr lang="el-GR" sz="2400" dirty="0" smtClean="0">
                <a:ea typeface="ＭＳ Ｐゴシック" pitchFamily="-112" charset="-128"/>
              </a:rPr>
              <a:t>Σε πολλές μηχανές αναζήτησης</a:t>
            </a:r>
          </a:p>
          <a:p>
            <a:pPr eaLnBrk="1" hangingPunct="1">
              <a:buFont typeface="Wingdings" panose="05000000000000000000" pitchFamily="2" charset="2"/>
              <a:buChar char="§"/>
            </a:pPr>
            <a:r>
              <a:rPr lang="el-GR" sz="2400" dirty="0" smtClean="0">
                <a:ea typeface="ＭＳ Ｐゴシック" pitchFamily="-112" charset="-128"/>
              </a:rPr>
              <a:t>Το αποτέλεσμα είναι πολύ μεγάλο</a:t>
            </a:r>
          </a:p>
          <a:p>
            <a:pPr eaLnBrk="1" hangingPunct="1">
              <a:buFont typeface="Wingdings" panose="05000000000000000000" pitchFamily="2" charset="2"/>
              <a:buChar char="§"/>
            </a:pPr>
            <a:r>
              <a:rPr lang="el-GR" sz="2400" dirty="0" smtClean="0">
                <a:ea typeface="ＭＳ Ｐゴシック" pitchFamily="-112" charset="-128"/>
              </a:rPr>
              <a:t>Ο χρήστης ενδιαφέρεται </a:t>
            </a:r>
            <a:r>
              <a:rPr lang="el-GR" sz="2400" i="1" dirty="0" smtClean="0">
                <a:ea typeface="ＭＳ Ｐゴシック" pitchFamily="-112" charset="-128"/>
              </a:rPr>
              <a:t>μόνο για τα πρώτα αποτελέσματα</a:t>
            </a:r>
            <a:endParaRPr lang="el-GR" sz="2400" i="1"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48</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2672533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algn="ctr" eaLnBrk="1" hangingPunct="1"/>
            <a:r>
              <a:rPr lang="el-GR" dirty="0" smtClean="0">
                <a:solidFill>
                  <a:schemeClr val="accent2">
                    <a:lumMod val="75000"/>
                  </a:schemeClr>
                </a:solidFill>
                <a:ea typeface="ＭＳ Ｐゴシック" charset="-128"/>
              </a:rPr>
              <a:t>Ακρίβεια στα </a:t>
            </a:r>
            <a:r>
              <a:rPr lang="en-US" i="1" dirty="0" smtClean="0">
                <a:solidFill>
                  <a:schemeClr val="accent2">
                    <a:lumMod val="75000"/>
                  </a:schemeClr>
                </a:solidFill>
                <a:ea typeface="ＭＳ Ｐゴシック" charset="-128"/>
              </a:rPr>
              <a:t>k (</a:t>
            </a:r>
            <a:r>
              <a:rPr lang="en-US" i="1" dirty="0" err="1" smtClean="0">
                <a:solidFill>
                  <a:schemeClr val="accent2">
                    <a:lumMod val="75000"/>
                  </a:schemeClr>
                </a:solidFill>
                <a:ea typeface="ＭＳ Ｐゴシック" charset="-128"/>
              </a:rPr>
              <a:t>precision@k</a:t>
            </a:r>
            <a:r>
              <a:rPr lang="en-US" i="1" dirty="0" smtClean="0">
                <a:solidFill>
                  <a:schemeClr val="accent2">
                    <a:lumMod val="75000"/>
                  </a:schemeClr>
                </a:solidFill>
                <a:ea typeface="ＭＳ Ｐゴシック" charset="-128"/>
              </a:rPr>
              <a:t>)</a:t>
            </a:r>
          </a:p>
        </p:txBody>
      </p:sp>
      <p:sp>
        <p:nvSpPr>
          <p:cNvPr id="31748" name="Rectangle 3"/>
          <p:cNvSpPr>
            <a:spLocks noGrp="1" noChangeArrowheads="1"/>
          </p:cNvSpPr>
          <p:nvPr>
            <p:ph idx="1"/>
          </p:nvPr>
        </p:nvSpPr>
        <p:spPr>
          <a:xfrm>
            <a:off x="609600" y="1219200"/>
            <a:ext cx="7924800" cy="1828800"/>
          </a:xfrm>
        </p:spPr>
        <p:txBody>
          <a:bodyPr/>
          <a:lstStyle/>
          <a:p>
            <a:pPr eaLnBrk="1" hangingPunct="1">
              <a:buNone/>
            </a:pPr>
            <a:endParaRPr lang="el-GR" sz="2400" dirty="0" smtClean="0">
              <a:ea typeface="ＭＳ Ｐゴシック" charset="-128"/>
            </a:endParaRPr>
          </a:p>
          <a:p>
            <a:pPr lvl="1" eaLnBrk="1" hangingPunct="1"/>
            <a:r>
              <a:rPr lang="el-GR" b="1" i="1" dirty="0" smtClean="0">
                <a:solidFill>
                  <a:schemeClr val="accent6">
                    <a:lumMod val="75000"/>
                  </a:schemeClr>
                </a:solidFill>
                <a:ea typeface="ＭＳ Ｐゴシック" charset="-128"/>
              </a:rPr>
              <a:t>Ακρίβεια-στα-</a:t>
            </a:r>
            <a:r>
              <a:rPr lang="en-US" b="1" i="1" dirty="0" smtClean="0">
                <a:solidFill>
                  <a:schemeClr val="accent6">
                    <a:lumMod val="75000"/>
                  </a:schemeClr>
                </a:solidFill>
                <a:ea typeface="ＭＳ Ｐゴシック" charset="-128"/>
              </a:rPr>
              <a:t>k (Precision-at-k): </a:t>
            </a:r>
            <a:r>
              <a:rPr lang="en-US" i="1" dirty="0" smtClean="0">
                <a:ea typeface="ＭＳ Ｐゴシック" charset="-128"/>
              </a:rPr>
              <a:t>H </a:t>
            </a:r>
            <a:r>
              <a:rPr lang="el-GR" i="1" dirty="0" smtClean="0">
                <a:ea typeface="ＭＳ Ｐゴシック" charset="-128"/>
              </a:rPr>
              <a:t>ακρίβεια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αποτελεσμάτων</a:t>
            </a:r>
            <a:endParaRPr lang="en-US" dirty="0" smtClean="0">
              <a:ea typeface="ＭＳ Ｐゴシック" charset="-128"/>
            </a:endParaRPr>
          </a:p>
          <a:p>
            <a:pPr lvl="1" eaLnBrk="1" hangingPunct="1">
              <a:buNone/>
            </a:pPr>
            <a:r>
              <a:rPr lang="el-GR" dirty="0" smtClean="0">
                <a:ea typeface="ＭＳ Ｐゴシック" charset="-128"/>
              </a:rPr>
              <a:t>Πχ ακρίβεια-στα-10</a:t>
            </a:r>
            <a:r>
              <a:rPr lang="en-US" dirty="0" smtClean="0">
                <a:ea typeface="ＭＳ Ｐゴシック" charset="-128"/>
              </a:rPr>
              <a:t>, </a:t>
            </a:r>
            <a:r>
              <a:rPr lang="el-GR" dirty="0" smtClean="0">
                <a:ea typeface="ＭＳ Ｐゴシック" charset="-128"/>
              </a:rPr>
              <a:t>αγνοεί τα έγγραφα μετά το 10</a:t>
            </a:r>
            <a:r>
              <a:rPr lang="el-GR" baseline="30000" dirty="0" smtClean="0">
                <a:ea typeface="ＭＳ Ｐゴシック" charset="-128"/>
              </a:rPr>
              <a:t>ο</a:t>
            </a:r>
            <a:endParaRPr lang="el-GR" dirty="0" smtClean="0">
              <a:ea typeface="ＭＳ Ｐゴシック" charset="-128"/>
            </a:endParaRPr>
          </a:p>
        </p:txBody>
      </p:sp>
      <p:sp>
        <p:nvSpPr>
          <p:cNvPr id="31746" name="Slide Number Placeholder 5"/>
          <p:cNvSpPr>
            <a:spLocks noGrp="1"/>
          </p:cNvSpPr>
          <p:nvPr>
            <p:ph type="sldNum" sz="quarter" idx="12"/>
          </p:nvPr>
        </p:nvSpPr>
        <p:spPr bwMode="auto">
          <a:noFill/>
          <a:ln>
            <a:miter lim="800000"/>
            <a:headEnd/>
            <a:tailEnd/>
          </a:ln>
        </p:spPr>
        <p:txBody>
          <a:bodyPr/>
          <a:lstStyle/>
          <a:p>
            <a:fld id="{94A42148-D784-42FE-8D80-80A316AFAA67}" type="slidenum">
              <a:rPr lang="en-US" smtClean="0"/>
              <a:pPr/>
              <a:t>49</a:t>
            </a:fld>
            <a:endParaRPr lang="en-US" smtClean="0"/>
          </a:p>
        </p:txBody>
      </p:sp>
      <p:sp>
        <p:nvSpPr>
          <p:cNvPr id="31749"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
        <p:nvSpPr>
          <p:cNvPr id="6" name="Rectangle 3"/>
          <p:cNvSpPr txBox="1">
            <a:spLocks noChangeArrowheads="1"/>
          </p:cNvSpPr>
          <p:nvPr/>
        </p:nvSpPr>
        <p:spPr bwMode="auto">
          <a:xfrm>
            <a:off x="1219200" y="3429000"/>
            <a:ext cx="34290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tabLst/>
              <a:defRPr/>
            </a:pPr>
            <a:r>
              <a:rPr kumimoji="0" lang="el-GR"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Πχ</a:t>
            </a: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Prec@3  2/3 </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Prec@4  2/4</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Prec@5  3/5</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1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
        <p:nvSpPr>
          <p:cNvPr id="7" name="TextBox 6"/>
          <p:cNvSpPr txBox="1"/>
          <p:nvPr/>
        </p:nvSpPr>
        <p:spPr>
          <a:xfrm>
            <a:off x="228600" y="5334000"/>
            <a:ext cx="8458200" cy="1015663"/>
          </a:xfrm>
          <a:prstGeom prst="rect">
            <a:avLst/>
          </a:prstGeom>
          <a:noFill/>
        </p:spPr>
        <p:txBody>
          <a:bodyPr wrap="square" rtlCol="0">
            <a:spAutoFit/>
          </a:bodyPr>
          <a:lstStyle/>
          <a:p>
            <a:pPr lvl="2" eaLnBrk="1" hangingPunct="1">
              <a:buFont typeface="Wingdings" pitchFamily="2" charset="2"/>
              <a:buChar char="ü"/>
            </a:pPr>
            <a:r>
              <a:rPr lang="el-GR" sz="2000" dirty="0" smtClean="0">
                <a:latin typeface="+mn-lt"/>
                <a:ea typeface="ＭＳ Ｐゴシック" charset="-128"/>
              </a:rPr>
              <a:t>  Πιθανόν κατάλληλο για τις περισσότερες αναζητήσεις στο </a:t>
            </a:r>
            <a:r>
              <a:rPr lang="en-US" sz="2000" dirty="0" smtClean="0">
                <a:latin typeface="+mn-lt"/>
                <a:ea typeface="ＭＳ Ｐゴシック" charset="-128"/>
              </a:rPr>
              <a:t>web: </a:t>
            </a:r>
            <a:r>
              <a:rPr lang="el-GR" sz="2000" dirty="0" smtClean="0">
                <a:latin typeface="+mn-lt"/>
                <a:ea typeface="ＭＳ Ｐゴシック" charset="-128"/>
              </a:rPr>
              <a:t>οι χρήστες θέλουν καλά αποτελέσματα στις πρώτες μία ή δύο σελίδες</a:t>
            </a:r>
            <a:endParaRPr lang="en-US" sz="2000" dirty="0" smtClean="0">
              <a:latin typeface="+mn-lt"/>
              <a:ea typeface="ＭＳ Ｐゴシック" charset="-128"/>
            </a:endParaRPr>
          </a:p>
          <a:p>
            <a:pPr lvl="2" eaLnBrk="1" hangingPunct="1">
              <a:buFont typeface="Wingdings" pitchFamily="2" charset="2"/>
              <a:buChar char="ü"/>
            </a:pPr>
            <a:r>
              <a:rPr lang="el-GR" sz="2000" dirty="0" smtClean="0">
                <a:latin typeface="+mn-lt"/>
                <a:ea typeface="ＭＳ Ｐゴシック" charset="-128"/>
              </a:rPr>
              <a:t>  Αντίστοιχα ανάκληση στα </a:t>
            </a:r>
            <a:r>
              <a:rPr lang="en-US" sz="2000" i="1" dirty="0" smtClean="0">
                <a:latin typeface="+mn-lt"/>
                <a:ea typeface="ＭＳ Ｐゴシック" charset="-128"/>
              </a:rPr>
              <a:t>k</a:t>
            </a:r>
            <a:endParaRPr lang="el-GR" sz="2000" i="1" dirty="0">
              <a:latin typeface="+mn-lt"/>
            </a:endParaRPr>
          </a:p>
        </p:txBody>
      </p:sp>
      <p:pic>
        <p:nvPicPr>
          <p:cNvPr id="8" name="Picture 11"/>
          <p:cNvPicPr>
            <a:picLocks noChangeAspect="1" noChangeArrowheads="1"/>
          </p:cNvPicPr>
          <p:nvPr/>
        </p:nvPicPr>
        <p:blipFill>
          <a:blip r:embed="rId2" cstate="print">
            <a:extLst/>
          </a:blip>
          <a:srcRect/>
          <a:stretch>
            <a:fillRect/>
          </a:stretch>
        </p:blipFill>
        <p:spPr bwMode="auto">
          <a:xfrm>
            <a:off x="4114800" y="4038600"/>
            <a:ext cx="1828800" cy="609600"/>
          </a:xfrm>
          <a:prstGeom prst="rect">
            <a:avLst/>
          </a:prstGeom>
          <a:noFill/>
          <a:ln>
            <a:noFill/>
          </a:ln>
          <a:scene3d>
            <a:camera prst="orthographicFront">
              <a:rot lat="0" lon="0" rev="5400000"/>
            </a:camera>
            <a:lightRig rig="threePt" dir="t"/>
          </a:scene3d>
          <a:extLst/>
        </p:spPr>
      </p:pic>
    </p:spTree>
    <p:extLst>
      <p:ext uri="{BB962C8B-B14F-4D97-AF65-F5344CB8AC3E}">
        <p14:creationId xmlns:p14="http://schemas.microsoft.com/office/powerpoint/2010/main" val="208880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Μέτρα για μηχανές αναζήτησης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381000" y="1600200"/>
            <a:ext cx="8382000" cy="1905000"/>
          </a:xfrm>
        </p:spPr>
        <p:txBody>
          <a:bodyPr>
            <a:noAutofit/>
          </a:bodyPr>
          <a:lstStyle/>
          <a:p>
            <a:pPr algn="just" eaLnBrk="1" hangingPunct="1">
              <a:buClr>
                <a:schemeClr val="tx1"/>
              </a:buClr>
              <a:buFont typeface="Wingdings" pitchFamily="2" charset="2"/>
              <a:buChar char="§"/>
            </a:pPr>
            <a:r>
              <a:rPr lang="el-GR" sz="2400" i="1" dirty="0" smtClean="0">
                <a:solidFill>
                  <a:schemeClr val="accent2">
                    <a:lumMod val="75000"/>
                  </a:schemeClr>
                </a:solidFill>
              </a:rPr>
              <a:t>Τι </a:t>
            </a:r>
            <a:r>
              <a:rPr lang="el-GR" sz="2400" i="1" dirty="0" smtClean="0"/>
              <a:t>κάνει ένα χρήστη χαρούμενο; </a:t>
            </a:r>
          </a:p>
          <a:p>
            <a:pPr lvl="1" algn="just" eaLnBrk="1" hangingPunct="1">
              <a:buFont typeface="Wingdings" pitchFamily="2" charset="2"/>
              <a:buChar char="§"/>
            </a:pPr>
            <a:r>
              <a:rPr lang="el-GR" dirty="0" smtClean="0"/>
              <a:t>Οι παράγοντες περιλαμβάνουν: </a:t>
            </a:r>
            <a:endParaRPr lang="de-DE" dirty="0"/>
          </a:p>
          <a:p>
            <a:pPr lvl="2" algn="just">
              <a:spcBef>
                <a:spcPts val="0"/>
              </a:spcBef>
              <a:buFont typeface="Wingdings" pitchFamily="2" charset="2"/>
              <a:buChar char="§"/>
            </a:pPr>
            <a:r>
              <a:rPr lang="el-GR" sz="1800" dirty="0" smtClean="0"/>
              <a:t>Ταχύτητα  απόκρισης (</a:t>
            </a:r>
            <a:r>
              <a:rPr lang="de-DE" sz="1800" dirty="0" smtClean="0"/>
              <a:t>Speed </a:t>
            </a:r>
            <a:r>
              <a:rPr lang="de-DE" sz="1800" dirty="0" err="1" smtClean="0"/>
              <a:t>of</a:t>
            </a:r>
            <a:r>
              <a:rPr lang="de-DE" sz="1800" dirty="0" smtClean="0"/>
              <a:t> </a:t>
            </a:r>
            <a:r>
              <a:rPr lang="en-US" sz="1800" dirty="0" smtClean="0"/>
              <a:t>r</a:t>
            </a:r>
            <a:r>
              <a:rPr lang="de-DE" sz="1800" dirty="0" err="1" smtClean="0"/>
              <a:t>esponse</a:t>
            </a:r>
            <a:r>
              <a:rPr lang="el-GR" sz="1800" dirty="0" smtClean="0"/>
              <a:t>)</a:t>
            </a:r>
            <a:endParaRPr lang="de-DE" sz="1800" dirty="0"/>
          </a:p>
          <a:p>
            <a:pPr lvl="2" algn="just">
              <a:spcBef>
                <a:spcPts val="0"/>
              </a:spcBef>
              <a:buFont typeface="Wingdings" pitchFamily="2" charset="2"/>
              <a:buChar char="§"/>
            </a:pPr>
            <a:r>
              <a:rPr lang="el-GR" sz="1800" dirty="0" smtClean="0"/>
              <a:t>Μέγεθος/κάλυψη ευρετηρίου</a:t>
            </a:r>
            <a:endParaRPr lang="de-DE" sz="1800" dirty="0"/>
          </a:p>
          <a:p>
            <a:pPr lvl="2" algn="just">
              <a:spcBef>
                <a:spcPts val="0"/>
              </a:spcBef>
              <a:buFont typeface="Wingdings" pitchFamily="2" charset="2"/>
              <a:buChar char="§"/>
            </a:pPr>
            <a:r>
              <a:rPr lang="el-GR" sz="1800" i="1" dirty="0" smtClean="0"/>
              <a:t>Εύχρηστη </a:t>
            </a:r>
            <a:r>
              <a:rPr lang="el-GR" sz="1800" i="1" dirty="0" err="1" smtClean="0"/>
              <a:t>διεπαφή</a:t>
            </a:r>
            <a:r>
              <a:rPr lang="el-GR" sz="1800" i="1" dirty="0" smtClean="0"/>
              <a:t> </a:t>
            </a:r>
            <a:r>
              <a:rPr lang="el-GR" sz="1800" dirty="0" smtClean="0"/>
              <a:t>(</a:t>
            </a:r>
            <a:r>
              <a:rPr lang="de-DE" sz="1800" dirty="0" err="1" smtClean="0"/>
              <a:t>Uncluttered</a:t>
            </a:r>
            <a:r>
              <a:rPr lang="de-DE" sz="1800" dirty="0" smtClean="0"/>
              <a:t> UI</a:t>
            </a:r>
            <a:r>
              <a:rPr lang="el-GR" sz="1800" dirty="0" smtClean="0"/>
              <a:t>)</a:t>
            </a:r>
          </a:p>
          <a:p>
            <a:pPr lvl="2" algn="just">
              <a:spcBef>
                <a:spcPts val="0"/>
              </a:spcBef>
              <a:buFont typeface="Wingdings" pitchFamily="2" charset="2"/>
              <a:buChar char="§"/>
            </a:pPr>
            <a:r>
              <a:rPr lang="el-GR" sz="1800" dirty="0" smtClean="0"/>
              <a:t>Χωρίς κόστος </a:t>
            </a:r>
            <a:r>
              <a:rPr lang="en-US" sz="1800" dirty="0" smtClean="0"/>
              <a:t>(free</a:t>
            </a:r>
            <a:r>
              <a:rPr lang="en-US" dirty="0" smtClean="0"/>
              <a:t>)</a:t>
            </a:r>
            <a:endParaRPr lang="el-GR" dirty="0" smtClean="0"/>
          </a:p>
          <a:p>
            <a:pPr lvl="2" algn="just">
              <a:spcBef>
                <a:spcPts val="0"/>
              </a:spcBef>
              <a:buFont typeface="Wingdings" pitchFamily="2" charset="2"/>
              <a:buChar char="§"/>
            </a:pPr>
            <a:endParaRPr lang="el-GR" sz="800" dirty="0"/>
          </a:p>
          <a:p>
            <a:pPr lvl="2" algn="just">
              <a:spcBef>
                <a:spcPts val="0"/>
              </a:spcBef>
              <a:buFont typeface="Wingdings" pitchFamily="2" charset="2"/>
              <a:buChar char="§"/>
            </a:pPr>
            <a:r>
              <a:rPr lang="el-GR" sz="2400" dirty="0" smtClean="0">
                <a:solidFill>
                  <a:schemeClr val="accent2">
                    <a:lumMod val="75000"/>
                  </a:schemeClr>
                </a:solidFill>
                <a:ea typeface="ＭＳ Ｐゴシック" pitchFamily="-112" charset="-128"/>
                <a:cs typeface="ＭＳ Ｐゴシック" pitchFamily="-65" charset="-128"/>
              </a:rPr>
              <a:t>Συνάφεια (</a:t>
            </a:r>
            <a:r>
              <a:rPr lang="en-US" sz="2400" dirty="0" smtClean="0">
                <a:solidFill>
                  <a:schemeClr val="accent2">
                    <a:lumMod val="75000"/>
                  </a:schemeClr>
                </a:solidFill>
                <a:ea typeface="ＭＳ Ｐゴシック" pitchFamily="-112" charset="-128"/>
                <a:cs typeface="ＭＳ Ｐゴシック" pitchFamily="-65" charset="-128"/>
              </a:rPr>
              <a:t>relevance</a:t>
            </a:r>
            <a:r>
              <a:rPr lang="el-GR" sz="2400" dirty="0" smtClean="0">
                <a:solidFill>
                  <a:schemeClr val="accent2">
                    <a:lumMod val="75000"/>
                  </a:schemeClr>
                </a:solidFill>
                <a:ea typeface="ＭＳ Ｐゴシック" pitchFamily="-112" charset="-128"/>
                <a:cs typeface="ＭＳ Ｐゴシック" pitchFamily="-65" charset="-128"/>
              </a:rPr>
              <a:t>): </a:t>
            </a:r>
            <a:r>
              <a:rPr lang="el-GR" sz="2400" dirty="0" smtClean="0">
                <a:solidFill>
                  <a:schemeClr val="accent2">
                    <a:lumMod val="75000"/>
                  </a:schemeClr>
                </a:solidFill>
              </a:rPr>
              <a:t> </a:t>
            </a:r>
            <a:r>
              <a:rPr lang="el-GR" sz="2400" i="1" dirty="0" smtClean="0">
                <a:ea typeface="ＭＳ Ｐゴシック" pitchFamily="-112" charset="-128"/>
                <a:cs typeface="ＭＳ Ｐゴシック" pitchFamily="-65" charset="-128"/>
              </a:rPr>
              <a:t>Κανένα </a:t>
            </a:r>
            <a:r>
              <a:rPr lang="el-GR" sz="2400" i="1" dirty="0">
                <a:ea typeface="ＭＳ Ｐゴシック" pitchFamily="-112" charset="-128"/>
                <a:cs typeface="ＭＳ Ｐゴシック" pitchFamily="-65" charset="-128"/>
              </a:rPr>
              <a:t>από αυτά δεν αρκεί</a:t>
            </a:r>
            <a:r>
              <a:rPr lang="el-GR" sz="2400" dirty="0">
                <a:ea typeface="ＭＳ Ｐゴシック" pitchFamily="-112" charset="-128"/>
                <a:cs typeface="ＭＳ Ｐゴシック" pitchFamily="-65" charset="-128"/>
              </a:rPr>
              <a:t>: εξαιρετικά γρήγορες αλλά άχρηστες απαντήσεις δεν ικανοποιούν ένα </a:t>
            </a:r>
            <a:r>
              <a:rPr lang="el-GR" sz="2400" dirty="0" smtClean="0">
                <a:ea typeface="ＭＳ Ｐゴシック" pitchFamily="-112" charset="-128"/>
                <a:cs typeface="ＭＳ Ｐゴシック" pitchFamily="-65" charset="-128"/>
              </a:rPr>
              <a:t>χρήστη</a:t>
            </a:r>
          </a:p>
          <a:p>
            <a:pPr lvl="2" algn="just">
              <a:spcBef>
                <a:spcPts val="0"/>
              </a:spcBef>
              <a:buFont typeface="Wingdings" pitchFamily="2" charset="2"/>
              <a:buChar char="§"/>
            </a:pPr>
            <a:endParaRPr lang="en-US" sz="800" b="1" dirty="0">
              <a:ea typeface="ＭＳ Ｐゴシック" pitchFamily="-112" charset="-128"/>
              <a:cs typeface="ＭＳ Ｐゴシック" pitchFamily="-65" charset="-128"/>
            </a:endParaRPr>
          </a:p>
          <a:p>
            <a:pPr marL="342900" lvl="1" indent="-342900" algn="just" eaLnBrk="1" hangingPunct="1">
              <a:buFont typeface="Wingdings" pitchFamily="2" charset="2"/>
              <a:buChar char="§"/>
            </a:pPr>
            <a:r>
              <a:rPr lang="el-GR" sz="2400" u="sng" dirty="0" smtClean="0">
                <a:ea typeface="ＭＳ Ｐゴシック" pitchFamily="-112" charset="-128"/>
                <a:cs typeface="ＭＳ Ｐゴシック" pitchFamily="-65" charset="-128"/>
              </a:rPr>
              <a:t>Θα επικεντρωθούμε στο πως «μετράμε»</a:t>
            </a:r>
            <a:r>
              <a:rPr lang="en-US" sz="2400" u="sng" dirty="0" smtClean="0">
                <a:ea typeface="ＭＳ Ｐゴシック" pitchFamily="-112" charset="-128"/>
                <a:cs typeface="ＭＳ Ｐゴシック" pitchFamily="-65" charset="-128"/>
              </a:rPr>
              <a:t> </a:t>
            </a:r>
            <a:r>
              <a:rPr lang="el-GR" sz="2400" u="sng" dirty="0" smtClean="0">
                <a:ea typeface="ＭＳ Ｐゴシック" pitchFamily="-112" charset="-128"/>
                <a:cs typeface="ＭＳ Ｐゴシック" pitchFamily="-65" charset="-128"/>
              </a:rPr>
              <a:t>τη συνάφεια; </a:t>
            </a:r>
          </a:p>
          <a:p>
            <a:pPr marL="342900" lvl="1" indent="-342900" algn="just" eaLnBrk="1" hangingPunct="1">
              <a:buFont typeface="Wingdings" pitchFamily="2" charset="2"/>
              <a:buChar char="§"/>
            </a:pPr>
            <a:endParaRPr lang="el-GR" sz="2400" u="sng" dirty="0">
              <a:ea typeface="ＭＳ Ｐゴシック" pitchFamily="-112" charset="-128"/>
              <a:cs typeface="ＭＳ Ｐゴシック" pitchFamily="-65" charset="-128"/>
            </a:endParaRPr>
          </a:p>
          <a:p>
            <a:pPr marL="342900" lvl="1" indent="-342900" algn="just" eaLnBrk="1" hangingPunct="1">
              <a:buClr>
                <a:schemeClr val="tx1"/>
              </a:buClr>
              <a:buFont typeface="Wingdings" pitchFamily="2" charset="2"/>
              <a:buChar char="§"/>
            </a:pPr>
            <a:r>
              <a:rPr lang="en-US" sz="2400" dirty="0" smtClean="0">
                <a:solidFill>
                  <a:schemeClr val="accent2">
                    <a:lumMod val="75000"/>
                  </a:schemeClr>
                </a:solidFill>
                <a:ea typeface="ＭＳ Ｐゴシック" pitchFamily="-112" charset="-128"/>
                <a:cs typeface="ＭＳ Ｐゴシック" pitchFamily="-65" charset="-128"/>
              </a:rPr>
              <a:t>Effectiveness</a:t>
            </a:r>
            <a:r>
              <a:rPr lang="en-US" sz="2400" dirty="0" smtClean="0">
                <a:ea typeface="ＭＳ Ｐゴシック" pitchFamily="-112" charset="-128"/>
                <a:cs typeface="ＭＳ Ｐゴシック" pitchFamily="-65" charset="-128"/>
              </a:rPr>
              <a:t> (</a:t>
            </a:r>
            <a:r>
              <a:rPr lang="el-GR" sz="2400" dirty="0" smtClean="0">
                <a:ea typeface="ＭＳ Ｐゴシック" pitchFamily="-112" charset="-128"/>
                <a:cs typeface="ＭＳ Ｐゴシック" pitchFamily="-65" charset="-128"/>
              </a:rPr>
              <a:t>αποτελεσματικότητα) </a:t>
            </a:r>
            <a:r>
              <a:rPr lang="en-US" sz="2400" dirty="0" smtClean="0">
                <a:ea typeface="ＭＳ Ｐゴシック" pitchFamily="-112" charset="-128"/>
                <a:cs typeface="ＭＳ Ｐゴシック" pitchFamily="-65" charset="-128"/>
              </a:rPr>
              <a:t>vs </a:t>
            </a:r>
            <a:r>
              <a:rPr lang="en-US" sz="2400" dirty="0" smtClean="0">
                <a:solidFill>
                  <a:schemeClr val="accent2">
                    <a:lumMod val="75000"/>
                  </a:schemeClr>
                </a:solidFill>
                <a:ea typeface="ＭＳ Ｐゴシック" pitchFamily="-112" charset="-128"/>
                <a:cs typeface="ＭＳ Ｐゴシック" pitchFamily="-65" charset="-128"/>
              </a:rPr>
              <a:t>Efficiency</a:t>
            </a:r>
            <a:r>
              <a:rPr lang="en-US" sz="2400" dirty="0" smtClean="0">
                <a:ea typeface="ＭＳ Ｐゴシック" pitchFamily="-112" charset="-128"/>
                <a:cs typeface="ＭＳ Ｐゴシック" pitchFamily="-65" charset="-128"/>
              </a:rPr>
              <a:t> (</a:t>
            </a:r>
            <a:r>
              <a:rPr lang="el-GR" sz="2400" dirty="0" smtClean="0">
                <a:ea typeface="ＭＳ Ｐゴシック" pitchFamily="-112" charset="-128"/>
                <a:cs typeface="ＭＳ Ｐゴシック" pitchFamily="-65" charset="-128"/>
              </a:rPr>
              <a:t>αποδοτικότητα)</a:t>
            </a:r>
            <a:endParaRPr lang="el-GR" sz="2400" dirty="0">
              <a:ea typeface="ＭＳ Ｐゴシック" pitchFamily="-112" charset="-128"/>
              <a:cs typeface="ＭＳ Ｐゴシック" pitchFamily="-65"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5</a:t>
            </a:fld>
            <a:endParaRPr lang="en-US"/>
          </a:p>
        </p:txBody>
      </p:sp>
      <p:sp>
        <p:nvSpPr>
          <p:cNvPr id="20484"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a:t>
            </a:r>
            <a:endParaRPr lang="en-US" sz="1600" dirty="0"/>
          </a:p>
        </p:txBody>
      </p:sp>
    </p:spTree>
    <p:extLst>
      <p:ext uri="{BB962C8B-B14F-4D97-AF65-F5344CB8AC3E}">
        <p14:creationId xmlns:p14="http://schemas.microsoft.com/office/powerpoint/2010/main" val="22395133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628650" y="161816"/>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 ΜΑ</a:t>
            </a:r>
            <a:r>
              <a:rPr lang="en-US" sz="4000" dirty="0" smtClean="0">
                <a:solidFill>
                  <a:schemeClr val="accent2">
                    <a:lumMod val="75000"/>
                  </a:schemeClr>
                </a:solidFill>
                <a:ea typeface="ＭＳ Ｐゴシック" charset="-128"/>
              </a:rPr>
              <a:t>P</a:t>
            </a: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50</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
        <p:nvSpPr>
          <p:cNvPr id="9" name="Rectangle 3"/>
          <p:cNvSpPr txBox="1">
            <a:spLocks noChangeArrowheads="1"/>
          </p:cNvSpPr>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Θεωρείστε τη θέση</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lang="el-GR" sz="2600" dirty="0" smtClean="0">
                <a:latin typeface="+mn-lt"/>
                <a:ea typeface="ＭＳ Ｐゴシック" pitchFamily="-65" charset="-128"/>
                <a:cs typeface="ＭＳ Ｐゴシック" pitchFamily="-65" charset="-128"/>
              </a:rPr>
              <a:t>διάταξης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rank position)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κάθε </a:t>
            </a:r>
            <a:r>
              <a:rPr kumimoji="0" lang="el-GR" sz="2600" b="1" i="1"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συναφούς</a:t>
            </a:r>
            <a:r>
              <a:rPr kumimoji="0" lang="el-GR" sz="2600" b="1" i="1"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εγγράφου</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1</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2</a:t>
            </a:r>
            <a:r>
              <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 K</a:t>
            </a:r>
            <a:r>
              <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rPr>
              <a:t>R</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Υπολογισμός</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του</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Precision@K</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κάθε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1</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2</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 K</a:t>
            </a:r>
            <a:r>
              <a:rPr kumimoji="0" lang="en-US" sz="2600" b="0" i="0" u="none" strike="noStrike" kern="1200" cap="none" spc="0" normalizeH="0" baseline="-25000" noProof="0" dirty="0" smtClean="0">
                <a:ln>
                  <a:noFill/>
                </a:ln>
                <a:solidFill>
                  <a:schemeClr val="tx1"/>
                </a:solidFill>
                <a:effectLst/>
                <a:uLnTx/>
                <a:uFillTx/>
                <a:latin typeface="+mn-lt"/>
                <a:ea typeface="ＭＳ Ｐゴシック" pitchFamily="-65" charset="-128"/>
                <a:cs typeface="ＭＳ Ｐゴシック" pitchFamily="-65" charset="-128"/>
              </a:rPr>
              <a:t>R</a:t>
            </a:r>
          </a:p>
          <a:p>
            <a:pPr marL="742950" marR="0" lvl="1" indent="-285750" algn="l" defTabSz="457200" rtl="0" eaLnBrk="1" fontAlgn="base" latinLnBrk="0" hangingPunct="1">
              <a:lnSpc>
                <a:spcPct val="90000"/>
              </a:lnSpc>
              <a:spcBef>
                <a:spcPct val="20000"/>
              </a:spcBef>
              <a:spcAft>
                <a:spcPct val="0"/>
              </a:spcAft>
              <a:buClr>
                <a:srgbClr val="357E69"/>
              </a:buClr>
              <a:buSzTx/>
              <a:buFont typeface="Wingdings" pitchFamily="-112" charset="2"/>
              <a:buChar char="§"/>
              <a:tabLst/>
              <a:defRPr/>
            </a:pPr>
            <a:endParaRPr kumimoji="0" lang="en-US" sz="15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Μέση</a:t>
            </a:r>
            <a:r>
              <a:rPr kumimoji="0" lang="el-GR" sz="26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ακρίβεια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average of P@K</a:t>
            </a: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endParaRPr kumimoji="0" lang="en-US" sz="21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buFont typeface="Wingdings" pitchFamily="-112" charset="2"/>
              <a:buChar char="§"/>
              <a:tabLst/>
              <a:defRPr/>
            </a:pPr>
            <a:r>
              <a:rPr lang="el-GR" sz="2600" dirty="0" smtClean="0">
                <a:latin typeface="+mn-lt"/>
                <a:ea typeface="ＭＳ Ｐゴシック" pitchFamily="-65" charset="-128"/>
                <a:cs typeface="ＭＳ Ｐゴシック" pitchFamily="-65" charset="-128"/>
              </a:rPr>
              <a:t>Π.χ.,</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έχει</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6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AvgPrec</a:t>
            </a: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90000"/>
              </a:lnSpc>
              <a:spcBef>
                <a:spcPct val="20000"/>
              </a:spcBef>
              <a:spcAft>
                <a:spcPct val="0"/>
              </a:spcAft>
              <a:buClr>
                <a:srgbClr val="437085"/>
              </a:buClr>
              <a:buSzTx/>
              <a:tabLst/>
              <a:defRPr/>
            </a:pPr>
            <a:endParaRPr kumimoji="0" lang="el-GR" sz="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indent="-342900" defTabSz="457200">
              <a:lnSpc>
                <a:spcPct val="90000"/>
              </a:lnSpc>
              <a:spcBef>
                <a:spcPct val="20000"/>
              </a:spcBef>
              <a:buClr>
                <a:srgbClr val="437085"/>
              </a:buClr>
              <a:buFont typeface="Wingdings" pitchFamily="-112" charset="2"/>
              <a:buChar char="§"/>
            </a:pPr>
            <a:r>
              <a:rPr lang="en-US" dirty="0" smtClean="0">
                <a:solidFill>
                  <a:srgbClr val="F79646">
                    <a:lumMod val="75000"/>
                  </a:srgbClr>
                </a:solidFill>
                <a:latin typeface="+mn-lt"/>
                <a:ea typeface="ＭＳ Ｐゴシック" charset="-128"/>
              </a:rPr>
              <a:t>Mean </a:t>
            </a:r>
            <a:r>
              <a:rPr lang="el-GR" dirty="0" smtClean="0">
                <a:solidFill>
                  <a:srgbClr val="F79646">
                    <a:lumMod val="75000"/>
                  </a:srgbClr>
                </a:solidFill>
                <a:latin typeface="+mn-lt"/>
                <a:ea typeface="ＭＳ Ｐゴシック" charset="-128"/>
              </a:rPr>
              <a:t>Α</a:t>
            </a:r>
            <a:r>
              <a:rPr lang="en-US" dirty="0" err="1" smtClean="0">
                <a:solidFill>
                  <a:srgbClr val="F79646">
                    <a:lumMod val="75000"/>
                  </a:srgbClr>
                </a:solidFill>
                <a:latin typeface="+mn-lt"/>
                <a:ea typeface="ＭＳ Ｐゴシック" charset="-128"/>
              </a:rPr>
              <a:t>verage</a:t>
            </a:r>
            <a:r>
              <a:rPr lang="en-US" dirty="0" smtClean="0">
                <a:solidFill>
                  <a:srgbClr val="F79646">
                    <a:lumMod val="75000"/>
                  </a:srgbClr>
                </a:solidFill>
                <a:latin typeface="+mn-lt"/>
                <a:ea typeface="ＭＳ Ｐゴシック" charset="-128"/>
              </a:rPr>
              <a:t> Precision (MAP) </a:t>
            </a:r>
            <a:r>
              <a:rPr lang="el-GR" dirty="0" smtClean="0">
                <a:solidFill>
                  <a:schemeClr val="accent6">
                    <a:lumMod val="75000"/>
                  </a:schemeClr>
                </a:solidFill>
                <a:latin typeface="+mn-lt"/>
                <a:ea typeface="ＭＳ Ｐゴシック" charset="-128"/>
              </a:rPr>
              <a:t>Μέση αντιπροσωπευτική ακρίβεια: </a:t>
            </a:r>
            <a:r>
              <a:rPr lang="el-GR" dirty="0" smtClean="0">
                <a:latin typeface="+mn-lt"/>
                <a:ea typeface="ＭＳ Ｐゴシック" charset="-128"/>
              </a:rPr>
              <a:t>η μέση ακρίβεια για πολλαπλά ερωτήματα</a:t>
            </a:r>
            <a:endParaRPr kumimoji="0" lang="en-US" i="0" u="none" strike="noStrike" kern="1200" cap="none" spc="0" normalizeH="0" baseline="0" noProof="0" dirty="0" smtClean="0">
              <a:ln>
                <a:noFill/>
              </a:ln>
              <a:effectLst/>
              <a:uLnTx/>
              <a:uFillTx/>
              <a:latin typeface="+mn-lt"/>
              <a:ea typeface="ＭＳ Ｐゴシック" pitchFamily="-65" charset="-128"/>
              <a:cs typeface="ＭＳ Ｐゴシック" pitchFamily="-65" charset="-128"/>
            </a:endParaRPr>
          </a:p>
        </p:txBody>
      </p:sp>
      <p:pic>
        <p:nvPicPr>
          <p:cNvPr id="10" name="Picture 11"/>
          <p:cNvPicPr>
            <a:picLocks noChangeAspect="1" noChangeArrowheads="1"/>
          </p:cNvPicPr>
          <p:nvPr/>
        </p:nvPicPr>
        <p:blipFill>
          <a:blip r:embed="rId3" cstate="print"/>
          <a:srcRect/>
          <a:stretch>
            <a:fillRect/>
          </a:stretch>
        </p:blipFill>
        <p:spPr bwMode="auto">
          <a:xfrm>
            <a:off x="2133600" y="3810000"/>
            <a:ext cx="301625" cy="1676400"/>
          </a:xfrm>
          <a:prstGeom prst="rect">
            <a:avLst/>
          </a:prstGeom>
          <a:noFill/>
          <a:ln w="9525">
            <a:noFill/>
            <a:miter lim="800000"/>
            <a:headEnd/>
            <a:tailEnd/>
          </a:ln>
        </p:spPr>
      </p:pic>
      <p:graphicFrame>
        <p:nvGraphicFramePr>
          <p:cNvPr id="5122" name="Object 8"/>
          <p:cNvGraphicFramePr>
            <a:graphicFrameLocks noChangeAspect="1"/>
          </p:cNvGraphicFramePr>
          <p:nvPr/>
        </p:nvGraphicFramePr>
        <p:xfrm>
          <a:off x="5715000" y="4381500"/>
          <a:ext cx="2514600" cy="800100"/>
        </p:xfrm>
        <a:graphic>
          <a:graphicData uri="http://schemas.openxmlformats.org/presentationml/2006/ole">
            <mc:AlternateContent xmlns:mc="http://schemas.openxmlformats.org/markup-compatibility/2006">
              <mc:Choice xmlns:v="urn:schemas-microsoft-com:vml" Requires="v">
                <p:oleObj spid="_x0000_s251967" name="Equation" r:id="rId4" imgW="1307532" imgH="431613" progId="Equation.3">
                  <p:embed/>
                </p:oleObj>
              </mc:Choice>
              <mc:Fallback>
                <p:oleObj name="Equation" r:id="rId4" imgW="1307532" imgH="431613" progId="Equation.3">
                  <p:embed/>
                  <p:pic>
                    <p:nvPicPr>
                      <p:cNvPr id="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4381500"/>
                        <a:ext cx="25146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9197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1037" y="7620"/>
            <a:ext cx="7886700" cy="1325563"/>
          </a:xfrm>
        </p:spPr>
        <p:txBody>
          <a:bodyPr>
            <a:normAutofit/>
          </a:bodyPr>
          <a:lstStyle/>
          <a:p>
            <a:pPr algn="ctr"/>
            <a:r>
              <a:rPr lang="el-GR" sz="4000" dirty="0" smtClean="0">
                <a:solidFill>
                  <a:schemeClr val="accent2">
                    <a:lumMod val="75000"/>
                  </a:schemeClr>
                </a:solidFill>
              </a:rPr>
              <a:t>ΜΑ</a:t>
            </a:r>
            <a:r>
              <a:rPr lang="en-US" sz="4000" dirty="0" smtClean="0">
                <a:solidFill>
                  <a:schemeClr val="accent2">
                    <a:lumMod val="75000"/>
                  </a:schemeClr>
                </a:solidFill>
              </a:rPr>
              <a:t>P</a:t>
            </a:r>
          </a:p>
        </p:txBody>
      </p:sp>
      <p:pic>
        <p:nvPicPr>
          <p:cNvPr id="29699" name="Picture 3" descr="C:\Users\croft\Desktop\chap8-2.tif"/>
          <p:cNvPicPr>
            <a:picLocks noChangeAspect="1" noChangeArrowheads="1"/>
          </p:cNvPicPr>
          <p:nvPr/>
        </p:nvPicPr>
        <p:blipFill>
          <a:blip r:embed="rId3" cstate="print"/>
          <a:srcRect/>
          <a:stretch>
            <a:fillRect/>
          </a:stretch>
        </p:blipFill>
        <p:spPr bwMode="auto">
          <a:xfrm>
            <a:off x="1828800" y="1600200"/>
            <a:ext cx="5118100" cy="3141663"/>
          </a:xfrm>
          <a:prstGeom prst="rect">
            <a:avLst/>
          </a:prstGeom>
          <a:noFill/>
          <a:ln w="9525">
            <a:noFill/>
            <a:miter lim="800000"/>
            <a:headEnd/>
            <a:tailEnd/>
          </a:ln>
        </p:spPr>
      </p:pic>
      <p:pic>
        <p:nvPicPr>
          <p:cNvPr id="29700" name="Picture 9" descr="TP_tmp.png"/>
          <p:cNvPicPr>
            <a:picLocks noChangeAspect="1"/>
          </p:cNvPicPr>
          <p:nvPr>
            <p:custDataLst>
              <p:tags r:id="rId1"/>
            </p:custDataLst>
          </p:nvPr>
        </p:nvPicPr>
        <p:blipFill>
          <a:blip r:embed="rId4" cstate="print"/>
          <a:srcRect/>
          <a:stretch>
            <a:fillRect/>
          </a:stretch>
        </p:blipFill>
        <p:spPr bwMode="auto">
          <a:xfrm>
            <a:off x="914400" y="5029200"/>
            <a:ext cx="741997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560388" y="61277"/>
            <a:ext cx="7886700" cy="1325563"/>
          </a:xfrm>
        </p:spPr>
        <p:txBody>
          <a:bodyPr>
            <a:normAutofit/>
          </a:bodyPr>
          <a:lstStyle/>
          <a:p>
            <a:pPr algn="ctr"/>
            <a:r>
              <a:rPr lang="el-GR" sz="4000" dirty="0" smtClean="0">
                <a:solidFill>
                  <a:schemeClr val="accent2">
                    <a:lumMod val="75000"/>
                  </a:schemeClr>
                </a:solidFill>
              </a:rPr>
              <a:t>ΜΑ</a:t>
            </a:r>
            <a:r>
              <a:rPr lang="en-US" sz="4000" dirty="0" smtClean="0">
                <a:solidFill>
                  <a:schemeClr val="accent2">
                    <a:lumMod val="75000"/>
                  </a:schemeClr>
                </a:solidFill>
              </a:rPr>
              <a:t>P</a:t>
            </a:r>
          </a:p>
        </p:txBody>
      </p:sp>
      <p:pic>
        <p:nvPicPr>
          <p:cNvPr id="30723" name="Picture 2" descr="C:\Users\croft\Desktop\chap8-3.tif"/>
          <p:cNvPicPr>
            <a:picLocks noChangeAspect="1" noChangeArrowheads="1"/>
          </p:cNvPicPr>
          <p:nvPr/>
        </p:nvPicPr>
        <p:blipFill>
          <a:blip r:embed="rId3" cstate="print"/>
          <a:srcRect/>
          <a:stretch>
            <a:fillRect/>
          </a:stretch>
        </p:blipFill>
        <p:spPr bwMode="auto">
          <a:xfrm>
            <a:off x="1905000" y="1371600"/>
            <a:ext cx="4465638" cy="3435350"/>
          </a:xfrm>
          <a:prstGeom prst="rect">
            <a:avLst/>
          </a:prstGeom>
          <a:noFill/>
          <a:ln w="9525">
            <a:noFill/>
            <a:miter lim="800000"/>
            <a:headEnd/>
            <a:tailEnd/>
          </a:ln>
        </p:spPr>
      </p:pic>
      <p:pic>
        <p:nvPicPr>
          <p:cNvPr id="30724" name="Picture 6" descr="TP_tmp.png"/>
          <p:cNvPicPr>
            <a:picLocks noChangeAspect="1"/>
          </p:cNvPicPr>
          <p:nvPr>
            <p:custDataLst>
              <p:tags r:id="rId1"/>
            </p:custDataLst>
          </p:nvPr>
        </p:nvPicPr>
        <p:blipFill>
          <a:blip r:embed="rId4" cstate="print"/>
          <a:srcRect/>
          <a:stretch>
            <a:fillRect/>
          </a:stretch>
        </p:blipFill>
        <p:spPr bwMode="auto">
          <a:xfrm>
            <a:off x="762000" y="5181600"/>
            <a:ext cx="7685088" cy="1228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666750" y="76200"/>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 ΜΑ</a:t>
            </a:r>
            <a:r>
              <a:rPr lang="en-US" sz="4000" dirty="0" smtClean="0">
                <a:solidFill>
                  <a:schemeClr val="accent2">
                    <a:lumMod val="75000"/>
                  </a:schemeClr>
                </a:solidFill>
                <a:ea typeface="ＭＳ Ｐゴシック" charset="-128"/>
              </a:rPr>
              <a:t>P</a:t>
            </a:r>
            <a:r>
              <a:rPr lang="el-GR" sz="4000" dirty="0" smtClean="0">
                <a:solidFill>
                  <a:schemeClr val="accent2">
                    <a:lumMod val="75000"/>
                  </a:schemeClr>
                </a:solidFill>
                <a:ea typeface="ＭＳ Ｐゴシック" charset="-128"/>
              </a:rPr>
              <a:t> </a:t>
            </a:r>
            <a:endParaRPr lang="en-US" sz="4000" dirty="0" smtClean="0">
              <a:solidFill>
                <a:schemeClr val="accent2">
                  <a:lumMod val="75000"/>
                </a:schemeClr>
              </a:solidFill>
              <a:ea typeface="ＭＳ Ｐゴシック" charset="-128"/>
            </a:endParaRPr>
          </a:p>
        </p:txBody>
      </p:sp>
      <p:sp>
        <p:nvSpPr>
          <p:cNvPr id="32772" name="Rectangle 3"/>
          <p:cNvSpPr>
            <a:spLocks noGrp="1" noChangeArrowheads="1"/>
          </p:cNvSpPr>
          <p:nvPr>
            <p:ph idx="1"/>
          </p:nvPr>
        </p:nvSpPr>
        <p:spPr>
          <a:xfrm>
            <a:off x="152400" y="1140095"/>
            <a:ext cx="8763000" cy="1450705"/>
          </a:xfrm>
        </p:spPr>
        <p:txBody>
          <a:bodyPr/>
          <a:lstStyle/>
          <a:p>
            <a:pPr lvl="1" eaLnBrk="1" hangingPunct="1"/>
            <a:r>
              <a:rPr lang="el-GR" dirty="0" smtClean="0">
                <a:ea typeface="ＭＳ Ｐゴシック" charset="-128"/>
              </a:rPr>
              <a:t>Μέσος όρος της τιμής της ακρίβειας των κορυφαίων </a:t>
            </a:r>
            <a:r>
              <a:rPr lang="en-US" i="1" dirty="0" smtClean="0">
                <a:ea typeface="ＭＳ Ｐゴシック" charset="-128"/>
              </a:rPr>
              <a:t>k</a:t>
            </a:r>
            <a:r>
              <a:rPr lang="en-US" dirty="0" smtClean="0">
                <a:ea typeface="ＭＳ Ｐゴシック" charset="-128"/>
              </a:rPr>
              <a:t> </a:t>
            </a:r>
            <a:r>
              <a:rPr lang="el-GR" dirty="0" smtClean="0">
                <a:ea typeface="ＭＳ Ｐゴシック" charset="-128"/>
              </a:rPr>
              <a:t>εγγράφων</a:t>
            </a:r>
            <a:r>
              <a:rPr lang="en-US" dirty="0" smtClean="0">
                <a:ea typeface="ＭＳ Ｐゴシック" charset="-128"/>
              </a:rPr>
              <a:t>, </a:t>
            </a:r>
            <a:r>
              <a:rPr lang="el-GR" dirty="0" smtClean="0">
                <a:ea typeface="ＭＳ Ｐゴシック" charset="-128"/>
              </a:rPr>
              <a:t>κάθε φορά που επιστρέφεται ένα σχετικό έγγραφο </a:t>
            </a:r>
          </a:p>
          <a:p>
            <a:pPr lvl="1" eaLnBrk="1" hangingPunct="1"/>
            <a:r>
              <a:rPr lang="el-GR" dirty="0" smtClean="0">
                <a:ea typeface="ＭＳ Ｐゴシック" charset="-128"/>
              </a:rPr>
              <a:t>Αποφεύγει την παρεμβολή και τη χρήση προκαθορισμένων επιπέδων ανάκλησης </a:t>
            </a:r>
          </a:p>
          <a:p>
            <a:pPr lvl="1" eaLnBrk="1" hangingPunct="1"/>
            <a:r>
              <a:rPr lang="en-US" dirty="0" smtClean="0">
                <a:ea typeface="ＭＳ Ｐゴシック" charset="-128"/>
              </a:rPr>
              <a:t>MAP </a:t>
            </a:r>
            <a:r>
              <a:rPr lang="el-GR" dirty="0" smtClean="0">
                <a:ea typeface="ＭＳ Ｐゴシック" charset="-128"/>
              </a:rPr>
              <a:t>για μια </a:t>
            </a:r>
            <a:r>
              <a:rPr lang="el-GR" i="1" dirty="0" smtClean="0">
                <a:solidFill>
                  <a:schemeClr val="accent2">
                    <a:lumMod val="75000"/>
                  </a:schemeClr>
                </a:solidFill>
                <a:ea typeface="ＭＳ Ｐゴシック" charset="-128"/>
              </a:rPr>
              <a:t>συλλογή ερωτημάτων </a:t>
            </a:r>
            <a:r>
              <a:rPr lang="el-GR" dirty="0" smtClean="0">
                <a:ea typeface="ＭＳ Ｐゴシック" charset="-128"/>
              </a:rPr>
              <a:t>είναι το αριθμητικό μέσο</a:t>
            </a:r>
            <a:r>
              <a:rPr lang="en-US" dirty="0" smtClean="0">
                <a:ea typeface="ＭＳ Ｐゴシック" charset="-128"/>
              </a:rPr>
              <a:t>.</a:t>
            </a:r>
          </a:p>
          <a:p>
            <a:pPr lvl="2" eaLnBrk="1" hangingPunct="1"/>
            <a:r>
              <a:rPr lang="en-US" dirty="0" smtClean="0">
                <a:ea typeface="ＭＳ Ｐゴシック" charset="-128"/>
              </a:rPr>
              <a:t>Macro-averaging: </a:t>
            </a:r>
            <a:r>
              <a:rPr lang="el-GR" dirty="0" smtClean="0">
                <a:ea typeface="ＭＳ Ｐゴシック" charset="-128"/>
              </a:rPr>
              <a:t>κάθε ερώτημα μετράει το ίδιο</a:t>
            </a: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53</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smtClean="0">
                <a:solidFill>
                  <a:srgbClr val="FBFCFF"/>
                </a:solidFill>
              </a:rPr>
              <a:t>Κεφ. </a:t>
            </a:r>
            <a:r>
              <a:rPr lang="en-US" sz="1600" dirty="0" smtClean="0">
                <a:solidFill>
                  <a:srgbClr val="FBFCFF"/>
                </a:solidFill>
              </a:rPr>
              <a:t>8.4</a:t>
            </a:r>
            <a:endParaRPr lang="en-US" sz="1600" dirty="0">
              <a:solidFill>
                <a:srgbClr val="FBFCFF"/>
              </a:solidFill>
            </a:endParaRPr>
          </a:p>
        </p:txBody>
      </p:sp>
      <p:pic>
        <p:nvPicPr>
          <p:cNvPr id="269314" name="Picture 2" descr="\begin{displaymath}&#10;\mbox{MAP}(Q) = \frac{1}{\vert Q\vert} \sum_{j=1}^{\vert Q\vert} \frac{1}{m_j}&#10;\sum_{k=1}^{m_j} \mbox{Precision}(R_{jk})&#10;\end{displaymath}"/>
          <p:cNvPicPr>
            <a:picLocks noChangeAspect="1" noChangeArrowheads="1"/>
          </p:cNvPicPr>
          <p:nvPr/>
        </p:nvPicPr>
        <p:blipFill>
          <a:blip r:embed="rId2" cstate="print"/>
          <a:srcRect/>
          <a:stretch>
            <a:fillRect/>
          </a:stretch>
        </p:blipFill>
        <p:spPr bwMode="auto">
          <a:xfrm>
            <a:off x="457200" y="3149047"/>
            <a:ext cx="3886200" cy="804512"/>
          </a:xfrm>
          <a:prstGeom prst="rect">
            <a:avLst/>
          </a:prstGeom>
          <a:noFill/>
        </p:spPr>
      </p:pic>
      <p:sp>
        <p:nvSpPr>
          <p:cNvPr id="7" name="TextBox 6"/>
          <p:cNvSpPr txBox="1"/>
          <p:nvPr/>
        </p:nvSpPr>
        <p:spPr>
          <a:xfrm>
            <a:off x="4533900" y="3276600"/>
            <a:ext cx="4495800" cy="1323439"/>
          </a:xfrm>
          <a:prstGeom prst="rect">
            <a:avLst/>
          </a:prstGeom>
          <a:noFill/>
        </p:spPr>
        <p:txBody>
          <a:bodyPr wrap="square" rtlCol="0">
            <a:spAutoFit/>
          </a:bodyPr>
          <a:lstStyle/>
          <a:p>
            <a:r>
              <a:rPr lang="en-US" sz="1600" b="1" dirty="0" smtClean="0">
                <a:latin typeface="+mn-lt"/>
              </a:rPr>
              <a:t>Q</a:t>
            </a:r>
            <a:r>
              <a:rPr lang="en-US" sz="1600" dirty="0" smtClean="0">
                <a:latin typeface="+mn-lt"/>
              </a:rPr>
              <a:t> </a:t>
            </a:r>
            <a:r>
              <a:rPr lang="el-GR" sz="1600" dirty="0" smtClean="0">
                <a:latin typeface="+mn-lt"/>
              </a:rPr>
              <a:t>σύνολο ερωτημάτων, </a:t>
            </a:r>
            <a:r>
              <a:rPr lang="en-US" sz="1600" b="1" dirty="0" err="1" smtClean="0">
                <a:latin typeface="+mn-lt"/>
              </a:rPr>
              <a:t>q</a:t>
            </a:r>
            <a:r>
              <a:rPr lang="en-US" sz="1600" b="1" baseline="-25000" dirty="0" err="1" smtClean="0">
                <a:latin typeface="+mn-lt"/>
              </a:rPr>
              <a:t>j</a:t>
            </a:r>
            <a:r>
              <a:rPr lang="en-US" sz="1600" baseline="-25000" dirty="0" smtClean="0">
                <a:latin typeface="+mn-lt"/>
              </a:rPr>
              <a:t> </a:t>
            </a:r>
            <a:r>
              <a:rPr lang="el-GR" sz="1600" dirty="0" smtClean="0">
                <a:latin typeface="+mn-lt"/>
              </a:rPr>
              <a:t>ένα από τα ερωτήματα, </a:t>
            </a:r>
            <a:r>
              <a:rPr lang="el-GR" sz="1600" b="1" dirty="0" smtClean="0">
                <a:latin typeface="+mn-lt"/>
              </a:rPr>
              <a:t>{</a:t>
            </a:r>
            <a:r>
              <a:rPr lang="en-US" sz="1600" b="1" dirty="0" smtClean="0">
                <a:latin typeface="+mn-lt"/>
              </a:rPr>
              <a:t>d</a:t>
            </a:r>
            <a:r>
              <a:rPr lang="en-US" sz="1600" b="1" baseline="-25000" dirty="0" smtClean="0">
                <a:latin typeface="+mn-lt"/>
              </a:rPr>
              <a:t>1</a:t>
            </a:r>
            <a:r>
              <a:rPr lang="en-US" sz="1600" b="1" dirty="0" smtClean="0">
                <a:latin typeface="+mn-lt"/>
              </a:rPr>
              <a:t>, d</a:t>
            </a:r>
            <a:r>
              <a:rPr lang="en-US" sz="1600" b="1" baseline="-25000" dirty="0" smtClean="0">
                <a:latin typeface="+mn-lt"/>
              </a:rPr>
              <a:t>2</a:t>
            </a:r>
            <a:r>
              <a:rPr lang="en-US" sz="1600" b="1" dirty="0" smtClean="0">
                <a:latin typeface="+mn-lt"/>
              </a:rPr>
              <a:t>, …, </a:t>
            </a:r>
            <a:r>
              <a:rPr lang="en-US" sz="1600" b="1" dirty="0" err="1" smtClean="0">
                <a:latin typeface="+mn-lt"/>
              </a:rPr>
              <a:t>d</a:t>
            </a:r>
            <a:r>
              <a:rPr lang="en-US" sz="1600" b="1" baseline="-25000" dirty="0" err="1" smtClean="0">
                <a:latin typeface="+mn-lt"/>
              </a:rPr>
              <a:t>mj</a:t>
            </a:r>
            <a:r>
              <a:rPr lang="en-US" sz="1600" b="1" dirty="0" smtClean="0">
                <a:latin typeface="+mn-lt"/>
              </a:rPr>
              <a:t>}  </a:t>
            </a:r>
            <a:r>
              <a:rPr lang="el-GR" sz="1600" dirty="0" smtClean="0">
                <a:latin typeface="+mn-lt"/>
              </a:rPr>
              <a:t>είναι τα συναφή έγγραφα και </a:t>
            </a:r>
            <a:r>
              <a:rPr lang="en-US" sz="1600" b="1" dirty="0" err="1" smtClean="0">
                <a:latin typeface="+mn-lt"/>
              </a:rPr>
              <a:t>R</a:t>
            </a:r>
            <a:r>
              <a:rPr lang="en-US" sz="1600" b="1" baseline="-25000" dirty="0" err="1" smtClean="0">
                <a:latin typeface="+mn-lt"/>
              </a:rPr>
              <a:t>jk</a:t>
            </a:r>
            <a:r>
              <a:rPr lang="en-US" sz="1600" b="1" dirty="0" smtClean="0">
                <a:latin typeface="+mn-lt"/>
              </a:rPr>
              <a:t> </a:t>
            </a:r>
            <a:r>
              <a:rPr lang="el-GR" sz="1600" dirty="0" smtClean="0">
                <a:latin typeface="+mn-lt"/>
              </a:rPr>
              <a:t>είναι ο αριθμός των εγγράφων στο αποτέλεσμα μέχρι να φτάσουμε στο </a:t>
            </a:r>
            <a:r>
              <a:rPr lang="en-US" sz="1600" dirty="0" err="1" smtClean="0">
                <a:latin typeface="+mn-lt"/>
              </a:rPr>
              <a:t>d</a:t>
            </a:r>
            <a:r>
              <a:rPr lang="en-US" sz="1600" b="1" baseline="-25000" dirty="0" err="1" smtClean="0">
                <a:latin typeface="+mn-lt"/>
              </a:rPr>
              <a:t>jk</a:t>
            </a:r>
            <a:r>
              <a:rPr lang="en-US" sz="1600" dirty="0" smtClean="0">
                <a:latin typeface="+mn-lt"/>
              </a:rPr>
              <a:t> (</a:t>
            </a:r>
            <a:r>
              <a:rPr lang="el-GR" sz="1600" dirty="0" smtClean="0">
                <a:latin typeface="+mn-lt"/>
              </a:rPr>
              <a:t>0 αν το </a:t>
            </a:r>
            <a:r>
              <a:rPr lang="en-US" sz="1600" dirty="0" err="1" smtClean="0">
                <a:latin typeface="+mn-lt"/>
              </a:rPr>
              <a:t>d</a:t>
            </a:r>
            <a:r>
              <a:rPr lang="en-US" sz="1600" baseline="-25000" dirty="0" err="1" smtClean="0">
                <a:latin typeface="+mn-lt"/>
              </a:rPr>
              <a:t>jk</a:t>
            </a:r>
            <a:r>
              <a:rPr lang="en-US" sz="1600" dirty="0" smtClean="0">
                <a:latin typeface="+mn-lt"/>
              </a:rPr>
              <a:t> </a:t>
            </a:r>
            <a:r>
              <a:rPr lang="el-GR" sz="1600" dirty="0" smtClean="0">
                <a:latin typeface="+mn-lt"/>
              </a:rPr>
              <a:t>δεν ανήκει στο αποτέλεσμα)</a:t>
            </a:r>
            <a:endParaRPr lang="el-GR" sz="1600" dirty="0">
              <a:latin typeface="+mn-lt"/>
            </a:endParaRPr>
          </a:p>
        </p:txBody>
      </p:sp>
      <p:sp>
        <p:nvSpPr>
          <p:cNvPr id="2" name="TextBox 1"/>
          <p:cNvSpPr txBox="1"/>
          <p:nvPr/>
        </p:nvSpPr>
        <p:spPr>
          <a:xfrm>
            <a:off x="457200" y="5105400"/>
            <a:ext cx="8203097" cy="1015663"/>
          </a:xfrm>
          <a:prstGeom prst="rect">
            <a:avLst/>
          </a:prstGeom>
          <a:noFill/>
        </p:spPr>
        <p:txBody>
          <a:bodyPr wrap="square" rtlCol="0">
            <a:spAutoFit/>
          </a:bodyPr>
          <a:lstStyle/>
          <a:p>
            <a:pPr marL="342900" indent="-342900">
              <a:buFont typeface="Wingdings" panose="05000000000000000000" pitchFamily="2" charset="2"/>
              <a:buChar char="§"/>
            </a:pPr>
            <a:r>
              <a:rPr lang="el-GR" sz="2000" dirty="0" smtClean="0">
                <a:latin typeface="+mn-lt"/>
              </a:rPr>
              <a:t>Συχνά οι τιμές της ΜΑΠ για το ίδιο ερώτημα σε διαφορετικά συστήματα διαφέρουν λιγότερο από τις τιμές τις ΜΑΠ για διαφορετικά ερωτήματα στο ίδιο σύστημα (υπάρχουν «δύσκολα» ερωτήματα)</a:t>
            </a:r>
            <a:endParaRPr lang="en-US" sz="2000" dirty="0">
              <a:latin typeface="+mn-lt"/>
            </a:endParaRPr>
          </a:p>
        </p:txBody>
      </p:sp>
    </p:spTree>
    <p:extLst>
      <p:ext uri="{BB962C8B-B14F-4D97-AF65-F5344CB8AC3E}">
        <p14:creationId xmlns:p14="http://schemas.microsoft.com/office/powerpoint/2010/main" val="37207996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normAutofit/>
          </a:bodyPr>
          <a:lstStyle/>
          <a:p>
            <a:pPr algn="ctr" eaLnBrk="1" hangingPunct="1"/>
            <a:r>
              <a:rPr lang="en-US" sz="4000" dirty="0" smtClean="0">
                <a:solidFill>
                  <a:schemeClr val="accent2">
                    <a:lumMod val="75000"/>
                  </a:schemeClr>
                </a:solidFill>
                <a:ea typeface="ＭＳ Ｐゴシック" charset="-128"/>
              </a:rPr>
              <a:t>R-</a:t>
            </a:r>
            <a:r>
              <a:rPr lang="el-GR" sz="4000" dirty="0" smtClean="0">
                <a:solidFill>
                  <a:schemeClr val="accent2">
                    <a:lumMod val="75000"/>
                  </a:schemeClr>
                </a:solidFill>
                <a:ea typeface="ＭＳ Ｐゴシック" charset="-128"/>
              </a:rPr>
              <a:t>ακρίβεια</a:t>
            </a:r>
            <a:endParaRPr lang="en-US" sz="4000" dirty="0" smtClean="0">
              <a:solidFill>
                <a:schemeClr val="accent2">
                  <a:lumMod val="75000"/>
                </a:schemeClr>
              </a:solidFill>
              <a:ea typeface="ＭＳ Ｐゴシック" charset="-128"/>
            </a:endParaRPr>
          </a:p>
        </p:txBody>
      </p:sp>
      <p:sp>
        <p:nvSpPr>
          <p:cNvPr id="32772" name="Rectangle 3"/>
          <p:cNvSpPr>
            <a:spLocks noGrp="1" noChangeArrowheads="1"/>
          </p:cNvSpPr>
          <p:nvPr>
            <p:ph idx="1"/>
          </p:nvPr>
        </p:nvSpPr>
        <p:spPr>
          <a:xfrm>
            <a:off x="358140" y="1828800"/>
            <a:ext cx="8134350" cy="1371600"/>
          </a:xfrm>
        </p:spPr>
        <p:txBody>
          <a:bodyPr>
            <a:noAutofit/>
          </a:bodyPr>
          <a:lstStyle/>
          <a:p>
            <a:pPr lvl="1" algn="just" eaLnBrk="1" hangingPunct="1">
              <a:buFont typeface="Wingdings" panose="05000000000000000000" pitchFamily="2" charset="2"/>
              <a:buChar char="§"/>
            </a:pPr>
            <a:r>
              <a:rPr lang="el-GR" sz="2800" dirty="0" smtClean="0">
                <a:ea typeface="ＭＳ Ｐゴシック" charset="-128"/>
              </a:rPr>
              <a:t> Αν έχουμε ένα γνωστό (πιθανών μη πλήρες) σύνολο από συναφή έγγραφα μεγέθους </a:t>
            </a:r>
            <a:r>
              <a:rPr lang="en-US" sz="2800" dirty="0" smtClean="0">
                <a:ea typeface="ＭＳ Ｐゴシック" charset="-128"/>
              </a:rPr>
              <a:t> </a:t>
            </a:r>
            <a:r>
              <a:rPr lang="en-US" sz="2800" i="1" dirty="0" err="1" smtClean="0">
                <a:ea typeface="ＭＳ Ｐゴシック" charset="-128"/>
              </a:rPr>
              <a:t>Rel</a:t>
            </a:r>
            <a:r>
              <a:rPr lang="en-US" sz="2800" i="1" dirty="0" smtClean="0">
                <a:ea typeface="ＭＳ Ｐゴシック" charset="-128"/>
              </a:rPr>
              <a:t>, </a:t>
            </a:r>
            <a:r>
              <a:rPr lang="el-GR" sz="2800" dirty="0" smtClean="0">
                <a:ea typeface="ＭＳ Ｐゴシック" charset="-128"/>
              </a:rPr>
              <a:t>τότε υπολογίζουμε </a:t>
            </a:r>
            <a:r>
              <a:rPr lang="el-GR" sz="2800" dirty="0" smtClean="0">
                <a:solidFill>
                  <a:schemeClr val="accent2">
                    <a:lumMod val="75000"/>
                  </a:schemeClr>
                </a:solidFill>
                <a:ea typeface="ＭＳ Ｐゴシック" charset="-128"/>
              </a:rPr>
              <a:t>την ακρίβεια των κορυφαίων</a:t>
            </a:r>
            <a:r>
              <a:rPr lang="el-GR" sz="2800" i="1" dirty="0" smtClean="0">
                <a:solidFill>
                  <a:schemeClr val="accent2">
                    <a:lumMod val="75000"/>
                  </a:schemeClr>
                </a:solidFill>
                <a:ea typeface="ＭＳ Ｐゴシック" charset="-128"/>
              </a:rPr>
              <a:t> </a:t>
            </a:r>
            <a:r>
              <a:rPr lang="en-US" sz="2800" i="1" dirty="0" err="1" smtClean="0">
                <a:solidFill>
                  <a:schemeClr val="accent2">
                    <a:lumMod val="75000"/>
                  </a:schemeClr>
                </a:solidFill>
                <a:ea typeface="ＭＳ Ｐゴシック" charset="-128"/>
              </a:rPr>
              <a:t>Rel</a:t>
            </a:r>
            <a:r>
              <a:rPr lang="en-US" sz="2800" i="1" dirty="0" smtClean="0">
                <a:solidFill>
                  <a:schemeClr val="accent2">
                    <a:lumMod val="75000"/>
                  </a:schemeClr>
                </a:solidFill>
                <a:ea typeface="ＭＳ Ｐゴシック" charset="-128"/>
              </a:rPr>
              <a:t> </a:t>
            </a:r>
            <a:r>
              <a:rPr lang="el-GR" sz="2800" dirty="0" smtClean="0">
                <a:solidFill>
                  <a:schemeClr val="accent2">
                    <a:lumMod val="75000"/>
                  </a:schemeClr>
                </a:solidFill>
                <a:ea typeface="ＭＳ Ｐゴシック" charset="-128"/>
              </a:rPr>
              <a:t>εγγράφων </a:t>
            </a:r>
            <a:r>
              <a:rPr lang="el-GR" sz="2800" dirty="0" smtClean="0">
                <a:ea typeface="ＭＳ Ｐゴシック" charset="-128"/>
              </a:rPr>
              <a:t>που επιστρέφει το σύστημα</a:t>
            </a:r>
            <a:endParaRPr lang="en-US" sz="2800" dirty="0" smtClean="0">
              <a:ea typeface="ＭＳ Ｐゴシック" charset="-128"/>
            </a:endParaRPr>
          </a:p>
          <a:p>
            <a:pPr lvl="1" algn="just" eaLnBrk="1" hangingPunct="1">
              <a:buFont typeface="Wingdings" panose="05000000000000000000" pitchFamily="2" charset="2"/>
              <a:buChar char="§"/>
            </a:pPr>
            <a:r>
              <a:rPr lang="el-GR" sz="2800" dirty="0" smtClean="0">
                <a:ea typeface="ＭＳ Ｐゴシック" charset="-128"/>
              </a:rPr>
              <a:t> Το τέλειο σύστημα μπορεί να πετύχει βαθμό 1.0</a:t>
            </a:r>
            <a:endParaRPr lang="en-US" sz="2800" dirty="0" smtClean="0">
              <a:ea typeface="ＭＳ Ｐゴシック" charset="-128"/>
            </a:endParaRP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54</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
        <p:nvSpPr>
          <p:cNvPr id="6" name="TextBox 5"/>
          <p:cNvSpPr txBox="1"/>
          <p:nvPr/>
        </p:nvSpPr>
        <p:spPr>
          <a:xfrm>
            <a:off x="933450" y="4846640"/>
            <a:ext cx="5562600" cy="461665"/>
          </a:xfrm>
          <a:prstGeom prst="rect">
            <a:avLst/>
          </a:prstGeom>
          <a:noFill/>
        </p:spPr>
        <p:txBody>
          <a:bodyPr wrap="square" rtlCol="0">
            <a:spAutoFit/>
          </a:bodyPr>
          <a:lstStyle/>
          <a:p>
            <a:r>
              <a:rPr lang="el-GR" dirty="0" smtClean="0">
                <a:latin typeface="+mn-lt"/>
              </a:rPr>
              <a:t>Αν υπάρχουν </a:t>
            </a:r>
            <a:r>
              <a:rPr lang="en-US" dirty="0" smtClean="0">
                <a:latin typeface="+mn-lt"/>
              </a:rPr>
              <a:t>r,  </a:t>
            </a:r>
            <a:r>
              <a:rPr lang="el-GR" dirty="0" smtClean="0">
                <a:latin typeface="+mn-lt"/>
              </a:rPr>
              <a:t>τότε </a:t>
            </a:r>
            <a:r>
              <a:rPr lang="en-US" dirty="0" smtClean="0">
                <a:latin typeface="+mn-lt"/>
              </a:rPr>
              <a:t>r/</a:t>
            </a:r>
            <a:r>
              <a:rPr lang="en-US" dirty="0" err="1" smtClean="0">
                <a:latin typeface="+mn-lt"/>
              </a:rPr>
              <a:t>Rel</a:t>
            </a:r>
            <a:endParaRPr lang="el-GR" dirty="0">
              <a:latin typeface="+mn-lt"/>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64" name="Object 4"/>
          <p:cNvGraphicFramePr>
            <a:graphicFrameLocks noChangeAspect="1"/>
          </p:cNvGraphicFramePr>
          <p:nvPr/>
        </p:nvGraphicFramePr>
        <p:xfrm>
          <a:off x="1295400" y="2971800"/>
          <a:ext cx="1619250" cy="3527425"/>
        </p:xfrm>
        <a:graphic>
          <a:graphicData uri="http://schemas.openxmlformats.org/presentationml/2006/ole">
            <mc:AlternateContent xmlns:mc="http://schemas.openxmlformats.org/markup-compatibility/2006">
              <mc:Choice xmlns:v="urn:schemas-microsoft-com:vml" Requires="v">
                <p:oleObj spid="_x0000_s252988" name="Worksheet" r:id="rId4" imgW="2241000" imgH="4872600" progId="Excel.Sheet.8">
                  <p:embed/>
                </p:oleObj>
              </mc:Choice>
              <mc:Fallback>
                <p:oleObj name="Worksheet" r:id="rId4" imgW="2241000" imgH="4872600" progId="Excel.Sheet.8">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971800"/>
                        <a:ext cx="1619250" cy="3527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165" name="Rectangle 5"/>
          <p:cNvSpPr>
            <a:spLocks noChangeArrowheads="1"/>
          </p:cNvSpPr>
          <p:nvPr/>
        </p:nvSpPr>
        <p:spPr bwMode="auto">
          <a:xfrm>
            <a:off x="3543300" y="2971800"/>
            <a:ext cx="3357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kumimoji="1" lang="en-US" altLang="zh-TW">
                <a:solidFill>
                  <a:srgbClr val="FF5050"/>
                </a:solidFill>
                <a:latin typeface="Times New Roman" pitchFamily="18" charset="0"/>
                <a:ea typeface="新細明體" pitchFamily="2" charset="-120"/>
              </a:rPr>
              <a:t>R = # of relevant docs = 6</a:t>
            </a:r>
          </a:p>
        </p:txBody>
      </p:sp>
      <p:sp>
        <p:nvSpPr>
          <p:cNvPr id="348166" name="Line 6"/>
          <p:cNvSpPr>
            <a:spLocks noChangeShapeType="1"/>
          </p:cNvSpPr>
          <p:nvPr/>
        </p:nvSpPr>
        <p:spPr bwMode="auto">
          <a:xfrm>
            <a:off x="1066800" y="4648200"/>
            <a:ext cx="2286000" cy="0"/>
          </a:xfrm>
          <a:prstGeom prst="line">
            <a:avLst/>
          </a:prstGeom>
          <a:noFill/>
          <a:ln w="57150">
            <a:solidFill>
              <a:srgbClr val="FF5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US"/>
          </a:p>
        </p:txBody>
      </p:sp>
      <p:sp>
        <p:nvSpPr>
          <p:cNvPr id="348167" name="Text Box 7"/>
          <p:cNvSpPr txBox="1">
            <a:spLocks noChangeArrowheads="1"/>
          </p:cNvSpPr>
          <p:nvPr/>
        </p:nvSpPr>
        <p:spPr bwMode="auto">
          <a:xfrm>
            <a:off x="3581400" y="4267200"/>
            <a:ext cx="3189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solidFill>
                  <a:srgbClr val="0000CC"/>
                </a:solidFill>
                <a:latin typeface="Times New Roman" pitchFamily="18" charset="0"/>
              </a:rPr>
              <a:t>R-Precision = 4/6 = 0.67</a:t>
            </a:r>
          </a:p>
        </p:txBody>
      </p:sp>
      <p:sp>
        <p:nvSpPr>
          <p:cNvPr id="9" name="Rectangle 3"/>
          <p:cNvSpPr txBox="1">
            <a:spLocks noChangeArrowheads="1"/>
          </p:cNvSpPr>
          <p:nvPr/>
        </p:nvSpPr>
        <p:spPr bwMode="auto">
          <a:xfrm>
            <a:off x="444500" y="1600200"/>
            <a:ext cx="80772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Font typeface="Wingdings" pitchFamily="-112" charset="2"/>
              <a:buNone/>
            </a:pPr>
            <a:r>
              <a:rPr lang="el-GR" dirty="0" smtClean="0">
                <a:ea typeface="ＭＳ Ｐゴシック" charset="-128"/>
              </a:rPr>
              <a:t>Ακρίβεια-στο-</a:t>
            </a:r>
            <a:r>
              <a:rPr lang="en-US" dirty="0" err="1" smtClean="0">
                <a:ea typeface="ＭＳ Ｐゴシック" charset="-128"/>
              </a:rPr>
              <a:t>Rel</a:t>
            </a:r>
            <a:r>
              <a:rPr lang="en-US" dirty="0" smtClean="0">
                <a:ea typeface="ＭＳ Ｐゴシック" charset="-128"/>
              </a:rPr>
              <a:t>, </a:t>
            </a:r>
            <a:r>
              <a:rPr lang="el-GR" dirty="0" smtClean="0">
                <a:ea typeface="ＭＳ Ｐゴシック" charset="-128"/>
              </a:rPr>
              <a:t>όπου </a:t>
            </a:r>
            <a:r>
              <a:rPr lang="en-US" dirty="0" err="1" smtClean="0">
                <a:ea typeface="ＭＳ Ｐゴシック" charset="-128"/>
              </a:rPr>
              <a:t>Rel</a:t>
            </a:r>
            <a:r>
              <a:rPr lang="en-US" dirty="0" smtClean="0">
                <a:ea typeface="ＭＳ Ｐゴシック" charset="-128"/>
              </a:rPr>
              <a:t> o </a:t>
            </a:r>
            <a:r>
              <a:rPr lang="el-GR" dirty="0" smtClean="0">
                <a:ea typeface="ＭＳ Ｐゴシック" charset="-128"/>
              </a:rPr>
              <a:t>αριθμός των συναφών εγγράφων της συλλογής</a:t>
            </a:r>
            <a:endParaRPr lang="en-US" dirty="0">
              <a:ea typeface="ＭＳ Ｐゴシック" charset="-128"/>
            </a:endParaRPr>
          </a:p>
        </p:txBody>
      </p:sp>
      <p:sp>
        <p:nvSpPr>
          <p:cNvPr id="10" name="Rectangle 2"/>
          <p:cNvSpPr>
            <a:spLocks noGrp="1" noChangeArrowheads="1"/>
          </p:cNvSpPr>
          <p:nvPr>
            <p:ph type="title"/>
          </p:nvPr>
        </p:nvSpPr>
        <p:spPr>
          <a:xfrm>
            <a:off x="539750" y="99219"/>
            <a:ext cx="7886700" cy="1325563"/>
          </a:xfrm>
        </p:spPr>
        <p:txBody>
          <a:bodyPr>
            <a:normAutofit/>
          </a:bodyPr>
          <a:lstStyle/>
          <a:p>
            <a:pPr algn="ctr" eaLnBrk="1" hangingPunct="1"/>
            <a:r>
              <a:rPr lang="en-US" sz="4000" dirty="0" smtClean="0">
                <a:solidFill>
                  <a:schemeClr val="accent2">
                    <a:lumMod val="75000"/>
                  </a:schemeClr>
                </a:solidFill>
                <a:ea typeface="ＭＳ Ｐゴシック" charset="-128"/>
              </a:rPr>
              <a:t>R-</a:t>
            </a:r>
            <a:r>
              <a:rPr lang="el-GR" sz="4000" dirty="0" smtClean="0">
                <a:solidFill>
                  <a:schemeClr val="accent2">
                    <a:lumMod val="75000"/>
                  </a:schemeClr>
                </a:solidFill>
                <a:ea typeface="ＭＳ Ｐゴシック" charset="-128"/>
              </a:rPr>
              <a:t>ακρίβεια</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15638215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99281" y="533400"/>
            <a:ext cx="7793037" cy="762000"/>
          </a:xfrm>
        </p:spPr>
        <p:txBody>
          <a:bodyPr/>
          <a:lstStyle/>
          <a:p>
            <a:r>
              <a:rPr lang="el-GR" sz="3600" dirty="0" smtClean="0">
                <a:solidFill>
                  <a:schemeClr val="accent2">
                    <a:lumMod val="75000"/>
                  </a:schemeClr>
                </a:solidFill>
              </a:rPr>
              <a:t>Αν τα αποτελέσματα δεν είναι σε λίστα;</a:t>
            </a:r>
            <a:endParaRPr lang="en-US" sz="3600" dirty="0">
              <a:solidFill>
                <a:schemeClr val="accent2">
                  <a:lumMod val="75000"/>
                </a:schemeClr>
              </a:solidFill>
            </a:endParaRPr>
          </a:p>
        </p:txBody>
      </p:sp>
      <p:sp>
        <p:nvSpPr>
          <p:cNvPr id="4" name="Rectangle 3"/>
          <p:cNvSpPr txBox="1">
            <a:spLocks noChangeArrowheads="1"/>
          </p:cNvSpPr>
          <p:nvPr/>
        </p:nvSpPr>
        <p:spPr bwMode="auto">
          <a:xfrm>
            <a:off x="457200" y="1828800"/>
            <a:ext cx="8077200" cy="2819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lang="el-GR" sz="2800" dirty="0" smtClean="0">
                <a:latin typeface="+mn-lt"/>
                <a:ea typeface="ＭＳ Ｐゴシック" pitchFamily="-65" charset="-128"/>
                <a:cs typeface="ＭＳ Ｐゴシック" pitchFamily="-65" charset="-128"/>
              </a:rPr>
              <a:t>Έστω ότι υπάρχει </a:t>
            </a:r>
            <a:r>
              <a:rPr lang="el-GR" sz="2800" i="1" dirty="0" smtClean="0">
                <a:solidFill>
                  <a:schemeClr val="tx2">
                    <a:lumMod val="60000"/>
                    <a:lumOff val="40000"/>
                  </a:schemeClr>
                </a:solidFill>
                <a:latin typeface="+mn-lt"/>
                <a:ea typeface="ＭＳ Ｐゴシック" pitchFamily="-65" charset="-128"/>
                <a:cs typeface="ＭＳ Ｐゴシック" pitchFamily="-65" charset="-128"/>
              </a:rPr>
              <a:t>μόνο ένα συναφές </a:t>
            </a:r>
            <a:r>
              <a:rPr lang="el-GR" sz="2800" dirty="0" smtClean="0">
                <a:latin typeface="+mn-lt"/>
                <a:ea typeface="ＭＳ Ｐゴシック" pitchFamily="-65" charset="-128"/>
                <a:cs typeface="ＭＳ Ｐゴシック" pitchFamily="-65" charset="-128"/>
              </a:rPr>
              <a:t>έγγραφο</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Περιπτώσεις</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Αναζήτηση</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γνωστού στοιχείου</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navigational queries</a:t>
            </a: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lang="el-GR" dirty="0" smtClean="0">
                <a:latin typeface="+mn-lt"/>
                <a:ea typeface="ＭＳ Ｐゴシック" pitchFamily="-65" charset="-128"/>
                <a:cs typeface="+mn-cs"/>
              </a:rPr>
              <a:t>Αναζήτηση γεγονότος (</a:t>
            </a:r>
            <a:r>
              <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fact</a:t>
            </a: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 πχ πληθυσμός</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μιας χώρας</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112" charset="2"/>
              <a:buChar char="§"/>
              <a:tabLst/>
              <a:defRPr/>
            </a:pP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Διάρκεια αναζήτησης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θέση (</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rank</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a:t>
            </a:r>
            <a:r>
              <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της</a:t>
            </a:r>
            <a:r>
              <a:rPr kumimoji="0" lang="el-GR" sz="2800" b="0" i="0" u="none" strike="noStrike" kern="1200" cap="none" spc="0" normalizeH="0" noProof="0" dirty="0" smtClean="0">
                <a:ln>
                  <a:noFill/>
                </a:ln>
                <a:solidFill>
                  <a:schemeClr val="tx1"/>
                </a:solidFill>
                <a:effectLst/>
                <a:uLnTx/>
                <a:uFillTx/>
                <a:latin typeface="+mn-lt"/>
                <a:ea typeface="ＭＳ Ｐゴシック" pitchFamily="-65" charset="-128"/>
                <a:cs typeface="ＭＳ Ｐゴシック" pitchFamily="-65" charset="-128"/>
              </a:rPr>
              <a:t> απάντησης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742950" marR="0" lvl="1" indent="-285750" algn="l" defTabSz="457200" rtl="0" eaLnBrk="0" fontAlgn="base" latinLnBrk="0" hangingPunct="0">
              <a:lnSpc>
                <a:spcPct val="100000"/>
              </a:lnSpc>
              <a:spcBef>
                <a:spcPct val="20000"/>
              </a:spcBef>
              <a:spcAft>
                <a:spcPct val="0"/>
              </a:spcAft>
              <a:buClr>
                <a:srgbClr val="357E69"/>
              </a:buClr>
              <a:buSzTx/>
              <a:buFont typeface="Wingdings" pitchFamily="-112" charset="2"/>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Μετρά την προσπάθεια</a:t>
            </a:r>
            <a:r>
              <a:rPr kumimoji="0" lang="el-GR" sz="2400" b="0" i="0" u="none" strike="noStrike" kern="1200" cap="none" spc="0" normalizeH="0" noProof="0" dirty="0" smtClean="0">
                <a:ln>
                  <a:noFill/>
                </a:ln>
                <a:solidFill>
                  <a:schemeClr val="tx1"/>
                </a:solidFill>
                <a:effectLst/>
                <a:uLnTx/>
                <a:uFillTx/>
                <a:latin typeface="+mn-lt"/>
                <a:ea typeface="ＭＳ Ｐゴシック" pitchFamily="-65" charset="-128"/>
                <a:cs typeface="+mn-cs"/>
              </a:rPr>
              <a:t> του χρήστη</a:t>
            </a: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0" fontAlgn="base" latinLnBrk="0" hangingPunct="0">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spTree>
    <p:extLst>
      <p:ext uri="{BB962C8B-B14F-4D97-AF65-F5344CB8AC3E}">
        <p14:creationId xmlns:p14="http://schemas.microsoft.com/office/powerpoint/2010/main" val="25213050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532606" y="533400"/>
            <a:ext cx="7793037" cy="762000"/>
          </a:xfrm>
        </p:spPr>
        <p:txBody>
          <a:bodyPr>
            <a:normAutofit/>
          </a:bodyPr>
          <a:lstStyle/>
          <a:p>
            <a:pPr algn="ctr"/>
            <a:r>
              <a:rPr lang="en-US" sz="4000" dirty="0" smtClean="0">
                <a:solidFill>
                  <a:schemeClr val="accent2">
                    <a:lumMod val="75000"/>
                  </a:schemeClr>
                </a:solidFill>
              </a:rPr>
              <a:t>MRR: Mean Reciprocal Rate</a:t>
            </a:r>
            <a:endParaRPr lang="en-US" sz="4000" dirty="0">
              <a:solidFill>
                <a:schemeClr val="accent2">
                  <a:lumMod val="75000"/>
                </a:schemeClr>
              </a:solidFill>
            </a:endParaRPr>
          </a:p>
        </p:txBody>
      </p:sp>
      <p:sp>
        <p:nvSpPr>
          <p:cNvPr id="9" name="Rectangle 3"/>
          <p:cNvSpPr txBox="1">
            <a:spLocks noChangeArrowheads="1"/>
          </p:cNvSpPr>
          <p:nvPr/>
        </p:nvSpPr>
        <p:spPr bwMode="auto">
          <a:xfrm>
            <a:off x="457200" y="1905000"/>
            <a:ext cx="8305800" cy="327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Θεω</a:t>
            </a:r>
            <a:r>
              <a:rPr lang="el-GR" sz="2600" noProof="0" dirty="0" smtClean="0">
                <a:latin typeface="+mn-lt"/>
                <a:ea typeface="ＭＳ Ｐゴシック" pitchFamily="-65" charset="-128"/>
                <a:cs typeface="ＭＳ Ｐゴシック" pitchFamily="-65" charset="-128"/>
              </a:rPr>
              <a:t>ρούμε </a:t>
            </a:r>
            <a:r>
              <a:rPr lang="el-GR" sz="2600" i="1" noProof="0" dirty="0" smtClean="0">
                <a:solidFill>
                  <a:schemeClr val="tx2">
                    <a:lumMod val="60000"/>
                    <a:lumOff val="40000"/>
                  </a:schemeClr>
                </a:solidFill>
                <a:latin typeface="+mn-lt"/>
                <a:ea typeface="ＭＳ Ｐゴシック" pitchFamily="-65" charset="-128"/>
                <a:cs typeface="ＭＳ Ｐゴシック" pitchFamily="-65" charset="-128"/>
              </a:rPr>
              <a:t>τη θέση </a:t>
            </a:r>
            <a:r>
              <a:rPr kumimoji="0" lang="en-US" sz="2600" b="0" i="1" u="none" strike="noStrike" kern="1200" cap="none" spc="0" normalizeH="0" baseline="0" noProof="0" dirty="0" smtClean="0">
                <a:ln>
                  <a:noFill/>
                </a:ln>
                <a:solidFill>
                  <a:schemeClr val="tx2">
                    <a:lumMod val="60000"/>
                    <a:lumOff val="40000"/>
                  </a:schemeClr>
                </a:solidFill>
                <a:effectLst/>
                <a:uLnTx/>
                <a:uFillTx/>
                <a:latin typeface="+mn-lt"/>
                <a:ea typeface="ＭＳ Ｐゴシック" pitchFamily="-65" charset="-128"/>
                <a:cs typeface="ＭＳ Ｐゴシック" pitchFamily="-65" charset="-128"/>
              </a:rPr>
              <a:t>K </a:t>
            </a:r>
            <a:r>
              <a:rPr kumimoji="0" lang="el-GR" sz="2600" b="0" i="1" u="none" strike="noStrike" kern="1200" cap="none" spc="0" normalizeH="0" baseline="0" noProof="0" dirty="0" smtClean="0">
                <a:ln>
                  <a:noFill/>
                </a:ln>
                <a:solidFill>
                  <a:schemeClr val="tx2">
                    <a:lumMod val="60000"/>
                    <a:lumOff val="40000"/>
                  </a:schemeClr>
                </a:solidFill>
                <a:effectLst/>
                <a:uLnTx/>
                <a:uFillTx/>
                <a:latin typeface="+mn-lt"/>
                <a:ea typeface="ＭＳ Ｐゴシック" pitchFamily="-65" charset="-128"/>
                <a:cs typeface="ＭＳ Ｐゴシック" pitchFamily="-65" charset="-128"/>
              </a:rPr>
              <a:t>του πρώτου σχετικού εγγράφου</a:t>
            </a:r>
            <a:endParaRPr kumimoji="0" lang="en-US" sz="2600" b="0" i="1" u="none" strike="noStrike" kern="1200" cap="none" spc="0" normalizeH="0" baseline="0" noProof="0" dirty="0" smtClean="0">
              <a:ln>
                <a:noFill/>
              </a:ln>
              <a:solidFill>
                <a:schemeClr val="tx2">
                  <a:lumMod val="60000"/>
                  <a:lumOff val="40000"/>
                </a:schemeClr>
              </a:solidFill>
              <a:effectLst/>
              <a:uLnTx/>
              <a:uFillTx/>
              <a:latin typeface="+mn-lt"/>
              <a:ea typeface="ＭＳ Ｐゴシック" pitchFamily="-65" charset="-128"/>
              <a:cs typeface="ＭＳ Ｐゴシック" pitchFamily="-65" charset="-128"/>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r>
              <a:rPr kumimoji="0" lang="el-GR"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rPr>
              <a:t>Μπορεί να είναι το μόνο</a:t>
            </a:r>
            <a:r>
              <a:rPr kumimoji="0" lang="el-GR" sz="2200" b="0" i="0" u="none" strike="noStrike" kern="1200" cap="none" spc="0" normalizeH="0" noProof="0" dirty="0" smtClean="0">
                <a:ln>
                  <a:noFill/>
                </a:ln>
                <a:solidFill>
                  <a:schemeClr val="tx1"/>
                </a:solidFill>
                <a:effectLst/>
                <a:uLnTx/>
                <a:uFillTx/>
                <a:latin typeface="+mn-lt"/>
                <a:ea typeface="ＭＳ Ｐゴシック" pitchFamily="-65" charset="-128"/>
                <a:cs typeface="+mn-cs"/>
              </a:rPr>
              <a:t> που έκανε </a:t>
            </a:r>
            <a:r>
              <a:rPr lang="en-US" sz="2200" dirty="0" smtClean="0">
                <a:latin typeface="+mn-lt"/>
                <a:ea typeface="ＭＳ Ｐゴシック" pitchFamily="-65" charset="-128"/>
                <a:cs typeface="+mn-cs"/>
              </a:rPr>
              <a:t>click </a:t>
            </a:r>
            <a:r>
              <a:rPr lang="el-GR" sz="2200" dirty="0" smtClean="0">
                <a:latin typeface="+mn-lt"/>
                <a:ea typeface="ＭＳ Ｐゴシック" pitchFamily="-65" charset="-128"/>
                <a:cs typeface="+mn-cs"/>
              </a:rPr>
              <a:t>ο χρήστης</a:t>
            </a:r>
            <a:endParaRPr kumimoji="0" lang="en-US" sz="22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200" b="0" i="0" u="none" strike="noStrike" kern="1200" cap="none" spc="0" normalizeH="0" baseline="-25000" noProof="0" dirty="0" smtClean="0">
              <a:ln>
                <a:noFill/>
              </a:ln>
              <a:solidFill>
                <a:schemeClr val="tx1"/>
              </a:solidFill>
              <a:effectLst/>
              <a:uLnTx/>
              <a:uFillTx/>
              <a:latin typeface="+mn-lt"/>
              <a:ea typeface="ＭＳ Ｐゴシック" pitchFamily="-65" charset="-128"/>
              <a:cs typeface="+mn-cs"/>
            </a:endParaRPr>
          </a:p>
          <a:p>
            <a:pPr marL="742950" marR="0" lvl="1" indent="-285750" algn="l" defTabSz="457200" rtl="0" eaLnBrk="1" fontAlgn="base" latinLnBrk="0" hangingPunct="1">
              <a:lnSpc>
                <a:spcPct val="100000"/>
              </a:lnSpc>
              <a:spcBef>
                <a:spcPct val="20000"/>
              </a:spcBef>
              <a:spcAft>
                <a:spcPct val="0"/>
              </a:spcAft>
              <a:buClr>
                <a:srgbClr val="357E69"/>
              </a:buClr>
              <a:buSzTx/>
              <a:buFont typeface="Wingdings" pitchFamily="-112" charset="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ＭＳ Ｐゴシック" pitchFamily="-65" charset="-128"/>
              <a:cs typeface="+mn-cs"/>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Reciprocal Rank score =</a:t>
            </a: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1" fontAlgn="base" latinLnBrk="0" hangingPunct="1">
              <a:lnSpc>
                <a:spcPct val="100000"/>
              </a:lnSpc>
              <a:spcBef>
                <a:spcPct val="20000"/>
              </a:spcBef>
              <a:spcAft>
                <a:spcPct val="0"/>
              </a:spcAft>
              <a:buClr>
                <a:srgbClr val="437085"/>
              </a:buClr>
              <a:buSzTx/>
              <a:buFont typeface="Wingdings" pitchFamily="-112" charset="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MRR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το μέσο </a:t>
            </a:r>
            <a:r>
              <a:rPr kumimoji="0" lang="en-US"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RR </a:t>
            </a:r>
            <a:r>
              <a:rPr kumimoji="0" lang="el-GR" sz="26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για πολλαπλές ερωτήσεις</a:t>
            </a:r>
            <a:endParaRPr kumimoji="0" lang="en-US" sz="28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p:txBody>
      </p:sp>
      <p:graphicFrame>
        <p:nvGraphicFramePr>
          <p:cNvPr id="247811" name="Object 5"/>
          <p:cNvGraphicFramePr>
            <a:graphicFrameLocks noChangeAspect="1"/>
          </p:cNvGraphicFramePr>
          <p:nvPr/>
        </p:nvGraphicFramePr>
        <p:xfrm>
          <a:off x="4191000" y="3352800"/>
          <a:ext cx="476250" cy="984250"/>
        </p:xfrm>
        <a:graphic>
          <a:graphicData uri="http://schemas.openxmlformats.org/presentationml/2006/ole">
            <mc:AlternateContent xmlns:mc="http://schemas.openxmlformats.org/markup-compatibility/2006">
              <mc:Choice xmlns:v="urn:schemas-microsoft-com:vml" Requires="v">
                <p:oleObj spid="_x0000_s254014" name="Equation" r:id="rId3" imgW="190417" imgH="393529" progId="Equation.3">
                  <p:embed/>
                </p:oleObj>
              </mc:Choice>
              <mc:Fallback>
                <p:oleObj name="Equation" r:id="rId3" imgW="190417" imgH="393529" progId="Equation.3">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3352800"/>
                        <a:ext cx="476250" cy="98425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7182632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514350" y="1981200"/>
            <a:ext cx="8001000" cy="2667000"/>
          </a:xfrm>
        </p:spPr>
        <p:txBody>
          <a:bodyPr>
            <a:noAutofit/>
          </a:bodyPr>
          <a:lstStyle/>
          <a:p>
            <a:pPr>
              <a:buNone/>
            </a:pPr>
            <a:r>
              <a:rPr lang="el-GR" b="1" dirty="0" smtClean="0"/>
              <a:t>Άσκηση 8.8</a:t>
            </a:r>
          </a:p>
          <a:p>
            <a:pPr>
              <a:buNone/>
            </a:pPr>
            <a:r>
              <a:rPr lang="el-GR" b="1" dirty="0" smtClean="0"/>
              <a:t> </a:t>
            </a:r>
            <a:r>
              <a:rPr lang="el-GR" dirty="0" smtClean="0"/>
              <a:t>Έστω μια ανάγκη πληροφόρησης για την οποία υπάρχουν 4 συναφή έγγραφα. </a:t>
            </a:r>
            <a:endParaRPr lang="en-US" dirty="0" smtClean="0"/>
          </a:p>
          <a:p>
            <a:pPr marL="342900" lvl="1" indent="0">
              <a:buNone/>
            </a:pPr>
            <a:r>
              <a:rPr lang="el-GR" sz="2800" dirty="0" smtClean="0"/>
              <a:t>	ΣΥΣΤΗΜΑ </a:t>
            </a:r>
            <a:r>
              <a:rPr lang="pt-BR" sz="2800" dirty="0" smtClean="0"/>
              <a:t>1</a:t>
            </a:r>
            <a:r>
              <a:rPr lang="el-GR" sz="2800" dirty="0" smtClean="0"/>
              <a:t>:</a:t>
            </a:r>
            <a:r>
              <a:rPr lang="pt-BR" sz="2800" dirty="0" smtClean="0"/>
              <a:t> </a:t>
            </a:r>
            <a:r>
              <a:rPr lang="el-GR" sz="2800" dirty="0" smtClean="0"/>
              <a:t> </a:t>
            </a:r>
            <a:r>
              <a:rPr lang="pt-BR" sz="2800" b="1" dirty="0" smtClean="0">
                <a:solidFill>
                  <a:srgbClr val="FF0000"/>
                </a:solidFill>
              </a:rPr>
              <a:t>R</a:t>
            </a:r>
            <a:r>
              <a:rPr lang="pt-BR" sz="2800" dirty="0" smtClean="0"/>
              <a:t> N </a:t>
            </a:r>
            <a:r>
              <a:rPr lang="pt-BR" sz="2800" b="1" dirty="0" smtClean="0">
                <a:solidFill>
                  <a:srgbClr val="FF0000"/>
                </a:solidFill>
              </a:rPr>
              <a:t>R</a:t>
            </a:r>
            <a:r>
              <a:rPr lang="pt-BR" sz="2800" dirty="0" smtClean="0"/>
              <a:t> N N N N N </a:t>
            </a:r>
            <a:r>
              <a:rPr lang="pt-BR" sz="2800" b="1" dirty="0" smtClean="0">
                <a:solidFill>
                  <a:srgbClr val="FF0000"/>
                </a:solidFill>
              </a:rPr>
              <a:t>R</a:t>
            </a:r>
            <a:r>
              <a:rPr lang="pt-BR" sz="2800" dirty="0" smtClean="0"/>
              <a:t> </a:t>
            </a:r>
            <a:r>
              <a:rPr lang="pt-BR" sz="2800" b="1" dirty="0" smtClean="0">
                <a:solidFill>
                  <a:srgbClr val="FF0000"/>
                </a:solidFill>
              </a:rPr>
              <a:t>R</a:t>
            </a:r>
          </a:p>
          <a:p>
            <a:pPr marL="342900" lvl="1" indent="0">
              <a:buNone/>
            </a:pPr>
            <a:r>
              <a:rPr lang="el-GR" sz="2800" dirty="0" smtClean="0"/>
              <a:t>	ΣΥΣΤΗΜΑ 2: </a:t>
            </a:r>
            <a:r>
              <a:rPr lang="pt-BR" sz="2800" dirty="0" smtClean="0"/>
              <a:t> N </a:t>
            </a:r>
            <a:r>
              <a:rPr lang="pt-BR" sz="2800" b="1" dirty="0" smtClean="0">
                <a:solidFill>
                  <a:srgbClr val="FF0000"/>
                </a:solidFill>
              </a:rPr>
              <a:t>R</a:t>
            </a:r>
            <a:r>
              <a:rPr lang="pt-BR" sz="2800" dirty="0" smtClean="0"/>
              <a:t> N N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b="1" dirty="0" smtClean="0">
                <a:solidFill>
                  <a:srgbClr val="FF0000"/>
                </a:solidFill>
              </a:rPr>
              <a:t>R</a:t>
            </a:r>
            <a:r>
              <a:rPr lang="pt-BR" sz="2800" b="1" dirty="0" smtClean="0"/>
              <a:t> </a:t>
            </a:r>
            <a:r>
              <a:rPr lang="pt-BR" sz="2800" dirty="0" smtClean="0"/>
              <a:t>N N N</a:t>
            </a:r>
            <a:endParaRPr lang="el-GR" sz="2800" dirty="0" smtClean="0"/>
          </a:p>
          <a:p>
            <a:pPr lvl="1"/>
            <a:endParaRPr lang="pt-BR" sz="800" dirty="0" smtClean="0"/>
          </a:p>
          <a:p>
            <a:r>
              <a:rPr lang="el-GR" dirty="0" smtClean="0"/>
              <a:t>Υπολογίστε το </a:t>
            </a:r>
            <a:r>
              <a:rPr lang="en-US" dirty="0" smtClean="0"/>
              <a:t>MAP</a:t>
            </a:r>
            <a:r>
              <a:rPr lang="el-GR" dirty="0" smtClean="0"/>
              <a:t>. Ποιο σύστημα είναι καλύτερο; Είναι διαισθητικά σωστό; Τι μας λέει για το τι είναι σημαντικό για ένα καλό </a:t>
            </a:r>
            <a:r>
              <a:rPr lang="en-US" dirty="0" smtClean="0"/>
              <a:t>MAP</a:t>
            </a:r>
            <a:r>
              <a:rPr lang="el-GR" dirty="0" smtClean="0"/>
              <a:t>;</a:t>
            </a:r>
            <a:endParaRPr lang="en-US" dirty="0" smtClean="0"/>
          </a:p>
          <a:p>
            <a:r>
              <a:rPr lang="el-GR" dirty="0" smtClean="0"/>
              <a:t>Υπολογίστε την </a:t>
            </a:r>
            <a:r>
              <a:rPr lang="en-US" dirty="0" smtClean="0"/>
              <a:t>R-</a:t>
            </a:r>
            <a:r>
              <a:rPr lang="el-GR" dirty="0" smtClean="0"/>
              <a:t>ακρίβεια. Ποιο σύστημα είναι καλύτερο; </a:t>
            </a:r>
          </a:p>
          <a:p>
            <a:pPr>
              <a:buNone/>
            </a:pPr>
            <a:endParaRPr lang="en-US" dirty="0" smtClean="0">
              <a:solidFill>
                <a:schemeClr val="folHlink"/>
              </a:solidFill>
              <a:ea typeface="ＭＳ Ｐゴシック" charset="-128"/>
            </a:endParaRPr>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58</a:t>
            </a:fld>
            <a:endParaRPr lang="en-US" smtClean="0"/>
          </a:p>
        </p:txBody>
      </p:sp>
      <p:sp>
        <p:nvSpPr>
          <p:cNvPr id="6"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9538270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3"/>
          <p:cNvSpPr>
            <a:spLocks noGrp="1" noChangeArrowheads="1"/>
          </p:cNvSpPr>
          <p:nvPr>
            <p:ph idx="1"/>
          </p:nvPr>
        </p:nvSpPr>
        <p:spPr>
          <a:xfrm>
            <a:off x="514350" y="1676400"/>
            <a:ext cx="8001000" cy="2667000"/>
          </a:xfrm>
        </p:spPr>
        <p:txBody>
          <a:bodyPr>
            <a:noAutofit/>
          </a:bodyPr>
          <a:lstStyle/>
          <a:p>
            <a:pPr>
              <a:buNone/>
            </a:pPr>
            <a:r>
              <a:rPr lang="el-GR" b="1" dirty="0"/>
              <a:t>Άσκηση </a:t>
            </a:r>
            <a:r>
              <a:rPr lang="el-GR" b="1" dirty="0" smtClean="0"/>
              <a:t>8.8 (επέκταση)</a:t>
            </a:r>
            <a:endParaRPr lang="el-GR" b="1" dirty="0"/>
          </a:p>
          <a:p>
            <a:pPr>
              <a:buNone/>
            </a:pPr>
            <a:r>
              <a:rPr lang="el-GR" sz="2400" dirty="0" smtClean="0"/>
              <a:t>Έστω μια ανάγκη πληροφόρησης για την οποία υπάρχουν 2 συναφή έγγραφα.  Έχετε την αρχή της απάντησης 2 συστημάτων</a:t>
            </a:r>
            <a:endParaRPr lang="en-US" sz="2400" dirty="0" smtClean="0"/>
          </a:p>
          <a:p>
            <a:pPr marL="342900" lvl="1" indent="0">
              <a:buNone/>
            </a:pPr>
            <a:r>
              <a:rPr lang="el-GR" sz="2400" dirty="0" smtClean="0"/>
              <a:t>		ΣΥΣΤΗΜΑ </a:t>
            </a:r>
            <a:r>
              <a:rPr lang="pt-BR" sz="2400" dirty="0" smtClean="0"/>
              <a:t>1</a:t>
            </a:r>
            <a:r>
              <a:rPr lang="el-GR" sz="2400" dirty="0" smtClean="0"/>
              <a:t>:</a:t>
            </a:r>
            <a:r>
              <a:rPr lang="pt-BR" sz="2400" dirty="0" smtClean="0"/>
              <a:t> </a:t>
            </a:r>
            <a:r>
              <a:rPr lang="el-GR" sz="2400" dirty="0" smtClean="0"/>
              <a:t> </a:t>
            </a:r>
            <a:r>
              <a:rPr lang="pt-BR" sz="2400" b="1" dirty="0" smtClean="0">
                <a:solidFill>
                  <a:srgbClr val="FF0000"/>
                </a:solidFill>
              </a:rPr>
              <a:t>R</a:t>
            </a:r>
            <a:r>
              <a:rPr lang="pt-BR" sz="2400" dirty="0" smtClean="0"/>
              <a:t> </a:t>
            </a:r>
            <a:r>
              <a:rPr lang="el-GR" sz="2400" dirty="0" smtClean="0"/>
              <a:t>…</a:t>
            </a:r>
            <a:endParaRPr lang="pt-BR" sz="2400" b="1" dirty="0" smtClean="0">
              <a:solidFill>
                <a:srgbClr val="FF0000"/>
              </a:solidFill>
            </a:endParaRPr>
          </a:p>
          <a:p>
            <a:pPr marL="342900" lvl="1" indent="0">
              <a:buNone/>
            </a:pPr>
            <a:r>
              <a:rPr lang="el-GR" sz="2400" dirty="0" smtClean="0"/>
              <a:t>		ΣΥΣΤΗΜΑ 2: </a:t>
            </a:r>
            <a:r>
              <a:rPr lang="pt-BR" sz="2400" dirty="0" smtClean="0"/>
              <a:t> </a:t>
            </a:r>
            <a:r>
              <a:rPr lang="en-US" sz="2400" dirty="0" smtClean="0"/>
              <a:t>N </a:t>
            </a:r>
            <a:r>
              <a:rPr lang="pt-BR" sz="2400" b="1" dirty="0" smtClean="0">
                <a:solidFill>
                  <a:srgbClr val="FF0000"/>
                </a:solidFill>
              </a:rPr>
              <a:t>R</a:t>
            </a:r>
            <a:r>
              <a:rPr lang="pt-BR" sz="2400" dirty="0" smtClean="0"/>
              <a:t> </a:t>
            </a:r>
            <a:r>
              <a:rPr lang="pt-BR" sz="2400" b="1" dirty="0" smtClean="0">
                <a:solidFill>
                  <a:srgbClr val="FF0000"/>
                </a:solidFill>
              </a:rPr>
              <a:t>R </a:t>
            </a:r>
            <a:r>
              <a:rPr lang="pt-BR" sz="2400" dirty="0" smtClean="0"/>
              <a:t>...</a:t>
            </a:r>
          </a:p>
          <a:p>
            <a:r>
              <a:rPr lang="el-GR" sz="2400" dirty="0" smtClean="0"/>
              <a:t>Για να είναι το Σύστημα 2 καλύτερο (ως αναφορά το </a:t>
            </a:r>
            <a:r>
              <a:rPr lang="en-US" sz="2400" dirty="0" smtClean="0"/>
              <a:t>MAP</a:t>
            </a:r>
            <a:r>
              <a:rPr lang="el-GR" sz="2400" dirty="0" smtClean="0"/>
              <a:t>) σε ποια θέση θα πρέπει να εμφανίζεται το επόμενο συναφές έγγραφο στο Σύστημα 1;</a:t>
            </a:r>
            <a:endParaRPr lang="en-US" sz="2400" dirty="0" smtClean="0"/>
          </a:p>
          <a:p>
            <a:r>
              <a:rPr lang="el-GR" sz="2400" dirty="0" smtClean="0"/>
              <a:t>Τι ισχύει για την </a:t>
            </a:r>
            <a:r>
              <a:rPr lang="en-US" sz="2400" dirty="0" smtClean="0"/>
              <a:t>R-</a:t>
            </a:r>
            <a:r>
              <a:rPr lang="el-GR" sz="2400" dirty="0" smtClean="0"/>
              <a:t>ακρίβεια;</a:t>
            </a:r>
          </a:p>
          <a:p>
            <a:pPr>
              <a:buNone/>
            </a:pPr>
            <a:endParaRPr lang="en-US" dirty="0" smtClean="0">
              <a:solidFill>
                <a:schemeClr val="folHlink"/>
              </a:solidFill>
              <a:ea typeface="ＭＳ Ｐゴシック" charset="-128"/>
            </a:endParaRPr>
          </a:p>
        </p:txBody>
      </p:sp>
      <p:sp>
        <p:nvSpPr>
          <p:cNvPr id="44034" name="Slide Number Placeholder 5"/>
          <p:cNvSpPr>
            <a:spLocks noGrp="1"/>
          </p:cNvSpPr>
          <p:nvPr>
            <p:ph type="sldNum" sz="quarter" idx="12"/>
          </p:nvPr>
        </p:nvSpPr>
        <p:spPr bwMode="auto">
          <a:noFill/>
          <a:ln>
            <a:miter lim="800000"/>
            <a:headEnd/>
            <a:tailEnd/>
          </a:ln>
        </p:spPr>
        <p:txBody>
          <a:bodyPr/>
          <a:lstStyle/>
          <a:p>
            <a:fld id="{6D759E5B-1490-466C-BB59-2FEF1BE860EB}" type="slidenum">
              <a:rPr lang="en-US" smtClean="0"/>
              <a:pPr/>
              <a:t>59</a:t>
            </a:fld>
            <a:endParaRPr lang="en-US" smtClean="0"/>
          </a:p>
        </p:txBody>
      </p:sp>
      <p:sp>
        <p:nvSpPr>
          <p:cNvPr id="44037"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8.5.1</a:t>
            </a:r>
          </a:p>
        </p:txBody>
      </p:sp>
      <p:sp>
        <p:nvSpPr>
          <p:cNvPr id="7" name="Rectangle 2"/>
          <p:cNvSpPr txBox="1">
            <a:spLocks noChangeArrowheads="1"/>
          </p:cNvSpPr>
          <p:nvPr/>
        </p:nvSpPr>
        <p:spPr>
          <a:xfrm>
            <a:off x="514350" y="228600"/>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pPr>
            <a:r>
              <a:rPr lang="el-GR" sz="4000" dirty="0" smtClean="0">
                <a:solidFill>
                  <a:schemeClr val="accent2">
                    <a:lumMod val="75000"/>
                  </a:schemeClr>
                </a:solidFill>
                <a:ea typeface="ＭＳ Ｐゴシック" charset="-128"/>
              </a:rPr>
              <a:t>Ασκήσεις</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54114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533400"/>
            <a:ext cx="8229600" cy="884238"/>
          </a:xfrm>
        </p:spPr>
        <p:txBody>
          <a:bodyPr>
            <a:noAutofit/>
          </a:bodyPr>
          <a:lstStyle/>
          <a:p>
            <a:pPr eaLnBrk="1" hangingPunct="1"/>
            <a:r>
              <a:rPr lang="el-GR" sz="3600" dirty="0" smtClean="0">
                <a:solidFill>
                  <a:schemeClr val="accent2">
                    <a:lumMod val="75000"/>
                  </a:schemeClr>
                </a:solidFill>
                <a:ea typeface="ＭＳ Ｐゴシック" pitchFamily="-112" charset="-128"/>
              </a:rPr>
              <a:t>Ποιοι είναι οι χρήστες σε μια μηχανή αναζήτησης;</a:t>
            </a:r>
            <a:endParaRPr lang="en-US" sz="36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304800" y="1752600"/>
            <a:ext cx="8610600" cy="2819400"/>
          </a:xfrm>
        </p:spPr>
        <p:txBody>
          <a:bodyPr>
            <a:noAutofit/>
          </a:bodyPr>
          <a:lstStyle/>
          <a:p>
            <a:pPr marL="0" indent="0" eaLnBrk="1" hangingPunct="1">
              <a:buNone/>
            </a:pPr>
            <a:r>
              <a:rPr lang="el-GR" sz="2400" dirty="0" smtClean="0">
                <a:solidFill>
                  <a:schemeClr val="accent2">
                    <a:lumMod val="75000"/>
                  </a:schemeClr>
                </a:solidFill>
                <a:ea typeface="ＭＳ Ｐゴシック" pitchFamily="-112" charset="-128"/>
              </a:rPr>
              <a:t>Ποιος είναι ο χρήστης </a:t>
            </a:r>
            <a:r>
              <a:rPr lang="el-GR" sz="2400" dirty="0" smtClean="0">
                <a:ea typeface="ＭＳ Ｐゴシック" pitchFamily="-112" charset="-128"/>
              </a:rPr>
              <a:t>που προσπαθούμε να ικανοποιήσουμε; </a:t>
            </a:r>
            <a:endParaRPr lang="en-US" sz="2400" dirty="0" smtClean="0">
              <a:ea typeface="ＭＳ Ｐゴシック" pitchFamily="-112" charset="-128"/>
            </a:endParaRPr>
          </a:p>
          <a:p>
            <a:pPr marL="0" indent="0" eaLnBrk="1" hangingPunct="1">
              <a:buNone/>
            </a:pPr>
            <a:endParaRPr lang="el-GR" sz="500" dirty="0" smtClean="0">
              <a:ea typeface="ＭＳ Ｐゴシック" pitchFamily="-112" charset="-128"/>
            </a:endParaRPr>
          </a:p>
          <a:p>
            <a:pPr marL="0" indent="0" eaLnBrk="1" hangingPunct="1">
              <a:buNone/>
            </a:pPr>
            <a:r>
              <a:rPr lang="el-GR" sz="2400" dirty="0" smtClean="0">
                <a:ea typeface="ＭＳ Ｐゴシック" pitchFamily="-112" charset="-128"/>
              </a:rPr>
              <a:t>Εξαρτάται από την εφαρμογή</a:t>
            </a:r>
            <a:endParaRPr lang="en-US" sz="800" b="1" i="1" dirty="0">
              <a:ea typeface="ＭＳ Ｐゴシック" pitchFamily="-112" charset="-128"/>
            </a:endParaRPr>
          </a:p>
          <a:p>
            <a:pPr eaLnBrk="1" hangingPunct="1">
              <a:buFont typeface="Wingdings" pitchFamily="2" charset="2"/>
              <a:buChar char="§"/>
            </a:pPr>
            <a:r>
              <a:rPr lang="el-GR" sz="2000" i="1" dirty="0" smtClean="0">
                <a:ea typeface="ＭＳ Ｐゴシック" pitchFamily="-112" charset="-128"/>
              </a:rPr>
              <a:t>Μηχανές αναζήτησης στο </a:t>
            </a:r>
            <a:r>
              <a:rPr lang="en-US" sz="2000" i="1" dirty="0" smtClean="0">
                <a:solidFill>
                  <a:schemeClr val="accent2">
                    <a:lumMod val="75000"/>
                  </a:schemeClr>
                </a:solidFill>
                <a:ea typeface="ＭＳ Ｐゴシック" pitchFamily="-112" charset="-128"/>
              </a:rPr>
              <a:t>Web</a:t>
            </a:r>
            <a:r>
              <a:rPr lang="en-US" sz="2000" i="1" dirty="0" smtClean="0">
                <a:ea typeface="ＭＳ Ｐゴシック" pitchFamily="-112" charset="-128"/>
              </a:rPr>
              <a:t>: </a:t>
            </a:r>
            <a:r>
              <a:rPr lang="en-US" sz="2000" i="1" dirty="0" smtClean="0">
                <a:solidFill>
                  <a:schemeClr val="accent2">
                    <a:lumMod val="75000"/>
                  </a:schemeClr>
                </a:solidFill>
                <a:ea typeface="ＭＳ Ｐゴシック" pitchFamily="-112" charset="-128"/>
              </a:rPr>
              <a:t>Searcher</a:t>
            </a:r>
            <a:r>
              <a:rPr lang="en-US" sz="2000" i="1" dirty="0">
                <a:solidFill>
                  <a:schemeClr val="accent2">
                    <a:lumMod val="75000"/>
                  </a:schemeClr>
                </a:solidFill>
                <a:ea typeface="ＭＳ Ｐゴシック" pitchFamily="-112" charset="-128"/>
              </a:rPr>
              <a:t>.</a:t>
            </a:r>
            <a:r>
              <a:rPr lang="en-US" sz="2000" i="1" dirty="0">
                <a:ea typeface="ＭＳ Ｐゴシック" pitchFamily="-112" charset="-128"/>
              </a:rPr>
              <a:t> </a:t>
            </a:r>
            <a:r>
              <a:rPr lang="el-GR" sz="2000" dirty="0" smtClean="0">
                <a:ea typeface="ＭＳ Ｐゴシック" pitchFamily="-112" charset="-128"/>
              </a:rPr>
              <a:t>Επιτυχία</a:t>
            </a:r>
            <a:r>
              <a:rPr lang="en-US" sz="2000" dirty="0" smtClean="0">
                <a:ea typeface="ＭＳ Ｐゴシック" pitchFamily="-112" charset="-128"/>
              </a:rPr>
              <a:t>: </a:t>
            </a:r>
            <a:r>
              <a:rPr lang="el-GR" sz="2000" dirty="0" smtClean="0">
                <a:ea typeface="ＭＳ Ｐゴシック" pitchFamily="-112" charset="-128"/>
              </a:rPr>
              <a:t>Ο χρήστης βρίσκει αυτό που ψάχνει. Μέτρο</a:t>
            </a:r>
            <a:r>
              <a:rPr lang="en-US" sz="2000" dirty="0" smtClean="0">
                <a:ea typeface="ＭＳ Ｐゴシック" pitchFamily="-112" charset="-128"/>
              </a:rPr>
              <a:t>: </a:t>
            </a:r>
            <a:r>
              <a:rPr lang="el-GR" sz="2000" dirty="0" smtClean="0">
                <a:ea typeface="ＭＳ Ｐゴシック" pitchFamily="-112" charset="-128"/>
              </a:rPr>
              <a:t>ρυθμός επιστροφής στη συγκεκριμένη μηχανή αναζήτησης</a:t>
            </a:r>
            <a:endParaRPr lang="en-US" sz="2000" dirty="0">
              <a:ea typeface="ＭＳ Ｐゴシック" pitchFamily="-112" charset="-128"/>
            </a:endParaRPr>
          </a:p>
          <a:p>
            <a:pPr eaLnBrk="1" hangingPunct="1">
              <a:buFont typeface="Wingdings" pitchFamily="2" charset="2"/>
              <a:buChar char="§"/>
            </a:pPr>
            <a:r>
              <a:rPr lang="el-GR" sz="2000" i="1" dirty="0">
                <a:ea typeface="ＭＳ Ｐゴシック" pitchFamily="-112" charset="-128"/>
              </a:rPr>
              <a:t>Μηχανές αναζήτησης στο </a:t>
            </a:r>
            <a:r>
              <a:rPr lang="en-US" sz="2000" i="1" dirty="0">
                <a:solidFill>
                  <a:schemeClr val="accent2">
                    <a:lumMod val="75000"/>
                  </a:schemeClr>
                </a:solidFill>
                <a:ea typeface="ＭＳ Ｐゴシック" pitchFamily="-112" charset="-128"/>
              </a:rPr>
              <a:t>Web</a:t>
            </a:r>
            <a:r>
              <a:rPr lang="en-US" sz="2000" i="1" dirty="0">
                <a:ea typeface="ＭＳ Ｐゴシック" pitchFamily="-112" charset="-128"/>
              </a:rPr>
              <a:t>: </a:t>
            </a:r>
            <a:r>
              <a:rPr lang="el-GR" sz="2000" i="1" dirty="0" smtClean="0">
                <a:solidFill>
                  <a:schemeClr val="accent2">
                    <a:lumMod val="75000"/>
                  </a:schemeClr>
                </a:solidFill>
                <a:ea typeface="ＭＳ Ｐゴシック" pitchFamily="-112" charset="-128"/>
              </a:rPr>
              <a:t>Διαφημιστής</a:t>
            </a:r>
            <a:r>
              <a:rPr lang="en-US" sz="2000" dirty="0" smtClean="0">
                <a:ea typeface="ＭＳ Ｐゴシック" pitchFamily="-112" charset="-128"/>
              </a:rPr>
              <a:t>. </a:t>
            </a:r>
            <a:r>
              <a:rPr lang="el-GR" sz="2000" dirty="0" smtClean="0">
                <a:ea typeface="ＭＳ Ｐゴシック" pitchFamily="-112" charset="-128"/>
              </a:rPr>
              <a:t>Επιτυχία</a:t>
            </a:r>
            <a:r>
              <a:rPr lang="en-US" sz="2000" dirty="0" smtClean="0">
                <a:ea typeface="ＭＳ Ｐゴシック" pitchFamily="-112" charset="-128"/>
              </a:rPr>
              <a:t>: </a:t>
            </a:r>
            <a:r>
              <a:rPr lang="en-US" sz="2000" dirty="0">
                <a:ea typeface="ＭＳ Ｐゴシック" pitchFamily="-112" charset="-128"/>
              </a:rPr>
              <a:t>Searcher </a:t>
            </a:r>
            <a:r>
              <a:rPr lang="el-GR" sz="2000" dirty="0" smtClean="0">
                <a:ea typeface="ＭＳ Ｐゴシック" pitchFamily="-112" charset="-128"/>
              </a:rPr>
              <a:t>«</a:t>
            </a:r>
            <a:r>
              <a:rPr lang="el-GR" sz="2000" dirty="0" err="1" smtClean="0">
                <a:ea typeface="ＭＳ Ｐゴシック" pitchFamily="-112" charset="-128"/>
              </a:rPr>
              <a:t>κλικάρει</a:t>
            </a:r>
            <a:r>
              <a:rPr lang="el-GR" sz="2000" dirty="0" smtClean="0">
                <a:ea typeface="ＭＳ Ｐゴシック" pitchFamily="-112" charset="-128"/>
              </a:rPr>
              <a:t>» στη διαφήμιση</a:t>
            </a:r>
            <a:r>
              <a:rPr lang="en-US" sz="2000" dirty="0" smtClean="0">
                <a:ea typeface="ＭＳ Ｐゴシック" pitchFamily="-112" charset="-128"/>
              </a:rPr>
              <a:t>. </a:t>
            </a:r>
            <a:r>
              <a:rPr lang="el-GR" sz="2000" dirty="0" smtClean="0">
                <a:ea typeface="ＭＳ Ｐゴシック" pitchFamily="-112" charset="-128"/>
              </a:rPr>
              <a:t>Μέτρο</a:t>
            </a:r>
            <a:r>
              <a:rPr lang="en-US" sz="2000" dirty="0" smtClean="0">
                <a:ea typeface="ＭＳ Ｐゴシック" pitchFamily="-112" charset="-128"/>
              </a:rPr>
              <a:t>: click</a:t>
            </a:r>
            <a:r>
              <a:rPr lang="el-GR" sz="2000" dirty="0" smtClean="0">
                <a:ea typeface="ＭＳ Ｐゴシック" pitchFamily="-112" charset="-128"/>
              </a:rPr>
              <a:t>-</a:t>
            </a:r>
            <a:r>
              <a:rPr lang="en-US" sz="2000" dirty="0" smtClean="0">
                <a:ea typeface="ＭＳ Ｐゴシック" pitchFamily="-112" charset="-128"/>
              </a:rPr>
              <a:t>through </a:t>
            </a:r>
            <a:r>
              <a:rPr lang="en-US" sz="2000" dirty="0">
                <a:ea typeface="ＭＳ Ｐゴシック" pitchFamily="-112" charset="-128"/>
              </a:rPr>
              <a:t>rate</a:t>
            </a:r>
          </a:p>
          <a:p>
            <a:pPr eaLnBrk="1" hangingPunct="1">
              <a:buFont typeface="Wingdings" pitchFamily="2" charset="2"/>
              <a:buChar char="§"/>
            </a:pPr>
            <a:r>
              <a:rPr lang="en-US" sz="2000" i="1" dirty="0">
                <a:ea typeface="ＭＳ Ｐゴシック" pitchFamily="-112" charset="-128"/>
              </a:rPr>
              <a:t>Ecommerce: </a:t>
            </a:r>
            <a:r>
              <a:rPr lang="el-GR" sz="2000" i="1" dirty="0" smtClean="0">
                <a:solidFill>
                  <a:schemeClr val="accent2">
                    <a:lumMod val="75000"/>
                  </a:schemeClr>
                </a:solidFill>
                <a:ea typeface="ＭＳ Ｐゴシック" pitchFamily="-112" charset="-128"/>
              </a:rPr>
              <a:t>Αγοραστής</a:t>
            </a:r>
            <a:r>
              <a:rPr lang="en-US" sz="2000" i="1" dirty="0" smtClean="0">
                <a:solidFill>
                  <a:schemeClr val="accent2">
                    <a:lumMod val="75000"/>
                  </a:schemeClr>
                </a:solidFill>
                <a:ea typeface="ＭＳ Ｐゴシック" pitchFamily="-112" charset="-128"/>
              </a:rPr>
              <a:t>.</a:t>
            </a:r>
            <a:r>
              <a:rPr lang="en-US" sz="2000" i="1" dirty="0" smtClean="0">
                <a:ea typeface="ＭＳ Ｐゴシック" pitchFamily="-112" charset="-128"/>
              </a:rPr>
              <a:t> </a:t>
            </a:r>
            <a:r>
              <a:rPr lang="el-GR" sz="2000" dirty="0" smtClean="0">
                <a:ea typeface="ＭＳ Ｐゴシック" pitchFamily="-112" charset="-128"/>
              </a:rPr>
              <a:t>Επιτυχία: Ο αγοραστής αγοράζει κάτι. Μέτρο</a:t>
            </a:r>
            <a:r>
              <a:rPr lang="en-US" sz="2000" dirty="0" smtClean="0">
                <a:ea typeface="ＭＳ Ｐゴシック" pitchFamily="-112" charset="-128"/>
              </a:rPr>
              <a:t>: </a:t>
            </a:r>
            <a:r>
              <a:rPr lang="el-GR" sz="2000" dirty="0" smtClean="0">
                <a:ea typeface="ＭＳ Ｐゴシック" pitchFamily="-112" charset="-128"/>
              </a:rPr>
              <a:t>χρόνος για την αγορά, ποσοστό των </a:t>
            </a:r>
            <a:r>
              <a:rPr lang="en-US" sz="2000" dirty="0" smtClean="0">
                <a:ea typeface="ＭＳ Ｐゴシック" pitchFamily="-112" charset="-128"/>
              </a:rPr>
              <a:t>searchers </a:t>
            </a:r>
            <a:r>
              <a:rPr lang="el-GR" sz="2000" dirty="0" smtClean="0">
                <a:ea typeface="ＭＳ Ｐゴシック" pitchFamily="-112" charset="-128"/>
              </a:rPr>
              <a:t>που γίνονται αγοραστές</a:t>
            </a:r>
            <a:endParaRPr lang="en-US" sz="2000" dirty="0">
              <a:ea typeface="ＭＳ Ｐゴシック" pitchFamily="-112" charset="-128"/>
            </a:endParaRPr>
          </a:p>
          <a:p>
            <a:pPr eaLnBrk="1" hangingPunct="1">
              <a:buFont typeface="Wingdings" pitchFamily="2" charset="2"/>
              <a:buChar char="§"/>
            </a:pPr>
            <a:r>
              <a:rPr lang="en-US" sz="2000" i="1" dirty="0">
                <a:ea typeface="ＭＳ Ｐゴシック" pitchFamily="-112" charset="-128"/>
              </a:rPr>
              <a:t>Ecommerce: </a:t>
            </a:r>
            <a:r>
              <a:rPr lang="el-GR" sz="2000" i="1" dirty="0" smtClean="0">
                <a:solidFill>
                  <a:schemeClr val="accent2">
                    <a:lumMod val="75000"/>
                  </a:schemeClr>
                </a:solidFill>
                <a:ea typeface="ＭＳ Ｐゴシック" pitchFamily="-112" charset="-128"/>
              </a:rPr>
              <a:t>Πωλητής</a:t>
            </a:r>
            <a:r>
              <a:rPr lang="en-US" sz="2000" i="1" dirty="0" smtClean="0">
                <a:ea typeface="ＭＳ Ｐゴシック" pitchFamily="-112" charset="-128"/>
              </a:rPr>
              <a:t>.</a:t>
            </a:r>
            <a:r>
              <a:rPr lang="en-US" sz="2000" dirty="0" smtClean="0">
                <a:ea typeface="ＭＳ Ｐゴシック" pitchFamily="-112" charset="-128"/>
              </a:rPr>
              <a:t> </a:t>
            </a:r>
            <a:r>
              <a:rPr lang="el-GR" sz="2000" dirty="0" smtClean="0">
                <a:ea typeface="ＭＳ Ｐゴシック" pitchFamily="-112" charset="-128"/>
              </a:rPr>
              <a:t>Επιτυχία: Ο πωλητής πουλάει κάτι. Μέτρο: κέρδος ανά πώληση</a:t>
            </a:r>
            <a:r>
              <a:rPr lang="en-US" sz="2000" dirty="0" smtClean="0">
                <a:ea typeface="ＭＳ Ｐゴシック" pitchFamily="-112" charset="-128"/>
              </a:rPr>
              <a:t>. </a:t>
            </a:r>
            <a:endParaRPr lang="en-US" sz="2000" dirty="0">
              <a:ea typeface="ＭＳ Ｐゴシック" pitchFamily="-112" charset="-128"/>
            </a:endParaRPr>
          </a:p>
          <a:p>
            <a:pPr eaLnBrk="1" hangingPunct="1">
              <a:buFont typeface="Wingdings" pitchFamily="2" charset="2"/>
              <a:buChar char="§"/>
            </a:pPr>
            <a:r>
              <a:rPr lang="el-GR" sz="2000" i="1" dirty="0" smtClean="0">
                <a:ea typeface="ＭＳ Ｐゴシック" pitchFamily="-112" charset="-128"/>
              </a:rPr>
              <a:t>Επιχείρηση</a:t>
            </a:r>
            <a:r>
              <a:rPr lang="en-US" sz="2000" i="1" dirty="0" smtClean="0">
                <a:ea typeface="ＭＳ Ｐゴシック" pitchFamily="-112" charset="-128"/>
              </a:rPr>
              <a:t>: </a:t>
            </a:r>
            <a:r>
              <a:rPr lang="en-US" sz="2000" i="1" dirty="0">
                <a:solidFill>
                  <a:schemeClr val="accent2">
                    <a:lumMod val="75000"/>
                  </a:schemeClr>
                </a:solidFill>
                <a:ea typeface="ＭＳ Ｐゴシック" pitchFamily="-112" charset="-128"/>
              </a:rPr>
              <a:t>CEO.</a:t>
            </a:r>
            <a:r>
              <a:rPr lang="en-US" sz="2000" i="1" dirty="0">
                <a:ea typeface="ＭＳ Ｐゴシック" pitchFamily="-112" charset="-128"/>
              </a:rPr>
              <a:t> </a:t>
            </a:r>
            <a:r>
              <a:rPr lang="el-GR" sz="2000" dirty="0" smtClean="0">
                <a:ea typeface="ＭＳ Ｐゴシック" pitchFamily="-112" charset="-128"/>
              </a:rPr>
              <a:t>Επιτυχία: Οι εργαζόμενοι γίνονται πιο αποδοτικοί (λόγω αποτελεσματικής αναζήτησης). Μέτρο: κέρδος της εταιρείας. </a:t>
            </a:r>
          </a:p>
          <a:p>
            <a:pPr marL="0" indent="0" eaLnBrk="1" hangingPunct="1">
              <a:buNone/>
            </a:pPr>
            <a:endParaRPr lang="en-US" sz="2000" dirty="0">
              <a:ea typeface="ＭＳ Ｐゴシック" pitchFamily="-112" charset="-128"/>
            </a:endParaRPr>
          </a:p>
        </p:txBody>
      </p:sp>
      <p:sp>
        <p:nvSpPr>
          <p:cNvPr id="6" name="Slide Number Placeholder 5"/>
          <p:cNvSpPr>
            <a:spLocks noGrp="1"/>
          </p:cNvSpPr>
          <p:nvPr>
            <p:ph type="sldNum" sz="quarter" idx="12"/>
          </p:nvPr>
        </p:nvSpPr>
        <p:spPr/>
        <p:txBody>
          <a:bodyPr/>
          <a:lstStyle/>
          <a:p>
            <a:fld id="{0ED9190B-40F4-4D14-B8A7-A8F5BA31F2B1}" type="slidenum">
              <a:rPr lang="en-US" smtClean="0"/>
              <a:pPr/>
              <a:t>6</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8.6.2</a:t>
            </a:r>
            <a:endParaRPr lang="en-US" sz="1600" dirty="0"/>
          </a:p>
        </p:txBody>
      </p:sp>
    </p:spTree>
    <p:extLst>
      <p:ext uri="{BB962C8B-B14F-4D97-AF65-F5344CB8AC3E}">
        <p14:creationId xmlns:p14="http://schemas.microsoft.com/office/powerpoint/2010/main" val="17076046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60</a:t>
            </a:fld>
            <a:endParaRPr lang="en-US"/>
          </a:p>
        </p:txBody>
      </p:sp>
      <p:sp>
        <p:nvSpPr>
          <p:cNvPr id="7" name="Rectangle 2"/>
          <p:cNvSpPr>
            <a:spLocks noGrp="1" noChangeArrowheads="1"/>
          </p:cNvSpPr>
          <p:nvPr>
            <p:ph type="title"/>
          </p:nvPr>
        </p:nvSpPr>
        <p:spPr>
          <a:xfrm>
            <a:off x="381000" y="145097"/>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Επανάληψη</a:t>
            </a:r>
            <a:endParaRPr lang="en-US" sz="4000" dirty="0" smtClean="0">
              <a:solidFill>
                <a:schemeClr val="accent2">
                  <a:lumMod val="75000"/>
                </a:schemeClr>
              </a:solidFill>
              <a:ea typeface="ＭＳ Ｐゴシック"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1348848390"/>
              </p:ext>
            </p:extLst>
          </p:nvPr>
        </p:nvGraphicFramePr>
        <p:xfrm>
          <a:off x="643890" y="2590800"/>
          <a:ext cx="6934200" cy="2199640"/>
        </p:xfrm>
        <a:graphic>
          <a:graphicData uri="http://schemas.openxmlformats.org/drawingml/2006/table">
            <a:tbl>
              <a:tblPr firstRow="1" bandRow="1">
                <a:tableStyleId>{5C22544A-7EE6-4342-B048-85BDC9FD1C3A}</a:tableStyleId>
              </a:tblPr>
              <a:tblGrid>
                <a:gridCol w="2311400"/>
                <a:gridCol w="2311400"/>
                <a:gridCol w="2311400"/>
              </a:tblGrid>
              <a:tr h="144780">
                <a:tc>
                  <a:txBody>
                    <a:bodyPr/>
                    <a:lstStyle/>
                    <a:p>
                      <a:endParaRPr lang="el-GR" dirty="0"/>
                    </a:p>
                  </a:txBody>
                  <a:tcPr/>
                </a:tc>
                <a:tc>
                  <a:txBody>
                    <a:bodyPr/>
                    <a:lstStyle/>
                    <a:p>
                      <a:r>
                        <a:rPr lang="el-GR" dirty="0" smtClean="0"/>
                        <a:t>Όχι</a:t>
                      </a:r>
                      <a:r>
                        <a:rPr lang="el-GR" baseline="0" dirty="0" smtClean="0"/>
                        <a:t> διάταξη</a:t>
                      </a:r>
                      <a:endParaRPr lang="el-GR" dirty="0"/>
                    </a:p>
                  </a:txBody>
                  <a:tcPr/>
                </a:tc>
                <a:tc>
                  <a:txBody>
                    <a:bodyPr/>
                    <a:lstStyle/>
                    <a:p>
                      <a:r>
                        <a:rPr lang="el-GR" dirty="0" smtClean="0"/>
                        <a:t>Διάταξη</a:t>
                      </a:r>
                      <a:endParaRPr lang="el-GR" dirty="0"/>
                    </a:p>
                  </a:txBody>
                  <a:tcPr/>
                </a:tc>
              </a:tr>
              <a:tr h="370840">
                <a:tc>
                  <a:txBody>
                    <a:bodyPr/>
                    <a:lstStyle/>
                    <a:p>
                      <a:r>
                        <a:rPr lang="el-GR" dirty="0" smtClean="0"/>
                        <a:t>Δυαδικές</a:t>
                      </a:r>
                      <a:endParaRPr lang="el-GR" dirty="0"/>
                    </a:p>
                  </a:txBody>
                  <a:tcPr/>
                </a:tc>
                <a:tc>
                  <a:txBody>
                    <a:bodyPr/>
                    <a:lstStyle/>
                    <a:p>
                      <a:r>
                        <a:rPr lang="el-GR" dirty="0" smtClean="0"/>
                        <a:t>Ακρίβεια</a:t>
                      </a:r>
                      <a:r>
                        <a:rPr lang="en-US" dirty="0" smtClean="0"/>
                        <a:t> </a:t>
                      </a:r>
                      <a:r>
                        <a:rPr lang="el-GR" dirty="0" smtClean="0"/>
                        <a:t>(</a:t>
                      </a:r>
                      <a:r>
                        <a:rPr lang="en-US" dirty="0" smtClean="0"/>
                        <a:t>Precision)</a:t>
                      </a:r>
                    </a:p>
                    <a:p>
                      <a:r>
                        <a:rPr lang="el-GR" baseline="0" dirty="0" smtClean="0"/>
                        <a:t>Ανάκληση</a:t>
                      </a:r>
                      <a:r>
                        <a:rPr lang="en-US" baseline="0" dirty="0" smtClean="0"/>
                        <a:t> (Recall)</a:t>
                      </a:r>
                      <a:r>
                        <a:rPr lang="el-GR" baseline="0" dirty="0" smtClean="0"/>
                        <a:t> </a:t>
                      </a:r>
                      <a:endParaRPr lang="en-US" baseline="0" dirty="0" smtClean="0"/>
                    </a:p>
                    <a:p>
                      <a:r>
                        <a:rPr lang="en-US" baseline="0" dirty="0" smtClean="0"/>
                        <a:t>F1</a:t>
                      </a:r>
                      <a:endParaRPr lang="el-GR" baseline="0" dirty="0" smtClean="0"/>
                    </a:p>
                    <a:p>
                      <a:r>
                        <a:rPr lang="en-US" sz="1400" b="1" baseline="0" dirty="0" smtClean="0">
                          <a:solidFill>
                            <a:srgbClr val="FF0000"/>
                          </a:solidFill>
                        </a:rPr>
                        <a:t>ROC</a:t>
                      </a:r>
                      <a:r>
                        <a:rPr lang="en-US" baseline="0" dirty="0" smtClean="0"/>
                        <a:t> </a:t>
                      </a:r>
                    </a:p>
                  </a:txBody>
                  <a:tcPr/>
                </a:tc>
                <a:tc>
                  <a:txBody>
                    <a:bodyPr/>
                    <a:lstStyle/>
                    <a:p>
                      <a:r>
                        <a:rPr lang="el-GR" dirty="0" smtClean="0"/>
                        <a:t>Καμπύλη</a:t>
                      </a:r>
                      <a:r>
                        <a:rPr lang="el-GR" baseline="0" dirty="0" smtClean="0"/>
                        <a:t> Ακρίβειας-Ανάκλησης (με παρεμβολή, 11-σημείων)</a:t>
                      </a:r>
                    </a:p>
                    <a:p>
                      <a:r>
                        <a:rPr lang="en-US" baseline="0" dirty="0" smtClean="0"/>
                        <a:t>A</a:t>
                      </a:r>
                      <a:r>
                        <a:rPr lang="el-GR" baseline="0" dirty="0" err="1" smtClean="0"/>
                        <a:t>κρίβεια</a:t>
                      </a:r>
                      <a:r>
                        <a:rPr lang="el-GR" baseline="0" dirty="0" smtClean="0"/>
                        <a:t>@</a:t>
                      </a:r>
                      <a:r>
                        <a:rPr lang="en-US" baseline="0" dirty="0" smtClean="0"/>
                        <a:t>k</a:t>
                      </a:r>
                    </a:p>
                    <a:p>
                      <a:r>
                        <a:rPr lang="en-US" baseline="0" dirty="0" smtClean="0"/>
                        <a:t>MAP</a:t>
                      </a:r>
                    </a:p>
                    <a:p>
                      <a:r>
                        <a:rPr lang="en-US" baseline="0" dirty="0" smtClean="0"/>
                        <a:t>R-Precision</a:t>
                      </a:r>
                    </a:p>
                    <a:p>
                      <a:r>
                        <a:rPr lang="en-US" dirty="0" smtClean="0"/>
                        <a:t>MRR</a:t>
                      </a:r>
                      <a:endParaRPr lang="el-GR" dirty="0" smtClean="0"/>
                    </a:p>
                  </a:txBody>
                  <a:tcPr/>
                </a:tc>
              </a:tr>
              <a:tr h="370840">
                <a:tc>
                  <a:txBody>
                    <a:bodyPr/>
                    <a:lstStyle/>
                    <a:p>
                      <a:r>
                        <a:rPr lang="el-GR" dirty="0" smtClean="0"/>
                        <a:t>Μη δυαδικές</a:t>
                      </a:r>
                      <a:endParaRPr lang="el-GR" dirty="0"/>
                    </a:p>
                  </a:txBody>
                  <a:tcPr/>
                </a:tc>
                <a:tc>
                  <a:txBody>
                    <a:bodyPr/>
                    <a:lstStyle/>
                    <a:p>
                      <a:r>
                        <a:rPr lang="en-US" sz="1400" b="1" kern="1200" baseline="0" dirty="0" smtClean="0">
                          <a:solidFill>
                            <a:srgbClr val="FF0000"/>
                          </a:solidFill>
                          <a:latin typeface="+mn-lt"/>
                          <a:ea typeface="+mn-ea"/>
                          <a:cs typeface="+mn-cs"/>
                        </a:rPr>
                        <a:t>GC</a:t>
                      </a:r>
                      <a:endParaRPr lang="el-GR" sz="1400" b="1" kern="1200" baseline="0" dirty="0">
                        <a:solidFill>
                          <a:srgbClr val="FF0000"/>
                        </a:solidFill>
                        <a:latin typeface="+mn-lt"/>
                        <a:ea typeface="+mn-ea"/>
                        <a:cs typeface="+mn-cs"/>
                      </a:endParaRPr>
                    </a:p>
                  </a:txBody>
                  <a:tcPr/>
                </a:tc>
                <a:tc>
                  <a:txBody>
                    <a:bodyPr/>
                    <a:lstStyle/>
                    <a:p>
                      <a:pPr marL="0" algn="l" defTabSz="685800" rtl="0" eaLnBrk="1" latinLnBrk="0" hangingPunct="1"/>
                      <a:r>
                        <a:rPr lang="en-US" sz="1400" b="1" kern="1200" baseline="0" dirty="0" smtClean="0">
                          <a:solidFill>
                            <a:srgbClr val="FF0000"/>
                          </a:solidFill>
                          <a:latin typeface="+mn-lt"/>
                          <a:ea typeface="+mn-ea"/>
                          <a:cs typeface="+mn-cs"/>
                        </a:rPr>
                        <a:t>DGC, NDGC</a:t>
                      </a:r>
                      <a:endParaRPr lang="el-GR" sz="1400" b="1" kern="1200" baseline="0" dirty="0">
                        <a:solidFill>
                          <a:srgbClr val="FF0000"/>
                        </a:solidFill>
                        <a:latin typeface="+mn-lt"/>
                        <a:ea typeface="+mn-ea"/>
                        <a:cs typeface="+mn-cs"/>
                      </a:endParaRPr>
                    </a:p>
                  </a:txBody>
                  <a:tcPr/>
                </a:tc>
              </a:tr>
            </a:tbl>
          </a:graphicData>
        </a:graphic>
      </p:graphicFrame>
      <p:sp>
        <p:nvSpPr>
          <p:cNvPr id="3" name="TextBox 2"/>
          <p:cNvSpPr txBox="1"/>
          <p:nvPr/>
        </p:nvSpPr>
        <p:spPr>
          <a:xfrm>
            <a:off x="628650" y="1470660"/>
            <a:ext cx="7391400" cy="461665"/>
          </a:xfrm>
          <a:prstGeom prst="rect">
            <a:avLst/>
          </a:prstGeom>
          <a:noFill/>
        </p:spPr>
        <p:txBody>
          <a:bodyPr wrap="square" rtlCol="0">
            <a:spAutoFit/>
          </a:bodyPr>
          <a:lstStyle/>
          <a:p>
            <a:r>
              <a:rPr lang="el-GR" dirty="0" smtClean="0"/>
              <a:t>Μετρικές για την αξιολόγηση της συνάφειας</a:t>
            </a:r>
            <a:endParaRPr lang="el-GR" dirty="0"/>
          </a:p>
        </p:txBody>
      </p:sp>
    </p:spTree>
    <p:extLst>
      <p:ext uri="{BB962C8B-B14F-4D97-AF65-F5344CB8AC3E}">
        <p14:creationId xmlns:p14="http://schemas.microsoft.com/office/powerpoint/2010/main" val="7182958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ED9190B-40F4-4D14-B8A7-A8F5BA31F2B1}" type="slidenum">
              <a:rPr lang="en-US" smtClean="0"/>
              <a:pPr/>
              <a:t>61</a:t>
            </a:fld>
            <a:endParaRPr lang="en-US"/>
          </a:p>
        </p:txBody>
      </p:sp>
      <p:sp>
        <p:nvSpPr>
          <p:cNvPr id="4" name="TextBox 3"/>
          <p:cNvSpPr txBox="1"/>
          <p:nvPr/>
        </p:nvSpPr>
        <p:spPr>
          <a:xfrm>
            <a:off x="838200" y="2057400"/>
            <a:ext cx="6858000" cy="1938992"/>
          </a:xfrm>
          <a:prstGeom prst="rect">
            <a:avLst/>
          </a:prstGeom>
          <a:noFill/>
        </p:spPr>
        <p:txBody>
          <a:bodyPr wrap="square" rtlCol="0">
            <a:spAutoFit/>
          </a:bodyPr>
          <a:lstStyle/>
          <a:p>
            <a:r>
              <a:rPr lang="el-GR" b="1" dirty="0" smtClean="0">
                <a:latin typeface="+mn-lt"/>
              </a:rPr>
              <a:t>Άσκηση 8.1 (παραλλαγή)</a:t>
            </a:r>
          </a:p>
          <a:p>
            <a:r>
              <a:rPr lang="el-GR" dirty="0" smtClean="0">
                <a:latin typeface="+mn-lt"/>
              </a:rPr>
              <a:t>Ένα ΣΑΠ επιστρέφει 15</a:t>
            </a:r>
            <a:r>
              <a:rPr lang="en-US" dirty="0" smtClean="0">
                <a:latin typeface="+mn-lt"/>
              </a:rPr>
              <a:t> </a:t>
            </a:r>
            <a:r>
              <a:rPr lang="el-GR" dirty="0" smtClean="0">
                <a:latin typeface="+mn-lt"/>
              </a:rPr>
              <a:t>συναφή και 5 μη συναφή έγγραφα.</a:t>
            </a:r>
          </a:p>
          <a:p>
            <a:r>
              <a:rPr lang="el-GR" dirty="0" smtClean="0">
                <a:latin typeface="+mn-lt"/>
              </a:rPr>
              <a:t>Συνολικά υπάρχουν 30 συναφή έγγραφα και 270 μη συναφή έγγραφα.</a:t>
            </a:r>
            <a:endParaRPr lang="en-US" dirty="0" smtClean="0">
              <a:latin typeface="+mn-lt"/>
            </a:endParaRPr>
          </a:p>
        </p:txBody>
      </p:sp>
      <p:sp>
        <p:nvSpPr>
          <p:cNvPr id="7" name="Rectangle 2"/>
          <p:cNvSpPr>
            <a:spLocks noGrp="1" noChangeArrowheads="1"/>
          </p:cNvSpPr>
          <p:nvPr>
            <p:ph type="title"/>
          </p:nvPr>
        </p:nvSpPr>
        <p:spPr>
          <a:xfrm>
            <a:off x="323850" y="399305"/>
            <a:ext cx="7886700" cy="1325563"/>
          </a:xfrm>
        </p:spPr>
        <p:txBody>
          <a:bodyPr>
            <a:normAutofit/>
          </a:bodyPr>
          <a:lstStyle/>
          <a:p>
            <a:pPr algn="ctr" eaLnBrk="1" hangingPunct="1"/>
            <a:r>
              <a:rPr lang="el-GR" sz="4000" dirty="0" smtClean="0">
                <a:solidFill>
                  <a:schemeClr val="accent2">
                    <a:lumMod val="75000"/>
                  </a:schemeClr>
                </a:solidFill>
                <a:ea typeface="ＭＳ Ｐゴシック" charset="-128"/>
              </a:rPr>
              <a:t>Επανάληψη</a:t>
            </a:r>
            <a:r>
              <a:rPr lang="en-US" sz="4000" dirty="0" smtClean="0">
                <a:solidFill>
                  <a:schemeClr val="accent2">
                    <a:lumMod val="75000"/>
                  </a:schemeClr>
                </a:solidFill>
                <a:ea typeface="ＭＳ Ｐゴシック" charset="-128"/>
              </a:rPr>
              <a:t> (</a:t>
            </a:r>
            <a:r>
              <a:rPr lang="el-GR" sz="4000" dirty="0" smtClean="0">
                <a:solidFill>
                  <a:schemeClr val="accent2">
                    <a:lumMod val="75000"/>
                  </a:schemeClr>
                </a:solidFill>
                <a:ea typeface="ＭＳ Ｐゴシック" charset="-128"/>
              </a:rPr>
              <a:t>πίνακας ενδεχομένων)</a:t>
            </a:r>
            <a:endParaRPr lang="en-US" sz="4000" dirty="0" smtClean="0">
              <a:solidFill>
                <a:schemeClr val="accent2">
                  <a:lumMod val="75000"/>
                </a:schemeClr>
              </a:solidFill>
              <a:ea typeface="ＭＳ Ｐゴシック" charset="-128"/>
            </a:endParaRPr>
          </a:p>
        </p:txBody>
      </p:sp>
    </p:spTree>
    <p:extLst>
      <p:ext uri="{BB962C8B-B14F-4D97-AF65-F5344CB8AC3E}">
        <p14:creationId xmlns:p14="http://schemas.microsoft.com/office/powerpoint/2010/main" val="103084053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02" name="Rectangle 2"/>
          <p:cNvSpPr>
            <a:spLocks noGrp="1" noChangeArrowheads="1"/>
          </p:cNvSpPr>
          <p:nvPr>
            <p:ph type="title"/>
          </p:nvPr>
        </p:nvSpPr>
        <p:spPr>
          <a:xfrm>
            <a:off x="228600" y="298274"/>
            <a:ext cx="8686800" cy="533400"/>
          </a:xfrm>
        </p:spPr>
        <p:txBody>
          <a:bodyPr>
            <a:noAutofit/>
          </a:bodyPr>
          <a:lstStyle/>
          <a:p>
            <a:r>
              <a:rPr lang="en-US" altLang="en-US" sz="3600" dirty="0">
                <a:solidFill>
                  <a:schemeClr val="accent2">
                    <a:lumMod val="75000"/>
                  </a:schemeClr>
                </a:solidFill>
              </a:rPr>
              <a:t>ROC (Receiver Operating Characteristic Curve)</a:t>
            </a:r>
          </a:p>
        </p:txBody>
      </p:sp>
      <p:sp>
        <p:nvSpPr>
          <p:cNvPr id="2867203" name="Rectangle 3"/>
          <p:cNvSpPr>
            <a:spLocks noGrp="1" noChangeArrowheads="1"/>
          </p:cNvSpPr>
          <p:nvPr>
            <p:ph idx="1"/>
          </p:nvPr>
        </p:nvSpPr>
        <p:spPr>
          <a:xfrm>
            <a:off x="444500" y="2077710"/>
            <a:ext cx="8077200" cy="4475490"/>
          </a:xfrm>
        </p:spPr>
        <p:txBody>
          <a:bodyPr/>
          <a:lstStyle/>
          <a:p>
            <a:pPr marL="292100" indent="-292100" algn="just">
              <a:buClr>
                <a:schemeClr val="tx1"/>
              </a:buClr>
              <a:buSzTx/>
              <a:buFont typeface="Wingdings" pitchFamily="2" charset="2"/>
              <a:buChar char="§"/>
            </a:pPr>
            <a:r>
              <a:rPr lang="el-GR" altLang="en-US" sz="2000" dirty="0">
                <a:latin typeface="Calibri" pitchFamily="34" charset="0"/>
              </a:rPr>
              <a:t>Αναπτύχθηκε στη δεκαετία </a:t>
            </a:r>
            <a:r>
              <a:rPr lang="en-US" altLang="en-US" sz="2000" dirty="0">
                <a:latin typeface="Calibri" pitchFamily="34" charset="0"/>
              </a:rPr>
              <a:t>195</a:t>
            </a:r>
            <a:r>
              <a:rPr lang="el-GR" altLang="en-US" sz="2000" dirty="0">
                <a:latin typeface="Calibri" pitchFamily="34" charset="0"/>
              </a:rPr>
              <a:t>0 για την ανάλυση θορύβου στα σήματα</a:t>
            </a:r>
            <a:endParaRPr lang="en-US" altLang="en-US" sz="2000" dirty="0">
              <a:latin typeface="Calibri" pitchFamily="34" charset="0"/>
            </a:endParaRPr>
          </a:p>
          <a:p>
            <a:pPr marL="800100" lvl="1" indent="-342900" algn="just">
              <a:buClr>
                <a:schemeClr val="tx1"/>
              </a:buClr>
              <a:buSzTx/>
              <a:buFont typeface="Wingdings" pitchFamily="2" charset="2"/>
              <a:buChar char="§"/>
            </a:pPr>
            <a:r>
              <a:rPr lang="el-GR" altLang="en-US" sz="2000" dirty="0">
                <a:latin typeface="Calibri" pitchFamily="34" charset="0"/>
              </a:rPr>
              <a:t>Χαρακτηρίζει το </a:t>
            </a:r>
            <a:r>
              <a:rPr lang="en-US" altLang="en-US" sz="2000" dirty="0">
                <a:latin typeface="Calibri" pitchFamily="34" charset="0"/>
              </a:rPr>
              <a:t>trade-off </a:t>
            </a:r>
            <a:r>
              <a:rPr lang="el-GR" altLang="en-US" sz="2000" dirty="0">
                <a:latin typeface="Calibri" pitchFamily="34" charset="0"/>
              </a:rPr>
              <a:t>μεταξύ</a:t>
            </a:r>
            <a:r>
              <a:rPr lang="en-US" altLang="en-US" sz="2000" dirty="0">
                <a:latin typeface="Calibri" pitchFamily="34" charset="0"/>
              </a:rPr>
              <a:t> positive hits </a:t>
            </a:r>
            <a:r>
              <a:rPr lang="el-GR" altLang="en-US" sz="2000" dirty="0">
                <a:latin typeface="Calibri" pitchFamily="34" charset="0"/>
              </a:rPr>
              <a:t>και</a:t>
            </a:r>
            <a:r>
              <a:rPr lang="en-US" altLang="en-US" sz="2000" dirty="0">
                <a:latin typeface="Calibri" pitchFamily="34" charset="0"/>
              </a:rPr>
              <a:t> false alarms</a:t>
            </a:r>
            <a:endParaRPr lang="el-GR" altLang="en-US" sz="2000" dirty="0">
              <a:latin typeface="Calibri" pitchFamily="34" charset="0"/>
            </a:endParaRPr>
          </a:p>
          <a:p>
            <a:pPr marL="800100" lvl="1" indent="-342900" algn="just">
              <a:buClr>
                <a:schemeClr val="tx1"/>
              </a:buClr>
              <a:buSzTx/>
              <a:buFont typeface="Wingdings" pitchFamily="2" charset="2"/>
              <a:buChar char="§"/>
            </a:pPr>
            <a:endParaRPr lang="en-US" altLang="en-US" sz="800" dirty="0">
              <a:latin typeface="Calibri" pitchFamily="34" charset="0"/>
            </a:endParaRPr>
          </a:p>
          <a:p>
            <a:pPr marL="292100" indent="-292100" algn="just">
              <a:buClr>
                <a:schemeClr val="tx1"/>
              </a:buClr>
              <a:buSzTx/>
              <a:buFont typeface="Wingdings" pitchFamily="2" charset="2"/>
              <a:buChar char="§"/>
            </a:pPr>
            <a:r>
              <a:rPr lang="el-GR" altLang="en-US" sz="2000" dirty="0">
                <a:latin typeface="Calibri" pitchFamily="34" charset="0"/>
              </a:rPr>
              <a:t>Η καμπύλη </a:t>
            </a:r>
            <a:r>
              <a:rPr lang="en-US" altLang="en-US" sz="2000" dirty="0">
                <a:latin typeface="Calibri" pitchFamily="34" charset="0"/>
              </a:rPr>
              <a:t>ROC </a:t>
            </a:r>
            <a:r>
              <a:rPr lang="el-GR" altLang="en-US" sz="2000" dirty="0">
                <a:latin typeface="Calibri" pitchFamily="34" charset="0"/>
              </a:rPr>
              <a:t>δείχνει τα </a:t>
            </a:r>
            <a:endParaRPr lang="el-GR" altLang="en-US" sz="2000" dirty="0" smtClean="0">
              <a:latin typeface="Calibri" pitchFamily="34" charset="0"/>
            </a:endParaRPr>
          </a:p>
          <a:p>
            <a:pPr marL="692150" lvl="1" indent="-292100" algn="just">
              <a:buClr>
                <a:schemeClr val="tx1"/>
              </a:buClr>
              <a:buFont typeface="Wingdings" pitchFamily="2" charset="2"/>
              <a:buChar char="§"/>
            </a:pPr>
            <a:r>
              <a:rPr lang="en-US" altLang="en-US" sz="1600" dirty="0" smtClean="0">
                <a:latin typeface="Calibri" pitchFamily="34" charset="0"/>
              </a:rPr>
              <a:t>TPR </a:t>
            </a:r>
            <a:r>
              <a:rPr lang="en-US" altLang="en-US" sz="1200" dirty="0">
                <a:solidFill>
                  <a:srgbClr val="CC3300"/>
                </a:solidFill>
                <a:latin typeface="Calibri" pitchFamily="34" charset="0"/>
              </a:rPr>
              <a:t>[</a:t>
            </a:r>
            <a:r>
              <a:rPr lang="en-US" altLang="en-US" sz="1200" dirty="0" err="1">
                <a:solidFill>
                  <a:srgbClr val="CC3300"/>
                </a:solidFill>
                <a:latin typeface="Calibri" pitchFamily="34" charset="0"/>
              </a:rPr>
              <a:t>TruePositiveRate</a:t>
            </a:r>
            <a:r>
              <a:rPr lang="en-US" altLang="en-US" sz="1200" dirty="0">
                <a:solidFill>
                  <a:srgbClr val="CC3300"/>
                </a:solidFill>
                <a:latin typeface="Calibri" pitchFamily="34" charset="0"/>
              </a:rPr>
              <a:t>]</a:t>
            </a:r>
            <a:r>
              <a:rPr lang="en-US" altLang="en-US" sz="1600" dirty="0">
                <a:latin typeface="Calibri" pitchFamily="34" charset="0"/>
              </a:rPr>
              <a:t> </a:t>
            </a:r>
            <a:r>
              <a:rPr lang="el-GR" altLang="en-US" sz="1600" dirty="0" smtClean="0">
                <a:latin typeface="Calibri" pitchFamily="34" charset="0"/>
              </a:rPr>
              <a:t>ή </a:t>
            </a:r>
            <a:r>
              <a:rPr lang="el-GR" altLang="en-US" sz="1600" dirty="0">
                <a:solidFill>
                  <a:schemeClr val="tx2">
                    <a:lumMod val="60000"/>
                    <a:lumOff val="40000"/>
                  </a:schemeClr>
                </a:solidFill>
                <a:latin typeface="Calibri" pitchFamily="34" charset="0"/>
              </a:rPr>
              <a:t>ευαισθησία (</a:t>
            </a:r>
            <a:r>
              <a:rPr lang="en-US" altLang="en-US" sz="1600" dirty="0">
                <a:solidFill>
                  <a:schemeClr val="tx2">
                    <a:lumMod val="60000"/>
                    <a:lumOff val="40000"/>
                  </a:schemeClr>
                </a:solidFill>
                <a:latin typeface="Calibri" pitchFamily="34" charset="0"/>
              </a:rPr>
              <a:t>sensitivity</a:t>
            </a:r>
            <a:r>
              <a:rPr lang="el-GR" altLang="en-US" sz="1600" dirty="0">
                <a:solidFill>
                  <a:schemeClr val="tx2">
                    <a:lumMod val="60000"/>
                    <a:lumOff val="40000"/>
                  </a:schemeClr>
                </a:solidFill>
                <a:latin typeface="Calibri" pitchFamily="34" charset="0"/>
              </a:rPr>
              <a:t>)</a:t>
            </a:r>
            <a:r>
              <a:rPr lang="en-US" altLang="en-US" sz="1600" dirty="0" smtClean="0">
                <a:latin typeface="Calibri" pitchFamily="34" charset="0"/>
              </a:rPr>
              <a:t> </a:t>
            </a:r>
            <a:r>
              <a:rPr lang="el-GR" altLang="en-US" sz="1600" dirty="0" smtClean="0">
                <a:latin typeface="Calibri" pitchFamily="34" charset="0"/>
              </a:rPr>
              <a:t>(άλλο όνομα του </a:t>
            </a:r>
            <a:r>
              <a:rPr lang="en-US" altLang="en-US" sz="1600" dirty="0" smtClean="0">
                <a:latin typeface="Calibri" pitchFamily="34" charset="0"/>
              </a:rPr>
              <a:t>recall) (</a:t>
            </a:r>
            <a:r>
              <a:rPr lang="el-GR" altLang="en-US" sz="1600" dirty="0">
                <a:latin typeface="Calibri" pitchFamily="34" charset="0"/>
              </a:rPr>
              <a:t>στον άξονα των </a:t>
            </a:r>
            <a:r>
              <a:rPr lang="en-US" altLang="en-US" sz="1600" dirty="0">
                <a:latin typeface="Calibri" pitchFamily="34" charset="0"/>
              </a:rPr>
              <a:t>y) </a:t>
            </a:r>
            <a:r>
              <a:rPr lang="el-GR" altLang="en-US" sz="1600" dirty="0">
                <a:latin typeface="Calibri" pitchFamily="34" charset="0"/>
              </a:rPr>
              <a:t>προς τα</a:t>
            </a:r>
            <a:r>
              <a:rPr lang="en-US" altLang="en-US" sz="1600" dirty="0">
                <a:latin typeface="Calibri" pitchFamily="34" charset="0"/>
              </a:rPr>
              <a:t> </a:t>
            </a:r>
            <a:endParaRPr lang="el-GR" altLang="en-US" sz="1600" dirty="0" smtClean="0">
              <a:latin typeface="Calibri" pitchFamily="34" charset="0"/>
            </a:endParaRPr>
          </a:p>
          <a:p>
            <a:pPr marL="692150" lvl="1" indent="-292100" algn="just">
              <a:buClr>
                <a:schemeClr val="tx1"/>
              </a:buClr>
              <a:buFont typeface="Wingdings" pitchFamily="2" charset="2"/>
              <a:buChar char="§"/>
            </a:pPr>
            <a:r>
              <a:rPr lang="en-US" altLang="en-US" sz="1600" dirty="0" smtClean="0">
                <a:latin typeface="Calibri" pitchFamily="34" charset="0"/>
              </a:rPr>
              <a:t>FPR </a:t>
            </a:r>
            <a:r>
              <a:rPr lang="en-US" altLang="en-US" sz="1600" dirty="0">
                <a:latin typeface="Calibri" pitchFamily="34" charset="0"/>
              </a:rPr>
              <a:t>[</a:t>
            </a:r>
            <a:r>
              <a:rPr lang="en-US" altLang="en-US" sz="1200" dirty="0" err="1">
                <a:solidFill>
                  <a:srgbClr val="CC3300"/>
                </a:solidFill>
                <a:latin typeface="Calibri" pitchFamily="34" charset="0"/>
              </a:rPr>
              <a:t>FalsePositiveRate</a:t>
            </a:r>
            <a:r>
              <a:rPr lang="en-US" altLang="en-US" sz="1200" dirty="0" smtClean="0">
                <a:solidFill>
                  <a:srgbClr val="CC3300"/>
                </a:solidFill>
                <a:latin typeface="Calibri" pitchFamily="34" charset="0"/>
              </a:rPr>
              <a:t>] </a:t>
            </a:r>
            <a:r>
              <a:rPr lang="el-GR" altLang="en-US" sz="1600" dirty="0" smtClean="0">
                <a:latin typeface="Calibri" pitchFamily="34" charset="0"/>
              </a:rPr>
              <a:t>ή </a:t>
            </a:r>
            <a:r>
              <a:rPr lang="en-US" altLang="en-US" sz="1600" dirty="0">
                <a:solidFill>
                  <a:schemeClr val="tx2">
                    <a:lumMod val="60000"/>
                    <a:lumOff val="40000"/>
                  </a:schemeClr>
                </a:solidFill>
                <a:latin typeface="Calibri" pitchFamily="34" charset="0"/>
              </a:rPr>
              <a:t>fall out</a:t>
            </a:r>
            <a:r>
              <a:rPr lang="el-GR" altLang="en-US" sz="1600" dirty="0">
                <a:solidFill>
                  <a:schemeClr val="tx2">
                    <a:lumMod val="60000"/>
                    <a:lumOff val="40000"/>
                  </a:schemeClr>
                </a:solidFill>
                <a:latin typeface="Calibri" pitchFamily="34" charset="0"/>
              </a:rPr>
              <a:t> </a:t>
            </a:r>
            <a:r>
              <a:rPr lang="el-GR" altLang="en-US" sz="1600" dirty="0">
                <a:latin typeface="Calibri" pitchFamily="34" charset="0"/>
              </a:rPr>
              <a:t>ή</a:t>
            </a:r>
            <a:r>
              <a:rPr lang="en-US" altLang="en-US" sz="1600" dirty="0" smtClean="0">
                <a:latin typeface="Calibri" pitchFamily="34" charset="0"/>
              </a:rPr>
              <a:t> </a:t>
            </a:r>
            <a:r>
              <a:rPr lang="en-US" altLang="en-US" sz="1600" dirty="0" smtClean="0">
                <a:solidFill>
                  <a:schemeClr val="tx2">
                    <a:lumMod val="60000"/>
                    <a:lumOff val="40000"/>
                  </a:schemeClr>
                </a:solidFill>
                <a:latin typeface="Calibri" pitchFamily="34" charset="0"/>
              </a:rPr>
              <a:t>1 – specificity (true negative rate) </a:t>
            </a:r>
            <a:r>
              <a:rPr lang="en-US" altLang="en-US" sz="1600" dirty="0">
                <a:latin typeface="Calibri" pitchFamily="34" charset="0"/>
              </a:rPr>
              <a:t>(</a:t>
            </a:r>
            <a:r>
              <a:rPr lang="el-GR" altLang="en-US" sz="1600" dirty="0">
                <a:latin typeface="Calibri" pitchFamily="34" charset="0"/>
              </a:rPr>
              <a:t>στον άξονα των </a:t>
            </a:r>
            <a:r>
              <a:rPr lang="en-US" altLang="en-US" sz="1600" dirty="0">
                <a:latin typeface="Calibri" pitchFamily="34" charset="0"/>
              </a:rPr>
              <a:t>x</a:t>
            </a:r>
            <a:r>
              <a:rPr lang="en-US" altLang="en-US" sz="1600" dirty="0" smtClean="0">
                <a:latin typeface="Calibri" pitchFamily="34" charset="0"/>
              </a:rPr>
              <a:t>)</a:t>
            </a:r>
            <a:endParaRPr lang="en-US" altLang="en-US" sz="800" dirty="0">
              <a:latin typeface="Calibri" pitchFamily="34" charset="0"/>
            </a:endParaRPr>
          </a:p>
          <a:p>
            <a:pPr marL="292100" indent="-292100" algn="just">
              <a:buClr>
                <a:schemeClr val="tx1"/>
              </a:buClr>
              <a:buSzTx/>
              <a:buFont typeface="Wingdings" pitchFamily="2" charset="2"/>
              <a:buChar char="§"/>
            </a:pPr>
            <a:r>
              <a:rPr lang="el-GR" altLang="en-US" sz="2000" dirty="0">
                <a:latin typeface="Calibri" pitchFamily="34" charset="0"/>
              </a:rPr>
              <a:t>Η απόδοση </a:t>
            </a:r>
            <a:r>
              <a:rPr lang="el-GR" altLang="en-US" sz="2000" dirty="0" smtClean="0">
                <a:latin typeface="Calibri" pitchFamily="34" charset="0"/>
              </a:rPr>
              <a:t>αναπαρίσταται </a:t>
            </a:r>
            <a:r>
              <a:rPr lang="el-GR" altLang="en-US" sz="2000" dirty="0">
                <a:latin typeface="Calibri" pitchFamily="34" charset="0"/>
              </a:rPr>
              <a:t>ως ένα σημείο στην καμπύλη </a:t>
            </a:r>
            <a:r>
              <a:rPr lang="en-US" altLang="en-US" sz="2000" dirty="0">
                <a:latin typeface="Calibri" pitchFamily="34" charset="0"/>
              </a:rPr>
              <a:t>ROC </a:t>
            </a:r>
          </a:p>
        </p:txBody>
      </p:sp>
      <p:graphicFrame>
        <p:nvGraphicFramePr>
          <p:cNvPr id="2867205" name="Object 5"/>
          <p:cNvGraphicFramePr>
            <a:graphicFrameLocks noChangeAspect="1"/>
          </p:cNvGraphicFramePr>
          <p:nvPr/>
        </p:nvGraphicFramePr>
        <p:xfrm>
          <a:off x="3505200" y="5638800"/>
          <a:ext cx="1670050" cy="631825"/>
        </p:xfrm>
        <a:graphic>
          <a:graphicData uri="http://schemas.openxmlformats.org/presentationml/2006/ole">
            <mc:AlternateContent xmlns:mc="http://schemas.openxmlformats.org/markup-compatibility/2006">
              <mc:Choice xmlns:v="urn:schemas-microsoft-com:vml" Requires="v">
                <p:oleObj spid="_x0000_s256110" name="Equation" r:id="rId4" imgW="1040948" imgH="393529" progId="Equation.3">
                  <p:embed/>
                </p:oleObj>
              </mc:Choice>
              <mc:Fallback>
                <p:oleObj name="Equation" r:id="rId4" imgW="1040948" imgH="393529"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5638800"/>
                        <a:ext cx="1670050" cy="631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206" name="Object 6"/>
          <p:cNvGraphicFramePr>
            <a:graphicFrameLocks noChangeAspect="1"/>
          </p:cNvGraphicFramePr>
          <p:nvPr/>
        </p:nvGraphicFramePr>
        <p:xfrm>
          <a:off x="5638800" y="5334000"/>
          <a:ext cx="1543050" cy="590550"/>
        </p:xfrm>
        <a:graphic>
          <a:graphicData uri="http://schemas.openxmlformats.org/presentationml/2006/ole">
            <mc:AlternateContent xmlns:mc="http://schemas.openxmlformats.org/markup-compatibility/2006">
              <mc:Choice xmlns:v="urn:schemas-microsoft-com:vml" Requires="v">
                <p:oleObj spid="_x0000_s256111" name="Equation" r:id="rId6" imgW="1028254" imgH="393529" progId="Equation.3">
                  <p:embed/>
                </p:oleObj>
              </mc:Choice>
              <mc:Fallback>
                <p:oleObj name="Equation" r:id="rId6" imgW="1028254" imgH="393529"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38800" y="5334000"/>
                        <a:ext cx="154305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7207" name="Text Box 7"/>
          <p:cNvSpPr txBox="1">
            <a:spLocks noChangeArrowheads="1"/>
          </p:cNvSpPr>
          <p:nvPr/>
        </p:nvSpPr>
        <p:spPr bwMode="auto">
          <a:xfrm>
            <a:off x="990600" y="4953000"/>
            <a:ext cx="3352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1" dirty="0">
                <a:solidFill>
                  <a:srgbClr val="0066CC"/>
                </a:solidFill>
                <a:latin typeface="Calibri" pitchFamily="34" charset="0"/>
              </a:rPr>
              <a:t>True Positive Rate</a:t>
            </a:r>
            <a:endParaRPr lang="el-GR" altLang="en-US" sz="1200" b="1" dirty="0">
              <a:solidFill>
                <a:srgbClr val="0066CC"/>
              </a:solidFill>
              <a:latin typeface="Calibri" pitchFamily="34" charset="0"/>
            </a:endParaRPr>
          </a:p>
          <a:p>
            <a:r>
              <a:rPr lang="el-GR" altLang="en-US" sz="1200" b="1" dirty="0">
                <a:solidFill>
                  <a:srgbClr val="0066CC"/>
                </a:solidFill>
                <a:latin typeface="Calibri" pitchFamily="34" charset="0"/>
              </a:rPr>
              <a:t>Πόσα από τα </a:t>
            </a:r>
            <a:r>
              <a:rPr lang="el-GR" altLang="en-US" sz="1200" b="1" dirty="0" smtClean="0">
                <a:solidFill>
                  <a:srgbClr val="0066CC"/>
                </a:solidFill>
                <a:latin typeface="Calibri" pitchFamily="34" charset="0"/>
              </a:rPr>
              <a:t>θετικά (συναφή)  </a:t>
            </a:r>
            <a:r>
              <a:rPr lang="el-GR" altLang="en-US" sz="1200" b="1" dirty="0">
                <a:solidFill>
                  <a:srgbClr val="0066CC"/>
                </a:solidFill>
                <a:latin typeface="Calibri" pitchFamily="34" charset="0"/>
              </a:rPr>
              <a:t>βρίσκει</a:t>
            </a:r>
          </a:p>
          <a:p>
            <a:r>
              <a:rPr lang="el-GR" altLang="en-US" sz="1200" b="1" dirty="0">
                <a:solidFill>
                  <a:srgbClr val="FF0000"/>
                </a:solidFill>
                <a:latin typeface="Calibri" pitchFamily="34" charset="0"/>
              </a:rPr>
              <a:t>[πόσα από τα θετικά ταξινομεί σωστά]</a:t>
            </a:r>
          </a:p>
        </p:txBody>
      </p:sp>
      <p:sp>
        <p:nvSpPr>
          <p:cNvPr id="2867208" name="Text Box 8"/>
          <p:cNvSpPr txBox="1">
            <a:spLocks noChangeArrowheads="1"/>
          </p:cNvSpPr>
          <p:nvPr/>
        </p:nvSpPr>
        <p:spPr bwMode="auto">
          <a:xfrm>
            <a:off x="5097905" y="4569783"/>
            <a:ext cx="36576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200" b="1" dirty="0">
                <a:solidFill>
                  <a:srgbClr val="0066CC"/>
                </a:solidFill>
                <a:latin typeface="Calibri" pitchFamily="34" charset="0"/>
              </a:rPr>
              <a:t>False Positive Rate</a:t>
            </a:r>
          </a:p>
          <a:p>
            <a:r>
              <a:rPr lang="el-GR" altLang="en-US" sz="1200" b="1" dirty="0">
                <a:solidFill>
                  <a:srgbClr val="0066CC"/>
                </a:solidFill>
                <a:latin typeface="Calibri" pitchFamily="34" charset="0"/>
              </a:rPr>
              <a:t>Πόσα από τα αρνητικά θεωρεί θετικά</a:t>
            </a:r>
          </a:p>
          <a:p>
            <a:r>
              <a:rPr lang="el-GR" altLang="en-US" sz="1200" b="1" dirty="0">
                <a:solidFill>
                  <a:srgbClr val="FF0000"/>
                </a:solidFill>
                <a:latin typeface="Calibri" pitchFamily="34" charset="0"/>
              </a:rPr>
              <a:t>[πόσα από τα αρνητικά κατηγοριοποιεί λάθος</a:t>
            </a:r>
            <a:r>
              <a:rPr lang="el-GR" altLang="en-US" sz="1400" b="1" dirty="0">
                <a:solidFill>
                  <a:srgbClr val="FF0000"/>
                </a:solidFill>
                <a:latin typeface="Calibri" pitchFamily="34" charset="0"/>
              </a:rPr>
              <a:t>]</a:t>
            </a:r>
          </a:p>
        </p:txBody>
      </p:sp>
      <p:sp>
        <p:nvSpPr>
          <p:cNvPr id="2867209" name="Line 9"/>
          <p:cNvSpPr>
            <a:spLocks noChangeShapeType="1"/>
          </p:cNvSpPr>
          <p:nvPr/>
        </p:nvSpPr>
        <p:spPr bwMode="auto">
          <a:xfrm>
            <a:off x="2667000" y="5791200"/>
            <a:ext cx="83820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210" name="Line 10"/>
          <p:cNvSpPr>
            <a:spLocks noChangeShapeType="1"/>
          </p:cNvSpPr>
          <p:nvPr/>
        </p:nvSpPr>
        <p:spPr bwMode="auto">
          <a:xfrm flipH="1">
            <a:off x="7239000" y="5257800"/>
            <a:ext cx="83820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211" name="Text Box 11"/>
          <p:cNvSpPr txBox="1">
            <a:spLocks noChangeArrowheads="1"/>
          </p:cNvSpPr>
          <p:nvPr/>
        </p:nvSpPr>
        <p:spPr bwMode="auto">
          <a:xfrm>
            <a:off x="419100" y="1567190"/>
            <a:ext cx="78867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n-US" sz="2800" dirty="0">
                <a:solidFill>
                  <a:schemeClr val="accent2">
                    <a:lumMod val="75000"/>
                  </a:schemeClr>
                </a:solidFill>
                <a:latin typeface="+mn-lt"/>
              </a:rPr>
              <a:t>Καμπύλη χαρακτηριστικής λειτουργίας δέκτη</a:t>
            </a:r>
          </a:p>
        </p:txBody>
      </p:sp>
    </p:spTree>
    <p:extLst>
      <p:ext uri="{BB962C8B-B14F-4D97-AF65-F5344CB8AC3E}">
        <p14:creationId xmlns:p14="http://schemas.microsoft.com/office/powerpoint/2010/main" val="23023664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9541421-D0BB-432F-BD8B-B98165B03EC3}" type="slidenum">
              <a:rPr lang="el-GR" altLang="en-US"/>
              <a:pPr/>
              <a:t>63</a:t>
            </a:fld>
            <a:endParaRPr lang="el-GR" altLang="en-US"/>
          </a:p>
        </p:txBody>
      </p:sp>
      <p:pic>
        <p:nvPicPr>
          <p:cNvPr id="28682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l="3069" r="6557"/>
          <a:stretch>
            <a:fillRect/>
          </a:stretch>
        </p:blipFill>
        <p:spPr bwMode="auto">
          <a:xfrm>
            <a:off x="4191000" y="1143000"/>
            <a:ext cx="48006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68231" name="Text Box 7"/>
          <p:cNvSpPr txBox="1">
            <a:spLocks noChangeArrowheads="1"/>
          </p:cNvSpPr>
          <p:nvPr/>
        </p:nvSpPr>
        <p:spPr bwMode="auto">
          <a:xfrm>
            <a:off x="304800" y="2362200"/>
            <a:ext cx="3810000" cy="2640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
              </a:spcBef>
            </a:pPr>
            <a:r>
              <a:rPr lang="en-US" altLang="en-US" sz="1600" dirty="0">
                <a:latin typeface="Calibri" pitchFamily="34" charset="0"/>
              </a:rPr>
              <a:t>(0,0): </a:t>
            </a:r>
            <a:r>
              <a:rPr lang="el-GR" altLang="en-US" sz="1600" dirty="0">
                <a:latin typeface="Calibri" pitchFamily="34" charset="0"/>
              </a:rPr>
              <a:t>το μοντέλο προβλέπει τα πάντα ως αρνητική κατηγορία</a:t>
            </a:r>
          </a:p>
          <a:p>
            <a:pPr algn="just">
              <a:spcBef>
                <a:spcPct val="5000"/>
              </a:spcBef>
            </a:pPr>
            <a:endParaRPr lang="en-US" altLang="en-US" sz="1600" dirty="0">
              <a:latin typeface="Calibri" pitchFamily="34" charset="0"/>
            </a:endParaRPr>
          </a:p>
          <a:p>
            <a:pPr algn="just">
              <a:spcBef>
                <a:spcPct val="5000"/>
              </a:spcBef>
            </a:pPr>
            <a:r>
              <a:rPr lang="en-US" altLang="en-US" sz="1600" dirty="0">
                <a:latin typeface="Calibri" pitchFamily="34" charset="0"/>
              </a:rPr>
              <a:t>(1,1): </a:t>
            </a:r>
            <a:r>
              <a:rPr lang="el-GR" altLang="en-US" sz="1600" dirty="0">
                <a:latin typeface="Calibri" pitchFamily="34" charset="0"/>
              </a:rPr>
              <a:t>το μοντέλο προβλέπει τα πάντα ως θετική κατηγορία</a:t>
            </a:r>
          </a:p>
          <a:p>
            <a:pPr algn="just">
              <a:spcBef>
                <a:spcPct val="5000"/>
              </a:spcBef>
            </a:pPr>
            <a:endParaRPr lang="el-GR" altLang="en-US" sz="1600" dirty="0">
              <a:latin typeface="Calibri" pitchFamily="34" charset="0"/>
            </a:endParaRPr>
          </a:p>
          <a:p>
            <a:pPr algn="just">
              <a:spcBef>
                <a:spcPct val="5000"/>
              </a:spcBef>
            </a:pPr>
            <a:r>
              <a:rPr lang="en-US" altLang="en-US" sz="1600" dirty="0">
                <a:latin typeface="Calibri" pitchFamily="34" charset="0"/>
              </a:rPr>
              <a:t>(</a:t>
            </a:r>
            <a:r>
              <a:rPr lang="el-GR" altLang="en-US" sz="1600" dirty="0">
                <a:latin typeface="Calibri" pitchFamily="34" charset="0"/>
              </a:rPr>
              <a:t>0</a:t>
            </a:r>
            <a:r>
              <a:rPr lang="en-US" altLang="en-US" sz="1600" dirty="0">
                <a:latin typeface="Calibri" pitchFamily="34" charset="0"/>
              </a:rPr>
              <a:t>,</a:t>
            </a:r>
            <a:r>
              <a:rPr lang="el-GR" altLang="en-US" sz="1600" dirty="0">
                <a:latin typeface="Calibri" pitchFamily="34" charset="0"/>
              </a:rPr>
              <a:t>1</a:t>
            </a:r>
            <a:r>
              <a:rPr lang="en-US" altLang="en-US" sz="1600" dirty="0">
                <a:latin typeface="Calibri" pitchFamily="34" charset="0"/>
              </a:rPr>
              <a:t>): </a:t>
            </a:r>
            <a:r>
              <a:rPr lang="el-GR" altLang="en-US" sz="1600" dirty="0">
                <a:latin typeface="Calibri" pitchFamily="34" charset="0"/>
              </a:rPr>
              <a:t>ιδανικό</a:t>
            </a:r>
            <a:endParaRPr lang="en-US" altLang="en-US" sz="1600" dirty="0">
              <a:latin typeface="Calibri" pitchFamily="34" charset="0"/>
            </a:endParaRPr>
          </a:p>
          <a:p>
            <a:pPr algn="just">
              <a:spcBef>
                <a:spcPct val="5000"/>
              </a:spcBef>
            </a:pPr>
            <a:r>
              <a:rPr lang="el-GR" altLang="en-US" sz="1600" dirty="0">
                <a:latin typeface="Calibri" pitchFamily="34" charset="0"/>
              </a:rPr>
              <a:t>Το ιδανικό στην άνω αριστερή γωνία</a:t>
            </a:r>
            <a:endParaRPr lang="en-US" altLang="en-US" sz="1600" dirty="0">
              <a:latin typeface="Calibri" pitchFamily="34" charset="0"/>
            </a:endParaRPr>
          </a:p>
          <a:p>
            <a:pPr algn="just">
              <a:spcBef>
                <a:spcPct val="5000"/>
              </a:spcBef>
            </a:pPr>
            <a:endParaRPr lang="el-GR" altLang="en-US" sz="1600" dirty="0">
              <a:latin typeface="Calibri" pitchFamily="34" charset="0"/>
            </a:endParaRPr>
          </a:p>
          <a:p>
            <a:pPr algn="just">
              <a:spcBef>
                <a:spcPct val="5000"/>
              </a:spcBef>
            </a:pPr>
            <a:r>
              <a:rPr lang="el-GR" altLang="en-US" sz="1600" dirty="0">
                <a:latin typeface="Calibri" pitchFamily="34" charset="0"/>
              </a:rPr>
              <a:t>Διαγώνια γραμμή</a:t>
            </a:r>
            <a:r>
              <a:rPr lang="en-US" altLang="en-US" sz="1600" dirty="0">
                <a:latin typeface="Calibri" pitchFamily="34" charset="0"/>
              </a:rPr>
              <a:t>:</a:t>
            </a:r>
            <a:r>
              <a:rPr lang="el-GR" altLang="en-US" sz="1600" dirty="0">
                <a:latin typeface="Calibri" pitchFamily="34" charset="0"/>
              </a:rPr>
              <a:t> </a:t>
            </a:r>
            <a:r>
              <a:rPr lang="en-US" altLang="en-US" sz="1600" dirty="0">
                <a:latin typeface="Calibri" pitchFamily="34" charset="0"/>
              </a:rPr>
              <a:t>Random </a:t>
            </a:r>
            <a:r>
              <a:rPr lang="en-US" altLang="en-US" sz="1600" dirty="0" smtClean="0">
                <a:latin typeface="Calibri" pitchFamily="34" charset="0"/>
              </a:rPr>
              <a:t>guessing</a:t>
            </a:r>
            <a:endParaRPr lang="el-GR" altLang="en-US" sz="1600" dirty="0">
              <a:latin typeface="Calibri" pitchFamily="34" charset="0"/>
            </a:endParaRPr>
          </a:p>
        </p:txBody>
      </p:sp>
      <p:sp>
        <p:nvSpPr>
          <p:cNvPr id="7" name="Rectangle 2"/>
          <p:cNvSpPr>
            <a:spLocks noGrp="1" noChangeArrowheads="1"/>
          </p:cNvSpPr>
          <p:nvPr>
            <p:ph type="title"/>
          </p:nvPr>
        </p:nvSpPr>
        <p:spPr>
          <a:xfrm>
            <a:off x="228600" y="298274"/>
            <a:ext cx="8686800" cy="533400"/>
          </a:xfrm>
        </p:spPr>
        <p:txBody>
          <a:bodyPr>
            <a:noAutofit/>
          </a:bodyPr>
          <a:lstStyle/>
          <a:p>
            <a:r>
              <a:rPr lang="en-US" altLang="en-US" sz="3600" dirty="0">
                <a:solidFill>
                  <a:schemeClr val="accent2">
                    <a:lumMod val="75000"/>
                  </a:schemeClr>
                </a:solidFill>
              </a:rPr>
              <a:t>ROC (Receiver Operating Characteristic Curve)</a:t>
            </a:r>
          </a:p>
        </p:txBody>
      </p:sp>
    </p:spTree>
    <p:extLst>
      <p:ext uri="{BB962C8B-B14F-4D97-AF65-F5344CB8AC3E}">
        <p14:creationId xmlns:p14="http://schemas.microsoft.com/office/powerpoint/2010/main" val="13733532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fld id="{B9541421-D0BB-432F-BD8B-B98165B03EC3}" type="slidenum">
              <a:rPr lang="el-GR" altLang="en-US"/>
              <a:pPr/>
              <a:t>64</a:t>
            </a:fld>
            <a:endParaRPr lang="el-GR" altLang="en-US"/>
          </a:p>
        </p:txBody>
      </p:sp>
      <p:pic>
        <p:nvPicPr>
          <p:cNvPr id="284674" name="Picture 2"/>
          <p:cNvPicPr>
            <a:picLocks noChangeAspect="1" noChangeArrowheads="1"/>
          </p:cNvPicPr>
          <p:nvPr/>
        </p:nvPicPr>
        <p:blipFill>
          <a:blip r:embed="rId3" cstate="print"/>
          <a:srcRect/>
          <a:stretch>
            <a:fillRect/>
          </a:stretch>
        </p:blipFill>
        <p:spPr bwMode="auto">
          <a:xfrm>
            <a:off x="3429000" y="4038600"/>
            <a:ext cx="4724400" cy="2438400"/>
          </a:xfrm>
          <a:prstGeom prst="rect">
            <a:avLst/>
          </a:prstGeom>
          <a:noFill/>
          <a:ln w="9525">
            <a:noFill/>
            <a:miter lim="800000"/>
            <a:headEnd/>
            <a:tailEnd/>
          </a:ln>
        </p:spPr>
      </p:pic>
      <p:pic>
        <p:nvPicPr>
          <p:cNvPr id="284675" name="Picture 3"/>
          <p:cNvPicPr>
            <a:picLocks noChangeAspect="1" noChangeArrowheads="1"/>
          </p:cNvPicPr>
          <p:nvPr/>
        </p:nvPicPr>
        <p:blipFill>
          <a:blip r:embed="rId4" cstate="print"/>
          <a:srcRect/>
          <a:stretch>
            <a:fillRect/>
          </a:stretch>
        </p:blipFill>
        <p:spPr bwMode="auto">
          <a:xfrm>
            <a:off x="0" y="1524000"/>
            <a:ext cx="4705350" cy="2571750"/>
          </a:xfrm>
          <a:prstGeom prst="rect">
            <a:avLst/>
          </a:prstGeom>
          <a:noFill/>
          <a:ln w="9525">
            <a:noFill/>
            <a:miter lim="800000"/>
            <a:headEnd/>
            <a:tailEnd/>
          </a:ln>
        </p:spPr>
      </p:pic>
      <p:sp>
        <p:nvSpPr>
          <p:cNvPr id="8" name="Rectangle 7"/>
          <p:cNvSpPr/>
          <p:nvPr/>
        </p:nvSpPr>
        <p:spPr>
          <a:xfrm>
            <a:off x="4343400" y="5257800"/>
            <a:ext cx="457200" cy="685800"/>
          </a:xfrm>
          <a:prstGeom prst="rect">
            <a:avLst/>
          </a:prstGeom>
          <a:no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a:p>
        </p:txBody>
      </p:sp>
      <p:sp>
        <p:nvSpPr>
          <p:cNvPr id="9" name="Rectangle 2"/>
          <p:cNvSpPr>
            <a:spLocks noGrp="1" noChangeArrowheads="1"/>
          </p:cNvSpPr>
          <p:nvPr>
            <p:ph type="title"/>
          </p:nvPr>
        </p:nvSpPr>
        <p:spPr>
          <a:xfrm>
            <a:off x="228600" y="298274"/>
            <a:ext cx="8686800" cy="533400"/>
          </a:xfrm>
        </p:spPr>
        <p:txBody>
          <a:bodyPr>
            <a:noAutofit/>
          </a:bodyPr>
          <a:lstStyle/>
          <a:p>
            <a:r>
              <a:rPr lang="en-US" altLang="en-US" sz="3600" dirty="0">
                <a:solidFill>
                  <a:schemeClr val="accent2">
                    <a:lumMod val="75000"/>
                  </a:schemeClr>
                </a:solidFill>
              </a:rPr>
              <a:t>ROC (Receiver Operating Characteristic Curve)</a:t>
            </a:r>
          </a:p>
        </p:txBody>
      </p:sp>
      <p:sp>
        <p:nvSpPr>
          <p:cNvPr id="3" name="TextBox 2"/>
          <p:cNvSpPr txBox="1"/>
          <p:nvPr/>
        </p:nvSpPr>
        <p:spPr>
          <a:xfrm>
            <a:off x="5105400" y="2171839"/>
            <a:ext cx="3505200" cy="769441"/>
          </a:xfrm>
          <a:prstGeom prst="rect">
            <a:avLst/>
          </a:prstGeom>
          <a:noFill/>
        </p:spPr>
        <p:txBody>
          <a:bodyPr wrap="square" rtlCol="0">
            <a:spAutoFit/>
          </a:bodyPr>
          <a:lstStyle/>
          <a:p>
            <a:r>
              <a:rPr lang="en-US" dirty="0" smtClean="0">
                <a:solidFill>
                  <a:schemeClr val="accent2">
                    <a:lumMod val="75000"/>
                  </a:schemeClr>
                </a:solidFill>
                <a:latin typeface="+mn-lt"/>
              </a:rPr>
              <a:t>AUC </a:t>
            </a:r>
            <a:r>
              <a:rPr lang="en-US" sz="2000" dirty="0" smtClean="0">
                <a:latin typeface="+mn-lt"/>
              </a:rPr>
              <a:t>measure (area under the ROC curve)</a:t>
            </a:r>
            <a:endParaRPr lang="el-GR" sz="2000" dirty="0">
              <a:latin typeface="+mn-lt"/>
            </a:endParaRPr>
          </a:p>
        </p:txBody>
      </p:sp>
      <p:sp>
        <p:nvSpPr>
          <p:cNvPr id="4" name="TextBox 3"/>
          <p:cNvSpPr txBox="1"/>
          <p:nvPr/>
        </p:nvSpPr>
        <p:spPr>
          <a:xfrm>
            <a:off x="457200" y="4592301"/>
            <a:ext cx="3276600" cy="1015663"/>
          </a:xfrm>
          <a:prstGeom prst="rect">
            <a:avLst/>
          </a:prstGeom>
          <a:noFill/>
        </p:spPr>
        <p:txBody>
          <a:bodyPr wrap="square" rtlCol="0">
            <a:spAutoFit/>
          </a:bodyPr>
          <a:lstStyle/>
          <a:p>
            <a:pPr marL="342900" indent="-342900">
              <a:buFont typeface="Wingdings" panose="05000000000000000000" pitchFamily="2" charset="2"/>
              <a:buChar char="§"/>
            </a:pPr>
            <a:r>
              <a:rPr lang="el-GR" sz="2000" dirty="0">
                <a:latin typeface="+mn-lt"/>
              </a:rPr>
              <a:t>Συχνά </a:t>
            </a:r>
            <a:r>
              <a:rPr lang="en-US" sz="2000" dirty="0">
                <a:latin typeface="+mn-lt"/>
              </a:rPr>
              <a:t>TN </a:t>
            </a:r>
            <a:r>
              <a:rPr lang="el-GR" sz="2000" dirty="0">
                <a:latin typeface="+mn-lt"/>
              </a:rPr>
              <a:t>μεγάλη τιμή (</a:t>
            </a:r>
            <a:r>
              <a:rPr lang="en-US" sz="2000" dirty="0">
                <a:latin typeface="+mn-lt"/>
              </a:rPr>
              <a:t>FPR </a:t>
            </a:r>
            <a:r>
              <a:rPr lang="el-GR" sz="2000" dirty="0">
                <a:latin typeface="+mn-lt"/>
              </a:rPr>
              <a:t>κοντά στο 0)</a:t>
            </a:r>
          </a:p>
          <a:p>
            <a:pPr marL="342900" indent="-342900">
              <a:buFont typeface="Wingdings" panose="05000000000000000000" pitchFamily="2" charset="2"/>
              <a:buChar char="§"/>
            </a:pPr>
            <a:r>
              <a:rPr lang="el-GR" sz="2000" dirty="0">
                <a:latin typeface="+mn-lt"/>
              </a:rPr>
              <a:t>Επίσης, συχνά μικρό </a:t>
            </a:r>
            <a:r>
              <a:rPr lang="en-US" sz="2000" dirty="0">
                <a:latin typeface="+mn-lt"/>
              </a:rPr>
              <a:t>recall</a:t>
            </a:r>
            <a:endParaRPr lang="el-GR" sz="2000" dirty="0">
              <a:latin typeface="+mn-lt"/>
            </a:endParaRPr>
          </a:p>
        </p:txBody>
      </p:sp>
      <p:cxnSp>
        <p:nvCxnSpPr>
          <p:cNvPr id="6" name="Straight Connector 5"/>
          <p:cNvCxnSpPr/>
          <p:nvPr/>
        </p:nvCxnSpPr>
        <p:spPr>
          <a:xfrm>
            <a:off x="2667000" y="5592508"/>
            <a:ext cx="1828800" cy="107036"/>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335326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81001" y="2286000"/>
            <a:ext cx="7467600" cy="2971800"/>
          </a:xfrm>
          <a:prstGeom prst="rect">
            <a:avLst/>
          </a:prstGeom>
          <a:noFill/>
          <a:ln w="9525">
            <a:noFill/>
            <a:round/>
            <a:headEnd/>
            <a:tailEnd/>
          </a:ln>
        </p:spPr>
        <p:txBody>
          <a:bodyPr/>
          <a:lstStyle/>
          <a:p>
            <a:pPr marL="457200" indent="-457200" algn="just" defTabSz="685800">
              <a:lnSpc>
                <a:spcPct val="90000"/>
              </a:lnSpc>
              <a:spcBef>
                <a:spcPts val="700"/>
              </a:spcBef>
              <a:buClr>
                <a:schemeClr val="tx1"/>
              </a:buClr>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dirty="0" smtClean="0">
                <a:latin typeface="Calibri" charset="0"/>
              </a:rPr>
              <a:t> </a:t>
            </a:r>
            <a:r>
              <a:rPr lang="el-GR" dirty="0">
                <a:latin typeface="Calibri" pitchFamily="34" charset="0"/>
                <a:cs typeface="+mn-cs"/>
              </a:rPr>
              <a:t>Μέχρι στιγμής δυαδικές αποτιμήσεις συνάφειας (συναφές ή μη συναφές)</a:t>
            </a:r>
          </a:p>
          <a:p>
            <a:pPr marL="457200" indent="-457200" algn="just" defTabSz="685800">
              <a:lnSpc>
                <a:spcPct val="90000"/>
              </a:lnSpc>
              <a:spcBef>
                <a:spcPts val="700"/>
              </a:spcBef>
              <a:buClr>
                <a:schemeClr val="tx1"/>
              </a:buClr>
              <a:buFont typeface="Wingdings"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dirty="0">
                <a:latin typeface="Calibri" pitchFamily="34" charset="0"/>
                <a:cs typeface="+mn-cs"/>
              </a:rPr>
              <a:t> Ας υποθέσουμε ότι τα έγραφα βαθμολογούνται για το «πόσο» συναφή είναι σε κάποια βαθμολογική κλίμακα </a:t>
            </a:r>
            <a:r>
              <a:rPr lang="en-US" dirty="0">
                <a:latin typeface="Calibri" pitchFamily="34" charset="0"/>
                <a:cs typeface="+mn-cs"/>
              </a:rPr>
              <a:t>[0, r],  r&gt;2 </a:t>
            </a: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dirty="0" smtClean="0">
              <a:latin typeface="+mn-lt"/>
            </a:endParaRPr>
          </a:p>
          <a:p>
            <a:pPr marL="514350" indent="-514350" algn="just">
              <a:lnSpc>
                <a:spcPct val="150000"/>
              </a:lnSpc>
              <a:spcBef>
                <a:spcPts val="700"/>
              </a:spcBef>
              <a:buClr>
                <a:srgbClr val="336699"/>
              </a:buClr>
              <a:buSzPct val="80000"/>
              <a:buFont typeface="Wingdings" panose="05000000000000000000" pitchFamily="2" charset="2"/>
              <a:buChar char="§"/>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dirty="0" smtClean="0">
              <a:latin typeface="+mn-lt"/>
            </a:endParaRPr>
          </a:p>
        </p:txBody>
      </p:sp>
      <p:sp>
        <p:nvSpPr>
          <p:cNvPr id="5" name="Rectangle 2"/>
          <p:cNvSpPr>
            <a:spLocks noGrp="1" noChangeArrowheads="1"/>
          </p:cNvSpPr>
          <p:nvPr>
            <p:ph type="title"/>
          </p:nvPr>
        </p:nvSpPr>
        <p:spPr>
          <a:xfrm>
            <a:off x="457200" y="685800"/>
            <a:ext cx="7793037" cy="762000"/>
          </a:xfrm>
        </p:spPr>
        <p:txBody>
          <a:bodyPr>
            <a:normAutofit/>
          </a:bodyPr>
          <a:lstStyle/>
          <a:p>
            <a:pPr algn="ctr"/>
            <a:r>
              <a:rPr lang="el-GR" sz="3600" dirty="0" smtClean="0">
                <a:solidFill>
                  <a:schemeClr val="accent2">
                    <a:lumMod val="75000"/>
                  </a:schemeClr>
                </a:solidFill>
              </a:rPr>
              <a:t>Μη δυαδικές αποτιμήσεις</a:t>
            </a:r>
            <a:endParaRPr lang="en-US" sz="3600" dirty="0">
              <a:solidFill>
                <a:schemeClr val="accent2">
                  <a:lumMod val="75000"/>
                </a:schemeClr>
              </a:solidFill>
            </a:endParaRPr>
          </a:p>
        </p:txBody>
      </p:sp>
      <p:sp>
        <p:nvSpPr>
          <p:cNvPr id="4" name="Slide Number Placeholder 3"/>
          <p:cNvSpPr>
            <a:spLocks noGrp="1"/>
          </p:cNvSpPr>
          <p:nvPr>
            <p:ph type="sldNum" sz="quarter" idx="12"/>
          </p:nvPr>
        </p:nvSpPr>
        <p:spPr>
          <a:xfrm>
            <a:off x="6781800" y="6400800"/>
            <a:ext cx="2133600" cy="244475"/>
          </a:xfrm>
        </p:spPr>
        <p:txBody>
          <a:bodyPr/>
          <a:lstStyle/>
          <a:p>
            <a:pPr algn="r">
              <a:defRPr/>
            </a:pPr>
            <a:fld id="{6231DFBC-2454-451B-9C42-04D7F724382E}" type="slidenum">
              <a:rPr lang="en-US" smtClean="0"/>
              <a:pPr algn="r">
                <a:defRPr/>
              </a:pPr>
              <a:t>65</a:t>
            </a:fld>
            <a:endParaRPr lang="en-US"/>
          </a:p>
        </p:txBody>
      </p:sp>
    </p:spTree>
    <p:extLst>
      <p:ext uri="{BB962C8B-B14F-4D97-AF65-F5344CB8AC3E}">
        <p14:creationId xmlns:p14="http://schemas.microsoft.com/office/powerpoint/2010/main" val="210485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Documents and Settings\sjavanma.UCI-ICS\Desktop\Yahoo-Toyota-Query.bmp"/>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a:xfrm>
            <a:off x="457200" y="475455"/>
            <a:ext cx="6451600" cy="5973763"/>
          </a:xfrm>
        </p:spPr>
      </p:pic>
      <p:sp>
        <p:nvSpPr>
          <p:cNvPr id="33795" name="TextBox 4"/>
          <p:cNvSpPr txBox="1">
            <a:spLocks noChangeArrowheads="1"/>
          </p:cNvSpPr>
          <p:nvPr/>
        </p:nvSpPr>
        <p:spPr bwMode="auto">
          <a:xfrm>
            <a:off x="4610100" y="2201863"/>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dirty="0">
                <a:latin typeface="Calibri" pitchFamily="34" charset="0"/>
              </a:rPr>
              <a:t>fair</a:t>
            </a:r>
          </a:p>
        </p:txBody>
      </p:sp>
      <p:cxnSp>
        <p:nvCxnSpPr>
          <p:cNvPr id="7" name="Straight Arrow Connector 6"/>
          <p:cNvCxnSpPr/>
          <p:nvPr/>
        </p:nvCxnSpPr>
        <p:spPr>
          <a:xfrm rot="10800000" flipV="1">
            <a:off x="4648200" y="23955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flipV="1">
            <a:off x="5181600" y="28527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798" name="TextBox 9"/>
          <p:cNvSpPr txBox="1">
            <a:spLocks noChangeArrowheads="1"/>
          </p:cNvSpPr>
          <p:nvPr/>
        </p:nvSpPr>
        <p:spPr bwMode="auto">
          <a:xfrm>
            <a:off x="5257800" y="27003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fair</a:t>
            </a:r>
          </a:p>
        </p:txBody>
      </p:sp>
      <p:sp>
        <p:nvSpPr>
          <p:cNvPr id="33799" name="TextBox 10"/>
          <p:cNvSpPr txBox="1">
            <a:spLocks noChangeArrowheads="1"/>
          </p:cNvSpPr>
          <p:nvPr/>
        </p:nvSpPr>
        <p:spPr bwMode="auto">
          <a:xfrm>
            <a:off x="5257800" y="3309938"/>
            <a:ext cx="609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sz="1400">
                <a:latin typeface="Calibri" pitchFamily="34" charset="0"/>
              </a:rPr>
              <a:t>Good</a:t>
            </a:r>
          </a:p>
        </p:txBody>
      </p:sp>
      <p:cxnSp>
        <p:nvCxnSpPr>
          <p:cNvPr id="12" name="Straight Arrow Connector 11"/>
          <p:cNvCxnSpPr/>
          <p:nvPr/>
        </p:nvCxnSpPr>
        <p:spPr>
          <a:xfrm rot="10800000" flipV="1">
            <a:off x="5486400" y="3462338"/>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9833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36270" y="228600"/>
            <a:ext cx="7886700" cy="1325563"/>
          </a:xfrm>
        </p:spPr>
        <p:txBody>
          <a:bodyPr>
            <a:normAutofit/>
          </a:bodyPr>
          <a:lstStyle/>
          <a:p>
            <a:pPr algn="ctr"/>
            <a:r>
              <a:rPr lang="en-US" altLang="en-US" sz="3600" dirty="0" smtClean="0">
                <a:solidFill>
                  <a:schemeClr val="accent2">
                    <a:lumMod val="75000"/>
                  </a:schemeClr>
                </a:solidFill>
              </a:rPr>
              <a:t>Discounted Cumulative Gain (DCG)</a:t>
            </a:r>
          </a:p>
        </p:txBody>
      </p:sp>
      <p:sp>
        <p:nvSpPr>
          <p:cNvPr id="34819" name="Content Placeholder 2"/>
          <p:cNvSpPr>
            <a:spLocks noGrp="1"/>
          </p:cNvSpPr>
          <p:nvPr>
            <p:ph idx="1"/>
          </p:nvPr>
        </p:nvSpPr>
        <p:spPr>
          <a:xfrm>
            <a:off x="628650" y="1825625"/>
            <a:ext cx="7886700" cy="2822575"/>
          </a:xfrm>
        </p:spPr>
        <p:txBody>
          <a:bodyPr/>
          <a:lstStyle/>
          <a:p>
            <a:pPr>
              <a:buFont typeface="Wingdings" panose="05000000000000000000" pitchFamily="2" charset="2"/>
              <a:buChar char="§"/>
            </a:pPr>
            <a:r>
              <a:rPr lang="el-GR" altLang="en-US" dirty="0" smtClean="0"/>
              <a:t>Δημοφιλές μέτρο για αποτίμηση της αναζήτησης στο </a:t>
            </a:r>
            <a:r>
              <a:rPr lang="en-US" altLang="en-US" dirty="0" smtClean="0"/>
              <a:t>web </a:t>
            </a:r>
            <a:r>
              <a:rPr lang="el-GR" altLang="en-US" dirty="0" smtClean="0"/>
              <a:t>και σε παρόμοιες εφαρμογές</a:t>
            </a:r>
            <a:endParaRPr lang="en-US" altLang="en-US" dirty="0" smtClean="0"/>
          </a:p>
          <a:p>
            <a:pPr>
              <a:buFont typeface="Wingdings" panose="05000000000000000000" pitchFamily="2" charset="2"/>
              <a:buChar char="§"/>
            </a:pPr>
            <a:endParaRPr lang="en-US" altLang="en-US" dirty="0" smtClean="0"/>
          </a:p>
          <a:p>
            <a:pPr>
              <a:buFont typeface="Wingdings" panose="05000000000000000000" pitchFamily="2" charset="2"/>
              <a:buChar char="§"/>
            </a:pPr>
            <a:r>
              <a:rPr lang="el-GR" altLang="en-US" dirty="0" smtClean="0"/>
              <a:t>Δύο κριτήρια</a:t>
            </a:r>
            <a:r>
              <a:rPr lang="en-US" altLang="en-US" dirty="0" smtClean="0"/>
              <a:t>:</a:t>
            </a:r>
          </a:p>
          <a:p>
            <a:pPr lvl="1">
              <a:buFont typeface="Wingdings" panose="05000000000000000000" pitchFamily="2" charset="2"/>
              <a:buChar char="§"/>
            </a:pPr>
            <a:r>
              <a:rPr lang="el-GR" altLang="en-US" dirty="0" smtClean="0">
                <a:solidFill>
                  <a:schemeClr val="accent2">
                    <a:lumMod val="75000"/>
                  </a:schemeClr>
                </a:solidFill>
              </a:rPr>
              <a:t>(βαθμός συνάφειας) </a:t>
            </a:r>
            <a:r>
              <a:rPr lang="el-GR" altLang="en-US" dirty="0" smtClean="0"/>
              <a:t>Έγγραφα με μεγάλη συνάφεια είναι πιο χρήσιμα από οριακά συναφή έγγραφα </a:t>
            </a:r>
          </a:p>
          <a:p>
            <a:pPr lvl="1">
              <a:buFont typeface="Wingdings" panose="05000000000000000000" pitchFamily="2" charset="2"/>
              <a:buChar char="§"/>
            </a:pPr>
            <a:r>
              <a:rPr lang="el-GR" altLang="en-US" dirty="0" smtClean="0">
                <a:solidFill>
                  <a:schemeClr val="accent2">
                    <a:lumMod val="75000"/>
                  </a:schemeClr>
                </a:solidFill>
              </a:rPr>
              <a:t>(θέση στη διάταξη) </a:t>
            </a:r>
            <a:r>
              <a:rPr lang="el-GR" altLang="en-US" dirty="0" smtClean="0"/>
              <a:t>Όσο πιο χαμηλά στη διάταξη εμφανίζεται ένα έγγραφο, τόσο λιγότερο χρήσιμο είναι για ένα χρήστη, αφού είναι λιγότερο πιθανό να το εξετάσει</a:t>
            </a:r>
            <a:endParaRPr lang="en-US" altLang="en-US" dirty="0" smtClean="0"/>
          </a:p>
        </p:txBody>
      </p:sp>
    </p:spTree>
    <p:extLst>
      <p:ext uri="{BB962C8B-B14F-4D97-AF65-F5344CB8AC3E}">
        <p14:creationId xmlns:p14="http://schemas.microsoft.com/office/powerpoint/2010/main" val="136582180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36270" y="0"/>
            <a:ext cx="7886700" cy="1325563"/>
          </a:xfrm>
        </p:spPr>
        <p:txBody>
          <a:bodyPr>
            <a:normAutofit/>
          </a:bodyPr>
          <a:lstStyle/>
          <a:p>
            <a:pPr algn="ctr"/>
            <a:r>
              <a:rPr lang="en-US" altLang="en-US" sz="3600" dirty="0" smtClean="0">
                <a:solidFill>
                  <a:schemeClr val="accent2">
                    <a:lumMod val="75000"/>
                  </a:schemeClr>
                </a:solidFill>
              </a:rPr>
              <a:t>Discounted Cumulative Gain</a:t>
            </a:r>
          </a:p>
        </p:txBody>
      </p:sp>
      <p:sp>
        <p:nvSpPr>
          <p:cNvPr id="3" name="TextBox 2"/>
          <p:cNvSpPr txBox="1"/>
          <p:nvPr/>
        </p:nvSpPr>
        <p:spPr>
          <a:xfrm>
            <a:off x="274320" y="1066800"/>
            <a:ext cx="8610600" cy="5109091"/>
          </a:xfrm>
          <a:prstGeom prst="rect">
            <a:avLst/>
          </a:prstGeom>
          <a:noFill/>
        </p:spPr>
        <p:txBody>
          <a:bodyPr wrap="square" rtlCol="0">
            <a:spAutoFit/>
          </a:bodyPr>
          <a:lstStyle/>
          <a:p>
            <a:pPr fontAlgn="auto">
              <a:spcAft>
                <a:spcPts val="0"/>
              </a:spcAft>
              <a:buFont typeface="Wingdings" panose="05000000000000000000" pitchFamily="2" charset="2"/>
              <a:buChar char="§"/>
            </a:pPr>
            <a:r>
              <a:rPr lang="en-US" altLang="en-US" dirty="0" smtClean="0">
                <a:latin typeface="+mn-lt"/>
              </a:rPr>
              <a:t> </a:t>
            </a:r>
            <a:r>
              <a:rPr lang="el-GR" altLang="en-US" sz="2000" dirty="0" smtClean="0">
                <a:latin typeface="+mn-lt"/>
              </a:rPr>
              <a:t>Έστω </a:t>
            </a:r>
            <a:r>
              <a:rPr lang="el-GR" altLang="en-US" sz="2000" dirty="0">
                <a:latin typeface="+mn-lt"/>
              </a:rPr>
              <a:t>αξιολογήσεις συνάφειας στην κλίμακα </a:t>
            </a:r>
            <a:r>
              <a:rPr lang="en-US" altLang="en-US" sz="2000" dirty="0">
                <a:latin typeface="+mn-lt"/>
              </a:rPr>
              <a:t>[0,</a:t>
            </a:r>
            <a:r>
              <a:rPr lang="el-GR" altLang="en-US" sz="2000" dirty="0">
                <a:latin typeface="+mn-lt"/>
              </a:rPr>
              <a:t> </a:t>
            </a:r>
            <a:r>
              <a:rPr lang="en-US" altLang="en-US" sz="2000" dirty="0">
                <a:latin typeface="+mn-lt"/>
              </a:rPr>
              <a:t>r]</a:t>
            </a:r>
            <a:r>
              <a:rPr lang="el-GR" altLang="en-US" sz="2000" dirty="0">
                <a:latin typeface="+mn-lt"/>
              </a:rPr>
              <a:t>, </a:t>
            </a:r>
            <a:r>
              <a:rPr lang="en-US" altLang="en-US" sz="2000" dirty="0">
                <a:latin typeface="+mn-lt"/>
              </a:rPr>
              <a:t> r&gt;2</a:t>
            </a:r>
            <a:r>
              <a:rPr lang="el-GR" altLang="en-US" sz="2000" dirty="0">
                <a:latin typeface="+mn-lt"/>
              </a:rPr>
              <a:t> και ότι οι αξιολογήσεις των </a:t>
            </a:r>
            <a:r>
              <a:rPr lang="en-US" altLang="en-US" sz="2000" i="1" dirty="0">
                <a:latin typeface="+mn-lt"/>
              </a:rPr>
              <a:t>n</a:t>
            </a:r>
            <a:r>
              <a:rPr lang="en-US" altLang="en-US" sz="2000" dirty="0">
                <a:latin typeface="+mn-lt"/>
              </a:rPr>
              <a:t> </a:t>
            </a:r>
            <a:r>
              <a:rPr lang="el-GR" altLang="en-US" sz="2000" dirty="0">
                <a:latin typeface="+mn-lt"/>
              </a:rPr>
              <a:t>πρώτων εγγράφων είναι </a:t>
            </a:r>
            <a:r>
              <a:rPr lang="en-US" altLang="en-US" sz="2000" dirty="0">
                <a:solidFill>
                  <a:schemeClr val="accent5">
                    <a:lumMod val="75000"/>
                  </a:schemeClr>
                </a:solidFill>
                <a:latin typeface="+mn-lt"/>
              </a:rPr>
              <a:t>r</a:t>
            </a:r>
            <a:r>
              <a:rPr lang="en-US" altLang="en-US" sz="2000" baseline="-25000" dirty="0">
                <a:solidFill>
                  <a:schemeClr val="accent5">
                    <a:lumMod val="75000"/>
                  </a:schemeClr>
                </a:solidFill>
                <a:latin typeface="+mn-lt"/>
              </a:rPr>
              <a:t>1</a:t>
            </a:r>
            <a:r>
              <a:rPr lang="en-US" altLang="en-US" sz="2000" dirty="0">
                <a:solidFill>
                  <a:schemeClr val="accent5">
                    <a:lumMod val="75000"/>
                  </a:schemeClr>
                </a:solidFill>
                <a:latin typeface="+mn-lt"/>
              </a:rPr>
              <a:t>, r</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 …</a:t>
            </a:r>
            <a:r>
              <a:rPr lang="el-GR" altLang="en-US" sz="2000" dirty="0">
                <a:solidFill>
                  <a:schemeClr val="accent5">
                    <a:lumMod val="75000"/>
                  </a:schemeClr>
                </a:solidFill>
                <a:latin typeface="+mn-lt"/>
              </a:rPr>
              <a:t> </a:t>
            </a:r>
            <a:r>
              <a:rPr lang="en-US" altLang="en-US" sz="2000" dirty="0" err="1">
                <a:solidFill>
                  <a:schemeClr val="accent5">
                    <a:lumMod val="75000"/>
                  </a:schemeClr>
                </a:solidFill>
                <a:latin typeface="+mn-lt"/>
              </a:rPr>
              <a:t>r</a:t>
            </a:r>
            <a:r>
              <a:rPr lang="en-US" altLang="en-US" sz="2000" baseline="-25000" dirty="0" err="1">
                <a:solidFill>
                  <a:schemeClr val="accent5">
                    <a:lumMod val="75000"/>
                  </a:schemeClr>
                </a:solidFill>
                <a:latin typeface="+mn-lt"/>
              </a:rPr>
              <a:t>n</a:t>
            </a:r>
            <a:r>
              <a:rPr lang="en-US" altLang="en-US" sz="2000" dirty="0">
                <a:solidFill>
                  <a:schemeClr val="accent5">
                    <a:lumMod val="75000"/>
                  </a:schemeClr>
                </a:solidFill>
                <a:latin typeface="+mn-lt"/>
              </a:rPr>
              <a:t> </a:t>
            </a:r>
            <a:r>
              <a:rPr lang="en-US" altLang="en-US" sz="2000" dirty="0">
                <a:latin typeface="+mn-lt"/>
              </a:rPr>
              <a:t>(</a:t>
            </a:r>
            <a:r>
              <a:rPr lang="el-GR" altLang="en-US" sz="2000" dirty="0">
                <a:latin typeface="+mn-lt"/>
              </a:rPr>
              <a:t>σε σειρά διάταξης) </a:t>
            </a:r>
            <a:endParaRPr lang="en-US" altLang="en-US" sz="2000" dirty="0">
              <a:latin typeface="+mn-lt"/>
            </a:endParaRPr>
          </a:p>
          <a:p>
            <a:pPr fontAlgn="auto">
              <a:spcAft>
                <a:spcPts val="0"/>
              </a:spcAft>
              <a:buFont typeface="Wingdings" panose="05000000000000000000" pitchFamily="2" charset="2"/>
              <a:buChar char="§"/>
            </a:pPr>
            <a:endParaRPr lang="en-US" altLang="en-US" sz="2000" dirty="0">
              <a:latin typeface="+mn-lt"/>
            </a:endParaRPr>
          </a:p>
          <a:p>
            <a:pPr fontAlgn="auto">
              <a:spcAft>
                <a:spcPts val="0"/>
              </a:spcAft>
              <a:buFont typeface="Wingdings" panose="05000000000000000000" pitchFamily="2" charset="2"/>
              <a:buChar char="§"/>
            </a:pPr>
            <a:r>
              <a:rPr lang="en-US" altLang="en-US" sz="2000" dirty="0" smtClean="0">
                <a:latin typeface="+mn-lt"/>
              </a:rPr>
              <a:t> </a:t>
            </a:r>
            <a:r>
              <a:rPr lang="el-GR" altLang="en-US" sz="2000" dirty="0" smtClean="0">
                <a:latin typeface="+mn-lt"/>
              </a:rPr>
              <a:t>Χρήση </a:t>
            </a:r>
            <a:r>
              <a:rPr lang="el-GR" altLang="en-US" sz="2000" dirty="0">
                <a:latin typeface="+mn-lt"/>
              </a:rPr>
              <a:t>βαθμιδωτής (</a:t>
            </a:r>
            <a:r>
              <a:rPr lang="en-US" altLang="en-US" sz="2000" dirty="0">
                <a:latin typeface="+mn-lt"/>
              </a:rPr>
              <a:t>graded</a:t>
            </a:r>
            <a:r>
              <a:rPr lang="el-GR" altLang="en-US" sz="2000" dirty="0">
                <a:latin typeface="+mn-lt"/>
              </a:rPr>
              <a:t>) συνάφειας ως μέτρου της χρησιμότητας ή του </a:t>
            </a:r>
            <a:r>
              <a:rPr lang="el-GR" altLang="en-US" sz="2000" dirty="0">
                <a:solidFill>
                  <a:schemeClr val="accent2">
                    <a:lumMod val="75000"/>
                  </a:schemeClr>
                </a:solidFill>
                <a:latin typeface="+mn-lt"/>
              </a:rPr>
              <a:t>κέρδους (</a:t>
            </a:r>
            <a:r>
              <a:rPr lang="en-US" altLang="en-US" sz="2000" dirty="0">
                <a:solidFill>
                  <a:schemeClr val="accent2">
                    <a:lumMod val="75000"/>
                  </a:schemeClr>
                </a:solidFill>
                <a:latin typeface="+mn-lt"/>
              </a:rPr>
              <a:t>gain) </a:t>
            </a:r>
            <a:r>
              <a:rPr lang="el-GR" altLang="en-US" sz="2000" dirty="0">
                <a:latin typeface="+mn-lt"/>
              </a:rPr>
              <a:t>από την εξέταση ενός εγγράφου</a:t>
            </a:r>
            <a:endParaRPr lang="en-US" altLang="en-US" sz="2000" dirty="0">
              <a:latin typeface="+mn-lt"/>
            </a:endParaRPr>
          </a:p>
          <a:p>
            <a:pPr fontAlgn="auto">
              <a:spcAft>
                <a:spcPts val="0"/>
              </a:spcAft>
              <a:buFont typeface="Wingdings" panose="05000000000000000000" pitchFamily="2" charset="2"/>
              <a:buChar char="§"/>
            </a:pPr>
            <a:r>
              <a:rPr lang="en-US" altLang="en-US" dirty="0" smtClean="0">
                <a:latin typeface="+mn-lt"/>
              </a:rPr>
              <a:t> </a:t>
            </a:r>
            <a:r>
              <a:rPr lang="el-GR" altLang="en-US" sz="2000" dirty="0" smtClean="0">
                <a:latin typeface="+mn-lt"/>
              </a:rPr>
              <a:t>Το </a:t>
            </a:r>
            <a:r>
              <a:rPr lang="el-GR" altLang="en-US" sz="2000" dirty="0">
                <a:latin typeface="+mn-lt"/>
              </a:rPr>
              <a:t>κέρδος </a:t>
            </a:r>
            <a:endParaRPr lang="en-US" altLang="en-US" sz="2000" dirty="0" smtClean="0">
              <a:latin typeface="+mn-lt"/>
            </a:endParaRPr>
          </a:p>
          <a:p>
            <a:pPr lvl="1" fontAlgn="auto">
              <a:spcAft>
                <a:spcPts val="0"/>
              </a:spcAft>
              <a:buFont typeface="Wingdings" panose="05000000000000000000" pitchFamily="2" charset="2"/>
              <a:buChar char="§"/>
            </a:pPr>
            <a:r>
              <a:rPr lang="en-US" altLang="en-US" sz="2000" dirty="0" smtClean="0">
                <a:solidFill>
                  <a:schemeClr val="accent6">
                    <a:lumMod val="75000"/>
                  </a:schemeClr>
                </a:solidFill>
                <a:latin typeface="+mn-lt"/>
              </a:rPr>
              <a:t> </a:t>
            </a:r>
            <a:r>
              <a:rPr lang="el-GR" altLang="en-US" sz="2000" dirty="0" smtClean="0">
                <a:solidFill>
                  <a:schemeClr val="accent6">
                    <a:lumMod val="75000"/>
                  </a:schemeClr>
                </a:solidFill>
                <a:latin typeface="+mn-lt"/>
              </a:rPr>
              <a:t>συγκεντρώνεται</a:t>
            </a:r>
            <a:r>
              <a:rPr lang="en-US" altLang="en-US" sz="2000" dirty="0">
                <a:solidFill>
                  <a:schemeClr val="accent6">
                    <a:lumMod val="75000"/>
                  </a:schemeClr>
                </a:solidFill>
                <a:latin typeface="+mn-lt"/>
              </a:rPr>
              <a:t>/</a:t>
            </a:r>
            <a:r>
              <a:rPr lang="el-GR" altLang="en-US" sz="2000" dirty="0">
                <a:solidFill>
                  <a:schemeClr val="accent6">
                    <a:lumMod val="75000"/>
                  </a:schemeClr>
                </a:solidFill>
                <a:latin typeface="+mn-lt"/>
              </a:rPr>
              <a:t>αθροίζεται ξεκινώντας από την κορυφή της διάταξης </a:t>
            </a:r>
            <a:endParaRPr lang="en-US" altLang="en-US" sz="2000" dirty="0">
              <a:solidFill>
                <a:schemeClr val="accent6">
                  <a:lumMod val="75000"/>
                </a:schemeClr>
              </a:solidFill>
              <a:latin typeface="+mn-lt"/>
            </a:endParaRPr>
          </a:p>
          <a:p>
            <a:pPr lvl="2"/>
            <a:r>
              <a:rPr lang="en-US" altLang="en-US" sz="2000" dirty="0">
                <a:solidFill>
                  <a:schemeClr val="accent2">
                    <a:lumMod val="75000"/>
                  </a:schemeClr>
                </a:solidFill>
                <a:latin typeface="+mn-lt"/>
              </a:rPr>
              <a:t>Cumulative Gain (CG) </a:t>
            </a:r>
            <a:r>
              <a:rPr lang="el-GR" altLang="en-US" sz="2000" dirty="0">
                <a:latin typeface="+mn-lt"/>
              </a:rPr>
              <a:t>στη θέση διάταξης (</a:t>
            </a:r>
            <a:r>
              <a:rPr lang="en-US" altLang="en-US" sz="2000" dirty="0">
                <a:latin typeface="+mn-lt"/>
              </a:rPr>
              <a:t>rank</a:t>
            </a:r>
            <a:r>
              <a:rPr lang="el-GR" altLang="en-US" sz="2000" dirty="0">
                <a:latin typeface="+mn-lt"/>
              </a:rPr>
              <a:t>)</a:t>
            </a:r>
            <a:r>
              <a:rPr lang="en-US" altLang="en-US" sz="2000" dirty="0">
                <a:latin typeface="+mn-lt"/>
              </a:rPr>
              <a:t> </a:t>
            </a:r>
            <a:r>
              <a:rPr lang="en-US" altLang="en-US" sz="2000" i="1" dirty="0">
                <a:solidFill>
                  <a:schemeClr val="accent2">
                    <a:lumMod val="75000"/>
                  </a:schemeClr>
                </a:solidFill>
                <a:latin typeface="+mn-lt"/>
              </a:rPr>
              <a:t>n</a:t>
            </a:r>
          </a:p>
          <a:p>
            <a:pPr lvl="1"/>
            <a:r>
              <a:rPr lang="en-US" altLang="en-US" sz="2000" dirty="0" smtClean="0">
                <a:latin typeface="+mn-lt"/>
              </a:rPr>
              <a:t>			</a:t>
            </a:r>
            <a:r>
              <a:rPr lang="en-US" altLang="en-US" sz="2000" dirty="0" smtClean="0">
                <a:solidFill>
                  <a:schemeClr val="accent5">
                    <a:lumMod val="75000"/>
                  </a:schemeClr>
                </a:solidFill>
                <a:latin typeface="+mn-lt"/>
              </a:rPr>
              <a:t>CG </a:t>
            </a:r>
            <a:r>
              <a:rPr lang="en-US" altLang="en-US" sz="2000" dirty="0">
                <a:solidFill>
                  <a:schemeClr val="accent5">
                    <a:lumMod val="75000"/>
                  </a:schemeClr>
                </a:solidFill>
                <a:latin typeface="+mn-lt"/>
              </a:rPr>
              <a:t>= r</a:t>
            </a:r>
            <a:r>
              <a:rPr lang="en-US" altLang="en-US" sz="2000" baseline="-25000" dirty="0">
                <a:solidFill>
                  <a:schemeClr val="accent5">
                    <a:lumMod val="75000"/>
                  </a:schemeClr>
                </a:solidFill>
                <a:latin typeface="+mn-lt"/>
              </a:rPr>
              <a:t>1</a:t>
            </a:r>
            <a:r>
              <a:rPr lang="en-US" altLang="en-US" sz="2000" dirty="0">
                <a:solidFill>
                  <a:schemeClr val="accent5">
                    <a:lumMod val="75000"/>
                  </a:schemeClr>
                </a:solidFill>
                <a:latin typeface="+mn-lt"/>
              </a:rPr>
              <a:t>+r</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a:t>
            </a:r>
            <a:r>
              <a:rPr lang="en-US" altLang="en-US" sz="2000" dirty="0" err="1">
                <a:solidFill>
                  <a:schemeClr val="accent5">
                    <a:lumMod val="75000"/>
                  </a:schemeClr>
                </a:solidFill>
                <a:latin typeface="+mn-lt"/>
              </a:rPr>
              <a:t>r</a:t>
            </a:r>
            <a:r>
              <a:rPr lang="en-US" altLang="en-US" sz="2000" baseline="-25000" dirty="0" err="1">
                <a:solidFill>
                  <a:schemeClr val="accent5">
                    <a:lumMod val="75000"/>
                  </a:schemeClr>
                </a:solidFill>
                <a:latin typeface="+mn-lt"/>
              </a:rPr>
              <a:t>n</a:t>
            </a:r>
            <a:endParaRPr lang="en-US" altLang="en-US" sz="2000" baseline="-25000" dirty="0">
              <a:solidFill>
                <a:schemeClr val="accent5">
                  <a:lumMod val="75000"/>
                </a:schemeClr>
              </a:solidFill>
              <a:latin typeface="+mn-lt"/>
            </a:endParaRPr>
          </a:p>
          <a:p>
            <a:pPr lvl="1" fontAlgn="auto">
              <a:spcAft>
                <a:spcPts val="0"/>
              </a:spcAft>
              <a:buClr>
                <a:schemeClr val="accent6">
                  <a:lumMod val="75000"/>
                </a:schemeClr>
              </a:buClr>
              <a:buFont typeface="Wingdings" panose="05000000000000000000" pitchFamily="2" charset="2"/>
              <a:buChar char="§"/>
            </a:pPr>
            <a:r>
              <a:rPr lang="en-US" altLang="en-US" dirty="0" smtClean="0">
                <a:solidFill>
                  <a:schemeClr val="accent2">
                    <a:lumMod val="75000"/>
                  </a:schemeClr>
                </a:solidFill>
                <a:latin typeface="+mn-lt"/>
              </a:rPr>
              <a:t> </a:t>
            </a:r>
            <a:r>
              <a:rPr lang="el-GR" altLang="en-US" sz="2000" dirty="0">
                <a:solidFill>
                  <a:schemeClr val="accent6">
                    <a:lumMod val="75000"/>
                  </a:schemeClr>
                </a:solidFill>
                <a:latin typeface="+mn-lt"/>
              </a:rPr>
              <a:t>μειώνεται</a:t>
            </a:r>
            <a:r>
              <a:rPr lang="el-GR" altLang="en-US" sz="2000" dirty="0" smtClean="0">
                <a:latin typeface="+mn-lt"/>
              </a:rPr>
              <a:t> </a:t>
            </a:r>
            <a:r>
              <a:rPr lang="el-GR" altLang="en-US" sz="2000" dirty="0">
                <a:solidFill>
                  <a:schemeClr val="accent6">
                    <a:lumMod val="75000"/>
                  </a:schemeClr>
                </a:solidFill>
                <a:latin typeface="+mn-lt"/>
              </a:rPr>
              <a:t>ή γίνεται έκπτωση </a:t>
            </a:r>
            <a:r>
              <a:rPr lang="el-GR" altLang="en-US" sz="2000" dirty="0">
                <a:latin typeface="+mn-lt"/>
              </a:rPr>
              <a:t>(</a:t>
            </a:r>
            <a:r>
              <a:rPr lang="en-US" altLang="en-US" sz="2000" dirty="0">
                <a:latin typeface="+mn-lt"/>
              </a:rPr>
              <a:t>discounted</a:t>
            </a:r>
            <a:r>
              <a:rPr lang="el-GR" altLang="en-US" sz="2000" dirty="0">
                <a:latin typeface="+mn-lt"/>
              </a:rPr>
              <a:t>) στα χαμηλότερα επίπεδα</a:t>
            </a:r>
            <a:endParaRPr lang="en-US" altLang="en-US" sz="2000" dirty="0">
              <a:latin typeface="+mn-lt"/>
            </a:endParaRPr>
          </a:p>
          <a:p>
            <a:r>
              <a:rPr lang="en-US" altLang="en-US" sz="2000" dirty="0" smtClean="0">
                <a:solidFill>
                  <a:schemeClr val="accent2">
                    <a:lumMod val="75000"/>
                  </a:schemeClr>
                </a:solidFill>
                <a:latin typeface="+mn-lt"/>
              </a:rPr>
              <a:t>	Discounted </a:t>
            </a:r>
            <a:r>
              <a:rPr lang="en-US" altLang="en-US" sz="2000" dirty="0">
                <a:solidFill>
                  <a:schemeClr val="accent2">
                    <a:lumMod val="75000"/>
                  </a:schemeClr>
                </a:solidFill>
                <a:latin typeface="+mn-lt"/>
              </a:rPr>
              <a:t>Cumulative Gain (DCG) </a:t>
            </a:r>
            <a:r>
              <a:rPr lang="el-GR" altLang="en-US" sz="2000" dirty="0">
                <a:latin typeface="+mn-lt"/>
              </a:rPr>
              <a:t>στη θέση διάταξης </a:t>
            </a:r>
            <a:r>
              <a:rPr lang="en-US" altLang="en-US" sz="2000" i="1" dirty="0">
                <a:solidFill>
                  <a:schemeClr val="accent2">
                    <a:lumMod val="75000"/>
                  </a:schemeClr>
                </a:solidFill>
                <a:latin typeface="+mn-lt"/>
              </a:rPr>
              <a:t>n</a:t>
            </a:r>
          </a:p>
          <a:p>
            <a:pPr lvl="5"/>
            <a:r>
              <a:rPr lang="en-US" altLang="en-US" sz="2000" dirty="0">
                <a:solidFill>
                  <a:schemeClr val="accent5">
                    <a:lumMod val="75000"/>
                  </a:schemeClr>
                </a:solidFill>
                <a:latin typeface="+mn-lt"/>
              </a:rPr>
              <a:t>DCG = r</a:t>
            </a:r>
            <a:r>
              <a:rPr lang="en-US" altLang="en-US" sz="2000" baseline="-25000" dirty="0">
                <a:solidFill>
                  <a:schemeClr val="accent5">
                    <a:lumMod val="75000"/>
                  </a:schemeClr>
                </a:solidFill>
                <a:latin typeface="+mn-lt"/>
              </a:rPr>
              <a:t>1</a:t>
            </a:r>
            <a:r>
              <a:rPr lang="en-US" altLang="en-US" sz="2000" dirty="0">
                <a:solidFill>
                  <a:schemeClr val="accent5">
                    <a:lumMod val="75000"/>
                  </a:schemeClr>
                </a:solidFill>
                <a:latin typeface="+mn-lt"/>
              </a:rPr>
              <a:t> + r</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/log</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2 + r</a:t>
            </a:r>
            <a:r>
              <a:rPr lang="en-US" altLang="en-US" sz="2000" baseline="-25000" dirty="0">
                <a:solidFill>
                  <a:schemeClr val="accent5">
                    <a:lumMod val="75000"/>
                  </a:schemeClr>
                </a:solidFill>
                <a:latin typeface="+mn-lt"/>
              </a:rPr>
              <a:t>3</a:t>
            </a:r>
            <a:r>
              <a:rPr lang="en-US" altLang="en-US" sz="2000" dirty="0">
                <a:solidFill>
                  <a:schemeClr val="accent5">
                    <a:lumMod val="75000"/>
                  </a:schemeClr>
                </a:solidFill>
                <a:latin typeface="+mn-lt"/>
              </a:rPr>
              <a:t>/log</a:t>
            </a:r>
            <a:r>
              <a:rPr lang="en-US" altLang="en-US" sz="2000" baseline="-25000" dirty="0">
                <a:solidFill>
                  <a:schemeClr val="accent5">
                    <a:lumMod val="75000"/>
                  </a:schemeClr>
                </a:solidFill>
                <a:latin typeface="+mn-lt"/>
              </a:rPr>
              <a:t>2</a:t>
            </a:r>
            <a:r>
              <a:rPr lang="en-US" altLang="en-US" sz="2000" dirty="0">
                <a:solidFill>
                  <a:schemeClr val="accent5">
                    <a:lumMod val="75000"/>
                  </a:schemeClr>
                </a:solidFill>
                <a:latin typeface="+mn-lt"/>
              </a:rPr>
              <a:t>3 + … </a:t>
            </a:r>
            <a:r>
              <a:rPr lang="en-US" altLang="en-US" sz="2000" dirty="0" err="1" smtClean="0">
                <a:solidFill>
                  <a:schemeClr val="accent5">
                    <a:lumMod val="75000"/>
                  </a:schemeClr>
                </a:solidFill>
                <a:latin typeface="+mn-lt"/>
              </a:rPr>
              <a:t>r</a:t>
            </a:r>
            <a:r>
              <a:rPr lang="en-US" altLang="en-US" sz="2000" baseline="-25000" dirty="0" err="1" smtClean="0">
                <a:solidFill>
                  <a:schemeClr val="accent5">
                    <a:lumMod val="75000"/>
                  </a:schemeClr>
                </a:solidFill>
                <a:latin typeface="+mn-lt"/>
              </a:rPr>
              <a:t>n</a:t>
            </a:r>
            <a:r>
              <a:rPr lang="en-US" altLang="en-US" sz="2000" dirty="0" smtClean="0">
                <a:solidFill>
                  <a:schemeClr val="accent5">
                    <a:lumMod val="75000"/>
                  </a:schemeClr>
                </a:solidFill>
                <a:latin typeface="+mn-lt"/>
              </a:rPr>
              <a:t>/log</a:t>
            </a:r>
            <a:r>
              <a:rPr lang="en-US" altLang="en-US" sz="2000" baseline="-25000" dirty="0" smtClean="0">
                <a:solidFill>
                  <a:schemeClr val="accent5">
                    <a:lumMod val="75000"/>
                  </a:schemeClr>
                </a:solidFill>
                <a:latin typeface="+mn-lt"/>
              </a:rPr>
              <a:t>2</a:t>
            </a:r>
            <a:r>
              <a:rPr lang="en-US" altLang="en-US" sz="2000" dirty="0" smtClean="0">
                <a:solidFill>
                  <a:schemeClr val="accent5">
                    <a:lumMod val="75000"/>
                  </a:schemeClr>
                </a:solidFill>
                <a:latin typeface="+mn-lt"/>
              </a:rPr>
              <a:t>n</a:t>
            </a:r>
          </a:p>
          <a:p>
            <a:pPr lvl="5"/>
            <a:endParaRPr lang="el-GR" altLang="en-US" sz="800" dirty="0">
              <a:latin typeface="+mn-lt"/>
            </a:endParaRPr>
          </a:p>
          <a:p>
            <a:pPr lvl="3" fontAlgn="auto">
              <a:spcAft>
                <a:spcPts val="0"/>
              </a:spcAft>
              <a:buFont typeface="Wingdings" panose="05000000000000000000" pitchFamily="2" charset="2"/>
              <a:buChar char="§"/>
            </a:pPr>
            <a:r>
              <a:rPr lang="en-US" altLang="en-US" sz="1800" dirty="0" smtClean="0">
                <a:latin typeface="+mn-lt"/>
              </a:rPr>
              <a:t> </a:t>
            </a:r>
            <a:r>
              <a:rPr lang="el-GR" altLang="en-US" sz="1600" dirty="0" smtClean="0">
                <a:latin typeface="+mn-lt"/>
              </a:rPr>
              <a:t>Η </a:t>
            </a:r>
            <a:r>
              <a:rPr lang="el-GR" altLang="en-US" sz="1600" dirty="0">
                <a:latin typeface="+mn-lt"/>
              </a:rPr>
              <a:t>σχετική μείωση είναι </a:t>
            </a:r>
            <a:r>
              <a:rPr lang="en-US" altLang="en-US" sz="1600" i="1" dirty="0">
                <a:solidFill>
                  <a:schemeClr val="accent2">
                    <a:lumMod val="75000"/>
                  </a:schemeClr>
                </a:solidFill>
                <a:latin typeface="+mn-lt"/>
              </a:rPr>
              <a:t>1/log (rank)</a:t>
            </a:r>
            <a:endParaRPr lang="el-GR" altLang="en-US" sz="1600" i="1" dirty="0">
              <a:solidFill>
                <a:schemeClr val="accent2">
                  <a:lumMod val="75000"/>
                </a:schemeClr>
              </a:solidFill>
              <a:latin typeface="+mn-lt"/>
            </a:endParaRPr>
          </a:p>
          <a:p>
            <a:pPr lvl="4" fontAlgn="auto">
              <a:spcAft>
                <a:spcPts val="0"/>
              </a:spcAft>
              <a:buFont typeface="Wingdings" panose="05000000000000000000" pitchFamily="2" charset="2"/>
              <a:buChar char="§"/>
            </a:pPr>
            <a:r>
              <a:rPr lang="en-US" altLang="en-US" sz="1600" dirty="0" smtClean="0">
                <a:latin typeface="+mn-lt"/>
              </a:rPr>
              <a:t> </a:t>
            </a:r>
            <a:r>
              <a:rPr lang="el-GR" altLang="en-US" sz="1600" dirty="0" smtClean="0">
                <a:latin typeface="+mn-lt"/>
              </a:rPr>
              <a:t>Για </a:t>
            </a:r>
            <a:r>
              <a:rPr lang="el-GR" altLang="en-US" sz="1600" dirty="0">
                <a:latin typeface="+mn-lt"/>
              </a:rPr>
              <a:t>βάση 2, η μείωση του κέρδους στο επίπεδο 4 είναι 1/2 και στο επίπεδο 8 είναι 1/3</a:t>
            </a:r>
          </a:p>
          <a:p>
            <a:pPr lvl="4" fontAlgn="auto">
              <a:spcAft>
                <a:spcPts val="0"/>
              </a:spcAft>
              <a:buFont typeface="Wingdings" panose="05000000000000000000" pitchFamily="2" charset="2"/>
              <a:buChar char="§"/>
            </a:pPr>
            <a:r>
              <a:rPr lang="el-GR" altLang="en-US" sz="1600" dirty="0">
                <a:latin typeface="+mn-lt"/>
              </a:rPr>
              <a:t>Χρησιμοποιούνται και άλλες βάσεις εκτός του 2 για το λογάριθμο</a:t>
            </a:r>
            <a:endParaRPr lang="en-US" altLang="en-US" sz="1600" dirty="0">
              <a:latin typeface="+mn-lt"/>
            </a:endParaRPr>
          </a:p>
        </p:txBody>
      </p:sp>
    </p:spTree>
    <p:extLst>
      <p:ext uri="{BB962C8B-B14F-4D97-AF65-F5344CB8AC3E}">
        <p14:creationId xmlns:p14="http://schemas.microsoft.com/office/powerpoint/2010/main" val="313385084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idx="1"/>
          </p:nvPr>
        </p:nvSpPr>
        <p:spPr>
          <a:xfrm>
            <a:off x="762000" y="2514600"/>
            <a:ext cx="7353300" cy="2590800"/>
          </a:xfrm>
        </p:spPr>
        <p:txBody>
          <a:bodyPr>
            <a:noAutofit/>
          </a:bodyPr>
          <a:lstStyle/>
          <a:p>
            <a:r>
              <a:rPr lang="en-US" altLang="en-US" dirty="0" smtClean="0"/>
              <a:t>10 </a:t>
            </a:r>
            <a:r>
              <a:rPr lang="el-GR" altLang="en-US" dirty="0" smtClean="0"/>
              <a:t>διατεταγμένα έγγραφα σε κλίμακα συνάφειας </a:t>
            </a:r>
            <a:r>
              <a:rPr lang="en-US" altLang="en-US" dirty="0" smtClean="0"/>
              <a:t>0-3: </a:t>
            </a:r>
          </a:p>
          <a:p>
            <a:pPr lvl="1">
              <a:buFont typeface="Wingdings" pitchFamily="2" charset="2"/>
              <a:buNone/>
            </a:pPr>
            <a:r>
              <a:rPr lang="en-US" altLang="en-US" dirty="0" smtClean="0"/>
              <a:t>3, 2, 3, 0, 0, 1, 2, 2, 3, 0</a:t>
            </a:r>
          </a:p>
          <a:p>
            <a:r>
              <a:rPr lang="en-US" altLang="en-US" dirty="0" smtClean="0"/>
              <a:t>discounted gain: </a:t>
            </a:r>
          </a:p>
          <a:p>
            <a:pPr lvl="1">
              <a:buFont typeface="Wingdings" pitchFamily="2" charset="2"/>
              <a:buNone/>
            </a:pPr>
            <a:r>
              <a:rPr lang="en-US" altLang="en-US" dirty="0" smtClean="0"/>
              <a:t>3, 2/1, 3/1.59, 0, 0, 1/2.59, 2/2.81, 2/3, 3/3.17, 0 </a:t>
            </a:r>
          </a:p>
          <a:p>
            <a:pPr lvl="1">
              <a:buFont typeface="Wingdings" pitchFamily="2" charset="2"/>
              <a:buNone/>
            </a:pPr>
            <a:r>
              <a:rPr lang="en-US" altLang="en-US" dirty="0" smtClean="0"/>
              <a:t>= 3, 2, 1.89, 0, 0, 0.39, 0.71, 0.67, 0.95, 0</a:t>
            </a:r>
          </a:p>
          <a:p>
            <a:r>
              <a:rPr lang="en-US" altLang="en-US" dirty="0" smtClean="0"/>
              <a:t>DCG:</a:t>
            </a:r>
          </a:p>
          <a:p>
            <a:pPr lvl="1">
              <a:buFont typeface="Wingdings" pitchFamily="2" charset="2"/>
              <a:buNone/>
            </a:pPr>
            <a:r>
              <a:rPr lang="en-US" altLang="en-US" dirty="0" smtClean="0"/>
              <a:t>3, 5, 6.89, 6.89, 6.89, 7.28, 7.99, 8.66, 9.61, 9.61</a:t>
            </a:r>
          </a:p>
          <a:p>
            <a:endParaRPr lang="en-US" altLang="en-US" dirty="0" smtClean="0"/>
          </a:p>
          <a:p>
            <a:pPr lvl="2">
              <a:buFont typeface="Wingdings" pitchFamily="2" charset="2"/>
              <a:buNone/>
            </a:pPr>
            <a:endParaRPr lang="en-US" altLang="en-US" dirty="0" smtClean="0"/>
          </a:p>
        </p:txBody>
      </p:sp>
      <p:sp>
        <p:nvSpPr>
          <p:cNvPr id="5" name="Title 1"/>
          <p:cNvSpPr>
            <a:spLocks noGrp="1"/>
          </p:cNvSpPr>
          <p:nvPr>
            <p:ph type="title"/>
          </p:nvPr>
        </p:nvSpPr>
        <p:spPr>
          <a:xfrm>
            <a:off x="636270" y="228600"/>
            <a:ext cx="7886700" cy="1325563"/>
          </a:xfrm>
        </p:spPr>
        <p:txBody>
          <a:bodyPr>
            <a:normAutofit/>
          </a:bodyPr>
          <a:lstStyle/>
          <a:p>
            <a:pPr algn="ctr"/>
            <a:r>
              <a:rPr lang="en-US" altLang="en-US" sz="3600" dirty="0" smtClean="0">
                <a:solidFill>
                  <a:schemeClr val="accent2">
                    <a:lumMod val="75000"/>
                  </a:schemeClr>
                </a:solidFill>
              </a:rPr>
              <a:t>Discounted Cumulative Gain</a:t>
            </a:r>
          </a:p>
        </p:txBody>
      </p:sp>
      <p:sp>
        <p:nvSpPr>
          <p:cNvPr id="3" name="TextBox 2"/>
          <p:cNvSpPr txBox="1"/>
          <p:nvPr/>
        </p:nvSpPr>
        <p:spPr>
          <a:xfrm>
            <a:off x="457200" y="1646684"/>
            <a:ext cx="5486400" cy="461665"/>
          </a:xfrm>
          <a:prstGeom prst="rect">
            <a:avLst/>
          </a:prstGeom>
          <a:noFill/>
        </p:spPr>
        <p:txBody>
          <a:bodyPr wrap="square" rtlCol="0">
            <a:spAutoFit/>
          </a:bodyPr>
          <a:lstStyle/>
          <a:p>
            <a:r>
              <a:rPr lang="el-GR" dirty="0" smtClean="0">
                <a:latin typeface="+mn-lt"/>
              </a:rPr>
              <a:t>Παράδειγμα</a:t>
            </a:r>
            <a:endParaRPr lang="el-GR" dirty="0">
              <a:latin typeface="+mn-lt"/>
            </a:endParaRPr>
          </a:p>
        </p:txBody>
      </p:sp>
    </p:spTree>
    <p:extLst>
      <p:ext uri="{BB962C8B-B14F-4D97-AF65-F5344CB8AC3E}">
        <p14:creationId xmlns:p14="http://schemas.microsoft.com/office/powerpoint/2010/main" val="2452594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8218" y="457200"/>
            <a:ext cx="7886700" cy="1325563"/>
          </a:xfrm>
        </p:spPr>
        <p:txBody>
          <a:bodyPr>
            <a:normAutofit/>
          </a:bodyPr>
          <a:lstStyle/>
          <a:p>
            <a:pPr algn="ctr" eaLnBrk="1" hangingPunct="1"/>
            <a:r>
              <a:rPr lang="el-GR" sz="4000" dirty="0" smtClean="0">
                <a:solidFill>
                  <a:schemeClr val="accent2">
                    <a:lumMod val="75000"/>
                  </a:schemeClr>
                </a:solidFill>
                <a:ea typeface="ＭＳ Ｐゴシック" pitchFamily="-112" charset="-128"/>
              </a:rPr>
              <a:t>Βασικό κριτήριο: Συνάφεια</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685800" y="2286000"/>
            <a:ext cx="7529118" cy="1447800"/>
          </a:xfrm>
        </p:spPr>
        <p:txBody>
          <a:bodyPr>
            <a:noAutofit/>
          </a:bodyPr>
          <a:lstStyle/>
          <a:p>
            <a:pPr marL="0" indent="0" eaLnBrk="1" hangingPunct="1">
              <a:buNone/>
            </a:pPr>
            <a:r>
              <a:rPr lang="el-GR" sz="2400" dirty="0" smtClean="0">
                <a:ea typeface="ＭＳ Ｐゴシック" pitchFamily="-112" charset="-128"/>
              </a:rPr>
              <a:t>Η ικανοποίηση του χρήστη συνήθως εξισώνεται με τη </a:t>
            </a:r>
            <a:r>
              <a:rPr lang="el-GR" sz="2400" dirty="0" smtClean="0">
                <a:solidFill>
                  <a:schemeClr val="accent2">
                    <a:lumMod val="75000"/>
                  </a:schemeClr>
                </a:solidFill>
                <a:ea typeface="ＭＳ Ｐゴシック" pitchFamily="-112" charset="-128"/>
              </a:rPr>
              <a:t>συνάφεια </a:t>
            </a:r>
            <a:r>
              <a:rPr lang="el-GR" sz="2400" dirty="0">
                <a:solidFill>
                  <a:schemeClr val="accent2">
                    <a:lumMod val="75000"/>
                  </a:schemeClr>
                </a:solidFill>
                <a:ea typeface="ＭＳ Ｐゴシック" pitchFamily="-112" charset="-128"/>
              </a:rPr>
              <a:t>(</a:t>
            </a:r>
            <a:r>
              <a:rPr lang="en-US" sz="2400" dirty="0">
                <a:solidFill>
                  <a:schemeClr val="accent2">
                    <a:lumMod val="75000"/>
                  </a:schemeClr>
                </a:solidFill>
                <a:ea typeface="ＭＳ Ｐゴシック" pitchFamily="-112" charset="-128"/>
              </a:rPr>
              <a:t>relevance) </a:t>
            </a:r>
            <a:r>
              <a:rPr lang="el-GR" sz="2400" dirty="0" smtClean="0">
                <a:ea typeface="ＭＳ Ｐゴシック" pitchFamily="-112" charset="-128"/>
              </a:rPr>
              <a:t>των αποτελεσμάτων της αναζήτησης με το ερώτημα </a:t>
            </a:r>
            <a:endParaRPr lang="el-GR" sz="2400" dirty="0">
              <a:ea typeface="ＭＳ Ｐゴシック" pitchFamily="-112" charset="-128"/>
            </a:endParaRPr>
          </a:p>
          <a:p>
            <a:pPr marL="0" indent="0" eaLnBrk="1" hangingPunct="1">
              <a:buNone/>
            </a:pPr>
            <a:endParaRPr lang="en-US" sz="900" dirty="0">
              <a:ea typeface="ＭＳ Ｐゴシック" pitchFamily="-112" charset="-128"/>
            </a:endParaRPr>
          </a:p>
          <a:p>
            <a:pPr marL="0" indent="0" eaLnBrk="1" hangingPunct="1">
              <a:buNone/>
            </a:pPr>
            <a:r>
              <a:rPr lang="el-GR" sz="2400" i="1" dirty="0" smtClean="0">
                <a:solidFill>
                  <a:schemeClr val="accent2">
                    <a:lumMod val="75000"/>
                  </a:schemeClr>
                </a:solidFill>
                <a:ea typeface="ＭＳ Ｐゴシック" pitchFamily="-112" charset="-128"/>
              </a:rPr>
              <a:t>Μα πως θα μετρήσουμε τη συνάφεια</a:t>
            </a:r>
            <a:r>
              <a:rPr lang="el-GR" sz="2400" dirty="0">
                <a:solidFill>
                  <a:schemeClr val="accent2">
                    <a:lumMod val="75000"/>
                  </a:schemeClr>
                </a:solidFill>
                <a:ea typeface="ＭＳ Ｐゴシック" pitchFamily="-112" charset="-128"/>
              </a:rPr>
              <a:t>;</a:t>
            </a:r>
          </a:p>
        </p:txBody>
      </p:sp>
      <p:sp>
        <p:nvSpPr>
          <p:cNvPr id="6" name="Slide Number Placeholder 5"/>
          <p:cNvSpPr>
            <a:spLocks noGrp="1"/>
          </p:cNvSpPr>
          <p:nvPr>
            <p:ph type="sldNum" sz="quarter" idx="12"/>
          </p:nvPr>
        </p:nvSpPr>
        <p:spPr/>
        <p:txBody>
          <a:bodyPr/>
          <a:lstStyle/>
          <a:p>
            <a:fld id="{0ED9190B-40F4-4D14-B8A7-A8F5BA31F2B1}" type="slidenum">
              <a:rPr lang="en-US" smtClean="0"/>
              <a:pPr/>
              <a:t>7</a:t>
            </a:fld>
            <a:endParaRPr lang="en-US"/>
          </a:p>
        </p:txBody>
      </p:sp>
      <p:sp>
        <p:nvSpPr>
          <p:cNvPr id="204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8.6.2</a:t>
            </a:r>
            <a:endParaRPr lang="en-US" sz="1600" dirty="0"/>
          </a:p>
        </p:txBody>
      </p:sp>
    </p:spTree>
    <p:extLst>
      <p:ext uri="{BB962C8B-B14F-4D97-AF65-F5344CB8AC3E}">
        <p14:creationId xmlns:p14="http://schemas.microsoft.com/office/powerpoint/2010/main" val="20255139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628650" y="1825625"/>
            <a:ext cx="7886700" cy="3432175"/>
          </a:xfrm>
        </p:spPr>
        <p:txBody>
          <a:bodyPr/>
          <a:lstStyle/>
          <a:p>
            <a:pPr>
              <a:buFont typeface="Wingdings" panose="05000000000000000000" pitchFamily="2" charset="2"/>
              <a:buChar char="§"/>
            </a:pPr>
            <a:r>
              <a:rPr lang="en-US" altLang="en-US" dirty="0" smtClean="0"/>
              <a:t>DCG</a:t>
            </a:r>
            <a:r>
              <a:rPr lang="el-GR" altLang="en-US" dirty="0" smtClean="0"/>
              <a:t> το ολικό κέρδος που συγκεντρώνεται σε μια συγκεκριμένη θέση διάταξης</a:t>
            </a:r>
            <a:r>
              <a:rPr lang="en-US" altLang="en-US" dirty="0" smtClean="0"/>
              <a:t>  </a:t>
            </a:r>
            <a:r>
              <a:rPr lang="en-US" altLang="en-US" b="1" i="1" dirty="0" smtClean="0">
                <a:solidFill>
                  <a:schemeClr val="accent5">
                    <a:lumMod val="75000"/>
                  </a:schemeClr>
                </a:solidFill>
              </a:rPr>
              <a:t>p</a:t>
            </a:r>
            <a:r>
              <a:rPr lang="en-US" altLang="en-US" dirty="0" smtClean="0"/>
              <a:t>:</a:t>
            </a:r>
          </a:p>
          <a:p>
            <a:pPr>
              <a:buFont typeface="Wingdings" panose="05000000000000000000" pitchFamily="2" charset="2"/>
              <a:buChar char="§"/>
            </a:pPr>
            <a:endParaRPr lang="en-US" altLang="en-US" dirty="0" smtClean="0"/>
          </a:p>
          <a:p>
            <a:pPr>
              <a:buFont typeface="Wingdings" panose="05000000000000000000" pitchFamily="2" charset="2"/>
              <a:buChar char="§"/>
            </a:pPr>
            <a:endParaRPr lang="en-US" altLang="en-US" sz="2400" dirty="0" smtClean="0"/>
          </a:p>
          <a:p>
            <a:pPr>
              <a:buFont typeface="Wingdings" panose="05000000000000000000" pitchFamily="2" charset="2"/>
              <a:buChar char="§"/>
            </a:pPr>
            <a:r>
              <a:rPr lang="el-GR" altLang="en-US" dirty="0" smtClean="0"/>
              <a:t>Εναλλακτική διατύπωση</a:t>
            </a:r>
            <a:r>
              <a:rPr lang="en-US" altLang="en-US" dirty="0" smtClean="0"/>
              <a:t>:</a:t>
            </a:r>
          </a:p>
          <a:p>
            <a:pPr>
              <a:buFont typeface="Wingdings" panose="05000000000000000000" pitchFamily="2" charset="2"/>
              <a:buChar char="§"/>
            </a:pPr>
            <a:endParaRPr lang="en-US" altLang="en-US" dirty="0" smtClean="0"/>
          </a:p>
          <a:p>
            <a:pPr>
              <a:buFont typeface="Wingdings" panose="05000000000000000000" pitchFamily="2" charset="2"/>
              <a:buChar char="§"/>
            </a:pPr>
            <a:endParaRPr lang="en-US" altLang="en-US" sz="2400" dirty="0" smtClean="0"/>
          </a:p>
          <a:p>
            <a:pPr lvl="1">
              <a:buFont typeface="Wingdings" panose="05000000000000000000" pitchFamily="2" charset="2"/>
              <a:buChar char="§"/>
            </a:pPr>
            <a:r>
              <a:rPr lang="el-GR" altLang="en-US" dirty="0" smtClean="0"/>
              <a:t>Χρησιμοποιείται από κάποιες μηχανές</a:t>
            </a:r>
          </a:p>
          <a:p>
            <a:pPr lvl="1">
              <a:buFont typeface="Wingdings" panose="05000000000000000000" pitchFamily="2" charset="2"/>
              <a:buChar char="§"/>
            </a:pPr>
            <a:r>
              <a:rPr lang="el-GR" altLang="en-US" dirty="0" smtClean="0"/>
              <a:t>Μεγαλύτερη έμφαση στην ανάκτηση </a:t>
            </a:r>
            <a:r>
              <a:rPr lang="el-GR" altLang="en-US" i="1" dirty="0" smtClean="0">
                <a:solidFill>
                  <a:schemeClr val="accent6">
                    <a:lumMod val="75000"/>
                  </a:schemeClr>
                </a:solidFill>
              </a:rPr>
              <a:t>πολύ σχετικών </a:t>
            </a:r>
            <a:r>
              <a:rPr lang="el-GR" altLang="en-US" dirty="0" smtClean="0"/>
              <a:t>εγγράφων</a:t>
            </a:r>
            <a:endParaRPr lang="en-US" altLang="en-US" dirty="0" smtClean="0"/>
          </a:p>
        </p:txBody>
      </p:sp>
      <p:pic>
        <p:nvPicPr>
          <p:cNvPr id="37892" name="Picture 3" descr="TP_tmp.png"/>
          <p:cNvPicPr>
            <a:picLocks noChangeAspect="1"/>
          </p:cNvPicPr>
          <p:nvPr>
            <p:custDataLst>
              <p:tags r:id="rId1"/>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1905000" y="2819400"/>
            <a:ext cx="38957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5" descr="TP_tmp.png"/>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2971800" y="3759200"/>
            <a:ext cx="34290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636270" y="228600"/>
            <a:ext cx="7886700" cy="1325563"/>
          </a:xfrm>
        </p:spPr>
        <p:txBody>
          <a:bodyPr>
            <a:normAutofit/>
          </a:bodyPr>
          <a:lstStyle/>
          <a:p>
            <a:pPr algn="ctr"/>
            <a:r>
              <a:rPr lang="en-US" altLang="en-US" sz="3600" dirty="0" smtClean="0">
                <a:solidFill>
                  <a:schemeClr val="accent2">
                    <a:lumMod val="75000"/>
                  </a:schemeClr>
                </a:solidFill>
              </a:rPr>
              <a:t>Discounted Cumulative Gain</a:t>
            </a:r>
          </a:p>
        </p:txBody>
      </p:sp>
    </p:spTree>
    <p:extLst>
      <p:ext uri="{BB962C8B-B14F-4D97-AF65-F5344CB8AC3E}">
        <p14:creationId xmlns:p14="http://schemas.microsoft.com/office/powerpoint/2010/main" val="24664207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3"/>
          <p:cNvSpPr>
            <a:spLocks noGrp="1" noChangeArrowheads="1"/>
          </p:cNvSpPr>
          <p:nvPr>
            <p:ph idx="1"/>
          </p:nvPr>
        </p:nvSpPr>
        <p:spPr>
          <a:xfrm>
            <a:off x="571500" y="1447800"/>
            <a:ext cx="8039100" cy="1371600"/>
          </a:xfrm>
        </p:spPr>
        <p:txBody>
          <a:bodyPr>
            <a:noAutofit/>
          </a:bodyPr>
          <a:lstStyle/>
          <a:p>
            <a:pPr>
              <a:spcBef>
                <a:spcPts val="0"/>
              </a:spcBef>
              <a:buFont typeface="Wingdings" panose="05000000000000000000" pitchFamily="2" charset="2"/>
              <a:buChar char="§"/>
            </a:pPr>
            <a:r>
              <a:rPr lang="en-US" altLang="en-US" sz="2000" dirty="0" smtClean="0">
                <a:solidFill>
                  <a:schemeClr val="accent2">
                    <a:lumMod val="75000"/>
                  </a:schemeClr>
                </a:solidFill>
              </a:rPr>
              <a:t>Normalized Discounted Cumulative Gain (NDCG) </a:t>
            </a:r>
            <a:r>
              <a:rPr lang="el-GR" altLang="en-US" sz="2000" dirty="0" smtClean="0"/>
              <a:t>στη θέση διάταξης </a:t>
            </a:r>
            <a:r>
              <a:rPr lang="en-US" altLang="en-US" sz="2000" i="1" dirty="0" smtClean="0">
                <a:solidFill>
                  <a:schemeClr val="accent2">
                    <a:lumMod val="75000"/>
                  </a:schemeClr>
                </a:solidFill>
              </a:rPr>
              <a:t>n</a:t>
            </a:r>
            <a:endParaRPr lang="el-GR" altLang="en-US" sz="2000" i="1" dirty="0" smtClean="0">
              <a:solidFill>
                <a:schemeClr val="accent2">
                  <a:lumMod val="75000"/>
                </a:schemeClr>
              </a:solidFill>
            </a:endParaRPr>
          </a:p>
          <a:p>
            <a:pPr>
              <a:lnSpc>
                <a:spcPct val="80000"/>
              </a:lnSpc>
              <a:spcBef>
                <a:spcPts val="0"/>
              </a:spcBef>
              <a:buFont typeface="Wingdings" panose="05000000000000000000" pitchFamily="2" charset="2"/>
              <a:buChar char="§"/>
            </a:pPr>
            <a:endParaRPr lang="en-US" altLang="en-US" sz="2000" i="1" dirty="0" smtClean="0"/>
          </a:p>
          <a:p>
            <a:pPr lvl="1">
              <a:spcBef>
                <a:spcPts val="0"/>
              </a:spcBef>
              <a:buFont typeface="Wingdings" panose="05000000000000000000" pitchFamily="2" charset="2"/>
              <a:buChar char="§"/>
            </a:pPr>
            <a:r>
              <a:rPr lang="el-GR" altLang="en-US" sz="2000" dirty="0" err="1" smtClean="0"/>
              <a:t>Κανονικοποιούμε</a:t>
            </a:r>
            <a:r>
              <a:rPr lang="el-GR" altLang="en-US" sz="2000" dirty="0" smtClean="0"/>
              <a:t> το </a:t>
            </a:r>
            <a:r>
              <a:rPr lang="en-US" altLang="en-US" sz="2000" dirty="0" smtClean="0"/>
              <a:t>DCG </a:t>
            </a:r>
            <a:r>
              <a:rPr lang="el-GR" altLang="en-US" sz="2000" dirty="0" smtClean="0"/>
              <a:t>στη θέση διάταξης</a:t>
            </a:r>
            <a:r>
              <a:rPr lang="en-US" altLang="en-US" sz="2000" dirty="0" smtClean="0"/>
              <a:t> </a:t>
            </a:r>
            <a:r>
              <a:rPr lang="en-US" altLang="en-US" sz="2000" i="1" dirty="0" smtClean="0"/>
              <a:t>n</a:t>
            </a:r>
            <a:r>
              <a:rPr lang="en-US" altLang="en-US" sz="2000" dirty="0" smtClean="0"/>
              <a:t> </a:t>
            </a:r>
            <a:r>
              <a:rPr lang="el-GR" altLang="en-US" sz="2000" dirty="0" smtClean="0"/>
              <a:t>με την </a:t>
            </a:r>
            <a:r>
              <a:rPr lang="en-US" altLang="en-US" sz="2000" dirty="0" smtClean="0"/>
              <a:t>DGG </a:t>
            </a:r>
            <a:r>
              <a:rPr lang="el-GR" altLang="en-US" sz="2000" dirty="0" smtClean="0"/>
              <a:t>τιμή στη θέση διάταξης</a:t>
            </a:r>
            <a:r>
              <a:rPr lang="en-US" altLang="en-US" sz="2000" dirty="0" smtClean="0"/>
              <a:t> </a:t>
            </a:r>
            <a:r>
              <a:rPr lang="en-US" altLang="en-US" sz="2000" i="1" dirty="0" smtClean="0"/>
              <a:t>n</a:t>
            </a:r>
            <a:r>
              <a:rPr lang="en-US" altLang="en-US" sz="2000" dirty="0" smtClean="0"/>
              <a:t> </a:t>
            </a:r>
            <a:r>
              <a:rPr lang="el-GR" altLang="en-US" sz="2000" i="1" dirty="0" smtClean="0">
                <a:solidFill>
                  <a:srgbClr val="FF0000"/>
                </a:solidFill>
              </a:rPr>
              <a:t>για την ιδανική διάταξη </a:t>
            </a:r>
            <a:endParaRPr lang="en-US" altLang="en-US" sz="2000" i="1" dirty="0" smtClean="0">
              <a:solidFill>
                <a:srgbClr val="FF0000"/>
              </a:solidFill>
            </a:endParaRPr>
          </a:p>
          <a:p>
            <a:pPr marL="342900" lvl="1" indent="0">
              <a:spcBef>
                <a:spcPts val="0"/>
              </a:spcBef>
              <a:buNone/>
            </a:pPr>
            <a:endParaRPr lang="el-GR" altLang="en-US" sz="600" i="1" dirty="0" smtClean="0">
              <a:solidFill>
                <a:srgbClr val="FF0000"/>
              </a:solidFill>
            </a:endParaRPr>
          </a:p>
          <a:p>
            <a:pPr lvl="2">
              <a:spcBef>
                <a:spcPts val="0"/>
              </a:spcBef>
              <a:buFont typeface="Wingdings" panose="05000000000000000000" pitchFamily="2" charset="2"/>
              <a:buChar char="§"/>
            </a:pPr>
            <a:r>
              <a:rPr lang="el-GR" altLang="en-US" sz="2000" i="1" dirty="0" smtClean="0">
                <a:solidFill>
                  <a:srgbClr val="FF0000"/>
                </a:solidFill>
              </a:rPr>
              <a:t>Ιδανική διάταξη</a:t>
            </a:r>
            <a:r>
              <a:rPr lang="el-GR" altLang="en-US" sz="2000" dirty="0" smtClean="0"/>
              <a:t>: επιστρέφει πρώτα τα έγγραφα που έχουν τον υψηλότερο βαθμό συνάφειας, μετά τα έγγραφα με τον αμέσως υψηλότερο βαθμό, κοκ</a:t>
            </a:r>
          </a:p>
          <a:p>
            <a:pPr marL="342900" lvl="1" indent="-342900">
              <a:lnSpc>
                <a:spcPct val="80000"/>
              </a:lnSpc>
              <a:spcBef>
                <a:spcPts val="0"/>
              </a:spcBef>
              <a:buClr>
                <a:srgbClr val="437085"/>
              </a:buClr>
              <a:buFont typeface="Wingdings" panose="05000000000000000000" pitchFamily="2" charset="2"/>
              <a:buChar char="§"/>
            </a:pPr>
            <a:endParaRPr lang="en-US" altLang="en-US" sz="2000" dirty="0" smtClean="0">
              <a:cs typeface="ＭＳ Ｐゴシック" pitchFamily="-65" charset="-128"/>
            </a:endParaRPr>
          </a:p>
          <a:p>
            <a:pPr marL="342900" lvl="1" indent="-342900">
              <a:lnSpc>
                <a:spcPct val="80000"/>
              </a:lnSpc>
              <a:spcBef>
                <a:spcPts val="0"/>
              </a:spcBef>
              <a:buClr>
                <a:srgbClr val="437085"/>
              </a:buClr>
              <a:buFont typeface="Wingdings" panose="05000000000000000000" pitchFamily="2" charset="2"/>
              <a:buChar char="§"/>
            </a:pPr>
            <a:endParaRPr lang="en-US" altLang="en-US" sz="2000" dirty="0" smtClean="0">
              <a:cs typeface="ＭＳ Ｐゴシック" pitchFamily="-65" charset="-128"/>
            </a:endParaRPr>
          </a:p>
          <a:p>
            <a:pPr marL="342900" lvl="1" indent="-342900">
              <a:lnSpc>
                <a:spcPct val="80000"/>
              </a:lnSpc>
              <a:spcBef>
                <a:spcPts val="0"/>
              </a:spcBef>
              <a:buClr>
                <a:srgbClr val="437085"/>
              </a:buClr>
              <a:buFont typeface="Wingdings" panose="05000000000000000000" pitchFamily="2" charset="2"/>
              <a:buChar char="§"/>
            </a:pPr>
            <a:endParaRPr lang="en-US" altLang="en-US" sz="2000" dirty="0" smtClean="0">
              <a:cs typeface="ＭＳ Ｐゴシック" pitchFamily="-65" charset="-128"/>
            </a:endParaRPr>
          </a:p>
          <a:p>
            <a:pPr marL="342900" lvl="1" indent="-342900">
              <a:spcBef>
                <a:spcPts val="0"/>
              </a:spcBef>
              <a:buFont typeface="Wingdings" panose="05000000000000000000" pitchFamily="2" charset="2"/>
              <a:buChar char="§"/>
            </a:pPr>
            <a:r>
              <a:rPr lang="el-GR" altLang="en-US" sz="2000" dirty="0">
                <a:cs typeface="ＭＳ Ｐゴシック" pitchFamily="-65" charset="-128"/>
              </a:rPr>
              <a:t>Χρήσιμο για αντιπαράθεση ερωτημάτων  με διαφορετικό αριθμό συναφών </a:t>
            </a:r>
            <a:r>
              <a:rPr lang="el-GR" altLang="en-US" sz="2000" dirty="0" smtClean="0">
                <a:cs typeface="ＭＳ Ｐゴシック" pitchFamily="-65" charset="-128"/>
              </a:rPr>
              <a:t>αποτελεσμάτων</a:t>
            </a:r>
            <a:endParaRPr lang="en-US" altLang="en-US" sz="2000" dirty="0">
              <a:cs typeface="ＭＳ Ｐゴシック" pitchFamily="-65" charset="-128"/>
            </a:endParaRPr>
          </a:p>
          <a:p>
            <a:pPr marL="342900" lvl="1" indent="-342900">
              <a:spcBef>
                <a:spcPts val="0"/>
              </a:spcBef>
              <a:buFont typeface="Wingdings" panose="05000000000000000000" pitchFamily="2" charset="2"/>
              <a:buChar char="§"/>
            </a:pPr>
            <a:r>
              <a:rPr lang="el-GR" altLang="en-US" sz="2000" dirty="0" smtClean="0"/>
              <a:t>Ιδιαίτερα </a:t>
            </a:r>
            <a:r>
              <a:rPr lang="el-GR" altLang="en-US" sz="2000" dirty="0"/>
              <a:t>δημοφιλές μέτρο στην αναζήτηση στο </a:t>
            </a:r>
            <a:r>
              <a:rPr lang="en-US" altLang="en-US" sz="2000" dirty="0"/>
              <a:t>web</a:t>
            </a:r>
          </a:p>
        </p:txBody>
      </p:sp>
      <p:sp>
        <p:nvSpPr>
          <p:cNvPr id="5" name="Title 1"/>
          <p:cNvSpPr>
            <a:spLocks noGrp="1"/>
          </p:cNvSpPr>
          <p:nvPr>
            <p:ph type="title"/>
          </p:nvPr>
        </p:nvSpPr>
        <p:spPr>
          <a:xfrm>
            <a:off x="571500" y="-76200"/>
            <a:ext cx="7886700" cy="1325563"/>
          </a:xfrm>
        </p:spPr>
        <p:txBody>
          <a:bodyPr>
            <a:normAutofit/>
          </a:bodyPr>
          <a:lstStyle/>
          <a:p>
            <a:pPr algn="ctr"/>
            <a:r>
              <a:rPr lang="el-GR" altLang="en-US" sz="3600" dirty="0" err="1" smtClean="0">
                <a:solidFill>
                  <a:schemeClr val="accent2">
                    <a:lumMod val="75000"/>
                  </a:schemeClr>
                </a:solidFill>
              </a:rPr>
              <a:t>Κανονικοπο</a:t>
            </a:r>
            <a:r>
              <a:rPr lang="el-GR" altLang="en-US" sz="3600" dirty="0" err="1">
                <a:solidFill>
                  <a:schemeClr val="accent2">
                    <a:lumMod val="75000"/>
                  </a:schemeClr>
                </a:solidFill>
              </a:rPr>
              <a:t>ι</a:t>
            </a:r>
            <a:r>
              <a:rPr lang="el-GR" altLang="en-US" sz="3600" dirty="0" err="1" smtClean="0">
                <a:solidFill>
                  <a:schemeClr val="accent2">
                    <a:lumMod val="75000"/>
                  </a:schemeClr>
                </a:solidFill>
              </a:rPr>
              <a:t>ημένο</a:t>
            </a:r>
            <a:r>
              <a:rPr lang="el-GR" altLang="en-US" sz="3600" dirty="0" smtClean="0">
                <a:solidFill>
                  <a:schemeClr val="accent2">
                    <a:lumMod val="75000"/>
                  </a:schemeClr>
                </a:solidFill>
              </a:rPr>
              <a:t> </a:t>
            </a:r>
            <a:r>
              <a:rPr lang="en-US" altLang="en-US" sz="3600" dirty="0" smtClean="0">
                <a:solidFill>
                  <a:schemeClr val="accent2">
                    <a:lumMod val="75000"/>
                  </a:schemeClr>
                </a:solidFill>
              </a:rPr>
              <a:t>DCG</a:t>
            </a:r>
            <a:r>
              <a:rPr lang="el-GR" altLang="en-US" sz="3600" dirty="0" smtClean="0">
                <a:solidFill>
                  <a:schemeClr val="accent2">
                    <a:lumMod val="75000"/>
                  </a:schemeClr>
                </a:solidFill>
              </a:rPr>
              <a:t> (</a:t>
            </a:r>
            <a:r>
              <a:rPr lang="en-US" altLang="en-US" sz="3600" dirty="0" smtClean="0">
                <a:solidFill>
                  <a:schemeClr val="accent2">
                    <a:lumMod val="75000"/>
                  </a:schemeClr>
                </a:solidFill>
              </a:rPr>
              <a:t>NDCG)</a:t>
            </a:r>
          </a:p>
        </p:txBody>
      </p:sp>
    </p:spTree>
    <p:extLst>
      <p:ext uri="{BB962C8B-B14F-4D97-AF65-F5344CB8AC3E}">
        <p14:creationId xmlns:p14="http://schemas.microsoft.com/office/powerpoint/2010/main" val="178954393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11488873"/>
              </p:ext>
            </p:extLst>
          </p:nvPr>
        </p:nvGraphicFramePr>
        <p:xfrm>
          <a:off x="1295400" y="2133600"/>
          <a:ext cx="6934200" cy="2362200"/>
        </p:xfrm>
        <a:graphic>
          <a:graphicData uri="http://schemas.openxmlformats.org/drawingml/2006/table">
            <a:tbl>
              <a:tblPr/>
              <a:tblGrid>
                <a:gridCol w="990600"/>
                <a:gridCol w="990600"/>
                <a:gridCol w="990600"/>
                <a:gridCol w="990600"/>
                <a:gridCol w="990600"/>
                <a:gridCol w="990600"/>
                <a:gridCol w="990600"/>
              </a:tblGrid>
              <a:tr h="3048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Calibri" charset="0"/>
                          <a:ea typeface="MS PGothic" charset="0"/>
                          <a:cs typeface="MS PGothic" charset="0"/>
                        </a:rPr>
                        <a:t>i</a:t>
                      </a:r>
                      <a:endParaRPr kumimoji="0" lang="en-US" sz="1400" b="0" i="0" u="none" strike="noStrike" cap="none" normalizeH="0" baseline="0" dirty="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accent6">
                              <a:lumMod val="75000"/>
                            </a:schemeClr>
                          </a:solidFill>
                          <a:effectLst/>
                          <a:latin typeface="Calibri" charset="0"/>
                          <a:ea typeface="MS PGothic" charset="0"/>
                          <a:cs typeface="MS PGothic" charset="0"/>
                        </a:rPr>
                        <a:t>Ground </a:t>
                      </a:r>
                      <a:r>
                        <a:rPr kumimoji="0" lang="en-US"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Truth</a:t>
                      </a:r>
                      <a:r>
                        <a:rPr kumimoji="0" lang="el-GR"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 (</a:t>
                      </a:r>
                      <a:r>
                        <a:rPr kumimoji="0" lang="en-US" sz="1400" b="0" i="0" u="none" strike="noStrike" cap="none" normalizeH="0" baseline="0" dirty="0" smtClean="0">
                          <a:ln>
                            <a:noFill/>
                          </a:ln>
                          <a:solidFill>
                            <a:schemeClr val="accent6">
                              <a:lumMod val="75000"/>
                            </a:schemeClr>
                          </a:solidFill>
                          <a:effectLst/>
                          <a:latin typeface="Calibri" charset="0"/>
                          <a:ea typeface="MS PGothic" charset="0"/>
                          <a:cs typeface="MS PGothic" charset="0"/>
                        </a:rPr>
                        <a:t>optimal)</a:t>
                      </a:r>
                      <a:endParaRPr kumimoji="0" lang="en-US" sz="1400" b="0" i="0" u="none" strike="noStrike" cap="none" normalizeH="0" baseline="0" dirty="0">
                        <a:ln>
                          <a:noFill/>
                        </a:ln>
                        <a:solidFill>
                          <a:schemeClr val="accent6">
                            <a:lumMod val="75000"/>
                          </a:schemeClr>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Ranking Function</a:t>
                      </a:r>
                      <a:r>
                        <a:rPr kumimoji="0" lang="en-US" sz="1400" b="0" i="0" u="none" strike="noStrike" cap="none" normalizeH="0" baseline="-2500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533400">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Document Order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r</a:t>
                      </a:r>
                      <a:r>
                        <a:rPr kumimoji="0" lang="en-US" sz="1400" b="0" i="0" u="none" strike="noStrike" cap="none" normalizeH="0" baseline="-25000">
                          <a:ln>
                            <a:noFill/>
                          </a:ln>
                          <a:solidFill>
                            <a:schemeClr val="tx1"/>
                          </a:solidFill>
                          <a:effectLst/>
                          <a:latin typeface="Calibri" charset="0"/>
                          <a:ea typeface="MS PGothic" charset="0"/>
                          <a:cs typeface="MS PGothic" charset="0"/>
                        </a:rPr>
                        <a:t>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d1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GT</a:t>
                      </a:r>
                      <a:r>
                        <a:rPr kumimoji="0" lang="en-US" sz="1400" b="0" i="0" u="none" strike="noStrike" cap="none" normalizeH="0" baseline="0">
                          <a:ln>
                            <a:noFill/>
                          </a:ln>
                          <a:solidFill>
                            <a:schemeClr val="tx1"/>
                          </a:solidFill>
                          <a:effectLst/>
                          <a:latin typeface="Calibri" charset="0"/>
                          <a:ea typeface="MS PGothic" charset="0"/>
                          <a:cs typeface="MS PGothic" charset="0"/>
                        </a:rPr>
                        <a:t>=1.00</a:t>
                      </a:r>
                      <a:endParaRPr kumimoji="0" lang="en-US" sz="1400" b="0" i="0" u="none" strike="noStrike" cap="none" normalizeH="0" baseline="-25000">
                        <a:ln>
                          <a:noFill/>
                        </a:ln>
                        <a:solidFill>
                          <a:schemeClr val="tx1"/>
                        </a:solidFill>
                        <a:effectLst/>
                        <a:latin typeface="Calibri" charset="0"/>
                        <a:ea typeface="MS PGothic" charset="0"/>
                        <a:cs typeface="MS PGothi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charset="0"/>
                          <a:ea typeface="MS PGothic" charset="0"/>
                          <a:cs typeface="MS PGothic" charset="0"/>
                        </a:rPr>
                        <a:t>NDCG</a:t>
                      </a:r>
                      <a:r>
                        <a:rPr kumimoji="0" lang="en-US" sz="1400" b="0" i="0" u="none" strike="noStrike" cap="none" normalizeH="0" baseline="-25000">
                          <a:ln>
                            <a:noFill/>
                          </a:ln>
                          <a:solidFill>
                            <a:schemeClr val="tx1"/>
                          </a:solidFill>
                          <a:effectLst/>
                          <a:latin typeface="Calibri" charset="0"/>
                          <a:ea typeface="MS PGothic" charset="0"/>
                          <a:cs typeface="MS PGothic" charset="0"/>
                        </a:rPr>
                        <a:t>RF1</a:t>
                      </a:r>
                      <a:r>
                        <a:rPr kumimoji="0" lang="en-US" sz="1400" b="0" i="0" u="none" strike="noStrike" cap="none" normalizeH="0" baseline="0">
                          <a:ln>
                            <a:noFill/>
                          </a:ln>
                          <a:solidFill>
                            <a:schemeClr val="tx1"/>
                          </a:solidFill>
                          <a:effectLst/>
                          <a:latin typeface="Calibri" charset="0"/>
                          <a:ea typeface="MS PGothic" charset="0"/>
                          <a:cs typeface="MS PGothic"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MS PGothic" charset="0"/>
                          <a:cs typeface="MS PGothic" charset="0"/>
                        </a:rPr>
                        <a:t>NDCG</a:t>
                      </a:r>
                      <a:r>
                        <a:rPr kumimoji="0" lang="en-US" sz="1400" b="0" i="0" u="none" strike="noStrike" cap="none" normalizeH="0" baseline="-25000" dirty="0">
                          <a:ln>
                            <a:noFill/>
                          </a:ln>
                          <a:solidFill>
                            <a:schemeClr val="tx1"/>
                          </a:solidFill>
                          <a:effectLst/>
                          <a:latin typeface="Calibri" charset="0"/>
                          <a:ea typeface="MS PGothic" charset="0"/>
                          <a:cs typeface="MS PGothic" charset="0"/>
                        </a:rPr>
                        <a:t>RF2</a:t>
                      </a:r>
                      <a:r>
                        <a:rPr kumimoji="0" lang="en-US" sz="1400" b="0" i="0" u="none" strike="noStrike" cap="none" normalizeH="0" baseline="0" dirty="0">
                          <a:ln>
                            <a:noFill/>
                          </a:ln>
                          <a:solidFill>
                            <a:schemeClr val="tx1"/>
                          </a:solidFill>
                          <a:effectLst/>
                          <a:latin typeface="Calibri" charset="0"/>
                          <a:ea typeface="MS PGothic" charset="0"/>
                          <a:cs typeface="MS PGothic" charset="0"/>
                        </a:rPr>
                        <a:t>=0.9203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bl>
          </a:graphicData>
        </a:graphic>
      </p:graphicFrame>
      <p:graphicFrame>
        <p:nvGraphicFramePr>
          <p:cNvPr id="3074" name="Object 2"/>
          <p:cNvGraphicFramePr>
            <a:graphicFrameLocks noChangeAspect="1"/>
          </p:cNvGraphicFramePr>
          <p:nvPr/>
        </p:nvGraphicFramePr>
        <p:xfrm>
          <a:off x="3060700" y="4649788"/>
          <a:ext cx="3009900" cy="482600"/>
        </p:xfrm>
        <a:graphic>
          <a:graphicData uri="http://schemas.openxmlformats.org/presentationml/2006/ole">
            <mc:AlternateContent xmlns:mc="http://schemas.openxmlformats.org/markup-compatibility/2006">
              <mc:Choice xmlns:v="urn:schemas-microsoft-com:vml" Requires="v">
                <p:oleObj spid="_x0000_s255210" name="Equation" r:id="rId3" imgW="3009900" imgH="482600" progId="Equation.3">
                  <p:embed/>
                </p:oleObj>
              </mc:Choice>
              <mc:Fallback>
                <p:oleObj name="Equation" r:id="rId3" imgW="3009900" imgH="482600" progId="Equation.3">
                  <p:embed/>
                  <p:pic>
                    <p:nvPicPr>
                      <p:cNvPr id="0"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0700" y="4649788"/>
                        <a:ext cx="30099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5" name="Object 4"/>
          <p:cNvGraphicFramePr>
            <a:graphicFrameLocks noChangeAspect="1"/>
          </p:cNvGraphicFramePr>
          <p:nvPr/>
        </p:nvGraphicFramePr>
        <p:xfrm>
          <a:off x="3048000" y="5157788"/>
          <a:ext cx="3035300" cy="482600"/>
        </p:xfrm>
        <a:graphic>
          <a:graphicData uri="http://schemas.openxmlformats.org/presentationml/2006/ole">
            <mc:AlternateContent xmlns:mc="http://schemas.openxmlformats.org/markup-compatibility/2006">
              <mc:Choice xmlns:v="urn:schemas-microsoft-com:vml" Requires="v">
                <p:oleObj spid="_x0000_s255211" name="Equation" r:id="rId5" imgW="3035300" imgH="482600" progId="Equation.3">
                  <p:embed/>
                </p:oleObj>
              </mc:Choice>
              <mc:Fallback>
                <p:oleObj name="Equation" r:id="rId5" imgW="3035300" imgH="482600" progId="Equation.3">
                  <p:embed/>
                  <p:pic>
                    <p:nvPicPr>
                      <p:cNvPr id="0" name="Picture 3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5157788"/>
                        <a:ext cx="30353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6" name="Object 5"/>
          <p:cNvGraphicFramePr>
            <a:graphicFrameLocks noChangeAspect="1"/>
          </p:cNvGraphicFramePr>
          <p:nvPr/>
        </p:nvGraphicFramePr>
        <p:xfrm>
          <a:off x="3041650" y="5640388"/>
          <a:ext cx="3048000" cy="482600"/>
        </p:xfrm>
        <a:graphic>
          <a:graphicData uri="http://schemas.openxmlformats.org/presentationml/2006/ole">
            <mc:AlternateContent xmlns:mc="http://schemas.openxmlformats.org/markup-compatibility/2006">
              <mc:Choice xmlns:v="urn:schemas-microsoft-com:vml" Requires="v">
                <p:oleObj spid="_x0000_s255212" name="Equation" r:id="rId7" imgW="3048000" imgH="482600" progId="Equation.3">
                  <p:embed/>
                </p:oleObj>
              </mc:Choice>
              <mc:Fallback>
                <p:oleObj name="Equation" r:id="rId7" imgW="3048000" imgH="482600" progId="Equation.3">
                  <p:embed/>
                  <p:pic>
                    <p:nvPicPr>
                      <p:cNvPr id="0" name="Picture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1650" y="5640388"/>
                        <a:ext cx="3048000" cy="482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graphicFrame>
        <p:nvGraphicFramePr>
          <p:cNvPr id="3077" name="Object 6"/>
          <p:cNvGraphicFramePr>
            <a:graphicFrameLocks noChangeAspect="1"/>
          </p:cNvGraphicFramePr>
          <p:nvPr/>
        </p:nvGraphicFramePr>
        <p:xfrm>
          <a:off x="3644900" y="6248400"/>
          <a:ext cx="1841500" cy="228600"/>
        </p:xfrm>
        <a:graphic>
          <a:graphicData uri="http://schemas.openxmlformats.org/presentationml/2006/ole">
            <mc:AlternateContent xmlns:mc="http://schemas.openxmlformats.org/markup-compatibility/2006">
              <mc:Choice xmlns:v="urn:schemas-microsoft-com:vml" Requires="v">
                <p:oleObj spid="_x0000_s255213" name="Equation" r:id="rId9" imgW="1841500" imgH="228600" progId="Equation.3">
                  <p:embed/>
                </p:oleObj>
              </mc:Choice>
              <mc:Fallback>
                <p:oleObj name="Equation" r:id="rId9" imgW="1841500" imgH="228600" progId="Equation.3">
                  <p:embed/>
                  <p:pic>
                    <p:nvPicPr>
                      <p:cNvPr id="0" name="Picture 3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44900" y="6248400"/>
                        <a:ext cx="1841500" cy="22860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3135" name="TextBox 10"/>
          <p:cNvSpPr txBox="1">
            <a:spLocks noChangeArrowheads="1"/>
          </p:cNvSpPr>
          <p:nvPr/>
        </p:nvSpPr>
        <p:spPr bwMode="auto">
          <a:xfrm>
            <a:off x="2981856" y="1600200"/>
            <a:ext cx="31802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dirty="0">
                <a:latin typeface="+mn-lt"/>
              </a:rPr>
              <a:t>4 </a:t>
            </a:r>
            <a:r>
              <a:rPr lang="el-GR" altLang="en-US" dirty="0" smtClean="0">
                <a:latin typeface="+mn-lt"/>
              </a:rPr>
              <a:t>έγγραφα</a:t>
            </a:r>
            <a:r>
              <a:rPr lang="en-US" altLang="en-US" dirty="0" smtClean="0">
                <a:latin typeface="+mn-lt"/>
              </a:rPr>
              <a:t>: </a:t>
            </a:r>
            <a:r>
              <a:rPr lang="en-US" altLang="en-US" dirty="0">
                <a:latin typeface="+mn-lt"/>
              </a:rPr>
              <a:t>d</a:t>
            </a:r>
            <a:r>
              <a:rPr lang="en-US" altLang="en-US" baseline="-25000" dirty="0">
                <a:latin typeface="+mn-lt"/>
              </a:rPr>
              <a:t>1</a:t>
            </a:r>
            <a:r>
              <a:rPr lang="en-US" altLang="en-US" dirty="0">
                <a:latin typeface="+mn-lt"/>
              </a:rPr>
              <a:t>, d</a:t>
            </a:r>
            <a:r>
              <a:rPr lang="en-US" altLang="en-US" baseline="-25000" dirty="0">
                <a:latin typeface="+mn-lt"/>
              </a:rPr>
              <a:t>2</a:t>
            </a:r>
            <a:r>
              <a:rPr lang="en-US" altLang="en-US" dirty="0">
                <a:latin typeface="+mn-lt"/>
              </a:rPr>
              <a:t>, d</a:t>
            </a:r>
            <a:r>
              <a:rPr lang="en-US" altLang="en-US" baseline="-25000" dirty="0">
                <a:latin typeface="+mn-lt"/>
              </a:rPr>
              <a:t>3</a:t>
            </a:r>
            <a:r>
              <a:rPr lang="en-US" altLang="en-US" dirty="0">
                <a:latin typeface="+mn-lt"/>
              </a:rPr>
              <a:t>, d</a:t>
            </a:r>
            <a:r>
              <a:rPr lang="en-US" altLang="en-US" baseline="-25000" dirty="0">
                <a:latin typeface="+mn-lt"/>
              </a:rPr>
              <a:t>4</a:t>
            </a:r>
          </a:p>
        </p:txBody>
      </p:sp>
      <p:sp>
        <p:nvSpPr>
          <p:cNvPr id="10" name="Title 1"/>
          <p:cNvSpPr>
            <a:spLocks noGrp="1"/>
          </p:cNvSpPr>
          <p:nvPr>
            <p:ph type="title"/>
          </p:nvPr>
        </p:nvSpPr>
        <p:spPr>
          <a:xfrm>
            <a:off x="571500" y="-76200"/>
            <a:ext cx="7886700" cy="1325563"/>
          </a:xfrm>
        </p:spPr>
        <p:txBody>
          <a:bodyPr>
            <a:normAutofit/>
          </a:bodyPr>
          <a:lstStyle/>
          <a:p>
            <a:pPr algn="ctr"/>
            <a:r>
              <a:rPr lang="el-GR" altLang="en-US" sz="3600" dirty="0" err="1" smtClean="0">
                <a:solidFill>
                  <a:schemeClr val="accent2">
                    <a:lumMod val="75000"/>
                  </a:schemeClr>
                </a:solidFill>
              </a:rPr>
              <a:t>Κανονικοπο</a:t>
            </a:r>
            <a:r>
              <a:rPr lang="el-GR" altLang="en-US" sz="3600" dirty="0" err="1">
                <a:solidFill>
                  <a:schemeClr val="accent2">
                    <a:lumMod val="75000"/>
                  </a:schemeClr>
                </a:solidFill>
              </a:rPr>
              <a:t>ι</a:t>
            </a:r>
            <a:r>
              <a:rPr lang="el-GR" altLang="en-US" sz="3600" dirty="0" err="1" smtClean="0">
                <a:solidFill>
                  <a:schemeClr val="accent2">
                    <a:lumMod val="75000"/>
                  </a:schemeClr>
                </a:solidFill>
              </a:rPr>
              <a:t>ημένο</a:t>
            </a:r>
            <a:r>
              <a:rPr lang="el-GR" altLang="en-US" sz="3600" dirty="0" smtClean="0">
                <a:solidFill>
                  <a:schemeClr val="accent2">
                    <a:lumMod val="75000"/>
                  </a:schemeClr>
                </a:solidFill>
              </a:rPr>
              <a:t> </a:t>
            </a:r>
            <a:r>
              <a:rPr lang="en-US" altLang="en-US" sz="3600" dirty="0" smtClean="0">
                <a:solidFill>
                  <a:schemeClr val="accent2">
                    <a:lumMod val="75000"/>
                  </a:schemeClr>
                </a:solidFill>
              </a:rPr>
              <a:t>DCG (NDCG)</a:t>
            </a:r>
          </a:p>
        </p:txBody>
      </p:sp>
      <p:sp>
        <p:nvSpPr>
          <p:cNvPr id="12" name="TextBox 11"/>
          <p:cNvSpPr txBox="1"/>
          <p:nvPr/>
        </p:nvSpPr>
        <p:spPr>
          <a:xfrm>
            <a:off x="298450" y="1013123"/>
            <a:ext cx="5486400" cy="461665"/>
          </a:xfrm>
          <a:prstGeom prst="rect">
            <a:avLst/>
          </a:prstGeom>
          <a:noFill/>
        </p:spPr>
        <p:txBody>
          <a:bodyPr wrap="square" rtlCol="0">
            <a:spAutoFit/>
          </a:bodyPr>
          <a:lstStyle/>
          <a:p>
            <a:r>
              <a:rPr lang="el-GR" dirty="0" smtClean="0">
                <a:latin typeface="+mn-lt"/>
              </a:rPr>
              <a:t>Παράδειγμα</a:t>
            </a:r>
            <a:endParaRPr lang="el-GR" dirty="0">
              <a:latin typeface="+mn-lt"/>
            </a:endParaRPr>
          </a:p>
        </p:txBody>
      </p:sp>
    </p:spTree>
    <p:extLst>
      <p:ext uri="{BB962C8B-B14F-4D97-AF65-F5344CB8AC3E}">
        <p14:creationId xmlns:p14="http://schemas.microsoft.com/office/powerpoint/2010/main" val="389015187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Παρατήρηση: Διασπορά (</a:t>
            </a:r>
            <a:r>
              <a:rPr lang="en-US" sz="3600" dirty="0" smtClean="0">
                <a:solidFill>
                  <a:schemeClr val="accent2">
                    <a:lumMod val="75000"/>
                  </a:schemeClr>
                </a:solidFill>
                <a:ea typeface="ＭＳ Ｐゴシック" charset="-128"/>
              </a:rPr>
              <a:t>Variance</a:t>
            </a:r>
            <a:r>
              <a:rPr lang="el-GR" sz="3600" dirty="0" smtClean="0">
                <a:solidFill>
                  <a:schemeClr val="accent2">
                    <a:lumMod val="75000"/>
                  </a:schemeClr>
                </a:solidFill>
                <a:ea typeface="ＭＳ Ｐゴシック" charset="-128"/>
              </a:rPr>
              <a:t>)</a:t>
            </a:r>
            <a:endParaRPr lang="en-US" sz="3600" dirty="0" smtClean="0">
              <a:solidFill>
                <a:schemeClr val="accent2">
                  <a:lumMod val="75000"/>
                </a:schemeClr>
              </a:solidFill>
              <a:ea typeface="ＭＳ Ｐゴシック" charset="-128"/>
            </a:endParaRPr>
          </a:p>
        </p:txBody>
      </p:sp>
      <p:sp>
        <p:nvSpPr>
          <p:cNvPr id="33796" name="Rectangle 3"/>
          <p:cNvSpPr>
            <a:spLocks noGrp="1" noChangeArrowheads="1"/>
          </p:cNvSpPr>
          <p:nvPr>
            <p:ph idx="1"/>
          </p:nvPr>
        </p:nvSpPr>
        <p:spPr/>
        <p:txBody>
          <a:bodyPr/>
          <a:lstStyle/>
          <a:p>
            <a:pPr eaLnBrk="1" hangingPunct="1"/>
            <a:r>
              <a:rPr lang="el-GR" dirty="0" smtClean="0">
                <a:ea typeface="ＭＳ Ｐゴシック" charset="-128"/>
              </a:rPr>
              <a:t>Για μια συλλογή ελέγχου, συχνά ένα σύστημα έχει </a:t>
            </a:r>
            <a:r>
              <a:rPr lang="el-GR" i="1" dirty="0" smtClean="0">
                <a:solidFill>
                  <a:schemeClr val="tx2">
                    <a:lumMod val="60000"/>
                    <a:lumOff val="40000"/>
                  </a:schemeClr>
                </a:solidFill>
                <a:ea typeface="ＭＳ Ｐゴシック" charset="-128"/>
              </a:rPr>
              <a:t>κακή</a:t>
            </a:r>
            <a:r>
              <a:rPr lang="el-GR" dirty="0" smtClean="0">
                <a:solidFill>
                  <a:srgbClr val="FF0000"/>
                </a:solidFill>
                <a:ea typeface="ＭＳ Ｐゴシック" charset="-128"/>
              </a:rPr>
              <a:t> </a:t>
            </a:r>
            <a:r>
              <a:rPr lang="el-GR" dirty="0" smtClean="0">
                <a:ea typeface="ＭＳ Ｐゴシック" charset="-128"/>
              </a:rPr>
              <a:t>απόδοση </a:t>
            </a:r>
            <a:r>
              <a:rPr lang="el-GR" i="1" dirty="0" smtClean="0">
                <a:ea typeface="ＭＳ Ｐゴシック" charset="-128"/>
              </a:rPr>
              <a:t>σε κάποιες </a:t>
            </a:r>
            <a:r>
              <a:rPr lang="el-GR" dirty="0" smtClean="0">
                <a:ea typeface="ＭＳ Ｐゴシック" charset="-128"/>
              </a:rPr>
              <a:t>πληροφοριακές ανάγκες </a:t>
            </a:r>
            <a:r>
              <a:rPr lang="en-US" dirty="0" smtClean="0">
                <a:ea typeface="ＭＳ Ｐゴシック" charset="-128"/>
              </a:rPr>
              <a:t>(</a:t>
            </a:r>
            <a:r>
              <a:rPr lang="el-GR" dirty="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0.1) </a:t>
            </a:r>
            <a:r>
              <a:rPr lang="el-GR" dirty="0" smtClean="0">
                <a:ea typeface="ＭＳ Ｐゴシック" charset="-128"/>
              </a:rPr>
              <a:t>και </a:t>
            </a:r>
            <a:r>
              <a:rPr lang="el-GR" i="1" dirty="0" smtClean="0">
                <a:solidFill>
                  <a:schemeClr val="tx2">
                    <a:lumMod val="60000"/>
                    <a:lumOff val="40000"/>
                  </a:schemeClr>
                </a:solidFill>
                <a:ea typeface="ＭＳ Ｐゴシック" charset="-128"/>
              </a:rPr>
              <a:t>άριστη</a:t>
            </a:r>
            <a:r>
              <a:rPr lang="el-GR" dirty="0" smtClean="0">
                <a:ea typeface="ＭＳ Ｐゴシック" charset="-128"/>
              </a:rPr>
              <a:t> σε άλλες </a:t>
            </a:r>
            <a:r>
              <a:rPr lang="en-US" dirty="0" smtClean="0">
                <a:ea typeface="ＭＳ Ｐゴシック" charset="-128"/>
              </a:rPr>
              <a:t> (</a:t>
            </a:r>
            <a:r>
              <a:rPr lang="el-GR" dirty="0" smtClean="0">
                <a:ea typeface="ＭＳ Ｐゴシック" charset="-128"/>
              </a:rPr>
              <a:t>π</a:t>
            </a:r>
            <a:r>
              <a:rPr lang="en-US" dirty="0" smtClean="0">
                <a:ea typeface="ＭＳ Ｐゴシック" charset="-128"/>
              </a:rPr>
              <a:t>.</a:t>
            </a:r>
            <a:r>
              <a:rPr lang="el-GR" dirty="0" smtClean="0">
                <a:ea typeface="ＭＳ Ｐゴシック" charset="-128"/>
              </a:rPr>
              <a:t>χ</a:t>
            </a:r>
            <a:r>
              <a:rPr lang="en-US" dirty="0" smtClean="0">
                <a:ea typeface="ＭＳ Ｐゴシック" charset="-128"/>
              </a:rPr>
              <a:t>., MAP = 0.7)</a:t>
            </a:r>
          </a:p>
          <a:p>
            <a:pPr eaLnBrk="1" hangingPunct="1"/>
            <a:r>
              <a:rPr lang="el-GR" dirty="0" smtClean="0">
                <a:ea typeface="ＭＳ Ｐゴシック" charset="-128"/>
              </a:rPr>
              <a:t>Συχνά, η διασπορά</a:t>
            </a:r>
            <a:r>
              <a:rPr lang="en-US" dirty="0" smtClean="0">
                <a:ea typeface="ＭＳ Ｐゴシック" charset="-128"/>
              </a:rPr>
              <a:t> </a:t>
            </a:r>
            <a:r>
              <a:rPr lang="el-GR" dirty="0" smtClean="0">
                <a:ea typeface="ＭＳ Ｐゴシック" charset="-128"/>
              </a:rPr>
              <a:t>στην απόδοση είναι πιο μεγάλη για </a:t>
            </a:r>
            <a:r>
              <a:rPr lang="el-GR" i="1" dirty="0" smtClean="0">
                <a:solidFill>
                  <a:schemeClr val="tx2">
                    <a:lumMod val="60000"/>
                    <a:lumOff val="40000"/>
                  </a:schemeClr>
                </a:solidFill>
                <a:ea typeface="ＭＳ Ｐゴシック" charset="-128"/>
              </a:rPr>
              <a:t>διαφορετικά ερωτήματα </a:t>
            </a:r>
            <a:r>
              <a:rPr lang="el-GR" dirty="0" smtClean="0">
                <a:ea typeface="ＭＳ Ｐゴシック" charset="-128"/>
              </a:rPr>
              <a:t>του ίδιου συστήματος παρά η διασπορά στην απόδοση διαφορετικών συστημάτων στην ίδια ερώτηση</a:t>
            </a:r>
          </a:p>
          <a:p>
            <a:pPr eaLnBrk="1" hangingPunct="1"/>
            <a:endParaRPr lang="en-US" sz="800" dirty="0" smtClean="0">
              <a:ea typeface="ＭＳ Ｐゴシック" charset="-128"/>
            </a:endParaRPr>
          </a:p>
          <a:p>
            <a:pPr eaLnBrk="1" hangingPunct="1"/>
            <a:r>
              <a:rPr lang="el-GR" dirty="0" smtClean="0">
                <a:ea typeface="ＭＳ Ｐゴシック" charset="-128"/>
              </a:rPr>
              <a:t>Δηλαδή, υπάρχουν εύκολες ανάγκες πληροφόρηση και δύσκολες ανάγκες πληροφόρησης! </a:t>
            </a:r>
            <a:endParaRPr lang="en-US" dirty="0" smtClean="0">
              <a:ea typeface="ＭＳ Ｐゴシック" charset="-128"/>
            </a:endParaRPr>
          </a:p>
        </p:txBody>
      </p:sp>
      <p:sp>
        <p:nvSpPr>
          <p:cNvPr id="33794" name="Slide Number Placeholder 5"/>
          <p:cNvSpPr>
            <a:spLocks noGrp="1"/>
          </p:cNvSpPr>
          <p:nvPr>
            <p:ph type="sldNum" sz="quarter" idx="12"/>
          </p:nvPr>
        </p:nvSpPr>
        <p:spPr bwMode="auto">
          <a:noFill/>
          <a:ln>
            <a:miter lim="800000"/>
            <a:headEnd/>
            <a:tailEnd/>
          </a:ln>
        </p:spPr>
        <p:txBody>
          <a:bodyPr/>
          <a:lstStyle/>
          <a:p>
            <a:fld id="{BFC0D6B1-AF92-4329-BF17-97C1F17E67F0}" type="slidenum">
              <a:rPr lang="en-US" smtClean="0"/>
              <a:pPr/>
              <a:t>73</a:t>
            </a:fld>
            <a:endParaRPr lang="en-US" smtClean="0"/>
          </a:p>
        </p:txBody>
      </p:sp>
      <p:sp>
        <p:nvSpPr>
          <p:cNvPr id="33797" name="TextBox 4"/>
          <p:cNvSpPr txBox="1">
            <a:spLocks noChangeArrowheads="1"/>
          </p:cNvSpPr>
          <p:nvPr/>
        </p:nvSpPr>
        <p:spPr bwMode="auto">
          <a:xfrm>
            <a:off x="7620000" y="-33338"/>
            <a:ext cx="971550" cy="338138"/>
          </a:xfrm>
          <a:prstGeom prst="rect">
            <a:avLst/>
          </a:prstGeom>
          <a:noFill/>
          <a:ln w="9525">
            <a:noFill/>
            <a:miter lim="800000"/>
            <a:headEnd/>
            <a:tailEnd/>
          </a:ln>
        </p:spPr>
        <p:txBody>
          <a:bodyPr wrap="none" anchor="ctr">
            <a:spAutoFit/>
          </a:bodyPr>
          <a:lstStyle/>
          <a:p>
            <a:r>
              <a:rPr lang="en-US" sz="1600">
                <a:solidFill>
                  <a:srgbClr val="FBFCFF"/>
                </a:solidFill>
              </a:rPr>
              <a:t>Sec. 8.4</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028956"/>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chemeClr val="tx2">
                    <a:lumMod val="75000"/>
                  </a:schemeClr>
                </a:solidFill>
                <a:latin typeface="Calibri" charset="0"/>
              </a:rPr>
              <a:t>Με χρήση </a:t>
            </a:r>
            <a:r>
              <a:rPr lang="en-US" sz="3200" dirty="0" err="1" smtClean="0">
                <a:solidFill>
                  <a:schemeClr val="tx2">
                    <a:lumMod val="75000"/>
                  </a:schemeClr>
                </a:solidFill>
                <a:latin typeface="Calibri" charset="0"/>
              </a:rPr>
              <a:t>clickthrough</a:t>
            </a: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p:txBody>
      </p:sp>
      <p:sp>
        <p:nvSpPr>
          <p:cNvPr id="4" name="Slide Number Placeholder 3"/>
          <p:cNvSpPr>
            <a:spLocks noGrp="1"/>
          </p:cNvSpPr>
          <p:nvPr>
            <p:ph type="sldNum" sz="quarter" idx="12"/>
          </p:nvPr>
        </p:nvSpPr>
        <p:spPr/>
        <p:txBody>
          <a:bodyPr/>
          <a:lstStyle/>
          <a:p>
            <a:pPr>
              <a:defRPr/>
            </a:pPr>
            <a:fld id="{6231DFBC-2454-451B-9C42-04D7F724382E}" type="slidenum">
              <a:rPr lang="en-US" smtClean="0"/>
              <a:pPr>
                <a:defRPr/>
              </a:pPr>
              <a:t>74</a:t>
            </a:fld>
            <a:endParaRPr lang="en-US"/>
          </a:p>
        </p:txBody>
      </p:sp>
    </p:spTree>
    <p:extLst>
      <p:ext uri="{BB962C8B-B14F-4D97-AF65-F5344CB8AC3E}">
        <p14:creationId xmlns:p14="http://schemas.microsoft.com/office/powerpoint/2010/main" val="1266432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76200"/>
            <a:ext cx="7886700" cy="1325563"/>
          </a:xfrm>
        </p:spPr>
        <p:txBody>
          <a:bodyPr>
            <a:normAutofit/>
          </a:bodyPr>
          <a:lstStyle/>
          <a:p>
            <a:pPr algn="ctr"/>
            <a:r>
              <a:rPr lang="el-GR" altLang="en-US" sz="4000" dirty="0" smtClean="0">
                <a:solidFill>
                  <a:schemeClr val="accent2">
                    <a:lumMod val="75000"/>
                  </a:schemeClr>
                </a:solidFill>
              </a:rPr>
              <a:t>Χρήση δεδομένων </a:t>
            </a:r>
            <a:r>
              <a:rPr lang="en-US" altLang="en-US" sz="4000" dirty="0" err="1" smtClean="0">
                <a:solidFill>
                  <a:schemeClr val="accent2">
                    <a:lumMod val="75000"/>
                  </a:schemeClr>
                </a:solidFill>
              </a:rPr>
              <a:t>clickthrough</a:t>
            </a:r>
            <a:endParaRPr lang="en-US" altLang="en-US" sz="4000" dirty="0" smtClean="0">
              <a:solidFill>
                <a:schemeClr val="accent2">
                  <a:lumMod val="75000"/>
                </a:schemeClr>
              </a:solidFill>
            </a:endParaRPr>
          </a:p>
        </p:txBody>
      </p:sp>
      <p:sp>
        <p:nvSpPr>
          <p:cNvPr id="12" name="TextBox 11"/>
          <p:cNvSpPr txBox="1"/>
          <p:nvPr/>
        </p:nvSpPr>
        <p:spPr>
          <a:xfrm>
            <a:off x="746760" y="1905000"/>
            <a:ext cx="7536180" cy="3416320"/>
          </a:xfrm>
          <a:prstGeom prst="rect">
            <a:avLst/>
          </a:prstGeom>
          <a:noFill/>
        </p:spPr>
        <p:txBody>
          <a:bodyPr wrap="square" rtlCol="0">
            <a:spAutoFit/>
          </a:bodyPr>
          <a:lstStyle/>
          <a:p>
            <a:pPr marL="342900" indent="-342900">
              <a:buFont typeface="Wingdings" panose="05000000000000000000" pitchFamily="2" charset="2"/>
              <a:buChar char="§"/>
            </a:pPr>
            <a:r>
              <a:rPr lang="el-GR" dirty="0" smtClean="0">
                <a:latin typeface="+mn-lt"/>
              </a:rPr>
              <a:t>Περιορισμένος αριθμός αξιολογήσεων συνάφειας</a:t>
            </a:r>
          </a:p>
          <a:p>
            <a:pPr marL="342900" indent="-342900">
              <a:buFont typeface="Wingdings" panose="05000000000000000000" pitchFamily="2" charset="2"/>
              <a:buChar char="§"/>
            </a:pPr>
            <a:endParaRPr lang="el-GR" dirty="0">
              <a:latin typeface="+mn-lt"/>
            </a:endParaRPr>
          </a:p>
          <a:p>
            <a:pPr marL="342900" indent="-342900">
              <a:buFont typeface="Wingdings" panose="05000000000000000000" pitchFamily="2" charset="2"/>
              <a:buChar char="§"/>
            </a:pPr>
            <a:r>
              <a:rPr lang="el-GR" dirty="0" smtClean="0">
                <a:latin typeface="+mn-lt"/>
              </a:rPr>
              <a:t>Χρήση του </a:t>
            </a:r>
            <a:r>
              <a:rPr lang="en-US" dirty="0" smtClean="0">
                <a:latin typeface="+mn-lt"/>
              </a:rPr>
              <a:t>log </a:t>
            </a:r>
            <a:r>
              <a:rPr lang="el-GR" dirty="0" smtClean="0">
                <a:latin typeface="+mn-lt"/>
              </a:rPr>
              <a:t>(ιστορίας) των ερωτήσεων -δισεκατομμύρια από ερωτήσεις και αποτελέσματα</a:t>
            </a:r>
          </a:p>
          <a:p>
            <a:pPr marL="342900" indent="-342900">
              <a:buFont typeface="Wingdings" panose="05000000000000000000" pitchFamily="2" charset="2"/>
              <a:buChar char="§"/>
            </a:pPr>
            <a:endParaRPr lang="el-GR" dirty="0">
              <a:latin typeface="+mn-lt"/>
            </a:endParaRPr>
          </a:p>
          <a:p>
            <a:pPr marL="342900" indent="-342900">
              <a:buFont typeface="Wingdings" panose="05000000000000000000" pitchFamily="2" charset="2"/>
              <a:buChar char="§"/>
            </a:pPr>
            <a:r>
              <a:rPr lang="el-GR" dirty="0" smtClean="0">
                <a:latin typeface="+mn-lt"/>
              </a:rPr>
              <a:t>Ανάλυση της πληροφορίας από το </a:t>
            </a:r>
            <a:r>
              <a:rPr lang="en-US" dirty="0" err="1" smtClean="0">
                <a:latin typeface="+mn-lt"/>
              </a:rPr>
              <a:t>clickthrough</a:t>
            </a:r>
            <a:r>
              <a:rPr lang="en-US" dirty="0" smtClean="0">
                <a:latin typeface="+mn-lt"/>
              </a:rPr>
              <a:t> data: </a:t>
            </a:r>
            <a:r>
              <a:rPr lang="el-GR" dirty="0" smtClean="0">
                <a:latin typeface="+mn-lt"/>
              </a:rPr>
              <a:t>πόσο συχνά κάποιος χρήστης επιλέγει </a:t>
            </a:r>
            <a:r>
              <a:rPr lang="en-US" dirty="0" smtClean="0">
                <a:latin typeface="+mn-lt"/>
              </a:rPr>
              <a:t>(clicks) </a:t>
            </a:r>
            <a:r>
              <a:rPr lang="el-GR" dirty="0" smtClean="0">
                <a:latin typeface="+mn-lt"/>
              </a:rPr>
              <a:t>σε ένα συγκεκριμένο έγγραφο, όταν αυτό εμφανίζεται στο αποτέλεσμα μιας ερώτησης</a:t>
            </a:r>
            <a:endParaRPr lang="el-GR" dirty="0">
              <a:latin typeface="+mn-lt"/>
            </a:endParaRPr>
          </a:p>
        </p:txBody>
      </p:sp>
    </p:spTree>
    <p:extLst>
      <p:ext uri="{BB962C8B-B14F-4D97-AF65-F5344CB8AC3E}">
        <p14:creationId xmlns:p14="http://schemas.microsoft.com/office/powerpoint/2010/main" val="134706528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1219994"/>
            <a:ext cx="2647950" cy="413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55320" y="59263"/>
            <a:ext cx="7886700" cy="981344"/>
          </a:xfrm>
        </p:spPr>
        <p:txBody>
          <a:bodyPr>
            <a:normAutofit/>
          </a:bodyPr>
          <a:lstStyle/>
          <a:p>
            <a:pPr algn="ctr" eaLnBrk="1" fontAlgn="auto" hangingPunct="1">
              <a:spcAft>
                <a:spcPts val="0"/>
              </a:spcAft>
              <a:defRPr/>
            </a:pPr>
            <a:r>
              <a:rPr lang="el-GR" sz="3600" dirty="0" smtClean="0">
                <a:solidFill>
                  <a:schemeClr val="accent2">
                    <a:lumMod val="75000"/>
                  </a:schemeClr>
                </a:solidFill>
                <a:ea typeface="+mj-ea"/>
                <a:cs typeface="+mj-cs"/>
              </a:rPr>
              <a:t>Τι μας λένε οι αριθμοί;</a:t>
            </a:r>
            <a:endParaRPr lang="en-US" sz="3600" dirty="0">
              <a:solidFill>
                <a:schemeClr val="accent2">
                  <a:lumMod val="75000"/>
                </a:schemeClr>
              </a:solidFill>
              <a:ea typeface="+mj-ea"/>
              <a:cs typeface="+mj-cs"/>
            </a:endParaRPr>
          </a:p>
        </p:txBody>
      </p:sp>
      <p:sp>
        <p:nvSpPr>
          <p:cNvPr id="44037" name="Slide Number Placeholder 6"/>
          <p:cNvSpPr>
            <a:spLocks noGrp="1"/>
          </p:cNvSpPr>
          <p:nvPr>
            <p:ph type="sldNum" sz="quarter" idx="12"/>
          </p:nvPr>
        </p:nvSpPr>
        <p:spPr bwMode="auto">
          <a:xfrm>
            <a:off x="6400800" y="6537325"/>
            <a:ext cx="2133600" cy="244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2423FEC3-9A60-4533-8B27-49B98DBC5E57}" type="slidenum">
              <a:rPr lang="en-US" altLang="en-US" sz="1200">
                <a:solidFill>
                  <a:srgbClr val="3F3F3F"/>
                </a:solidFill>
                <a:latin typeface="Corbel" pitchFamily="34" charset="0"/>
              </a:rPr>
              <a:pPr eaLnBrk="1" hangingPunct="1"/>
              <a:t>76</a:t>
            </a:fld>
            <a:endParaRPr lang="en-US" altLang="en-US" sz="1200">
              <a:solidFill>
                <a:srgbClr val="3F3F3F"/>
              </a:solidFill>
              <a:latin typeface="Corbel" pitchFamily="34" charset="0"/>
            </a:endParaRPr>
          </a:p>
        </p:txBody>
      </p:sp>
      <p:pic>
        <p:nvPicPr>
          <p:cNvPr id="4403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1143000"/>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4038" name="TextBox 11"/>
          <p:cNvSpPr txBox="1">
            <a:spLocks noChangeArrowheads="1"/>
          </p:cNvSpPr>
          <p:nvPr/>
        </p:nvSpPr>
        <p:spPr bwMode="auto">
          <a:xfrm>
            <a:off x="6126321" y="723583"/>
            <a:ext cx="2362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ctr" eaLnBrk="1" hangingPunct="1"/>
            <a:r>
              <a:rPr lang="en-US" altLang="en-US" sz="1800">
                <a:solidFill>
                  <a:srgbClr val="7030A0"/>
                </a:solidFill>
                <a:latin typeface="Corbel" pitchFamily="34" charset="0"/>
              </a:rPr>
              <a:t># of clicks received</a:t>
            </a:r>
          </a:p>
        </p:txBody>
      </p:sp>
      <p:sp>
        <p:nvSpPr>
          <p:cNvPr id="44039" name="TextBox 4"/>
          <p:cNvSpPr txBox="1">
            <a:spLocks noChangeArrowheads="1"/>
          </p:cNvSpPr>
          <p:nvPr/>
        </p:nvSpPr>
        <p:spPr bwMode="auto">
          <a:xfrm>
            <a:off x="457200" y="5478779"/>
            <a:ext cx="80848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algn="just" eaLnBrk="1" hangingPunct="1"/>
            <a:r>
              <a:rPr lang="el-GR" altLang="en-US" sz="2000" dirty="0" smtClean="0">
                <a:latin typeface="+mn-lt"/>
              </a:rPr>
              <a:t>Έχει μεγάλη σημασία η θέση, απόλυτοι αριθμοί</a:t>
            </a:r>
            <a:r>
              <a:rPr lang="el-GR" altLang="en-US" sz="2000" dirty="0">
                <a:latin typeface="+mn-lt"/>
              </a:rPr>
              <a:t> </a:t>
            </a:r>
            <a:r>
              <a:rPr lang="el-GR" altLang="en-US" sz="2000" dirty="0" smtClean="0">
                <a:latin typeface="+mn-lt"/>
              </a:rPr>
              <a:t>όχι ιδιαίτερα αξιόπιστοι</a:t>
            </a:r>
          </a:p>
          <a:p>
            <a:pPr algn="just" eaLnBrk="1" hangingPunct="1"/>
            <a:r>
              <a:rPr lang="el-GR" altLang="en-US" sz="2000" dirty="0" smtClean="0">
                <a:latin typeface="+mn-lt"/>
              </a:rPr>
              <a:t>Επηρεάζει η </a:t>
            </a:r>
            <a:r>
              <a:rPr lang="el-GR" altLang="en-US" sz="2000" dirty="0" smtClean="0">
                <a:solidFill>
                  <a:schemeClr val="accent2">
                    <a:lumMod val="75000"/>
                  </a:schemeClr>
                </a:solidFill>
                <a:latin typeface="+mn-lt"/>
              </a:rPr>
              <a:t>διάταξη</a:t>
            </a:r>
            <a:r>
              <a:rPr lang="el-GR" altLang="en-US" sz="2000" dirty="0" smtClean="0">
                <a:latin typeface="+mn-lt"/>
              </a:rPr>
              <a:t> (πόσα </a:t>
            </a:r>
            <a:r>
              <a:rPr lang="en-US" altLang="en-US" sz="2000" dirty="0" smtClean="0">
                <a:latin typeface="+mn-lt"/>
              </a:rPr>
              <a:t>clicks</a:t>
            </a:r>
            <a:r>
              <a:rPr lang="el-GR" altLang="en-US" sz="2000" dirty="0" smtClean="0">
                <a:latin typeface="+mn-lt"/>
              </a:rPr>
              <a:t> ένα έγγραφο στη θέση 10,000;)</a:t>
            </a:r>
            <a:r>
              <a:rPr lang="en-US" altLang="en-US" sz="2000" dirty="0" smtClean="0">
                <a:latin typeface="+mn-lt"/>
              </a:rPr>
              <a:t> </a:t>
            </a:r>
            <a:endParaRPr lang="en-US" altLang="en-US" sz="2000" dirty="0">
              <a:latin typeface="+mn-lt"/>
            </a:endParaRPr>
          </a:p>
        </p:txBody>
      </p:sp>
    </p:spTree>
    <p:extLst>
      <p:ext uri="{BB962C8B-B14F-4D97-AF65-F5344CB8AC3E}">
        <p14:creationId xmlns:p14="http://schemas.microsoft.com/office/powerpoint/2010/main" val="414944285"/>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746760" y="34926"/>
            <a:ext cx="7886700" cy="1325563"/>
          </a:xfrm>
        </p:spPr>
        <p:txBody>
          <a:bodyPr>
            <a:normAutofit/>
          </a:bodyPr>
          <a:lstStyle/>
          <a:p>
            <a:pPr algn="ctr"/>
            <a:r>
              <a:rPr lang="el-GR" altLang="en-US" sz="3600" dirty="0" smtClean="0">
                <a:solidFill>
                  <a:schemeClr val="accent2">
                    <a:lumMod val="75000"/>
                  </a:schemeClr>
                </a:solidFill>
              </a:rPr>
              <a:t>Σχετική</a:t>
            </a:r>
            <a:r>
              <a:rPr lang="en-US" altLang="en-US" sz="3600" dirty="0" smtClean="0">
                <a:solidFill>
                  <a:schemeClr val="accent2">
                    <a:lumMod val="75000"/>
                  </a:schemeClr>
                </a:solidFill>
              </a:rPr>
              <a:t> </a:t>
            </a:r>
            <a:r>
              <a:rPr lang="el-GR" altLang="en-US" sz="3600" dirty="0" smtClean="0">
                <a:solidFill>
                  <a:schemeClr val="accent2">
                    <a:lumMod val="75000"/>
                  </a:schemeClr>
                </a:solidFill>
              </a:rPr>
              <a:t>και</a:t>
            </a:r>
            <a:r>
              <a:rPr lang="en-US" altLang="en-US" sz="3600" dirty="0" smtClean="0">
                <a:solidFill>
                  <a:schemeClr val="accent2">
                    <a:lumMod val="75000"/>
                  </a:schemeClr>
                </a:solidFill>
              </a:rPr>
              <a:t> </a:t>
            </a:r>
            <a:r>
              <a:rPr lang="el-GR" altLang="en-US" sz="3600" dirty="0" smtClean="0">
                <a:solidFill>
                  <a:schemeClr val="accent2">
                    <a:lumMod val="75000"/>
                  </a:schemeClr>
                </a:solidFill>
              </a:rPr>
              <a:t>απόλυτη διάταξη</a:t>
            </a:r>
            <a:endParaRPr lang="en-US" altLang="en-US" sz="3600" dirty="0" smtClean="0">
              <a:solidFill>
                <a:schemeClr val="accent2">
                  <a:lumMod val="75000"/>
                </a:schemeClr>
              </a:solidFill>
            </a:endParaRPr>
          </a:p>
        </p:txBody>
      </p:sp>
      <p:sp>
        <p:nvSpPr>
          <p:cNvPr id="4505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53527084-DD38-497A-8C2A-228A01E636D2}" type="slidenum">
              <a:rPr lang="en-US" altLang="en-US" sz="1200">
                <a:solidFill>
                  <a:srgbClr val="898989"/>
                </a:solidFill>
                <a:latin typeface="Calibri" pitchFamily="34" charset="0"/>
              </a:rPr>
              <a:pPr eaLnBrk="1" hangingPunct="1"/>
              <a:t>77</a:t>
            </a:fld>
            <a:endParaRPr lang="en-US" altLang="en-US" sz="1200">
              <a:solidFill>
                <a:srgbClr val="898989"/>
              </a:solidFill>
              <a:latin typeface="Calibri" pitchFamily="34" charset="0"/>
            </a:endParaRPr>
          </a:p>
        </p:txBody>
      </p:sp>
      <p:pic>
        <p:nvPicPr>
          <p:cNvPr id="4506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1633538"/>
            <a:ext cx="5257800" cy="391318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 name="Freeform 14"/>
          <p:cNvSpPr>
            <a:spLocks/>
          </p:cNvSpPr>
          <p:nvPr/>
        </p:nvSpPr>
        <p:spPr bwMode="auto">
          <a:xfrm>
            <a:off x="5257800" y="2133600"/>
            <a:ext cx="1323975" cy="1270000"/>
          </a:xfrm>
          <a:custGeom>
            <a:avLst/>
            <a:gdLst>
              <a:gd name="T0" fmla="*/ 344241 w 1323466"/>
              <a:gd name="T1" fmla="*/ 0 h 1270057"/>
              <a:gd name="T2" fmla="*/ 1321644 w 1323466"/>
              <a:gd name="T3" fmla="*/ 337380 h 1270057"/>
              <a:gd name="T4" fmla="*/ 0 w 1323466"/>
              <a:gd name="T5" fmla="*/ 1269772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16" name="Freeform 15"/>
          <p:cNvSpPr>
            <a:spLocks/>
          </p:cNvSpPr>
          <p:nvPr/>
        </p:nvSpPr>
        <p:spPr bwMode="auto">
          <a:xfrm>
            <a:off x="5181600" y="3505200"/>
            <a:ext cx="1219200" cy="1524000"/>
          </a:xfrm>
          <a:custGeom>
            <a:avLst/>
            <a:gdLst>
              <a:gd name="T0" fmla="*/ 227951 w 1323466"/>
              <a:gd name="T1" fmla="*/ 0 h 1270057"/>
              <a:gd name="T2" fmla="*/ 875166 w 1323466"/>
              <a:gd name="T3" fmla="*/ 839508 h 1270057"/>
              <a:gd name="T4" fmla="*/ 0 w 1323466"/>
              <a:gd name="T5" fmla="*/ 3159599 h 1270057"/>
              <a:gd name="T6" fmla="*/ 0 60000 65536"/>
              <a:gd name="T7" fmla="*/ 0 60000 65536"/>
              <a:gd name="T8" fmla="*/ 0 60000 65536"/>
            </a:gdLst>
            <a:ahLst/>
            <a:cxnLst>
              <a:cxn ang="T6">
                <a:pos x="T0" y="T1"/>
              </a:cxn>
              <a:cxn ang="T7">
                <a:pos x="T2" y="T3"/>
              </a:cxn>
              <a:cxn ang="T8">
                <a:pos x="T4" y="T5"/>
              </a:cxn>
            </a:cxnLst>
            <a:rect l="0" t="0" r="r" b="b"/>
            <a:pathLst>
              <a:path w="1323466" h="1270057">
                <a:moveTo>
                  <a:pt x="343581" y="0"/>
                </a:moveTo>
                <a:cubicBezTo>
                  <a:pt x="859974" y="62889"/>
                  <a:pt x="1376368" y="125779"/>
                  <a:pt x="1319105" y="337455"/>
                </a:cubicBezTo>
                <a:cubicBezTo>
                  <a:pt x="1261842" y="549131"/>
                  <a:pt x="0" y="1270057"/>
                  <a:pt x="0" y="1270057"/>
                </a:cubicBezTo>
              </a:path>
            </a:pathLst>
          </a:custGeom>
          <a:noFill/>
          <a:ln w="25400" cap="flat" cmpd="sng">
            <a:solidFill>
              <a:schemeClr val="accent1"/>
            </a:solidFill>
            <a:prstDash val="solid"/>
            <a:round/>
            <a:headEnd/>
            <a:tailEnd type="triangle" w="med" len="med"/>
          </a:ln>
          <a:effectLst>
            <a:outerShdw dist="20000" dir="5400000" rotWithShape="0">
              <a:srgbClr val="000000">
                <a:alpha val="37999"/>
              </a:srgbClr>
            </a:outerShdw>
          </a:effectLst>
        </p:spPr>
        <p:txBody>
          <a:bodyPr anchor="ctr"/>
          <a:lstStyle/>
          <a:p>
            <a:pPr>
              <a:defRPr/>
            </a:pPr>
            <a:endParaRPr lang="el-GR"/>
          </a:p>
        </p:txBody>
      </p:sp>
      <p:sp>
        <p:nvSpPr>
          <p:cNvPr id="45063" name="TextBox 17"/>
          <p:cNvSpPr txBox="1">
            <a:spLocks noChangeArrowheads="1"/>
          </p:cNvSpPr>
          <p:nvPr/>
        </p:nvSpPr>
        <p:spPr bwMode="auto">
          <a:xfrm>
            <a:off x="381000" y="5715000"/>
            <a:ext cx="69386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l-GR" altLang="en-US" dirty="0" smtClean="0">
                <a:latin typeface="+mn-lt"/>
              </a:rPr>
              <a:t>Δύσκολο να αποφασίσουμε αν </a:t>
            </a:r>
            <a:r>
              <a:rPr lang="en-US" altLang="en-US" u="sng" dirty="0" smtClean="0">
                <a:latin typeface="+mn-lt"/>
              </a:rPr>
              <a:t>Result1 </a:t>
            </a:r>
            <a:r>
              <a:rPr lang="en-US" altLang="en-US" u="sng" dirty="0">
                <a:latin typeface="+mn-lt"/>
              </a:rPr>
              <a:t>&gt; Result3</a:t>
            </a:r>
          </a:p>
          <a:p>
            <a:pPr eaLnBrk="1" hangingPunct="1"/>
            <a:r>
              <a:rPr lang="el-GR" altLang="en-US" dirty="0" smtClean="0">
                <a:latin typeface="+mn-lt"/>
              </a:rPr>
              <a:t>Πιθανών να μπορούμε να πούμε ότι </a:t>
            </a:r>
            <a:r>
              <a:rPr lang="en-US" altLang="en-US" u="sng" dirty="0" smtClean="0">
                <a:latin typeface="+mn-lt"/>
              </a:rPr>
              <a:t>Result3 </a:t>
            </a:r>
            <a:r>
              <a:rPr lang="en-US" altLang="en-US" u="sng" dirty="0">
                <a:latin typeface="+mn-lt"/>
              </a:rPr>
              <a:t>&gt; Result2</a:t>
            </a:r>
          </a:p>
        </p:txBody>
      </p:sp>
      <p:sp>
        <p:nvSpPr>
          <p:cNvPr id="45064" name="TextBox 1"/>
          <p:cNvSpPr txBox="1">
            <a:spLocks noChangeArrowheads="1"/>
          </p:cNvSpPr>
          <p:nvPr/>
        </p:nvSpPr>
        <p:spPr bwMode="auto">
          <a:xfrm>
            <a:off x="6858000" y="2514600"/>
            <a:ext cx="18907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r>
              <a:rPr lang="en-US" altLang="en-US" dirty="0"/>
              <a:t>User’s click</a:t>
            </a:r>
          </a:p>
          <a:p>
            <a:pPr eaLnBrk="1" hangingPunct="1"/>
            <a:r>
              <a:rPr lang="en-US" altLang="en-US" dirty="0"/>
              <a:t>sequence</a:t>
            </a:r>
          </a:p>
        </p:txBody>
      </p:sp>
    </p:spTree>
    <p:extLst>
      <p:ext uri="{BB962C8B-B14F-4D97-AF65-F5344CB8AC3E}">
        <p14:creationId xmlns:p14="http://schemas.microsoft.com/office/powerpoint/2010/main" val="22020257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28650" y="76200"/>
            <a:ext cx="7886700" cy="1325563"/>
          </a:xfrm>
        </p:spPr>
        <p:txBody>
          <a:bodyPr>
            <a:normAutofit/>
          </a:bodyPr>
          <a:lstStyle/>
          <a:p>
            <a:pPr algn="ctr"/>
            <a:r>
              <a:rPr lang="en-US" altLang="en-US" sz="3600" dirty="0" smtClean="0">
                <a:solidFill>
                  <a:schemeClr val="accent2">
                    <a:lumMod val="75000"/>
                  </a:schemeClr>
                </a:solidFill>
              </a:rPr>
              <a:t>Pairwise relative ratings</a:t>
            </a:r>
          </a:p>
        </p:txBody>
      </p:sp>
      <p:sp>
        <p:nvSpPr>
          <p:cNvPr id="46083" name="Content Placeholder 2"/>
          <p:cNvSpPr>
            <a:spLocks noGrp="1"/>
          </p:cNvSpPr>
          <p:nvPr>
            <p:ph idx="1"/>
          </p:nvPr>
        </p:nvSpPr>
        <p:spPr>
          <a:xfrm>
            <a:off x="628650" y="1524000"/>
            <a:ext cx="7886700" cy="2485071"/>
          </a:xfrm>
        </p:spPr>
        <p:txBody>
          <a:bodyPr>
            <a:noAutofit/>
          </a:bodyPr>
          <a:lstStyle/>
          <a:p>
            <a:pPr>
              <a:buFont typeface="Wingdings" panose="05000000000000000000" pitchFamily="2" charset="2"/>
              <a:buChar char="§"/>
            </a:pPr>
            <a:r>
              <a:rPr lang="el-GR" altLang="en-US" sz="2000" i="1" dirty="0" smtClean="0">
                <a:solidFill>
                  <a:schemeClr val="accent2">
                    <a:lumMod val="75000"/>
                  </a:schemeClr>
                </a:solidFill>
              </a:rPr>
              <a:t>Ζεύγη</a:t>
            </a:r>
            <a:r>
              <a:rPr lang="el-GR" altLang="en-US" sz="2000" i="1" dirty="0" smtClean="0">
                <a:solidFill>
                  <a:schemeClr val="tx2">
                    <a:lumMod val="60000"/>
                    <a:lumOff val="40000"/>
                  </a:schemeClr>
                </a:solidFill>
              </a:rPr>
              <a:t> </a:t>
            </a:r>
            <a:r>
              <a:rPr lang="el-GR" altLang="en-US" sz="2000" dirty="0" smtClean="0"/>
              <a:t>της μορφής</a:t>
            </a:r>
            <a:r>
              <a:rPr lang="en-US" altLang="en-US" sz="2000" dirty="0" smtClean="0"/>
              <a:t>: </a:t>
            </a:r>
            <a:r>
              <a:rPr lang="en-US" altLang="en-US" sz="2000" dirty="0" err="1" smtClean="0"/>
              <a:t>DocA</a:t>
            </a:r>
            <a:r>
              <a:rPr lang="en-US" altLang="en-US" sz="2000" dirty="0" smtClean="0"/>
              <a:t> </a:t>
            </a:r>
            <a:r>
              <a:rPr lang="el-GR" altLang="en-US" sz="2000" u="sng" dirty="0" smtClean="0"/>
              <a:t>καλύτερο του</a:t>
            </a:r>
            <a:r>
              <a:rPr lang="en-US" altLang="en-US" sz="2000" dirty="0" smtClean="0"/>
              <a:t> </a:t>
            </a:r>
            <a:r>
              <a:rPr lang="en-US" altLang="en-US" sz="2000" dirty="0" err="1" smtClean="0"/>
              <a:t>DocB</a:t>
            </a:r>
            <a:r>
              <a:rPr lang="en-US" altLang="en-US" sz="2000" dirty="0" smtClean="0"/>
              <a:t> </a:t>
            </a:r>
            <a:r>
              <a:rPr lang="el-GR" altLang="en-US" sz="2000" dirty="0" smtClean="0"/>
              <a:t>για μια ερώτηση</a:t>
            </a:r>
            <a:endParaRPr lang="en-US" altLang="en-US" sz="2000" dirty="0" smtClean="0"/>
          </a:p>
          <a:p>
            <a:pPr lvl="1">
              <a:buFont typeface="Wingdings" panose="05000000000000000000" pitchFamily="2" charset="2"/>
              <a:buChar char="§"/>
            </a:pPr>
            <a:r>
              <a:rPr lang="el-GR" altLang="en-US" sz="2000" dirty="0" smtClean="0"/>
              <a:t>Δε σημαίνει (απαραίτητα) ότι το </a:t>
            </a:r>
            <a:r>
              <a:rPr lang="en-US" altLang="en-US" sz="2000" dirty="0" err="1" smtClean="0"/>
              <a:t>DocA</a:t>
            </a:r>
            <a:r>
              <a:rPr lang="en-US" altLang="en-US" sz="2000" dirty="0" smtClean="0"/>
              <a:t> </a:t>
            </a:r>
            <a:r>
              <a:rPr lang="el-GR" altLang="en-US" sz="2000" u="sng" dirty="0" smtClean="0"/>
              <a:t>είναι συναφές </a:t>
            </a:r>
            <a:r>
              <a:rPr lang="en-US" altLang="en-US" sz="2000" dirty="0" smtClean="0"/>
              <a:t> </a:t>
            </a:r>
            <a:r>
              <a:rPr lang="el-GR" altLang="en-US" sz="2000" dirty="0" smtClean="0"/>
              <a:t>με το ερώτημα</a:t>
            </a:r>
            <a:r>
              <a:rPr lang="en-US" altLang="en-US" sz="2000" dirty="0" smtClean="0"/>
              <a:t> </a:t>
            </a:r>
          </a:p>
          <a:p>
            <a:pPr>
              <a:buFont typeface="Wingdings" panose="05000000000000000000" pitchFamily="2" charset="2"/>
              <a:buChar char="§"/>
            </a:pPr>
            <a:r>
              <a:rPr lang="el-GR" altLang="en-US" sz="2000" dirty="0" smtClean="0"/>
              <a:t>Αντί για αξιολογήσεις μιας διάταξης εγγράφων συγκεντρώνουμε ένα </a:t>
            </a:r>
            <a:r>
              <a:rPr lang="el-GR" altLang="en-US" sz="2000" i="1" dirty="0" smtClean="0">
                <a:solidFill>
                  <a:schemeClr val="accent2">
                    <a:lumMod val="75000"/>
                  </a:schemeClr>
                </a:solidFill>
              </a:rPr>
              <a:t>ιστορικό από ζεύγη προτιμήσεων</a:t>
            </a:r>
            <a:r>
              <a:rPr lang="el-GR" altLang="en-US" sz="2000" dirty="0" smtClean="0">
                <a:solidFill>
                  <a:schemeClr val="accent2">
                    <a:lumMod val="75000"/>
                  </a:schemeClr>
                </a:solidFill>
              </a:rPr>
              <a:t> </a:t>
            </a:r>
            <a:r>
              <a:rPr lang="el-GR" altLang="en-US" sz="2000" dirty="0" smtClean="0"/>
              <a:t>με βάση τα </a:t>
            </a:r>
            <a:r>
              <a:rPr lang="en-US" altLang="en-US" sz="2000" dirty="0" smtClean="0"/>
              <a:t>clicks </a:t>
            </a:r>
            <a:r>
              <a:rPr lang="el-GR" altLang="en-US" sz="2000" dirty="0" smtClean="0"/>
              <a:t>των χρηστών  </a:t>
            </a:r>
          </a:p>
          <a:p>
            <a:pPr>
              <a:buFont typeface="Wingdings" panose="05000000000000000000" pitchFamily="2" charset="2"/>
              <a:buChar char="§"/>
            </a:pPr>
            <a:r>
              <a:rPr lang="el-GR" altLang="en-US" sz="2000" dirty="0" smtClean="0"/>
              <a:t>Αξιολόγηση με βάση το πόσο </a:t>
            </a:r>
            <a:r>
              <a:rPr lang="el-GR" altLang="en-US" sz="2000" i="1" dirty="0" smtClean="0">
                <a:solidFill>
                  <a:schemeClr val="accent2">
                    <a:lumMod val="75000"/>
                  </a:schemeClr>
                </a:solidFill>
              </a:rPr>
              <a:t>«συμφωνεί</a:t>
            </a:r>
            <a:r>
              <a:rPr lang="el-GR" altLang="en-US" sz="2000" i="1" dirty="0">
                <a:solidFill>
                  <a:schemeClr val="accent2">
                    <a:lumMod val="75000"/>
                  </a:schemeClr>
                </a:solidFill>
              </a:rPr>
              <a:t>»</a:t>
            </a:r>
            <a:r>
              <a:rPr lang="el-GR" altLang="en-US" sz="2000" i="1" dirty="0" smtClean="0">
                <a:solidFill>
                  <a:schemeClr val="accent6">
                    <a:lumMod val="75000"/>
                  </a:schemeClr>
                </a:solidFill>
              </a:rPr>
              <a:t> </a:t>
            </a:r>
            <a:r>
              <a:rPr lang="el-GR" altLang="en-US" sz="2000" dirty="0" smtClean="0"/>
              <a:t>το αποτέλεσμα με τα ζεύγη των διατάξεων </a:t>
            </a:r>
            <a:endParaRPr lang="en-US" altLang="en-US" sz="2000" dirty="0" smtClean="0"/>
          </a:p>
          <a:p>
            <a:pPr>
              <a:buFont typeface="Wingdings" panose="05000000000000000000" pitchFamily="2" charset="2"/>
              <a:buChar char="§"/>
            </a:pPr>
            <a:r>
              <a:rPr lang="en-US" altLang="en-US" sz="2000" dirty="0" smtClean="0"/>
              <a:t>(</a:t>
            </a:r>
            <a:r>
              <a:rPr lang="el-GR" altLang="en-US" sz="2000" dirty="0" smtClean="0"/>
              <a:t>επίσης) χρήση για </a:t>
            </a:r>
            <a:r>
              <a:rPr lang="el-GR" altLang="en-US" sz="2000" dirty="0" smtClean="0">
                <a:solidFill>
                  <a:schemeClr val="accent1">
                    <a:lumMod val="75000"/>
                  </a:schemeClr>
                </a:solidFill>
              </a:rPr>
              <a:t>μάθηση</a:t>
            </a:r>
            <a:r>
              <a:rPr lang="el-GR" altLang="en-US" sz="2000" dirty="0" smtClean="0"/>
              <a:t> διάταξης (</a:t>
            </a:r>
            <a:r>
              <a:rPr lang="en-US" altLang="en-US" sz="2000" dirty="0" smtClean="0"/>
              <a:t>learn to rank)</a:t>
            </a:r>
          </a:p>
          <a:p>
            <a:pPr>
              <a:buFont typeface="Wingdings" panose="05000000000000000000" pitchFamily="2" charset="2"/>
              <a:buChar char="§"/>
            </a:pPr>
            <a:endParaRPr lang="el-GR" altLang="en-US" sz="2000" dirty="0" smtClean="0"/>
          </a:p>
          <a:p>
            <a:pPr>
              <a:buFont typeface="Wingdings" panose="05000000000000000000" pitchFamily="2" charset="2"/>
              <a:buChar char="§"/>
            </a:pPr>
            <a:r>
              <a:rPr lang="el-GR" altLang="en-US" sz="2000" dirty="0" smtClean="0"/>
              <a:t>Με βάση διαφορετικές μηχανές-αλγορίθμους διάταξης</a:t>
            </a:r>
            <a:endParaRPr lang="en-US" altLang="en-US" sz="2000" dirty="0" smtClean="0"/>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6D07785F-17B5-4434-A50D-E1BD292C4E81}" type="slidenum">
              <a:rPr lang="en-US" altLang="en-US" sz="1200">
                <a:solidFill>
                  <a:srgbClr val="898989"/>
                </a:solidFill>
                <a:latin typeface="Calibri" pitchFamily="34" charset="0"/>
              </a:rPr>
              <a:pPr eaLnBrk="1" hangingPunct="1"/>
              <a:t>78</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400086804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normAutofit/>
          </a:bodyPr>
          <a:lstStyle/>
          <a:p>
            <a:r>
              <a:rPr lang="el-GR" altLang="en-US" sz="3600" dirty="0" smtClean="0">
                <a:solidFill>
                  <a:schemeClr val="accent2">
                    <a:lumMod val="75000"/>
                  </a:schemeClr>
                </a:solidFill>
              </a:rPr>
              <a:t>Πως θα συγκρίνουμε ζεύγη προτιμήσεων;</a:t>
            </a:r>
            <a:endParaRPr lang="en-US" altLang="en-US" sz="3600" dirty="0" smtClean="0">
              <a:solidFill>
                <a:schemeClr val="accent2">
                  <a:lumMod val="75000"/>
                </a:schemeClr>
              </a:solidFill>
            </a:endParaRPr>
          </a:p>
        </p:txBody>
      </p:sp>
      <p:sp>
        <p:nvSpPr>
          <p:cNvPr id="48131" name="Content Placeholder 2"/>
          <p:cNvSpPr>
            <a:spLocks noGrp="1"/>
          </p:cNvSpPr>
          <p:nvPr>
            <p:ph idx="1"/>
          </p:nvPr>
        </p:nvSpPr>
        <p:spPr>
          <a:xfrm>
            <a:off x="457200" y="2286000"/>
            <a:ext cx="8229600" cy="3733800"/>
          </a:xfrm>
        </p:spPr>
        <p:txBody>
          <a:bodyPr/>
          <a:lstStyle/>
          <a:p>
            <a:pPr marL="0" indent="0">
              <a:buNone/>
            </a:pPr>
            <a:r>
              <a:rPr lang="el-GR" altLang="en-US" dirty="0" smtClean="0"/>
              <a:t>Έστω δύο σύνολα </a:t>
            </a:r>
            <a:r>
              <a:rPr lang="en-US" altLang="en-US" i="1" dirty="0" smtClean="0"/>
              <a:t>P</a:t>
            </a:r>
            <a:r>
              <a:rPr lang="el-GR" altLang="en-US" i="1" dirty="0" smtClean="0"/>
              <a:t> </a:t>
            </a:r>
            <a:r>
              <a:rPr lang="el-GR" altLang="en-US" dirty="0" smtClean="0"/>
              <a:t>και</a:t>
            </a:r>
            <a:r>
              <a:rPr lang="el-GR" altLang="en-US" i="1" dirty="0" smtClean="0"/>
              <a:t> Α </a:t>
            </a:r>
            <a:r>
              <a:rPr lang="el-GR" altLang="en-US" dirty="0" smtClean="0"/>
              <a:t>από ζεύγη προτιμήσεων. Θέλουμε ένα μέτρο εγγύτητας </a:t>
            </a:r>
            <a:r>
              <a:rPr lang="en-US" altLang="en-US" dirty="0" smtClean="0"/>
              <a:t>(proximity measure)</a:t>
            </a:r>
            <a:r>
              <a:rPr lang="el-GR" altLang="en-US" dirty="0" smtClean="0"/>
              <a:t> που να λέει πόσο μοιάζουν</a:t>
            </a:r>
          </a:p>
          <a:p>
            <a:pPr marL="0" indent="0">
              <a:buNone/>
            </a:pPr>
            <a:endParaRPr lang="en-US" altLang="en-US" i="1" dirty="0" smtClean="0"/>
          </a:p>
          <a:p>
            <a:r>
              <a:rPr lang="el-GR" altLang="en-US" dirty="0" smtClean="0"/>
              <a:t>Το μέτρο πρέπει να ανταμείβει τις συμφωνίες και να τιμωρεί τις διαφωνίες</a:t>
            </a:r>
            <a:endParaRPr lang="en-US" altLang="en-US" dirty="0" smtClean="0"/>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A2FB1703-E755-4E25-9069-21CF8F28CC9B}" type="slidenum">
              <a:rPr lang="en-US" altLang="en-US" sz="1200">
                <a:solidFill>
                  <a:srgbClr val="898989"/>
                </a:solidFill>
                <a:latin typeface="Calibri" pitchFamily="34" charset="0"/>
              </a:rPr>
              <a:pPr eaLnBrk="1" hangingPunct="1"/>
              <a:t>79</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2765173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28650" y="105459"/>
            <a:ext cx="7886700" cy="1325563"/>
          </a:xfrm>
        </p:spPr>
        <p:txBody>
          <a:bodyPr>
            <a:normAutofit/>
          </a:bodyPr>
          <a:lstStyle/>
          <a:p>
            <a:pPr algn="ctr" eaLnBrk="1" hangingPunct="1"/>
            <a:r>
              <a:rPr lang="el-GR" dirty="0" smtClean="0">
                <a:solidFill>
                  <a:schemeClr val="accent2">
                    <a:lumMod val="75000"/>
                  </a:schemeClr>
                </a:solidFill>
                <a:ea typeface="ＭＳ Ｐゴシック" pitchFamily="-112" charset="-128"/>
              </a:rPr>
              <a:t>Συνάφεια και Ανάγκη Πληροφόρησης</a:t>
            </a:r>
            <a:endParaRPr lang="en-US"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339257" y="1675449"/>
            <a:ext cx="8305800" cy="4495800"/>
          </a:xfrm>
        </p:spPr>
        <p:txBody>
          <a:bodyPr>
            <a:noAutofit/>
          </a:bodyPr>
          <a:lstStyle/>
          <a:p>
            <a:pPr marL="449263" lvl="1" indent="-357188">
              <a:buFont typeface="Wingdings" panose="05000000000000000000" pitchFamily="2" charset="2"/>
              <a:buChar char="§"/>
            </a:pPr>
            <a:r>
              <a:rPr lang="el-GR" sz="2800" dirty="0" smtClean="0"/>
              <a:t> Συνάφεια ως προς τι;</a:t>
            </a:r>
          </a:p>
          <a:p>
            <a:pPr marL="792163" lvl="2" indent="-357188">
              <a:buFont typeface="Wingdings" panose="05000000000000000000" pitchFamily="2" charset="2"/>
              <a:buChar char="§"/>
            </a:pPr>
            <a:r>
              <a:rPr lang="el-GR" sz="2100" dirty="0" smtClean="0"/>
              <a:t>Συνάφεια ως προς το </a:t>
            </a:r>
            <a:r>
              <a:rPr lang="el-GR" sz="2100" dirty="0" smtClean="0">
                <a:solidFill>
                  <a:schemeClr val="accent2">
                    <a:lumMod val="75000"/>
                  </a:schemeClr>
                </a:solidFill>
              </a:rPr>
              <a:t>ερώτημα</a:t>
            </a:r>
            <a:r>
              <a:rPr lang="en-US" sz="2100" dirty="0" smtClean="0"/>
              <a:t> </a:t>
            </a:r>
            <a:r>
              <a:rPr lang="el-GR" sz="2100" u="sng" dirty="0" smtClean="0"/>
              <a:t>ή</a:t>
            </a:r>
            <a:r>
              <a:rPr lang="el-GR" sz="2100" dirty="0" smtClean="0"/>
              <a:t> ως προς </a:t>
            </a:r>
            <a:r>
              <a:rPr lang="el-GR" sz="2100" dirty="0" smtClean="0">
                <a:solidFill>
                  <a:schemeClr val="accent2">
                    <a:lumMod val="75000"/>
                  </a:schemeClr>
                </a:solidFill>
              </a:rPr>
              <a:t>την ανάγκη πληροφόρησης (</a:t>
            </a:r>
            <a:r>
              <a:rPr lang="en-US" sz="2100" dirty="0" smtClean="0">
                <a:solidFill>
                  <a:schemeClr val="accent2">
                    <a:lumMod val="75000"/>
                  </a:schemeClr>
                </a:solidFill>
              </a:rPr>
              <a:t>information need)</a:t>
            </a:r>
            <a:endParaRPr lang="el-GR" sz="2100" dirty="0" smtClean="0">
              <a:solidFill>
                <a:schemeClr val="accent2">
                  <a:lumMod val="75000"/>
                </a:schemeClr>
              </a:solidFill>
            </a:endParaRPr>
          </a:p>
          <a:p>
            <a:pPr marL="92075" lvl="1" indent="0">
              <a:buNone/>
            </a:pPr>
            <a:endParaRPr lang="en-US" sz="2400" dirty="0" smtClean="0"/>
          </a:p>
          <a:p>
            <a:pPr marL="92075" lvl="1" indent="0">
              <a:buNone/>
            </a:pPr>
            <a:r>
              <a:rPr lang="el-GR" sz="2400" dirty="0" smtClean="0"/>
              <a:t>Παράδειγμα</a:t>
            </a:r>
            <a:endParaRPr lang="en-US" sz="2400" dirty="0"/>
          </a:p>
          <a:p>
            <a:pPr marL="92075" lvl="1" indent="0">
              <a:buNone/>
            </a:pPr>
            <a:r>
              <a:rPr lang="el-GR" u="sng" dirty="0" smtClean="0">
                <a:solidFill>
                  <a:schemeClr val="accent1">
                    <a:lumMod val="75000"/>
                  </a:schemeClr>
                </a:solidFill>
              </a:rPr>
              <a:t>Ανάγκη Πληροφόρησης </a:t>
            </a:r>
            <a:r>
              <a:rPr lang="en-US" dirty="0"/>
              <a:t> </a:t>
            </a:r>
            <a:r>
              <a:rPr lang="en-US" dirty="0" smtClean="0"/>
              <a:t>i: </a:t>
            </a:r>
            <a:r>
              <a:rPr lang="el-GR" dirty="0" smtClean="0"/>
              <a:t>«Ψάχνω για πληροφορία σχετικά με το αν το κόκκινο κρασί είναι πιο αποτελεσματικό από το λευκό κρασί για τη μείωση του ρίσκου για καρδιακή προσβολή»</a:t>
            </a:r>
          </a:p>
          <a:p>
            <a:pPr marL="92075" lvl="1" indent="0">
              <a:buNone/>
            </a:pPr>
            <a:r>
              <a:rPr lang="el-GR" dirty="0" smtClean="0"/>
              <a:t>Μεταφράζεται στην ερώτημα:</a:t>
            </a:r>
          </a:p>
          <a:p>
            <a:pPr marL="92075" lvl="1" indent="0">
              <a:buNone/>
            </a:pPr>
            <a:r>
              <a:rPr lang="el-GR" u="sng" dirty="0" smtClean="0">
                <a:solidFill>
                  <a:schemeClr val="accent1">
                    <a:lumMod val="75000"/>
                  </a:schemeClr>
                </a:solidFill>
              </a:rPr>
              <a:t>Ερώτημα</a:t>
            </a:r>
            <a:r>
              <a:rPr lang="en-US" dirty="0" smtClean="0"/>
              <a:t> </a:t>
            </a:r>
            <a:r>
              <a:rPr lang="en-US" i="1" dirty="0"/>
              <a:t>q</a:t>
            </a:r>
            <a:r>
              <a:rPr lang="en-US" dirty="0"/>
              <a:t>: [red wine white wine heart attack]</a:t>
            </a:r>
          </a:p>
          <a:p>
            <a:pPr marL="92075" lvl="1" indent="0">
              <a:buNone/>
            </a:pPr>
            <a:r>
              <a:rPr lang="el-GR" u="sng" dirty="0" smtClean="0">
                <a:solidFill>
                  <a:schemeClr val="accent1">
                    <a:lumMod val="75000"/>
                  </a:schemeClr>
                </a:solidFill>
              </a:rPr>
              <a:t>Έγγραφο</a:t>
            </a:r>
            <a:r>
              <a:rPr lang="el-GR" dirty="0" smtClean="0"/>
              <a:t> </a:t>
            </a:r>
            <a:r>
              <a:rPr lang="en-US" i="1" dirty="0" smtClean="0"/>
              <a:t>d</a:t>
            </a:r>
            <a:r>
              <a:rPr lang="en-US" dirty="0" smtClean="0"/>
              <a:t>: </a:t>
            </a:r>
            <a:r>
              <a:rPr lang="en-US" sz="2000" dirty="0" smtClean="0"/>
              <a:t>At </a:t>
            </a:r>
            <a:r>
              <a:rPr lang="en-US" sz="2000" dirty="0">
                <a:solidFill>
                  <a:schemeClr val="accent1">
                    <a:lumMod val="75000"/>
                  </a:schemeClr>
                </a:solidFill>
              </a:rPr>
              <a:t>heart</a:t>
            </a:r>
            <a:r>
              <a:rPr lang="en-US" sz="2000" dirty="0"/>
              <a:t> of his speech was an </a:t>
            </a:r>
            <a:r>
              <a:rPr lang="en-US" sz="2000" dirty="0">
                <a:solidFill>
                  <a:schemeClr val="accent1">
                    <a:lumMod val="75000"/>
                  </a:schemeClr>
                </a:solidFill>
              </a:rPr>
              <a:t>attack</a:t>
            </a:r>
            <a:r>
              <a:rPr lang="en-US" sz="2000" dirty="0"/>
              <a:t> on the </a:t>
            </a:r>
            <a:r>
              <a:rPr lang="en-US" sz="2000" dirty="0">
                <a:solidFill>
                  <a:schemeClr val="accent1">
                    <a:lumMod val="75000"/>
                  </a:schemeClr>
                </a:solidFill>
              </a:rPr>
              <a:t>wine</a:t>
            </a:r>
            <a:r>
              <a:rPr lang="en-US" sz="2000" dirty="0"/>
              <a:t> industry lobby for downplaying the role of </a:t>
            </a:r>
            <a:r>
              <a:rPr lang="en-US" sz="2000" dirty="0">
                <a:solidFill>
                  <a:schemeClr val="accent1">
                    <a:lumMod val="75000"/>
                  </a:schemeClr>
                </a:solidFill>
              </a:rPr>
              <a:t>red</a:t>
            </a:r>
            <a:r>
              <a:rPr lang="en-US" sz="2000" dirty="0"/>
              <a:t> and </a:t>
            </a:r>
            <a:r>
              <a:rPr lang="en-US" sz="2000" dirty="0">
                <a:solidFill>
                  <a:schemeClr val="accent1">
                    <a:lumMod val="75000"/>
                  </a:schemeClr>
                </a:solidFill>
              </a:rPr>
              <a:t>white</a:t>
            </a:r>
            <a:r>
              <a:rPr lang="en-US" sz="2000" dirty="0"/>
              <a:t> </a:t>
            </a:r>
            <a:r>
              <a:rPr lang="en-US" sz="2000" dirty="0">
                <a:solidFill>
                  <a:schemeClr val="accent1">
                    <a:lumMod val="75000"/>
                  </a:schemeClr>
                </a:solidFill>
              </a:rPr>
              <a:t>wine</a:t>
            </a:r>
            <a:r>
              <a:rPr lang="en-US" sz="2000" dirty="0"/>
              <a:t> in drunk driving.</a:t>
            </a:r>
          </a:p>
          <a:p>
            <a:pPr marL="625475" lvl="2" indent="-176213">
              <a:buFont typeface="Wingdings" panose="05000000000000000000" pitchFamily="2" charset="2"/>
              <a:buChar char="§"/>
            </a:pPr>
            <a:r>
              <a:rPr lang="en-US" sz="1800" i="1" dirty="0" smtClean="0"/>
              <a:t>d</a:t>
            </a:r>
            <a:r>
              <a:rPr lang="en-US" sz="1800" dirty="0" smtClean="0"/>
              <a:t> </a:t>
            </a:r>
            <a:r>
              <a:rPr lang="el-GR" sz="1800" dirty="0" smtClean="0"/>
              <a:t>άριστο ταίριασμα στο ερώτημα </a:t>
            </a:r>
            <a:r>
              <a:rPr lang="en-US" sz="1800" i="1" dirty="0" smtClean="0"/>
              <a:t>q</a:t>
            </a:r>
            <a:r>
              <a:rPr lang="en-US" sz="1800" dirty="0" smtClean="0"/>
              <a:t> </a:t>
            </a:r>
            <a:endParaRPr lang="en-US" sz="1800" dirty="0"/>
          </a:p>
          <a:p>
            <a:pPr marL="625475" lvl="2" indent="-176213">
              <a:buFont typeface="Wingdings" panose="05000000000000000000" pitchFamily="2" charset="2"/>
              <a:buChar char="§"/>
            </a:pPr>
            <a:r>
              <a:rPr lang="en-US" sz="1800" i="1" dirty="0" smtClean="0"/>
              <a:t>d</a:t>
            </a:r>
            <a:r>
              <a:rPr lang="el-GR" sz="1800" i="1" dirty="0" smtClean="0"/>
              <a:t> </a:t>
            </a:r>
            <a:r>
              <a:rPr lang="el-GR" sz="1800" dirty="0" smtClean="0"/>
              <a:t>δεν είναι συναφές με την ανάγκη πληροφόρησης </a:t>
            </a:r>
            <a:r>
              <a:rPr lang="en-US" sz="1800" i="1" dirty="0" err="1" smtClean="0"/>
              <a:t>i</a:t>
            </a:r>
            <a:endParaRPr lang="en-US" sz="1800" i="1" dirty="0"/>
          </a:p>
          <a:p>
            <a:pPr marL="742950" lvl="1" indent="-285750">
              <a:buFont typeface="Wingdings" panose="05000000000000000000" pitchFamily="2" charset="2"/>
              <a:buChar char="§"/>
            </a:pPr>
            <a:endParaRPr lang="en-US" dirty="0"/>
          </a:p>
        </p:txBody>
      </p:sp>
      <p:sp>
        <p:nvSpPr>
          <p:cNvPr id="6" name="Slide Number Placeholder 5"/>
          <p:cNvSpPr>
            <a:spLocks noGrp="1"/>
          </p:cNvSpPr>
          <p:nvPr>
            <p:ph type="sldNum" sz="quarter" idx="12"/>
          </p:nvPr>
        </p:nvSpPr>
        <p:spPr/>
        <p:txBody>
          <a:bodyPr/>
          <a:lstStyle/>
          <a:p>
            <a:fld id="{0ED9190B-40F4-4D14-B8A7-A8F5BA31F2B1}" type="slidenum">
              <a:rPr lang="en-US" smtClean="0"/>
              <a:pPr/>
              <a:t>8</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8.2</a:t>
            </a:r>
            <a:endParaRPr lang="en-US" sz="1600" dirty="0"/>
          </a:p>
        </p:txBody>
      </p:sp>
    </p:spTree>
    <p:extLst>
      <p:ext uri="{BB962C8B-B14F-4D97-AF65-F5344CB8AC3E}">
        <p14:creationId xmlns:p14="http://schemas.microsoft.com/office/powerpoint/2010/main" val="165037998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533400" y="152400"/>
            <a:ext cx="7886700" cy="1325563"/>
          </a:xfrm>
        </p:spPr>
        <p:txBody>
          <a:bodyPr>
            <a:normAutofit/>
          </a:bodyPr>
          <a:lstStyle/>
          <a:p>
            <a:pPr algn="ctr"/>
            <a:r>
              <a:rPr lang="el-GR" altLang="en-US" sz="3600" dirty="0" smtClean="0">
                <a:solidFill>
                  <a:schemeClr val="accent2">
                    <a:lumMod val="75000"/>
                  </a:schemeClr>
                </a:solidFill>
              </a:rPr>
              <a:t>Απόσταση </a:t>
            </a:r>
            <a:r>
              <a:rPr lang="en-US" altLang="en-US" sz="3600" dirty="0" smtClean="0">
                <a:solidFill>
                  <a:schemeClr val="accent2">
                    <a:lumMod val="75000"/>
                  </a:schemeClr>
                </a:solidFill>
              </a:rPr>
              <a:t>Kendall tau</a:t>
            </a:r>
          </a:p>
        </p:txBody>
      </p:sp>
      <p:sp>
        <p:nvSpPr>
          <p:cNvPr id="49155" name="Content Placeholder 2"/>
          <p:cNvSpPr>
            <a:spLocks noGrp="1"/>
          </p:cNvSpPr>
          <p:nvPr>
            <p:ph idx="1"/>
          </p:nvPr>
        </p:nvSpPr>
        <p:spPr/>
        <p:txBody>
          <a:bodyPr/>
          <a:lstStyle/>
          <a:p>
            <a:r>
              <a:rPr lang="el-GR" altLang="en-US" dirty="0" smtClean="0"/>
              <a:t>Έστω </a:t>
            </a:r>
            <a:r>
              <a:rPr lang="en-US" altLang="en-US" dirty="0" smtClean="0">
                <a:solidFill>
                  <a:srgbClr val="00A000"/>
                </a:solidFill>
              </a:rPr>
              <a:t>X</a:t>
            </a:r>
            <a:r>
              <a:rPr lang="en-US" altLang="en-US" dirty="0" smtClean="0"/>
              <a:t> </a:t>
            </a:r>
            <a:r>
              <a:rPr lang="el-GR" altLang="en-US" dirty="0" smtClean="0"/>
              <a:t>ο αριθμός των συμφωνιών και </a:t>
            </a:r>
            <a:r>
              <a:rPr lang="en-US" altLang="en-US" dirty="0" smtClean="0">
                <a:solidFill>
                  <a:srgbClr val="FF0000"/>
                </a:solidFill>
              </a:rPr>
              <a:t>Y</a:t>
            </a:r>
            <a:r>
              <a:rPr lang="en-US" altLang="en-US" dirty="0" smtClean="0"/>
              <a:t> o </a:t>
            </a:r>
            <a:r>
              <a:rPr lang="el-GR" altLang="en-US" dirty="0" smtClean="0"/>
              <a:t>αριθμός των διαφωνιών η </a:t>
            </a:r>
            <a:r>
              <a:rPr lang="en-US" altLang="en-US" dirty="0" smtClean="0">
                <a:solidFill>
                  <a:schemeClr val="accent6">
                    <a:lumMod val="75000"/>
                  </a:schemeClr>
                </a:solidFill>
              </a:rPr>
              <a:t>Kendall tau </a:t>
            </a:r>
            <a:r>
              <a:rPr lang="en-US" altLang="en-US" dirty="0" smtClean="0"/>
              <a:t>distance </a:t>
            </a:r>
            <a:r>
              <a:rPr lang="el-GR" altLang="en-US" dirty="0" smtClean="0"/>
              <a:t>μεταξύ</a:t>
            </a:r>
            <a:r>
              <a:rPr lang="en-US" altLang="en-US" dirty="0" smtClean="0"/>
              <a:t> </a:t>
            </a:r>
            <a:r>
              <a:rPr lang="en-US" altLang="en-US" i="1" dirty="0" smtClean="0"/>
              <a:t>A </a:t>
            </a:r>
            <a:r>
              <a:rPr lang="el-GR" altLang="en-US" dirty="0" smtClean="0"/>
              <a:t>και </a:t>
            </a:r>
            <a:r>
              <a:rPr lang="en-US" altLang="en-US" i="1" dirty="0" smtClean="0"/>
              <a:t>P</a:t>
            </a:r>
            <a:r>
              <a:rPr lang="en-US" altLang="en-US" dirty="0" smtClean="0"/>
              <a:t> </a:t>
            </a:r>
            <a:r>
              <a:rPr lang="el-GR" altLang="en-US" dirty="0" smtClean="0"/>
              <a:t>είναι</a:t>
            </a:r>
            <a:r>
              <a:rPr lang="el-GR" altLang="en-US" dirty="0"/>
              <a:t> </a:t>
            </a:r>
            <a:r>
              <a:rPr lang="el-GR" altLang="en-US" dirty="0" smtClean="0"/>
              <a:t> </a:t>
            </a:r>
            <a:r>
              <a:rPr lang="en-US" altLang="en-US" dirty="0" smtClean="0"/>
              <a:t>(X-Y)/(X+Y)</a:t>
            </a:r>
            <a:endParaRPr lang="el-GR" altLang="en-US" dirty="0"/>
          </a:p>
          <a:p>
            <a:pPr>
              <a:buFont typeface="Wingdings" pitchFamily="2" charset="2"/>
              <a:buNone/>
            </a:pPr>
            <a:endParaRPr lang="el-GR" altLang="en-US" dirty="0" smtClean="0"/>
          </a:p>
          <a:p>
            <a:pPr>
              <a:buFont typeface="Wingdings" pitchFamily="2" charset="2"/>
              <a:buNone/>
            </a:pPr>
            <a:r>
              <a:rPr lang="el-GR" altLang="en-US" dirty="0" smtClean="0"/>
              <a:t>Παράδειγμα </a:t>
            </a:r>
          </a:p>
          <a:p>
            <a:pPr>
              <a:buFont typeface="Wingdings" pitchFamily="2" charset="2"/>
              <a:buNone/>
            </a:pPr>
            <a:r>
              <a:rPr lang="en-US" altLang="en-US" dirty="0" smtClean="0"/>
              <a:t>P = {(</a:t>
            </a:r>
            <a:r>
              <a:rPr lang="en-US" altLang="en-US" dirty="0" smtClean="0">
                <a:solidFill>
                  <a:srgbClr val="00B050"/>
                </a:solidFill>
              </a:rPr>
              <a:t>1,2</a:t>
            </a:r>
            <a:r>
              <a:rPr lang="en-US" altLang="en-US" dirty="0" smtClean="0"/>
              <a:t>), (</a:t>
            </a:r>
            <a:r>
              <a:rPr lang="en-US" altLang="en-US" dirty="0" smtClean="0">
                <a:solidFill>
                  <a:srgbClr val="00B050"/>
                </a:solidFill>
              </a:rPr>
              <a:t>1,3</a:t>
            </a:r>
            <a:r>
              <a:rPr lang="en-US" altLang="en-US" dirty="0" smtClean="0"/>
              <a:t>), (</a:t>
            </a:r>
            <a:r>
              <a:rPr lang="en-US" altLang="en-US" dirty="0" smtClean="0">
                <a:solidFill>
                  <a:srgbClr val="00B050"/>
                </a:solidFill>
              </a:rPr>
              <a:t>1,4</a:t>
            </a:r>
            <a:r>
              <a:rPr lang="en-US" altLang="en-US" dirty="0" smtClean="0"/>
              <a:t>), (</a:t>
            </a:r>
            <a:r>
              <a:rPr lang="en-US" altLang="en-US" dirty="0" smtClean="0">
                <a:solidFill>
                  <a:srgbClr val="FF0000"/>
                </a:solidFill>
              </a:rPr>
              <a:t>2,3</a:t>
            </a:r>
            <a:r>
              <a:rPr lang="en-US" altLang="en-US" dirty="0" smtClean="0"/>
              <a:t>), (</a:t>
            </a:r>
            <a:r>
              <a:rPr lang="en-US" altLang="en-US" dirty="0" smtClean="0">
                <a:solidFill>
                  <a:srgbClr val="00B050"/>
                </a:solidFill>
              </a:rPr>
              <a:t>2,4</a:t>
            </a:r>
            <a:r>
              <a:rPr lang="en-US" altLang="en-US" dirty="0" smtClean="0"/>
              <a:t>), (</a:t>
            </a:r>
            <a:r>
              <a:rPr lang="en-US" altLang="en-US" dirty="0" smtClean="0">
                <a:solidFill>
                  <a:srgbClr val="00B050"/>
                </a:solidFill>
              </a:rPr>
              <a:t>3,4</a:t>
            </a:r>
            <a:r>
              <a:rPr lang="en-US" altLang="en-US" dirty="0" smtClean="0"/>
              <a:t>)} </a:t>
            </a:r>
            <a:endParaRPr lang="el-GR" altLang="en-US" dirty="0"/>
          </a:p>
          <a:p>
            <a:pPr>
              <a:buFont typeface="Wingdings" pitchFamily="2" charset="2"/>
              <a:buNone/>
            </a:pPr>
            <a:r>
              <a:rPr lang="en-US" altLang="en-US" dirty="0" smtClean="0"/>
              <a:t>A</a:t>
            </a:r>
            <a:r>
              <a:rPr lang="el-GR" altLang="en-US" dirty="0" smtClean="0"/>
              <a:t> </a:t>
            </a:r>
            <a:r>
              <a:rPr lang="en-US" altLang="en-US" dirty="0" smtClean="0"/>
              <a:t>=</a:t>
            </a:r>
            <a:r>
              <a:rPr lang="el-GR" altLang="en-US" dirty="0" smtClean="0"/>
              <a:t> </a:t>
            </a:r>
            <a:r>
              <a:rPr lang="en-US" altLang="en-US" dirty="0" smtClean="0"/>
              <a:t>(1,</a:t>
            </a:r>
            <a:r>
              <a:rPr lang="el-GR" altLang="en-US" dirty="0" smtClean="0"/>
              <a:t> </a:t>
            </a:r>
            <a:r>
              <a:rPr lang="en-US" altLang="en-US" dirty="0" smtClean="0"/>
              <a:t>3</a:t>
            </a:r>
            <a:r>
              <a:rPr lang="el-GR" altLang="en-US" dirty="0" smtClean="0"/>
              <a:t>, </a:t>
            </a:r>
            <a:r>
              <a:rPr lang="en-US" altLang="en-US" dirty="0" smtClean="0"/>
              <a:t>2,</a:t>
            </a:r>
            <a:r>
              <a:rPr lang="el-GR" altLang="en-US" dirty="0" smtClean="0"/>
              <a:t> </a:t>
            </a:r>
            <a:r>
              <a:rPr lang="en-US" altLang="en-US" dirty="0" smtClean="0"/>
              <a:t>4)</a:t>
            </a:r>
          </a:p>
          <a:p>
            <a:pPr lvl="1"/>
            <a:r>
              <a:rPr lang="en-US" altLang="en-US" dirty="0" smtClean="0"/>
              <a:t> X=5, Y=1</a:t>
            </a:r>
            <a:endParaRPr lang="el-GR" altLang="en-US" dirty="0" smtClean="0"/>
          </a:p>
          <a:p>
            <a:pPr marL="0" indent="0">
              <a:buNone/>
            </a:pPr>
            <a:r>
              <a:rPr lang="el-GR" altLang="en-US" dirty="0" smtClean="0"/>
              <a:t>Ποια είναι η μέγιστη και ποια η ελάχιστη τιμή; </a:t>
            </a:r>
            <a:endParaRPr lang="en-US" altLang="en-US" dirty="0" smtClean="0"/>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E539EE86-2A99-4175-A61C-783A5F8C2A9D}" type="slidenum">
              <a:rPr lang="en-US" altLang="en-US" sz="1200">
                <a:solidFill>
                  <a:srgbClr val="898989"/>
                </a:solidFill>
                <a:latin typeface="Calibri" pitchFamily="34" charset="0"/>
              </a:rPr>
              <a:pPr eaLnBrk="1" hangingPunct="1"/>
              <a:t>80</a:t>
            </a:fld>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128267685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533400" y="152400"/>
            <a:ext cx="7886700" cy="1325563"/>
          </a:xfrm>
        </p:spPr>
        <p:txBody>
          <a:bodyPr>
            <a:normAutofit/>
          </a:bodyPr>
          <a:lstStyle/>
          <a:p>
            <a:pPr algn="ctr"/>
            <a:r>
              <a:rPr lang="el-GR" altLang="en-US" sz="3600" dirty="0" smtClean="0">
                <a:solidFill>
                  <a:schemeClr val="accent2">
                    <a:lumMod val="75000"/>
                  </a:schemeClr>
                </a:solidFill>
              </a:rPr>
              <a:t>Χρήση </a:t>
            </a:r>
            <a:r>
              <a:rPr lang="en-US" altLang="en-US" sz="3600" dirty="0" err="1" smtClean="0">
                <a:solidFill>
                  <a:schemeClr val="accent2">
                    <a:lumMod val="75000"/>
                  </a:schemeClr>
                </a:solidFill>
              </a:rPr>
              <a:t>clicktrough</a:t>
            </a:r>
            <a:r>
              <a:rPr lang="en-US" altLang="en-US" sz="3600" dirty="0" smtClean="0">
                <a:solidFill>
                  <a:schemeClr val="accent2">
                    <a:lumMod val="75000"/>
                  </a:schemeClr>
                </a:solidFill>
              </a:rPr>
              <a:t> </a:t>
            </a:r>
            <a:r>
              <a:rPr lang="el-GR" altLang="en-US" sz="3600" dirty="0" smtClean="0">
                <a:solidFill>
                  <a:schemeClr val="accent2">
                    <a:lumMod val="75000"/>
                  </a:schemeClr>
                </a:solidFill>
              </a:rPr>
              <a:t>για σύγκριση ΣΑΠ</a:t>
            </a:r>
            <a:endParaRPr lang="en-US" altLang="en-US" sz="3600" dirty="0" smtClean="0">
              <a:solidFill>
                <a:schemeClr val="accent2">
                  <a:lumMod val="75000"/>
                </a:schemeClr>
              </a:solidFill>
            </a:endParaRPr>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E539EE86-2A99-4175-A61C-783A5F8C2A9D}" type="slidenum">
              <a:rPr lang="en-US" altLang="en-US" sz="1200">
                <a:solidFill>
                  <a:srgbClr val="898989"/>
                </a:solidFill>
                <a:latin typeface="Calibri" pitchFamily="34" charset="0"/>
              </a:rPr>
              <a:pPr eaLnBrk="1" hangingPunct="1"/>
              <a:t>81</a:t>
            </a:fld>
            <a:endParaRPr lang="en-US" altLang="en-US" sz="1200">
              <a:solidFill>
                <a:srgbClr val="898989"/>
              </a:solidFill>
              <a:latin typeface="Calibri" pitchFamily="34" charset="0"/>
            </a:endParaRPr>
          </a:p>
        </p:txBody>
      </p:sp>
      <p:sp>
        <p:nvSpPr>
          <p:cNvPr id="2" name="TextBox 1"/>
          <p:cNvSpPr txBox="1"/>
          <p:nvPr/>
        </p:nvSpPr>
        <p:spPr>
          <a:xfrm>
            <a:off x="533400" y="1295400"/>
            <a:ext cx="7620000" cy="4893647"/>
          </a:xfrm>
          <a:prstGeom prst="rect">
            <a:avLst/>
          </a:prstGeom>
          <a:noFill/>
        </p:spPr>
        <p:txBody>
          <a:bodyPr wrap="square" rtlCol="0">
            <a:spAutoFit/>
          </a:bodyPr>
          <a:lstStyle/>
          <a:p>
            <a:r>
              <a:rPr lang="el-GR" dirty="0" smtClean="0">
                <a:latin typeface="+mn-lt"/>
              </a:rPr>
              <a:t>Έστω δύο μηχανές αναζήτησης (ή αλγόριθμοι διάταξης) που θέλουμε να συγκρίνουμε με χρήση </a:t>
            </a:r>
            <a:r>
              <a:rPr lang="en-US" dirty="0" err="1" smtClean="0">
                <a:latin typeface="+mn-lt"/>
              </a:rPr>
              <a:t>clickthrough</a:t>
            </a:r>
            <a:endParaRPr lang="en-US" dirty="0" smtClean="0">
              <a:latin typeface="+mn-lt"/>
            </a:endParaRPr>
          </a:p>
          <a:p>
            <a:endParaRPr lang="el-GR" dirty="0" smtClean="0">
              <a:latin typeface="+mn-lt"/>
            </a:endParaRPr>
          </a:p>
          <a:p>
            <a:r>
              <a:rPr lang="en-US" dirty="0" smtClean="0">
                <a:latin typeface="+mn-lt"/>
              </a:rPr>
              <a:t>R</a:t>
            </a:r>
            <a:r>
              <a:rPr lang="en-US" baseline="-25000" dirty="0" smtClean="0">
                <a:latin typeface="+mn-lt"/>
              </a:rPr>
              <a:t>A</a:t>
            </a:r>
          </a:p>
          <a:p>
            <a:r>
              <a:rPr lang="en-US" dirty="0" smtClean="0">
                <a:latin typeface="+mn-lt"/>
              </a:rPr>
              <a:t>Clicks </a:t>
            </a:r>
            <a:r>
              <a:rPr lang="el-GR" dirty="0" smtClean="0">
                <a:latin typeface="+mn-lt"/>
              </a:rPr>
              <a:t>στο 2, 3, 4</a:t>
            </a:r>
          </a:p>
          <a:p>
            <a:r>
              <a:rPr lang="en-US" dirty="0" smtClean="0">
                <a:latin typeface="+mn-lt"/>
              </a:rPr>
              <a:t>R</a:t>
            </a:r>
            <a:r>
              <a:rPr lang="en-US" baseline="-25000" dirty="0">
                <a:latin typeface="+mn-lt"/>
              </a:rPr>
              <a:t>B</a:t>
            </a:r>
          </a:p>
          <a:p>
            <a:r>
              <a:rPr lang="en-US" dirty="0" smtClean="0">
                <a:latin typeface="+mn-lt"/>
              </a:rPr>
              <a:t>Clicks </a:t>
            </a:r>
            <a:r>
              <a:rPr lang="el-GR" dirty="0" smtClean="0">
                <a:latin typeface="+mn-lt"/>
              </a:rPr>
              <a:t>στο 1 και 5</a:t>
            </a:r>
          </a:p>
          <a:p>
            <a:r>
              <a:rPr lang="el-GR" dirty="0" smtClean="0">
                <a:latin typeface="+mn-lt"/>
              </a:rPr>
              <a:t>Καλύτερο?</a:t>
            </a:r>
          </a:p>
          <a:p>
            <a:endParaRPr lang="el-GR" dirty="0">
              <a:latin typeface="+mn-lt"/>
            </a:endParaRPr>
          </a:p>
          <a:p>
            <a:pPr marL="342900" indent="-342900">
              <a:buFont typeface="Wingdings" panose="05000000000000000000" pitchFamily="2" charset="2"/>
              <a:buChar char="§"/>
            </a:pPr>
            <a:r>
              <a:rPr lang="el-GR" sz="1800" dirty="0" smtClean="0">
                <a:latin typeface="+mn-lt"/>
              </a:rPr>
              <a:t>Τα έγγραφα στις απαντήσεις μπορεί να είναι διαφορετικά</a:t>
            </a:r>
          </a:p>
          <a:p>
            <a:pPr marL="342900" indent="-342900">
              <a:buFont typeface="Wingdings" panose="05000000000000000000" pitchFamily="2" charset="2"/>
              <a:buChar char="§"/>
            </a:pPr>
            <a:r>
              <a:rPr lang="en-US" sz="1800" dirty="0" smtClean="0">
                <a:latin typeface="+mn-lt"/>
              </a:rPr>
              <a:t>Click </a:t>
            </a:r>
            <a:r>
              <a:rPr lang="el-GR" sz="1800" dirty="0" smtClean="0">
                <a:latin typeface="+mn-lt"/>
              </a:rPr>
              <a:t>σε ένα έγγραφο μπορεί να σημαίνει καλύτερο από τα άλλα στην απάντηση</a:t>
            </a:r>
          </a:p>
          <a:p>
            <a:pPr marL="342900" indent="-342900">
              <a:buFont typeface="Wingdings" panose="05000000000000000000" pitchFamily="2" charset="2"/>
              <a:buChar char="§"/>
            </a:pPr>
            <a:endParaRPr lang="el-GR" sz="1800" dirty="0" smtClean="0">
              <a:latin typeface="+mn-lt"/>
            </a:endParaRPr>
          </a:p>
          <a:p>
            <a:r>
              <a:rPr lang="en-US" dirty="0" smtClean="0">
                <a:latin typeface="+mn-lt"/>
              </a:rPr>
              <a:t>Mix </a:t>
            </a:r>
            <a:r>
              <a:rPr lang="el-GR" dirty="0" smtClean="0">
                <a:latin typeface="+mn-lt"/>
              </a:rPr>
              <a:t>των αποτελεσμάτων </a:t>
            </a:r>
          </a:p>
        </p:txBody>
      </p:sp>
    </p:spTree>
    <p:extLst>
      <p:ext uri="{BB962C8B-B14F-4D97-AF65-F5344CB8AC3E}">
        <p14:creationId xmlns:p14="http://schemas.microsoft.com/office/powerpoint/2010/main" val="394285141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4"/>
          <p:cNvSpPr>
            <a:spLocks noGrp="1"/>
          </p:cNvSpPr>
          <p:nvPr>
            <p:ph type="title"/>
          </p:nvPr>
        </p:nvSpPr>
        <p:spPr/>
        <p:txBody>
          <a:bodyPr>
            <a:normAutofit/>
          </a:bodyPr>
          <a:lstStyle/>
          <a:p>
            <a:pPr algn="ctr"/>
            <a:r>
              <a:rPr lang="el-GR" altLang="en-US" sz="3600" dirty="0" smtClean="0">
                <a:solidFill>
                  <a:schemeClr val="accent2">
                    <a:lumMod val="75000"/>
                  </a:schemeClr>
                </a:solidFill>
              </a:rPr>
              <a:t>Αξιολογήσεις από ανθρώπους</a:t>
            </a:r>
            <a:endParaRPr lang="en-US" altLang="en-US" sz="3600" dirty="0" smtClean="0">
              <a:solidFill>
                <a:schemeClr val="accent2">
                  <a:lumMod val="75000"/>
                </a:schemeClr>
              </a:solidFill>
            </a:endParaRPr>
          </a:p>
        </p:txBody>
      </p:sp>
      <p:sp>
        <p:nvSpPr>
          <p:cNvPr id="41987" name="Content Placeholder 5"/>
          <p:cNvSpPr>
            <a:spLocks noGrp="1"/>
          </p:cNvSpPr>
          <p:nvPr>
            <p:ph idx="1"/>
          </p:nvPr>
        </p:nvSpPr>
        <p:spPr>
          <a:xfrm>
            <a:off x="762000" y="2133600"/>
            <a:ext cx="7886700" cy="2441575"/>
          </a:xfrm>
        </p:spPr>
        <p:txBody>
          <a:bodyPr/>
          <a:lstStyle/>
          <a:p>
            <a:pPr>
              <a:buFont typeface="Wingdings" panose="05000000000000000000" pitchFamily="2" charset="2"/>
              <a:buChar char="§"/>
            </a:pPr>
            <a:r>
              <a:rPr lang="el-GR" altLang="en-US" dirty="0" smtClean="0"/>
              <a:t>Ακριβές </a:t>
            </a:r>
          </a:p>
          <a:p>
            <a:pPr>
              <a:buFont typeface="Wingdings" panose="05000000000000000000" pitchFamily="2" charset="2"/>
              <a:buChar char="§"/>
            </a:pPr>
            <a:r>
              <a:rPr lang="el-GR" altLang="en-US" dirty="0" smtClean="0"/>
              <a:t>Μη συνεπείς</a:t>
            </a:r>
            <a:endParaRPr lang="en-US" altLang="en-US" dirty="0" smtClean="0"/>
          </a:p>
          <a:p>
            <a:pPr lvl="1">
              <a:buFont typeface="Wingdings" panose="05000000000000000000" pitchFamily="2" charset="2"/>
              <a:buChar char="§"/>
            </a:pPr>
            <a:r>
              <a:rPr lang="el-GR" altLang="en-US" dirty="0" smtClean="0"/>
              <a:t>Ανάμεσα στους αξιολογητές, ή</a:t>
            </a:r>
          </a:p>
          <a:p>
            <a:pPr lvl="1">
              <a:buFont typeface="Wingdings" panose="05000000000000000000" pitchFamily="2" charset="2"/>
              <a:buChar char="§"/>
            </a:pPr>
            <a:r>
              <a:rPr lang="el-GR" altLang="en-US" dirty="0" smtClean="0"/>
              <a:t>Και σε διαφορετικές χρονικές στιγμές </a:t>
            </a:r>
            <a:endParaRPr lang="en-US" altLang="en-US" dirty="0" smtClean="0"/>
          </a:p>
          <a:p>
            <a:pPr>
              <a:buFont typeface="Wingdings" panose="05000000000000000000" pitchFamily="2" charset="2"/>
              <a:buChar char="§"/>
            </a:pPr>
            <a:r>
              <a:rPr lang="el-GR" altLang="en-US" dirty="0" smtClean="0"/>
              <a:t>Όχι πάντα αντιπροσωπευτικές των πραγματικών χρηστών</a:t>
            </a:r>
            <a:endParaRPr lang="en-US" altLang="en-US" dirty="0" smtClean="0"/>
          </a:p>
          <a:p>
            <a:pPr lvl="1">
              <a:buFont typeface="Wingdings" panose="05000000000000000000" pitchFamily="2" charset="2"/>
              <a:buChar char="§"/>
            </a:pPr>
            <a:r>
              <a:rPr lang="el-GR" altLang="en-US" dirty="0" smtClean="0"/>
              <a:t>Αξιολόγηση με βάση το ερώτημα και όχι την ανάγκη </a:t>
            </a:r>
            <a:endParaRPr lang="en-US" altLang="en-US" dirty="0" smtClean="0"/>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pitchFamily="34" charset="0"/>
                <a:ea typeface="MS PGothic" pitchFamily="34" charset="-128"/>
              </a:defRPr>
            </a:lvl1pPr>
            <a:lvl2pPr marL="742950" indent="-285750" eaLnBrk="0" hangingPunct="0">
              <a:defRPr sz="2400">
                <a:solidFill>
                  <a:schemeClr val="tx1"/>
                </a:solidFill>
                <a:latin typeface="Lucida Sans" pitchFamily="34" charset="0"/>
                <a:ea typeface="MS PGothic" pitchFamily="34" charset="-128"/>
              </a:defRPr>
            </a:lvl2pPr>
            <a:lvl3pPr marL="1143000" indent="-228600" eaLnBrk="0" hangingPunct="0">
              <a:defRPr sz="2400">
                <a:solidFill>
                  <a:schemeClr val="tx1"/>
                </a:solidFill>
                <a:latin typeface="Lucida Sans" pitchFamily="34" charset="0"/>
                <a:ea typeface="MS PGothic" pitchFamily="34" charset="-128"/>
              </a:defRPr>
            </a:lvl3pPr>
            <a:lvl4pPr marL="1600200" indent="-228600" eaLnBrk="0" hangingPunct="0">
              <a:defRPr sz="2400">
                <a:solidFill>
                  <a:schemeClr val="tx1"/>
                </a:solidFill>
                <a:latin typeface="Lucida Sans" pitchFamily="34" charset="0"/>
                <a:ea typeface="MS PGothic" pitchFamily="34" charset="-128"/>
              </a:defRPr>
            </a:lvl4pPr>
            <a:lvl5pPr marL="2057400" indent="-228600" eaLnBrk="0" hangingPunct="0">
              <a:defRPr sz="2400">
                <a:solidFill>
                  <a:schemeClr val="tx1"/>
                </a:solidFill>
                <a:latin typeface="Lucida Sans"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Lucida Sans"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Lucida Sans"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Lucida Sans"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Lucida Sans" pitchFamily="34" charset="0"/>
                <a:ea typeface="MS PGothic" pitchFamily="34" charset="-128"/>
              </a:defRPr>
            </a:lvl9pPr>
          </a:lstStyle>
          <a:p>
            <a:pPr eaLnBrk="1" hangingPunct="1"/>
            <a:fld id="{83F7C82F-1599-484B-A789-07087542FA91}" type="slidenum">
              <a:rPr lang="en-US" altLang="en-US" sz="1200">
                <a:solidFill>
                  <a:srgbClr val="898989"/>
                </a:solidFill>
                <a:latin typeface="Calibri" pitchFamily="34" charset="0"/>
              </a:rPr>
              <a:pPr eaLnBrk="1" hangingPunct="1"/>
              <a:t>82</a:t>
            </a:fld>
            <a:endParaRPr lang="en-US" altLang="en-US" sz="1200">
              <a:solidFill>
                <a:srgbClr val="898989"/>
              </a:solidFill>
              <a:latin typeface="Calibri" pitchFamily="34" charset="0"/>
            </a:endParaRPr>
          </a:p>
          <a:p>
            <a:pPr eaLnBrk="1" hangingPunct="1"/>
            <a:endParaRPr lang="en-US" altLang="en-US" sz="1200">
              <a:solidFill>
                <a:srgbClr val="898989"/>
              </a:solidFill>
              <a:latin typeface="Calibri" pitchFamily="34" charset="0"/>
            </a:endParaRPr>
          </a:p>
        </p:txBody>
      </p:sp>
    </p:spTree>
    <p:extLst>
      <p:ext uri="{BB962C8B-B14F-4D97-AF65-F5344CB8AC3E}">
        <p14:creationId xmlns:p14="http://schemas.microsoft.com/office/powerpoint/2010/main" val="31368845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457200" y="3028956"/>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chemeClr val="tx2">
                    <a:lumMod val="75000"/>
                  </a:schemeClr>
                </a:solidFill>
                <a:latin typeface="Calibri" charset="0"/>
              </a:rPr>
              <a:t>Αξιοπιστία χρηστών</a:t>
            </a: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chemeClr val="tx2">
                  <a:lumMod val="75000"/>
                </a:schemeClr>
              </a:solidFill>
              <a:latin typeface="Calibri" charset="0"/>
            </a:endParaRPr>
          </a:p>
        </p:txBody>
      </p:sp>
      <p:sp>
        <p:nvSpPr>
          <p:cNvPr id="4" name="Slide Number Placeholder 3"/>
          <p:cNvSpPr>
            <a:spLocks noGrp="1"/>
          </p:cNvSpPr>
          <p:nvPr>
            <p:ph type="sldNum" sz="quarter" idx="12"/>
          </p:nvPr>
        </p:nvSpPr>
        <p:spPr/>
        <p:txBody>
          <a:bodyPr/>
          <a:lstStyle/>
          <a:p>
            <a:pPr>
              <a:defRPr/>
            </a:pPr>
            <a:fld id="{6231DFBC-2454-451B-9C42-04D7F724382E}" type="slidenum">
              <a:rPr lang="en-US" smtClean="0"/>
              <a:pPr>
                <a:defRPr/>
              </a:pPr>
              <a:t>83</a:t>
            </a:fld>
            <a:endParaRPr lang="en-US"/>
          </a:p>
        </p:txBody>
      </p:sp>
    </p:spTree>
    <p:extLst>
      <p:ext uri="{BB962C8B-B14F-4D97-AF65-F5344CB8AC3E}">
        <p14:creationId xmlns:p14="http://schemas.microsoft.com/office/powerpoint/2010/main" val="3046246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normAutofit/>
          </a:bodyPr>
          <a:lstStyle/>
          <a:p>
            <a:pPr eaLnBrk="1" hangingPunct="1"/>
            <a:r>
              <a:rPr lang="el-GR" sz="3600" dirty="0" smtClean="0">
                <a:solidFill>
                  <a:schemeClr val="accent2">
                    <a:lumMod val="75000"/>
                  </a:schemeClr>
                </a:solidFill>
                <a:ea typeface="ＭＳ Ｐゴシック" charset="-128"/>
              </a:rPr>
              <a:t>Αξιοπιστία των αξιολογήσεων των κριτών</a:t>
            </a:r>
            <a:endParaRPr lang="en-US" sz="3600" dirty="0" smtClean="0">
              <a:solidFill>
                <a:schemeClr val="accent2">
                  <a:lumMod val="75000"/>
                </a:schemeClr>
              </a:solidFill>
              <a:ea typeface="ＭＳ Ｐゴシック" charset="-128"/>
            </a:endParaRPr>
          </a:p>
        </p:txBody>
      </p:sp>
      <p:sp>
        <p:nvSpPr>
          <p:cNvPr id="35842" name="Slide Number Placeholder 5"/>
          <p:cNvSpPr>
            <a:spLocks noGrp="1"/>
          </p:cNvSpPr>
          <p:nvPr>
            <p:ph type="sldNum" sz="quarter" idx="12"/>
          </p:nvPr>
        </p:nvSpPr>
        <p:spPr bwMode="auto">
          <a:noFill/>
          <a:ln>
            <a:miter lim="800000"/>
            <a:headEnd/>
            <a:tailEnd/>
          </a:ln>
        </p:spPr>
        <p:txBody>
          <a:bodyPr/>
          <a:lstStyle/>
          <a:p>
            <a:fld id="{C960FC53-2834-4B27-A394-8353C0A26174}" type="slidenum">
              <a:rPr lang="en-US" smtClean="0"/>
              <a:pPr/>
              <a:t>84</a:t>
            </a:fld>
            <a:endParaRPr lang="en-US" smtClean="0"/>
          </a:p>
        </p:txBody>
      </p:sp>
      <p:sp>
        <p:nvSpPr>
          <p:cNvPr id="3584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
        <p:nvSpPr>
          <p:cNvPr id="7" name="Text Box 3"/>
          <p:cNvSpPr txBox="1">
            <a:spLocks noChangeArrowheads="1"/>
          </p:cNvSpPr>
          <p:nvPr/>
        </p:nvSpPr>
        <p:spPr bwMode="auto">
          <a:xfrm>
            <a:off x="214282" y="2214554"/>
            <a:ext cx="8643998" cy="2052646"/>
          </a:xfrm>
          <a:prstGeom prst="rect">
            <a:avLst/>
          </a:prstGeom>
          <a:noFill/>
          <a:ln w="9525">
            <a:noFill/>
            <a:round/>
            <a:headEnd/>
            <a:tailEnd/>
          </a:ln>
        </p:spPr>
        <p:txBody>
          <a:bodyPr/>
          <a:lstStyle/>
          <a:p>
            <a:pPr marL="914400" lvl="1" indent="-457200">
              <a:spcBef>
                <a:spcPts val="700"/>
              </a:spcBef>
              <a:buFont typeface="Wingdings" pitchFamily="2" charset="2"/>
              <a:buChar char="§"/>
            </a:pPr>
            <a:r>
              <a:rPr lang="el-GR" sz="2800" dirty="0" smtClean="0">
                <a:latin typeface="+mn-lt"/>
              </a:rPr>
              <a:t>Οι αξιολογήσεις συνάφειας είναι χρήσιμες αν είναι συνεπής </a:t>
            </a:r>
            <a:r>
              <a:rPr lang="el-GR" sz="2800" dirty="0" smtClean="0">
                <a:solidFill>
                  <a:schemeClr val="accent2">
                    <a:lumMod val="75000"/>
                  </a:schemeClr>
                </a:solidFill>
                <a:latin typeface="+mn-lt"/>
              </a:rPr>
              <a:t>(</a:t>
            </a:r>
            <a:r>
              <a:rPr lang="en-US" sz="2800" dirty="0" smtClean="0">
                <a:solidFill>
                  <a:schemeClr val="accent2">
                    <a:lumMod val="75000"/>
                  </a:schemeClr>
                </a:solidFill>
                <a:latin typeface="+mn-lt"/>
              </a:rPr>
              <a:t>consistent</a:t>
            </a:r>
            <a:r>
              <a:rPr lang="el-GR" sz="2800" dirty="0" smtClean="0">
                <a:solidFill>
                  <a:schemeClr val="accent2">
                    <a:lumMod val="75000"/>
                  </a:schemeClr>
                </a:solidFill>
                <a:latin typeface="+mn-lt"/>
              </a:rPr>
              <a:t>)</a:t>
            </a:r>
            <a:r>
              <a:rPr lang="en-US" sz="2800" dirty="0" smtClean="0">
                <a:solidFill>
                  <a:srgbClr val="0070C0"/>
                </a:solidFill>
                <a:latin typeface="+mn-lt"/>
              </a:rPr>
              <a:t>.</a:t>
            </a:r>
          </a:p>
          <a:p>
            <a:pPr marL="914400" lvl="1" indent="-457200">
              <a:spcBef>
                <a:spcPts val="700"/>
              </a:spcBef>
              <a:buFont typeface="Wingdings" pitchFamily="2" charset="2"/>
              <a:buChar char="§"/>
            </a:pPr>
            <a:r>
              <a:rPr lang="el-GR" sz="2800" dirty="0" smtClean="0">
                <a:latin typeface="+mn-lt"/>
              </a:rPr>
              <a:t>Πως μπορούμε να μετρήσουμε τη συνέπεια ή τη </a:t>
            </a:r>
            <a:r>
              <a:rPr lang="el-GR" sz="2800" i="1" dirty="0" smtClean="0">
                <a:solidFill>
                  <a:schemeClr val="accent2">
                    <a:lumMod val="75000"/>
                  </a:schemeClr>
                </a:solidFill>
                <a:latin typeface="+mn-lt"/>
              </a:rPr>
              <a:t>συμφωνία ανάμεσα στους κριτές</a:t>
            </a:r>
            <a:endParaRPr lang="de-DE" sz="2800" i="1" dirty="0" smtClean="0">
              <a:solidFill>
                <a:schemeClr val="accent2">
                  <a:lumMod val="75000"/>
                </a:schemeClr>
              </a:solidFill>
              <a:latin typeface="+mn-lt"/>
            </a:endParaRPr>
          </a:p>
        </p:txBody>
      </p:sp>
    </p:spTree>
    <p:extLst>
      <p:ext uri="{BB962C8B-B14F-4D97-AF65-F5344CB8AC3E}">
        <p14:creationId xmlns:p14="http://schemas.microsoft.com/office/powerpoint/2010/main" val="124065398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normAutofit/>
          </a:bodyPr>
          <a:lstStyle/>
          <a:p>
            <a:pPr eaLnBrk="1" hangingPunct="1"/>
            <a:r>
              <a:rPr lang="el-GR" dirty="0" smtClean="0">
                <a:solidFill>
                  <a:schemeClr val="accent2">
                    <a:lumMod val="75000"/>
                  </a:schemeClr>
                </a:solidFill>
                <a:ea typeface="ＭＳ Ｐゴシック" charset="-128"/>
              </a:rPr>
              <a:t>Μέτρο </a:t>
            </a:r>
            <a:r>
              <a:rPr lang="en-US" dirty="0" smtClean="0">
                <a:solidFill>
                  <a:schemeClr val="accent2">
                    <a:lumMod val="75000"/>
                  </a:schemeClr>
                </a:solidFill>
                <a:ea typeface="ＭＳ Ｐゴシック" charset="-128"/>
              </a:rPr>
              <a:t>Kappa </a:t>
            </a:r>
            <a:r>
              <a:rPr lang="el-GR" dirty="0" smtClean="0">
                <a:solidFill>
                  <a:schemeClr val="accent2">
                    <a:lumMod val="75000"/>
                  </a:schemeClr>
                </a:solidFill>
                <a:ea typeface="ＭＳ Ｐゴシック" charset="-128"/>
              </a:rPr>
              <a:t>της διαφωνίας (συμφωνίας) (</a:t>
            </a:r>
            <a:r>
              <a:rPr lang="en-US" dirty="0" smtClean="0">
                <a:solidFill>
                  <a:schemeClr val="accent2">
                    <a:lumMod val="75000"/>
                  </a:schemeClr>
                </a:solidFill>
                <a:ea typeface="ＭＳ Ｐゴシック" charset="-128"/>
              </a:rPr>
              <a:t>dis-agreement) </a:t>
            </a:r>
            <a:r>
              <a:rPr lang="el-GR" dirty="0" smtClean="0">
                <a:solidFill>
                  <a:schemeClr val="accent2">
                    <a:lumMod val="75000"/>
                  </a:schemeClr>
                </a:solidFill>
                <a:ea typeface="ＭＳ Ｐゴシック" charset="-128"/>
              </a:rPr>
              <a:t>μεταξύ των κριτών</a:t>
            </a:r>
            <a:endParaRPr lang="en-US" dirty="0" smtClean="0">
              <a:solidFill>
                <a:schemeClr val="accent2">
                  <a:lumMod val="75000"/>
                </a:schemeClr>
              </a:solidFill>
              <a:ea typeface="ＭＳ Ｐゴシック" charset="-128"/>
            </a:endParaRPr>
          </a:p>
        </p:txBody>
      </p:sp>
      <p:sp>
        <p:nvSpPr>
          <p:cNvPr id="37892" name="Rectangle 3"/>
          <p:cNvSpPr>
            <a:spLocks noGrp="1" noChangeArrowheads="1"/>
          </p:cNvSpPr>
          <p:nvPr>
            <p:ph idx="1"/>
          </p:nvPr>
        </p:nvSpPr>
        <p:spPr>
          <a:xfrm>
            <a:off x="304800" y="1679575"/>
            <a:ext cx="8077200" cy="4718050"/>
          </a:xfrm>
        </p:spPr>
        <p:txBody>
          <a:bodyPr>
            <a:noAutofit/>
          </a:bodyPr>
          <a:lstStyle/>
          <a:p>
            <a:pPr eaLnBrk="1" hangingPunct="1">
              <a:buFont typeface="Wingdings" pitchFamily="2" charset="2"/>
              <a:buChar char="§"/>
            </a:pPr>
            <a:r>
              <a:rPr lang="el-GR" sz="2200" dirty="0" smtClean="0">
                <a:ea typeface="ＭＳ Ｐゴシック" charset="-128"/>
              </a:rPr>
              <a:t>Συμφωνία μεταξύ των κριτών</a:t>
            </a:r>
          </a:p>
          <a:p>
            <a:pPr eaLnBrk="1" hangingPunct="1">
              <a:buFont typeface="Wingdings" pitchFamily="2" charset="2"/>
              <a:buChar char="§"/>
            </a:pPr>
            <a:r>
              <a:rPr lang="el-GR" sz="2200" dirty="0" smtClean="0">
                <a:ea typeface="ＭＳ Ｐゴシック" charset="-128"/>
              </a:rPr>
              <a:t>Αφορά κατηγορική κρίση </a:t>
            </a:r>
          </a:p>
          <a:p>
            <a:pPr eaLnBrk="1" hangingPunct="1">
              <a:buFont typeface="Wingdings" pitchFamily="2" charset="2"/>
              <a:buChar char="§"/>
            </a:pPr>
            <a:r>
              <a:rPr lang="el-GR" sz="2200" dirty="0" smtClean="0">
                <a:ea typeface="ＭＳ Ｐゴシック" charset="-128"/>
              </a:rPr>
              <a:t>Λαμβάνει υπό όψιν την συμφωνία από τύχη </a:t>
            </a:r>
          </a:p>
          <a:p>
            <a:pPr eaLnBrk="1" hangingPunct="1">
              <a:buFont typeface="Wingdings" pitchFamily="2" charset="2"/>
              <a:buChar char="§"/>
            </a:pPr>
            <a:endParaRPr lang="el-GR" sz="2200" dirty="0" smtClean="0">
              <a:ea typeface="ＭＳ Ｐゴシック" charset="-128"/>
            </a:endParaRPr>
          </a:p>
          <a:p>
            <a:pPr marL="0" indent="0" eaLnBrk="1" hangingPunct="1">
              <a:buNone/>
            </a:pPr>
            <a:endParaRPr lang="el-GR" sz="2400" dirty="0" smtClean="0">
              <a:ea typeface="ＭＳ Ｐゴシック" charset="-128"/>
            </a:endParaRPr>
          </a:p>
          <a:p>
            <a:pPr marL="0" indent="0" eaLnBrk="1" hangingPunct="1">
              <a:buNone/>
            </a:pPr>
            <a:endParaRPr lang="el-GR" sz="2400" dirty="0">
              <a:ea typeface="ＭＳ Ｐゴシック" charset="-128"/>
            </a:endParaRPr>
          </a:p>
          <a:p>
            <a:pPr marL="0" indent="0" eaLnBrk="1" hangingPunct="1">
              <a:buNone/>
            </a:pPr>
            <a:r>
              <a:rPr lang="en-US" sz="2400" dirty="0" smtClean="0">
                <a:ea typeface="ＭＳ Ｐゴシック" charset="-128"/>
              </a:rPr>
              <a:t>P(A): </a:t>
            </a:r>
            <a:r>
              <a:rPr lang="el-GR" sz="2400" dirty="0" smtClean="0">
                <a:ea typeface="ＭＳ Ｐゴシック" charset="-128"/>
              </a:rPr>
              <a:t>ποσο</a:t>
            </a:r>
            <a:r>
              <a:rPr lang="el-GR" sz="2400" dirty="0">
                <a:ea typeface="ＭＳ Ｐゴシック" charset="-128"/>
              </a:rPr>
              <a:t>σ</a:t>
            </a:r>
            <a:r>
              <a:rPr lang="el-GR" sz="2400" dirty="0" smtClean="0">
                <a:ea typeface="ＭＳ Ｐゴシック" charset="-128"/>
              </a:rPr>
              <a:t>τό των περιπτώσεων που οι κριτές συμφωνούν (</a:t>
            </a:r>
            <a:r>
              <a:rPr lang="en-US" sz="2400" dirty="0" smtClean="0">
                <a:ea typeface="ＭＳ Ｐゴシック" charset="-128"/>
              </a:rPr>
              <a:t>observed agreement)</a:t>
            </a:r>
            <a:endParaRPr lang="el-GR" sz="2400" dirty="0" smtClean="0">
              <a:ea typeface="ＭＳ Ｐゴシック" charset="-128"/>
            </a:endParaRPr>
          </a:p>
          <a:p>
            <a:pPr marL="0" indent="0" eaLnBrk="1" hangingPunct="1">
              <a:buNone/>
            </a:pPr>
            <a:r>
              <a:rPr lang="en-US" sz="2400" dirty="0" smtClean="0">
                <a:ea typeface="ＭＳ Ｐゴシック" charset="-128"/>
              </a:rPr>
              <a:t>P(E)</a:t>
            </a:r>
            <a:r>
              <a:rPr lang="el-GR" sz="2400" dirty="0" smtClean="0">
                <a:ea typeface="ＭＳ Ｐゴシック" charset="-128"/>
              </a:rPr>
              <a:t>: τ</a:t>
            </a:r>
            <a:r>
              <a:rPr lang="el-GR" sz="2400" dirty="0">
                <a:ea typeface="ＭＳ Ｐゴシック" charset="-128"/>
              </a:rPr>
              <a:t>ι</a:t>
            </a:r>
            <a:r>
              <a:rPr lang="el-GR" sz="2400" dirty="0" smtClean="0">
                <a:ea typeface="ＭＳ Ｐゴシック" charset="-128"/>
              </a:rPr>
              <a:t> συμφωνία </a:t>
            </a:r>
            <a:r>
              <a:rPr lang="en-US" sz="2400" dirty="0" smtClean="0">
                <a:ea typeface="ＭＳ Ｐゴシック" charset="-128"/>
              </a:rPr>
              <a:t> </a:t>
            </a:r>
            <a:r>
              <a:rPr lang="el-GR" sz="2400" dirty="0" smtClean="0">
                <a:ea typeface="ＭＳ Ｐゴシック" charset="-128"/>
              </a:rPr>
              <a:t>θα είχαμε από τύχη </a:t>
            </a:r>
            <a:r>
              <a:rPr lang="en-US" sz="2400" dirty="0" smtClean="0">
                <a:ea typeface="ＭＳ Ｐゴシック" charset="-128"/>
              </a:rPr>
              <a:t>(expected agreement)</a:t>
            </a:r>
            <a:endParaRPr lang="el-GR" sz="2400" dirty="0" smtClean="0">
              <a:ea typeface="ＭＳ Ｐゴシック" charset="-128"/>
            </a:endParaRPr>
          </a:p>
          <a:p>
            <a:pPr marL="0" indent="0" eaLnBrk="1" hangingPunct="1">
              <a:buNone/>
            </a:pPr>
            <a:endParaRPr lang="el-GR" sz="1200" dirty="0" smtClean="0">
              <a:ea typeface="ＭＳ Ｐゴシック" charset="-128"/>
            </a:endParaRPr>
          </a:p>
          <a:p>
            <a:pPr marL="0" indent="0" eaLnBrk="1" hangingPunct="1">
              <a:buNone/>
            </a:pPr>
            <a:r>
              <a:rPr lang="el-GR" sz="2400" i="1" dirty="0" smtClean="0">
                <a:solidFill>
                  <a:schemeClr val="tx2">
                    <a:lumMod val="60000"/>
                    <a:lumOff val="40000"/>
                  </a:schemeClr>
                </a:solidFill>
                <a:ea typeface="ＭＳ Ｐゴシック" charset="-128"/>
              </a:rPr>
              <a:t>κ = 1 Για πλήρη συμφωνία, 0 για τυχαία συμφωνία, αρνητική για μικρότερη της τυχαίας</a:t>
            </a:r>
            <a:endParaRPr lang="en-US" sz="2400" i="1" dirty="0" smtClean="0">
              <a:solidFill>
                <a:schemeClr val="tx2">
                  <a:lumMod val="60000"/>
                  <a:lumOff val="40000"/>
                </a:schemeClr>
              </a:solidFill>
              <a:ea typeface="ＭＳ Ｐゴシック" charset="-128"/>
            </a:endParaRPr>
          </a:p>
          <a:p>
            <a:pPr eaLnBrk="1" hangingPunct="1"/>
            <a:endParaRPr lang="en-US" sz="2400" dirty="0" smtClean="0">
              <a:ea typeface="ＭＳ Ｐゴシック" charset="-128"/>
            </a:endParaRPr>
          </a:p>
        </p:txBody>
      </p:sp>
      <p:sp>
        <p:nvSpPr>
          <p:cNvPr id="37890" name="Slide Number Placeholder 5"/>
          <p:cNvSpPr>
            <a:spLocks noGrp="1"/>
          </p:cNvSpPr>
          <p:nvPr>
            <p:ph type="sldNum" sz="quarter" idx="12"/>
          </p:nvPr>
        </p:nvSpPr>
        <p:spPr bwMode="auto">
          <a:noFill/>
          <a:ln>
            <a:miter lim="800000"/>
            <a:headEnd/>
            <a:tailEnd/>
          </a:ln>
        </p:spPr>
        <p:txBody>
          <a:bodyPr/>
          <a:lstStyle/>
          <a:p>
            <a:fld id="{424F1C77-E2A7-4B52-AE43-4D0B6190C96D}" type="slidenum">
              <a:rPr lang="en-US" smtClean="0"/>
              <a:pPr/>
              <a:t>85</a:t>
            </a:fld>
            <a:endParaRPr lang="en-US" smtClean="0"/>
          </a:p>
        </p:txBody>
      </p:sp>
      <p:sp>
        <p:nvSpPr>
          <p:cNvPr id="3789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pic>
        <p:nvPicPr>
          <p:cNvPr id="6" name="Picture 5" descr="4208.png"/>
          <p:cNvPicPr>
            <a:picLocks noChangeAspect="1"/>
          </p:cNvPicPr>
          <p:nvPr/>
        </p:nvPicPr>
        <p:blipFill>
          <a:blip r:embed="rId3" cstate="print"/>
          <a:stretch>
            <a:fillRect/>
          </a:stretch>
        </p:blipFill>
        <p:spPr>
          <a:xfrm>
            <a:off x="2075097" y="3005138"/>
            <a:ext cx="2496903" cy="915532"/>
          </a:xfrm>
          <a:prstGeom prst="rect">
            <a:avLst/>
          </a:prstGeom>
        </p:spPr>
      </p:pic>
    </p:spTree>
    <p:extLst>
      <p:ext uri="{BB962C8B-B14F-4D97-AF65-F5344CB8AC3E}">
        <p14:creationId xmlns:p14="http://schemas.microsoft.com/office/powerpoint/2010/main" val="193302624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594360" y="228600"/>
            <a:ext cx="7886700" cy="1325563"/>
          </a:xfrm>
        </p:spPr>
        <p:txBody>
          <a:bodyPr/>
          <a:lstStyle/>
          <a:p>
            <a:pPr algn="ctr" eaLnBrk="1" hangingPunct="1"/>
            <a:r>
              <a:rPr lang="en-US" dirty="0" smtClean="0">
                <a:solidFill>
                  <a:schemeClr val="accent2">
                    <a:lumMod val="75000"/>
                  </a:schemeClr>
                </a:solidFill>
                <a:ea typeface="ＭＳ Ｐゴシック" charset="-128"/>
              </a:rPr>
              <a:t>Kappa</a:t>
            </a:r>
            <a:r>
              <a:rPr lang="el-GR" dirty="0" smtClean="0">
                <a:solidFill>
                  <a:schemeClr val="accent2">
                    <a:lumMod val="75000"/>
                  </a:schemeClr>
                </a:solidFill>
                <a:ea typeface="ＭＳ Ｐゴシック" charset="-128"/>
              </a:rPr>
              <a:t>: παράδειγμα</a:t>
            </a:r>
            <a:endParaRPr lang="en-US" dirty="0" smtClean="0">
              <a:solidFill>
                <a:schemeClr val="accent2">
                  <a:lumMod val="75000"/>
                </a:schemeClr>
              </a:solidFill>
              <a:ea typeface="ＭＳ Ｐゴシック" charset="-128"/>
            </a:endParaRP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86</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graphicFrame>
        <p:nvGraphicFramePr>
          <p:cNvPr id="6" name="Group 3"/>
          <p:cNvGraphicFramePr>
            <a:graphicFrameLocks/>
          </p:cNvGraphicFramePr>
          <p:nvPr>
            <p:extLst>
              <p:ext uri="{D42A27DB-BD31-4B8C-83A1-F6EECF244321}">
                <p14:modId xmlns:p14="http://schemas.microsoft.com/office/powerpoint/2010/main" val="593641015"/>
              </p:ext>
            </p:extLst>
          </p:nvPr>
        </p:nvGraphicFramePr>
        <p:xfrm>
          <a:off x="1600200" y="1981200"/>
          <a:ext cx="5257800" cy="2572188"/>
        </p:xfrm>
        <a:graphic>
          <a:graphicData uri="http://schemas.openxmlformats.org/drawingml/2006/table">
            <a:tbl>
              <a:tblPr/>
              <a:tblGrid>
                <a:gridCol w="1752600"/>
                <a:gridCol w="1752600"/>
                <a:gridCol w="1752600"/>
              </a:tblGrid>
              <a:tr h="533400">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tx1"/>
                          </a:solidFill>
                          <a:effectLst/>
                          <a:latin typeface="Arial" charset="0"/>
                          <a:ea typeface="ＭＳ Ｐゴシック" charset="-128"/>
                        </a:rPr>
                        <a:t>Number of docs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6">
                              <a:lumMod val="75000"/>
                            </a:schemeClr>
                          </a:solidFill>
                          <a:effectLst/>
                          <a:latin typeface="Arial" charset="0"/>
                          <a:ea typeface="ＭＳ Ｐゴシック" charset="-128"/>
                        </a:rPr>
                        <a:t>ΚΡΙΤΗΣ 1</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l-GR" sz="2200" b="0" i="0" u="none" strike="noStrike" cap="none" normalizeH="0" baseline="0" dirty="0" smtClean="0">
                          <a:ln>
                            <a:noFill/>
                          </a:ln>
                          <a:solidFill>
                            <a:schemeClr val="accent2">
                              <a:lumMod val="75000"/>
                            </a:schemeClr>
                          </a:solidFill>
                          <a:effectLst/>
                          <a:latin typeface="Arial" charset="0"/>
                          <a:ea typeface="ＭＳ Ｐゴシック" charset="-128"/>
                        </a:rPr>
                        <a:t>ΚΡΙΤΗΣ 2</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tx1"/>
                          </a:solidFill>
                          <a:effectLst/>
                          <a:latin typeface="Arial" charset="0"/>
                          <a:ea typeface="ＭＳ Ｐゴシック" charset="-128"/>
                        </a:rPr>
                        <a:t>300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028">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70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20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2">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72086">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smtClean="0">
                          <a:ln>
                            <a:noFill/>
                          </a:ln>
                          <a:solidFill>
                            <a:schemeClr val="tx1"/>
                          </a:solidFill>
                          <a:effectLst/>
                          <a:latin typeface="Arial" charset="0"/>
                          <a:ea typeface="ＭＳ Ｐゴシック" charset="-128"/>
                        </a:rPr>
                        <a:t>10</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err="1" smtClean="0">
                          <a:ln>
                            <a:noFill/>
                          </a:ln>
                          <a:solidFill>
                            <a:schemeClr val="accent6">
                              <a:lumMod val="75000"/>
                            </a:schemeClr>
                          </a:solidFill>
                          <a:effectLst/>
                          <a:latin typeface="Arial" charset="0"/>
                          <a:ea typeface="ＭＳ Ｐゴシック" charset="-128"/>
                        </a:rPr>
                        <a:t>Nonrelevant</a:t>
                      </a:r>
                      <a:endParaRPr kumimoji="0" lang="en-US" sz="2200" b="0" i="0" u="none" strike="noStrike" cap="none" normalizeH="0" baseline="0" dirty="0" smtClean="0">
                        <a:ln>
                          <a:noFill/>
                        </a:ln>
                        <a:solidFill>
                          <a:schemeClr val="accent6">
                            <a:lumMod val="75000"/>
                          </a:schemeClr>
                        </a:solidFill>
                        <a:effectLst/>
                        <a:latin typeface="Arial" charset="0"/>
                        <a:ea typeface="ＭＳ Ｐゴシック" charset="-128"/>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60000"/>
                        <a:buFont typeface="Wingdings" charset="2"/>
                        <a:buNone/>
                        <a:tabLst/>
                      </a:pPr>
                      <a:r>
                        <a:rPr kumimoji="0" lang="en-US" sz="2200" b="0" i="0" u="none" strike="noStrike" cap="none" normalizeH="0" baseline="0" dirty="0" smtClean="0">
                          <a:ln>
                            <a:noFill/>
                          </a:ln>
                          <a:solidFill>
                            <a:schemeClr val="accent2">
                              <a:lumMod val="75000"/>
                            </a:schemeClr>
                          </a:solidFill>
                          <a:effectLst/>
                          <a:latin typeface="Arial" charset="0"/>
                          <a:ea typeface="ＭＳ Ｐゴシック" charset="-128"/>
                        </a:rPr>
                        <a:t>Relevant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8077791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594360" y="228600"/>
            <a:ext cx="7886700" cy="1325563"/>
          </a:xfrm>
        </p:spPr>
        <p:txBody>
          <a:bodyPr/>
          <a:lstStyle/>
          <a:p>
            <a:pPr algn="ctr" eaLnBrk="1" hangingPunct="1"/>
            <a:r>
              <a:rPr lang="en-US" dirty="0" smtClean="0">
                <a:solidFill>
                  <a:schemeClr val="accent2">
                    <a:lumMod val="75000"/>
                  </a:schemeClr>
                </a:solidFill>
                <a:ea typeface="ＭＳ Ｐゴシック" charset="-128"/>
              </a:rPr>
              <a:t>Kappa</a:t>
            </a:r>
            <a:r>
              <a:rPr lang="el-GR" dirty="0" smtClean="0">
                <a:solidFill>
                  <a:schemeClr val="accent2">
                    <a:lumMod val="75000"/>
                  </a:schemeClr>
                </a:solidFill>
                <a:ea typeface="ＭＳ Ｐゴシック" charset="-128"/>
              </a:rPr>
              <a:t>: παράδειγμα</a:t>
            </a:r>
            <a:endParaRPr lang="en-US" dirty="0" smtClean="0">
              <a:solidFill>
                <a:schemeClr val="accent2">
                  <a:lumMod val="75000"/>
                </a:schemeClr>
              </a:solidFill>
              <a:ea typeface="ＭＳ Ｐゴシック" charset="-128"/>
            </a:endParaRPr>
          </a:p>
        </p:txBody>
      </p:sp>
      <p:sp>
        <p:nvSpPr>
          <p:cNvPr id="39940" name="Rectangle 3"/>
          <p:cNvSpPr>
            <a:spLocks noGrp="1" noChangeArrowheads="1"/>
          </p:cNvSpPr>
          <p:nvPr>
            <p:ph idx="1"/>
          </p:nvPr>
        </p:nvSpPr>
        <p:spPr>
          <a:xfrm>
            <a:off x="647867" y="3936029"/>
            <a:ext cx="7981950" cy="2209800"/>
          </a:xfrm>
        </p:spPr>
        <p:txBody>
          <a:bodyPr/>
          <a:lstStyle/>
          <a:p>
            <a:pPr marL="0" indent="0" eaLnBrk="1" hangingPunct="1">
              <a:buNone/>
            </a:pPr>
            <a:r>
              <a:rPr lang="en-US" sz="2400" dirty="0" smtClean="0">
                <a:ea typeface="ＭＳ Ｐゴシック" charset="-128"/>
              </a:rPr>
              <a:t>P(A) = 370/400 = 0.925</a:t>
            </a:r>
          </a:p>
          <a:p>
            <a:pPr marL="0" indent="0" eaLnBrk="1" hangingPunct="1">
              <a:buNone/>
            </a:pPr>
            <a:r>
              <a:rPr lang="en-US" sz="2400" dirty="0" smtClean="0">
                <a:ea typeface="ＭＳ Ｐゴシック" charset="-128"/>
              </a:rPr>
              <a:t>P(</a:t>
            </a:r>
            <a:r>
              <a:rPr lang="en-US" sz="2400" dirty="0" err="1" smtClean="0">
                <a:ea typeface="ＭＳ Ｐゴシック" charset="-128"/>
              </a:rPr>
              <a:t>nonrelevant</a:t>
            </a:r>
            <a:r>
              <a:rPr lang="en-US" sz="2400" dirty="0" smtClean="0">
                <a:ea typeface="ＭＳ Ｐゴシック" charset="-128"/>
              </a:rPr>
              <a:t>) =</a:t>
            </a:r>
            <a:r>
              <a:rPr lang="el-GR" sz="2400" dirty="0" smtClean="0">
                <a:ea typeface="ＭＳ Ｐゴシック" charset="-128"/>
              </a:rPr>
              <a:t> 80/400 * 90/400 = 0.045</a:t>
            </a:r>
            <a:endParaRPr lang="en-US" sz="2400" dirty="0" smtClean="0">
              <a:ea typeface="ＭＳ Ｐゴシック" charset="-128"/>
            </a:endParaRPr>
          </a:p>
          <a:p>
            <a:pPr marL="0" indent="0" eaLnBrk="1" hangingPunct="1">
              <a:buNone/>
            </a:pPr>
            <a:r>
              <a:rPr lang="en-US" sz="2400" dirty="0" smtClean="0">
                <a:ea typeface="ＭＳ Ｐゴシック" charset="-128"/>
              </a:rPr>
              <a:t>P(relevant) = </a:t>
            </a:r>
            <a:r>
              <a:rPr lang="el-GR" sz="2400" dirty="0" smtClean="0">
                <a:ea typeface="ＭＳ Ｐゴシック" charset="-128"/>
              </a:rPr>
              <a:t>320/400 * 310/400 </a:t>
            </a:r>
            <a:r>
              <a:rPr lang="en-US" sz="2400" dirty="0" smtClean="0">
                <a:ea typeface="ＭＳ Ｐゴシック" charset="-128"/>
              </a:rPr>
              <a:t>= </a:t>
            </a:r>
            <a:r>
              <a:rPr lang="el-GR" sz="2400" dirty="0" smtClean="0">
                <a:ea typeface="ＭＳ Ｐゴシック" charset="-128"/>
              </a:rPr>
              <a:t>0.62</a:t>
            </a:r>
            <a:endParaRPr lang="en-US" sz="2400" dirty="0" smtClean="0">
              <a:ea typeface="ＭＳ Ｐゴシック" charset="-128"/>
            </a:endParaRPr>
          </a:p>
          <a:p>
            <a:pPr marL="0" indent="0" eaLnBrk="1" hangingPunct="1">
              <a:buNone/>
            </a:pPr>
            <a:r>
              <a:rPr lang="en-US" sz="2400" dirty="0" smtClean="0">
                <a:ea typeface="ＭＳ Ｐゴシック" charset="-128"/>
              </a:rPr>
              <a:t>P(E) = </a:t>
            </a:r>
            <a:r>
              <a:rPr lang="el-GR" sz="2400" dirty="0" smtClean="0">
                <a:ea typeface="ＭＳ Ｐゴシック" charset="-128"/>
              </a:rPr>
              <a:t>0.045 + 0.62 </a:t>
            </a:r>
            <a:r>
              <a:rPr lang="en-US" sz="2400" dirty="0" smtClean="0">
                <a:ea typeface="ＭＳ Ｐゴシック" charset="-128"/>
              </a:rPr>
              <a:t>= 0.665</a:t>
            </a:r>
          </a:p>
          <a:p>
            <a:pPr marL="0" indent="0" eaLnBrk="1" hangingPunct="1">
              <a:buNone/>
            </a:pPr>
            <a:r>
              <a:rPr lang="en-US" sz="2400" dirty="0" smtClean="0">
                <a:ea typeface="ＭＳ Ｐゴシック" charset="-128"/>
              </a:rPr>
              <a:t>Kappa = (0.925 – 0.665)/(1</a:t>
            </a:r>
            <a:r>
              <a:rPr lang="el-GR" sz="2400" dirty="0" smtClean="0">
                <a:ea typeface="ＭＳ Ｐゴシック" charset="-128"/>
              </a:rPr>
              <a:t> </a:t>
            </a:r>
            <a:r>
              <a:rPr lang="en-US" sz="2400" dirty="0" smtClean="0">
                <a:ea typeface="ＭＳ Ｐゴシック" charset="-128"/>
              </a:rPr>
              <a:t>-</a:t>
            </a:r>
            <a:r>
              <a:rPr lang="el-GR" sz="2400" dirty="0" smtClean="0">
                <a:ea typeface="ＭＳ Ｐゴシック" charset="-128"/>
              </a:rPr>
              <a:t> </a:t>
            </a:r>
            <a:r>
              <a:rPr lang="en-US" sz="2400" dirty="0" smtClean="0">
                <a:ea typeface="ＭＳ Ｐゴシック" charset="-128"/>
              </a:rPr>
              <a:t>0.665) = 0.776</a:t>
            </a:r>
            <a:endParaRPr lang="en-US" sz="2000" dirty="0" smtClean="0">
              <a:ea typeface="ＭＳ Ｐゴシック" charset="-128"/>
            </a:endParaRP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87</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graphicFrame>
        <p:nvGraphicFramePr>
          <p:cNvPr id="2" name="Table 1"/>
          <p:cNvGraphicFramePr>
            <a:graphicFrameLocks noGrp="1"/>
          </p:cNvGraphicFramePr>
          <p:nvPr>
            <p:extLst>
              <p:ext uri="{D42A27DB-BD31-4B8C-83A1-F6EECF244321}">
                <p14:modId xmlns:p14="http://schemas.microsoft.com/office/powerpoint/2010/main" val="3110674328"/>
              </p:ext>
            </p:extLst>
          </p:nvPr>
        </p:nvGraphicFramePr>
        <p:xfrm>
          <a:off x="1562100" y="1816309"/>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l-GR" sz="1800" dirty="0"/>
                    </a:p>
                  </a:txBody>
                  <a:tcPr/>
                </a:tc>
                <a:tc>
                  <a:txBody>
                    <a:bodyPr/>
                    <a:lstStyle/>
                    <a:p>
                      <a:r>
                        <a:rPr lang="el-GR" sz="1800" dirty="0" smtClean="0"/>
                        <a:t>Συναφή</a:t>
                      </a:r>
                      <a:endParaRPr lang="el-GR" sz="1800" dirty="0"/>
                    </a:p>
                  </a:txBody>
                  <a:tcPr/>
                </a:tc>
                <a:tc>
                  <a:txBody>
                    <a:bodyPr/>
                    <a:lstStyle/>
                    <a:p>
                      <a:r>
                        <a:rPr lang="el-GR" sz="1800" dirty="0" smtClean="0"/>
                        <a:t>Μη συναφή</a:t>
                      </a:r>
                      <a:endParaRPr lang="el-GR" sz="1800" dirty="0"/>
                    </a:p>
                  </a:txBody>
                  <a:tcPr/>
                </a:tc>
                <a:tc>
                  <a:txBody>
                    <a:bodyPr/>
                    <a:lstStyle/>
                    <a:p>
                      <a:endParaRPr lang="el-GR" sz="1800" dirty="0"/>
                    </a:p>
                  </a:txBody>
                  <a:tcPr/>
                </a:tc>
              </a:tr>
              <a:tr h="370840">
                <a:tc>
                  <a:txBody>
                    <a:bodyPr/>
                    <a:lstStyle/>
                    <a:p>
                      <a:r>
                        <a:rPr lang="el-GR" sz="1800" dirty="0" smtClean="0"/>
                        <a:t>Συναφή</a:t>
                      </a:r>
                      <a:endParaRPr lang="el-GR" sz="1800" dirty="0"/>
                    </a:p>
                  </a:txBody>
                  <a:tcPr/>
                </a:tc>
                <a:tc>
                  <a:txBody>
                    <a:bodyPr/>
                    <a:lstStyle/>
                    <a:p>
                      <a:r>
                        <a:rPr lang="el-GR" sz="1800" dirty="0" smtClean="0"/>
                        <a:t>300</a:t>
                      </a:r>
                      <a:endParaRPr lang="el-GR" sz="1800" dirty="0"/>
                    </a:p>
                  </a:txBody>
                  <a:tcPr/>
                </a:tc>
                <a:tc>
                  <a:txBody>
                    <a:bodyPr/>
                    <a:lstStyle/>
                    <a:p>
                      <a:r>
                        <a:rPr lang="el-GR" sz="1800" dirty="0" smtClean="0"/>
                        <a:t>20</a:t>
                      </a:r>
                      <a:endParaRPr lang="el-GR" sz="1800" dirty="0"/>
                    </a:p>
                  </a:txBody>
                  <a:tcPr/>
                </a:tc>
                <a:tc>
                  <a:txBody>
                    <a:bodyPr/>
                    <a:lstStyle/>
                    <a:p>
                      <a:r>
                        <a:rPr lang="el-GR" sz="1800" dirty="0" smtClean="0"/>
                        <a:t>320</a:t>
                      </a:r>
                      <a:endParaRPr lang="el-GR" sz="1800" dirty="0"/>
                    </a:p>
                  </a:txBody>
                  <a:tcPr/>
                </a:tc>
              </a:tr>
              <a:tr h="370840">
                <a:tc>
                  <a:txBody>
                    <a:bodyPr/>
                    <a:lstStyle/>
                    <a:p>
                      <a:r>
                        <a:rPr lang="el-GR" sz="1800" dirty="0" smtClean="0"/>
                        <a:t>Μη συναφή</a:t>
                      </a:r>
                      <a:endParaRPr lang="el-GR" sz="1800" dirty="0"/>
                    </a:p>
                  </a:txBody>
                  <a:tcPr/>
                </a:tc>
                <a:tc>
                  <a:txBody>
                    <a:bodyPr/>
                    <a:lstStyle/>
                    <a:p>
                      <a:r>
                        <a:rPr lang="el-GR" sz="1800" dirty="0" smtClean="0"/>
                        <a:t>10</a:t>
                      </a:r>
                      <a:endParaRPr lang="el-GR" sz="1800" dirty="0"/>
                    </a:p>
                  </a:txBody>
                  <a:tcPr/>
                </a:tc>
                <a:tc>
                  <a:txBody>
                    <a:bodyPr/>
                    <a:lstStyle/>
                    <a:p>
                      <a:r>
                        <a:rPr lang="el-GR" sz="1800" dirty="0" smtClean="0"/>
                        <a:t>70</a:t>
                      </a:r>
                      <a:endParaRPr lang="el-GR" sz="1800" dirty="0"/>
                    </a:p>
                  </a:txBody>
                  <a:tcPr/>
                </a:tc>
                <a:tc>
                  <a:txBody>
                    <a:bodyPr/>
                    <a:lstStyle/>
                    <a:p>
                      <a:r>
                        <a:rPr lang="el-GR" sz="1800" dirty="0" smtClean="0"/>
                        <a:t>80</a:t>
                      </a:r>
                      <a:endParaRPr lang="el-GR" sz="1800" dirty="0"/>
                    </a:p>
                  </a:txBody>
                  <a:tcPr/>
                </a:tc>
              </a:tr>
              <a:tr h="370840">
                <a:tc>
                  <a:txBody>
                    <a:bodyPr/>
                    <a:lstStyle/>
                    <a:p>
                      <a:endParaRPr lang="el-GR" sz="1800" dirty="0"/>
                    </a:p>
                  </a:txBody>
                  <a:tcPr/>
                </a:tc>
                <a:tc>
                  <a:txBody>
                    <a:bodyPr/>
                    <a:lstStyle/>
                    <a:p>
                      <a:r>
                        <a:rPr lang="el-GR" sz="1800" dirty="0" smtClean="0"/>
                        <a:t>310</a:t>
                      </a:r>
                      <a:endParaRPr lang="el-GR" sz="1800" dirty="0"/>
                    </a:p>
                  </a:txBody>
                  <a:tcPr/>
                </a:tc>
                <a:tc>
                  <a:txBody>
                    <a:bodyPr/>
                    <a:lstStyle/>
                    <a:p>
                      <a:r>
                        <a:rPr lang="el-GR" sz="1800" dirty="0" smtClean="0"/>
                        <a:t>90</a:t>
                      </a:r>
                      <a:endParaRPr lang="el-GR" sz="1800" dirty="0"/>
                    </a:p>
                  </a:txBody>
                  <a:tcPr/>
                </a:tc>
                <a:tc>
                  <a:txBody>
                    <a:bodyPr/>
                    <a:lstStyle/>
                    <a:p>
                      <a:r>
                        <a:rPr lang="el-GR" sz="1800" dirty="0" smtClean="0"/>
                        <a:t>400</a:t>
                      </a:r>
                      <a:endParaRPr lang="el-GR" sz="1800" dirty="0"/>
                    </a:p>
                  </a:txBody>
                  <a:tcPr/>
                </a:tc>
              </a:tr>
            </a:tbl>
          </a:graphicData>
        </a:graphic>
      </p:graphicFrame>
      <p:sp>
        <p:nvSpPr>
          <p:cNvPr id="3" name="TextBox 2"/>
          <p:cNvSpPr txBox="1"/>
          <p:nvPr/>
        </p:nvSpPr>
        <p:spPr>
          <a:xfrm>
            <a:off x="3505200" y="1295400"/>
            <a:ext cx="3124200" cy="400110"/>
          </a:xfrm>
          <a:prstGeom prst="rect">
            <a:avLst/>
          </a:prstGeom>
          <a:noFill/>
        </p:spPr>
        <p:txBody>
          <a:bodyPr wrap="square" rtlCol="0">
            <a:spAutoFit/>
          </a:bodyPr>
          <a:lstStyle/>
          <a:p>
            <a:r>
              <a:rPr lang="el-GR" sz="2000" dirty="0" smtClean="0">
                <a:latin typeface="+mn-lt"/>
              </a:rPr>
              <a:t>Κριτής 2</a:t>
            </a:r>
            <a:endParaRPr lang="el-GR" sz="2000" dirty="0">
              <a:latin typeface="+mn-lt"/>
            </a:endParaRPr>
          </a:p>
        </p:txBody>
      </p:sp>
      <p:sp>
        <p:nvSpPr>
          <p:cNvPr id="9" name="TextBox 8"/>
          <p:cNvSpPr txBox="1"/>
          <p:nvPr/>
        </p:nvSpPr>
        <p:spPr>
          <a:xfrm>
            <a:off x="304800" y="2223225"/>
            <a:ext cx="3124200" cy="400110"/>
          </a:xfrm>
          <a:prstGeom prst="rect">
            <a:avLst/>
          </a:prstGeom>
          <a:noFill/>
        </p:spPr>
        <p:txBody>
          <a:bodyPr wrap="square" rtlCol="0">
            <a:spAutoFit/>
          </a:bodyPr>
          <a:lstStyle/>
          <a:p>
            <a:r>
              <a:rPr lang="el-GR" sz="2000" dirty="0">
                <a:latin typeface="+mn-lt"/>
              </a:rPr>
              <a:t>Κριτής 1</a:t>
            </a:r>
          </a:p>
        </p:txBody>
      </p:sp>
    </p:spTree>
    <p:extLst>
      <p:ext uri="{BB962C8B-B14F-4D97-AF65-F5344CB8AC3E}">
        <p14:creationId xmlns:p14="http://schemas.microsoft.com/office/powerpoint/2010/main" val="327320950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normAutofit/>
          </a:bodyPr>
          <a:lstStyle/>
          <a:p>
            <a:pPr algn="ctr" eaLnBrk="1" hangingPunct="1"/>
            <a:r>
              <a:rPr lang="en-US" sz="3600" dirty="0" smtClean="0">
                <a:solidFill>
                  <a:schemeClr val="accent2">
                    <a:lumMod val="75000"/>
                  </a:schemeClr>
                </a:solidFill>
                <a:ea typeface="ＭＳ Ｐゴシック" charset="-128"/>
              </a:rPr>
              <a:t>Kappa</a:t>
            </a:r>
          </a:p>
        </p:txBody>
      </p:sp>
      <p:sp>
        <p:nvSpPr>
          <p:cNvPr id="39940" name="Rectangle 3"/>
          <p:cNvSpPr>
            <a:spLocks noGrp="1" noChangeArrowheads="1"/>
          </p:cNvSpPr>
          <p:nvPr>
            <p:ph idx="1"/>
          </p:nvPr>
        </p:nvSpPr>
        <p:spPr>
          <a:xfrm>
            <a:off x="685800" y="2286000"/>
            <a:ext cx="7419975" cy="3505200"/>
          </a:xfrm>
        </p:spPr>
        <p:txBody>
          <a:bodyPr/>
          <a:lstStyle/>
          <a:p>
            <a:pPr eaLnBrk="1" hangingPunct="1">
              <a:buFont typeface="Wingdings" pitchFamily="2" charset="2"/>
              <a:buChar char="§"/>
            </a:pPr>
            <a:r>
              <a:rPr lang="en-US" dirty="0" smtClean="0">
                <a:ea typeface="ＭＳ Ｐゴシック" charset="-128"/>
              </a:rPr>
              <a:t>Kappa &gt; 0.8 =</a:t>
            </a:r>
            <a:r>
              <a:rPr lang="el-GR" dirty="0" smtClean="0">
                <a:ea typeface="ＭＳ Ｐゴシック" charset="-128"/>
              </a:rPr>
              <a:t> καλή συμφωνία </a:t>
            </a:r>
            <a:endParaRPr lang="en-US" dirty="0" smtClean="0">
              <a:ea typeface="ＭＳ Ｐゴシック" charset="-128"/>
            </a:endParaRPr>
          </a:p>
          <a:p>
            <a:pPr marL="0" indent="0" eaLnBrk="1" hangingPunct="1">
              <a:buNone/>
            </a:pPr>
            <a:r>
              <a:rPr lang="en-US" dirty="0" smtClean="0">
                <a:ea typeface="ＭＳ Ｐゴシック" charset="-128"/>
              </a:rPr>
              <a:t>0.67 &lt; Kappa &lt; 0.8 -&gt; “tentative conclusions” </a:t>
            </a:r>
          </a:p>
          <a:p>
            <a:pPr eaLnBrk="1" hangingPunct="1">
              <a:buFont typeface="Wingdings" pitchFamily="2" charset="2"/>
              <a:buChar char="§"/>
            </a:pPr>
            <a:endParaRPr lang="el-GR" dirty="0" smtClean="0">
              <a:ea typeface="ＭＳ Ｐゴシック" charset="-128"/>
            </a:endParaRPr>
          </a:p>
          <a:p>
            <a:pPr eaLnBrk="1" hangingPunct="1">
              <a:buFont typeface="Wingdings" pitchFamily="2" charset="2"/>
              <a:buChar char="§"/>
            </a:pPr>
            <a:r>
              <a:rPr lang="el-GR" dirty="0" smtClean="0">
                <a:ea typeface="ＭＳ Ｐゴシック" charset="-128"/>
              </a:rPr>
              <a:t>Εξαρτάται από το στόχο της μελέτης </a:t>
            </a:r>
          </a:p>
          <a:p>
            <a:pPr eaLnBrk="1" hangingPunct="1">
              <a:buFont typeface="Wingdings" pitchFamily="2" charset="2"/>
              <a:buChar char="§"/>
            </a:pPr>
            <a:endParaRPr lang="el-GR" dirty="0">
              <a:ea typeface="ＭＳ Ｐゴシック" charset="-128"/>
            </a:endParaRPr>
          </a:p>
          <a:p>
            <a:pPr eaLnBrk="1" hangingPunct="1">
              <a:buFont typeface="Wingdings" pitchFamily="2" charset="2"/>
              <a:buChar char="§"/>
            </a:pPr>
            <a:r>
              <a:rPr lang="el-GR" dirty="0" smtClean="0">
                <a:ea typeface="ＭＳ Ｐゴシック" charset="-128"/>
              </a:rPr>
              <a:t>Για </a:t>
            </a:r>
            <a:r>
              <a:rPr lang="en-US" dirty="0" smtClean="0">
                <a:ea typeface="ＭＳ Ｐゴシック" charset="-128"/>
              </a:rPr>
              <a:t> &gt;2 </a:t>
            </a:r>
            <a:r>
              <a:rPr lang="el-GR" dirty="0" smtClean="0">
                <a:ea typeface="ＭＳ Ｐゴシック" charset="-128"/>
              </a:rPr>
              <a:t>κριτές</a:t>
            </a:r>
            <a:r>
              <a:rPr lang="en-US" dirty="0" smtClean="0">
                <a:ea typeface="ＭＳ Ｐゴシック" charset="-128"/>
              </a:rPr>
              <a:t>: </a:t>
            </a:r>
            <a:r>
              <a:rPr lang="el-GR" dirty="0" smtClean="0">
                <a:ea typeface="ＭＳ Ｐゴシック" charset="-128"/>
              </a:rPr>
              <a:t>μέσοι όροι ανά-δύο </a:t>
            </a:r>
            <a:r>
              <a:rPr lang="el-GR" dirty="0" err="1" smtClean="0">
                <a:ea typeface="ＭＳ Ｐゴシック" charset="-128"/>
              </a:rPr>
              <a:t>κλπ</a:t>
            </a:r>
            <a:r>
              <a:rPr lang="en-US" dirty="0" smtClean="0">
                <a:ea typeface="ＭＳ Ｐゴシック" charset="-128"/>
              </a:rPr>
              <a:t> </a:t>
            </a: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88</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Tree>
    <p:extLst>
      <p:ext uri="{BB962C8B-B14F-4D97-AF65-F5344CB8AC3E}">
        <p14:creationId xmlns:p14="http://schemas.microsoft.com/office/powerpoint/2010/main" val="71457336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normAutofit/>
          </a:bodyPr>
          <a:lstStyle/>
          <a:p>
            <a:pPr algn="ctr" eaLnBrk="1" hangingPunct="1"/>
            <a:r>
              <a:rPr lang="en-US" sz="3600" dirty="0" smtClean="0">
                <a:solidFill>
                  <a:schemeClr val="accent2">
                    <a:lumMod val="75000"/>
                  </a:schemeClr>
                </a:solidFill>
                <a:ea typeface="ＭＳ Ｐゴシック" charset="-128"/>
              </a:rPr>
              <a:t>Kappa</a:t>
            </a:r>
            <a:r>
              <a:rPr lang="el-GR" sz="3600" dirty="0" smtClean="0">
                <a:solidFill>
                  <a:schemeClr val="accent2">
                    <a:lumMod val="75000"/>
                  </a:schemeClr>
                </a:solidFill>
                <a:ea typeface="ＭＳ Ｐゴシック" charset="-128"/>
              </a:rPr>
              <a:t>: παράδειγμα</a:t>
            </a:r>
            <a:endParaRPr lang="en-US" sz="3600" dirty="0" smtClean="0">
              <a:solidFill>
                <a:schemeClr val="accent2">
                  <a:lumMod val="75000"/>
                </a:schemeClr>
              </a:solidFill>
              <a:ea typeface="ＭＳ Ｐゴシック" charset="-128"/>
            </a:endParaRPr>
          </a:p>
        </p:txBody>
      </p:sp>
      <p:sp>
        <p:nvSpPr>
          <p:cNvPr id="39938" name="Slide Number Placeholder 5"/>
          <p:cNvSpPr>
            <a:spLocks noGrp="1"/>
          </p:cNvSpPr>
          <p:nvPr>
            <p:ph type="sldNum" sz="quarter" idx="12"/>
          </p:nvPr>
        </p:nvSpPr>
        <p:spPr bwMode="auto">
          <a:noFill/>
          <a:ln>
            <a:miter lim="800000"/>
            <a:headEnd/>
            <a:tailEnd/>
          </a:ln>
        </p:spPr>
        <p:txBody>
          <a:bodyPr/>
          <a:lstStyle/>
          <a:p>
            <a:fld id="{D058CC51-3E32-4DF9-A685-1580969A72B9}" type="slidenum">
              <a:rPr lang="en-US" smtClean="0"/>
              <a:pPr/>
              <a:t>89</a:t>
            </a:fld>
            <a:endParaRPr lang="en-US" smtClean="0"/>
          </a:p>
        </p:txBody>
      </p:sp>
      <p:sp>
        <p:nvSpPr>
          <p:cNvPr id="3994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graphicFrame>
        <p:nvGraphicFramePr>
          <p:cNvPr id="9" name="Table 8"/>
          <p:cNvGraphicFramePr>
            <a:graphicFrameLocks noGrp="1"/>
          </p:cNvGraphicFramePr>
          <p:nvPr/>
        </p:nvGraphicFramePr>
        <p:xfrm>
          <a:off x="857224" y="2285992"/>
          <a:ext cx="6096000" cy="274320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r>
                        <a:rPr lang="de-DE" sz="2400" b="0" kern="1200" dirty="0" smtClean="0"/>
                        <a:t>Information  </a:t>
                      </a:r>
                      <a:r>
                        <a:rPr lang="de-DE" sz="2400" b="0" kern="1200" dirty="0" err="1" smtClean="0"/>
                        <a:t>need</a:t>
                      </a:r>
                      <a:endParaRPr lang="de-DE" sz="2400" b="0" dirty="0"/>
                    </a:p>
                  </a:txBody>
                  <a:tcPr>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r>
                        <a:rPr lang="de-DE" sz="2400" b="0" kern="1200" dirty="0" err="1" smtClean="0"/>
                        <a:t>number</a:t>
                      </a:r>
                      <a:r>
                        <a:rPr lang="de-DE" sz="2400" b="0" kern="1200" dirty="0" smtClean="0"/>
                        <a:t> </a:t>
                      </a:r>
                      <a:r>
                        <a:rPr lang="de-DE" sz="2400" b="0" kern="1200" dirty="0" err="1" smtClean="0"/>
                        <a:t>of</a:t>
                      </a:r>
                      <a:r>
                        <a:rPr lang="de-DE" sz="2400" b="0" kern="1200" dirty="0" smtClean="0"/>
                        <a:t> </a:t>
                      </a:r>
                    </a:p>
                    <a:p>
                      <a:r>
                        <a:rPr lang="de-DE" sz="2400" b="0" kern="1200" dirty="0" err="1" smtClean="0"/>
                        <a:t>docs</a:t>
                      </a:r>
                      <a:r>
                        <a:rPr lang="de-DE" sz="2400" b="0" kern="1200" dirty="0" smtClean="0"/>
                        <a:t> </a:t>
                      </a:r>
                      <a:r>
                        <a:rPr lang="de-DE" sz="2400" b="0" kern="1200" dirty="0" err="1" smtClean="0"/>
                        <a:t>judged</a:t>
                      </a:r>
                      <a:endParaRPr lang="de-DE" sz="2400" b="0" kern="1200" dirty="0" smtClean="0">
                        <a:solidFill>
                          <a:schemeClr val="tx1"/>
                        </a:solidFill>
                        <a:latin typeface="+mn-lt"/>
                        <a:ea typeface="+mn-ea"/>
                        <a:cs typeface="+mn-cs"/>
                      </a:endParaRPr>
                    </a:p>
                  </a:txBody>
                  <a:tcPr>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400" b="0" kern="1200" dirty="0" err="1" smtClean="0"/>
                        <a:t>disagreements</a:t>
                      </a:r>
                      <a:endParaRPr lang="de-DE" sz="2400" b="0" kern="1200" dirty="0" smtClean="0">
                        <a:solidFill>
                          <a:schemeClr val="tx1"/>
                        </a:solidFill>
                        <a:latin typeface="+mn-lt"/>
                        <a:ea typeface="+mn-ea"/>
                        <a:cs typeface="+mn-cs"/>
                      </a:endParaRPr>
                    </a:p>
                  </a:txBody>
                  <a:tcPr>
                    <a:lnB w="19050" cap="flat" cmpd="sng" algn="ctr">
                      <a:solidFill>
                        <a:schemeClr val="tx1"/>
                      </a:solidFill>
                      <a:prstDash val="solid"/>
                      <a:round/>
                      <a:headEnd type="none" w="med" len="med"/>
                      <a:tailEnd type="none" w="med" len="med"/>
                    </a:lnB>
                  </a:tcPr>
                </a:tc>
              </a:tr>
              <a:tr h="370840">
                <a:tc>
                  <a:txBody>
                    <a:bodyPr/>
                    <a:lstStyle/>
                    <a:p>
                      <a:r>
                        <a:rPr lang="de-DE" sz="2400" kern="1200" dirty="0" smtClean="0"/>
                        <a:t>  51</a:t>
                      </a:r>
                    </a:p>
                    <a:p>
                      <a:r>
                        <a:rPr lang="de-DE" sz="2400" kern="1200" dirty="0" smtClean="0"/>
                        <a:t>  62</a:t>
                      </a:r>
                    </a:p>
                    <a:p>
                      <a:r>
                        <a:rPr lang="de-DE" sz="2400" kern="1200" dirty="0" smtClean="0"/>
                        <a:t>  67</a:t>
                      </a:r>
                    </a:p>
                    <a:p>
                      <a:r>
                        <a:rPr lang="de-DE" sz="2400" kern="1200" dirty="0" smtClean="0"/>
                        <a:t>  95</a:t>
                      </a:r>
                    </a:p>
                    <a:p>
                      <a:r>
                        <a:rPr lang="de-DE" sz="2400" kern="1200" dirty="0" smtClean="0"/>
                        <a:t>127</a:t>
                      </a:r>
                      <a:endParaRPr lang="de-DE" sz="2400" dirty="0"/>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r>
                        <a:rPr lang="de-DE" sz="2400" kern="1200" dirty="0" smtClean="0"/>
                        <a:t>211</a:t>
                      </a:r>
                    </a:p>
                    <a:p>
                      <a:r>
                        <a:rPr lang="de-DE" sz="2400" kern="1200" dirty="0" smtClean="0"/>
                        <a:t>400</a:t>
                      </a:r>
                    </a:p>
                    <a:p>
                      <a:r>
                        <a:rPr lang="de-DE" sz="2400" kern="1200" dirty="0" smtClean="0"/>
                        <a:t>400</a:t>
                      </a:r>
                    </a:p>
                    <a:p>
                      <a:r>
                        <a:rPr lang="de-DE" sz="2400" kern="1200" dirty="0" smtClean="0"/>
                        <a:t>400</a:t>
                      </a:r>
                    </a:p>
                    <a:p>
                      <a:r>
                        <a:rPr lang="de-DE" sz="2400" kern="1200" dirty="0" smtClean="0"/>
                        <a:t>400</a:t>
                      </a:r>
                      <a:endParaRPr lang="de-DE" sz="2400" dirty="0"/>
                    </a:p>
                  </a:txBody>
                  <a:tcP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pPr algn="l"/>
                      <a:r>
                        <a:rPr lang="de-DE" sz="2400" kern="1200" dirty="0" smtClean="0"/>
                        <a:t>       6</a:t>
                      </a:r>
                    </a:p>
                    <a:p>
                      <a:pPr algn="l"/>
                      <a:r>
                        <a:rPr lang="de-DE" sz="2400" kern="1200" dirty="0" smtClean="0"/>
                        <a:t> </a:t>
                      </a:r>
                      <a:r>
                        <a:rPr lang="de-DE" sz="2400" kern="1200" baseline="0" dirty="0" smtClean="0"/>
                        <a:t>  </a:t>
                      </a:r>
                      <a:r>
                        <a:rPr lang="de-DE" sz="2400" kern="1200" dirty="0" smtClean="0"/>
                        <a:t>157</a:t>
                      </a:r>
                    </a:p>
                    <a:p>
                      <a:pPr algn="l"/>
                      <a:r>
                        <a:rPr lang="de-DE" sz="2400" kern="1200" dirty="0" smtClean="0"/>
                        <a:t>     68</a:t>
                      </a:r>
                    </a:p>
                    <a:p>
                      <a:pPr algn="l"/>
                      <a:r>
                        <a:rPr lang="de-DE" sz="2400" kern="1200" dirty="0" smtClean="0"/>
                        <a:t>   110</a:t>
                      </a:r>
                    </a:p>
                    <a:p>
                      <a:pPr algn="l"/>
                      <a:r>
                        <a:rPr lang="de-DE" sz="2400" kern="1200" dirty="0" smtClean="0"/>
                        <a:t>   106</a:t>
                      </a:r>
                      <a:endParaRPr lang="de-DE" sz="2400" kern="1200" dirty="0" smtClean="0">
                        <a:solidFill>
                          <a:schemeClr val="tx1"/>
                        </a:solidFill>
                        <a:latin typeface="+mn-lt"/>
                        <a:ea typeface="+mn-ea"/>
                        <a:cs typeface="+mn-cs"/>
                      </a:endParaRPr>
                    </a:p>
                  </a:txBody>
                  <a:tcPr>
                    <a:lnT w="19050" cap="flat" cmpd="sng" algn="ctr">
                      <a:solidFill>
                        <a:schemeClr val="tx1"/>
                      </a:solidFill>
                      <a:prstDash val="solid"/>
                      <a:round/>
                      <a:headEnd type="none" w="med" len="med"/>
                      <a:tailEnd type="none" w="med" len="med"/>
                    </a:lnT>
                  </a:tcPr>
                </a:tc>
              </a:tr>
            </a:tbl>
          </a:graphicData>
        </a:graphic>
      </p:graphicFrame>
      <p:sp>
        <p:nvSpPr>
          <p:cNvPr id="4" name="TextBox 3"/>
          <p:cNvSpPr txBox="1"/>
          <p:nvPr/>
        </p:nvSpPr>
        <p:spPr>
          <a:xfrm>
            <a:off x="1066800" y="5486400"/>
            <a:ext cx="6019800" cy="461665"/>
          </a:xfrm>
          <a:prstGeom prst="rect">
            <a:avLst/>
          </a:prstGeom>
          <a:noFill/>
        </p:spPr>
        <p:txBody>
          <a:bodyPr wrap="square" rtlCol="0">
            <a:spAutoFit/>
          </a:bodyPr>
          <a:lstStyle/>
          <a:p>
            <a:r>
              <a:rPr lang="el-GR" dirty="0" smtClean="0">
                <a:latin typeface="+mn-lt"/>
              </a:rPr>
              <a:t>Συμφωνία κριτών στο </a:t>
            </a:r>
            <a:r>
              <a:rPr lang="en-US" dirty="0" smtClean="0">
                <a:latin typeface="+mn-lt"/>
              </a:rPr>
              <a:t>TREC</a:t>
            </a:r>
            <a:endParaRPr lang="en-US" dirty="0">
              <a:latin typeface="+mn-lt"/>
            </a:endParaRPr>
          </a:p>
        </p:txBody>
      </p:sp>
    </p:spTree>
    <p:extLst>
      <p:ext uri="{BB962C8B-B14F-4D97-AF65-F5344CB8AC3E}">
        <p14:creationId xmlns:p14="http://schemas.microsoft.com/office/powerpoint/2010/main" val="299089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pitchFamily="-112" charset="-128"/>
              </a:rPr>
              <a:t>Συνάφεια και Ανάγκη Πληροφόρησης</a:t>
            </a:r>
            <a:endParaRPr lang="en-US" sz="4000" dirty="0" smtClean="0">
              <a:solidFill>
                <a:schemeClr val="accent2">
                  <a:lumMod val="75000"/>
                </a:schemeClr>
              </a:solidFill>
              <a:ea typeface="ＭＳ Ｐゴシック" pitchFamily="-112" charset="-128"/>
            </a:endParaRPr>
          </a:p>
        </p:txBody>
      </p:sp>
      <p:sp>
        <p:nvSpPr>
          <p:cNvPr id="20483" name="Rectangle 3"/>
          <p:cNvSpPr>
            <a:spLocks noGrp="1" noChangeArrowheads="1"/>
          </p:cNvSpPr>
          <p:nvPr>
            <p:ph idx="1"/>
          </p:nvPr>
        </p:nvSpPr>
        <p:spPr>
          <a:xfrm>
            <a:off x="457200" y="2286000"/>
            <a:ext cx="7924800" cy="1905000"/>
          </a:xfrm>
        </p:spPr>
        <p:txBody>
          <a:bodyPr>
            <a:noAutofit/>
          </a:bodyPr>
          <a:lstStyle/>
          <a:p>
            <a:pPr lvl="1">
              <a:buFont typeface="Wingdings" pitchFamily="2" charset="2"/>
              <a:buChar char="§"/>
            </a:pPr>
            <a:r>
              <a:rPr lang="el-GR" sz="2800" dirty="0" smtClean="0"/>
              <a:t>Η ικανοποίηση του χρήστη μπορεί να μετρηθεί μόνο με τη συνάφεια </a:t>
            </a:r>
            <a:r>
              <a:rPr lang="el-GR" sz="2800" dirty="0" smtClean="0">
                <a:solidFill>
                  <a:schemeClr val="accent2">
                    <a:lumMod val="75000"/>
                  </a:schemeClr>
                </a:solidFill>
              </a:rPr>
              <a:t>ως </a:t>
            </a:r>
            <a:r>
              <a:rPr lang="el-GR" sz="2800" i="1" dirty="0" smtClean="0">
                <a:solidFill>
                  <a:schemeClr val="accent2">
                    <a:lumMod val="75000"/>
                  </a:schemeClr>
                </a:solidFill>
              </a:rPr>
              <a:t>προς την ανάγκη πληροφόρησης</a:t>
            </a:r>
            <a:r>
              <a:rPr lang="el-GR" sz="2800" i="1" dirty="0" smtClean="0"/>
              <a:t> </a:t>
            </a:r>
            <a:r>
              <a:rPr lang="el-GR" sz="2800" dirty="0" smtClean="0"/>
              <a:t>και όχι ως προς το </a:t>
            </a:r>
            <a:r>
              <a:rPr lang="el-GR" sz="2800" i="1" dirty="0" smtClean="0"/>
              <a:t>ερώτημα</a:t>
            </a:r>
            <a:r>
              <a:rPr lang="el-GR" sz="2800" dirty="0" smtClean="0"/>
              <a:t> </a:t>
            </a:r>
          </a:p>
          <a:p>
            <a:pPr lvl="1">
              <a:buFont typeface="Wingdings" pitchFamily="2" charset="2"/>
              <a:buChar char="§"/>
            </a:pPr>
            <a:endParaRPr lang="el-GR" sz="2800" dirty="0" smtClean="0"/>
          </a:p>
          <a:p>
            <a:pPr lvl="1">
              <a:buFont typeface="Wingdings" pitchFamily="2" charset="2"/>
              <a:buChar char="§"/>
            </a:pPr>
            <a:r>
              <a:rPr lang="el-GR" sz="2800" dirty="0" smtClean="0"/>
              <a:t>Το ακριβές είναι </a:t>
            </a:r>
            <a:r>
              <a:rPr lang="el-GR" sz="2800" i="1" dirty="0" smtClean="0"/>
              <a:t>συνάφεια έγγραφου-ανάγκης πληροφόρησης</a:t>
            </a:r>
            <a:r>
              <a:rPr lang="el-GR" sz="2800" dirty="0" smtClean="0"/>
              <a:t> αν και </a:t>
            </a:r>
            <a:r>
              <a:rPr lang="el-GR" sz="2800" dirty="0" smtClean="0">
                <a:solidFill>
                  <a:schemeClr val="accent2">
                    <a:lumMod val="75000"/>
                  </a:schemeClr>
                </a:solidFill>
              </a:rPr>
              <a:t>συνήθως</a:t>
            </a:r>
            <a:r>
              <a:rPr lang="el-GR" sz="2800" dirty="0" smtClean="0"/>
              <a:t> χρησιμοποιούμε </a:t>
            </a:r>
            <a:r>
              <a:rPr lang="el-GR" sz="2800" i="1" dirty="0" smtClean="0"/>
              <a:t>συνάφεια εγγράφου-ερωτήματος</a:t>
            </a:r>
            <a:r>
              <a:rPr lang="en-US" sz="2800" dirty="0" smtClean="0"/>
              <a:t>.</a:t>
            </a:r>
            <a:endParaRPr lang="en-US" sz="2800" dirty="0"/>
          </a:p>
        </p:txBody>
      </p:sp>
      <p:sp>
        <p:nvSpPr>
          <p:cNvPr id="6" name="Slide Number Placeholder 5"/>
          <p:cNvSpPr>
            <a:spLocks noGrp="1"/>
          </p:cNvSpPr>
          <p:nvPr>
            <p:ph type="sldNum" sz="quarter" idx="12"/>
          </p:nvPr>
        </p:nvSpPr>
        <p:spPr/>
        <p:txBody>
          <a:bodyPr/>
          <a:lstStyle/>
          <a:p>
            <a:fld id="{0ED9190B-40F4-4D14-B8A7-A8F5BA31F2B1}" type="slidenum">
              <a:rPr lang="en-US" smtClean="0"/>
              <a:pPr/>
              <a:t>9</a:t>
            </a:fld>
            <a:endParaRPr lang="en-US"/>
          </a:p>
        </p:txBody>
      </p:sp>
      <p:sp>
        <p:nvSpPr>
          <p:cNvPr id="2048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l-GR" sz="1600" dirty="0" smtClean="0"/>
              <a:t>8.2</a:t>
            </a:r>
            <a:endParaRPr lang="en-US" sz="1600" dirty="0"/>
          </a:p>
        </p:txBody>
      </p:sp>
    </p:spTree>
    <p:extLst>
      <p:ext uri="{BB962C8B-B14F-4D97-AF65-F5344CB8AC3E}">
        <p14:creationId xmlns:p14="http://schemas.microsoft.com/office/powerpoint/2010/main" val="422412764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rmAutofit/>
          </a:bodyPr>
          <a:lstStyle/>
          <a:p>
            <a:pPr algn="ctr" eaLnBrk="1" hangingPunct="1"/>
            <a:r>
              <a:rPr lang="el-GR" sz="4000" dirty="0" smtClean="0">
                <a:solidFill>
                  <a:schemeClr val="accent2">
                    <a:lumMod val="75000"/>
                  </a:schemeClr>
                </a:solidFill>
                <a:ea typeface="ＭＳ Ｐゴシック" charset="-128"/>
              </a:rPr>
              <a:t>Επίπτωση της Διαφωνίας</a:t>
            </a:r>
            <a:endParaRPr lang="en-US" sz="4000" dirty="0" smtClean="0">
              <a:solidFill>
                <a:schemeClr val="accent2">
                  <a:lumMod val="75000"/>
                </a:schemeClr>
              </a:solidFill>
              <a:ea typeface="ＭＳ Ｐゴシック" charset="-128"/>
            </a:endParaRPr>
          </a:p>
        </p:txBody>
      </p:sp>
      <p:sp>
        <p:nvSpPr>
          <p:cNvPr id="43012" name="Rectangle 3"/>
          <p:cNvSpPr>
            <a:spLocks noGrp="1" noChangeArrowheads="1"/>
          </p:cNvSpPr>
          <p:nvPr>
            <p:ph idx="1"/>
          </p:nvPr>
        </p:nvSpPr>
        <p:spPr>
          <a:xfrm>
            <a:off x="685800" y="1911350"/>
            <a:ext cx="7696200" cy="2127250"/>
          </a:xfrm>
        </p:spPr>
        <p:txBody>
          <a:bodyPr>
            <a:normAutofit/>
          </a:bodyPr>
          <a:lstStyle/>
          <a:p>
            <a:pPr eaLnBrk="1" hangingPunct="1"/>
            <a:r>
              <a:rPr lang="el-GR" sz="2800" dirty="0" smtClean="0">
                <a:ea typeface="ＭＳ Ｐゴシック" charset="-128"/>
              </a:rPr>
              <a:t>Επηρεάζει την απόλυτη (</a:t>
            </a:r>
            <a:r>
              <a:rPr lang="en-US" sz="2800" dirty="0" smtClean="0">
                <a:ea typeface="ＭＳ Ｐゴシック" charset="-128"/>
              </a:rPr>
              <a:t>absolute</a:t>
            </a:r>
            <a:r>
              <a:rPr lang="el-GR" sz="2800" dirty="0" smtClean="0">
                <a:ea typeface="ＭＳ Ｐゴシック" charset="-128"/>
              </a:rPr>
              <a:t>) μέτρηση απόδοσης αλλά όχι τη σχετική απόδοση ανάμεσα σε συστήματα </a:t>
            </a:r>
            <a:r>
              <a:rPr lang="en-US" sz="2800" dirty="0" smtClean="0">
                <a:ea typeface="ＭＳ Ｐゴシック" charset="-128"/>
              </a:rPr>
              <a:t> </a:t>
            </a:r>
            <a:endParaRPr lang="el-GR" sz="2800" dirty="0" smtClean="0">
              <a:ea typeface="ＭＳ Ｐゴシック" charset="-128"/>
            </a:endParaRPr>
          </a:p>
          <a:p>
            <a:pPr eaLnBrk="1" hangingPunct="1"/>
            <a:endParaRPr lang="el-GR" sz="2800" dirty="0">
              <a:ea typeface="ＭＳ Ｐゴシック" charset="-128"/>
            </a:endParaRPr>
          </a:p>
        </p:txBody>
      </p:sp>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90</a:t>
            </a:fld>
            <a:endParaRPr lang="en-US" smtClean="0"/>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
        <p:nvSpPr>
          <p:cNvPr id="6" name="Rectangle 3"/>
          <p:cNvSpPr txBox="1">
            <a:spLocks noChangeArrowheads="1"/>
          </p:cNvSpPr>
          <p:nvPr/>
        </p:nvSpPr>
        <p:spPr bwMode="auto">
          <a:xfrm>
            <a:off x="609600" y="3581400"/>
            <a:ext cx="7696200" cy="2127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r>
              <a:rPr lang="el-GR" dirty="0" smtClean="0">
                <a:ea typeface="ＭＳ Ｐゴシック" charset="-128"/>
              </a:rPr>
              <a:t>Μπορούμε να αποφύγουμε τις κρίσεις από χρήστες </a:t>
            </a:r>
          </a:p>
          <a:p>
            <a:pPr lvl="1" eaLnBrk="1" hangingPunct="1"/>
            <a:r>
              <a:rPr lang="el-GR" dirty="0" smtClean="0">
                <a:ea typeface="ＭＳ Ｐゴシック" charset="-128"/>
              </a:rPr>
              <a:t>Όχι</a:t>
            </a:r>
          </a:p>
          <a:p>
            <a:pPr eaLnBrk="1" hangingPunct="1"/>
            <a:r>
              <a:rPr lang="el-GR" dirty="0" smtClean="0">
                <a:ea typeface="ＭＳ Ｐゴシック" charset="-128"/>
              </a:rPr>
              <a:t>Αλλά μπορούμε να τις επαναχρησιμοποιήσουμε</a:t>
            </a:r>
          </a:p>
          <a:p>
            <a:pPr eaLnBrk="1" hangingPunct="1"/>
            <a:endParaRPr lang="el-GR" dirty="0">
              <a:ea typeface="ＭＳ Ｐゴシック" charset="-128"/>
            </a:endParaRPr>
          </a:p>
        </p:txBody>
      </p:sp>
    </p:spTree>
    <p:extLst>
      <p:ext uri="{BB962C8B-B14F-4D97-AF65-F5344CB8AC3E}">
        <p14:creationId xmlns:p14="http://schemas.microsoft.com/office/powerpoint/2010/main" val="9746746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4800" y="365126"/>
            <a:ext cx="8686800" cy="1325563"/>
          </a:xfrm>
        </p:spPr>
        <p:txBody>
          <a:bodyPr>
            <a:normAutofit/>
          </a:bodyPr>
          <a:lstStyle/>
          <a:p>
            <a:pPr eaLnBrk="1" hangingPunct="1"/>
            <a:r>
              <a:rPr lang="el-GR" sz="3600" dirty="0" smtClean="0">
                <a:solidFill>
                  <a:schemeClr val="accent2">
                    <a:lumMod val="75000"/>
                  </a:schemeClr>
                </a:solidFill>
                <a:ea typeface="ＭＳ Ｐゴシック" charset="-128"/>
              </a:rPr>
              <a:t>Αξιολόγηση σε μεγάλες μηχανές αναζήτησης</a:t>
            </a:r>
            <a:endParaRPr lang="en-US" sz="3600" dirty="0" smtClean="0">
              <a:solidFill>
                <a:schemeClr val="accent2">
                  <a:lumMod val="75000"/>
                </a:schemeClr>
              </a:solidFill>
              <a:ea typeface="ＭＳ Ｐゴシック" charset="-128"/>
            </a:endParaRPr>
          </a:p>
        </p:txBody>
      </p:sp>
      <p:sp>
        <p:nvSpPr>
          <p:cNvPr id="46083" name="Content Placeholder 2"/>
          <p:cNvSpPr>
            <a:spLocks noGrp="1"/>
          </p:cNvSpPr>
          <p:nvPr>
            <p:ph idx="1"/>
          </p:nvPr>
        </p:nvSpPr>
        <p:spPr>
          <a:xfrm>
            <a:off x="457200" y="1981200"/>
            <a:ext cx="8077200" cy="3200400"/>
          </a:xfrm>
        </p:spPr>
        <p:txBody>
          <a:bodyPr/>
          <a:lstStyle/>
          <a:p>
            <a:pPr eaLnBrk="1" hangingPunct="1">
              <a:buFont typeface="Wingdings" pitchFamily="2" charset="2"/>
              <a:buChar char="§"/>
            </a:pPr>
            <a:r>
              <a:rPr lang="el-GR" sz="2400" dirty="0" smtClean="0">
                <a:ea typeface="ＭＳ Ｐゴシック" charset="-128"/>
              </a:rPr>
              <a:t>Οι μηχανές αναζήτησης διαθέτουν συλλογές ελέγχου ερωτημάτων και αποτελέσματα καταταγμένα με το χέρι </a:t>
            </a:r>
            <a:r>
              <a:rPr lang="en-US" sz="2400" dirty="0" smtClean="0">
                <a:ea typeface="ＭＳ Ｐゴシック" charset="-128"/>
              </a:rPr>
              <a:t>(hand-ranked)</a:t>
            </a:r>
            <a:endParaRPr lang="el-GR" sz="2400" dirty="0" smtClean="0">
              <a:ea typeface="ＭＳ Ｐゴシック" charset="-128"/>
            </a:endParaRPr>
          </a:p>
          <a:p>
            <a:pPr eaLnBrk="1" hangingPunct="1">
              <a:buFont typeface="Wingdings" pitchFamily="2" charset="2"/>
              <a:buChar char="§"/>
            </a:pPr>
            <a:endParaRPr lang="en-US" sz="2000" dirty="0" smtClean="0">
              <a:ea typeface="ＭＳ Ｐゴシック" charset="-128"/>
            </a:endParaRPr>
          </a:p>
          <a:p>
            <a:pPr eaLnBrk="1" hangingPunct="1">
              <a:buFont typeface="Wingdings" pitchFamily="2" charset="2"/>
              <a:buChar char="§"/>
            </a:pPr>
            <a:r>
              <a:rPr lang="el-GR" sz="2400" dirty="0" smtClean="0">
                <a:ea typeface="ＭＳ Ｐゴシック" charset="-128"/>
              </a:rPr>
              <a:t>Στο </a:t>
            </a:r>
            <a:r>
              <a:rPr lang="en-US" sz="2400" dirty="0" smtClean="0">
                <a:ea typeface="ＭＳ Ｐゴシック" charset="-128"/>
              </a:rPr>
              <a:t>web </a:t>
            </a:r>
            <a:r>
              <a:rPr lang="el-GR" sz="2400" dirty="0" smtClean="0">
                <a:ea typeface="ＭＳ Ｐゴシック" charset="-128"/>
              </a:rPr>
              <a:t>είναι δύσκολο να υπολογίσουμε την ανάκληση</a:t>
            </a:r>
          </a:p>
          <a:p>
            <a:pPr marL="0" indent="0" eaLnBrk="1" hangingPunct="1">
              <a:buNone/>
            </a:pPr>
            <a:r>
              <a:rPr lang="el-GR" sz="2400" dirty="0" smtClean="0">
                <a:ea typeface="ＭＳ Ｐゴシック" charset="-128"/>
              </a:rPr>
              <a:t>	Συνήθως οι μηχανές αναζήτησης χρησιμοποιούν την 	ακρίβεια στα κορυφαί</a:t>
            </a:r>
            <a:r>
              <a:rPr lang="el-GR" sz="2400" dirty="0">
                <a:ea typeface="ＭＳ Ｐゴシック" charset="-128"/>
              </a:rPr>
              <a:t>α</a:t>
            </a:r>
            <a:r>
              <a:rPr lang="el-GR" sz="2400" dirty="0" smtClean="0">
                <a:ea typeface="ＭＳ Ｐゴシック" charset="-128"/>
              </a:rPr>
              <a:t> </a:t>
            </a:r>
            <a:r>
              <a:rPr lang="en-US" sz="2400" i="1" dirty="0" smtClean="0">
                <a:ea typeface="ＭＳ Ｐゴシック" charset="-128"/>
              </a:rPr>
              <a:t>k</a:t>
            </a:r>
            <a:r>
              <a:rPr lang="en-US" sz="2400" dirty="0" smtClean="0">
                <a:ea typeface="ＭＳ Ｐゴシック" charset="-128"/>
              </a:rPr>
              <a:t> </a:t>
            </a:r>
            <a:r>
              <a:rPr lang="el-GR" sz="2400" dirty="0" smtClean="0">
                <a:ea typeface="ＭＳ Ｐゴシック" charset="-128"/>
              </a:rPr>
              <a:t>π.χ., </a:t>
            </a:r>
            <a:r>
              <a:rPr lang="en-US" sz="2400" i="1" dirty="0" smtClean="0">
                <a:ea typeface="ＭＳ Ｐゴシック" charset="-128"/>
              </a:rPr>
              <a:t>k</a:t>
            </a:r>
            <a:r>
              <a:rPr lang="en-US" sz="2400" dirty="0" smtClean="0">
                <a:ea typeface="ＭＳ Ｐゴシック" charset="-128"/>
              </a:rPr>
              <a:t> = 10</a:t>
            </a:r>
            <a:endParaRPr lang="el-GR" sz="2400" dirty="0" smtClean="0">
              <a:ea typeface="ＭＳ Ｐゴシック" charset="-128"/>
            </a:endParaRPr>
          </a:p>
          <a:p>
            <a:pPr marL="0" indent="0" eaLnBrk="1" hangingPunct="1">
              <a:buNone/>
            </a:pPr>
            <a:r>
              <a:rPr lang="en-US" sz="2400" dirty="0" smtClean="0">
                <a:ea typeface="ＭＳ Ｐゴシック" charset="-128"/>
              </a:rPr>
              <a:t>	</a:t>
            </a:r>
            <a:r>
              <a:rPr lang="el-GR" sz="2400" dirty="0" smtClean="0">
                <a:ea typeface="ＭＳ Ｐゴシック" charset="-128"/>
              </a:rPr>
              <a:t>Επίσης το </a:t>
            </a:r>
            <a:r>
              <a:rPr lang="en-US" sz="2400" dirty="0" smtClean="0">
                <a:ea typeface="ＭＳ Ｐゴシック" charset="-128"/>
              </a:rPr>
              <a:t>MAP, NDCG</a:t>
            </a:r>
            <a:endParaRPr lang="el-GR" sz="2400" dirty="0" smtClean="0">
              <a:ea typeface="ＭＳ Ｐゴシック" charset="-128"/>
            </a:endParaRPr>
          </a:p>
          <a:p>
            <a:pPr eaLnBrk="1" hangingPunct="1">
              <a:buFont typeface="Wingdings" pitchFamily="2" charset="2"/>
              <a:buChar char="§"/>
            </a:pPr>
            <a:endParaRPr lang="el-GR" sz="2000" dirty="0" smtClean="0">
              <a:ea typeface="ＭＳ Ｐゴシック" charset="-128"/>
            </a:endParaRP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91</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8.6.3</a:t>
            </a:r>
          </a:p>
        </p:txBody>
      </p:sp>
    </p:spTree>
    <p:extLst>
      <p:ext uri="{BB962C8B-B14F-4D97-AF65-F5344CB8AC3E}">
        <p14:creationId xmlns:p14="http://schemas.microsoft.com/office/powerpoint/2010/main" val="423358427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Αξιολόγηση σε μεγάλες μηχανές αναζήτησης</a:t>
            </a:r>
            <a:endParaRPr lang="en-US" sz="3600" dirty="0" smtClean="0">
              <a:solidFill>
                <a:schemeClr val="accent2">
                  <a:lumMod val="75000"/>
                </a:schemeClr>
              </a:solidFill>
              <a:ea typeface="ＭＳ Ｐゴシック" charset="-128"/>
            </a:endParaRPr>
          </a:p>
        </p:txBody>
      </p:sp>
      <p:sp>
        <p:nvSpPr>
          <p:cNvPr id="46083" name="Content Placeholder 2"/>
          <p:cNvSpPr>
            <a:spLocks noGrp="1"/>
          </p:cNvSpPr>
          <p:nvPr>
            <p:ph idx="1"/>
          </p:nvPr>
        </p:nvSpPr>
        <p:spPr>
          <a:xfrm>
            <a:off x="547120" y="2057400"/>
            <a:ext cx="7620000" cy="2895600"/>
          </a:xfrm>
        </p:spPr>
        <p:txBody>
          <a:bodyPr>
            <a:noAutofit/>
          </a:bodyPr>
          <a:lstStyle/>
          <a:p>
            <a:pPr marL="0" indent="0" eaLnBrk="1" hangingPunct="1">
              <a:buNone/>
            </a:pPr>
            <a:r>
              <a:rPr lang="el-GR" sz="2400" dirty="0" smtClean="0">
                <a:ea typeface="ＭＳ Ｐゴシック" charset="-128"/>
              </a:rPr>
              <a:t>Οι μηχανές αναζήτησης χρησιμοποιούν επίσης και άλλα μέτρα εκτός της συνάφειας</a:t>
            </a:r>
          </a:p>
          <a:p>
            <a:pPr lvl="1" eaLnBrk="1" hangingPunct="1"/>
            <a:r>
              <a:rPr lang="en-US" sz="2400" i="1" dirty="0" err="1" smtClean="0">
                <a:solidFill>
                  <a:schemeClr val="accent2">
                    <a:lumMod val="75000"/>
                  </a:schemeClr>
                </a:solidFill>
                <a:ea typeface="ＭＳ Ｐゴシック" charset="-128"/>
              </a:rPr>
              <a:t>Clickthrough</a:t>
            </a:r>
            <a:r>
              <a:rPr lang="en-US" sz="2400" i="1" dirty="0" smtClean="0">
                <a:solidFill>
                  <a:schemeClr val="accent2">
                    <a:lumMod val="75000"/>
                  </a:schemeClr>
                </a:solidFill>
                <a:ea typeface="ＭＳ Ｐゴシック" charset="-128"/>
              </a:rPr>
              <a:t> on first result</a:t>
            </a:r>
          </a:p>
          <a:p>
            <a:pPr lvl="2" eaLnBrk="1" hangingPunct="1"/>
            <a:r>
              <a:rPr lang="el-GR" sz="2400" dirty="0" smtClean="0">
                <a:ea typeface="ＭＳ Ｐゴシック" charset="-128"/>
              </a:rPr>
              <a:t>Όχι πολύ αξιόπιστο όταν ένα </a:t>
            </a:r>
            <a:r>
              <a:rPr lang="en-US" sz="2400" dirty="0" err="1" smtClean="0">
                <a:ea typeface="ＭＳ Ｐゴシック" charset="-128"/>
              </a:rPr>
              <a:t>clickthrough</a:t>
            </a:r>
            <a:r>
              <a:rPr lang="en-US" sz="2400" dirty="0" smtClean="0">
                <a:ea typeface="ＭＳ Ｐゴシック" charset="-128"/>
              </a:rPr>
              <a:t> </a:t>
            </a:r>
            <a:r>
              <a:rPr lang="el-GR" sz="2400" dirty="0" smtClean="0">
                <a:ea typeface="ＭＳ Ｐゴシック" charset="-128"/>
              </a:rPr>
              <a:t>(μπορεί απλώς η περίληψη να φάνηκε χρήσιμη αλλά όχι το ίδιο το έγγραφο) αλλά αρκετά αξιόπιστα </a:t>
            </a:r>
            <a:r>
              <a:rPr lang="el-GR" sz="2400" dirty="0" err="1" smtClean="0">
                <a:ea typeface="ＭＳ Ｐゴシック" charset="-128"/>
              </a:rPr>
              <a:t>συναθροιστικά</a:t>
            </a:r>
            <a:r>
              <a:rPr lang="el-GR" sz="2400" dirty="0" smtClean="0">
                <a:ea typeface="ＭＳ Ｐゴシック" charset="-128"/>
              </a:rPr>
              <a:t> ή με χρήση ζευγών</a:t>
            </a:r>
            <a:endParaRPr lang="en-US" sz="2400" dirty="0" smtClean="0">
              <a:ea typeface="ＭＳ Ｐゴシック" charset="-128"/>
            </a:endParaRPr>
          </a:p>
          <a:p>
            <a:pPr lvl="1" eaLnBrk="1" hangingPunct="1"/>
            <a:r>
              <a:rPr lang="el-GR" sz="2400" dirty="0" smtClean="0">
                <a:ea typeface="ＭＳ Ｐゴシック" charset="-128"/>
              </a:rPr>
              <a:t>Μετρήσεις σε εργαστήριο </a:t>
            </a:r>
          </a:p>
          <a:p>
            <a:pPr lvl="1" eaLnBrk="1" hangingPunct="1"/>
            <a:r>
              <a:rPr lang="el-GR" sz="2400" dirty="0" smtClean="0">
                <a:ea typeface="ＭＳ Ｐゴシック" charset="-128"/>
              </a:rPr>
              <a:t>Έλεγχος </a:t>
            </a:r>
            <a:r>
              <a:rPr lang="en-US" sz="2400" dirty="0" smtClean="0">
                <a:ea typeface="ＭＳ Ｐゴシック" charset="-128"/>
              </a:rPr>
              <a:t>A/B </a:t>
            </a:r>
          </a:p>
        </p:txBody>
      </p:sp>
      <p:sp>
        <p:nvSpPr>
          <p:cNvPr id="46084" name="Slide Number Placeholder 3"/>
          <p:cNvSpPr>
            <a:spLocks noGrp="1"/>
          </p:cNvSpPr>
          <p:nvPr>
            <p:ph type="sldNum" sz="quarter" idx="12"/>
          </p:nvPr>
        </p:nvSpPr>
        <p:spPr bwMode="auto">
          <a:noFill/>
          <a:ln>
            <a:miter lim="800000"/>
            <a:headEnd/>
            <a:tailEnd/>
          </a:ln>
        </p:spPr>
        <p:txBody>
          <a:bodyPr/>
          <a:lstStyle/>
          <a:p>
            <a:fld id="{6A48AB54-C6A7-4A6B-A899-FCE0E6A8AE74}" type="slidenum">
              <a:rPr lang="en-US" smtClean="0"/>
              <a:pPr/>
              <a:t>92</a:t>
            </a:fld>
            <a:endParaRPr lang="en-US" smtClean="0"/>
          </a:p>
        </p:txBody>
      </p:sp>
      <p:sp>
        <p:nvSpPr>
          <p:cNvPr id="46085"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8.6.3</a:t>
            </a:r>
          </a:p>
        </p:txBody>
      </p:sp>
    </p:spTree>
    <p:extLst>
      <p:ext uri="{BB962C8B-B14F-4D97-AF65-F5344CB8AC3E}">
        <p14:creationId xmlns:p14="http://schemas.microsoft.com/office/powerpoint/2010/main" val="345210247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38150" y="291616"/>
            <a:ext cx="7886700" cy="1325563"/>
          </a:xfrm>
        </p:spPr>
        <p:txBody>
          <a:bodyPr>
            <a:normAutofit/>
          </a:bodyPr>
          <a:lstStyle/>
          <a:p>
            <a:pPr algn="ctr" eaLnBrk="1" hangingPunct="1"/>
            <a:r>
              <a:rPr lang="en-US" sz="3600" dirty="0" smtClean="0">
                <a:solidFill>
                  <a:schemeClr val="accent2">
                    <a:lumMod val="75000"/>
                  </a:schemeClr>
                </a:solidFill>
                <a:ea typeface="ＭＳ Ｐゴシック" charset="-128"/>
              </a:rPr>
              <a:t>A/B testing</a:t>
            </a:r>
          </a:p>
        </p:txBody>
      </p:sp>
      <p:sp>
        <p:nvSpPr>
          <p:cNvPr id="47107" name="Content Placeholder 2"/>
          <p:cNvSpPr>
            <a:spLocks noGrp="1"/>
          </p:cNvSpPr>
          <p:nvPr>
            <p:ph idx="1"/>
          </p:nvPr>
        </p:nvSpPr>
        <p:spPr>
          <a:xfrm>
            <a:off x="762000" y="1750807"/>
            <a:ext cx="7239000" cy="1981200"/>
          </a:xfrm>
        </p:spPr>
        <p:txBody>
          <a:bodyPr>
            <a:noAutofit/>
          </a:bodyPr>
          <a:lstStyle/>
          <a:p>
            <a:pPr marL="0" indent="0" eaLnBrk="1" hangingPunct="1">
              <a:lnSpc>
                <a:spcPct val="80000"/>
              </a:lnSpc>
              <a:buNone/>
            </a:pPr>
            <a:r>
              <a:rPr lang="el-GR" i="1" dirty="0" smtClean="0">
                <a:solidFill>
                  <a:schemeClr val="tx2">
                    <a:lumMod val="60000"/>
                    <a:lumOff val="40000"/>
                  </a:schemeClr>
                </a:solidFill>
                <a:ea typeface="ＭＳ Ｐゴシック" charset="-128"/>
              </a:rPr>
              <a:t>Στόχος</a:t>
            </a:r>
            <a:r>
              <a:rPr lang="el-GR" dirty="0" smtClean="0">
                <a:ea typeface="ＭＳ Ｐゴシック" charset="-128"/>
              </a:rPr>
              <a:t>: έλεγχος μιας νέας ιδέας </a:t>
            </a:r>
            <a:r>
              <a:rPr lang="en-US" dirty="0" smtClean="0">
                <a:ea typeface="ＭＳ Ｐゴシック" charset="-128"/>
              </a:rPr>
              <a:t> </a:t>
            </a:r>
            <a:r>
              <a:rPr lang="el-GR" dirty="0" smtClean="0">
                <a:ea typeface="ＭＳ Ｐゴシック" charset="-128"/>
              </a:rPr>
              <a:t>(</a:t>
            </a:r>
            <a:r>
              <a:rPr lang="en-US" dirty="0" smtClean="0">
                <a:ea typeface="ＭＳ Ｐゴシック" charset="-128"/>
              </a:rPr>
              <a:t>a single innovation</a:t>
            </a:r>
            <a:r>
              <a:rPr lang="el-GR" dirty="0" smtClean="0">
                <a:ea typeface="ＭＳ Ｐゴシック" charset="-128"/>
              </a:rPr>
              <a:t>)</a:t>
            </a:r>
            <a:endParaRPr lang="el-GR" dirty="0">
              <a:ea typeface="ＭＳ Ｐゴシック" charset="-128"/>
            </a:endParaRPr>
          </a:p>
          <a:p>
            <a:pPr marL="0" indent="0" eaLnBrk="1" hangingPunct="1">
              <a:lnSpc>
                <a:spcPct val="80000"/>
              </a:lnSpc>
              <a:buNone/>
            </a:pPr>
            <a:r>
              <a:rPr lang="el-GR" i="1" dirty="0">
                <a:solidFill>
                  <a:schemeClr val="tx2">
                    <a:lumMod val="60000"/>
                    <a:lumOff val="40000"/>
                  </a:schemeClr>
                </a:solidFill>
                <a:ea typeface="ＭＳ Ｐゴシック" charset="-128"/>
              </a:rPr>
              <a:t>Προϋπόθεση</a:t>
            </a:r>
            <a:r>
              <a:rPr lang="en-US" dirty="0" smtClean="0">
                <a:ea typeface="ＭＳ Ｐゴシック" charset="-128"/>
              </a:rPr>
              <a:t>: </a:t>
            </a:r>
            <a:r>
              <a:rPr lang="el-GR" dirty="0" smtClean="0">
                <a:ea typeface="ＭＳ Ｐゴシック" charset="-128"/>
              </a:rPr>
              <a:t>Υπάρχει μια μεγάλη μηχανή αναζήτησης σε λειτουργία</a:t>
            </a:r>
          </a:p>
          <a:p>
            <a:pPr marL="0" indent="0" eaLnBrk="1" hangingPunct="1">
              <a:lnSpc>
                <a:spcPct val="80000"/>
              </a:lnSpc>
              <a:buNone/>
            </a:pPr>
            <a:endParaRPr lang="en-US" dirty="0" smtClean="0">
              <a:ea typeface="ＭＳ Ｐゴシック" charset="-128"/>
            </a:endParaRPr>
          </a:p>
          <a:p>
            <a:pPr eaLnBrk="1" hangingPunct="1">
              <a:lnSpc>
                <a:spcPct val="80000"/>
              </a:lnSpc>
            </a:pPr>
            <a:r>
              <a:rPr lang="el-GR" dirty="0" smtClean="0">
                <a:ea typeface="ＭＳ Ｐゴシック" charset="-128"/>
              </a:rPr>
              <a:t>Οι πιο πολλοί χρήστες χρησιμοποιούν τα παλιό σύστημα </a:t>
            </a:r>
            <a:endParaRPr lang="en-US" dirty="0" smtClean="0">
              <a:ea typeface="ＭＳ Ｐゴシック" charset="-128"/>
            </a:endParaRPr>
          </a:p>
          <a:p>
            <a:pPr eaLnBrk="1" hangingPunct="1">
              <a:lnSpc>
                <a:spcPct val="80000"/>
              </a:lnSpc>
            </a:pPr>
            <a:r>
              <a:rPr lang="el-GR" dirty="0" smtClean="0">
                <a:ea typeface="ＭＳ Ｐゴシック" charset="-128"/>
              </a:rPr>
              <a:t>Παράκαμψε ένα μικρό ποσοστό της κυκλοφορίας (π.χ., 1%) στο νέο σύστημα που χρησιμοποιεί την καινούργια </a:t>
            </a:r>
          </a:p>
          <a:p>
            <a:pPr eaLnBrk="1" hangingPunct="1">
              <a:lnSpc>
                <a:spcPct val="80000"/>
              </a:lnSpc>
            </a:pPr>
            <a:r>
              <a:rPr lang="el-GR" dirty="0" smtClean="0">
                <a:ea typeface="ＭＳ Ｐゴシック" charset="-128"/>
              </a:rPr>
              <a:t>Αξιολόγησε με ένα αυτόματο μέτρο όπως το</a:t>
            </a:r>
            <a:r>
              <a:rPr lang="en-US" dirty="0" smtClean="0">
                <a:ea typeface="ＭＳ Ｐゴシック" charset="-128"/>
              </a:rPr>
              <a:t> </a:t>
            </a:r>
            <a:r>
              <a:rPr lang="en-US" dirty="0" err="1" smtClean="0">
                <a:ea typeface="ＭＳ Ｐゴシック" charset="-128"/>
              </a:rPr>
              <a:t>clickthrough</a:t>
            </a:r>
            <a:r>
              <a:rPr lang="en-US" dirty="0" smtClean="0">
                <a:ea typeface="ＭＳ Ｐゴシック" charset="-128"/>
              </a:rPr>
              <a:t> </a:t>
            </a:r>
            <a:r>
              <a:rPr lang="el-GR" dirty="0">
                <a:ea typeface="ＭＳ Ｐゴシック" charset="-128"/>
              </a:rPr>
              <a:t> </a:t>
            </a:r>
            <a:r>
              <a:rPr lang="el-GR" dirty="0" smtClean="0">
                <a:ea typeface="ＭＳ Ｐゴシック" charset="-128"/>
              </a:rPr>
              <a:t>στα πρώτα αποτελέσματα</a:t>
            </a:r>
          </a:p>
          <a:p>
            <a:pPr marL="0" indent="0" eaLnBrk="1" hangingPunct="1">
              <a:lnSpc>
                <a:spcPct val="80000"/>
              </a:lnSpc>
              <a:buNone/>
            </a:pPr>
            <a:endParaRPr lang="en-US" dirty="0" smtClean="0">
              <a:ea typeface="ＭＳ Ｐゴシック" charset="-128"/>
            </a:endParaRPr>
          </a:p>
        </p:txBody>
      </p:sp>
      <p:sp>
        <p:nvSpPr>
          <p:cNvPr id="47108" name="Slide Number Placeholder 3"/>
          <p:cNvSpPr>
            <a:spLocks noGrp="1"/>
          </p:cNvSpPr>
          <p:nvPr>
            <p:ph type="sldNum" sz="quarter" idx="12"/>
          </p:nvPr>
        </p:nvSpPr>
        <p:spPr bwMode="auto">
          <a:noFill/>
          <a:ln>
            <a:miter lim="800000"/>
            <a:headEnd/>
            <a:tailEnd/>
          </a:ln>
        </p:spPr>
        <p:txBody>
          <a:bodyPr/>
          <a:lstStyle/>
          <a:p>
            <a:fld id="{0F4B1B41-C9CE-4BF9-9426-0025C1641360}" type="slidenum">
              <a:rPr lang="en-US" smtClean="0"/>
              <a:pPr/>
              <a:t>93</a:t>
            </a:fld>
            <a:endParaRPr lang="en-US" smtClean="0"/>
          </a:p>
        </p:txBody>
      </p:sp>
      <p:sp>
        <p:nvSpPr>
          <p:cNvPr id="4710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8.6.3</a:t>
            </a:r>
          </a:p>
        </p:txBody>
      </p:sp>
    </p:spTree>
    <p:extLst>
      <p:ext uri="{BB962C8B-B14F-4D97-AF65-F5344CB8AC3E}">
        <p14:creationId xmlns:p14="http://schemas.microsoft.com/office/powerpoint/2010/main" val="410084348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rmAutofit/>
          </a:bodyPr>
          <a:lstStyle/>
          <a:p>
            <a:pPr algn="ctr" eaLnBrk="1" hangingPunct="1"/>
            <a:r>
              <a:rPr lang="en-US" sz="3600" dirty="0" err="1" smtClean="0">
                <a:solidFill>
                  <a:schemeClr val="accent2">
                    <a:lumMod val="75000"/>
                  </a:schemeClr>
                </a:solidFill>
                <a:ea typeface="ＭＳ Ｐゴシック" charset="-128"/>
              </a:rPr>
              <a:t>Crowdsourcing</a:t>
            </a:r>
            <a:endParaRPr lang="en-US" sz="3600" dirty="0" smtClean="0">
              <a:solidFill>
                <a:schemeClr val="accent2">
                  <a:lumMod val="75000"/>
                </a:schemeClr>
              </a:solidFill>
              <a:ea typeface="ＭＳ Ｐゴシック" charset="-128"/>
            </a:endParaRPr>
          </a:p>
        </p:txBody>
      </p:sp>
      <p:sp>
        <p:nvSpPr>
          <p:cNvPr id="43012" name="Rectangle 3"/>
          <p:cNvSpPr>
            <a:spLocks noGrp="1" noChangeArrowheads="1"/>
          </p:cNvSpPr>
          <p:nvPr>
            <p:ph idx="1"/>
          </p:nvPr>
        </p:nvSpPr>
        <p:spPr>
          <a:xfrm>
            <a:off x="685800" y="1911350"/>
            <a:ext cx="7696200" cy="2127250"/>
          </a:xfrm>
        </p:spPr>
        <p:txBody>
          <a:bodyPr>
            <a:normAutofit lnSpcReduction="10000"/>
          </a:bodyPr>
          <a:lstStyle/>
          <a:p>
            <a:pPr marL="0" indent="0" eaLnBrk="1" hangingPunct="1">
              <a:buNone/>
            </a:pPr>
            <a:r>
              <a:rPr lang="el-GR" dirty="0" smtClean="0">
                <a:ea typeface="ＭＳ Ｐゴシック" charset="-128"/>
              </a:rPr>
              <a:t>Σημαντικός ο σχεδιασμός του πειράματος </a:t>
            </a:r>
          </a:p>
          <a:p>
            <a:pPr marL="0" indent="0" eaLnBrk="1" hangingPunct="1">
              <a:buNone/>
            </a:pPr>
            <a:r>
              <a:rPr lang="el-GR" dirty="0" smtClean="0">
                <a:ea typeface="ＭＳ Ｐゴシック" charset="-128"/>
              </a:rPr>
              <a:t> </a:t>
            </a:r>
          </a:p>
          <a:p>
            <a:pPr marL="0" indent="0">
              <a:buNone/>
            </a:pPr>
            <a:r>
              <a:rPr lang="en-US" dirty="0" smtClean="0">
                <a:ea typeface="ＭＳ Ｐゴシック" charset="-128"/>
              </a:rPr>
              <a:t>To Mechanical Truck </a:t>
            </a:r>
            <a:r>
              <a:rPr lang="el-GR" dirty="0" smtClean="0">
                <a:ea typeface="ＭＳ Ｐゴシック" charset="-128"/>
              </a:rPr>
              <a:t>της </a:t>
            </a:r>
            <a:r>
              <a:rPr lang="en-US" dirty="0" smtClean="0">
                <a:ea typeface="ＭＳ Ｐゴシック" charset="-128"/>
              </a:rPr>
              <a:t>Amazon </a:t>
            </a:r>
          </a:p>
          <a:p>
            <a:pPr marL="0" indent="0">
              <a:buNone/>
            </a:pPr>
            <a:r>
              <a:rPr lang="en-GB" dirty="0" smtClean="0">
                <a:ea typeface="ＭＳ Ｐゴシック" charset="-128"/>
              </a:rPr>
              <a:t>	</a:t>
            </a:r>
            <a:r>
              <a:rPr lang="en-GB" dirty="0" smtClean="0">
                <a:solidFill>
                  <a:schemeClr val="accent1">
                    <a:lumMod val="75000"/>
                  </a:schemeClr>
                </a:solidFill>
                <a:ea typeface="ＭＳ Ｐゴシック" charset="-128"/>
              </a:rPr>
              <a:t>https</a:t>
            </a:r>
            <a:r>
              <a:rPr lang="en-GB" dirty="0">
                <a:solidFill>
                  <a:schemeClr val="accent1">
                    <a:lumMod val="75000"/>
                  </a:schemeClr>
                </a:solidFill>
                <a:ea typeface="ＭＳ Ｐゴシック" charset="-128"/>
              </a:rPr>
              <a:t>://www.mturk.com/mturk/welcome</a:t>
            </a:r>
            <a:endParaRPr lang="el-GR" dirty="0" smtClean="0">
              <a:solidFill>
                <a:schemeClr val="accent1">
                  <a:lumMod val="75000"/>
                </a:schemeClr>
              </a:solidFill>
              <a:ea typeface="ＭＳ Ｐゴシック" charset="-128"/>
            </a:endParaRPr>
          </a:p>
          <a:p>
            <a:pPr lvl="1">
              <a:buFont typeface="Wingdings" panose="05000000000000000000" pitchFamily="2" charset="2"/>
              <a:buChar char="§"/>
            </a:pPr>
            <a:r>
              <a:rPr lang="en-GB" dirty="0" smtClean="0"/>
              <a:t>HITs </a:t>
            </a:r>
            <a:r>
              <a:rPr lang="en-GB" dirty="0"/>
              <a:t>- </a:t>
            </a:r>
            <a:r>
              <a:rPr lang="en-GB" i="1" dirty="0" smtClean="0"/>
              <a:t>Human </a:t>
            </a:r>
            <a:r>
              <a:rPr lang="en-GB" i="1" dirty="0"/>
              <a:t>Intelligence </a:t>
            </a:r>
            <a:r>
              <a:rPr lang="en-GB" i="1" dirty="0" smtClean="0"/>
              <a:t>Tasks</a:t>
            </a:r>
            <a:endParaRPr lang="el-GR" dirty="0"/>
          </a:p>
          <a:p>
            <a:pPr lvl="1">
              <a:buFont typeface="Wingdings" panose="05000000000000000000" pitchFamily="2" charset="2"/>
              <a:buChar char="§"/>
            </a:pPr>
            <a:r>
              <a:rPr lang="en-US" dirty="0" smtClean="0">
                <a:ea typeface="ＭＳ Ｐゴシック" charset="-128"/>
              </a:rPr>
              <a:t>Workers</a:t>
            </a:r>
            <a:endParaRPr lang="el-GR" dirty="0" smtClean="0">
              <a:ea typeface="ＭＳ Ｐゴシック" charset="-128"/>
            </a:endParaRPr>
          </a:p>
          <a:p>
            <a:pPr eaLnBrk="1" hangingPunct="1"/>
            <a:endParaRPr lang="el-GR" dirty="0">
              <a:ea typeface="ＭＳ Ｐゴシック" charset="-128"/>
            </a:endParaRPr>
          </a:p>
        </p:txBody>
      </p:sp>
      <p:sp>
        <p:nvSpPr>
          <p:cNvPr id="43010" name="Slide Number Placeholder 5"/>
          <p:cNvSpPr>
            <a:spLocks noGrp="1"/>
          </p:cNvSpPr>
          <p:nvPr>
            <p:ph type="sldNum" sz="quarter" idx="12"/>
          </p:nvPr>
        </p:nvSpPr>
        <p:spPr bwMode="auto">
          <a:noFill/>
          <a:ln>
            <a:miter lim="800000"/>
            <a:headEnd/>
            <a:tailEnd/>
          </a:ln>
        </p:spPr>
        <p:txBody>
          <a:bodyPr/>
          <a:lstStyle/>
          <a:p>
            <a:fld id="{404DF62B-E321-4A14-BB5E-B3808D410A82}" type="slidenum">
              <a:rPr lang="en-US" smtClean="0"/>
              <a:pPr/>
              <a:t>94</a:t>
            </a:fld>
            <a:endParaRPr lang="en-US" smtClean="0"/>
          </a:p>
        </p:txBody>
      </p:sp>
      <p:sp>
        <p:nvSpPr>
          <p:cNvPr id="4301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8.5</a:t>
            </a:r>
          </a:p>
        </p:txBody>
      </p:sp>
    </p:spTree>
    <p:extLst>
      <p:ext uri="{BB962C8B-B14F-4D97-AF65-F5344CB8AC3E}">
        <p14:creationId xmlns:p14="http://schemas.microsoft.com/office/powerpoint/2010/main" val="365355478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Text Box 3"/>
          <p:cNvSpPr txBox="1">
            <a:spLocks noChangeArrowheads="1"/>
          </p:cNvSpPr>
          <p:nvPr/>
        </p:nvSpPr>
        <p:spPr bwMode="auto">
          <a:xfrm>
            <a:off x="304800" y="2438400"/>
            <a:ext cx="8243887" cy="1181112"/>
          </a:xfrm>
          <a:prstGeom prst="rect">
            <a:avLst/>
          </a:prstGeom>
          <a:noFill/>
          <a:ln w="9525">
            <a:noFill/>
            <a:round/>
            <a:headEnd/>
            <a:tailEnd/>
          </a:ln>
        </p:spPr>
        <p:txBody>
          <a:bodyPr/>
          <a:lstStyle/>
          <a:p>
            <a:pPr algn="r">
              <a:lnSpc>
                <a:spcPct val="150000"/>
              </a:lnSpc>
              <a:spcBef>
                <a:spcPts val="700"/>
              </a:spcBef>
              <a:buClr>
                <a:srgbClr val="BDD3E9"/>
              </a:buClr>
              <a:buSzPct val="70000"/>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r>
              <a:rPr lang="el-GR" sz="3200" dirty="0" smtClean="0">
                <a:solidFill>
                  <a:srgbClr val="336699"/>
                </a:solidFill>
                <a:latin typeface="Calibri" charset="0"/>
              </a:rPr>
              <a:t>Μεθοδολογία – πρότυπες συλλογές (</a:t>
            </a:r>
            <a:r>
              <a:rPr lang="en-US" sz="3200" dirty="0" smtClean="0">
                <a:solidFill>
                  <a:srgbClr val="336699"/>
                </a:solidFill>
                <a:latin typeface="Calibri" charset="0"/>
              </a:rPr>
              <a:t>benchmarks)</a:t>
            </a:r>
            <a:endParaRPr lang="en-US" sz="3200" dirty="0" smtClean="0">
              <a:solidFill>
                <a:srgbClr val="BDD3E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a:p>
            <a:pPr marL="514350" indent="-514350" algn="r">
              <a:lnSpc>
                <a:spcPct val="150000"/>
              </a:lnSpc>
              <a:spcBef>
                <a:spcPts val="700"/>
              </a:spcBef>
              <a:buClr>
                <a:srgbClr val="336699"/>
              </a:buClr>
              <a:buSzPct val="80000"/>
              <a:buFont typeface="Calibri" pitchFamily="34" charset="0"/>
              <a:buChar char="❺"/>
              <a:tabLst>
                <a:tab pos="336550" algn="l"/>
                <a:tab pos="784225" algn="l"/>
                <a:tab pos="1233488" algn="l"/>
                <a:tab pos="1682750" algn="l"/>
                <a:tab pos="2132013" algn="l"/>
                <a:tab pos="2581275" algn="l"/>
                <a:tab pos="3030538" algn="l"/>
                <a:tab pos="3479800" algn="l"/>
                <a:tab pos="3929063" algn="l"/>
                <a:tab pos="4378325" algn="l"/>
                <a:tab pos="4827588" algn="l"/>
                <a:tab pos="5276850" algn="l"/>
                <a:tab pos="5726113" algn="l"/>
                <a:tab pos="6175375" algn="l"/>
                <a:tab pos="6624638" algn="l"/>
                <a:tab pos="7073900" algn="l"/>
                <a:tab pos="7523163" algn="l"/>
                <a:tab pos="7972425" algn="l"/>
                <a:tab pos="8421688" algn="l"/>
                <a:tab pos="8870950" algn="l"/>
                <a:tab pos="9320213" algn="l"/>
              </a:tabLst>
            </a:pPr>
            <a:endParaRPr lang="en-US" sz="3200" dirty="0" smtClean="0">
              <a:solidFill>
                <a:srgbClr val="336699"/>
              </a:solidFill>
              <a:latin typeface="Calibri" charset="0"/>
            </a:endParaRPr>
          </a:p>
        </p:txBody>
      </p:sp>
      <p:sp>
        <p:nvSpPr>
          <p:cNvPr id="4" name="Slide Number Placeholder 3"/>
          <p:cNvSpPr>
            <a:spLocks noGrp="1"/>
          </p:cNvSpPr>
          <p:nvPr>
            <p:ph type="sldNum" sz="quarter" idx="12"/>
          </p:nvPr>
        </p:nvSpPr>
        <p:spPr/>
        <p:txBody>
          <a:bodyPr/>
          <a:lstStyle/>
          <a:p>
            <a:pPr>
              <a:defRPr/>
            </a:pPr>
            <a:fld id="{6231DFBC-2454-451B-9C42-04D7F724382E}" type="slidenum">
              <a:rPr lang="en-US" smtClean="0"/>
              <a:pPr>
                <a:defRPr/>
              </a:pPr>
              <a:t>95</a:t>
            </a:fld>
            <a:endParaRPr lang="en-US"/>
          </a:p>
        </p:txBody>
      </p:sp>
    </p:spTree>
    <p:extLst>
      <p:ext uri="{BB962C8B-B14F-4D97-AF65-F5344CB8AC3E}">
        <p14:creationId xmlns:p14="http://schemas.microsoft.com/office/powerpoint/2010/main" val="1209042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normAutofit/>
          </a:bodyPr>
          <a:lstStyle/>
          <a:p>
            <a:pPr algn="ctr" eaLnBrk="1" hangingPunct="1"/>
            <a:r>
              <a:rPr lang="el-GR" sz="3600" dirty="0" smtClean="0">
                <a:solidFill>
                  <a:schemeClr val="accent2">
                    <a:lumMod val="75000"/>
                  </a:schemeClr>
                </a:solidFill>
                <a:ea typeface="ＭＳ Ｐゴシック" charset="-128"/>
              </a:rPr>
              <a:t>Απαιτήσεις από ένα πρότυπο (</a:t>
            </a:r>
            <a:r>
              <a:rPr lang="en-US" sz="3600" dirty="0" smtClean="0">
                <a:solidFill>
                  <a:schemeClr val="accent2">
                    <a:lumMod val="75000"/>
                  </a:schemeClr>
                </a:solidFill>
                <a:ea typeface="ＭＳ Ｐゴシック" charset="-128"/>
              </a:rPr>
              <a:t>benchmark</a:t>
            </a:r>
            <a:r>
              <a:rPr lang="el-GR" sz="3600" dirty="0" smtClean="0">
                <a:solidFill>
                  <a:schemeClr val="accent2">
                    <a:lumMod val="75000"/>
                  </a:schemeClr>
                </a:solidFill>
                <a:ea typeface="ＭＳ Ｐゴシック" charset="-128"/>
              </a:rPr>
              <a:t>)</a:t>
            </a:r>
            <a:endParaRPr lang="en-US" sz="3600" dirty="0" smtClean="0">
              <a:solidFill>
                <a:schemeClr val="accent2">
                  <a:lumMod val="75000"/>
                </a:schemeClr>
              </a:solidFill>
              <a:ea typeface="ＭＳ Ｐゴシック" charset="-128"/>
            </a:endParaRPr>
          </a:p>
        </p:txBody>
      </p:sp>
      <p:sp>
        <p:nvSpPr>
          <p:cNvPr id="32772" name="Rectangle 3"/>
          <p:cNvSpPr>
            <a:spLocks noGrp="1" noChangeArrowheads="1"/>
          </p:cNvSpPr>
          <p:nvPr>
            <p:ph idx="1"/>
          </p:nvPr>
        </p:nvSpPr>
        <p:spPr>
          <a:xfrm>
            <a:off x="457200" y="1750807"/>
            <a:ext cx="8229600" cy="3506993"/>
          </a:xfrm>
        </p:spPr>
        <p:txBody>
          <a:bodyPr>
            <a:noAutofit/>
          </a:bodyPr>
          <a:lstStyle/>
          <a:p>
            <a:pPr marL="514350" indent="-514350" eaLnBrk="1" hangingPunct="1">
              <a:buFont typeface="+mj-lt"/>
              <a:buAutoNum type="arabicPeriod"/>
            </a:pPr>
            <a:r>
              <a:rPr lang="el-GR" dirty="0" smtClean="0">
                <a:ea typeface="ＭＳ Ｐゴシック" charset="-128"/>
              </a:rPr>
              <a:t>Ένα σύνολο από </a:t>
            </a:r>
            <a:r>
              <a:rPr lang="el-GR" dirty="0" smtClean="0">
                <a:solidFill>
                  <a:schemeClr val="accent2">
                    <a:lumMod val="75000"/>
                  </a:schemeClr>
                </a:solidFill>
                <a:ea typeface="ＭＳ Ｐゴシック" charset="-128"/>
              </a:rPr>
              <a:t>έγγραφα </a:t>
            </a:r>
          </a:p>
          <a:p>
            <a:pPr marL="914400" lvl="1" indent="-514350" eaLnBrk="1" hangingPunct="1">
              <a:buFont typeface="Wingdings" pitchFamily="2" charset="2"/>
              <a:buChar char="§"/>
            </a:pPr>
            <a:r>
              <a:rPr lang="el-GR" sz="1800" dirty="0" smtClean="0">
                <a:ea typeface="ＭＳ Ｐゴシック" charset="-128"/>
              </a:rPr>
              <a:t>Τα έγγραφα πρέπει να είναι αντιπροσωπευτικά των πραγματικών εγγράφων </a:t>
            </a:r>
          </a:p>
          <a:p>
            <a:pPr marL="514350" indent="-514350" eaLnBrk="1" hangingPunct="1">
              <a:buFont typeface="+mj-lt"/>
              <a:buAutoNum type="arabicPeriod"/>
            </a:pPr>
            <a:r>
              <a:rPr lang="el-GR" dirty="0" smtClean="0">
                <a:ea typeface="ＭＳ Ｐゴシック" charset="-128"/>
              </a:rPr>
              <a:t>Μια συλλογή από </a:t>
            </a:r>
            <a:r>
              <a:rPr lang="el-GR" dirty="0" smtClean="0">
                <a:solidFill>
                  <a:schemeClr val="accent2">
                    <a:lumMod val="75000"/>
                  </a:schemeClr>
                </a:solidFill>
                <a:ea typeface="ＭＳ Ｐゴシック" charset="-128"/>
              </a:rPr>
              <a:t>ανάγκες πληροφόρησης </a:t>
            </a:r>
          </a:p>
          <a:p>
            <a:pPr marL="914400" lvl="1" indent="-514350" eaLnBrk="1" hangingPunct="1">
              <a:buFont typeface="Wingdings" pitchFamily="2" charset="2"/>
              <a:buChar char="§"/>
            </a:pPr>
            <a:r>
              <a:rPr lang="el-GR" sz="1800" dirty="0">
                <a:ea typeface="ＭＳ Ｐゴシック" charset="-128"/>
              </a:rPr>
              <a:t>(ή, καταχρηστικά ερωτημάτων) </a:t>
            </a:r>
            <a:endParaRPr lang="el-GR" sz="1800" dirty="0" smtClean="0">
              <a:ea typeface="ＭＳ Ｐゴシック" charset="-128"/>
            </a:endParaRPr>
          </a:p>
          <a:p>
            <a:pPr marL="914400" lvl="1" indent="-514350" eaLnBrk="1" hangingPunct="1">
              <a:buFont typeface="Wingdings" pitchFamily="2" charset="2"/>
              <a:buChar char="§"/>
            </a:pPr>
            <a:r>
              <a:rPr lang="el-GR" sz="1800" dirty="0" smtClean="0">
                <a:ea typeface="ＭＳ Ｐゴシック" charset="-128"/>
              </a:rPr>
              <a:t>Να σχετίζονται με τα διαθέσιμα έγγραφα</a:t>
            </a:r>
            <a:endParaRPr lang="en-US" sz="1800" dirty="0">
              <a:ea typeface="ＭＳ Ｐゴシック" charset="-128"/>
            </a:endParaRPr>
          </a:p>
          <a:p>
            <a:pPr marL="914400" lvl="1" indent="-514350" eaLnBrk="1" hangingPunct="1">
              <a:buFont typeface="Wingdings" pitchFamily="2" charset="2"/>
              <a:buChar char="§"/>
            </a:pPr>
            <a:r>
              <a:rPr lang="el-GR" sz="1800" dirty="0">
                <a:ea typeface="ＭＳ Ｐゴシック" charset="-128"/>
              </a:rPr>
              <a:t>Οι ανάγκες πληροφόρησης πρέπει να είναι αντιπροσωπευτικές των πραγματικών </a:t>
            </a:r>
            <a:r>
              <a:rPr lang="el-GR" sz="1800" dirty="0" smtClean="0">
                <a:ea typeface="ＭＳ Ｐゴシック" charset="-128"/>
              </a:rPr>
              <a:t> - τυχαίοι όροι δεν είναι καλή ιδέα</a:t>
            </a:r>
          </a:p>
          <a:p>
            <a:pPr marL="914400" lvl="1" indent="-514350" eaLnBrk="1" hangingPunct="1">
              <a:buFont typeface="Wingdings" pitchFamily="2" charset="2"/>
              <a:buChar char="§"/>
            </a:pPr>
            <a:r>
              <a:rPr lang="el-GR" sz="1800" dirty="0" smtClean="0">
                <a:ea typeface="ＭＳ Ｐゴシック" charset="-128"/>
              </a:rPr>
              <a:t>Συχνά από ειδικούς της περιοχής</a:t>
            </a:r>
            <a:endParaRPr lang="en-US" sz="1800" dirty="0">
              <a:ea typeface="ＭＳ Ｐゴシック" charset="-128"/>
            </a:endParaRPr>
          </a:p>
          <a:p>
            <a:pPr marL="514350" indent="-514350" eaLnBrk="1" hangingPunct="1">
              <a:buFont typeface="+mj-lt"/>
              <a:buAutoNum type="arabicPeriod"/>
            </a:pPr>
            <a:r>
              <a:rPr lang="el-GR" dirty="0" smtClean="0">
                <a:solidFill>
                  <a:schemeClr val="accent2">
                    <a:lumMod val="75000"/>
                  </a:schemeClr>
                </a:solidFill>
                <a:ea typeface="ＭＳ Ｐゴシック" charset="-128"/>
              </a:rPr>
              <a:t>Εκτιμήσεις συνάφειας </a:t>
            </a:r>
            <a:r>
              <a:rPr lang="el-GR" dirty="0" smtClean="0">
                <a:ea typeface="ＭＳ Ｐゴシック" charset="-128"/>
              </a:rPr>
              <a:t>από χρήστες (</a:t>
            </a:r>
            <a:r>
              <a:rPr lang="en-US" dirty="0" smtClean="0">
                <a:ea typeface="ＭＳ Ｐゴシック" charset="-128"/>
              </a:rPr>
              <a:t>Human </a:t>
            </a:r>
            <a:r>
              <a:rPr lang="en-US" dirty="0">
                <a:ea typeface="ＭＳ Ｐゴシック" charset="-128"/>
              </a:rPr>
              <a:t>relevance </a:t>
            </a:r>
            <a:r>
              <a:rPr lang="en-US" dirty="0" smtClean="0">
                <a:ea typeface="ＭＳ Ｐゴシック" charset="-128"/>
              </a:rPr>
              <a:t>assessments</a:t>
            </a:r>
            <a:r>
              <a:rPr lang="el-GR" dirty="0" smtClean="0">
                <a:ea typeface="ＭＳ Ｐゴシック" charset="-128"/>
              </a:rPr>
              <a:t>)</a:t>
            </a:r>
            <a:endParaRPr lang="en-US" dirty="0">
              <a:ea typeface="ＭＳ Ｐゴシック" charset="-128"/>
            </a:endParaRPr>
          </a:p>
          <a:p>
            <a:pPr marL="914400" lvl="1" indent="-514350" eaLnBrk="1" hangingPunct="1">
              <a:buFont typeface="Wingdings" pitchFamily="2" charset="2"/>
              <a:buChar char="§"/>
            </a:pPr>
            <a:r>
              <a:rPr lang="el-GR" sz="1800" dirty="0">
                <a:ea typeface="ＭＳ Ｐゴシック" charset="-128"/>
              </a:rPr>
              <a:t>Χρειάζεται να προσλάβουμε/πληρώσουμε κριτές ή αξιολογητές</a:t>
            </a:r>
            <a:r>
              <a:rPr lang="en-US" sz="1800" dirty="0">
                <a:ea typeface="ＭＳ Ｐゴシック" charset="-128"/>
              </a:rPr>
              <a:t>.</a:t>
            </a:r>
          </a:p>
          <a:p>
            <a:pPr marL="914400" lvl="1" indent="-514350" eaLnBrk="1" hangingPunct="1">
              <a:buFont typeface="Wingdings" pitchFamily="2" charset="2"/>
              <a:buChar char="§"/>
            </a:pPr>
            <a:r>
              <a:rPr lang="el-GR" sz="1800" dirty="0">
                <a:ea typeface="ＭＳ Ｐゴシック" charset="-128"/>
              </a:rPr>
              <a:t>Ακριβό χρονοβόρο </a:t>
            </a:r>
          </a:p>
          <a:p>
            <a:pPr marL="914400" lvl="1" indent="-514350" eaLnBrk="1" hangingPunct="1">
              <a:buFont typeface="Wingdings" pitchFamily="2" charset="2"/>
              <a:buChar char="§"/>
            </a:pPr>
            <a:r>
              <a:rPr lang="el-GR" sz="1800" dirty="0">
                <a:ea typeface="ＭＳ Ｐゴシック" charset="-128"/>
              </a:rPr>
              <a:t>Οι κριτές πρέπει να είναι αντιπροσωπευτικοί των πραγματικών </a:t>
            </a:r>
            <a:r>
              <a:rPr lang="el-GR" sz="1800" dirty="0" smtClean="0">
                <a:ea typeface="ＭＳ Ｐゴシック" charset="-128"/>
              </a:rPr>
              <a:t>χρηστών</a:t>
            </a:r>
            <a:endParaRPr lang="el-GR" sz="1800" dirty="0">
              <a:ea typeface="ＭＳ Ｐゴシック" charset="-128"/>
            </a:endParaRPr>
          </a:p>
        </p:txBody>
      </p:sp>
      <p:sp>
        <p:nvSpPr>
          <p:cNvPr id="32770" name="Slide Number Placeholder 5"/>
          <p:cNvSpPr>
            <a:spLocks noGrp="1"/>
          </p:cNvSpPr>
          <p:nvPr>
            <p:ph type="sldNum" sz="quarter" idx="12"/>
          </p:nvPr>
        </p:nvSpPr>
        <p:spPr bwMode="auto">
          <a:noFill/>
          <a:ln>
            <a:miter lim="800000"/>
            <a:headEnd/>
            <a:tailEnd/>
          </a:ln>
        </p:spPr>
        <p:txBody>
          <a:bodyPr/>
          <a:lstStyle/>
          <a:p>
            <a:fld id="{7D6A22B6-1C5C-4655-A389-239CFCFDEEB9}" type="slidenum">
              <a:rPr lang="en-US" smtClean="0"/>
              <a:pPr/>
              <a:t>96</a:t>
            </a:fld>
            <a:endParaRPr lang="en-US" smtClean="0"/>
          </a:p>
        </p:txBody>
      </p:sp>
      <p:sp>
        <p:nvSpPr>
          <p:cNvPr id="3277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8.4</a:t>
            </a:r>
          </a:p>
        </p:txBody>
      </p:sp>
    </p:spTree>
    <p:extLst>
      <p:ext uri="{BB962C8B-B14F-4D97-AF65-F5344CB8AC3E}">
        <p14:creationId xmlns:p14="http://schemas.microsoft.com/office/powerpoint/2010/main" val="164150334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a:xfrm>
            <a:off x="457200" y="533400"/>
            <a:ext cx="8078787" cy="785813"/>
          </a:xfrm>
          <a:noFill/>
          <a:ln/>
        </p:spPr>
        <p:txBody>
          <a:bodyPr lIns="92075" tIns="46038" rIns="92075" bIns="46038" anchor="ctr">
            <a:normAutofit/>
          </a:bodyPr>
          <a:lstStyle/>
          <a:p>
            <a:pPr algn="ctr"/>
            <a:r>
              <a:rPr lang="en-US" altLang="zh-TW" sz="3600" dirty="0">
                <a:solidFill>
                  <a:schemeClr val="accent2">
                    <a:lumMod val="75000"/>
                  </a:schemeClr>
                </a:solidFill>
                <a:ea typeface="新細明體" pitchFamily="2" charset="-120"/>
              </a:rPr>
              <a:t>Benchmarks</a:t>
            </a:r>
            <a:endParaRPr lang="en-GB" altLang="zh-TW" sz="3600" dirty="0">
              <a:solidFill>
                <a:schemeClr val="accent2">
                  <a:lumMod val="75000"/>
                </a:schemeClr>
              </a:solidFill>
              <a:ea typeface="新細明體" pitchFamily="2" charset="-120"/>
            </a:endParaRPr>
          </a:p>
        </p:txBody>
      </p:sp>
      <p:sp>
        <p:nvSpPr>
          <p:cNvPr id="361476" name="Text Box 4"/>
          <p:cNvSpPr txBox="1">
            <a:spLocks noChangeArrowheads="1"/>
          </p:cNvSpPr>
          <p:nvPr/>
        </p:nvSpPr>
        <p:spPr bwMode="auto">
          <a:xfrm>
            <a:off x="838200" y="2855913"/>
            <a:ext cx="1371600" cy="725487"/>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document collection</a:t>
            </a:r>
          </a:p>
        </p:txBody>
      </p:sp>
      <p:sp>
        <p:nvSpPr>
          <p:cNvPr id="361477" name="Text Box 5"/>
          <p:cNvSpPr txBox="1">
            <a:spLocks noChangeArrowheads="1"/>
          </p:cNvSpPr>
          <p:nvPr/>
        </p:nvSpPr>
        <p:spPr bwMode="auto">
          <a:xfrm>
            <a:off x="838200" y="38766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queries</a:t>
            </a:r>
          </a:p>
        </p:txBody>
      </p:sp>
      <p:grpSp>
        <p:nvGrpSpPr>
          <p:cNvPr id="2" name="Group 6"/>
          <p:cNvGrpSpPr>
            <a:grpSpLocks/>
          </p:cNvGrpSpPr>
          <p:nvPr/>
        </p:nvGrpSpPr>
        <p:grpSpPr bwMode="auto">
          <a:xfrm>
            <a:off x="3200400" y="2819400"/>
            <a:ext cx="1447800" cy="990600"/>
            <a:chOff x="2112" y="2352"/>
            <a:chExt cx="912" cy="624"/>
          </a:xfrm>
        </p:grpSpPr>
        <p:sp>
          <p:nvSpPr>
            <p:cNvPr id="361479" name="Oval 7"/>
            <p:cNvSpPr>
              <a:spLocks noChangeArrowheads="1"/>
            </p:cNvSpPr>
            <p:nvPr/>
          </p:nvSpPr>
          <p:spPr bwMode="auto">
            <a:xfrm>
              <a:off x="2112" y="2352"/>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0" name="Text Box 8"/>
            <p:cNvSpPr txBox="1">
              <a:spLocks noChangeArrowheads="1"/>
            </p:cNvSpPr>
            <p:nvPr/>
          </p:nvSpPr>
          <p:spPr bwMode="auto">
            <a:xfrm>
              <a:off x="2208" y="2496"/>
              <a:ext cx="720"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Algorithm under test</a:t>
              </a:r>
            </a:p>
          </p:txBody>
        </p:sp>
      </p:grpSp>
      <p:grpSp>
        <p:nvGrpSpPr>
          <p:cNvPr id="3" name="Group 9"/>
          <p:cNvGrpSpPr>
            <a:grpSpLocks/>
          </p:cNvGrpSpPr>
          <p:nvPr/>
        </p:nvGrpSpPr>
        <p:grpSpPr bwMode="auto">
          <a:xfrm>
            <a:off x="5410200" y="2819400"/>
            <a:ext cx="1447800" cy="990600"/>
            <a:chOff x="3936" y="2208"/>
            <a:chExt cx="912" cy="624"/>
          </a:xfrm>
        </p:grpSpPr>
        <p:sp>
          <p:nvSpPr>
            <p:cNvPr id="361482" name="Oval 10"/>
            <p:cNvSpPr>
              <a:spLocks noChangeArrowheads="1"/>
            </p:cNvSpPr>
            <p:nvPr/>
          </p:nvSpPr>
          <p:spPr bwMode="auto">
            <a:xfrm>
              <a:off x="3936" y="2208"/>
              <a:ext cx="912" cy="624"/>
            </a:xfrm>
            <a:prstGeom prst="ellipse">
              <a:avLst/>
            </a:prstGeom>
            <a:solidFill>
              <a:srgbClr val="FFCC99"/>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3" name="Text Box 11"/>
            <p:cNvSpPr txBox="1">
              <a:spLocks noChangeArrowheads="1"/>
            </p:cNvSpPr>
            <p:nvPr/>
          </p:nvSpPr>
          <p:spPr bwMode="auto">
            <a:xfrm>
              <a:off x="4032" y="2448"/>
              <a:ext cx="720" cy="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Evaluation</a:t>
              </a:r>
            </a:p>
          </p:txBody>
        </p:sp>
      </p:grpSp>
      <p:sp>
        <p:nvSpPr>
          <p:cNvPr id="361484" name="Text Box 12"/>
          <p:cNvSpPr txBox="1">
            <a:spLocks noChangeArrowheads="1"/>
          </p:cNvSpPr>
          <p:nvPr/>
        </p:nvSpPr>
        <p:spPr bwMode="auto">
          <a:xfrm>
            <a:off x="5486400" y="4029075"/>
            <a:ext cx="1371600" cy="51752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gn="ctr">
              <a:lnSpc>
                <a:spcPct val="85000"/>
              </a:lnSpc>
              <a:spcBef>
                <a:spcPct val="50000"/>
              </a:spcBef>
            </a:pPr>
            <a:r>
              <a:rPr kumimoji="1" lang="en-US" altLang="zh-TW" sz="1600" b="1">
                <a:solidFill>
                  <a:schemeClr val="tx2"/>
                </a:solidFill>
                <a:latin typeface="Times New Roman" pitchFamily="18" charset="0"/>
                <a:ea typeface="標楷體" pitchFamily="49" charset="-120"/>
              </a:rPr>
              <a:t>Standard result</a:t>
            </a:r>
          </a:p>
        </p:txBody>
      </p:sp>
      <p:sp>
        <p:nvSpPr>
          <p:cNvPr id="361485" name="Freeform 13"/>
          <p:cNvSpPr>
            <a:spLocks/>
          </p:cNvSpPr>
          <p:nvPr/>
        </p:nvSpPr>
        <p:spPr bwMode="auto">
          <a:xfrm>
            <a:off x="2211388" y="3214688"/>
            <a:ext cx="989012" cy="61912"/>
          </a:xfrm>
          <a:custGeom>
            <a:avLst/>
            <a:gdLst>
              <a:gd name="T0" fmla="*/ 0 w 623"/>
              <a:gd name="T1" fmla="*/ 0 h 39"/>
              <a:gd name="T2" fmla="*/ 623 w 623"/>
              <a:gd name="T3" fmla="*/ 39 h 39"/>
            </a:gdLst>
            <a:ahLst/>
            <a:cxnLst>
              <a:cxn ang="0">
                <a:pos x="T0" y="T1"/>
              </a:cxn>
              <a:cxn ang="0">
                <a:pos x="T2" y="T3"/>
              </a:cxn>
            </a:cxnLst>
            <a:rect l="0" t="0" r="r" b="b"/>
            <a:pathLst>
              <a:path w="623" h="39">
                <a:moveTo>
                  <a:pt x="0" y="0"/>
                </a:moveTo>
                <a:lnTo>
                  <a:pt x="623" y="39"/>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6" name="Freeform 14"/>
          <p:cNvSpPr>
            <a:spLocks/>
          </p:cNvSpPr>
          <p:nvPr/>
        </p:nvSpPr>
        <p:spPr bwMode="auto">
          <a:xfrm>
            <a:off x="2211388" y="3567113"/>
            <a:ext cx="1058862" cy="541337"/>
          </a:xfrm>
          <a:custGeom>
            <a:avLst/>
            <a:gdLst>
              <a:gd name="T0" fmla="*/ 0 w 667"/>
              <a:gd name="T1" fmla="*/ 341 h 341"/>
              <a:gd name="T2" fmla="*/ 667 w 667"/>
              <a:gd name="T3" fmla="*/ 0 h 341"/>
            </a:gdLst>
            <a:ahLst/>
            <a:cxnLst>
              <a:cxn ang="0">
                <a:pos x="T0" y="T1"/>
              </a:cxn>
              <a:cxn ang="0">
                <a:pos x="T2" y="T3"/>
              </a:cxn>
            </a:cxnLst>
            <a:rect l="0" t="0" r="r" b="b"/>
            <a:pathLst>
              <a:path w="667" h="341">
                <a:moveTo>
                  <a:pt x="0" y="341"/>
                </a:moveTo>
                <a:lnTo>
                  <a:pt x="667" y="0"/>
                </a:ln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7" name="Line 15"/>
          <p:cNvSpPr>
            <a:spLocks noChangeShapeType="1"/>
          </p:cNvSpPr>
          <p:nvPr/>
        </p:nvSpPr>
        <p:spPr bwMode="auto">
          <a:xfrm>
            <a:off x="4648200" y="32766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8" name="Line 16"/>
          <p:cNvSpPr>
            <a:spLocks noChangeShapeType="1"/>
          </p:cNvSpPr>
          <p:nvPr/>
        </p:nvSpPr>
        <p:spPr bwMode="auto">
          <a:xfrm flipV="1">
            <a:off x="6858000" y="32766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89" name="Line 17"/>
          <p:cNvSpPr>
            <a:spLocks noChangeShapeType="1"/>
          </p:cNvSpPr>
          <p:nvPr/>
        </p:nvSpPr>
        <p:spPr bwMode="auto">
          <a:xfrm flipV="1">
            <a:off x="6172200" y="38100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p>
            <a:endParaRPr lang="en-US"/>
          </a:p>
        </p:txBody>
      </p:sp>
      <p:sp>
        <p:nvSpPr>
          <p:cNvPr id="361490" name="Text Box 18"/>
          <p:cNvSpPr txBox="1">
            <a:spLocks noChangeArrowheads="1"/>
          </p:cNvSpPr>
          <p:nvPr/>
        </p:nvSpPr>
        <p:spPr bwMode="auto">
          <a:xfrm>
            <a:off x="4572000" y="2743200"/>
            <a:ext cx="1066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Retrieved result</a:t>
            </a:r>
          </a:p>
        </p:txBody>
      </p:sp>
      <p:sp>
        <p:nvSpPr>
          <p:cNvPr id="361491" name="Text Box 19"/>
          <p:cNvSpPr txBox="1">
            <a:spLocks noChangeArrowheads="1"/>
          </p:cNvSpPr>
          <p:nvPr/>
        </p:nvSpPr>
        <p:spPr bwMode="auto">
          <a:xfrm>
            <a:off x="6781800" y="2667000"/>
            <a:ext cx="1066800"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lnSpc>
                <a:spcPct val="85000"/>
              </a:lnSpc>
              <a:spcBef>
                <a:spcPct val="50000"/>
              </a:spcBef>
            </a:pPr>
            <a:r>
              <a:rPr kumimoji="1" lang="en-US" altLang="zh-TW" sz="1600" b="1">
                <a:solidFill>
                  <a:schemeClr val="tx2"/>
                </a:solidFill>
                <a:latin typeface="Times New Roman" pitchFamily="18" charset="0"/>
                <a:ea typeface="標楷體" pitchFamily="49" charset="-120"/>
              </a:rPr>
              <a:t>Precision and recall</a:t>
            </a:r>
          </a:p>
        </p:txBody>
      </p:sp>
    </p:spTree>
    <p:extLst>
      <p:ext uri="{BB962C8B-B14F-4D97-AF65-F5344CB8AC3E}">
        <p14:creationId xmlns:p14="http://schemas.microsoft.com/office/powerpoint/2010/main" val="4083570577"/>
      </p:ext>
    </p:extLst>
  </p:cSld>
  <p:clrMapOvr>
    <a:masterClrMapping/>
  </p:clrMapOvr>
  <p:transition spd="med"/>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algn="ctr" eaLnBrk="1" hangingPunct="1"/>
            <a:r>
              <a:rPr lang="en-US" dirty="0" smtClean="0">
                <a:solidFill>
                  <a:schemeClr val="accent2">
                    <a:lumMod val="75000"/>
                  </a:schemeClr>
                </a:solidFill>
                <a:ea typeface="ＭＳ Ｐゴシック" charset="-128"/>
              </a:rPr>
              <a:t>Standard </a:t>
            </a:r>
            <a:r>
              <a:rPr lang="en-US" sz="3600" dirty="0" smtClean="0">
                <a:solidFill>
                  <a:schemeClr val="accent2">
                    <a:lumMod val="75000"/>
                  </a:schemeClr>
                </a:solidFill>
                <a:ea typeface="ＭＳ Ｐゴシック" charset="-128"/>
              </a:rPr>
              <a:t>benchmarks</a:t>
            </a:r>
            <a:r>
              <a:rPr lang="en-US" dirty="0" smtClean="0">
                <a:solidFill>
                  <a:schemeClr val="accent2">
                    <a:lumMod val="75000"/>
                  </a:schemeClr>
                </a:solidFill>
                <a:ea typeface="ＭＳ Ｐゴシック" charset="-128"/>
              </a:rPr>
              <a:t> </a:t>
            </a:r>
            <a:r>
              <a:rPr lang="el-GR" dirty="0" smtClean="0">
                <a:solidFill>
                  <a:schemeClr val="accent2">
                    <a:lumMod val="75000"/>
                  </a:schemeClr>
                </a:solidFill>
                <a:ea typeface="ＭＳ Ｐゴシック" charset="-128"/>
              </a:rPr>
              <a:t>συνάφειας</a:t>
            </a:r>
            <a:endParaRPr lang="en-US" dirty="0" smtClean="0">
              <a:solidFill>
                <a:schemeClr val="accent2">
                  <a:lumMod val="75000"/>
                </a:schemeClr>
              </a:solidFill>
              <a:ea typeface="ＭＳ Ｐゴシック" charset="-128"/>
            </a:endParaRPr>
          </a:p>
        </p:txBody>
      </p:sp>
      <p:sp>
        <p:nvSpPr>
          <p:cNvPr id="22532" name="Rectangle 3"/>
          <p:cNvSpPr>
            <a:spLocks noGrp="1" noChangeArrowheads="1"/>
          </p:cNvSpPr>
          <p:nvPr>
            <p:ph idx="1"/>
          </p:nvPr>
        </p:nvSpPr>
        <p:spPr/>
        <p:txBody>
          <a:bodyPr/>
          <a:lstStyle/>
          <a:p>
            <a:pPr marL="0" indent="0" eaLnBrk="1" hangingPunct="1">
              <a:buNone/>
            </a:pPr>
            <a:r>
              <a:rPr lang="en-US" sz="3200" b="1" dirty="0" smtClean="0">
                <a:solidFill>
                  <a:schemeClr val="accent6">
                    <a:lumMod val="75000"/>
                  </a:schemeClr>
                </a:solidFill>
                <a:ea typeface="ＭＳ Ｐゴシック" charset="-128"/>
              </a:rPr>
              <a:t>TREC</a:t>
            </a:r>
            <a:r>
              <a:rPr lang="en-US" dirty="0" smtClean="0">
                <a:ea typeface="ＭＳ Ｐゴシック" charset="-128"/>
              </a:rPr>
              <a:t> - National Institute of Standards and Technology (NIST) </a:t>
            </a:r>
            <a:r>
              <a:rPr lang="el-GR" dirty="0" smtClean="0">
                <a:ea typeface="ＭＳ Ｐゴシック" charset="-128"/>
              </a:rPr>
              <a:t>τρέχει ένα μεγάλο </a:t>
            </a:r>
            <a:r>
              <a:rPr lang="en-US" dirty="0" smtClean="0">
                <a:ea typeface="ＭＳ Ｐゴシック" charset="-128"/>
              </a:rPr>
              <a:t>IR test bed </a:t>
            </a:r>
            <a:r>
              <a:rPr lang="el-GR" dirty="0" smtClean="0">
                <a:ea typeface="ＭＳ Ｐゴシック" charset="-128"/>
              </a:rPr>
              <a:t>εδώ και πολλά χρόνια</a:t>
            </a:r>
            <a:endParaRPr lang="en-US" dirty="0" smtClean="0">
              <a:ea typeface="ＭＳ Ｐゴシック" charset="-128"/>
            </a:endParaRPr>
          </a:p>
          <a:p>
            <a:pPr eaLnBrk="1" hangingPunct="1"/>
            <a:r>
              <a:rPr lang="el-GR" sz="2400" dirty="0" smtClean="0">
                <a:ea typeface="ＭＳ Ｐゴシック" charset="-128"/>
              </a:rPr>
              <a:t>Χρησιμοποιεί το </a:t>
            </a:r>
            <a:r>
              <a:rPr lang="en-US" sz="2400" dirty="0" smtClean="0">
                <a:ea typeface="ＭＳ Ｐゴシック" charset="-128"/>
              </a:rPr>
              <a:t>Reuters </a:t>
            </a:r>
            <a:r>
              <a:rPr lang="el-GR" sz="2400" dirty="0" smtClean="0">
                <a:ea typeface="ＭＳ Ｐゴシック" charset="-128"/>
              </a:rPr>
              <a:t>και άλλες πρότυπες συλλογές εγγράφων </a:t>
            </a:r>
          </a:p>
          <a:p>
            <a:pPr eaLnBrk="1" hangingPunct="1"/>
            <a:r>
              <a:rPr lang="el-GR" sz="2400" dirty="0" smtClean="0">
                <a:ea typeface="ＭＳ Ｐゴシック" charset="-128"/>
              </a:rPr>
              <a:t>Καθορισμένα </a:t>
            </a:r>
            <a:r>
              <a:rPr lang="en-US" sz="2400" dirty="0" smtClean="0">
                <a:ea typeface="ＭＳ Ｐゴシック" charset="-128"/>
              </a:rPr>
              <a:t>“Retrieval tasks” </a:t>
            </a:r>
            <a:endParaRPr lang="el-GR" sz="2400" dirty="0" smtClean="0">
              <a:ea typeface="ＭＳ Ｐゴシック" charset="-128"/>
            </a:endParaRPr>
          </a:p>
          <a:p>
            <a:pPr lvl="1" eaLnBrk="1" hangingPunct="1"/>
            <a:r>
              <a:rPr lang="el-GR" sz="2000" dirty="0" smtClean="0">
                <a:ea typeface="ＭＳ Ｐゴシック" charset="-128"/>
              </a:rPr>
              <a:t>Μερικές φορές ως ερωτήματα </a:t>
            </a:r>
            <a:endParaRPr lang="en-US" sz="2000" dirty="0" smtClean="0">
              <a:ea typeface="ＭＳ Ｐゴシック" charset="-128"/>
            </a:endParaRPr>
          </a:p>
          <a:p>
            <a:pPr eaLnBrk="1" hangingPunct="1"/>
            <a:r>
              <a:rPr lang="el-GR" sz="2400" dirty="0" smtClean="0">
                <a:ea typeface="ＭＳ Ｐゴシック" charset="-128"/>
              </a:rPr>
              <a:t>Ειδικοί (</a:t>
            </a:r>
            <a:r>
              <a:rPr lang="en-US" sz="2400" dirty="0" smtClean="0">
                <a:ea typeface="ＭＳ Ｐゴシック" charset="-128"/>
              </a:rPr>
              <a:t>Human experts</a:t>
            </a:r>
            <a:r>
              <a:rPr lang="el-GR" sz="2400" dirty="0" smtClean="0">
                <a:ea typeface="ＭＳ Ｐゴシック" charset="-128"/>
              </a:rPr>
              <a:t>) βαθμολογούν κάθε ζεύγος ερωτήματος, εγγράφου ως Συναφές </a:t>
            </a:r>
            <a:r>
              <a:rPr lang="en-US" sz="2400" u="sng" dirty="0" smtClean="0">
                <a:ea typeface="ＭＳ Ｐゴシック" charset="-128"/>
              </a:rPr>
              <a:t>Relevant</a:t>
            </a:r>
            <a:r>
              <a:rPr lang="en-US" sz="2400" dirty="0" smtClean="0">
                <a:ea typeface="ＭＳ Ｐゴシック" charset="-128"/>
              </a:rPr>
              <a:t> </a:t>
            </a:r>
            <a:r>
              <a:rPr lang="el-GR" sz="2400" dirty="0" smtClean="0">
                <a:ea typeface="ＭＳ Ｐゴシック" charset="-128"/>
              </a:rPr>
              <a:t>ή μη Συναφές</a:t>
            </a:r>
            <a:r>
              <a:rPr lang="en-US" sz="2400" dirty="0" smtClean="0">
                <a:ea typeface="ＭＳ Ｐゴシック" charset="-128"/>
              </a:rPr>
              <a:t> </a:t>
            </a:r>
            <a:r>
              <a:rPr lang="en-US" sz="2400" u="sng" dirty="0" err="1" smtClean="0">
                <a:ea typeface="ＭＳ Ｐゴシック" charset="-128"/>
              </a:rPr>
              <a:t>Nonrelevant</a:t>
            </a:r>
            <a:endParaRPr lang="en-US" sz="2400" u="sng" dirty="0" smtClean="0">
              <a:ea typeface="ＭＳ Ｐゴシック" charset="-128"/>
            </a:endParaRPr>
          </a:p>
          <a:p>
            <a:pPr lvl="1" eaLnBrk="1" hangingPunct="1"/>
            <a:r>
              <a:rPr lang="el-GR" dirty="0" smtClean="0">
                <a:ea typeface="ＭＳ Ｐゴシック" charset="-128"/>
              </a:rPr>
              <a:t>Ή τουλάχιστον ένα υποσύνολο των εγγράφων που επιστρέφονται για κάθε ερώτημα</a:t>
            </a:r>
            <a:endParaRPr lang="en-US" dirty="0" smtClean="0">
              <a:ea typeface="ＭＳ Ｐゴシック" charset="-128"/>
            </a:endParaRPr>
          </a:p>
        </p:txBody>
      </p:sp>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98</a:t>
            </a:fld>
            <a:endParaRPr lang="en-US" smtClean="0"/>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64124750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normAutofit/>
          </a:bodyPr>
          <a:lstStyle/>
          <a:p>
            <a:pPr algn="ctr" eaLnBrk="1" hangingPunct="1"/>
            <a:r>
              <a:rPr lang="en-US" sz="3600" dirty="0" smtClean="0">
                <a:solidFill>
                  <a:schemeClr val="accent2">
                    <a:lumMod val="75000"/>
                  </a:schemeClr>
                </a:solidFill>
                <a:ea typeface="ＭＳ Ｐゴシック" charset="-128"/>
              </a:rPr>
              <a:t>Standard benchmarks </a:t>
            </a:r>
            <a:r>
              <a:rPr lang="el-GR" sz="3600" dirty="0" smtClean="0">
                <a:solidFill>
                  <a:schemeClr val="accent2">
                    <a:lumMod val="75000"/>
                  </a:schemeClr>
                </a:solidFill>
                <a:ea typeface="ＭＳ Ｐゴシック" charset="-128"/>
              </a:rPr>
              <a:t>συνάφειας</a:t>
            </a:r>
            <a:endParaRPr lang="en-US" sz="3600" dirty="0" smtClean="0">
              <a:solidFill>
                <a:schemeClr val="accent2">
                  <a:lumMod val="75000"/>
                </a:schemeClr>
              </a:solidFill>
              <a:ea typeface="ＭＳ Ｐゴシック" charset="-128"/>
            </a:endParaRPr>
          </a:p>
        </p:txBody>
      </p:sp>
      <p:sp>
        <p:nvSpPr>
          <p:cNvPr id="22532" name="Rectangle 3"/>
          <p:cNvSpPr>
            <a:spLocks noGrp="1" noChangeArrowheads="1"/>
          </p:cNvSpPr>
          <p:nvPr>
            <p:ph idx="1"/>
          </p:nvPr>
        </p:nvSpPr>
        <p:spPr>
          <a:xfrm>
            <a:off x="487847" y="1981200"/>
            <a:ext cx="8134350" cy="1447800"/>
          </a:xfrm>
        </p:spPr>
        <p:txBody>
          <a:bodyPr>
            <a:noAutofit/>
          </a:bodyPr>
          <a:lstStyle/>
          <a:p>
            <a:pPr marL="0" indent="0">
              <a:buNone/>
            </a:pPr>
            <a:r>
              <a:rPr lang="de-DE" sz="2800" dirty="0" err="1">
                <a:solidFill>
                  <a:schemeClr val="accent6">
                    <a:lumMod val="75000"/>
                  </a:schemeClr>
                </a:solidFill>
              </a:rPr>
              <a:t>Cranfield</a:t>
            </a:r>
            <a:endParaRPr lang="de-DE" sz="2800" dirty="0">
              <a:solidFill>
                <a:schemeClr val="accent6">
                  <a:lumMod val="75000"/>
                </a:schemeClr>
              </a:solidFill>
            </a:endParaRPr>
          </a:p>
          <a:p>
            <a:pPr marL="457200" lvl="1" indent="0">
              <a:spcBef>
                <a:spcPts val="700"/>
              </a:spcBef>
              <a:buClr>
                <a:srgbClr val="336699"/>
              </a:buClr>
              <a:buNone/>
            </a:pPr>
            <a:r>
              <a:rPr lang="el-GR" dirty="0" smtClean="0"/>
              <a:t>Πρωτοπόρο: το πρώτο </a:t>
            </a:r>
            <a:r>
              <a:rPr lang="en-US" dirty="0" err="1" smtClean="0"/>
              <a:t>testbed</a:t>
            </a:r>
            <a:r>
              <a:rPr lang="en-US" dirty="0" smtClean="0"/>
              <a:t> </a:t>
            </a:r>
            <a:r>
              <a:rPr lang="el-GR" dirty="0" smtClean="0"/>
              <a:t>που επέτρεπε ακριβή </a:t>
            </a:r>
            <a:r>
              <a:rPr lang="el-GR" dirty="0" err="1" smtClean="0"/>
              <a:t>ποσοτικοποιημένα</a:t>
            </a:r>
            <a:r>
              <a:rPr lang="el-GR" dirty="0" smtClean="0"/>
              <a:t> μέτρα της αποτελεσματικότητας της ανάκτησης</a:t>
            </a:r>
            <a:endParaRPr lang="en-US" dirty="0"/>
          </a:p>
          <a:p>
            <a:pPr marL="457200" lvl="1" indent="0">
              <a:spcBef>
                <a:spcPts val="700"/>
              </a:spcBef>
              <a:buClr>
                <a:srgbClr val="336699"/>
              </a:buClr>
              <a:buNone/>
            </a:pPr>
            <a:r>
              <a:rPr lang="el-GR" dirty="0" smtClean="0"/>
              <a:t>Στα τέλη του 1950</a:t>
            </a:r>
            <a:r>
              <a:rPr lang="de-DE" dirty="0" smtClean="0"/>
              <a:t>, UK</a:t>
            </a:r>
            <a:endParaRPr lang="de-DE" dirty="0"/>
          </a:p>
          <a:p>
            <a:pPr lvl="1">
              <a:spcBef>
                <a:spcPts val="700"/>
              </a:spcBef>
              <a:buClr>
                <a:srgbClr val="336699"/>
              </a:buClr>
              <a:buFont typeface="Wingdings" pitchFamily="2" charset="2"/>
              <a:buChar char="§"/>
            </a:pPr>
            <a:r>
              <a:rPr lang="en-US" dirty="0"/>
              <a:t>1398 abstracts </a:t>
            </a:r>
            <a:r>
              <a:rPr lang="el-GR" dirty="0" smtClean="0"/>
              <a:t>από άρθρα περιοδικών  αεροδυναμικής, ένα σύνολο από 225 ερωτήματα, εξαντλητική κρίση συνάφειας όλων των ζευγών </a:t>
            </a:r>
          </a:p>
          <a:p>
            <a:pPr lvl="1">
              <a:spcBef>
                <a:spcPts val="700"/>
              </a:spcBef>
              <a:buClr>
                <a:srgbClr val="336699"/>
              </a:buClr>
              <a:buFont typeface="Wingdings" pitchFamily="2" charset="2"/>
              <a:buChar char="§"/>
            </a:pPr>
            <a:r>
              <a:rPr lang="el-GR" dirty="0" smtClean="0"/>
              <a:t>Πολύ μικρό, μη τυπικό για τα σημερινά δεδομένα της ΑΠ</a:t>
            </a:r>
            <a:endParaRPr lang="en-US" dirty="0"/>
          </a:p>
        </p:txBody>
      </p:sp>
      <p:sp>
        <p:nvSpPr>
          <p:cNvPr id="22530" name="Slide Number Placeholder 5"/>
          <p:cNvSpPr>
            <a:spLocks noGrp="1"/>
          </p:cNvSpPr>
          <p:nvPr>
            <p:ph type="sldNum" sz="quarter" idx="12"/>
          </p:nvPr>
        </p:nvSpPr>
        <p:spPr bwMode="auto">
          <a:noFill/>
          <a:ln>
            <a:miter lim="800000"/>
            <a:headEnd/>
            <a:tailEnd/>
          </a:ln>
        </p:spPr>
        <p:txBody>
          <a:bodyPr/>
          <a:lstStyle/>
          <a:p>
            <a:fld id="{3962FF95-C537-4EBD-ABB7-FBED374CDE88}" type="slidenum">
              <a:rPr lang="en-US" smtClean="0"/>
              <a:pPr/>
              <a:t>99</a:t>
            </a:fld>
            <a:endParaRPr lang="en-US" smtClean="0"/>
          </a:p>
        </p:txBody>
      </p:sp>
      <p:sp>
        <p:nvSpPr>
          <p:cNvPr id="22533"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t>Κεφ</a:t>
            </a:r>
            <a:r>
              <a:rPr lang="en-US" sz="1600" dirty="0" smtClean="0"/>
              <a:t>. </a:t>
            </a:r>
            <a:r>
              <a:rPr lang="en-US" sz="1600" dirty="0"/>
              <a:t>8.2</a:t>
            </a:r>
          </a:p>
        </p:txBody>
      </p:sp>
    </p:spTree>
    <p:extLst>
      <p:ext uri="{BB962C8B-B14F-4D97-AF65-F5344CB8AC3E}">
        <p14:creationId xmlns:p14="http://schemas.microsoft.com/office/powerpoint/2010/main" val="37506563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Ranking \#1:&#10;$(1.0 + 0.67 + 0.75 + 0.8 + 0.83 + 0.6)/6 = 0.78$\\ \\&#10;Ranking \#2: $ (0.5 + 0.4 + 0.5 + 0.57 + 0.56 + 0.6)/6 = 0.52 $&#10;\end{quote}&#10;\end{document}&#10;"/>
  <p:tag name="FILENAME" val="TP_tmp"/>
  <p:tag name="FORMAT" val="pngmono"/>
  <p:tag name="RES" val="1200"/>
  <p:tag name="BLEND" val="0"/>
  <p:tag name="TRANSPARENT" val="0"/>
  <p:tag name="TBUG" val="0"/>
  <p:tag name="ALLOWFS" val="0"/>
  <p:tag name="ORIGWIDTH" val="262"/>
  <p:tag name="PICTUREFILESIZE" val="20795"/>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article}\pagestyle{empty}&#10;\begin{document}&#10;\begin{quote}&#10;\textit{average precision query 1} $= (1.0 + 0.67 + 0.5 + 0.44 + 0.5)/5 = 0.62$\\&#10;\textit{average precision query 2} $=(0.5 + 0.4 + 0.43)/3 = 0.44$\\ \\&#10;\textit{mean average precision} $= (0.62 + 0.44)/2 = 0.53$&#10;\end{quote}&#10;\end{document}&#10;"/>
  <p:tag name="FILENAME" val="TP_tmp"/>
  <p:tag name="FORMAT" val="pngmono"/>
  <p:tag name="RES" val="1200"/>
  <p:tag name="BLEND" val="0"/>
  <p:tag name="TRANSPARENT" val="0"/>
  <p:tag name="TBUG" val="0"/>
  <p:tag name="ALLOWFS" val="0"/>
  <p:tag name="ORIGWIDTH" val="294"/>
  <p:tag name="PICTUREFILESIZE" val="34202"/>
</p:tagLst>
</file>

<file path=ppt/tags/tag3.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rel_1 + \sum^p_{i=2} \frac{rel_i}{\log_2 i}  template TPT1  env TPENV1  fore 0  back 16777215  eqnno 2"/>
  <p:tag name="FILENAME" val="TP_tmp"/>
  <p:tag name="ORIGWIDTH" val="117"/>
  <p:tag name="PICTUREFILESIZE" val="5766"/>
</p:tagLst>
</file>

<file path=ppt/tags/tag4.xml><?xml version="1.0" encoding="utf-8"?>
<p:tagLst xmlns:a="http://schemas.openxmlformats.org/drawingml/2006/main" xmlns:r="http://schemas.openxmlformats.org/officeDocument/2006/relationships" xmlns:p="http://schemas.openxmlformats.org/presentationml/2006/main">
  <p:tag name="TEXPOINT" val="template"/>
  <p:tag name="SOURCE" val="TPT1  equation DCG_p = \sum^p_{i=1} \frac{2^{rel_i}-1}{log(1+i)}  template TPT1  env TPENV1  fore 0  back 16777215  eqnno 3"/>
  <p:tag name="FILENAME" val="TP_tmp"/>
  <p:tag name="ORIGWIDTH" val="99"/>
  <p:tag name="PICTUREFILESIZE" val="525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31053</TotalTime>
  <Words>5262</Words>
  <Application>Microsoft Office PowerPoint</Application>
  <PresentationFormat>On-screen Show (4:3)</PresentationFormat>
  <Paragraphs>1075</Paragraphs>
  <Slides>109</Slides>
  <Notes>28</Notes>
  <HiddenSlides>0</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4</vt:i4>
      </vt:variant>
      <vt:variant>
        <vt:lpstr>Slide Titles</vt:lpstr>
      </vt:variant>
      <vt:variant>
        <vt:i4>109</vt:i4>
      </vt:variant>
    </vt:vector>
  </HeadingPairs>
  <TitlesOfParts>
    <vt:vector size="130" baseType="lpstr">
      <vt:lpstr>Arial Unicode MS</vt:lpstr>
      <vt:lpstr>標楷體</vt:lpstr>
      <vt:lpstr>MS Mincho</vt:lpstr>
      <vt:lpstr>ＭＳ Ｐゴシック</vt:lpstr>
      <vt:lpstr>ＭＳ Ｐゴシック</vt:lpstr>
      <vt:lpstr>新細明體</vt:lpstr>
      <vt:lpstr>Arial</vt:lpstr>
      <vt:lpstr>Calibri</vt:lpstr>
      <vt:lpstr>Calibri Light</vt:lpstr>
      <vt:lpstr>Corbel</vt:lpstr>
      <vt:lpstr>Courier New</vt:lpstr>
      <vt:lpstr>Lucida Sans</vt:lpstr>
      <vt:lpstr>Symbol</vt:lpstr>
      <vt:lpstr>Tahoma</vt:lpstr>
      <vt:lpstr>Times New Roman</vt:lpstr>
      <vt:lpstr>Wingdings</vt:lpstr>
      <vt:lpstr>Office Theme</vt:lpstr>
      <vt:lpstr>Chart</vt:lpstr>
      <vt:lpstr>Worksheet</vt:lpstr>
      <vt:lpstr>Equation</vt:lpstr>
      <vt:lpstr>Εξίσωση</vt:lpstr>
      <vt:lpstr>PowerPoint Presentation</vt:lpstr>
      <vt:lpstr>Τι θα δούμε σήμερα;</vt:lpstr>
      <vt:lpstr>Αξιολόγηση συστήματος</vt:lpstr>
      <vt:lpstr>Μέτρα για μηχανές αναζήτησης</vt:lpstr>
      <vt:lpstr>Μέτρα για μηχανές αναζήτησης</vt:lpstr>
      <vt:lpstr>Ποιοι είναι οι χρήστες σε μια μηχανή αναζήτησης;</vt:lpstr>
      <vt:lpstr>Βασικό κριτήριο: Συνάφεια</vt:lpstr>
      <vt:lpstr>Συνάφεια και Ανάγκη Πληροφόρησης</vt:lpstr>
      <vt:lpstr>Συνάφεια και Ανάγκη Πληροφόρησης</vt:lpstr>
      <vt:lpstr>Μεθοδολογία: Benchmarks</vt:lpstr>
      <vt:lpstr>Μέτρα Συνάφειας</vt:lpstr>
      <vt:lpstr>Μέτρα Συνάφειας</vt:lpstr>
      <vt:lpstr>Μέτρα Συνάφειας χωρίς Διάταξη</vt:lpstr>
      <vt:lpstr>Ακρίβεια και Ανάκληση</vt:lpstr>
      <vt:lpstr>Πίνακας Ενδεχομένων (Incidence Matrix)</vt:lpstr>
      <vt:lpstr>Ακρίβεια και Ανάκληση</vt:lpstr>
      <vt:lpstr>Πίνακας Ενδεχομένων (Incidence Matrix)</vt:lpstr>
      <vt:lpstr>Ακρίβεια vs Ανάκληση</vt:lpstr>
      <vt:lpstr>Ακρίβεια και Ανάκληση</vt:lpstr>
      <vt:lpstr>Αρμονικό Μέσο</vt:lpstr>
      <vt:lpstr>Το μέτρο F1</vt:lpstr>
      <vt:lpstr>Αρμονικό Μέσο</vt:lpstr>
      <vt:lpstr>Το μέτρο F</vt:lpstr>
      <vt:lpstr>Πίνακας Ενδεχομένων</vt:lpstr>
      <vt:lpstr>Ορθότητα (Accuracy)</vt:lpstr>
      <vt:lpstr>Ορθότητα</vt:lpstr>
      <vt:lpstr>Ορθότητα</vt:lpstr>
      <vt:lpstr>Ορθότητα</vt:lpstr>
      <vt:lpstr>Δυσκολίες στη χρήση P/R</vt:lpstr>
      <vt:lpstr>Μη γνωστή ανάκληση</vt:lpstr>
      <vt:lpstr>Μέτρα Συνάφειας χωρίς Διάταξη (επανάληψη)</vt:lpstr>
      <vt:lpstr>PowerPoint Presentation</vt:lpstr>
      <vt:lpstr>Αξιολόγηση Καταταγμένης Ανάκτησης</vt:lpstr>
      <vt:lpstr>Καμπύλη Ακρίβειας/Ανάκλησης</vt:lpstr>
      <vt:lpstr>Παράδειγμα Ι</vt:lpstr>
      <vt:lpstr>Παράδειγμα Ι (συνέχεια)</vt:lpstr>
      <vt:lpstr>Ακρίβεια εκ παρεμβολής (Interpolated precision)</vt:lpstr>
      <vt:lpstr>Καμπύλη Ακρίβειας/Ανάκλησης</vt:lpstr>
      <vt:lpstr>Παράδειγμα ΙΙ</vt:lpstr>
      <vt:lpstr>Παράδειγμα ΙΙ</vt:lpstr>
      <vt:lpstr>Μέσοι όροι από πολλά ερωτήματα</vt:lpstr>
      <vt:lpstr>Σύγκριση Συστημάτων</vt:lpstr>
      <vt:lpstr>Σύγκριση Συστημάτων</vt:lpstr>
      <vt:lpstr>Μέση ακρίβεια 11-σημείων με παρεμβολή (11-point interpolated average precision)</vt:lpstr>
      <vt:lpstr>Μέση ακρίβεια 11-σημείων με παρεμβολή (11-point interpolated average precision)</vt:lpstr>
      <vt:lpstr>Τυπική (καλή;) ακρίβεια 11-σημείων</vt:lpstr>
      <vt:lpstr>Σύγκριση Συστημάτων</vt:lpstr>
      <vt:lpstr>Μέτρα Συνάφειας με Διάταξη</vt:lpstr>
      <vt:lpstr>Ακρίβεια στα k (precision@k)</vt:lpstr>
      <vt:lpstr> ΜΑP</vt:lpstr>
      <vt:lpstr>ΜΑP</vt:lpstr>
      <vt:lpstr>ΜΑP</vt:lpstr>
      <vt:lpstr> ΜΑP </vt:lpstr>
      <vt:lpstr>R-ακρίβεια</vt:lpstr>
      <vt:lpstr>R-ακρίβεια</vt:lpstr>
      <vt:lpstr>Αν τα αποτελέσματα δεν είναι σε λίστα;</vt:lpstr>
      <vt:lpstr>MRR: Mean Reciprocal Rate</vt:lpstr>
      <vt:lpstr>PowerPoint Presentation</vt:lpstr>
      <vt:lpstr>PowerPoint Presentation</vt:lpstr>
      <vt:lpstr>Επανάληψη</vt:lpstr>
      <vt:lpstr>Επανάληψη (πίνακας ενδεχομένων)</vt:lpstr>
      <vt:lpstr>ROC (Receiver Operating Characteristic Curve)</vt:lpstr>
      <vt:lpstr>ROC (Receiver Operating Characteristic Curve)</vt:lpstr>
      <vt:lpstr>ROC (Receiver Operating Characteristic Curve)</vt:lpstr>
      <vt:lpstr>Μη δυαδικές αποτιμήσεις</vt:lpstr>
      <vt:lpstr>PowerPoint Presentation</vt:lpstr>
      <vt:lpstr>Discounted Cumulative Gain (DCG)</vt:lpstr>
      <vt:lpstr>Discounted Cumulative Gain</vt:lpstr>
      <vt:lpstr>Discounted Cumulative Gain</vt:lpstr>
      <vt:lpstr>Discounted Cumulative Gain</vt:lpstr>
      <vt:lpstr>Κανονικοποιημένο DCG (NDCG)</vt:lpstr>
      <vt:lpstr>Κανονικοποιημένο DCG (NDCG)</vt:lpstr>
      <vt:lpstr>Παρατήρηση: Διασπορά (Variance)</vt:lpstr>
      <vt:lpstr>PowerPoint Presentation</vt:lpstr>
      <vt:lpstr>Χρήση δεδομένων clickthrough</vt:lpstr>
      <vt:lpstr>Τι μας λένε οι αριθμοί;</vt:lpstr>
      <vt:lpstr>Σχετική και απόλυτη διάταξη</vt:lpstr>
      <vt:lpstr>Pairwise relative ratings</vt:lpstr>
      <vt:lpstr>Πως θα συγκρίνουμε ζεύγη προτιμήσεων;</vt:lpstr>
      <vt:lpstr>Απόσταση Kendall tau</vt:lpstr>
      <vt:lpstr>Χρήση clicktrough για σύγκριση ΣΑΠ</vt:lpstr>
      <vt:lpstr>Αξιολογήσεις από ανθρώπους</vt:lpstr>
      <vt:lpstr>PowerPoint Presentation</vt:lpstr>
      <vt:lpstr>Αξιοπιστία των αξιολογήσεων των κριτών</vt:lpstr>
      <vt:lpstr>Μέτρο Kappa της διαφωνίας (συμφωνίας) (dis-agreement) μεταξύ των κριτών</vt:lpstr>
      <vt:lpstr>Kappa: παράδειγμα</vt:lpstr>
      <vt:lpstr>Kappa: παράδειγμα</vt:lpstr>
      <vt:lpstr>Kappa</vt:lpstr>
      <vt:lpstr>Kappa: παράδειγμα</vt:lpstr>
      <vt:lpstr>Επίπτωση της Διαφωνίας</vt:lpstr>
      <vt:lpstr>Αξιολόγηση σε μεγάλες μηχανές αναζήτησης</vt:lpstr>
      <vt:lpstr>Αξιολόγηση σε μεγάλες μηχανές αναζήτησης</vt:lpstr>
      <vt:lpstr>A/B testing</vt:lpstr>
      <vt:lpstr>Crowdsourcing</vt:lpstr>
      <vt:lpstr>PowerPoint Presentation</vt:lpstr>
      <vt:lpstr>Απαιτήσεις από ένα πρότυπο (benchmark)</vt:lpstr>
      <vt:lpstr>Benchmarks</vt:lpstr>
      <vt:lpstr>Standard benchmarks συνάφειας</vt:lpstr>
      <vt:lpstr>Standard benchmarks συνάφειας</vt:lpstr>
      <vt:lpstr>TREC</vt:lpstr>
      <vt:lpstr>Άλλα benchmarks</vt:lpstr>
      <vt:lpstr>Συλλογές ελέγχου</vt:lpstr>
      <vt:lpstr>Κριτική της Συνάφειας</vt:lpstr>
      <vt:lpstr>Ασκήσεις</vt:lpstr>
      <vt:lpstr>Ασκήσεις</vt:lpstr>
      <vt:lpstr>Ασκήσεις</vt:lpstr>
      <vt:lpstr>PowerPoint Presentation</vt:lpstr>
      <vt:lpstr>PowerPoint Presentation</vt:lpstr>
      <vt:lpstr>PowerPoint Presentation</vt:lpstr>
    </vt:vector>
  </TitlesOfParts>
  <Company>Stanford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pitoura</cp:lastModifiedBy>
  <cp:revision>807</cp:revision>
  <cp:lastPrinted>2011-04-04T04:19:57Z</cp:lastPrinted>
  <dcterms:created xsi:type="dcterms:W3CDTF">2011-04-01T01:43:31Z</dcterms:created>
  <dcterms:modified xsi:type="dcterms:W3CDTF">2017-05-16T10:10:21Z</dcterms:modified>
</cp:coreProperties>
</file>