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84"/>
  </p:notesMasterIdLst>
  <p:handoutMasterIdLst>
    <p:handoutMasterId r:id="rId85"/>
  </p:handoutMasterIdLst>
  <p:sldIdLst>
    <p:sldId id="675" r:id="rId2"/>
    <p:sldId id="693" r:id="rId3"/>
    <p:sldId id="694" r:id="rId4"/>
    <p:sldId id="695" r:id="rId5"/>
    <p:sldId id="696" r:id="rId6"/>
    <p:sldId id="697" r:id="rId7"/>
    <p:sldId id="698" r:id="rId8"/>
    <p:sldId id="699" r:id="rId9"/>
    <p:sldId id="700" r:id="rId10"/>
    <p:sldId id="701" r:id="rId11"/>
    <p:sldId id="702" r:id="rId12"/>
    <p:sldId id="703" r:id="rId13"/>
    <p:sldId id="704" r:id="rId14"/>
    <p:sldId id="705" r:id="rId15"/>
    <p:sldId id="706" r:id="rId16"/>
    <p:sldId id="707" r:id="rId17"/>
    <p:sldId id="708" r:id="rId18"/>
    <p:sldId id="710" r:id="rId19"/>
    <p:sldId id="712" r:id="rId20"/>
    <p:sldId id="713" r:id="rId21"/>
    <p:sldId id="714" r:id="rId22"/>
    <p:sldId id="711" r:id="rId23"/>
    <p:sldId id="715" r:id="rId24"/>
    <p:sldId id="716" r:id="rId25"/>
    <p:sldId id="717" r:id="rId26"/>
    <p:sldId id="718" r:id="rId27"/>
    <p:sldId id="719" r:id="rId28"/>
    <p:sldId id="720" r:id="rId29"/>
    <p:sldId id="721" r:id="rId30"/>
    <p:sldId id="722" r:id="rId31"/>
    <p:sldId id="723" r:id="rId32"/>
    <p:sldId id="724" r:id="rId33"/>
    <p:sldId id="725" r:id="rId34"/>
    <p:sldId id="726" r:id="rId35"/>
    <p:sldId id="727" r:id="rId36"/>
    <p:sldId id="728" r:id="rId37"/>
    <p:sldId id="729" r:id="rId38"/>
    <p:sldId id="730" r:id="rId39"/>
    <p:sldId id="731" r:id="rId40"/>
    <p:sldId id="745" r:id="rId41"/>
    <p:sldId id="757" r:id="rId42"/>
    <p:sldId id="758" r:id="rId43"/>
    <p:sldId id="759" r:id="rId44"/>
    <p:sldId id="749" r:id="rId45"/>
    <p:sldId id="750" r:id="rId46"/>
    <p:sldId id="751" r:id="rId47"/>
    <p:sldId id="763" r:id="rId48"/>
    <p:sldId id="752" r:id="rId49"/>
    <p:sldId id="753" r:id="rId50"/>
    <p:sldId id="766" r:id="rId51"/>
    <p:sldId id="754" r:id="rId52"/>
    <p:sldId id="768" r:id="rId53"/>
    <p:sldId id="769" r:id="rId54"/>
    <p:sldId id="770" r:id="rId55"/>
    <p:sldId id="771" r:id="rId56"/>
    <p:sldId id="772" r:id="rId57"/>
    <p:sldId id="773" r:id="rId58"/>
    <p:sldId id="774" r:id="rId59"/>
    <p:sldId id="775" r:id="rId60"/>
    <p:sldId id="776" r:id="rId61"/>
    <p:sldId id="777" r:id="rId62"/>
    <p:sldId id="778" r:id="rId63"/>
    <p:sldId id="779" r:id="rId64"/>
    <p:sldId id="780" r:id="rId65"/>
    <p:sldId id="781" r:id="rId66"/>
    <p:sldId id="782" r:id="rId67"/>
    <p:sldId id="783" r:id="rId68"/>
    <p:sldId id="784" r:id="rId69"/>
    <p:sldId id="785" r:id="rId70"/>
    <p:sldId id="786" r:id="rId71"/>
    <p:sldId id="787" r:id="rId72"/>
    <p:sldId id="788" r:id="rId73"/>
    <p:sldId id="789" r:id="rId74"/>
    <p:sldId id="790" r:id="rId75"/>
    <p:sldId id="791" r:id="rId76"/>
    <p:sldId id="792" r:id="rId77"/>
    <p:sldId id="793" r:id="rId78"/>
    <p:sldId id="794" r:id="rId79"/>
    <p:sldId id="795" r:id="rId80"/>
    <p:sldId id="796" r:id="rId81"/>
    <p:sldId id="797" r:id="rId82"/>
    <p:sldId id="799" r:id="rId83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476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fld id="{5CE26C53-1B9D-45A3-AFE6-0DFEE44B3C7F}" type="slidenum">
              <a:rPr lang="en-US" sz="1200" smtClean="0"/>
              <a:pPr eaLnBrk="1" hangingPunct="1"/>
              <a:t>24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406478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1902D2C-05CB-4444-833C-9C9DDF219707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1957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DD10A0-6B1E-49C8-ABA9-9A09DE892B8C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7555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3058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2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8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9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8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7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______________Microsoft_Excel_97-20031.xls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______________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___________________Microsoft_Excel_97-20032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____________Microsoft_Word_97_-_20034.doc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____________Microsoft_Word_97_-_20035.doc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____________Microsoft_Word_97_-_20036.doc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smtClean="0">
                <a:ea typeface="ＭＳ Ｐゴシック" pitchFamily="-112" charset="-128"/>
              </a:rPr>
              <a:t>Κεφάλαια</a:t>
            </a:r>
            <a:r>
              <a:rPr lang="en-US" sz="2400" smtClean="0">
                <a:ea typeface="ＭＳ Ｐゴシック" pitchFamily="-112" charset="-128"/>
              </a:rPr>
              <a:t>  </a:t>
            </a:r>
            <a:r>
              <a:rPr lang="en-US" sz="2400" dirty="0" smtClean="0">
                <a:ea typeface="ＭＳ Ｐゴシック" pitchFamily="-112" charset="-128"/>
              </a:rPr>
              <a:t>4, 5: </a:t>
            </a:r>
            <a:r>
              <a:rPr lang="el-GR" sz="2400" dirty="0" smtClean="0">
                <a:ea typeface="ＭＳ Ｐゴシック" pitchFamily="-112" charset="-128"/>
              </a:rPr>
              <a:t>Κατασκευή Ευρετηρίου</a:t>
            </a:r>
            <a:r>
              <a:rPr lang="en-US" sz="2400" dirty="0" smtClean="0">
                <a:ea typeface="ＭＳ Ｐゴシック" pitchFamily="-112" charset="-128"/>
              </a:rPr>
              <a:t>. </a:t>
            </a:r>
            <a:r>
              <a:rPr lang="el-GR" sz="2400" dirty="0" smtClean="0">
                <a:ea typeface="ＭＳ Ｐゴシック" pitchFamily="-112" charset="-128"/>
              </a:rPr>
              <a:t>Στατιστικά Συλλογής. Συμπίεση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527175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συλλογή με τα άπαντα του </a:t>
            </a:r>
            <a:r>
              <a:rPr lang="en-US" sz="2400" dirty="0" smtClean="0">
                <a:ea typeface="ＭＳ Ｐゴシック" charset="-128"/>
              </a:rPr>
              <a:t>Shakespeare</a:t>
            </a:r>
            <a:r>
              <a:rPr lang="el-GR" sz="2400" dirty="0" smtClean="0">
                <a:ea typeface="ＭＳ Ｐゴシック" charset="-128"/>
              </a:rPr>
              <a:t> δεν είναι αρκετά μεγάλη για το σκοπό της σημερινής διάλεξης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συλλογή που θα χρησιμοποιήσουμε δεν είναι στην πραγματικότητα πολύ μεγάλη, αλλά είναι διαθέσιμη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στο κοινό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Θα χρησιμοποιήσουμε τη συλλογή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Είναι ένας χρόνος του κυκλώματος ειδήσεων του </a:t>
            </a:r>
            <a:r>
              <a:rPr lang="en-US" sz="2400" dirty="0" smtClean="0">
                <a:ea typeface="ＭＳ Ｐゴシック" charset="-128"/>
              </a:rPr>
              <a:t>Reuters </a:t>
            </a:r>
            <a:r>
              <a:rPr lang="el-GR" sz="2400" dirty="0" smtClean="0">
                <a:ea typeface="ＭＳ Ｐゴシック" charset="-128"/>
              </a:rPr>
              <a:t>(</a:t>
            </a:r>
            <a:r>
              <a:rPr lang="en-US" sz="2400" dirty="0" smtClean="0">
                <a:ea typeface="ＭＳ Ｐゴシック" charset="-128"/>
              </a:rPr>
              <a:t>Reuters newswire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 (</a:t>
            </a:r>
            <a:r>
              <a:rPr lang="el-GR" sz="2400" dirty="0" smtClean="0">
                <a:ea typeface="ＭＳ Ｐゴシック" charset="-128"/>
              </a:rPr>
              <a:t>μέρος του </a:t>
            </a:r>
            <a:r>
              <a:rPr lang="en-US" sz="2400" dirty="0" smtClean="0">
                <a:ea typeface="ＭＳ Ｐゴシック" charset="-128"/>
              </a:rPr>
              <a:t>1995 </a:t>
            </a:r>
            <a:r>
              <a:rPr lang="el-GR" sz="2400" dirty="0" smtClean="0">
                <a:ea typeface="ＭＳ Ｐゴシック" charset="-128"/>
              </a:rPr>
              <a:t>και</a:t>
            </a:r>
            <a:r>
              <a:rPr lang="en-US" sz="2400" dirty="0" smtClean="0">
                <a:ea typeface="ＭＳ Ｐゴシック" charset="-128"/>
              </a:rPr>
              <a:t> 1996)</a:t>
            </a:r>
            <a:endParaRPr lang="el-GR" sz="2400" dirty="0" smtClean="0">
              <a:ea typeface="ＭＳ Ｐゴシック" charset="-128"/>
            </a:endParaRP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1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GB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κειμένου</a:t>
            </a:r>
            <a:endParaRPr lang="en-US" sz="2400" i="1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17369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5600" y="365126"/>
            <a:ext cx="85598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Ένα έγγραφο της συλλογής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Reuters RCV1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5800"/>
            <a:ext cx="84328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>
                <a:solidFill>
                  <a:schemeClr val="bg2">
                    <a:lumMod val="10000"/>
                  </a:schemeClr>
                </a:solidFill>
              </a:rPr>
              <a:t>Κ</a:t>
            </a:r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2796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2105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Η συλλογή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RCV1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στατιστικά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81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Γιατί κατά μέσο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term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είναι μεγαλύτερο από ένα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token;</a:t>
            </a:r>
            <a:endParaRPr lang="el-GR" i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72369"/>
              </p:ext>
            </p:extLst>
          </p:nvPr>
        </p:nvGraphicFramePr>
        <p:xfrm>
          <a:off x="457200" y="1905000"/>
          <a:ext cx="8143932" cy="237743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377439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07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/>
          <p:cNvSpPr>
            <a:spLocks noGrp="1" noChangeArrowheads="1"/>
          </p:cNvSpPr>
          <p:nvPr>
            <p:ph type="title"/>
          </p:nvPr>
        </p:nvSpPr>
        <p:spPr>
          <a:xfrm>
            <a:off x="0" y="170367"/>
            <a:ext cx="7391400" cy="128847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ατασκευή ευρετηρίου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027" name="Rectangle 1026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6232525" cy="157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1</a:t>
            </a:r>
            <a:r>
              <a:rPr lang="el-GR" sz="2200" baseline="30000" dirty="0" smtClean="0">
                <a:ea typeface="ＭＳ Ｐゴシック" charset="-128"/>
              </a:rPr>
              <a:t>ο</a:t>
            </a:r>
            <a:r>
              <a:rPr lang="el-GR" sz="2200" dirty="0" smtClean="0">
                <a:ea typeface="ＭＳ Ｐゴシック" charset="-128"/>
              </a:rPr>
              <a:t> πέρασμα: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sz="2200" dirty="0" smtClean="0">
                <a:ea typeface="ＭＳ Ｐゴシック" charset="-128"/>
              </a:rPr>
              <a:t>Επεξεργαζόμαστε τα έγγραφα για να βρούμε τις λέξεις, δημιουργούμε  ζεύγη </a:t>
            </a:r>
            <a:r>
              <a:rPr lang="en-US" sz="2200" dirty="0" smtClean="0">
                <a:ea typeface="ＭＳ Ｐゴシック" charset="-128"/>
              </a:rPr>
              <a:t>(term, doc-id)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152400" y="4038600"/>
            <a:ext cx="2743200" cy="21336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Arial" charset="0"/>
              </a:rPr>
              <a:t>I did enact Julius</a:t>
            </a:r>
          </a:p>
          <a:p>
            <a:r>
              <a:rPr lang="en-US">
                <a:latin typeface="Arial" charset="0"/>
              </a:rPr>
              <a:t>Caesar I was killed </a:t>
            </a:r>
          </a:p>
          <a:p>
            <a:r>
              <a:rPr lang="en-US">
                <a:latin typeface="Arial" charset="0"/>
              </a:rPr>
              <a:t>i' the Capitol; </a:t>
            </a:r>
          </a:p>
          <a:p>
            <a:r>
              <a:rPr lang="en-US">
                <a:latin typeface="Arial" charset="0"/>
              </a:rPr>
              <a:t>Brutus killed me.</a:t>
            </a:r>
          </a:p>
        </p:txBody>
      </p:sp>
      <p:sp>
        <p:nvSpPr>
          <p:cNvPr id="1029" name="Text Box 1028"/>
          <p:cNvSpPr txBox="1">
            <a:spLocks noChangeArrowheads="1"/>
          </p:cNvSpPr>
          <p:nvPr/>
        </p:nvSpPr>
        <p:spPr bwMode="auto">
          <a:xfrm>
            <a:off x="12954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1</a:t>
            </a:r>
          </a:p>
        </p:txBody>
      </p:sp>
      <p:sp>
        <p:nvSpPr>
          <p:cNvPr id="1030" name="Rectangle 1029"/>
          <p:cNvSpPr>
            <a:spLocks noChangeArrowheads="1"/>
          </p:cNvSpPr>
          <p:nvPr/>
        </p:nvSpPr>
        <p:spPr bwMode="auto">
          <a:xfrm>
            <a:off x="3200400" y="4038600"/>
            <a:ext cx="3124200" cy="2286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Arial" charset="0"/>
              </a:rPr>
              <a:t>So let it be with</a:t>
            </a:r>
          </a:p>
          <a:p>
            <a:r>
              <a:rPr lang="en-US" dirty="0">
                <a:latin typeface="Arial" charset="0"/>
              </a:rPr>
              <a:t>Caesar. The noble</a:t>
            </a:r>
          </a:p>
          <a:p>
            <a:r>
              <a:rPr lang="en-US" dirty="0">
                <a:latin typeface="Arial" charset="0"/>
              </a:rPr>
              <a:t>Brutus hath told you</a:t>
            </a:r>
          </a:p>
          <a:p>
            <a:r>
              <a:rPr lang="en-US" dirty="0">
                <a:latin typeface="Arial" charset="0"/>
              </a:rPr>
              <a:t>Caesar was ambitious</a:t>
            </a:r>
          </a:p>
        </p:txBody>
      </p:sp>
      <p:sp>
        <p:nvSpPr>
          <p:cNvPr id="1031" name="Text Box 1030"/>
          <p:cNvSpPr txBox="1">
            <a:spLocks noChangeArrowheads="1"/>
          </p:cNvSpPr>
          <p:nvPr/>
        </p:nvSpPr>
        <p:spPr bwMode="auto">
          <a:xfrm>
            <a:off x="3886200" y="3581400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Doc 2</a:t>
            </a:r>
          </a:p>
        </p:txBody>
      </p:sp>
      <p:sp>
        <p:nvSpPr>
          <p:cNvPr id="1345543" name="Line 1031"/>
          <p:cNvSpPr>
            <a:spLocks noChangeShapeType="1"/>
          </p:cNvSpPr>
          <p:nvPr/>
        </p:nvSpPr>
        <p:spPr bwMode="auto">
          <a:xfrm>
            <a:off x="5867400" y="38862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Lucida Sans" pitchFamily="-65" charset="0"/>
              <a:ea typeface="Arial Unicode MS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/>
          </p:nvPr>
        </p:nvGraphicFramePr>
        <p:xfrm>
          <a:off x="7292260" y="457200"/>
          <a:ext cx="1624013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Worksheet" r:id="rId4" imgW="1563840" imgH="6761160" progId="Excel.Sheet.8">
                  <p:embed/>
                </p:oleObj>
              </mc:Choice>
              <mc:Fallback>
                <p:oleObj name="Worksheet" r:id="rId4" imgW="156384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260" y="457200"/>
                        <a:ext cx="1624013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8664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Line 1026"/>
          <p:cNvSpPr>
            <a:spLocks noChangeShapeType="1"/>
          </p:cNvSpPr>
          <p:nvPr/>
        </p:nvSpPr>
        <p:spPr bwMode="auto">
          <a:xfrm>
            <a:off x="7010400" y="38862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10200" y="915988"/>
          <a:ext cx="1535113" cy="548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Worksheet" r:id="rId4" imgW="1608840" imgH="6761160" progId="Excel.Sheet.8">
                  <p:embed/>
                </p:oleObj>
              </mc:Choice>
              <mc:Fallback>
                <p:oleObj name="Worksheet" r:id="rId4" imgW="160884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5988"/>
                        <a:ext cx="1535113" cy="548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467600" y="914400"/>
          <a:ext cx="1352550" cy="547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Worksheet" r:id="rId7" imgW="1586160" imgH="6761160" progId="Excel.Sheet.8">
                  <p:embed/>
                </p:oleObj>
              </mc:Choice>
              <mc:Fallback>
                <p:oleObj name="Worksheet" r:id="rId7" imgW="1586160" imgH="67611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914400"/>
                        <a:ext cx="1352550" cy="547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102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Βασικό βήμα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sort</a:t>
            </a:r>
          </a:p>
        </p:txBody>
      </p:sp>
      <p:sp>
        <p:nvSpPr>
          <p:cNvPr id="2054" name="Rectangle 1030"/>
          <p:cNvSpPr>
            <a:spLocks noGrp="1" noChangeArrowheads="1"/>
          </p:cNvSpPr>
          <p:nvPr>
            <p:ph idx="1"/>
          </p:nvPr>
        </p:nvSpPr>
        <p:spPr>
          <a:xfrm>
            <a:off x="468313" y="1499395"/>
            <a:ext cx="4419600" cy="1676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2</a:t>
            </a:r>
            <a:r>
              <a:rPr lang="el-GR" sz="2400" baseline="30000" dirty="0" smtClean="0">
                <a:ea typeface="ＭＳ Ｐゴシック" charset="-128"/>
              </a:rPr>
              <a:t>ο</a:t>
            </a:r>
            <a:r>
              <a:rPr lang="el-GR" sz="2400" dirty="0" smtClean="0">
                <a:ea typeface="ＭＳ Ｐゴシック" charset="-128"/>
              </a:rPr>
              <a:t> πέρασμα: αφού έχουμε επεξεργαστεί όλα τα έγγραφα,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γίνεται διάταξη </a:t>
            </a:r>
            <a:r>
              <a:rPr lang="en-US" sz="2400" dirty="0" smtClean="0">
                <a:ea typeface="ＭＳ Ｐゴシック" charset="-128"/>
              </a:rPr>
              <a:t>(sort) </a:t>
            </a:r>
            <a:r>
              <a:rPr lang="el-GR" sz="2400" dirty="0" smtClean="0">
                <a:ea typeface="ＭＳ Ｐゴシック" charset="-128"/>
              </a:rPr>
              <a:t>με βάση τους όρους (και δευτερευόντως το </a:t>
            </a:r>
            <a:r>
              <a:rPr lang="en-US" sz="2400" dirty="0" smtClean="0">
                <a:ea typeface="ＭＳ Ｐゴシック" charset="-128"/>
              </a:rPr>
              <a:t>doc-id) </a:t>
            </a:r>
            <a:r>
              <a:rPr lang="el-GR" sz="2400" dirty="0" smtClean="0">
                <a:ea typeface="ＭＳ Ｐゴシック" charset="-128"/>
              </a:rPr>
              <a:t>και κατασκευάζουμε το ευρετήριο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013" y="368127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Υπολογίζουμε και όποια επιπρόσθετη πληροφορία χρειάζεται </a:t>
            </a:r>
            <a:r>
              <a:rPr lang="en-US" sz="2000" dirty="0" smtClean="0">
                <a:latin typeface="+mn-lt"/>
              </a:rPr>
              <a:t>(</a:t>
            </a:r>
            <a:r>
              <a:rPr lang="el-GR" sz="2000" dirty="0" smtClean="0">
                <a:latin typeface="+mn-lt"/>
              </a:rPr>
              <a:t>πχ </a:t>
            </a:r>
            <a:r>
              <a:rPr lang="en-US" sz="2000" dirty="0" smtClean="0">
                <a:latin typeface="+mn-lt"/>
              </a:rPr>
              <a:t>frequency)</a:t>
            </a:r>
            <a:endParaRPr lang="el-GR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438" y="479963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 smtClean="0">
                <a:latin typeface="+mn-lt"/>
              </a:rPr>
              <a:t>Συμφέρει να χρησιμοποιούμε </a:t>
            </a:r>
            <a:r>
              <a:rPr lang="en-US" sz="2000" dirty="0" err="1" smtClean="0">
                <a:latin typeface="+mn-lt"/>
              </a:rPr>
              <a:t>termID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αντί </a:t>
            </a:r>
            <a:r>
              <a:rPr lang="en-US" sz="2000" dirty="0" smtClean="0">
                <a:latin typeface="+mn-lt"/>
              </a:rPr>
              <a:t>term </a:t>
            </a:r>
            <a:endParaRPr lang="el-GR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013" y="5638800"/>
            <a:ext cx="368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Θα συζητήσουμε πως γίνεται η διάταξη αν δεν επαρκεί η μνήμη</a:t>
            </a:r>
            <a:endParaRPr lang="el-GR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3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50" y="305008"/>
            <a:ext cx="8686800" cy="1249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Κλιμάκωση της κατασκευής του ευρετηρίου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7772400" cy="1295400"/>
          </a:xfrm>
        </p:spPr>
        <p:txBody>
          <a:bodyPr>
            <a:noAutofit/>
          </a:bodyPr>
          <a:lstStyle/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Για μεγάλες συλλογές, </a:t>
            </a:r>
            <a:r>
              <a:rPr lang="el-GR" sz="2400" i="1" dirty="0" smtClean="0">
                <a:ea typeface="ＭＳ Ｐゴシック" charset="-128"/>
              </a:rPr>
              <a:t>δεν είναι δυνατή η πλήρης κατασκευή του ευρετηρίου στη μνήμη</a:t>
            </a:r>
            <a:r>
              <a:rPr lang="el-GR" sz="2400" dirty="0" smtClean="0">
                <a:ea typeface="ＭＳ Ｐゴシック" charset="-128"/>
              </a:rPr>
              <a:t> (</a:t>
            </a:r>
            <a:r>
              <a:rPr lang="en-US" sz="2400" dirty="0" smtClean="0">
                <a:ea typeface="ＭＳ Ｐゴシック" charset="-128"/>
              </a:rPr>
              <a:t>in-memory</a:t>
            </a:r>
            <a:r>
              <a:rPr lang="el-GR" sz="2400" dirty="0" smtClean="0">
                <a:ea typeface="ＭＳ Ｐゴシック" charset="-128"/>
              </a:rPr>
              <a:t>)</a:t>
            </a:r>
            <a:r>
              <a:rPr lang="en-US" sz="2400" dirty="0" smtClean="0">
                <a:ea typeface="ＭＳ Ｐゴシック" charset="-128"/>
              </a:rPr>
              <a:t> </a:t>
            </a:r>
            <a:endParaRPr lang="el-GR" sz="2400" dirty="0" smtClean="0">
              <a:ea typeface="ＭＳ Ｐゴシック" charset="-128"/>
            </a:endParaRP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Δεν μπορούμε να φορτώσουμε όλη τη συλλογή στη μνήμη, να την ταξινομήσουμε και να γράψουμε το ευρετήριο πίσω στο δίσκο</a:t>
            </a:r>
            <a:endParaRPr lang="en-US" sz="2400" dirty="0" smtClean="0">
              <a:ea typeface="ＭＳ Ｐゴシック" charset="-128"/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Πως μπορούμε να κατασκευάσουμε ένα ευρετήριο για μια πολύ μεγάλη συλλογή;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Μας ενδιαφέρει το </a:t>
            </a:r>
            <a:r>
              <a:rPr lang="en-US" sz="2400" dirty="0" smtClean="0">
                <a:ea typeface="ＭＳ Ｐゴシック" charset="-128"/>
              </a:rPr>
              <a:t>I/O </a:t>
            </a:r>
            <a:r>
              <a:rPr lang="el-GR" sz="2400" dirty="0" smtClean="0">
                <a:ea typeface="ＭＳ Ｐゴシック" charset="-128"/>
              </a:rPr>
              <a:t>κόστος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334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External sorting </a:t>
            </a:r>
            <a:endParaRPr lang="el-GR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Κατασκευή με βάση τη διάταξη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idx="1"/>
          </p:nvPr>
        </p:nvSpPr>
        <p:spPr>
          <a:xfrm>
            <a:off x="297975" y="1524000"/>
            <a:ext cx="8305800" cy="2819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Κάποιοι υπολογισμοί: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Κάθε εγγραφή καταχώρησης (ακόμα και χωρίς πληροφορία θέσης - </a:t>
            </a:r>
            <a:r>
              <a:rPr lang="en-US" sz="2000" dirty="0" smtClean="0">
                <a:ea typeface="ＭＳ Ｐゴシック" charset="-128"/>
              </a:rPr>
              <a:t>non-positional</a:t>
            </a:r>
            <a:r>
              <a:rPr lang="el-GR" sz="2000" dirty="0" smtClean="0">
                <a:ea typeface="ＭＳ Ｐゴシック" charset="-128"/>
              </a:rPr>
              <a:t>) δηλαδή </a:t>
            </a:r>
            <a:r>
              <a:rPr lang="en-US" sz="2000" i="1" dirty="0" smtClean="0">
                <a:ea typeface="ＭＳ Ｐゴシック" charset="-128"/>
              </a:rPr>
              <a:t>(</a:t>
            </a:r>
            <a:r>
              <a:rPr lang="en-US" sz="2000" i="1" dirty="0" err="1" smtClean="0">
                <a:ea typeface="ＭＳ Ｐゴシック" charset="-128"/>
              </a:rPr>
              <a:t>termID</a:t>
            </a:r>
            <a:r>
              <a:rPr lang="en-US" sz="2000" i="1" dirty="0" smtClean="0">
                <a:ea typeface="ＭＳ Ｐゴシック" charset="-128"/>
              </a:rPr>
              <a:t>, </a:t>
            </a:r>
            <a:r>
              <a:rPr lang="en-US" sz="2000" i="1" dirty="0" err="1" smtClean="0">
                <a:ea typeface="ＭＳ Ｐゴシック" charset="-128"/>
              </a:rPr>
              <a:t>docID</a:t>
            </a:r>
            <a:r>
              <a:rPr lang="en-US" sz="2000" i="1" dirty="0" smtClean="0">
                <a:ea typeface="ＭＳ Ｐゴシック" charset="-128"/>
              </a:rPr>
              <a:t>,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freq</a:t>
            </a:r>
            <a:r>
              <a:rPr lang="en-US" sz="2000" i="1" dirty="0" smtClean="0">
                <a:ea typeface="ＭＳ Ｐゴシック" charset="-128"/>
              </a:rPr>
              <a:t>)</a:t>
            </a:r>
            <a:r>
              <a:rPr lang="el-GR" sz="2000" dirty="0" smtClean="0">
                <a:ea typeface="ＭＳ Ｐゴシック" charset="-128"/>
              </a:rPr>
              <a:t> καταλαμβάνει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4+4+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4</a:t>
            </a:r>
            <a:r>
              <a:rPr lang="el-GR" sz="2000" dirty="0" smtClean="0">
                <a:ea typeface="ＭＳ Ｐゴシック" charset="-128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12 bytes </a:t>
            </a:r>
            <a:r>
              <a:rPr lang="el-GR" sz="2000" dirty="0" smtClean="0">
                <a:ea typeface="ＭＳ Ｐゴシック" charset="-128"/>
              </a:rPr>
              <a:t>και απαιτεί πολύ χώρο για μεγάλες συλλογές </a:t>
            </a:r>
          </a:p>
          <a:p>
            <a:pPr lvl="1" eaLnBrk="1" hangingPunct="1"/>
            <a:r>
              <a:rPr lang="el-GR" sz="1600" dirty="0"/>
              <a:t>Χρήση </a:t>
            </a:r>
            <a:r>
              <a:rPr lang="en-US" sz="1600" dirty="0" err="1"/>
              <a:t>termID</a:t>
            </a:r>
            <a:r>
              <a:rPr lang="en-US" sz="1600" dirty="0"/>
              <a:t> </a:t>
            </a:r>
            <a:r>
              <a:rPr lang="el-GR" sz="1600" dirty="0"/>
              <a:t>αντί </a:t>
            </a:r>
            <a:r>
              <a:rPr lang="en-US" sz="1600" dirty="0"/>
              <a:t>term </a:t>
            </a:r>
            <a:r>
              <a:rPr lang="el-GR" sz="1600" dirty="0"/>
              <a:t>για καλύτερη </a:t>
            </a:r>
            <a:r>
              <a:rPr lang="el-GR" sz="1600" dirty="0" smtClean="0"/>
              <a:t>απόδοση (400</a:t>
            </a:r>
            <a:r>
              <a:rPr lang="en-US" sz="1600" dirty="0" smtClean="0"/>
              <a:t>.</a:t>
            </a:r>
            <a:r>
              <a:rPr lang="el-GR" sz="1600" dirty="0" smtClean="0"/>
              <a:t>000 όροι =&gt; 4 </a:t>
            </a:r>
            <a:r>
              <a:rPr lang="en-US" sz="1600" dirty="0" smtClean="0"/>
              <a:t>bytes </a:t>
            </a:r>
            <a:r>
              <a:rPr lang="el-GR" sz="1600" dirty="0" smtClean="0"/>
              <a:t>για </a:t>
            </a:r>
            <a:r>
              <a:rPr lang="en-US" sz="1600" dirty="0" smtClean="0"/>
              <a:t>ids</a:t>
            </a:r>
            <a:r>
              <a:rPr lang="el-GR" sz="1600" dirty="0" smtClean="0"/>
              <a:t> </a:t>
            </a:r>
            <a:r>
              <a:rPr lang="en-US" sz="1600" dirty="0" smtClean="0"/>
              <a:t>vs 7,5 </a:t>
            </a:r>
            <a:r>
              <a:rPr lang="el-GR" sz="1600" dirty="0" smtClean="0"/>
              <a:t>για το </a:t>
            </a:r>
            <a:r>
              <a:rPr lang="en-US" sz="1600" dirty="0" smtClean="0"/>
              <a:t>term) </a:t>
            </a: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Χρήση </a:t>
            </a:r>
            <a:r>
              <a:rPr lang="en-US" sz="1600" dirty="0" err="1" smtClean="0">
                <a:ea typeface="ＭＳ Ｐゴシック" charset="-128"/>
              </a:rPr>
              <a:t>docID</a:t>
            </a:r>
            <a:r>
              <a:rPr lang="en-US" sz="1600" dirty="0" smtClean="0">
                <a:ea typeface="ＭＳ Ｐゴシック" charset="-128"/>
              </a:rPr>
              <a:t> (800.000 </a:t>
            </a:r>
            <a:r>
              <a:rPr lang="el-GR" sz="1600" dirty="0" smtClean="0">
                <a:ea typeface="ＭＳ Ｐゴシック" charset="-128"/>
              </a:rPr>
              <a:t>έγραφα)</a:t>
            </a:r>
            <a:endParaRPr lang="en-US" sz="1600" dirty="0" smtClean="0">
              <a:ea typeface="ＭＳ Ｐゴシック" charset="-128"/>
            </a:endParaRPr>
          </a:p>
          <a:p>
            <a:pPr eaLnBrk="1" hangingPunct="1"/>
            <a:r>
              <a:rPr lang="en-US" sz="2000" dirty="0" smtClean="0">
                <a:ea typeface="ＭＳ Ｐゴシック" charset="-128"/>
              </a:rPr>
              <a:t>T = 100</a:t>
            </a:r>
            <a:r>
              <a:rPr lang="el-GR" sz="2000" dirty="0" smtClean="0">
                <a:ea typeface="ＭＳ Ｐゴシック" charset="-128"/>
              </a:rPr>
              <a:t>.</a:t>
            </a:r>
            <a:r>
              <a:rPr lang="en-US" sz="2000" dirty="0" smtClean="0">
                <a:ea typeface="ＭＳ Ｐゴシック" charset="-128"/>
              </a:rPr>
              <a:t>000</a:t>
            </a:r>
            <a:r>
              <a:rPr lang="el-GR" sz="2000" dirty="0" smtClean="0">
                <a:ea typeface="ＭＳ Ｐゴシック" charset="-128"/>
              </a:rPr>
              <a:t>.</a:t>
            </a:r>
            <a:r>
              <a:rPr lang="en-US" sz="2000" dirty="0" smtClean="0">
                <a:ea typeface="ＭＳ Ｐゴシック" charset="-128"/>
              </a:rPr>
              <a:t>000 </a:t>
            </a:r>
            <a:r>
              <a:rPr lang="el-GR" sz="2000" dirty="0" smtClean="0">
                <a:ea typeface="ＭＳ Ｐゴシック" charset="-128"/>
              </a:rPr>
              <a:t>όροι για το </a:t>
            </a:r>
            <a:r>
              <a:rPr lang="en-US" sz="2000" dirty="0" smtClean="0">
                <a:ea typeface="ＭＳ Ｐゴシック" charset="-128"/>
              </a:rPr>
              <a:t>RCV1</a:t>
            </a:r>
            <a:r>
              <a:rPr lang="el-GR" sz="2000" dirty="0" smtClean="0">
                <a:ea typeface="ＭＳ Ｐゴシック" charset="-128"/>
              </a:rPr>
              <a:t> (1.2 </a:t>
            </a:r>
            <a:r>
              <a:rPr lang="en-US" sz="2000" dirty="0" smtClean="0">
                <a:ea typeface="ＭＳ Ｐゴシック" charset="-128"/>
              </a:rPr>
              <a:t>GB)</a:t>
            </a:r>
          </a:p>
          <a:p>
            <a:pPr lvl="1" eaLnBrk="1" hangingPunct="1"/>
            <a:r>
              <a:rPr lang="el-GR" sz="1600" dirty="0" smtClean="0">
                <a:ea typeface="ＭＳ Ｐゴシック" charset="-128"/>
              </a:rPr>
              <a:t>Αυτή η συλλογή χωράει στη μνήμη, αλλά στην πραγματικότητα πολύ μεγαλύτερες, Π.χ.</a:t>
            </a:r>
            <a:r>
              <a:rPr lang="en-US" sz="1600" dirty="0" smtClean="0">
                <a:ea typeface="ＭＳ Ｐゴシック" charset="-128"/>
              </a:rPr>
              <a:t>, </a:t>
            </a:r>
            <a:r>
              <a:rPr lang="el-GR" sz="1600" dirty="0" smtClean="0">
                <a:ea typeface="ＭＳ Ｐゴシック" charset="-128"/>
              </a:rPr>
              <a:t>οι</a:t>
            </a:r>
            <a:r>
              <a:rPr lang="en-US" sz="1600" dirty="0" smtClean="0">
                <a:ea typeface="ＭＳ Ｐゴシック" charset="-128"/>
              </a:rPr>
              <a:t> </a:t>
            </a:r>
            <a:r>
              <a:rPr lang="en-US" sz="1600" i="1" dirty="0" smtClean="0">
                <a:ea typeface="ＭＳ Ｐゴシック" charset="-128"/>
              </a:rPr>
              <a:t>New York Times </a:t>
            </a:r>
            <a:r>
              <a:rPr lang="el-GR" sz="1600" i="1" dirty="0" smtClean="0">
                <a:ea typeface="ＭＳ Ｐゴシック" charset="-128"/>
              </a:rPr>
              <a:t>παρέχουν ένα ευρετήριο για κύκλωμα ειδήσεων </a:t>
            </a:r>
            <a:r>
              <a:rPr lang="en-US" sz="1600" dirty="0" smtClean="0">
                <a:ea typeface="ＭＳ Ｐゴシック" charset="-128"/>
              </a:rPr>
              <a:t>&gt;150 </a:t>
            </a:r>
            <a:r>
              <a:rPr lang="el-GR" sz="1600" dirty="0" smtClean="0">
                <a:ea typeface="ＭＳ Ｐゴシック" charset="-128"/>
              </a:rPr>
              <a:t>χρόνια</a:t>
            </a:r>
          </a:p>
          <a:p>
            <a:pPr lvl="1" eaLnBrk="1" hangingPunct="1"/>
            <a:endParaRPr lang="en-US" sz="18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Πρέπει να αποθηκεύουμε ενδιάμεσα αποτελέσματα στο δίσκο</a:t>
            </a: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Καθώς κατασκευάζουμε το ευρετήριο, επεξεργαζόμαστε τα έγγραφα ένα-ένα</a:t>
            </a:r>
            <a:endParaRPr lang="en-US" sz="2000" dirty="0" smtClean="0">
              <a:ea typeface="ＭＳ Ｐゴシック" charset="-128"/>
            </a:endParaRPr>
          </a:p>
          <a:p>
            <a:pPr eaLnBrk="1" hangingPunct="1"/>
            <a:r>
              <a:rPr lang="el-GR" sz="2000" dirty="0" smtClean="0">
                <a:ea typeface="ＭＳ Ｐゴシック" charset="-128"/>
              </a:rPr>
              <a:t>Οι τελικές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καταχωρήσεις</a:t>
            </a:r>
            <a:r>
              <a:rPr lang="el-GR" sz="2000" dirty="0" smtClean="0">
                <a:ea typeface="ＭＳ Ｐゴシック" charset="-128"/>
              </a:rPr>
              <a:t> για κάθε όρο είναι 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ημιτελής </a:t>
            </a:r>
            <a:r>
              <a:rPr lang="el-GR" sz="2000" dirty="0">
                <a:ea typeface="ＭＳ Ｐゴシック" charset="-128"/>
              </a:rPr>
              <a:t>μέχρι το τέλος </a:t>
            </a:r>
          </a:p>
          <a:p>
            <a:pPr eaLnBrk="1" hangingPunct="1"/>
            <a:endParaRPr lang="el-GR" sz="2000" i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310577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04800" y="801102"/>
            <a:ext cx="8534400" cy="124936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Διάταξη χρησιμοποιώντας το δίσκο σαν «μνήμη»;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2908007"/>
            <a:ext cx="8534400" cy="2590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Μπορούμε να χρησιμοποιήσουμε </a:t>
            </a:r>
            <a:r>
              <a:rPr lang="el-GR" i="1" dirty="0" smtClean="0">
                <a:ea typeface="ＭＳ Ｐゴシック" charset="-128"/>
              </a:rPr>
              <a:t>τον ίδιο αλγόριθμο διάταξης για την </a:t>
            </a:r>
            <a:r>
              <a:rPr lang="el-GR" dirty="0" smtClean="0">
                <a:ea typeface="ＭＳ Ｐゴシック" charset="-128"/>
              </a:rPr>
              <a:t>κατασκευή του ευρετηρίου αλλά χρησιμοποιώντας δίσκο αντί για μνήμη;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charset="-128"/>
              </a:rPr>
              <a:t>Όχι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Διάταξη</a:t>
            </a:r>
            <a:r>
              <a:rPr lang="en-US" dirty="0" smtClean="0">
                <a:ea typeface="ＭＳ Ｐゴシック" charset="-128"/>
              </a:rPr>
              <a:t> T = 100,000,000 </a:t>
            </a:r>
            <a:r>
              <a:rPr lang="el-GR" dirty="0" smtClean="0">
                <a:ea typeface="ＭＳ Ｐゴシック" charset="-128"/>
              </a:rPr>
              <a:t>εγγραφών στο δίσκο είναι πολύ αργή – πολλές τυχαίες ανακτήσεις (</a:t>
            </a:r>
            <a:r>
              <a:rPr lang="en-US" dirty="0" smtClean="0">
                <a:ea typeface="ＭＳ Ｐゴシック" charset="-128"/>
              </a:rPr>
              <a:t>disk seeks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sz="2400" i="1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/>
              <a:t>K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0983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19100" y="70050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BSBI: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Αλγόριθμος κατασκευής κατά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block (Blocked sort-based Indexing) 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653498" y="2895600"/>
            <a:ext cx="7467600" cy="18541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Χώρισε τη συλλογή εγγράφων σε κομμάτια ίσου μεγέθους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Ταξινόμησε τα ζεύγη </a:t>
            </a:r>
            <a:r>
              <a:rPr lang="en-US" dirty="0" smtClean="0"/>
              <a:t> </a:t>
            </a:r>
            <a:r>
              <a:rPr lang="en-US" dirty="0" err="1"/>
              <a:t>termID</a:t>
            </a:r>
            <a:r>
              <a:rPr lang="en-US" dirty="0"/>
              <a:t>–</a:t>
            </a:r>
            <a:r>
              <a:rPr lang="en-US" dirty="0" err="1"/>
              <a:t>docID</a:t>
            </a:r>
            <a:r>
              <a:rPr lang="en-US" dirty="0"/>
              <a:t> </a:t>
            </a:r>
            <a:r>
              <a:rPr lang="el-GR" dirty="0" smtClean="0"/>
              <a:t>για κάθε κομμάτι στη μνήμη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Αποθήκευσε τα ενδιάμεσα αποτελέσματα (</a:t>
            </a:r>
            <a:r>
              <a:rPr lang="en-US" dirty="0" smtClean="0">
                <a:solidFill>
                  <a:srgbClr val="FF0000"/>
                </a:solidFill>
              </a:rPr>
              <a:t>runs</a:t>
            </a:r>
            <a:r>
              <a:rPr lang="en-US" dirty="0" smtClean="0"/>
              <a:t>) </a:t>
            </a:r>
            <a:r>
              <a:rPr lang="el-GR" dirty="0" smtClean="0"/>
              <a:t>στο δίσκο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Συγχώνευσε τα ενδιάμεσα αποτελέσματα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12528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221" y="97488"/>
            <a:ext cx="851535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Αλγόριθμος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BSBI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73848"/>
            <a:ext cx="6286500" cy="28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750" y="230167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28" y="5238308"/>
            <a:ext cx="85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Διάβασε ένα-ένα τα έγγραφα – γεμίζοντας ένα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με &lt;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docid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&gt;,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Invert: (1)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διάταξη ζευγών με βάση το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(2)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συγκέντρωση όλων με το ίδιο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termid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σε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postings,</a:t>
            </a:r>
          </a:p>
          <a:p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Γ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ράψε το γε</a:t>
            </a:r>
            <a:r>
              <a:rPr lang="el-GR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μ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άτο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block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στο δίσκο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221" y="999286"/>
            <a:ext cx="7086600" cy="12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auto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el-GR" sz="21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Βασική ιδέα:</a:t>
            </a:r>
            <a:endParaRPr lang="en-US" sz="2100" dirty="0">
              <a:solidFill>
                <a:prstClr val="black"/>
              </a:solidFill>
              <a:latin typeface="Calibri" panose="020F0502020204030204"/>
              <a:ea typeface="ＭＳ Ｐゴシック" charset="-128"/>
              <a:cs typeface="+mn-cs"/>
            </a:endParaRPr>
          </a:p>
          <a:p>
            <a:pPr marL="514350" lvl="1" indent="-17145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Συγκέντρωσε καταχωρήσεις για να γεμίσει ένα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block,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διάταξε τις καταχωρήσεις σε κάθε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block,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γράψε το στο δίσκο (</a:t>
            </a: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ea typeface="ＭＳ Ｐゴシック" charset="-128"/>
                <a:cs typeface="+mn-cs"/>
              </a:rPr>
              <a:t>run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)</a:t>
            </a:r>
          </a:p>
          <a:p>
            <a:pPr marL="514350" lvl="1" indent="-171450" defTabSz="685800" fontAlgn="auto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Μετά συγχώνευσε τα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blocks 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σε ένα μεγάλο διατεταγμένο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block</a:t>
            </a: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1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969431" cy="1905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n-US" sz="4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ea typeface="ＭＳ Ｐゴシック" pitchFamily="-112" charset="-128"/>
              </a:rPr>
              <a:t> </a:t>
            </a:r>
            <a:r>
              <a:rPr lang="el-GR" sz="4000" dirty="0" smtClean="0">
                <a:ea typeface="ＭＳ Ｐゴシック" pitchFamily="-112" charset="-128"/>
              </a:rPr>
              <a:t>Κατασκευή ευρετηρίου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ea typeface="ＭＳ Ｐゴシック" pitchFamily="-112" charset="-128"/>
              </a:rPr>
              <a:t> </a:t>
            </a:r>
            <a:r>
              <a:rPr lang="el-GR" sz="4000" dirty="0" smtClean="0">
                <a:ea typeface="ＭＳ Ｐゴシック" pitchFamily="-112" charset="-128"/>
              </a:rPr>
              <a:t>Στατιστικά για τη συλλογή</a:t>
            </a:r>
            <a:endParaRPr lang="en-US" sz="4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4000" dirty="0" smtClean="0">
                <a:ea typeface="ＭＳ Ｐゴシック" pitchFamily="-112" charset="-128"/>
              </a:rPr>
              <a:t> </a:t>
            </a:r>
            <a:r>
              <a:rPr lang="el-GR" sz="4000" dirty="0" smtClean="0">
                <a:ea typeface="ＭＳ Ｐゴシック" pitchFamily="-112" charset="-128"/>
              </a:rPr>
              <a:t>Συμπίεση</a:t>
            </a:r>
            <a:endParaRPr lang="en-US" sz="40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38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4-5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19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342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smtClean="0"/>
              <a:t> </a:t>
            </a:r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4" y="1828800"/>
            <a:ext cx="8845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603057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merge sort 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189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Διάταξη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 blocks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10M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εγγραφών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3516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46470"/>
            <a:ext cx="78486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Πρώτα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l-GR" dirty="0" smtClean="0">
                <a:ea typeface="ＭＳ Ｐゴシック" charset="-128"/>
              </a:rPr>
              <a:t>διάβασε κάθε </a:t>
            </a:r>
            <a:r>
              <a:rPr lang="en-US" dirty="0" smtClean="0">
                <a:ea typeface="ＭＳ Ｐゴシック" charset="-128"/>
              </a:rPr>
              <a:t>block </a:t>
            </a:r>
            <a:r>
              <a:rPr lang="el-GR" dirty="0" smtClean="0">
                <a:ea typeface="ＭＳ Ｐゴシック" charset="-128"/>
              </a:rPr>
              <a:t>και διάταξε τις εγγραφές του</a:t>
            </a:r>
            <a:r>
              <a:rPr lang="en-US" dirty="0" smtClean="0">
                <a:ea typeface="ＭＳ Ｐゴシック" charset="-128"/>
              </a:rPr>
              <a:t>: 	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-128"/>
              </a:rPr>
              <a:t>Quicksort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2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αναμενόμενα βήματα</a:t>
            </a:r>
            <a:endParaRPr lang="en-US" dirty="0" smtClean="0">
              <a:ea typeface="ＭＳ Ｐゴシック" charset="-128"/>
            </a:endParaRP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Στην περίπτωσή μας,  </a:t>
            </a:r>
            <a:r>
              <a:rPr lang="en-US" dirty="0" smtClean="0">
                <a:ea typeface="ＭＳ Ｐゴシック" charset="-128"/>
              </a:rPr>
              <a:t>2 x (10M </a:t>
            </a:r>
            <a:r>
              <a:rPr lang="en-US" dirty="0" err="1" smtClean="0">
                <a:ea typeface="ＭＳ Ｐゴシック" charset="-128"/>
              </a:rPr>
              <a:t>ln</a:t>
            </a:r>
            <a:r>
              <a:rPr lang="en-US" dirty="0" smtClean="0">
                <a:ea typeface="ＭＳ Ｐゴシック" charset="-128"/>
              </a:rPr>
              <a:t> 10M) steps</a:t>
            </a:r>
          </a:p>
          <a:p>
            <a:pPr eaLnBrk="1" hangingPunct="1">
              <a:defRPr/>
            </a:pPr>
            <a:r>
              <a:rPr lang="el-GR" i="1" dirty="0">
                <a:ea typeface="ＭＳ Ｐゴシック" charset="-128"/>
              </a:rPr>
              <a:t>Άσκηση</a:t>
            </a:r>
            <a:r>
              <a:rPr lang="en-US" i="1" dirty="0">
                <a:ea typeface="ＭＳ Ｐゴシック" charset="-128"/>
              </a:rPr>
              <a:t>: </a:t>
            </a:r>
            <a:r>
              <a:rPr lang="el-GR" i="1" dirty="0">
                <a:ea typeface="ＭＳ Ｐゴシック" charset="-128"/>
              </a:rPr>
              <a:t>εκτιμήστε το συνολικό κόστος για να διαβάσουμε κάθε </a:t>
            </a:r>
            <a:r>
              <a:rPr lang="en-US" i="1" dirty="0">
                <a:ea typeface="ＭＳ Ｐゴシック" charset="-128"/>
              </a:rPr>
              <a:t>block </a:t>
            </a:r>
            <a:r>
              <a:rPr lang="el-GR" i="1" dirty="0">
                <a:ea typeface="ＭＳ Ｐゴシック" charset="-128"/>
              </a:rPr>
              <a:t>από το δίσκο και να εφαρμόσουμε </a:t>
            </a:r>
            <a:r>
              <a:rPr lang="en-US" i="1" dirty="0">
                <a:ea typeface="ＭＳ Ｐゴシック" charset="-128"/>
              </a:rPr>
              <a:t>quicksort </a:t>
            </a:r>
            <a:r>
              <a:rPr lang="el-GR" i="1" dirty="0">
                <a:ea typeface="ＭＳ Ｐゴシック" charset="-128"/>
              </a:rPr>
              <a:t>σε αυτό</a:t>
            </a:r>
            <a:r>
              <a:rPr lang="en-US" i="1" dirty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10 </a:t>
            </a:r>
            <a:r>
              <a:rPr lang="el-GR" dirty="0" smtClean="0">
                <a:ea typeface="ＭＳ Ｐゴシック" charset="-128"/>
              </a:rPr>
              <a:t>φορές αυτή η εκτίμηση του χρόνου μας δίνει 10 διατεταγμένα </a:t>
            </a:r>
            <a:r>
              <a:rPr lang="en-US" i="1" u="sng" dirty="0" smtClean="0">
                <a:ea typeface="ＭＳ Ｐゴシック" charset="-128"/>
              </a:rPr>
              <a:t>runs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 10</a:t>
            </a:r>
            <a:r>
              <a:rPr lang="en-US" dirty="0" smtClean="0">
                <a:ea typeface="ＭＳ Ｐゴシック" charset="-128"/>
              </a:rPr>
              <a:t>M </a:t>
            </a:r>
            <a:r>
              <a:rPr lang="el-GR" dirty="0" smtClean="0">
                <a:ea typeface="ＭＳ Ｐゴシック" charset="-128"/>
              </a:rPr>
              <a:t>εγγραφών το καθένα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defRPr/>
            </a:pPr>
            <a:r>
              <a:rPr lang="el-GR" dirty="0" smtClean="0">
                <a:ea typeface="ＭＳ Ｐゴシック" charset="-128"/>
              </a:rPr>
              <a:t>Ο απλός τρόπος χρειάζεται 2 αντίγραφα των δεδομένων στο δίσκο </a:t>
            </a:r>
          </a:p>
          <a:p>
            <a:pPr lvl="1" eaLnBrk="1" hangingPunct="1">
              <a:defRPr/>
            </a:pPr>
            <a:r>
              <a:rPr lang="el-GR" dirty="0" smtClean="0">
                <a:ea typeface="ＭＳ Ｐゴシック" charset="-128"/>
              </a:rPr>
              <a:t>Αλλά μπορεί να βελτιωθεί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6126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247650" y="2209800"/>
            <a:ext cx="8686800" cy="2362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Εγγραφές </a:t>
            </a:r>
            <a:r>
              <a:rPr lang="en-US" dirty="0" smtClean="0">
                <a:ea typeface="ＭＳ Ｐゴシック" charset="-128"/>
              </a:rPr>
              <a:t>12-byte (4+4+4) </a:t>
            </a:r>
            <a:r>
              <a:rPr lang="en-US" i="1" dirty="0" smtClean="0">
                <a:ea typeface="ＭＳ Ｐゴシック" charset="-128"/>
              </a:rPr>
              <a:t>(</a:t>
            </a:r>
            <a:r>
              <a:rPr lang="en-US" i="1" dirty="0" err="1" smtClean="0">
                <a:ea typeface="ＭＳ Ｐゴシック" charset="-128"/>
              </a:rPr>
              <a:t>termID</a:t>
            </a:r>
            <a:r>
              <a:rPr lang="en-US" i="1" dirty="0" smtClean="0">
                <a:ea typeface="ＭＳ Ｐゴシック" charset="-128"/>
              </a:rPr>
              <a:t>, </a:t>
            </a:r>
            <a:r>
              <a:rPr lang="en-US" i="1" dirty="0" err="1" smtClean="0">
                <a:ea typeface="ＭＳ Ｐゴシック" charset="-128"/>
              </a:rPr>
              <a:t>docID</a:t>
            </a:r>
            <a:r>
              <a:rPr lang="en-US" i="1" dirty="0" smtClean="0">
                <a:ea typeface="ＭＳ Ｐゴシック" charset="-128"/>
              </a:rPr>
              <a:t>, freq).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Παράγονται κατά τη διάσχιση των εγγράφων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Διάταξη </a:t>
            </a:r>
            <a:r>
              <a:rPr lang="en-US" sz="2400" dirty="0" smtClean="0">
                <a:ea typeface="ＭＳ Ｐゴシック" charset="-128"/>
              </a:rPr>
              <a:t>100M </a:t>
            </a:r>
            <a:r>
              <a:rPr lang="el-GR" sz="2400" dirty="0" smtClean="0">
                <a:ea typeface="ＭＳ Ｐゴシック" charset="-128"/>
              </a:rPr>
              <a:t>τέτοιων </a:t>
            </a:r>
            <a:r>
              <a:rPr lang="en-US" sz="2400" dirty="0" smtClean="0">
                <a:ea typeface="ＭＳ Ｐゴシック" charset="-128"/>
              </a:rPr>
              <a:t>12-byte </a:t>
            </a:r>
            <a:r>
              <a:rPr lang="el-GR" sz="2400" dirty="0" smtClean="0">
                <a:ea typeface="ＭＳ Ｐゴシック" charset="-128"/>
              </a:rPr>
              <a:t>εγγραφών με βάση τον όρο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ένα</a:t>
            </a:r>
            <a:r>
              <a:rPr lang="en-US" dirty="0" smtClean="0">
                <a:ea typeface="ＭＳ Ｐゴシック" charset="-128"/>
              </a:rPr>
              <a:t>  </a:t>
            </a:r>
            <a:r>
              <a:rPr lang="en-US" u="sng" dirty="0" smtClean="0">
                <a:solidFill>
                  <a:srgbClr val="FF0000"/>
                </a:solidFill>
                <a:ea typeface="ＭＳ Ｐゴシック" charset="-128"/>
              </a:rPr>
              <a:t>Block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~ 10M </a:t>
            </a:r>
            <a:r>
              <a:rPr lang="el-GR" dirty="0" smtClean="0">
                <a:ea typeface="ＭＳ Ｐゴシック" charset="-128"/>
              </a:rPr>
              <a:t>τέτοιες εγγραφές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Μπορούμε εύκολα να έχουμε κάποια από αυτά στη μνήμη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Αρχικά,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10 </a:t>
            </a:r>
            <a:r>
              <a:rPr lang="el-GR" dirty="0" smtClean="0">
                <a:solidFill>
                  <a:srgbClr val="FF0000"/>
                </a:solidFill>
                <a:ea typeface="ＭＳ Ｐゴシック" charset="-128"/>
              </a:rPr>
              <a:t> τέτοια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blocks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685800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Διάταξη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 blocks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10M 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εγγραφών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43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65126"/>
            <a:ext cx="82867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Πως θα γίνει η συγχώνευση 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runs?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n-US" sz="2400" dirty="0" smtClean="0">
                <a:ea typeface="ＭＳ Ｐゴシック" charset="-128"/>
              </a:rPr>
              <a:t>10 = 4 </a:t>
            </a:r>
            <a:r>
              <a:rPr lang="el-GR" sz="2400" dirty="0" smtClean="0">
                <a:ea typeface="ＭＳ Ｐゴシック" charset="-128"/>
              </a:rPr>
              <a:t>επίπεδα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Σε κάθε επίπεδο, διάβασε στη μνήμη </a:t>
            </a:r>
            <a:r>
              <a:rPr lang="en-US" sz="2400" dirty="0" smtClean="0">
                <a:ea typeface="ＭＳ Ｐゴシック" charset="-128"/>
              </a:rPr>
              <a:t>runs </a:t>
            </a:r>
            <a:r>
              <a:rPr lang="el-GR" sz="2400" dirty="0" smtClean="0">
                <a:ea typeface="ＭＳ Ｐゴシック" charset="-128"/>
              </a:rPr>
              <a:t>σε</a:t>
            </a:r>
            <a:r>
              <a:rPr lang="en-US" sz="2400" dirty="0" smtClean="0">
                <a:ea typeface="ＭＳ Ｐゴシック" charset="-128"/>
              </a:rPr>
              <a:t> blocks </a:t>
            </a:r>
            <a:r>
              <a:rPr lang="el-GR" sz="2400" dirty="0" smtClean="0">
                <a:ea typeface="ＭＳ Ｐゴシック" charset="-128"/>
              </a:rPr>
              <a:t>των </a:t>
            </a:r>
            <a:r>
              <a:rPr lang="en-US" sz="2400" dirty="0" smtClean="0">
                <a:ea typeface="ＭＳ Ｐゴシック" charset="-128"/>
              </a:rPr>
              <a:t>10M, </a:t>
            </a:r>
            <a:r>
              <a:rPr lang="el-GR" sz="2400" dirty="0" smtClean="0">
                <a:ea typeface="ＭＳ Ｐゴシック" charset="-128"/>
              </a:rPr>
              <a:t>συγχώνευσε</a:t>
            </a:r>
            <a:r>
              <a:rPr lang="en-US" sz="2400" dirty="0" smtClean="0">
                <a:ea typeface="ＭＳ Ｐゴシック" charset="-128"/>
              </a:rPr>
              <a:t>, </a:t>
            </a:r>
            <a:r>
              <a:rPr lang="el-GR" sz="2400" dirty="0" smtClean="0">
                <a:ea typeface="ＭＳ Ｐゴシック" charset="-128"/>
              </a:rPr>
              <a:t>γράψε πίσω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24384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8677" name="Line 1029"/>
          <p:cNvSpPr>
            <a:spLocks noChangeShapeType="1"/>
          </p:cNvSpPr>
          <p:nvPr/>
        </p:nvSpPr>
        <p:spPr bwMode="auto">
          <a:xfrm flipV="1">
            <a:off x="24384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3276600" y="3429000"/>
            <a:ext cx="609600" cy="1295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V="1">
            <a:off x="32766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3276600" y="5715000"/>
            <a:ext cx="251460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Disk</a:t>
            </a:r>
          </a:p>
        </p:txBody>
      </p:sp>
      <p:sp>
        <p:nvSpPr>
          <p:cNvPr id="28681" name="Oval 1033"/>
          <p:cNvSpPr>
            <a:spLocks noChangeArrowheads="1"/>
          </p:cNvSpPr>
          <p:nvPr/>
        </p:nvSpPr>
        <p:spPr bwMode="auto">
          <a:xfrm>
            <a:off x="3276600" y="5562600"/>
            <a:ext cx="25146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34"/>
          <p:cNvSpPr>
            <a:spLocks noChangeShapeType="1"/>
          </p:cNvSpPr>
          <p:nvPr/>
        </p:nvSpPr>
        <p:spPr bwMode="auto">
          <a:xfrm flipH="1" flipV="1">
            <a:off x="3200400" y="48768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35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 flipH="1">
            <a:off x="5257800" y="48768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037"/>
          <p:cNvSpPr txBox="1">
            <a:spLocks noChangeArrowheads="1"/>
          </p:cNvSpPr>
          <p:nvPr/>
        </p:nvSpPr>
        <p:spPr bwMode="auto">
          <a:xfrm>
            <a:off x="2605088" y="35433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1</a:t>
            </a:r>
          </a:p>
        </p:txBody>
      </p:sp>
      <p:sp>
        <p:nvSpPr>
          <p:cNvPr id="28686" name="Text Box 1038"/>
          <p:cNvSpPr txBox="1">
            <a:spLocks noChangeArrowheads="1"/>
          </p:cNvSpPr>
          <p:nvPr/>
        </p:nvSpPr>
        <p:spPr bwMode="auto">
          <a:xfrm>
            <a:off x="25908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3</a:t>
            </a:r>
          </a:p>
        </p:txBody>
      </p:sp>
      <p:sp>
        <p:nvSpPr>
          <p:cNvPr id="28687" name="Text Box 1039"/>
          <p:cNvSpPr txBox="1">
            <a:spLocks noChangeArrowheads="1"/>
          </p:cNvSpPr>
          <p:nvPr/>
        </p:nvSpPr>
        <p:spPr bwMode="auto">
          <a:xfrm>
            <a:off x="3429000" y="4114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4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3429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2</a:t>
            </a:r>
          </a:p>
        </p:txBody>
      </p:sp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5943600" y="3124200"/>
            <a:ext cx="609600" cy="2590800"/>
            <a:chOff x="4080" y="2016"/>
            <a:chExt cx="384" cy="1632"/>
          </a:xfrm>
        </p:grpSpPr>
        <p:grpSp>
          <p:nvGrpSpPr>
            <p:cNvPr id="3" name="Group 1042"/>
            <p:cNvGrpSpPr>
              <a:grpSpLocks/>
            </p:cNvGrpSpPr>
            <p:nvPr/>
          </p:nvGrpSpPr>
          <p:grpSpPr bwMode="auto">
            <a:xfrm>
              <a:off x="4080" y="2016"/>
              <a:ext cx="384" cy="816"/>
              <a:chOff x="3168" y="2160"/>
              <a:chExt cx="384" cy="816"/>
            </a:xfrm>
          </p:grpSpPr>
          <p:sp>
            <p:nvSpPr>
              <p:cNvPr id="28702" name="Rectangle 104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044"/>
              <p:cNvSpPr>
                <a:spLocks noChangeShapeType="1"/>
              </p:cNvSpPr>
              <p:nvPr/>
            </p:nvSpPr>
            <p:spPr bwMode="auto">
              <a:xfrm flipV="1">
                <a:off x="3168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Text Box 1045"/>
              <p:cNvSpPr txBox="1">
                <a:spLocks noChangeArrowheads="1"/>
              </p:cNvSpPr>
              <p:nvPr/>
            </p:nvSpPr>
            <p:spPr bwMode="auto">
              <a:xfrm>
                <a:off x="3264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2</a:t>
                </a:r>
              </a:p>
            </p:txBody>
          </p:sp>
          <p:sp>
            <p:nvSpPr>
              <p:cNvPr id="28705" name="Text Box 1046"/>
              <p:cNvSpPr txBox="1">
                <a:spLocks noChangeArrowheads="1"/>
              </p:cNvSpPr>
              <p:nvPr/>
            </p:nvSpPr>
            <p:spPr bwMode="auto">
              <a:xfrm>
                <a:off x="328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1</a:t>
                </a:r>
              </a:p>
            </p:txBody>
          </p:sp>
        </p:grpSp>
        <p:grpSp>
          <p:nvGrpSpPr>
            <p:cNvPr id="4" name="Group 1047"/>
            <p:cNvGrpSpPr>
              <a:grpSpLocks/>
            </p:cNvGrpSpPr>
            <p:nvPr/>
          </p:nvGrpSpPr>
          <p:grpSpPr bwMode="auto">
            <a:xfrm>
              <a:off x="4080" y="2832"/>
              <a:ext cx="384" cy="816"/>
              <a:chOff x="3696" y="2160"/>
              <a:chExt cx="384" cy="816"/>
            </a:xfrm>
          </p:grpSpPr>
          <p:sp>
            <p:nvSpPr>
              <p:cNvPr id="28698" name="Rectangle 1048"/>
              <p:cNvSpPr>
                <a:spLocks noChangeArrowheads="1"/>
              </p:cNvSpPr>
              <p:nvPr/>
            </p:nvSpPr>
            <p:spPr bwMode="auto">
              <a:xfrm>
                <a:off x="3696" y="2160"/>
                <a:ext cx="384" cy="81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1049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Text Box 1050"/>
              <p:cNvSpPr txBox="1">
                <a:spLocks noChangeArrowheads="1"/>
              </p:cNvSpPr>
              <p:nvPr/>
            </p:nvSpPr>
            <p:spPr bwMode="auto">
              <a:xfrm>
                <a:off x="3761" y="259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4</a:t>
                </a:r>
              </a:p>
            </p:txBody>
          </p:sp>
          <p:sp>
            <p:nvSpPr>
              <p:cNvPr id="28701" name="Text Box 1051"/>
              <p:cNvSpPr txBox="1">
                <a:spLocks noChangeArrowheads="1"/>
              </p:cNvSpPr>
              <p:nvPr/>
            </p:nvSpPr>
            <p:spPr bwMode="auto">
              <a:xfrm>
                <a:off x="3761" y="220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Lucida Sans" charset="0"/>
                    <a:cs typeface="Arial Unicode MS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b="1"/>
                  <a:t>3</a:t>
                </a:r>
              </a:p>
            </p:txBody>
          </p:sp>
        </p:grpSp>
      </p:grpSp>
      <p:sp>
        <p:nvSpPr>
          <p:cNvPr id="28690" name="Rectangle 1052"/>
          <p:cNvSpPr>
            <a:spLocks noChangeArrowheads="1"/>
          </p:cNvSpPr>
          <p:nvPr/>
        </p:nvSpPr>
        <p:spPr bwMode="auto">
          <a:xfrm>
            <a:off x="454025" y="5299075"/>
            <a:ext cx="1846263" cy="8318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Runs being</a:t>
            </a:r>
          </a:p>
          <a:p>
            <a:r>
              <a:rPr lang="en-US"/>
              <a:t>merged.</a:t>
            </a:r>
          </a:p>
        </p:txBody>
      </p:sp>
      <p:cxnSp>
        <p:nvCxnSpPr>
          <p:cNvPr id="28691" name="AutoShape 1053"/>
          <p:cNvCxnSpPr>
            <a:cxnSpLocks noChangeShapeType="1"/>
            <a:stCxn id="28690" idx="0"/>
            <a:endCxn id="28676" idx="2"/>
          </p:cNvCxnSpPr>
          <p:nvPr/>
        </p:nvCxnSpPr>
        <p:spPr bwMode="auto">
          <a:xfrm flipV="1">
            <a:off x="1377950" y="4724400"/>
            <a:ext cx="13652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AutoShape 1054"/>
          <p:cNvCxnSpPr>
            <a:cxnSpLocks noChangeShapeType="1"/>
            <a:stCxn id="28690" idx="0"/>
            <a:endCxn id="28678" idx="2"/>
          </p:cNvCxnSpPr>
          <p:nvPr/>
        </p:nvCxnSpPr>
        <p:spPr bwMode="auto">
          <a:xfrm flipV="1">
            <a:off x="1377950" y="4724400"/>
            <a:ext cx="2203450" cy="5746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3" name="Rectangle 1055"/>
          <p:cNvSpPr>
            <a:spLocks noChangeArrowheads="1"/>
          </p:cNvSpPr>
          <p:nvPr/>
        </p:nvSpPr>
        <p:spPr bwMode="auto">
          <a:xfrm>
            <a:off x="6762750" y="3729038"/>
            <a:ext cx="2000250" cy="466725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Merged run.</a:t>
            </a:r>
          </a:p>
        </p:txBody>
      </p:sp>
      <p:cxnSp>
        <p:nvCxnSpPr>
          <p:cNvPr id="28694" name="AutoShape 1056"/>
          <p:cNvCxnSpPr>
            <a:cxnSpLocks noChangeShapeType="1"/>
            <a:stCxn id="28693" idx="1"/>
            <a:endCxn id="28699" idx="1"/>
          </p:cNvCxnSpPr>
          <p:nvPr/>
        </p:nvCxnSpPr>
        <p:spPr bwMode="auto">
          <a:xfrm flipH="1">
            <a:off x="6551613" y="3962400"/>
            <a:ext cx="211137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22360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65126"/>
            <a:ext cx="813435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Πως θα γίνει η συγχώνευση των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runs?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131335" cy="16764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Πιο αποδοτικά με μια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multi-way 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συγχώνευση</a:t>
            </a:r>
            <a:r>
              <a:rPr lang="el-GR" sz="2800" dirty="0" smtClean="0">
                <a:ea typeface="ＭＳ Ｐゴシック" charset="-128"/>
              </a:rPr>
              <a:t>, όπου διαβάζουμε από όλα τα </a:t>
            </a:r>
            <a:r>
              <a:rPr lang="en-US" sz="2800" dirty="0" smtClean="0">
                <a:ea typeface="ＭＳ Ｐゴシック" charset="-128"/>
              </a:rPr>
              <a:t>blocks </a:t>
            </a:r>
            <a:r>
              <a:rPr lang="el-GR" sz="2800" dirty="0" smtClean="0">
                <a:ea typeface="ＭＳ Ｐゴシック" charset="-128"/>
              </a:rPr>
              <a:t>ταυτόχρονα</a:t>
            </a:r>
            <a:endParaRPr lang="en-US" sz="2800" dirty="0" smtClean="0">
              <a:ea typeface="ＭＳ Ｐゴシック" charset="-128"/>
            </a:endParaRPr>
          </a:p>
          <a:p>
            <a:pPr eaLnBrk="1" hangingPunct="1"/>
            <a:r>
              <a:rPr lang="el-GR" sz="2800" dirty="0" smtClean="0">
                <a:ea typeface="ＭＳ Ｐゴシック" charset="-128"/>
              </a:rPr>
              <a:t>Υπό την προϋπόθεση ότι διαβάζουμε στη μνήμη αρκετά μεγάλα κομμάτια κάθε </a:t>
            </a:r>
            <a:r>
              <a:rPr lang="en-US" sz="2800" dirty="0" smtClean="0">
                <a:ea typeface="ＭＳ Ｐゴシック" charset="-128"/>
              </a:rPr>
              <a:t>block </a:t>
            </a:r>
            <a:r>
              <a:rPr lang="el-GR" sz="2800" dirty="0" smtClean="0">
                <a:ea typeface="ＭＳ Ｐゴシック" charset="-128"/>
              </a:rPr>
              <a:t>και μετά γράφουμε πίσω αρκετά μεγάλα κομμάτια, αλλιώς πάλι πρόβλημα με τις αναζητήσεις στο δίσκο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</p:spTree>
    <p:extLst>
      <p:ext uri="{BB962C8B-B14F-4D97-AF65-F5344CB8AC3E}">
        <p14:creationId xmlns:p14="http://schemas.microsoft.com/office/powerpoint/2010/main" val="916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BSBI: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περίληψη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idx="1"/>
          </p:nvPr>
        </p:nvSpPr>
        <p:spPr>
          <a:xfrm>
            <a:off x="400050" y="1877220"/>
            <a:ext cx="8458200" cy="762001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Βασική ιδέα: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Διάβαζε τα έγγραφα, </a:t>
            </a:r>
            <a:r>
              <a:rPr lang="el-GR" dirty="0">
                <a:ea typeface="ＭＳ Ｐゴシック" charset="-128"/>
              </a:rPr>
              <a:t>σ</a:t>
            </a:r>
            <a:r>
              <a:rPr lang="el-GR" dirty="0" smtClean="0">
                <a:ea typeface="ＭＳ Ｐゴシック" charset="-128"/>
              </a:rPr>
              <a:t>υγκέντρωσε  &lt;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&gt; </a:t>
            </a:r>
            <a:r>
              <a:rPr lang="el-GR" dirty="0" smtClean="0">
                <a:ea typeface="ＭＳ Ｐゴシック" charset="-128"/>
              </a:rPr>
              <a:t>καταχωρήσεις έως να γεμίσει ένα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διάταξε τις καταχωρήσεις σε κάθε </a:t>
            </a:r>
            <a:r>
              <a:rPr lang="en-US" dirty="0" smtClean="0">
                <a:ea typeface="ＭＳ Ｐゴシック" charset="-128"/>
              </a:rPr>
              <a:t>block, </a:t>
            </a:r>
            <a:r>
              <a:rPr lang="el-GR" dirty="0" smtClean="0">
                <a:ea typeface="ＭＳ Ｐゴシック" charset="-128"/>
              </a:rPr>
              <a:t>γράψε το στο δίσκο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Μετά συγχώνευσε τα </a:t>
            </a:r>
            <a:r>
              <a:rPr lang="en-US" dirty="0" smtClean="0">
                <a:ea typeface="ＭＳ Ｐゴシック" charset="-128"/>
              </a:rPr>
              <a:t>blocks </a:t>
            </a:r>
            <a:r>
              <a:rPr lang="el-GR" dirty="0" smtClean="0">
                <a:ea typeface="ＭＳ Ｐゴシック" charset="-128"/>
              </a:rPr>
              <a:t>σε ένα μεγάλο διατεταγμένο </a:t>
            </a:r>
            <a:r>
              <a:rPr lang="en-US" dirty="0" smtClean="0">
                <a:ea typeface="ＭＳ Ｐゴシック" charset="-128"/>
              </a:rPr>
              <a:t>block</a:t>
            </a:r>
            <a:r>
              <a:rPr lang="el-GR" dirty="0" smtClean="0">
                <a:ea typeface="ＭＳ Ｐゴシック" charset="-128"/>
              </a:rPr>
              <a:t>.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sp>
        <p:nvSpPr>
          <p:cNvPr id="10" name="Rectangle 1027"/>
          <p:cNvSpPr txBox="1">
            <a:spLocks noChangeArrowheads="1"/>
          </p:cNvSpPr>
          <p:nvPr/>
        </p:nvSpPr>
        <p:spPr bwMode="auto">
          <a:xfrm>
            <a:off x="742950" y="3535364"/>
            <a:ext cx="777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Δυαδική συγχώνευση, μια δεντρική δομή με</a:t>
            </a:r>
            <a:r>
              <a:rPr lang="en-US" sz="2400" dirty="0" smtClean="0">
                <a:ea typeface="ＭＳ Ｐゴシック" charset="-128"/>
              </a:rPr>
              <a:t> log</a:t>
            </a:r>
            <a:r>
              <a:rPr lang="en-US" sz="2400" baseline="-25000" dirty="0" smtClean="0">
                <a:ea typeface="ＭＳ Ｐゴシック" charset="-128"/>
              </a:rPr>
              <a:t>2</a:t>
            </a:r>
            <a:r>
              <a:rPr lang="el-GR" sz="2400" dirty="0" smtClean="0">
                <a:ea typeface="ＭＳ Ｐゴシック" charset="-128"/>
              </a:rPr>
              <a:t>Β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επίπεδα, όπου Β ο αριθμός των </a:t>
            </a:r>
            <a:r>
              <a:rPr lang="en-US" sz="2400" dirty="0" smtClean="0">
                <a:ea typeface="ＭＳ Ｐゴシック" charset="-128"/>
              </a:rPr>
              <a:t>blocks.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Multi-way merge</a:t>
            </a:r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8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X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ρήση αναγνωριστικού όρου (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termID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41960" y="1828800"/>
            <a:ext cx="8229600" cy="2971800"/>
          </a:xfrm>
        </p:spPr>
        <p:txBody>
          <a:bodyPr/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Υπόθεση: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κρατάμε το λεξικό στη μνήμη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το λεξικό (το οποίο μεγαλώνει δυναμικά) για να υλοποιήσουμε την απεικόνιση μεταξύ όρου (</a:t>
            </a:r>
            <a:r>
              <a:rPr lang="en-US" dirty="0" smtClean="0">
                <a:ea typeface="ＭＳ Ｐゴシック" charset="-128"/>
              </a:rPr>
              <a:t>term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σε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l-GR" dirty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(όταν ένας όρος, κοιτάμε αν ήδη </a:t>
            </a:r>
            <a:r>
              <a:rPr lang="en-US" dirty="0" smtClean="0">
                <a:ea typeface="ＭＳ Ｐゴシック" charset="-128"/>
              </a:rPr>
              <a:t>map </a:t>
            </a:r>
            <a:r>
              <a:rPr lang="el-GR" dirty="0" smtClean="0">
                <a:ea typeface="ＭＳ Ｐゴシック" charset="-128"/>
              </a:rPr>
              <a:t>σε </a:t>
            </a:r>
            <a:r>
              <a:rPr lang="en-US" dirty="0" smtClean="0">
                <a:ea typeface="ＭＳ Ｐゴシック" charset="-128"/>
              </a:rPr>
              <a:t>ID, </a:t>
            </a:r>
            <a:r>
              <a:rPr lang="el-GR" dirty="0" err="1" smtClean="0">
                <a:ea typeface="ＭＳ Ｐゴシック" charset="-128"/>
              </a:rPr>
              <a:t>κλπ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Θα μπορούσαμε να εργαστούμε και με </a:t>
            </a:r>
            <a:r>
              <a:rPr lang="en-US" dirty="0" smtClean="0">
                <a:ea typeface="ＭＳ Ｐゴシック" charset="-128"/>
              </a:rPr>
              <a:t>term,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καταχωρήσεις αντί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των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err="1" smtClean="0">
                <a:ea typeface="ＭＳ Ｐゴシック" charset="-128"/>
              </a:rPr>
              <a:t>docID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καταχωρήσεων, αλλά τα ενδιάμεσα αρχεία γίνονται πολύ μεγάλα.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22901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SPIMI: Single-pass in-memory indexing</a:t>
            </a: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(ευρετηρίαση ενός περάσματος)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92597" y="1966120"/>
            <a:ext cx="8229600" cy="2057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>
                <a:ea typeface="ＭＳ Ｐゴシック" charset="-128"/>
              </a:rPr>
              <a:t>Δε </a:t>
            </a:r>
            <a:r>
              <a:rPr lang="el-GR" dirty="0" smtClean="0">
                <a:ea typeface="ＭＳ Ｐゴシック" charset="-128"/>
              </a:rPr>
              <a:t>διατηρούμε</a:t>
            </a:r>
            <a:r>
              <a:rPr lang="en-US" dirty="0" smtClean="0">
                <a:ea typeface="ＭＳ Ｐゴシック" charset="-128"/>
              </a:rPr>
              <a:t> term-</a:t>
            </a:r>
            <a:r>
              <a:rPr lang="en-US" dirty="0" err="1" smtClean="0">
                <a:ea typeface="ＭＳ Ｐゴシック" charset="-128"/>
              </a:rPr>
              <a:t>termID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απεικονίσεις μεταξύ</a:t>
            </a:r>
            <a:r>
              <a:rPr lang="en-US" dirty="0" smtClean="0">
                <a:ea typeface="ＭＳ Ｐゴシック" charset="-128"/>
              </a:rPr>
              <a:t> blocks.</a:t>
            </a:r>
          </a:p>
          <a:p>
            <a:pPr marL="0" indent="0" eaLnBrk="1" hangingPunct="1">
              <a:buNone/>
            </a:pP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Εναλλακτικός αλγόριθμος: Αποφυγή της διάταξης των όρων.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  <a:endParaRPr lang="el-GR" sz="2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Συγκεντρώσετε τις καταχωρήσεις σε λίστες καταχωρήσεων όπως αυτές εμφανίζονται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Κατασκευή </a:t>
            </a:r>
            <a:r>
              <a:rPr lang="el-GR" sz="2400" i="1" dirty="0" smtClean="0">
                <a:ea typeface="ＭＳ Ｐゴシック" charset="-128"/>
              </a:rPr>
              <a:t>ενός πλήρους αντεστραμμένου ευρετηρίου και λεξικού</a:t>
            </a:r>
            <a:r>
              <a:rPr lang="el-GR" sz="2400" dirty="0" smtClean="0">
                <a:ea typeface="ＭＳ Ｐゴシック" charset="-128"/>
              </a:rPr>
              <a:t> για κάθε</a:t>
            </a:r>
            <a:r>
              <a:rPr lang="en-US" sz="2400" dirty="0" smtClean="0">
                <a:ea typeface="ＭＳ Ｐゴシック" charset="-128"/>
              </a:rPr>
              <a:t> block.</a:t>
            </a:r>
            <a:r>
              <a:rPr lang="el-GR" sz="2400" dirty="0" smtClean="0">
                <a:ea typeface="ＭＳ Ｐゴシック" charset="-128"/>
              </a:rPr>
              <a:t> Χρησιμοποίησε κατακερματισμό </a:t>
            </a:r>
            <a:r>
              <a:rPr lang="en-US" sz="2400" dirty="0" smtClean="0">
                <a:ea typeface="ＭＳ Ｐゴシック" charset="-128"/>
              </a:rPr>
              <a:t>(hash) </a:t>
            </a:r>
            <a:r>
              <a:rPr lang="el-GR" sz="2400" dirty="0" smtClean="0">
                <a:ea typeface="ＭＳ Ｐゴシック" charset="-128"/>
              </a:rPr>
              <a:t>ώστε οι καταχωρήσεις του ίδιου όρου στον ίδιο κάδο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Μετά συγχωνεύουμε τα ξεχωριστά ευρετήρια σε ένα μεγάλο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4.3</a:t>
            </a:r>
          </a:p>
        </p:txBody>
      </p:sp>
    </p:spTree>
    <p:extLst>
      <p:ext uri="{BB962C8B-B14F-4D97-AF65-F5344CB8AC3E}">
        <p14:creationId xmlns:p14="http://schemas.microsoft.com/office/powerpoint/2010/main" val="31974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28650" y="25876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SPIMI-Invert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6172200"/>
            <a:ext cx="7772400" cy="457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συγχώνευση όπως και στο</a:t>
            </a:r>
            <a:r>
              <a:rPr lang="en-US" dirty="0" smtClean="0">
                <a:ea typeface="ＭＳ Ｐゴシック" charset="-128"/>
              </a:rPr>
              <a:t> BSBI.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566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1905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Χρησιμοποιούμε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hash</a:t>
            </a:r>
            <a:r>
              <a:rPr lang="el-GR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ώστε οι καταχωρήσεις για τον ίδιο όρο στον ίδιο «κάδο»</a:t>
            </a:r>
          </a:p>
        </p:txBody>
      </p:sp>
    </p:spTree>
    <p:extLst>
      <p:ext uri="{BB962C8B-B14F-4D97-AF65-F5344CB8AC3E}">
        <p14:creationId xmlns:p14="http://schemas.microsoft.com/office/powerpoint/2010/main" val="3118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Δυναμικά ευρετήρια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136775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Μέχρι στιγμής, θεωρήσαμε ότι τα ευρετήρια είναι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στατικά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συμβαίνει σπάνια, στην πραγματικότητα</a:t>
            </a:r>
            <a:r>
              <a:rPr lang="en-US" dirty="0" smtClean="0">
                <a:ea typeface="ＭＳ Ｐゴシック" charset="-128"/>
              </a:rPr>
              <a:t>: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Νέα έγγραφα εμφανίζονται και πρέπει να </a:t>
            </a:r>
            <a:r>
              <a:rPr lang="el-GR" dirty="0" err="1" smtClean="0">
                <a:ea typeface="ＭＳ Ｐゴシック" charset="-128"/>
              </a:rPr>
              <a:t>ευρετηριοποιηθούν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Έγγραφα τροποποιούνται ή διαγράφονται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σημαίνει ότι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πρέπει να ενημερώσουμε τις λίστες καταχωρήσεων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: 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Αλλαγές στις καταχωρήσεις όρων που είναι ήδη στο λεξικό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Προσθήκη νέων όρων στο λεξικό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800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ΚΑΤΑΣΚΕΥΗ ΕΥΡΕΤΗΡΙΟΥ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Μια απλή προσέγγιση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3435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Διατήρησε ένα «μεγάλο» κεντρικό ευρετήριο 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Τα νέα έγγραφα σε μικρό «βοηθητικό» ευρετήριο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auxiliary index</a:t>
            </a:r>
            <a:r>
              <a:rPr lang="en-US" sz="2400" dirty="0" smtClean="0">
                <a:ea typeface="ＭＳ Ｐゴシック" charset="-128"/>
              </a:rPr>
              <a:t>)</a:t>
            </a:r>
            <a:r>
              <a:rPr lang="el-GR" sz="2400" dirty="0" smtClean="0">
                <a:ea typeface="ＭＳ Ｐゴシック" charset="-128"/>
              </a:rPr>
              <a:t> (στη μνήμη)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Ψάξε και στα δύο, συγχώνευσε το αποτέλεσμα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Διαγραφές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Invalidation bit-vector </a:t>
            </a:r>
            <a:r>
              <a:rPr lang="el-GR" sz="2400" dirty="0" smtClean="0">
                <a:ea typeface="ＭＳ Ｐゴシック" charset="-128"/>
              </a:rPr>
              <a:t>για τα διαγραμμένα έγγραφα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charset="-128"/>
              </a:rPr>
              <a:t>Φιλτράρισμα αποτελεσμάτων ώστε όχι διαγραμμένα</a:t>
            </a:r>
            <a:endParaRPr lang="en-US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Περιοδικά, </a:t>
            </a:r>
            <a:r>
              <a:rPr lang="en-US" sz="2400" dirty="0" smtClean="0">
                <a:ea typeface="ＭＳ Ｐゴシック" charset="-128"/>
              </a:rPr>
              <a:t>re-index </a:t>
            </a:r>
            <a:r>
              <a:rPr lang="el-GR" sz="2400" dirty="0" smtClean="0">
                <a:ea typeface="ＭＳ Ｐゴシック" charset="-128"/>
              </a:rPr>
              <a:t> το βοηθητικό στο κυρίως ευρετήριο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4704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Πολυπλοκότητα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72498" y="3048000"/>
            <a:ext cx="8382000" cy="15240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altLang="en-US" sz="2400" dirty="0" smtClean="0">
                <a:ea typeface="ＭＳ Ｐゴシック" charset="-128"/>
              </a:rPr>
              <a:t>Έστω </a:t>
            </a:r>
            <a:r>
              <a:rPr lang="en-US" altLang="en-US" sz="2400" i="1" dirty="0" smtClean="0">
                <a:ea typeface="ＭＳ Ｐゴシック" charset="-128"/>
              </a:rPr>
              <a:t>T</a:t>
            </a:r>
            <a:r>
              <a:rPr lang="en-US" altLang="en-US" sz="2400" dirty="0" smtClean="0">
                <a:ea typeface="ＭＳ Ｐゴシック" charset="-128"/>
              </a:rPr>
              <a:t> o </a:t>
            </a:r>
            <a:r>
              <a:rPr lang="el-GR" altLang="en-US" sz="2400" dirty="0" smtClean="0">
                <a:ea typeface="ＭＳ Ｐゴシック" charset="-128"/>
              </a:rPr>
              <a:t>συνολικός αριθμός των καταχωρήσεων και </a:t>
            </a:r>
            <a:r>
              <a:rPr lang="en-US" altLang="en-US" sz="2400" i="1" dirty="0" smtClean="0">
                <a:ea typeface="ＭＳ Ｐゴシック" charset="-128"/>
              </a:rPr>
              <a:t>n</a:t>
            </a:r>
            <a:r>
              <a:rPr lang="en-US" altLang="en-US" sz="2400" dirty="0" smtClean="0">
                <a:ea typeface="ＭＳ Ｐゴシック" charset="-128"/>
              </a:rPr>
              <a:t> </a:t>
            </a:r>
            <a:r>
              <a:rPr lang="el-GR" altLang="en-US" sz="2400" dirty="0" smtClean="0">
                <a:ea typeface="ＭＳ Ｐゴシック" charset="-128"/>
              </a:rPr>
              <a:t>οι καταχωρήσεις που χωρούν στη μνήμη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 smtClean="0">
                <a:ea typeface="ＭＳ Ｐゴシック" charset="-128"/>
              </a:rPr>
              <a:t>: Τ/</a:t>
            </a:r>
            <a:r>
              <a:rPr lang="en-US" altLang="en-US" sz="2400" dirty="0" smtClean="0">
                <a:ea typeface="ＭＳ Ｐゴシック" charset="-128"/>
              </a:rPr>
              <a:t>n </a:t>
            </a:r>
            <a:r>
              <a:rPr lang="el-GR" altLang="en-US" sz="24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</a:t>
            </a:r>
            <a:r>
              <a:rPr lang="en-US" altLang="en-US" sz="2400" baseline="30000" dirty="0" smtClean="0">
                <a:ea typeface="ＭＳ Ｐゴシック" charset="-128"/>
              </a:rPr>
              <a:t>2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l-GR" altLang="en-US" sz="24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n-US" altLang="en-US" sz="2400" dirty="0" smtClean="0">
                <a:ea typeface="ＭＳ Ｐゴシック" charset="-128"/>
              </a:rPr>
              <a:t>O(</a:t>
            </a:r>
            <a:r>
              <a:rPr lang="el-GR" altLang="en-US" sz="2400" dirty="0" smtClean="0">
                <a:ea typeface="ＭＳ Ｐゴシック" charset="-128"/>
              </a:rPr>
              <a:t>1</a:t>
            </a:r>
            <a:r>
              <a:rPr lang="en-US" altLang="en-US" sz="2400" dirty="0" smtClean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/>
              <a:t>Κεφ</a:t>
            </a:r>
            <a:r>
              <a:rPr lang="en-US" altLang="en-US" sz="1600" dirty="0" smtClean="0"/>
              <a:t>. </a:t>
            </a:r>
            <a:r>
              <a:rPr lang="en-US" altLang="en-US" sz="1600" dirty="0"/>
              <a:t>4.5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051" y="1447800"/>
            <a:ext cx="8317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Αποθηκεύουμε κάθε λίστα καταχωρήσεων σε διαφορετικό αρχείο ή όλο το ευρετήριο σε ένα αρχείο;</a:t>
            </a:r>
          </a:p>
          <a:p>
            <a:r>
              <a:rPr lang="el-GR" dirty="0" smtClean="0">
                <a:latin typeface="+mn-lt"/>
              </a:rPr>
              <a:t>Έστω σε </a:t>
            </a:r>
            <a:r>
              <a:rPr lang="el-GR" dirty="0">
                <a:latin typeface="+mn-lt"/>
              </a:rPr>
              <a:t>έ</a:t>
            </a:r>
            <a:r>
              <a:rPr lang="el-GR" dirty="0" smtClean="0">
                <a:latin typeface="+mn-lt"/>
              </a:rPr>
              <a:t>να αρχείο</a:t>
            </a:r>
          </a:p>
        </p:txBody>
      </p:sp>
    </p:spTree>
    <p:extLst>
      <p:ext uri="{BB962C8B-B14F-4D97-AF65-F5344CB8AC3E}">
        <p14:creationId xmlns:p14="http://schemas.microsoft.com/office/powerpoint/2010/main" val="182522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Θέματα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>
                <a:ea typeface="ＭＳ Ｐゴシック" charset="-128"/>
              </a:rPr>
              <a:t>Σ</a:t>
            </a:r>
            <a:r>
              <a:rPr lang="el-GR" sz="2400" dirty="0" smtClean="0">
                <a:ea typeface="ＭＳ Ｐゴシック" charset="-128"/>
              </a:rPr>
              <a:t>υχνές συγχωνεύσεις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Κακή απόδοση κατά τη διάρκεια της συγχώνευσης </a:t>
            </a:r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αποδοτικό αν κάθε λίστα καταχωρήσεων ήταν αποθηκευμένη σε διαφορετικό αρχείο (τότε, απλώς </a:t>
            </a:r>
            <a:r>
              <a:rPr lang="en-US" sz="2400" dirty="0" smtClean="0">
                <a:ea typeface="ＭＳ Ｐゴシック" charset="-128"/>
              </a:rPr>
              <a:t>append)</a:t>
            </a:r>
            <a:r>
              <a:rPr lang="el-GR" sz="2400" dirty="0" smtClean="0">
                <a:ea typeface="ＭＳ Ｐゴシック" charset="-128"/>
              </a:rPr>
              <a:t>, αλλά θα χρειαζόμαστε πολλά αρχεία (μη αποδοτικό για το ΛΣ) </a:t>
            </a:r>
          </a:p>
          <a:p>
            <a:pPr eaLnBrk="1" hangingPunct="1"/>
            <a:endParaRPr lang="el-GR" sz="24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Θα υποθέσουμε ότι όλο το ευρετήριο σε ένα αρχείο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Στην πραγματικότητα: Κάτι ανάμεσα </a:t>
            </a:r>
            <a:r>
              <a:rPr lang="en-US" sz="2400" dirty="0" smtClean="0">
                <a:ea typeface="ＭＳ Ｐゴシック" charset="-128"/>
              </a:rPr>
              <a:t>(</a:t>
            </a:r>
            <a:r>
              <a:rPr lang="el-GR" sz="2400" dirty="0" smtClean="0">
                <a:ea typeface="ＭＳ Ｐゴシック" charset="-128"/>
              </a:rPr>
              <a:t>π.χ., πολλές μικρές λίστες καταχώρησης σε ένα αρχείο, διάσπαση πολύ μεγάλων λιστών, κλπ)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3786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Λογαριθμική συγχώνευση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3581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2">
                  <a:lumMod val="75000"/>
                </a:schemeClr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Διατήρηση μια σειράς από ευρετήρια, το καθένα διπλάσιου μεγέθους από τα προηγούμενο </a:t>
            </a:r>
          </a:p>
          <a:p>
            <a:pPr lvl="1" eaLnBrk="1" hangingPunct="1">
              <a:buClr>
                <a:schemeClr val="accent2">
                  <a:lumMod val="75000"/>
                </a:schemeClr>
              </a:buClr>
            </a:pP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Κάθε στιγμή, χρησιμοποιούνται κάποια από αυτά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marL="342900" lvl="1" indent="0" eaLnBrk="1" hangingPunct="1">
              <a:buClr>
                <a:schemeClr val="accent2">
                  <a:lumMod val="75000"/>
                </a:schemeClr>
              </a:buClr>
              <a:buNone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</a:t>
            </a:r>
          </a:p>
          <a:p>
            <a:r>
              <a:rPr lang="el-GR" dirty="0" smtClean="0"/>
              <a:t>Έστω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 smtClean="0"/>
              <a:t> o </a:t>
            </a:r>
            <a:r>
              <a:rPr lang="el-GR" dirty="0" smtClean="0"/>
              <a:t>αριθμός των </a:t>
            </a:r>
            <a:r>
              <a:rPr lang="en-US" dirty="0" smtClean="0"/>
              <a:t>postings </a:t>
            </a:r>
            <a:r>
              <a:rPr lang="el-GR" dirty="0" smtClean="0"/>
              <a:t>στη μνήμη</a:t>
            </a:r>
          </a:p>
          <a:p>
            <a:r>
              <a:rPr lang="el-GR" dirty="0" smtClean="0"/>
              <a:t>Διατηρούμε στο δίσκο ευρετήρια Ι</a:t>
            </a:r>
            <a:r>
              <a:rPr lang="el-GR" baseline="-25000" dirty="0" smtClean="0"/>
              <a:t>0</a:t>
            </a:r>
            <a:r>
              <a:rPr lang="el-GR" dirty="0" smtClean="0"/>
              <a:t>, Ι</a:t>
            </a:r>
            <a:r>
              <a:rPr lang="el-GR" baseline="-25000" dirty="0" smtClean="0"/>
              <a:t>1</a:t>
            </a:r>
            <a:r>
              <a:rPr lang="el-GR" dirty="0" smtClean="0"/>
              <a:t>, …</a:t>
            </a:r>
          </a:p>
          <a:p>
            <a:pPr lvl="1"/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l-GR" dirty="0" smtClean="0"/>
              <a:t> μεγέθους 2</a:t>
            </a:r>
            <a:r>
              <a:rPr lang="el-GR" baseline="30000" dirty="0" smtClean="0"/>
              <a:t>0</a:t>
            </a:r>
            <a:r>
              <a:rPr lang="el-GR" dirty="0" smtClean="0"/>
              <a:t> * </a:t>
            </a:r>
            <a:r>
              <a:rPr lang="en-US" dirty="0" smtClean="0"/>
              <a:t>n,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1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</a:rPr>
              <a:t>Ι</a:t>
            </a:r>
            <a:r>
              <a:rPr lang="el-GR" sz="2800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l-GR" dirty="0" smtClean="0"/>
              <a:t> </a:t>
            </a:r>
            <a:r>
              <a:rPr lang="el-GR" dirty="0"/>
              <a:t>μεγέθους </a:t>
            </a:r>
            <a:r>
              <a:rPr lang="el-GR" dirty="0" smtClean="0"/>
              <a:t>2</a:t>
            </a:r>
            <a:r>
              <a:rPr lang="el-GR" baseline="30000" dirty="0" smtClean="0"/>
              <a:t>2</a:t>
            </a:r>
            <a:r>
              <a:rPr lang="el-GR" dirty="0" smtClean="0"/>
              <a:t> </a:t>
            </a:r>
            <a:r>
              <a:rPr lang="el-GR" dirty="0"/>
              <a:t>* </a:t>
            </a:r>
            <a:r>
              <a:rPr lang="en-US" dirty="0"/>
              <a:t>n </a:t>
            </a:r>
            <a:r>
              <a:rPr lang="el-GR" dirty="0" smtClean="0"/>
              <a:t>…</a:t>
            </a:r>
          </a:p>
          <a:p>
            <a:r>
              <a:rPr lang="el-GR" dirty="0" smtClean="0"/>
              <a:t>Ένα βοηθητικό ευρετήριο μεγέθους </a:t>
            </a:r>
            <a:r>
              <a:rPr lang="en-US" dirty="0" smtClean="0"/>
              <a:t>n </a:t>
            </a:r>
            <a:r>
              <a:rPr lang="el-GR" dirty="0" smtClean="0"/>
              <a:t>στη μνήμη,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endParaRPr lang="en-US" sz="2400" baseline="-25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9337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31335" cy="3657600"/>
          </a:xfrm>
        </p:spPr>
        <p:txBody>
          <a:bodyPr/>
          <a:lstStyle/>
          <a:p>
            <a:r>
              <a:rPr lang="el-GR" dirty="0" smtClean="0"/>
              <a:t>Όταν φτάσει το όριο </a:t>
            </a:r>
            <a:r>
              <a:rPr lang="en-US" dirty="0" smtClean="0"/>
              <a:t>n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2</a:t>
            </a:r>
            <a:r>
              <a:rPr lang="el-GR" baseline="30000" dirty="0"/>
              <a:t>0</a:t>
            </a:r>
            <a:r>
              <a:rPr lang="el-GR" dirty="0"/>
              <a:t> * </a:t>
            </a:r>
            <a:r>
              <a:rPr lang="en-US" dirty="0" smtClean="0"/>
              <a:t>n postings </a:t>
            </a:r>
            <a:r>
              <a:rPr lang="el-GR" dirty="0" smtClean="0"/>
              <a:t>του 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μεταφέρονται στο δίσκο</a:t>
            </a:r>
          </a:p>
          <a:p>
            <a:r>
              <a:rPr lang="el-GR" dirty="0" smtClean="0"/>
              <a:t>Ως ένα νέο </a:t>
            </a:r>
            <a:r>
              <a:rPr lang="en-US" dirty="0" smtClean="0"/>
              <a:t>index </a:t>
            </a:r>
            <a:r>
              <a:rPr lang="el-GR" dirty="0" smtClean="0"/>
              <a:t>Ι</a:t>
            </a:r>
            <a:r>
              <a:rPr lang="el-GR" baseline="-25000" dirty="0" smtClean="0"/>
              <a:t>0</a:t>
            </a:r>
            <a:r>
              <a:rPr lang="el-GR" dirty="0" smtClean="0"/>
              <a:t> </a:t>
            </a:r>
          </a:p>
          <a:p>
            <a:endParaRPr lang="el-GR" sz="1050" dirty="0" smtClean="0"/>
          </a:p>
          <a:p>
            <a:r>
              <a:rPr lang="el-GR" dirty="0" smtClean="0"/>
              <a:t>Την επόμενη φορά που το Ζ</a:t>
            </a:r>
            <a:r>
              <a:rPr lang="el-GR" baseline="-25000" dirty="0"/>
              <a:t>0</a:t>
            </a:r>
            <a:r>
              <a:rPr lang="el-GR" dirty="0" smtClean="0"/>
              <a:t> γεμίζει, συγχώνευση με Ι</a:t>
            </a:r>
            <a:r>
              <a:rPr lang="el-GR" baseline="-25000" dirty="0"/>
              <a:t>0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Αποθηκεύεται ως Ι</a:t>
            </a:r>
            <a:r>
              <a:rPr lang="el-GR" baseline="-25000" dirty="0"/>
              <a:t>1</a:t>
            </a:r>
            <a:r>
              <a:rPr lang="el-GR" dirty="0" smtClean="0"/>
              <a:t> (αν δεν υπάρχει ήδη Ι</a:t>
            </a:r>
            <a:r>
              <a:rPr lang="el-GR" baseline="-25000" dirty="0"/>
              <a:t>1</a:t>
            </a:r>
            <a:r>
              <a:rPr lang="el-GR" dirty="0" smtClean="0"/>
              <a:t>) ή συγχώνευση με Ι</a:t>
            </a:r>
            <a:r>
              <a:rPr lang="el-GR" baseline="-25000" dirty="0"/>
              <a:t>1</a:t>
            </a:r>
            <a:r>
              <a:rPr lang="el-GR" dirty="0" smtClean="0"/>
              <a:t> ως Ζ</a:t>
            </a:r>
            <a:r>
              <a:rPr lang="el-GR" baseline="-25000" dirty="0"/>
              <a:t>2</a:t>
            </a:r>
            <a:r>
              <a:rPr lang="el-GR" dirty="0" smtClean="0"/>
              <a:t> κλπ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" y="3962400"/>
            <a:ext cx="813133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Τα ερωτήματα απαντώνται με χρήση του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στη μνήμη και όσων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baseline="-25000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υπάρχουν στο δίσκο κάθε φορά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Λογαριθμική συγχώνευση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486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Παράδειγμα, </a:t>
            </a:r>
            <a:r>
              <a:rPr lang="en-US" dirty="0" smtClean="0">
                <a:latin typeface="+mn-lt"/>
              </a:rPr>
              <a:t>n = 2, T = 15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4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6750" y="21362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Πολυπλοκότητες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/>
                </a:solidFill>
                <a:ea typeface="ＭＳ Ｐゴシック" charset="-128"/>
              </a:rPr>
              <a:t>Κατασκευή</a:t>
            </a:r>
          </a:p>
          <a:p>
            <a:pPr algn="just" eaLnBrk="1" hangingPunct="1"/>
            <a:r>
              <a:rPr lang="el-GR" alt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800" dirty="0" smtClean="0">
                <a:ea typeface="ＭＳ Ｐゴシック" charset="-128"/>
              </a:rPr>
              <a:t>: Τ/</a:t>
            </a:r>
            <a:r>
              <a:rPr lang="en-US" altLang="en-US" sz="1800" dirty="0" smtClean="0">
                <a:ea typeface="ＭＳ Ｐゴシック" charset="-128"/>
              </a:rPr>
              <a:t>n </a:t>
            </a:r>
            <a:r>
              <a:rPr lang="el-GR" altLang="en-US" sz="1800" dirty="0" smtClean="0">
                <a:ea typeface="ＭＳ Ｐゴシック" charset="-128"/>
              </a:rPr>
              <a:t>συγχωνεύσεις, σε κάθε μία κοιτάμε όλους τους όρους, άρα πολυπλοκότητα </a:t>
            </a:r>
            <a:r>
              <a:rPr lang="en-US" altLang="en-US" sz="1800" dirty="0" smtClean="0">
                <a:ea typeface="ＭＳ Ｐゴシック" charset="-128"/>
              </a:rPr>
              <a:t>O(T</a:t>
            </a:r>
            <a:r>
              <a:rPr lang="en-US" altLang="en-US" sz="1800" baseline="30000" dirty="0" smtClean="0">
                <a:ea typeface="ＭＳ Ｐゴシック" charset="-128"/>
              </a:rPr>
              <a:t>2</a:t>
            </a:r>
            <a:r>
              <a:rPr lang="en-US" altLang="en-US" sz="1800" dirty="0" smtClean="0">
                <a:ea typeface="ＭＳ Ｐゴシック" charset="-128"/>
              </a:rPr>
              <a:t>)</a:t>
            </a:r>
          </a:p>
          <a:p>
            <a:pPr marL="0" indent="0" algn="just" eaLnBrk="1" hangingPunct="1">
              <a:buNone/>
            </a:pPr>
            <a:r>
              <a:rPr lang="el-GR" altLang="en-US" sz="1800" dirty="0" smtClean="0">
                <a:ea typeface="ＭＳ Ｐゴシック" charset="-128"/>
              </a:rPr>
              <a:t>Το πολύ </a:t>
            </a:r>
            <a:r>
              <a:rPr lang="en-US" altLang="en-US" sz="1800" dirty="0" smtClean="0">
                <a:ea typeface="ＭＳ Ｐゴシック" charset="-128"/>
              </a:rPr>
              <a:t>log T indexes, </a:t>
            </a:r>
            <a:r>
              <a:rPr lang="el-GR" altLang="en-US" sz="1800" dirty="0" smtClean="0">
                <a:ea typeface="ＭＳ Ｐゴシック" charset="-128"/>
              </a:rPr>
              <a:t>μέγεθος του μεγαλύτερου </a:t>
            </a:r>
            <a:endParaRPr lang="en-US" altLang="en-US" sz="1800" dirty="0" smtClean="0">
              <a:ea typeface="ＭＳ Ｐゴシック" charset="-128"/>
            </a:endParaRPr>
          </a:p>
          <a:p>
            <a:pPr algn="just" eaLnBrk="1" hangingPunct="1"/>
            <a:r>
              <a:rPr lang="el-GR" alt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 smtClean="0">
                <a:ea typeface="ＭＳ Ｐゴシック" charset="-128"/>
              </a:rPr>
              <a:t>: κάθε καταχώρηση συγχωνεύεται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φορές</a:t>
            </a:r>
            <a:r>
              <a:rPr lang="en-US" altLang="en-US" sz="2400" dirty="0" smtClean="0">
                <a:ea typeface="ＭＳ Ｐゴシック" charset="-128"/>
              </a:rPr>
              <a:t>, </a:t>
            </a:r>
            <a:r>
              <a:rPr lang="el-GR" altLang="en-US" sz="2400" dirty="0" smtClean="0">
                <a:ea typeface="ＭＳ Ｐゴシック" charset="-128"/>
              </a:rPr>
              <a:t>άρα πολυπλοκότητα </a:t>
            </a:r>
            <a:r>
              <a:rPr lang="en-US" altLang="en-US" sz="2400" dirty="0" smtClean="0">
                <a:ea typeface="ＭＳ Ｐゴシック" charset="-128"/>
              </a:rPr>
              <a:t>O(T log T)</a:t>
            </a:r>
          </a:p>
          <a:p>
            <a:pPr marL="0" indent="0" algn="just" eaLnBrk="1" hangingPunct="1">
              <a:buNone/>
            </a:pPr>
            <a:endParaRPr lang="el-GR" alt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marL="0" indent="0" algn="just" eaLnBrk="1" hangingPunct="1">
              <a:buNone/>
            </a:pPr>
            <a:r>
              <a:rPr lang="el-GR" altLang="en-US" dirty="0" smtClean="0">
                <a:solidFill>
                  <a:schemeClr val="accent2"/>
                </a:solidFill>
                <a:ea typeface="ＭＳ Ｐゴシック" charset="-128"/>
              </a:rPr>
              <a:t>Ερώτημα</a:t>
            </a:r>
          </a:p>
          <a:p>
            <a:pPr algn="just" eaLnBrk="1" hangingPunct="1"/>
            <a:r>
              <a:rPr lang="el-GR" altLang="en-US" sz="16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Κυρίως και βοηθητικό ευρετήριο</a:t>
            </a:r>
            <a:r>
              <a:rPr lang="el-GR" altLang="en-US" sz="1600" dirty="0">
                <a:ea typeface="ＭＳ Ｐゴシック" charset="-128"/>
              </a:rPr>
              <a:t>: </a:t>
            </a:r>
            <a:r>
              <a:rPr lang="en-US" altLang="en-US" sz="1600" dirty="0" smtClean="0">
                <a:ea typeface="ＭＳ Ｐゴシック" charset="-128"/>
              </a:rPr>
              <a:t>O(</a:t>
            </a:r>
            <a:r>
              <a:rPr lang="el-GR" altLang="en-US" sz="1600" dirty="0" smtClean="0">
                <a:ea typeface="ＭＳ Ｐゴシック" charset="-128"/>
              </a:rPr>
              <a:t>1</a:t>
            </a:r>
            <a:r>
              <a:rPr lang="en-US" altLang="en-US" sz="1600" dirty="0" smtClean="0">
                <a:ea typeface="ＭＳ Ｐゴシック" charset="-128"/>
              </a:rPr>
              <a:t>)</a:t>
            </a:r>
            <a:endParaRPr lang="en-US" altLang="en-US" sz="1600" dirty="0">
              <a:ea typeface="ＭＳ Ｐゴシック" charset="-128"/>
            </a:endParaRPr>
          </a:p>
          <a:p>
            <a:pPr algn="just" eaLnBrk="1" hangingPunct="1"/>
            <a:r>
              <a:rPr lang="el-GR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Λογαριθμική συγχώνευση</a:t>
            </a:r>
            <a:r>
              <a:rPr lang="el-GR" altLang="en-US" sz="2400" dirty="0">
                <a:ea typeface="ＭＳ Ｐゴシック" charset="-128"/>
              </a:rPr>
              <a:t>: </a:t>
            </a:r>
            <a:r>
              <a:rPr lang="el-GR" altLang="en-US" sz="2400" dirty="0" smtClean="0">
                <a:ea typeface="ＭＳ Ｐゴシック" charset="-128"/>
              </a:rPr>
              <a:t>κοιτάμε </a:t>
            </a:r>
            <a:r>
              <a:rPr lang="en-US" altLang="en-US" sz="2400" dirty="0" smtClean="0">
                <a:ea typeface="ＭＳ Ｐゴシック" charset="-128"/>
              </a:rPr>
              <a:t>O(log T)</a:t>
            </a:r>
            <a:r>
              <a:rPr lang="el-GR" altLang="en-US" sz="2400" dirty="0" smtClean="0">
                <a:ea typeface="ＭＳ Ｐゴシック" charset="-128"/>
              </a:rPr>
              <a:t> ευρετήρια</a:t>
            </a:r>
            <a:endParaRPr lang="en-US" altLang="en-US" sz="24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l-GR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endParaRPr lang="en-US" altLang="en-US" sz="800" dirty="0" smtClean="0">
              <a:ea typeface="ＭＳ Ｐゴシック" charset="-128"/>
            </a:endParaRPr>
          </a:p>
          <a:p>
            <a:pPr algn="just" eaLnBrk="1" hangingPunct="1">
              <a:buNone/>
            </a:pPr>
            <a:r>
              <a:rPr lang="el-GR" altLang="en-US" sz="2400" i="1" dirty="0" smtClean="0">
                <a:solidFill>
                  <a:schemeClr val="accent6">
                    <a:lumMod val="50000"/>
                  </a:schemeClr>
                </a:solidFill>
                <a:ea typeface="ＭＳ Ｐゴシック" charset="-128"/>
              </a:rPr>
              <a:t>Γενικά, περιπλέκεται η ανάκτηση, οπότε συχνά πλήρης ανακατασκευή του ευρετηρίου</a:t>
            </a:r>
            <a:endParaRPr lang="en-US" altLang="en-US" sz="2400" i="1" dirty="0" smtClean="0">
              <a:solidFill>
                <a:schemeClr val="accent6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altLang="en-US" sz="1600" dirty="0" err="1" smtClean="0"/>
              <a:t>Κεφ</a:t>
            </a:r>
            <a:r>
              <a:rPr lang="en-US" altLang="en-US" sz="1600" dirty="0" smtClean="0"/>
              <a:t>. </a:t>
            </a:r>
            <a:r>
              <a:rPr lang="en-US" alt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1380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Δυναμικά ευρετήρια στις μηχανές αναζήτησης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6532" y="2590800"/>
            <a:ext cx="8305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Πολύ συχνές αλλαγές</a:t>
            </a:r>
          </a:p>
          <a:p>
            <a:pPr eaLnBrk="1" hangingPunct="1"/>
            <a:r>
              <a:rPr lang="el-GR" sz="2800" dirty="0" smtClean="0">
                <a:ea typeface="ＭＳ Ｐゴシック" charset="-128"/>
              </a:rPr>
              <a:t>Συχνά περιοδική </a:t>
            </a:r>
            <a:r>
              <a:rPr lang="el-GR" sz="28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ανακατασκευή του ευρετηρίου από την αρχή</a:t>
            </a:r>
          </a:p>
          <a:p>
            <a:pPr lvl="1" eaLnBrk="1" hangingPunct="1"/>
            <a:r>
              <a:rPr lang="el-GR" sz="2800" dirty="0" smtClean="0">
                <a:ea typeface="ＭＳ Ｐゴシック" charset="-128"/>
              </a:rPr>
              <a:t>Ενώ κατασκευάζεται το νέο, χρησιμοποιείται το παλιό και όταν η κατασκευή τελειώσει χρήση του νέου</a:t>
            </a: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/>
              <a:t>K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32595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Άλλα θέματα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19807" y="1905000"/>
            <a:ext cx="8151668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διάταξη των εγγράφων στις λίστες </a:t>
            </a:r>
            <a:r>
              <a:rPr lang="el-GR" sz="2400" dirty="0" smtClean="0">
                <a:ea typeface="ＭＳ Ｐゴシック" charset="-128"/>
              </a:rPr>
              <a:t>δε γίνεται πάντα με βάση το </a:t>
            </a:r>
            <a:r>
              <a:rPr lang="en-US" sz="2400" dirty="0" err="1" smtClean="0">
                <a:ea typeface="ＭＳ Ｐゴシック" charset="-128"/>
              </a:rPr>
              <a:t>DocID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αλλά μπορεί και με βάση τη συχνότητα εμφάνισης του όρου στο έγγραφο (πιο περίπλοκο γιατί δεν αρκεί </a:t>
            </a:r>
            <a:r>
              <a:rPr lang="en-US" sz="2400" dirty="0" smtClean="0">
                <a:ea typeface="ＭＳ Ｐゴシック" charset="-128"/>
              </a:rPr>
              <a:t>append)</a:t>
            </a:r>
            <a:endParaRPr lang="el-GR" sz="2400" dirty="0" smtClean="0">
              <a:ea typeface="ＭＳ Ｐゴシック" charset="-128"/>
            </a:endParaRPr>
          </a:p>
          <a:p>
            <a:pPr eaLnBrk="1" hangingPunct="1"/>
            <a:endParaRPr lang="el-GR" sz="2400" dirty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Λίστες δικαιωμάτων προσπέλασης (</a:t>
            </a:r>
            <a:r>
              <a:rPr lang="en-US" sz="2400" dirty="0" smtClean="0">
                <a:ea typeface="ＭＳ Ｐゴシック" charset="-128"/>
              </a:rPr>
              <a:t>Access Control Lists ACLs)</a:t>
            </a:r>
            <a:endParaRPr lang="el-GR" sz="2400" dirty="0" smtClean="0">
              <a:ea typeface="ＭＳ Ｐゴシック" charset="-128"/>
            </a:endParaRPr>
          </a:p>
          <a:p>
            <a:pPr lvl="1" eaLnBrk="1" hangingPunct="1"/>
            <a:r>
              <a:rPr lang="el-GR" sz="2400" dirty="0" smtClean="0">
                <a:ea typeface="ＭＳ Ｐゴシック" charset="-128"/>
              </a:rPr>
              <a:t>Για κάθε χρήστη, μια λίστα καταχωρήσεων με τα έγγραφα που μπορεί να προσπελάσει</a:t>
            </a:r>
          </a:p>
          <a:p>
            <a:pPr lvl="1" eaLnBrk="1" hangingPunct="1"/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0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n-US" sz="1600" dirty="0" err="1"/>
              <a:t>K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4.5</a:t>
            </a:r>
          </a:p>
        </p:txBody>
      </p:sp>
    </p:spTree>
    <p:extLst>
      <p:ext uri="{BB962C8B-B14F-4D97-AF65-F5344CB8AC3E}">
        <p14:creationId xmlns:p14="http://schemas.microsoft.com/office/powerpoint/2010/main" val="21320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Κατανεμημένη κατασκευή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382000" cy="3124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Για ευρετήριο κλίμακας </a:t>
            </a:r>
            <a:r>
              <a:rPr lang="en-US" dirty="0" smtClean="0">
                <a:ea typeface="ＭＳ Ｐゴシック" charset="-128"/>
              </a:rPr>
              <a:t>web</a:t>
            </a:r>
          </a:p>
          <a:p>
            <a:pPr lvl="1" eaLnBrk="1" hangingPunct="1">
              <a:buFont typeface="Wingdings" charset="2"/>
              <a:buNone/>
            </a:pPr>
            <a:r>
              <a:rPr lang="el-GR" dirty="0" smtClean="0">
                <a:ea typeface="ＭＳ Ｐゴシック" charset="-128"/>
              </a:rPr>
              <a:t>Χρήση κατανεμημένου </a:t>
            </a:r>
            <a:r>
              <a:rPr lang="en-US" dirty="0" smtClean="0">
                <a:ea typeface="ＭＳ Ｐゴシック" charset="-128"/>
              </a:rPr>
              <a:t>cluster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Επειδή μια μηχανή είναι επιρρεπής σε αποτυχία 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Μπορεί απροσδόκητα να γίνει αργή ή να αποτύχει 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Χρησιμοποίηση πολλών μηχανών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endParaRPr lang="en-US" dirty="0">
              <a:ea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Θα το δούμε πιο αναλυτικά σε επόμενο μάθημα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138251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28650" y="16733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Η βασική δομή: Το αντεστραμμένο ευρετήριο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(inverted index)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76" y="1524000"/>
            <a:ext cx="8134350" cy="342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128944"/>
            <a:ext cx="3733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latin typeface="+mn-lt"/>
                <a:cs typeface="Kokila" pitchFamily="34" charset="0"/>
              </a:rPr>
              <a:t>Λεξικό: οι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Kokila" pitchFamily="34" charset="0"/>
              </a:rPr>
              <a:t>όροι</a:t>
            </a:r>
            <a:r>
              <a:rPr lang="el-GR" sz="1800" dirty="0" smtClean="0">
                <a:latin typeface="+mn-lt"/>
                <a:cs typeface="Kokila" pitchFamily="34" charset="0"/>
              </a:rPr>
              <a:t> </a:t>
            </a:r>
            <a:r>
              <a:rPr lang="en-US" sz="1800" dirty="0" smtClean="0">
                <a:latin typeface="+mn-lt"/>
                <a:cs typeface="Kokila" pitchFamily="34" charset="0"/>
              </a:rPr>
              <a:t>(term)</a:t>
            </a:r>
            <a:r>
              <a:rPr lang="el-GR" sz="1800" dirty="0" smtClean="0">
                <a:latin typeface="+mn-lt"/>
                <a:cs typeface="Kokila" pitchFamily="34" charset="0"/>
              </a:rPr>
              <a:t> και η συχνότητα εγγράφων (#εγγράφων της συλλογής που εμφανίζονται)</a:t>
            </a:r>
            <a:endParaRPr lang="el-GR" sz="1800" dirty="0">
              <a:latin typeface="+mn-lt"/>
              <a:cs typeface="Koki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044" y="4968582"/>
            <a:ext cx="436418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1800" dirty="0" smtClean="0">
                <a:latin typeface="+mn-lt"/>
                <a:cs typeface="Kokila" pitchFamily="34" charset="0"/>
              </a:rPr>
              <a:t>Λίστες καταχωρήσεων (</a:t>
            </a:r>
            <a:r>
              <a:rPr lang="en-US" sz="1800" dirty="0" smtClean="0">
                <a:latin typeface="+mn-lt"/>
                <a:cs typeface="Kokila" pitchFamily="34" charset="0"/>
              </a:rPr>
              <a:t>posting lists)</a:t>
            </a:r>
          </a:p>
          <a:p>
            <a:pPr algn="just"/>
            <a:r>
              <a:rPr lang="el-GR" sz="1800" dirty="0" smtClean="0">
                <a:latin typeface="+mn-lt"/>
                <a:cs typeface="Kokila" pitchFamily="34" charset="0"/>
              </a:rPr>
              <a:t>Κάθε καταχώρηση (</a:t>
            </a:r>
            <a:r>
              <a:rPr lang="en-US" sz="1800" dirty="0" smtClean="0">
                <a:latin typeface="+mn-lt"/>
                <a:cs typeface="Kokila" pitchFamily="34" charset="0"/>
              </a:rPr>
              <a:t>posting) </a:t>
            </a:r>
            <a:r>
              <a:rPr lang="el-GR" sz="1800" dirty="0" smtClean="0">
                <a:latin typeface="+mn-lt"/>
                <a:cs typeface="Kokila" pitchFamily="34" charset="0"/>
              </a:rPr>
              <a:t>για ένα όρο περιέχει μια </a:t>
            </a:r>
            <a:r>
              <a:rPr lang="el-G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Kokila" pitchFamily="34" charset="0"/>
              </a:rPr>
              <a:t>διατεταγμένη λίστα με τα έγγραφα</a:t>
            </a:r>
            <a:r>
              <a:rPr lang="el-GR" sz="1800" dirty="0" smtClean="0">
                <a:latin typeface="+mn-lt"/>
                <a:cs typeface="Kokila" pitchFamily="34" charset="0"/>
              </a:rPr>
              <a:t> </a:t>
            </a:r>
            <a:r>
              <a:rPr lang="en-US" sz="1800" dirty="0" smtClean="0">
                <a:latin typeface="+mn-lt"/>
                <a:cs typeface="Kokila" pitchFamily="34" charset="0"/>
              </a:rPr>
              <a:t>(</a:t>
            </a:r>
            <a:r>
              <a:rPr lang="en-US" sz="1800" dirty="0" err="1" smtClean="0">
                <a:latin typeface="+mn-lt"/>
                <a:cs typeface="Kokila" pitchFamily="34" charset="0"/>
              </a:rPr>
              <a:t>DocID</a:t>
            </a:r>
            <a:r>
              <a:rPr lang="en-US" sz="1800" dirty="0" smtClean="0">
                <a:latin typeface="+mn-lt"/>
                <a:cs typeface="Kokila" pitchFamily="34" charset="0"/>
              </a:rPr>
              <a:t>) </a:t>
            </a:r>
            <a:r>
              <a:rPr lang="el-GR" sz="1800" dirty="0" smtClean="0">
                <a:latin typeface="+mn-lt"/>
                <a:cs typeface="Kokila" pitchFamily="34" charset="0"/>
              </a:rPr>
              <a:t>στα οποία εμφανίζεται ο όρος – συχνά επιπρόσθετα στοιχεία , όπως </a:t>
            </a:r>
            <a:r>
              <a:rPr lang="en-US" sz="1800" dirty="0" smtClean="0">
                <a:latin typeface="+mn-lt"/>
                <a:cs typeface="Kokila" pitchFamily="34" charset="0"/>
              </a:rPr>
              <a:t>position, term frequency, </a:t>
            </a:r>
            <a:r>
              <a:rPr lang="el-GR" sz="1800" dirty="0" smtClean="0">
                <a:latin typeface="+mn-lt"/>
                <a:cs typeface="Kokila" pitchFamily="34" charset="0"/>
              </a:rPr>
              <a:t>κλπ</a:t>
            </a:r>
            <a:endParaRPr lang="el-GR" sz="1800" dirty="0">
              <a:latin typeface="+mn-lt"/>
              <a:cs typeface="Koki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ΣΤΑΤΙΣΤΙΚΑ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Στατιστικά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90919"/>
            <a:ext cx="8534400" cy="60960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ea typeface="ＭＳ Ｐゴシック" pitchFamily="-112" charset="-128"/>
              </a:rPr>
              <a:t> Πόσο μεγάλο είναι το λεξικό και οι καταχωρήσεις;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E65E9DB-96F2-4746-9033-0415F8B639A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</a:t>
            </a:r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83820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Στατιστικά για τη συλλογή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Reuters RCV1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4.2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29195"/>
              </p:ext>
            </p:extLst>
          </p:nvPr>
        </p:nvGraphicFramePr>
        <p:xfrm>
          <a:off x="428595" y="2057399"/>
          <a:ext cx="8143932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14381"/>
                <a:gridCol w="4714907"/>
                <a:gridCol w="2714644"/>
              </a:tblGrid>
              <a:tr h="2014542">
                <a:tc>
                  <a:txBody>
                    <a:bodyPr/>
                    <a:lstStyle/>
                    <a:p>
                      <a:r>
                        <a:rPr lang="de-DE" sz="2000" b="0" i="1" kern="1200" baseline="0" dirty="0" smtClean="0"/>
                        <a:t>N</a:t>
                      </a:r>
                    </a:p>
                    <a:p>
                      <a:r>
                        <a:rPr lang="nl-NL" sz="2000" b="0" i="1" kern="1200" baseline="0" dirty="0" smtClean="0"/>
                        <a:t>L </a:t>
                      </a:r>
                    </a:p>
                    <a:p>
                      <a:r>
                        <a:rPr lang="en-US" sz="2000" b="0" i="1" kern="1200" baseline="0" dirty="0" smtClean="0"/>
                        <a:t>M</a:t>
                      </a:r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endParaRPr lang="en-US" sz="2000" b="0" i="1" kern="1200" baseline="0" dirty="0" smtClean="0"/>
                    </a:p>
                    <a:p>
                      <a:r>
                        <a:rPr lang="de-DE" sz="2000" b="0" i="1" kern="1200" baseline="0" dirty="0" smtClean="0"/>
                        <a:t>T</a:t>
                      </a:r>
                      <a:endParaRPr lang="de-DE" sz="20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err="1" smtClean="0"/>
                        <a:t>documents</a:t>
                      </a:r>
                      <a:endParaRPr lang="de-DE" sz="2000" b="0" kern="1200" baseline="0" dirty="0" smtClean="0"/>
                    </a:p>
                    <a:p>
                      <a:r>
                        <a:rPr lang="nl-NL" sz="2000" b="0" kern="1200" baseline="0" dirty="0" err="1" smtClean="0"/>
                        <a:t>tokens</a:t>
                      </a:r>
                      <a:r>
                        <a:rPr lang="nl-NL" sz="2000" b="0" kern="1200" baseline="0" dirty="0" smtClean="0"/>
                        <a:t> per document</a:t>
                      </a:r>
                    </a:p>
                    <a:p>
                      <a:r>
                        <a:rPr lang="en-US" sz="2000" b="0" kern="1200" baseline="0" dirty="0" smtClean="0"/>
                        <a:t>terms (= word types)</a:t>
                      </a:r>
                    </a:p>
                    <a:p>
                      <a:r>
                        <a:rPr lang="en-US" sz="2000" b="0" kern="1200" baseline="0" dirty="0" smtClean="0"/>
                        <a:t>bytes per token (incl.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token (without spaces/</a:t>
                      </a:r>
                      <a:r>
                        <a:rPr lang="en-US" sz="2000" b="0" kern="1200" baseline="0" dirty="0" err="1" smtClean="0"/>
                        <a:t>punct</a:t>
                      </a:r>
                      <a:r>
                        <a:rPr lang="en-US" sz="2000" b="0" kern="1200" baseline="0" dirty="0" smtClean="0"/>
                        <a:t>.)</a:t>
                      </a:r>
                    </a:p>
                    <a:p>
                      <a:r>
                        <a:rPr lang="en-US" sz="2000" b="0" kern="1200" baseline="0" dirty="0" smtClean="0"/>
                        <a:t>bytes per term (= word type)</a:t>
                      </a:r>
                    </a:p>
                    <a:p>
                      <a:r>
                        <a:rPr lang="de-DE" sz="2000" b="0" kern="1200" baseline="0" dirty="0" smtClean="0"/>
                        <a:t>non-</a:t>
                      </a:r>
                      <a:r>
                        <a:rPr lang="de-DE" sz="2000" b="0" kern="1200" baseline="0" dirty="0" err="1" smtClean="0"/>
                        <a:t>positional</a:t>
                      </a:r>
                      <a:r>
                        <a:rPr lang="de-DE" sz="2000" b="0" kern="1200" baseline="0" dirty="0" smtClean="0"/>
                        <a:t> </a:t>
                      </a:r>
                      <a:r>
                        <a:rPr lang="de-DE" sz="2000" b="0" kern="1200" baseline="0" dirty="0" err="1" smtClean="0"/>
                        <a:t>postings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kern="1200" baseline="0" dirty="0" smtClean="0"/>
                        <a:t>800,000</a:t>
                      </a:r>
                    </a:p>
                    <a:p>
                      <a:r>
                        <a:rPr lang="nl-NL" sz="2000" b="0" kern="1200" baseline="0" dirty="0" smtClean="0"/>
                        <a:t>200</a:t>
                      </a:r>
                    </a:p>
                    <a:p>
                      <a:r>
                        <a:rPr lang="en-US" sz="2000" b="0" kern="1200" baseline="0" dirty="0" smtClean="0"/>
                        <a:t>400,000</a:t>
                      </a:r>
                    </a:p>
                    <a:p>
                      <a:r>
                        <a:rPr lang="en-US" sz="2000" b="0" kern="1200" baseline="0" dirty="0" smtClean="0"/>
                        <a:t> 6</a:t>
                      </a:r>
                    </a:p>
                    <a:p>
                      <a:r>
                        <a:rPr lang="en-US" sz="2000" b="0" kern="1200" baseline="0" dirty="0" smtClean="0"/>
                        <a:t>4.5</a:t>
                      </a:r>
                    </a:p>
                    <a:p>
                      <a:r>
                        <a:rPr lang="en-US" sz="2000" b="0" kern="1200" baseline="0" dirty="0" smtClean="0"/>
                        <a:t>7.5</a:t>
                      </a:r>
                    </a:p>
                    <a:p>
                      <a:r>
                        <a:rPr lang="de-DE" sz="2000" b="0" kern="1200" baseline="0" dirty="0" smtClean="0"/>
                        <a:t>100,000,000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8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Μέγεθος ευρετηρίου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40015"/>
              </p:ext>
            </p:extLst>
          </p:nvPr>
        </p:nvGraphicFramePr>
        <p:xfrm>
          <a:off x="0" y="1752600"/>
          <a:ext cx="9067800" cy="4017010"/>
        </p:xfrm>
        <a:graphic>
          <a:graphicData uri="http://schemas.openxmlformats.org/drawingml/2006/table">
            <a:tbl>
              <a:tblPr/>
              <a:tblGrid>
                <a:gridCol w="1676400"/>
                <a:gridCol w="914400"/>
                <a:gridCol w="533400"/>
                <a:gridCol w="914400"/>
                <a:gridCol w="1143000"/>
                <a:gridCol w="533400"/>
                <a:gridCol w="838200"/>
                <a:gridCol w="1066800"/>
                <a:gridCol w="533400"/>
                <a:gridCol w="914400"/>
              </a:tblGrid>
              <a:tr h="6096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word types (terms)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postings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dictionary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non-positional index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positional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Size (K)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∆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cumul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Unfiltered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109,971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197,879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No numbers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100,680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Case folding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96,969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179,158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83,390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121,858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150 stopwords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67,002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stemming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322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63,812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94,517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 Unicode MS" pitchFamily="-112" charset="0"/>
                        </a:rPr>
                        <a:t>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24683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78386CC-747D-4E23-9C86-E78EFA8B383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90800" y="4267200"/>
            <a:ext cx="5562600" cy="762000"/>
            <a:chOff x="2590800" y="4267200"/>
            <a:chExt cx="5562600" cy="762000"/>
          </a:xfrm>
        </p:grpSpPr>
        <p:sp>
          <p:nvSpPr>
            <p:cNvPr id="24686" name="Rectangle 4"/>
            <p:cNvSpPr>
              <a:spLocks noChangeArrowheads="1"/>
            </p:cNvSpPr>
            <p:nvPr/>
          </p:nvSpPr>
          <p:spPr bwMode="auto">
            <a:xfrm>
              <a:off x="2590800" y="4648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87" name="Rectangle 5"/>
            <p:cNvSpPr>
              <a:spLocks noChangeArrowheads="1"/>
            </p:cNvSpPr>
            <p:nvPr/>
          </p:nvSpPr>
          <p:spPr bwMode="auto">
            <a:xfrm>
              <a:off x="7620000" y="4267200"/>
              <a:ext cx="533400" cy="381000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8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0800" y="5029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0" y="5410200"/>
            <a:ext cx="533400" cy="381000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92597" y="1661050"/>
            <a:ext cx="8229600" cy="3672950"/>
          </a:xfrm>
        </p:spPr>
        <p:txBody>
          <a:bodyPr/>
          <a:lstStyle/>
          <a:p>
            <a:r>
              <a:rPr lang="el-GR" dirty="0" smtClean="0">
                <a:ea typeface="ＭＳ Ｐゴシック" pitchFamily="-112" charset="-128"/>
              </a:rPr>
              <a:t>Πόσο μεγάλο είναι το λεξιλόγιο όρων;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Δηλαδή, πόσοι είναι </a:t>
            </a:r>
            <a:r>
              <a:rPr lang="el-GR" i="1" dirty="0" smtClean="0">
                <a:ea typeface="ＭＳ Ｐゴシック" pitchFamily="-112" charset="-128"/>
              </a:rPr>
              <a:t>οι διαφορετικοί όροι</a:t>
            </a:r>
            <a:r>
              <a:rPr lang="el-GR" dirty="0" smtClean="0">
                <a:ea typeface="ＭＳ Ｐゴシック" pitchFamily="-112" charset="-128"/>
              </a:rPr>
              <a:t>;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Υπάρχει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κάποιο</a:t>
            </a:r>
            <a:r>
              <a:rPr lang="el-GR" i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άνω όριο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  <a:cs typeface="+mn-cs"/>
              </a:rPr>
              <a:t>(</a:t>
            </a:r>
            <a:r>
              <a:rPr lang="el-GR" dirty="0">
                <a:ea typeface="ＭＳ Ｐゴシック" pitchFamily="-112" charset="-128"/>
                <a:cs typeface="+mn-cs"/>
              </a:rPr>
              <a:t>ή μεγαλώνει συνεχώς με τη προσθήκη νέων εγγράφων); </a:t>
            </a:r>
          </a:p>
          <a:p>
            <a:pPr marL="0" indent="0">
              <a:buNone/>
            </a:pPr>
            <a:endParaRPr lang="el-GR" sz="1400" dirty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Π.χ., το </a:t>
            </a:r>
            <a:r>
              <a:rPr lang="en-US" dirty="0" smtClean="0">
                <a:ea typeface="ＭＳ Ｐゴシック" pitchFamily="-112" charset="-128"/>
              </a:rPr>
              <a:t>Oxford English Dictionary 600,000 </a:t>
            </a:r>
            <a:r>
              <a:rPr lang="el-GR" dirty="0" smtClean="0">
                <a:ea typeface="ＭＳ Ｐゴシック" pitchFamily="-112" charset="-128"/>
              </a:rPr>
              <a:t>λέξεις, αλλά στις πραγματικά μεγάλες συλλογές ονόματα προσώπων, προϊόντων, κλπ</a:t>
            </a:r>
          </a:p>
          <a:p>
            <a:pPr marL="0" indent="0">
              <a:buNone/>
            </a:pPr>
            <a:endParaRPr lang="en-US" sz="1200" dirty="0" smtClean="0">
              <a:ea typeface="ＭＳ Ｐゴシック" pitchFamily="-112" charset="-128"/>
            </a:endParaRPr>
          </a:p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 Στην πραγματικότητα, το λεξιλόγιο συνεχίζει να  μεγαλώνει με το μέγεθος της συλλογής 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AC0E45A-5E86-45F7-B7C7-F19DB95085A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44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35252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και μέγεθος συλλογής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36576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b="1" dirty="0" smtClean="0">
                <a:ea typeface="ＭＳ Ｐゴシック" pitchFamily="-112" charset="-128"/>
              </a:rPr>
              <a:t>νόμος του </a:t>
            </a:r>
            <a:r>
              <a:rPr lang="en-US" b="1" dirty="0" smtClean="0">
                <a:ea typeface="ＭＳ Ｐゴシック" pitchFamily="-112" charset="-128"/>
              </a:rPr>
              <a:t>Heaps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endParaRPr lang="el-GR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l-GR" i="1" dirty="0">
                <a:ea typeface="ＭＳ Ｐゴシック" pitchFamily="-112" charset="-128"/>
              </a:rPr>
              <a:t>	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i="1" dirty="0" smtClean="0">
                <a:ea typeface="ＭＳ Ｐゴシック" pitchFamily="-112" charset="-128"/>
              </a:rPr>
              <a:t> = k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i="1" baseline="30000" dirty="0" smtClean="0">
                <a:ea typeface="ＭＳ Ｐゴシック" pitchFamily="-112" charset="-128"/>
              </a:rPr>
              <a:t>b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το μέγεθος του λεξιλογίου (αριθμός όρων),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 αριθμός των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στη συλλογή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περιγράφει πως μεγαλώνει το λεξιλόγιο όσο μεγαλώνει η συλλογή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endParaRPr lang="el-GR" sz="800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Συνήθης τιμές</a:t>
            </a:r>
            <a:r>
              <a:rPr lang="en-US" dirty="0" smtClean="0">
                <a:ea typeface="ＭＳ Ｐゴシック" pitchFamily="-112" charset="-128"/>
              </a:rPr>
              <a:t>: 30 ≤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≤ 100 </a:t>
            </a:r>
            <a:r>
              <a:rPr lang="el-GR" dirty="0" smtClean="0">
                <a:ea typeface="ＭＳ Ｐゴシック" pitchFamily="-112" charset="-128"/>
              </a:rPr>
              <a:t>(εξαρτάται από το είδος της συλλογής) 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 ≈ 0.5</a:t>
            </a:r>
          </a:p>
          <a:p>
            <a:r>
              <a:rPr lang="el-GR" dirty="0" smtClean="0">
                <a:ea typeface="ＭＳ Ｐゴシック" pitchFamily="-112" charset="-128"/>
              </a:rPr>
              <a:t>Σε</a:t>
            </a:r>
            <a:r>
              <a:rPr lang="en-US" dirty="0" smtClean="0">
                <a:ea typeface="ＭＳ Ｐゴシック" pitchFamily="-112" charset="-128"/>
              </a:rPr>
              <a:t> log-log plot </a:t>
            </a:r>
            <a:r>
              <a:rPr lang="el-GR" dirty="0" smtClean="0">
                <a:ea typeface="ＭＳ Ｐゴシック" pitchFamily="-112" charset="-128"/>
              </a:rPr>
              <a:t>του μεγέθους Μ του λεξιλογίου με το Τ, ο νόμος προβλέπει γραμμή με κλίση περίπου </a:t>
            </a:r>
            <a:r>
              <a:rPr lang="en-US" dirty="0" smtClean="0">
                <a:ea typeface="ＭＳ Ｐゴシック" pitchFamily="-112" charset="-128"/>
              </a:rPr>
              <a:t> ½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0C20BB4-1BBB-4A15-B672-D6215D5524C3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3011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886200" y="609600"/>
            <a:ext cx="3008313" cy="1162050"/>
          </a:xfrm>
        </p:spPr>
        <p:txBody>
          <a:bodyPr/>
          <a:lstStyle/>
          <a:p>
            <a:r>
              <a:rPr lang="en-US" sz="4000" b="0" dirty="0" smtClean="0">
                <a:ea typeface="ＭＳ Ｐゴシック" pitchFamily="-112" charset="-128"/>
              </a:rPr>
              <a:t>Heaps’ Law</a:t>
            </a:r>
          </a:p>
        </p:txBody>
      </p:sp>
      <p:pic>
        <p:nvPicPr>
          <p:cNvPr id="29699" name="Content Placeholder 3" descr="heaps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1287428"/>
            <a:ext cx="4629150" cy="4273619"/>
          </a:xfrm>
        </p:spPr>
      </p:pic>
      <p:sp>
        <p:nvSpPr>
          <p:cNvPr id="29700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838200"/>
            <a:ext cx="3617912" cy="4800600"/>
          </a:xfrm>
        </p:spPr>
        <p:txBody>
          <a:bodyPr/>
          <a:lstStyle/>
          <a:p>
            <a:r>
              <a:rPr lang="el-GR" sz="2400" dirty="0" smtClean="0">
                <a:ea typeface="ＭＳ Ｐゴシック" pitchFamily="-112" charset="-128"/>
              </a:rPr>
              <a:t>Για το</a:t>
            </a:r>
            <a:r>
              <a:rPr lang="en-US" sz="2400" dirty="0" smtClean="0">
                <a:ea typeface="ＭＳ Ｐゴシック" pitchFamily="-112" charset="-128"/>
              </a:rPr>
              <a:t> RCV1, </a:t>
            </a:r>
            <a:r>
              <a:rPr lang="el-GR" sz="2400" dirty="0" smtClean="0">
                <a:ea typeface="ＭＳ Ｐゴシック" pitchFamily="-112" charset="-128"/>
              </a:rPr>
              <a:t>η διακεκομμένη γραμμή </a:t>
            </a:r>
            <a:endParaRPr lang="en-US" sz="2400" dirty="0" smtClean="0">
              <a:ea typeface="ＭＳ Ｐゴシック" pitchFamily="-112" charset="-128"/>
            </a:endParaRPr>
          </a:p>
          <a:p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0.49 log</a:t>
            </a:r>
            <a:r>
              <a:rPr lang="en-US" sz="2400" baseline="-25000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+ 1.64</a:t>
            </a:r>
            <a:r>
              <a:rPr lang="en-US" sz="2800" dirty="0" smtClean="0">
                <a:solidFill>
                  <a:srgbClr val="A40508"/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(</a:t>
            </a:r>
            <a:r>
              <a:rPr lang="en-US" sz="2400" dirty="0" smtClean="0">
                <a:ea typeface="ＭＳ Ｐゴシック" pitchFamily="-112" charset="-128"/>
              </a:rPr>
              <a:t>best </a:t>
            </a:r>
            <a:r>
              <a:rPr lang="en-US" sz="2400" dirty="0">
                <a:ea typeface="ＭＳ Ｐゴシック" pitchFamily="-112" charset="-128"/>
              </a:rPr>
              <a:t>least squares </a:t>
            </a:r>
            <a:r>
              <a:rPr lang="en-US" sz="2400" dirty="0" smtClean="0">
                <a:ea typeface="ＭＳ Ｐゴシック" pitchFamily="-112" charset="-128"/>
              </a:rPr>
              <a:t>fit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endParaRPr lang="en-US" sz="2400" dirty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Οπότε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M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1.64</a:t>
            </a:r>
            <a:r>
              <a:rPr lang="en-US" sz="2400" i="1" dirty="0" smtClean="0">
                <a:solidFill>
                  <a:srgbClr val="A40508"/>
                </a:solidFill>
                <a:ea typeface="ＭＳ Ｐゴシック" pitchFamily="-112" charset="-128"/>
              </a:rPr>
              <a:t>T</a:t>
            </a:r>
            <a:r>
              <a:rPr lang="en-US" sz="2400" baseline="30000" dirty="0" smtClean="0">
                <a:solidFill>
                  <a:srgbClr val="A40508"/>
                </a:solidFill>
                <a:ea typeface="ＭＳ Ｐゴシック" pitchFamily="-112" charset="-128"/>
              </a:rPr>
              <a:t>0.49</a:t>
            </a:r>
            <a:r>
              <a:rPr lang="el-GR" sz="2400" dirty="0" smtClean="0">
                <a:ea typeface="ＭＳ Ｐゴシック" pitchFamily="-112" charset="-128"/>
              </a:rPr>
              <a:t>, άρα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 = 10</a:t>
            </a:r>
            <a:r>
              <a:rPr lang="en-US" sz="2400" baseline="30000" dirty="0" smtClean="0">
                <a:ea typeface="ＭＳ Ｐゴシック" pitchFamily="-112" charset="-128"/>
              </a:rPr>
              <a:t>1.64 </a:t>
            </a:r>
            <a:r>
              <a:rPr lang="en-US" sz="2400" dirty="0" smtClean="0">
                <a:ea typeface="ＭＳ Ｐゴシック" pitchFamily="-112" charset="-128"/>
              </a:rPr>
              <a:t>≈ 44 and </a:t>
            </a:r>
            <a:r>
              <a:rPr lang="en-US" sz="2400" i="1" dirty="0" smtClean="0">
                <a:ea typeface="ＭＳ Ｐゴシック" pitchFamily="-112" charset="-128"/>
              </a:rPr>
              <a:t>b</a:t>
            </a:r>
            <a:r>
              <a:rPr lang="en-US" sz="2400" dirty="0" smtClean="0">
                <a:ea typeface="ＭＳ Ｐゴシック" pitchFamily="-112" charset="-128"/>
              </a:rPr>
              <a:t> = 0.49.</a:t>
            </a:r>
          </a:p>
          <a:p>
            <a:endParaRPr lang="en-US" sz="11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Καλή προσέγγιση για το </a:t>
            </a:r>
            <a:r>
              <a:rPr lang="en-US" sz="2400" dirty="0" smtClean="0">
                <a:ea typeface="ＭＳ Ｐゴシック" pitchFamily="-112" charset="-128"/>
              </a:rPr>
              <a:t>Reuters RCV1!</a:t>
            </a:r>
            <a:endParaRPr lang="en-US" sz="1800" dirty="0" smtClean="0">
              <a:ea typeface="ＭＳ Ｐゴシック" pitchFamily="-112" charset="-128"/>
            </a:endParaRPr>
          </a:p>
          <a:p>
            <a:r>
              <a:rPr lang="el-GR" sz="2400" dirty="0" smtClean="0">
                <a:ea typeface="ＭＳ Ｐゴシック" pitchFamily="-112" charset="-128"/>
              </a:rPr>
              <a:t>Για το πρώτα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12" charset="-128"/>
              </a:rPr>
              <a:t>1,000,020</a:t>
            </a:r>
            <a:r>
              <a:rPr lang="en-US" sz="2400" dirty="0" smtClean="0">
                <a:ea typeface="ＭＳ Ｐゴシック" pitchFamily="-112" charset="-128"/>
              </a:rPr>
              <a:t> tokens,</a:t>
            </a:r>
            <a:r>
              <a:rPr lang="el-GR" sz="2400" dirty="0" smtClean="0">
                <a:ea typeface="ＭＳ Ｐゴシック" pitchFamily="-112" charset="-128"/>
              </a:rPr>
              <a:t> ο νόμος προβλέπει </a:t>
            </a:r>
            <a:r>
              <a:rPr lang="en-US" sz="2400" dirty="0" smtClean="0">
                <a:ea typeface="ＭＳ Ｐゴシック" pitchFamily="-112" charset="-128"/>
              </a:rPr>
              <a:t> 38,323 </a:t>
            </a:r>
            <a:r>
              <a:rPr lang="el-GR" sz="2400" dirty="0" smtClean="0">
                <a:ea typeface="ＭＳ Ｐゴシック" pitchFamily="-112" charset="-128"/>
              </a:rPr>
              <a:t>όρους, στην πραγματικότητα </a:t>
            </a:r>
            <a:r>
              <a:rPr lang="en-US" sz="2400" dirty="0" smtClean="0">
                <a:ea typeface="ＭＳ Ｐゴシック" pitchFamily="-112" charset="-128"/>
              </a:rPr>
              <a:t>38,365</a:t>
            </a:r>
          </a:p>
        </p:txBody>
      </p:sp>
      <p:sp>
        <p:nvSpPr>
          <p:cNvPr id="2970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D63DD20-80B6-45A3-A40D-785CA2952A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3303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Heaps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90600" y="2063854"/>
            <a:ext cx="6858000" cy="2514600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Τα παρακάτω επηρεάζουν το μέγεθος του λεξικού (και την παράμετρο </a:t>
            </a:r>
            <a:r>
              <a:rPr lang="en-US" dirty="0" smtClean="0"/>
              <a:t>k)</a:t>
            </a:r>
            <a:r>
              <a:rPr lang="el-GR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Stemming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Including numbers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Spelling errors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Case folding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20337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33302" cy="3200400"/>
          </a:xfrm>
        </p:spPr>
        <p:txBody>
          <a:bodyPr/>
          <a:lstStyle/>
          <a:p>
            <a:pPr marL="0" indent="0"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  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Heaps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μας δίνει το μέγεθος του λεξιλογίου μιας συλλογής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σε συνάρτηση του μεγέθους της συλλογής)</a:t>
            </a:r>
          </a:p>
          <a:p>
            <a:pPr marL="0" indent="0" algn="just">
              <a:buFont typeface="Wingdings" pitchFamily="2" charset="2"/>
              <a:buChar char="ü"/>
            </a:pPr>
            <a:endParaRPr lang="el-GR" sz="1200" dirty="0">
              <a:ea typeface="ＭＳ Ｐゴシック" pitchFamily="-112" charset="-128"/>
            </a:endParaRPr>
          </a:p>
          <a:p>
            <a:pPr marL="0" indent="0" algn="just">
              <a:buNone/>
            </a:pPr>
            <a:r>
              <a:rPr lang="el-GR" dirty="0" smtClean="0">
                <a:ea typeface="ＭＳ Ｐゴシック" pitchFamily="-112" charset="-128"/>
              </a:rPr>
              <a:t>Θα εξετάσουμε τη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σχετική συχνότητα </a:t>
            </a:r>
            <a:r>
              <a:rPr lang="el-GR" dirty="0" smtClean="0">
                <a:ea typeface="ＭＳ Ｐゴシック" pitchFamily="-112" charset="-128"/>
              </a:rPr>
              <a:t>των όρων </a:t>
            </a:r>
          </a:p>
          <a:p>
            <a:pPr marL="0" indent="0" algn="just">
              <a:buNone/>
            </a:pPr>
            <a:endParaRPr lang="en-US" sz="1000" dirty="0" smtClean="0">
              <a:ea typeface="ＭＳ Ｐゴシック" pitchFamily="-112" charset="-128"/>
            </a:endParaRPr>
          </a:p>
          <a:p>
            <a:pPr algn="just"/>
            <a:r>
              <a:rPr lang="el-GR" dirty="0" smtClean="0">
                <a:ea typeface="ＭＳ Ｐゴシック" pitchFamily="-112" charset="-128"/>
              </a:rPr>
              <a:t>Στις φυσικές γλώσσες, υπάρχουν λίγοι πολύ συχνοί όροι και πάρα πολύ σπάνιοι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8141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699260"/>
            <a:ext cx="8686800" cy="432054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νόμος του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Ο </a:t>
            </a:r>
            <a:r>
              <a:rPr lang="en-US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err="1" smtClean="0">
                <a:ea typeface="ＭＳ Ｐゴシック" pitchFamily="-112" charset="-128"/>
              </a:rPr>
              <a:t>οστός</a:t>
            </a:r>
            <a:r>
              <a:rPr lang="el-GR" dirty="0" smtClean="0">
                <a:ea typeface="ＭＳ Ｐゴシック" pitchFamily="-112" charset="-128"/>
              </a:rPr>
              <a:t> πιο συχνός όρος έχει συχνότητα ανάλογη του </a:t>
            </a:r>
            <a:r>
              <a:rPr lang="en-US" dirty="0" smtClean="0">
                <a:ea typeface="ＭＳ Ｐゴシック" pitchFamily="-112" charset="-128"/>
              </a:rPr>
              <a:t>1/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.</a:t>
            </a:r>
          </a:p>
          <a:p>
            <a:pPr lvl="1">
              <a:buNone/>
            </a:pPr>
            <a:r>
              <a:rPr lang="el-GR" dirty="0" smtClean="0">
                <a:ea typeface="ＭＳ Ｐゴシック" pitchFamily="-112" charset="-128"/>
              </a:rPr>
              <a:t>	</a:t>
            </a:r>
            <a:r>
              <a:rPr lang="el-GR" sz="3600" dirty="0" smtClean="0">
                <a:ea typeface="ＭＳ Ｐゴシック" pitchFamily="-112" charset="-128"/>
              </a:rPr>
              <a:t>	</a:t>
            </a:r>
            <a:r>
              <a:rPr lang="en-US" sz="3600" dirty="0" err="1" smtClean="0">
                <a:ea typeface="ＭＳ Ｐゴシック" pitchFamily="-112" charset="-128"/>
              </a:rPr>
              <a:t>cf</a:t>
            </a:r>
            <a:r>
              <a:rPr lang="en-US" sz="3600" i="1" baseline="-25000" dirty="0" err="1" smtClean="0">
                <a:ea typeface="ＭＳ Ｐゴシック" pitchFamily="-112" charset="-128"/>
              </a:rPr>
              <a:t>i</a:t>
            </a:r>
            <a:r>
              <a:rPr lang="en-US" sz="3600" dirty="0" smtClean="0">
                <a:ea typeface="ＭＳ Ｐゴシック" pitchFamily="-112" charset="-128"/>
              </a:rPr>
              <a:t> ∝ 1/</a:t>
            </a:r>
            <a:r>
              <a:rPr lang="en-US" sz="3600" i="1" dirty="0" err="1" smtClean="0">
                <a:ea typeface="ＭＳ Ｐゴシック" pitchFamily="-112" charset="-128"/>
              </a:rPr>
              <a:t>i</a:t>
            </a:r>
            <a:r>
              <a:rPr lang="en-US" sz="3600" i="1" dirty="0" smtClean="0">
                <a:ea typeface="ＭＳ Ｐゴシック" pitchFamily="-112" charset="-128"/>
              </a:rPr>
              <a:t> = K/</a:t>
            </a:r>
            <a:r>
              <a:rPr lang="en-US" sz="3600" i="1" dirty="0" err="1" smtClean="0">
                <a:ea typeface="ＭＳ Ｐゴシック" pitchFamily="-112" charset="-128"/>
              </a:rPr>
              <a:t>i</a:t>
            </a:r>
            <a:r>
              <a:rPr lang="en-US" sz="3600" i="1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μια </a:t>
            </a:r>
            <a:r>
              <a:rPr lang="en-US" dirty="0" smtClean="0">
                <a:ea typeface="ＭＳ Ｐゴシック" pitchFamily="-112" charset="-128"/>
              </a:rPr>
              <a:t>normalizing constant</a:t>
            </a:r>
            <a:endParaRPr lang="el-GR" dirty="0" smtClean="0">
              <a:ea typeface="ＭＳ Ｐゴシック" pitchFamily="-112" charset="-128"/>
            </a:endParaRPr>
          </a:p>
          <a:p>
            <a:pPr lvl="1">
              <a:buNone/>
            </a:pPr>
            <a:r>
              <a:rPr lang="el-GR" dirty="0" smtClean="0">
                <a:ea typeface="ＭＳ Ｐゴシック" pitchFamily="-112" charset="-128"/>
              </a:rPr>
              <a:t>Όπου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u="sng" dirty="0" smtClean="0">
                <a:ea typeface="ＭＳ Ｐゴシック" pitchFamily="-112" charset="-128"/>
              </a:rPr>
              <a:t>collection frequency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ο αριθμός εμφανίσεων του όρου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err="1" smtClean="0">
                <a:ea typeface="ＭＳ Ｐゴシック" pitchFamily="-112" charset="-128"/>
              </a:rPr>
              <a:t>t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στη συλλογή</a:t>
            </a:r>
          </a:p>
          <a:p>
            <a:pPr marL="0" lvl="1" indent="0">
              <a:spcBef>
                <a:spcPts val="750"/>
              </a:spcBef>
              <a:buNone/>
            </a:pPr>
            <a:endParaRPr lang="el-GR" sz="2000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1" indent="0">
              <a:spcBef>
                <a:spcPts val="750"/>
              </a:spcBef>
              <a:buNone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 </a:t>
            </a:r>
            <a:r>
              <a:rPr lang="el-GR" sz="2000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συχνότητα εμφάνισης ενός όρου είναι αντιστρόφως ανάλογη της θέσης του στη διάταξη με βάση τις </a:t>
            </a:r>
            <a:r>
              <a:rPr lang="el-GR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συχνότητες</a:t>
            </a:r>
            <a:endParaRPr lang="en-US" sz="2000" i="1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49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873" y="42672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Αν ο πιο συχνός όρος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l-GR" sz="2400" dirty="0" smtClean="0">
                <a:ea typeface="ＭＳ Ｐゴシック" pitchFamily="-112" charset="-128"/>
              </a:rPr>
              <a:t>ο όρος </a:t>
            </a:r>
            <a:r>
              <a:rPr lang="en-US" sz="2400" i="1" dirty="0" smtClean="0">
                <a:ea typeface="ＭＳ Ｐゴシック" pitchFamily="-112" charset="-128"/>
              </a:rPr>
              <a:t>the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 </a:t>
            </a:r>
            <a:r>
              <a:rPr lang="en-US" sz="2400" dirty="0" smtClean="0">
                <a:ea typeface="ＭＳ Ｐゴシック" pitchFamily="-112" charset="-128"/>
              </a:rPr>
              <a:t>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Τότε ο δεύτερος πιο συχνός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of</a:t>
            </a:r>
            <a:r>
              <a:rPr lang="en-US" sz="2400" dirty="0" smtClean="0">
                <a:ea typeface="ＭＳ Ｐゴシック" pitchFamily="-112" charset="-128"/>
              </a:rPr>
              <a:t>) </a:t>
            </a:r>
            <a:r>
              <a:rPr lang="el-GR" sz="2400" dirty="0" smtClean="0">
                <a:ea typeface="ＭＳ Ｐゴシック" pitchFamily="-112" charset="-128"/>
              </a:rPr>
              <a:t>εμφανίζεται</a:t>
            </a:r>
            <a:r>
              <a:rPr lang="en-US" sz="2400" dirty="0" smtClean="0">
                <a:ea typeface="ＭＳ Ｐゴシック" pitchFamily="-112" charset="-128"/>
              </a:rPr>
              <a:t>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/2 </a:t>
            </a:r>
            <a:r>
              <a:rPr lang="el-GR" sz="2400" dirty="0" smtClean="0">
                <a:ea typeface="ＭＳ Ｐゴシック" pitchFamily="-112" charset="-128"/>
              </a:rPr>
              <a:t>φορές</a:t>
            </a:r>
            <a:endParaRPr lang="el-GR" sz="2400" dirty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l-GR" sz="2400" dirty="0" smtClean="0">
                <a:ea typeface="ＭＳ Ｐゴシック" pitchFamily="-112" charset="-128"/>
              </a:rPr>
              <a:t>Ο τρίτος </a:t>
            </a:r>
            <a:r>
              <a:rPr lang="en-US" sz="2400" dirty="0" smtClean="0">
                <a:ea typeface="ＭＳ Ｐゴシック" pitchFamily="-112" charset="-128"/>
              </a:rPr>
              <a:t> (</a:t>
            </a:r>
            <a:r>
              <a:rPr lang="en-US" sz="2400" i="1" dirty="0" smtClean="0">
                <a:ea typeface="ＭＳ Ｐゴシック" pitchFamily="-112" charset="-128"/>
              </a:rPr>
              <a:t>and</a:t>
            </a:r>
            <a:r>
              <a:rPr lang="en-US" sz="2400" dirty="0" smtClean="0">
                <a:ea typeface="ＭＳ Ｐゴシック" pitchFamily="-112" charset="-128"/>
              </a:rPr>
              <a:t>)  cf</a:t>
            </a:r>
            <a:r>
              <a:rPr lang="en-US" sz="2400" i="1" baseline="-25000" dirty="0" smtClean="0">
                <a:ea typeface="ＭＳ Ｐゴシック" pitchFamily="-112" charset="-128"/>
              </a:rPr>
              <a:t>1</a:t>
            </a:r>
            <a:r>
              <a:rPr lang="en-US" sz="2400" dirty="0" smtClean="0">
                <a:ea typeface="ＭＳ Ｐゴシック" pitchFamily="-112" charset="-128"/>
              </a:rPr>
              <a:t>/3 </a:t>
            </a:r>
            <a:r>
              <a:rPr lang="el-GR" sz="2400" dirty="0" smtClean="0">
                <a:ea typeface="ＭＳ Ｐゴシック" pitchFamily="-112" charset="-128"/>
              </a:rPr>
              <a:t>φορές 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endParaRPr lang="el-GR" sz="2400" dirty="0" smtClean="0">
              <a:ea typeface="ＭＳ Ｐゴシック" pitchFamily="-112" charset="-128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ea typeface="ＭＳ Ｐゴシック" pitchFamily="-112" charset="-128"/>
              </a:rPr>
              <a:t>… </a:t>
            </a:r>
            <a:endParaRPr lang="el-GR" sz="2400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310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Κατασκευή ευρετηρίου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idx="1"/>
          </p:nvPr>
        </p:nvSpPr>
        <p:spPr>
          <a:xfrm>
            <a:off x="578031" y="1828800"/>
            <a:ext cx="7848600" cy="2971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el-GR" sz="30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 smtClean="0">
                <a:ea typeface="ＭＳ Ｐゴシック" charset="-128"/>
              </a:rPr>
              <a:t> Πως κατασκευάζουμε το ευρετήριο; (</a:t>
            </a:r>
            <a:r>
              <a:rPr lang="en-US" sz="3000" dirty="0" smtClean="0">
                <a:ea typeface="ＭＳ Ｐゴシック" charset="-128"/>
              </a:rPr>
              <a:t>indexing, indexers)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000" dirty="0" smtClean="0">
                <a:ea typeface="ＭＳ Ｐゴシック" charset="-128"/>
              </a:rPr>
              <a:t> Ποιες στρατηγικές χρησιμοποιούμε όταν έχουμε περιορισμένη μνήμη;</a:t>
            </a:r>
            <a:endParaRPr lang="en-US" sz="30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384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Ο νόμος του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3677038-DD2A-4DB0-84D9-984FC2DD5D8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209800"/>
            <a:ext cx="83243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n-US" dirty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i</a:t>
            </a:r>
            <a:r>
              <a:rPr lang="en-US" baseline="30000" dirty="0" smtClean="0">
                <a:ea typeface="ＭＳ Ｐゴシック" pitchFamily="-112" charset="-128"/>
              </a:rPr>
              <a:t>-k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= log </a:t>
            </a:r>
            <a:r>
              <a:rPr lang="en-US" i="1" dirty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-</a:t>
            </a:r>
            <a:r>
              <a:rPr lang="en-US" dirty="0" smtClean="0">
                <a:ea typeface="ＭＳ Ｐゴシック" pitchFamily="-112" charset="-128"/>
              </a:rPr>
              <a:t> k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Γραμμική σχέση μεταξύ </a:t>
            </a:r>
            <a:r>
              <a:rPr lang="en-US" dirty="0" smtClean="0">
                <a:ea typeface="ＭＳ Ｐゴシック" pitchFamily="-112" charset="-128"/>
              </a:rPr>
              <a:t>log </a:t>
            </a:r>
            <a:r>
              <a:rPr lang="en-US" dirty="0" err="1" smtClean="0">
                <a:ea typeface="ＭＳ Ｐゴシック" pitchFamily="-112" charset="-128"/>
              </a:rPr>
              <a:t>cf</a:t>
            </a:r>
            <a:r>
              <a:rPr lang="en-US" i="1" baseline="-25000" dirty="0" err="1" smtClean="0">
                <a:ea typeface="ＭＳ Ｐゴシック" pitchFamily="-112" charset="-128"/>
              </a:rPr>
              <a:t>i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log </a:t>
            </a:r>
            <a:r>
              <a:rPr lang="en-US" i="1" dirty="0" err="1" smtClean="0">
                <a:ea typeface="ＭＳ Ｐゴシック" pitchFamily="-112" charset="-128"/>
              </a:rPr>
              <a:t>i</a:t>
            </a:r>
            <a:endParaRPr lang="en-US" i="1" dirty="0" smtClean="0">
              <a:ea typeface="ＭＳ Ｐゴシック" pitchFamily="-112" charset="-128"/>
            </a:endParaRPr>
          </a:p>
          <a:p>
            <a:pPr marL="0" indent="0">
              <a:buNone/>
            </a:pPr>
            <a:endParaRPr lang="el-GR" sz="800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 marL="0" indent="0">
              <a:buNone/>
            </a:pPr>
            <a:r>
              <a:rPr lang="en-US" sz="2400" dirty="0" err="1" smtClean="0">
                <a:ea typeface="ＭＳ Ｐゴシック" pitchFamily="-112" charset="-128"/>
              </a:rPr>
              <a:t>cf</a:t>
            </a:r>
            <a:r>
              <a:rPr lang="en-US" sz="2400" baseline="-25000" dirty="0" err="1" smtClean="0">
                <a:ea typeface="ＭＳ Ｐゴシック" pitchFamily="-112" charset="-128"/>
              </a:rPr>
              <a:t>i</a:t>
            </a:r>
            <a:r>
              <a:rPr lang="en-US" sz="2400" dirty="0" smtClean="0">
                <a:ea typeface="ＭＳ Ｐゴシック" pitchFamily="-112" charset="-128"/>
              </a:rPr>
              <a:t> = m </a:t>
            </a:r>
            <a:r>
              <a:rPr lang="en-US" sz="2400" dirty="0" err="1" smtClean="0">
                <a:ea typeface="ＭＳ Ｐゴシック" pitchFamily="-112" charset="-128"/>
              </a:rPr>
              <a:t>i</a:t>
            </a:r>
            <a:r>
              <a:rPr lang="el-GR" baseline="30000" dirty="0" smtClean="0">
                <a:ea typeface="ＭＳ Ｐゴシック" pitchFamily="-112" charset="-128"/>
              </a:rPr>
              <a:t>-</a:t>
            </a:r>
            <a:r>
              <a:rPr lang="en-US" baseline="30000" dirty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, k = 1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power law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σχέση (εκθετικός νόμος)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90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Zipf’s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law for Reuters RCV1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6C7E548-B741-4BF6-AF06-F545B643F2E5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49413"/>
            <a:ext cx="55245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170977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smtClean="0">
                <a:ea typeface="ＭＳ Ｐゴシック" pitchFamily="-112" charset="-128"/>
              </a:rPr>
              <a:t>ΣΥΜΠΙΕΣΗ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Θα δούμε μερικά θέματα για τη συμπίεση το </a:t>
            </a:r>
            <a:r>
              <a:rPr lang="el-GR" sz="3200" i="1" dirty="0" smtClean="0">
                <a:ea typeface="ＭＳ Ｐゴシック" pitchFamily="-112" charset="-128"/>
              </a:rPr>
              <a:t>λεξικού</a:t>
            </a:r>
            <a:r>
              <a:rPr lang="el-GR" sz="3200" dirty="0" smtClean="0">
                <a:ea typeface="ＭＳ Ｐゴシック" pitchFamily="-112" charset="-128"/>
              </a:rPr>
              <a:t> και των </a:t>
            </a:r>
            <a:r>
              <a:rPr lang="el-GR" sz="3200" i="1" dirty="0" smtClean="0">
                <a:ea typeface="ＭＳ Ｐゴシック" pitchFamily="-112" charset="-128"/>
              </a:rPr>
              <a:t>λιστών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Βασικό </a:t>
            </a:r>
            <a:r>
              <a:rPr lang="en-US" sz="3200" dirty="0" smtClean="0">
                <a:ea typeface="ＭＳ Ｐゴシック" pitchFamily="-112" charset="-128"/>
              </a:rPr>
              <a:t>Boolean </a:t>
            </a:r>
            <a:r>
              <a:rPr lang="el-GR" sz="3200" dirty="0" smtClean="0">
                <a:ea typeface="ＭＳ Ｐゴシック" pitchFamily="-112" charset="-128"/>
              </a:rPr>
              <a:t>ευρετήριο, χωρίς πληροφορία θέσης κλπ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9B74399-6C88-4C9B-A6BD-8ABCF0EBC09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9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συμπίεση;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79575"/>
          </a:xfrm>
        </p:spPr>
        <p:txBody>
          <a:bodyPr>
            <a:noAutofit/>
          </a:bodyPr>
          <a:lstStyle/>
          <a:p>
            <a:r>
              <a:rPr lang="el-GR" dirty="0" smtClean="0">
                <a:ea typeface="ＭＳ Ｐゴシック" pitchFamily="-112" charset="-128"/>
              </a:rPr>
              <a:t>Λιγότερος </a:t>
            </a:r>
            <a:r>
              <a:rPr lang="el-GR" i="1" dirty="0" smtClean="0">
                <a:ea typeface="ＭＳ Ｐゴシック" pitchFamily="-112" charset="-128"/>
              </a:rPr>
              <a:t>χώρος στη μνήμη </a:t>
            </a:r>
            <a:endParaRPr lang="en-US" i="1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Λίγο πιο οικονομικό 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Κρατάμε περισσότερα πράγματα στη μνήμη 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Αύξηση της ταχύτητας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Αύξηση της ταχύτητας μεταφοράς δεδομένων από το δίσκο στη μνήμη</a:t>
            </a:r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τα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συμπιεσμένα δεδομένα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|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αποσυμπίεσε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γρηγορότερο από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διάβασε μη συμπιεσμένα δεδομένα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]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Προϋπόθεση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Γρήγοροι αλγόριθμοι </a:t>
            </a:r>
            <a:r>
              <a:rPr lang="el-GR" dirty="0" err="1" smtClean="0">
                <a:ea typeface="ＭＳ Ｐゴシック" pitchFamily="-112" charset="-128"/>
              </a:rPr>
              <a:t>αποσυμπίεσης</a:t>
            </a:r>
            <a:r>
              <a:rPr lang="el-GR" dirty="0" smtClean="0">
                <a:ea typeface="ＭＳ Ｐゴシック" pitchFamily="-112" charset="-128"/>
              </a:rPr>
              <a:t>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23093762-6713-407C-9766-288D0ACBA3E4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309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Απωλεστική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και μη συμπίεση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1905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Lossless compression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(μη </a:t>
            </a:r>
            <a:r>
              <a:rPr lang="el-GR" dirty="0" err="1" smtClean="0">
                <a:ea typeface="ＭＳ Ｐゴシック" pitchFamily="-112" charset="-128"/>
              </a:rPr>
              <a:t>απωλεστική</a:t>
            </a:r>
            <a:r>
              <a:rPr lang="el-GR" dirty="0" smtClean="0">
                <a:ea typeface="ＭＳ Ｐゴシック" pitchFamily="-112" charset="-128"/>
              </a:rPr>
              <a:t> συμπίεση) Διατηρείτε όλη η πληροφορία</a:t>
            </a:r>
            <a:endParaRPr lang="en-US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Αυτή που κυρίως χρησιμοποιείται σε ΑΠ </a:t>
            </a:r>
            <a:endParaRPr lang="en-US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Lossy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compression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l-GR" dirty="0" err="1" smtClean="0">
                <a:ea typeface="ＭＳ Ｐゴシック" pitchFamily="-112" charset="-128"/>
              </a:rPr>
              <a:t>απωλεστική</a:t>
            </a:r>
            <a:r>
              <a:rPr lang="el-GR" dirty="0" smtClean="0">
                <a:ea typeface="ＭＳ Ｐゴシック" pitchFamily="-112" charset="-128"/>
              </a:rPr>
              <a:t> συμπίεση) Κάποια πληροφορία χάνεται </a:t>
            </a:r>
            <a:endParaRPr lang="en-US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Πολλά από τα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βήματα προ-επεξεργασίας </a:t>
            </a:r>
            <a:r>
              <a:rPr lang="el-GR" dirty="0" smtClean="0">
                <a:ea typeface="ＭＳ Ｐゴシック" pitchFamily="-112" charset="-128"/>
              </a:rPr>
              <a:t>(μετατροπή σε μικρά, </a:t>
            </a:r>
            <a:r>
              <a:rPr lang="en-US" dirty="0">
                <a:ea typeface="ＭＳ Ｐゴシック" pitchFamily="-112" charset="-128"/>
              </a:rPr>
              <a:t>stop words, stemming, number </a:t>
            </a:r>
            <a:r>
              <a:rPr lang="en-US" dirty="0" smtClean="0">
                <a:ea typeface="ＭＳ Ｐゴシック" pitchFamily="-112" charset="-128"/>
              </a:rPr>
              <a:t>elimination</a:t>
            </a:r>
            <a:r>
              <a:rPr lang="el-GR" dirty="0" smtClean="0">
                <a:ea typeface="ＭＳ Ｐゴシック" pitchFamily="-112" charset="-128"/>
              </a:rPr>
              <a:t>) μπορεί να θεωρηθούν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err="1" smtClean="0">
                <a:ea typeface="ＭＳ Ｐゴシック" pitchFamily="-112" charset="-128"/>
              </a:rPr>
              <a:t>lossy</a:t>
            </a:r>
            <a:r>
              <a:rPr lang="en-US" dirty="0" smtClean="0">
                <a:ea typeface="ＭＳ Ｐゴシック" pitchFamily="-112" charset="-128"/>
              </a:rPr>
              <a:t> compression</a:t>
            </a:r>
            <a:endParaRPr lang="el-GR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Μπορεί να είναι αποδεκτή στην περίπτωση π.χ., που μας ενδιαφέρουν μόνο τα κορυφαία από τα σχετικά έγγραφα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9DE0076-1A50-4759-8DBA-56B97E7769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5.1</a:t>
            </a:r>
          </a:p>
        </p:txBody>
      </p:sp>
    </p:spTree>
    <p:extLst>
      <p:ext uri="{BB962C8B-B14F-4D97-AF65-F5344CB8AC3E}">
        <p14:creationId xmlns:p14="http://schemas.microsoft.com/office/powerpoint/2010/main" val="380385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cap="none" dirty="0" smtClean="0">
                <a:ea typeface="ＭＳ Ｐゴシック" pitchFamily="-112" charset="-128"/>
              </a:rPr>
              <a:t>ΣΥΜΠΙΕΣΗ ΛΕΞΙΚΟΥ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5.2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34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λεξικού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Content Placeholder 7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295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αναζήτηση αρχίζει από το λεξικό -&gt; Θα θέλαμε να το κρατάμε στη μνήμη</a:t>
            </a:r>
            <a:endParaRPr lang="en-US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Συνυπάρχει </a:t>
            </a:r>
            <a:r>
              <a:rPr lang="el-GR" dirty="0">
                <a:ea typeface="ＭＳ Ｐゴシック" pitchFamily="-112" charset="-128"/>
              </a:rPr>
              <a:t>με άλλες εφαρμογές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emory footprint competition)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Κινητές/ενσωματωμένες συσκευές μικρή μνήμη</a:t>
            </a:r>
            <a:endParaRPr lang="en-US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Ακόμα και αν όχι στη μνήμη, θα θέλαμε να είναι μικρό για γρήγορη αρχή της αναζήτησης 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0D3DE7D-4BF7-4A50-881B-82FCAC7D02D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5732"/>
            <a:ext cx="7886700" cy="9648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Αποθήκευση λεξικού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91307"/>
            <a:ext cx="7886700" cy="751094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Κάθε εγγραφή: τον όρο, συχνότητα εμφάνισης, δείκτη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Θα θεωρήσουμε την πιο απλή αποθήκευση, ως ταξινομημένο πίνακα εγγραφών σταθερού μεγέθους (</a:t>
            </a:r>
            <a:r>
              <a:rPr lang="en-US" sz="2000" dirty="0" smtClean="0">
                <a:ea typeface="ＭＳ Ｐゴシック" pitchFamily="-112" charset="-128"/>
              </a:rPr>
              <a:t>array of fixed-width entries)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ＭＳ Ｐゴシック" pitchFamily="-112" charset="-128"/>
              </a:rPr>
              <a:t>~400,000 </a:t>
            </a:r>
            <a:r>
              <a:rPr lang="el-GR" sz="1600" dirty="0" smtClean="0">
                <a:ea typeface="ＭＳ Ｐゴシック" pitchFamily="-112" charset="-128"/>
              </a:rPr>
              <a:t>όροι</a:t>
            </a:r>
            <a:r>
              <a:rPr lang="en-US" sz="1600" dirty="0" smtClean="0">
                <a:ea typeface="ＭＳ Ｐゴシック" pitchFamily="-112" charset="-128"/>
              </a:rPr>
              <a:t>; 28 bytes/term = 11.2 MB.</a:t>
            </a:r>
          </a:p>
        </p:txBody>
      </p:sp>
      <p:sp>
        <p:nvSpPr>
          <p:cNvPr id="38935" name="Slide Number Placeholder 22"/>
          <p:cNvSpPr>
            <a:spLocks noGrp="1"/>
          </p:cNvSpPr>
          <p:nvPr>
            <p:ph type="sldNum" sz="quarter" idx="12"/>
          </p:nvPr>
        </p:nvSpPr>
        <p:spPr bwMode="auto">
          <a:xfrm>
            <a:off x="6932613" y="6298306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B5A3449-696F-4075-BCC7-99E12A675C1B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58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graphicFrame>
        <p:nvGraphicFramePr>
          <p:cNvPr id="3891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754713"/>
              </p:ext>
            </p:extLst>
          </p:nvPr>
        </p:nvGraphicFramePr>
        <p:xfrm>
          <a:off x="2817813" y="2628700"/>
          <a:ext cx="40163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4" imgW="6560657" imgH="4067652" progId="Word.Document.8">
                  <p:embed/>
                </p:oleObj>
              </mc:Choice>
              <mc:Fallback>
                <p:oleObj name="Document" r:id="rId4" imgW="6560657" imgH="40676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628700"/>
                        <a:ext cx="4016375" cy="254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917" name="AutoShape 5"/>
          <p:cNvCxnSpPr>
            <a:cxnSpLocks noChangeShapeType="1"/>
          </p:cNvCxnSpPr>
          <p:nvPr/>
        </p:nvCxnSpPr>
        <p:spPr bwMode="auto">
          <a:xfrm>
            <a:off x="5942013" y="33907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8" name="AutoShape 6"/>
          <p:cNvCxnSpPr>
            <a:cxnSpLocks noChangeShapeType="1"/>
          </p:cNvCxnSpPr>
          <p:nvPr/>
        </p:nvCxnSpPr>
        <p:spPr bwMode="auto">
          <a:xfrm>
            <a:off x="5942013" y="37717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AutoShape 7"/>
          <p:cNvCxnSpPr>
            <a:cxnSpLocks noChangeShapeType="1"/>
          </p:cNvCxnSpPr>
          <p:nvPr/>
        </p:nvCxnSpPr>
        <p:spPr bwMode="auto">
          <a:xfrm>
            <a:off x="5942013" y="4762300"/>
            <a:ext cx="2514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26987" y="5100238"/>
            <a:ext cx="2741613" cy="1143000"/>
          </a:xfrm>
          <a:prstGeom prst="upArrowCallout">
            <a:avLst>
              <a:gd name="adj1" fmla="val 59965"/>
              <a:gd name="adj2" fmla="val 59965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Δομή Αναζήτησης </a:t>
            </a:r>
          </a:p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Λεξικού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1446213" y="33907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446213" y="43051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79413" y="3847900"/>
            <a:ext cx="457200" cy="457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836613" y="36955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 flipV="1">
            <a:off x="1903413" y="33907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903413" y="36955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1903413" y="46099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V="1">
            <a:off x="1903413" y="43051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836613" y="41527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2894013" y="5209975"/>
            <a:ext cx="12176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20 bytes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624388" y="5209975"/>
            <a:ext cx="1698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>
                <a:latin typeface="Times New Roman" pitchFamily="-112" charset="0"/>
              </a:rPr>
              <a:t>4 bytes each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4722813" y="4914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V="1">
            <a:off x="5408613" y="49147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2576" y="5938638"/>
            <a:ext cx="3451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20+4+4)400,000=11,2MB</a:t>
            </a:r>
            <a:endParaRPr lang="el-G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54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Αποθήκευση λεξικού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1219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Σπατάλη χώρου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Πολλά από τα </a:t>
            </a:r>
            <a:r>
              <a:rPr lang="en-US" sz="2400" dirty="0" smtClean="0">
                <a:ea typeface="ＭＳ Ｐゴシック" pitchFamily="-112" charset="-128"/>
              </a:rPr>
              <a:t>bytes </a:t>
            </a:r>
            <a:r>
              <a:rPr lang="el-GR" sz="2400" dirty="0" smtClean="0">
                <a:ea typeface="ＭＳ Ｐゴシック" pitchFamily="-112" charset="-128"/>
              </a:rPr>
              <a:t>στη στήλη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Term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δε χρησιμοποιούνται 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12" charset="-128"/>
                <a:cs typeface="Times New Roman" pitchFamily="-112" charset="0"/>
              </a:rPr>
              <a:t>–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 δίνουμε </a:t>
            </a:r>
            <a:r>
              <a:rPr lang="en-US" sz="2400" dirty="0" smtClean="0">
                <a:ea typeface="ＭＳ Ｐゴシック" pitchFamily="-112" charset="-128"/>
              </a:rPr>
              <a:t>20 bytes </a:t>
            </a:r>
            <a:r>
              <a:rPr lang="el-GR" sz="2400" dirty="0" smtClean="0">
                <a:ea typeface="ＭＳ Ｐゴシック" pitchFamily="-112" charset="-128"/>
              </a:rPr>
              <a:t>για όρους με 1 γράμμα 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Και  δε μπορούμε να χειριστούμε το </a:t>
            </a:r>
            <a:r>
              <a:rPr lang="en-US" sz="1600" i="1" dirty="0" smtClean="0">
                <a:ea typeface="ＭＳ Ｐゴシック" pitchFamily="-112" charset="-128"/>
              </a:rPr>
              <a:t>supercalifragilisticexpialidocious </a:t>
            </a:r>
            <a:r>
              <a:rPr lang="el-GR" sz="1600" dirty="0" smtClean="0">
                <a:ea typeface="ＭＳ Ｐゴシック" pitchFamily="-112" charset="-128"/>
              </a:rPr>
              <a:t>ή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n-US" sz="1600" i="1" dirty="0" err="1" smtClean="0">
                <a:ea typeface="ＭＳ Ｐゴシック" pitchFamily="-112" charset="-128"/>
              </a:rPr>
              <a:t>hydrochlorofluorocarbons</a:t>
            </a:r>
            <a:r>
              <a:rPr lang="en-US" sz="1600" i="1" dirty="0" smtClean="0">
                <a:ea typeface="ＭＳ Ｐゴシック" pitchFamily="-112" charset="-128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Μέσος όρος στο γραπτό λόγο για τα Αγγλικά είναι </a:t>
            </a:r>
            <a:r>
              <a:rPr lang="en-US" sz="2400" dirty="0" smtClean="0">
                <a:ea typeface="ＭＳ Ｐゴシック" pitchFamily="-112" charset="-128"/>
              </a:rPr>
              <a:t>~4.5 </a:t>
            </a:r>
            <a:r>
              <a:rPr lang="el-GR" sz="2400" dirty="0" smtClean="0">
                <a:ea typeface="ＭＳ Ｐゴシック" pitchFamily="-112" charset="-128"/>
              </a:rPr>
              <a:t>χαρακτήρες</a:t>
            </a:r>
            <a:r>
              <a:rPr lang="en-US" sz="2400" dirty="0" smtClean="0">
                <a:ea typeface="ＭＳ Ｐゴシック" pitchFamily="-112" charset="-128"/>
              </a:rPr>
              <a:t>/</a:t>
            </a:r>
            <a:r>
              <a:rPr lang="el-GR" sz="2400" dirty="0" smtClean="0">
                <a:ea typeface="ＭＳ Ｐゴシック" pitchFamily="-112" charset="-128"/>
              </a:rPr>
              <a:t>λέξη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Μέσος όρος των λέξεων στο λεξικό για τα Αγγλικά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~8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χαρακτήρες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Οι μικρές λέξεις κυριαρχούν στα </a:t>
            </a:r>
            <a:r>
              <a:rPr lang="en-US" sz="2400" dirty="0" smtClean="0">
                <a:ea typeface="ＭＳ Ｐゴシック" pitchFamily="-112" charset="-128"/>
              </a:rPr>
              <a:t>tokens </a:t>
            </a:r>
            <a:r>
              <a:rPr lang="el-GR" sz="2400" dirty="0" smtClean="0">
                <a:ea typeface="ＭＳ Ｐゴシック" pitchFamily="-112" charset="-128"/>
              </a:rPr>
              <a:t>αλλά όχι στους όρους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A75FB2C-9AD2-4B42-9A8E-81ECE2257E1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59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Βασικά στοιχεία του υλικού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01000" cy="2362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Πολλές αποφάσεις στην ανάκτηση πληροφορίας βασίζονται στα </a:t>
            </a:r>
            <a:r>
              <a:rPr lang="el-GR" sz="2400" i="1" dirty="0" smtClean="0">
                <a:ea typeface="ＭＳ Ｐゴシック" charset="-128"/>
              </a:rPr>
              <a:t>χαρακτηριστικά</a:t>
            </a:r>
            <a:r>
              <a:rPr lang="el-GR" sz="2400" i="1" dirty="0">
                <a:ea typeface="ＭＳ Ｐゴシック" charset="-128"/>
              </a:rPr>
              <a:t> του </a:t>
            </a:r>
            <a:r>
              <a:rPr lang="el-GR" sz="2400" i="1" dirty="0" smtClean="0">
                <a:ea typeface="ＭＳ Ｐゴシック" charset="-128"/>
              </a:rPr>
              <a:t>διαθέσιμου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υλικού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(διαφορετικοί αλγόριθμοι/τεχνικές)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Ας δούμε μερικά βασικά χαρακτηριστικά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5495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35794" y="152398"/>
            <a:ext cx="7886700" cy="1325563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της λίστας όρων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br>
              <a:rPr lang="en-US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</a:br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Λεξικό-ως-Σειρά-Χαρακτήρων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79" name="Slide Number Placeholder 1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370A233-4CFB-4178-9990-FC324F5C5D7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2286000" y="3200400"/>
            <a:ext cx="6599238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>
                <a:latin typeface="Times New Roman" pitchFamily="-112" charset="0"/>
              </a:rPr>
              <a:t>….systilesyzygeticsyzygialsyzygyszaibelyiteszczecinszomo….</a:t>
            </a:r>
            <a:endParaRPr lang="en-US" sz="1600">
              <a:latin typeface="Times New Roman" pitchFamily="-112" charset="0"/>
            </a:endParaRPr>
          </a:p>
        </p:txBody>
      </p:sp>
      <p:graphicFrame>
        <p:nvGraphicFramePr>
          <p:cNvPr id="40962" name="Object 0"/>
          <p:cNvGraphicFramePr>
            <a:graphicFrameLocks noChangeAspect="1"/>
          </p:cNvGraphicFramePr>
          <p:nvPr/>
        </p:nvGraphicFramePr>
        <p:xfrm>
          <a:off x="230188" y="4017963"/>
          <a:ext cx="3219450" cy="197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Document" r:id="rId4" imgW="6403848" imgH="3941064" progId="Word.Document.8">
                  <p:embed/>
                </p:oleObj>
              </mc:Choice>
              <mc:Fallback>
                <p:oleObj name="Document" r:id="rId4" imgW="6403848" imgH="39410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4017963"/>
                        <a:ext cx="3219450" cy="197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2901950" y="463391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3587750" y="38719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2749550" y="3567113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2901950" y="4938713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V="1">
            <a:off x="3892550" y="3795713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 flipV="1">
            <a:off x="3511550" y="3567113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901950" y="531971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4349750" y="35671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901950" y="57769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V="1">
            <a:off x="5187950" y="35671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AutoShape 16"/>
          <p:cNvSpPr>
            <a:spLocks noChangeArrowheads="1"/>
          </p:cNvSpPr>
          <p:nvPr/>
        </p:nvSpPr>
        <p:spPr bwMode="auto">
          <a:xfrm>
            <a:off x="6254750" y="3719513"/>
            <a:ext cx="2741613" cy="1096962"/>
          </a:xfrm>
          <a:prstGeom prst="upArrowCallout">
            <a:avLst>
              <a:gd name="adj1" fmla="val 62482"/>
              <a:gd name="adj2" fmla="val 62482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400" dirty="0" smtClean="0">
                <a:latin typeface="Times New Roman" pitchFamily="-112" charset="0"/>
              </a:rPr>
              <a:t>Συνολικό μήκος της σειράς</a:t>
            </a:r>
            <a:r>
              <a:rPr lang="el-GR" sz="1400" dirty="0">
                <a:latin typeface="Times New Roman" pitchFamily="-112" charset="0"/>
              </a:rPr>
              <a:t> </a:t>
            </a:r>
            <a:r>
              <a:rPr lang="el-GR" sz="1400" dirty="0" smtClean="0">
                <a:latin typeface="Times New Roman" pitchFamily="-112" charset="0"/>
              </a:rPr>
              <a:t>(</a:t>
            </a:r>
            <a:r>
              <a:rPr lang="en-US" sz="1400" dirty="0" smtClean="0">
                <a:latin typeface="Times New Roman" pitchFamily="-112" charset="0"/>
              </a:rPr>
              <a:t>string</a:t>
            </a:r>
            <a:r>
              <a:rPr lang="el-GR" sz="1400" dirty="0" smtClean="0">
                <a:latin typeface="Times New Roman" pitchFamily="-112" charset="0"/>
              </a:rPr>
              <a:t>)</a:t>
            </a:r>
            <a:r>
              <a:rPr lang="en-US" sz="1400" dirty="0" smtClean="0">
                <a:latin typeface="Times New Roman" pitchFamily="-112" charset="0"/>
              </a:rPr>
              <a:t> </a:t>
            </a:r>
            <a:r>
              <a:rPr lang="en-US" sz="1400" dirty="0">
                <a:latin typeface="Times New Roman" pitchFamily="-112" charset="0"/>
              </a:rPr>
              <a:t>=</a:t>
            </a:r>
          </a:p>
          <a:p>
            <a:pPr algn="ctr" eaLnBrk="0" hangingPunct="0"/>
            <a:r>
              <a:rPr lang="en-US" sz="1400" dirty="0">
                <a:latin typeface="Times New Roman" pitchFamily="-112" charset="0"/>
              </a:rPr>
              <a:t>400K x </a:t>
            </a:r>
            <a:r>
              <a:rPr lang="en-US" sz="1400" dirty="0">
                <a:solidFill>
                  <a:srgbClr val="FF0000"/>
                </a:solidFill>
                <a:latin typeface="Times New Roman" pitchFamily="-112" charset="0"/>
              </a:rPr>
              <a:t>8</a:t>
            </a:r>
            <a:r>
              <a:rPr lang="en-US" sz="1400" dirty="0">
                <a:latin typeface="Times New Roman" pitchFamily="-112" charset="0"/>
              </a:rPr>
              <a:t>B = 3.2MB</a:t>
            </a:r>
          </a:p>
        </p:txBody>
      </p:sp>
      <p:sp>
        <p:nvSpPr>
          <p:cNvPr id="40976" name="AutoShape 17"/>
          <p:cNvSpPr>
            <a:spLocks noChangeArrowheads="1"/>
          </p:cNvSpPr>
          <p:nvPr/>
        </p:nvSpPr>
        <p:spPr bwMode="auto">
          <a:xfrm>
            <a:off x="5264150" y="5167313"/>
            <a:ext cx="3748088" cy="1096962"/>
          </a:xfrm>
          <a:prstGeom prst="leftArrowCallout">
            <a:avLst>
              <a:gd name="adj1" fmla="val 25000"/>
              <a:gd name="adj2" fmla="val 25000"/>
              <a:gd name="adj3" fmla="val 56946"/>
              <a:gd name="adj4" fmla="val 71157"/>
            </a:avLst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Δείκτες για </a:t>
            </a:r>
            <a:r>
              <a:rPr lang="en-US" dirty="0" smtClean="0">
                <a:latin typeface="Times New Roman" pitchFamily="-112" charset="0"/>
              </a:rPr>
              <a:t>3.2M</a:t>
            </a:r>
            <a:endParaRPr lang="en-US" dirty="0">
              <a:latin typeface="Times New Roman" pitchFamily="-112" charset="0"/>
            </a:endParaRPr>
          </a:p>
          <a:p>
            <a:pPr algn="ctr" eaLnBrk="0" hangingPunct="0"/>
            <a:r>
              <a:rPr lang="el-GR" dirty="0" smtClean="0">
                <a:latin typeface="Times New Roman" pitchFamily="-112" charset="0"/>
              </a:rPr>
              <a:t>θέσεις</a:t>
            </a:r>
            <a:r>
              <a:rPr lang="en-US" dirty="0" smtClean="0">
                <a:latin typeface="Times New Roman" pitchFamily="-112" charset="0"/>
              </a:rPr>
              <a:t>: </a:t>
            </a:r>
            <a:r>
              <a:rPr lang="en-US" dirty="0">
                <a:latin typeface="Times New Roman" pitchFamily="-112" charset="0"/>
              </a:rPr>
              <a:t>log</a:t>
            </a:r>
            <a:r>
              <a:rPr lang="en-US" baseline="-25000" dirty="0">
                <a:latin typeface="Times New Roman" pitchFamily="-112" charset="0"/>
              </a:rPr>
              <a:t>2</a:t>
            </a:r>
            <a:r>
              <a:rPr lang="en-US" dirty="0">
                <a:latin typeface="Times New Roman" pitchFamily="-112" charset="0"/>
              </a:rPr>
              <a:t>3.2M =</a:t>
            </a:r>
          </a:p>
          <a:p>
            <a:pPr algn="ctr" eaLnBrk="0" hangingPunct="0"/>
            <a:r>
              <a:rPr lang="en-US" dirty="0">
                <a:latin typeface="Times New Roman" pitchFamily="-112" charset="0"/>
              </a:rPr>
              <a:t>22bits = </a:t>
            </a:r>
            <a:r>
              <a:rPr lang="en-US" dirty="0">
                <a:solidFill>
                  <a:srgbClr val="FF0000"/>
                </a:solidFill>
                <a:latin typeface="Times New Roman" pitchFamily="-112" charset="0"/>
              </a:rPr>
              <a:t>3</a:t>
            </a:r>
            <a:r>
              <a:rPr lang="en-US" dirty="0">
                <a:latin typeface="Times New Roman" pitchFamily="-112" charset="0"/>
              </a:rPr>
              <a:t>bytes</a:t>
            </a:r>
          </a:p>
        </p:txBody>
      </p:sp>
      <p:sp>
        <p:nvSpPr>
          <p:cNvPr id="40977" name="Rectangle 18"/>
          <p:cNvSpPr>
            <a:spLocks noChangeArrowheads="1"/>
          </p:cNvSpPr>
          <p:nvPr/>
        </p:nvSpPr>
        <p:spPr bwMode="auto">
          <a:xfrm>
            <a:off x="228600" y="1523999"/>
            <a:ext cx="8701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60000"/>
            </a:pPr>
            <a:r>
              <a:rPr lang="el-GR" sz="2600" dirty="0" smtClean="0">
                <a:latin typeface="+mn-lt"/>
              </a:rPr>
              <a:t>Αποθήκευσε το λεξικό ως ένα </a:t>
            </a:r>
            <a:r>
              <a:rPr lang="en-US" sz="2600" dirty="0" smtClean="0">
                <a:latin typeface="+mn-lt"/>
              </a:rPr>
              <a:t>(</a:t>
            </a:r>
            <a:r>
              <a:rPr lang="el-GR" sz="2600" dirty="0" smtClean="0">
                <a:latin typeface="+mn-lt"/>
              </a:rPr>
              <a:t>μεγάλο</a:t>
            </a:r>
            <a:r>
              <a:rPr lang="en-US" sz="2600" dirty="0" smtClean="0">
                <a:latin typeface="+mn-lt"/>
              </a:rPr>
              <a:t>) </a:t>
            </a:r>
            <a:r>
              <a:rPr lang="en-US" sz="2600" dirty="0">
                <a:latin typeface="+mn-lt"/>
              </a:rPr>
              <a:t>string </a:t>
            </a:r>
            <a:r>
              <a:rPr lang="el-GR" sz="2600" dirty="0" smtClean="0">
                <a:latin typeface="+mn-lt"/>
              </a:rPr>
              <a:t>χαρακτήρων</a:t>
            </a:r>
            <a:r>
              <a:rPr lang="en-US" sz="2600" dirty="0" smtClean="0">
                <a:latin typeface="+mn-lt"/>
              </a:rPr>
              <a:t>:</a:t>
            </a:r>
            <a:endParaRPr lang="el-GR" sz="2600" dirty="0">
              <a:latin typeface="+mn-lt"/>
            </a:endParaRP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1800" dirty="0" smtClean="0">
                <a:latin typeface="+mn-lt"/>
              </a:rPr>
              <a:t>Ένας δείκτης δείχνει στο τέλος της τρέχουσας λέξης (αρχή επόμενης) </a:t>
            </a:r>
          </a:p>
          <a:p>
            <a:pPr marL="285750" indent="-285750"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l-GR" sz="1800" dirty="0" smtClean="0">
                <a:latin typeface="+mn-lt"/>
              </a:rPr>
              <a:t>Εξοικονόμηση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60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%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του χώρου</a:t>
            </a:r>
            <a:endParaRPr lang="en-US" sz="1800" dirty="0">
              <a:latin typeface="+mn-lt"/>
            </a:endParaRPr>
          </a:p>
        </p:txBody>
      </p:sp>
      <p:sp>
        <p:nvSpPr>
          <p:cNvPr id="4097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Χώρος για το λεξικό ως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string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305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για το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Freq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4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 όρο για δείκτες σε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Postings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3</a:t>
            </a:r>
            <a:r>
              <a:rPr lang="en-US" dirty="0" smtClean="0">
                <a:ea typeface="ＭＳ Ｐゴシック" pitchFamily="-112" charset="-128"/>
              </a:rPr>
              <a:t> bytes </a:t>
            </a:r>
            <a:r>
              <a:rPr lang="el-GR" dirty="0" smtClean="0">
                <a:ea typeface="ＭＳ Ｐゴシック" pitchFamily="-112" charset="-128"/>
              </a:rPr>
              <a:t>ανά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term pointer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Κατά μέσο όρο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8 </a:t>
            </a:r>
            <a:r>
              <a:rPr lang="en-US" dirty="0" smtClean="0">
                <a:ea typeface="ＭＳ Ｐゴシック" pitchFamily="-112" charset="-128"/>
              </a:rPr>
              <a:t>bytes </a:t>
            </a:r>
            <a:r>
              <a:rPr lang="el-GR" dirty="0" smtClean="0">
                <a:ea typeface="ＭＳ Ｐゴシック" pitchFamily="-112" charset="-128"/>
              </a:rPr>
              <a:t>ανά όρο στο </a:t>
            </a:r>
            <a:r>
              <a:rPr lang="en-US" dirty="0" smtClean="0">
                <a:ea typeface="ＭＳ Ｐゴシック" pitchFamily="-112" charset="-128"/>
              </a:rPr>
              <a:t>string</a:t>
            </a:r>
            <a:r>
              <a:rPr lang="el-GR" dirty="0" smtClean="0">
                <a:ea typeface="ＭＳ Ｐゴシック" pitchFamily="-112" charset="-128"/>
              </a:rPr>
              <a:t> (3.2ΜΒ)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ea typeface="ＭＳ Ｐゴシック" pitchFamily="-112" charset="-128"/>
              </a:rPr>
              <a:t>400K </a:t>
            </a:r>
            <a:r>
              <a:rPr lang="el-GR" dirty="0" smtClean="0">
                <a:ea typeface="ＭＳ Ｐゴシック" pitchFamily="-112" charset="-128"/>
              </a:rPr>
              <a:t>όροι</a:t>
            </a:r>
            <a:r>
              <a:rPr lang="en-US" dirty="0" smtClean="0">
                <a:ea typeface="ＭＳ Ｐゴシック" pitchFamily="-112" charset="-128"/>
              </a:rPr>
              <a:t> 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19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 7.6 MB (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έναντι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11.2MB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για σταθερό μήκος λέξης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)</a:t>
            </a:r>
            <a:endParaRPr lang="el-GR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55D9A7EB-2613-4B15-8E56-371E57FA4CF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2209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  <a:sym typeface="Symbol" pitchFamily="-112" charset="2"/>
              </a:rPr>
              <a:t>Κατά μέσο όρο: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  <a:sym typeface="Symbol" pitchFamily="-112" charset="2"/>
              </a:rPr>
              <a:t>11</a:t>
            </a:r>
            <a:r>
              <a:rPr lang="en-US" dirty="0" smtClean="0">
                <a:latin typeface="+mn-lt"/>
                <a:sym typeface="Symbol" pitchFamily="-112" charset="2"/>
              </a:rPr>
              <a:t>bytes/term</a:t>
            </a:r>
            <a:endParaRPr lang="el-GR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553200" y="2286000"/>
            <a:ext cx="457200" cy="838200"/>
          </a:xfrm>
          <a:prstGeom prst="rightBrac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916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3336925" y="5181600"/>
            <a:ext cx="2823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dirty="0" smtClean="0">
                <a:latin typeface="+mn-lt"/>
                <a:sym typeface="Symbol" pitchFamily="-112" charset="2"/>
              </a:rPr>
              <a:t> </a:t>
            </a:r>
            <a:r>
              <a:rPr lang="el-GR" dirty="0" smtClean="0">
                <a:latin typeface="+mn-lt"/>
                <a:sym typeface="Symbol" pitchFamily="-112" charset="2"/>
              </a:rPr>
              <a:t>Κερδίζουμε 3 </a:t>
            </a:r>
            <a:r>
              <a:rPr lang="en-US" dirty="0" smtClean="0">
                <a:latin typeface="+mn-lt"/>
                <a:sym typeface="Symbol" pitchFamily="-112" charset="2"/>
              </a:rPr>
              <a:t>bytes</a:t>
            </a:r>
            <a:endParaRPr lang="en-US" dirty="0">
              <a:latin typeface="+mn-lt"/>
              <a:sym typeface="Symbol" pitchFamily="-112" charset="2"/>
            </a:endParaRPr>
          </a:p>
          <a:p>
            <a:r>
              <a:rPr lang="en-US" dirty="0">
                <a:latin typeface="+mn-lt"/>
                <a:sym typeface="Symbol" pitchFamily="-112" charset="2"/>
              </a:rPr>
              <a:t> </a:t>
            </a:r>
            <a:r>
              <a:rPr lang="el-GR" dirty="0" smtClean="0">
                <a:latin typeface="+mn-lt"/>
                <a:sym typeface="Symbol" pitchFamily="-112" charset="2"/>
              </a:rPr>
              <a:t>για</a:t>
            </a:r>
            <a:r>
              <a:rPr lang="en-US" dirty="0" smtClean="0">
                <a:latin typeface="+mn-lt"/>
                <a:sym typeface="Symbol" pitchFamily="-112" charset="2"/>
              </a:rPr>
              <a:t> k - 1</a:t>
            </a:r>
            <a:r>
              <a:rPr lang="el-GR" dirty="0" smtClean="0">
                <a:latin typeface="+mn-lt"/>
                <a:sym typeface="Symbol" pitchFamily="-112" charset="2"/>
              </a:rPr>
              <a:t> </a:t>
            </a:r>
            <a:endParaRPr lang="en-US" dirty="0" smtClean="0">
              <a:latin typeface="+mn-lt"/>
              <a:sym typeface="Symbol" pitchFamily="-112" charset="2"/>
            </a:endParaRPr>
          </a:p>
          <a:p>
            <a:r>
              <a:rPr lang="en-US" dirty="0" smtClean="0">
                <a:latin typeface="+mn-lt"/>
                <a:sym typeface="Symbol" pitchFamily="-112" charset="2"/>
              </a:rPr>
              <a:t> </a:t>
            </a:r>
            <a:r>
              <a:rPr lang="el-GR" dirty="0" smtClean="0">
                <a:latin typeface="+mn-lt"/>
                <a:sym typeface="Symbol" pitchFamily="-112" charset="2"/>
              </a:rPr>
              <a:t>δείκτες</a:t>
            </a:r>
            <a:r>
              <a:rPr lang="en-US" dirty="0" smtClean="0">
                <a:latin typeface="Times New Roman" pitchFamily="-112" charset="0"/>
                <a:sym typeface="Symbol" pitchFamily="-112" charset="2"/>
              </a:rPr>
              <a:t>.</a:t>
            </a:r>
            <a:endParaRPr lang="en-US" dirty="0">
              <a:latin typeface="Times New Roman" pitchFamily="-112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69132" y="88314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Blocking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(Δείκτες σε ομάδες)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8001000" cy="2514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Διαίρεσε το </a:t>
            </a:r>
            <a:r>
              <a:rPr lang="en-US" dirty="0" smtClean="0">
                <a:ea typeface="ＭＳ Ｐゴシック" pitchFamily="-112" charset="-128"/>
              </a:rPr>
              <a:t>string </a:t>
            </a:r>
            <a:r>
              <a:rPr lang="el-GR" dirty="0" smtClean="0">
                <a:ea typeface="ＭＳ Ｐゴシック" pitchFamily="-112" charset="-128"/>
              </a:rPr>
              <a:t>σε ομάδες </a:t>
            </a:r>
            <a:r>
              <a:rPr lang="en-US" dirty="0" smtClean="0">
                <a:ea typeface="ＭＳ Ｐゴシック" pitchFamily="-112" charset="-128"/>
              </a:rPr>
              <a:t>(blocks) </a:t>
            </a:r>
            <a:r>
              <a:rPr lang="el-GR" dirty="0" smtClean="0">
                <a:ea typeface="ＭＳ Ｐゴシック" pitchFamily="-112" charset="-128"/>
              </a:rPr>
              <a:t>των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όρων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Διατήρησε ένα δείκτη σε κάθε ομάδα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=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Χρειαζόμαστε και το μήκος του όρου</a:t>
            </a:r>
            <a:r>
              <a:rPr lang="en-US" dirty="0" smtClean="0">
                <a:ea typeface="ＭＳ Ｐゴシック" pitchFamily="-112" charset="-128"/>
              </a:rPr>
              <a:t> (1 extra byte)</a:t>
            </a:r>
          </a:p>
        </p:txBody>
      </p:sp>
      <p:sp>
        <p:nvSpPr>
          <p:cNvPr id="43022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00D64B99-4F3B-42D5-B5DD-70553AB0954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62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452563" y="3276600"/>
            <a:ext cx="7429500" cy="4064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r>
              <a:rPr lang="en-US" sz="2000" dirty="0">
                <a:latin typeface="Times New Roman" pitchFamily="-112" charset="0"/>
              </a:rPr>
              <a:t>….</a:t>
            </a:r>
            <a:r>
              <a:rPr lang="en-US" sz="2000" b="1" dirty="0">
                <a:solidFill>
                  <a:srgbClr val="990033"/>
                </a:solidFill>
                <a:latin typeface="Times New Roman" pitchFamily="-112" charset="0"/>
              </a:rPr>
              <a:t>7</a:t>
            </a:r>
            <a:r>
              <a:rPr lang="en-US" sz="2000" b="1" i="1" dirty="0">
                <a:latin typeface="Times New Roman" pitchFamily="-112" charset="0"/>
              </a:rPr>
              <a:t>systile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syzygetic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syzygial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6</a:t>
            </a:r>
            <a:r>
              <a:rPr lang="en-US" sz="2000" b="1" i="1" dirty="0">
                <a:latin typeface="Times New Roman" pitchFamily="-112" charset="0"/>
              </a:rPr>
              <a:t>syzygy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11</a:t>
            </a:r>
            <a:r>
              <a:rPr lang="en-US" sz="2000" b="1" i="1" dirty="0">
                <a:latin typeface="Times New Roman" pitchFamily="-112" charset="0"/>
              </a:rPr>
              <a:t>szaibelyite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8</a:t>
            </a:r>
            <a:r>
              <a:rPr lang="en-US" sz="2000" b="1" i="1" dirty="0">
                <a:latin typeface="Times New Roman" pitchFamily="-112" charset="0"/>
              </a:rPr>
              <a:t>szczecin</a:t>
            </a:r>
            <a:r>
              <a:rPr lang="en-US" sz="2000" dirty="0">
                <a:solidFill>
                  <a:srgbClr val="990033"/>
                </a:solidFill>
                <a:latin typeface="Times New Roman" pitchFamily="-112" charset="0"/>
              </a:rPr>
              <a:t>9</a:t>
            </a:r>
            <a:r>
              <a:rPr lang="en-US" sz="2000" b="1" i="1" dirty="0">
                <a:latin typeface="Times New Roman" pitchFamily="-112" charset="0"/>
              </a:rPr>
              <a:t>szomo</a:t>
            </a:r>
            <a:r>
              <a:rPr lang="en-US" sz="2000" dirty="0">
                <a:latin typeface="Times New Roman" pitchFamily="-112" charset="0"/>
              </a:rPr>
              <a:t>….</a:t>
            </a:r>
            <a:endParaRPr lang="en-US" sz="1600" dirty="0">
              <a:latin typeface="Times New Roman" pitchFamily="-112" charset="0"/>
            </a:endParaRPr>
          </a:p>
        </p:txBody>
      </p:sp>
      <p:graphicFrame>
        <p:nvGraphicFramePr>
          <p:cNvPr id="43010" name="Object 1024"/>
          <p:cNvGraphicFramePr>
            <a:graphicFrameLocks noChangeAspect="1"/>
          </p:cNvGraphicFramePr>
          <p:nvPr/>
        </p:nvGraphicFramePr>
        <p:xfrm>
          <a:off x="147638" y="4483100"/>
          <a:ext cx="3317875" cy="233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ocument" r:id="rId4" imgW="6598920" imgH="4687824" progId="Word.Document.8">
                  <p:embed/>
                </p:oleObj>
              </mc:Choice>
              <mc:Fallback>
                <p:oleObj name="Document" r:id="rId4" imgW="6598920" imgH="46878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4483100"/>
                        <a:ext cx="3317875" cy="233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743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3505200" y="4343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 flipV="1">
            <a:off x="1981200" y="3657600"/>
            <a:ext cx="1524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2743200" y="64770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5715000" y="36576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6021388" y="5257800"/>
            <a:ext cx="2741612" cy="914400"/>
          </a:xfrm>
          <a:prstGeom prst="leftArrowCallout">
            <a:avLst>
              <a:gd name="adj1" fmla="val 25000"/>
              <a:gd name="adj2" fmla="val 25000"/>
              <a:gd name="adj3" fmla="val 54138"/>
              <a:gd name="adj4" fmla="val 70444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l-GR" sz="1600" dirty="0" smtClean="0">
                <a:latin typeface="Times New Roman" pitchFamily="-112" charset="0"/>
              </a:rPr>
              <a:t>Χάνουμε</a:t>
            </a:r>
            <a:r>
              <a:rPr lang="en-US" sz="1600" dirty="0" smtClean="0">
                <a:latin typeface="Times New Roman" pitchFamily="-112" charset="0"/>
              </a:rPr>
              <a:t> </a:t>
            </a:r>
            <a:r>
              <a:rPr lang="en-US" sz="1600" dirty="0">
                <a:latin typeface="Times New Roman" pitchFamily="-112" charset="0"/>
              </a:rPr>
              <a:t>4 </a:t>
            </a:r>
            <a:r>
              <a:rPr lang="el-GR" sz="1600" dirty="0" smtClean="0">
                <a:latin typeface="Times New Roman" pitchFamily="-112" charset="0"/>
              </a:rPr>
              <a:t>(</a:t>
            </a:r>
            <a:r>
              <a:rPr lang="en-US" sz="1600" dirty="0" smtClean="0">
                <a:latin typeface="Times New Roman" pitchFamily="-112" charset="0"/>
              </a:rPr>
              <a:t>k) bytes </a:t>
            </a:r>
            <a:r>
              <a:rPr lang="el-GR" sz="1600" dirty="0" smtClean="0">
                <a:latin typeface="Times New Roman" pitchFamily="-112" charset="0"/>
              </a:rPr>
              <a:t>για</a:t>
            </a:r>
          </a:p>
          <a:p>
            <a:pPr algn="ctr" eaLnBrk="0" hangingPunct="0"/>
            <a:r>
              <a:rPr lang="el-GR" sz="1600" dirty="0" smtClean="0">
                <a:latin typeface="Times New Roman" pitchFamily="-112" charset="0"/>
              </a:rPr>
              <a:t> το μήκος του όρου</a:t>
            </a:r>
            <a:endParaRPr lang="en-US" sz="1600" dirty="0">
              <a:latin typeface="Times New Roman" pitchFamily="-112" charset="0"/>
            </a:endParaRPr>
          </a:p>
        </p:txBody>
      </p:sp>
      <p:sp>
        <p:nvSpPr>
          <p:cNvPr id="430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36266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Blocking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Συνολικό όφελος για </a:t>
            </a:r>
            <a:r>
              <a:rPr lang="en-US" dirty="0" smtClean="0">
                <a:ea typeface="ＭＳ Ｐゴシック" pitchFamily="-112" charset="-128"/>
              </a:rPr>
              <a:t>block size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4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Χωρίς </a:t>
            </a:r>
            <a:r>
              <a:rPr lang="en-US" dirty="0" smtClean="0">
                <a:ea typeface="ＭＳ Ｐゴシック" pitchFamily="-112" charset="-128"/>
              </a:rPr>
              <a:t>blocking 3 bytes/pointer 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3 x 4 = 12 bytes, (</a:t>
            </a:r>
            <a:r>
              <a:rPr lang="el-GR" dirty="0" smtClean="0">
                <a:ea typeface="ＭＳ Ｐゴシック" pitchFamily="-112" charset="-128"/>
              </a:rPr>
              <a:t>ανά </a:t>
            </a:r>
            <a:r>
              <a:rPr lang="en-US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Τώρα </a:t>
            </a:r>
            <a:r>
              <a:rPr lang="en-US" dirty="0" smtClean="0">
                <a:ea typeface="ＭＳ Ｐゴシック" pitchFamily="-112" charset="-128"/>
              </a:rPr>
              <a:t>3 + 4 = 7 bytes.</a:t>
            </a:r>
          </a:p>
        </p:txBody>
      </p:sp>
      <p:sp>
        <p:nvSpPr>
          <p:cNvPr id="4403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2A76F69-DD15-4409-93E9-3853DD0C1BF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1217540" name="Text Box 4"/>
          <p:cNvSpPr txBox="1">
            <a:spLocks noChangeArrowheads="1"/>
          </p:cNvSpPr>
          <p:nvPr/>
        </p:nvSpPr>
        <p:spPr bwMode="auto">
          <a:xfrm>
            <a:off x="319087" y="3568672"/>
            <a:ext cx="8505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Εξοικονόμηση ακόμα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~0.5MB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.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Ελάττωση του μεγέθους του ευρετηρίου από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7.6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MB </a:t>
            </a: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σε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7.1 MB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libri" pitchFamily="-112" charset="0"/>
              </a:rPr>
              <a:t>.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libri" pitchFamily="-112" charset="0"/>
            </a:endParaRPr>
          </a:p>
        </p:txBody>
      </p:sp>
      <p:sp>
        <p:nvSpPr>
          <p:cNvPr id="1217541" name="Text Box 5"/>
          <p:cNvSpPr txBox="1">
            <a:spLocks noChangeArrowheads="1"/>
          </p:cNvSpPr>
          <p:nvPr/>
        </p:nvSpPr>
        <p:spPr bwMode="auto">
          <a:xfrm>
            <a:off x="1904999" y="5105400"/>
            <a:ext cx="57842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Γιατί όχι ακόμα μεγαλύτερο </a:t>
            </a:r>
            <a:r>
              <a:rPr lang="en-US" sz="3200" i="1" dirty="0" smtClean="0">
                <a:latin typeface="+mn-lt"/>
              </a:rPr>
              <a:t>k</a:t>
            </a:r>
            <a:r>
              <a:rPr lang="en-US" sz="3200" dirty="0" smtClean="0">
                <a:latin typeface="+mn-lt"/>
              </a:rPr>
              <a:t>; </a:t>
            </a:r>
            <a:endParaRPr lang="el-GR" sz="3200" dirty="0">
              <a:latin typeface="+mn-lt"/>
            </a:endParaRPr>
          </a:p>
          <a:p>
            <a:pPr marL="457200" indent="-457200" eaLnBrk="1" hangingPunct="1">
              <a:buFont typeface="Wingdings" pitchFamily="2" charset="2"/>
              <a:buChar char="§"/>
            </a:pPr>
            <a:r>
              <a:rPr lang="el-GR" sz="3200" dirty="0" smtClean="0">
                <a:latin typeface="+mn-lt"/>
              </a:rPr>
              <a:t>Σε τι χάνουμε; </a:t>
            </a:r>
            <a:endParaRPr lang="en-US" sz="3200" dirty="0">
              <a:latin typeface="+mn-lt"/>
            </a:endParaRPr>
          </a:p>
        </p:txBody>
      </p:sp>
      <p:sp>
        <p:nvSpPr>
          <p:cNvPr id="4403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792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7540" grpId="0" autoUpdateAnimBg="0"/>
      <p:bldP spid="1217541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47700" y="217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 στο λεξικό χωρίς Β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locking</a:t>
            </a:r>
          </a:p>
        </p:txBody>
      </p:sp>
      <p:pic>
        <p:nvPicPr>
          <p:cNvPr id="46083" name="Content Placeholder 3" descr="tree1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1764610"/>
            <a:ext cx="3655875" cy="4351338"/>
          </a:xfrm>
        </p:spPr>
      </p:pic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C451193-6BEE-456A-A458-370A5EF5A80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6084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228600" y="1524207"/>
            <a:ext cx="4800600" cy="1066800"/>
          </a:xfrm>
        </p:spPr>
        <p:txBody>
          <a:bodyPr>
            <a:noAutofit/>
          </a:bodyPr>
          <a:lstStyle/>
          <a:p>
            <a:r>
              <a:rPr lang="el-GR" sz="2400" dirty="0" smtClean="0">
                <a:ea typeface="ＭＳ Ｐゴシック" pitchFamily="-112" charset="-128"/>
              </a:rPr>
              <a:t>Ας υποθέσουμε δυαδική αναζήτηση και ότι κάθε όρος </a:t>
            </a:r>
            <a:r>
              <a:rPr lang="el-GR" sz="2400" dirty="0" err="1" smtClean="0">
                <a:ea typeface="ＭＳ Ｐゴシック" pitchFamily="-112" charset="-128"/>
              </a:rPr>
              <a:t>ισοπίθανο</a:t>
            </a:r>
            <a:r>
              <a:rPr lang="el-GR" sz="2400" dirty="0" smtClean="0">
                <a:ea typeface="ＭＳ Ｐゴシック" pitchFamily="-112" charset="-128"/>
              </a:rPr>
              <a:t> να εμφανιστεί στην ερώτηση (όχι και τόσο ρεαλιστικό στη πράξη) μέσος αριθμός συγκρίσεων </a:t>
            </a:r>
            <a:r>
              <a:rPr lang="en-US" sz="2400" dirty="0" smtClean="0">
                <a:ea typeface="ＭＳ Ｐゴシック" pitchFamily="-112" charset="-128"/>
              </a:rPr>
              <a:t>= 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(1+2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2+4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sz="2400" dirty="0" smtClean="0">
                <a:solidFill>
                  <a:srgbClr val="A40508"/>
                </a:solidFill>
                <a:ea typeface="ＭＳ Ｐゴシック" pitchFamily="-112" charset="-128"/>
              </a:rPr>
              <a:t>3+4)/8 ~2.6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4363" y="4267200"/>
            <a:ext cx="33528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000" dirty="0" smtClean="0">
                <a:solidFill>
                  <a:schemeClr val="lt1"/>
                </a:solidFill>
                <a:latin typeface="+mn-lt"/>
                <a:cs typeface="+mn-cs"/>
              </a:rPr>
              <a:t>Άσκηση: σκεφτείτε ένα καλύτερο τρόπο αναζήτησης αν δεν έχουμε ομοιόμορφη κατανομή των όρων</a:t>
            </a:r>
            <a:endParaRPr lang="en-US" sz="2000" dirty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Αναζήτηση στο λεξικό με Β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locking</a:t>
            </a:r>
          </a:p>
        </p:txBody>
      </p:sp>
      <p:pic>
        <p:nvPicPr>
          <p:cNvPr id="9" name="Content Placeholder 4" descr="tree2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059" y="4256809"/>
            <a:ext cx="8339138" cy="1981200"/>
          </a:xfrm>
        </p:spPr>
      </p:pic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DC451193-6BEE-456A-A458-370A5EF5A80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1932709"/>
            <a:ext cx="8382000" cy="2362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Δυαδική αναζήτηση μας οδηγεί σε ομάδες </a:t>
            </a:r>
            <a:r>
              <a:rPr lang="en-US" dirty="0" smtClean="0">
                <a:ea typeface="ＭＳ Ｐゴシック" pitchFamily="-112" charset="-128"/>
              </a:rPr>
              <a:t>(block) </a:t>
            </a:r>
            <a:r>
              <a:rPr lang="el-GR" dirty="0" smtClean="0">
                <a:ea typeface="ＭＳ Ｐゴシック" pitchFamily="-112" charset="-128"/>
              </a:rPr>
              <a:t>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l-GR" dirty="0" smtClean="0">
                <a:ea typeface="ＭＳ Ｐゴシック" pitchFamily="-112" charset="-128"/>
              </a:rPr>
              <a:t>4 όρους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Μετά γραμμική αναζήτηση στους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= </a:t>
            </a:r>
            <a:r>
              <a:rPr lang="el-GR" dirty="0" smtClean="0">
                <a:ea typeface="ＭＳ Ｐゴシック" pitchFamily="-112" charset="-128"/>
              </a:rPr>
              <a:t>4 αυτούς όρους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Μέσος όρος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δυαδικό δέντρο</a:t>
            </a:r>
            <a:r>
              <a:rPr lang="en-US" dirty="0" smtClean="0">
                <a:ea typeface="ＭＳ Ｐゴシック" pitchFamily="-112" charset="-128"/>
              </a:rPr>
              <a:t>)= 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(1+2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2+2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3+2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  <a:cs typeface="Times New Roman" pitchFamily="-112" charset="0"/>
              </a:rPr>
              <a:t>∙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4+5)/8 = 3</a:t>
            </a:r>
            <a:endParaRPr lang="en-US" dirty="0" smtClean="0"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6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126"/>
            <a:ext cx="8991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Εμπρόσθια κωδικοποίηση (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Front coding</a:t>
            </a:r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Οι λέξεις συχνά έχουν μεγάλα κοινά προθέματα – αποθήκευση μόνο των διαφορών </a:t>
            </a:r>
          </a:p>
          <a:p>
            <a:pPr marL="457200" lvl="1" indent="0" eaLnBrk="1" hangingPunct="1">
              <a:buNone/>
            </a:pPr>
            <a:endParaRPr lang="el-GR" dirty="0" smtClean="0">
              <a:solidFill>
                <a:srgbClr val="A40508"/>
              </a:solidFill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 smtClean="0">
                <a:ea typeface="ＭＳ Ｐゴシック" pitchFamily="-112" charset="-128"/>
              </a:rPr>
              <a:t>automata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8</a:t>
            </a:r>
            <a:r>
              <a:rPr lang="en-US" b="1" i="1" dirty="0" smtClean="0">
                <a:ea typeface="ＭＳ Ｐゴシック" pitchFamily="-112" charset="-128"/>
              </a:rPr>
              <a:t>automate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9</a:t>
            </a:r>
            <a:r>
              <a:rPr lang="en-US" b="1" i="1" dirty="0" smtClean="0">
                <a:ea typeface="ＭＳ Ｐゴシック" pitchFamily="-112" charset="-128"/>
              </a:rPr>
              <a:t>automatic</a:t>
            </a:r>
            <a:r>
              <a:rPr lang="en-US" dirty="0" smtClean="0">
                <a:solidFill>
                  <a:srgbClr val="A40508"/>
                </a:solidFill>
                <a:ea typeface="ＭＳ Ｐゴシック" pitchFamily="-112" charset="-128"/>
              </a:rPr>
              <a:t>10</a:t>
            </a:r>
            <a:r>
              <a:rPr lang="en-US" b="1" i="1" dirty="0" smtClean="0">
                <a:ea typeface="ＭＳ Ｐゴシック" pitchFamily="-112" charset="-128"/>
              </a:rPr>
              <a:t>automation</a:t>
            </a: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349375" y="4038600"/>
            <a:ext cx="432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>
                <a:sym typeface="Symbol" pitchFamily="-112" charset="2"/>
              </a:rPr>
              <a:t></a:t>
            </a:r>
            <a:r>
              <a:rPr lang="en-US">
                <a:solidFill>
                  <a:srgbClr val="A40508"/>
                </a:solidFill>
              </a:rPr>
              <a:t>8</a:t>
            </a:r>
            <a:r>
              <a:rPr lang="en-US" b="1" i="1"/>
              <a:t>automat</a:t>
            </a:r>
            <a:r>
              <a:rPr lang="en-US"/>
              <a:t>*</a:t>
            </a:r>
            <a:r>
              <a:rPr lang="en-US" b="1" i="1"/>
              <a:t>a</a:t>
            </a:r>
            <a:r>
              <a:rPr lang="en-US">
                <a:solidFill>
                  <a:srgbClr val="A40508"/>
                </a:solidFill>
              </a:rPr>
              <a:t>1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e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2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ic</a:t>
            </a:r>
            <a:r>
              <a:rPr lang="en-US">
                <a:solidFill>
                  <a:srgbClr val="A40508"/>
                </a:solidFill>
                <a:sym typeface="Symbol" pitchFamily="-112" charset="2"/>
              </a:rPr>
              <a:t>3</a:t>
            </a:r>
            <a:r>
              <a:rPr lang="en-US">
                <a:sym typeface="Symbol" pitchFamily="-112" charset="2"/>
              </a:rPr>
              <a:t></a:t>
            </a:r>
            <a:r>
              <a:rPr lang="en-US" b="1" i="1">
                <a:sym typeface="Symbol" pitchFamily="-112" charset="2"/>
              </a:rPr>
              <a:t>ion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3330575" y="4419600"/>
            <a:ext cx="0" cy="1143000"/>
          </a:xfrm>
          <a:prstGeom prst="line">
            <a:avLst/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08025" y="5486400"/>
            <a:ext cx="2720975" cy="457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Encodes </a:t>
            </a:r>
            <a:r>
              <a:rPr lang="en-US" b="1" i="1"/>
              <a:t>automat</a:t>
            </a: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H="1" flipV="1">
            <a:off x="3733800" y="44196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114800" y="5370513"/>
            <a:ext cx="2692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Extra length</a:t>
            </a:r>
          </a:p>
          <a:p>
            <a:pPr eaLnBrk="1" hangingPunct="1"/>
            <a:r>
              <a:rPr lang="en-US"/>
              <a:t>beyond </a:t>
            </a:r>
            <a:r>
              <a:rPr lang="en-US" b="1" i="1"/>
              <a:t>automat.</a:t>
            </a: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3894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Περίληψη συμπίεσης για το λεξικό του </a:t>
            </a:r>
            <a:r>
              <a:rPr lang="en-US" sz="38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521687"/>
              </p:ext>
            </p:extLst>
          </p:nvPr>
        </p:nvGraphicFramePr>
        <p:xfrm>
          <a:off x="457200" y="1752600"/>
          <a:ext cx="7924800" cy="4098609"/>
        </p:xfrm>
        <a:graphic>
          <a:graphicData uri="http://schemas.openxmlformats.org/drawingml/2006/table">
            <a:tbl>
              <a:tblPr/>
              <a:tblGrid>
                <a:gridCol w="6016978"/>
                <a:gridCol w="1907822"/>
              </a:tblGrid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Τεχνική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-112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Μέγεθος σε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Fixed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Dictionary-as-String with pointers to every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k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D9"/>
                    </a:solidFill>
                  </a:tcPr>
                </a:tc>
              </a:tr>
              <a:tr h="817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Also, Blocking +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12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ED"/>
                    </a:solidFill>
                  </a:tcPr>
                </a:tc>
              </a:tr>
            </a:tbl>
          </a:graphicData>
        </a:graphic>
      </p:graphicFrame>
      <p:sp>
        <p:nvSpPr>
          <p:cNvPr id="502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C8F5004B-8348-44FD-89C1-6FF17CDB6E46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019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1435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398" y="451955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Εμπρόσθια κωδικοποίηση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Front coding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34398" y="2048049"/>
            <a:ext cx="8229600" cy="3962400"/>
          </a:xfrm>
        </p:spPr>
        <p:txBody>
          <a:bodyPr/>
          <a:lstStyle/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Αν στο δίσκο, μπορούμε να έχουμε ένα Β-δέντρο με τον πρώτο όρο σε κάθε σελίδα</a:t>
            </a:r>
          </a:p>
          <a:p>
            <a:pPr marL="457200" lvl="1" indent="0" eaLnBrk="1" hangingPunct="1">
              <a:buNone/>
            </a:pPr>
            <a:endParaRPr lang="el-GR" sz="3200" b="1" i="1" dirty="0" smtClean="0">
              <a:ea typeface="ＭＳ Ｐゴシック" pitchFamily="-112" charset="-128"/>
            </a:endParaRPr>
          </a:p>
          <a:p>
            <a:pPr marL="457200" lvl="1" indent="0"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Κατακερματισμός ελαττώνει το μέγεθος αλλά πρόβλημα με ενημερώσεις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4916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B234A38-42AE-4B33-90C2-01CB666FA167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68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4916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5.2</a:t>
            </a:r>
          </a:p>
        </p:txBody>
      </p:sp>
    </p:spTree>
    <p:extLst>
      <p:ext uri="{BB962C8B-B14F-4D97-AF65-F5344CB8AC3E}">
        <p14:creationId xmlns:p14="http://schemas.microsoft.com/office/powerpoint/2010/main" val="21143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cap="none" dirty="0" smtClean="0">
                <a:ea typeface="ＭＳ Ｐゴシック" pitchFamily="-112" charset="-128"/>
              </a:rPr>
              <a:t>ΣΥΜΠΙΕΣΗ ΤΩΝ ΚΑΤΑΧΩΡΗΣΕΩΝ</a:t>
            </a:r>
            <a:endParaRPr lang="en-US" cap="none" dirty="0" smtClean="0">
              <a:ea typeface="ＭＳ Ｐゴシック" pitchFamily="-112" charset="-128"/>
            </a:endParaRP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F329F1F-2E9C-4AC2-B78C-D8F4F5D9F770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69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9613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9125" y="213623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Βασικά χαρακτηριστικά του υλικού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33375" y="1219200"/>
            <a:ext cx="8458200" cy="39624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Η προσπέλαση δεδομένων στην κύρια μνήμη είναι πολύ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πιο γρήγορη </a:t>
            </a:r>
            <a:r>
              <a:rPr lang="el-GR" sz="2000" dirty="0" smtClean="0">
                <a:ea typeface="ＭＳ Ｐゴシック" charset="-128"/>
              </a:rPr>
              <a:t>από την προσπέλαση δεδομένων στο δίσκο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l-GR" sz="2000" dirty="0" smtClean="0">
                <a:ea typeface="ＭＳ Ｐゴシック" charset="-128"/>
              </a:rPr>
              <a:t>(περίπου ένας παράγοντας του 10) – ιεραρχία μνήμης (</a:t>
            </a:r>
            <a:r>
              <a:rPr lang="en-US" sz="2000" dirty="0" smtClean="0">
                <a:ea typeface="ＭＳ Ｐゴシック" charset="-128"/>
              </a:rPr>
              <a:t>register-cache L1, L2, L3, RAM (main memory), hard disk)</a:t>
            </a:r>
            <a:endParaRPr lang="el-GR" sz="2000" dirty="0" smtClean="0"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Σημαντική τεχνική: </a:t>
            </a:r>
            <a:r>
              <a:rPr lang="en-US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caching</a:t>
            </a:r>
            <a:endParaRPr lang="en-US" sz="2000" i="1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ＭＳ Ｐゴシック" charset="-128"/>
              </a:rPr>
              <a:t>Disk seeks</a:t>
            </a:r>
            <a:r>
              <a:rPr lang="el-GR" sz="2000" dirty="0" smtClean="0">
                <a:ea typeface="ＭＳ Ｐゴシック" charset="-128"/>
              </a:rPr>
              <a:t> (χρόνος αναζήτησης)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Ενώ τοποθετείται η κεφαλή δε γίνεται μεταφορά δεδομένων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Άρα</a:t>
            </a:r>
            <a:r>
              <a:rPr lang="en-US" sz="2000" dirty="0" smtClean="0">
                <a:ea typeface="ＭＳ Ｐゴシック" charset="-128"/>
              </a:rPr>
              <a:t>: </a:t>
            </a:r>
            <a:r>
              <a:rPr lang="el-GR" sz="2000" dirty="0" smtClean="0">
                <a:ea typeface="ＭＳ Ｐゴシック" charset="-128"/>
              </a:rPr>
              <a:t>Η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μεταφορά μεγάλων κομματιών </a:t>
            </a:r>
            <a:r>
              <a:rPr lang="el-GR" sz="2000" dirty="0" smtClean="0">
                <a:ea typeface="ＭＳ Ｐゴシック" charset="-128"/>
              </a:rPr>
              <a:t>(</a:t>
            </a:r>
            <a:r>
              <a:rPr lang="en-US" sz="2000" dirty="0" smtClean="0">
                <a:ea typeface="ＭＳ Ｐゴシック" charset="-128"/>
              </a:rPr>
              <a:t>chunk</a:t>
            </a:r>
            <a:r>
              <a:rPr lang="el-GR" sz="2000" dirty="0" smtClean="0">
                <a:ea typeface="ＭＳ Ｐゴシック" charset="-128"/>
              </a:rPr>
              <a:t>) δεδομένων από το δίσκο στη μνήμη είναι γρηγορότερη από τη μεταφορά πολλών μικρών</a:t>
            </a:r>
            <a:endParaRPr lang="en-US" sz="20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Η επικοινωνία με το δίσκο (</a:t>
            </a:r>
            <a:r>
              <a:rPr lang="en-US" sz="2000" dirty="0">
                <a:ea typeface="ＭＳ Ｐゴシック" charset="-128"/>
              </a:rPr>
              <a:t>Disk I/O</a:t>
            </a:r>
            <a:r>
              <a:rPr lang="el-GR" sz="2000" dirty="0">
                <a:ea typeface="ＭＳ Ｐゴシック" charset="-128"/>
              </a:rPr>
              <a:t>) γίνεται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σε σελίδες </a:t>
            </a:r>
            <a:r>
              <a:rPr lang="el-GR" sz="2000" dirty="0">
                <a:ea typeface="ＭＳ Ｐゴシック" charset="-128"/>
              </a:rPr>
              <a:t>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block-based</a:t>
            </a:r>
            <a:r>
              <a:rPr lang="el-GR" sz="2000" dirty="0">
                <a:ea typeface="ＭＳ Ｐゴシック" charset="-128"/>
              </a:rPr>
              <a:t>)</a:t>
            </a:r>
            <a:r>
              <a:rPr lang="en-US" sz="2000" dirty="0">
                <a:ea typeface="ＭＳ Ｐゴシック" charset="-128"/>
              </a:rPr>
              <a:t>: </a:t>
            </a:r>
            <a:endParaRPr lang="el-GR" sz="2000" dirty="0" smtClean="0">
              <a:ea typeface="ＭＳ Ｐゴシック" charset="-128"/>
            </a:endParaRPr>
          </a:p>
          <a:p>
            <a:pPr marL="742950" lvl="2" indent="-342900" eaLnBrk="1" hangingPunct="1">
              <a:buClr>
                <a:srgbClr val="437085"/>
              </a:buClr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charset="-128"/>
              </a:rPr>
              <a:t>Διαβάζονται και γράφονται ολόκληρα </a:t>
            </a:r>
            <a:r>
              <a:rPr lang="en-US" sz="2000" dirty="0">
                <a:ea typeface="ＭＳ Ｐゴシック" charset="-128"/>
              </a:rPr>
              <a:t>blocks (</a:t>
            </a:r>
            <a:r>
              <a:rPr lang="el-GR" sz="2000" dirty="0">
                <a:ea typeface="ＭＳ Ｐゴシック" charset="-128"/>
              </a:rPr>
              <a:t>όχι τμήματά τους).  Σχετικός χώρος στη μνήμη – </a:t>
            </a:r>
            <a:r>
              <a:rPr lang="en-US" sz="2000" dirty="0" smtClean="0">
                <a:ea typeface="ＭＳ Ｐゴシック" charset="-128"/>
              </a:rPr>
              <a:t>memory buffer</a:t>
            </a:r>
            <a:r>
              <a:rPr lang="el-GR" sz="2000" dirty="0">
                <a:ea typeface="ＭＳ Ｐゴシック" charset="-128"/>
              </a:rPr>
              <a:t>, Μέγεθος </a:t>
            </a:r>
            <a:r>
              <a:rPr lang="en-US" sz="2000" dirty="0">
                <a:ea typeface="ＭＳ Ｐゴシック" charset="-128"/>
              </a:rPr>
              <a:t>Block: 8KB </a:t>
            </a:r>
            <a:r>
              <a:rPr lang="el-GR" sz="2000" dirty="0">
                <a:ea typeface="ＭＳ Ｐゴシック" charset="-128"/>
              </a:rPr>
              <a:t>-</a:t>
            </a:r>
            <a:r>
              <a:rPr lang="en-US" sz="2000" dirty="0">
                <a:ea typeface="ＭＳ Ｐゴシック" charset="-128"/>
              </a:rPr>
              <a:t> 256 </a:t>
            </a:r>
            <a:r>
              <a:rPr lang="en-US" sz="2000" dirty="0" smtClean="0">
                <a:ea typeface="ＭＳ Ｐゴシック" charset="-128"/>
              </a:rPr>
              <a:t>KB. (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locality</a:t>
            </a:r>
            <a:r>
              <a:rPr lang="en-US" sz="2000" dirty="0" smtClean="0">
                <a:ea typeface="ＭＳ Ｐゴシック" charset="-128"/>
              </a:rPr>
              <a:t>)</a:t>
            </a:r>
          </a:p>
          <a:p>
            <a:pPr marL="400050" lvl="2" indent="0" eaLnBrk="1" hangingPunct="1">
              <a:buClr>
                <a:srgbClr val="437085"/>
              </a:buClr>
              <a:buNone/>
            </a:pPr>
            <a:endParaRPr lang="el-GR" sz="800" dirty="0" smtClean="0">
              <a:ea typeface="ＭＳ Ｐゴシック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charset="-128"/>
              </a:rPr>
              <a:t>Παράλληλα με την επεξεργασία δεδομένων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Συμπίεση</a:t>
            </a:r>
            <a:r>
              <a:rPr lang="el-GR" sz="2000" dirty="0" smtClean="0">
                <a:ea typeface="ＭＳ Ｐゴシック" charset="-128"/>
              </a:rPr>
              <a:t> – συχνά πιο γρήγορη </a:t>
            </a:r>
            <a:r>
              <a:rPr lang="el-GR" sz="2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αποσυμπίεση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+ επεξεργασία </a:t>
            </a:r>
            <a:endParaRPr lang="el-GR" sz="2000" dirty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08545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88824" y="1750807"/>
            <a:ext cx="7989403" cy="3810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αρχείο των καταχωρήσεων είναι </a:t>
            </a:r>
            <a:r>
              <a:rPr lang="el-GR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πολύ μεγαλύτερο </a:t>
            </a:r>
            <a:r>
              <a:rPr lang="el-GR" sz="2400" dirty="0" smtClean="0">
                <a:ea typeface="ＭＳ Ｐゴシック" pitchFamily="-112" charset="-128"/>
              </a:rPr>
              <a:t>αυτού του λεξικού - τουλάχιστον 10 φορές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Βασική επιδίωξη: </a:t>
            </a:r>
            <a:r>
              <a:rPr lang="el-GR" sz="2400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αποθήκευση κάθε καταχώρησης συνοπτικά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Στην περίπτωση μας, μια καταχώρηση είναι το αναγνωριστικό ενός εγγράφου (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r>
              <a:rPr lang="el-GR" sz="2400" dirty="0" smtClean="0">
                <a:ea typeface="ＭＳ Ｐゴシック" pitchFamily="-112" charset="-128"/>
              </a:rPr>
              <a:t>)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Για τη συλλογή του</a:t>
            </a:r>
            <a:r>
              <a:rPr lang="en-US" sz="2000" dirty="0" smtClean="0">
                <a:ea typeface="ＭＳ Ｐゴシック" pitchFamily="-112" charset="-128"/>
              </a:rPr>
              <a:t> Reuters (800,000 </a:t>
            </a:r>
            <a:r>
              <a:rPr lang="el-GR" sz="2000" dirty="0" smtClean="0">
                <a:ea typeface="ＭＳ Ｐゴシック" pitchFamily="-112" charset="-128"/>
              </a:rPr>
              <a:t>έγγραφα</a:t>
            </a:r>
            <a:r>
              <a:rPr lang="en-US" sz="2000" dirty="0" smtClean="0">
                <a:ea typeface="ＭＳ Ｐゴシック" pitchFamily="-112" charset="-128"/>
              </a:rPr>
              <a:t>), </a:t>
            </a:r>
            <a:r>
              <a:rPr lang="el-GR" sz="2000" dirty="0" smtClean="0">
                <a:ea typeface="ＭＳ Ｐゴシック" pitchFamily="-112" charset="-128"/>
              </a:rPr>
              <a:t>μπορούμε να χρησιμοποιήσουμε</a:t>
            </a:r>
            <a:r>
              <a:rPr lang="en-US" sz="2000" dirty="0" smtClean="0">
                <a:ea typeface="ＭＳ Ｐゴシック" pitchFamily="-112" charset="-128"/>
              </a:rPr>
              <a:t> 32 bits </a:t>
            </a:r>
            <a:r>
              <a:rPr lang="el-GR" sz="2000" dirty="0" smtClean="0">
                <a:ea typeface="ＭＳ Ｐゴシック" pitchFamily="-112" charset="-128"/>
              </a:rPr>
              <a:t>ανά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dirty="0" err="1" smtClean="0">
                <a:ea typeface="ＭＳ Ｐゴシック" pitchFamily="-112" charset="-128"/>
              </a:rPr>
              <a:t>docID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αν έχουμε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ακεραίους </a:t>
            </a:r>
            <a:r>
              <a:rPr lang="en-US" sz="2000" dirty="0" smtClean="0">
                <a:ea typeface="ＭＳ Ｐゴシック" pitchFamily="-112" charset="-128"/>
              </a:rPr>
              <a:t>4-bytes.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Εναλλακτικά, </a:t>
            </a:r>
            <a:r>
              <a:rPr lang="en-US" sz="2000" dirty="0" smtClean="0">
                <a:ea typeface="ＭＳ Ｐゴシック" pitchFamily="-112" charset="-128"/>
              </a:rPr>
              <a:t>log</a:t>
            </a:r>
            <a:r>
              <a:rPr lang="en-US" sz="2000" baseline="-25000" dirty="0" smtClean="0">
                <a:ea typeface="ＭＳ Ｐゴシック" pitchFamily="-112" charset="-128"/>
              </a:rPr>
              <a:t>2</a:t>
            </a:r>
            <a:r>
              <a:rPr lang="en-US" sz="2000" dirty="0" smtClean="0">
                <a:ea typeface="ＭＳ Ｐゴシック" pitchFamily="-112" charset="-128"/>
              </a:rPr>
              <a:t> 800,000 ≈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20 bits 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ανά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docID</a:t>
            </a:r>
            <a:r>
              <a:rPr lang="en-US" sz="2000" dirty="0" smtClean="0">
                <a:ea typeface="ＭＳ Ｐゴシック" pitchFamily="-112" charset="-128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Μπορούμε λιγότερο από </a:t>
            </a:r>
            <a:r>
              <a:rPr lang="en-US" sz="2400" dirty="0" smtClean="0">
                <a:ea typeface="ＭＳ Ｐゴシック" pitchFamily="-112" charset="-128"/>
              </a:rPr>
              <a:t>20 bits </a:t>
            </a:r>
            <a:r>
              <a:rPr lang="el-GR" sz="2400" dirty="0" smtClean="0">
                <a:ea typeface="ＭＳ Ｐゴシック" pitchFamily="-112" charset="-128"/>
              </a:rPr>
              <a:t>ανά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docID</a:t>
            </a:r>
            <a:r>
              <a:rPr lang="el-GR" sz="2400" dirty="0" smtClean="0">
                <a:ea typeface="ＭＳ Ｐゴシック" pitchFamily="-112" charset="-128"/>
              </a:rPr>
              <a:t>;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41252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760332"/>
            <a:ext cx="8229600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Μέγεθος της συλλογής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800,000</a:t>
            </a:r>
            <a:r>
              <a:rPr lang="el-GR" sz="2400" dirty="0" smtClean="0"/>
              <a:t> (έγγραφα)</a:t>
            </a:r>
            <a:r>
              <a:rPr lang="en-US" sz="2400" dirty="0" smtClean="0"/>
              <a:t>×200 </a:t>
            </a:r>
            <a:r>
              <a:rPr lang="el-GR" sz="2400" dirty="0" smtClean="0"/>
              <a:t>(</a:t>
            </a:r>
            <a:r>
              <a:rPr lang="en-US" sz="2400" dirty="0" smtClean="0"/>
              <a:t>token)× 6 bytes = 960 MB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Μέγεθος του αρχείου καταχωρήσεων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100,000,000</a:t>
            </a:r>
            <a:r>
              <a:rPr lang="el-GR" sz="2400" dirty="0" smtClean="0"/>
              <a:t> (καταχωρήσεις)</a:t>
            </a:r>
            <a:r>
              <a:rPr lang="en-US" sz="2400" dirty="0" smtClean="0"/>
              <a:t>×20/8 bytes = 250MB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BA134139-B44A-465E-8E5D-26A69D714B99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30743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210550" cy="2670175"/>
          </a:xfrm>
        </p:spPr>
        <p:txBody>
          <a:bodyPr/>
          <a:lstStyle/>
          <a:p>
            <a:pPr algn="just" eaLnBrk="1" hangingPunct="1"/>
            <a:r>
              <a:rPr lang="el-GR" dirty="0" smtClean="0">
                <a:ea typeface="ＭＳ Ｐゴシック" pitchFamily="-112" charset="-128"/>
              </a:rPr>
              <a:t>Αποθηκεύουμε τη λίστα των εγγράφων σε αύξουσα διάταξη των </a:t>
            </a:r>
            <a:r>
              <a:rPr lang="en-US" dirty="0" err="1" smtClean="0">
                <a:ea typeface="ＭＳ Ｐゴシック" pitchFamily="-112" charset="-128"/>
              </a:rPr>
              <a:t>docID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 algn="just" eaLnBrk="1" hangingPunct="1"/>
            <a:r>
              <a:rPr lang="en-US" b="1" i="1" dirty="0" smtClean="0">
                <a:ea typeface="ＭＳ Ｐゴシック" pitchFamily="-112" charset="-128"/>
              </a:rPr>
              <a:t>computer</a:t>
            </a:r>
            <a:r>
              <a:rPr lang="en-US" dirty="0" smtClean="0">
                <a:ea typeface="ＭＳ Ｐゴシック" pitchFamily="-112" charset="-128"/>
              </a:rPr>
              <a:t>: 33, 47,1 54, 159, 202 …</a:t>
            </a:r>
          </a:p>
          <a:p>
            <a:pPr algn="just" eaLnBrk="1" hangingPunct="1"/>
            <a:r>
              <a:rPr lang="el-GR" u="sng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Συνέπεια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αρκεί να αποθηκεύουμε τα κενά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gaps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.</a:t>
            </a:r>
          </a:p>
          <a:p>
            <a:pPr lvl="1" algn="just" eaLnBrk="1" hangingPunct="1"/>
            <a:r>
              <a:rPr lang="en-US" dirty="0" smtClean="0">
                <a:ea typeface="ＭＳ Ｐゴシック" pitchFamily="-112" charset="-128"/>
              </a:rPr>
              <a:t>33, 14, 107, 5, 43 …</a:t>
            </a:r>
            <a:endParaRPr lang="el-GR" dirty="0" smtClean="0">
              <a:ea typeface="ＭＳ Ｐゴシック" pitchFamily="-112" charset="-128"/>
            </a:endParaRPr>
          </a:p>
          <a:p>
            <a:pPr lvl="1" algn="just" eaLnBrk="1" hangingPunct="1"/>
            <a:endParaRPr lang="en-US" dirty="0" smtClean="0">
              <a:ea typeface="ＭＳ Ｐゴシック" pitchFamily="-112" charset="-128"/>
            </a:endParaRPr>
          </a:p>
          <a:p>
            <a:pPr algn="just" eaLnBrk="1" hangingPunct="1"/>
            <a:r>
              <a:rPr lang="el-GR" u="sng" dirty="0" smtClean="0">
                <a:ea typeface="ＭＳ Ｐゴシック" pitchFamily="-112" charset="-128"/>
              </a:rPr>
              <a:t>Γιατί;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Τα περισσότερα κενά μπορεί να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κωδικοποιηθούν/αποθηκευτούν με πολύ λιγότερα από  </a:t>
            </a:r>
            <a:r>
              <a:rPr lang="en-US" dirty="0" smtClean="0">
                <a:ea typeface="ＭＳ Ｐゴシック" pitchFamily="-112" charset="-128"/>
              </a:rPr>
              <a:t>20 bits.</a:t>
            </a:r>
          </a:p>
        </p:txBody>
      </p:sp>
      <p:sp>
        <p:nvSpPr>
          <p:cNvPr id="5428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AAB147-56CA-43FF-A94C-5F7ABD8D53C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72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248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pic>
        <p:nvPicPr>
          <p:cNvPr id="55299" name="Content Placeholder 3" descr="postingsgaps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19400"/>
            <a:ext cx="8732677" cy="1752600"/>
          </a:xfrm>
        </p:spPr>
      </p:pic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636A83E-52E2-48D6-8237-9D61DFD22C6F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73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0269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των καταχωρήσεων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1" name="Rectangle 2051"/>
          <p:cNvSpPr>
            <a:spLocks noGrp="1" noChangeArrowheads="1"/>
          </p:cNvSpPr>
          <p:nvPr>
            <p:ph idx="1"/>
          </p:nvPr>
        </p:nvSpPr>
        <p:spPr>
          <a:xfrm>
            <a:off x="495300" y="2590800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Ένας όρος όπως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arachnocentric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ίσως σε ένα έγγραφο στο εκατομμύριο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Ένας όρος όπως </a:t>
            </a:r>
            <a:r>
              <a:rPr lang="en-US" b="1" i="1" dirty="0" smtClean="0">
                <a:ea typeface="ＭＳ Ｐゴシック" pitchFamily="-112" charset="-128"/>
              </a:rPr>
              <a:t>the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εμφανίζεται σχεδόν σε κάθε έγγραφο, άρα </a:t>
            </a:r>
            <a:r>
              <a:rPr lang="en-US" dirty="0" smtClean="0">
                <a:ea typeface="ＭＳ Ｐゴシック" pitchFamily="-112" charset="-128"/>
              </a:rPr>
              <a:t>20 bits/</a:t>
            </a:r>
            <a:r>
              <a:rPr lang="el-GR" dirty="0" smtClean="0">
                <a:ea typeface="ＭＳ Ｐゴシック" pitchFamily="-112" charset="-128"/>
              </a:rPr>
              <a:t>εγγραφή πολύ ακριβό </a:t>
            </a:r>
            <a:endParaRPr lang="el-GR" dirty="0">
              <a:ea typeface="ＭＳ Ｐゴシック" pitchFamily="-112" charset="-128"/>
            </a:endParaRP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048315D-3B2A-4D8B-96BA-A1F5B3653EE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74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9924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Κωδικοποίηση μεταβλητού μεγέθους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Variable length encoding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323" name="Rectangle 2051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763000" cy="21336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Για το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b="1" i="1" dirty="0" err="1" smtClean="0">
                <a:ea typeface="ＭＳ Ｐゴシック" pitchFamily="-112" charset="-128"/>
              </a:rPr>
              <a:t>arachnocentric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θα χρησιμοποιήσουμε εγγραφές  </a:t>
            </a:r>
            <a:r>
              <a:rPr lang="en-US" sz="1800" dirty="0" smtClean="0">
                <a:ea typeface="ＭＳ Ｐゴシック" pitchFamily="-112" charset="-128"/>
              </a:rPr>
              <a:t>~20 bits/gap.</a:t>
            </a: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Για το 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b="1" i="1" dirty="0" smtClean="0">
                <a:ea typeface="ＭＳ Ｐゴシック" pitchFamily="-112" charset="-128"/>
              </a:rPr>
              <a:t>the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l-GR" sz="1800" dirty="0" smtClean="0">
                <a:ea typeface="ＭＳ Ｐゴシック" pitchFamily="-112" charset="-128"/>
              </a:rPr>
              <a:t>θα χρησιμοποιήσουμε εγγραφές </a:t>
            </a:r>
            <a:r>
              <a:rPr lang="en-US" sz="1800" dirty="0" smtClean="0">
                <a:ea typeface="ＭＳ Ｐゴシック" pitchFamily="-112" charset="-128"/>
              </a:rPr>
              <a:t>~1 bit/gap entry.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Αν το μέσο κενό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για έναν όρο είναι 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, </a:t>
            </a:r>
            <a:r>
              <a:rPr lang="el-GR" sz="2400" dirty="0" smtClean="0">
                <a:ea typeface="ＭＳ Ｐゴシック" pitchFamily="-112" charset="-128"/>
              </a:rPr>
              <a:t>θέλουμε να χρησιμοποιήσουμε εγγραφές  </a:t>
            </a:r>
            <a:r>
              <a:rPr lang="en-US" sz="2400" dirty="0" smtClean="0">
                <a:ea typeface="ＭＳ Ｐゴシック" pitchFamily="-112" charset="-128"/>
              </a:rPr>
              <a:t>~log</a:t>
            </a:r>
            <a:r>
              <a:rPr lang="en-US" sz="2400" baseline="-25000" dirty="0" smtClean="0">
                <a:ea typeface="ＭＳ Ｐゴシック" pitchFamily="-112" charset="-128"/>
              </a:rPr>
              <a:t>2</a:t>
            </a:r>
            <a:r>
              <a:rPr lang="en-US" sz="2400" i="1" dirty="0" smtClean="0">
                <a:ea typeface="ＭＳ Ｐゴシック" pitchFamily="-112" charset="-128"/>
              </a:rPr>
              <a:t>G</a:t>
            </a:r>
            <a:r>
              <a:rPr lang="en-US" sz="2400" dirty="0" smtClean="0">
                <a:ea typeface="ＭＳ Ｐゴシック" pitchFamily="-112" charset="-128"/>
              </a:rPr>
              <a:t> bits/gap.</a:t>
            </a:r>
          </a:p>
          <a:p>
            <a:pPr eaLnBrk="1" hangingPunct="1"/>
            <a:r>
              <a:rPr lang="el-GR" sz="2400" u="sng" dirty="0" smtClean="0">
                <a:ea typeface="ＭＳ Ｐゴシック" pitchFamily="-112" charset="-128"/>
              </a:rPr>
              <a:t>Βασική πρόκληση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κωδικοποίηση κάθε ακερα</a:t>
            </a:r>
            <a:r>
              <a:rPr lang="el-GR" sz="2400" dirty="0">
                <a:ea typeface="ＭＳ Ｐゴシック" pitchFamily="-112" charset="-128"/>
              </a:rPr>
              <a:t>ί</a:t>
            </a:r>
            <a:r>
              <a:rPr lang="el-GR" sz="2400" dirty="0" smtClean="0">
                <a:ea typeface="ＭＳ Ｐゴシック" pitchFamily="-112" charset="-128"/>
              </a:rPr>
              <a:t>ου </a:t>
            </a:r>
            <a:r>
              <a:rPr lang="en-US" sz="2400" dirty="0" smtClean="0">
                <a:ea typeface="ＭＳ Ｐゴシック" pitchFamily="-112" charset="-128"/>
              </a:rPr>
              <a:t>(gap)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 όσα λιγότερα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bits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είναι απαραίτητα για αυτόν τον ακέραιο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απαιτεί κωδικοποίηση μεταβλητού μεγέθους --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variable length encoding</a:t>
            </a:r>
          </a:p>
          <a:p>
            <a:pPr eaLnBrk="1" hangingPunct="1"/>
            <a:r>
              <a:rPr lang="el-GR" sz="2400" dirty="0" smtClean="0">
                <a:ea typeface="ＭＳ Ｐゴシック" pitchFamily="-112" charset="-128"/>
              </a:rPr>
              <a:t>Αυτό το πετυχαίνουμε χρησιμοποιώντας σύντομους κώδικες για μικρούς αριθμούς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AEE571D0-7FE3-4510-A8C0-4EAAA17453D1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75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37868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Κωδικοί μεταβλητών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84175" y="2514600"/>
            <a:ext cx="8131175" cy="1600200"/>
          </a:xfrm>
        </p:spPr>
        <p:txBody>
          <a:bodyPr>
            <a:noAutofit/>
          </a:bodyPr>
          <a:lstStyle/>
          <a:p>
            <a:r>
              <a:rPr lang="el-GR" dirty="0" smtClean="0">
                <a:ea typeface="ＭＳ Ｐゴシック" pitchFamily="-112" charset="-128"/>
              </a:rPr>
              <a:t>Κωδικοποιούμε κάθε διάκενο με ακέραιο αριθμό από </a:t>
            </a:r>
            <a:r>
              <a:rPr lang="en-US" dirty="0" smtClean="0">
                <a:ea typeface="ＭＳ Ｐゴシック" pitchFamily="-112" charset="-128"/>
              </a:rPr>
              <a:t>bytes</a:t>
            </a:r>
          </a:p>
          <a:p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πρώτο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bit </a:t>
            </a:r>
            <a:r>
              <a:rPr lang="el-GR" dirty="0" smtClean="0">
                <a:ea typeface="ＭＳ Ｐゴシック" pitchFamily="-112" charset="-128"/>
              </a:rPr>
              <a:t>κάθε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χρησιμοποιείται ως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bit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συνέχισης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(continuation bit)</a:t>
            </a:r>
          </a:p>
          <a:p>
            <a:pPr lvl="2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0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,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αν ακολουθεί και δεύτερο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byte</a:t>
            </a:r>
          </a:p>
          <a:p>
            <a:pPr lvl="2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αλλιώς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2"/>
            <a:r>
              <a:rPr lang="el-GR" sz="2000" dirty="0">
                <a:ea typeface="ＭＳ Ｐゴシック" pitchFamily="-112" charset="-128"/>
              </a:rPr>
              <a:t>Είναι 0 σε όλα τα </a:t>
            </a:r>
            <a:r>
              <a:rPr lang="en-US" sz="2000" dirty="0">
                <a:ea typeface="ＭＳ Ｐゴシック" pitchFamily="-112" charset="-128"/>
              </a:rPr>
              <a:t>bytes </a:t>
            </a:r>
            <a:r>
              <a:rPr lang="el-GR" sz="2000" dirty="0">
                <a:ea typeface="ＭＳ Ｐゴシック" pitchFamily="-112" charset="-128"/>
              </a:rPr>
              <a:t>εκτός από το τελευταίο, όπου είναι </a:t>
            </a:r>
            <a:r>
              <a:rPr lang="el-GR" sz="2000" dirty="0" smtClean="0">
                <a:ea typeface="ＭＳ Ｐゴシック" pitchFamily="-112" charset="-128"/>
              </a:rPr>
              <a:t>1</a:t>
            </a:r>
            <a:endParaRPr lang="el-GR" sz="2000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Χρησιμοποιείται για να σηματοδοτήσει το τελευταίο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της κωδικοποίησης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76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98846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Κωδικοί μεταβλητών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Byte (Variable Byte (VB) codes)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628650" y="2133600"/>
            <a:ext cx="7886700" cy="2060575"/>
          </a:xfrm>
        </p:spPr>
        <p:txBody>
          <a:bodyPr>
            <a:noAutofit/>
          </a:bodyPr>
          <a:lstStyle/>
          <a:p>
            <a:r>
              <a:rPr lang="el-GR" dirty="0" smtClean="0">
                <a:ea typeface="ＭＳ Ｐゴシック" pitchFamily="-112" charset="-128"/>
              </a:rPr>
              <a:t>Ξεκίνα με ένα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για την αποθήκευση του </a:t>
            </a:r>
            <a:r>
              <a:rPr lang="en-US" i="1" dirty="0" smtClean="0">
                <a:ea typeface="ＭＳ Ｐゴシック" pitchFamily="-112" charset="-128"/>
              </a:rPr>
              <a:t>G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Αν </a:t>
            </a:r>
            <a:r>
              <a:rPr lang="en-US" i="1" dirty="0" smtClean="0">
                <a:ea typeface="ＭＳ Ｐゴシック" pitchFamily="-112" charset="-128"/>
              </a:rPr>
              <a:t>G</a:t>
            </a:r>
            <a:r>
              <a:rPr lang="en-US" dirty="0" smtClean="0">
                <a:ea typeface="ＭＳ Ｐゴシック" pitchFamily="-112" charset="-128"/>
              </a:rPr>
              <a:t> ≤127, </a:t>
            </a:r>
            <a:r>
              <a:rPr lang="el-GR" dirty="0" smtClean="0">
                <a:ea typeface="ＭＳ Ｐゴシック" pitchFamily="-112" charset="-128"/>
              </a:rPr>
              <a:t>υπολόγισε τη δυαδική αναπαράσταση με τα </a:t>
            </a:r>
            <a:r>
              <a:rPr lang="en-US" dirty="0" smtClean="0">
                <a:ea typeface="ＭＳ Ｐゴシック" pitchFamily="-112" charset="-128"/>
              </a:rPr>
              <a:t>7 </a:t>
            </a:r>
            <a:r>
              <a:rPr lang="el-GR" dirty="0" smtClean="0">
                <a:ea typeface="ＭＳ Ｐゴシック" pitchFamily="-112" charset="-128"/>
              </a:rPr>
              <a:t>διαθέσιμα </a:t>
            </a:r>
            <a:r>
              <a:rPr lang="en-US" dirty="0" smtClean="0">
                <a:ea typeface="ＭＳ Ｐゴシック" pitchFamily="-112" charset="-128"/>
              </a:rPr>
              <a:t>bits and </a:t>
            </a:r>
            <a:r>
              <a:rPr lang="el-GR" dirty="0" smtClean="0">
                <a:ea typeface="ＭＳ Ｐゴシック" pitchFamily="-112" charset="-128"/>
              </a:rPr>
              <a:t>θέσε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c </a:t>
            </a:r>
            <a:r>
              <a:rPr lang="en-US" dirty="0" smtClean="0">
                <a:ea typeface="ＭＳ Ｐゴシック" pitchFamily="-112" charset="-128"/>
              </a:rPr>
              <a:t>=1</a:t>
            </a:r>
          </a:p>
          <a:p>
            <a:r>
              <a:rPr lang="el-GR" dirty="0" smtClean="0">
                <a:ea typeface="ＭＳ Ｐゴシック" pitchFamily="-112" charset="-128"/>
              </a:rPr>
              <a:t>Αλλιώς, κωδικοποίησε τα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7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lower-order bits </a:t>
            </a:r>
            <a:r>
              <a:rPr lang="el-GR" dirty="0" smtClean="0">
                <a:ea typeface="ＭＳ Ｐゴシック" pitchFamily="-112" charset="-128"/>
              </a:rPr>
              <a:t>του </a:t>
            </a:r>
            <a:r>
              <a:rPr lang="en-US" dirty="0" smtClean="0">
                <a:ea typeface="ＭＳ Ｐゴシック" pitchFamily="-112" charset="-128"/>
              </a:rPr>
              <a:t>G </a:t>
            </a:r>
            <a:r>
              <a:rPr lang="el-GR" dirty="0" smtClean="0">
                <a:ea typeface="ＭＳ Ｐゴシック" pitchFamily="-112" charset="-128"/>
              </a:rPr>
              <a:t>και χρησιμοποίησε επιπρόσθετα </a:t>
            </a:r>
            <a:r>
              <a:rPr lang="en-US" dirty="0" smtClean="0">
                <a:ea typeface="ＭＳ Ｐゴシック" pitchFamily="-112" charset="-128"/>
              </a:rPr>
              <a:t>bytes </a:t>
            </a:r>
            <a:r>
              <a:rPr lang="el-GR" dirty="0" smtClean="0">
                <a:ea typeface="ＭＳ Ｐゴシック" pitchFamily="-112" charset="-128"/>
              </a:rPr>
              <a:t>για να κωδικοποιήσεις τα </a:t>
            </a:r>
            <a:r>
              <a:rPr lang="en-US" dirty="0" smtClean="0">
                <a:ea typeface="ＭＳ Ｐゴシック" pitchFamily="-112" charset="-128"/>
              </a:rPr>
              <a:t>higher order bits </a:t>
            </a:r>
            <a:r>
              <a:rPr lang="el-GR" dirty="0" smtClean="0">
                <a:ea typeface="ＭＳ Ｐゴシック" pitchFamily="-112" charset="-128"/>
              </a:rPr>
              <a:t>με τον ίδιο αλγόριθμο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Στο τέλος, θέσε το </a:t>
            </a:r>
            <a:r>
              <a:rPr lang="en-US" dirty="0" smtClean="0">
                <a:ea typeface="ＭＳ Ｐゴシック" pitchFamily="-112" charset="-128"/>
              </a:rPr>
              <a:t>bit </a:t>
            </a:r>
            <a:r>
              <a:rPr lang="el-GR" dirty="0" smtClean="0">
                <a:ea typeface="ＭＳ Ｐゴシック" pitchFamily="-112" charset="-128"/>
              </a:rPr>
              <a:t>συνέχισης του τελευταίου </a:t>
            </a:r>
            <a:r>
              <a:rPr lang="en-US" dirty="0" smtClean="0">
                <a:ea typeface="ＭＳ Ｐゴシック" pitchFamily="-112" charset="-128"/>
              </a:rPr>
              <a:t>byte</a:t>
            </a:r>
            <a:r>
              <a:rPr lang="el-GR" dirty="0" smtClean="0">
                <a:ea typeface="ＭＳ Ｐゴシック" pitchFamily="-112" charset="-128"/>
              </a:rPr>
              <a:t> σε 1, </a:t>
            </a:r>
            <a:r>
              <a:rPr lang="en-US" dirty="0" smtClean="0">
                <a:ea typeface="ＭＳ Ｐゴシック" pitchFamily="-112" charset="-128"/>
              </a:rPr>
              <a:t>c = 1 </a:t>
            </a:r>
            <a:r>
              <a:rPr lang="el-GR" dirty="0" smtClean="0">
                <a:ea typeface="ＭＳ Ｐゴシック" pitchFamily="-112" charset="-128"/>
              </a:rPr>
              <a:t>και στα άλλα σε 0, </a:t>
            </a:r>
            <a:r>
              <a:rPr lang="en-US" i="1" dirty="0" smtClean="0">
                <a:ea typeface="ＭＳ Ｐゴシック" pitchFamily="-112" charset="-128"/>
              </a:rPr>
              <a:t>c</a:t>
            </a:r>
            <a:r>
              <a:rPr lang="en-US" dirty="0" smtClean="0">
                <a:ea typeface="ＭＳ Ｐゴシック" pitchFamily="-112" charset="-128"/>
              </a:rPr>
              <a:t> = 0.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F611144F-98E5-43A9-806F-8CED3D2A66A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77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29037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165735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docIDs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829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215406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gaps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214577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VB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00000110 10111000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10000101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00001101 00001100 10110001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58397" name="Slide Number Placeholder 9"/>
          <p:cNvSpPr>
            <a:spLocks noGrp="1"/>
          </p:cNvSpPr>
          <p:nvPr>
            <p:ph type="sldNum" sz="quarter" idx="12"/>
          </p:nvPr>
        </p:nvSpPr>
        <p:spPr bwMode="auto">
          <a:xfrm>
            <a:off x="6934200" y="63531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7492AD96-6165-4508-940C-5815513AD632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78</a:t>
            </a:fld>
            <a:endParaRPr lang="en-US" sz="1200" dirty="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3581400"/>
            <a:ext cx="8037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/>
              <a:t>Postings stored as the byte concatenation</a:t>
            </a:r>
          </a:p>
          <a:p>
            <a:pPr eaLnBrk="1" hangingPunct="1"/>
            <a:r>
              <a:rPr lang="en-US" sz="2000">
                <a:solidFill>
                  <a:srgbClr val="A40508"/>
                </a:solidFill>
              </a:rPr>
              <a:t>000001101011100010000101000011010000110010110001</a:t>
            </a:r>
          </a:p>
        </p:txBody>
      </p:sp>
      <p:sp>
        <p:nvSpPr>
          <p:cNvPr id="6" name="Up Arrow Callout 5"/>
          <p:cNvSpPr>
            <a:spLocks noChangeArrowheads="1"/>
          </p:cNvSpPr>
          <p:nvPr/>
        </p:nvSpPr>
        <p:spPr bwMode="auto">
          <a:xfrm>
            <a:off x="381000" y="4289425"/>
            <a:ext cx="5983288" cy="1273175"/>
          </a:xfrm>
          <a:prstGeom prst="upArrowCallout">
            <a:avLst>
              <a:gd name="adj1" fmla="val 25020"/>
              <a:gd name="adj2" fmla="val 24999"/>
              <a:gd name="adj3" fmla="val 25000"/>
              <a:gd name="adj4" fmla="val 64977"/>
            </a:avLst>
          </a:prstGeom>
          <a:solidFill>
            <a:srgbClr val="FFC000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/>
              <a:t>Key property: VB-encoded postings are</a:t>
            </a:r>
          </a:p>
          <a:p>
            <a:r>
              <a:rPr lang="en-US" dirty="0"/>
              <a:t>uniquely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prefix-decodable</a:t>
            </a:r>
            <a:r>
              <a:rPr lang="en-US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95800" y="2133600"/>
            <a:ext cx="3810000" cy="4648200"/>
            <a:chOff x="4495800" y="2133600"/>
            <a:chExt cx="3810000" cy="4648200"/>
          </a:xfrm>
        </p:grpSpPr>
        <p:sp>
          <p:nvSpPr>
            <p:cNvPr id="58398" name="Rounded Rectangle 6"/>
            <p:cNvSpPr>
              <a:spLocks noChangeArrowheads="1"/>
            </p:cNvSpPr>
            <p:nvPr/>
          </p:nvSpPr>
          <p:spPr bwMode="auto">
            <a:xfrm>
              <a:off x="4572000" y="2133600"/>
              <a:ext cx="1219200" cy="68580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5098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9" name="Line Callout 3 7"/>
            <p:cNvSpPr>
              <a:spLocks/>
            </p:cNvSpPr>
            <p:nvPr/>
          </p:nvSpPr>
          <p:spPr bwMode="auto">
            <a:xfrm>
              <a:off x="4495800" y="5867400"/>
              <a:ext cx="3810000" cy="914400"/>
            </a:xfrm>
            <a:prstGeom prst="borderCallout3">
              <a:avLst>
                <a:gd name="adj1" fmla="val -894"/>
                <a:gd name="adj2" fmla="val 100759"/>
                <a:gd name="adj3" fmla="val -207736"/>
                <a:gd name="adj4" fmla="val 114884"/>
                <a:gd name="adj5" fmla="val -239287"/>
                <a:gd name="adj6" fmla="val 60000"/>
                <a:gd name="adj7" fmla="val -335847"/>
                <a:gd name="adj8" fmla="val 1808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/>
                <a:t>For a small gap (5), VB</a:t>
              </a:r>
            </a:p>
            <a:p>
              <a:r>
                <a:rPr lang="en-US"/>
                <a:t>uses a whole byte.</a:t>
              </a:r>
            </a:p>
          </p:txBody>
        </p:sp>
      </p:grpSp>
      <p:sp>
        <p:nvSpPr>
          <p:cNvPr id="58396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867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824</a:t>
            </a:r>
          </a:p>
          <a:p>
            <a:r>
              <a:rPr lang="el-GR" dirty="0" smtClean="0">
                <a:latin typeface="+mn-lt"/>
              </a:rPr>
              <a:t>110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0111000</a:t>
            </a:r>
            <a:endParaRPr lang="el-GR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8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Άλλες κωδικοποιήσεις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44972" y="2042320"/>
            <a:ext cx="8305800" cy="1981200"/>
          </a:xfrm>
        </p:spPr>
        <p:txBody>
          <a:bodyPr>
            <a:noAutofit/>
          </a:bodyPr>
          <a:lstStyle/>
          <a:p>
            <a:r>
              <a:rPr lang="el-GR" dirty="0" smtClean="0">
                <a:ea typeface="ＭＳ Ｐゴシック" pitchFamily="-112" charset="-128"/>
              </a:rPr>
              <a:t>Αντί για </a:t>
            </a:r>
            <a:r>
              <a:rPr lang="en-US" dirty="0" smtClean="0">
                <a:ea typeface="ＭＳ Ｐゴシック" pitchFamily="-112" charset="-128"/>
              </a:rPr>
              <a:t>bytes</a:t>
            </a:r>
            <a:r>
              <a:rPr lang="el-GR" dirty="0" smtClean="0">
                <a:ea typeface="ＭＳ Ｐゴシック" pitchFamily="-112" charset="-128"/>
              </a:rPr>
              <a:t>, δηλαδή 8 </a:t>
            </a:r>
            <a:r>
              <a:rPr lang="en-US" dirty="0" smtClean="0">
                <a:ea typeface="ＭＳ Ｐゴシック" pitchFamily="-112" charset="-128"/>
              </a:rPr>
              <a:t>bits, </a:t>
            </a:r>
            <a:r>
              <a:rPr lang="el-GR" dirty="0" smtClean="0">
                <a:ea typeface="ＭＳ Ｐゴシック" pitchFamily="-112" charset="-128"/>
              </a:rPr>
              <a:t>άλλες μονάδες πχ 3</a:t>
            </a:r>
            <a:r>
              <a:rPr lang="en-US" dirty="0" smtClean="0">
                <a:ea typeface="ＭＳ Ｐゴシック" pitchFamily="-112" charset="-128"/>
              </a:rPr>
              <a:t>2 bits (words), 16 bits, 4 bits (nibbles).</a:t>
            </a:r>
            <a:endParaRPr lang="el-GR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Compression ratio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vs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speed of decompression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Με </a:t>
            </a:r>
            <a:r>
              <a:rPr lang="en-US" dirty="0" smtClean="0">
                <a:ea typeface="ＭＳ Ｐゴシック" pitchFamily="-112" charset="-128"/>
              </a:rPr>
              <a:t>byte </a:t>
            </a:r>
            <a:r>
              <a:rPr lang="el-GR" dirty="0" smtClean="0">
                <a:ea typeface="ＭＳ Ｐゴシック" pitchFamily="-112" charset="-128"/>
              </a:rPr>
              <a:t>χάνουμε κάποιο χώρο αν πολύ μικρά διάκενα</a:t>
            </a:r>
            <a:r>
              <a:rPr lang="en-US" dirty="0" smtClean="0">
                <a:ea typeface="ＭＳ Ｐゴシック" pitchFamily="-112" charset="-128"/>
              </a:rPr>
              <a:t>– nibbles </a:t>
            </a:r>
            <a:r>
              <a:rPr lang="el-GR" dirty="0" smtClean="0">
                <a:ea typeface="ＭＳ Ｐゴシック" pitchFamily="-112" charset="-128"/>
              </a:rPr>
              <a:t>καλύτερα σε αυτές τις περιπτώσεις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Μικρές λέξεις, πιο περίπλοκος χειρισμός</a:t>
            </a:r>
          </a:p>
          <a:p>
            <a:pPr lvl="1"/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Οι κωδικοί </a:t>
            </a:r>
            <a:r>
              <a:rPr lang="en-US" dirty="0" smtClean="0">
                <a:ea typeface="ＭＳ Ｐゴシック" pitchFamily="-112" charset="-128"/>
              </a:rPr>
              <a:t>V</a:t>
            </a:r>
            <a:r>
              <a:rPr lang="el-GR" dirty="0" smtClean="0">
                <a:ea typeface="ＭＳ Ｐゴシック" pitchFamily="-112" charset="-128"/>
              </a:rPr>
              <a:t>Β χρησιμοποιούνται σε πολλά εμπορικά/ερευνητικά συστήματα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1A324C8D-93FC-46B4-A790-7C85CDFEDC6A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79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5.3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Βασικά χαρακτηριστικά του υλικού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131335" cy="2209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Οι επεξεργαστές που χρησιμοποιούνται στην ΑΠ διαθέτουν πολλά 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GB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κύριας μνήμης</a:t>
            </a:r>
            <a:r>
              <a:rPr lang="el-GR" sz="2400" dirty="0" smtClean="0">
                <a:ea typeface="ＭＳ Ｐゴシック" charset="-128"/>
              </a:rPr>
              <a:t>, συχνά δεκάδες από </a:t>
            </a:r>
            <a:r>
              <a:rPr lang="en-US" sz="2400" dirty="0" smtClean="0">
                <a:ea typeface="ＭＳ Ｐゴシック" charset="-128"/>
              </a:rPr>
              <a:t>GBs.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 διαθέσιμος χώρος δίσκου είναι πολλές </a:t>
            </a:r>
            <a:r>
              <a:rPr lang="en-US" sz="2400" dirty="0" smtClean="0">
                <a:ea typeface="ＭＳ Ｐゴシック" charset="-128"/>
              </a:rPr>
              <a:t>(2–3) </a:t>
            </a:r>
            <a:r>
              <a:rPr lang="el-GR" sz="2400" dirty="0" smtClean="0">
                <a:ea typeface="ＭＳ Ｐゴシック" charset="-128"/>
              </a:rPr>
              <a:t>τάξεις μεγαλύτερος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Η ανοχή στα σφάλματα (</a:t>
            </a:r>
            <a:r>
              <a:rPr lang="en-US" sz="2400" dirty="0" smtClean="0">
                <a:ea typeface="ＭＳ Ｐゴシック" charset="-128"/>
              </a:rPr>
              <a:t>fault tolerance</a:t>
            </a:r>
            <a:r>
              <a:rPr lang="el-GR" sz="2400" dirty="0" smtClean="0">
                <a:ea typeface="ＭＳ Ｐゴシック" charset="-128"/>
              </a:rPr>
              <a:t>) είναι πολύ ακριβή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φθηνότερο να χρησιμοποιεί κανείς πολλές κανονικές μηχανές παρά μια «μεγάλη»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9903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Συμπίεση του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RCV1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82018"/>
              </p:ext>
            </p:extLst>
          </p:nvPr>
        </p:nvGraphicFramePr>
        <p:xfrm>
          <a:off x="685800" y="1752600"/>
          <a:ext cx="7772400" cy="4457700"/>
        </p:xfrm>
        <a:graphic>
          <a:graphicData uri="http://schemas.openxmlformats.org/drawingml/2006/table">
            <a:tbl>
              <a:tblPr/>
              <a:tblGrid>
                <a:gridCol w="6324600"/>
                <a:gridCol w="1447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Data structure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Size in 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fixed-width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dictionary, term pointers into 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blocking, k =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with blocking &amp; front coding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5.9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(text, xml markup etc)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3,600.0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collection (text)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960.0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Term-doc incidence matrix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40,000.0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(32-bit words)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400.0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uncompressed (20 bits)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250.0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variable byte encoded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116.0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 Unicode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postings,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Symbol" pitchFamily="-112" charset="2"/>
                          <a:cs typeface="Arial Unicode MS" pitchFamily="-112" charset="0"/>
                        </a:rPr>
                        <a:t>g-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encoded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Arial Unicode MS" pitchFamily="-112" charset="0"/>
                        </a:rPr>
                        <a:t>101.0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65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94EA8F55-C225-4314-91DC-95A954E8F30C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80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5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5.3</a:t>
            </a:r>
          </a:p>
        </p:txBody>
      </p:sp>
    </p:spTree>
    <p:extLst>
      <p:ext uri="{BB962C8B-B14F-4D97-AF65-F5344CB8AC3E}">
        <p14:creationId xmlns:p14="http://schemas.microsoft.com/office/powerpoint/2010/main" val="147608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Συμπεράσματα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89375"/>
          </a:xfrm>
        </p:spPr>
        <p:txBody>
          <a:bodyPr>
            <a:noAutofit/>
          </a:bodyPr>
          <a:lstStyle/>
          <a:p>
            <a:r>
              <a:rPr lang="el-GR" dirty="0" smtClean="0">
                <a:ea typeface="ＭＳ Ｐゴシック" pitchFamily="-112" charset="-128"/>
              </a:rPr>
              <a:t>Μπορούμε να κατασκευάσουμε ένα ευρετήριο για </a:t>
            </a:r>
            <a:r>
              <a:rPr lang="en-US" dirty="0" smtClean="0">
                <a:ea typeface="ＭＳ Ｐゴシック" pitchFamily="-112" charset="-128"/>
              </a:rPr>
              <a:t>Boolean </a:t>
            </a:r>
            <a:r>
              <a:rPr lang="el-GR" dirty="0" smtClean="0">
                <a:ea typeface="ＭＳ Ｐゴシック" pitchFamily="-112" charset="-128"/>
              </a:rPr>
              <a:t>ανάκτηση πολύ αποδοτικό από άποψη χώρου</a:t>
            </a:r>
            <a:endParaRPr lang="en-US" dirty="0" smtClean="0">
              <a:ea typeface="ＭＳ Ｐゴシック" pitchFamily="-112" charset="-128"/>
            </a:endParaRPr>
          </a:p>
          <a:p>
            <a:r>
              <a:rPr lang="el-GR" dirty="0" smtClean="0">
                <a:ea typeface="ＭＳ Ｐゴシック" pitchFamily="-112" charset="-128"/>
              </a:rPr>
              <a:t>Μόνο </a:t>
            </a:r>
            <a:r>
              <a:rPr lang="en-US" dirty="0" smtClean="0">
                <a:ea typeface="ＭＳ Ｐゴシック" pitchFamily="-112" charset="-128"/>
              </a:rPr>
              <a:t> 4% </a:t>
            </a:r>
            <a:r>
              <a:rPr lang="el-GR" dirty="0" smtClean="0">
                <a:ea typeface="ＭＳ Ｐゴシック" pitchFamily="-112" charset="-128"/>
              </a:rPr>
              <a:t>του συνολικού μεγέθους της συλλογής </a:t>
            </a:r>
          </a:p>
          <a:p>
            <a:r>
              <a:rPr lang="el-GR" dirty="0" smtClean="0">
                <a:ea typeface="ＭＳ Ｐゴシック" pitchFamily="-112" charset="-128"/>
              </a:rPr>
              <a:t>Μόνο το </a:t>
            </a:r>
            <a:r>
              <a:rPr lang="en-US" dirty="0" smtClean="0">
                <a:ea typeface="ＭＳ Ｐゴシック" pitchFamily="-112" charset="-128"/>
              </a:rPr>
              <a:t>10-15% </a:t>
            </a:r>
            <a:r>
              <a:rPr lang="el-GR" dirty="0" smtClean="0">
                <a:ea typeface="ＭＳ Ｐゴシック" pitchFamily="-112" charset="-128"/>
              </a:rPr>
              <a:t>του συνολικού </a:t>
            </a:r>
            <a:r>
              <a:rPr lang="el-GR" u="sng" dirty="0" smtClean="0">
                <a:ea typeface="ＭＳ Ｐゴシック" pitchFamily="-112" charset="-128"/>
              </a:rPr>
              <a:t>κειμένου</a:t>
            </a:r>
            <a:r>
              <a:rPr lang="el-GR" dirty="0" smtClean="0">
                <a:ea typeface="ＭＳ Ｐゴシック" pitchFamily="-112" charset="-128"/>
              </a:rPr>
              <a:t> της συλλογής </a:t>
            </a:r>
          </a:p>
          <a:p>
            <a:r>
              <a:rPr lang="el-GR" dirty="0" smtClean="0">
                <a:ea typeface="ＭＳ Ｐゴシック" pitchFamily="-112" charset="-128"/>
              </a:rPr>
              <a:t>Βέβαια, έχουμε αγνοήσει την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πληροφορία θέσης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(positional indexes)</a:t>
            </a:r>
            <a:endParaRPr lang="el-GR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Η εξοικονόμηση χώρου είναι μικρότερη στην πράξη</a:t>
            </a:r>
          </a:p>
          <a:p>
            <a:pPr lvl="1"/>
            <a:r>
              <a:rPr lang="el-GR" dirty="0" smtClean="0">
                <a:ea typeface="ＭＳ Ｐゴシック" pitchFamily="-112" charset="-128"/>
              </a:rPr>
              <a:t>Αλλά, οι τεχνικές είναι παρόμοιες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χρησιμοποίηση </a:t>
            </a:r>
            <a:r>
              <a:rPr lang="en-US" dirty="0" smtClean="0">
                <a:ea typeface="ＭＳ Ｐゴシック" pitchFamily="-112" charset="-128"/>
              </a:rPr>
              <a:t>gaps </a:t>
            </a:r>
            <a:r>
              <a:rPr lang="el-GR" dirty="0" smtClean="0">
                <a:ea typeface="ＭＳ Ｐゴシック" pitchFamily="-112" charset="-128"/>
              </a:rPr>
              <a:t>και για τις θέσεις στο έγγραφο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fld id="{8275203B-CE1B-4348-8466-8FA6AF426238}" type="slidenum">
              <a:rPr lang="en-US" sz="1200">
                <a:solidFill>
                  <a:srgbClr val="898989"/>
                </a:solidFill>
                <a:latin typeface="Calibri" pitchFamily="-112" charset="0"/>
              </a:rPr>
              <a:pPr eaLnBrk="1" hangingPunct="1"/>
              <a:t>81</a:t>
            </a:fld>
            <a:endParaRPr lang="en-US" sz="1200">
              <a:solidFill>
                <a:srgbClr val="898989"/>
              </a:solidFill>
              <a:latin typeface="Calibri" pitchFamily="-112" charset="0"/>
            </a:endParaRPr>
          </a:p>
        </p:txBody>
      </p:sp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968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-112" charset="0"/>
                <a:cs typeface="Arial Unicode MS" pitchFamily="-112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BFCFF"/>
                </a:solidFill>
              </a:rPr>
              <a:t>Sec. 5.3</a:t>
            </a:r>
          </a:p>
        </p:txBody>
      </p:sp>
    </p:spTree>
    <p:extLst>
      <p:ext uri="{BB962C8B-B14F-4D97-AF65-F5344CB8AC3E}">
        <p14:creationId xmlns:p14="http://schemas.microsoft.com/office/powerpoint/2010/main" val="6691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4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n-US" dirty="0">
                <a:ea typeface="ＭＳ Ｐゴシック" pitchFamily="-112" charset="-128"/>
              </a:rPr>
              <a:t>-5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69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</p:txBody>
      </p:sp>
    </p:spTree>
    <p:extLst>
      <p:ext uri="{BB962C8B-B14F-4D97-AF65-F5344CB8AC3E}">
        <p14:creationId xmlns:p14="http://schemas.microsoft.com/office/powerpoint/2010/main" val="39625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Υποθέσεις για το υλικό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(~2008)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cs typeface="Arial Unicode MS" charset="0"/>
              </a:defRPr>
            </a:lvl9pPr>
          </a:lstStyle>
          <a:p>
            <a:pPr eaLnBrk="1" hangingPunct="1"/>
            <a:r>
              <a:rPr lang="el-GR" sz="1600" dirty="0" err="1"/>
              <a:t>Κ</a:t>
            </a:r>
            <a:r>
              <a:rPr lang="el-GR" sz="1600" dirty="0" err="1" smtClean="0"/>
              <a:t>εφ</a:t>
            </a:r>
            <a:r>
              <a:rPr lang="en-US" sz="1600" dirty="0" smtClean="0"/>
              <a:t>. </a:t>
            </a:r>
            <a:r>
              <a:rPr lang="en-US" sz="1600" dirty="0"/>
              <a:t>4.1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81000" y="2209800"/>
          <a:ext cx="8207535" cy="28225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987412"/>
                <a:gridCol w="4988041"/>
                <a:gridCol w="2232082"/>
              </a:tblGrid>
              <a:tr h="393086"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symbol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statistic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err="1" smtClean="0"/>
                        <a:t>value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314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s</a:t>
                      </a:r>
                    </a:p>
                    <a:p>
                      <a:r>
                        <a:rPr lang="de-DE" sz="2000" dirty="0" smtClean="0"/>
                        <a:t>b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P</a:t>
                      </a:r>
                    </a:p>
                    <a:p>
                      <a:endParaRPr lang="de-DE" sz="2000" dirty="0"/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average seek time</a:t>
                      </a:r>
                    </a:p>
                    <a:p>
                      <a:r>
                        <a:rPr lang="en-US" sz="2000" kern="1200" baseline="0" dirty="0" smtClean="0"/>
                        <a:t>transfer time per byte</a:t>
                      </a:r>
                    </a:p>
                    <a:p>
                      <a:r>
                        <a:rPr lang="en-US" sz="2000" kern="1200" baseline="0" dirty="0" smtClean="0"/>
                        <a:t>processor’s clock rate</a:t>
                      </a:r>
                    </a:p>
                    <a:p>
                      <a:r>
                        <a:rPr lang="en-US" sz="2000" kern="1200" baseline="0" dirty="0" smtClean="0"/>
                        <a:t>Low level operation (e.g., compare &amp; swap a word)</a:t>
                      </a:r>
                    </a:p>
                    <a:p>
                      <a:r>
                        <a:rPr lang="en-US" sz="2000" kern="1200" baseline="0" dirty="0" smtClean="0"/>
                        <a:t>size of main memory</a:t>
                      </a:r>
                    </a:p>
                    <a:p>
                      <a:r>
                        <a:rPr lang="en-US" sz="2000" kern="1200" baseline="0" dirty="0" smtClean="0"/>
                        <a:t>size of disk space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/>
                        <a:t>5 ms = 5 × 10</a:t>
                      </a:r>
                      <a:r>
                        <a:rPr lang="en-US" sz="2000" kern="1200" baseline="30000" dirty="0" smtClean="0"/>
                        <a:t>−3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0.02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2 ×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r>
                        <a:rPr lang="en-US" sz="2000" kern="1200" baseline="0" dirty="0" smtClean="0"/>
                        <a:t>10</a:t>
                      </a:r>
                      <a:r>
                        <a:rPr lang="en-US" sz="2000" kern="1200" baseline="30000" dirty="0" smtClean="0"/>
                        <a:t>9</a:t>
                      </a:r>
                      <a:r>
                        <a:rPr lang="en-US" sz="2000" kern="1200" baseline="0" dirty="0" smtClean="0"/>
                        <a:t> s</a:t>
                      </a:r>
                      <a:r>
                        <a:rPr lang="en-US" sz="2000" kern="1200" baseline="30000" dirty="0" smtClean="0"/>
                        <a:t>−1</a:t>
                      </a:r>
                    </a:p>
                    <a:p>
                      <a:r>
                        <a:rPr lang="en-US" sz="2000" kern="1200" baseline="0" dirty="0" smtClean="0"/>
                        <a:t>0.01 </a:t>
                      </a:r>
                      <a:r>
                        <a:rPr lang="en-US" sz="2000" kern="1200" baseline="0" dirty="0" err="1" smtClean="0"/>
                        <a:t>μs</a:t>
                      </a:r>
                      <a:r>
                        <a:rPr lang="en-US" sz="2000" kern="1200" baseline="0" dirty="0" smtClean="0"/>
                        <a:t> = 10</a:t>
                      </a:r>
                      <a:r>
                        <a:rPr lang="en-US" sz="2000" kern="1200" baseline="30000" dirty="0" smtClean="0"/>
                        <a:t>−8 </a:t>
                      </a:r>
                      <a:r>
                        <a:rPr lang="en-US" sz="2000" kern="1200" baseline="0" dirty="0" smtClean="0"/>
                        <a:t>s</a:t>
                      </a:r>
                    </a:p>
                    <a:p>
                      <a:endParaRPr lang="en-US" sz="2000" kern="1200" baseline="0" dirty="0" smtClean="0"/>
                    </a:p>
                    <a:p>
                      <a:r>
                        <a:rPr lang="en-US" sz="2000" kern="1200" baseline="0" dirty="0" smtClean="0"/>
                        <a:t>several GB</a:t>
                      </a:r>
                    </a:p>
                    <a:p>
                      <a:r>
                        <a:rPr lang="en-US" sz="2000" kern="1200" baseline="0" dirty="0" smtClean="0"/>
                        <a:t>1 TB or more</a:t>
                      </a:r>
                      <a:endParaRPr lang="en-US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2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28722</TotalTime>
  <Words>4366</Words>
  <Application>Microsoft Office PowerPoint</Application>
  <PresentationFormat>On-screen Show (4:3)</PresentationFormat>
  <Paragraphs>806</Paragraphs>
  <Slides>82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8" baseType="lpstr">
      <vt:lpstr>Arial Unicode MS</vt:lpstr>
      <vt:lpstr>MS Mincho</vt:lpstr>
      <vt:lpstr>ＭＳ Ｐゴシック</vt:lpstr>
      <vt:lpstr>Arial</vt:lpstr>
      <vt:lpstr>Calibri</vt:lpstr>
      <vt:lpstr>Calibri Light</vt:lpstr>
      <vt:lpstr>Courier New</vt:lpstr>
      <vt:lpstr>Kokila</vt:lpstr>
      <vt:lpstr>Lucida Sans</vt:lpstr>
      <vt:lpstr>Symbol</vt:lpstr>
      <vt:lpstr>Tahoma</vt:lpstr>
      <vt:lpstr>Times New Roman</vt:lpstr>
      <vt:lpstr>Wingdings</vt:lpstr>
      <vt:lpstr>Office Theme</vt:lpstr>
      <vt:lpstr>Worksheet</vt:lpstr>
      <vt:lpstr>Document</vt:lpstr>
      <vt:lpstr>PowerPoint Presentation</vt:lpstr>
      <vt:lpstr>Τι θα δούμε σήμερα</vt:lpstr>
      <vt:lpstr>ΚΑΤΑΣΚΕΥΗ ΕΥΡΕΤΗΡΙΟΥ</vt:lpstr>
      <vt:lpstr>Η βασική δομή: Το αντεστραμμένο ευρετήριο (inverted index)</vt:lpstr>
      <vt:lpstr>Κατασκευή ευρετηρίου</vt:lpstr>
      <vt:lpstr>Βασικά στοιχεία του υλικού</vt:lpstr>
      <vt:lpstr>Βασικά χαρακτηριστικά του υλικού</vt:lpstr>
      <vt:lpstr>Βασικά χαρακτηριστικά του υλικού</vt:lpstr>
      <vt:lpstr>Υποθέσεις για το υλικό (~2008)</vt:lpstr>
      <vt:lpstr>Η συλλογή RCV1</vt:lpstr>
      <vt:lpstr>Ένα έγγραφο της συλλογής Reuters RCV1</vt:lpstr>
      <vt:lpstr>Η συλλογή RCV1: στατιστικά</vt:lpstr>
      <vt:lpstr>Κατασκευή ευρετηρίου</vt:lpstr>
      <vt:lpstr> Βασικό βήμα: sort</vt:lpstr>
      <vt:lpstr>Κλιμάκωση της κατασκευής του ευρετηρίου</vt:lpstr>
      <vt:lpstr>Κατασκευή με βάση τη διάταξη</vt:lpstr>
      <vt:lpstr>Διάταξη χρησιμοποιώντας το δίσκο σαν «μνήμη»; </vt:lpstr>
      <vt:lpstr>BSBI: Αλγόριθμος κατασκευής κατά block (Blocked sort-based Indexing) </vt:lpstr>
      <vt:lpstr>Αλγόριθμος BSBI </vt:lpstr>
      <vt:lpstr>Παράδειγμα</vt:lpstr>
      <vt:lpstr>Διάταξη 10 blocks των 10M εγγραφών</vt:lpstr>
      <vt:lpstr>Διάταξη 10 blocks των 10M εγγραφών</vt:lpstr>
      <vt:lpstr>Πως θα γίνει η συγχώνευση των runs?</vt:lpstr>
      <vt:lpstr>Πως θα γίνει η συγχώνευση των runs?</vt:lpstr>
      <vt:lpstr>BSBI: περίληψη</vt:lpstr>
      <vt:lpstr>Xρήση αναγνωριστικού όρου (termID)</vt:lpstr>
      <vt:lpstr>SPIMI: Single-pass in-memory indexing (ευρετηρίαση ενός περάσματος)</vt:lpstr>
      <vt:lpstr>SPIMI-Invert</vt:lpstr>
      <vt:lpstr>Δυναμικά ευρετήρια</vt:lpstr>
      <vt:lpstr>Μια απλή προσέγγιση </vt:lpstr>
      <vt:lpstr>Πολυπλοκότητα</vt:lpstr>
      <vt:lpstr>Θέματα</vt:lpstr>
      <vt:lpstr>Λογαριθμική συγχώνευση</vt:lpstr>
      <vt:lpstr>Λογαριθμική συγχώνευση</vt:lpstr>
      <vt:lpstr>PowerPoint Presentation</vt:lpstr>
      <vt:lpstr>Πολυπλοκότητες</vt:lpstr>
      <vt:lpstr>Δυναμικά ευρετήρια στις μηχανές αναζήτησης</vt:lpstr>
      <vt:lpstr>Άλλα θέματα</vt:lpstr>
      <vt:lpstr>Κατανεμημένη κατασκευή</vt:lpstr>
      <vt:lpstr>ΣΤΑΤΙΣΤΙΚΑ</vt:lpstr>
      <vt:lpstr>Στατιστικά</vt:lpstr>
      <vt:lpstr>Στατιστικά για τη συλλογή Reuters RCV1</vt:lpstr>
      <vt:lpstr>Μέγεθος ευρετηρίου</vt:lpstr>
      <vt:lpstr>Λεξιλόγιο και μέγεθος συλλογής</vt:lpstr>
      <vt:lpstr>Λεξιλόγιο και μέγεθος συλλογής</vt:lpstr>
      <vt:lpstr>Heaps’ Law</vt:lpstr>
      <vt:lpstr>Ο νόμος του Heaps</vt:lpstr>
      <vt:lpstr>Ο νόμος του Zipf</vt:lpstr>
      <vt:lpstr>Ο νόμος του Zipf</vt:lpstr>
      <vt:lpstr>Ο νόμος του Zipf</vt:lpstr>
      <vt:lpstr>Zipf’s law for Reuters RCV1</vt:lpstr>
      <vt:lpstr>ΣΥΜΠΙΕΣΗ</vt:lpstr>
      <vt:lpstr>Συμπίεση</vt:lpstr>
      <vt:lpstr>Γιατί συμπίεση; </vt:lpstr>
      <vt:lpstr>Απωλεστική και μη συμπίεση</vt:lpstr>
      <vt:lpstr>ΣΥΜΠΙΕΣΗ ΛΕΞΙΚΟΥ</vt:lpstr>
      <vt:lpstr>Συμπίεση λεξικού</vt:lpstr>
      <vt:lpstr>Αποθήκευση λεξικού</vt:lpstr>
      <vt:lpstr>Αποθήκευση λεξικού</vt:lpstr>
      <vt:lpstr>Συμπίεση της λίστας όρων:  Λεξικό-ως-Σειρά-Χαρακτήρων </vt:lpstr>
      <vt:lpstr>Χώρος για το λεξικό ως string</vt:lpstr>
      <vt:lpstr>Blocking (Δείκτες σε ομάδες)</vt:lpstr>
      <vt:lpstr>Blocking</vt:lpstr>
      <vt:lpstr>Αναζήτηση στο λεξικό χωρίς Βlocking</vt:lpstr>
      <vt:lpstr>Αναζήτηση στο λεξικό με Βlocking</vt:lpstr>
      <vt:lpstr>Εμπρόσθια κωδικοποίηση (Front coding)</vt:lpstr>
      <vt:lpstr>Περίληψη συμπίεσης για το λεξικό του RCV1</vt:lpstr>
      <vt:lpstr>Εμπρόσθια κωδικοποίηση (Front coding)</vt:lpstr>
      <vt:lpstr>ΣΥΜΠΙΕΣΗ ΤΩΝ ΚΑΤΑΧΩΡΗΣΕΩΝ</vt:lpstr>
      <vt:lpstr>Συμπίεση των καταχωρήσεων</vt:lpstr>
      <vt:lpstr>Συμπίεση των καταχωρήσεων</vt:lpstr>
      <vt:lpstr>Συμπίεση των καταχωρήσεων</vt:lpstr>
      <vt:lpstr>Παράδειγμα</vt:lpstr>
      <vt:lpstr>Συμπίεση των καταχωρήσεων</vt:lpstr>
      <vt:lpstr>Κωδικοποίηση μεταβλητού μεγέθους (Variable length encoding)</vt:lpstr>
      <vt:lpstr>Κωδικοί μεταβλητών Byte (Variable Byte (VB) codes)</vt:lpstr>
      <vt:lpstr>Κωδικοί μεταβλητών Byte (Variable Byte (VB) codes)</vt:lpstr>
      <vt:lpstr>Παράδειγμα</vt:lpstr>
      <vt:lpstr>Άλλες κωδικοποιήσεις</vt:lpstr>
      <vt:lpstr>Συμπίεση του RCV1</vt:lpstr>
      <vt:lpstr>Συμπεράσματα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514</cp:revision>
  <cp:lastPrinted>2011-04-04T04:19:57Z</cp:lastPrinted>
  <dcterms:created xsi:type="dcterms:W3CDTF">2011-04-01T01:43:31Z</dcterms:created>
  <dcterms:modified xsi:type="dcterms:W3CDTF">2017-04-11T13:11:57Z</dcterms:modified>
</cp:coreProperties>
</file>