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12"/>
  </p:notesMasterIdLst>
  <p:handoutMasterIdLst>
    <p:handoutMasterId r:id="rId113"/>
  </p:handoutMasterIdLst>
  <p:sldIdLst>
    <p:sldId id="402" r:id="rId2"/>
    <p:sldId id="354" r:id="rId3"/>
    <p:sldId id="406" r:id="rId4"/>
    <p:sldId id="355" r:id="rId5"/>
    <p:sldId id="356" r:id="rId6"/>
    <p:sldId id="357" r:id="rId7"/>
    <p:sldId id="414" r:id="rId8"/>
    <p:sldId id="358" r:id="rId9"/>
    <p:sldId id="359" r:id="rId10"/>
    <p:sldId id="407" r:id="rId11"/>
    <p:sldId id="360" r:id="rId12"/>
    <p:sldId id="361" r:id="rId13"/>
    <p:sldId id="362" r:id="rId14"/>
    <p:sldId id="546" r:id="rId15"/>
    <p:sldId id="409" r:id="rId16"/>
    <p:sldId id="650" r:id="rId17"/>
    <p:sldId id="363" r:id="rId18"/>
    <p:sldId id="365" r:id="rId19"/>
    <p:sldId id="547" r:id="rId20"/>
    <p:sldId id="561" r:id="rId21"/>
    <p:sldId id="410" r:id="rId22"/>
    <p:sldId id="367" r:id="rId23"/>
    <p:sldId id="672" r:id="rId24"/>
    <p:sldId id="368" r:id="rId25"/>
    <p:sldId id="369" r:id="rId26"/>
    <p:sldId id="370" r:id="rId27"/>
    <p:sldId id="673" r:id="rId28"/>
    <p:sldId id="371" r:id="rId29"/>
    <p:sldId id="565" r:id="rId30"/>
    <p:sldId id="566" r:id="rId31"/>
    <p:sldId id="567" r:id="rId32"/>
    <p:sldId id="569" r:id="rId33"/>
    <p:sldId id="570" r:id="rId34"/>
    <p:sldId id="652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82" r:id="rId44"/>
    <p:sldId id="581" r:id="rId45"/>
    <p:sldId id="580" r:id="rId46"/>
    <p:sldId id="579" r:id="rId47"/>
    <p:sldId id="583" r:id="rId48"/>
    <p:sldId id="584" r:id="rId49"/>
    <p:sldId id="802" r:id="rId50"/>
    <p:sldId id="803" r:id="rId51"/>
    <p:sldId id="589" r:id="rId52"/>
    <p:sldId id="590" r:id="rId53"/>
    <p:sldId id="591" r:id="rId54"/>
    <p:sldId id="592" r:id="rId55"/>
    <p:sldId id="593" r:id="rId56"/>
    <p:sldId id="594" r:id="rId57"/>
    <p:sldId id="595" r:id="rId58"/>
    <p:sldId id="596" r:id="rId59"/>
    <p:sldId id="597" r:id="rId60"/>
    <p:sldId id="598" r:id="rId61"/>
    <p:sldId id="599" r:id="rId62"/>
    <p:sldId id="600" r:id="rId63"/>
    <p:sldId id="601" r:id="rId64"/>
    <p:sldId id="602" r:id="rId65"/>
    <p:sldId id="603" r:id="rId66"/>
    <p:sldId id="604" r:id="rId67"/>
    <p:sldId id="605" r:id="rId68"/>
    <p:sldId id="606" r:id="rId69"/>
    <p:sldId id="607" r:id="rId70"/>
    <p:sldId id="608" r:id="rId71"/>
    <p:sldId id="609" r:id="rId72"/>
    <p:sldId id="610" r:id="rId73"/>
    <p:sldId id="611" r:id="rId74"/>
    <p:sldId id="612" r:id="rId75"/>
    <p:sldId id="613" r:id="rId76"/>
    <p:sldId id="614" r:id="rId77"/>
    <p:sldId id="615" r:id="rId78"/>
    <p:sldId id="616" r:id="rId79"/>
    <p:sldId id="617" r:id="rId80"/>
    <p:sldId id="618" r:id="rId81"/>
    <p:sldId id="619" r:id="rId82"/>
    <p:sldId id="620" r:id="rId83"/>
    <p:sldId id="621" r:id="rId84"/>
    <p:sldId id="622" r:id="rId85"/>
    <p:sldId id="623" r:id="rId86"/>
    <p:sldId id="624" r:id="rId87"/>
    <p:sldId id="625" r:id="rId88"/>
    <p:sldId id="626" r:id="rId89"/>
    <p:sldId id="627" r:id="rId90"/>
    <p:sldId id="628" r:id="rId91"/>
    <p:sldId id="629" r:id="rId92"/>
    <p:sldId id="630" r:id="rId93"/>
    <p:sldId id="631" r:id="rId94"/>
    <p:sldId id="632" r:id="rId95"/>
    <p:sldId id="633" r:id="rId96"/>
    <p:sldId id="637" r:id="rId97"/>
    <p:sldId id="639" r:id="rId98"/>
    <p:sldId id="636" r:id="rId99"/>
    <p:sldId id="638" r:id="rId100"/>
    <p:sldId id="635" r:id="rId101"/>
    <p:sldId id="653" r:id="rId102"/>
    <p:sldId id="786" r:id="rId103"/>
    <p:sldId id="787" r:id="rId104"/>
    <p:sldId id="788" r:id="rId105"/>
    <p:sldId id="644" r:id="rId106"/>
    <p:sldId id="645" r:id="rId107"/>
    <p:sldId id="646" r:id="rId108"/>
    <p:sldId id="647" r:id="rId109"/>
    <p:sldId id="648" r:id="rId110"/>
    <p:sldId id="651" r:id="rId11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718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31684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845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2566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723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6233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187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3134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5613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370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8470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852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9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jobs/archive/britney.html" TargetMode="External"/><Relationship Id="rId2" Type="http://schemas.openxmlformats.org/officeDocument/2006/relationships/hyperlink" Target="http://www.netpaths.net/blog/britney-spears-spelling-variation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6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ΜΥΕ003-ΠΛΕ70: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3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Δομές για Λεξικά. Ανάκτηση Ανεκτική στα 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O(log M), M: </a:t>
            </a:r>
            <a:r>
              <a:rPr lang="el-GR" dirty="0" smtClean="0">
                <a:latin typeface="+mn-lt"/>
              </a:rPr>
              <a:t>αριθμός των όρων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προϋποθέτει </a:t>
            </a:r>
            <a:r>
              <a:rPr lang="el-GR" dirty="0" err="1" smtClean="0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7659"/>
            <a:ext cx="8229600" cy="2885341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Δοθέντος ενός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ανορθόγραφου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ερωτήματος,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υπολογίζουμε την απόσταση διόρθωσης από όλους τους όρους του λεξικού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 και αργό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Μπορούμε να μειώσουμε τον αριθμό των υποψήφιων όρων του ευρετηρίου;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Μόνο λέξεις που αρχίζουν από το ίδιο γράμμα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 smtClean="0">
                <a:ea typeface="ＭＳ Ｐゴシック" pitchFamily="-112" charset="-128"/>
              </a:rPr>
              <a:t>permuter</a:t>
            </a:r>
            <a:r>
              <a:rPr lang="en-US" dirty="0" err="1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(με κάποιες τροποποιήσεις)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βρούμε λέξεις με αρκετά κοινά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‘Η, 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χρήστη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 (πχ τη πιο συνηθισμένη λέξη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ή τη διόρθωση που επιλέγουν οι χρήστες πιο συχνά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hit-based correction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0" indent="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28569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000" dirty="0" smtClean="0">
                <a:ea typeface="ＭＳ Ｐゴシック" pitchFamily="-112" charset="-128"/>
              </a:rPr>
              <a:t>) </a:t>
            </a:r>
            <a:r>
              <a:rPr lang="el-GR" sz="2000" dirty="0" smtClean="0">
                <a:ea typeface="ＭＳ Ｐゴシック" pitchFamily="-112" charset="-128"/>
              </a:rPr>
              <a:t>από κάθε όρο του ερωτήματος (ακόμα και για αυτές χωρίς λάθος)</a:t>
            </a:r>
            <a:endParaRPr lang="en-US" sz="20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sz="2000" dirty="0" smtClean="0">
              <a:ea typeface="ＭＳ Ｐゴシック" pitchFamily="-112" charset="-128"/>
            </a:endParaRP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flew from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r>
              <a:rPr lang="en-US" sz="1700" b="1" i="1" dirty="0" smtClean="0">
                <a:ea typeface="ＭＳ Ｐゴシック" pitchFamily="-112" charset="-128"/>
              </a:rPr>
              <a:t> </a:t>
            </a: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fled form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endParaRPr lang="en-US" sz="1700" b="1" i="1" dirty="0" smtClean="0">
              <a:ea typeface="ＭＳ Ｐゴシック" pitchFamily="-112" charset="-128"/>
            </a:endParaRP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flea form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endParaRPr lang="en-US" sz="17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l-GR" sz="20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0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16861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7470"/>
            <a:ext cx="8229600" cy="2743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Εναλλακτική Προσέγγιση με χρήση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10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0285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44615" y="2743200"/>
            <a:ext cx="7848600" cy="1992275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1918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 (για ονόματα από εγκληματίες!)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415" y="15240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53" y="5068859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hash”: </a:t>
            </a:r>
            <a:r>
              <a:rPr lang="el-GR" sz="2800" dirty="0" smtClean="0">
                <a:latin typeface="+mn-lt"/>
              </a:rPr>
              <a:t>όροι που «ακούγονται» ίδιοι κατακερματίζονται στην ίδια θέση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3.4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–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τυπικός αλγόριθμος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041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Μετέτρεψε κάθε </a:t>
            </a:r>
            <a:r>
              <a:rPr lang="en-US" dirty="0" smtClean="0">
                <a:ea typeface="ＭＳ Ｐゴシック" pitchFamily="-112" charset="-128"/>
              </a:rPr>
              <a:t>token </a:t>
            </a:r>
            <a:r>
              <a:rPr lang="el-GR" dirty="0" smtClean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Κατασκεύασε ένα ανεστραμμένο ευρετήριο από αυτούς τους 4-χαρακτήρες στον αρχικό όρο και ψάξε στο ευρετήριο τις μειωμένες μορφές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 smtClean="0">
                <a:ea typeface="ＭＳ Ｐゴシック" pitchFamily="-112" charset="-128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600" u="sng" dirty="0" smtClean="0">
              <a:solidFill>
                <a:schemeClr val="folHlink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u="sng" dirty="0" smtClean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–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τυπικός αλγόριθμος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 smtClean="0">
                <a:ea typeface="ＭＳ Ｐゴシック" pitchFamily="-112" charset="-128"/>
              </a:rPr>
              <a:t>'0' (zero):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B, F, P, V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C, G, J, K, Q, S, X, Z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D, T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L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M, N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R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6959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Σημασία το πρώτο γράμμα, όλα τα φωνήεντα το ίδιο, σύμφωνα που ακούγονται το ίδιο</a:t>
            </a:r>
            <a:endParaRPr lang="el-GR" sz="20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συνέχεια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ζεύγη συνεχόμενων ίδιων αριθμών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απομένοντα 0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Πρόσθεσε 0 στο τέλος και επέστρεψε τις τέσσερις πρώτες θέσεις που θα είναι της μορφής </a:t>
            </a:r>
            <a:r>
              <a:rPr lang="en-US" dirty="0" smtClean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smtClean="0">
                <a:ea typeface="ＭＳ Ｐゴシック" pitchFamily="-112" charset="-128"/>
              </a:rPr>
              <a:t>Herman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γίνεται</a:t>
            </a:r>
            <a:r>
              <a:rPr lang="en-US" dirty="0" smtClean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828800" y="44196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 smtClean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4]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3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απλούστερο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δυαδικό δέντρο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πιο συνηθισμένο</a:t>
            </a:r>
            <a:r>
              <a:rPr lang="en-US" sz="2400" dirty="0" smtClean="0">
                <a:ea typeface="ＭＳ Ｐゴシック" pitchFamily="-112" charset="-128"/>
              </a:rPr>
              <a:t>: B-</a:t>
            </a:r>
            <a:r>
              <a:rPr lang="el-GR" sz="2400" dirty="0" smtClean="0">
                <a:ea typeface="ＭＳ Ｐゴシック" pitchFamily="-112" charset="-128"/>
              </a:rPr>
              <a:t>δέντρα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+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 smtClean="0">
                <a:ea typeface="ＭＳ Ｐゴシック" pitchFamily="-112" charset="-128"/>
              </a:rPr>
              <a:t>(</a:t>
            </a:r>
            <a:r>
              <a:rPr lang="el-GR" sz="1600" dirty="0" smtClean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 smtClean="0">
                <a:ea typeface="ＭＳ Ｐゴシック" pitchFamily="-112" charset="-128"/>
              </a:rPr>
              <a:t>hyp</a:t>
            </a:r>
            <a:r>
              <a:rPr lang="en-US" sz="1600" dirty="0" smtClean="0">
                <a:ea typeface="ＭＳ Ｐゴシック" pitchFamily="-112" charset="-128"/>
              </a:rPr>
              <a:t>)</a:t>
            </a:r>
            <a:endParaRPr lang="el-GR" sz="16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 smtClean="0">
                <a:ea typeface="ＭＳ Ｐゴシック" pitchFamily="-112" charset="-128"/>
              </a:rPr>
              <a:t>a</a:t>
            </a:r>
            <a:r>
              <a:rPr lang="el-GR" sz="1600" dirty="0" smtClean="0">
                <a:ea typeface="ＭＳ Ｐゴシック" pitchFamily="-112" charset="-128"/>
              </a:rPr>
              <a:t> και </a:t>
            </a:r>
            <a:r>
              <a:rPr lang="en-US" sz="1600" i="1" dirty="0" smtClean="0">
                <a:ea typeface="ＭＳ Ｐゴシック" pitchFamily="-112" charset="-128"/>
              </a:rPr>
              <a:t>b</a:t>
            </a:r>
            <a:r>
              <a:rPr lang="el-GR" sz="1600" dirty="0" smtClean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Πιο αργή</a:t>
            </a:r>
            <a:r>
              <a:rPr lang="en-US" dirty="0" smtClean="0">
                <a:ea typeface="ＭＳ Ｐゴシック" pitchFamily="-112" charset="-128"/>
              </a:rPr>
              <a:t>: O(log 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)  [</a:t>
            </a:r>
            <a:r>
              <a:rPr lang="el-GR" dirty="0" smtClean="0">
                <a:ea typeface="ＭＳ Ｐゴシック" pitchFamily="-112" charset="-128"/>
              </a:rPr>
              <a:t>και αυτό απαιτεί (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</a:t>
            </a:r>
            <a:r>
              <a:rPr lang="el-GR" dirty="0" err="1" smtClean="0">
                <a:ea typeface="ＭＳ Ｐゴシック" pitchFamily="-112" charset="-128"/>
              </a:rPr>
              <a:t>επανα-ισοζύγιση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rebalancing) </a:t>
            </a:r>
            <a:r>
              <a:rPr lang="el-GR" dirty="0" smtClean="0">
                <a:ea typeface="ＭＳ Ｐゴシック" pitchFamily="-112" charset="-128"/>
              </a:rPr>
              <a:t>των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δυαδικών δέντρων είναι ακριβή 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Αλλά τα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καλύτερα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Ερωτήματα με *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 smtClean="0">
                <a:ea typeface="ＭＳ Ｐゴシック" pitchFamily="-112" charset="-128"/>
              </a:rPr>
              <a:t>Sydney? Sidney?)</a:t>
            </a:r>
            <a:r>
              <a:rPr lang="el-GR" sz="3200" dirty="0" smtClean="0">
                <a:ea typeface="ＭＳ Ｐゴシック" pitchFamily="-112" charset="-128"/>
              </a:rPr>
              <a:t> </a:t>
            </a:r>
          </a:p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 smtClean="0">
                <a:ea typeface="ＭＳ Ｐゴシック" pitchFamily="-112" charset="-128"/>
              </a:rPr>
              <a:t>(</a:t>
            </a:r>
            <a:r>
              <a:rPr lang="el-GR" sz="3200" dirty="0" smtClean="0">
                <a:ea typeface="ＭＳ Ｐゴシック" pitchFamily="-112" charset="-128"/>
              </a:rPr>
              <a:t>πχ </a:t>
            </a:r>
            <a:r>
              <a:rPr lang="en-US" sz="3200" dirty="0" smtClean="0">
                <a:ea typeface="ＭＳ Ｐゴシック" pitchFamily="-112" charset="-128"/>
              </a:rPr>
              <a:t>color, </a:t>
            </a:r>
            <a:r>
              <a:rPr lang="en-US" sz="3200" dirty="0" err="1" smtClean="0">
                <a:ea typeface="ＭＳ Ｐゴシック" pitchFamily="-112" charset="-128"/>
              </a:rPr>
              <a:t>colour</a:t>
            </a:r>
            <a:r>
              <a:rPr lang="en-US" sz="3200" dirty="0" smtClean="0">
                <a:ea typeface="ＭＳ Ｐゴシック" pitchFamily="-112" charset="-128"/>
              </a:rPr>
              <a:t>)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(3) </a:t>
            </a:r>
            <a:r>
              <a:rPr lang="el-GR" sz="3200" dirty="0" smtClean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sz="3200" dirty="0" smtClean="0">
                <a:ea typeface="ＭＳ Ｐゴシック" pitchFamily="-112" charset="-128"/>
              </a:rPr>
              <a:t>stemming</a:t>
            </a: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(4) </a:t>
            </a:r>
            <a:r>
              <a:rPr lang="el-GR" sz="3200" dirty="0" smtClean="0">
                <a:ea typeface="ＭＳ Ｐゴシック" pitchFamily="-112" charset="-128"/>
              </a:rPr>
              <a:t>Ορθογραφία ξένης λέξης (Σ*</a:t>
            </a:r>
            <a:r>
              <a:rPr lang="el-GR" sz="3200" dirty="0" err="1" smtClean="0">
                <a:ea typeface="ＭＳ Ｐゴシック" pitchFamily="-112" charset="-128"/>
              </a:rPr>
              <a:t>ξπ</a:t>
            </a:r>
            <a:r>
              <a:rPr lang="el-GR" sz="3200" dirty="0" smtClean="0">
                <a:ea typeface="ＭＳ Ｐゴシック" pitchFamily="-112" charset="-128"/>
              </a:rPr>
              <a:t>*ρ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696200" cy="3352800"/>
          </a:xfrm>
        </p:spPr>
        <p:txBody>
          <a:bodyPr/>
          <a:lstStyle/>
          <a:p>
            <a:pPr eaLnBrk="1" hangingPunct="1">
              <a:buNone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railing wild card query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l-GR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”</a:t>
            </a:r>
            <a:r>
              <a:rPr lang="el-GR" dirty="0" smtClean="0">
                <a:ea typeface="ＭＳ Ｐゴシック" pitchFamily="-112" charset="-128"/>
              </a:rPr>
              <a:t> εμφανίζεται μόνο μια φορά στο τέλος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πρόθημα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*: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 smtClean="0">
                <a:ea typeface="ＭＳ Ｐゴシック" pitchFamily="-112" charset="-128"/>
              </a:rPr>
              <a:t>αρχίζει με </a:t>
            </a:r>
            <a:r>
              <a:rPr lang="en-US" i="1" dirty="0" smtClean="0">
                <a:ea typeface="ＭＳ Ｐゴシック" pitchFamily="-112" charset="-128"/>
              </a:rPr>
              <a:t> “</a:t>
            </a:r>
            <a:r>
              <a:rPr lang="en-US" i="1" dirty="0" err="1" smtClean="0">
                <a:ea typeface="ＭＳ Ｐゴシック" pitchFamily="-112" charset="-128"/>
              </a:rPr>
              <a:t>mon</a:t>
            </a:r>
            <a:r>
              <a:rPr lang="en-US" i="1" dirty="0" smtClean="0">
                <a:ea typeface="ＭＳ Ｐゴシック" pitchFamily="-112" charset="-128"/>
              </a:rPr>
              <a:t>”</a:t>
            </a:r>
            <a:endParaRPr lang="el-GR" i="1" dirty="0" smtClean="0">
              <a:ea typeface="ＭＳ Ｐゴシック" pitchFamily="-112" charset="-128"/>
            </a:endParaRPr>
          </a:p>
          <a:p>
            <a:pPr eaLnBrk="1" hangingPunct="1"/>
            <a:endParaRPr lang="en-US" sz="8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): 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moo</a:t>
            </a:r>
            <a:endParaRPr lang="el-GR" b="1" i="1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Για κάθε όρο, αναζήτησε το αντεστραμμένο ευρετήριο σε ποια έγγραφα εμφανίζεται</a:t>
            </a: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1524" y="1963702"/>
            <a:ext cx="8077200" cy="2971799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Leading wild card queries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>
                <a:ea typeface="ＭＳ Ｐゴシック" pitchFamily="-112" charset="-128"/>
              </a:rPr>
              <a:t>“</a:t>
            </a:r>
            <a:r>
              <a:rPr lang="el-GR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”</a:t>
            </a:r>
            <a:r>
              <a:rPr lang="el-GR" dirty="0">
                <a:ea typeface="ＭＳ Ｐゴシック" pitchFamily="-112" charset="-128"/>
              </a:rPr>
              <a:t> εμφανίζεται μόνο μια φορά </a:t>
            </a:r>
            <a:r>
              <a:rPr lang="el-GR" dirty="0" smtClean="0">
                <a:ea typeface="ＭＳ Ｐゴシック" pitchFamily="-112" charset="-128"/>
              </a:rPr>
              <a:t>στην αρχή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επίθημα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b="1" i="1" dirty="0" smtClean="0">
                <a:ea typeface="ＭＳ Ｐゴシック" pitchFamily="-112" charset="-128"/>
              </a:rPr>
              <a:t>Π.χ.,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</a:t>
            </a:r>
            <a:r>
              <a:rPr lang="el-GR" dirty="0" smtClean="0">
                <a:ea typeface="ＭＳ Ｐゴシック" pitchFamily="-112" charset="-128"/>
              </a:rPr>
              <a:t>λέξη τελειώνει σε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dirty="0" err="1" smtClean="0">
                <a:ea typeface="ＭＳ Ｐゴシック" pitchFamily="-112" charset="-128"/>
              </a:rPr>
              <a:t>mon</a:t>
            </a:r>
            <a:r>
              <a:rPr lang="en-US" dirty="0" smtClean="0">
                <a:ea typeface="ＭＳ Ｐゴシック" pitchFamily="-112" charset="-128"/>
              </a:rPr>
              <a:t>” 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πιο δύσκολο</a:t>
            </a:r>
            <a:endParaRPr lang="en-US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Διατήρησε ένα επιπρόσθετο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για τους όρους ανάποδα (</a:t>
            </a:r>
            <a:r>
              <a:rPr lang="en-US" i="1" dirty="0" smtClean="0">
                <a:ea typeface="ＭＳ Ｐゴシック" pitchFamily="-112" charset="-128"/>
              </a:rPr>
              <a:t>backwards</a:t>
            </a:r>
            <a:r>
              <a:rPr lang="el-GR" i="1" dirty="0" smtClean="0">
                <a:ea typeface="ＭＳ Ｐゴシック" pitchFamily="-112" charset="-128"/>
              </a:rPr>
              <a:t>), πχ ο όρος </a:t>
            </a:r>
            <a:r>
              <a:rPr lang="en-US" i="1" dirty="0" smtClean="0">
                <a:ea typeface="ＭＳ Ｐゴシック" pitchFamily="-112" charset="-128"/>
              </a:rPr>
              <a:t>demon </a:t>
            </a:r>
            <a:r>
              <a:rPr lang="el-GR" i="1" dirty="0" smtClean="0">
                <a:ea typeface="ＭＳ Ｐゴシック" pitchFamily="-112" charset="-128"/>
              </a:rPr>
              <a:t>-&gt; </a:t>
            </a:r>
            <a:r>
              <a:rPr lang="en-US" i="1" dirty="0" err="1" smtClean="0">
                <a:ea typeface="ＭＳ Ｐゴシック" pitchFamily="-112" charset="-128"/>
              </a:rPr>
              <a:t>nomed</a:t>
            </a:r>
            <a:endParaRPr lang="en-US" i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nom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non</a:t>
            </a:r>
            <a:r>
              <a:rPr lang="en-US" i="1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600222" y="19812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απαντήσουμε ερωτήσεις με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 smtClean="0">
                <a:latin typeface="+mn-lt"/>
              </a:rPr>
              <a:t> * στη μέση της λέξης, π.χ., </a:t>
            </a:r>
            <a:r>
              <a:rPr lang="en-US" sz="2800" b="1" i="1" dirty="0" smtClean="0">
                <a:latin typeface="+mn-lt"/>
              </a:rPr>
              <a:t>pro*cent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22" y="3522444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Όροι με πρόθημα </a:t>
            </a:r>
            <a:r>
              <a:rPr lang="en-US" dirty="0" smtClean="0">
                <a:latin typeface="+mn-lt"/>
              </a:rPr>
              <a:t>pro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Όροι με επίθημα </a:t>
            </a:r>
            <a:r>
              <a:rPr lang="en-US" dirty="0" smtClean="0">
                <a:latin typeface="+mn-lt"/>
              </a:rPr>
              <a:t>cent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</a:t>
            </a:r>
            <a:r>
              <a:rPr lang="el-GR" dirty="0" smtClean="0">
                <a:latin typeface="+mn-lt"/>
              </a:rPr>
              <a:t>ιατρέχουμε τους όρους που ανήκουν στην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dirty="0" smtClean="0">
                <a:latin typeface="+mn-lt"/>
              </a:rPr>
              <a:t> και απορρίπτουμε όσους ταιριάζουν και με το πρόθημα και με το επίθημα (αρκεί; 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*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 όρος 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?)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στη μέση του όρου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Αναζήτησε το </a:t>
            </a:r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ένα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 ένα </a:t>
            </a:r>
            <a:r>
              <a:rPr lang="en-US" dirty="0" smtClean="0">
                <a:ea typeface="ＭＳ Ｐゴシック" pitchFamily="-112" charset="-128"/>
              </a:rPr>
              <a:t>reverse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υπολόγισε την τομή των συνόλων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Ακριβό!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λύσεις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και οι δύο: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Μετατρέπουν την αρχική ερώτησης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μια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ερώτηση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ειδικό ευρετήριο έτσι ώστε η απάντηση στο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να είναι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 smtClean="0">
                <a:ea typeface="ＭＳ Ｐゴシック" pitchFamily="-112" charset="-128"/>
              </a:rPr>
              <a:t> της απάντησης στο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l-GR" i="1" dirty="0" smtClean="0">
                <a:ea typeface="ＭＳ Ｐゴシック" pitchFamily="-112" charset="-128"/>
              </a:rPr>
              <a:t> 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</a:t>
            </a:r>
            <a:r>
              <a:rPr lang="el-GR" dirty="0" smtClean="0">
                <a:ea typeface="ＭＳ Ｐゴシック" pitchFamily="-112" charset="-128"/>
              </a:rPr>
              <a:t>τη συνέχεια ελέγχουν τις απαντήσεις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2971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Πρώτη εναλλακτική λύση: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Μετατροπή της ερώτησης με αντιμεταθέσεις (περιστροφές) ώστε το * να εμφανίζεται στο τέλος.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Για κάθε όρο, αποθήκευση όλων των αντιμεταθέσεων του</a:t>
            </a:r>
            <a:r>
              <a:rPr lang="el-GR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-&gt;</a:t>
            </a:r>
            <a:r>
              <a:rPr lang="el-GR" b="1" dirty="0" smtClean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 smtClean="0">
                <a:ea typeface="ＭＳ Ｐゴシック" pitchFamily="-112" charset="-128"/>
              </a:rPr>
              <a:t>Προθηματικό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prefix) </a:t>
            </a:r>
            <a:r>
              <a:rPr lang="el-GR" dirty="0" smtClean="0">
                <a:ea typeface="ＭＳ Ｐゴシック" pitchFamily="-112" charset="-128"/>
              </a:rPr>
              <a:t>ταίριασμα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30480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Δομές δεδομένων για </a:t>
            </a:r>
            <a:r>
              <a:rPr lang="el-GR" sz="3000" dirty="0">
                <a:ea typeface="ＭＳ Ｐゴシック" pitchFamily="-112" charset="-128"/>
              </a:rPr>
              <a:t>λ</a:t>
            </a:r>
            <a:r>
              <a:rPr lang="el-GR" sz="3000" dirty="0" smtClean="0">
                <a:ea typeface="ＭＳ Ｐゴシック" pitchFamily="-112" charset="-128"/>
              </a:rPr>
              <a:t>εξικά 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Ανάκτηση ανεκτική </a:t>
            </a:r>
            <a:r>
              <a:rPr lang="en-US" sz="3000" dirty="0" smtClean="0">
                <a:ea typeface="ＭＳ Ｐゴシック" pitchFamily="-112" charset="-128"/>
              </a:rPr>
              <a:t> (tolerant</a:t>
            </a:r>
            <a:r>
              <a:rPr lang="en-US" sz="3000" dirty="0">
                <a:ea typeface="ＭＳ Ｐゴシック" pitchFamily="-112" charset="-128"/>
              </a:rPr>
              <a:t>)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σε σφάλματα 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Ερωτήματα με </a:t>
            </a:r>
            <a:r>
              <a:rPr lang="en-US" sz="2800" dirty="0" smtClean="0">
                <a:ea typeface="ＭＳ Ｐゴシック" pitchFamily="-112" charset="-128"/>
              </a:rPr>
              <a:t>wild-card </a:t>
            </a:r>
            <a:r>
              <a:rPr lang="el-GR" sz="2800" dirty="0" smtClean="0">
                <a:ea typeface="ＭＳ Ｐゴシック" pitchFamily="-112" charset="-128"/>
              </a:rPr>
              <a:t>(«χαρακτήρων μπαλαντέρ»)*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Ορθογραφικά λάθη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1111"/>
            <a:ext cx="8839200" cy="48768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Κατασκευάζουμε </a:t>
            </a:r>
            <a:r>
              <a:rPr lang="el-GR" sz="2400" dirty="0">
                <a:ea typeface="ＭＳ Ｐゴシック" pitchFamily="-112" charset="-128"/>
              </a:rPr>
              <a:t>ένα </a:t>
            </a:r>
            <a:r>
              <a:rPr lang="el-GR" sz="2400" dirty="0" smtClean="0">
                <a:ea typeface="ＭＳ Ｐゴシック" pitchFamily="-112" charset="-128"/>
              </a:rPr>
              <a:t>(επιπρόσθετο)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όρων 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στο οποίο </a:t>
            </a:r>
            <a:r>
              <a:rPr lang="el-GR" sz="2400" dirty="0" smtClean="0">
                <a:ea typeface="ＭＳ Ｐゴシック" pitchFamily="-112" charset="-128"/>
              </a:rPr>
              <a:t>συνδέουμε όλες οι παραλλαγές </a:t>
            </a:r>
            <a:r>
              <a:rPr lang="el-GR" sz="2400" dirty="0">
                <a:ea typeface="ＭＳ Ｐゴシック" pitchFamily="-112" charset="-128"/>
              </a:rPr>
              <a:t>που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προκύπτουν από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την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δεξιόστροφη) περιστροφή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rotation) </a:t>
            </a:r>
            <a:r>
              <a:rPr lang="el-GR" sz="2400" dirty="0" smtClean="0">
                <a:ea typeface="ＭＳ Ｐゴシック" pitchFamily="-112" charset="-128"/>
              </a:rPr>
              <a:t>με </a:t>
            </a:r>
            <a:r>
              <a:rPr lang="el-GR" sz="2400" dirty="0">
                <a:ea typeface="ＭＳ Ｐゴシック" pitchFamily="-112" charset="-128"/>
              </a:rPr>
              <a:t>τον </a:t>
            </a:r>
            <a:r>
              <a:rPr lang="el-GR" sz="2400" dirty="0" smtClean="0">
                <a:ea typeface="ＭＳ Ｐゴシック" pitchFamily="-112" charset="-128"/>
              </a:rPr>
              <a:t>αρχικό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όρο</a:t>
            </a:r>
            <a:endParaRPr lang="el-GR" sz="2400" dirty="0">
              <a:ea typeface="ＭＳ Ｐゴシック" pitchFamily="-112" charset="-128"/>
            </a:endParaRPr>
          </a:p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Πχ</a:t>
            </a:r>
            <a:r>
              <a:rPr lang="el-GR" sz="2000" dirty="0">
                <a:ea typeface="ＭＳ Ｐゴシック" pitchFamily="-112" charset="-128"/>
              </a:rPr>
              <a:t>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 smtClean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000" b="1" dirty="0" smtClean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n-US" sz="1600" dirty="0" err="1" smtClean="0">
                <a:ea typeface="ＭＳ Ｐゴシック" pitchFamily="-112" charset="-128"/>
                <a:cs typeface="ＭＳ Ｐゴシック" pitchFamily="-65" charset="-128"/>
              </a:rPr>
              <a:t>Permuterm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vocabulary</a:t>
            </a:r>
            <a:endParaRPr lang="el-GR" sz="1600" dirty="0" smtClean="0">
              <a:ea typeface="ＭＳ Ｐゴシック" pitchFamily="-112" charset="-128"/>
              <a:cs typeface="ＭＳ Ｐゴシック" pitchFamily="-65" charset="-128"/>
            </a:endParaRPr>
          </a:p>
          <a:p>
            <a:pPr lvl="2" algn="just" eaLnBrk="1" hangingPunct="1"/>
            <a:endParaRPr lang="el-GR" sz="11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 smtClean="0">
                <a:ea typeface="ＭＳ Ｐゴシック" pitchFamily="-112" charset="-128"/>
              </a:rPr>
              <a:t>ώστε το * στο τέλος</a:t>
            </a:r>
          </a:p>
          <a:p>
            <a:pPr algn="just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  <a:r>
              <a:rPr lang="en-US" sz="2000" u="sng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ως </a:t>
            </a:r>
            <a:r>
              <a:rPr lang="en-US" sz="2000" dirty="0">
                <a:ea typeface="ＭＳ Ｐゴシック" pitchFamily="-112" charset="-128"/>
              </a:rPr>
              <a:t>prefix queries </a:t>
            </a:r>
            <a:r>
              <a:rPr lang="el-GR" sz="2000" dirty="0" smtClean="0">
                <a:ea typeface="ＭＳ Ｐゴシック" pitchFamily="-112" charset="-128"/>
              </a:rPr>
              <a:t>στο  </a:t>
            </a:r>
            <a:r>
              <a:rPr lang="en-US" sz="2000" dirty="0" err="1" smtClean="0">
                <a:ea typeface="ＭＳ Ｐゴシック" pitchFamily="-112" charset="-128"/>
              </a:rPr>
              <a:t>petmuterm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ευρετήριο</a:t>
            </a:r>
            <a:r>
              <a:rPr lang="el-GR" sz="2000" dirty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– η δομή του το </a:t>
            </a:r>
            <a:r>
              <a:rPr lang="en-US" sz="2000" dirty="0" err="1" smtClean="0">
                <a:ea typeface="ＭＳ Ｐゴシック" pitchFamily="-112" charset="-128"/>
              </a:rPr>
              <a:t>permuterm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ευρετηρίου είναι κάποιο δέντρο αναζήτησης)</a:t>
            </a:r>
          </a:p>
          <a:p>
            <a:pPr algn="just"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8956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Ευρετήριο </a:t>
            </a:r>
            <a:r>
              <a:rPr lang="el-GR" sz="1800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sz="1800" dirty="0" smtClean="0">
                <a:ea typeface="ＭＳ Ｐゴシック" pitchFamily="-112" charset="-128"/>
              </a:rPr>
              <a:t> όρων για 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</a:p>
          <a:p>
            <a:pPr eaLnBrk="1" hangingPunct="1">
              <a:buNone/>
            </a:pP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Εισάγουμε </a:t>
            </a:r>
            <a:r>
              <a:rPr lang="el-GR" sz="1800" i="1" dirty="0" smtClean="0">
                <a:ea typeface="ＭＳ Ｐゴシック" pitchFamily="-112" charset="-128"/>
              </a:rPr>
              <a:t>στο λεξικό </a:t>
            </a:r>
            <a:r>
              <a:rPr lang="el-GR" sz="1800" dirty="0" smtClean="0">
                <a:ea typeface="ＭＳ Ｐゴシック" pitchFamily="-112" charset="-128"/>
              </a:rPr>
              <a:t>όλες τις περιστροφές των όρων ώστε να δείχνουν στον αρχικό όρο </a:t>
            </a:r>
            <a:r>
              <a:rPr lang="en-US" sz="1800" dirty="0"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 -&gt; moron$ -&gt; </a:t>
            </a:r>
            <a:r>
              <a:rPr lang="el-GR" sz="1800" dirty="0" smtClean="0">
                <a:ea typeface="ＭＳ Ｐゴシック" pitchFamily="-112" charset="-128"/>
              </a:rPr>
              <a:t>στο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moron$, $moron,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on$mor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ron$mo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man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-&gt; man$ </a:t>
            </a:r>
            <a:r>
              <a:rPr lang="en-US" sz="1800" dirty="0">
                <a:ea typeface="ＭＳ Ｐゴシック" pitchFamily="-112" charset="-128"/>
              </a:rPr>
              <a:t>-&gt; </a:t>
            </a:r>
            <a:r>
              <a:rPr lang="el-GR" sz="1800" dirty="0">
                <a:ea typeface="ＭＳ Ｐゴシック" pitchFamily="-112" charset="-128"/>
              </a:rPr>
              <a:t>σ</a:t>
            </a:r>
            <a:r>
              <a:rPr lang="el-GR" sz="1800" dirty="0" smtClean="0">
                <a:ea typeface="ＭＳ Ｐゴシック" pitchFamily="-112" charset="-128"/>
              </a:rPr>
              <a:t>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man$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$man</a:t>
            </a:r>
            <a:r>
              <a:rPr lang="en-US" sz="1800" u="sng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u="sng" dirty="0" err="1" smtClean="0">
                <a:solidFill>
                  <a:srgbClr val="00B050"/>
                </a:solidFill>
                <a:ea typeface="ＭＳ Ｐゴシック" pitchFamily="-112" charset="-128"/>
              </a:rPr>
              <a:t>n$ma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b="1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l-GR" sz="1800" b="1" dirty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m*n </a:t>
            </a:r>
            <a:r>
              <a:rPr lang="en-US" sz="1800" dirty="0">
                <a:ea typeface="ＭＳ Ｐゴシック" pitchFamily="-112" charset="-128"/>
              </a:rPr>
              <a:t>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mo*n -&gt; </a:t>
            </a:r>
            <a:r>
              <a:rPr lang="en-US" sz="1800" dirty="0" err="1" smtClean="0">
                <a:ea typeface="ＭＳ Ｐゴシック" pitchFamily="-112" charset="-128"/>
              </a:rPr>
              <a:t>n$mo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m* -&gt; $m*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 smtClean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X*Y*Z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πως γίνεται </a:t>
            </a:r>
            <a:r>
              <a:rPr lang="en-US" dirty="0" smtClean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X*Y*Z$ -&gt; Z$X*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</a:t>
            </a:r>
            <a:r>
              <a:rPr lang="en-US" dirty="0" smtClean="0">
                <a:ea typeface="ＭＳ Ｐゴシック" pitchFamily="-112" charset="-128"/>
              </a:rPr>
              <a:t>Z$X*</a:t>
            </a:r>
            <a:r>
              <a:rPr lang="el-GR" dirty="0" smtClean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Πχ </a:t>
            </a:r>
            <a:r>
              <a:rPr lang="en-US" dirty="0" err="1" smtClean="0">
                <a:ea typeface="ＭＳ Ｐゴシック" pitchFamily="-112" charset="-128"/>
              </a:rPr>
              <a:t>fi</a:t>
            </a:r>
            <a:r>
              <a:rPr lang="en-US" dirty="0" smtClean="0">
                <a:ea typeface="ＭＳ Ｐゴシック" pitchFamily="-112" charset="-128"/>
              </a:rPr>
              <a:t>*mo*</a:t>
            </a:r>
            <a:r>
              <a:rPr lang="en-US" dirty="0" err="1" smtClean="0">
                <a:ea typeface="ＭＳ Ｐゴシック" pitchFamily="-112" charset="-128"/>
              </a:rPr>
              <a:t>er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-&gt; ψάξε </a:t>
            </a:r>
            <a:r>
              <a:rPr lang="en-US" dirty="0" err="1" smtClean="0">
                <a:ea typeface="ＭＳ Ｐゴシック" pitchFamily="-112" charset="-128"/>
              </a:rPr>
              <a:t>er$fi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, έλεγξε αν και </a:t>
            </a:r>
            <a:r>
              <a:rPr lang="en-US" dirty="0" smtClean="0">
                <a:ea typeface="ＭＳ Ｐゴシック" pitchFamily="-112" charset="-128"/>
              </a:rPr>
              <a:t>mo (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fishmonger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fillbuster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Στην πραγματικότητα,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 για τους </a:t>
            </a:r>
            <a:r>
              <a:rPr lang="el-GR" dirty="0" err="1" smtClean="0">
                <a:ea typeface="ＭＳ Ｐゴシック" pitchFamily="-112" charset="-128"/>
              </a:rPr>
              <a:t>αντιμετατεθειμένους</a:t>
            </a:r>
            <a:r>
              <a:rPr lang="el-GR" dirty="0" smtClean="0">
                <a:ea typeface="ＭＳ Ｐゴシック" pitchFamily="-112" charset="-128"/>
              </a:rPr>
              <a:t> όρους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Πρόβλημα</a:t>
            </a:r>
            <a:r>
              <a:rPr lang="en-US" i="1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ea typeface="ＭＳ Ｐゴシック" pitchFamily="-112" charset="-128"/>
              </a:rPr>
              <a:t>δεκαπλασιάζει το μέγεθος του λεξικού</a:t>
            </a:r>
            <a:endParaRPr lang="en-US" i="1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514600" y="4191000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Άσκηση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5965" y="2057400"/>
            <a:ext cx="80772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Παράδειγμα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όροι για </a:t>
            </a:r>
            <a:r>
              <a:rPr lang="en-US" dirty="0" smtClean="0">
                <a:ea typeface="ＭＳ Ｐゴシック" pitchFamily="-112" charset="-128"/>
              </a:rPr>
              <a:t>baba,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αποτέλεσμα των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  <p:extLst>
      <p:ext uri="{BB962C8B-B14F-4D97-AF65-F5344CB8AC3E}">
        <p14:creationId xmlns:p14="http://schemas.microsoft.com/office/powerpoint/2010/main" val="19655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4876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χαρακτήρων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Απαρίθμησε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</a:t>
            </a:r>
            <a:r>
              <a:rPr lang="el-GR" sz="2400" dirty="0" smtClean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ea typeface="ＭＳ Ｐゴシック" pitchFamily="-112" charset="-128"/>
              </a:rPr>
              <a:t>π</a:t>
            </a:r>
            <a:r>
              <a:rPr lang="en-US" sz="2000" i="1" dirty="0" smtClean="0">
                <a:ea typeface="ＭＳ Ｐゴシック" pitchFamily="-112" charset="-128"/>
              </a:rPr>
              <a:t>.</a:t>
            </a:r>
            <a:r>
              <a:rPr lang="el-GR" sz="2000" i="1" dirty="0" smtClean="0">
                <a:ea typeface="ＭＳ Ｐゴシック" pitchFamily="-112" charset="-128"/>
              </a:rPr>
              <a:t>χ</a:t>
            </a:r>
            <a:r>
              <a:rPr lang="en-US" sz="2000" i="1" dirty="0" smtClean="0">
                <a:ea typeface="ＭＳ Ｐゴシック" pitchFamily="-112" charset="-128"/>
              </a:rPr>
              <a:t>.,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το κείμενο </a:t>
            </a:r>
            <a:r>
              <a:rPr lang="en-US" sz="2000" dirty="0" smtClean="0">
                <a:ea typeface="ＭＳ Ｐゴシック" pitchFamily="-112" charset="-128"/>
              </a:rPr>
              <a:t>“</a:t>
            </a:r>
            <a:r>
              <a:rPr lang="en-US" sz="2000" b="1" i="1" dirty="0" smtClean="0">
                <a:ea typeface="ＭＳ Ｐゴシック" pitchFamily="-112" charset="-128"/>
              </a:rPr>
              <a:t>April is the cruelest month</a:t>
            </a:r>
            <a:r>
              <a:rPr lang="en-US" sz="2000" dirty="0" smtClean="0">
                <a:ea typeface="ＭＳ Ｐゴシック" pitchFamily="-112" charset="-128"/>
              </a:rPr>
              <a:t>” </a:t>
            </a:r>
            <a:r>
              <a:rPr lang="el-GR" sz="2000" dirty="0" smtClean="0">
                <a:ea typeface="ＭＳ Ｐゴシック" pitchFamily="-112" charset="-128"/>
              </a:rPr>
              <a:t>έχουμε τα 2-γράμματα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n-US" sz="2000" i="1" dirty="0" smtClean="0">
                <a:ea typeface="ＭＳ Ｐゴシック" pitchFamily="-112" charset="-128"/>
              </a:rPr>
              <a:t>bigrams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Όπου </a:t>
            </a:r>
            <a:r>
              <a:rPr lang="en-US" sz="1600" dirty="0" smtClean="0">
                <a:ea typeface="ＭＳ Ｐゴシック" pitchFamily="-112" charset="-128"/>
              </a:rPr>
              <a:t>$ </a:t>
            </a:r>
            <a:r>
              <a:rPr lang="el-GR" sz="1600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Σε ένα </a:t>
            </a:r>
            <a:r>
              <a:rPr lang="en-US" sz="2400" dirty="0" smtClean="0">
                <a:ea typeface="ＭＳ Ｐゴシック" pitchFamily="-112" charset="-128"/>
              </a:rPr>
              <a:t>k-gram </a:t>
            </a:r>
            <a:r>
              <a:rPr lang="el-GR" sz="2400" dirty="0" smtClean="0">
                <a:ea typeface="ＭＳ Ｐゴシック" pitchFamily="-112" charset="-128"/>
              </a:rPr>
              <a:t>ευρετήριο, το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περιέχει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-grams </a:t>
            </a:r>
            <a:r>
              <a:rPr lang="el-GR" sz="2400" dirty="0" smtClean="0">
                <a:ea typeface="ＭＳ Ｐゴシック" pitchFamily="-112" charset="-128"/>
              </a:rPr>
              <a:t>που εμφανίζονται σε οποιονδήποτε όρο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Διατήρησε ένα </a:t>
            </a:r>
            <a:r>
              <a:rPr lang="el-GR" sz="24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δεύτερο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αντεστραμμένο ευρετήριο </a:t>
            </a:r>
            <a:r>
              <a:rPr lang="el-GR" sz="2400" dirty="0" smtClean="0">
                <a:ea typeface="ＭＳ Ｐゴシック" pitchFamily="-112" charset="-128"/>
              </a:rPr>
              <a:t>από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l-GR" sz="2400" dirty="0" smtClean="0">
                <a:ea typeface="ＭＳ Ｐゴシック" pitchFamily="-112" charset="-128"/>
              </a:rPr>
              <a:t>-γράμματα στους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 του λεξικού που τα περιέχουν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11321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 smtClean="0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 ευρετηρίου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βρίσκει τους όρους βασισμένο σε μια ερώτηση που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k=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29894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Ερώτημα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τώρα γίνεται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b="1" i="1" dirty="0" smtClean="0">
                <a:ea typeface="ＭＳ Ｐゴシック" pitchFamily="-112" charset="-128"/>
              </a:rPr>
              <a:t>		</a:t>
            </a:r>
            <a:r>
              <a:rPr lang="en-US" b="1" i="1" dirty="0" smtClean="0">
                <a:ea typeface="ＭＳ Ｐゴシック" pitchFamily="-112" charset="-128"/>
              </a:rPr>
              <a:t>$m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Βρίσκει τους όρους που ταιριάζουν μια </a:t>
            </a:r>
            <a:r>
              <a:rPr lang="en-US" dirty="0" smtClean="0">
                <a:ea typeface="ＭＳ Ｐゴシック" pitchFamily="-112" charset="-128"/>
              </a:rPr>
              <a:t>AND </a:t>
            </a:r>
            <a:r>
              <a:rPr lang="el-GR" dirty="0" smtClean="0">
                <a:ea typeface="ＭＳ Ｐゴシック" pitchFamily="-112" charset="-128"/>
              </a:rPr>
              <a:t>εκδοχή του </a:t>
            </a:r>
            <a:r>
              <a:rPr lang="en-US" dirty="0" smtClean="0">
                <a:ea typeface="ＭＳ Ｐゴシック" pitchFamily="-112" charset="-128"/>
              </a:rPr>
              <a:t>wildcard </a:t>
            </a:r>
            <a:r>
              <a:rPr lang="el-GR" dirty="0" smtClean="0">
                <a:ea typeface="ＭＳ Ｐゴシック" pitchFamily="-112" charset="-128"/>
              </a:rPr>
              <a:t>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Απαιτείται βήμα μετ</a:t>
            </a:r>
            <a:r>
              <a:rPr lang="el-GR" dirty="0">
                <a:ea typeface="ＭＳ Ｐゴシック" pitchFamily="-112" charset="-128"/>
              </a:rPr>
              <a:t>ά</a:t>
            </a:r>
            <a:r>
              <a:rPr lang="el-GR" dirty="0" smtClean="0">
                <a:ea typeface="ＭＳ Ｐゴシック" pitchFamily="-112" charset="-128"/>
              </a:rPr>
              <a:t>-φιλτραρίσματος (</a:t>
            </a:r>
            <a:r>
              <a:rPr lang="en-US" dirty="0" smtClean="0">
                <a:ea typeface="ＭＳ Ｐゴシック" pitchFamily="-112" charset="-128"/>
              </a:rPr>
              <a:t>post-filter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False positive, 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moon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Άσκηση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Γιατί οι λίστες καταχωρήσεων σε ένα ευρετήριο </a:t>
            </a:r>
            <a:r>
              <a:rPr lang="en-US" dirty="0" smtClean="0">
                <a:ea typeface="ＭＳ Ｐゴシック" pitchFamily="-112" charset="-128"/>
              </a:rPr>
              <a:t>k-</a:t>
            </a:r>
            <a:r>
              <a:rPr lang="el-GR" dirty="0" smtClean="0">
                <a:ea typeface="ＭＳ Ｐゴシック" pitchFamily="-112" charset="-128"/>
              </a:rPr>
              <a:t>γραμμάτων είναι διατεταγμένες;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  <p:extLst>
      <p:ext uri="{BB962C8B-B14F-4D97-AF65-F5344CB8AC3E}">
        <p14:creationId xmlns:p14="http://schemas.microsoft.com/office/powerpoint/2010/main" val="13843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 Ένα </a:t>
            </a:r>
            <a:r>
              <a:rPr lang="en-US" sz="2400" dirty="0" smtClean="0">
                <a:ea typeface="ＭＳ Ｐゴシック" pitchFamily="-112" charset="-128"/>
              </a:rPr>
              <a:t>Boolean </a:t>
            </a:r>
            <a:r>
              <a:rPr lang="el-GR" sz="2400" dirty="0" smtClean="0">
                <a:ea typeface="ＭＳ Ｐゴシック" pitchFamily="-112" charset="-128"/>
              </a:rPr>
              <a:t>ερώτημα για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 Μπορεί να οδηγήσουν σε ακριβή επεξεργασία ερωτημάτων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>
                <a:ea typeface="ＭＳ Ｐゴシック" pitchFamily="-112" charset="-128"/>
              </a:rPr>
              <a:t>pyth</a:t>
            </a:r>
            <a:r>
              <a:rPr lang="en-US" dirty="0" smtClean="0">
                <a:ea typeface="ＭＳ Ｐゴシック" pitchFamily="-112" charset="-128"/>
              </a:rPr>
              <a:t>* AND </a:t>
            </a:r>
            <a:r>
              <a:rPr lang="en-US" dirty="0" err="1" smtClean="0">
                <a:ea typeface="ＭＳ Ｐゴシック" pitchFamily="-112" charset="-128"/>
              </a:rPr>
              <a:t>prog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 ενθαρρύνουμε την </a:t>
            </a:r>
            <a:r>
              <a:rPr lang="en-US" sz="2400" dirty="0" smtClean="0">
                <a:ea typeface="ＭＳ Ｐゴシック" pitchFamily="-112" charset="-128"/>
              </a:rPr>
              <a:t>“</a:t>
            </a:r>
            <a:r>
              <a:rPr lang="el-GR" sz="2400" dirty="0" smtClean="0">
                <a:ea typeface="ＭＳ Ｐゴシック" pitchFamily="-112" charset="-128"/>
              </a:rPr>
              <a:t>τεμπελιά</a:t>
            </a:r>
            <a:r>
              <a:rPr lang="en-US" sz="2400" dirty="0" smtClean="0">
                <a:ea typeface="ＭＳ Ｐゴシック" pitchFamily="-112" charset="-128"/>
              </a:rPr>
              <a:t>” </a:t>
            </a:r>
            <a:r>
              <a:rPr lang="el-GR" sz="2400" dirty="0" smtClean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 smtClean="0">
                <a:ea typeface="ＭＳ Ｐゴシック" pitchFamily="-112" charset="-128"/>
              </a:rPr>
              <a:t>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Ποιες μηχανές αναζήτησης επιτρέπουν τέτοια ερωτήματα;  </a:t>
            </a:r>
            <a:r>
              <a:rPr lang="el-GR" sz="2400" i="1" dirty="0">
                <a:ea typeface="ＭＳ Ｐゴシック" pitchFamily="-112" charset="-128"/>
              </a:rPr>
              <a:t>(παλιότερα, </a:t>
            </a:r>
            <a:r>
              <a:rPr lang="en-US" sz="2400" i="1" dirty="0" err="1">
                <a:ea typeface="ＭＳ Ｐゴシック" pitchFamily="-112" charset="-128"/>
              </a:rPr>
              <a:t>altavista</a:t>
            </a:r>
            <a:r>
              <a:rPr lang="en-US" sz="2400" i="1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2020351"/>
            <a:chOff x="838200" y="4525963"/>
            <a:chExt cx="7924800" cy="2020351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6916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</a:t>
              </a:r>
              <a:r>
                <a:rPr lang="en-US" sz="2000" dirty="0" smtClean="0">
                  <a:latin typeface="Arial" charset="0"/>
                </a:rPr>
                <a:t>.</a:t>
              </a:r>
              <a:endParaRPr lang="el-GR" sz="2000" dirty="0" smtClean="0">
                <a:latin typeface="Arial" charset="0"/>
              </a:endParaRPr>
            </a:p>
            <a:p>
              <a:endParaRPr lang="el-GR" sz="2000" dirty="0">
                <a:latin typeface="Arial" charset="0"/>
              </a:endParaRPr>
            </a:p>
            <a:p>
              <a:endParaRPr lang="en-US" sz="2000" dirty="0">
                <a:latin typeface="Arial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Διόρθωση ορθογραφικών λαθών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81950" cy="243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dictionary): </a:t>
            </a:r>
            <a:r>
              <a:rPr lang="el-GR" sz="2400" dirty="0" smtClean="0"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 smtClean="0">
                <a:ea typeface="ＭＳ Ｐゴシック" pitchFamily="-112" charset="-128"/>
              </a:rPr>
              <a:t>(</a:t>
            </a:r>
            <a:r>
              <a:rPr lang="el-GR" sz="2400" i="1" dirty="0" smtClean="0">
                <a:ea typeface="ＭＳ Ｐゴシック" pitchFamily="-112" charset="-128"/>
              </a:rPr>
              <a:t>στη μνήμη</a:t>
            </a:r>
            <a:r>
              <a:rPr lang="en-US" sz="2400" i="1" dirty="0" smtClean="0">
                <a:ea typeface="ＭＳ Ｐゴシック" pitchFamily="-112" charset="-128"/>
              </a:rPr>
              <a:t>)</a:t>
            </a:r>
            <a:r>
              <a:rPr lang="el-GR" sz="2400" i="1" dirty="0" smtClean="0">
                <a:ea typeface="ＭＳ Ｐゴシック" pitchFamily="-112" charset="-128"/>
              </a:rPr>
              <a:t> αποδοτικά;</a:t>
            </a:r>
            <a:endParaRPr lang="en-US" sz="2400" i="1" dirty="0" smtClean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Κοιτά 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εγγράφων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l-GR" sz="2000" dirty="0" smtClean="0">
                <a:ea typeface="ＭＳ Ｐゴシック" pitchFamily="-112" charset="-128"/>
              </a:rPr>
              <a:t>  μοιάζει με </a:t>
            </a:r>
            <a:r>
              <a:rPr lang="en-US" sz="2000" dirty="0" smtClean="0">
                <a:ea typeface="ＭＳ Ｐゴシック" pitchFamily="-112" charset="-128"/>
              </a:rPr>
              <a:t>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OCR </a:t>
            </a:r>
            <a:r>
              <a:rPr lang="el-GR" sz="1600" dirty="0" smtClean="0">
                <a:ea typeface="ＭＳ Ｐゴシック" pitchFamily="-112" charset="-128"/>
              </a:rPr>
              <a:t>μπερδεύει το </a:t>
            </a:r>
            <a:r>
              <a:rPr lang="en-US" sz="1600" dirty="0" smtClean="0">
                <a:ea typeface="ＭＳ Ｐゴシック" pitchFamily="-112" charset="-128"/>
              </a:rPr>
              <a:t>O </a:t>
            </a:r>
            <a:r>
              <a:rPr lang="el-GR" sz="1600" dirty="0" smtClean="0">
                <a:ea typeface="ＭＳ Ｐゴシック" pitchFamily="-112" charset="-128"/>
              </a:rPr>
              <a:t>με το</a:t>
            </a:r>
            <a:r>
              <a:rPr lang="en-US" sz="1600" dirty="0" smtClean="0">
                <a:ea typeface="ＭＳ Ｐゴシック" pitchFamily="-112" charset="-128"/>
              </a:rPr>
              <a:t> D </a:t>
            </a:r>
            <a:r>
              <a:rPr lang="el-GR" sz="1600" dirty="0" smtClean="0">
                <a:ea typeface="ＭＳ Ｐゴシック" pitchFamily="-112" charset="-128"/>
              </a:rPr>
              <a:t>πιο συχνά από το</a:t>
            </a:r>
            <a:r>
              <a:rPr lang="en-US" sz="1600" dirty="0" smtClean="0">
                <a:ea typeface="ＭＳ Ｐゴシック" pitchFamily="-112" charset="-128"/>
              </a:rPr>
              <a:t> O </a:t>
            </a:r>
            <a:r>
              <a:rPr lang="el-GR" sz="1600" dirty="0" smtClean="0">
                <a:ea typeface="ＭＳ Ｐゴシック" pitchFamily="-112" charset="-128"/>
              </a:rPr>
              <a:t>και το</a:t>
            </a:r>
            <a:r>
              <a:rPr lang="en-US" sz="1600" dirty="0" smtClean="0">
                <a:ea typeface="ＭＳ Ｐゴシック" pitchFamily="-112" charset="-128"/>
              </a:rPr>
              <a:t> I (</a:t>
            </a:r>
            <a:r>
              <a:rPr lang="el-GR" sz="1600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 smtClean="0">
                <a:ea typeface="ＭＳ Ｐゴシック" pitchFamily="-112" charset="-128"/>
              </a:rPr>
              <a:t>QWERTY </a:t>
            </a:r>
            <a:r>
              <a:rPr lang="el-GR" sz="1600" dirty="0" smtClean="0">
                <a:ea typeface="ＭＳ Ｐゴシック" pitchFamily="-112" charset="-128"/>
              </a:rPr>
              <a:t>πληκτρολόγιο), 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οπότε πιο πιθανή η ανταλλαγή τους στην πληκτρολόγηση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Αλλά συχνά</a:t>
            </a:r>
            <a:r>
              <a:rPr lang="en-US" sz="2400" dirty="0" smtClean="0">
                <a:ea typeface="ＭＳ Ｐゴシック" pitchFamily="-112" charset="-128"/>
              </a:rPr>
              <a:t>: web </a:t>
            </a:r>
            <a:r>
              <a:rPr lang="el-GR" sz="2400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 smtClean="0">
                <a:ea typeface="ＭＳ Ｐゴシック" pitchFamily="-112" charset="-128"/>
              </a:rPr>
              <a:t>typos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Αλλά συχνά δεν αλλάζουμε τα έγγραφα αλλά  επεκτείνουμε την απεικόνιση ερωτήματος – εγγράφου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1450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standard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</a:t>
            </a:r>
            <a:r>
              <a:rPr lang="el-GR" dirty="0" smtClean="0">
                <a:ea typeface="ＭＳ Ｐゴシック" pitchFamily="-112" charset="-128"/>
              </a:rPr>
              <a:t>όπως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“industry-specific” </a:t>
            </a:r>
            <a:r>
              <a:rPr lang="el-GR" dirty="0" smtClean="0">
                <a:ea typeface="ＭＳ Ｐゴシック" pitchFamily="-112" charset="-128"/>
              </a:rPr>
              <a:t>λεξικό </a:t>
            </a:r>
            <a:r>
              <a:rPr lang="en-US" dirty="0" smtClean="0">
                <a:ea typeface="ＭＳ Ｐゴシック" pitchFamily="-112" charset="-128"/>
              </a:rPr>
              <a:t> – hand-maintained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της συλλογής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όλες οι λέξεις στο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Όλα τα ονόματα, ακρώνυμα 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Στο ερώτημα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πάντα επέστρεψε τα έγγραφα που περιέχουν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καθώς και τα έγγραφα με όλες τις διορθωμένες εκδοχές του όρου, πχ</a:t>
            </a:r>
            <a:r>
              <a:rPr lang="el-GR" sz="2400" dirty="0"/>
              <a:t> </a:t>
            </a:r>
            <a:r>
              <a:rPr lang="en-US" sz="2400" dirty="0" smtClean="0"/>
              <a:t>carrot </a:t>
            </a:r>
            <a:r>
              <a:rPr lang="en-US" sz="2400" dirty="0"/>
              <a:t>and tarot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 , αλλά διορθώσεις μόνο αν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(1), αλλά μόνο αν η αρχική ερώτηση επιστρέφει λίγα (πχ λιγότερο από 5) έγγραφα</a:t>
            </a:r>
            <a:r>
              <a:rPr lang="en-US" sz="2400" dirty="0" smtClean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 smtClean="0"/>
              <a:t>spelling suggestions” </a:t>
            </a:r>
            <a:r>
              <a:rPr lang="en-US" sz="2400" dirty="0" smtClean="0"/>
              <a:t>: “</a:t>
            </a:r>
            <a:r>
              <a:rPr lang="en-US" sz="2400" dirty="0"/>
              <a:t>Did you mean carrot</a:t>
            </a:r>
            <a:r>
              <a:rPr lang="en-US" sz="2400" dirty="0" smtClean="0"/>
              <a:t>?” (</a:t>
            </a:r>
            <a:r>
              <a:rPr lang="el-GR" sz="2400" dirty="0" smtClean="0"/>
              <a:t>και όχι επιπρόσθετα έγγραφα)</a:t>
            </a:r>
            <a:endParaRPr lang="en-US" sz="2400" dirty="0" smtClean="0"/>
          </a:p>
          <a:p>
            <a:pPr marL="1257300" lvl="2" indent="-457200">
              <a:buAutoNum type="arabicParenBoth"/>
            </a:pP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4038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el-GR" sz="2400" dirty="0" smtClean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στα ερωτήματα</a:t>
            </a:r>
            <a:endParaRPr lang="en-US" sz="2000" dirty="0" smtClean="0"/>
          </a:p>
          <a:p>
            <a:pPr marL="857250" lvl="1" indent="-457200">
              <a:buNone/>
            </a:pPr>
            <a:endParaRPr lang="en-US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Δείτε στο</a:t>
            </a:r>
            <a:r>
              <a:rPr lang="el-GR" sz="2000" dirty="0"/>
              <a:t>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://www.netpaths.net/blog/britney-spears-spelling-variations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r>
              <a:rPr lang="el-GR" sz="2000" dirty="0"/>
              <a:t>(αρχικά εδώ </a:t>
            </a:r>
            <a:r>
              <a:rPr lang="en-US" sz="2000" dirty="0" smtClean="0">
                <a:hlinkClick r:id="rId3"/>
              </a:rPr>
              <a:t>http://www.google.com/jobs/archive/britney.html</a:t>
            </a:r>
            <a:r>
              <a:rPr lang="el-GR" sz="2000" dirty="0" smtClean="0"/>
              <a:t>)</a:t>
            </a:r>
          </a:p>
          <a:p>
            <a:pPr marL="400050" lvl="1" indent="0">
              <a:buNone/>
            </a:pPr>
            <a:r>
              <a:rPr lang="el-GR" sz="2000" dirty="0" smtClean="0"/>
              <a:t>στατιστικά για </a:t>
            </a:r>
            <a:r>
              <a:rPr lang="en-US" sz="2000" dirty="0" smtClean="0"/>
              <a:t>misspellings </a:t>
            </a:r>
            <a:r>
              <a:rPr lang="el-GR" sz="2000" dirty="0" smtClean="0"/>
              <a:t>του </a:t>
            </a:r>
            <a:r>
              <a:rPr lang="en-US" sz="2000" dirty="0" smtClean="0"/>
              <a:t>Britney Spears</a:t>
            </a:r>
            <a:endParaRPr lang="el-GR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Ένας απλός </a:t>
            </a:r>
            <a:r>
              <a:rPr lang="en-US" sz="2000" dirty="0" smtClean="0"/>
              <a:t>spell corrector </a:t>
            </a:r>
            <a:r>
              <a:rPr lang="el-GR" sz="2000" dirty="0" smtClean="0"/>
              <a:t>σε </a:t>
            </a:r>
            <a:r>
              <a:rPr lang="en-US" sz="2000" dirty="0" smtClean="0"/>
              <a:t>Python</a:t>
            </a:r>
          </a:p>
          <a:p>
            <a:pPr marL="400050" lvl="1" indent="0">
              <a:buNone/>
            </a:pPr>
            <a:r>
              <a:rPr lang="el-GR" sz="2000" dirty="0" smtClean="0"/>
              <a:t>		</a:t>
            </a:r>
            <a:r>
              <a:rPr lang="en-US" sz="2000" dirty="0" smtClean="0"/>
              <a:t>http</a:t>
            </a:r>
            <a:r>
              <a:rPr lang="en-US" sz="2000" dirty="0"/>
              <a:t>://norvig.com/spell-correct.html </a:t>
            </a:r>
            <a:endParaRPr lang="el-GR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el-GR" dirty="0" smtClean="0">
                <a:solidFill>
                  <a:schemeClr val="accent1"/>
                </a:solidFill>
                <a:ea typeface="ＭＳ Ｐゴシック" pitchFamily="-112" charset="-128"/>
              </a:rPr>
              <a:t>Δοθέντων ενός λεξικού και μιας ακολουθίας χαρακτήρων </a:t>
            </a:r>
            <a:r>
              <a:rPr lang="en-US" i="1" dirty="0" smtClean="0">
                <a:solidFill>
                  <a:schemeClr val="accent1"/>
                </a:solidFill>
                <a:ea typeface="ＭＳ Ｐゴシック" pitchFamily="-112" charset="-128"/>
              </a:rPr>
              <a:t>Q</a:t>
            </a:r>
            <a:r>
              <a:rPr lang="el-GR" dirty="0" smtClean="0">
                <a:solidFill>
                  <a:schemeClr val="accent1"/>
                </a:solidFill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b="1" i="1" dirty="0" smtClean="0">
                <a:solidFill>
                  <a:schemeClr val="accent1"/>
                </a:solidFill>
                <a:ea typeface="ＭＳ Ｐゴシック" pitchFamily="-112" charset="-128"/>
              </a:rPr>
              <a:t>πιο κοντά </a:t>
            </a:r>
            <a:r>
              <a:rPr lang="el-GR" dirty="0" smtClean="0">
                <a:solidFill>
                  <a:schemeClr val="accent1"/>
                </a:solidFill>
                <a:ea typeface="ＭＳ Ｐゴシック" pitchFamily="-112" charset="-128"/>
              </a:rPr>
              <a:t>στο </a:t>
            </a:r>
            <a:r>
              <a:rPr lang="en-US" i="1" dirty="0" smtClean="0">
                <a:solidFill>
                  <a:schemeClr val="accent1"/>
                </a:solidFill>
                <a:ea typeface="ＭＳ Ｐゴシック" pitchFamily="-112" charset="-128"/>
              </a:rPr>
              <a:t>Q</a:t>
            </a:r>
            <a:endParaRPr lang="el-GR" i="1" dirty="0" smtClean="0">
              <a:solidFill>
                <a:schemeClr val="accent1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Τι σημαίνει </a:t>
            </a:r>
            <a:r>
              <a:rPr lang="en-US" dirty="0" smtClean="0">
                <a:ea typeface="ＭＳ Ｐゴシック" pitchFamily="-112" charset="-128"/>
              </a:rPr>
              <a:t> “</a:t>
            </a:r>
            <a:r>
              <a:rPr lang="el-GR" dirty="0" smtClean="0">
                <a:ea typeface="ＭＳ Ｐゴシック" pitchFamily="-112" charset="-128"/>
              </a:rPr>
              <a:t>πιο κοντά</a:t>
            </a:r>
            <a:r>
              <a:rPr lang="en-US" dirty="0" smtClean="0">
                <a:ea typeface="ＭＳ Ｐゴシック" pitchFamily="-112" charset="-128"/>
              </a:rPr>
              <a:t>”?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Θα εξετάσουμε δύο ορισμούς εγγύτητας (απόστασης):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err="1" smtClean="0">
                <a:ea typeface="ＭＳ Ｐゴシック" pitchFamily="-112" charset="-128"/>
              </a:rPr>
              <a:t>Levenshtein</a:t>
            </a:r>
            <a:r>
              <a:rPr lang="en-US" dirty="0" smtClean="0">
                <a:ea typeface="ＭＳ Ｐゴシック" pitchFamily="-112" charset="-128"/>
              </a:rPr>
              <a:t> distance)</a:t>
            </a:r>
            <a:r>
              <a:rPr lang="el-GR" dirty="0" smtClean="0">
                <a:ea typeface="ＭＳ Ｐゴシック" pitchFamily="-112" charset="-128"/>
              </a:rPr>
              <a:t> και την </a:t>
            </a:r>
            <a:r>
              <a:rPr lang="el-GR" i="1" dirty="0" smtClean="0">
                <a:ea typeface="ＭＳ Ｐゴシック" pitchFamily="-112" charset="-128"/>
              </a:rPr>
              <a:t>σταθμισμένη</a:t>
            </a:r>
            <a:r>
              <a:rPr lang="el-GR" dirty="0" smtClean="0">
                <a:ea typeface="ＭＳ Ｐゴシック" pitchFamily="-112" charset="-128"/>
              </a:rPr>
              <a:t> εκδοχή της </a:t>
            </a:r>
            <a:r>
              <a:rPr lang="en-US" dirty="0" smtClean="0">
                <a:ea typeface="ＭＳ Ｐゴシック" pitchFamily="-112" charset="-128"/>
              </a:rPr>
              <a:t>-- weighted edit distance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25193" y="1905000"/>
            <a:ext cx="8229600" cy="371078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dirty="0" err="1" smtClean="0"/>
              <a:t>Levenshtein</a:t>
            </a:r>
            <a:r>
              <a:rPr lang="en-US" sz="2000" b="1" dirty="0" smtClean="0"/>
              <a:t> distance</a:t>
            </a:r>
            <a:r>
              <a:rPr lang="el-GR" sz="2000" b="1" dirty="0" smtClean="0"/>
              <a:t>: </a:t>
            </a:r>
            <a:r>
              <a:rPr lang="el-GR" sz="1700" dirty="0">
                <a:ea typeface="ＭＳ Ｐゴシック" pitchFamily="-112" charset="-128"/>
              </a:rPr>
              <a:t>Πράξεις</a:t>
            </a:r>
          </a:p>
          <a:p>
            <a:pPr marL="685800" lvl="2" indent="0">
              <a:buNone/>
            </a:pPr>
            <a:r>
              <a:rPr lang="el-GR" sz="1700" dirty="0" smtClean="0"/>
              <a:t>(1) </a:t>
            </a:r>
            <a:r>
              <a:rPr lang="en-US" sz="1700" dirty="0" smtClean="0">
                <a:ea typeface="ＭＳ Ｐゴシック" pitchFamily="-112" charset="-128"/>
              </a:rPr>
              <a:t>Insert</a:t>
            </a:r>
            <a:r>
              <a:rPr lang="el-GR" sz="1700" dirty="0" smtClean="0">
                <a:ea typeface="ＭＳ Ｐゴシック" pitchFamily="-112" charset="-128"/>
              </a:rPr>
              <a:t> – Εισαγωγή</a:t>
            </a:r>
            <a:r>
              <a:rPr lang="en-US" sz="1700" dirty="0" smtClean="0">
                <a:ea typeface="ＭＳ Ｐゴシック" pitchFamily="-112" charset="-128"/>
              </a:rPr>
              <a:t>, </a:t>
            </a:r>
            <a:endParaRPr lang="el-GR" sz="1700" dirty="0" smtClean="0">
              <a:ea typeface="ＭＳ Ｐゴシック" pitchFamily="-112" charset="-128"/>
            </a:endParaRPr>
          </a:p>
          <a:p>
            <a:pPr marL="685800" lvl="2" indent="0">
              <a:buNone/>
            </a:pPr>
            <a:r>
              <a:rPr lang="el-GR" sz="1700" dirty="0" smtClean="0">
                <a:ea typeface="ＭＳ Ｐゴシック" pitchFamily="-112" charset="-128"/>
              </a:rPr>
              <a:t>(2) </a:t>
            </a:r>
            <a:r>
              <a:rPr lang="en-US" sz="1700" dirty="0" smtClean="0">
                <a:ea typeface="ＭＳ Ｐゴシック" pitchFamily="-112" charset="-128"/>
              </a:rPr>
              <a:t>Delete</a:t>
            </a:r>
            <a:r>
              <a:rPr lang="el-GR" sz="1700" dirty="0" smtClean="0">
                <a:ea typeface="ＭＳ Ｐゴシック" pitchFamily="-112" charset="-128"/>
              </a:rPr>
              <a:t> - Διαγραφή και </a:t>
            </a:r>
          </a:p>
          <a:p>
            <a:pPr marL="685800" lvl="2" indent="0">
              <a:buNone/>
            </a:pPr>
            <a:r>
              <a:rPr lang="el-GR" sz="1700" dirty="0" smtClean="0">
                <a:ea typeface="ＭＳ Ｐゴシック" pitchFamily="-112" charset="-128"/>
              </a:rPr>
              <a:t>(3)</a:t>
            </a:r>
            <a:r>
              <a:rPr lang="en-US" sz="1700" dirty="0" smtClean="0">
                <a:ea typeface="ＭＳ Ｐゴシック" pitchFamily="-112" charset="-128"/>
              </a:rPr>
              <a:t> Replace</a:t>
            </a:r>
            <a:r>
              <a:rPr lang="el-GR" sz="1700" dirty="0" smtClean="0">
                <a:ea typeface="ＭＳ Ｐゴシック" pitchFamily="-112" charset="-128"/>
              </a:rPr>
              <a:t> – Αντικατάσταση ενός χαρακτήρα (μερικές φορές</a:t>
            </a:r>
            <a:r>
              <a:rPr lang="en-US" sz="1700" dirty="0" smtClean="0">
                <a:ea typeface="ＭＳ Ｐゴシック" pitchFamily="-112" charset="-128"/>
              </a:rPr>
              <a:t>: </a:t>
            </a:r>
            <a:r>
              <a:rPr lang="el-GR" sz="1700" dirty="0" smtClean="0">
                <a:ea typeface="ＭＳ Ｐゴシック" pitchFamily="-112" charset="-128"/>
              </a:rPr>
              <a:t>κόστος 2 ως </a:t>
            </a:r>
            <a:r>
              <a:rPr lang="en-US" sz="1700" dirty="0" smtClean="0">
                <a:ea typeface="ＭＳ Ｐゴシック" pitchFamily="-112" charset="-128"/>
              </a:rPr>
              <a:t>delete-insert)</a:t>
            </a:r>
            <a:endParaRPr lang="el-GR" sz="1700" dirty="0" smtClean="0">
              <a:ea typeface="ＭＳ Ｐゴシック" pitchFamily="-112" charset="-128"/>
            </a:endParaRPr>
          </a:p>
          <a:p>
            <a:pPr marL="685800" lvl="2" indent="0">
              <a:buNone/>
            </a:pPr>
            <a:endParaRPr lang="el-GR" sz="17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de-DE" sz="2000" b="1" dirty="0" smtClean="0"/>
              <a:t>Damerau-</a:t>
            </a:r>
            <a:r>
              <a:rPr lang="de-DE" sz="2000" b="1" dirty="0" err="1" smtClean="0"/>
              <a:t>Levenshtein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distance</a:t>
            </a:r>
            <a:r>
              <a:rPr lang="el-GR" sz="2000" b="1" dirty="0" smtClean="0"/>
              <a:t>:</a:t>
            </a:r>
          </a:p>
          <a:p>
            <a:pPr marL="685800" lvl="2" indent="0">
              <a:buNone/>
            </a:pPr>
            <a:r>
              <a:rPr lang="el-GR" sz="1700" dirty="0" smtClean="0"/>
              <a:t>+ </a:t>
            </a:r>
            <a:r>
              <a:rPr lang="en-US" sz="1700" dirty="0">
                <a:ea typeface="ＭＳ Ｐゴシック" pitchFamily="-112" charset="-128"/>
              </a:rPr>
              <a:t>Transposition</a:t>
            </a:r>
            <a:r>
              <a:rPr lang="el-GR" sz="1700" dirty="0">
                <a:ea typeface="ＭＳ Ｐゴシック" pitchFamily="-112" charset="-128"/>
              </a:rPr>
              <a:t> - Αντιμετάθεση </a:t>
            </a:r>
            <a:r>
              <a:rPr lang="el-GR" sz="1700" dirty="0" smtClean="0">
                <a:ea typeface="ＭＳ Ｐゴシック" pitchFamily="-112" charset="-128"/>
              </a:rPr>
              <a:t>ενός χαρακτήρα</a:t>
            </a:r>
            <a:endParaRPr lang="en-US" sz="17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3962400"/>
            <a:ext cx="8077200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υπολογίζεται με Δυναμικό Προγραμματισμό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Κοιτάξτε πχ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http://www.let.rug.nl/kleiweg/lev/ </a:t>
            </a:r>
            <a:r>
              <a:rPr lang="el-GR" dirty="0" smtClean="0">
                <a:ea typeface="ＭＳ Ｐゴシック" pitchFamily="-112" charset="-128"/>
              </a:rPr>
              <a:t>για παραδείγματα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49449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5725" lvl="1" algn="ctr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Παραδείγματα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err="1" smtClean="0">
                <a:latin typeface="+mn-lt"/>
              </a:rPr>
              <a:t>Levenshtein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distance</a:t>
            </a:r>
            <a:r>
              <a:rPr lang="el-GR" sz="2000" dirty="0">
                <a:latin typeface="+mn-lt"/>
              </a:rPr>
              <a:t>:</a:t>
            </a:r>
            <a:r>
              <a:rPr lang="de-DE" sz="2000" dirty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dog</a:t>
            </a:r>
            <a:r>
              <a:rPr lang="de-DE" sz="2000" i="1" dirty="0" smtClean="0">
                <a:latin typeface="+mn-lt"/>
              </a:rPr>
              <a:t>-do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dof</a:t>
            </a:r>
            <a:r>
              <a:rPr lang="en-US" sz="2000" i="1" dirty="0" smtClean="0">
                <a:latin typeface="+mn-lt"/>
              </a:rPr>
              <a:t>-dog </a:t>
            </a:r>
            <a:r>
              <a:rPr lang="de-DE" sz="2000" i="1" dirty="0" err="1" smtClean="0">
                <a:latin typeface="+mn-lt"/>
              </a:rPr>
              <a:t>cat-cart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 smtClean="0">
                <a:latin typeface="+mn-lt"/>
              </a:rPr>
              <a:t>cat-cut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 smtClean="0">
                <a:latin typeface="+mn-lt"/>
              </a:rPr>
              <a:t>cat-act</a:t>
            </a:r>
            <a:r>
              <a:rPr lang="de-DE" sz="2000" dirty="0">
                <a:latin typeface="+mn-lt"/>
              </a:rPr>
              <a:t>: </a:t>
            </a:r>
            <a:r>
              <a:rPr lang="de-DE" sz="2000" dirty="0" smtClean="0">
                <a:latin typeface="+mn-lt"/>
              </a:rPr>
              <a:t>2, </a:t>
            </a:r>
            <a:r>
              <a:rPr lang="de-DE" sz="2000" dirty="0" err="1" smtClean="0">
                <a:latin typeface="+mn-lt"/>
              </a:rPr>
              <a:t>cat</a:t>
            </a:r>
            <a:r>
              <a:rPr lang="de-DE" sz="2000" dirty="0" smtClean="0">
                <a:latin typeface="+mn-lt"/>
              </a:rPr>
              <a:t>-dog: 3</a:t>
            </a:r>
            <a:endParaRPr lang="de-DE" sz="2000" dirty="0">
              <a:latin typeface="+mn-lt"/>
            </a:endParaRP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i="1" dirty="0" smtClean="0">
                <a:latin typeface="+mn-lt"/>
              </a:rPr>
              <a:t>Damerau-</a:t>
            </a:r>
            <a:r>
              <a:rPr lang="de-DE" sz="2000" i="1" dirty="0" err="1" smtClean="0">
                <a:latin typeface="+mn-lt"/>
              </a:rPr>
              <a:t>Levenshtein</a:t>
            </a:r>
            <a:r>
              <a:rPr lang="de-DE" sz="2000" i="1" dirty="0" smtClean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distance</a:t>
            </a:r>
            <a:r>
              <a:rPr lang="el-GR" sz="2000" i="1" dirty="0" smtClean="0">
                <a:latin typeface="+mn-lt"/>
              </a:rPr>
              <a:t>:</a:t>
            </a:r>
            <a:r>
              <a:rPr lang="de-DE" sz="2000" i="1" dirty="0" smtClean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cat-act</a:t>
            </a:r>
            <a:r>
              <a:rPr lang="de-DE" sz="2000" i="1" dirty="0" smtClean="0">
                <a:latin typeface="+mn-lt"/>
              </a:rPr>
              <a:t>: 1</a:t>
            </a:r>
            <a:endParaRPr lang="el-GR" sz="2000" i="1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i="1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δυο προθ</a:t>
            </a:r>
            <a:r>
              <a:rPr lang="el-GR" dirty="0">
                <a:latin typeface="+mn-lt"/>
              </a:rPr>
              <a:t>η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μάτων: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</a:pPr>
            <a:r>
              <a:rPr lang="el-GR" sz="1800" dirty="0" smtClean="0">
                <a:latin typeface="+mn-lt"/>
              </a:rPr>
              <a:t>	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πρόθημα της πρώτης σε πρόθημα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Έναν </a:t>
            </a:r>
            <a:r>
              <a:rPr lang="el-GR" dirty="0">
                <a:latin typeface="+mn-lt"/>
              </a:rPr>
              <a:t>π</a:t>
            </a:r>
            <a:r>
              <a:rPr lang="el-GR" dirty="0" smtClean="0">
                <a:latin typeface="+mn-lt"/>
              </a:rPr>
              <a:t>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Γραμμές: Γράμματα (προθήματα) της 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Στήλες: Γράμματα (προθήματα) της 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Θέσεις του πίνακα: βέλτιστο κόστος (απόσταση)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1663741"/>
                <a:ext cx="37338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cats </a:t>
                </a:r>
                <a:r>
                  <a:rPr lang="el-GR" dirty="0" smtClean="0">
                    <a:latin typeface="+mn-lt"/>
                  </a:rPr>
                  <a:t>-&gt;</a:t>
                </a:r>
                <a:r>
                  <a:rPr lang="en-US" dirty="0" smtClean="0">
                    <a:latin typeface="+mn-lt"/>
                  </a:rPr>
                  <a:t> fast</a:t>
                </a:r>
              </a:p>
              <a:p>
                <a:endParaRPr lang="el-GR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Κάθε στοιχείο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m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, j] </a:t>
                </a: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του πίνακα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l-GR" dirty="0" smtClean="0">
                    <a:latin typeface="+mn-lt"/>
                  </a:rPr>
                  <a:t>το </a:t>
                </a:r>
                <a:r>
                  <a:rPr lang="el-GR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βέλτιστο</a:t>
                </a:r>
                <a:r>
                  <a:rPr lang="el-GR" dirty="0" smtClean="0">
                    <a:latin typeface="+mn-lt"/>
                  </a:rPr>
                  <a:t> κόστος </a:t>
                </a:r>
                <a:r>
                  <a:rPr lang="en-US" dirty="0" smtClean="0">
                    <a:latin typeface="+mn-lt"/>
                  </a:rPr>
                  <a:t>(</a:t>
                </a:r>
                <a:r>
                  <a:rPr lang="el-GR" dirty="0" smtClean="0">
                    <a:latin typeface="+mn-lt"/>
                  </a:rPr>
                  <a:t>απόσταση) για να πάμε από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 πρόθεμα μήκους</a:t>
                </a:r>
                <a:r>
                  <a:rPr lang="el-GR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στο πρόθεμα μήκους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j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</a:t>
                </a:r>
                <a:endParaRPr lang="el-GR" baseline="-25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l-GR" dirty="0">
                    <a:latin typeface="+mn-lt"/>
                  </a:rPr>
                  <a:t>Πχ </a:t>
                </a:r>
                <a:r>
                  <a:rPr lang="en-US" dirty="0" smtClean="0">
                    <a:latin typeface="+mn-lt"/>
                  </a:rPr>
                  <a:t>m[3, 2] cat-&gt;</a:t>
                </a:r>
                <a:r>
                  <a:rPr lang="en-US" dirty="0" err="1" smtClean="0">
                    <a:latin typeface="+mn-lt"/>
                  </a:rPr>
                  <a:t>fa</a:t>
                </a:r>
                <a:endParaRPr lang="en-US" dirty="0" smtClean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 m[0, 3]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l-GR" dirty="0">
                    <a:latin typeface="+mn-lt"/>
                  </a:rPr>
                  <a:t>κ</a:t>
                </a:r>
                <a:r>
                  <a:rPr lang="el-GR" dirty="0" smtClean="0">
                    <a:latin typeface="+mn-lt"/>
                  </a:rPr>
                  <a:t>ενό</a:t>
                </a:r>
                <a:r>
                  <a:rPr lang="en-US" dirty="0" smtClean="0">
                    <a:latin typeface="+mn-lt"/>
                  </a:rPr>
                  <a:t>)</a:t>
                </a:r>
                <a:r>
                  <a:rPr lang="el-GR" dirty="0" smtClean="0">
                    <a:latin typeface="+mn-lt"/>
                  </a:rPr>
                  <a:t> -&gt;</a:t>
                </a:r>
                <a:r>
                  <a:rPr lang="en-US" dirty="0" err="1" smtClean="0">
                    <a:latin typeface="+mn-lt"/>
                  </a:rPr>
                  <a:t>fas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63741"/>
                <a:ext cx="3733800" cy="4031873"/>
              </a:xfrm>
              <a:prstGeom prst="rect">
                <a:avLst/>
              </a:prstGeom>
              <a:blipFill rotWithShape="0">
                <a:blip r:embed="rId3"/>
                <a:stretch>
                  <a:fillRect l="-2614" t="-1210" r="-2124" b="-25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Το λεξικό περιέχει: το </a:t>
            </a:r>
            <a:r>
              <a:rPr lang="el-GR" sz="2000" i="1" dirty="0" smtClean="0">
                <a:ea typeface="ＭＳ Ｐゴシック" pitchFamily="-112" charset="-128"/>
              </a:rPr>
              <a:t>λεξιλόγιο όρων (λήμμα)</a:t>
            </a:r>
            <a:r>
              <a:rPr lang="el-GR" sz="2000" dirty="0" smtClean="0">
                <a:ea typeface="ＭＳ Ｐゴシック" pitchFamily="-112" charset="-128"/>
              </a:rPr>
              <a:t>, για κάθε όρο: τη συχνότητα εγγράφου (</a:t>
            </a:r>
            <a:r>
              <a:rPr lang="en-US" sz="2000" dirty="0" smtClean="0">
                <a:ea typeface="ＭＳ Ｐゴシック" pitchFamily="-112" charset="-128"/>
              </a:rPr>
              <a:t>document frequency</a:t>
            </a:r>
            <a:r>
              <a:rPr lang="el-GR" sz="2000" dirty="0" smtClean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Σε κάθε ερώτημα, αναζήτηση στο λεξικό αν υπάρχει ο όρος και σε ποια έγγραφα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</a:t>
            </a:r>
            <a:endParaRPr lang="el-GR" dirty="0">
              <a:solidFill>
                <a:schemeClr val="accent2">
                  <a:lumMod val="50000"/>
                </a:schemeClr>
              </a:solidFill>
              <a:latin typeface="+mn-lt"/>
              <a:cs typeface="Koki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πικαλυπτόμενες υπό-λύσεις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fas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lvl="3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αριστερά (γραμμή)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lvl="5">
              <a:spcBef>
                <a:spcPts val="700"/>
              </a:spcBef>
              <a:buClr>
                <a:srgbClr val="336699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m[2, 2] ca -&gt;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(insert s)</a:t>
            </a:r>
            <a:endParaRPr lang="el-GR" sz="1800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πάνω (στήλη)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lvl="5">
              <a:spcBef>
                <a:spcPts val="700"/>
              </a:spcBef>
              <a:buClr>
                <a:srgbClr val="336699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m[1, 3]  c-&gt;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(delete a)</a:t>
            </a:r>
            <a:endParaRPr lang="el-GR" sz="1800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διαγώνια)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lvl="5">
              <a:spcBef>
                <a:spcPts val="700"/>
              </a:spcBef>
              <a:buClr>
                <a:srgbClr val="336699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m[1,2]  c -&gt;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αριστερά)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πάνω)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/>
                <a:gridCol w="3419856"/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 </a:t>
                      </a:r>
                      <a:r>
                        <a:rPr lang="de-DE" sz="2200" kern="1200" baseline="0" dirty="0" smtClean="0"/>
                        <a:t>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Το μικρότερο από τις 3 πιθανές για να φτάσουμε στο </a:t>
                      </a:r>
                      <a:r>
                        <a:rPr lang="el-GR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Κόστος διόρθωσης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τα προθέματα</a:t>
            </a:r>
            <a:endParaRPr lang="el-G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Αρχικοποίηση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66662" y="2933700"/>
            <a:ext cx="9906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28194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114800"/>
            <a:ext cx="1143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απλοϊκή λύση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array of </a:t>
            </a:r>
            <a:r>
              <a:rPr lang="en-US" dirty="0" err="1" smtClean="0">
                <a:ea typeface="ＭＳ Ｐゴシック" pitchFamily="-112" charset="-128"/>
              </a:rPr>
              <a:t>struct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char[20]  </a:t>
            </a:r>
            <a:r>
              <a:rPr lang="el-GR" sz="2400" dirty="0" smtClean="0">
                <a:ea typeface="ＭＳ Ｐゴシック" pitchFamily="-112" charset="-128"/>
              </a:rPr>
              <a:t> 		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int</a:t>
            </a:r>
            <a:r>
              <a:rPr lang="en-US" sz="2400" dirty="0" smtClean="0">
                <a:ea typeface="ＭＳ Ｐゴシック" pitchFamily="-112" charset="-128"/>
              </a:rPr>
              <a:t>                   </a:t>
            </a: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n-US" sz="2400" dirty="0" smtClean="0">
                <a:ea typeface="ＭＳ Ｐゴシック" pitchFamily="-112" charset="-128"/>
              </a:rPr>
              <a:t>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20 bytes   </a:t>
            </a:r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		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4/8 bytes      </a:t>
            </a:r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	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  4/8 bytes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 smtClean="0"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 smtClean="0">
                <a:latin typeface="Calibri"/>
                <a:ea typeface="ＭＳ Ｐゴシック" pitchFamily="-112" charset="-128"/>
              </a:rPr>
              <a:t>key) </a:t>
            </a:r>
            <a:r>
              <a:rPr lang="el-GR" dirty="0" smtClean="0"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Στην περίπτωση των αποστάσεων διόρθωσης – το υπό-πρόβλημα δυο προθημάτων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0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041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διαγώνιο) </a:t>
            </a:r>
            <a:r>
              <a:rPr lang="en-US" sz="1800" dirty="0" smtClean="0">
                <a:latin typeface="+mn-lt"/>
              </a:rPr>
              <a:t>replace o with n, insert s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αριστερά-γραμμή) </a:t>
            </a:r>
            <a:r>
              <a:rPr lang="en-US" sz="1800" dirty="0" smtClean="0">
                <a:latin typeface="+mn-lt"/>
              </a:rPr>
              <a:t>insert n, 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 Δυο βασικές επιλογές:</a:t>
            </a:r>
            <a:endParaRPr lang="el-GR" sz="3200" dirty="0">
              <a:ea typeface="ＭＳ Ｐゴシック" pitchFamily="-112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 smtClean="0">
                <a:ea typeface="ＭＳ Ｐゴシック" pitchFamily="-112" charset="-128"/>
              </a:rPr>
              <a:t> Πίνακες Κατακερματισμού </a:t>
            </a:r>
            <a:r>
              <a:rPr lang="el-GR" sz="2900" dirty="0">
                <a:ea typeface="ＭＳ Ｐゴシック" pitchFamily="-112" charset="-128"/>
              </a:rPr>
              <a:t>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 smtClean="0">
                <a:ea typeface="ＭＳ Ｐゴシック" pitchFamily="-112" charset="-128"/>
              </a:rPr>
              <a:t>  Δέντρα </a:t>
            </a:r>
            <a:r>
              <a:rPr lang="el-GR" sz="2900" dirty="0">
                <a:ea typeface="ＭＳ Ｐゴシック" pitchFamily="-112" charset="-128"/>
              </a:rPr>
              <a:t>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950" y="1750807"/>
            <a:ext cx="8153400" cy="3810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Κριτήρια για την επιλογή δομής:</a:t>
            </a:r>
            <a:endParaRPr lang="en-US" sz="2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ποιες λειτουργίες, </a:t>
            </a:r>
            <a:r>
              <a:rPr lang="en-US" sz="2400" dirty="0" smtClean="0">
                <a:ea typeface="ＭＳ Ｐゴシック" pitchFamily="-112" charset="-128"/>
              </a:rPr>
              <a:t>workload, </a:t>
            </a:r>
            <a:r>
              <a:rPr lang="el-GR" sz="2400" dirty="0" smtClean="0">
                <a:ea typeface="ＭＳ Ｐゴシック" pitchFamily="-112" charset="-128"/>
              </a:rPr>
              <a:t>μέγεθος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 smtClean="0">
                <a:ea typeface="ＭＳ Ｐゴシック" pitchFamily="-112" charset="-128"/>
              </a:rPr>
              <a:t>;</a:t>
            </a:r>
            <a:r>
              <a:rPr lang="el-GR" sz="2400" dirty="0" smtClean="0">
                <a:ea typeface="ＭＳ Ｐゴシック" pitchFamily="-112" charset="-128"/>
              </a:rPr>
              <a:t> Μόνο εισαγωγές </a:t>
            </a:r>
            <a:r>
              <a:rPr lang="en-US" sz="2400" dirty="0" smtClean="0">
                <a:ea typeface="ＭＳ Ｐゴシック" pitchFamily="-112" charset="-128"/>
              </a:rPr>
              <a:t>(insert only – append only)</a:t>
            </a:r>
            <a:endParaRPr lang="el-GR" sz="24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Πόσοι είναι οι όροι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25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 smtClean="0">
                <a:ea typeface="ＭＳ Ｐゴシック" pitchFamily="-112" charset="-128"/>
              </a:rPr>
              <a:t>+:</a:t>
            </a:r>
            <a:endParaRPr lang="en-US" sz="36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 smtClean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judgment/</a:t>
            </a:r>
            <a:r>
              <a:rPr lang="en-US" dirty="0" err="1" smtClean="0">
                <a:ea typeface="ＭＳ Ｐゴシック" pitchFamily="-112" charset="-128"/>
              </a:rPr>
              <a:t>judgement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n-US" i="1" dirty="0" smtClean="0"/>
              <a:t>resume</a:t>
            </a:r>
            <a:r>
              <a:rPr lang="en-US" dirty="0" smtClean="0"/>
              <a:t> vs. </a:t>
            </a:r>
            <a:r>
              <a:rPr lang="en-US" i="1" dirty="0" smtClean="0"/>
              <a:t>r</a:t>
            </a:r>
            <a:r>
              <a:rPr lang="en-US" i="1" dirty="0" smtClean="0">
                <a:cs typeface="Calibri"/>
              </a:rPr>
              <a:t>é</a:t>
            </a:r>
            <a:r>
              <a:rPr lang="en-US" i="1" dirty="0" smtClean="0"/>
              <a:t>sum</a:t>
            </a:r>
            <a:r>
              <a:rPr lang="en-US" i="1" dirty="0" smtClean="0">
                <a:cs typeface="Calibri"/>
              </a:rPr>
              <a:t>é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OSLO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SNOW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Σταθμισμένη απόσταση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αφορά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dirty="0" smtClean="0">
                <a:ea typeface="ＭＳ Ｐゴシック" pitchFamily="-112" charset="-128"/>
              </a:rPr>
              <a:t>OCR </a:t>
            </a:r>
            <a:r>
              <a:rPr lang="el-GR" dirty="0" smtClean="0">
                <a:ea typeface="ＭＳ Ｐゴシック" pitchFamily="-112" charset="-128"/>
              </a:rPr>
              <a:t>ή πληκτρολόγησης 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παρά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Διατύπωση ως </a:t>
            </a:r>
            <a:r>
              <a:rPr lang="el-GR" dirty="0" err="1" smtClean="0">
                <a:ea typeface="ＭＳ Ｐゴシック" pitchFamily="-112" charset="-128"/>
              </a:rPr>
              <a:t>πιθανοτικό</a:t>
            </a:r>
            <a:r>
              <a:rPr lang="el-GR" dirty="0" smtClean="0">
                <a:ea typeface="ＭＳ Ｐゴシック" pitchFamily="-112" charset="-128"/>
              </a:rPr>
              <a:t>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Προϋποθέτει ως είσοδο έναν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βαρών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4820" y="3611562"/>
            <a:ext cx="7924800" cy="28117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000" b="1" dirty="0" smtClean="0">
                <a:ea typeface="ＭＳ Ｐゴシック" pitchFamily="-112" charset="-128"/>
              </a:rPr>
              <a:t>Παράδειγμα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3-γράμματα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november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nov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ove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vem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december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dec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ece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cem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Άρα 3 τριγράμματα επικαλύπτονται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από τα</a:t>
            </a:r>
            <a:r>
              <a:rPr lang="en-US" sz="2000" dirty="0" smtClean="0">
                <a:ea typeface="ＭＳ Ｐゴシック" pitchFamily="-112" charset="-128"/>
              </a:rPr>
              <a:t> 6 </a:t>
            </a:r>
            <a:r>
              <a:rPr lang="el-GR" sz="2000" dirty="0" smtClean="0">
                <a:ea typeface="ＭＳ Ｐゴシック" pitchFamily="-112" charset="-128"/>
              </a:rPr>
              <a:t>κάθε όρου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r>
              <a:rPr lang="el-GR" sz="2000" dirty="0" smtClean="0">
                <a:ea typeface="ＭＳ Ｐゴシック" pitchFamily="-112" charset="-128"/>
              </a:rPr>
              <a:t> – ομοιότητα 3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9312" y="13716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-112" charset="2"/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 με βάση τα κοινά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γράμματα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ομοιότητα δυο όρων είναι ίση με τον αριθμό των κοινών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τους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δυνατότητα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–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Jaccard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3657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δύο σύνολα, 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coefficient) </a:t>
            </a:r>
            <a:r>
              <a:rPr lang="el-GR" dirty="0" smtClean="0">
                <a:ea typeface="ＭＳ Ｐゴシック" pitchFamily="-112" charset="-128"/>
              </a:rPr>
              <a:t>ορίζεται ως: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Ίσος με</a:t>
            </a:r>
            <a:r>
              <a:rPr lang="en-US" sz="2000" dirty="0" smtClean="0">
                <a:ea typeface="ＭＳ Ｐゴシック" pitchFamily="-112" charset="-128"/>
              </a:rPr>
              <a:t> 1 </a:t>
            </a:r>
            <a:r>
              <a:rPr lang="el-GR" sz="2000" dirty="0" smtClean="0">
                <a:ea typeface="ＭＳ Ｐゴシック" pitchFamily="-112" charset="-128"/>
              </a:rPr>
              <a:t>όταν τα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και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έχουν τα ίδια στοιχεία και 0 όταν είναι ξένα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Τα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and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δε χρειάζεται να έχουν το ίδιο μέγεθος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Πάντα μεταξύ του 0 και του 1</a:t>
            </a:r>
            <a:endParaRPr lang="el-GR" sz="2000" dirty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1800" dirty="0" smtClean="0">
                <a:ea typeface="ＭＳ Ｐゴシック" pitchFamily="-112" charset="-128"/>
              </a:rPr>
              <a:t>J.C. &gt; 0.8, </a:t>
            </a:r>
            <a:r>
              <a:rPr lang="el-GR" sz="1800" dirty="0" smtClean="0">
                <a:ea typeface="ＭＳ Ｐゴシック" pitchFamily="-112" charset="-128"/>
              </a:rPr>
              <a:t>τότε ταίριασμα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68854"/>
              </p:ext>
            </p:extLst>
          </p:nvPr>
        </p:nvGraphicFramePr>
        <p:xfrm>
          <a:off x="2895600" y="2409825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977476" imgH="253890" progId="Equation.3">
                  <p:embed/>
                </p:oleObj>
              </mc:Choice>
              <mc:Fallback>
                <p:oleObj name="Equation" r:id="rId3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09825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704" y="536437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το υπολογίζουμε αποδοτικά στην περίπτωση των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593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Απαρίθμησε όλα το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 smtClean="0">
                <a:ea typeface="ＭＳ Ｐゴシック" pitchFamily="-112" charset="-128"/>
              </a:rPr>
              <a:t>κάποιο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&gt;=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 smtClean="0">
                <a:ea typeface="ＭＳ Ｐゴシック" pitchFamily="-112" charset="-128"/>
              </a:rPr>
              <a:t>) αριθμό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508500" y="31464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487863" y="26130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Παράδειγμα: Ταίριασμα 2-γραμμάτων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idx="1"/>
          </p:nvPr>
        </p:nvSpPr>
        <p:spPr>
          <a:xfrm>
            <a:off x="498480" y="1472406"/>
            <a:ext cx="7886700" cy="956469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 smtClean="0">
                <a:ea typeface="ＭＳ Ｐゴシック" pitchFamily="-112" charset="-128"/>
              </a:rPr>
              <a:t>διγράμματα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363663" y="26035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363663" y="31369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363663" y="36703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1897063" y="27559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1897063" y="32893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1897063" y="3822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124200" y="26130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5783263" y="26130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5783263" y="31464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564063" y="37369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5942013" y="37369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121150" y="28463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116263" y="31464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302125" y="33797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368925" y="33797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749925" y="39703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348288" y="28463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116263" y="37465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268788" y="39703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41583" y="4610697"/>
            <a:ext cx="4543295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Η τυπική συγχώνευση θα τα δώσει</a:t>
            </a:r>
            <a:endParaRPr lang="en-US" dirty="0">
              <a:latin typeface="+mn-lt"/>
            </a:endParaRP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557212" y="576699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buClr>
                <a:schemeClr val="accent6"/>
              </a:buClr>
            </a:pPr>
            <a:r>
              <a:rPr lang="el-GR" sz="1800" dirty="0" smtClean="0">
                <a:latin typeface="Calibri"/>
                <a:ea typeface="ＭＳ Ｐゴシック" pitchFamily="-112" charset="-128"/>
              </a:rPr>
              <a:t>Για το </a:t>
            </a:r>
            <a:r>
              <a:rPr lang="en-US" sz="1800" dirty="0" smtClean="0">
                <a:latin typeface="Calibri"/>
                <a:ea typeface="ＭＳ Ｐゴシック" pitchFamily="-112" charset="-128"/>
              </a:rPr>
              <a:t>JC </a:t>
            </a:r>
            <a:r>
              <a:rPr lang="el-GR" sz="1800" dirty="0" smtClean="0">
                <a:latin typeface="Calibri"/>
                <a:ea typeface="ＭＳ Ｐゴシック" pitchFamily="-112" charset="-128"/>
              </a:rPr>
              <a:t>χρειαζόμαστε και τον αριθμό των 2-γραμμάτων (το μήκος της λέξης)</a:t>
            </a:r>
            <a:endParaRPr lang="en-US" sz="1800" dirty="0" smtClean="0"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24200" y="26130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242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791200" y="26130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91200" y="31464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943600" y="3756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28591</TotalTime>
  <Words>3808</Words>
  <Application>Microsoft Office PowerPoint</Application>
  <PresentationFormat>On-screen Show (4:3)</PresentationFormat>
  <Paragraphs>776</Paragraphs>
  <Slides>110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7" baseType="lpstr">
      <vt:lpstr>Arial Unicode MS</vt:lpstr>
      <vt:lpstr>MS Mincho</vt:lpstr>
      <vt:lpstr>ＭＳ Ｐゴシック</vt:lpstr>
      <vt:lpstr>Arial</vt:lpstr>
      <vt:lpstr>Calibri</vt:lpstr>
      <vt:lpstr>Calibri Light</vt:lpstr>
      <vt:lpstr>Cambria Math</vt:lpstr>
      <vt:lpstr>Courier</vt:lpstr>
      <vt:lpstr>Courier New</vt:lpstr>
      <vt:lpstr>Kokila</vt:lpstr>
      <vt:lpstr>Lucida Sans</vt:lpstr>
      <vt:lpstr>Symbol</vt:lpstr>
      <vt:lpstr>Tahoma</vt:lpstr>
      <vt:lpstr>Times New Roman</vt:lpstr>
      <vt:lpstr>Wingdings</vt:lpstr>
      <vt:lpstr>Office Theme</vt:lpstr>
      <vt:lpstr>Equation</vt:lpstr>
      <vt:lpstr>PowerPoint Presentation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το Λεξικό</vt:lpstr>
      <vt:lpstr>Δομές Δεδομένων για Λεξικά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</vt:lpstr>
      <vt:lpstr>Ερωτήματα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Γενικά ερωτήματα με *</vt:lpstr>
      <vt:lpstr>Ευρετήριο αντιμετατεθειμένων όρων</vt:lpstr>
      <vt:lpstr>Ευρετήριο αντιμετατεθειμένων όρων</vt:lpstr>
      <vt:lpstr>Ευρετήριο αντιμετατεθειμένων όρων</vt:lpstr>
      <vt:lpstr>Άσκηση</vt:lpstr>
      <vt:lpstr>Ευρετήρια k-γραμμάτων (k-gram indexes)</vt:lpstr>
      <vt:lpstr>Παράδειγμα ευρετηρίου k-γραμμάτων</vt:lpstr>
      <vt:lpstr>Επεξεργασία ερωτημάτων</vt:lpstr>
      <vt:lpstr>Άσκηση</vt:lpstr>
      <vt:lpstr>Επεξεργασία ερωτημάτων</vt:lpstr>
      <vt:lpstr>Διόρθωση ορθογραφικών λαθών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διόρθωσης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Σταθμισμένη απόσταση διόρθωσης</vt:lpstr>
      <vt:lpstr>Επικάλυψη k-γραμμάτων</vt:lpstr>
      <vt:lpstr>Μια δυνατότητα – συντελεστής Jaccard</vt:lpstr>
      <vt:lpstr>Επικάλυψη k-γραμμάτων</vt:lpstr>
      <vt:lpstr>Παράδειγμα: Ταίριασμα 2-γραμμάτων</vt:lpstr>
      <vt:lpstr>Απόσταση διόρθωσης από όλους τους όρους του λεξικού; </vt:lpstr>
      <vt:lpstr>Χρήση των αποστάσεων διόρθωσης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ΦΩΝΗΤΙΚΗ ΔΙΟΡΘΩΣΗ (Soundex)</vt:lpstr>
      <vt:lpstr>Soundex</vt:lpstr>
      <vt:lpstr>Soundex – τυπικός αλγόριθμος</vt:lpstr>
      <vt:lpstr>Soundex – τυπικός αλγόριθμος</vt:lpstr>
      <vt:lpstr>Soundex συνέχεια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501</cp:revision>
  <cp:lastPrinted>2011-04-04T04:19:57Z</cp:lastPrinted>
  <dcterms:created xsi:type="dcterms:W3CDTF">2011-04-01T01:43:31Z</dcterms:created>
  <dcterms:modified xsi:type="dcterms:W3CDTF">2017-03-09T08:26:52Z</dcterms:modified>
</cp:coreProperties>
</file>