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122"/>
  </p:notesMasterIdLst>
  <p:handoutMasterIdLst>
    <p:handoutMasterId r:id="rId123"/>
  </p:handoutMasterIdLst>
  <p:sldIdLst>
    <p:sldId id="402" r:id="rId2"/>
    <p:sldId id="1137" r:id="rId3"/>
    <p:sldId id="1702" r:id="rId4"/>
    <p:sldId id="1701" r:id="rId5"/>
    <p:sldId id="1584" r:id="rId6"/>
    <p:sldId id="1507" r:id="rId7"/>
    <p:sldId id="1465" r:id="rId8"/>
    <p:sldId id="1466" r:id="rId9"/>
    <p:sldId id="1704" r:id="rId10"/>
    <p:sldId id="1706" r:id="rId11"/>
    <p:sldId id="1703" r:id="rId12"/>
    <p:sldId id="1592" r:id="rId13"/>
    <p:sldId id="1591" r:id="rId14"/>
    <p:sldId id="1467" r:id="rId15"/>
    <p:sldId id="1593" r:id="rId16"/>
    <p:sldId id="1596" r:id="rId17"/>
    <p:sldId id="1469" r:id="rId18"/>
    <p:sldId id="1470" r:id="rId19"/>
    <p:sldId id="1472" r:id="rId20"/>
    <p:sldId id="1474" r:id="rId21"/>
    <p:sldId id="1707" r:id="rId22"/>
    <p:sldId id="1475" r:id="rId23"/>
    <p:sldId id="1599" r:id="rId24"/>
    <p:sldId id="1600" r:id="rId25"/>
    <p:sldId id="1601" r:id="rId26"/>
    <p:sldId id="1602" r:id="rId27"/>
    <p:sldId id="1603" r:id="rId28"/>
    <p:sldId id="1604" r:id="rId29"/>
    <p:sldId id="1605" r:id="rId30"/>
    <p:sldId id="1606" r:id="rId31"/>
    <p:sldId id="1607" r:id="rId32"/>
    <p:sldId id="1608" r:id="rId33"/>
    <p:sldId id="1598" r:id="rId34"/>
    <p:sldId id="1610" r:id="rId35"/>
    <p:sldId id="1477" r:id="rId36"/>
    <p:sldId id="1711" r:id="rId37"/>
    <p:sldId id="1479" r:id="rId38"/>
    <p:sldId id="1483" r:id="rId39"/>
    <p:sldId id="1712" r:id="rId40"/>
    <p:sldId id="1487" r:id="rId41"/>
    <p:sldId id="1713" r:id="rId42"/>
    <p:sldId id="1626" r:id="rId43"/>
    <p:sldId id="1710" r:id="rId44"/>
    <p:sldId id="1716" r:id="rId45"/>
    <p:sldId id="1717" r:id="rId46"/>
    <p:sldId id="1650" r:id="rId47"/>
    <p:sldId id="1714" r:id="rId48"/>
    <p:sldId id="1613" r:id="rId49"/>
    <p:sldId id="1719" r:id="rId50"/>
    <p:sldId id="1615" r:id="rId51"/>
    <p:sldId id="1720" r:id="rId52"/>
    <p:sldId id="1617" r:id="rId53"/>
    <p:sldId id="1721" r:id="rId54"/>
    <p:sldId id="1768" r:id="rId55"/>
    <p:sldId id="1765" r:id="rId56"/>
    <p:sldId id="1763" r:id="rId57"/>
    <p:sldId id="1766" r:id="rId58"/>
    <p:sldId id="1764" r:id="rId59"/>
    <p:sldId id="1767" r:id="rId60"/>
    <p:sldId id="1619" r:id="rId61"/>
    <p:sldId id="1620" r:id="rId62"/>
    <p:sldId id="1621" r:id="rId63"/>
    <p:sldId id="1622" r:id="rId64"/>
    <p:sldId id="1623" r:id="rId65"/>
    <p:sldId id="1743" r:id="rId66"/>
    <p:sldId id="1527" r:id="rId67"/>
    <p:sldId id="1732" r:id="rId68"/>
    <p:sldId id="1733" r:id="rId69"/>
    <p:sldId id="1734" r:id="rId70"/>
    <p:sldId id="1735" r:id="rId71"/>
    <p:sldId id="1508" r:id="rId72"/>
    <p:sldId id="1489" r:id="rId73"/>
    <p:sldId id="1496" r:id="rId74"/>
    <p:sldId id="1739" r:id="rId75"/>
    <p:sldId id="1497" r:id="rId76"/>
    <p:sldId id="1511" r:id="rId77"/>
    <p:sldId id="1512" r:id="rId78"/>
    <p:sldId id="1628" r:id="rId79"/>
    <p:sldId id="1629" r:id="rId80"/>
    <p:sldId id="1630" r:id="rId81"/>
    <p:sldId id="1631" r:id="rId82"/>
    <p:sldId id="1514" r:id="rId83"/>
    <p:sldId id="1515" r:id="rId84"/>
    <p:sldId id="1516" r:id="rId85"/>
    <p:sldId id="1640" r:id="rId86"/>
    <p:sldId id="1632" r:id="rId87"/>
    <p:sldId id="1633" r:id="rId88"/>
    <p:sldId id="1634" r:id="rId89"/>
    <p:sldId id="1635" r:id="rId90"/>
    <p:sldId id="1636" r:id="rId91"/>
    <p:sldId id="1637" r:id="rId92"/>
    <p:sldId id="1638" r:id="rId93"/>
    <p:sldId id="1639" r:id="rId94"/>
    <p:sldId id="1517" r:id="rId95"/>
    <p:sldId id="1518" r:id="rId96"/>
    <p:sldId id="1519" r:id="rId97"/>
    <p:sldId id="1523" r:id="rId98"/>
    <p:sldId id="1520" r:id="rId99"/>
    <p:sldId id="1521" r:id="rId100"/>
    <p:sldId id="1522" r:id="rId101"/>
    <p:sldId id="1536" r:id="rId102"/>
    <p:sldId id="1744" r:id="rId103"/>
    <p:sldId id="1745" r:id="rId104"/>
    <p:sldId id="1746" r:id="rId105"/>
    <p:sldId id="1747" r:id="rId106"/>
    <p:sldId id="1748" r:id="rId107"/>
    <p:sldId id="1749" r:id="rId108"/>
    <p:sldId id="1750" r:id="rId109"/>
    <p:sldId id="1751" r:id="rId110"/>
    <p:sldId id="1770" r:id="rId111"/>
    <p:sldId id="1752" r:id="rId112"/>
    <p:sldId id="1753" r:id="rId113"/>
    <p:sldId id="1754" r:id="rId114"/>
    <p:sldId id="1755" r:id="rId115"/>
    <p:sldId id="1756" r:id="rId116"/>
    <p:sldId id="1757" r:id="rId117"/>
    <p:sldId id="1758" r:id="rId118"/>
    <p:sldId id="1759" r:id="rId119"/>
    <p:sldId id="1760" r:id="rId120"/>
    <p:sldId id="1705" r:id="rId121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5" autoAdjust="0"/>
    <p:restoredTop sz="90409" autoAdjust="0"/>
  </p:normalViewPr>
  <p:slideViewPr>
    <p:cSldViewPr>
      <p:cViewPr varScale="1">
        <p:scale>
          <a:sx n="116" d="100"/>
          <a:sy n="116" d="100"/>
        </p:scale>
        <p:origin x="9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2294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0170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2704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233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3831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785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6733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7307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7497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098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8101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78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9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79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6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80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5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81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3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85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5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6C43C-2E4D-4D7C-9BD6-B94AAFD3BC43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3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F33AE-0334-4C1D-B851-F3CB706B3EFD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71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F1B4-9038-4D05-889F-1D8620B1C549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58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2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486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187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8513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40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47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6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7886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49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3.png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4.wmf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png"/><Relationship Id="rId11" Type="http://schemas.openxmlformats.org/officeDocument/2006/relationships/image" Target="../media/image70.png"/><Relationship Id="rId5" Type="http://schemas.openxmlformats.org/officeDocument/2006/relationships/image" Target="../media/image36.wmf"/><Relationship Id="rId15" Type="http://schemas.openxmlformats.org/officeDocument/2006/relationships/image" Target="../media/image74.png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5.png"/><Relationship Id="rId1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0.png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9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8.png"/><Relationship Id="rId10" Type="http://schemas.openxmlformats.org/officeDocument/2006/relationships/image" Target="../media/image37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5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9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1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8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ΜΥΕ003: </a:t>
            </a:r>
            <a:r>
              <a:rPr lang="el-GR" sz="3200" dirty="0" smtClean="0">
                <a:ea typeface="ＭＳ Ｐゴシック" pitchFamily="-112" charset="-128"/>
              </a:rPr>
              <a:t>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Κεφάλαιο 21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Ανάλυση Συνδέσμων.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55" y="2033724"/>
            <a:ext cx="1759834" cy="1159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3808126" cy="3515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581400"/>
            <a:ext cx="2290549" cy="13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85869" y="1773195"/>
            <a:ext cx="3136106" cy="114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i="1" dirty="0" smtClean="0"/>
              <a:t>h = A </a:t>
            </a:r>
            <a:r>
              <a:rPr lang="en-US" i="1" dirty="0" err="1" smtClean="0"/>
              <a:t>a</a:t>
            </a:r>
            <a:r>
              <a:rPr lang="en-US" i="1" dirty="0" smtClean="0"/>
              <a:t>.</a:t>
            </a:r>
          </a:p>
          <a:p>
            <a:pPr marL="0" indent="0" eaLnBrk="1" hangingPunct="1">
              <a:buNone/>
            </a:pPr>
            <a:r>
              <a:rPr lang="en-US" i="1" dirty="0" smtClean="0"/>
              <a:t>a = A</a:t>
            </a:r>
            <a:r>
              <a:rPr lang="el-GR" i="1" baseline="30000" dirty="0" smtClean="0"/>
              <a:t>Τ</a:t>
            </a:r>
            <a:r>
              <a:rPr lang="en-US" i="1" baseline="30000" dirty="0" smtClean="0"/>
              <a:t> </a:t>
            </a:r>
            <a:r>
              <a:rPr lang="en-US" i="1" dirty="0" smtClean="0"/>
              <a:t>h.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048000" y="2895600"/>
            <a:ext cx="914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886200" y="1549568"/>
            <a:ext cx="2920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3200" dirty="0" smtClean="0">
                <a:latin typeface="+mn-lt"/>
              </a:rPr>
              <a:t>Αντικατάσταση</a:t>
            </a:r>
            <a:r>
              <a:rPr lang="en-US" sz="3200" dirty="0">
                <a:latin typeface="+mn-lt"/>
              </a:rPr>
              <a:t>:</a:t>
            </a:r>
            <a:r>
              <a:rPr lang="en-US" sz="3200" dirty="0" smtClean="0">
                <a:latin typeface="+mn-lt"/>
              </a:rPr>
              <a:t> </a:t>
            </a:r>
          </a:p>
          <a:p>
            <a:pPr algn="ctr"/>
            <a:r>
              <a:rPr lang="en-US" sz="3200" i="1" dirty="0" smtClean="0">
                <a:latin typeface="+mn-lt"/>
              </a:rPr>
              <a:t>h = A A</a:t>
            </a:r>
            <a:r>
              <a:rPr lang="en-US" sz="3200" i="1" baseline="30000" dirty="0" smtClean="0">
                <a:latin typeface="+mn-lt"/>
              </a:rPr>
              <a:t>T </a:t>
            </a:r>
            <a:r>
              <a:rPr lang="en-US" sz="3200" i="1" dirty="0" smtClean="0">
                <a:latin typeface="+mn-lt"/>
              </a:rPr>
              <a:t>h </a:t>
            </a:r>
            <a:endParaRPr lang="en-US" sz="3200" i="1" dirty="0">
              <a:latin typeface="+mn-lt"/>
            </a:endParaRPr>
          </a:p>
          <a:p>
            <a:pPr algn="ctr"/>
            <a:r>
              <a:rPr lang="en-US" sz="3200" i="1" dirty="0" smtClean="0">
                <a:latin typeface="+mn-lt"/>
              </a:rPr>
              <a:t>a = A</a:t>
            </a:r>
            <a:r>
              <a:rPr lang="en-US" sz="3200" i="1" baseline="30000" dirty="0" smtClean="0">
                <a:latin typeface="+mn-lt"/>
              </a:rPr>
              <a:t>T</a:t>
            </a:r>
            <a:r>
              <a:rPr lang="en-US" sz="3200" i="1" dirty="0" smtClean="0">
                <a:latin typeface="+mn-lt"/>
              </a:rPr>
              <a:t>A a</a:t>
            </a:r>
            <a:r>
              <a:rPr lang="en-US" sz="3200" i="1" dirty="0">
                <a:latin typeface="+mn-lt"/>
              </a:rPr>
              <a:t>.</a:t>
            </a:r>
            <a:endParaRPr lang="en-US" i="1" dirty="0">
              <a:latin typeface="+mn-lt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62000" y="3481482"/>
            <a:ext cx="5300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 smtClean="0">
                <a:latin typeface="+mn-lt"/>
              </a:rPr>
              <a:t>h</a:t>
            </a:r>
            <a:r>
              <a:rPr lang="en-US" sz="3200" dirty="0" smtClean="0">
                <a:latin typeface="+mn-lt"/>
              </a:rPr>
              <a:t> </a:t>
            </a:r>
            <a:r>
              <a:rPr lang="el-G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ιδιοδιάνυσμα</a:t>
            </a:r>
            <a:r>
              <a:rPr lang="el-GR" sz="3200" dirty="0" smtClean="0">
                <a:latin typeface="+mn-lt"/>
              </a:rPr>
              <a:t> του  </a:t>
            </a:r>
            <a:r>
              <a:rPr lang="en-US" sz="3200" i="1" dirty="0" smtClean="0">
                <a:latin typeface="+mn-lt"/>
              </a:rPr>
              <a:t>AA</a:t>
            </a:r>
            <a:r>
              <a:rPr lang="el-GR" sz="3200" i="1" baseline="30000" dirty="0" smtClean="0">
                <a:latin typeface="+mn-lt"/>
              </a:rPr>
              <a:t>Τ</a:t>
            </a:r>
            <a:r>
              <a:rPr lang="en-US" sz="3200" dirty="0" smtClean="0">
                <a:latin typeface="+mn-lt"/>
              </a:rPr>
              <a:t> </a:t>
            </a:r>
            <a:endParaRPr lang="el-GR" sz="3200" dirty="0" smtClean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200" i="1" dirty="0" smtClean="0">
                <a:latin typeface="+mn-lt"/>
              </a:rPr>
              <a:t>α</a:t>
            </a:r>
            <a:r>
              <a:rPr lang="el-GR" sz="3200" dirty="0" smtClean="0">
                <a:latin typeface="+mn-lt"/>
              </a:rPr>
              <a:t> </a:t>
            </a:r>
            <a:r>
              <a:rPr lang="el-G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ιδιοδιάνυσμα</a:t>
            </a:r>
            <a:r>
              <a:rPr lang="el-GR" sz="3200" dirty="0" smtClean="0">
                <a:latin typeface="+mn-lt"/>
              </a:rPr>
              <a:t> </a:t>
            </a:r>
            <a:r>
              <a:rPr lang="el-GR" sz="3200" dirty="0">
                <a:latin typeface="+mn-lt"/>
              </a:rPr>
              <a:t>του </a:t>
            </a:r>
            <a:r>
              <a:rPr lang="en-US" sz="3200" i="1" dirty="0" smtClean="0">
                <a:latin typeface="+mn-lt"/>
              </a:rPr>
              <a:t>A</a:t>
            </a:r>
            <a:r>
              <a:rPr lang="el-GR" sz="3200" i="1" baseline="30000" dirty="0" smtClean="0">
                <a:latin typeface="+mn-lt"/>
              </a:rPr>
              <a:t>Τ</a:t>
            </a:r>
            <a:r>
              <a:rPr lang="en-US" sz="3200" i="1" dirty="0" smtClean="0">
                <a:latin typeface="+mn-lt"/>
              </a:rPr>
              <a:t>A</a:t>
            </a:r>
            <a:endParaRPr lang="en-US" i="1" dirty="0">
              <a:latin typeface="+mn-lt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57200" y="5052884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Ο αλγόριθμος ανήκει στις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power iteration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μεθόδους υπολογισμού </a:t>
            </a:r>
            <a:r>
              <a:rPr lang="el-GR" dirty="0" err="1" smtClean="0">
                <a:latin typeface="+mn-lt"/>
              </a:rPr>
              <a:t>ιδιοδιανυσμάτων</a:t>
            </a: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Συγκλίνει</a:t>
            </a:r>
            <a:endParaRPr lang="en-US" dirty="0">
              <a:latin typeface="+mn-lt"/>
            </a:endParaRP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52400" y="30500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752601"/>
            <a:ext cx="8294841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Θα μπορούσαμε να εφαρμόσουμε 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HITS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σε όλο 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web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και 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PageRank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σε θεματικό  υποσύνολο</a:t>
            </a:r>
            <a:endParaRPr lang="el-GR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Στο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web, </a:t>
            </a:r>
          </a:p>
          <a:p>
            <a:pPr marL="793750" lvl="1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Ένα καλό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hub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είναι συνήθως και ένα καλό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authority</a:t>
            </a:r>
          </a:p>
          <a:p>
            <a:pPr marL="793750" lvl="1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Οι διαφορές στο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rank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με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PageRank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και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HITS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μικρές</a:t>
            </a:r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άλλο θα δούμε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102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Ανάλυση Συνδέσμων</a:t>
            </a:r>
          </a:p>
          <a:p>
            <a:pPr lvl="1"/>
            <a:r>
              <a:rPr lang="en-US" sz="2800" dirty="0" smtClean="0">
                <a:latin typeface="+mn-lt"/>
              </a:rPr>
              <a:t>	SALSA (</a:t>
            </a:r>
            <a:r>
              <a:rPr lang="el-GR" sz="2800" dirty="0" smtClean="0">
                <a:latin typeface="+mn-lt"/>
              </a:rPr>
              <a:t>συνδυασμός </a:t>
            </a:r>
            <a:r>
              <a:rPr lang="en-US" sz="2800" dirty="0" smtClean="0">
                <a:latin typeface="+mn-lt"/>
              </a:rPr>
              <a:t>Random Walk </a:t>
            </a:r>
            <a:r>
              <a:rPr lang="el-GR" sz="2800" dirty="0" smtClean="0">
                <a:latin typeface="+mn-lt"/>
              </a:rPr>
              <a:t>και </a:t>
            </a:r>
            <a:r>
              <a:rPr lang="en-US" sz="2800" dirty="0" smtClean="0">
                <a:latin typeface="+mn-lt"/>
              </a:rPr>
              <a:t>HITS)</a:t>
            </a:r>
          </a:p>
          <a:p>
            <a:pPr lvl="2"/>
            <a:r>
              <a:rPr lang="en-US" sz="2800" dirty="0" smtClean="0">
                <a:latin typeface="+mn-lt"/>
              </a:rPr>
              <a:t>  </a:t>
            </a:r>
            <a:r>
              <a:rPr lang="el-GR" sz="2800" dirty="0" smtClean="0">
                <a:latin typeface="+mn-lt"/>
              </a:rPr>
              <a:t>χρήση για συστάσεις φίλων στο </a:t>
            </a:r>
            <a:r>
              <a:rPr lang="en-US" sz="2800" dirty="0" smtClean="0">
                <a:latin typeface="+mn-lt"/>
              </a:rPr>
              <a:t>Twitter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6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Stochastic Approach for Link-Structure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Analysis (SALSA)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1" y="1844675"/>
            <a:ext cx="5238750" cy="2085975"/>
          </a:xfrm>
        </p:spPr>
        <p:txBody>
          <a:bodyPr/>
          <a:lstStyle/>
          <a:p>
            <a:r>
              <a:rPr lang="el-GR" altLang="en-US" sz="2800" dirty="0" smtClean="0"/>
              <a:t>Τυχαίους περίπατους στο διμερή </a:t>
            </a:r>
            <a:r>
              <a:rPr lang="el-GR" altLang="en-US" sz="2800" dirty="0" err="1" smtClean="0"/>
              <a:t>γράφο</a:t>
            </a:r>
            <a:r>
              <a:rPr lang="el-GR" altLang="en-US" sz="2800" dirty="0" smtClean="0"/>
              <a:t> των </a:t>
            </a:r>
            <a:r>
              <a:rPr lang="en-US" altLang="en-US" sz="2800" dirty="0" smtClean="0"/>
              <a:t>hubs </a:t>
            </a:r>
            <a:r>
              <a:rPr lang="el-GR" altLang="en-US" sz="2800" dirty="0" smtClean="0"/>
              <a:t>και των </a:t>
            </a:r>
            <a:r>
              <a:rPr lang="en-US" altLang="en-US" sz="2800" dirty="0" smtClean="0"/>
              <a:t>authorities </a:t>
            </a:r>
            <a:r>
              <a:rPr lang="el-GR" altLang="en-US" sz="2800" dirty="0" smtClean="0"/>
              <a:t>εναλλάσσοντας ανάμεσα τους</a:t>
            </a:r>
            <a:endParaRPr lang="en-US" altLang="en-US" sz="2800" dirty="0"/>
          </a:p>
          <a:p>
            <a:endParaRPr lang="en-US" alt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5873750" y="35941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873750" y="31623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5873750" y="27305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5873750" y="18653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5873750" y="22971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097713" y="22971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097713" y="27305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097713" y="35941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097713" y="1865312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097713" y="31623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161088" y="20097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161088" y="20097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161088" y="25146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161088" y="29464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161088" y="2514600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161088" y="2081212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161088" y="3306762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161088" y="2946400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161088" y="3738562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5637213" y="3968750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6934200" y="3962400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676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65137"/>
          </a:xfrm>
        </p:spPr>
        <p:txBody>
          <a:bodyPr>
            <a:noAutofit/>
          </a:bodyPr>
          <a:lstStyle/>
          <a:p>
            <a:r>
              <a:rPr lang="el-GR" altLang="en-US" sz="2400" dirty="0" smtClean="0"/>
              <a:t>Ξεκινάμε από ένα </a:t>
            </a:r>
            <a:r>
              <a:rPr lang="en-US" altLang="en-US" sz="2400" dirty="0" smtClean="0"/>
              <a:t>authority </a:t>
            </a:r>
            <a:r>
              <a:rPr lang="el-GR" altLang="en-US" sz="2400" dirty="0" smtClean="0"/>
              <a:t>που επιλέγουμε τυχαία (</a:t>
            </a:r>
            <a:r>
              <a:rPr lang="en-US" altLang="en-US" sz="2400" dirty="0" smtClean="0"/>
              <a:t>uniformly </a:t>
            </a:r>
            <a:r>
              <a:rPr lang="en-US" altLang="en-US" sz="2400" dirty="0"/>
              <a:t>at </a:t>
            </a:r>
            <a:r>
              <a:rPr lang="en-US" altLang="en-US" sz="2400" dirty="0" smtClean="0"/>
              <a:t>random</a:t>
            </a:r>
            <a:r>
              <a:rPr lang="el-GR" altLang="en-US" sz="2400" dirty="0" smtClean="0"/>
              <a:t>)</a:t>
            </a:r>
            <a:endParaRPr lang="en-US" altLang="en-US" sz="2400" dirty="0"/>
          </a:p>
          <a:p>
            <a:pPr lvl="1"/>
            <a:r>
              <a:rPr lang="el-GR" altLang="en-US" sz="2000" dirty="0" err="1" smtClean="0"/>
              <a:t>Π.χ</a:t>
            </a:r>
            <a:r>
              <a:rPr lang="en-US" altLang="en-US" sz="2000" dirty="0" smtClean="0"/>
              <a:t>. </a:t>
            </a:r>
            <a:r>
              <a:rPr lang="el-GR" altLang="en-US" sz="2000" dirty="0" smtClean="0"/>
              <a:t>το κόκκινο </a:t>
            </a:r>
            <a:r>
              <a:rPr lang="en-US" altLang="en-US" sz="2000" dirty="0" smtClean="0"/>
              <a:t>authority</a:t>
            </a:r>
            <a:endParaRPr lang="en-US" altLang="en-US" sz="2000" dirty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318250" y="38227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6318250" y="33909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6318250" y="29591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6318250" y="20939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6318250" y="25257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7542213" y="25257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7542213" y="29591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7542213" y="38227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7542213" y="2093912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7542213" y="33909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6605588" y="22383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6605588" y="22383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6605588" y="27432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6605588" y="31750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6605588" y="2743200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6605588" y="2309812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6605588" y="3535362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6605588" y="3175000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6605588" y="3967162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6081713" y="4197350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7378700" y="4191000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Ο αλγόριθμος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SALSA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1279525"/>
          </a:xfrm>
        </p:spPr>
        <p:txBody>
          <a:bodyPr>
            <a:noAutofit/>
          </a:bodyPr>
          <a:lstStyle/>
          <a:p>
            <a:r>
              <a:rPr lang="el-GR" altLang="en-US" sz="2400" dirty="0" smtClean="0"/>
              <a:t>Επιλέγουμε τυχαία (</a:t>
            </a:r>
            <a:r>
              <a:rPr lang="en-US" altLang="en-US" sz="2400" dirty="0" smtClean="0"/>
              <a:t>uniformly </a:t>
            </a:r>
            <a:r>
              <a:rPr lang="en-US" altLang="en-US" sz="2400" dirty="0"/>
              <a:t>at </a:t>
            </a:r>
            <a:r>
              <a:rPr lang="en-US" altLang="en-US" sz="2400" dirty="0" smtClean="0"/>
              <a:t>random</a:t>
            </a:r>
            <a:r>
              <a:rPr lang="el-GR" altLang="en-US" sz="2400" dirty="0" smtClean="0"/>
              <a:t>)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μια από τις εισερχόμενες ακμές του </a:t>
            </a:r>
            <a:r>
              <a:rPr lang="en-US" altLang="en-US" sz="2400" dirty="0" smtClean="0"/>
              <a:t>authority </a:t>
            </a:r>
            <a:r>
              <a:rPr lang="el-GR" altLang="en-US" sz="2400" dirty="0" smtClean="0"/>
              <a:t>κόμβου και μετακινούμαστε σε ένα </a:t>
            </a:r>
            <a:r>
              <a:rPr lang="en-US" altLang="en-US" sz="2400" dirty="0" smtClean="0"/>
              <a:t>hub   </a:t>
            </a:r>
            <a:endParaRPr lang="el-GR" altLang="en-US" sz="2400" dirty="0" smtClean="0"/>
          </a:p>
          <a:p>
            <a:pPr lvl="1"/>
            <a:r>
              <a:rPr lang="el-GR" altLang="en-US" sz="1600" dirty="0" smtClean="0"/>
              <a:t>π</a:t>
            </a:r>
            <a:r>
              <a:rPr lang="en-US" altLang="en-US" sz="1600" dirty="0" smtClean="0"/>
              <a:t>.</a:t>
            </a:r>
            <a:r>
              <a:rPr lang="el-GR" altLang="en-US" sz="1600" dirty="0" smtClean="0"/>
              <a:t>χ</a:t>
            </a:r>
            <a:r>
              <a:rPr lang="en-US" altLang="en-US" sz="1600" dirty="0" smtClean="0"/>
              <a:t>. </a:t>
            </a:r>
            <a:r>
              <a:rPr lang="el-GR" altLang="en-US" sz="1600" dirty="0" smtClean="0"/>
              <a:t>μετακινούμαστε στο κίτρινο </a:t>
            </a:r>
            <a:r>
              <a:rPr lang="en-US" altLang="en-US" sz="1600" dirty="0" smtClean="0"/>
              <a:t>hub </a:t>
            </a:r>
            <a:r>
              <a:rPr lang="el-GR" altLang="en-US" sz="1600" dirty="0" smtClean="0"/>
              <a:t>με πιθανότητα </a:t>
            </a:r>
            <a:r>
              <a:rPr lang="en-US" altLang="en-US" sz="1600" dirty="0" smtClean="0"/>
              <a:t>1/3</a:t>
            </a:r>
            <a:endParaRPr lang="en-US" altLang="en-US" sz="1600" dirty="0"/>
          </a:p>
          <a:p>
            <a:pPr lvl="1"/>
            <a:endParaRPr lang="en-US" altLang="en-US" sz="2400" dirty="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Ο αλγόριθμος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SALSA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2727325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n-US" sz="2400" dirty="0"/>
              <a:t>Επιλέγουμε τυχαία (</a:t>
            </a:r>
            <a:r>
              <a:rPr lang="en-US" altLang="en-US" sz="2400" dirty="0"/>
              <a:t>uniformly at random</a:t>
            </a:r>
            <a:r>
              <a:rPr lang="el-GR" altLang="en-US" sz="2400" dirty="0"/>
              <a:t>)</a:t>
            </a:r>
            <a:r>
              <a:rPr lang="en-US" altLang="en-US" sz="2400" dirty="0"/>
              <a:t> </a:t>
            </a:r>
            <a:r>
              <a:rPr lang="el-GR" altLang="en-US" sz="2400" dirty="0"/>
              <a:t>μια από τις </a:t>
            </a:r>
            <a:r>
              <a:rPr lang="el-GR" altLang="en-US" sz="2400" dirty="0" smtClean="0"/>
              <a:t>εξερχόμενες </a:t>
            </a:r>
            <a:r>
              <a:rPr lang="el-GR" altLang="en-US" sz="2400" dirty="0"/>
              <a:t>ακμές του </a:t>
            </a:r>
            <a:r>
              <a:rPr lang="en-US" altLang="en-US" sz="2400" dirty="0" smtClean="0"/>
              <a:t>hub </a:t>
            </a:r>
            <a:r>
              <a:rPr lang="el-GR" altLang="en-US" sz="2400" dirty="0"/>
              <a:t>κόμβου και μετακινούμαστε σε ένα </a:t>
            </a:r>
            <a:r>
              <a:rPr lang="en-US" altLang="en-US" sz="2400" dirty="0" smtClean="0"/>
              <a:t>authority   </a:t>
            </a:r>
          </a:p>
          <a:p>
            <a:pPr marL="742950" lvl="2" indent="-342900"/>
            <a:r>
              <a:rPr lang="el-GR" altLang="en-US" sz="1600" dirty="0"/>
              <a:t>π</a:t>
            </a:r>
            <a:r>
              <a:rPr lang="en-US" altLang="en-US" sz="1600" dirty="0"/>
              <a:t>.</a:t>
            </a:r>
            <a:r>
              <a:rPr lang="el-GR" altLang="en-US" sz="1600" dirty="0"/>
              <a:t>χ</a:t>
            </a:r>
            <a:r>
              <a:rPr lang="en-US" altLang="en-US" sz="1600" dirty="0"/>
              <a:t>. </a:t>
            </a:r>
            <a:r>
              <a:rPr lang="el-GR" altLang="en-US" sz="1600" dirty="0"/>
              <a:t>μετακινούμαστε στο </a:t>
            </a:r>
            <a:r>
              <a:rPr lang="el-GR" altLang="en-US" sz="1600" dirty="0" smtClean="0"/>
              <a:t>μπλε </a:t>
            </a:r>
            <a:r>
              <a:rPr lang="en-US" altLang="en-US" sz="1600" dirty="0" smtClean="0"/>
              <a:t>authority </a:t>
            </a:r>
            <a:r>
              <a:rPr lang="el-GR" altLang="en-US" sz="1600" dirty="0"/>
              <a:t>με πιθανότητα </a:t>
            </a:r>
            <a:r>
              <a:rPr lang="en-US" altLang="en-US" sz="1600" dirty="0" smtClean="0"/>
              <a:t>1/</a:t>
            </a:r>
            <a:r>
              <a:rPr lang="el-GR" altLang="en-US" sz="1600" dirty="0" smtClean="0"/>
              <a:t>2</a:t>
            </a:r>
            <a:endParaRPr lang="en-US" altLang="en-US" sz="1600" dirty="0"/>
          </a:p>
          <a:p>
            <a:endParaRPr lang="el-GR" altLang="en-US" sz="2400" dirty="0"/>
          </a:p>
          <a:p>
            <a:pPr lvl="1"/>
            <a:endParaRPr lang="en-US" altLang="en-US" sz="2000" dirty="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Ο αλγόριθμος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SALSA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40724" y="2209800"/>
                <a:ext cx="8229600" cy="1600200"/>
              </a:xfrm>
            </p:spPr>
            <p:txBody>
              <a:bodyPr>
                <a:noAutofit/>
              </a:bodyPr>
              <a:lstStyle/>
              <a:p>
                <a:r>
                  <a:rPr lang="el-GR" sz="2800" dirty="0" smtClean="0"/>
                  <a:t>Τυπικά, έχουμε τις πιθανότητες</a:t>
                </a:r>
                <a:r>
                  <a:rPr lang="en-US" sz="2800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: </a:t>
                </a:r>
                <a:r>
                  <a:rPr lang="el-GR" sz="2400" dirty="0" smtClean="0"/>
                  <a:t>Πιθανότητα να βρίσκεται στο </a:t>
                </a:r>
                <a:r>
                  <a:rPr lang="en-US" sz="2400" dirty="0" smtClean="0"/>
                  <a:t>authority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: </a:t>
                </a:r>
                <a:r>
                  <a:rPr lang="el-GR" sz="2400" dirty="0"/>
                  <a:t>Πιθανότητα να </a:t>
                </a:r>
                <a:r>
                  <a:rPr lang="el-GR" sz="2400" dirty="0" smtClean="0"/>
                  <a:t>βρίσκεται </a:t>
                </a:r>
                <a:r>
                  <a:rPr lang="el-GR" sz="2400" dirty="0"/>
                  <a:t>στο </a:t>
                </a:r>
                <a:r>
                  <a:rPr lang="en-US" sz="2400" dirty="0" smtClean="0"/>
                  <a:t>hub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724" y="2209800"/>
                <a:ext cx="8229600" cy="1600200"/>
              </a:xfrm>
              <a:blipFill rotWithShape="0">
                <a:blip r:embed="rId2"/>
                <a:stretch>
                  <a:fillRect l="-1333" t="-38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Ο αλγόριθμος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SALSA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58200" cy="4525963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πιθανότητα να βρίσκεται στο </a:t>
                </a:r>
                <a:r>
                  <a:rPr lang="en-US" dirty="0"/>
                  <a:t>authority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l-GR" dirty="0" smtClean="0"/>
                  <a:t>  υπολογίζεται ως: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sz="2800" dirty="0"/>
                  <a:t>Η πιθανότητα να βρίσκεται στο </a:t>
                </a:r>
                <a:r>
                  <a:rPr lang="en-US" sz="2800" dirty="0" smtClean="0"/>
                  <a:t>hub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l-GR" dirty="0"/>
                  <a:t>υπολογίζεται ως: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l-GR" sz="2800" dirty="0" smtClean="0"/>
                  <a:t>Επαναλαμβανόμενοι υπολογισμοί συγκλίνουν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4525963"/>
              </a:xfrm>
              <a:blipFill rotWithShape="0">
                <a:blip r:embed="rId2"/>
                <a:stretch>
                  <a:fillRect l="-1297" t="-1348" r="-1297" b="-24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Ο αλγόριθμος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SALSA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Σε μορφή πινάκων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851" y="1844675"/>
                <a:ext cx="5716588" cy="4752975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en-US" sz="2000" dirty="0" smtClean="0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 smtClean="0">
                    <a:solidFill>
                      <a:srgbClr val="0066FF"/>
                    </a:solidFill>
                    <a:cs typeface="Tahoma" pitchFamily="34" charset="0"/>
                  </a:rPr>
                  <a:t>c</a:t>
                </a:r>
                <a:r>
                  <a:rPr lang="en-US" altLang="en-US" sz="2000" dirty="0" smtClean="0">
                    <a:cs typeface="Tahoma" pitchFamily="34" charset="0"/>
                  </a:rPr>
                  <a:t> </a:t>
                </a:r>
                <a:r>
                  <a:rPr lang="en-US" altLang="en-US" sz="2000" dirty="0">
                    <a:cs typeface="Tahoma" pitchFamily="34" charset="0"/>
                  </a:rPr>
                  <a:t>= </a:t>
                </a:r>
                <a:r>
                  <a:rPr lang="el-GR" altLang="en-US" sz="2000" dirty="0" smtClean="0">
                    <a:cs typeface="Tahoma" pitchFamily="34" charset="0"/>
                  </a:rPr>
                  <a:t>πίνακας </a:t>
                </a:r>
                <a:r>
                  <a:rPr lang="en-US" altLang="en-US" sz="2000" dirty="0" smtClean="0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dirty="0" smtClean="0">
                    <a:cs typeface="Tahoma" pitchFamily="34" charset="0"/>
                  </a:rPr>
                  <a:t> </a:t>
                </a:r>
                <a:r>
                  <a:rPr lang="el-GR" altLang="en-US" sz="2000" dirty="0" smtClean="0">
                    <a:cs typeface="Tahoma" pitchFamily="34" charset="0"/>
                  </a:rPr>
                  <a:t>όπου οι </a:t>
                </a:r>
                <a:r>
                  <a:rPr lang="el-GR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στήλες</a:t>
                </a:r>
                <a:r>
                  <a:rPr lang="el-GR" altLang="en-US" sz="2000" dirty="0" smtClean="0">
                    <a:cs typeface="Tahoma" pitchFamily="34" charset="0"/>
                  </a:rPr>
                  <a:t> αθροίζουν σε 1 </a:t>
                </a:r>
              </a:p>
              <a:p>
                <a:pPr marL="457200" lvl="1" indent="0">
                  <a:buNone/>
                </a:pPr>
                <a:r>
                  <a:rPr lang="en-US" altLang="en-US" sz="2000" dirty="0" err="1" smtClean="0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 err="1" smtClean="0">
                    <a:solidFill>
                      <a:srgbClr val="0066FF"/>
                    </a:solidFill>
                    <a:cs typeface="Tahoma" pitchFamily="34" charset="0"/>
                  </a:rPr>
                  <a:t>r</a:t>
                </a:r>
                <a:r>
                  <a:rPr lang="en-US" altLang="en-US" sz="2000" dirty="0" smtClean="0">
                    <a:cs typeface="Tahoma" pitchFamily="34" charset="0"/>
                  </a:rPr>
                  <a:t> </a:t>
                </a:r>
                <a:r>
                  <a:rPr lang="en-US" altLang="en-US" sz="2000" dirty="0">
                    <a:cs typeface="Tahoma" pitchFamily="34" charset="0"/>
                  </a:rPr>
                  <a:t>= </a:t>
                </a:r>
                <a:r>
                  <a:rPr lang="el-GR" altLang="en-US" sz="2000" dirty="0" smtClean="0">
                    <a:cs typeface="Tahoma" pitchFamily="34" charset="0"/>
                  </a:rPr>
                  <a:t>πίνακας </a:t>
                </a:r>
                <a:r>
                  <a:rPr lang="en-US" altLang="en-US" sz="2000" dirty="0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dirty="0">
                    <a:cs typeface="Tahoma" pitchFamily="34" charset="0"/>
                  </a:rPr>
                  <a:t> </a:t>
                </a:r>
                <a:r>
                  <a:rPr lang="el-GR" altLang="en-US" sz="2000" dirty="0">
                    <a:cs typeface="Tahoma" pitchFamily="34" charset="0"/>
                  </a:rPr>
                  <a:t>όπου οι </a:t>
                </a:r>
                <a:r>
                  <a:rPr lang="el-GR" altLang="en-US" sz="2000" dirty="0" smtClean="0">
                    <a:solidFill>
                      <a:srgbClr val="FF9900"/>
                    </a:solidFill>
                    <a:cs typeface="Tahoma" pitchFamily="34" charset="0"/>
                  </a:rPr>
                  <a:t>γραμμές</a:t>
                </a:r>
                <a:r>
                  <a:rPr lang="el-GR" altLang="en-US" sz="2000" dirty="0" smtClean="0">
                    <a:cs typeface="Tahoma" pitchFamily="34" charset="0"/>
                  </a:rPr>
                  <a:t> </a:t>
                </a:r>
                <a:r>
                  <a:rPr lang="el-GR" altLang="en-US" sz="2000" dirty="0">
                    <a:cs typeface="Tahoma" pitchFamily="34" charset="0"/>
                  </a:rPr>
                  <a:t>αθροίζουν σε 1 </a:t>
                </a:r>
                <a:endParaRPr lang="el-GR" altLang="en-US" sz="2000" dirty="0" smtClean="0">
                  <a:cs typeface="Tahoma" pitchFamily="34" charset="0"/>
                </a:endParaRPr>
              </a:p>
              <a:p>
                <a:pPr marL="457200" lvl="1" indent="0">
                  <a:buNone/>
                </a:pPr>
                <a:endParaRPr lang="en-US" altLang="en-US" sz="2000" dirty="0">
                  <a:cs typeface="Tahoma" pitchFamily="34" charset="0"/>
                </a:endParaRPr>
              </a:p>
              <a:p>
                <a:r>
                  <a:rPr lang="el-GR" altLang="en-US" sz="2400" dirty="0" smtClean="0">
                    <a:cs typeface="Tahoma" pitchFamily="34" charset="0"/>
                  </a:rPr>
                  <a:t>Ο υπολογισμός για τα </a:t>
                </a:r>
                <a:r>
                  <a:rPr lang="en-US" altLang="en-US" sz="2400" dirty="0" smtClean="0">
                    <a:cs typeface="Tahoma" pitchFamily="34" charset="0"/>
                  </a:rPr>
                  <a:t>hub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000" dirty="0">
                        <a:solidFill>
                          <a:srgbClr val="0066FF"/>
                        </a:solidFill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en-US" sz="2000" baseline="-25000" dirty="0">
                        <a:solidFill>
                          <a:srgbClr val="0066FF"/>
                        </a:solidFill>
                        <a:cs typeface="Tahoma" pitchFamily="34" charset="0"/>
                      </a:rPr>
                      <m:t>c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400" dirty="0" smtClean="0">
                  <a:cs typeface="Tahoma" pitchFamily="34" charset="0"/>
                </a:endParaRPr>
              </a:p>
              <a:p>
                <a:r>
                  <a:rPr lang="el-GR" altLang="en-US" sz="2400" dirty="0">
                    <a:cs typeface="Tahoma" pitchFamily="34" charset="0"/>
                  </a:rPr>
                  <a:t>Ο υπολογισμός για τα </a:t>
                </a:r>
                <a:r>
                  <a:rPr lang="en-US" altLang="en-US" sz="2400" dirty="0" smtClean="0">
                    <a:cs typeface="Tahoma" pitchFamily="34" charset="0"/>
                  </a:rPr>
                  <a:t>authorities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m:rPr>
                        <m:nor/>
                      </m:rPr>
                      <a:rPr lang="en-US" altLang="en-US" sz="2000" dirty="0">
                        <a:solidFill>
                          <a:srgbClr val="0066FF"/>
                        </a:solidFill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en-US" sz="2000" baseline="-25000" dirty="0">
                        <a:solidFill>
                          <a:srgbClr val="0066FF"/>
                        </a:solidFill>
                        <a:cs typeface="Tahoma" pitchFamily="34" charset="0"/>
                      </a:rPr>
                      <m:t>c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000" b="0" dirty="0" smtClean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l-GR" altLang="en-US" sz="2400" dirty="0" smtClean="0">
                    <a:cs typeface="Tahoma" pitchFamily="34" charset="0"/>
                  </a:rPr>
                  <a:t>Ο πίνακας μετάβασης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:r>
                  <a:rPr lang="en-US" altLang="en-US" sz="2000" dirty="0">
                    <a:solidFill>
                      <a:srgbClr val="0066FF"/>
                    </a:solidFill>
                    <a:cs typeface="Tahoma" pitchFamily="34" charset="0"/>
                  </a:rPr>
                  <a:t>P =</a:t>
                </a:r>
                <a:r>
                  <a:rPr lang="en-US" altLang="en-US" sz="2000" dirty="0">
                    <a:cs typeface="Tahoma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 err="1">
                    <a:solidFill>
                      <a:srgbClr val="0066FF"/>
                    </a:solidFill>
                    <a:cs typeface="Tahoma" pitchFamily="34" charset="0"/>
                  </a:rPr>
                  <a:t>r</a:t>
                </a:r>
                <a:r>
                  <a:rPr lang="en-US" altLang="en-US" sz="2000" dirty="0">
                    <a:solidFill>
                      <a:srgbClr val="0066FF"/>
                    </a:solidFill>
                    <a:cs typeface="Tahoma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 err="1">
                    <a:solidFill>
                      <a:srgbClr val="0066FF"/>
                    </a:solidFill>
                    <a:cs typeface="Tahoma" pitchFamily="34" charset="0"/>
                  </a:rPr>
                  <a:t>c</a:t>
                </a:r>
                <a:r>
                  <a:rPr lang="en-US" altLang="en-US" sz="2000" baseline="30000" dirty="0" err="1">
                    <a:solidFill>
                      <a:srgbClr val="0066FF"/>
                    </a:solidFill>
                    <a:cs typeface="Tahoma" pitchFamily="34" charset="0"/>
                  </a:rPr>
                  <a:t>T</a:t>
                </a:r>
                <a:r>
                  <a:rPr lang="en-US" altLang="en-US" sz="2000" baseline="-25000" dirty="0">
                    <a:solidFill>
                      <a:srgbClr val="0066FF"/>
                    </a:solidFill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851" y="1844675"/>
                <a:ext cx="5716588" cy="4752975"/>
              </a:xfrm>
              <a:blipFill rotWithShape="0">
                <a:blip r:embed="rId3"/>
                <a:stretch>
                  <a:fillRect l="-1386" t="-7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5309133" y="5284788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133" y="5284788"/>
                <a:ext cx="3581622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5652272" y="4694239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272" y="4694239"/>
                <a:ext cx="2895344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7200" y="6172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Διαφορά από </a:t>
            </a:r>
            <a:r>
              <a:rPr lang="en-US" dirty="0" smtClean="0">
                <a:latin typeface="+mn-lt"/>
              </a:rPr>
              <a:t>HITS </a:t>
            </a:r>
            <a:r>
              <a:rPr lang="el-GR" dirty="0" smtClean="0">
                <a:latin typeface="+mn-lt"/>
              </a:rPr>
              <a:t>θεωρούμε τα </a:t>
            </a:r>
            <a:r>
              <a:rPr lang="en-US" dirty="0" smtClean="0">
                <a:latin typeface="+mn-lt"/>
              </a:rPr>
              <a:t>out-degrees</a:t>
            </a:r>
            <a:r>
              <a:rPr lang="el-GR" dirty="0" smtClean="0">
                <a:latin typeface="+mn-lt"/>
              </a:rPr>
              <a:t> και </a:t>
            </a:r>
            <a:r>
              <a:rPr lang="en-US" dirty="0" smtClean="0">
                <a:latin typeface="+mn-lt"/>
              </a:rPr>
              <a:t>in-degrees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13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grpSp>
        <p:nvGrpSpPr>
          <p:cNvPr id="7" name="Group 38"/>
          <p:cNvGrpSpPr/>
          <p:nvPr/>
        </p:nvGrpSpPr>
        <p:grpSpPr>
          <a:xfrm>
            <a:off x="1849319" y="1869882"/>
            <a:ext cx="3439729" cy="3398690"/>
            <a:chOff x="2492375" y="2296211"/>
            <a:chExt cx="3439729" cy="3398690"/>
          </a:xfrm>
        </p:grpSpPr>
        <p:grpSp>
          <p:nvGrpSpPr>
            <p:cNvPr id="8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66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9287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SALSA (recommendations)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43400" y="1219200"/>
            <a:ext cx="3868071" cy="4879135"/>
            <a:chOff x="1902193" y="1824335"/>
            <a:chExt cx="3868071" cy="48791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2193" y="2286000"/>
              <a:ext cx="3868071" cy="392217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19600" y="18243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items</a:t>
              </a:r>
              <a:endPara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0893" y="2286000"/>
              <a:ext cx="1066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users</a:t>
              </a:r>
              <a:endPara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5712870"/>
              <a:ext cx="1600200" cy="990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l-GR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2407" y="1930232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Πρόβλημα</a:t>
            </a:r>
            <a:r>
              <a:rPr lang="el-GR" dirty="0" smtClean="0">
                <a:latin typeface="+mn-lt"/>
              </a:rPr>
              <a:t>: θέλουμε να προτείνουμε αντικείμενα σε χρήστες</a:t>
            </a:r>
          </a:p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Βασική ιδέα</a:t>
            </a:r>
            <a:r>
              <a:rPr lang="el-GR" dirty="0" smtClean="0">
                <a:latin typeface="+mn-lt"/>
              </a:rPr>
              <a:t>: προτείνουμε αντικείμενα που «αρέσουν» στους φίλους των χρηστών</a:t>
            </a:r>
          </a:p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Διμερή </a:t>
            </a:r>
            <a:r>
              <a:rPr lang="el-GR" dirty="0" err="1" smtClean="0">
                <a:solidFill>
                  <a:srgbClr val="FF0000"/>
                </a:solidFill>
                <a:latin typeface="+mn-lt"/>
              </a:rPr>
              <a:t>γράφο</a:t>
            </a:r>
            <a:endParaRPr lang="el-GR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Users: </a:t>
            </a:r>
            <a:r>
              <a:rPr lang="el-GR" dirty="0" smtClean="0">
                <a:latin typeface="+mn-lt"/>
              </a:rPr>
              <a:t>φίλοι του χρήστη</a:t>
            </a:r>
          </a:p>
          <a:p>
            <a:r>
              <a:rPr lang="en-US" dirty="0" smtClean="0">
                <a:latin typeface="+mn-lt"/>
              </a:rPr>
              <a:t>Items: </a:t>
            </a:r>
            <a:r>
              <a:rPr lang="el-GR" dirty="0" smtClean="0">
                <a:latin typeface="+mn-lt"/>
              </a:rPr>
              <a:t>αντικείμενα που τους αρέσουν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1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SALSA</a:t>
            </a: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 στο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Twitter (as of 2013)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29135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“circle of trust”: </a:t>
            </a:r>
            <a:r>
              <a:rPr lang="el-GR" dirty="0" smtClean="0">
                <a:latin typeface="+mn-lt"/>
              </a:rPr>
              <a:t>για κάθε χρήστη χρησιμοποιώντας μια μορφή </a:t>
            </a:r>
            <a:r>
              <a:rPr lang="en-US" dirty="0" smtClean="0">
                <a:latin typeface="+mn-lt"/>
              </a:rPr>
              <a:t>personalized random walk</a:t>
            </a:r>
            <a:endParaRPr lang="el-GR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762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362329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Παραλλαγή: κάθε βήμα περιλαμβάνει διάσχιση 2 ακμών (αρχή και τέλος στην ίδια πλευρά)</a:t>
            </a:r>
            <a:endParaRPr lang="el-GR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2522" y="2162443"/>
            <a:ext cx="198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Hubs</a:t>
            </a:r>
            <a:r>
              <a:rPr lang="en-US" sz="1600" dirty="0">
                <a:latin typeface="+mn-lt"/>
              </a:rPr>
              <a:t>: 500 </a:t>
            </a:r>
            <a:r>
              <a:rPr lang="el-GR" sz="1600" dirty="0" smtClean="0">
                <a:latin typeface="+mn-lt"/>
              </a:rPr>
              <a:t>κορυφαίοι χρήστες στο κύκλο εμπιστοσύνης του χρήστη</a:t>
            </a:r>
            <a:endParaRPr lang="en-US" sz="16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3700" y="2352032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Authorities</a:t>
            </a:r>
            <a:r>
              <a:rPr lang="en-US" sz="1600" dirty="0">
                <a:latin typeface="+mn-lt"/>
              </a:rPr>
              <a:t>: </a:t>
            </a:r>
            <a:r>
              <a:rPr lang="el-GR" sz="1600" dirty="0" smtClean="0">
                <a:latin typeface="+mn-lt"/>
              </a:rPr>
              <a:t>χρήστες που ακολουθούν τα </a:t>
            </a:r>
            <a:r>
              <a:rPr lang="en-US" sz="1600" dirty="0" smtClean="0">
                <a:latin typeface="+mn-lt"/>
              </a:rPr>
              <a:t>hubs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Authority score: </a:t>
            </a:r>
            <a:r>
              <a:rPr lang="el-GR" dirty="0" smtClean="0">
                <a:latin typeface="+mn-lt"/>
              </a:rPr>
              <a:t>συστάσεις (ποιους χρήστες να ακολουθήσει)</a:t>
            </a:r>
          </a:p>
          <a:p>
            <a:r>
              <a:rPr lang="en-US" dirty="0" smtClean="0">
                <a:latin typeface="+mn-lt"/>
              </a:rPr>
              <a:t>Hub score: </a:t>
            </a:r>
            <a:r>
              <a:rPr lang="el-GR" dirty="0" smtClean="0">
                <a:latin typeface="+mn-lt"/>
              </a:rPr>
              <a:t>ομοιότητα με το χρήστη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homophily</a:t>
            </a:r>
            <a:r>
              <a:rPr lang="en-US" dirty="0" smtClean="0">
                <a:latin typeface="+mn-lt"/>
              </a:rPr>
              <a:t>)</a:t>
            </a:r>
            <a:endParaRPr lang="el-GR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9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SALSA</a:t>
            </a: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 στο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Twitter (as of 2013)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29135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“circle of trust”: </a:t>
            </a:r>
            <a:r>
              <a:rPr lang="el-GR" dirty="0">
                <a:latin typeface="+mn-lt"/>
              </a:rPr>
              <a:t>κύκλο εμπιστοσύνης για κάθε χρήστη χρησιμοποιώντας μια μορφή </a:t>
            </a:r>
            <a:r>
              <a:rPr lang="en-US" dirty="0">
                <a:latin typeface="+mn-lt"/>
              </a:rPr>
              <a:t>personalized </a:t>
            </a:r>
            <a:r>
              <a:rPr lang="en-US" dirty="0" smtClean="0">
                <a:latin typeface="+mn-lt"/>
              </a:rPr>
              <a:t>random walk</a:t>
            </a:r>
            <a:endParaRPr lang="el-GR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762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362329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Παραλλαγή: κάθε βήμα περιλαμβάνει διάσχιση 2 ακμών (αρχή και τέλος στην ίδια πλευρά)</a:t>
            </a:r>
            <a:endParaRPr lang="el-GR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2522" y="2162443"/>
            <a:ext cx="198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Hubs</a:t>
            </a:r>
            <a:r>
              <a:rPr lang="en-US" sz="1600" dirty="0">
                <a:latin typeface="+mn-lt"/>
              </a:rPr>
              <a:t>: 500 </a:t>
            </a:r>
            <a:r>
              <a:rPr lang="el-GR" sz="1600" dirty="0" smtClean="0">
                <a:latin typeface="+mn-lt"/>
              </a:rPr>
              <a:t>κορυφαίοι χρήστες στο κύκλο εμπιστοσύνης του χρήστη</a:t>
            </a:r>
            <a:endParaRPr lang="en-US" sz="16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3700" y="2352032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Authorities</a:t>
            </a:r>
            <a:r>
              <a:rPr lang="en-US" sz="1600" dirty="0">
                <a:latin typeface="+mn-lt"/>
              </a:rPr>
              <a:t>: </a:t>
            </a:r>
            <a:r>
              <a:rPr lang="el-GR" sz="1600" dirty="0" smtClean="0">
                <a:latin typeface="+mn-lt"/>
              </a:rPr>
              <a:t>χρήστες που ακολουθούν τα </a:t>
            </a:r>
            <a:r>
              <a:rPr lang="en-US" sz="1600" dirty="0" smtClean="0">
                <a:latin typeface="+mn-lt"/>
              </a:rPr>
              <a:t>hubs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Authority score: </a:t>
            </a:r>
            <a:r>
              <a:rPr lang="el-GR" dirty="0" smtClean="0">
                <a:latin typeface="+mn-lt"/>
              </a:rPr>
              <a:t>συστάσεις (ποιους χρήστες να ακολουθήσει)</a:t>
            </a:r>
          </a:p>
          <a:p>
            <a:r>
              <a:rPr lang="en-US" dirty="0" smtClean="0">
                <a:latin typeface="+mn-lt"/>
              </a:rPr>
              <a:t>Hub score: </a:t>
            </a:r>
            <a:r>
              <a:rPr lang="el-GR" dirty="0" smtClean="0">
                <a:latin typeface="+mn-lt"/>
              </a:rPr>
              <a:t>ομοιότητα με το χρήστη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homophily</a:t>
            </a:r>
            <a:r>
              <a:rPr lang="en-US" dirty="0" smtClean="0">
                <a:latin typeface="+mn-lt"/>
              </a:rPr>
              <a:t>)</a:t>
            </a:r>
            <a:endParaRPr lang="el-GR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3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113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86126" y="1600200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Ένας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χρήστης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είναι πιθανόν να ακολουθήσει χρήστες που ακολουθούν χρήστες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που είναι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όμοιοι με τον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</a:t>
            </a:r>
            <a:r>
              <a:rPr lang="en-US" dirty="0" smtClean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Οι χρήστες </a:t>
            </a:r>
            <a:r>
              <a:rPr lang="el-GR" dirty="0" smtClean="0">
                <a:latin typeface="+mn-lt"/>
              </a:rPr>
              <a:t>είναι όμοιο</a:t>
            </a:r>
            <a:r>
              <a:rPr lang="el-GR" dirty="0">
                <a:latin typeface="+mn-lt"/>
              </a:rPr>
              <a:t>ι</a:t>
            </a:r>
            <a:r>
              <a:rPr lang="el-GR" dirty="0" smtClean="0">
                <a:latin typeface="+mn-lt"/>
              </a:rPr>
              <a:t> με τον </a:t>
            </a:r>
            <a:r>
              <a:rPr lang="en-US" i="1" dirty="0" smtClean="0">
                <a:latin typeface="+mn-lt"/>
              </a:rPr>
              <a:t>u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αν ακολουθούν τους ίδιους ή παρόμοιους χρήστες με αυτούς που ακολουθεί ο </a:t>
            </a:r>
            <a:r>
              <a:rPr lang="en-US" i="1" dirty="0" smtClean="0">
                <a:latin typeface="+mn-lt"/>
              </a:rPr>
              <a:t>u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SALSA</a:t>
            </a:r>
          </a:p>
          <a:p>
            <a:r>
              <a:rPr lang="el-GR" dirty="0" smtClean="0">
                <a:latin typeface="+mn-lt"/>
              </a:rPr>
              <a:t>Αριστερά: χρήστες όμοιους με τον </a:t>
            </a:r>
            <a:r>
              <a:rPr lang="en-US" dirty="0" smtClean="0">
                <a:latin typeface="+mn-lt"/>
              </a:rPr>
              <a:t>u</a:t>
            </a:r>
          </a:p>
          <a:p>
            <a:r>
              <a:rPr lang="el-GR" dirty="0" smtClean="0">
                <a:latin typeface="+mn-lt"/>
              </a:rPr>
              <a:t>Δεξιά: όμοιους ακόλουθούς τους</a:t>
            </a:r>
            <a:endParaRPr lang="en-US" sz="2400" dirty="0" smtClean="0"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SALSA</a:t>
            </a:r>
            <a:r>
              <a:rPr lang="el-GR" altLang="en-US" dirty="0" smtClean="0">
                <a:solidFill>
                  <a:schemeClr val="accent6">
                    <a:lumMod val="75000"/>
                  </a:schemeClr>
                </a:solidFill>
              </a:rPr>
              <a:t> στο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Twitter (as of 2013)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46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Οι σύνδεσμοι είναι παντού!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407319"/>
            <a:ext cx="8229600" cy="1208088"/>
          </a:xfrm>
        </p:spPr>
        <p:txBody>
          <a:bodyPr>
            <a:noAutofit/>
          </a:bodyPr>
          <a:lstStyle/>
          <a:p>
            <a:r>
              <a:rPr lang="el-GR" sz="2000" dirty="0" smtClean="0"/>
              <a:t>Πηγή </a:t>
            </a:r>
            <a:r>
              <a:rPr lang="el-GR" sz="2000" dirty="0" smtClean="0"/>
              <a:t>πληροφορία</a:t>
            </a:r>
            <a:r>
              <a:rPr lang="el-GR" sz="2000" dirty="0"/>
              <a:t>ς</a:t>
            </a:r>
            <a:r>
              <a:rPr lang="el-GR" sz="2000" dirty="0" smtClean="0"/>
              <a:t> </a:t>
            </a:r>
            <a:r>
              <a:rPr lang="el-GR" sz="2000" dirty="0" smtClean="0"/>
              <a:t>για το κύρος και γνησιότητα </a:t>
            </a:r>
          </a:p>
          <a:p>
            <a:pPr lvl="1"/>
            <a:r>
              <a:rPr lang="el-GR" sz="2000" dirty="0"/>
              <a:t>Παράδειγμα - </a:t>
            </a:r>
            <a:r>
              <a:rPr lang="en-US" sz="2000" dirty="0"/>
              <a:t>Mail spam: </a:t>
            </a:r>
            <a:r>
              <a:rPr lang="el-GR" sz="2000" dirty="0"/>
              <a:t>ποιοι </a:t>
            </a:r>
            <a:r>
              <a:rPr lang="en-US" sz="2000" dirty="0" smtClean="0"/>
              <a:t>email </a:t>
            </a:r>
            <a:r>
              <a:rPr lang="el-GR" sz="2000" dirty="0"/>
              <a:t>λογαριασμοί </a:t>
            </a:r>
            <a:r>
              <a:rPr lang="el-GR" sz="2000" dirty="0" smtClean="0"/>
              <a:t>είναι </a:t>
            </a:r>
            <a:r>
              <a:rPr lang="en-US" sz="2000" dirty="0" smtClean="0"/>
              <a:t>spammer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l-GR" sz="2000" dirty="0" smtClean="0"/>
              <a:t>Οι </a:t>
            </a: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00A000"/>
                </a:solidFill>
              </a:rPr>
              <a:t>Καλοί</a:t>
            </a:r>
            <a:r>
              <a:rPr lang="en-US" sz="2000" dirty="0" smtClean="0"/>
              <a:t>, </a:t>
            </a:r>
            <a:r>
              <a:rPr lang="el-GR" sz="2000" dirty="0" smtClean="0"/>
              <a:t>Οι </a:t>
            </a: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Κακοί</a:t>
            </a:r>
            <a:r>
              <a:rPr lang="en-US" sz="2000" dirty="0" smtClean="0"/>
              <a:t> and </a:t>
            </a:r>
            <a:r>
              <a:rPr lang="el-GR" sz="2000" dirty="0" smtClean="0"/>
              <a:t>Οι Άγνωστοι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CF0FB-57FF-4B91-A622-44A514A51F13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5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6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7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8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0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00A000"/>
                </a:solidFill>
              </a:rPr>
              <a:t>Καλοί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16399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896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FF0000"/>
                </a:solidFill>
              </a:rPr>
              <a:t>Κακοί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16389" idx="0"/>
            <a:endCxn id="16395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396" idx="0"/>
            <a:endCxn id="16395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393" idx="4"/>
            <a:endCxn id="16394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397" idx="6"/>
            <a:endCxn id="16394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395" idx="5"/>
            <a:endCxn id="16391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390" idx="2"/>
            <a:endCxn id="16395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390" idx="6"/>
            <a:endCxn id="16393" idx="2"/>
          </p:cNvCxnSpPr>
          <p:nvPr/>
        </p:nvCxnSpPr>
        <p:spPr>
          <a:xfrm flipV="1">
            <a:off x="5105400" y="4114800"/>
            <a:ext cx="914400" cy="136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6397" idx="2"/>
            <a:endCxn id="16391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394" idx="4"/>
            <a:endCxn id="16392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6396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396" idx="6"/>
            <a:endCxn id="16391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6391" idx="4"/>
            <a:endCxn id="16392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6397" idx="0"/>
            <a:endCxn id="16390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Απλή επαναληπτική λογική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n-US" dirty="0"/>
              <a:t> </a:t>
            </a:r>
            <a:r>
              <a:rPr lang="el-GR" dirty="0">
                <a:solidFill>
                  <a:srgbClr val="00A000"/>
                </a:solidFill>
              </a:rPr>
              <a:t>Καλοί</a:t>
            </a:r>
            <a:r>
              <a:rPr lang="en-US" dirty="0"/>
              <a:t>, </a:t>
            </a:r>
            <a:r>
              <a:rPr lang="el-GR" dirty="0"/>
              <a:t>Οι </a:t>
            </a: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Κακοί</a:t>
            </a:r>
            <a:r>
              <a:rPr lang="en-US" dirty="0"/>
              <a:t> and </a:t>
            </a:r>
            <a:r>
              <a:rPr lang="el-GR" dirty="0"/>
              <a:t>Οι Άγνωστοι</a:t>
            </a:r>
            <a:endParaRPr lang="en-US" dirty="0"/>
          </a:p>
          <a:p>
            <a:pPr lvl="1"/>
            <a:r>
              <a:rPr lang="el-GR" dirty="0"/>
              <a:t>Οι</a:t>
            </a:r>
            <a:r>
              <a:rPr lang="el-GR" dirty="0" smtClean="0">
                <a:solidFill>
                  <a:srgbClr val="00A000"/>
                </a:solidFill>
              </a:rPr>
              <a:t> Καλοί</a:t>
            </a:r>
            <a:r>
              <a:rPr lang="en-US" dirty="0" smtClean="0"/>
              <a:t> </a:t>
            </a:r>
            <a:r>
              <a:rPr lang="el-GR" dirty="0" smtClean="0"/>
              <a:t>κόμβοι</a:t>
            </a:r>
            <a:r>
              <a:rPr lang="en-US" dirty="0" smtClean="0"/>
              <a:t> </a:t>
            </a:r>
            <a:r>
              <a:rPr lang="el-GR" dirty="0" smtClean="0"/>
              <a:t>δεν δείχνουν σε </a:t>
            </a:r>
            <a:r>
              <a:rPr lang="el-GR" dirty="0" smtClean="0">
                <a:solidFill>
                  <a:srgbClr val="FF0000"/>
                </a:solidFill>
              </a:rPr>
              <a:t>Κακούς </a:t>
            </a:r>
            <a:r>
              <a:rPr lang="el-GR" dirty="0" smtClean="0"/>
              <a:t>κόμβους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l-GR" dirty="0"/>
              <a:t> </a:t>
            </a:r>
            <a:r>
              <a:rPr lang="el-GR" dirty="0" smtClean="0"/>
              <a:t>Όλοι οι άλλοι συνδυασμοί επιτρέπονται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83B44B52-5BF7-4D1C-9828-635EFDEACB00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8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9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0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1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22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0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00A000"/>
                </a:solidFill>
              </a:rPr>
              <a:t>Καλοί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17423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896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FF0000"/>
                </a:solidFill>
              </a:rPr>
              <a:t>Κακοί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17413" idx="0"/>
            <a:endCxn id="17419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420" idx="0"/>
            <a:endCxn id="17419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417" idx="4"/>
            <a:endCxn id="17418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421" idx="6"/>
            <a:endCxn id="17418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419" idx="5"/>
            <a:endCxn id="17415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414" idx="2"/>
            <a:endCxn id="17419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417" idx="2"/>
            <a:endCxn id="17414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421" idx="2"/>
            <a:endCxn id="17415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418" idx="4"/>
            <a:endCxn id="17416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7420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7420" idx="6"/>
            <a:endCxn id="17415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7415" idx="4"/>
            <a:endCxn id="17416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7421" idx="0"/>
            <a:endCxn id="17414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199" y="1344097"/>
            <a:ext cx="8229600" cy="1064142"/>
          </a:xfrm>
        </p:spPr>
        <p:txBody>
          <a:bodyPr>
            <a:noAutofit/>
          </a:bodyPr>
          <a:lstStyle/>
          <a:p>
            <a:r>
              <a:rPr lang="el-GR" dirty="0"/>
              <a:t>Οι</a:t>
            </a:r>
            <a:r>
              <a:rPr lang="el-GR" dirty="0">
                <a:solidFill>
                  <a:srgbClr val="00A000"/>
                </a:solidFill>
              </a:rPr>
              <a:t> Καλοί </a:t>
            </a:r>
            <a:r>
              <a:rPr lang="el-GR" dirty="0"/>
              <a:t>κόμβοι δεν δείχνουν σε </a:t>
            </a:r>
            <a:r>
              <a:rPr lang="el-GR" dirty="0">
                <a:solidFill>
                  <a:srgbClr val="FF0000"/>
                </a:solidFill>
              </a:rPr>
              <a:t>Κακούς</a:t>
            </a:r>
            <a:r>
              <a:rPr lang="el-GR" dirty="0">
                <a:solidFill>
                  <a:srgbClr val="00A000"/>
                </a:solidFill>
              </a:rPr>
              <a:t> </a:t>
            </a:r>
            <a:r>
              <a:rPr lang="el-GR" dirty="0"/>
              <a:t>κόμβους</a:t>
            </a:r>
            <a:r>
              <a:rPr lang="el-GR" dirty="0">
                <a:solidFill>
                  <a:srgbClr val="00A000"/>
                </a:solidFill>
              </a:rPr>
              <a:t> </a:t>
            </a:r>
          </a:p>
          <a:p>
            <a:pPr lvl="1"/>
            <a:r>
              <a:rPr lang="el-GR" dirty="0" smtClean="0"/>
              <a:t>Αν δείχνεις σε </a:t>
            </a:r>
            <a:r>
              <a:rPr lang="el-GR" dirty="0" smtClean="0">
                <a:solidFill>
                  <a:srgbClr val="FF0000"/>
                </a:solidFill>
              </a:rPr>
              <a:t>Κακό</a:t>
            </a:r>
            <a:r>
              <a:rPr lang="en-US" dirty="0" smtClean="0"/>
              <a:t> </a:t>
            </a:r>
            <a:r>
              <a:rPr lang="el-GR" dirty="0" smtClean="0"/>
              <a:t>κόμβο</a:t>
            </a:r>
            <a:r>
              <a:rPr lang="en-US" dirty="0" smtClean="0"/>
              <a:t>, </a:t>
            </a:r>
            <a:r>
              <a:rPr lang="el-GR" dirty="0" smtClean="0"/>
              <a:t>είσαι </a:t>
            </a:r>
            <a:r>
              <a:rPr lang="el-GR" dirty="0" smtClean="0">
                <a:solidFill>
                  <a:srgbClr val="FF0000"/>
                </a:solidFill>
              </a:rPr>
              <a:t>Κακός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l-GR" dirty="0" smtClean="0"/>
              <a:t>Αν ένας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r>
              <a:rPr lang="en-US" dirty="0" smtClean="0"/>
              <a:t> </a:t>
            </a:r>
            <a:r>
              <a:rPr lang="el-GR" dirty="0" smtClean="0"/>
              <a:t>κόμβος δείχνει σε σένα, είσαι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endParaRPr lang="en-US" dirty="0" smtClean="0">
              <a:solidFill>
                <a:srgbClr val="00A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F9B4C1D6-EAE8-4A5D-BB55-DE327A1C99F5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3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4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5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6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0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00A000"/>
                </a:solidFill>
              </a:rPr>
              <a:t>Καλοί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18447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896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FF0000"/>
                </a:solidFill>
              </a:rPr>
              <a:t>Κακοί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18437" idx="0"/>
            <a:endCxn id="18443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444" idx="0"/>
            <a:endCxn id="18443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441" idx="4"/>
            <a:endCxn id="18442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445" idx="6"/>
            <a:endCxn id="18442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443" idx="5"/>
            <a:endCxn id="18439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438" idx="2"/>
            <a:endCxn id="18443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441" idx="2"/>
            <a:endCxn id="18438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8445" idx="2"/>
            <a:endCxn id="18439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8442" idx="4"/>
            <a:endCxn id="18440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8444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8444" idx="6"/>
            <a:endCxn id="18439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8439" idx="4"/>
            <a:endCxn id="18440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8445" idx="0"/>
            <a:endCxn id="18438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Απλή επαναληπτική λογική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41DE2-9D2A-4660-9447-DF5D4778B533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7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8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9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70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0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00A000"/>
                </a:solidFill>
              </a:rPr>
              <a:t>Καλοί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19471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896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FF0000"/>
                </a:solidFill>
              </a:rPr>
              <a:t>Κακοί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19461" idx="0"/>
            <a:endCxn id="19467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468" idx="0"/>
            <a:endCxn id="19467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465" idx="4"/>
            <a:endCxn id="19466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469" idx="6"/>
            <a:endCxn id="19466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467" idx="5"/>
            <a:endCxn id="19463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9462" idx="2"/>
            <a:endCxn id="19467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465" idx="2"/>
            <a:endCxn id="19462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9469" idx="2"/>
            <a:endCxn id="19463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466" idx="4"/>
            <a:endCxn id="19464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9468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9468" idx="6"/>
            <a:endCxn id="19463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9463" idx="4"/>
            <a:endCxn id="19464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469" idx="0"/>
            <a:endCxn id="19462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Απλή επαναληπτική λογική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199" y="1344097"/>
            <a:ext cx="8229600" cy="1064142"/>
          </a:xfrm>
        </p:spPr>
        <p:txBody>
          <a:bodyPr>
            <a:noAutofit/>
          </a:bodyPr>
          <a:lstStyle/>
          <a:p>
            <a:r>
              <a:rPr lang="el-GR" dirty="0"/>
              <a:t>Οι</a:t>
            </a:r>
            <a:r>
              <a:rPr lang="el-GR" dirty="0">
                <a:solidFill>
                  <a:srgbClr val="00A000"/>
                </a:solidFill>
              </a:rPr>
              <a:t> Καλοί </a:t>
            </a:r>
            <a:r>
              <a:rPr lang="el-GR" dirty="0"/>
              <a:t>κόμβοι δεν δείχνουν σε </a:t>
            </a:r>
            <a:r>
              <a:rPr lang="el-GR" dirty="0">
                <a:solidFill>
                  <a:srgbClr val="FF0000"/>
                </a:solidFill>
              </a:rPr>
              <a:t>Κακούς</a:t>
            </a:r>
            <a:r>
              <a:rPr lang="el-GR" dirty="0">
                <a:solidFill>
                  <a:srgbClr val="00A000"/>
                </a:solidFill>
              </a:rPr>
              <a:t> </a:t>
            </a:r>
            <a:r>
              <a:rPr lang="el-GR" dirty="0"/>
              <a:t>κόμβους</a:t>
            </a:r>
            <a:r>
              <a:rPr lang="el-GR" dirty="0">
                <a:solidFill>
                  <a:srgbClr val="00A000"/>
                </a:solidFill>
              </a:rPr>
              <a:t> </a:t>
            </a:r>
          </a:p>
          <a:p>
            <a:pPr lvl="1"/>
            <a:r>
              <a:rPr lang="el-GR" dirty="0" smtClean="0"/>
              <a:t>Αν δείχνεις σε </a:t>
            </a:r>
            <a:r>
              <a:rPr lang="el-GR" dirty="0" smtClean="0">
                <a:solidFill>
                  <a:srgbClr val="FF0000"/>
                </a:solidFill>
              </a:rPr>
              <a:t>Κακό</a:t>
            </a:r>
            <a:r>
              <a:rPr lang="en-US" dirty="0" smtClean="0"/>
              <a:t> </a:t>
            </a:r>
            <a:r>
              <a:rPr lang="el-GR" dirty="0" smtClean="0"/>
              <a:t>κόμβο</a:t>
            </a:r>
            <a:r>
              <a:rPr lang="en-US" dirty="0" smtClean="0"/>
              <a:t>, </a:t>
            </a:r>
            <a:r>
              <a:rPr lang="el-GR" dirty="0" smtClean="0"/>
              <a:t>είσαι </a:t>
            </a:r>
            <a:r>
              <a:rPr lang="el-GR" dirty="0" smtClean="0">
                <a:solidFill>
                  <a:srgbClr val="FF0000"/>
                </a:solidFill>
              </a:rPr>
              <a:t>Κακός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l-GR" dirty="0" smtClean="0"/>
              <a:t>Αν ένας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r>
              <a:rPr lang="en-US" dirty="0" smtClean="0"/>
              <a:t> </a:t>
            </a:r>
            <a:r>
              <a:rPr lang="el-GR" dirty="0" smtClean="0"/>
              <a:t>κόμβος δείχνει σε σένα, είσαι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endParaRPr lang="en-US" dirty="0" smtClean="0">
              <a:solidFill>
                <a:srgbClr val="00A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AE2EEF4D-53B1-4D0B-B055-98DC2D5990A8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1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2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3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20494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0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00A000"/>
                </a:solidFill>
              </a:rPr>
              <a:t>Καλοί</a:t>
            </a:r>
            <a:endParaRPr lang="en-US" dirty="0">
              <a:solidFill>
                <a:srgbClr val="00A000"/>
              </a:solidFill>
            </a:endParaRPr>
          </a:p>
        </p:txBody>
      </p:sp>
      <p:sp>
        <p:nvSpPr>
          <p:cNvPr id="20495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896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 smtClean="0">
                <a:solidFill>
                  <a:srgbClr val="FF0000"/>
                </a:solidFill>
              </a:rPr>
              <a:t>Κακοί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20485" idx="0"/>
            <a:endCxn id="20491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492" idx="0"/>
            <a:endCxn id="20491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489" idx="4"/>
            <a:endCxn id="20490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493" idx="6"/>
            <a:endCxn id="20490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491" idx="5"/>
            <a:endCxn id="20487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486" idx="2"/>
            <a:endCxn id="20491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489" idx="2"/>
            <a:endCxn id="20486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0493" idx="2"/>
            <a:endCxn id="20487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0490" idx="4"/>
            <a:endCxn id="20488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0492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0492" idx="6"/>
            <a:endCxn id="20487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0487" idx="4"/>
            <a:endCxn id="20488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0493" idx="0"/>
            <a:endCxn id="20486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Απλή επαναληπτική λογική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199" y="1344097"/>
            <a:ext cx="8229600" cy="1064142"/>
          </a:xfrm>
        </p:spPr>
        <p:txBody>
          <a:bodyPr>
            <a:noAutofit/>
          </a:bodyPr>
          <a:lstStyle/>
          <a:p>
            <a:r>
              <a:rPr lang="el-GR" dirty="0"/>
              <a:t>Οι</a:t>
            </a:r>
            <a:r>
              <a:rPr lang="el-GR" dirty="0">
                <a:solidFill>
                  <a:srgbClr val="00A000"/>
                </a:solidFill>
              </a:rPr>
              <a:t> Καλοί </a:t>
            </a:r>
            <a:r>
              <a:rPr lang="el-GR" dirty="0"/>
              <a:t>κόμβοι δεν δείχνουν σε </a:t>
            </a:r>
            <a:r>
              <a:rPr lang="el-GR" dirty="0">
                <a:solidFill>
                  <a:srgbClr val="FF0000"/>
                </a:solidFill>
              </a:rPr>
              <a:t>Κακούς</a:t>
            </a:r>
            <a:r>
              <a:rPr lang="el-GR" dirty="0">
                <a:solidFill>
                  <a:srgbClr val="00A000"/>
                </a:solidFill>
              </a:rPr>
              <a:t> </a:t>
            </a:r>
            <a:r>
              <a:rPr lang="el-GR" dirty="0"/>
              <a:t>κόμβους</a:t>
            </a:r>
            <a:r>
              <a:rPr lang="el-GR" dirty="0">
                <a:solidFill>
                  <a:srgbClr val="00A000"/>
                </a:solidFill>
              </a:rPr>
              <a:t> </a:t>
            </a:r>
          </a:p>
          <a:p>
            <a:pPr lvl="1"/>
            <a:r>
              <a:rPr lang="el-GR" dirty="0" smtClean="0"/>
              <a:t>Αν δείχνεις σε </a:t>
            </a:r>
            <a:r>
              <a:rPr lang="el-GR" dirty="0" smtClean="0">
                <a:solidFill>
                  <a:srgbClr val="FF0000"/>
                </a:solidFill>
              </a:rPr>
              <a:t>Κακό</a:t>
            </a:r>
            <a:r>
              <a:rPr lang="en-US" dirty="0" smtClean="0"/>
              <a:t> </a:t>
            </a:r>
            <a:r>
              <a:rPr lang="el-GR" dirty="0" smtClean="0"/>
              <a:t>κόμβο</a:t>
            </a:r>
            <a:r>
              <a:rPr lang="en-US" dirty="0" smtClean="0"/>
              <a:t>, </a:t>
            </a:r>
            <a:r>
              <a:rPr lang="el-GR" dirty="0" smtClean="0"/>
              <a:t>είσαι </a:t>
            </a:r>
            <a:r>
              <a:rPr lang="el-GR" dirty="0" smtClean="0">
                <a:solidFill>
                  <a:srgbClr val="FF0000"/>
                </a:solidFill>
              </a:rPr>
              <a:t>Κακός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l-GR" dirty="0" smtClean="0"/>
              <a:t>Αν ένας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r>
              <a:rPr lang="en-US" dirty="0" smtClean="0"/>
              <a:t> </a:t>
            </a:r>
            <a:r>
              <a:rPr lang="el-GR" dirty="0" smtClean="0"/>
              <a:t>κόμβος δείχνει σε σένα, είσαι </a:t>
            </a:r>
            <a:r>
              <a:rPr lang="el-GR" dirty="0" smtClean="0">
                <a:solidFill>
                  <a:srgbClr val="00A000"/>
                </a:solidFill>
              </a:rPr>
              <a:t>Καλός</a:t>
            </a:r>
            <a:endParaRPr lang="en-US" dirty="0" smtClean="0">
              <a:solidFill>
                <a:srgbClr val="00A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Πολλές εφαρμογές της ανάλυσης συνδέσμων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44843" y="2438400"/>
            <a:ext cx="7924800" cy="914400"/>
          </a:xfrm>
        </p:spPr>
        <p:txBody>
          <a:bodyPr>
            <a:noAutofit/>
          </a:bodyPr>
          <a:lstStyle/>
          <a:p>
            <a:r>
              <a:rPr lang="en-US" dirty="0" err="1" smtClean="0"/>
              <a:t>Homophily</a:t>
            </a:r>
            <a:endParaRPr lang="en-US" sz="2000" u="sng" dirty="0" smtClean="0">
              <a:solidFill>
                <a:srgbClr val="33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Bibliometrics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e.g., citation analysis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8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= </a:t>
            </a:r>
            <a:r>
              <a:rPr lang="en-US" sz="2400" dirty="0">
                <a:latin typeface="Calibri" pitchFamily="34" charset="0"/>
              </a:rPr>
              <a:t>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latin typeface="Calibri" pitchFamily="34" charset="0"/>
              </a:rPr>
              <a:t>+ </a:t>
            </a:r>
            <a:r>
              <a:rPr lang="en-US" sz="2400" dirty="0">
                <a:latin typeface="Calibri" pitchFamily="34" charset="0"/>
              </a:rPr>
              <a:t>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4294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20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664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 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5041900" y="1640922"/>
            <a:ext cx="3439729" cy="3412504"/>
            <a:chOff x="2492375" y="2282397"/>
            <a:chExt cx="3439729" cy="3412504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38800"/>
            <a:ext cx="670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/>
              <a:t>+ 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dirty="0" smtClean="0"/>
              <a:t> +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dirty="0" smtClean="0"/>
              <a:t> +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dirty="0" smtClean="0"/>
              <a:t> + 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0274" y="5638800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r(u): PageRank(u)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l-GR" smtClean="0">
                <a:ea typeface="ＭＳ Ｐゴシック" pitchFamily="-112" charset="-128"/>
              </a:rPr>
              <a:t>21</a:t>
            </a:r>
            <a:r>
              <a:rPr lang="el-GR" baseline="30000" smtClean="0">
                <a:ea typeface="ＭＳ Ｐゴシック" pitchFamily="-112" charset="-128"/>
              </a:rPr>
              <a:t>ου</a:t>
            </a:r>
            <a:r>
              <a:rPr lang="el-GR" smtClean="0">
                <a:ea typeface="ＭＳ Ｐゴシック" pitchFamily="-112" charset="-128"/>
              </a:rPr>
              <a:t> Κεφαλαίου</a:t>
            </a: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Τις αντίστοιχες διαλέξεις του μεταπτυχιακού μαθήματος «Κοινωνικά Δίκτυα και Μέσα»</a:t>
            </a:r>
          </a:p>
        </p:txBody>
      </p:sp>
    </p:spTree>
    <p:extLst>
      <p:ext uri="{BB962C8B-B14F-4D97-AF65-F5344CB8AC3E}">
        <p14:creationId xmlns:p14="http://schemas.microsoft.com/office/powerpoint/2010/main" val="24157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απλό παράδειγμα: υπολογισμός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Autofit/>
          </a:bodyPr>
          <a:lstStyle/>
          <a:p>
            <a:r>
              <a:rPr lang="el-GR" dirty="0" smtClean="0"/>
              <a:t>Λύνοντας το σύστημα εξισώσεων παίρνουμε το </a:t>
            </a:r>
            <a:r>
              <a:rPr lang="en-US" dirty="0" smtClean="0"/>
              <a:t>PageRank </a:t>
            </a:r>
            <a:r>
              <a:rPr lang="el-GR" dirty="0" smtClean="0"/>
              <a:t>των κόμβων 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w</a:t>
            </a:r>
            <a:r>
              <a:rPr lang="en-US" b="1" dirty="0" smtClean="0"/>
              <a:t> 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86400" y="2133600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343400" y="3124200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343400" y="358586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343400" y="4060472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1600201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Το συνολικό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μοιράζεται στους 3 κόμβους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Επαναληπτικός Αλγόριθμος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 smtClean="0"/>
              <a:t>Κεφ</a:t>
            </a:r>
            <a:r>
              <a:rPr lang="en-US" sz="1600" b="1" dirty="0" smtClean="0"/>
              <a:t>. 21.2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0040" y="15240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Σε ένα γράφο με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nodes, </a:t>
            </a:r>
            <a:r>
              <a:rPr lang="el-GR" dirty="0" smtClean="0">
                <a:latin typeface="+mn-lt"/>
              </a:rPr>
              <a:t>αναθέτουμε σε όλους το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ίδιο αρχικό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=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1/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dirty="0">
                <a:latin typeface="+mn-lt"/>
              </a:rPr>
              <a:t>.</a:t>
            </a:r>
          </a:p>
          <a:p>
            <a:endParaRPr lang="en-US" sz="12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Εκτελούμε μια ακολουθία από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ενημερώσεις των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τιμών με βάση των παρακάτω κανόνα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</a:t>
            </a:r>
            <a:r>
              <a:rPr lang="el-GR" dirty="0" smtClean="0">
                <a:latin typeface="+mn-lt"/>
              </a:rPr>
              <a:t> την τρέχουσα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ισόποσα στις  </a:t>
            </a:r>
            <a:r>
              <a:rPr lang="en-US" i="1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εξερχόμενες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ακμές και τις περνά στους αντίστοιχους κόμβους</a:t>
            </a:r>
            <a:endParaRPr lang="el-GR" dirty="0" smtClean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ανανεώνει</a:t>
            </a:r>
            <a:r>
              <a:rPr lang="el-GR" dirty="0" smtClean="0">
                <a:latin typeface="+mn-lt"/>
              </a:rPr>
              <a:t> την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ώστε να είναι ίση με το άθροισμα τον ποσών που δέχεται μέσω των εισερχόμενων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ακμών της</a:t>
            </a:r>
            <a:r>
              <a:rPr lang="en-US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Αλγόριθμος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Επαναληπτικός υπολογισμός</a:t>
            </a:r>
            <a:endParaRPr lang="el-GR" sz="2800" dirty="0">
              <a:latin typeface="+mn-lt"/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2996952"/>
            <a:ext cx="5884431" cy="2534220"/>
          </a:xfrm>
          <a:prstGeom prst="rect">
            <a:avLst/>
          </a:prstGeom>
          <a:blipFill rotWithShape="0">
            <a:blip r:embed="rId2" cstate="print"/>
            <a:stretch>
              <a:fillRect l="-2371" b="-6429"/>
            </a:stretch>
          </a:blip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3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18089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Υπολογισμός: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51179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4498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85" y="4143375"/>
            <a:ext cx="7077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μεγαλύτερο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839" y="1295400"/>
            <a:ext cx="3349202" cy="2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834609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Αρχικά όλοι οι κόμβοι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 1/8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703355"/>
            <a:ext cx="8447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</a:t>
            </a:r>
            <a:r>
              <a:rPr lang="el-GR" sz="2800" dirty="0" smtClean="0">
                <a:latin typeface="+mn-lt"/>
              </a:rPr>
              <a:t>Ένα είδος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ροής  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“fluid”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 </a:t>
            </a:r>
            <a:r>
              <a:rPr lang="el-GR" sz="2800" dirty="0" smtClean="0">
                <a:latin typeface="+mn-lt"/>
              </a:rPr>
              <a:t>που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κινείται στο δίκτυο</a:t>
            </a:r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 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Το συνολικό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l-GR" sz="2800" dirty="0" smtClean="0">
                <a:latin typeface="+mn-lt"/>
              </a:rPr>
              <a:t> στο δίκτυο παραμένει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σταθερό (δε χρειάζεται </a:t>
            </a:r>
            <a:r>
              <a:rPr lang="el-G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κανονικοποίηση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  <a:endParaRPr lang="el-GR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8" y="3663724"/>
            <a:ext cx="6019800" cy="10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Ισορροπία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289376" cy="34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4936689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+mn-lt"/>
              </a:rPr>
              <a:t>Ένας απλός τρόπος να ελέγξουμε αν το σύνολο </a:t>
            </a:r>
            <a:r>
              <a:rPr lang="en-US" sz="2000" dirty="0" smtClean="0">
                <a:latin typeface="+mn-lt"/>
              </a:rPr>
              <a:t>PageRank </a:t>
            </a:r>
            <a:r>
              <a:rPr lang="el-GR" sz="2000" dirty="0" smtClean="0">
                <a:latin typeface="+mn-lt"/>
              </a:rPr>
              <a:t>τιμών αντιστοιχεί σε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ισορροπία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οι τιμές αθροίζουν σε 1 και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δεν αλλάζουν </a:t>
            </a:r>
            <a:r>
              <a:rPr lang="el-GR" sz="2000" dirty="0" smtClean="0">
                <a:latin typeface="+mn-lt"/>
              </a:rPr>
              <a:t>αν εφαρμόσουμε τον κανόνα ενημέρωσης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5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752600"/>
            <a:ext cx="84201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(Στοχαστικός) Πίνακας Γειτνίασης </a:t>
            </a: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</a:t>
            </a:r>
            <a:endParaRPr lang="en-US" sz="3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l-GR" dirty="0" smtClean="0">
                <a:latin typeface="+mn-lt"/>
              </a:rPr>
              <a:t>Πίνακας </a:t>
            </a:r>
            <a:r>
              <a:rPr lang="en-US" dirty="0" smtClean="0">
                <a:latin typeface="+mn-lt"/>
              </a:rPr>
              <a:t>M – </a:t>
            </a:r>
            <a:r>
              <a:rPr lang="el-GR" dirty="0" smtClean="0">
                <a:latin typeface="+mn-lt"/>
              </a:rPr>
              <a:t>πίνακας γειτνίασης του</a:t>
            </a:r>
            <a:r>
              <a:rPr lang="en-US" dirty="0" smtClean="0">
                <a:latin typeface="+mn-lt"/>
              </a:rPr>
              <a:t> web</a:t>
            </a:r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Αν </a:t>
            </a:r>
            <a:r>
              <a:rPr lang="en-US" dirty="0" smtClean="0">
                <a:latin typeface="+mn-lt"/>
              </a:rPr>
              <a:t>j -&gt;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τότε Μ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= 1/</a:t>
            </a:r>
            <a:r>
              <a:rPr lang="en-US" dirty="0" err="1" smtClean="0">
                <a:latin typeface="+mn-lt"/>
              </a:rPr>
              <a:t>outdegree</a:t>
            </a:r>
            <a:r>
              <a:rPr lang="en-US" dirty="0" smtClean="0">
                <a:latin typeface="+mn-lt"/>
              </a:rPr>
              <a:t>(j)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Αλλιώς, </a:t>
            </a:r>
            <a:r>
              <a:rPr lang="en-US" dirty="0" err="1" smtClean="0">
                <a:latin typeface="+mn-lt"/>
              </a:rPr>
              <a:t>M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dirty="0" smtClean="0">
                <a:latin typeface="+mn-lt"/>
              </a:rPr>
              <a:t> 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34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</a:p>
          <a:p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 διάνυσμα με μία τιμή για κάθε σελίδα (το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της σελίδας)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54743" y="144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+mn-lt"/>
              </a:rPr>
              <a:t>Πως μπορούμε να χρησιμοποιήσουμε το δίκτυο στη διάταξη των αποτελεσμάτων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414" y="2740354"/>
            <a:ext cx="3674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Δεν είναι όλες οι σελίδες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κόμβοι) ίσες.</a:t>
            </a:r>
          </a:p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Ποιες σελίδες είναι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«σημαντικές»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501" y="2412793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 smtClean="0"/>
              <a:t>Κεφ</a:t>
            </a:r>
            <a:r>
              <a:rPr lang="en-US" sz="1600" b="1" dirty="0" smtClean="0"/>
              <a:t>. 21.2</a:t>
            </a:r>
            <a:endParaRPr lang="en-US" sz="16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1263349"/>
            <a:ext cx="3352800" cy="253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40341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810" y="3852021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Column stoc</a:t>
            </a: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astic: </a:t>
            </a:r>
            <a:r>
              <a:rPr lang="el-GR" dirty="0" smtClean="0">
                <a:latin typeface="+mn-lt"/>
              </a:rPr>
              <a:t>οι τιμές στις στήλες αθροίζουν στο 1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2989"/>
            <a:ext cx="857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35" y="5029200"/>
            <a:ext cx="324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grpSp>
        <p:nvGrpSpPr>
          <p:cNvPr id="7" name="Group 38"/>
          <p:cNvGrpSpPr/>
          <p:nvPr/>
        </p:nvGrpSpPr>
        <p:grpSpPr>
          <a:xfrm>
            <a:off x="1849319" y="1869882"/>
            <a:ext cx="3439729" cy="3398690"/>
            <a:chOff x="2492375" y="2296211"/>
            <a:chExt cx="3439729" cy="3398690"/>
          </a:xfrm>
        </p:grpSpPr>
        <p:grpSp>
          <p:nvGrpSpPr>
            <p:cNvPr id="8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96211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64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5850" y="533400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32501" cy="3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67818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 smtClean="0">
                <a:latin typeface="+mn-lt"/>
              </a:rPr>
              <a:t> Συγκλίνει;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 smtClean="0">
                <a:latin typeface="+mn-lt"/>
              </a:rPr>
              <a:t> Συγκλίνει σε αυτό που θέλουμε;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 smtClean="0">
                <a:latin typeface="+mn-lt"/>
              </a:rPr>
              <a:t> Ποια είναι η φυσική σημασία;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1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7864" y="4572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+mn-lt"/>
              </a:rPr>
              <a:t>Ο αλγόριθμος προσομοιώνει 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 περίπατο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walk) </a:t>
            </a:r>
            <a:r>
              <a:rPr lang="el-GR" sz="2800" dirty="0" smtClean="0">
                <a:latin typeface="+mn-lt"/>
              </a:rPr>
              <a:t>στο γράφο</a:t>
            </a:r>
            <a:endParaRPr lang="en-US" sz="2800" dirty="0" smtClean="0">
              <a:latin typeface="+mn-lt"/>
            </a:endParaRPr>
          </a:p>
          <a:p>
            <a:pPr algn="just"/>
            <a:endParaRPr lang="en-US" sz="2800" dirty="0" smtClean="0">
              <a:latin typeface="+mn-lt"/>
            </a:endParaRPr>
          </a:p>
          <a:p>
            <a:pPr algn="just"/>
            <a:r>
              <a:rPr lang="el-GR" sz="2800" dirty="0" smtClean="0">
                <a:latin typeface="+mn-lt"/>
              </a:rPr>
              <a:t>Τυχαίος περίπατος</a:t>
            </a:r>
            <a:r>
              <a:rPr lang="en-US" sz="2800" dirty="0" smtClean="0">
                <a:latin typeface="+mn-lt"/>
              </a:rPr>
              <a:t>:</a:t>
            </a: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Ξεκίνα από κάποιον τυχαίο κόμβο (επιλεγμένο </a:t>
            </a:r>
            <a:r>
              <a:rPr lang="en-US" sz="2800" dirty="0" smtClean="0">
                <a:latin typeface="+mn-lt"/>
              </a:rPr>
              <a:t>uniformly at random</a:t>
            </a:r>
            <a:r>
              <a:rPr lang="el-GR" sz="2800" dirty="0" smtClean="0">
                <a:latin typeface="+mn-lt"/>
              </a:rPr>
              <a:t>)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με πιθανότητα 1/</a:t>
            </a:r>
            <a:r>
              <a:rPr lang="en-US" sz="2800" dirty="0" smtClean="0">
                <a:latin typeface="+mn-lt"/>
              </a:rPr>
              <a:t>n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Επέλεξε τυχαία (</a:t>
            </a:r>
            <a:r>
              <a:rPr lang="en-GB" sz="2800" dirty="0" smtClean="0">
                <a:latin typeface="+mn-lt"/>
              </a:rPr>
              <a:t>uniformly </a:t>
            </a:r>
            <a:r>
              <a:rPr lang="en-GB" sz="2800" dirty="0">
                <a:latin typeface="+mn-lt"/>
              </a:rPr>
              <a:t>at </a:t>
            </a:r>
            <a:r>
              <a:rPr lang="en-GB" sz="2800" dirty="0" smtClean="0">
                <a:latin typeface="+mn-lt"/>
              </a:rPr>
              <a:t>random</a:t>
            </a:r>
            <a:r>
              <a:rPr lang="el-GR" sz="2800" dirty="0" smtClean="0">
                <a:latin typeface="+mn-lt"/>
              </a:rPr>
              <a:t>)</a:t>
            </a:r>
            <a:r>
              <a:rPr lang="en-GB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μια από τις εξερχόμενες ακμές του κόμβου 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Ακολούθησε την ακμή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 </a:t>
            </a:r>
            <a:r>
              <a:rPr lang="el-GR" sz="2800" dirty="0" smtClean="0">
                <a:latin typeface="+mn-lt"/>
              </a:rPr>
              <a:t>Επανέλαβε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Ανάλυση συνδέσμων (</a:t>
            </a:r>
            <a:r>
              <a:rPr lang="en-US" sz="2800" dirty="0" smtClean="0">
                <a:latin typeface="+mn-lt"/>
              </a:rPr>
              <a:t>link analysis)</a:t>
            </a:r>
          </a:p>
          <a:p>
            <a:endParaRPr lang="el-GR" sz="2800" dirty="0" smtClean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 smtClean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SALSA</a:t>
            </a:r>
            <a:endParaRPr lang="el-GR" sz="2800" dirty="0" smtClean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el-GR" sz="2800" dirty="0">
              <a:latin typeface="+mn-lt"/>
            </a:endParaRPr>
          </a:p>
          <a:p>
            <a:pPr marL="0" lvl="1"/>
            <a:r>
              <a:rPr lang="el-GR" sz="2800" dirty="0" smtClean="0">
                <a:latin typeface="+mn-lt"/>
              </a:rPr>
              <a:t>Υπολογισμός μιας τιμής ανά σελίδα (κόμβο) που εκφράζει το πόσο σημαντική είναι στο δίκτυο</a:t>
            </a:r>
          </a:p>
        </p:txBody>
      </p:sp>
    </p:spTree>
    <p:extLst>
      <p:ext uri="{BB962C8B-B14F-4D97-AF65-F5344CB8AC3E}">
        <p14:creationId xmlns:p14="http://schemas.microsoft.com/office/powerpoint/2010/main" val="36980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4064" y="4572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9104" y="388620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Το μοντέλο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 smtClean="0">
                <a:latin typeface="+mn-lt"/>
              </a:rPr>
              <a:t>Του χρήστη που τριγυρνά στο </a:t>
            </a:r>
            <a:r>
              <a:rPr lang="en-US" dirty="0" smtClean="0">
                <a:latin typeface="+mn-lt"/>
              </a:rPr>
              <a:t>web</a:t>
            </a:r>
            <a:r>
              <a:rPr lang="el-GR" dirty="0" smtClean="0">
                <a:latin typeface="+mn-lt"/>
              </a:rPr>
              <a:t>, ξεκινώντας από μια τυχαία σελίδα και συνεχίζει ακολουθώντας τυχαία κάποια από τις συνδέσεις της σελίδας</a:t>
            </a:r>
            <a:endParaRPr lang="el-GR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Η πιθανότητα να είσαι στη σελίδα </a:t>
            </a:r>
            <a:r>
              <a:rPr lang="en-US" i="1" dirty="0" smtClean="0">
                <a:latin typeface="+mn-lt"/>
              </a:rPr>
              <a:t>X </a:t>
            </a:r>
            <a:r>
              <a:rPr lang="el-GR" i="1" dirty="0" smtClean="0">
                <a:latin typeface="+mn-lt"/>
              </a:rPr>
              <a:t>μετά από </a:t>
            </a:r>
            <a:r>
              <a:rPr lang="en-US" i="1" dirty="0" smtClean="0">
                <a:latin typeface="+mn-lt"/>
              </a:rPr>
              <a:t>k </a:t>
            </a:r>
            <a:r>
              <a:rPr lang="el-GR" i="1" dirty="0" smtClean="0">
                <a:latin typeface="+mn-lt"/>
              </a:rPr>
              <a:t>βήματα του τυχαίου περιπάτου είναι το </a:t>
            </a:r>
            <a:r>
              <a:rPr lang="en-US" i="1" dirty="0" err="1" smtClean="0">
                <a:latin typeface="+mn-lt"/>
              </a:rPr>
              <a:t>PageRank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της σελίδας</a:t>
            </a:r>
            <a:r>
              <a:rPr lang="en-US" i="1" dirty="0" smtClean="0">
                <a:latin typeface="+mn-lt"/>
              </a:rPr>
              <a:t> X </a:t>
            </a:r>
            <a:r>
              <a:rPr lang="el-GR" i="1" dirty="0" smtClean="0">
                <a:latin typeface="+mn-lt"/>
              </a:rPr>
              <a:t>μετά από </a:t>
            </a:r>
            <a:r>
              <a:rPr lang="en-US" i="1" dirty="0" smtClean="0">
                <a:latin typeface="+mn-lt"/>
              </a:rPr>
              <a:t> k </a:t>
            </a:r>
            <a:r>
              <a:rPr lang="el-GR" i="1" dirty="0" smtClean="0">
                <a:latin typeface="+mn-lt"/>
              </a:rPr>
              <a:t>επαναλήψεις του υπολογισμού του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PageRank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Επεκτάσεις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19684"/>
            <a:ext cx="80772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n-lt"/>
              </a:rPr>
              <a:t>Δύο προβλήματα</a:t>
            </a:r>
          </a:p>
          <a:p>
            <a:endParaRPr lang="el-GR" sz="9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Dead ends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σελίδες χωρίς εξερχόμενες ακμές </a:t>
            </a:r>
          </a:p>
          <a:p>
            <a:pPr marL="971550" lvl="1" indent="-514350"/>
            <a:r>
              <a:rPr lang="el-GR" sz="3200" dirty="0" smtClean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Έχουν ως αποτέλεσμα να ξεφεύγει </a:t>
            </a:r>
            <a:r>
              <a:rPr lang="en-US" sz="2800" dirty="0" smtClean="0">
                <a:latin typeface="+mn-lt"/>
              </a:rPr>
              <a:t>(leak out) to </a:t>
            </a:r>
            <a:r>
              <a:rPr lang="en-US" sz="2800" dirty="0" err="1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l-GR" sz="105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Spider traps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Ομάδα σελίδων που όλες οι εξερχόμενες ακμές είναι μεταξύ τους</a:t>
            </a:r>
          </a:p>
          <a:p>
            <a:pPr marL="1428750" lvl="2" indent="-514350"/>
            <a:r>
              <a:rPr lang="el-GR" sz="2800" dirty="0" smtClean="0">
                <a:latin typeface="+mn-lt"/>
              </a:rPr>
              <a:t>	Τελικά απορροφούν όλο το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n-US" sz="2800" dirty="0" smtClean="0">
                <a:latin typeface="+mn-lt"/>
              </a:rPr>
              <a:t>  </a:t>
            </a:r>
            <a:endParaRPr lang="el-GR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5325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81963" y="1729693"/>
            <a:ext cx="8196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Αδιέξοδα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(dead ends): </a:t>
            </a:r>
            <a:r>
              <a:rPr lang="el-GR" sz="2800" dirty="0" smtClean="0">
                <a:latin typeface="+mn-lt"/>
              </a:rPr>
              <a:t>σελίδες που δεν έχουν εξερχόμενες ακμές</a:t>
            </a:r>
            <a:endParaRPr lang="en-US" sz="2800" dirty="0">
              <a:latin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570074" y="2899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388974" y="36858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388974" y="28476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36574" y="345728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446374" y="3457286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60774" y="3228686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974" y="4328436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+mn-lt"/>
              </a:rPr>
              <a:t>Ο τυχαίος περίπατος μπορεί να κολλήσει σε ένα τέτοιον κόμβο</a:t>
            </a:r>
            <a:endParaRPr lang="el-GR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964" y="5332815"/>
            <a:ext cx="772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Λέγονται και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sink nodes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62" y="1498316"/>
            <a:ext cx="1827900" cy="199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88" y="1574516"/>
            <a:ext cx="2411812" cy="140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326329"/>
            <a:ext cx="1802588" cy="10119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1278" y="1452761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462" y="4797339"/>
            <a:ext cx="4934834" cy="9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47129"/>
            <a:ext cx="5407537" cy="1548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41775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Teleports: </a:t>
            </a:r>
            <a:r>
              <a:rPr lang="el-GR" sz="2800" dirty="0" smtClean="0">
                <a:latin typeface="+mn-lt"/>
              </a:rPr>
              <a:t>ακολούθησε </a:t>
            </a:r>
            <a:r>
              <a:rPr lang="el-GR" sz="2800" dirty="0">
                <a:latin typeface="+mn-lt"/>
              </a:rPr>
              <a:t>με πιθανότητα 1 τυχαία </a:t>
            </a:r>
            <a:r>
              <a:rPr lang="en-US" sz="2800" dirty="0" smtClean="0">
                <a:latin typeface="+mn-lt"/>
              </a:rPr>
              <a:t>links </a:t>
            </a:r>
            <a:r>
              <a:rPr lang="el-GR" sz="2800" dirty="0" smtClean="0">
                <a:latin typeface="+mn-lt"/>
              </a:rPr>
              <a:t>από τους αδιέξοδους κόμβους </a:t>
            </a:r>
            <a:endParaRPr lang="el-GR" sz="2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724400"/>
            <a:ext cx="3100994" cy="1705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257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Αντίστοιχη τροποποίηση του πίνακα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9180" y="4953000"/>
            <a:ext cx="624620" cy="1482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3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296289" cy="4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343400" y="3962400"/>
            <a:ext cx="2849732" cy="1560990"/>
          </a:xfrm>
          <a:custGeom>
            <a:avLst/>
            <a:gdLst>
              <a:gd name="connsiteX0" fmla="*/ 2105487 w 2849732"/>
              <a:gd name="connsiteY0" fmla="*/ 88776 h 1560990"/>
              <a:gd name="connsiteX1" fmla="*/ 844858 w 2849732"/>
              <a:gd name="connsiteY1" fmla="*/ 44388 h 1560990"/>
              <a:gd name="connsiteX2" fmla="*/ 347709 w 2849732"/>
              <a:gd name="connsiteY2" fmla="*/ 355106 h 1560990"/>
              <a:gd name="connsiteX3" fmla="*/ 125767 w 2849732"/>
              <a:gd name="connsiteY3" fmla="*/ 1376038 h 1560990"/>
              <a:gd name="connsiteX4" fmla="*/ 1102311 w 2849732"/>
              <a:gd name="connsiteY4" fmla="*/ 1464815 h 1560990"/>
              <a:gd name="connsiteX5" fmla="*/ 2496105 w 2849732"/>
              <a:gd name="connsiteY5" fmla="*/ 1340528 h 1560990"/>
              <a:gd name="connsiteX6" fmla="*/ 2709169 w 2849732"/>
              <a:gd name="connsiteY6" fmla="*/ 1012054 h 1560990"/>
              <a:gd name="connsiteX7" fmla="*/ 2771313 w 2849732"/>
              <a:gd name="connsiteY7" fmla="*/ 292962 h 1560990"/>
              <a:gd name="connsiteX8" fmla="*/ 2238653 w 2849732"/>
              <a:gd name="connsiteY8" fmla="*/ 150920 h 1560990"/>
              <a:gd name="connsiteX9" fmla="*/ 2105487 w 2849732"/>
              <a:gd name="connsiteY9" fmla="*/ 88776 h 15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732" h="1560990">
                <a:moveTo>
                  <a:pt x="2105487" y="88776"/>
                </a:moveTo>
                <a:cubicBezTo>
                  <a:pt x="1873188" y="71021"/>
                  <a:pt x="1137821" y="0"/>
                  <a:pt x="844858" y="44388"/>
                </a:cubicBezTo>
                <a:cubicBezTo>
                  <a:pt x="551895" y="88776"/>
                  <a:pt x="467558" y="133164"/>
                  <a:pt x="347709" y="355106"/>
                </a:cubicBezTo>
                <a:cubicBezTo>
                  <a:pt x="227860" y="577048"/>
                  <a:pt x="0" y="1191086"/>
                  <a:pt x="125767" y="1376038"/>
                </a:cubicBezTo>
                <a:cubicBezTo>
                  <a:pt x="251534" y="1560990"/>
                  <a:pt x="707255" y="1470733"/>
                  <a:pt x="1102311" y="1464815"/>
                </a:cubicBezTo>
                <a:cubicBezTo>
                  <a:pt x="1497367" y="1458897"/>
                  <a:pt x="2228295" y="1415988"/>
                  <a:pt x="2496105" y="1340528"/>
                </a:cubicBezTo>
                <a:cubicBezTo>
                  <a:pt x="2763915" y="1265068"/>
                  <a:pt x="2663301" y="1186648"/>
                  <a:pt x="2709169" y="1012054"/>
                </a:cubicBezTo>
                <a:cubicBezTo>
                  <a:pt x="2755037" y="837460"/>
                  <a:pt x="2849732" y="436484"/>
                  <a:pt x="2771313" y="292962"/>
                </a:cubicBezTo>
                <a:cubicBezTo>
                  <a:pt x="2692894" y="149440"/>
                  <a:pt x="2348144" y="187910"/>
                  <a:pt x="2238653" y="150920"/>
                </a:cubicBezTo>
                <a:cubicBezTo>
                  <a:pt x="2129162" y="113930"/>
                  <a:pt x="2337786" y="106531"/>
                  <a:pt x="2105487" y="8877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5939911" y="553813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loop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2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1988069" cy="1699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19200"/>
            <a:ext cx="2361226" cy="1603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237" y="2938330"/>
            <a:ext cx="1573951" cy="948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287" y="4483270"/>
            <a:ext cx="5356539" cy="935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8400" y="4483270"/>
            <a:ext cx="381000" cy="1003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Διάταξη με βάση τη δημοτικότητα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Διάταξη των σελίδων με βάσει τον αριθμό των εισερχόμενων ακμών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9113" y="1482356"/>
            <a:ext cx="83529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Τυχαία περίπατοι με «άλματα»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Με πιθανότητα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β</a:t>
            </a:r>
            <a:r>
              <a:rPr lang="el-GR" sz="2800" dirty="0" smtClean="0">
                <a:latin typeface="+mn-lt"/>
              </a:rPr>
              <a:t>, ο περιπατητής ακολουθεί μια τυχαία εξερχόμενη ακμή όπως πριν και με πιθανότητα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1-β</a:t>
            </a:r>
            <a:r>
              <a:rPr lang="el-GR" sz="2800" dirty="0" smtClean="0">
                <a:latin typeface="+mn-lt"/>
              </a:rPr>
              <a:t>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επιλέγει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(jumps) </a:t>
            </a:r>
            <a:r>
              <a:rPr lang="el-GR" sz="2800" dirty="0" smtClean="0">
                <a:latin typeface="+mn-lt"/>
              </a:rPr>
              <a:t>σε μια τυχαία σελίδα στο δίκτυο, επιλεγμένη με πιθανότητα (1/</a:t>
            </a:r>
            <a:r>
              <a:rPr lang="en-US" sz="2800" dirty="0" smtClean="0">
                <a:latin typeface="+mn-lt"/>
              </a:rPr>
              <a:t>n)</a:t>
            </a:r>
            <a:endParaRPr lang="el-GR" sz="2800" dirty="0" smtClean="0">
              <a:latin typeface="+mn-lt"/>
            </a:endParaRPr>
          </a:p>
          <a:p>
            <a:endParaRPr lang="en-US" sz="130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0"/>
            <a:ext cx="4137789" cy="1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0741" y="1505925"/>
            <a:ext cx="83529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 smtClean="0">
              <a:latin typeface="+mn-lt"/>
            </a:endParaRPr>
          </a:p>
          <a:p>
            <a:r>
              <a:rPr lang="en-US" sz="2800" dirty="0" err="1" smtClean="0">
                <a:latin typeface="+mn-lt"/>
              </a:rPr>
              <a:t>Brin</a:t>
            </a:r>
            <a:r>
              <a:rPr lang="en-US" sz="2800" dirty="0" smtClean="0">
                <a:latin typeface="+mn-lt"/>
              </a:rPr>
              <a:t>-Page, 1998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63066"/>
            <a:ext cx="3249001" cy="858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435958"/>
            <a:ext cx="683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Προτεινόμενη τιμή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0,8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– 0,9</a:t>
            </a:r>
          </a:p>
          <a:p>
            <a:endParaRPr lang="el-GR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266955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Μοντέλο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 smtClean="0">
                <a:latin typeface="+mn-lt"/>
              </a:rPr>
              <a:t>Του χρήστη που τριγυρνά στο </a:t>
            </a:r>
            <a:r>
              <a:rPr lang="en-US" dirty="0" smtClean="0">
                <a:latin typeface="+mn-lt"/>
              </a:rPr>
              <a:t>web</a:t>
            </a:r>
            <a:r>
              <a:rPr lang="el-GR" dirty="0" smtClean="0">
                <a:latin typeface="+mn-lt"/>
              </a:rPr>
              <a:t>, ξεκινώντας από μια τυχαία σελίδα συνεχίζει ακολουθώντας τυχαία συνδέσεις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ή με κάποια πιθανότητα βαριέται και πάει </a:t>
            </a:r>
            <a:r>
              <a:rPr lang="en-US" dirty="0" smtClean="0">
                <a:latin typeface="+mn-lt"/>
              </a:rPr>
              <a:t>(jumps) </a:t>
            </a:r>
            <a:r>
              <a:rPr lang="el-GR" dirty="0" smtClean="0">
                <a:latin typeface="+mn-lt"/>
              </a:rPr>
              <a:t>σε μια άλλη τυχαία σελίδα</a:t>
            </a:r>
          </a:p>
          <a:p>
            <a:pPr algn="just"/>
            <a:endParaRPr lang="en-US" dirty="0" smtClean="0">
              <a:latin typeface="+mn-lt"/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5</a:t>
            </a:r>
            <a:r>
              <a:rPr lang="en-US" dirty="0" smtClean="0">
                <a:latin typeface="+mn-lt"/>
              </a:rPr>
              <a:t> links </a:t>
            </a:r>
            <a:r>
              <a:rPr lang="el-GR" dirty="0" smtClean="0">
                <a:latin typeface="+mn-lt"/>
              </a:rPr>
              <a:t>και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jump</a:t>
            </a:r>
            <a:r>
              <a:rPr lang="el-GR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41343"/>
              </p:ext>
            </p:extLst>
          </p:nvPr>
        </p:nvGraphicFramePr>
        <p:xfrm>
          <a:off x="5414545" y="1872432"/>
          <a:ext cx="27797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7" name="Equation" r:id="rId4" imgW="1473120" imgH="711000" progId="Equation.3">
                  <p:embed/>
                </p:oleObj>
              </mc:Choice>
              <mc:Fallback>
                <p:oleObj name="Equation" r:id="rId4" imgW="14731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545" y="1872432"/>
                        <a:ext cx="2779713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5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PageRank</a:t>
            </a:r>
            <a:r>
              <a:rPr lang="el-GR" dirty="0" smtClean="0"/>
              <a:t>, τυχαίοι περίπατοι και αλυσίδες </a:t>
            </a:r>
            <a:r>
              <a:rPr lang="en-US" dirty="0" smtClean="0"/>
              <a:t>Markov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Ποια είναι η πιθανότητα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να είσαι στον κόμβο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μετά από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βήματα;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852" t="-1091" r="-2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3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4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Markov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447800"/>
            <a:ext cx="8153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Περιγράφουν μια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στοχαστική διαδικασία διακριτού χρόνου </a:t>
            </a:r>
            <a:r>
              <a:rPr lang="el-GR" dirty="0" smtClean="0">
                <a:latin typeface="+mn-lt"/>
              </a:rPr>
              <a:t>σε ένα σύνολο από καταστάσεις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endParaRPr lang="el-GR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= {s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s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…,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}</a:t>
            </a:r>
          </a:p>
          <a:p>
            <a:pPr marL="361950"/>
            <a:r>
              <a:rPr lang="el-GR" dirty="0" smtClean="0">
                <a:latin typeface="+mn-lt"/>
              </a:rPr>
              <a:t>με βάση έναν πίνακα </a:t>
            </a:r>
            <a:r>
              <a:rPr lang="el-GR" dirty="0" err="1" smtClean="0">
                <a:latin typeface="+mn-lt"/>
              </a:rPr>
              <a:t>πιθανότητων</a:t>
            </a:r>
            <a:r>
              <a:rPr lang="el-GR" dirty="0" smtClean="0">
                <a:latin typeface="+mn-lt"/>
              </a:rPr>
              <a:t> </a:t>
            </a:r>
            <a:r>
              <a:rPr lang="el-GR" dirty="0" err="1" smtClean="0">
                <a:latin typeface="+mn-lt"/>
              </a:rPr>
              <a:t>μεταβάσης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(transition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probability matrix)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</a:p>
          <a:p>
            <a:pPr marL="534988" lvl="1"/>
            <a:r>
              <a:rPr lang="el-GR" dirty="0" smtClean="0">
                <a:latin typeface="+mn-lt"/>
              </a:rPr>
              <a:t>Όπου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P[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j] </a:t>
            </a:r>
            <a:r>
              <a:rPr lang="el-GR" dirty="0" smtClean="0">
                <a:latin typeface="+mn-lt"/>
              </a:rPr>
              <a:t>είναι η πιθανότητα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-&gt;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smtClean="0">
                <a:latin typeface="+mn-lt"/>
              </a:rPr>
              <a:t>να μεταβούμε στην κατάσταση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όταν είμαστε στην κατάσταση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n-US" i="1" baseline="-250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Οι γραμμές αθροίζουν σε 1 (</a:t>
            </a:r>
            <a:r>
              <a:rPr lang="en-US" dirty="0" smtClean="0">
                <a:latin typeface="+mn-lt"/>
              </a:rPr>
              <a:t>row stochastic)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Memoryless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η επόμενη κατάσταση εξαρτάται </a:t>
            </a:r>
            <a:r>
              <a:rPr lang="el-GR" i="1" dirty="0" smtClean="0">
                <a:latin typeface="+mn-lt"/>
              </a:rPr>
              <a:t>μόνο</a:t>
            </a:r>
            <a:r>
              <a:rPr lang="el-GR" dirty="0" smtClean="0">
                <a:latin typeface="+mn-lt"/>
              </a:rPr>
              <a:t> από την τωρινή κατάσταση και όχι από τον παρελθόν της διαδικασίας 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7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Markov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295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State probability distribution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400" y="2133600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133600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25587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Διάνυσμα που αποθηκεύει την πιθανότητα να είμαστε στην κατάσταση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n-US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 smtClean="0">
                <a:latin typeface="+mn-lt"/>
              </a:rPr>
              <a:t> μετά από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βήματα</a:t>
            </a:r>
            <a:endParaRPr lang="en-US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768" y="502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To state probability vector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συγκλίνει</a:t>
            </a:r>
            <a:r>
              <a:rPr lang="el-GR" dirty="0" smtClean="0">
                <a:latin typeface="+mn-lt"/>
              </a:rPr>
              <a:t> σε μια μοναδική κατανομή αν η αλυσίδα είναι </a:t>
            </a:r>
            <a:r>
              <a:rPr lang="el-GR" i="1" dirty="0" smtClean="0">
                <a:latin typeface="+mn-lt"/>
              </a:rPr>
              <a:t>μη περιοδική </a:t>
            </a:r>
            <a:r>
              <a:rPr lang="en-US" dirty="0" smtClean="0">
                <a:latin typeface="+mn-lt"/>
              </a:rPr>
              <a:t>(aperiodic) </a:t>
            </a:r>
            <a:r>
              <a:rPr lang="el-GR" dirty="0" smtClean="0">
                <a:latin typeface="+mn-lt"/>
              </a:rPr>
              <a:t>και </a:t>
            </a:r>
            <a:r>
              <a:rPr lang="el-GR" i="1" dirty="0" smtClean="0">
                <a:latin typeface="+mn-lt"/>
              </a:rPr>
              <a:t>αμείωτη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(irreducible)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l-GR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7976" y="358403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Μπορούμε να το υπολογίσουμε ως: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0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Markov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Irreducible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υπάρχει πάντα μια ακολουθία μεταβάσεων με μη μηδενική πιθανότητα από μια οποιαδήποτε κατάσταση σε μία άλλη (</a:t>
            </a:r>
            <a:r>
              <a:rPr lang="en-US" dirty="0" smtClean="0">
                <a:latin typeface="+mn-lt"/>
              </a:rPr>
              <a:t>connectivity)</a:t>
            </a:r>
            <a:endParaRPr lang="el-GR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Aperiodicity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οι καταστάσεις δε μπορούν να χωριστούν σε σύνολα τέτοια ώστε όλες οι μεταβάσεις να συμβαίνουν κυκλικά από το ένα σύνολο στο άλλο</a:t>
            </a:r>
          </a:p>
        </p:txBody>
      </p:sp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Τυχαίοι Περίπατοι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+mn-lt"/>
                  </a:rPr>
                  <a:t>Οι τυχαίοι περίπατοι στους </a:t>
                </a:r>
                <a:r>
                  <a:rPr lang="el-GR" dirty="0" err="1" smtClean="0">
                    <a:latin typeface="+mn-lt"/>
                  </a:rPr>
                  <a:t>γράφους</a:t>
                </a:r>
                <a:r>
                  <a:rPr lang="el-GR" dirty="0" smtClean="0">
                    <a:latin typeface="+mn-lt"/>
                  </a:rPr>
                  <a:t> αντιστοιχούν σε Αλυσίδες </a:t>
                </a:r>
                <a:r>
                  <a:rPr lang="en-US" dirty="0" smtClean="0">
                    <a:latin typeface="+mn-lt"/>
                  </a:rPr>
                  <a:t>Markov</a:t>
                </a:r>
                <a:endParaRPr lang="el-GR" dirty="0" smtClean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Το σύνολο των καταστάσεων 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S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 είναι οι κόμβοι του γράφου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Ο πίνακας πιθανοτήτων μετάβασης είναι η πιθανότητα να ακολουθήσουμε μια ακμή από έναν κόμβο σε ένα άλλο</a:t>
                </a:r>
                <a:endParaRPr lang="en-US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𝑜𝑢𝑡𝑑𝑒𝑔𝑟𝑒𝑒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1165" t="-1600" r="-388" b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7678" y="5486400"/>
            <a:ext cx="798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Στα επόμενα θα θεωρήσουμε τον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ανάστροφο (</a:t>
            </a:r>
            <a:r>
              <a:rPr lang="en-US" dirty="0" smtClean="0">
                <a:latin typeface="+mn-lt"/>
              </a:rPr>
              <a:t>transpose</a:t>
            </a:r>
            <a:r>
              <a:rPr lang="el-GR" dirty="0" smtClean="0">
                <a:latin typeface="+mn-lt"/>
              </a:rPr>
              <a:t>)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του πίνακα Μ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4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5" name="Εξίσωση" r:id="rId11" imgW="1409700" imgH="1143000" progId="Equation.3">
                  <p:embed/>
                </p:oleObj>
              </mc:Choice>
              <mc:Fallback>
                <p:oleObj name="Εξίσωση" r:id="rId11" imgW="1409700" imgH="1143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 διάνυσμα πιθανοτήτων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1978" y="235035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Διάνυσμα που αποθηκεύει την πιθανότητα να είμαστε στον κόμβο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</a:t>
            </a:r>
            <a:r>
              <a:rPr lang="en-US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 smtClean="0">
                <a:latin typeface="+mn-lt"/>
              </a:rPr>
              <a:t> μετά από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βήμ</a:t>
            </a:r>
            <a:r>
              <a:rPr lang="el-GR" dirty="0">
                <a:latin typeface="+mn-lt"/>
              </a:rPr>
              <a:t>α</a:t>
            </a:r>
            <a:r>
              <a:rPr lang="el-GR" dirty="0" smtClean="0">
                <a:latin typeface="+mn-lt"/>
              </a:rPr>
              <a:t>τα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l-GR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latin typeface="+mn-lt"/>
                  </a:rPr>
                  <a:t>πιθανότητα να αρχίσουμε από τον κόμβο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(συνηθώς) ομοιόμορφη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l-GR" dirty="0" smtClean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l-GR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blipFill rotWithShape="0">
                <a:blip r:embed="rId4"/>
                <a:stretch>
                  <a:fillRect l="-1020" t="-1533" b="-61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7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Αρκεί η δημοτικότητα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Δεν είναι σημαντικό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πόσοι κόμβοι </a:t>
            </a:r>
            <a:r>
              <a:rPr lang="el-GR" dirty="0" smtClean="0"/>
              <a:t>δείχνουν σε μια σελίδα αλλά το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 σημαντικοί </a:t>
            </a:r>
            <a:r>
              <a:rPr lang="el-GR" dirty="0" smtClean="0"/>
              <a:t>είναι αυτοί οι κόμβοι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4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61" y="24850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09600" y="1524000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6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3625850" cy="2313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Η </a:t>
                </a:r>
                <a:r>
                  <a:rPr lang="en-US" dirty="0" smtClean="0">
                    <a:latin typeface="+mn-lt"/>
                  </a:rPr>
                  <a:t>stationary </a:t>
                </a:r>
                <a:r>
                  <a:rPr lang="el-GR" dirty="0" smtClean="0">
                    <a:latin typeface="+mn-lt"/>
                  </a:rPr>
                  <a:t>κατανομή ενός τυχαίου περίπατου με πίνακα μετάβασης </a:t>
                </a:r>
                <a:r>
                  <a:rPr lang="en-US" i="1" dirty="0" smtClean="0">
                    <a:latin typeface="+mn-lt"/>
                  </a:rPr>
                  <a:t>P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είναι η κατανομή πιθανοτήτων </a:t>
                </a:r>
                <a:r>
                  <a:rPr lang="el-GR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</a:t>
                </a:r>
                <a:r>
                  <a:rPr lang="el-GR" dirty="0" smtClean="0">
                    <a:latin typeface="+mn-lt"/>
                  </a:rPr>
                  <a:t> τέτοια ώστε </a:t>
                </a:r>
              </a:p>
              <a:p>
                <a:pPr marL="2628900" lvl="5" indent="-342900" algn="just">
                  <a:buFont typeface="Wingdings" panose="05000000000000000000" pitchFamily="2" charset="2"/>
                  <a:buChar char="§"/>
                </a:pPr>
                <a:r>
                  <a:rPr lang="el-GR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 </a:t>
                </a:r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= π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Το </a:t>
                </a:r>
                <a:r>
                  <a:rPr lang="el-GR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ιδιοδιάνυσμα</a:t>
                </a:r>
                <a:r>
                  <a:rPr lang="el-GR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(principal left eigenvector) </a:t>
                </a:r>
                <a:r>
                  <a:rPr lang="el-GR" dirty="0" smtClean="0">
                    <a:latin typeface="+mn-lt"/>
                  </a:rPr>
                  <a:t>του πίνακα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  <a:r>
                  <a:rPr lang="en-US" dirty="0" smtClean="0">
                    <a:latin typeface="+mn-lt"/>
                  </a:rPr>
                  <a:t> (</a:t>
                </a:r>
                <a:r>
                  <a:rPr lang="el-GR" dirty="0" smtClean="0">
                    <a:latin typeface="+mn-lt"/>
                  </a:rPr>
                  <a:t>οι στοχαστικοί πίνακες έχουν μέγιστη </a:t>
                </a:r>
                <a:r>
                  <a:rPr lang="el-GR" dirty="0" err="1" smtClean="0">
                    <a:latin typeface="+mn-lt"/>
                  </a:rPr>
                  <a:t>ιδιοτιμή</a:t>
                </a:r>
                <a:r>
                  <a:rPr lang="el-GR" dirty="0" smtClean="0">
                    <a:latin typeface="+mn-lt"/>
                  </a:rPr>
                  <a:t> 1)</a:t>
                </a:r>
                <a:endParaRPr lang="en-US" dirty="0" smtClean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Το ποσοστό των φορών που επισκεπτόμαστε την κατάσταση (κόμβο) </a:t>
                </a:r>
                <a:r>
                  <a:rPr lang="en-US" i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όταν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el-GR" i="1" dirty="0" smtClean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l-GR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Θεωρία Αλυσίδων </a:t>
                </a:r>
                <a:r>
                  <a:rPr lang="en-US" dirty="0" smtClean="0">
                    <a:latin typeface="+mn-lt"/>
                  </a:rPr>
                  <a:t>Markov: </a:t>
                </a:r>
                <a:r>
                  <a:rPr lang="el-GR" dirty="0" smtClean="0">
                    <a:latin typeface="+mn-lt"/>
                  </a:rPr>
                  <a:t>Ο τυχαίος περίπατος 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συγκλίνει</a:t>
                </a:r>
                <a:r>
                  <a:rPr lang="el-GR" dirty="0" smtClean="0">
                    <a:latin typeface="+mn-lt"/>
                  </a:rPr>
                  <a:t> σε μια μοναδική </a:t>
                </a:r>
                <a:r>
                  <a:rPr lang="en-US" dirty="0" smtClean="0">
                    <a:latin typeface="+mn-lt"/>
                  </a:rPr>
                  <a:t>stationary distribution </a:t>
                </a:r>
                <a:r>
                  <a:rPr lang="el-GR" dirty="0" smtClean="0">
                    <a:latin typeface="+mn-lt"/>
                  </a:rPr>
                  <a:t>ανεξάρτητα από την αρχική κατάσταση αν ο </a:t>
                </a:r>
                <a:r>
                  <a:rPr lang="el-GR" dirty="0" err="1" smtClean="0">
                    <a:latin typeface="+mn-lt"/>
                  </a:rPr>
                  <a:t>γράφος</a:t>
                </a:r>
                <a:r>
                  <a:rPr lang="el-GR" dirty="0" smtClean="0">
                    <a:latin typeface="+mn-lt"/>
                  </a:rPr>
                  <a:t> είναι 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ισχυρά συνεκτικός </a:t>
                </a:r>
                <a:r>
                  <a:rPr lang="el-GR" dirty="0" smtClean="0">
                    <a:latin typeface="+mn-lt"/>
                  </a:rPr>
                  <a:t>και δεν είναι </a:t>
                </a:r>
                <a:r>
                  <a:rPr lang="el-G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διμερής </a:t>
                </a:r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blipFill rotWithShape="0">
                <a:blip r:embed="rId3"/>
                <a:stretch>
                  <a:fillRect l="-1009" t="-927" r="-1081" b="-1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3810000"/>
            <a:ext cx="8686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9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794"/>
            <a:ext cx="8229600" cy="1143000"/>
          </a:xfrm>
        </p:spPr>
        <p:txBody>
          <a:bodyPr/>
          <a:lstStyle/>
          <a:p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l-GR" dirty="0" smtClean="0"/>
                  <a:t>Μετά από</a:t>
                </a:r>
                <a:r>
                  <a:rPr lang="en-US" dirty="0" smtClean="0"/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πολλές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επαναλήψεις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ανεξάρτητα από το αρχικό διάνυσμα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</a:t>
                </a:r>
                <a:r>
                  <a:rPr lang="el-GR" dirty="0" smtClean="0"/>
                  <a:t> γιατί υπολογίζει 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l-GR" dirty="0" smtClean="0"/>
                  <a:t>Ρυθμός σύγκλισης</a:t>
                </a:r>
                <a:endParaRPr lang="en-US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l-GR" dirty="0" smtClean="0"/>
                  <a:t>Καθορίζεται από τη δεύτερη </a:t>
                </a:r>
                <a:r>
                  <a:rPr lang="el-GR" dirty="0" err="1" smtClean="0"/>
                  <a:t>ιδιοτιμή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i-FI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l-GR" dirty="0" smtClean="0">
                  <a:solidFill>
                    <a:srgbClr val="0070C0"/>
                  </a:solidFill>
                  <a:latin typeface="Arial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  <a:blipFill rotWithShape="0">
                <a:blip r:embed="rId3"/>
                <a:stretch>
                  <a:fillRect l="-1704" t="-2826" b="-170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blipFill rotWithShape="0">
                <a:blip r:embed="rId4"/>
                <a:stretch>
                  <a:fillRect t="-5085" r="-2928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Τι σημαίνει η </a:t>
                </a:r>
                <a:r>
                  <a:rPr lang="en-US" sz="2400" dirty="0" smtClean="0"/>
                  <a:t>stationary distribution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ενός τυχαίου περίπατου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el-GR" sz="2400" dirty="0"/>
                  <a:t>η πιθανότητα να είμαστε στον κόμβο </a:t>
                </a:r>
                <a:r>
                  <a:rPr lang="en-US" sz="2400" i="1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μετά από ένα πολύ μεγάλο (άπειρο) αριθμό από βήματα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:r>
                  <a:rPr lang="el-GR" sz="2400" dirty="0" smtClean="0"/>
                  <a:t>όπου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ο πίνακας μετάβασης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το αρχικό διάνυσμα</a:t>
                </a: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 smtClean="0"/>
                  <a:t>: </a:t>
                </a:r>
                <a:r>
                  <a:rPr lang="el-GR" sz="2000" dirty="0" smtClean="0"/>
                  <a:t>πιθανότητα μετάβασης από το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στο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σε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ένα βήμα</a:t>
                </a:r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 smtClean="0"/>
                  <a:t> σε δύο βήματα </a:t>
                </a:r>
                <a:r>
                  <a:rPr lang="en-US" sz="2000" dirty="0" smtClean="0"/>
                  <a:t> (</a:t>
                </a:r>
                <a:r>
                  <a:rPr lang="el-GR" sz="2000" dirty="0" smtClean="0"/>
                  <a:t>πιθανότητα όλων των μονοπατιών μήκους 2)</a:t>
                </a:r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 σε </a:t>
                </a:r>
                <a:r>
                  <a:rPr lang="el-GR" sz="2000" dirty="0" smtClean="0"/>
                  <a:t>άπειρα </a:t>
                </a:r>
                <a:r>
                  <a:rPr lang="el-GR" sz="2000" dirty="0"/>
                  <a:t>βήματα </a:t>
                </a:r>
                <a:r>
                  <a:rPr lang="en-US" sz="2000" dirty="0" smtClean="0"/>
                  <a:t>– </a:t>
                </a:r>
                <a:r>
                  <a:rPr lang="el-GR" sz="2000" dirty="0" smtClean="0"/>
                  <a:t>δεν έχει σημασία το αρχικό σημείο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963" t="-9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2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5731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ορισμός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676400"/>
            <a:ext cx="8622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Ένας κόμβος είναι σημαντικός </a:t>
            </a:r>
            <a:r>
              <a:rPr lang="el-GR" dirty="0">
                <a:latin typeface="+mn-lt"/>
              </a:rPr>
              <a:t>αν δείχνουν σε </a:t>
            </a:r>
            <a:r>
              <a:rPr lang="el-GR" dirty="0" smtClean="0">
                <a:latin typeface="+mn-lt"/>
              </a:rPr>
              <a:t>αυτόν σημαντικοί κόμβοι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Κάθε </a:t>
            </a:r>
            <a:r>
              <a:rPr lang="el-GR" dirty="0" smtClean="0">
                <a:latin typeface="+mn-lt"/>
              </a:rPr>
              <a:t>κόμβος </a:t>
            </a:r>
            <a:r>
              <a:rPr lang="el-GR" dirty="0">
                <a:latin typeface="+mn-lt"/>
              </a:rPr>
              <a:t>έχει ένα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PageRank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Κάθε </a:t>
            </a:r>
            <a:r>
              <a:rPr lang="el-GR" dirty="0" smtClean="0">
                <a:latin typeface="+mn-lt"/>
              </a:rPr>
              <a:t>κόμβος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</a:t>
            </a:r>
            <a:r>
              <a:rPr lang="el-GR" dirty="0">
                <a:latin typeface="+mn-lt"/>
              </a:rPr>
              <a:t> το </a:t>
            </a:r>
            <a:r>
              <a:rPr lang="en-US" dirty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του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στους κόμβους που δείχνει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Το </a:t>
            </a:r>
            <a:r>
              <a:rPr lang="en-US" dirty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ενός κόμβου είναι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το άθροισμα </a:t>
            </a:r>
            <a:r>
              <a:rPr lang="el-GR" dirty="0">
                <a:latin typeface="+mn-lt"/>
              </a:rPr>
              <a:t>των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κόμβων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που δείχνουν σε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αυτόν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00" y="5105400"/>
                <a:ext cx="4521494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PageRank(v)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𝑃𝑎𝑔𝑒𝑅𝑎𝑛𝑘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105400"/>
                <a:ext cx="4521494" cy="588366"/>
              </a:xfrm>
              <a:prstGeom prst="rect">
                <a:avLst/>
              </a:prstGeom>
              <a:blipFill rotWithShape="0">
                <a:blip r:embed="rId2"/>
                <a:stretch>
                  <a:fillRect l="-4184" t="-2083"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1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462968" y="2087244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= </a:t>
            </a:r>
            <a:r>
              <a:rPr lang="en-US" sz="2400" dirty="0">
                <a:latin typeface="Calibri" pitchFamily="34" charset="0"/>
              </a:rPr>
              <a:t>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latin typeface="Calibri" pitchFamily="34" charset="0"/>
              </a:rPr>
              <a:t>+ </a:t>
            </a:r>
            <a:r>
              <a:rPr lang="en-US" sz="2400" dirty="0">
                <a:latin typeface="Calibri" pitchFamily="34" charset="0"/>
              </a:rPr>
              <a:t>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480431" y="2536507"/>
            <a:ext cx="4294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478843" y="3028632"/>
            <a:ext cx="3413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482018" y="3452494"/>
            <a:ext cx="2093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477256" y="3949382"/>
            <a:ext cx="1664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 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5041900" y="1640922"/>
            <a:ext cx="3439729" cy="3412504"/>
            <a:chOff x="2492375" y="2282397"/>
            <a:chExt cx="3439729" cy="3412504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παράδειγμα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827" y="5162202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r(u): PageRank(u)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5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10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αλγόριθμος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178656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Επαναληπτικός υπολογισμός (</a:t>
            </a:r>
            <a:r>
              <a:rPr lang="en-US" dirty="0" smtClean="0">
                <a:latin typeface="+mn-lt"/>
              </a:rPr>
              <a:t>power iteration method)</a:t>
            </a:r>
            <a:endParaRPr lang="el-GR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Initialize</a:t>
                </a:r>
                <a:r>
                  <a:rPr lang="en-US" dirty="0" smtClean="0">
                    <a:latin typeface="+mn-lt"/>
                  </a:rPr>
                  <a:t>   r</a:t>
                </a:r>
                <a:r>
                  <a:rPr lang="en-US" baseline="30000" dirty="0" smtClean="0">
                    <a:latin typeface="+mn-lt"/>
                  </a:rPr>
                  <a:t>0</a:t>
                </a:r>
                <a:r>
                  <a:rPr lang="en-US" dirty="0" smtClean="0">
                    <a:latin typeface="+mn-lt"/>
                  </a:rPr>
                  <a:t>(v)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 smtClean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+mn-lt"/>
                  </a:rPr>
                  <a:t>t = 1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repeat</a:t>
                </a:r>
              </a:p>
              <a:p>
                <a:r>
                  <a:rPr lang="en-US" dirty="0" smtClean="0">
                    <a:latin typeface="+mn-lt"/>
                  </a:rPr>
                  <a:t>      </a:t>
                </a:r>
                <a:r>
                  <a:rPr lang="en-US" dirty="0" err="1" smtClean="0">
                    <a:latin typeface="+mn-lt"/>
                  </a:rPr>
                  <a:t>r</a:t>
                </a:r>
                <a:r>
                  <a:rPr lang="en-US" baseline="30000" dirty="0" err="1" smtClean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(v</a:t>
                </a:r>
                <a:r>
                  <a:rPr lang="en-US" dirty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     t = t + 1  </a:t>
                </a:r>
                <a:endParaRPr lang="en-US" dirty="0">
                  <a:latin typeface="+mn-lt"/>
                </a:endParaRP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until </a:t>
                </a:r>
                <a:r>
                  <a:rPr lang="en-US" dirty="0" smtClean="0">
                    <a:latin typeface="+mn-lt"/>
                  </a:rPr>
                  <a:t>convergence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blipFill rotWithShape="0">
                <a:blip r:embed="rId2"/>
                <a:stretch>
                  <a:fillRect l="-2286" b="-28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00" y="4868760"/>
            <a:ext cx="2857772" cy="1598359"/>
            <a:chOff x="477256" y="1978124"/>
            <a:chExt cx="4297940" cy="2432923"/>
          </a:xfrm>
        </p:grpSpPr>
        <p:sp>
          <p:nvSpPr>
            <p:cNvPr id="5130" name="Text Box 35"/>
            <p:cNvSpPr txBox="1">
              <a:spLocks noChangeArrowheads="1"/>
            </p:cNvSpPr>
            <p:nvPr/>
          </p:nvSpPr>
          <p:spPr bwMode="auto">
            <a:xfrm>
              <a:off x="500038" y="1978124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dirty="0" smtClean="0">
                  <a:latin typeface="Calibri" pitchFamily="34" charset="0"/>
                </a:rPr>
                <a:t> </a:t>
              </a:r>
              <a:r>
                <a:rPr lang="en-US" sz="2400" dirty="0" smtClean="0">
                  <a:latin typeface="Calibri" pitchFamily="34" charset="0"/>
                </a:rPr>
                <a:t>= </a:t>
              </a:r>
              <a:r>
                <a:rPr lang="en-US" sz="2400" dirty="0">
                  <a:latin typeface="Calibri" pitchFamily="34" charset="0"/>
                </a:rPr>
                <a:t>1/3 </a:t>
              </a:r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400" dirty="0" smtClean="0">
                  <a:latin typeface="Calibri" pitchFamily="34" charset="0"/>
                </a:rPr>
                <a:t>+ </a:t>
              </a:r>
              <a:r>
                <a:rPr lang="en-US" sz="2400" dirty="0">
                  <a:latin typeface="Calibri" pitchFamily="34" charset="0"/>
                </a:rPr>
                <a:t>1/2 </a:t>
              </a:r>
              <a:r>
                <a:rPr lang="en-US" dirty="0" smtClean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1" name="Text Box 36"/>
            <p:cNvSpPr txBox="1">
              <a:spLocks noChangeArrowheads="1"/>
            </p:cNvSpPr>
            <p:nvPr/>
          </p:nvSpPr>
          <p:spPr bwMode="auto">
            <a:xfrm>
              <a:off x="480431" y="2536507"/>
              <a:ext cx="42947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 smtClean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+ </a:t>
              </a:r>
              <a:r>
                <a:rPr lang="en-US" dirty="0" smtClean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latin typeface="Calibri" pitchFamily="34" charset="0"/>
                </a:rPr>
                <a:t>+ 1/3 </a:t>
              </a:r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2" name="Text Box 37"/>
            <p:cNvSpPr txBox="1">
              <a:spLocks noChangeArrowheads="1"/>
            </p:cNvSpPr>
            <p:nvPr/>
          </p:nvSpPr>
          <p:spPr bwMode="auto">
            <a:xfrm>
              <a:off x="478843" y="3028632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solidFill>
                    <a:srgbClr val="0033CC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 smtClean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+ 1/3 </a:t>
              </a:r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3" name="Text Box 38"/>
            <p:cNvSpPr txBox="1">
              <a:spLocks noChangeArrowheads="1"/>
            </p:cNvSpPr>
            <p:nvPr/>
          </p:nvSpPr>
          <p:spPr bwMode="auto">
            <a:xfrm>
              <a:off x="482018" y="3452494"/>
              <a:ext cx="20938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 smtClean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4" name="Text Box 39"/>
            <p:cNvSpPr txBox="1">
              <a:spLocks noChangeArrowheads="1"/>
            </p:cNvSpPr>
            <p:nvPr/>
          </p:nvSpPr>
          <p:spPr bwMode="auto">
            <a:xfrm>
              <a:off x="477256" y="3949382"/>
              <a:ext cx="1664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400" dirty="0" smtClean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</a:t>
              </a:r>
              <a:r>
                <a:rPr lang="en-US" dirty="0" smtClean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</p:grpSp>
      <p:grpSp>
        <p:nvGrpSpPr>
          <p:cNvPr id="2" name="Group 38"/>
          <p:cNvGrpSpPr/>
          <p:nvPr/>
        </p:nvGrpSpPr>
        <p:grpSpPr>
          <a:xfrm>
            <a:off x="5041900" y="1640922"/>
            <a:ext cx="3439729" cy="3412504"/>
            <a:chOff x="2492375" y="2282397"/>
            <a:chExt cx="3439729" cy="3412504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32299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πίνακες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97385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l-GR" dirty="0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09606"/>
              </p:ext>
            </p:extLst>
          </p:nvPr>
        </p:nvGraphicFramePr>
        <p:xfrm>
          <a:off x="420688" y="2135090"/>
          <a:ext cx="32607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6" name="Equation" r:id="rId9" imgW="1726920" imgH="1143000" progId="Equation.3">
                  <p:embed/>
                </p:oleObj>
              </mc:Choice>
              <mc:Fallback>
                <p:oleObj name="Equation" r:id="rId9" imgW="17269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135090"/>
                        <a:ext cx="32607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806538"/>
              </p:ext>
            </p:extLst>
          </p:nvPr>
        </p:nvGraphicFramePr>
        <p:xfrm>
          <a:off x="277681" y="4470209"/>
          <a:ext cx="1247775" cy="22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7" name="Equation" r:id="rId11" imgW="660240" imgH="1168200" progId="Equation.3">
                  <p:embed/>
                </p:oleObj>
              </mc:Choice>
              <mc:Fallback>
                <p:oleObj name="Equation" r:id="rId11" imgW="6602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81" y="4470209"/>
                        <a:ext cx="1247775" cy="220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8601" y="948310"/>
                <a:ext cx="4876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Μ</a:t>
                </a:r>
                <a:r>
                  <a:rPr lang="el-GR" sz="2000" dirty="0" smtClean="0">
                    <a:latin typeface="+mn-lt"/>
                  </a:rPr>
                  <a:t>: </a:t>
                </a:r>
                <a:r>
                  <a:rPr lang="en-US" sz="2000" dirty="0" smtClean="0">
                    <a:latin typeface="+mn-lt"/>
                  </a:rPr>
                  <a:t>M[</a:t>
                </a:r>
                <a:r>
                  <a:rPr lang="en-US" sz="2000" dirty="0" err="1" smtClean="0">
                    <a:latin typeface="+mn-lt"/>
                  </a:rPr>
                  <a:t>i</a:t>
                </a:r>
                <a:r>
                  <a:rPr lang="en-US" sz="2000" dirty="0" smtClean="0">
                    <a:latin typeface="+mn-lt"/>
                  </a:rPr>
                  <a:t>, j]</a:t>
                </a:r>
                <a:r>
                  <a:rPr lang="el-GR" sz="2000" dirty="0" smtClean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1/</a:t>
                </a:r>
                <a:r>
                  <a:rPr lang="en-US" sz="2000" dirty="0" err="1" smtClean="0">
                    <a:latin typeface="+mn-lt"/>
                  </a:rPr>
                  <a:t>outdegree</a:t>
                </a:r>
                <a:r>
                  <a:rPr lang="en-US" sz="2000" dirty="0" smtClean="0">
                    <a:latin typeface="+mn-lt"/>
                  </a:rPr>
                  <a:t>(j) </a:t>
                </a:r>
                <a:r>
                  <a:rPr lang="el-GR" sz="2000" dirty="0" smtClean="0">
                    <a:latin typeface="+mn-lt"/>
                  </a:rPr>
                  <a:t>αν </a:t>
                </a:r>
                <a:r>
                  <a:rPr lang="en-US" sz="2000" dirty="0" smtClean="0">
                    <a:latin typeface="+mn-lt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 smtClean="0">
                    <a:latin typeface="+mn-lt"/>
                  </a:rPr>
                  <a:t>0, αλλιώς </a:t>
                </a:r>
              </a:p>
              <a:p>
                <a:r>
                  <a:rPr lang="en-US" sz="20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l-GR" sz="2000" dirty="0" smtClean="0">
                    <a:latin typeface="+mn-lt"/>
                  </a:rPr>
                  <a:t>το διάνυσμα </a:t>
                </a:r>
                <a:r>
                  <a:rPr lang="el-GR" sz="2000" i="1" dirty="0" smtClean="0">
                    <a:latin typeface="+mn-lt"/>
                  </a:rPr>
                  <a:t>στήλη</a:t>
                </a:r>
                <a:r>
                  <a:rPr lang="el-GR" sz="2000" dirty="0" smtClean="0">
                    <a:latin typeface="+mn-lt"/>
                  </a:rPr>
                  <a:t> με τις </a:t>
                </a:r>
                <a:r>
                  <a:rPr lang="en-US" sz="2000" dirty="0" smtClean="0">
                    <a:latin typeface="+mn-lt"/>
                  </a:rPr>
                  <a:t>PageRank </a:t>
                </a:r>
                <a:r>
                  <a:rPr lang="el-GR" sz="2000" dirty="0" smtClean="0">
                    <a:latin typeface="+mn-lt"/>
                  </a:rPr>
                  <a:t>τιμές</a:t>
                </a:r>
                <a:endParaRPr lang="el-GR" sz="2000" dirty="0">
                  <a:latin typeface="+mn-lt"/>
                </a:endParaRPr>
              </a:p>
              <a:p>
                <a:r>
                  <a:rPr lang="en-US" sz="20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</a:t>
                </a:r>
                <a:r>
                  <a:rPr lang="en-US" sz="2000" dirty="0" smtClean="0">
                    <a:latin typeface="+mn-lt"/>
                  </a:rPr>
                  <a:t> = </a:t>
                </a:r>
                <a:r>
                  <a:rPr lang="en-US" sz="2000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M</a:t>
                </a:r>
                <a:r>
                  <a:rPr lang="en-US" sz="2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</a:t>
                </a:r>
                <a:endParaRPr lang="el-GR" sz="2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01" y="948310"/>
                <a:ext cx="4876800" cy="1015663"/>
              </a:xfrm>
              <a:prstGeom prst="rect">
                <a:avLst/>
              </a:prstGeom>
              <a:blipFill rotWithShape="0">
                <a:blip r:embed="rId13"/>
                <a:stretch>
                  <a:fillRect l="-1250" t="-3614" b="-10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0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5731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πίνακες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391687"/>
                <a:ext cx="8001000" cy="438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Επεκτάσεις</a:t>
                </a:r>
              </a:p>
              <a:p>
                <a:r>
                  <a:rPr lang="en-US" dirty="0" smtClean="0">
                    <a:latin typeface="+mn-lt"/>
                  </a:rPr>
                  <a:t>Dead ends:</a:t>
                </a:r>
                <a:r>
                  <a:rPr lang="el-GR" dirty="0" smtClean="0">
                    <a:latin typeface="+mn-lt"/>
                  </a:rPr>
                  <a:t> η στήλη στο Μ που του αντιστοιχεί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/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l-GR" sz="1600" dirty="0" smtClean="0">
                    <a:latin typeface="+mn-lt"/>
                  </a:rPr>
                  <a:t>  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l-G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/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e>
                    </m:d>
                  </m:oMath>
                </a14:m>
                <a:endParaRPr lang="el-GR" sz="1600" dirty="0" smtClean="0">
                  <a:latin typeface="+mn-lt"/>
                </a:endParaRPr>
              </a:p>
              <a:p>
                <a:endParaRPr lang="el-GR" dirty="0" smtClean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r>
                  <a:rPr lang="en-US" dirty="0" smtClean="0">
                    <a:latin typeface="+mn-lt"/>
                  </a:rPr>
                  <a:t>Spider traps (loops): </a:t>
                </a:r>
                <a:r>
                  <a:rPr lang="el-GR" dirty="0" smtClean="0">
                    <a:latin typeface="+mn-lt"/>
                  </a:rPr>
                  <a:t>ακμές με πιθανότητα 1-β</a:t>
                </a:r>
                <a:endParaRPr lang="en-US" dirty="0" smtClean="0">
                  <a:latin typeface="+mn-lt"/>
                </a:endParaRPr>
              </a:p>
              <a:p>
                <a:r>
                  <a:rPr lang="en-US" dirty="0" smtClean="0">
                    <a:latin typeface="+mn-lt"/>
                  </a:rPr>
                  <a:t>	</a:t>
                </a:r>
                <a:r>
                  <a:rPr lang="el-GR" dirty="0" smtClean="0">
                    <a:latin typeface="+mn-lt"/>
                  </a:rPr>
                  <a:t>β Μ + (1-β)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e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…</m:t>
                        </m:r>
                      </m:e>
                    </m:d>
                  </m:oMath>
                </a14:m>
                <a:endParaRPr 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91687"/>
                <a:ext cx="8001000" cy="4381712"/>
              </a:xfrm>
              <a:prstGeom prst="rect">
                <a:avLst/>
              </a:prstGeom>
              <a:blipFill rotWithShape="0">
                <a:blip r:embed="rId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3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32299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Περίληψη: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random walks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329557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Ξεκίνα από 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κάποιον </a:t>
            </a:r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τυχαίο κόμβο </a:t>
            </a:r>
          </a:p>
          <a:p>
            <a:pPr algn="just"/>
            <a:endParaRPr lang="el-GR" sz="1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τυχαία μια 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από τις εξερχόμενες ακμές του </a:t>
            </a:r>
            <a:endParaRPr lang="el-GR" sz="1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Ακολούθησε 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την ακμή</a:t>
            </a:r>
          </a:p>
          <a:p>
            <a:pPr marL="0" lvl="1" algn="just"/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Επανέλαβε</a:t>
            </a:r>
          </a:p>
          <a:p>
            <a:pPr marL="0" lvl="1" algn="just"/>
            <a:endParaRPr lang="el-GR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(με άλματα</a:t>
            </a:r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</a:t>
            </a:r>
            <a:endParaRPr lang="el-GR" sz="18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Με πιθανότητα </a:t>
            </a:r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β</a:t>
            </a:r>
          </a:p>
          <a:p>
            <a:pPr algn="just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τυχαία μια από τις εξερχόμενες ακμές του </a:t>
            </a: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Ακολούθησε την ακμή</a:t>
            </a:r>
          </a:p>
          <a:p>
            <a:pPr algn="just"/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Με πιθανότητα </a:t>
            </a:r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1-β</a:t>
            </a:r>
          </a:p>
          <a:p>
            <a:pPr algn="just"/>
            <a:r>
              <a:rPr lang="el-GR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Επέλεξε ένα τυχαίο </a:t>
            </a:r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κόμβο</a:t>
            </a:r>
            <a:endParaRPr lang="el-GR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96150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Random surfer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4800" y="5638800"/>
                <a:ext cx="838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+mn-lt"/>
                  </a:rPr>
                  <a:t>PageRank </a:t>
                </a:r>
                <a:r>
                  <a:rPr lang="el-GR" dirty="0" smtClean="0">
                    <a:latin typeface="+mn-lt"/>
                  </a:rPr>
                  <a:t>του κόμβου </a:t>
                </a:r>
                <a:r>
                  <a:rPr lang="en-US" dirty="0" smtClean="0">
                    <a:latin typeface="+mn-lt"/>
                  </a:rPr>
                  <a:t>u</a:t>
                </a:r>
                <a:r>
                  <a:rPr lang="el-GR" dirty="0" smtClean="0">
                    <a:latin typeface="+mn-lt"/>
                  </a:rPr>
                  <a:t>: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l-GR" dirty="0" smtClean="0">
                    <a:latin typeface="+mn-lt"/>
                  </a:rPr>
                  <a:t>το </a:t>
                </a:r>
                <a:r>
                  <a:rPr lang="el-GR" dirty="0">
                    <a:latin typeface="+mn-lt"/>
                  </a:rPr>
                  <a:t>ποσοστό των </a:t>
                </a:r>
                <a:r>
                  <a:rPr lang="el-GR" dirty="0" smtClean="0">
                    <a:latin typeface="+mn-lt"/>
                  </a:rPr>
                  <a:t>φορών (πιθανότητα) </a:t>
                </a:r>
                <a:r>
                  <a:rPr lang="el-GR" dirty="0">
                    <a:latin typeface="+mn-lt"/>
                  </a:rPr>
                  <a:t>που επισκεπτόμαστε </a:t>
                </a:r>
                <a:r>
                  <a:rPr lang="el-GR" dirty="0" smtClean="0">
                    <a:latin typeface="+mn-lt"/>
                  </a:rPr>
                  <a:t>τον κόμβο όταν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el-GR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38800"/>
                <a:ext cx="8382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45" t="-5882" r="-1091" b="-161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+mn-lt"/>
              </a:rPr>
              <a:t>PageRank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 (επανάληψη)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Vanilla random walk</a:t>
            </a:r>
          </a:p>
          <a:p>
            <a:pPr lvl="1"/>
            <a:r>
              <a:rPr lang="el-GR" dirty="0" smtClean="0"/>
              <a:t>Κάνουμε το πίνακα γειτνίασης στοχαστικό και τρέχουμε ένα τυχαίο περίπατο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1" name="Equation" r:id="rId4" imgW="1854200" imgH="1143000" progId="Equation.3">
                  <p:embed/>
                </p:oleObj>
              </mc:Choice>
              <mc:Fallback>
                <p:oleObj name="Equation" r:id="rId4" imgW="18542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συμβαίνει με τα αδιέξοδα (</a:t>
            </a:r>
            <a:r>
              <a:rPr lang="en-US" dirty="0" smtClean="0">
                <a:solidFill>
                  <a:srgbClr val="FF6600"/>
                </a:solidFill>
              </a:rPr>
              <a:t>sink </a:t>
            </a:r>
            <a:r>
              <a:rPr lang="en-US" dirty="0" smtClean="0"/>
              <a:t>nodes</a:t>
            </a:r>
            <a:r>
              <a:rPr lang="el-GR" dirty="0" smtClean="0"/>
              <a:t>);</a:t>
            </a:r>
            <a:endParaRPr lang="en-US" dirty="0" smtClean="0"/>
          </a:p>
          <a:p>
            <a:pPr lvl="1"/>
            <a:r>
              <a:rPr lang="el-GR" dirty="0" smtClean="0"/>
              <a:t>Όταν ο τυχαίος περίπατος φτάσει σε έναν κόμβο χωρίς εξερχόμενες ακμές; </a:t>
            </a:r>
            <a:endParaRPr lang="en-US" dirty="0" smtClean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3" name="Equation" r:id="rId4" imgW="1854200" imgH="1143000" progId="Equation.3">
                  <p:embed/>
                </p:oleObj>
              </mc:Choice>
              <mc:Fallback>
                <p:oleObj name="Equation" r:id="rId4" imgW="18542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27914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+mn-lt"/>
              </a:rPr>
              <a:t>Στις διαφάνειες έχουμε τον ανάστροφο του </a:t>
            </a:r>
            <a:r>
              <a:rPr lang="el-GR" sz="1600" i="1" dirty="0" smtClean="0">
                <a:latin typeface="+mn-lt"/>
              </a:rPr>
              <a:t>Μ</a:t>
            </a:r>
            <a:r>
              <a:rPr lang="el-GR" sz="1600" dirty="0" smtClean="0">
                <a:latin typeface="+mn-lt"/>
              </a:rPr>
              <a:t> 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80" name="Equation" r:id="rId4" imgW="1981200" imgH="1143000" progId="Equation.3">
                  <p:embed/>
                </p:oleObj>
              </mc:Choice>
              <mc:Fallback>
                <p:oleObj name="Equation" r:id="rId4" imgW="19812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Αντικαθιστούμε αυτά τα διανύσματα με ένα διάνυσμα </a:t>
            </a:r>
            <a:r>
              <a:rPr lang="en-US" dirty="0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l-GR" dirty="0" smtClean="0"/>
              <a:t>συνήθως</a:t>
            </a:r>
            <a:r>
              <a:rPr lang="en-US" dirty="0" smtClean="0"/>
              <a:t>, </a:t>
            </a:r>
            <a:r>
              <a:rPr lang="el-GR" dirty="0" smtClean="0"/>
              <a:t>το ομοιόμορφο διάνυσμα</a:t>
            </a:r>
            <a:endParaRPr lang="en-US" dirty="0" smtClean="0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81" name="Equation" r:id="rId6" imgW="1231900" imgH="457200" progId="Equation.3">
                  <p:embed/>
                </p:oleObj>
              </mc:Choice>
              <mc:Fallback>
                <p:oleObj name="Equation" r:id="rId6" imgW="12319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τα </a:t>
            </a:r>
            <a:r>
              <a:rPr lang="en-US" dirty="0" smtClean="0"/>
              <a:t>loops</a:t>
            </a:r>
            <a:r>
              <a:rPr lang="el-GR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(</a:t>
            </a:r>
            <a:r>
              <a:rPr lang="en-US" dirty="0" smtClean="0"/>
              <a:t>spider traps)</a:t>
            </a:r>
            <a:r>
              <a:rPr lang="el-GR" dirty="0"/>
              <a:t>;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04189"/>
              </p:ext>
            </p:extLst>
          </p:nvPr>
        </p:nvGraphicFramePr>
        <p:xfrm>
          <a:off x="441325" y="3679825"/>
          <a:ext cx="78390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3" name="Equation" r:id="rId4" imgW="4152600" imgH="1143000" progId="Equation.3">
                  <p:embed/>
                </p:oleObj>
              </mc:Choice>
              <mc:Fallback>
                <p:oleObj name="Equation" r:id="rId4" imgW="41526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679825"/>
                        <a:ext cx="783907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852657"/>
            <a:ext cx="8229600" cy="2554387"/>
          </a:xfrm>
        </p:spPr>
        <p:txBody>
          <a:bodyPr>
            <a:noAutofit/>
          </a:bodyPr>
          <a:lstStyle/>
          <a:p>
            <a:r>
              <a:rPr lang="el-GR" sz="2400" dirty="0" smtClean="0"/>
              <a:t>Προσθέτουμε ένα τυχαίο άλμα σε ένα διάνυσμα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v</a:t>
            </a:r>
            <a:r>
              <a:rPr lang="en-US" sz="2400" dirty="0" smtClean="0"/>
              <a:t> </a:t>
            </a:r>
            <a:r>
              <a:rPr lang="el-GR" sz="2400" dirty="0" smtClean="0"/>
              <a:t>με πιθανότητα </a:t>
            </a:r>
            <a:r>
              <a:rPr lang="en-US" sz="2400" dirty="0" smtClean="0">
                <a:solidFill>
                  <a:srgbClr val="0070C0"/>
                </a:solidFill>
              </a:rPr>
              <a:t>1</a:t>
            </a:r>
            <a:r>
              <a:rPr lang="el-GR" sz="2400" dirty="0" smtClean="0">
                <a:solidFill>
                  <a:srgbClr val="0070C0"/>
                </a:solidFill>
              </a:rPr>
              <a:t>-β</a:t>
            </a:r>
            <a:endParaRPr lang="fi-FI" sz="2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l-GR" sz="2400" dirty="0"/>
              <a:t>συνήθως</a:t>
            </a:r>
            <a:r>
              <a:rPr lang="en-US" sz="2400" dirty="0"/>
              <a:t>, </a:t>
            </a:r>
            <a:r>
              <a:rPr lang="el-GR" sz="2400" dirty="0"/>
              <a:t>το ομοιόμορφο </a:t>
            </a:r>
            <a:r>
              <a:rPr lang="el-GR" sz="2400" dirty="0" smtClean="0"/>
              <a:t>διάνυσμα</a:t>
            </a:r>
            <a:endParaRPr lang="en-US" sz="2400" dirty="0" smtClean="0"/>
          </a:p>
          <a:p>
            <a:pPr lvl="1"/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r>
              <a:rPr lang="el-GR" sz="2400" dirty="0" smtClean="0"/>
              <a:t> </a:t>
            </a:r>
            <a:r>
              <a:rPr lang="en-US" sz="2400" dirty="0" smtClean="0"/>
              <a:t>dumping factor</a:t>
            </a:r>
            <a:endParaRPr lang="en-US" sz="2400" dirty="0"/>
          </a:p>
          <a:p>
            <a:r>
              <a:rPr lang="el-GR" sz="2400" dirty="0" smtClean="0">
                <a:cs typeface="Times New Roman" pitchFamily="18" charset="0"/>
              </a:rPr>
              <a:t>Ο τυχαίος περίπατος ξαναρχίζει μετά από </a:t>
            </a:r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sz="2400" dirty="0" smtClean="0">
                <a:solidFill>
                  <a:srgbClr val="0070C0"/>
                </a:solidFill>
                <a:cs typeface="Times New Roman" pitchFamily="18" charset="0"/>
              </a:rPr>
              <a:t>β</a:t>
            </a:r>
            <a:r>
              <a:rPr lang="en-US" sz="2400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βήματα</a:t>
            </a:r>
            <a:r>
              <a:rPr lang="en-US" sz="2400" dirty="0" smtClean="0">
                <a:cs typeface="Times New Roman" pitchFamily="18" charset="0"/>
              </a:rPr>
              <a:t> in expectation</a:t>
            </a:r>
          </a:p>
          <a:p>
            <a:pPr lvl="1"/>
            <a:r>
              <a:rPr lang="el-GR" sz="2000" dirty="0" smtClean="0">
                <a:cs typeface="Times New Roman" pitchFamily="18" charset="0"/>
              </a:rPr>
              <a:t>Εξασφαλίζει </a:t>
            </a:r>
            <a:r>
              <a:rPr lang="en-US" sz="2000" dirty="0" smtClean="0">
                <a:cs typeface="Times New Roman" pitchFamily="18" charset="0"/>
              </a:rPr>
              <a:t>irreducibility</a:t>
            </a:r>
            <a:endParaRPr lang="en-US" sz="2000" dirty="0" smtClean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178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</a:t>
            </a:r>
            <a:r>
              <a:rPr lang="el-GR" sz="2000" dirty="0" smtClean="0">
                <a:solidFill>
                  <a:srgbClr val="0066FF"/>
                </a:solidFill>
                <a:latin typeface="Calibri" pitchFamily="34" charset="0"/>
              </a:rPr>
              <a:t>β</a:t>
            </a:r>
            <a:r>
              <a:rPr lang="en-US" sz="2000" dirty="0" smtClean="0">
                <a:solidFill>
                  <a:srgbClr val="0066FF"/>
                </a:solidFill>
                <a:latin typeface="Calibri" pitchFamily="34" charset="0"/>
              </a:rPr>
              <a:t>P</a:t>
            </a:r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’ + (</a:t>
            </a:r>
            <a:r>
              <a:rPr lang="en-US" sz="2000" dirty="0" smtClean="0">
                <a:solidFill>
                  <a:srgbClr val="0066FF"/>
                </a:solidFill>
                <a:latin typeface="Calibri" pitchFamily="34" charset="0"/>
              </a:rPr>
              <a:t>1-</a:t>
            </a:r>
            <a:r>
              <a:rPr lang="el-GR" sz="2000" dirty="0" smtClean="0">
                <a:solidFill>
                  <a:srgbClr val="0066FF"/>
                </a:solidFill>
                <a:latin typeface="Calibri" pitchFamily="34" charset="0"/>
              </a:rPr>
              <a:t>β</a:t>
            </a:r>
            <a:r>
              <a:rPr lang="en-US" sz="2000" dirty="0" smtClean="0">
                <a:solidFill>
                  <a:srgbClr val="0066FF"/>
                </a:solidFill>
                <a:latin typeface="Calibri" pitchFamily="34" charset="0"/>
              </a:rPr>
              <a:t>)</a:t>
            </a:r>
            <a:r>
              <a:rPr lang="en-US" sz="2000" dirty="0" err="1" smtClean="0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 smtClean="0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</a:t>
            </a:r>
            <a:r>
              <a:rPr lang="el-GR" sz="2000" dirty="0" smtClean="0">
                <a:latin typeface="Calibri" pitchFamily="34" charset="0"/>
              </a:rPr>
              <a:t>όπου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u </a:t>
            </a:r>
            <a:r>
              <a:rPr lang="el-GR" sz="2000" dirty="0" smtClean="0">
                <a:latin typeface="Calibri" pitchFamily="34" charset="0"/>
              </a:rPr>
              <a:t>διάνυσμα με όλα </a:t>
            </a:r>
            <a:r>
              <a:rPr lang="en-US" sz="2000" dirty="0" smtClean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3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1960" y="2057400"/>
            <a:ext cx="7781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+mn-lt"/>
              </a:rPr>
              <a:t>Ονομάζεται και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τυχαίος περίπατος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επανεκκίνηση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(random walk with restart)</a:t>
            </a:r>
          </a:p>
          <a:p>
            <a:pPr algn="just"/>
            <a:endParaRPr lang="el-GR" dirty="0">
              <a:latin typeface="+mn-lt"/>
            </a:endParaRPr>
          </a:p>
          <a:p>
            <a:pPr algn="just"/>
            <a:r>
              <a:rPr lang="el-GR" dirty="0" smtClean="0">
                <a:latin typeface="+mn-lt"/>
              </a:rPr>
              <a:t>Με τα </a:t>
            </a:r>
            <a:r>
              <a:rPr lang="en-US" dirty="0" smtClean="0">
                <a:latin typeface="+mn-lt"/>
              </a:rPr>
              <a:t>random jumps, </a:t>
            </a:r>
            <a:r>
              <a:rPr lang="el-GR" dirty="0" smtClean="0">
                <a:latin typeface="+mn-lt"/>
              </a:rPr>
              <a:t>τα μικρότερα μονοπάτια, είναι πιο σημαντικά</a:t>
            </a:r>
          </a:p>
          <a:p>
            <a:pPr algn="just"/>
            <a:endParaRPr lang="el-GR" dirty="0">
              <a:latin typeface="+mn-lt"/>
            </a:endParaRPr>
          </a:p>
          <a:p>
            <a:pPr algn="just"/>
            <a:r>
              <a:rPr lang="el-GR" dirty="0" smtClean="0">
                <a:latin typeface="+mn-lt"/>
              </a:rPr>
              <a:t>Αν το διάνυσμα </a:t>
            </a:r>
            <a:r>
              <a:rPr lang="en-US" dirty="0" smtClean="0">
                <a:latin typeface="+mn-lt"/>
              </a:rPr>
              <a:t>v </a:t>
            </a:r>
            <a:r>
              <a:rPr lang="el-GR" dirty="0" smtClean="0">
                <a:latin typeface="+mn-lt"/>
              </a:rPr>
              <a:t>που γίνεται το </a:t>
            </a:r>
            <a:r>
              <a:rPr lang="en-US" dirty="0" smtClean="0">
                <a:latin typeface="+mn-lt"/>
              </a:rPr>
              <a:t>jump </a:t>
            </a:r>
            <a:r>
              <a:rPr lang="el-GR" dirty="0" smtClean="0">
                <a:latin typeface="+mn-lt"/>
              </a:rPr>
              <a:t>δεν είναι </a:t>
            </a:r>
            <a:r>
              <a:rPr lang="en-US" dirty="0" smtClean="0">
                <a:latin typeface="+mn-lt"/>
              </a:rPr>
              <a:t>uniform, </a:t>
            </a:r>
            <a:r>
              <a:rPr lang="el-GR" dirty="0" smtClean="0">
                <a:latin typeface="+mn-lt"/>
              </a:rPr>
              <a:t>τότε μια </a:t>
            </a:r>
            <a:r>
              <a:rPr lang="el-GR" i="1" dirty="0" smtClean="0">
                <a:latin typeface="+mn-lt"/>
              </a:rPr>
              <a:t>προτίμηση </a:t>
            </a:r>
            <a:r>
              <a:rPr lang="el-GR" dirty="0" smtClean="0">
                <a:latin typeface="+mn-lt"/>
              </a:rPr>
              <a:t>σε συγκεκριμένους κόμβους (κόμβοι σε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«μικρή» απόσταση </a:t>
            </a:r>
            <a:r>
              <a:rPr lang="el-GR" dirty="0" smtClean="0">
                <a:latin typeface="+mn-lt"/>
              </a:rPr>
              <a:t>από τους «</a:t>
            </a:r>
            <a:r>
              <a:rPr lang="en-US" dirty="0" smtClean="0">
                <a:latin typeface="+mn-lt"/>
              </a:rPr>
              <a:t>restart</a:t>
            </a:r>
            <a:r>
              <a:rPr lang="el-GR" dirty="0" smtClean="0">
                <a:latin typeface="+mn-lt"/>
              </a:rPr>
              <a:t>»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κόμβους)</a:t>
            </a:r>
            <a:endParaRPr lang="el-GR" dirty="0"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35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626938"/>
            <a:ext cx="7298727" cy="5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8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85886" y="2057400"/>
            <a:ext cx="8155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Η σημασία μιας σελίδας μόνο με βάση το δίκτυο – ανεξάρτητη από την ερώτηση (ή, το θέμα)</a:t>
            </a:r>
          </a:p>
          <a:p>
            <a:endParaRPr lang="el-GR" sz="2800" dirty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Πως μπορούμε να υπολογίσουμε «θεματικό» ή </a:t>
            </a:r>
            <a:r>
              <a:rPr lang="en-US" sz="2800" dirty="0" smtClean="0">
                <a:latin typeface="+mn-lt"/>
              </a:rPr>
              <a:t>personalized</a:t>
            </a:r>
            <a:r>
              <a:rPr lang="el-G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PageRank;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3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30942" y="1477962"/>
            <a:ext cx="8155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Έστω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ένα σύνολο από σελίδες «συναφείς» με το θέμα</a:t>
            </a:r>
          </a:p>
          <a:p>
            <a:r>
              <a:rPr lang="el-GR" sz="2800" dirty="0" smtClean="0">
                <a:latin typeface="+mn-lt"/>
              </a:rPr>
              <a:t>Προσθέτουμε συνδέσεις </a:t>
            </a:r>
            <a:r>
              <a:rPr lang="en-US" sz="2800" dirty="0" smtClean="0">
                <a:latin typeface="+mn-lt"/>
              </a:rPr>
              <a:t>teleports </a:t>
            </a:r>
            <a:r>
              <a:rPr lang="el-GR" sz="2800" dirty="0" smtClean="0">
                <a:latin typeface="+mn-lt"/>
              </a:rPr>
              <a:t>σε αυτές αντί σε τυχαίους κόμβους</a:t>
            </a:r>
            <a:endParaRPr lang="el-GR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9" y="3581400"/>
            <a:ext cx="8002124" cy="1141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257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Γειτνίαση με τις σελίδες στο σύνολο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</p:spTree>
    <p:extLst>
      <p:ext uri="{BB962C8B-B14F-4D97-AF65-F5344CB8AC3E}">
        <p14:creationId xmlns:p14="http://schemas.microsoft.com/office/powerpoint/2010/main" val="37769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48540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Link Farms</a:t>
            </a:r>
            <a:r>
              <a:rPr lang="en-US" dirty="0" smtClean="0">
                <a:latin typeface="+mn-lt"/>
              </a:rPr>
              <a:t>: </a:t>
            </a:r>
            <a:r>
              <a:rPr lang="el-GR" dirty="0" smtClean="0">
                <a:latin typeface="+mn-lt"/>
              </a:rPr>
              <a:t>δίκτυα από εκατομμύρια σελίδες που δείχνουν η μία στην άλλη με στόχο την αύξηση του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κάποιων σελίδων</a:t>
            </a:r>
            <a:endParaRPr lang="el-GR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85732"/>
            <a:ext cx="2747358" cy="38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175620" y="219456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Βασική ιδέα: Μια σελίδα είναι σημαντική αν δείχνουν σε αυτήν σημαντικές σελίδες</a:t>
            </a:r>
            <a:endParaRPr lang="en-US" sz="2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H</a:t>
            </a:r>
            <a:r>
              <a:rPr lang="el-GR" sz="2800" dirty="0" smtClean="0">
                <a:latin typeface="+mn-lt"/>
              </a:rPr>
              <a:t> αξία (</a:t>
            </a:r>
            <a:r>
              <a:rPr lang="en-US" sz="2800" dirty="0" smtClean="0">
                <a:latin typeface="+mn-lt"/>
              </a:rPr>
              <a:t>PageRank) </a:t>
            </a:r>
            <a:r>
              <a:rPr lang="el-GR" sz="2800" dirty="0" smtClean="0">
                <a:latin typeface="+mn-lt"/>
              </a:rPr>
              <a:t>ενός κόμβου είναι το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άθροισμα</a:t>
            </a:r>
            <a:r>
              <a:rPr lang="el-GR" sz="2800" dirty="0" smtClean="0">
                <a:latin typeface="+mn-lt"/>
              </a:rPr>
              <a:t> της αξίας των φίλων του</a:t>
            </a:r>
            <a:endParaRPr lang="en-US" sz="2800" dirty="0" smtClean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9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χρήση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την ανάκτηση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99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Σελίδες με μεγάλο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υψηλότερα στη διάταξη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Τελικός βαθμός συνδυασμός πολλών χαρακτηριστικών </a:t>
            </a:r>
            <a:r>
              <a:rPr lang="en-US" dirty="0" smtClean="0">
                <a:latin typeface="+mn-lt"/>
              </a:rPr>
              <a:t>(features)</a:t>
            </a:r>
          </a:p>
        </p:txBody>
      </p:sp>
    </p:spTree>
    <p:extLst>
      <p:ext uri="{BB962C8B-B14F-4D97-AF65-F5344CB8AC3E}">
        <p14:creationId xmlns:p14="http://schemas.microsoft.com/office/powerpoint/2010/main" val="36517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152400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71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+mn-lt"/>
              </a:rPr>
              <a:t>HITS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Hyperlink-Induced Topic Search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Την ίδια εποχή με το </a:t>
            </a:r>
            <a:r>
              <a:rPr lang="en-US" sz="2800" dirty="0" err="1" smtClean="0">
                <a:latin typeface="+mn-lt"/>
              </a:rPr>
              <a:t>PageRank</a:t>
            </a: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Δύο βασικές διαφορές</a:t>
            </a:r>
          </a:p>
          <a:p>
            <a:endParaRPr lang="el-GR" sz="28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latin typeface="+mn-lt"/>
              </a:rPr>
              <a:t>Κάθε σελίδα έχει δύο βαθμούς: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έ</a:t>
            </a:r>
            <a:r>
              <a:rPr lang="el-GR" sz="2800" dirty="0" smtClean="0">
                <a:latin typeface="+mn-lt"/>
              </a:rPr>
              <a:t>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βαθμό κύρους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(authority rank) </a:t>
            </a:r>
            <a:r>
              <a:rPr lang="el-GR" sz="2800" dirty="0" smtClean="0">
                <a:latin typeface="+mn-lt"/>
              </a:rPr>
              <a:t>και 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κομβικό βαθμό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(hub rank)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latin typeface="+mn-lt"/>
              </a:rPr>
              <a:t>Οι βαθμοί είναι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θεματικοί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7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9401" y="1600200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Authorities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(σελίδες κύρους)</a:t>
            </a:r>
            <a:r>
              <a:rPr lang="en-US" sz="2800" dirty="0" smtClean="0">
                <a:latin typeface="+mn-lt"/>
              </a:rPr>
              <a:t>: </a:t>
            </a:r>
            <a:r>
              <a:rPr lang="el-GR" sz="2800" dirty="0" smtClean="0">
                <a:latin typeface="+mn-lt"/>
              </a:rPr>
              <a:t>σελίδες που περιέχουν χρήσιμη πληροφορία </a:t>
            </a:r>
            <a:r>
              <a:rPr lang="en-US" sz="2800" dirty="0" smtClean="0">
                <a:latin typeface="+mn-lt"/>
              </a:rPr>
              <a:t>(</a:t>
            </a:r>
            <a:r>
              <a:rPr lang="el-GR" sz="2800" dirty="0" smtClean="0">
                <a:latin typeface="+mn-lt"/>
              </a:rPr>
              <a:t>οι εξέχουσες, έγκριτες απαντήσεις στις ερωτήσεις)</a:t>
            </a:r>
            <a:endParaRPr lang="en-US" sz="2800" dirty="0" smtClean="0">
              <a:latin typeface="+mn-lt"/>
            </a:endParaRPr>
          </a:p>
          <a:p>
            <a:pPr algn="just"/>
            <a:r>
              <a:rPr lang="en-US" sz="20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Σελίδες εφημερίδων </a:t>
            </a:r>
          </a:p>
          <a:p>
            <a:pPr algn="just"/>
            <a:r>
              <a:rPr lang="en-US" sz="18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Σελίδες μαθημάτων</a:t>
            </a:r>
            <a:endParaRPr lang="en-US" sz="1800" dirty="0" smtClean="0">
              <a:latin typeface="+mn-lt"/>
            </a:endParaRPr>
          </a:p>
          <a:p>
            <a:pPr lvl="2" algn="just"/>
            <a:r>
              <a:rPr lang="el-GR" sz="1800" dirty="0" smtClean="0">
                <a:latin typeface="+mn-lt"/>
              </a:rPr>
              <a:t>Σελίδες κατασκευαστών αυτοκινήτων</a:t>
            </a:r>
          </a:p>
          <a:p>
            <a:pPr lvl="2" algn="just"/>
            <a:endParaRPr lang="en-US" sz="2000" dirty="0" smtClean="0">
              <a:latin typeface="+mn-lt"/>
            </a:endParaRPr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Hubs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(κομβικές σελίδες)</a:t>
            </a:r>
            <a:r>
              <a:rPr lang="en-US" sz="2800" dirty="0" smtClean="0">
                <a:latin typeface="+mn-lt"/>
              </a:rPr>
              <a:t>: </a:t>
            </a:r>
            <a:r>
              <a:rPr lang="el-GR" sz="2800" dirty="0" smtClean="0">
                <a:latin typeface="+mn-lt"/>
              </a:rPr>
              <a:t>σελίδες που δείχνουν σε αυθεντίες </a:t>
            </a:r>
            <a:r>
              <a:rPr lang="en-US" sz="2800" dirty="0" smtClean="0">
                <a:latin typeface="+mn-lt"/>
              </a:rPr>
              <a:t>(</a:t>
            </a:r>
            <a:r>
              <a:rPr lang="el-GR" sz="2800" dirty="0" smtClean="0">
                <a:latin typeface="+mn-lt"/>
              </a:rPr>
              <a:t>λίστες μεγάλης αξίας</a:t>
            </a:r>
            <a:r>
              <a:rPr lang="en-US" sz="2800" dirty="0" smtClean="0">
                <a:latin typeface="+mn-lt"/>
              </a:rPr>
              <a:t>)</a:t>
            </a:r>
          </a:p>
          <a:p>
            <a:pPr algn="just"/>
            <a:r>
              <a:rPr lang="en-US" sz="20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Λίστες από εφημερίδες </a:t>
            </a:r>
          </a:p>
          <a:p>
            <a:pPr algn="just"/>
            <a:r>
              <a:rPr lang="el-GR" sz="1800" dirty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Πρόγραμμα μαθημάτων</a:t>
            </a:r>
            <a:r>
              <a:rPr lang="en-US" sz="1800" dirty="0" smtClean="0">
                <a:latin typeface="+mn-lt"/>
              </a:rPr>
              <a:t>	</a:t>
            </a:r>
          </a:p>
          <a:p>
            <a:pPr algn="just"/>
            <a:r>
              <a:rPr lang="en-US" sz="1800" dirty="0" smtClean="0">
                <a:latin typeface="+mn-lt"/>
              </a:rPr>
              <a:t>	</a:t>
            </a:r>
            <a:r>
              <a:rPr lang="el-GR" sz="1800" dirty="0" smtClean="0">
                <a:latin typeface="+mn-lt"/>
              </a:rPr>
              <a:t>Λίστες από κατασκευαστές</a:t>
            </a:r>
          </a:p>
          <a:p>
            <a:pPr algn="just"/>
            <a:endParaRPr lang="el-GR" sz="1800" dirty="0">
              <a:latin typeface="+mn-lt"/>
            </a:endParaRPr>
          </a:p>
          <a:p>
            <a:pPr algn="just"/>
            <a:r>
              <a:rPr lang="el-GR" sz="1800" dirty="0" smtClean="0">
                <a:latin typeface="+mn-lt"/>
              </a:rPr>
              <a:t>Άλλη εφαρμογή: βιβλιογραφικές αναφορές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9996" y="2286000"/>
            <a:ext cx="81006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Ένα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hub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είναι τόσο καλό όσο καλά είναι τα </a:t>
            </a:r>
            <a:r>
              <a:rPr lang="en-US" sz="2800" dirty="0" smtClean="0">
                <a:latin typeface="+mn-lt"/>
              </a:rPr>
              <a:t>authorities </a:t>
            </a:r>
            <a:r>
              <a:rPr lang="el-GR" sz="2800" dirty="0" smtClean="0">
                <a:latin typeface="+mn-lt"/>
              </a:rPr>
              <a:t>στα οποία δείχνει (εξερχόμενες ακμές σε πολλά καλά </a:t>
            </a:r>
            <a:r>
              <a:rPr lang="en-US" sz="2800" dirty="0" smtClean="0">
                <a:latin typeface="+mn-lt"/>
              </a:rPr>
              <a:t>authorities)</a:t>
            </a:r>
            <a:endParaRPr lang="el-GR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Ένα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authority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είναι τόσο καλό όσο τα</a:t>
            </a:r>
            <a:r>
              <a:rPr lang="en-US" sz="2800" dirty="0" smtClean="0">
                <a:latin typeface="+mn-lt"/>
              </a:rPr>
              <a:t> hubs </a:t>
            </a:r>
            <a:r>
              <a:rPr lang="el-GR" sz="2800" dirty="0" smtClean="0">
                <a:latin typeface="+mn-lt"/>
              </a:rPr>
              <a:t>που δείχνουν σε αυτό (εισερχόμενες ακμές από πολλά καλά </a:t>
            </a:r>
            <a:r>
              <a:rPr lang="en-US" sz="2800" dirty="0" smtClean="0">
                <a:latin typeface="+mn-lt"/>
              </a:rPr>
              <a:t>hubs)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7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HITS: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Ορισμοί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21.3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545" y="4041979"/>
            <a:ext cx="2553753" cy="218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802129"/>
            <a:ext cx="59484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Κάθε σελίδα </a:t>
            </a:r>
            <a:r>
              <a:rPr lang="en-US" sz="2800" dirty="0" smtClean="0">
                <a:latin typeface="+mn-lt"/>
              </a:rPr>
              <a:t>p, </a:t>
            </a:r>
            <a:r>
              <a:rPr lang="el-GR" sz="2800" dirty="0" smtClean="0">
                <a:latin typeface="+mn-lt"/>
              </a:rPr>
              <a:t>έχει δύο σκορ</a:t>
            </a:r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800" b="1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 score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(h) </a:t>
            </a:r>
            <a:r>
              <a:rPr lang="el-GR" sz="2800" dirty="0" smtClean="0">
                <a:latin typeface="+mn-lt"/>
              </a:rPr>
              <a:t>ως ειδικός</a:t>
            </a:r>
            <a:endParaRPr lang="el-GR" sz="2800" dirty="0">
              <a:latin typeface="+mn-lt"/>
            </a:endParaRPr>
          </a:p>
          <a:p>
            <a:pPr lvl="2"/>
            <a:r>
              <a:rPr lang="el-GR" sz="2800" dirty="0" smtClean="0">
                <a:latin typeface="+mn-lt"/>
              </a:rPr>
              <a:t>Άθροισμα των </a:t>
            </a:r>
            <a:r>
              <a:rPr lang="en-US" sz="2800" dirty="0" smtClean="0">
                <a:latin typeface="+mn-lt"/>
              </a:rPr>
              <a:t>authority </a:t>
            </a:r>
            <a:r>
              <a:rPr lang="el-GR" sz="2800" dirty="0" smtClean="0">
                <a:latin typeface="+mn-lt"/>
              </a:rPr>
              <a:t>σκορ των σελίδων στις οποίες δείχνει</a:t>
            </a:r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800" b="1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score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(a)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ποιότητα περιεχομένου</a:t>
            </a:r>
            <a:endParaRPr lang="el-GR" sz="2800" dirty="0">
              <a:latin typeface="+mn-lt"/>
            </a:endParaRPr>
          </a:p>
          <a:p>
            <a:pPr lvl="2"/>
            <a:r>
              <a:rPr lang="el-GR" sz="2800" dirty="0" smtClean="0">
                <a:latin typeface="+mn-lt"/>
              </a:rPr>
              <a:t>Άθροισμα των </a:t>
            </a:r>
            <a:r>
              <a:rPr lang="en-US" sz="2800" dirty="0" smtClean="0">
                <a:latin typeface="+mn-lt"/>
              </a:rPr>
              <a:t>hub </a:t>
            </a:r>
            <a:r>
              <a:rPr lang="el-GR" sz="2800" dirty="0" smtClean="0">
                <a:latin typeface="+mn-lt"/>
              </a:rPr>
              <a:t>σκορ των σελίδων που δείχνουν σε αυτήν</a:t>
            </a:r>
            <a:endParaRPr lang="en-US" sz="2800" dirty="0" smtClean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44796" y="1305989"/>
            <a:ext cx="2613404" cy="2351611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Χρήση στη αναζήτηση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2590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 smtClean="0"/>
              <a:t>Στην αρχική του μορφή,  ο αλγόριθμος εφαρμόζεται σε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υποσύνολο του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web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(query dependent input)</a:t>
            </a:r>
            <a:endParaRPr lang="el-GR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sz="2800" dirty="0" smtClean="0"/>
              <a:t>Βρες από το </a:t>
            </a:r>
            <a:r>
              <a:rPr lang="en-US" sz="2800" dirty="0" smtClean="0"/>
              <a:t>web </a:t>
            </a:r>
            <a:r>
              <a:rPr lang="el-GR" sz="2800" dirty="0" smtClean="0"/>
              <a:t>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σύνολο βάσης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 set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dirty="0" smtClean="0"/>
              <a:t>από σελίδες που θα μπορούσαν να είναι καλά </a:t>
            </a:r>
            <a:r>
              <a:rPr lang="en-US" sz="2800" dirty="0" smtClean="0"/>
              <a:t>hubs </a:t>
            </a:r>
            <a:r>
              <a:rPr lang="el-GR" sz="2800" dirty="0" smtClean="0"/>
              <a:t>ή </a:t>
            </a:r>
            <a:r>
              <a:rPr lang="en-US" sz="2800" dirty="0" smtClean="0"/>
              <a:t>authorities.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sz="2800" i="1" dirty="0" smtClean="0"/>
              <a:t>Χρησιμοποίησε αυτό το σύνολο </a:t>
            </a:r>
            <a:r>
              <a:rPr lang="el-GR" sz="2800" dirty="0" smtClean="0"/>
              <a:t>για να υπολογίζεις τα </a:t>
            </a:r>
            <a:r>
              <a:rPr lang="en-US" sz="2800" dirty="0" smtClean="0"/>
              <a:t>scores </a:t>
            </a:r>
            <a:r>
              <a:rPr lang="el-GR" sz="2800" dirty="0" smtClean="0"/>
              <a:t>και να βρεις ένα μικρό σύνολο από κορυφαίες </a:t>
            </a:r>
            <a:r>
              <a:rPr lang="en-US" sz="2800" dirty="0" smtClean="0"/>
              <a:t>hub </a:t>
            </a:r>
            <a:r>
              <a:rPr lang="el-GR" sz="2800" dirty="0" smtClean="0"/>
              <a:t>και </a:t>
            </a:r>
            <a:r>
              <a:rPr lang="en-US" sz="2800" dirty="0" smtClean="0"/>
              <a:t>authority </a:t>
            </a:r>
            <a:r>
              <a:rPr lang="el-GR" sz="2800" dirty="0" smtClean="0"/>
              <a:t>σελίδες (επαναληπτικό αλγόριθμο)</a:t>
            </a:r>
            <a:endParaRPr lang="en-US" sz="2800" dirty="0" smtClean="0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20614" y="1413519"/>
            <a:ext cx="8458200" cy="4525963"/>
          </a:xfrm>
        </p:spPr>
        <p:txBody>
          <a:bodyPr>
            <a:noAutofit/>
          </a:bodyPr>
          <a:lstStyle/>
          <a:p>
            <a:r>
              <a:rPr lang="el-GR" sz="2800" dirty="0" smtClean="0"/>
              <a:t>Δοθείσας μια ερώτησης </a:t>
            </a:r>
            <a:r>
              <a:rPr lang="en-US" sz="2800" dirty="0" smtClean="0"/>
              <a:t>(</a:t>
            </a:r>
            <a:r>
              <a:rPr lang="el-GR" sz="2800" dirty="0" smtClean="0"/>
              <a:t>πχ</a:t>
            </a:r>
            <a:r>
              <a:rPr lang="en-US" sz="2800" dirty="0" smtClean="0"/>
              <a:t> </a:t>
            </a:r>
            <a:r>
              <a:rPr lang="en-US" sz="2800" b="1" i="1" dirty="0" smtClean="0"/>
              <a:t>Macron</a:t>
            </a:r>
            <a:r>
              <a:rPr lang="en-US" sz="2800" dirty="0" smtClean="0"/>
              <a:t>), </a:t>
            </a:r>
            <a:r>
              <a:rPr lang="el-GR" sz="2800" dirty="0" smtClean="0"/>
              <a:t>χρησιμοποίησε ένα ευρετήριο κειμένου και ανέκτησε όλες τις σελίδες που περιέχουν τον όρο </a:t>
            </a:r>
            <a:r>
              <a:rPr lang="en-US" sz="2800" b="1" i="1" dirty="0"/>
              <a:t>Macron.</a:t>
            </a:r>
            <a:endParaRPr lang="en-US" sz="2800" b="1" i="1" dirty="0" smtClean="0"/>
          </a:p>
          <a:p>
            <a:pPr lvl="1" eaLnBrk="1" hangingPunct="1"/>
            <a:r>
              <a:rPr lang="el-GR" dirty="0" smtClean="0"/>
              <a:t>Ας ονομάσουμε αυτό το σύνολο,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ρίζα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root set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l-GR" sz="2800" dirty="0" smtClean="0"/>
              <a:t>Πρόσθεσε οποιαδήποτε σελίδα: </a:t>
            </a:r>
          </a:p>
          <a:p>
            <a:pPr lvl="1"/>
            <a:r>
              <a:rPr lang="el-GR" sz="2400" dirty="0" smtClean="0"/>
              <a:t>είτε δείχνει σε μια σελίδα στο σύνολο ρίζα, </a:t>
            </a:r>
          </a:p>
          <a:p>
            <a:pPr lvl="1"/>
            <a:r>
              <a:rPr lang="el-GR" sz="2400" dirty="0" smtClean="0"/>
              <a:t>είτε μια σελίδα στο σύνολο ρίζα δείχνει σε αυτήν </a:t>
            </a:r>
          </a:p>
          <a:p>
            <a:pPr marL="457200" lvl="1" indent="0">
              <a:buNone/>
            </a:pPr>
            <a:r>
              <a:rPr lang="el-GR" sz="2400" dirty="0" smtClean="0"/>
              <a:t>Και τις μεταξύ τους συνδέσεις</a:t>
            </a:r>
          </a:p>
          <a:p>
            <a:pPr eaLnBrk="1" hangingPunct="1"/>
            <a:r>
              <a:rPr lang="el-GR" sz="2800" dirty="0" smtClean="0"/>
              <a:t>Ονομάζουμε το σύνολο που προκύπτει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650" y="1673196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</a:pPr>
            <a:r>
              <a:rPr lang="el-GR" sz="2800" dirty="0">
                <a:latin typeface="+mn-lt"/>
                <a:cs typeface="+mn-cs"/>
              </a:rPr>
              <a:t>Σύνολο ρίζα που προκύπτει από </a:t>
            </a:r>
            <a:r>
              <a:rPr lang="el-GR" sz="2800" dirty="0" smtClean="0">
                <a:latin typeface="+mn-lt"/>
                <a:cs typeface="+mn-cs"/>
              </a:rPr>
              <a:t>μια μηχανή αναζήτησης που χρησιμοποιεί μόνο το κείμενο</a:t>
            </a: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Βασική ιδέα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 smtClean="0"/>
              <a:t>Κεφ</a:t>
            </a:r>
            <a:r>
              <a:rPr lang="en-US" sz="1600" b="1" dirty="0" smtClean="0"/>
              <a:t>. 21.2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Έχουμε μια «μονάδα κύρους» που τη λέμε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n-US" sz="2800" i="1" dirty="0" smtClean="0">
                <a:latin typeface="+mn-lt"/>
              </a:rPr>
              <a:t>(r)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την μοιράζουμε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στις σελίδες. </a:t>
            </a:r>
          </a:p>
          <a:p>
            <a:endParaRPr lang="el-GR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Κάθε σελίδα έχει ένα </a:t>
            </a:r>
            <a:r>
              <a:rPr lang="en-US" sz="2800" dirty="0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 το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στις σελίδες που δείχνει</a:t>
            </a:r>
          </a:p>
          <a:p>
            <a:endParaRPr lang="el-GR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Το </a:t>
            </a:r>
            <a:r>
              <a:rPr lang="en-US" sz="2800" dirty="0" smtClean="0">
                <a:latin typeface="+mn-lt"/>
              </a:rPr>
              <a:t>PageRank </a:t>
            </a:r>
            <a:r>
              <a:rPr lang="el-GR" sz="2800" dirty="0" smtClean="0">
                <a:latin typeface="+mn-lt"/>
              </a:rPr>
              <a:t>μιας σελίδας είναι το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άθροισμα των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σελίδων που δείχνουν σε αυτήν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2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91267" name="Rectangle 3"/>
          <p:cNvSpPr>
            <a:spLocks noGrp="1" noChangeArrowheads="1"/>
          </p:cNvSpPr>
          <p:nvPr>
            <p:ph idx="1"/>
          </p:nvPr>
        </p:nvSpPr>
        <p:spPr>
          <a:xfrm>
            <a:off x="426308" y="2209800"/>
            <a:ext cx="8229600" cy="24384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000" dirty="0" smtClean="0"/>
              <a:t>Υπολόγισε για κάθε σελίδα </a:t>
            </a:r>
            <a:r>
              <a:rPr lang="en-US" sz="3000" i="1" dirty="0" smtClean="0"/>
              <a:t>x</a:t>
            </a:r>
            <a:r>
              <a:rPr lang="en-US" sz="3000" dirty="0" smtClean="0"/>
              <a:t> </a:t>
            </a:r>
            <a:r>
              <a:rPr lang="el-GR" sz="3000" dirty="0" smtClean="0"/>
              <a:t>στο σύνολο βάσης ένα</a:t>
            </a:r>
            <a:r>
              <a:rPr lang="en-US" sz="3000" dirty="0" smtClean="0"/>
              <a:t> </a:t>
            </a:r>
            <a:r>
              <a:rPr lang="en-US" sz="3000" u="sng" dirty="0" smtClean="0"/>
              <a:t>hub score</a:t>
            </a:r>
            <a:r>
              <a:rPr lang="en-US" sz="3000" dirty="0" smtClean="0"/>
              <a:t> </a:t>
            </a:r>
            <a:r>
              <a:rPr lang="en-US" sz="3000" i="1" dirty="0" smtClean="0"/>
              <a:t>h(x)</a:t>
            </a:r>
            <a:r>
              <a:rPr lang="en-US" sz="3000" dirty="0" smtClean="0"/>
              <a:t> </a:t>
            </a:r>
            <a:r>
              <a:rPr lang="el-GR" sz="3000" dirty="0" smtClean="0"/>
              <a:t>και ένα </a:t>
            </a:r>
            <a:r>
              <a:rPr lang="en-US" sz="3000" u="sng" dirty="0" smtClean="0"/>
              <a:t>authority score</a:t>
            </a:r>
            <a:r>
              <a:rPr lang="en-US" sz="3000" dirty="0" smtClean="0"/>
              <a:t> </a:t>
            </a:r>
            <a:r>
              <a:rPr lang="en-US" sz="3000" i="1" dirty="0" smtClean="0"/>
              <a:t>a(x).</a:t>
            </a:r>
            <a:endParaRPr lang="el-GR" sz="3000" i="1" dirty="0" smtClean="0"/>
          </a:p>
          <a:p>
            <a:pPr eaLnBrk="1" hangingPunct="1"/>
            <a:endParaRPr lang="en-US" sz="3000" i="1" dirty="0" smtClean="0"/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Initialize: for all </a:t>
            </a:r>
            <a:r>
              <a:rPr lang="en-US" sz="2600" i="1" dirty="0" smtClean="0">
                <a:solidFill>
                  <a:srgbClr val="C00000"/>
                </a:solidFill>
              </a:rPr>
              <a:t>x, h(x)</a:t>
            </a:r>
            <a:r>
              <a:rPr lang="en-US" sz="2600" i="1" dirty="0" smtClean="0">
                <a:solidFill>
                  <a:srgbClr val="C00000"/>
                </a:solidFill>
                <a:sym typeface="Symbol" pitchFamily="18" charset="2"/>
              </a:rPr>
              <a:t>1; a(x) 1</a:t>
            </a:r>
            <a:r>
              <a:rPr lang="en-US" sz="2600" dirty="0" smtClean="0">
                <a:solidFill>
                  <a:srgbClr val="C00000"/>
                </a:solidFill>
                <a:sym typeface="Symbol" pitchFamily="18" charset="2"/>
              </a:rPr>
              <a:t>;</a:t>
            </a:r>
          </a:p>
          <a:p>
            <a:pPr lvl="1"/>
            <a:r>
              <a:rPr lang="en-US" sz="2600" dirty="0" smtClean="0">
                <a:sym typeface="Symbol" pitchFamily="18" charset="2"/>
              </a:rPr>
              <a:t>Iteratively update all </a:t>
            </a:r>
            <a:r>
              <a:rPr lang="en-US" sz="2600" i="1" dirty="0" smtClean="0">
                <a:sym typeface="Symbol" pitchFamily="18" charset="2"/>
              </a:rPr>
              <a:t>h(x), a(x)</a:t>
            </a:r>
            <a:r>
              <a:rPr lang="en-US" sz="2600" dirty="0" smtClean="0">
                <a:sym typeface="Symbol" pitchFamily="18" charset="2"/>
              </a:rPr>
              <a:t>;</a:t>
            </a:r>
            <a:endParaRPr lang="el-GR" sz="2600" dirty="0" smtClean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endParaRPr lang="el-GR" sz="3000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Επαναληπτικός υπολογισμός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25053"/>
            <a:ext cx="8229600" cy="666751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 smtClean="0"/>
              <a:t>Επανέλαβε τις παρακάτω ενημερώσεις για κάθε κόμβο </a:t>
            </a:r>
            <a:r>
              <a:rPr lang="en-US" sz="2800" i="1" dirty="0" smtClean="0"/>
              <a:t>x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31242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3" imgW="1002865" imgH="355446" progId="Equation.3">
                  <p:embed/>
                </p:oleObj>
              </mc:Choice>
              <mc:Fallback>
                <p:oleObj name="Equation" r:id="rId3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28800" y="47244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5" imgW="1002865" imgH="355446" progId="Equation.3">
                  <p:embed/>
                </p:oleObj>
              </mc:Choice>
              <mc:Fallback>
                <p:oleObj name="Equation" r:id="rId5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096000" y="3352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Arial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858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0" y="3810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cxnSp>
        <p:nvCxnSpPr>
          <p:cNvPr id="4106" name="AutoShape 10"/>
          <p:cNvCxnSpPr>
            <a:cxnSpLocks noChangeShapeType="1"/>
            <a:stCxn id="4102" idx="7"/>
            <a:endCxn id="4103" idx="2"/>
          </p:cNvCxnSpPr>
          <p:nvPr/>
        </p:nvCxnSpPr>
        <p:spPr bwMode="auto">
          <a:xfrm flipV="1">
            <a:off x="6421438" y="3086100"/>
            <a:ext cx="436562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7" name="AutoShape 11"/>
          <p:cNvCxnSpPr>
            <a:cxnSpLocks noChangeShapeType="1"/>
            <a:stCxn id="4102" idx="6"/>
            <a:endCxn id="4105" idx="2"/>
          </p:cNvCxnSpPr>
          <p:nvPr/>
        </p:nvCxnSpPr>
        <p:spPr bwMode="auto">
          <a:xfrm>
            <a:off x="6477000" y="3543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8" name="AutoShape 12"/>
          <p:cNvCxnSpPr>
            <a:cxnSpLocks noChangeShapeType="1"/>
            <a:stCxn id="4102" idx="5"/>
            <a:endCxn id="4104" idx="2"/>
          </p:cNvCxnSpPr>
          <p:nvPr/>
        </p:nvCxnSpPr>
        <p:spPr bwMode="auto">
          <a:xfrm>
            <a:off x="6421438" y="3678238"/>
            <a:ext cx="436562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4419600"/>
            <a:ext cx="1447800" cy="1447800"/>
            <a:chOff x="3840" y="2784"/>
            <a:chExt cx="912" cy="912"/>
          </a:xfrm>
        </p:grpSpPr>
        <p:sp>
          <p:nvSpPr>
            <p:cNvPr id="4111" name="Oval 14"/>
            <p:cNvSpPr>
              <a:spLocks noChangeArrowheads="1"/>
            </p:cNvSpPr>
            <p:nvPr/>
          </p:nvSpPr>
          <p:spPr bwMode="auto">
            <a:xfrm>
              <a:off x="3984" y="34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auto">
            <a:xfrm>
              <a:off x="3840" y="31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auto">
            <a:xfrm>
              <a:off x="3984" y="27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4512" y="3120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>
                  <a:latin typeface="Arial" pitchFamily="34" charset="0"/>
                </a:rPr>
                <a:t>x</a:t>
              </a:r>
            </a:p>
          </p:txBody>
        </p:sp>
        <p:cxnSp>
          <p:nvCxnSpPr>
            <p:cNvPr id="4115" name="AutoShape 18"/>
            <p:cNvCxnSpPr>
              <a:cxnSpLocks noChangeShapeType="1"/>
              <a:stCxn id="4113" idx="6"/>
              <a:endCxn id="4114" idx="1"/>
            </p:cNvCxnSpPr>
            <p:nvPr/>
          </p:nvCxnSpPr>
          <p:spPr bwMode="auto">
            <a:xfrm>
              <a:off x="4224" y="2904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19"/>
            <p:cNvCxnSpPr>
              <a:cxnSpLocks noChangeShapeType="1"/>
              <a:stCxn id="4112" idx="6"/>
              <a:endCxn id="4114" idx="2"/>
            </p:cNvCxnSpPr>
            <p:nvPr/>
          </p:nvCxnSpPr>
          <p:spPr bwMode="auto">
            <a:xfrm>
              <a:off x="4080" y="324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0"/>
            <p:cNvCxnSpPr>
              <a:cxnSpLocks noChangeShapeType="1"/>
              <a:stCxn id="4111" idx="6"/>
              <a:endCxn id="4114" idx="3"/>
            </p:cNvCxnSpPr>
            <p:nvPr/>
          </p:nvCxnSpPr>
          <p:spPr bwMode="auto">
            <a:xfrm flipV="1">
              <a:off x="4224" y="3325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11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459" y="243768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867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Κανονικοποίηση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dirty="0" smtClean="0"/>
              <a:t>Για να αποφύγουμε οι τιμές </a:t>
            </a:r>
            <a:r>
              <a:rPr lang="en-US" i="1" dirty="0" smtClean="0"/>
              <a:t>h()</a:t>
            </a:r>
            <a:r>
              <a:rPr lang="en-US" dirty="0" smtClean="0"/>
              <a:t> and </a:t>
            </a:r>
            <a:r>
              <a:rPr lang="en-US" i="1" dirty="0" smtClean="0"/>
              <a:t>a()</a:t>
            </a:r>
            <a:r>
              <a:rPr lang="en-US" dirty="0" smtClean="0"/>
              <a:t> </a:t>
            </a:r>
            <a:r>
              <a:rPr lang="el-GR" dirty="0" smtClean="0"/>
              <a:t>να γίνουν πολύ μεγάλες τις κλιμακώνουμε (</a:t>
            </a:r>
            <a:r>
              <a:rPr lang="en-US" dirty="0" smtClean="0"/>
              <a:t>scale down</a:t>
            </a:r>
            <a:r>
              <a:rPr lang="el-GR" dirty="0" smtClean="0"/>
              <a:t>) μετά από κάθε επανάληψη</a:t>
            </a:r>
            <a:endParaRPr lang="en-US" dirty="0" smtClean="0"/>
          </a:p>
          <a:p>
            <a:pPr eaLnBrk="1" hangingPunct="1"/>
            <a:r>
              <a:rPr lang="el-GR" dirty="0" smtClean="0"/>
              <a:t>Πως;</a:t>
            </a:r>
          </a:p>
          <a:p>
            <a:pPr lvl="1"/>
            <a:r>
              <a:rPr lang="el-GR" sz="2400" dirty="0" smtClean="0"/>
              <a:t>Δεν έχει σημασία γιατί αυτό που πραγματικά μας ενδιαφέρει είναι οι σχετικές τιμές τους</a:t>
            </a:r>
          </a:p>
          <a:p>
            <a:pPr lvl="1"/>
            <a:r>
              <a:rPr lang="el-GR" sz="2400" dirty="0"/>
              <a:t> </a:t>
            </a:r>
            <a:r>
              <a:rPr lang="el-GR" sz="2400" dirty="0" smtClean="0"/>
              <a:t>Διαίρεσε όλα τα </a:t>
            </a:r>
            <a:r>
              <a:rPr lang="en-US" sz="2400" dirty="0" smtClean="0"/>
              <a:t>hub scores </a:t>
            </a:r>
            <a:r>
              <a:rPr lang="el-GR" sz="2400" dirty="0" smtClean="0"/>
              <a:t>με το άθροισμα των </a:t>
            </a:r>
            <a:r>
              <a:rPr lang="en-US" sz="2400" dirty="0" smtClean="0"/>
              <a:t>hub scores </a:t>
            </a:r>
            <a:r>
              <a:rPr lang="el-GR" sz="2400" dirty="0" smtClean="0"/>
              <a:t>και όλα τα </a:t>
            </a:r>
            <a:r>
              <a:rPr lang="en-US" sz="2400" dirty="0" smtClean="0"/>
              <a:t>authority scores </a:t>
            </a:r>
            <a:r>
              <a:rPr lang="el-GR" sz="2400" dirty="0" smtClean="0"/>
              <a:t>με το άθροισμα των </a:t>
            </a:r>
            <a:r>
              <a:rPr lang="en-US" sz="2400" dirty="0" smtClean="0"/>
              <a:t>authority scores 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828800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037262" y="4708525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037262" y="42767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037262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037262" y="29797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037262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261225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261225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261225" y="47085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261225" y="2979737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261225" y="4276725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324600" y="31242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324600" y="3124200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324600" y="36290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324600" y="40608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324600" y="362902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324600" y="3195637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324600" y="44211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324600" y="4060825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324600" y="48529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800725" y="5083175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097712" y="5062537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  <p:sp>
        <p:nvSpPr>
          <p:cNvPr id="38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35712" y="27831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35712" y="320966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35712" y="3659547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3/3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35712" y="40793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35712" y="44757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Ορισμός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21.2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76400" y="2362200"/>
                <a:ext cx="5811976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PageRank(v)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𝑖𝑛𝑛𝑒𝑖𝑔𝑏𝑜𝑟𝑠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𝑃𝑎𝑔𝑒𝑅𝑎𝑛𝑘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362200"/>
                <a:ext cx="5811976" cy="588366"/>
              </a:xfrm>
              <a:prstGeom prst="rect">
                <a:avLst/>
              </a:prstGeom>
              <a:blipFill rotWithShape="0">
                <a:blip r:embed="rId2"/>
                <a:stretch>
                  <a:fillRect l="-3148" t="-2083"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36189" y="28094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25069" y="3235996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16508" y="36858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40008" y="40986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80628" y="45021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5582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04462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95901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19401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60021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60896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26277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015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12899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21705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Σύγκλιση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8077200" cy="2438400"/>
          </a:xfrm>
        </p:spPr>
        <p:txBody>
          <a:bodyPr/>
          <a:lstStyle/>
          <a:p>
            <a:pPr eaLnBrk="1" hangingPunct="1"/>
            <a:r>
              <a:rPr lang="el-GR" sz="3000" dirty="0" smtClean="0"/>
              <a:t>Οι σχετικές τιμές συγκλίνουν μετά από λίγες επαναλήψεις</a:t>
            </a:r>
            <a:endParaRPr lang="en-US" sz="3000" dirty="0" smtClean="0"/>
          </a:p>
          <a:p>
            <a:pPr eaLnBrk="1" hangingPunct="1"/>
            <a:r>
              <a:rPr lang="el-GR" sz="3000" dirty="0" smtClean="0"/>
              <a:t>Στην πράξη</a:t>
            </a:r>
            <a:r>
              <a:rPr lang="en-US" sz="3000" dirty="0" smtClean="0"/>
              <a:t>, ~5 </a:t>
            </a:r>
            <a:r>
              <a:rPr lang="el-GR" sz="3000" dirty="0" smtClean="0"/>
              <a:t>επαναλήψεις οι τιμές σχεδόν σταθεροποιούνται</a:t>
            </a:r>
            <a:endParaRPr lang="en-US" sz="3000" dirty="0" smtClean="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Japan Elementary Schools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006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The American School in 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The Link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‰ªès—§ˆä“c¬ŠwZƒz[ƒƒy[ƒW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Kids' Space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ˆÀés—§ˆÀé¼•”¬ŠwZ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‹{é‹³ˆç‘åŠw•‘®¬ŠwZ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KEIMEI GAKUEN Home Page ( Japanese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Shiranuma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fuzoku-es.fukui-u.ac.jp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welcome to Miasa E&amp;J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_“ÞìŒ§E‰¡•ls—§’†ì¼¬ŠwZ‚Ìƒy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http://www...p/~m_maru/index.html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fukui haruyama-es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Torisu primary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goo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Yakumo Elementary,Hokkaido,Japan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Kamishibun Elementary School...</a:t>
            </a:r>
            <a:r>
              <a:rPr lang="en-US" sz="110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58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schools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LINK Page-13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“ú–{‚ÌŠwZ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a‰„¬ŠwZƒz[ƒƒy[ƒW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100 Schools Home Pages (English)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K-12 from Japan 10/...rnet and Education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http://www...iglobe.ne.jp/~IKESAN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‚l‚f‚j¬ŠwZ‚U”N‚P‘g•¨Œê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ÒŠ—’¬—§ÒŠ—“Œ¬ŠwZ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Koulutus ja oppilaitokset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TOYODA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Education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Cay's Homepage(Japanese)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–y“ì¬ŠwZ‚Ìƒz[ƒƒy[ƒW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UNIVERSITY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‰J—³¬ŠwZ DRAGON97-TOP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Â‰ª¬ŠwZ‚T”N‚P‘gƒz[ƒƒy[ƒW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¶µ°é¼ÂÁ© ¥á¥Ë¥å¡¼ ¥á¥Ë¥å¡¼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22463" y="16002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Hubs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842000" y="160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Authorities</a:t>
            </a: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Παρατηρήσεις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86800" cy="33528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400" dirty="0" smtClean="0"/>
              <a:t>Συγκεντρώθηκαν καλές σελίδες </a:t>
            </a:r>
            <a:r>
              <a:rPr lang="el-GR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ανεξάρτητα από τη γλώσσα </a:t>
            </a:r>
            <a:r>
              <a:rPr lang="el-GR" sz="3400" dirty="0" smtClean="0"/>
              <a:t>του περιεχομένου της σελίδας</a:t>
            </a:r>
          </a:p>
          <a:p>
            <a:pPr eaLnBrk="1" hangingPunct="1"/>
            <a:r>
              <a:rPr lang="el-GR" sz="3400" dirty="0" smtClean="0"/>
              <a:t>Η χρήση της ανάλυσης συνδέσμων  γίνεται </a:t>
            </a:r>
            <a:r>
              <a:rPr lang="el-GR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μετά τη δημιουργία του συνόλου βάσης</a:t>
            </a:r>
          </a:p>
          <a:p>
            <a:pPr lvl="1"/>
            <a:r>
              <a:rPr lang="el-GR" sz="2800" dirty="0"/>
              <a:t> </a:t>
            </a:r>
            <a:r>
              <a:rPr lang="el-GR" sz="2800" dirty="0" smtClean="0"/>
              <a:t>ο υπολογισμός των </a:t>
            </a:r>
            <a:r>
              <a:rPr lang="en-US" sz="2800" dirty="0" smtClean="0"/>
              <a:t>score </a:t>
            </a:r>
            <a:r>
              <a:rPr lang="el-GR" sz="2800" dirty="0" smtClean="0"/>
              <a:t>εξαρτάται από το ερώτημα και γίνεται μετά την ανάκτηση με βάση το περιεχόμενο </a:t>
            </a:r>
            <a:r>
              <a:rPr lang="el-GR" sz="2800" i="1" dirty="0" smtClean="0"/>
              <a:t>(σημαντική χρονική επιβάρυνση)</a:t>
            </a:r>
            <a:endParaRPr lang="en-US" sz="2800" i="1" dirty="0" smtClean="0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Θέματα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dirty="0" smtClean="0"/>
              <a:t>Topic Drift</a:t>
            </a:r>
          </a:p>
          <a:p>
            <a:pPr lvl="1" eaLnBrk="1" hangingPunct="1"/>
            <a:r>
              <a:rPr lang="el-GR" dirty="0" smtClean="0"/>
              <a:t>Σελίδες εκτός θέματος (</a:t>
            </a:r>
            <a:r>
              <a:rPr lang="en-US" sz="2800" dirty="0" smtClean="0"/>
              <a:t>off-topic) </a:t>
            </a:r>
            <a:r>
              <a:rPr lang="el-GR" sz="2800" dirty="0" smtClean="0"/>
              <a:t>μπορεί να οδηγήσουν στο να επιστραφούν </a:t>
            </a:r>
            <a:r>
              <a:rPr lang="el-GR" dirty="0" smtClean="0"/>
              <a:t>εκτός θέματος </a:t>
            </a:r>
            <a:r>
              <a:rPr lang="en-US" dirty="0" smtClean="0"/>
              <a:t>authorities </a:t>
            </a:r>
            <a:endParaRPr lang="el-GR" dirty="0" smtClean="0"/>
          </a:p>
          <a:p>
            <a:pPr lvl="2"/>
            <a:r>
              <a:rPr lang="el-GR" sz="2000" dirty="0" err="1" smtClean="0"/>
              <a:t>Π.χ</a:t>
            </a:r>
            <a:r>
              <a:rPr lang="en-US" sz="2000" dirty="0" smtClean="0"/>
              <a:t>., </a:t>
            </a:r>
            <a:r>
              <a:rPr lang="el-GR" dirty="0" smtClean="0"/>
              <a:t>οι γειτονικοί κόμβοι μπορεί να αναφέρονται σε κάποιο </a:t>
            </a:r>
            <a:r>
              <a:rPr lang="en-US" sz="2000" dirty="0" smtClean="0"/>
              <a:t>“super topic”</a:t>
            </a:r>
          </a:p>
          <a:p>
            <a:pPr eaLnBrk="1" hangingPunct="1"/>
            <a:r>
              <a:rPr lang="en-US" sz="3000" dirty="0" smtClean="0"/>
              <a:t>Mutually Reinforcing Affiliates</a:t>
            </a:r>
          </a:p>
          <a:p>
            <a:pPr lvl="1" eaLnBrk="1" hangingPunct="1"/>
            <a:r>
              <a:rPr lang="en-US" sz="2800" dirty="0" smtClean="0"/>
              <a:t> </a:t>
            </a:r>
            <a:r>
              <a:rPr lang="el-GR" dirty="0" smtClean="0"/>
              <a:t>Συνεργαζόμενες σελίδες μπορεί να αυξήσουν τα σκορ τους</a:t>
            </a:r>
            <a:endParaRPr lang="en-US" sz="2400" dirty="0" smtClean="0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Διανυσματική αναπαράσταση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6869" y="1600200"/>
            <a:ext cx="7772400" cy="1706770"/>
          </a:xfrm>
        </p:spPr>
        <p:txBody>
          <a:bodyPr>
            <a:noAutofit/>
          </a:bodyPr>
          <a:lstStyle/>
          <a:p>
            <a:pPr eaLnBrk="1" hangingPunct="1"/>
            <a:r>
              <a:rPr lang="en-US" i="1" dirty="0" err="1" smtClean="0"/>
              <a:t>n</a:t>
            </a:r>
            <a:r>
              <a:rPr lang="en-US" dirty="0" err="1" smtClean="0">
                <a:sym typeface="Symbol" pitchFamily="18" charset="2"/>
              </a:rPr>
              <a:t></a:t>
            </a:r>
            <a:r>
              <a:rPr lang="en-US" i="1" dirty="0" err="1" smtClean="0"/>
              <a:t>n</a:t>
            </a:r>
            <a:r>
              <a:rPr lang="en-US" dirty="0" smtClean="0"/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πίνακας γειτνίασης </a:t>
            </a:r>
            <a:r>
              <a:rPr lang="en-US" b="1" dirty="0" smtClean="0"/>
              <a:t>A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l-GR" dirty="0" smtClean="0"/>
              <a:t>Για το σύνολο βάση </a:t>
            </a:r>
          </a:p>
          <a:p>
            <a:pPr lvl="1" eaLnBrk="1" hangingPunct="1"/>
            <a:r>
              <a:rPr lang="en-US" i="1" dirty="0" err="1" smtClean="0"/>
              <a:t>A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 = 1</a:t>
            </a:r>
            <a:r>
              <a:rPr lang="en-US" dirty="0" smtClean="0"/>
              <a:t> </a:t>
            </a:r>
            <a:r>
              <a:rPr lang="el-GR" dirty="0" smtClean="0"/>
              <a:t>αν η σελίδα</a:t>
            </a:r>
            <a:r>
              <a:rPr lang="en-US" dirty="0" smtClean="0"/>
              <a:t> page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δείχνει στο </a:t>
            </a:r>
            <a:r>
              <a:rPr lang="en-US" i="1" dirty="0" smtClean="0"/>
              <a:t>j</a:t>
            </a:r>
            <a:r>
              <a:rPr lang="en-US" dirty="0" smtClean="0"/>
              <a:t>, </a:t>
            </a:r>
            <a:r>
              <a:rPr lang="el-GR" dirty="0" smtClean="0"/>
              <a:t>αλλιώς</a:t>
            </a:r>
            <a:r>
              <a:rPr lang="en-US" dirty="0" smtClean="0"/>
              <a:t> = 0.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990600" y="444997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219200" y="437377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114800" y="467857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914400" y="42213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2819400" y="42213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1905000" y="52119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cxnSp>
        <p:nvCxnSpPr>
          <p:cNvPr id="54283" name="AutoShape 11"/>
          <p:cNvCxnSpPr>
            <a:cxnSpLocks noChangeShapeType="1"/>
            <a:stCxn id="54280" idx="7"/>
            <a:endCxn id="54281" idx="1"/>
          </p:cNvCxnSpPr>
          <p:nvPr/>
        </p:nvCxnSpPr>
        <p:spPr bwMode="auto">
          <a:xfrm rot="5400000" flipV="1">
            <a:off x="2132807" y="3536364"/>
            <a:ext cx="1587" cy="1527175"/>
          </a:xfrm>
          <a:prstGeom prst="curvedConnector3">
            <a:avLst>
              <a:gd name="adj1" fmla="val -15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4" name="AutoShape 12"/>
          <p:cNvCxnSpPr>
            <a:cxnSpLocks noChangeShapeType="1"/>
            <a:stCxn id="54281" idx="3"/>
            <a:endCxn id="54280" idx="5"/>
          </p:cNvCxnSpPr>
          <p:nvPr/>
        </p:nvCxnSpPr>
        <p:spPr bwMode="auto">
          <a:xfrm rot="5400000">
            <a:off x="2132807" y="3914189"/>
            <a:ext cx="1587" cy="1527175"/>
          </a:xfrm>
          <a:prstGeom prst="curvedConnector3">
            <a:avLst>
              <a:gd name="adj1" fmla="val 97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5" name="AutoShape 13"/>
          <p:cNvCxnSpPr>
            <a:cxnSpLocks noChangeShapeType="1"/>
            <a:stCxn id="54281" idx="7"/>
            <a:endCxn id="54281" idx="6"/>
          </p:cNvCxnSpPr>
          <p:nvPr/>
        </p:nvCxnSpPr>
        <p:spPr bwMode="auto">
          <a:xfrm rot="5400000" flipV="1">
            <a:off x="3219451" y="4354720"/>
            <a:ext cx="188912" cy="77787"/>
          </a:xfrm>
          <a:prstGeom prst="curvedConnector4">
            <a:avLst>
              <a:gd name="adj1" fmla="val -102523"/>
              <a:gd name="adj2" fmla="val 695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6" name="AutoShape 14"/>
          <p:cNvCxnSpPr>
            <a:cxnSpLocks noChangeShapeType="1"/>
            <a:stCxn id="54281" idx="4"/>
            <a:endCxn id="54282" idx="7"/>
          </p:cNvCxnSpPr>
          <p:nvPr/>
        </p:nvCxnSpPr>
        <p:spPr bwMode="auto">
          <a:xfrm flipH="1">
            <a:off x="2360613" y="4754770"/>
            <a:ext cx="72548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7" name="AutoShape 15"/>
          <p:cNvCxnSpPr>
            <a:cxnSpLocks noChangeShapeType="1"/>
            <a:stCxn id="54282" idx="1"/>
            <a:endCxn id="54280" idx="4"/>
          </p:cNvCxnSpPr>
          <p:nvPr/>
        </p:nvCxnSpPr>
        <p:spPr bwMode="auto">
          <a:xfrm flipH="1" flipV="1">
            <a:off x="1181100" y="4754770"/>
            <a:ext cx="801688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5791200" y="4297570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5943600" y="391657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1      2      3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486400" y="4297570"/>
            <a:ext cx="304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0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943600" y="42975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0      1      0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943600" y="48309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 1      1      1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5943600" y="53643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1      0      0</a:t>
            </a:r>
          </a:p>
        </p:txBody>
      </p:sp>
      <p:sp>
        <p:nvSpPr>
          <p:cNvPr id="54294" name="TextBox 22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Διανύσματα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Hub/Authority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Τα </a:t>
            </a:r>
            <a:r>
              <a:rPr lang="en-US" dirty="0" smtClean="0"/>
              <a:t>hub </a:t>
            </a:r>
            <a:r>
              <a:rPr lang="el-GR" dirty="0" smtClean="0"/>
              <a:t>σκορ</a:t>
            </a:r>
            <a:r>
              <a:rPr lang="en-US" dirty="0" smtClean="0"/>
              <a:t> </a:t>
            </a:r>
            <a:r>
              <a:rPr lang="en-US" i="1" dirty="0" smtClean="0"/>
              <a:t>h()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authority </a:t>
            </a:r>
            <a:r>
              <a:rPr lang="el-GR" dirty="0" smtClean="0"/>
              <a:t>σκορ</a:t>
            </a:r>
            <a:r>
              <a:rPr lang="en-US" dirty="0" smtClean="0"/>
              <a:t> </a:t>
            </a:r>
            <a:r>
              <a:rPr lang="en-US" i="1" dirty="0" smtClean="0"/>
              <a:t>a()</a:t>
            </a:r>
            <a:r>
              <a:rPr lang="en-US" dirty="0" smtClean="0"/>
              <a:t> </a:t>
            </a:r>
            <a:r>
              <a:rPr lang="el-GR" dirty="0" smtClean="0"/>
              <a:t>ως </a:t>
            </a:r>
            <a:r>
              <a:rPr lang="en-US" dirty="0" smtClean="0"/>
              <a:t>n-</a:t>
            </a:r>
            <a:r>
              <a:rPr lang="el-GR" dirty="0" err="1" smtClean="0"/>
              <a:t>διάστατα</a:t>
            </a:r>
            <a:r>
              <a:rPr lang="el-GR" dirty="0" smtClean="0"/>
              <a:t> διανύσματα</a:t>
            </a:r>
            <a:endParaRPr lang="en-US" dirty="0" smtClean="0"/>
          </a:p>
          <a:p>
            <a:pPr eaLnBrk="1" hangingPunct="1"/>
            <a:r>
              <a:rPr lang="el-GR" dirty="0" smtClean="0"/>
              <a:t>Οι επαναληπτικοί υπολογισμοί:</a:t>
            </a:r>
            <a:endParaRPr lang="en-US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314675"/>
              </p:ext>
            </p:extLst>
          </p:nvPr>
        </p:nvGraphicFramePr>
        <p:xfrm>
          <a:off x="2727582" y="3329781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4" imgW="1002865" imgH="355446" progId="Equation.3">
                  <p:embed/>
                </p:oleObj>
              </mc:Choice>
              <mc:Fallback>
                <p:oleObj name="Equation" r:id="rId4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82" y="3329781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1914"/>
              </p:ext>
            </p:extLst>
          </p:nvPr>
        </p:nvGraphicFramePr>
        <p:xfrm>
          <a:off x="2727582" y="4566786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6" imgW="1002865" imgH="355446" progId="Equation.3">
                  <p:embed/>
                </p:oleObj>
              </mc:Choice>
              <mc:Fallback>
                <p:oleObj name="Equation" r:id="rId6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82" y="4566786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21.3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54864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i="1" dirty="0" smtClean="0">
                <a:latin typeface="+mn-lt"/>
              </a:rPr>
              <a:t>h </a:t>
            </a:r>
            <a:r>
              <a:rPr lang="el-GR" sz="3200" i="1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=</a:t>
            </a:r>
            <a:r>
              <a:rPr lang="el-GR" sz="3200" i="1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A</a:t>
            </a:r>
            <a:r>
              <a:rPr lang="el-GR" sz="3200" i="1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a</a:t>
            </a:r>
            <a:r>
              <a:rPr lang="el-GR" sz="3200" i="1" dirty="0" smtClean="0">
                <a:latin typeface="+mn-lt"/>
              </a:rPr>
              <a:t> </a:t>
            </a:r>
            <a:endParaRPr lang="en-US" sz="3200" i="1" dirty="0">
              <a:latin typeface="+mn-lt"/>
            </a:endParaRPr>
          </a:p>
          <a:p>
            <a:pPr eaLnBrk="1" hangingPunct="1"/>
            <a:r>
              <a:rPr lang="en-US" sz="3200" i="1" dirty="0" smtClean="0">
                <a:latin typeface="+mn-lt"/>
              </a:rPr>
              <a:t>a = A</a:t>
            </a:r>
            <a:r>
              <a:rPr lang="el-GR" sz="3200" i="1" baseline="30000" dirty="0" smtClean="0">
                <a:latin typeface="+mn-lt"/>
              </a:rPr>
              <a:t>Τ</a:t>
            </a:r>
            <a:r>
              <a:rPr lang="en-US" sz="3200" i="1" baseline="30000" dirty="0" smtClean="0">
                <a:latin typeface="+mn-lt"/>
              </a:rPr>
              <a:t> </a:t>
            </a:r>
            <a:r>
              <a:rPr lang="en-US" sz="3200" i="1" dirty="0" smtClean="0">
                <a:latin typeface="+mn-lt"/>
              </a:rPr>
              <a:t>h</a:t>
            </a:r>
            <a:r>
              <a:rPr lang="el-GR" sz="3200" i="1" dirty="0" smtClean="0">
                <a:latin typeface="+mn-lt"/>
              </a:rPr>
              <a:t>,  </a:t>
            </a:r>
            <a:r>
              <a:rPr lang="en-US" sz="3200" i="1" dirty="0" smtClean="0"/>
              <a:t>A</a:t>
            </a:r>
            <a:r>
              <a:rPr lang="el-GR" sz="3200" i="1" baseline="30000" dirty="0" smtClean="0"/>
              <a:t>Τ</a:t>
            </a:r>
            <a:r>
              <a:rPr lang="en-US" sz="3200" i="1" baseline="30000" dirty="0" smtClean="0"/>
              <a:t> </a:t>
            </a:r>
            <a:r>
              <a:rPr lang="en-US" sz="3200" dirty="0" smtClean="0">
                <a:latin typeface="+mn-lt"/>
                <a:cs typeface="+mn-cs"/>
              </a:rPr>
              <a:t>transpose (</a:t>
            </a:r>
            <a:r>
              <a:rPr lang="el-GR" sz="3200" dirty="0" smtClean="0">
                <a:latin typeface="+mn-lt"/>
                <a:cs typeface="+mn-cs"/>
              </a:rPr>
              <a:t>ανάστροφος</a:t>
            </a:r>
            <a:r>
              <a:rPr lang="en-US" sz="3200" dirty="0" smtClean="0">
                <a:latin typeface="+mn-lt"/>
                <a:cs typeface="+mn-cs"/>
              </a:rPr>
              <a:t>)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3499781"/>
            <a:ext cx="2259338" cy="726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31078</TotalTime>
  <Words>3931</Words>
  <Application>Microsoft Office PowerPoint</Application>
  <PresentationFormat>On-screen Show (4:3)</PresentationFormat>
  <Paragraphs>978</Paragraphs>
  <Slides>120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120</vt:i4>
      </vt:variant>
    </vt:vector>
  </HeadingPairs>
  <TitlesOfParts>
    <vt:vector size="135" baseType="lpstr">
      <vt:lpstr>Arial Unicode MS</vt:lpstr>
      <vt:lpstr>MS Mincho</vt:lpstr>
      <vt:lpstr>ＭＳ Ｐゴシック</vt:lpstr>
      <vt:lpstr>Arial</vt:lpstr>
      <vt:lpstr>Calibri</vt:lpstr>
      <vt:lpstr>Cambria Math</vt:lpstr>
      <vt:lpstr>Lucida Sans</vt:lpstr>
      <vt:lpstr>Rockwell</vt:lpstr>
      <vt:lpstr>Symbol</vt:lpstr>
      <vt:lpstr>Tahoma</vt:lpstr>
      <vt:lpstr>Times New Roman</vt:lpstr>
      <vt:lpstr>Wingdings</vt:lpstr>
      <vt:lpstr>Office Theme</vt:lpstr>
      <vt:lpstr>Equation</vt:lpstr>
      <vt:lpstr>Εξίσωση</vt:lpstr>
      <vt:lpstr>PowerPoint Presentation</vt:lpstr>
      <vt:lpstr>Τι θα δούμε σήμερα</vt:lpstr>
      <vt:lpstr>Τι θα δούμε σήμερα</vt:lpstr>
      <vt:lpstr>Διάταξη με βάση τη δημοτικότητα</vt:lpstr>
      <vt:lpstr>Αρκεί η δημοτικότητα;</vt:lpstr>
      <vt:lpstr>PowerPoint Presentation</vt:lpstr>
      <vt:lpstr>PageRank</vt:lpstr>
      <vt:lpstr>PageRank: Βασική ιδέα</vt:lpstr>
      <vt:lpstr>PageRank: Ορισμός</vt:lpstr>
      <vt:lpstr>PageRank: παράδειγμα</vt:lpstr>
      <vt:lpstr>PageRank: παράδειγμα</vt:lpstr>
      <vt:lpstr>PageRank: παράδειγμα</vt:lpstr>
      <vt:lpstr>Ένα απλό παράδειγμα: υπολογισμός</vt:lpstr>
      <vt:lpstr>PageRank: Επαναληπτικός Αλγόριθμος</vt:lpstr>
      <vt:lpstr>PageRank: Αλγόριθμος</vt:lpstr>
      <vt:lpstr>Υπολογισμός: Παράδειγμα</vt:lpstr>
      <vt:lpstr>Ένα μεγαλύτερο παράδειγμα</vt:lpstr>
      <vt:lpstr>Ισορροπία</vt:lpstr>
      <vt:lpstr>PageRank: Διανυσματική αναπαράσταση</vt:lpstr>
      <vt:lpstr>PageRank: Διανυσματική αναπαράσταση</vt:lpstr>
      <vt:lpstr>PageRank: παράδειγμα</vt:lpstr>
      <vt:lpstr>PageRank: Διανυσματική αναπαράσταση</vt:lpstr>
      <vt:lpstr>Τυχαίος Περίπατος (Random Walks)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Τυχαίος Περίπατος</vt:lpstr>
      <vt:lpstr>PageRank: Επεκτάσεις</vt:lpstr>
      <vt:lpstr>PageRank: Αδιέξοδα </vt:lpstr>
      <vt:lpstr>PageRank: Αδιέξοδα </vt:lpstr>
      <vt:lpstr>PageRank: Αδιέξοδα </vt:lpstr>
      <vt:lpstr>PageRank: Spider Traps</vt:lpstr>
      <vt:lpstr>PageRank: Spider Traps </vt:lpstr>
      <vt:lpstr>Random Walks with Jumps</vt:lpstr>
      <vt:lpstr>Random Walks with Jumps</vt:lpstr>
      <vt:lpstr>PageRank, τυχαίοι περίπατοι και αλυσίδες Markov</vt:lpstr>
      <vt:lpstr>Τυχαίος περίπατος</vt:lpstr>
      <vt:lpstr>Αλυσίδες Markov</vt:lpstr>
      <vt:lpstr>Αλυσίδες Markov</vt:lpstr>
      <vt:lpstr>Αλυσίδες Markov</vt:lpstr>
      <vt:lpstr>Τυχαίοι Περίπατοι</vt:lpstr>
      <vt:lpstr>Ένα παράδειγμα</vt:lpstr>
      <vt:lpstr>Το διάνυσμα πιθανοτήτων</vt:lpstr>
      <vt:lpstr>Ένα παράδειγμα</vt:lpstr>
      <vt:lpstr>Stationary distribution</vt:lpstr>
      <vt:lpstr>Υπολογισμός</vt:lpstr>
      <vt:lpstr>Stationary distribution</vt:lpstr>
      <vt:lpstr>Περίληψη: ορισμός</vt:lpstr>
      <vt:lpstr>Περίληψη: παράδειγμα</vt:lpstr>
      <vt:lpstr>Περίληψη: αλγόριθμος</vt:lpstr>
      <vt:lpstr>Περίληψη: πίνακες</vt:lpstr>
      <vt:lpstr>Περίληψη: πίνακες</vt:lpstr>
      <vt:lpstr>Περίληψη: random walks</vt:lpstr>
      <vt:lpstr>PageRank: τυχαίος περίπατος (επανάληψη)</vt:lpstr>
      <vt:lpstr>PageRank: τυχαίος περίπατος</vt:lpstr>
      <vt:lpstr>PageRank: τυχαίος περίπατος</vt:lpstr>
      <vt:lpstr>PageRank: τυχαίος περίπατος</vt:lpstr>
      <vt:lpstr>PageRank: τυχαίος περίπατος</vt:lpstr>
      <vt:lpstr>PageRank: τυχαίος περίπατος</vt:lpstr>
      <vt:lpstr>PageRank: Παράδειγμα</vt:lpstr>
      <vt:lpstr>Θεματικό PageRank</vt:lpstr>
      <vt:lpstr>Θεματικό PageRank</vt:lpstr>
      <vt:lpstr>PageRank</vt:lpstr>
      <vt:lpstr>PageRank: χρήση στην ανάκτηση</vt:lpstr>
      <vt:lpstr>PowerPoint Presentation</vt:lpstr>
      <vt:lpstr>Hyperlink-Induced Topic Search (HITS)</vt:lpstr>
      <vt:lpstr>HITS</vt:lpstr>
      <vt:lpstr>HITS</vt:lpstr>
      <vt:lpstr>HITS: Ορισμοί</vt:lpstr>
      <vt:lpstr>Χρήση στη αναζήτηση</vt:lpstr>
      <vt:lpstr>Σύνολο βάσης</vt:lpstr>
      <vt:lpstr>Σύνολο βάσης</vt:lpstr>
      <vt:lpstr>Σύνολο βάσης</vt:lpstr>
      <vt:lpstr>Σύνολο βάσης</vt:lpstr>
      <vt:lpstr>Σύνολο βάσης</vt:lpstr>
      <vt:lpstr>Υπολογισμός</vt:lpstr>
      <vt:lpstr>Επαναληπτικός υπολογισμός</vt:lpstr>
      <vt:lpstr>Κανονικοποίηση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Σύγκλιση</vt:lpstr>
      <vt:lpstr>Japan Elementary Schools</vt:lpstr>
      <vt:lpstr>Παρατηρήσεις</vt:lpstr>
      <vt:lpstr>Θέματα</vt:lpstr>
      <vt:lpstr>Διανυσματική αναπαράσταση</vt:lpstr>
      <vt:lpstr>Διανύσματα Hub/Authority</vt:lpstr>
      <vt:lpstr>Διανυσματική αναπαράσταση</vt:lpstr>
      <vt:lpstr>PageRank vs HITS</vt:lpstr>
      <vt:lpstr>Τι άλλο θα δούμε</vt:lpstr>
      <vt:lpstr>Stochastic Approach for Link-Structure Analysis (SALSA)</vt:lpstr>
      <vt:lpstr>Ο αλγόριθμος SALSA</vt:lpstr>
      <vt:lpstr>Ο αλγόριθμος SALSA</vt:lpstr>
      <vt:lpstr>Ο αλγόριθμος SALSA</vt:lpstr>
      <vt:lpstr>Ο αλγόριθμος SALSA</vt:lpstr>
      <vt:lpstr>Ο αλγόριθμος SALSA</vt:lpstr>
      <vt:lpstr>Σε μορφή πινάκων</vt:lpstr>
      <vt:lpstr>SALSA (recommendations)</vt:lpstr>
      <vt:lpstr>SALSA στο Twitter (as of 2013)</vt:lpstr>
      <vt:lpstr>SALSA στο Twitter (as of 2013)</vt:lpstr>
      <vt:lpstr>SALSA στο Twitter (as of 2013)</vt:lpstr>
      <vt:lpstr>Οι σύνδεσμοι είναι παντού!</vt:lpstr>
      <vt:lpstr>Απλή επαναληπτική λογική</vt:lpstr>
      <vt:lpstr>Απλή επαναληπτική λογική</vt:lpstr>
      <vt:lpstr>Απλή επαναληπτική λογική</vt:lpstr>
      <vt:lpstr>Απλή επαναληπτική λογική</vt:lpstr>
      <vt:lpstr>Πολλές εφαρμογές της ανάλυσης συνδέσμων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844</cp:revision>
  <cp:lastPrinted>2011-04-04T04:19:57Z</cp:lastPrinted>
  <dcterms:created xsi:type="dcterms:W3CDTF">2011-04-01T01:43:31Z</dcterms:created>
  <dcterms:modified xsi:type="dcterms:W3CDTF">2017-05-23T12:47:30Z</dcterms:modified>
</cp:coreProperties>
</file>