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6" r:id="rId2"/>
  </p:sldMasterIdLst>
  <p:notesMasterIdLst>
    <p:notesMasterId r:id="rId122"/>
  </p:notesMasterIdLst>
  <p:handoutMasterIdLst>
    <p:handoutMasterId r:id="rId123"/>
  </p:handoutMasterIdLst>
  <p:sldIdLst>
    <p:sldId id="402" r:id="rId3"/>
    <p:sldId id="1675" r:id="rId4"/>
    <p:sldId id="1725" r:id="rId5"/>
    <p:sldId id="1726" r:id="rId6"/>
    <p:sldId id="1727" r:id="rId7"/>
    <p:sldId id="1750" r:id="rId8"/>
    <p:sldId id="1729" r:id="rId9"/>
    <p:sldId id="1728" r:id="rId10"/>
    <p:sldId id="1731" r:id="rId11"/>
    <p:sldId id="1755" r:id="rId12"/>
    <p:sldId id="1752" r:id="rId13"/>
    <p:sldId id="1732" r:id="rId14"/>
    <p:sldId id="1756" r:id="rId15"/>
    <p:sldId id="1734" r:id="rId16"/>
    <p:sldId id="1735" r:id="rId17"/>
    <p:sldId id="1730" r:id="rId18"/>
    <p:sldId id="1733" r:id="rId19"/>
    <p:sldId id="1736" r:id="rId20"/>
    <p:sldId id="1737" r:id="rId21"/>
    <p:sldId id="1738" r:id="rId22"/>
    <p:sldId id="1739" r:id="rId23"/>
    <p:sldId id="1740" r:id="rId24"/>
    <p:sldId id="1742" r:id="rId25"/>
    <p:sldId id="1743" r:id="rId26"/>
    <p:sldId id="1744" r:id="rId27"/>
    <p:sldId id="1745" r:id="rId28"/>
    <p:sldId id="1746" r:id="rId29"/>
    <p:sldId id="1747" r:id="rId30"/>
    <p:sldId id="1748" r:id="rId31"/>
    <p:sldId id="1749" r:id="rId32"/>
    <p:sldId id="1759" r:id="rId33"/>
    <p:sldId id="1760" r:id="rId34"/>
    <p:sldId id="1761" r:id="rId35"/>
    <p:sldId id="1762" r:id="rId36"/>
    <p:sldId id="1763" r:id="rId37"/>
    <p:sldId id="1764" r:id="rId38"/>
    <p:sldId id="1765" r:id="rId39"/>
    <p:sldId id="1766" r:id="rId40"/>
    <p:sldId id="1767" r:id="rId41"/>
    <p:sldId id="1768" r:id="rId42"/>
    <p:sldId id="1769" r:id="rId43"/>
    <p:sldId id="1862" r:id="rId44"/>
    <p:sldId id="1814" r:id="rId45"/>
    <p:sldId id="1775" r:id="rId46"/>
    <p:sldId id="1776" r:id="rId47"/>
    <p:sldId id="1777" r:id="rId48"/>
    <p:sldId id="1778" r:id="rId49"/>
    <p:sldId id="1779" r:id="rId50"/>
    <p:sldId id="1780" r:id="rId51"/>
    <p:sldId id="1781" r:id="rId52"/>
    <p:sldId id="1782" r:id="rId53"/>
    <p:sldId id="1783" r:id="rId54"/>
    <p:sldId id="1784" r:id="rId55"/>
    <p:sldId id="1785" r:id="rId56"/>
    <p:sldId id="1786" r:id="rId57"/>
    <p:sldId id="1787" r:id="rId58"/>
    <p:sldId id="1788" r:id="rId59"/>
    <p:sldId id="1789" r:id="rId60"/>
    <p:sldId id="1790" r:id="rId61"/>
    <p:sldId id="1791" r:id="rId62"/>
    <p:sldId id="1792" r:id="rId63"/>
    <p:sldId id="1793" r:id="rId64"/>
    <p:sldId id="1794" r:id="rId65"/>
    <p:sldId id="1808" r:id="rId66"/>
    <p:sldId id="1772" r:id="rId67"/>
    <p:sldId id="1849" r:id="rId68"/>
    <p:sldId id="1795" r:id="rId69"/>
    <p:sldId id="1796" r:id="rId70"/>
    <p:sldId id="1797" r:id="rId71"/>
    <p:sldId id="1798" r:id="rId72"/>
    <p:sldId id="1800" r:id="rId73"/>
    <p:sldId id="1801" r:id="rId74"/>
    <p:sldId id="1802" r:id="rId75"/>
    <p:sldId id="1803" r:id="rId76"/>
    <p:sldId id="1838" r:id="rId77"/>
    <p:sldId id="1826" r:id="rId78"/>
    <p:sldId id="1825" r:id="rId79"/>
    <p:sldId id="1827" r:id="rId80"/>
    <p:sldId id="1841" r:id="rId81"/>
    <p:sldId id="1842" r:id="rId82"/>
    <p:sldId id="1843" r:id="rId83"/>
    <p:sldId id="1844" r:id="rId84"/>
    <p:sldId id="1845" r:id="rId85"/>
    <p:sldId id="1846" r:id="rId86"/>
    <p:sldId id="1847" r:id="rId87"/>
    <p:sldId id="1848" r:id="rId88"/>
    <p:sldId id="1839" r:id="rId89"/>
    <p:sldId id="1828" r:id="rId90"/>
    <p:sldId id="1829" r:id="rId91"/>
    <p:sldId id="1830" r:id="rId92"/>
    <p:sldId id="1831" r:id="rId93"/>
    <p:sldId id="1832" r:id="rId94"/>
    <p:sldId id="1833" r:id="rId95"/>
    <p:sldId id="1834" r:id="rId96"/>
    <p:sldId id="1836" r:id="rId97"/>
    <p:sldId id="1835" r:id="rId98"/>
    <p:sldId id="1837" r:id="rId99"/>
    <p:sldId id="1840" r:id="rId100"/>
    <p:sldId id="1856" r:id="rId101"/>
    <p:sldId id="1857" r:id="rId102"/>
    <p:sldId id="1858" r:id="rId103"/>
    <p:sldId id="1859" r:id="rId104"/>
    <p:sldId id="1851" r:id="rId105"/>
    <p:sldId id="1850" r:id="rId106"/>
    <p:sldId id="1852" r:id="rId107"/>
    <p:sldId id="1853" r:id="rId108"/>
    <p:sldId id="1854" r:id="rId109"/>
    <p:sldId id="1855" r:id="rId110"/>
    <p:sldId id="1804" r:id="rId111"/>
    <p:sldId id="1861" r:id="rId112"/>
    <p:sldId id="1860" r:id="rId113"/>
    <p:sldId id="1820" r:id="rId114"/>
    <p:sldId id="1821" r:id="rId115"/>
    <p:sldId id="1822" r:id="rId116"/>
    <p:sldId id="1724" r:id="rId117"/>
    <p:sldId id="1823" r:id="rId118"/>
    <p:sldId id="1807" r:id="rId119"/>
    <p:sldId id="1824" r:id="rId120"/>
    <p:sldId id="1805" r:id="rId121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0409" autoAdjust="0"/>
  </p:normalViewPr>
  <p:slideViewPr>
    <p:cSldViewPr>
      <p:cViewPr varScale="1">
        <p:scale>
          <a:sx n="116" d="100"/>
          <a:sy n="116" d="100"/>
        </p:scale>
        <p:origin x="9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7738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17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24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0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5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5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7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5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7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4816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72517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93642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09840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0706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37408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41700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10240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10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53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40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44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4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6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78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3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1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2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7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B76115-2B6E-45D7-9815-40F2F3878DEE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23/5/2017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3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w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emf"/><Relationship Id="rId4" Type="http://schemas.openxmlformats.org/officeDocument/2006/relationships/oleObject" Target="../embeddings/____________Microsoft_Word_97_-_2003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ospect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us-news/2016/sep/29/donald-trump-attacks-biased-lester-holt-and-accuses-google-of-conspirac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theguardian.com/technology/2016/dec/04/google-democracy-truth-internet-search-facebook?CMP=fb_gu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5/may/20/flickr-complaints-offensive-auto-tagging-photos" TargetMode="External"/><Relationship Id="rId2" Type="http://schemas.openxmlformats.org/officeDocument/2006/relationships/hyperlink" Target="http://www.seattletimes.com/business/microsoft/how-linkedins-search-engine-may-reflect-a-bias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blog.airbnb.com/the-airbnb-community-commitment/" TargetMode="External"/><Relationship Id="rId4" Type="http://schemas.openxmlformats.org/officeDocument/2006/relationships/hyperlink" Target="http://www.debiasyourself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feed.media.mit.edu/" TargetMode="External"/><Relationship Id="rId2" Type="http://schemas.openxmlformats.org/officeDocument/2006/relationships/hyperlink" Target="http://politecho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scapeyourbubble.com/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Κεφάλαια </a:t>
            </a:r>
            <a:r>
              <a:rPr lang="en-US" sz="2400" dirty="0" smtClean="0">
                <a:ea typeface="ＭＳ Ｐゴシック" pitchFamily="-112" charset="-128"/>
              </a:rPr>
              <a:t>19, </a:t>
            </a:r>
            <a:r>
              <a:rPr lang="el-GR" sz="2400" dirty="0" smtClean="0">
                <a:ea typeface="ＭＳ Ｐゴシック" pitchFamily="-112" charset="-128"/>
              </a:rPr>
              <a:t>2</a:t>
            </a:r>
            <a:r>
              <a:rPr lang="en-US" sz="2400" dirty="0" smtClean="0">
                <a:ea typeface="ＭＳ Ｐゴシック" pitchFamily="-112" charset="-128"/>
              </a:rPr>
              <a:t>0: Web</a:t>
            </a:r>
            <a:r>
              <a:rPr lang="el-GR" sz="2400" dirty="0" smtClean="0">
                <a:ea typeface="ＭＳ Ｐゴシック" pitchFamily="-112" charset="-128"/>
              </a:rPr>
              <a:t>.  Μηχανές αναζήτησης.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413" y="18288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officially </a:t>
            </a:r>
            <a:r>
              <a:rPr lang="en-US" dirty="0" smtClean="0">
                <a:latin typeface="+mn-lt"/>
              </a:rPr>
              <a:t>closed on </a:t>
            </a:r>
            <a:r>
              <a:rPr lang="en-US" dirty="0">
                <a:latin typeface="+mn-lt"/>
              </a:rPr>
              <a:t>December 31, 2014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25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Illustrating the Classification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3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0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Tree based Methods</a:t>
            </a:r>
          </a:p>
          <a:p>
            <a:r>
              <a:rPr lang="en-US" altLang="en-US" dirty="0"/>
              <a:t>Rule-based Methods</a:t>
            </a:r>
          </a:p>
          <a:p>
            <a:r>
              <a:rPr lang="en-US" altLang="en-US" dirty="0"/>
              <a:t>Memory based reasoning</a:t>
            </a:r>
          </a:p>
          <a:p>
            <a:r>
              <a:rPr lang="en-US" altLang="en-US" dirty="0"/>
              <a:t>Neural Networks</a:t>
            </a:r>
          </a:p>
          <a:p>
            <a:r>
              <a:rPr lang="en-US" altLang="en-US" dirty="0"/>
              <a:t>Naïve Bayes and Bayesian Belief Networks</a:t>
            </a:r>
          </a:p>
          <a:p>
            <a:r>
              <a:rPr lang="en-US" altLang="en-US" dirty="0"/>
              <a:t>Support Vector </a:t>
            </a:r>
            <a:r>
              <a:rPr lang="en-US" altLang="en-US" dirty="0" smtClean="0"/>
              <a:t>Machines</a:t>
            </a:r>
          </a:p>
          <a:p>
            <a:r>
              <a:rPr lang="en-US" altLang="en-US" dirty="0" smtClean="0"/>
              <a:t>Logistic Regression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6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9715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37160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07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7209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Married</a:t>
            </a:r>
            <a:r>
              <a:rPr lang="en-US" alt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Single, Divorced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&lt;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&gt;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6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l-GR" dirty="0" smtClean="0">
                <a:solidFill>
                  <a:schemeClr val="accent6">
                    <a:lumMod val="75000"/>
                  </a:schemeClr>
                </a:solidFill>
              </a:rPr>
              <a:t>Why is ML needed now?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sz="2600" dirty="0" smtClean="0"/>
              <a:t>Modern systems – especially on the Web – use </a:t>
            </a:r>
            <a:r>
              <a:rPr lang="en-US" altLang="el-G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great number of features: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sz="1900" dirty="0" smtClean="0"/>
              <a:t>Arbitrary useful features – not a single unified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Log frequency of query word in anchor text?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Query word in color on page?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# of images on page?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# of (out) links on page?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PageRank of page?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URL length?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URL contains </a:t>
            </a:r>
            <a:r>
              <a:rPr lang="ja-JP" altLang="en-US" sz="2000" dirty="0" smtClean="0"/>
              <a:t>“</a:t>
            </a:r>
            <a:r>
              <a:rPr lang="en-US" altLang="ja-JP" sz="2000" dirty="0" smtClean="0"/>
              <a:t>~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Page edit </a:t>
            </a:r>
            <a:r>
              <a:rPr lang="en-US" altLang="el-GR" sz="2000" dirty="0" err="1" smtClean="0"/>
              <a:t>recency</a:t>
            </a:r>
            <a:r>
              <a:rPr lang="en-US" altLang="el-GR" sz="20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dirty="0" smtClean="0"/>
              <a:t>Page length?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600" dirty="0" smtClean="0"/>
              <a:t>The </a:t>
            </a:r>
            <a:r>
              <a:rPr lang="en-US" altLang="el-GR" sz="2600" i="1" dirty="0" smtClean="0"/>
              <a:t>New York Times </a:t>
            </a:r>
            <a:r>
              <a:rPr lang="en-US" altLang="el-GR" sz="2600" dirty="0" smtClean="0"/>
              <a:t>(2008-06-03) quoted Amit </a:t>
            </a:r>
            <a:r>
              <a:rPr lang="en-US" altLang="el-GR" sz="2600" dirty="0" err="1" smtClean="0"/>
              <a:t>Singhal</a:t>
            </a:r>
            <a:r>
              <a:rPr lang="en-US" altLang="el-GR" sz="2600" dirty="0" smtClean="0"/>
              <a:t> as saying Google was using </a:t>
            </a:r>
            <a:r>
              <a:rPr lang="en-US" altLang="el-G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 200 </a:t>
            </a:r>
            <a:r>
              <a:rPr lang="en-US" altLang="el-GR" sz="2600" dirty="0" smtClean="0"/>
              <a:t>such features.</a:t>
            </a:r>
          </a:p>
        </p:txBody>
      </p:sp>
    </p:spTree>
    <p:extLst>
      <p:ext uri="{BB962C8B-B14F-4D97-AF65-F5344CB8AC3E}">
        <p14:creationId xmlns:p14="http://schemas.microsoft.com/office/powerpoint/2010/main" val="3441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 problem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Web graph (e.g., PageRank)</a:t>
            </a:r>
          </a:p>
          <a:p>
            <a:r>
              <a:rPr lang="en-US" dirty="0" smtClean="0">
                <a:latin typeface="+mn-lt"/>
              </a:rPr>
              <a:t>Document statistics </a:t>
            </a:r>
          </a:p>
          <a:p>
            <a:r>
              <a:rPr lang="en-US" dirty="0" smtClean="0">
                <a:latin typeface="+mn-lt"/>
              </a:rPr>
              <a:t>Document classifier (e.g., spam)</a:t>
            </a:r>
          </a:p>
          <a:p>
            <a:r>
              <a:rPr lang="en-US" dirty="0" smtClean="0">
                <a:latin typeface="+mn-lt"/>
              </a:rPr>
              <a:t>Query features</a:t>
            </a:r>
          </a:p>
          <a:p>
            <a:r>
              <a:rPr lang="en-US" dirty="0" smtClean="0">
                <a:latin typeface="+mn-lt"/>
              </a:rPr>
              <a:t>Term features</a:t>
            </a:r>
          </a:p>
          <a:p>
            <a:r>
              <a:rPr lang="en-US" dirty="0" smtClean="0">
                <a:latin typeface="+mn-lt"/>
              </a:rPr>
              <a:t>Proximity features</a:t>
            </a:r>
          </a:p>
          <a:p>
            <a:r>
              <a:rPr lang="en-US" dirty="0" smtClean="0">
                <a:latin typeface="+mn-lt"/>
              </a:rPr>
              <a:t>Location features</a:t>
            </a:r>
          </a:p>
          <a:p>
            <a:r>
              <a:rPr lang="en-US" dirty="0" smtClean="0">
                <a:latin typeface="+mn-lt"/>
              </a:rPr>
              <a:t>Time features</a:t>
            </a:r>
          </a:p>
          <a:p>
            <a:r>
              <a:rPr lang="en-US" dirty="0" smtClean="0">
                <a:latin typeface="+mn-lt"/>
              </a:rPr>
              <a:t>Clicks</a:t>
            </a:r>
          </a:p>
          <a:p>
            <a:r>
              <a:rPr lang="en-US" dirty="0" smtClean="0">
                <a:latin typeface="+mn-lt"/>
              </a:rPr>
              <a:t>Topical matching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604027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22" y="135731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Απλό παράδειγμα</a:t>
            </a:r>
            <a:endParaRPr lang="en-US" sz="3600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sz="2000" dirty="0" smtClean="0"/>
              <a:t>Collect a training corpus of (</a:t>
            </a:r>
            <a:r>
              <a:rPr lang="en-US" altLang="el-GR" sz="2000" i="1" dirty="0" smtClean="0"/>
              <a:t>q, d, r</a:t>
            </a:r>
            <a:r>
              <a:rPr lang="en-US" altLang="el-GR" sz="2000" dirty="0" smtClean="0"/>
              <a:t>) triples</a:t>
            </a:r>
          </a:p>
          <a:p>
            <a:pPr lvl="1" eaLnBrk="1" hangingPunct="1"/>
            <a:r>
              <a:rPr lang="en-US" altLang="el-GR" sz="2000" dirty="0" smtClean="0"/>
              <a:t>Relevance </a:t>
            </a:r>
            <a:r>
              <a:rPr lang="en-US" altLang="el-GR" sz="2000" i="1" dirty="0" smtClean="0"/>
              <a:t>r </a:t>
            </a:r>
            <a:r>
              <a:rPr lang="en-US" altLang="el-GR" sz="2000" dirty="0" smtClean="0"/>
              <a:t>is here binary </a:t>
            </a:r>
            <a:r>
              <a:rPr lang="en-US" altLang="el-GR" sz="2000" dirty="0" smtClean="0">
                <a:solidFill>
                  <a:srgbClr val="437085"/>
                </a:solidFill>
              </a:rPr>
              <a:t> </a:t>
            </a:r>
            <a:r>
              <a:rPr lang="en-US" altLang="el-GR" sz="1600" dirty="0" smtClean="0">
                <a:solidFill>
                  <a:srgbClr val="437085"/>
                </a:solidFill>
              </a:rPr>
              <a:t>(but may be multiclass, with 3–7 values)</a:t>
            </a:r>
            <a:endParaRPr lang="en-US" altLang="el-GR" sz="2000" dirty="0" smtClean="0">
              <a:solidFill>
                <a:srgbClr val="437085"/>
              </a:solidFill>
            </a:endParaRPr>
          </a:p>
          <a:p>
            <a:pPr lvl="1" eaLnBrk="1" hangingPunct="1"/>
            <a:r>
              <a:rPr lang="en-US" altLang="el-GR" sz="2000" dirty="0" smtClean="0"/>
              <a:t>Document is represented by a feature vector</a:t>
            </a:r>
          </a:p>
          <a:p>
            <a:pPr marL="914400" lvl="2" indent="0" eaLnBrk="1" hangingPunct="1">
              <a:buNone/>
            </a:pPr>
            <a:r>
              <a:rPr lang="en-US" altLang="el-GR" b="1" dirty="0" smtClean="0"/>
              <a:t>x</a:t>
            </a:r>
            <a:r>
              <a:rPr lang="en-US" altLang="el-GR" dirty="0" smtClean="0"/>
              <a:t> = (α, ω)	α is cosine similarity, ω is minimum query window size</a:t>
            </a:r>
          </a:p>
          <a:p>
            <a:pPr lvl="3" eaLnBrk="1" hangingPunct="1"/>
            <a:r>
              <a:rPr lang="en-US" altLang="el-GR" dirty="0" smtClean="0"/>
              <a:t>ω is the </a:t>
            </a:r>
            <a:r>
              <a:rPr lang="en-US" altLang="el-GR" dirty="0" err="1" smtClean="0"/>
              <a:t>the</a:t>
            </a:r>
            <a:r>
              <a:rPr lang="en-US" altLang="el-GR" dirty="0" smtClean="0"/>
              <a:t> shortest text span that includes all query words</a:t>
            </a:r>
          </a:p>
          <a:p>
            <a:pPr lvl="3" eaLnBrk="1" hangingPunct="1"/>
            <a:r>
              <a:rPr lang="en-US" altLang="el-GR" dirty="0" smtClean="0"/>
              <a:t>Query term proximity is a </a:t>
            </a:r>
            <a:r>
              <a:rPr lang="en-US" altLang="el-GR" b="1" dirty="0" smtClean="0"/>
              <a:t>very important</a:t>
            </a:r>
            <a:r>
              <a:rPr lang="en-US" altLang="el-GR" dirty="0" smtClean="0"/>
              <a:t> new weighting factor</a:t>
            </a:r>
          </a:p>
          <a:p>
            <a:pPr lvl="1" eaLnBrk="1" hangingPunct="1"/>
            <a:r>
              <a:rPr lang="en-US" altLang="el-GR" sz="2000" dirty="0" smtClean="0"/>
              <a:t>Train a machine learning model to predict the class </a:t>
            </a:r>
            <a:r>
              <a:rPr lang="en-US" altLang="el-GR" sz="2000" i="1" dirty="0" smtClean="0"/>
              <a:t>r </a:t>
            </a:r>
            <a:r>
              <a:rPr lang="en-US" altLang="el-GR" sz="2000" dirty="0" smtClean="0"/>
              <a:t>of a document-query pair 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4"/>
          <a:stretch>
            <a:fillRect/>
          </a:stretch>
        </p:blipFill>
        <p:spPr bwMode="auto">
          <a:xfrm>
            <a:off x="771525" y="4800600"/>
            <a:ext cx="7391400" cy="18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600">
                <a:solidFill>
                  <a:srgbClr val="FBFCFF"/>
                </a:solidFill>
              </a:rPr>
              <a:t>Sec. 15.4.1</a:t>
            </a:r>
          </a:p>
        </p:txBody>
      </p:sp>
    </p:spTree>
    <p:extLst>
      <p:ext uri="{BB962C8B-B14F-4D97-AF65-F5344CB8AC3E}">
        <p14:creationId xmlns:p14="http://schemas.microsoft.com/office/powerpoint/2010/main" val="24770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38665" y="13573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altLang="el-GR" dirty="0" smtClean="0">
                <a:solidFill>
                  <a:schemeClr val="accent6">
                    <a:lumMod val="75000"/>
                  </a:schemeClr>
                </a:solidFill>
              </a:rPr>
              <a:t>Learning to rank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en-US" alt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76250" y="14478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l-GR" sz="2400" dirty="0" smtClean="0"/>
              <a:t>Classification probably isn</a:t>
            </a:r>
            <a:r>
              <a:rPr lang="en-US" altLang="en-US" sz="2400" dirty="0" smtClean="0"/>
              <a:t>’</a:t>
            </a:r>
            <a:r>
              <a:rPr lang="en-US" altLang="el-GR" sz="2400" dirty="0" smtClean="0"/>
              <a:t>t the right way to think about approaching ad hoc IR:</a:t>
            </a:r>
          </a:p>
          <a:p>
            <a:pPr lvl="1" eaLnBrk="1" hangingPunct="1"/>
            <a:r>
              <a:rPr lang="en-US" altLang="el-GR" sz="1800" dirty="0" smtClean="0"/>
              <a:t>Classification problems: Map to a unordered set of classes</a:t>
            </a:r>
          </a:p>
          <a:p>
            <a:pPr lvl="1" eaLnBrk="1" hangingPunct="1"/>
            <a:r>
              <a:rPr lang="en-US" altLang="el-GR" sz="1800" dirty="0" smtClean="0"/>
              <a:t>Regression problems: Map to a real value </a:t>
            </a:r>
          </a:p>
          <a:p>
            <a:pPr lvl="1" eaLnBrk="1" hangingPunct="1"/>
            <a:r>
              <a:rPr lang="en-US" altLang="el-GR" sz="1800" dirty="0" smtClean="0"/>
              <a:t>Ordinal regression problems: Map to an </a:t>
            </a:r>
            <a:r>
              <a:rPr lang="en-US" altLang="el-GR" sz="1800" i="1" dirty="0" smtClean="0"/>
              <a:t>ordered</a:t>
            </a:r>
            <a:r>
              <a:rPr lang="en-US" altLang="el-GR" sz="1800" dirty="0" smtClean="0"/>
              <a:t> set of classes</a:t>
            </a:r>
          </a:p>
          <a:p>
            <a:pPr eaLnBrk="1" hangingPunct="1"/>
            <a:endParaRPr lang="en-US" altLang="el-GR" dirty="0" smtClean="0"/>
          </a:p>
          <a:p>
            <a:pPr eaLnBrk="1" hangingPunct="1"/>
            <a:r>
              <a:rPr lang="en-US" altLang="el-GR" dirty="0" smtClean="0"/>
              <a:t>This formulation gives extra power:</a:t>
            </a:r>
          </a:p>
          <a:p>
            <a:pPr lvl="1" eaLnBrk="1" hangingPunct="1"/>
            <a:r>
              <a:rPr lang="en-US" altLang="el-GR" sz="2400" dirty="0" smtClean="0"/>
              <a:t>Relations between relevance levels are modeled</a:t>
            </a:r>
          </a:p>
          <a:p>
            <a:pPr lvl="1" eaLnBrk="1" hangingPunct="1"/>
            <a:r>
              <a:rPr lang="en-US" altLang="el-GR" sz="2400" dirty="0" smtClean="0"/>
              <a:t>Documents are good versus other documents for query given collection; not an absolute scale of goodness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57E6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600">
                <a:solidFill>
                  <a:srgbClr val="FBFCFF"/>
                </a:solidFill>
              </a:rPr>
              <a:t>Sec. 15.4.2</a:t>
            </a:r>
          </a:p>
        </p:txBody>
      </p:sp>
    </p:spTree>
    <p:extLst>
      <p:ext uri="{BB962C8B-B14F-4D97-AF65-F5344CB8AC3E}">
        <p14:creationId xmlns:p14="http://schemas.microsoft.com/office/powerpoint/2010/main" val="7434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altLang="el-GR" dirty="0" smtClean="0">
                <a:solidFill>
                  <a:schemeClr val="accent6">
                    <a:lumMod val="75000"/>
                  </a:schemeClr>
                </a:solidFill>
              </a:rPr>
              <a:t>Learning to rank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en-US" altLang="el-GR" sz="2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l-GR" sz="2600" dirty="0" smtClean="0"/>
              <a:t>Assume a number of categories </a:t>
            </a:r>
            <a:r>
              <a:rPr lang="en-US" altLang="el-GR" sz="2600" b="1" i="1" dirty="0" smtClean="0"/>
              <a:t>C</a:t>
            </a:r>
            <a:r>
              <a:rPr lang="en-US" altLang="el-GR" sz="2600" i="1" dirty="0" smtClean="0"/>
              <a:t> </a:t>
            </a:r>
            <a:r>
              <a:rPr lang="en-US" altLang="el-GR" sz="2600" dirty="0" smtClean="0"/>
              <a:t>of relevance exist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200" dirty="0" smtClean="0"/>
              <a:t>These are totally ordered: </a:t>
            </a:r>
            <a:r>
              <a:rPr lang="en-US" altLang="el-GR" sz="2200" i="1" dirty="0" smtClean="0"/>
              <a:t>c</a:t>
            </a:r>
            <a:r>
              <a:rPr lang="en-US" altLang="el-GR" sz="2200" baseline="-25000" dirty="0" smtClean="0"/>
              <a:t>1</a:t>
            </a:r>
            <a:r>
              <a:rPr lang="en-US" altLang="el-GR" sz="2200" dirty="0" smtClean="0"/>
              <a:t> &lt; </a:t>
            </a:r>
            <a:r>
              <a:rPr lang="en-US" altLang="el-GR" sz="2200" i="1" dirty="0" smtClean="0"/>
              <a:t>c</a:t>
            </a:r>
            <a:r>
              <a:rPr lang="en-US" altLang="el-GR" sz="2200" baseline="-25000" dirty="0" smtClean="0"/>
              <a:t>2</a:t>
            </a:r>
            <a:r>
              <a:rPr lang="en-US" altLang="el-GR" sz="2200" dirty="0" smtClean="0"/>
              <a:t> &lt; … &lt; </a:t>
            </a:r>
            <a:r>
              <a:rPr lang="en-US" altLang="el-GR" sz="2200" i="1" dirty="0" err="1" smtClean="0"/>
              <a:t>c</a:t>
            </a:r>
            <a:r>
              <a:rPr lang="en-US" altLang="el-GR" sz="2200" i="1" baseline="-25000" dirty="0" err="1" smtClean="0"/>
              <a:t>J</a:t>
            </a:r>
            <a:endParaRPr lang="en-US" altLang="el-GR" sz="2200" i="1" baseline="-25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z="2200" dirty="0" smtClean="0"/>
              <a:t>This is the ordinal regression setup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600" dirty="0" smtClean="0"/>
              <a:t>Assume training data is available consisting of </a:t>
            </a:r>
            <a:r>
              <a:rPr lang="en-US" altLang="el-GR" sz="2600" dirty="0" smtClean="0">
                <a:solidFill>
                  <a:schemeClr val="accent6">
                    <a:lumMod val="75000"/>
                  </a:schemeClr>
                </a:solidFill>
              </a:rPr>
              <a:t>document-query pairs</a:t>
            </a:r>
            <a:r>
              <a:rPr lang="en-US" altLang="el-GR" sz="2600" dirty="0" smtClean="0"/>
              <a:t> represented as feature vectors </a:t>
            </a:r>
            <a:r>
              <a:rPr lang="en-US" altLang="el-GR" sz="2600" dirty="0" err="1" smtClean="0"/>
              <a:t>ψ</a:t>
            </a:r>
            <a:r>
              <a:rPr lang="en-US" altLang="el-GR" sz="2600" i="1" baseline="-25000" dirty="0" err="1" smtClean="0"/>
              <a:t>i</a:t>
            </a:r>
            <a:r>
              <a:rPr lang="en-US" altLang="el-GR" sz="2600" dirty="0" smtClean="0"/>
              <a:t> and </a:t>
            </a:r>
            <a:r>
              <a:rPr lang="en-US" altLang="el-GR" sz="2600" dirty="0" smtClean="0">
                <a:solidFill>
                  <a:schemeClr val="accent6">
                    <a:lumMod val="75000"/>
                  </a:schemeClr>
                </a:solidFill>
              </a:rPr>
              <a:t>relevance ranking </a:t>
            </a:r>
            <a:r>
              <a:rPr lang="en-US" altLang="el-GR" sz="2600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altLang="el-GR" sz="2600" i="1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</a:p>
          <a:p>
            <a:pPr eaLnBrk="1" hangingPunct="1">
              <a:lnSpc>
                <a:spcPct val="90000"/>
              </a:lnSpc>
            </a:pPr>
            <a:endParaRPr lang="en-US" altLang="el-GR" sz="260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l-GR" sz="2600" dirty="0" smtClean="0"/>
              <a:t>We could do </a:t>
            </a:r>
            <a:r>
              <a:rPr lang="en-US" altLang="el-GR" sz="2600" i="1" dirty="0" smtClean="0">
                <a:solidFill>
                  <a:schemeClr val="accent6">
                    <a:lumMod val="75000"/>
                  </a:schemeClr>
                </a:solidFill>
              </a:rPr>
              <a:t>point-wise learning</a:t>
            </a:r>
            <a:r>
              <a:rPr lang="en-US" altLang="el-GR" sz="2600" dirty="0" smtClean="0"/>
              <a:t>, where we try to map items of a certain relevance rank to a subinterval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l-GR" sz="2600" dirty="0" smtClean="0"/>
              <a:t>But most work does </a:t>
            </a:r>
            <a:r>
              <a:rPr lang="en-US" altLang="el-GR" sz="2600" i="1" dirty="0" smtClean="0">
                <a:solidFill>
                  <a:schemeClr val="accent6">
                    <a:lumMod val="75000"/>
                  </a:schemeClr>
                </a:solidFill>
              </a:rPr>
              <a:t>pair-wise learning</a:t>
            </a:r>
            <a:r>
              <a:rPr lang="en-US" altLang="el-GR" sz="2600" dirty="0" smtClean="0"/>
              <a:t>, where the input is a pair of results for a query, and the class is the relevance ordering relationship between them</a:t>
            </a:r>
          </a:p>
        </p:txBody>
      </p:sp>
    </p:spTree>
    <p:extLst>
      <p:ext uri="{BB962C8B-B14F-4D97-AF65-F5344CB8AC3E}">
        <p14:creationId xmlns:p14="http://schemas.microsoft.com/office/powerpoint/2010/main" val="42627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10398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l-GR" dirty="0" smtClean="0">
                <a:solidFill>
                  <a:schemeClr val="accent6">
                    <a:lumMod val="75000"/>
                  </a:schemeClr>
                </a:solidFill>
              </a:rPr>
              <a:t>Point-wise learning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Goal is to learn a threshold to separate each rank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6638"/>
            <a:ext cx="8763000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μέρους) </a:t>
            </a:r>
            <a:r>
              <a:rPr lang="en-US" dirty="0" smtClean="0">
                <a:ea typeface="ＭＳ Ｐゴシック" pitchFamily="-112" charset="-128"/>
              </a:rPr>
              <a:t>19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, 20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44668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837" y="751747"/>
            <a:ext cx="6284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Δεύτερη προσπάθεια: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Μηχανές αναζήτησης </a:t>
            </a:r>
            <a:r>
              <a:rPr lang="el-GR" dirty="0" smtClean="0">
                <a:latin typeface="+mn-lt"/>
              </a:rPr>
              <a:t>πλήρους κειμένου </a:t>
            </a:r>
            <a:r>
              <a:rPr lang="en-US" dirty="0" smtClean="0">
                <a:latin typeface="+mn-lt"/>
              </a:rPr>
              <a:t>(full text)</a:t>
            </a:r>
            <a:endParaRPr lang="el-GR" dirty="0" smtClean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Πόσο συχνά ο όρος εμφανίζεται στο κείμενο</a:t>
            </a:r>
          </a:p>
          <a:p>
            <a:r>
              <a:rPr lang="el-GR" sz="1800" dirty="0" smtClean="0">
                <a:latin typeface="+mn-lt"/>
              </a:rPr>
              <a:t>Αρχικά οι χρήστες τις σελίδες τους για να </a:t>
            </a:r>
            <a:r>
              <a:rPr lang="el-GR" sz="1800" dirty="0" err="1" smtClean="0">
                <a:latin typeface="+mn-lt"/>
              </a:rPr>
              <a:t>ευρετηριοποιηθούν</a:t>
            </a:r>
            <a:endParaRPr lang="el-GR" sz="1800" dirty="0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452" y="2590800"/>
            <a:ext cx="124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+mn-lt"/>
              </a:rPr>
              <a:t>Altavista</a:t>
            </a:r>
            <a:endParaRPr lang="en-US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16" y="2359058"/>
            <a:ext cx="3900284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0" y="739390"/>
            <a:ext cx="1427669" cy="518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7" y="5249070"/>
            <a:ext cx="3812033" cy="14851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4925" y="5529957"/>
            <a:ext cx="1513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+mn-lt"/>
              </a:rPr>
              <a:t>Infoseek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6046315"/>
            <a:ext cx="914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Excite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1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110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</a:rPr>
              <a:t>Σύστημα Ανάκτησης Πληροφορία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229600" cy="1143000"/>
          </a:xfrm>
        </p:spPr>
        <p:txBody>
          <a:bodyPr/>
          <a:lstStyle/>
          <a:p>
            <a:r>
              <a:rPr lang="el-GR" dirty="0" smtClean="0"/>
              <a:t>Τέλος Μαθήματος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ΑΣΚΗΣΕΙΣ</a:t>
            </a: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112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234" y="1905000"/>
            <a:ext cx="4764966" cy="2240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57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 21.22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45205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PageRank</a:t>
            </a:r>
            <a:endParaRPr lang="el-GR" dirty="0" smtClean="0">
              <a:latin typeface="+mn-lt"/>
            </a:endParaRPr>
          </a:p>
          <a:p>
            <a:r>
              <a:rPr lang="el-GR" dirty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+</a:t>
            </a:r>
            <a:r>
              <a:rPr lang="en-US" dirty="0" smtClean="0">
                <a:latin typeface="+mn-lt"/>
              </a:rPr>
              <a:t>teleporting </a:t>
            </a:r>
            <a:r>
              <a:rPr lang="el-GR" dirty="0" smtClean="0">
                <a:latin typeface="+mn-lt"/>
              </a:rPr>
              <a:t>με </a:t>
            </a:r>
            <a:r>
              <a:rPr lang="en-US" dirty="0" smtClean="0">
                <a:latin typeface="+mn-lt"/>
              </a:rPr>
              <a:t>0</a:t>
            </a:r>
            <a:r>
              <a:rPr lang="el-GR" dirty="0" smtClean="0">
                <a:latin typeface="+mn-lt"/>
              </a:rPr>
              <a:t>,</a:t>
            </a:r>
            <a:r>
              <a:rPr lang="en-US" dirty="0" smtClean="0">
                <a:latin typeface="+mn-lt"/>
              </a:rPr>
              <a:t>8</a:t>
            </a:r>
          </a:p>
          <a:p>
            <a:r>
              <a:rPr lang="en-US" dirty="0" smtClean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746" y="1066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19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If </a:t>
            </a:r>
            <a:r>
              <a:rPr lang="en-US" dirty="0">
                <a:latin typeface="+mn-lt"/>
              </a:rPr>
              <a:t>all the hub and authority scores are </a:t>
            </a:r>
            <a:r>
              <a:rPr lang="en-US" dirty="0" smtClean="0">
                <a:latin typeface="+mn-lt"/>
              </a:rPr>
              <a:t>initialized </a:t>
            </a:r>
            <a:r>
              <a:rPr lang="en-US" dirty="0">
                <a:latin typeface="+mn-lt"/>
              </a:rPr>
              <a:t>to 1, what is the </a:t>
            </a:r>
            <a:r>
              <a:rPr lang="en-US" dirty="0" smtClean="0">
                <a:latin typeface="+mn-lt"/>
              </a:rPr>
              <a:t>hub/authority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score </a:t>
            </a:r>
            <a:r>
              <a:rPr lang="en-US" dirty="0">
                <a:latin typeface="+mn-lt"/>
              </a:rPr>
              <a:t>of a node after one iteration?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4214326" cy="124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21.5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6576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Πίνακα μετάβασης για </a:t>
            </a:r>
            <a:r>
              <a:rPr lang="en-US" dirty="0" smtClean="0">
                <a:latin typeface="+mn-lt"/>
              </a:rPr>
              <a:t>Markov </a:t>
            </a:r>
            <a:r>
              <a:rPr lang="el-GR" dirty="0" smtClean="0">
                <a:latin typeface="+mn-lt"/>
              </a:rPr>
              <a:t>αλυσίδες</a:t>
            </a:r>
          </a:p>
          <a:p>
            <a:r>
              <a:rPr lang="en-US" dirty="0" smtClean="0">
                <a:latin typeface="+mn-lt"/>
              </a:rPr>
              <a:t>PageRank</a:t>
            </a:r>
          </a:p>
          <a:p>
            <a:r>
              <a:rPr lang="en-US" dirty="0" smtClean="0">
                <a:latin typeface="+mn-lt"/>
              </a:rPr>
              <a:t>Power iteration</a:t>
            </a:r>
          </a:p>
          <a:p>
            <a:r>
              <a:rPr lang="en-US" dirty="0" smtClean="0">
                <a:latin typeface="+mn-lt"/>
              </a:rPr>
              <a:t>Jumps </a:t>
            </a:r>
            <a:r>
              <a:rPr lang="el-GR" dirty="0" smtClean="0">
                <a:latin typeface="+mn-lt"/>
              </a:rPr>
              <a:t>με α </a:t>
            </a:r>
            <a:r>
              <a:rPr lang="en-US" dirty="0" smtClean="0">
                <a:latin typeface="+mn-lt"/>
              </a:rPr>
              <a:t>= 0.8</a:t>
            </a:r>
          </a:p>
          <a:p>
            <a:r>
              <a:rPr lang="en-US" dirty="0" smtClean="0">
                <a:latin typeface="+mn-lt"/>
              </a:rPr>
              <a:t>Jumps </a:t>
            </a:r>
            <a:r>
              <a:rPr lang="el-GR" dirty="0" smtClean="0">
                <a:latin typeface="+mn-lt"/>
              </a:rPr>
              <a:t>με α = 0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9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746" y="1066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21.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user of a browser can, in addition to clicking a hyperlink on the page </a:t>
            </a:r>
            <a:r>
              <a:rPr lang="en-US" sz="2000" dirty="0" smtClean="0">
                <a:latin typeface="+mn-lt"/>
              </a:rPr>
              <a:t>x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she </a:t>
            </a:r>
            <a:r>
              <a:rPr lang="en-US" sz="2000" dirty="0">
                <a:latin typeface="+mn-lt"/>
              </a:rPr>
              <a:t>is currently browsing, use the back button to go back to the page from which she </a:t>
            </a:r>
            <a:r>
              <a:rPr lang="en-US" sz="2000" dirty="0" smtClean="0">
                <a:latin typeface="+mn-lt"/>
              </a:rPr>
              <a:t>arrived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at </a:t>
            </a:r>
            <a:r>
              <a:rPr lang="en-US" sz="2000" dirty="0">
                <a:latin typeface="+mn-lt"/>
              </a:rPr>
              <a:t>x.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Can such a use of back buttons be modelled as a Markov chain? </a:t>
            </a:r>
            <a:r>
              <a:rPr lang="en-US" sz="2000" dirty="0" smtClean="0">
                <a:latin typeface="+mn-lt"/>
              </a:rPr>
              <a:t>How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would </a:t>
            </a:r>
            <a:r>
              <a:rPr lang="en-US" sz="2000" dirty="0">
                <a:latin typeface="+mn-lt"/>
              </a:rPr>
              <a:t>we </a:t>
            </a:r>
            <a:r>
              <a:rPr lang="en-US" sz="2000" dirty="0" smtClean="0">
                <a:latin typeface="+mn-lt"/>
              </a:rPr>
              <a:t>model</a:t>
            </a:r>
            <a:r>
              <a:rPr lang="el-G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repeated </a:t>
            </a:r>
            <a:r>
              <a:rPr lang="en-US" sz="2000" dirty="0">
                <a:latin typeface="+mn-lt"/>
              </a:rPr>
              <a:t>invocations of the back button?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528059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6925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Άσκηση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45205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PageRank</a:t>
            </a:r>
          </a:p>
          <a:p>
            <a:r>
              <a:rPr lang="en-US" dirty="0" smtClean="0">
                <a:latin typeface="+mn-lt"/>
              </a:rPr>
              <a:t>HITS</a:t>
            </a:r>
            <a:endParaRPr lang="el-GR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1681" y="1219200"/>
            <a:ext cx="5940676" cy="2411100"/>
            <a:chOff x="1691681" y="1219200"/>
            <a:chExt cx="5940676" cy="2411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1681" y="1219200"/>
              <a:ext cx="5940676" cy="2411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7400" y="2905326"/>
              <a:ext cx="457200" cy="3175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/>
                <a:t>2</a:t>
              </a:r>
              <a:endParaRPr lang="el-GR" sz="1400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1591142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1</a:t>
              </a:r>
              <a:endParaRPr lang="el-GR" sz="14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4200" y="2905326"/>
              <a:ext cx="381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</a:t>
              </a:r>
              <a:r>
                <a:rPr lang="en-US" sz="1400" baseline="-25000" dirty="0" smtClean="0"/>
                <a:t>3</a:t>
              </a:r>
              <a:endParaRPr lang="el-GR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96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118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81200"/>
            <a:ext cx="7497761" cy="30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597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Ασκήσεων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1959" y="1411526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l-GR" dirty="0" smtClean="0"/>
              <a:t>Η εποχή του </a:t>
            </a:r>
            <a:r>
              <a:rPr lang="en-US" dirty="0" smtClean="0"/>
              <a:t>Google</a:t>
            </a:r>
            <a:r>
              <a:rPr lang="el-GR" dirty="0" smtClean="0"/>
              <a:t> (~1998)</a:t>
            </a:r>
            <a:r>
              <a:rPr lang="en-US" dirty="0" smtClean="0"/>
              <a:t>: </a:t>
            </a:r>
            <a:r>
              <a:rPr lang="el-GR" dirty="0" smtClean="0"/>
              <a:t>χρήση του </a:t>
            </a:r>
            <a:r>
              <a:rPr lang="en-US" dirty="0" smtClean="0"/>
              <a:t>web </a:t>
            </a:r>
            <a:r>
              <a:rPr lang="el-GR" dirty="0" smtClean="0"/>
              <a:t>ως γράφου</a:t>
            </a:r>
            <a:endParaRPr lang="en-US" dirty="0" smtClean="0"/>
          </a:p>
          <a:p>
            <a:pPr lvl="1">
              <a:buClrTx/>
            </a:pPr>
            <a:r>
              <a:rPr lang="el-GR" dirty="0" smtClean="0"/>
              <a:t>Πέρασμα από τη </a:t>
            </a:r>
            <a:r>
              <a:rPr lang="el-GR" i="1" dirty="0" smtClean="0"/>
              <a:t>συνάφεια</a:t>
            </a:r>
            <a:r>
              <a:rPr lang="el-GR" dirty="0" smtClean="0"/>
              <a:t> στο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κύρος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/>
              <a:t>authoritativeness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buClrTx/>
            </a:pPr>
            <a:r>
              <a:rPr lang="el-GR" dirty="0" smtClean="0"/>
              <a:t>Δεν έχει μόνο σημασία μια σελίδα να είναι συναφής πρέπει να είναι και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σημαντική</a:t>
            </a:r>
            <a:r>
              <a:rPr lang="el-GR" dirty="0" smtClean="0"/>
              <a:t> στο </a:t>
            </a:r>
            <a:r>
              <a:rPr lang="en-US" dirty="0" smtClean="0"/>
              <a:t>web</a:t>
            </a:r>
          </a:p>
          <a:p>
            <a:pPr marL="0" indent="0">
              <a:buClr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127" y="401935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Larry Page, Sergey </a:t>
            </a:r>
            <a:r>
              <a:rPr lang="en-US" sz="1800" dirty="0" err="1" smtClean="0">
                <a:latin typeface="+mn-lt"/>
              </a:rPr>
              <a:t>Brin</a:t>
            </a:r>
            <a:endParaRPr lang="el-GR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32325"/>
            <a:ext cx="2647950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6132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25822"/>
            <a:ext cx="3174603" cy="17650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182" y="3471495"/>
            <a:ext cx="768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από τη λέξη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googol</a:t>
            </a:r>
            <a:r>
              <a:rPr lang="en-US" dirty="0" smtClean="0">
                <a:latin typeface="+mn-lt"/>
              </a:rPr>
              <a:t>,</a:t>
            </a:r>
            <a:r>
              <a:rPr lang="el-GR" dirty="0" smtClean="0">
                <a:latin typeface="+mn-lt"/>
              </a:rPr>
              <a:t> ο αριθμός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1 </a:t>
            </a:r>
            <a:r>
              <a:rPr lang="el-GR" dirty="0" smtClean="0">
                <a:latin typeface="+mn-lt"/>
              </a:rPr>
              <a:t>ακολουθούμενος από </a:t>
            </a:r>
            <a:r>
              <a:rPr lang="en-US" dirty="0" smtClean="0">
                <a:latin typeface="+mn-lt"/>
              </a:rPr>
              <a:t>100 </a:t>
            </a:r>
            <a:r>
              <a:rPr lang="el-GR" dirty="0" smtClean="0">
                <a:latin typeface="+mn-lt"/>
              </a:rPr>
              <a:t>μηδενικά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+mn-lt"/>
              </a:rPr>
              <a:t>α</a:t>
            </a:r>
            <a:r>
              <a:rPr lang="el-GR" dirty="0" smtClean="0">
                <a:latin typeface="+mn-lt"/>
              </a:rPr>
              <a:t>ρχικά στο </a:t>
            </a:r>
            <a:r>
              <a:rPr lang="en-US" dirty="0" smtClean="0">
                <a:latin typeface="+mn-lt"/>
              </a:rPr>
              <a:t>website </a:t>
            </a:r>
            <a:r>
              <a:rPr lang="el-GR" dirty="0" smtClean="0">
                <a:latin typeface="+mn-lt"/>
              </a:rPr>
              <a:t>του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Stanford </a:t>
            </a:r>
            <a:r>
              <a:rPr lang="en-GB" dirty="0" smtClean="0">
                <a:latin typeface="+mn-lt"/>
              </a:rPr>
              <a:t>University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3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Αναζήτηση στο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βασικά σημεία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13" name="Document" r:id="rId4" imgW="5539012" imgH="8035023" progId="Word.Document.8">
                  <p:embed/>
                </p:oleObj>
              </mc:Choice>
              <mc:Fallback>
                <p:oleObj name="Document" r:id="rId4" imgW="5539012" imgH="8035023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2" y="2733675"/>
            <a:ext cx="2395539" cy="1290638"/>
            <a:chOff x="1872" y="1722"/>
            <a:chExt cx="1509" cy="813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899" y="1722"/>
              <a:ext cx="1482" cy="813"/>
              <a:chOff x="1899" y="2211"/>
              <a:chExt cx="1482" cy="813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1899" y="2211"/>
                <a:ext cx="14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dirty="0"/>
                  <a:t>Web </a:t>
                </a:r>
                <a:r>
                  <a:rPr lang="en-US" sz="1800" dirty="0" smtClean="0"/>
                  <a:t>spider/crawler</a:t>
                </a:r>
                <a:endParaRPr lang="en-US" sz="1800" dirty="0"/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</p:spTree>
    <p:extLst>
      <p:ext uri="{BB962C8B-B14F-4D97-AF65-F5344CB8AC3E}">
        <p14:creationId xmlns:p14="http://schemas.microsoft.com/office/powerpoint/2010/main" val="39429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500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Search Engine Anatomy*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b="1" dirty="0" err="1" smtClean="0"/>
              <a:t>Κεφ</a:t>
            </a:r>
            <a:r>
              <a:rPr lang="en-US" sz="1600" b="1" dirty="0" smtClean="0"/>
              <a:t>. 19.</a:t>
            </a:r>
            <a:r>
              <a:rPr lang="el-GR" sz="1600" b="1" dirty="0" smtClean="0"/>
              <a:t>1</a:t>
            </a:r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8" y="1786562"/>
            <a:ext cx="3812217" cy="423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2305" y="6338500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The 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Anatomy of a Large-Scale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Hypertextual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Web Search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Engine, Sergey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Brin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and Lawrence Page</a:t>
            </a:r>
            <a:endParaRPr lang="en-US" sz="1200" b="1" i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981200"/>
            <a:ext cx="44086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BigFiles</a:t>
            </a:r>
            <a:r>
              <a:rPr lang="en-US" sz="1600" dirty="0" smtClean="0">
                <a:latin typeface="+mn-lt"/>
              </a:rPr>
              <a:t>: virtual </a:t>
            </a:r>
            <a:r>
              <a:rPr lang="en-US" sz="1600" dirty="0">
                <a:latin typeface="+mn-lt"/>
              </a:rPr>
              <a:t>files spanning multiple file systems 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Repository:</a:t>
            </a:r>
            <a:r>
              <a:rPr lang="en-US" sz="1600" dirty="0" smtClean="0">
                <a:latin typeface="+mn-lt"/>
              </a:rPr>
              <a:t> full </a:t>
            </a:r>
            <a:r>
              <a:rPr lang="en-US" sz="1600" dirty="0">
                <a:latin typeface="+mn-lt"/>
              </a:rPr>
              <a:t>HTML of every web </a:t>
            </a:r>
            <a:r>
              <a:rPr lang="en-US" sz="1600" dirty="0" smtClean="0">
                <a:latin typeface="+mn-lt"/>
              </a:rPr>
              <a:t>page</a:t>
            </a: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DocIndex</a:t>
            </a:r>
            <a:r>
              <a:rPr lang="en-US" sz="1600" dirty="0" smtClean="0">
                <a:latin typeface="+mn-lt"/>
              </a:rPr>
              <a:t>: info about files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it list: </a:t>
            </a:r>
            <a:r>
              <a:rPr lang="en-US" sz="1600" dirty="0" smtClean="0">
                <a:latin typeface="+mn-lt"/>
              </a:rPr>
              <a:t>list </a:t>
            </a:r>
            <a:r>
              <a:rPr lang="en-US" sz="1600" dirty="0">
                <a:latin typeface="+mn-lt"/>
              </a:rPr>
              <a:t>of occurrences of a particular word in a particular document including position, font, and capitalization </a:t>
            </a:r>
            <a:r>
              <a:rPr lang="en-US" sz="1600" dirty="0" smtClean="0">
                <a:latin typeface="+mn-lt"/>
              </a:rPr>
              <a:t>(fancy (title, anchor, </a:t>
            </a:r>
            <a:r>
              <a:rPr lang="en-US" sz="1600" dirty="0" err="1" smtClean="0">
                <a:latin typeface="+mn-lt"/>
              </a:rPr>
              <a:t>etc</a:t>
            </a:r>
            <a:r>
              <a:rPr lang="en-US" sz="1600" dirty="0" smtClean="0">
                <a:latin typeface="+mn-lt"/>
              </a:rPr>
              <a:t>), plain)</a:t>
            </a:r>
            <a:r>
              <a:rPr lang="en-US" sz="1600" dirty="0">
                <a:latin typeface="+mn-lt"/>
              </a:rPr>
              <a:t> </a:t>
            </a:r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Forward index </a:t>
            </a:r>
            <a:r>
              <a:rPr lang="en-US" sz="1600" dirty="0" smtClean="0">
                <a:latin typeface="+mn-lt"/>
              </a:rPr>
              <a:t>sorter -&gt;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Inverted index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Barrel: </a:t>
            </a:r>
            <a:r>
              <a:rPr lang="en-US" sz="1600" dirty="0" smtClean="0">
                <a:latin typeface="+mn-lt"/>
              </a:rPr>
              <a:t>ranges of </a:t>
            </a:r>
            <a:r>
              <a:rPr lang="en-US" sz="1600" dirty="0" err="1" smtClean="0">
                <a:latin typeface="+mn-lt"/>
              </a:rPr>
              <a:t>wordids</a:t>
            </a:r>
            <a:r>
              <a:rPr lang="en-US" sz="1600" dirty="0" smtClean="0">
                <a:latin typeface="+mn-lt"/>
              </a:rPr>
              <a:t> (forward, backward barrels)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5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URL: </a:t>
            </a:r>
            <a:r>
              <a:rPr lang="el-GR" dirty="0" smtClean="0">
                <a:latin typeface="+mn-lt"/>
              </a:rPr>
              <a:t>συνήθως όχι κάποιο αρχείο αλλά κάποιο πρόγραμμα στον </a:t>
            </a:r>
            <a:r>
              <a:rPr lang="en-US" dirty="0" smtClean="0">
                <a:latin typeface="+mn-lt"/>
              </a:rPr>
              <a:t>server</a:t>
            </a:r>
          </a:p>
          <a:p>
            <a:pPr algn="just"/>
            <a:r>
              <a:rPr lang="en-US" sz="1800" dirty="0" smtClean="0">
                <a:latin typeface="+mn-lt"/>
              </a:rPr>
              <a:t>Input part of the GET, e.g., http//www.google.com/search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 smtClean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 smtClean="0">
                <a:latin typeface="+mn-lt"/>
              </a:rPr>
              <a:t>σελίδες που το περιεχόμενο τους δεν αλλάζει από την μία αίτηση στην άλλη</a:t>
            </a:r>
          </a:p>
          <a:p>
            <a:pPr marL="342900" indent="-342900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 smtClean="0">
                <a:latin typeface="+mn-lt"/>
              </a:rPr>
              <a:t> σελίδες: </a:t>
            </a:r>
            <a:r>
              <a:rPr lang="en-US" dirty="0" smtClean="0">
                <a:latin typeface="+mn-lt"/>
              </a:rPr>
              <a:t>Hidden web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Deep web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 smtClean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val="3307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908"/>
            <a:ext cx="8077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Η συλλογή εγγράφων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Distributed</a:t>
            </a:r>
            <a:r>
              <a:rPr lang="en-US" sz="2400" dirty="0" smtClean="0">
                <a:ea typeface="ＭＳ Ｐゴシック" pitchFamily="-112" charset="-128"/>
              </a:rPr>
              <a:t>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includes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truth, lies</a:t>
            </a:r>
            <a:r>
              <a:rPr lang="en-US" sz="2400" dirty="0" smtClean="0">
                <a:ea typeface="ＭＳ Ｐゴシック" pitchFamily="-112" charset="-128"/>
              </a:rPr>
              <a:t>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n-US" sz="2400" dirty="0" smtClean="0">
                <a:ea typeface="ＭＳ Ｐゴシック" pitchFamily="-112" charset="-128"/>
              </a:rPr>
              <a:t>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Scale</a:t>
            </a:r>
            <a:r>
              <a:rPr lang="en-US" sz="2400" dirty="0" smtClean="0">
                <a:ea typeface="ＭＳ Ｐゴシック" pitchFamily="-112" charset="-128"/>
              </a:rPr>
              <a:t> much larger than previous text collections </a:t>
            </a:r>
            <a:endParaRPr lang="el-GR" sz="2400" dirty="0">
              <a:ea typeface="ＭＳ Ｐゴシック" pitchFamily="-112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Growth</a:t>
            </a:r>
            <a:r>
              <a:rPr lang="en-US" sz="2400" dirty="0" smtClean="0">
                <a:ea typeface="ＭＳ Ｐゴシック" pitchFamily="-112" charset="-128"/>
              </a:rPr>
              <a:t>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can be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dynamically generated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val="303630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114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Anchor text </a:t>
            </a:r>
            <a:r>
              <a:rPr lang="en-US" dirty="0" smtClean="0">
                <a:latin typeface="+mn-lt"/>
              </a:rPr>
              <a:t>&lt;a&gt;&lt;/a&gt;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Κατευθυνόμενος,</a:t>
            </a:r>
          </a:p>
          <a:p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(</a:t>
            </a:r>
            <a:r>
              <a:rPr lang="en-US" dirty="0" smtClean="0">
                <a:latin typeface="+mn-lt"/>
              </a:rPr>
              <a:t>In-links/Out-links</a:t>
            </a:r>
            <a:r>
              <a:rPr lang="el-GR" dirty="0" smtClean="0">
                <a:latin typeface="+mn-lt"/>
              </a:rPr>
              <a:t>)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In-degree (8-15)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Out-degree</a:t>
            </a:r>
            <a:endParaRPr lang="en-US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342900" y="1521123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Η κατανομή των εισερχόμενων ακμών </a:t>
            </a:r>
            <a:r>
              <a:rPr lang="el-GR" sz="2800" i="1" dirty="0" smtClean="0">
                <a:latin typeface="+mn-lt"/>
              </a:rPr>
              <a:t>δεν</a:t>
            </a:r>
            <a:r>
              <a:rPr lang="el-GR" sz="2800" dirty="0" smtClean="0">
                <a:latin typeface="+mn-lt"/>
              </a:rPr>
              <a:t> ακολουθεί την κατανομή </a:t>
            </a:r>
            <a:r>
              <a:rPr lang="en-US" sz="2800" dirty="0" smtClean="0">
                <a:latin typeface="+mn-lt"/>
              </a:rPr>
              <a:t>Poisson (</a:t>
            </a:r>
            <a:r>
              <a:rPr lang="el-GR" sz="2800" dirty="0" smtClean="0">
                <a:latin typeface="+mn-lt"/>
              </a:rPr>
              <a:t>την κατανομή που θα είχαμε αν κάθε σελίδα επέλεγε  ποιες σελίδες θα κάνει </a:t>
            </a:r>
            <a:r>
              <a:rPr lang="en-US" sz="2800" dirty="0" smtClean="0">
                <a:latin typeface="+mn-lt"/>
              </a:rPr>
              <a:t>link </a:t>
            </a:r>
            <a:r>
              <a:rPr lang="el-GR" sz="2800" dirty="0" smtClean="0">
                <a:latin typeface="+mn-lt"/>
              </a:rPr>
              <a:t>τυχαία (</a:t>
            </a:r>
            <a:r>
              <a:rPr lang="en-US" sz="2800" dirty="0" smtClean="0">
                <a:latin typeface="+mn-lt"/>
              </a:rPr>
              <a:t>uniformly </a:t>
            </a:r>
            <a:r>
              <a:rPr lang="en-US" sz="2800" dirty="0">
                <a:latin typeface="+mn-lt"/>
              </a:rPr>
              <a:t>at </a:t>
            </a:r>
            <a:r>
              <a:rPr lang="en-US" sz="2800" dirty="0" smtClean="0">
                <a:latin typeface="+mn-lt"/>
              </a:rPr>
              <a:t>random). </a:t>
            </a:r>
          </a:p>
          <a:p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Κατανομή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Power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law</a:t>
            </a:r>
            <a:r>
              <a:rPr lang="en-US" sz="2800" dirty="0">
                <a:latin typeface="+mn-lt"/>
              </a:rPr>
              <a:t>, </a:t>
            </a:r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Το πλήθος των σελίδων με </a:t>
            </a:r>
            <a:r>
              <a:rPr lang="en-US" sz="2800" dirty="0" smtClean="0">
                <a:latin typeface="+mn-lt"/>
              </a:rPr>
              <a:t>in-degree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dirty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είναι ανάλογο του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1/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sz="28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</a:p>
          <a:p>
            <a:r>
              <a:rPr lang="en-US" sz="2800" dirty="0" smtClean="0">
                <a:latin typeface="+mn-lt"/>
              </a:rPr>
              <a:t>		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είναι συνήθων</a:t>
            </a:r>
            <a:r>
              <a:rPr lang="en-US" sz="2800" dirty="0" smtClean="0">
                <a:latin typeface="+mn-lt"/>
              </a:rPr>
              <a:t> 2</a:t>
            </a:r>
            <a:r>
              <a:rPr lang="el-GR" sz="2800" dirty="0" smtClean="0">
                <a:latin typeface="+mn-lt"/>
              </a:rPr>
              <a:t>,</a:t>
            </a:r>
            <a:r>
              <a:rPr lang="en-US" sz="2800" dirty="0" smtClean="0">
                <a:latin typeface="+mn-lt"/>
              </a:rPr>
              <a:t>1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Που αλλού είδαμε παρόμοια κατανομή</a:t>
            </a:r>
            <a:r>
              <a:rPr lang="en-US" i="1" dirty="0">
                <a:latin typeface="+mn-lt"/>
              </a:rPr>
              <a:t>;</a:t>
            </a:r>
            <a:endParaRPr lang="el-GR" i="1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0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και μηχανές αναζήτησης</a:t>
            </a:r>
            <a:endParaRPr lang="en-US" sz="2800" dirty="0" smtClean="0">
              <a:latin typeface="+mn-lt"/>
            </a:endParaRPr>
          </a:p>
          <a:p>
            <a:pPr lvl="1"/>
            <a:r>
              <a:rPr lang="en-US" sz="2800" dirty="0" smtClean="0">
                <a:latin typeface="+mn-lt"/>
              </a:rPr>
              <a:t>	</a:t>
            </a:r>
            <a:r>
              <a:rPr lang="el-GR" sz="2800" dirty="0" smtClean="0">
                <a:latin typeface="+mn-lt"/>
              </a:rPr>
              <a:t>λίγη ιστορία </a:t>
            </a:r>
            <a:endParaRPr lang="en-US" sz="2800" dirty="0" smtClean="0">
              <a:latin typeface="+mn-lt"/>
            </a:endParaRPr>
          </a:p>
          <a:p>
            <a:pPr lvl="1"/>
            <a:r>
              <a:rPr lang="en-US" sz="2800" dirty="0">
                <a:latin typeface="+mn-lt"/>
              </a:rPr>
              <a:t>	</a:t>
            </a:r>
            <a:r>
              <a:rPr lang="el-GR" sz="2800" dirty="0" smtClean="0">
                <a:latin typeface="+mn-lt"/>
              </a:rPr>
              <a:t>ο </a:t>
            </a:r>
            <a:r>
              <a:rPr lang="el-GR" sz="2800" dirty="0" err="1" smtClean="0">
                <a:latin typeface="+mn-lt"/>
              </a:rPr>
              <a:t>γράφος</a:t>
            </a:r>
            <a:r>
              <a:rPr lang="el-GR" sz="2800" dirty="0" smtClean="0">
                <a:latin typeface="+mn-lt"/>
              </a:rPr>
              <a:t> του </a:t>
            </a:r>
            <a:r>
              <a:rPr lang="en-US" sz="2800" dirty="0" smtClean="0">
                <a:latin typeface="+mn-lt"/>
              </a:rPr>
              <a:t>web </a:t>
            </a:r>
            <a:endParaRPr lang="en-US" sz="2800" dirty="0">
              <a:latin typeface="+mn-lt"/>
            </a:endParaRPr>
          </a:p>
          <a:p>
            <a:pPr lvl="1"/>
            <a:r>
              <a:rPr lang="en-US" sz="2800" dirty="0" smtClean="0">
                <a:latin typeface="+mn-lt"/>
              </a:rPr>
              <a:t>      </a:t>
            </a:r>
            <a:r>
              <a:rPr lang="el-GR" sz="2800" dirty="0" smtClean="0">
                <a:latin typeface="+mn-lt"/>
              </a:rPr>
              <a:t>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Χρήστες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Εξατομίκευση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 smtClean="0">
                <a:latin typeface="+mn-lt"/>
              </a:rPr>
              <a:t>Διαφημίσεις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που οδηγούν στο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όχι το ανάποδο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 στις οποίες μπορούμε να φτάσουμε από 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δεν οδηγούν σε αυτό</a:t>
            </a: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shape</a:t>
            </a:r>
          </a:p>
          <a:p>
            <a:r>
              <a:rPr lang="el-GR" dirty="0" smtClean="0">
                <a:latin typeface="+mn-lt"/>
              </a:rPr>
              <a:t>Τρεις κατηγορίες: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508" y="2819400"/>
            <a:ext cx="4069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Περιέχει μια μεγάλη ισχυρά συνδεδεμένη συνιστώσα </a:t>
            </a:r>
            <a:r>
              <a:rPr lang="en-US" dirty="0" smtClean="0">
                <a:latin typeface="+mn-lt"/>
              </a:rPr>
              <a:t>(Strongly Connected Component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 smtClean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4615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IN, OUT </a:t>
            </a:r>
            <a:r>
              <a:rPr lang="el-GR" dirty="0" smtClean="0">
                <a:latin typeface="+mn-lt"/>
              </a:rPr>
              <a:t>παρόμοιο μέγεθος</a:t>
            </a:r>
            <a:r>
              <a:rPr lang="en-US" dirty="0" smtClean="0">
                <a:latin typeface="+mn-lt"/>
              </a:rPr>
              <a:t>, SCC </a:t>
            </a:r>
            <a:r>
              <a:rPr lang="el-GR" dirty="0" smtClean="0">
                <a:latin typeface="+mn-lt"/>
              </a:rPr>
              <a:t>μεγαλύτερο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Υπόλοιπες σελίδες</a:t>
            </a:r>
            <a:r>
              <a:rPr lang="en-US" dirty="0" smtClean="0">
                <a:latin typeface="+mn-lt"/>
              </a:rPr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Tubes: </a:t>
            </a:r>
            <a:r>
              <a:rPr lang="el-GR" dirty="0" smtClean="0">
                <a:latin typeface="+mn-lt"/>
              </a:rPr>
              <a:t>μικρά σύνολα σελίδων έξω από το </a:t>
            </a:r>
            <a:r>
              <a:rPr lang="en-US" dirty="0" smtClean="0">
                <a:latin typeface="+mn-lt"/>
              </a:rPr>
              <a:t>SCC </a:t>
            </a:r>
            <a:r>
              <a:rPr lang="el-GR" dirty="0" smtClean="0">
                <a:latin typeface="+mn-lt"/>
              </a:rPr>
              <a:t>που δείχνουν απευθείας από το </a:t>
            </a:r>
            <a:r>
              <a:rPr lang="en-US" dirty="0" smtClean="0">
                <a:latin typeface="+mn-lt"/>
              </a:rPr>
              <a:t>IN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OUT, 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Tendrils: </a:t>
            </a:r>
            <a:r>
              <a:rPr lang="el-GR" dirty="0" smtClean="0">
                <a:latin typeface="+mn-lt"/>
              </a:rPr>
              <a:t>είτε δεν οδηγούν πουθενά από το </a:t>
            </a:r>
            <a:r>
              <a:rPr lang="en-US" dirty="0" smtClean="0">
                <a:latin typeface="+mn-lt"/>
              </a:rPr>
              <a:t>IN </a:t>
            </a:r>
            <a:r>
              <a:rPr lang="el-GR" dirty="0" smtClean="0">
                <a:latin typeface="+mn-lt"/>
              </a:rPr>
              <a:t>είτε δείχνουν από πουθενά στο </a:t>
            </a:r>
            <a:r>
              <a:rPr lang="en-US" dirty="0" smtClean="0">
                <a:latin typeface="+mn-lt"/>
              </a:rPr>
              <a:t>OUT</a:t>
            </a:r>
            <a:r>
              <a:rPr lang="en-US" dirty="0">
                <a:latin typeface="+mn-lt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Μικρές μη συνδεδεμένες συνιστώσες</a:t>
            </a:r>
            <a:endParaRPr lang="el-GR" dirty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Ο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γράφος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του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Web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21" y="274956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text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cars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 smtClean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here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</a:t>
            </a:r>
            <a:r>
              <a:rPr lang="en-US" sz="2000" dirty="0" smtClean="0">
                <a:latin typeface="Calibri" charset="0"/>
              </a:rPr>
              <a:t>”</a:t>
            </a:r>
            <a:endParaRPr lang="el-GR" sz="2000" dirty="0" smtClean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000" dirty="0">
                <a:latin typeface="Calibri" charset="0"/>
              </a:rPr>
              <a:t>Παράδειγμα</a:t>
            </a:r>
            <a:r>
              <a:rPr lang="en-US" sz="2000" dirty="0">
                <a:latin typeface="Calibri" charset="0"/>
              </a:rPr>
              <a:t>: “You can find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˂a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 =http://…˃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cheap cars  here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˂/a ˃</a:t>
            </a:r>
            <a:r>
              <a:rPr lang="en-US" sz="2000" dirty="0">
                <a:latin typeface="Calibri" charset="0"/>
              </a:rPr>
              <a:t>. </a:t>
            </a:r>
            <a:r>
              <a:rPr lang="en-US" sz="2000" dirty="0" smtClean="0">
                <a:latin typeface="Calibri" charset="0"/>
              </a:rPr>
              <a:t>”</a:t>
            </a:r>
            <a:endParaRPr lang="en-US" sz="2000" dirty="0"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 smtClean="0">
                <a:latin typeface="Calibri" charset="0"/>
              </a:rPr>
              <a:t>Anchor </a:t>
            </a:r>
            <a:r>
              <a:rPr lang="en-US" sz="2000" dirty="0">
                <a:latin typeface="Calibri" charset="0"/>
              </a:rPr>
              <a:t>text: “You can find cheap </a:t>
            </a:r>
            <a:r>
              <a:rPr lang="en-US" sz="2000" dirty="0" smtClean="0">
                <a:latin typeface="Calibri" charset="0"/>
              </a:rPr>
              <a:t>cars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448677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Σημασία των συνδέσεων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</a:t>
            </a:r>
            <a:r>
              <a:rPr lang="en-US" dirty="0" smtClean="0">
                <a:solidFill>
                  <a:srgbClr val="0070C0"/>
                </a:solidFill>
                <a:latin typeface="Calibri" charset="0"/>
              </a:rPr>
              <a:t>.</a:t>
            </a:r>
            <a:r>
              <a:rPr lang="el-GR" dirty="0" smtClean="0">
                <a:solidFill>
                  <a:srgbClr val="0070C0"/>
                </a:solidFill>
                <a:latin typeface="Calibri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Calibri" charset="0"/>
              </a:rPr>
              <a:t>PageRank)</a:t>
            </a:r>
            <a:endParaRPr lang="en-US" dirty="0">
              <a:solidFill>
                <a:srgbClr val="0070C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 smtClean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 smtClean="0">
                <a:latin typeface="Calibri" charset="0"/>
              </a:rPr>
              <a:t>d</a:t>
            </a:r>
            <a:r>
              <a:rPr lang="en-US" i="1" baseline="-25000" dirty="0" smtClean="0">
                <a:latin typeface="Calibri" charset="0"/>
              </a:rPr>
              <a:t>2</a:t>
            </a:r>
            <a:r>
              <a:rPr lang="en-US" i="1" dirty="0" smtClean="0">
                <a:latin typeface="Calibri" charset="0"/>
              </a:rPr>
              <a:t>.</a:t>
            </a:r>
            <a:endParaRPr lang="en-US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ναζήτηση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 smtClean="0">
                <a:latin typeface="Calibri" charset="0"/>
              </a:rPr>
              <a:t>Ερώτημα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i="1" dirty="0">
                <a:solidFill>
                  <a:schemeClr val="tx1"/>
                </a:solidFill>
                <a:latin typeface="Calibri" charset="0"/>
              </a:rPr>
              <a:t>May not match IBM home </a:t>
            </a:r>
            <a:r>
              <a:rPr lang="en-US" sz="2000" i="1" dirty="0" smtClean="0">
                <a:solidFill>
                  <a:schemeClr val="tx1"/>
                </a:solidFill>
                <a:latin typeface="Calibri" charset="0"/>
              </a:rPr>
              <a:t>page!</a:t>
            </a:r>
            <a:r>
              <a:rPr lang="el-GR" sz="20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836" y="50342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26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[anchor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IBM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 smtClean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 smtClean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l-GR" sz="1800" i="1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στο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</a:rPr>
              <a:t>anchor text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val="9785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06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Κείμενο Άγκυρας στο Ευρετήριο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27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τι το περιεχόμενο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</a:t>
            </a:r>
            <a:r>
              <a:rPr lang="en-US" sz="1400" dirty="0" smtClean="0">
                <a:latin typeface="Rockwell" pitchFamily="18" charset="0"/>
              </a:rPr>
              <a:t>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 smtClean="0">
                <a:latin typeface="Rockwell" pitchFamily="18" charset="0"/>
              </a:rPr>
              <a:t>giant </a:t>
            </a:r>
            <a:r>
              <a:rPr lang="en-US" sz="1400" u="sng" dirty="0" smtClean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 smtClean="0">
                <a:latin typeface="Rockwell" pitchFamily="18" charset="0"/>
              </a:rPr>
              <a:t> announced today</a:t>
            </a:r>
            <a:endParaRPr lang="en-US" sz="1400" dirty="0">
              <a:latin typeface="Rockwell" pitchFamily="18" charset="0"/>
            </a:endParaRP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Χρήση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Χρήση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idf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 για κοινούς όρους όπως </a:t>
            </a:r>
            <a:r>
              <a:rPr lang="en-US" sz="2000" dirty="0" smtClean="0">
                <a:latin typeface="+mn-lt"/>
              </a:rPr>
              <a:t>Click, Here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Επίσης</a:t>
            </a:r>
            <a:r>
              <a:rPr lang="en-US" sz="2000" dirty="0" smtClean="0">
                <a:latin typeface="+mn-lt"/>
              </a:rPr>
              <a:t>, extended anchor text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518" y="319424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Google Bombs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28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1.1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65977" y="1371600"/>
            <a:ext cx="8420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Calibri" charset="0"/>
              </a:rPr>
              <a:t>μια αναζήτηση με «κακά» αποτελέσματα εξαιτίας κακόβουλης χρήσης κειμένου άγκυρας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8" y="2655889"/>
            <a:ext cx="8686800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latin typeface="+mn-lt"/>
              </a:rPr>
              <a:t>Η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Google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εισήγαγε μια νέα συνάρτηση βαρών το Ιανουάριο του 2007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Βάρος στο κείμενο άγκυρας ανάλογα με την εγκυρότητα/κύρος της σελίδα που το περιέχει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1800" dirty="0" smtClean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Miserable failure (Bush 2004)</a:t>
            </a:r>
            <a:endParaRPr lang="el-GR" sz="1400" dirty="0" smtClean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Ακόμα κάποια υπόλοιπα</a:t>
            </a:r>
            <a:r>
              <a:rPr lang="en-US" dirty="0" smtClean="0">
                <a:latin typeface="+mn-lt"/>
              </a:rPr>
              <a:t>: </a:t>
            </a:r>
            <a:r>
              <a:rPr lang="en-US" dirty="0">
                <a:latin typeface="+mn-lt"/>
              </a:rPr>
              <a:t>[dangerous cult]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latin typeface="+mn-lt"/>
              </a:rPr>
              <a:t>the </a:t>
            </a:r>
            <a:r>
              <a:rPr lang="en-US" sz="2200" dirty="0">
                <a:latin typeface="+mn-lt"/>
              </a:rPr>
              <a:t>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8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Κείμενο Άγκυρας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3200" dirty="0" smtClean="0"/>
              <a:t>Άλλες εφαρμογές</a:t>
            </a:r>
            <a:endParaRPr lang="en-US" sz="3200" dirty="0" smtClean="0"/>
          </a:p>
          <a:p>
            <a:pPr lvl="1" eaLnBrk="1" hangingPunct="1"/>
            <a:r>
              <a:rPr lang="el-GR" sz="3200" dirty="0" smtClean="0"/>
              <a:t>Απόδοση βαρών/φιλτράρισμα στο </a:t>
            </a:r>
            <a:r>
              <a:rPr lang="el-GR" sz="3200" dirty="0" err="1" smtClean="0"/>
              <a:t>γράφο</a:t>
            </a:r>
            <a:endParaRPr lang="en-US" sz="3200" dirty="0" smtClean="0"/>
          </a:p>
          <a:p>
            <a:pPr lvl="1" eaLnBrk="1" hangingPunct="1"/>
            <a:r>
              <a:rPr lang="el-GR" sz="3200" dirty="0" smtClean="0"/>
              <a:t>Για δημιουργία περιλήψεων μιας σελίδας</a:t>
            </a:r>
            <a:endParaRPr lang="en-US" sz="2800" dirty="0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21.1.1</a:t>
            </a:r>
          </a:p>
        </p:txBody>
      </p:sp>
    </p:spTree>
    <p:extLst>
      <p:ext uri="{BB962C8B-B14F-4D97-AF65-F5344CB8AC3E}">
        <p14:creationId xmlns:p14="http://schemas.microsoft.com/office/powerpoint/2010/main" val="253291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τι είναι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32420"/>
            <a:ext cx="82184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 smtClean="0">
                <a:latin typeface="+mn-lt"/>
                <a:cs typeface="+mn-cs"/>
              </a:rPr>
              <a:t>(World </a:t>
            </a:r>
            <a:r>
              <a:rPr lang="en-US" sz="2800" dirty="0">
                <a:latin typeface="+mn-lt"/>
                <a:cs typeface="+mn-cs"/>
              </a:rPr>
              <a:t>Wide </a:t>
            </a:r>
            <a:r>
              <a:rPr lang="en-US" sz="2800" dirty="0" smtClean="0">
                <a:latin typeface="+mn-lt"/>
                <a:cs typeface="+mn-cs"/>
              </a:rPr>
              <a:t>Web, WWW, W3)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latin typeface="+mn-lt"/>
              </a:rPr>
              <a:t>μια συλλογή από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web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σελίδες </a:t>
            </a:r>
            <a:r>
              <a:rPr lang="el-GR" sz="2800" dirty="0" smtClean="0">
                <a:latin typeface="+mn-lt"/>
              </a:rPr>
              <a:t>(ιστοσελίδες) που είναι έγγραφα κειμένου και άλλες πηγές συνδεδεμένα με </a:t>
            </a:r>
            <a:r>
              <a:rPr lang="en-US" sz="2800" i="1" dirty="0" smtClean="0">
                <a:latin typeface="+mn-lt"/>
              </a:rPr>
              <a:t>hyperlinks</a:t>
            </a:r>
            <a:r>
              <a:rPr lang="el-GR" sz="2800" dirty="0" smtClean="0">
                <a:latin typeface="+mn-lt"/>
              </a:rPr>
              <a:t> και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i="1" dirty="0" smtClean="0">
                <a:latin typeface="+mn-lt"/>
              </a:rPr>
              <a:t>URLs</a:t>
            </a:r>
            <a:endParaRPr lang="el-GR" sz="2800" i="1" dirty="0" smtClean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800" dirty="0">
                <a:latin typeface="+mn-lt"/>
                <a:cs typeface="+mn-cs"/>
              </a:rPr>
              <a:t>μ</a:t>
            </a:r>
            <a:r>
              <a:rPr lang="el-GR" sz="2800" dirty="0" smtClean="0">
                <a:latin typeface="+mn-lt"/>
                <a:cs typeface="+mn-cs"/>
              </a:rPr>
              <a:t>ια εφαρμογή που τρέχει πάνω από το </a:t>
            </a:r>
            <a:r>
              <a:rPr lang="en-US" sz="2800" dirty="0" smtClean="0">
                <a:latin typeface="+mn-lt"/>
                <a:cs typeface="+mn-cs"/>
              </a:rPr>
              <a:t>Internet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63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ιστοσελίδες</a:t>
            </a:r>
            <a:endParaRPr lang="en-US" sz="2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τρισεκατομμύριο </a:t>
            </a:r>
            <a:r>
              <a:rPr lang="el-GR" sz="2800" dirty="0" smtClean="0">
                <a:latin typeface="+mn-lt"/>
              </a:rPr>
              <a:t>διαφορετικές </a:t>
            </a: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διευθύνσεις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75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Υπόθεση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01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ΟΙ ΧΡΗΣΤΕΣ</a:t>
            </a:r>
            <a:r>
              <a:rPr lang="en-US" cap="none" dirty="0" smtClean="0">
                <a:ea typeface="ＭＳ Ｐゴシック" pitchFamily="-112" charset="-128"/>
              </a:rPr>
              <a:t/>
            </a:r>
            <a:br>
              <a:rPr lang="en-US" cap="none" dirty="0" smtClean="0">
                <a:ea typeface="ＭＳ Ｐゴシック" pitchFamily="-112" charset="-128"/>
              </a:rPr>
            </a:b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31</a:t>
            </a:fld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19.4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19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21336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Ποιοι είναι οι χρήστες;</a:t>
            </a:r>
            <a:endParaRPr lang="en-US" sz="3200" dirty="0" smtClean="0">
              <a:latin typeface="+mn-lt"/>
            </a:endParaRPr>
          </a:p>
          <a:p>
            <a:endParaRPr lang="el-GR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Μέσος αριθμός λέξεων ανά αναζήτηση </a:t>
            </a:r>
            <a:r>
              <a:rPr lang="el-GR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2-3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+mn-lt"/>
              </a:rPr>
              <a:t> </a:t>
            </a:r>
            <a:r>
              <a:rPr lang="el-GR" sz="3200" dirty="0" smtClean="0">
                <a:latin typeface="+mn-lt"/>
              </a:rPr>
              <a:t>Σπάνια χρησιμοποιούν τελεστές</a:t>
            </a:r>
          </a:p>
        </p:txBody>
      </p:sp>
    </p:spTree>
    <p:extLst>
      <p:ext uri="{BB962C8B-B14F-4D97-AF65-F5344CB8AC3E}">
        <p14:creationId xmlns:p14="http://schemas.microsoft.com/office/powerpoint/2010/main" val="224147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038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Need [Brod02, RL04]</a:t>
            </a:r>
          </a:p>
          <a:p>
            <a:pPr lvl="1" eaLnBrk="1" hangingPunct="1"/>
            <a:r>
              <a:rPr lang="en-US" sz="2000" b="1" u="sng" dirty="0" smtClean="0">
                <a:ea typeface="ＭＳ Ｐゴシック" pitchFamily="-112" charset="-128"/>
              </a:rPr>
              <a:t>Informational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(πληροφοριακά ερωτήματα)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μάθουν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learn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κάτι </a:t>
            </a:r>
            <a:r>
              <a:rPr lang="en-US" sz="2000" dirty="0" smtClean="0">
                <a:ea typeface="ＭＳ Ｐゴシック" pitchFamily="-112" charset="-128"/>
              </a:rPr>
              <a:t>(~40% /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 65%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Συνήθως, όχι μια μοναδική ιστοσελίδα, συνδυασμός πληροφορίας από πολλές ιστοσελίδες</a:t>
            </a: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u="sng" dirty="0" smtClean="0">
                <a:ea typeface="ＭＳ Ｐゴシック" pitchFamily="-112" charset="-128"/>
              </a:rPr>
              <a:t>Navigational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(ερωτήματα πλοήγησης)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πάνε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go)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σε μια συγκεκριμένη ιστοσελίδα </a:t>
            </a:r>
            <a:r>
              <a:rPr lang="en-US" sz="2000" dirty="0" smtClean="0">
                <a:ea typeface="ＭＳ Ｐゴシック" pitchFamily="-112" charset="-128"/>
              </a:rPr>
              <a:t>(~25% 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/ 15%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Μια μοναδική ιστοσελίδα, το καλύτερο μέτρο</a:t>
            </a:r>
            <a:r>
              <a:rPr lang="en-US" dirty="0" smtClean="0">
                <a:ea typeface="ＭＳ Ｐゴシック" pitchFamily="-112" charset="-128"/>
              </a:rPr>
              <a:t> =</a:t>
            </a:r>
            <a:r>
              <a:rPr lang="el-GR" dirty="0" smtClean="0">
                <a:ea typeface="ＭＳ Ｐゴシック" pitchFamily="-112" charset="-128"/>
              </a:rPr>
              <a:t> ακρίβεια στο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1 (δεν ενδιαφέρονται γενικά για ιστοσελίδες που περιέχουν τους όρους </a:t>
            </a:r>
            <a:r>
              <a:rPr lang="en-US" dirty="0" smtClean="0">
                <a:ea typeface="ＭＳ Ｐゴシック" pitchFamily="-112" charset="-128"/>
              </a:rPr>
              <a:t>United Airlines)</a:t>
            </a:r>
          </a:p>
          <a:p>
            <a:pPr lvl="2" eaLnBrk="1" hangingPunct="1"/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4891216" y="3458607"/>
            <a:ext cx="27432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Low hemoglobin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257800" y="6070759"/>
            <a:ext cx="2743199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 dirty="0">
                <a:solidFill>
                  <a:schemeClr val="tx2"/>
                </a:solidFill>
                <a:latin typeface="Courier New" pitchFamily="-112" charset="0"/>
              </a:rPr>
              <a:t>United Airlines</a:t>
            </a:r>
            <a:endParaRPr kumimoji="1"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6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61325" cy="4953000"/>
          </a:xfrm>
        </p:spPr>
        <p:txBody>
          <a:bodyPr/>
          <a:lstStyle/>
          <a:p>
            <a:pPr lvl="1" eaLnBrk="1" hangingPunct="1">
              <a:buNone/>
            </a:pPr>
            <a:r>
              <a:rPr lang="en-US" sz="2000" b="1" u="sng" dirty="0" smtClean="0">
                <a:ea typeface="ＭＳ Ｐゴシック" pitchFamily="-112" charset="-128"/>
              </a:rPr>
              <a:t>Transactional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l-GR" sz="2000" dirty="0" smtClean="0">
                <a:ea typeface="ＭＳ Ｐゴシック" pitchFamily="-112" charset="-128"/>
              </a:rPr>
              <a:t>ερωτήματα συναλλαγής) </a:t>
            </a:r>
            <a:r>
              <a:rPr lang="en-US" sz="2000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θέλουν 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να κάνουν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-112" charset="-128"/>
              </a:rPr>
              <a:t> (do)</a:t>
            </a:r>
            <a:r>
              <a:rPr lang="el-GR" sz="2000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κάτι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σχετιζόμενο με το </a:t>
            </a:r>
            <a:r>
              <a:rPr lang="en-US" sz="2000" dirty="0" smtClean="0">
                <a:ea typeface="ＭＳ Ｐゴシック" pitchFamily="-112" charset="-128"/>
              </a:rPr>
              <a:t>web) (~35% </a:t>
            </a:r>
            <a:r>
              <a:rPr lang="en-US" sz="2000" dirty="0" smtClean="0">
                <a:ea typeface="ＭＳ Ｐゴシック" pitchFamily="-112" charset="-128"/>
                <a:sym typeface="Wingdings" pitchFamily="-112" charset="2"/>
              </a:rPr>
              <a:t>/ 20%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Προσπελάσουν μια υπηρεσία (</a:t>
            </a:r>
            <a:r>
              <a:rPr lang="en-US" dirty="0" smtClean="0">
                <a:ea typeface="ＭＳ Ｐゴシック" pitchFamily="-112" charset="-128"/>
              </a:rPr>
              <a:t>Access a  service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κατεβάσουν ένα αρχείο (</a:t>
            </a:r>
            <a:r>
              <a:rPr lang="en-US" dirty="0" smtClean="0">
                <a:ea typeface="ＭＳ Ｐゴシック" pitchFamily="-112" charset="-128"/>
              </a:rPr>
              <a:t>Downloads)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αγοράσουν κάτι</a:t>
            </a:r>
          </a:p>
          <a:p>
            <a:pPr lvl="2" eaLnBrk="1" hangingPunct="1">
              <a:lnSpc>
                <a:spcPct val="130000"/>
              </a:lnSpc>
            </a:pPr>
            <a:r>
              <a:rPr lang="el-GR" dirty="0" smtClean="0">
                <a:ea typeface="ＭＳ Ｐゴシック" pitchFamily="-112" charset="-128"/>
              </a:rPr>
              <a:t>Να κάνουν κράτηση</a:t>
            </a:r>
          </a:p>
          <a:p>
            <a:pPr marL="914400" lvl="2" indent="0" eaLnBrk="1" hangingPunct="1">
              <a:lnSpc>
                <a:spcPct val="130000"/>
              </a:lnSpc>
              <a:buNone/>
            </a:pPr>
            <a:endParaRPr lang="en-US" sz="1600" dirty="0">
              <a:ea typeface="ＭＳ Ｐゴシック" pitchFamily="-112" charset="-128"/>
            </a:endParaRPr>
          </a:p>
          <a:p>
            <a:pPr lvl="2" eaLnBrk="1" hangingPunct="1">
              <a:lnSpc>
                <a:spcPct val="130000"/>
              </a:lnSpc>
            </a:pPr>
            <a:endParaRPr lang="en-US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b="1" u="sng" dirty="0" smtClean="0">
                <a:ea typeface="ＭＳ Ｐゴシック" pitchFamily="-112" charset="-128"/>
              </a:rPr>
              <a:t>Γ</a:t>
            </a:r>
            <a:r>
              <a:rPr lang="el-GR" sz="2000" b="1" u="sng" dirty="0">
                <a:ea typeface="ＭＳ Ｐゴシック" pitchFamily="-112" charset="-128"/>
              </a:rPr>
              <a:t>κ</a:t>
            </a:r>
            <a:r>
              <a:rPr lang="el-GR" sz="2000" b="1" u="sng" dirty="0" smtClean="0">
                <a:ea typeface="ＭＳ Ｐゴシック" pitchFamily="-112" charset="-128"/>
              </a:rPr>
              <a:t>ρι περιοχές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Gray areas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Find a good hub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</a:rPr>
              <a:t>Exploratory search “see what’s there”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68863" y="3429000"/>
            <a:ext cx="3657600" cy="1069578"/>
            <a:chOff x="2352" y="2736"/>
            <a:chExt cx="2860" cy="539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30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55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12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12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5715000" y="5334000"/>
            <a:ext cx="2971800" cy="285591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12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12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5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Typing Queries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παραδείγματα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Calculation: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5+4</a:t>
            </a:r>
          </a:p>
          <a:p>
            <a:r>
              <a:rPr lang="en-US" sz="2800" dirty="0" smtClean="0">
                <a:latin typeface="+mn-lt"/>
              </a:rPr>
              <a:t>Unit conversion: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kg in pounds</a:t>
            </a:r>
          </a:p>
          <a:p>
            <a:r>
              <a:rPr lang="en-US" sz="2800" dirty="0" smtClean="0">
                <a:latin typeface="+mn-lt"/>
              </a:rPr>
              <a:t>Currency conversion: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euro in kronor</a:t>
            </a:r>
          </a:p>
          <a:p>
            <a:r>
              <a:rPr lang="en-US" sz="2800" dirty="0" smtClean="0">
                <a:latin typeface="+mn-lt"/>
              </a:rPr>
              <a:t>Tracking number: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8167 2278 6764</a:t>
            </a:r>
          </a:p>
          <a:p>
            <a:r>
              <a:rPr lang="en-US" sz="2800" dirty="0" smtClean="0">
                <a:latin typeface="+mn-lt"/>
              </a:rPr>
              <a:t>Flight info: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LH 454</a:t>
            </a:r>
          </a:p>
          <a:p>
            <a:r>
              <a:rPr lang="en-US" sz="2800" dirty="0" smtClean="0">
                <a:latin typeface="+mn-lt"/>
              </a:rPr>
              <a:t>Area code: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650</a:t>
            </a:r>
          </a:p>
          <a:p>
            <a:r>
              <a:rPr lang="en-US" sz="2800" dirty="0" smtClean="0">
                <a:latin typeface="+mn-lt"/>
              </a:rPr>
              <a:t>Map: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columbus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oh</a:t>
            </a:r>
          </a:p>
          <a:p>
            <a:r>
              <a:rPr lang="en-US" sz="2800" dirty="0" smtClean="0">
                <a:latin typeface="+mn-lt"/>
              </a:rPr>
              <a:t>Stock price: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msft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 smtClean="0">
                <a:latin typeface="+mn-lt"/>
              </a:rPr>
              <a:t>Albums/movies etc: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coldplay</a:t>
            </a:r>
            <a:endParaRPr lang="el-GR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70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Τι ψάχνουν;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2971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http://www.google.com/trends/hottrends</a:t>
            </a:r>
            <a:endParaRPr lang="el-GR" sz="32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Και ανά χώρα</a:t>
            </a:r>
            <a:endParaRPr lang="el-GR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070" y="1846117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Δημοφιλή ερωτήματα</a:t>
            </a:r>
            <a:endParaRPr lang="el-GR" sz="3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Τα ερωτήματα ακολουθούν επίσης </a:t>
            </a:r>
            <a:r>
              <a:rPr lang="en-US" dirty="0" smtClean="0">
                <a:latin typeface="+mn-lt"/>
              </a:rPr>
              <a:t>power law </a:t>
            </a:r>
            <a:r>
              <a:rPr lang="el-GR" dirty="0" smtClean="0">
                <a:latin typeface="+mn-lt"/>
              </a:rPr>
              <a:t>κατανομή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382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Ανάγκες Χρηστών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19.4.1</a:t>
            </a:r>
          </a:p>
        </p:txBody>
      </p:sp>
      <p:sp>
        <p:nvSpPr>
          <p:cNvPr id="23561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206707-3801-4992-A80D-4CE77293E48D}" type="slidenum">
              <a:rPr lang="en-US"/>
              <a:pPr/>
              <a:t>37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981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Επηρεάζει (ανάμεσα σε άλλα)</a:t>
            </a:r>
          </a:p>
          <a:p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την καταλληλότητα του ερωτήματος για την παρουσίαση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διαφημίσεων</a:t>
            </a:r>
          </a:p>
          <a:p>
            <a:pPr>
              <a:buFont typeface="Wingdings" pitchFamily="2" charset="2"/>
              <a:buChar char="§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τον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αλγόριθμο/αξιολόγηση</a:t>
            </a:r>
            <a:r>
              <a:rPr lang="el-GR" dirty="0" smtClean="0">
                <a:latin typeface="+mn-lt"/>
              </a:rPr>
              <a:t>, για παράδειγμα για ερωτήματα πλοήγησης ένα αποτέλεσμα ίσως αρκεί, για τα άλλα (και κυρίως πληροφοριακά) ενδιαφερόμαστε  για την</a:t>
            </a:r>
            <a:r>
              <a:rPr lang="en-US" dirty="0" smtClean="0">
                <a:latin typeface="+mn-lt"/>
              </a:rPr>
              <a:t>  </a:t>
            </a:r>
            <a:r>
              <a:rPr lang="el-GR" dirty="0" smtClean="0">
                <a:latin typeface="+mn-lt"/>
              </a:rPr>
              <a:t>περιεκτικότητα/ανάκληση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361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Πόσα αποτελέσματα βλέπουν οι χρήστες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11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Πως μπορούμε να καταλάβουμε τις προθέσεις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(intent) 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χρήστη;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2273226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Guess user intent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independent of context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Spell correction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Precomputed</a:t>
            </a:r>
            <a:r>
              <a:rPr lang="en-US" dirty="0" smtClean="0">
                <a:latin typeface="+mn-lt"/>
              </a:rPr>
              <a:t> “typing” of queries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Better: Guess user intent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based on context</a:t>
            </a:r>
            <a:r>
              <a:rPr lang="en-US" sz="2800" dirty="0" smtClean="0">
                <a:latin typeface="+mn-lt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Geographic context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Context of user in this session (e.g., previous query)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Context provided by personal profile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03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: η δομή του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Client-server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HTTP protocol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HTML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URL/URI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8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Γεωγραφικό Περιεχόμενο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434535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Τρεις σχετικές τοποθεσίες</a:t>
            </a:r>
            <a:endParaRPr lang="en-US" sz="28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n-lt"/>
              </a:rPr>
              <a:t>Server (nytimes.com → New York)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Ιστοσελίδα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άρθρο των </a:t>
            </a:r>
            <a:r>
              <a:rPr lang="en-US" dirty="0" smtClean="0">
                <a:latin typeface="+mn-lt"/>
              </a:rPr>
              <a:t>nytimes.com </a:t>
            </a:r>
            <a:r>
              <a:rPr lang="el-GR" dirty="0" smtClean="0">
                <a:latin typeface="+mn-lt"/>
              </a:rPr>
              <a:t>σχετικά με την </a:t>
            </a:r>
            <a:r>
              <a:rPr lang="en-US" dirty="0" smtClean="0">
                <a:latin typeface="+mn-lt"/>
              </a:rPr>
              <a:t>Albania)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Χρήστης</a:t>
            </a:r>
            <a:r>
              <a:rPr lang="it-IT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βρίσκεται στο</a:t>
            </a:r>
            <a:r>
              <a:rPr lang="it-IT" dirty="0" smtClean="0">
                <a:latin typeface="+mn-lt"/>
              </a:rPr>
              <a:t> Palo Alto)</a:t>
            </a:r>
          </a:p>
          <a:p>
            <a:pPr marL="457200" indent="-457200"/>
            <a:endParaRPr lang="it-IT" sz="9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Εύρεση της τοποθεσίας του χρήστη</a:t>
            </a:r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IP address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Πληροφορία που παρέχει ο χρήστης </a:t>
            </a:r>
            <a:r>
              <a:rPr lang="en-US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πχ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στο</a:t>
            </a:r>
            <a:r>
              <a:rPr lang="en-US" dirty="0" smtClean="0">
                <a:latin typeface="+mn-lt"/>
              </a:rPr>
              <a:t> user profile)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Κινητό </a:t>
            </a:r>
            <a:r>
              <a:rPr lang="el-GR" dirty="0" err="1" smtClean="0">
                <a:latin typeface="+mn-lt"/>
              </a:rPr>
              <a:t>τηλέφωνπ</a:t>
            </a:r>
            <a:endParaRPr lang="en-US" dirty="0" smtClean="0">
              <a:latin typeface="+mn-lt"/>
            </a:endParaRPr>
          </a:p>
          <a:p>
            <a:endParaRPr lang="en-US" sz="800" dirty="0" smtClean="0">
              <a:latin typeface="+mn-lt"/>
            </a:endParaRPr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Geo-tagging</a:t>
            </a:r>
            <a:r>
              <a:rPr lang="en-US" sz="2800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Parse text and identify the coordinates of the geographic entities</a:t>
            </a:r>
          </a:p>
          <a:p>
            <a:r>
              <a:rPr lang="pt-BR" sz="2000" dirty="0" smtClean="0">
                <a:latin typeface="+mn-lt"/>
              </a:rPr>
              <a:t>Example: East Palo Alto CA → Latitude: 37.47 N, Longitude: </a:t>
            </a:r>
            <a:r>
              <a:rPr lang="en-US" sz="2000" dirty="0" smtClean="0">
                <a:latin typeface="+mn-lt"/>
              </a:rPr>
              <a:t>122.14 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δύσκολο</a:t>
            </a:r>
            <a:r>
              <a:rPr lang="en-US" dirty="0" smtClean="0">
                <a:latin typeface="+mn-lt"/>
              </a:rPr>
              <a:t> NLP </a:t>
            </a:r>
            <a:r>
              <a:rPr lang="el-GR" dirty="0" smtClean="0">
                <a:latin typeface="+mn-lt"/>
              </a:rPr>
              <a:t>πρόβλημα</a:t>
            </a:r>
            <a:endParaRPr lang="el-GR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77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D8390B-0ABF-4BDF-958F-4E9C90BBE7BA}" type="slidenum">
              <a:rPr lang="en-US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Πως μπορούμε να χρησιμοποιήσουμε τα </a:t>
            </a:r>
            <a:r>
              <a:rPr lang="el-GR" sz="2800" dirty="0" err="1" smtClean="0">
                <a:latin typeface="+mn-lt"/>
              </a:rPr>
              <a:t>συμφραζόμενα</a:t>
            </a:r>
            <a:r>
              <a:rPr lang="el-G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(context) </a:t>
            </a:r>
            <a:r>
              <a:rPr lang="el-GR" sz="2800" dirty="0" smtClean="0">
                <a:latin typeface="+mn-lt"/>
              </a:rPr>
              <a:t>για να τροποποιήσουμε τα αποτελέσματα ενός ερωτήματος; 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Result restriction: </a:t>
            </a:r>
            <a:r>
              <a:rPr lang="el-GR" dirty="0" smtClean="0">
                <a:latin typeface="+mn-lt"/>
              </a:rPr>
              <a:t>Αγνοούμε τα ακατάλληλα αποτελέσματα</a:t>
            </a:r>
            <a:endParaRPr lang="en-US" dirty="0" smtClean="0">
              <a:latin typeface="+mn-lt"/>
            </a:endParaRPr>
          </a:p>
          <a:p>
            <a:pPr lvl="2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Στο χρήστη της </a:t>
            </a:r>
            <a:r>
              <a:rPr lang="en-US" sz="2000" dirty="0" smtClean="0">
                <a:latin typeface="+mn-lt"/>
              </a:rPr>
              <a:t>google.fr </a:t>
            </a:r>
            <a:r>
              <a:rPr lang="el-GR" sz="2000" dirty="0" smtClean="0">
                <a:latin typeface="+mn-lt"/>
              </a:rPr>
              <a:t>δείξε μόνο </a:t>
            </a:r>
            <a:r>
              <a:rPr lang="en-US" sz="2000" dirty="0" smtClean="0">
                <a:latin typeface="+mn-lt"/>
              </a:rPr>
              <a:t>.</a:t>
            </a:r>
            <a:r>
              <a:rPr lang="en-US" sz="2000" dirty="0" err="1" smtClean="0">
                <a:latin typeface="+mn-lt"/>
              </a:rPr>
              <a:t>fr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αποτελέσματα</a:t>
            </a:r>
            <a:endParaRPr lang="en-US" sz="2000" dirty="0" smtClean="0"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Ranking modulation: </a:t>
            </a:r>
            <a:r>
              <a:rPr lang="el-GR" dirty="0" smtClean="0">
                <a:latin typeface="+mn-lt"/>
              </a:rPr>
              <a:t>χρησιμοποίησέ μια γενική διάταξη και </a:t>
            </a:r>
            <a:r>
              <a:rPr lang="el-GR" dirty="0" err="1" smtClean="0">
                <a:latin typeface="+mn-lt"/>
              </a:rPr>
              <a:t>επανα</a:t>
            </a:r>
            <a:r>
              <a:rPr lang="el-GR" dirty="0" smtClean="0">
                <a:latin typeface="+mn-lt"/>
              </a:rPr>
              <a:t>-διέταξε τα αποτελέσματα με βάση τα </a:t>
            </a:r>
            <a:r>
              <a:rPr lang="el-GR" dirty="0" err="1" smtClean="0">
                <a:latin typeface="+mn-lt"/>
              </a:rPr>
              <a:t>συμφραζόμενα</a:t>
            </a:r>
            <a:endParaRPr lang="en-US" dirty="0" smtClean="0"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8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5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Χρήση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867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Personalization/contextualization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3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Τι θα δούμε σήμερα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l-GR" sz="1600" dirty="0" smtClean="0"/>
              <a:t> 2</a:t>
            </a:r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3622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 smtClean="0">
                <a:latin typeface="+mn-lt"/>
              </a:rPr>
              <a:t>Διαφημίσεις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 smtClean="0">
                <a:latin typeface="+mn-lt"/>
              </a:rPr>
              <a:t>Θέματα Παραλληλίας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3600" dirty="0" smtClean="0">
                <a:latin typeface="+mn-lt"/>
              </a:rPr>
              <a:t>Ταξινόμηση</a:t>
            </a:r>
          </a:p>
        </p:txBody>
      </p:sp>
    </p:spTree>
    <p:extLst>
      <p:ext uri="{BB962C8B-B14F-4D97-AF65-F5344CB8AC3E}">
        <p14:creationId xmlns:p14="http://schemas.microsoft.com/office/powerpoint/2010/main" val="39535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ΔΙΑΦΗΜΙΣΕΙΣ</a:t>
            </a:r>
            <a:r>
              <a:rPr lang="en-US" cap="none" dirty="0" smtClean="0">
                <a:ea typeface="ＭＳ Ｐゴシック" pitchFamily="-112" charset="-128"/>
              </a:rPr>
              <a:t/>
            </a:r>
            <a:br>
              <a:rPr lang="en-US" cap="none" dirty="0" smtClean="0">
                <a:ea typeface="ＭＳ Ｐゴシック" pitchFamily="-112" charset="-128"/>
              </a:rPr>
            </a:b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43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i="1" dirty="0" smtClean="0">
                <a:ea typeface="ＭＳ Ｐゴシック" pitchFamily="-112" charset="-128"/>
              </a:rPr>
              <a:t>Graphical  graph banners </a:t>
            </a:r>
            <a:r>
              <a:rPr lang="el-GR" sz="2800" dirty="0" smtClean="0">
                <a:ea typeface="ＭＳ Ｐゴシック" pitchFamily="-112" charset="-128"/>
              </a:rPr>
              <a:t>σε δημοφιλείς ιστοσελίδες </a:t>
            </a:r>
            <a:r>
              <a:rPr lang="en-US" sz="2800" dirty="0" smtClean="0">
                <a:ea typeface="ＭＳ Ｐゴシック" pitchFamily="-112" charset="-128"/>
              </a:rPr>
              <a:t>(branding)</a:t>
            </a:r>
            <a:endParaRPr lang="en-US" sz="2800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 mil (CPM)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model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το κόστος προβολής του </a:t>
            </a:r>
            <a:r>
              <a:rPr lang="en-US" sz="2800" dirty="0" smtClean="0">
                <a:ea typeface="ＭＳ Ｐゴシック" pitchFamily="-112" charset="-128"/>
              </a:rPr>
              <a:t>banner </a:t>
            </a:r>
            <a:r>
              <a:rPr lang="el-GR" sz="2800" dirty="0" smtClean="0">
                <a:ea typeface="ＭＳ Ｐゴシック" pitchFamily="-112" charset="-128"/>
              </a:rPr>
              <a:t>1000 φορές </a:t>
            </a:r>
            <a:r>
              <a:rPr lang="en-US" sz="2800" dirty="0" smtClean="0">
                <a:ea typeface="ＭＳ Ｐゴシック" pitchFamily="-112" charset="-128"/>
              </a:rPr>
              <a:t>(</a:t>
            </a:r>
            <a:r>
              <a:rPr lang="el-GR" sz="2800" dirty="0" smtClean="0">
                <a:ea typeface="ＭＳ Ｐゴシック" pitchFamily="-112" charset="-128"/>
              </a:rPr>
              <a:t>γνωστό και ως </a:t>
            </a:r>
            <a:r>
              <a:rPr lang="en-US" sz="2800" dirty="0" smtClean="0">
                <a:ea typeface="ＭＳ Ｐゴシック" pitchFamily="-112" charset="-128"/>
              </a:rPr>
              <a:t>impressions)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click (CPC) model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ο αριθμός των </a:t>
            </a:r>
            <a:r>
              <a:rPr lang="en-US" sz="2800" dirty="0" smtClean="0">
                <a:ea typeface="ＭＳ Ｐゴシック" pitchFamily="-112" charset="-128"/>
              </a:rPr>
              <a:t>clicks </a:t>
            </a:r>
            <a:r>
              <a:rPr lang="el-GR" sz="2800" dirty="0" smtClean="0">
                <a:ea typeface="ＭＳ Ｐゴシック" pitchFamily="-112" charset="-128"/>
              </a:rPr>
              <a:t>στη διαφήμιση </a:t>
            </a:r>
            <a:r>
              <a:rPr lang="en-US" sz="2800" dirty="0" smtClean="0">
                <a:ea typeface="ＭＳ Ｐゴシック" pitchFamily="-112" charset="-128"/>
              </a:rPr>
              <a:t>(</a:t>
            </a:r>
            <a:r>
              <a:rPr lang="el-GR" sz="2800" dirty="0" smtClean="0">
                <a:ea typeface="ＭＳ Ｐゴシック" pitchFamily="-112" charset="-128"/>
              </a:rPr>
              <a:t>που οδηγεί σε σελίδα από την οποία μπορεί να γίνει μια αγορά)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i="1" dirty="0" smtClean="0">
                <a:ea typeface="ＭＳ Ｐゴシック" pitchFamily="-112" charset="-128"/>
              </a:rPr>
              <a:t>brand promotion </a:t>
            </a:r>
            <a:r>
              <a:rPr lang="en-US" sz="2800" dirty="0" smtClean="0">
                <a:ea typeface="ＭＳ Ｐゴシック" pitchFamily="-112" charset="-128"/>
              </a:rPr>
              <a:t>vs </a:t>
            </a:r>
            <a:r>
              <a:rPr lang="en-US" sz="2800" i="1" dirty="0" smtClean="0">
                <a:ea typeface="ＭＳ Ｐゴシック" pitchFamily="-112" charset="-128"/>
              </a:rPr>
              <a:t>transaction-oriented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Ιστορία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Αρχικές μηχανές βασισμένες σε λέξεις κλειδιά γύρω στο </a:t>
            </a:r>
            <a:r>
              <a:rPr lang="en-US" sz="3200" dirty="0" smtClean="0">
                <a:ea typeface="ＭＳ Ｐゴシック" pitchFamily="-112" charset="-128"/>
              </a:rPr>
              <a:t>1995-1997</a:t>
            </a:r>
          </a:p>
          <a:p>
            <a:pPr lvl="1" eaLnBrk="1" hangingPunct="1"/>
            <a:r>
              <a:rPr lang="en-US" sz="2800" dirty="0" err="1" smtClean="0">
                <a:ea typeface="ＭＳ Ｐゴシック" pitchFamily="-112" charset="-128"/>
              </a:rPr>
              <a:t>Altavista</a:t>
            </a:r>
            <a:r>
              <a:rPr lang="en-US" sz="2800" dirty="0" smtClean="0">
                <a:ea typeface="ＭＳ Ｐゴシック" pitchFamily="-112" charset="-128"/>
              </a:rPr>
              <a:t>, Excite, </a:t>
            </a:r>
            <a:r>
              <a:rPr lang="en-US" sz="2800" dirty="0" err="1" smtClean="0">
                <a:ea typeface="ＭＳ Ｐゴシック" pitchFamily="-112" charset="-128"/>
              </a:rPr>
              <a:t>Infoseek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n-US" sz="2800" dirty="0" err="1" smtClean="0">
                <a:ea typeface="ＭＳ Ｐゴシック" pitchFamily="-112" charset="-128"/>
              </a:rPr>
              <a:t>Inktomi</a:t>
            </a:r>
            <a:r>
              <a:rPr lang="en-US" sz="2800" dirty="0" smtClean="0">
                <a:ea typeface="ＭＳ Ｐゴシック" pitchFamily="-112" charset="-128"/>
              </a:rPr>
              <a:t>, Lycos</a:t>
            </a:r>
          </a:p>
          <a:p>
            <a:pPr eaLnBrk="1" hangingPunct="1"/>
            <a:r>
              <a:rPr lang="en-US" sz="3200" u="sng" dirty="0" smtClean="0">
                <a:ea typeface="ＭＳ Ｐゴシック" pitchFamily="-112" charset="-128"/>
              </a:rPr>
              <a:t>Paid search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διάταξη</a:t>
            </a:r>
            <a:r>
              <a:rPr lang="en-US" sz="3200" dirty="0" smtClean="0">
                <a:ea typeface="ＭＳ Ｐゴシック" pitchFamily="-112" charset="-128"/>
              </a:rPr>
              <a:t>: </a:t>
            </a:r>
            <a:r>
              <a:rPr lang="en-US" sz="3200" dirty="0" err="1" smtClean="0">
                <a:ea typeface="ＭＳ Ｐゴシック" pitchFamily="-112" charset="-128"/>
              </a:rPr>
              <a:t>Goto</a:t>
            </a:r>
            <a:r>
              <a:rPr lang="en-US" sz="3200" dirty="0" smtClean="0">
                <a:ea typeface="ＭＳ Ｐゴシック" pitchFamily="-112" charset="-128"/>
              </a:rPr>
              <a:t> (</a:t>
            </a:r>
            <a:r>
              <a:rPr lang="el-GR" sz="3200" dirty="0" smtClean="0">
                <a:ea typeface="ＭＳ Ｐゴシック" pitchFamily="-112" charset="-128"/>
              </a:rPr>
              <a:t>μετεξέλιξη σε </a:t>
            </a:r>
            <a:r>
              <a:rPr lang="en-US" sz="3200" dirty="0" smtClean="0">
                <a:ea typeface="ＭＳ Ｐゴシック" pitchFamily="-112" charset="-128"/>
              </a:rPr>
              <a:t>Overture.com </a:t>
            </a:r>
            <a:r>
              <a:rPr lang="en-US" sz="3200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3200" dirty="0" smtClean="0">
                <a:ea typeface="ＭＳ Ｐゴシック" pitchFamily="-112" charset="-128"/>
              </a:rPr>
              <a:t> Yahoo!)</a:t>
            </a: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Το αποτέλεσμα της αναζήτησης εξαρτάται από το πόσο πλήρωσες</a:t>
            </a:r>
            <a:endParaRPr lang="en-US" sz="28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Δημοπρασία (</a:t>
            </a:r>
            <a:r>
              <a:rPr lang="en-US" sz="2800" dirty="0" smtClean="0">
                <a:ea typeface="ＭＳ Ｐゴシック" pitchFamily="-112" charset="-128"/>
              </a:rPr>
              <a:t>Auction</a:t>
            </a:r>
            <a:r>
              <a:rPr lang="el-GR" sz="2800" dirty="0" smtClean="0">
                <a:ea typeface="ＭＳ Ｐゴシック" pitchFamily="-112" charset="-128"/>
              </a:rPr>
              <a:t>) για λέξεις κλειδιά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η λέξη </a:t>
            </a:r>
            <a:r>
              <a:rPr lang="en-US" sz="2800" b="1" i="1" u="sng" dirty="0" smtClean="0">
                <a:ea typeface="ＭＳ Ｐゴシック" pitchFamily="-112" charset="-128"/>
              </a:rPr>
              <a:t>casino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ακριβή</a:t>
            </a:r>
            <a:r>
              <a:rPr lang="en-US" sz="2800" dirty="0" smtClean="0">
                <a:ea typeface="ＭＳ Ｐゴシック" pitchFamily="-112" charset="-128"/>
              </a:rPr>
              <a:t>!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3378" y="16002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Ως αποτέλεσμα μια ερώτησης </a:t>
            </a:r>
            <a:r>
              <a:rPr lang="en-US" sz="2800" i="1" dirty="0" smtClean="0">
                <a:ea typeface="ＭＳ Ｐゴシック" pitchFamily="-112" charset="-128"/>
              </a:rPr>
              <a:t>q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η </a:t>
            </a:r>
            <a:r>
              <a:rPr lang="en-US" sz="2800" dirty="0" err="1" smtClean="0">
                <a:ea typeface="ＭＳ Ｐゴシック" pitchFamily="-112" charset="-128"/>
              </a:rPr>
              <a:t>Goto</a:t>
            </a:r>
            <a:endParaRPr lang="el-GR" sz="2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 επιστρέφει </a:t>
            </a:r>
            <a:r>
              <a:rPr lang="el-GR" sz="2800" i="1" dirty="0" smtClean="0">
                <a:ea typeface="ＭＳ Ｐゴシック" pitchFamily="-112" charset="-128"/>
              </a:rPr>
              <a:t>τις σελίδες των διαφημιζόμενων </a:t>
            </a:r>
            <a:r>
              <a:rPr lang="el-GR" sz="2800" dirty="0" smtClean="0">
                <a:ea typeface="ＭＳ Ｐゴシック" pitchFamily="-112" charset="-128"/>
              </a:rPr>
              <a:t>που πόνταραν </a:t>
            </a:r>
            <a:r>
              <a:rPr lang="en-US" sz="2800" dirty="0" smtClean="0">
                <a:ea typeface="ＭＳ Ｐゴシック" pitchFamily="-112" charset="-128"/>
              </a:rPr>
              <a:t>(bid) </a:t>
            </a:r>
            <a:r>
              <a:rPr lang="el-GR" sz="2800" dirty="0" smtClean="0">
                <a:ea typeface="ＭＳ Ｐゴシック" pitchFamily="-112" charset="-128"/>
              </a:rPr>
              <a:t>για το </a:t>
            </a:r>
            <a:r>
              <a:rPr lang="en-US" sz="2800" i="1" dirty="0" smtClean="0">
                <a:ea typeface="ＭＳ Ｐゴシック" pitchFamily="-112" charset="-128"/>
              </a:rPr>
              <a:t>q</a:t>
            </a:r>
            <a:r>
              <a:rPr lang="en-US" sz="2800" dirty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σε διάταξη με βάση την προσφορά τους</a:t>
            </a:r>
            <a:r>
              <a:rPr lang="en-US" sz="2800" dirty="0" smtClean="0">
                <a:ea typeface="ＭＳ Ｐゴシック" pitchFamily="-112" charset="-128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Όταν ο χρήστες επέλεγε (</a:t>
            </a:r>
            <a:r>
              <a:rPr lang="en-US" sz="2800" dirty="0" smtClean="0">
                <a:ea typeface="ＭＳ Ｐゴシック" pitchFamily="-112" charset="-128"/>
              </a:rPr>
              <a:t>clicked</a:t>
            </a:r>
            <a:r>
              <a:rPr lang="el-GR" sz="2800" dirty="0" smtClean="0">
                <a:ea typeface="ＭＳ Ｐゴシック" pitchFamily="-112" charset="-128"/>
              </a:rPr>
              <a:t>) σε ένα από τα αποτελέσματα, ο αντίστοιχος διαφημιζόμενο</a:t>
            </a:r>
            <a:r>
              <a:rPr lang="el-GR" sz="2800" dirty="0">
                <a:ea typeface="ＭＳ Ｐゴシック" pitchFamily="-112" charset="-128"/>
              </a:rPr>
              <a:t>ς</a:t>
            </a:r>
            <a:r>
              <a:rPr lang="el-GR" sz="2800" dirty="0" smtClean="0">
                <a:ea typeface="ＭＳ Ｐゴシック" pitchFamily="-112" charset="-128"/>
              </a:rPr>
              <a:t> πλήρωνε τη </a:t>
            </a:r>
            <a:r>
              <a:rPr lang="en-US" sz="2800" dirty="0" err="1" smtClean="0">
                <a:ea typeface="ＭＳ Ｐゴシック" pitchFamily="-112" charset="-128"/>
              </a:rPr>
              <a:t>Goto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sz="2400" dirty="0" smtClean="0">
                <a:ea typeface="ＭＳ Ｐゴシック" pitchFamily="-112" charset="-128"/>
              </a:rPr>
              <a:t>Αρχικά, η πληρωμή ίση με την προσφορά </a:t>
            </a:r>
            <a:r>
              <a:rPr lang="en-US" sz="2400" dirty="0" smtClean="0">
                <a:ea typeface="ＭＳ Ｐゴシック" pitchFamily="-112" charset="-128"/>
              </a:rPr>
              <a:t>bid </a:t>
            </a:r>
            <a:r>
              <a:rPr lang="el-GR" sz="2400" dirty="0" smtClean="0">
                <a:ea typeface="ＭＳ Ｐゴシック" pitchFamily="-112" charset="-128"/>
              </a:rPr>
              <a:t>για το </a:t>
            </a:r>
            <a:r>
              <a:rPr lang="en-US" sz="2400" dirty="0" smtClean="0">
                <a:ea typeface="ＭＳ Ｐゴシック" pitchFamily="-112" charset="-128"/>
              </a:rPr>
              <a:t> q</a:t>
            </a:r>
          </a:p>
          <a:p>
            <a:pPr marL="457200" lvl="1" indent="0" eaLnBrk="1" hangingPunct="1">
              <a:buNone/>
            </a:pPr>
            <a:endParaRPr lang="el-GR" sz="1900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</a:t>
            </a:r>
            <a:r>
              <a:rPr lang="en-US" sz="3200" dirty="0" smtClean="0">
                <a:ea typeface="ＭＳ Ｐゴシック" pitchFamily="-112" charset="-128"/>
              </a:rPr>
              <a:t>or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8198"/>
            <a:ext cx="6629400" cy="47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 στο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Goto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35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3200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Συνήθως παρέχονται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pure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results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γνωστά και ως αλγοριθμικά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organic search </a:t>
            </a:r>
            <a:r>
              <a:rPr lang="el-GR" dirty="0" smtClean="0">
                <a:ea typeface="ＭＳ Ｐゴシック" pitchFamily="-112" charset="-128"/>
              </a:rPr>
              <a:t>αποτελέσματα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ως βασική απάντηση στο ερώτημα του χρήστη</a:t>
            </a:r>
            <a:r>
              <a:rPr lang="en-US" dirty="0" smtClean="0">
                <a:ea typeface="ＭＳ Ｐゴシック" pitchFamily="-112" charset="-128"/>
              </a:rPr>
              <a:t>,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μαζί με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results </a:t>
            </a:r>
            <a:r>
              <a:rPr lang="el-GR" dirty="0">
                <a:ea typeface="ＭＳ Ｐゴシック" pitchFamily="-112" charset="-128"/>
              </a:rPr>
              <a:t>τα οποία </a:t>
            </a:r>
            <a:r>
              <a:rPr lang="el-GR" dirty="0" smtClean="0">
                <a:ea typeface="ＭＳ Ｐゴシック" pitchFamily="-112" charset="-128"/>
              </a:rPr>
              <a:t>παρουσιάζονται ξεχωριστά και διακριτά στα δεξιά των αλγοριθμικών αποτελεσμάτων</a:t>
            </a:r>
            <a:endParaRPr lang="en-US" sz="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48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854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5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>
              <a:ea typeface="ＭＳ Ｐゴシック" pitchFamily="-112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49</a:t>
            </a:fld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992688" y="5938838"/>
            <a:ext cx="3846512" cy="466725"/>
          </a:xfrm>
          <a:prstGeom prst="leftArrowCallout">
            <a:avLst>
              <a:gd name="adj1" fmla="val 25000"/>
              <a:gd name="adj2" fmla="val 25000"/>
              <a:gd name="adj3" fmla="val 137358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Algorithmic results.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76800" y="2827338"/>
            <a:ext cx="2357438" cy="830262"/>
          </a:xfrm>
          <a:prstGeom prst="rightArrowCallout">
            <a:avLst>
              <a:gd name="adj1" fmla="val 25000"/>
              <a:gd name="adj2" fmla="val 25000"/>
              <a:gd name="adj3" fmla="val 33310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Paid</a:t>
            </a:r>
          </a:p>
          <a:p>
            <a:pPr algn="ctr" eaLnBrk="0" hangingPunct="0"/>
            <a:r>
              <a:rPr lang="en-US">
                <a:latin typeface="Times" pitchFamily="-112" charset="0"/>
              </a:rPr>
              <a:t>Search Ads</a:t>
            </a:r>
          </a:p>
        </p:txBody>
      </p:sp>
    </p:spTree>
    <p:extLst>
      <p:ext uri="{BB962C8B-B14F-4D97-AF65-F5344CB8AC3E}">
        <p14:creationId xmlns:p14="http://schemas.microsoft.com/office/powerpoint/2010/main" val="2930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Ιστορία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latin typeface="+mn-lt"/>
                <a:cs typeface="+mn-cs"/>
              </a:rPr>
              <a:t>Στο τεύχος του </a:t>
            </a:r>
            <a:r>
              <a:rPr lang="el-GR" b="1" dirty="0" smtClean="0">
                <a:latin typeface="+mn-lt"/>
                <a:cs typeface="+mn-cs"/>
              </a:rPr>
              <a:t>Ιουνίου 1970 </a:t>
            </a:r>
            <a:r>
              <a:rPr lang="el-GR" dirty="0" smtClean="0">
                <a:latin typeface="+mn-lt"/>
                <a:cs typeface="+mn-cs"/>
              </a:rPr>
              <a:t>του περιοδικού </a:t>
            </a:r>
            <a:r>
              <a:rPr lang="en-US" i="1" dirty="0" smtClean="0">
                <a:latin typeface="+mn-lt"/>
              </a:rPr>
              <a:t>Popular Science</a:t>
            </a:r>
            <a:r>
              <a:rPr lang="en-US" dirty="0" smtClean="0">
                <a:latin typeface="+mn-lt"/>
              </a:rPr>
              <a:t> </a:t>
            </a:r>
            <a:endParaRPr lang="el-GR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50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446"/>
            <a:ext cx="5105400" cy="6218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6388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location</a:t>
            </a:r>
            <a:endParaRPr lang="el-GR" sz="11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0" cy="30480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19800" y="6248400"/>
            <a:ext cx="304800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2016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9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351"/>
            <a:ext cx="4734597" cy="6733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2017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44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8379"/>
            <a:ext cx="4038600" cy="6134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3505200"/>
            <a:ext cx="144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2017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6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67497" y="1752600"/>
            <a:ext cx="8077200" cy="3886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Engine Marketing  (SEM)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Κλάδος της διαφήμισης</a:t>
            </a:r>
            <a:r>
              <a:rPr lang="en-US" sz="2800" dirty="0" smtClean="0">
                <a:ea typeface="ＭＳ Ｐゴシック" pitchFamily="-112" charset="-128"/>
              </a:rPr>
              <a:t>: </a:t>
            </a:r>
            <a:r>
              <a:rPr lang="el-GR" sz="2800" dirty="0" smtClean="0">
                <a:ea typeface="ＭＳ Ｐゴシック" pitchFamily="-112" charset="-128"/>
              </a:rPr>
              <a:t>κατανόηση του πως γίνεται η διάταξη των αποτελεσμάτων και ποιο ποσό της διαφημιστικής καμπάνιας να δοθεί σε ποιες λέξεις και σε ποιες μηχανές </a:t>
            </a:r>
          </a:p>
          <a:p>
            <a:pPr marL="0" indent="0" eaLnBrk="1" hangingPunct="1">
              <a:buNone/>
            </a:pPr>
            <a:endParaRPr lang="el-GR" sz="28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Click spam</a:t>
            </a:r>
            <a:r>
              <a:rPr lang="en-US" sz="2800" dirty="0" smtClean="0">
                <a:ea typeface="ＭＳ Ｐゴシック" pitchFamily="-112" charset="-128"/>
              </a:rPr>
              <a:t>: clicks </a:t>
            </a:r>
            <a:r>
              <a:rPr lang="el-GR" sz="2800" dirty="0" smtClean="0">
                <a:ea typeface="ＭＳ Ｐゴシック" pitchFamily="-112" charset="-128"/>
              </a:rPr>
              <a:t>σε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n-US" sz="2800" dirty="0">
                <a:ea typeface="ＭＳ Ｐゴシック" pitchFamily="-112" charset="-128"/>
              </a:rPr>
              <a:t>sponsored search results </a:t>
            </a:r>
            <a:r>
              <a:rPr lang="el-GR" sz="2800" dirty="0" smtClean="0">
                <a:ea typeface="ＭＳ Ｐゴシック" pitchFamily="-112" charset="-128"/>
              </a:rPr>
              <a:t>από μη πραγματικούς χρήστες </a:t>
            </a:r>
          </a:p>
          <a:p>
            <a:pPr marL="0" indent="0" eaLnBrk="1" hangingPunct="1">
              <a:buNone/>
            </a:pPr>
            <a:r>
              <a:rPr lang="el-GR" sz="2800" dirty="0">
                <a:ea typeface="ＭＳ Ｐゴシック" pitchFamily="-112" charset="-128"/>
              </a:rPr>
              <a:t>	</a:t>
            </a:r>
            <a:r>
              <a:rPr lang="el-GR" sz="2800" dirty="0" smtClean="0">
                <a:ea typeface="ＭＳ Ｐゴシック" pitchFamily="-112" charset="-128"/>
              </a:rPr>
              <a:t>πχ</a:t>
            </a:r>
            <a:r>
              <a:rPr lang="en-US" sz="2800" dirty="0" smtClean="0">
                <a:ea typeface="ＭＳ Ｐゴシック" pitchFamily="-112" charset="-128"/>
              </a:rPr>
              <a:t>, </a:t>
            </a:r>
            <a:r>
              <a:rPr lang="el-GR" sz="2800" dirty="0" smtClean="0">
                <a:ea typeface="ＭＳ Ｐゴシック" pitchFamily="-112" charset="-128"/>
              </a:rPr>
              <a:t>από έναν αντίπαλο διαφημιστή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369673" y="1708322"/>
            <a:ext cx="8404654" cy="32004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Paid inclusion: </a:t>
            </a:r>
            <a:r>
              <a:rPr lang="el-GR" sz="2800" dirty="0" smtClean="0">
                <a:ea typeface="ＭＳ Ｐゴシック" pitchFamily="-112" charset="-128"/>
              </a:rPr>
              <a:t>πληρωμή για να συμπεριληφθεί μια σελίδα στο ευρετήριο της μηχανής αναζήτησης </a:t>
            </a:r>
          </a:p>
          <a:p>
            <a:pPr marL="0" indent="0" algn="just" eaLnBrk="1" hangingPunct="1">
              <a:buNone/>
            </a:pPr>
            <a:endParaRPr lang="el-GR" sz="2800" dirty="0" smtClean="0">
              <a:ea typeface="ＭＳ Ｐゴシック" pitchFamily="-112" charset="-128"/>
            </a:endParaRPr>
          </a:p>
          <a:p>
            <a:pPr marL="0" indent="0" algn="just"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Διαφορετικές μηχανές ακολουθούν διαφορετικές πολιτικές σχετικά με το αν επιτρέπουν </a:t>
            </a:r>
            <a:r>
              <a:rPr lang="en-US" sz="2800" i="1" dirty="0" smtClean="0">
                <a:ea typeface="ＭＳ Ｐゴシック" pitchFamily="-112" charset="-128"/>
              </a:rPr>
              <a:t>paid inclusion</a:t>
            </a:r>
            <a:r>
              <a:rPr lang="el-GR" sz="2800" dirty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και αν αυτό επηρεάζει τη διάταξη των αποτελεσμάτων 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της αναζήτησης</a:t>
            </a:r>
            <a:r>
              <a:rPr lang="en-US" sz="28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846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Παρόμοια προβλήματα με τηλεόραση/εφημερίδες</a:t>
            </a:r>
            <a:endParaRPr lang="el-GR" sz="2800" i="1" dirty="0">
              <a:solidFill>
                <a:schemeClr val="accent6">
                  <a:lumMod val="50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Διαφημίσεις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32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Οι διαφημιστές κάνουν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προσφορές για λέξεις κλειδιά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 smtClean="0"/>
              <a:t>σε δημοπρασίες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Ανοικτό σύστημα</a:t>
            </a:r>
            <a:r>
              <a:rPr lang="en-US" sz="2800" dirty="0" smtClean="0"/>
              <a:t>: </a:t>
            </a:r>
            <a:r>
              <a:rPr lang="el-GR" sz="2800" dirty="0" smtClean="0"/>
              <a:t>Οποιοσδήποτε μπορεί να συμμετάσχει και να κάνει προσφορές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Οι διαφημιστές </a:t>
            </a:r>
            <a:r>
              <a:rPr lang="el-GR" sz="2800" dirty="0" smtClean="0"/>
              <a:t> χρεώνονται μόνο όταν κάποιος επιλέγει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clicks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l-GR" sz="2800" dirty="0" smtClean="0"/>
              <a:t>στη διαφήμισή τους</a:t>
            </a: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Σημαντική περιοχή για τις μηχανές αναζήτησης </a:t>
            </a:r>
            <a:r>
              <a:rPr lang="en-US" sz="2800" dirty="0" smtClean="0"/>
              <a:t>–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computational advertising.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μια μικρή αύξηση της χρέωσης σε κάθε διαφήμιση μπορεί να οδηγήσει σε δις επιπρόσθετο κέρδος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Πως αποφασίζεται μέσω της δημοπρασίας η θέση της διαφήμισης και η τιμή </a:t>
            </a:r>
          </a:p>
          <a:p>
            <a:pPr lvl="1"/>
            <a:r>
              <a:rPr lang="el-GR" dirty="0" smtClean="0"/>
              <a:t>Βασίζεται στο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second price auction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56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Διάταξη διαφημίσεων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15872" y="3200400"/>
            <a:ext cx="8001000" cy="2701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bid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maximum bid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του διαφημιστή για ένα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 click </a:t>
            </a:r>
            <a:endParaRPr lang="el-GR" sz="2200" dirty="0" smtClean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CTR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click-through rate: </a:t>
            </a:r>
            <a:r>
              <a:rPr lang="el-GR" sz="2200" dirty="0" smtClean="0">
                <a:latin typeface="+mn-lt"/>
              </a:rPr>
              <a:t>το ποσοστό των χρηστών που επιλέγουν </a:t>
            </a:r>
            <a:r>
              <a:rPr lang="en-US" sz="2200" dirty="0" smtClean="0">
                <a:latin typeface="+mn-lt"/>
              </a:rPr>
              <a:t>(click on) </a:t>
            </a:r>
            <a:r>
              <a:rPr lang="el-GR" sz="2200" dirty="0" smtClean="0">
                <a:latin typeface="+mn-lt"/>
              </a:rPr>
              <a:t>μια διαφήμιση όταν η διαφήμιση προβάλλεται</a:t>
            </a:r>
          </a:p>
          <a:p>
            <a:pPr marL="728663" lvl="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latin typeface="+mn-lt"/>
              </a:rPr>
              <a:t> </a:t>
            </a:r>
            <a:r>
              <a:rPr lang="el-GR" sz="2200" dirty="0" smtClean="0">
                <a:latin typeface="+mn-lt"/>
              </a:rPr>
              <a:t>  το </a:t>
            </a: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CTR </a:t>
            </a:r>
            <a:r>
              <a:rPr lang="el-GR" sz="2200" dirty="0" smtClean="0">
                <a:solidFill>
                  <a:srgbClr val="0070C0"/>
                </a:solidFill>
                <a:latin typeface="+mn-lt"/>
              </a:rPr>
              <a:t>είναι μια μέτρηση της συνάφειας </a:t>
            </a:r>
            <a:endParaRPr lang="de-DE" sz="2200" dirty="0" smtClean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ad rank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bid × CTR: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εξισορρόπηση ανάμεσα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σε πόσα χρήματα είναι διατεθειμένος κάποιος διαφημιστής να πληρώσει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και 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(ii)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στο πόσο σχετική είναι η διαφ</a:t>
            </a:r>
            <a:r>
              <a:rPr lang="el-GR" sz="2200" dirty="0" smtClean="0">
                <a:latin typeface="+mn-lt"/>
              </a:rPr>
              <a:t>ήμιση</a:t>
            </a: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200" dirty="0" smtClean="0">
                <a:solidFill>
                  <a:srgbClr val="0070C0"/>
                </a:solidFill>
                <a:latin typeface="+mn-lt"/>
              </a:rPr>
              <a:t>rank</a:t>
            </a:r>
            <a:r>
              <a:rPr lang="de-DE" sz="22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θέση στη διάταξη της δημοπρασίας</a:t>
            </a:r>
            <a:endParaRPr lang="de-DE" sz="2200" dirty="0" smtClean="0">
              <a:solidFill>
                <a:schemeClr val="tx1"/>
              </a:solidFill>
              <a:latin typeface="+mn-lt"/>
            </a:endParaRPr>
          </a:p>
          <a:p>
            <a:pPr marL="271463"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n-lt"/>
              </a:rPr>
              <a:t> paid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: second price auction price </a:t>
            </a:r>
            <a:r>
              <a:rPr lang="el-GR" sz="2200" dirty="0" smtClean="0">
                <a:solidFill>
                  <a:schemeClr val="tx1"/>
                </a:solidFill>
                <a:latin typeface="+mn-lt"/>
              </a:rPr>
              <a:t>που πληρώνει ο διαφημιστής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393525"/>
            <a:ext cx="588954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36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03953" y="3097209"/>
            <a:ext cx="8777350" cy="3379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0488" lvl="1">
              <a:buClr>
                <a:srgbClr val="336699"/>
              </a:buClr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Second price auction: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Ο διαφημιστής πληρώνει το μικρότερο ποσό ώστε να διατηρήσει τη θέση του στη δημοπρασία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συν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1 cent).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price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αυτό έχει ως αποτέλεσμα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endParaRPr lang="de-DE" sz="1000" baseline="-25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3.00 × 0.03/0.06 = 1.50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1.00 × 0.08/0.03 = 2.67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4.00 × 0.01/0.08 = 0.50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340995"/>
            <a:ext cx="5889545" cy="142876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50" y="134937"/>
            <a:ext cx="8929750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959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94975"/>
            <a:ext cx="8929750" cy="90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Λέξεις κλειδιά με τα μεγαλύτερα 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bids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57259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από το 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http://www.cwire.org/highest-paying-search-terms/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$69.1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mesothelioma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treatment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options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$65.9 	personal injury lawyer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michigan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$62.6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student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loans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consolidation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$61.4 	car accident attorney los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angeles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2200" dirty="0" smtClean="0">
                <a:solidFill>
                  <a:schemeClr val="tx1"/>
                </a:solidFill>
                <a:latin typeface="+mj-lt"/>
              </a:rPr>
              <a:t>$59.4 	online car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fr-F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fr-FR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$59.4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arizona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dui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$46.4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asbestos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cancer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$40.1 	home equity line of credit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$39.8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life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$39.2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refinancing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$38.7 	equity line of credit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$38.0 	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lasik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eye surgery new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york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city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$37.0 	2nd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mortgage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$35.9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free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667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3378" y="226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169032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latin typeface="+mn-lt"/>
              </a:rPr>
              <a:t>Χριστούγεννα </a:t>
            </a:r>
            <a:r>
              <a:rPr lang="en-US" sz="2000" dirty="0" smtClean="0"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το πρώτο λειτουργικό σύστημα</a:t>
            </a:r>
            <a:r>
              <a:rPr lang="en-US" sz="2000" dirty="0" smtClean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browser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που ήταν και </a:t>
            </a:r>
            <a:r>
              <a:rPr lang="en-US" sz="2000" dirty="0" smtClean="0">
                <a:latin typeface="+mn-lt"/>
              </a:rPr>
              <a:t>web editor)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server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οι πρώτες ιστοσελίδες</a:t>
            </a:r>
            <a:r>
              <a:rPr lang="en-US" sz="2000" dirty="0" smtClean="0">
                <a:latin typeface="+mn-lt"/>
              </a:rPr>
              <a:t>,</a:t>
            </a:r>
            <a:r>
              <a:rPr lang="el-GR" sz="2000" dirty="0" smtClean="0">
                <a:latin typeface="+mn-lt"/>
              </a:rPr>
              <a:t> που περιέγραφαν το ίδιο το</a:t>
            </a:r>
            <a:r>
              <a:rPr lang="en-US" sz="2000" dirty="0" smtClean="0">
                <a:latin typeface="+mn-lt"/>
              </a:rPr>
              <a:t> project. 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Αύγουστο </a:t>
            </a:r>
            <a:r>
              <a:rPr lang="en-US" sz="2000" dirty="0" smtClean="0">
                <a:latin typeface="+mn-lt"/>
              </a:rPr>
              <a:t>1991</a:t>
            </a:r>
            <a:r>
              <a:rPr lang="en-US" sz="2000" dirty="0">
                <a:latin typeface="+mn-lt"/>
              </a:rPr>
              <a:t>, post </a:t>
            </a:r>
            <a:r>
              <a:rPr lang="el-GR" sz="2000" dirty="0" smtClean="0">
                <a:latin typeface="+mn-lt"/>
              </a:rPr>
              <a:t>στο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newsgroup</a:t>
            </a:r>
            <a:r>
              <a:rPr lang="el-GR" sz="2000" dirty="0" smtClean="0">
                <a:latin typeface="+mn-lt"/>
              </a:rPr>
              <a:t> – νέο </a:t>
            </a:r>
            <a:r>
              <a:rPr lang="en-US" sz="2000" dirty="0" smtClean="0">
                <a:latin typeface="+mn-lt"/>
              </a:rPr>
              <a:t>service </a:t>
            </a:r>
            <a:r>
              <a:rPr lang="el-GR" sz="2000" dirty="0" smtClean="0">
                <a:latin typeface="+mn-lt"/>
              </a:rPr>
              <a:t>στο ‘</a:t>
            </a:r>
            <a:r>
              <a:rPr lang="el-GR" sz="2000" dirty="0" err="1" smtClean="0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437" y="1704875"/>
            <a:ext cx="82089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1980</a:t>
            </a:r>
            <a:r>
              <a:rPr lang="en-US" sz="2000" dirty="0">
                <a:latin typeface="+mn-lt"/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ENQUIRE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 smtClean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Νοέμβριο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 </a:t>
            </a:r>
            <a:r>
              <a:rPr lang="el-GR" sz="2000" dirty="0" smtClean="0">
                <a:latin typeface="+mn-lt"/>
              </a:rPr>
              <a:t>με τον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πρόταση για ένα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"Hypertext </a:t>
            </a:r>
            <a:r>
              <a:rPr lang="en-US" sz="2000" dirty="0" smtClean="0">
                <a:latin typeface="+mn-lt"/>
              </a:rPr>
              <a:t>project</a:t>
            </a:r>
            <a:r>
              <a:rPr lang="el-GR" sz="2000" dirty="0" smtClean="0">
                <a:latin typeface="+mn-lt"/>
              </a:rPr>
              <a:t> με το όνομα </a:t>
            </a:r>
            <a:r>
              <a:rPr lang="en-US" sz="2000" dirty="0" smtClean="0">
                <a:latin typeface="+mn-lt"/>
              </a:rPr>
              <a:t>"</a:t>
            </a:r>
            <a:r>
              <a:rPr lang="en-US" sz="2000" dirty="0" err="1" smtClean="0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</a:t>
            </a:r>
            <a:r>
              <a:rPr lang="en-US" sz="2000" dirty="0" smtClean="0">
                <a:latin typeface="+mn-lt"/>
              </a:rPr>
              <a:t>("</a:t>
            </a:r>
            <a:r>
              <a:rPr lang="en-US" sz="2000" dirty="0">
                <a:latin typeface="+mn-lt"/>
              </a:rPr>
              <a:t>W3</a:t>
            </a:r>
            <a:r>
              <a:rPr lang="en-US" sz="2000" dirty="0" smtClean="0">
                <a:latin typeface="+mn-lt"/>
              </a:rPr>
              <a:t>")</a:t>
            </a:r>
            <a:r>
              <a:rPr lang="el-GR" sz="2000" dirty="0" smtClean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"</a:t>
            </a:r>
            <a:r>
              <a:rPr lang="en-US" sz="2000" i="1" dirty="0">
                <a:latin typeface="+mn-lt"/>
              </a:rPr>
              <a:t>web" of "hypertext documents" to be viewed by "browsers" using a client–server architecture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63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1"/>
            <a:ext cx="28521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0" y="4876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2016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84167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ads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: A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3752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Η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μηχανή αναζήτησης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κερδίζει χρήματα κάθε φορά που κάποιος επιλέγει (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clicks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) μια διαφήμιση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χρήστης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 επιλέγει μια διαφήμιση μόνο αν τον ενδιαφέρει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Οι μηχανές τιμωρούν μη συνα</a:t>
            </a:r>
            <a:r>
              <a:rPr lang="el-GR" sz="2200" dirty="0" smtClean="0">
                <a:latin typeface="+mj-lt"/>
              </a:rPr>
              <a:t>φές ή παραπλανητικό περιεχόμενο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Ως αποτέλεσμα οι χρήστες συνήθως είναι ικανοποιημένοι από το τι βρίσκουν ότα</a:t>
            </a:r>
            <a:r>
              <a:rPr lang="el-GR" sz="2200" dirty="0" smtClean="0">
                <a:latin typeface="+mj-lt"/>
              </a:rPr>
              <a:t>ν επιλέγουν μια διαφήμιση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Ο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διαφημιστής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 βρίσκει νέους πελάτε</a:t>
            </a:r>
            <a:r>
              <a:rPr lang="el-GR" dirty="0" smtClean="0">
                <a:latin typeface="+mj-lt"/>
              </a:rPr>
              <a:t>ς με ένα αποδοτικό από άποψη κόστους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τρόπο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00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50" y="274381"/>
            <a:ext cx="8929750" cy="1054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Not a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Keyword</a:t>
            </a:r>
            <a:r>
              <a:rPr lang="de-DE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arbitrage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Αγόρασε μια λέξη κλειδί στο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 Με</a:t>
            </a:r>
            <a:r>
              <a:rPr lang="el-GR" dirty="0" smtClean="0">
                <a:latin typeface="+mj-lt"/>
              </a:rPr>
              <a:t>τά </a:t>
            </a:r>
            <a:r>
              <a:rPr lang="el-GR" dirty="0" err="1" smtClean="0">
                <a:latin typeface="+mj-lt"/>
              </a:rPr>
              <a:t>επανα</a:t>
            </a:r>
            <a:r>
              <a:rPr lang="el-GR" dirty="0" smtClean="0">
                <a:latin typeface="+mj-lt"/>
              </a:rPr>
              <a:t>-προώθησε την κυκλοφορία σε κάποιον τρίτο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που πληρώνει περισσότερα (ένα φτηνό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keyword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σε ένα ακριβό)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E.g.,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μια σελίδα γεμάτη διαφημίσεις </a:t>
            </a:r>
            <a:endParaRPr lang="en-US" dirty="0" smtClean="0"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Ad spammers keep inventing new tricks.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The search engines need time to catch up with them.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8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355099" y="-53933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Not a win-win-win: Violation of trademarks</a:t>
            </a:r>
            <a:endParaRPr lang="de-DE" sz="36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7643842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geico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During part of 2005: The search term “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 on Google was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bought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competitors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this case in the United States.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Louis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Vuitton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similar case in Europe (2010).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It’s potentially misleading to users to trigger an ad off of a trademark if the user can’t buy the product on the site.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364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 search options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Settings: Advanced </a:t>
            </a:r>
            <a:r>
              <a:rPr lang="en-US" dirty="0" smtClean="0">
                <a:latin typeface="+mn-lt"/>
              </a:rPr>
              <a:t>search</a:t>
            </a:r>
          </a:p>
          <a:p>
            <a:r>
              <a:rPr lang="en-US" dirty="0" smtClean="0">
                <a:latin typeface="+mn-lt"/>
              </a:rPr>
              <a:t>	    Turn on safe search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    Hide private results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History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382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SERP Layout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3820098" cy="49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ΚΡΙΤΙΚΗ</a:t>
            </a: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66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806450" y="3276600"/>
            <a:ext cx="788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Fairness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Transparency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Accountability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Eco-chambers, information bubbles</a:t>
            </a:r>
            <a:endParaRPr lang="el-GR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149123"/>
            <a:ext cx="788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  <a:cs typeface="Khmer UI" panose="020B0502040204020203" pitchFamily="34" charset="0"/>
              </a:rPr>
              <a:t>Ranking, auto-completion, 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Search engines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Facebook news feed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Khmer UI" panose="020B0502040204020203" pitchFamily="34" charset="0"/>
              </a:rPr>
              <a:t>..</a:t>
            </a:r>
            <a:endParaRPr lang="el-GR" dirty="0">
              <a:latin typeface="+mn-lt"/>
              <a:cs typeface="Khmer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86400"/>
            <a:ext cx="826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Θα τελειώσουμε με μερικά αρνητικά παραδείγματα ..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352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Gender bias in image search [CHI15]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What images do people choose to represent careers?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In search results: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evidence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for </a:t>
            </a:r>
            <a:r>
              <a:rPr lang="en-US" i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stereotype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exaggeration </a:t>
            </a:r>
            <a:endParaRPr lang="en-US" i="1" dirty="0" smtClean="0">
              <a:solidFill>
                <a:srgbClr val="F79646">
                  <a:lumMod val="75000"/>
                </a:srgbClr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systematic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underrepresentation of </a:t>
            </a:r>
            <a:r>
              <a:rPr lang="en-US" i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women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People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rate search results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higher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when they are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consistent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with stereotypes for a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career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hifting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the representation of gender in image search results can </a:t>
            </a:r>
            <a:r>
              <a:rPr lang="en-US" i="1" dirty="0">
                <a:solidFill>
                  <a:prstClr val="black"/>
                </a:solidFill>
                <a:latin typeface="Calibri"/>
                <a:cs typeface="+mn-cs"/>
              </a:rPr>
              <a:t>shift </a:t>
            </a:r>
            <a:r>
              <a:rPr lang="en-US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people’s perceptions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about real-world distributions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(after search slight increase in their believes)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5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Tradeoff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between 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high-quality result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and broader societal goals for </a:t>
            </a:r>
            <a:r>
              <a:rPr lang="en-US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equality of </a:t>
            </a: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representation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578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Latanya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prstClr val="black"/>
                </a:solidFill>
                <a:latin typeface="Calibri"/>
                <a:cs typeface="+mn-cs"/>
              </a:rPr>
              <a:t>The importance of being </a:t>
            </a:r>
            <a:r>
              <a:rPr lang="en-US" sz="2800" i="1" dirty="0" err="1" smtClean="0">
                <a:solidFill>
                  <a:prstClr val="black"/>
                </a:solidFill>
                <a:latin typeface="Calibri"/>
                <a:cs typeface="+mn-cs"/>
              </a:rPr>
              <a:t>Latanya</a:t>
            </a:r>
            <a:endParaRPr lang="en-US" sz="2800" i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Names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used predominantly by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black men and women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are much more likely to generate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ads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related </a:t>
            </a:r>
            <a:r>
              <a:rPr lang="en-US" sz="2800" i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to arrest records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, than names used predominantly by white men and women.</a:t>
            </a:r>
          </a:p>
        </p:txBody>
      </p:sp>
    </p:spTree>
    <p:extLst>
      <p:ext uri="{BB962C8B-B14F-4D97-AF65-F5344CB8AC3E}">
        <p14:creationId xmlns:p14="http://schemas.microsoft.com/office/powerpoint/2010/main" val="113889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-426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latin typeface="+mn-lt"/>
              </a:rPr>
              <a:t>Ο 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πρώτος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web server </a:t>
            </a:r>
            <a:r>
              <a:rPr lang="en-US" sz="1600" dirty="0" smtClean="0">
                <a:latin typeface="+mn-lt"/>
              </a:rPr>
              <a:t>(</a:t>
            </a:r>
            <a:r>
              <a:rPr lang="el-GR" sz="1600" dirty="0" smtClean="0">
                <a:latin typeface="+mn-lt"/>
              </a:rPr>
              <a:t>και πρώτος </a:t>
            </a:r>
            <a:r>
              <a:rPr lang="en-US" sz="1600" dirty="0" smtClean="0">
                <a:latin typeface="+mn-lt"/>
              </a:rPr>
              <a:t>web browser): A </a:t>
            </a:r>
            <a:r>
              <a:rPr lang="en-US" sz="1600" dirty="0">
                <a:latin typeface="+mn-lt"/>
              </a:rPr>
              <a:t>NeXT Computer 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 smtClean="0">
                <a:latin typeface="+mn-lt"/>
              </a:rPr>
              <a:t>Η </a:t>
            </a:r>
            <a:r>
              <a:rPr lang="el-G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πρώτη φωτογραφία </a:t>
            </a:r>
            <a:r>
              <a:rPr lang="el-GR" sz="1600" dirty="0" smtClean="0">
                <a:latin typeface="+mn-lt"/>
              </a:rPr>
              <a:t>στο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web </a:t>
            </a:r>
            <a:r>
              <a:rPr lang="el-GR" sz="1600" dirty="0" smtClean="0">
                <a:latin typeface="+mn-lt"/>
              </a:rPr>
              <a:t>το </a:t>
            </a:r>
            <a:r>
              <a:rPr lang="en-US" sz="1600" dirty="0" smtClean="0">
                <a:latin typeface="+mn-lt"/>
              </a:rPr>
              <a:t>1992</a:t>
            </a:r>
            <a:r>
              <a:rPr lang="el-GR" sz="1600" dirty="0" smtClean="0">
                <a:latin typeface="+mn-lt"/>
              </a:rPr>
              <a:t> (</a:t>
            </a:r>
            <a:r>
              <a:rPr lang="en-US" sz="1600" dirty="0" smtClean="0">
                <a:latin typeface="+mn-lt"/>
              </a:rPr>
              <a:t>CERN </a:t>
            </a:r>
            <a:r>
              <a:rPr lang="en-US" sz="1600" dirty="0">
                <a:latin typeface="+mn-lt"/>
              </a:rPr>
              <a:t>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Cernettes</a:t>
            </a:r>
            <a:r>
              <a:rPr lang="el-GR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ill Sans MT" pitchFamily="34" charset="0"/>
              </a:rPr>
              <a:t>logo by </a:t>
            </a:r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Mosaic </a:t>
            </a:r>
            <a:r>
              <a:rPr lang="en-US" sz="1800" dirty="0" smtClean="0">
                <a:latin typeface="+mn-lt"/>
              </a:rPr>
              <a:t>(1993) </a:t>
            </a:r>
            <a:r>
              <a:rPr lang="el-GR" sz="1800" dirty="0" smtClean="0">
                <a:latin typeface="+mn-lt"/>
              </a:rPr>
              <a:t>πρώτος </a:t>
            </a:r>
            <a:r>
              <a:rPr lang="en-US" sz="1800" dirty="0" smtClean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0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Case Study: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AdFisher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6" y="1628800"/>
            <a:ext cx="8147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ool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to automate the creation of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behavioral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and </a:t>
            </a:r>
            <a:r>
              <a:rPr lang="en-US" sz="2800" i="1" dirty="0">
                <a:solidFill>
                  <a:prstClr val="black"/>
                </a:solidFill>
                <a:latin typeface="Calibri"/>
                <a:cs typeface="+mn-cs"/>
              </a:rPr>
              <a:t>demographic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 profiles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setting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gender = female results in less ads for high-paying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jobs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  <a:cs typeface="+mn-cs"/>
              </a:rPr>
              <a:t>browsing substance abuse websites leads to rehab 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7089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http://possibility.cylab.cmu.edu/adfisher/</a:t>
            </a:r>
          </a:p>
        </p:txBody>
      </p:sp>
    </p:spTree>
    <p:extLst>
      <p:ext uri="{BB962C8B-B14F-4D97-AF65-F5344CB8AC3E}">
        <p14:creationId xmlns:p14="http://schemas.microsoft.com/office/powerpoint/2010/main" val="38298890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Fairness: google search and autocomplete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862" y="4653136"/>
            <a:ext cx="7951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www.theguardian.com/us-news/2016/sep/29/donald-trump-attacks-biased-lester-holt-and-accuses-google-of-conspiracy</a:t>
            </a: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www.theguardian.com/technology/2016/dec/04/google-democracy-truth-internet-search-facebook?CMP=fb_gu</a:t>
            </a:r>
            <a:endParaRPr lang="en-US" sz="1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862" y="2003441"/>
            <a:ext cx="80955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Donald Tramp accused Google “suppressing negative information” about Clinton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Autocomplete feature -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“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hillary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  <a:cs typeface="+mn-cs"/>
              </a:rPr>
              <a:t>clinton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cri”  vs “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+mn-cs"/>
              </a:rPr>
              <a:t>donald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tramp cri”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Autocomplete: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are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+mn-cs"/>
              </a:rPr>
              <a:t>jews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cs typeface="+mn-cs"/>
              </a:rPr>
              <a:t>are women</a:t>
            </a:r>
            <a:endParaRPr lang="en-US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470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Google+ names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Google+ tries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to classify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Real vs Fake 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Fairness</a:t>
            </a: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problem</a:t>
            </a: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–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Most training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examples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standard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white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American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– Ethnic names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often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unique, much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fewer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training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examples</a:t>
            </a:r>
            <a:endParaRPr lang="en-GB" sz="20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Likely outcome: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  <a:cs typeface="+mn-cs"/>
              </a:rPr>
              <a:t>Prediction accuracy</a:t>
            </a: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worse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on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ethnic</a:t>
            </a:r>
            <a:r>
              <a:rPr lang="en-GB" sz="2000" i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prstClr val="black"/>
                </a:solidFill>
                <a:latin typeface="Calibri"/>
                <a:cs typeface="+mn-cs"/>
              </a:rPr>
              <a:t>names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Katya Casio. 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“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Due to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Google's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ethnocentricity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I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was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prevented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from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using my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real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last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name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(my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nationality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is: </a:t>
            </a:r>
            <a:r>
              <a:rPr lang="en-GB" sz="2000" i="1" dirty="0" err="1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Tungus</a:t>
            </a:r>
            <a:r>
              <a:rPr lang="en-GB" sz="2000" i="1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and Sami</a:t>
            </a:r>
            <a:r>
              <a:rPr lang="en-GB" sz="2000" i="1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)”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Google Product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GB" sz="2000" dirty="0" smtClean="0">
                <a:solidFill>
                  <a:srgbClr val="4F81BD">
                    <a:lumMod val="75000"/>
                  </a:srgbClr>
                </a:solidFill>
                <a:latin typeface="Calibri"/>
                <a:cs typeface="+mn-cs"/>
              </a:rPr>
              <a:t>Forums</a:t>
            </a:r>
            <a:endParaRPr lang="en-US" sz="2000" dirty="0">
              <a:solidFill>
                <a:srgbClr val="4F81B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370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9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826480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LinkedIn: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female vs male names (for female prompts suggestions for male, e.g.,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Andrea Jones” to “Andrew Jones,” Danielle to Daniel, Michaela to Michael and Alexa to Alex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u="sng" dirty="0" smtClean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http</a:t>
            </a:r>
            <a:r>
              <a:rPr lang="en-US" sz="1400" u="sng" dirty="0">
                <a:solidFill>
                  <a:prstClr val="black"/>
                </a:solidFill>
                <a:latin typeface="Calibri"/>
                <a:cs typeface="+mn-cs"/>
                <a:hlinkClick r:id="rId2"/>
              </a:rPr>
              <a:t>://www.seattletimes.com/business/microsoft/how-linkedins-search-engine-may-reflect-a-bias/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Flickr: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auto-tagging system labels images of black people as apes or animals and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concentration camps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as sport or jungle 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+mn-cs"/>
              </a:rPr>
              <a:t>jyms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r>
              <a:rPr lang="en-US" sz="1400" u="sng" dirty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https://</a:t>
            </a:r>
            <a:r>
              <a:rPr lang="en-US" sz="1400" u="sng" dirty="0" smtClean="0">
                <a:solidFill>
                  <a:prstClr val="black"/>
                </a:solidFill>
                <a:latin typeface="Calibri"/>
                <a:cs typeface="+mn-cs"/>
                <a:hlinkClick r:id="rId3"/>
              </a:rPr>
              <a:t>www.theguardian.com/technology/2015/may/20/flickr-complaints-offensive-auto-tagging-photos</a:t>
            </a:r>
            <a:endParaRPr lang="en-US" sz="1400" u="sng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Airbnb: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race discrimination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Against guest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4"/>
              </a:rPr>
              <a:t>http://www.debiasyourself.org/</a:t>
            </a:r>
            <a:endParaRPr lang="en-US" sz="1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Community commitment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://blog.airbnb.com/the-airbnb-community-commitment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  <a:hlinkClick r:id="rId5"/>
              </a:rPr>
              <a:t>/</a:t>
            </a:r>
            <a:endParaRPr lang="en-US" sz="14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Non-black hosts can charge ~12% more than black hosts </a:t>
            </a:r>
            <a:endParaRPr lang="en-US" sz="18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Edelman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Benjamin G. and Luca, Michael, Digital Discrimination: The Case of Airbnb.com (January 10, 2014). Harvard Business School NOM Unit Working Paper No. 14-054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79646">
                    <a:lumMod val="75000"/>
                  </a:srgbClr>
                </a:solidFill>
                <a:latin typeface="Calibri"/>
                <a:cs typeface="+mn-cs"/>
              </a:rPr>
              <a:t>Google maps: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China 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is about 21% larger by pixels when shown in Google Maps for China</a:t>
            </a:r>
            <a:endParaRPr lang="el-GR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1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Gary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Soeller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Karrie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Karahalios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Christian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Sandvig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, and Christo Wilson: </a:t>
            </a:r>
            <a:r>
              <a:rPr lang="en-US" sz="11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MapWatch</a:t>
            </a:r>
            <a:r>
              <a:rPr lang="en-US" sz="11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: Detecting and Monitoring International Border Personalization on Online Maps. Proc. of WWW. Montreal, Quebec, Canada, April </a:t>
            </a:r>
            <a:r>
              <a:rPr lang="en-US" sz="11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2016</a:t>
            </a:r>
            <a:endParaRPr lang="el-GR" sz="1100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0347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74676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+mn-lt"/>
              </a:rPr>
              <a:t>Is your news feed a bubble</a:t>
            </a:r>
            <a:r>
              <a:rPr lang="en-US" sz="2000" dirty="0" smtClean="0">
                <a:latin typeface="+mn-lt"/>
              </a:rPr>
              <a:t>?</a:t>
            </a:r>
            <a:endParaRPr lang="el-GR" sz="2000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>
                <a:latin typeface="+mn-lt"/>
              </a:rPr>
              <a:t>PolitEcho</a:t>
            </a:r>
            <a:r>
              <a:rPr lang="en-US" sz="2000" dirty="0">
                <a:latin typeface="+mn-lt"/>
              </a:rPr>
              <a:t> shows you the political biases of your Facebook friends and news feed.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://politecho.org/</a:t>
            </a:r>
            <a:r>
              <a:rPr lang="el-G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i="1" dirty="0">
                <a:latin typeface="+mn-lt"/>
              </a:rPr>
              <a:t>Step into someone else's Twitter </a:t>
            </a:r>
            <a:r>
              <a:rPr lang="en-US" sz="2000" i="1" dirty="0" smtClean="0">
                <a:latin typeface="+mn-lt"/>
              </a:rPr>
              <a:t>feed</a:t>
            </a:r>
            <a:endParaRPr lang="el-GR" sz="2000" i="1" dirty="0" smtClean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Feeds belong </a:t>
            </a:r>
            <a:r>
              <a:rPr lang="en-US" sz="2000" dirty="0">
                <a:latin typeface="+mn-lt"/>
              </a:rPr>
              <a:t>to users </a:t>
            </a:r>
            <a:r>
              <a:rPr lang="en-US" sz="2000" dirty="0" smtClean="0">
                <a:latin typeface="+mn-lt"/>
              </a:rPr>
              <a:t>classified </a:t>
            </a:r>
            <a:r>
              <a:rPr lang="en-US" sz="2000" dirty="0">
                <a:latin typeface="+mn-lt"/>
              </a:rPr>
              <a:t>as having left or right-leaning political ideologies.</a:t>
            </a: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https://flipfeed.media.mit.edu</a:t>
            </a: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2000" u="sng" dirty="0" smtClean="0">
              <a:solidFill>
                <a:srgbClr val="0563C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l-G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latin typeface="+mn-lt"/>
              </a:rPr>
              <a:t>Insert </a:t>
            </a:r>
            <a:r>
              <a:rPr lang="en-US" sz="2000" dirty="0">
                <a:latin typeface="+mn-lt"/>
              </a:rPr>
              <a:t>a clearly-marked article into your Facebook </a:t>
            </a:r>
            <a:r>
              <a:rPr lang="en-US" sz="2000" dirty="0" smtClean="0">
                <a:latin typeface="+mn-lt"/>
              </a:rPr>
              <a:t>Feed reflecting </a:t>
            </a:r>
            <a:r>
              <a:rPr lang="en-US" sz="2000" dirty="0">
                <a:latin typeface="+mn-lt"/>
              </a:rPr>
              <a:t>who you are trying to understand better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2000" u="sng" dirty="0" smtClean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l-GR" sz="2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://www.escapeyourbubble.com/</a:t>
            </a:r>
            <a:endParaRPr lang="el-GR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61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Some tools regarding information bubbles</a:t>
            </a:r>
            <a:endParaRPr lang="el-GR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1235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950" y="3048000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el-GR" b="0" cap="none" dirty="0">
                <a:ea typeface="ＭＳ Ｐゴシック" pitchFamily="-112" charset="-128"/>
              </a:rPr>
              <a:t>Μια ματιά </a:t>
            </a:r>
            <a:r>
              <a:rPr lang="el-GR" b="0" cap="none" dirty="0" smtClean="0">
                <a:ea typeface="ＭＳ Ｐゴシック" pitchFamily="-112" charset="-128"/>
              </a:rPr>
              <a:t>στην ΑΠ</a:t>
            </a:r>
            <a:br>
              <a:rPr lang="el-GR" b="0" cap="none" dirty="0" smtClean="0">
                <a:ea typeface="ＭＳ Ｐゴシック" pitchFamily="-112" charset="-128"/>
              </a:rPr>
            </a:br>
            <a:r>
              <a:rPr lang="el-GR" b="0" cap="none" dirty="0" smtClean="0">
                <a:ea typeface="ＭＳ Ｐゴシック" pitchFamily="-112" charset="-128"/>
              </a:rPr>
              <a:t>πολύ </a:t>
            </a:r>
            <a:r>
              <a:rPr lang="el-GR" b="0" cap="none" dirty="0">
                <a:ea typeface="ＭＳ Ｐゴシック" pitchFamily="-112" charset="-128"/>
              </a:rPr>
              <a:t>μεγάλης κλίμακας </a:t>
            </a:r>
            <a:endParaRPr lang="en-US" b="0" cap="none" dirty="0">
              <a:ea typeface="ＭＳ Ｐゴシック" pitchFamily="-112" charset="-128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18297FC-FAC3-4E63-BF6B-E82FF2F9826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4</a:t>
            </a:r>
            <a:r>
              <a:rPr lang="en-US" sz="1600" dirty="0" smtClean="0"/>
              <a:t>.</a:t>
            </a:r>
            <a:r>
              <a:rPr lang="el-GR" sz="1600" dirty="0" smtClean="0"/>
              <a:t>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0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Μερικοί αριθμοί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The Indexed Web contains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at least 1.71 billion pages</a:t>
            </a:r>
            <a:r>
              <a:rPr lang="en-US" dirty="0"/>
              <a:t> (Sunday, 16 March, 2014</a:t>
            </a:r>
            <a:r>
              <a:rPr lang="en-US" dirty="0" smtClean="0"/>
              <a:t>).</a:t>
            </a:r>
            <a:endParaRPr lang="el-GR" dirty="0" smtClean="0"/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eaLnBrk="1" hangingPunct="1"/>
            <a:r>
              <a:rPr lang="en-US" dirty="0"/>
              <a:t>Each year, Google changes its search algorithm around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500–600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times</a:t>
            </a:r>
            <a:r>
              <a:rPr lang="el-GR" dirty="0" smtClean="0"/>
              <a:t> </a:t>
            </a:r>
          </a:p>
          <a:p>
            <a:pPr marL="0" indent="0" eaLnBrk="1" hangingPunct="1">
              <a:buNone/>
            </a:pPr>
            <a:r>
              <a:rPr lang="el-GR" sz="1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http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://moz.com/google-algorithm-change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Κατανεμημένα ΣΑΠ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 ευρετήριο κλίμακας </a:t>
            </a:r>
            <a:r>
              <a:rPr lang="en-US" dirty="0" smtClean="0">
                <a:ea typeface="ＭＳ Ｐゴシック" charset="-128"/>
              </a:rPr>
              <a:t>web</a:t>
            </a:r>
          </a:p>
          <a:p>
            <a:pPr lvl="1" eaLnBrk="1" hangingPunct="1">
              <a:buFont typeface="Wingdings" charset="2"/>
              <a:buNone/>
            </a:pPr>
            <a:r>
              <a:rPr lang="el-GR" dirty="0" smtClean="0">
                <a:ea typeface="ＭＳ Ｐゴシック" charset="-128"/>
              </a:rPr>
              <a:t>Χρήση κατανεμημένου </a:t>
            </a:r>
            <a:r>
              <a:rPr lang="en-US" dirty="0" smtClean="0">
                <a:ea typeface="ＭＳ Ｐゴシック" charset="-128"/>
              </a:rPr>
              <a:t>cluster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Επειδή μια μηχανή είναι επιρρεπής σε αποτυχία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Μπορεί απροσδόκητα να γίνει αργή ή να αποτύχει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Χρησιμοποίηση πολλών μηχανών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Web search engine data centers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492949"/>
            <a:ext cx="8153400" cy="2667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 smtClean="0">
                <a:ea typeface="ＭＳ Ｐゴシック" charset="-128"/>
              </a:rPr>
              <a:t>Οι μηχανές αναζήτησης χρησιμοποιούν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data centers </a:t>
            </a:r>
            <a:r>
              <a:rPr lang="en-US" sz="2800" dirty="0" smtClean="0">
                <a:ea typeface="ＭＳ Ｐゴシック" charset="-128"/>
              </a:rPr>
              <a:t>(Google, Bing, </a:t>
            </a:r>
            <a:r>
              <a:rPr lang="en-US" sz="2800" dirty="0" err="1" smtClean="0">
                <a:ea typeface="ＭＳ Ｐゴシック" charset="-128"/>
              </a:rPr>
              <a:t>Baidu</a:t>
            </a:r>
            <a:r>
              <a:rPr lang="en-US" sz="2800" dirty="0" smtClean="0">
                <a:ea typeface="ＭＳ Ｐゴシック" charset="-128"/>
              </a:rPr>
              <a:t>) </a:t>
            </a:r>
            <a:r>
              <a:rPr lang="el-GR" sz="2800" dirty="0" smtClean="0">
                <a:ea typeface="ＭＳ Ｐゴシック" charset="-128"/>
              </a:rPr>
              <a:t>κυρίως από </a:t>
            </a:r>
            <a:r>
              <a:rPr lang="en-US" sz="2800" dirty="0" smtClean="0">
                <a:ea typeface="ＭＳ Ｐゴシック" charset="-128"/>
              </a:rPr>
              <a:t>commodity </a:t>
            </a:r>
            <a:r>
              <a:rPr lang="el-GR" sz="2800" dirty="0" smtClean="0">
                <a:ea typeface="ＭＳ Ｐゴシック" charset="-128"/>
              </a:rPr>
              <a:t>μηχανές</a:t>
            </a:r>
            <a:r>
              <a:rPr lang="en-US" sz="2800" dirty="0" smtClean="0">
                <a:ea typeface="ＭＳ Ｐゴシック" charset="-128"/>
              </a:rPr>
              <a:t>.</a:t>
            </a:r>
            <a:r>
              <a:rPr lang="el-GR" sz="2800" dirty="0" smtClean="0">
                <a:ea typeface="ＭＳ Ｐゴシック" charset="-128"/>
              </a:rPr>
              <a:t> 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Γιατί; (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fault tolerance)</a:t>
            </a:r>
          </a:p>
          <a:p>
            <a:pPr eaLnBrk="1" hangingPunct="1"/>
            <a:r>
              <a:rPr lang="el-GR" sz="2800" dirty="0" smtClean="0">
                <a:ea typeface="ＭＳ Ｐゴシック" charset="-128"/>
              </a:rPr>
              <a:t>Τα κέντρα είναι διάσπαρτα σε όλο τον κόσμο.</a:t>
            </a:r>
          </a:p>
          <a:p>
            <a:pPr eaLnBrk="1" hangingPunct="1"/>
            <a:r>
              <a:rPr lang="el-GR" sz="2800" dirty="0" smtClean="0">
                <a:ea typeface="ＭＳ Ｐゴシック" charset="-128"/>
              </a:rPr>
              <a:t>Εκτίμηση</a:t>
            </a:r>
            <a:r>
              <a:rPr lang="en-US" sz="2800" dirty="0" smtClean="0">
                <a:ea typeface="ＭＳ Ｐゴシック" charset="-128"/>
              </a:rPr>
              <a:t>: Google ~1 million servers, 3 million processors/cores (Gartner 2007)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5812" y="5243720"/>
            <a:ext cx="7572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Λίγα εισαγωγικά για το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MapReduce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και τη χρήση του στην κατασκευή του ευρετηρίου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21" y="4439942"/>
            <a:ext cx="800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https://www.google.com/about/datacenters/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97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Κατανομή των Ευρετηρίων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7999412" cy="4343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 smtClean="0"/>
              <a:t>How to distribute the term index across a </a:t>
            </a:r>
            <a:r>
              <a:rPr lang="en-US" dirty="0"/>
              <a:t>large computer cluster that supports querying. 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Two alternatives </a:t>
            </a:r>
            <a:r>
              <a:rPr lang="en-US" dirty="0"/>
              <a:t>index implementations </a:t>
            </a: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i="1" dirty="0" smtClean="0"/>
              <a:t>partitioning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by terms</a:t>
            </a:r>
            <a:r>
              <a:rPr lang="en-US" dirty="0"/>
              <a:t> </a:t>
            </a:r>
            <a:r>
              <a:rPr lang="en-US" dirty="0" smtClean="0"/>
              <a:t>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global</a:t>
            </a:r>
            <a:r>
              <a:rPr lang="en-US" dirty="0" smtClean="0"/>
              <a:t> </a:t>
            </a:r>
            <a:r>
              <a:rPr lang="en-US" dirty="0"/>
              <a:t>index organization, and </a:t>
            </a:r>
            <a:endParaRPr 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i="1" dirty="0" smtClean="0"/>
              <a:t>partitioning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by documents</a:t>
            </a:r>
            <a:r>
              <a:rPr lang="en-US" dirty="0"/>
              <a:t> </a:t>
            </a:r>
            <a:r>
              <a:rPr lang="en-US" dirty="0" smtClean="0"/>
              <a:t>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 smtClean="0"/>
              <a:t> </a:t>
            </a:r>
            <a:r>
              <a:rPr lang="en-US" dirty="0"/>
              <a:t>index organization.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C2B1-AAA2-4137-BE40-968908F4E357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2938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Web: I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στορία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191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2016 ACM Turing Award</a:t>
            </a:r>
          </a:p>
          <a:p>
            <a:r>
              <a:rPr lang="en-GB" sz="2000" dirty="0" smtClean="0">
                <a:latin typeface="+mn-lt"/>
              </a:rPr>
              <a:t>Time’s magazine list of the 100 most influential people of the 20</a:t>
            </a:r>
            <a:r>
              <a:rPr lang="en-GB" sz="2000" baseline="30000" dirty="0" smtClean="0">
                <a:latin typeface="+mn-lt"/>
              </a:rPr>
              <a:t>th</a:t>
            </a:r>
            <a:r>
              <a:rPr lang="en-GB" sz="2000" dirty="0" smtClean="0">
                <a:latin typeface="+mn-lt"/>
              </a:rPr>
              <a:t> century</a:t>
            </a:r>
            <a:endParaRPr lang="en-GB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933521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196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Κατανομή βάσει Όρων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143000"/>
            <a:ext cx="8458200" cy="1981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Index terms partitioned into subsets, </a:t>
            </a:r>
            <a:endParaRPr lang="el-GR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Each subset resides at a node. </a:t>
            </a:r>
            <a:endParaRPr lang="el-GR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Along with the terms at a node, we keep their postings </a:t>
            </a:r>
          </a:p>
          <a:p>
            <a:pPr marL="0" indent="0" eaLnBrk="1" hangingPunct="1">
              <a:buNone/>
            </a:pPr>
            <a:endParaRPr lang="en-US" sz="1600" dirty="0"/>
          </a:p>
          <a:p>
            <a:pPr marL="0" indent="0" eaLnBrk="1" hangingPunct="1">
              <a:buNone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query is routed to the nodes corresponding to its query terms. </a:t>
            </a:r>
            <a:endParaRPr 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/>
              <a:t>In </a:t>
            </a:r>
            <a:r>
              <a:rPr lang="en-US" dirty="0"/>
              <a:t>principle, this allows greater concurrency since a stream of queries with different query terms would hit different sets of machines.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C2B1-AAA2-4137-BE40-968908F4E357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Κατανομή βάσει Εγγράφων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14" y="1676400"/>
            <a:ext cx="8001000" cy="1981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Documents partitioned into subsets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Each subset resides in a node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Each </a:t>
            </a:r>
            <a:r>
              <a:rPr lang="en-US" dirty="0"/>
              <a:t>node contains the index for a subset of all documents. </a:t>
            </a:r>
            <a:endParaRPr lang="el-GR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1600" dirty="0"/>
          </a:p>
          <a:p>
            <a:pPr marL="0" indent="0" eaLnBrk="1" hangingPunct="1">
              <a:buNone/>
            </a:pP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query is distributed to all nodes, with the results from various nodes being merged before presentation to the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C2B1-AAA2-4137-BE40-968908F4E357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828800"/>
            <a:ext cx="8458200" cy="1981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principle, </a:t>
            </a:r>
            <a:r>
              <a:rPr lang="en-US" dirty="0" smtClean="0"/>
              <a:t>index partition </a:t>
            </a:r>
            <a:r>
              <a:rPr lang="en-US" dirty="0"/>
              <a:t>allows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greater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concurrency</a:t>
            </a:r>
            <a:r>
              <a:rPr lang="en-US" dirty="0" smtClean="0"/>
              <a:t>, </a:t>
            </a:r>
            <a:r>
              <a:rPr lang="en-US" dirty="0"/>
              <a:t>since a stream of queries with different query terms would hit different sets of machines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practice, partitioning indexes by vocabulary terms turns out to be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non-trivial</a:t>
            </a:r>
            <a:r>
              <a:rPr lang="en-US" dirty="0"/>
              <a:t>.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C2B1-AAA2-4137-BE40-968908F4E357}" type="slidenum">
              <a:rPr lang="en-US"/>
              <a:pPr/>
              <a:t>82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Κατανομή βάσει Όρων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0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676400"/>
            <a:ext cx="8458200" cy="1981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/>
              <a:t>Multi-word </a:t>
            </a:r>
            <a:r>
              <a:rPr lang="en-US" sz="2400" dirty="0"/>
              <a:t>queries require the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sending of long postings lists</a:t>
            </a:r>
            <a:r>
              <a:rPr lang="en-US" sz="2400" dirty="0"/>
              <a:t> between sets of nodes for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merging</a:t>
            </a:r>
            <a:r>
              <a:rPr lang="en-US" sz="2400" dirty="0"/>
              <a:t>, and the cost of this can outweigh the greater concurrency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eaLnBrk="1" hangingPunct="1">
              <a:buFont typeface="Wingdings" pitchFamily="2" charset="2"/>
              <a:buChar char="§"/>
            </a:pPr>
            <a:endParaRPr lang="en-US" sz="10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Load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balancing </a:t>
            </a:r>
            <a:r>
              <a:rPr lang="en-US" sz="2400" dirty="0"/>
              <a:t>the partition is governed not by an a priori analysis of relative term frequencies, but rather by 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 of query terms and their co-occurrences</a:t>
            </a:r>
            <a:r>
              <a:rPr lang="en-US" sz="2400" dirty="0"/>
              <a:t>, which can drift with time or exhibit sudden bursts. </a:t>
            </a:r>
            <a:endParaRPr lang="el-GR" sz="2400" dirty="0" smtClean="0"/>
          </a:p>
          <a:p>
            <a:pPr eaLnBrk="1" hangingPunct="1">
              <a:buFont typeface="Wingdings" pitchFamily="2" charset="2"/>
              <a:buChar char="§"/>
            </a:pPr>
            <a:endParaRPr lang="el-GR" sz="10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/>
              <a:t>Μ</a:t>
            </a:r>
            <a:r>
              <a:rPr lang="en-US" sz="2400" dirty="0" smtClean="0"/>
              <a:t>ore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difficult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implementation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C2B1-AAA2-4137-BE40-968908F4E357}" type="slidenum">
              <a:rPr lang="en-US"/>
              <a:pPr/>
              <a:t>83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Κατανομή βάσει Όρων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8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676400"/>
            <a:ext cx="8458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common </a:t>
            </a:r>
            <a:endParaRPr lang="el-GR" dirty="0" smtClean="0"/>
          </a:p>
          <a:p>
            <a:r>
              <a:rPr lang="en-US" dirty="0" smtClean="0"/>
              <a:t>trades </a:t>
            </a:r>
            <a:r>
              <a:rPr lang="en-US" dirty="0"/>
              <a:t>more local disk seeks for less inter-node communication. </a:t>
            </a:r>
            <a:endParaRPr lang="el-GR" dirty="0" smtClean="0"/>
          </a:p>
          <a:p>
            <a:r>
              <a:rPr lang="en-US" dirty="0" smtClean="0"/>
              <a:t>One difficulty</a:t>
            </a:r>
            <a:r>
              <a:rPr lang="el-GR" dirty="0" smtClean="0"/>
              <a:t>: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global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statistics </a:t>
            </a:r>
            <a:r>
              <a:rPr lang="en-US" dirty="0"/>
              <a:t>used in scoring - such as </a:t>
            </a:r>
            <a:r>
              <a:rPr lang="en-US" dirty="0" err="1" smtClean="0"/>
              <a:t>idf</a:t>
            </a:r>
            <a:endParaRPr lang="en-US" dirty="0" smtClean="0"/>
          </a:p>
          <a:p>
            <a:pPr lvl="1"/>
            <a:r>
              <a:rPr lang="en-US" sz="2000" dirty="0" smtClean="0"/>
              <a:t>must </a:t>
            </a:r>
            <a:r>
              <a:rPr lang="en-US" sz="2000" dirty="0"/>
              <a:t>be computed across the entire document collection even though the index at any single node only contains a subset of the documents. </a:t>
            </a:r>
            <a:endParaRPr lang="el-GR" sz="2000" dirty="0" smtClean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omputed </a:t>
            </a:r>
            <a:r>
              <a:rPr lang="en-US" sz="2000" dirty="0"/>
              <a:t>by distributed ``background'' processes that periodically refresh the node indexes with fresh global statistics.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C2B1-AAA2-4137-BE40-968908F4E357}" type="slidenum">
              <a:rPr lang="en-US"/>
              <a:pPr/>
              <a:t>84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Κατανομή βάσει Εγγράφων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3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676400"/>
            <a:ext cx="8458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How to distributed documents to nodes?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Hash </a:t>
            </a:r>
            <a:r>
              <a:rPr lang="en-US" dirty="0"/>
              <a:t>of each </a:t>
            </a:r>
            <a:r>
              <a:rPr lang="en-US" dirty="0" smtClean="0"/>
              <a:t>URL</a:t>
            </a:r>
            <a:r>
              <a:rPr lang="el-GR" dirty="0" smtClean="0"/>
              <a:t> </a:t>
            </a:r>
            <a:r>
              <a:rPr lang="en-US" dirty="0" smtClean="0"/>
              <a:t>to nodes </a:t>
            </a: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At </a:t>
            </a:r>
            <a:r>
              <a:rPr lang="en-US" i="1" dirty="0"/>
              <a:t>query time, 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query is broadcast to each of the nodes, </a:t>
            </a:r>
            <a:r>
              <a:rPr lang="en-US" dirty="0" smtClean="0"/>
              <a:t>each node sends each top k results which are merged </a:t>
            </a:r>
            <a:r>
              <a:rPr lang="en-US" dirty="0"/>
              <a:t>to find the top </a:t>
            </a:r>
            <a:r>
              <a:rPr lang="en-US" dirty="0" smtClean="0"/>
              <a:t>k documents </a:t>
            </a:r>
            <a:r>
              <a:rPr lang="en-US" dirty="0"/>
              <a:t>for the </a:t>
            </a:r>
            <a:r>
              <a:rPr lang="en-US" dirty="0" smtClean="0"/>
              <a:t>query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C2B1-AAA2-4137-BE40-968908F4E357}" type="slidenum">
              <a:rPr lang="en-US"/>
              <a:pPr/>
              <a:t>85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Μέθοδος Κατανομής Εγγράφων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7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676400"/>
            <a:ext cx="84582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common implementation </a:t>
            </a:r>
            <a:r>
              <a:rPr lang="en-US" dirty="0" smtClean="0"/>
              <a:t>heuristic: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artition </a:t>
            </a:r>
            <a:r>
              <a:rPr lang="en-US" dirty="0"/>
              <a:t>the document collection into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indexes </a:t>
            </a:r>
            <a:r>
              <a:rPr lang="en-US" sz="2000" dirty="0"/>
              <a:t>of documents that are more likely to score highly on most </a:t>
            </a:r>
            <a:r>
              <a:rPr lang="en-US" sz="2000" dirty="0" smtClean="0"/>
              <a:t>queries </a:t>
            </a:r>
            <a:r>
              <a:rPr lang="en-US" sz="2000" dirty="0"/>
              <a:t>and 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low-scoring </a:t>
            </a:r>
            <a:r>
              <a:rPr lang="en-US" sz="2000" dirty="0"/>
              <a:t>indexes with the remaining </a:t>
            </a:r>
            <a:r>
              <a:rPr lang="en-US" sz="2000" dirty="0" smtClean="0"/>
              <a:t>documents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Only search </a:t>
            </a:r>
            <a:r>
              <a:rPr lang="en-US" dirty="0"/>
              <a:t>the low-scoring indexes when there are too few matches in the high-scoring </a:t>
            </a:r>
            <a:r>
              <a:rPr lang="en-US" dirty="0" smtClean="0"/>
              <a:t>indexes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20.2.3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CC2B1-AAA2-4137-BE40-968908F4E357}" type="slidenum">
              <a:rPr lang="en-US"/>
              <a:pPr/>
              <a:t>86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Μέθοδος Κατανομής Εγγράφων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0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149"/>
            <a:ext cx="8229600" cy="3048000"/>
          </a:xfrm>
        </p:spPr>
        <p:txBody>
          <a:bodyPr>
            <a:noAutofit/>
          </a:bodyPr>
          <a:lstStyle/>
          <a:p>
            <a:pPr marL="1028700" lvl="1" indent="-571500" eaLnBrk="1" hangingPunct="1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Term-partitioned</a:t>
            </a:r>
            <a:r>
              <a:rPr lang="en-US" i="1" dirty="0" smtClean="0">
                <a:ea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</a:rPr>
              <a:t>one machine handles a </a:t>
            </a:r>
            <a:r>
              <a:rPr lang="en-US" dirty="0" err="1" smtClean="0">
                <a:ea typeface="ＭＳ Ｐゴシック" charset="-128"/>
              </a:rPr>
              <a:t>subrange</a:t>
            </a:r>
            <a:r>
              <a:rPr lang="en-US" dirty="0" smtClean="0">
                <a:ea typeface="ＭＳ Ｐゴシック" charset="-128"/>
              </a:rPr>
              <a:t> of terms</a:t>
            </a:r>
          </a:p>
          <a:p>
            <a:pPr marL="1028700" lvl="1" indent="-571500" eaLnBrk="1" hangingPunct="1"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Document-partitioned</a:t>
            </a:r>
            <a:r>
              <a:rPr lang="en-US" i="1" dirty="0" smtClean="0">
                <a:ea typeface="ＭＳ Ｐゴシック" charset="-128"/>
              </a:rPr>
              <a:t>: </a:t>
            </a:r>
            <a:r>
              <a:rPr lang="en-US" dirty="0" smtClean="0">
                <a:ea typeface="ＭＳ Ｐゴシック" charset="-128"/>
              </a:rPr>
              <a:t>one machine handles a </a:t>
            </a:r>
            <a:r>
              <a:rPr lang="en-US" dirty="0" err="1" smtClean="0">
                <a:ea typeface="ＭＳ Ｐゴシック" charset="-128"/>
              </a:rPr>
              <a:t>subrange</a:t>
            </a:r>
            <a:r>
              <a:rPr lang="en-US" dirty="0" smtClean="0">
                <a:ea typeface="ＭＳ Ｐゴシック" charset="-128"/>
              </a:rPr>
              <a:t> of documents</a:t>
            </a:r>
            <a:endParaRPr lang="el-GR" dirty="0" smtClean="0">
              <a:ea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most search engines use a document-partitioned index</a:t>
            </a:r>
            <a:r>
              <a:rPr lang="el-GR" dirty="0" smtClean="0">
                <a:ea typeface="ＭＳ Ｐゴシック" charset="-128"/>
              </a:rPr>
              <a:t>, </a:t>
            </a:r>
            <a:r>
              <a:rPr lang="en-US" dirty="0" smtClean="0">
                <a:ea typeface="ＭＳ Ｐゴシック" charset="-128"/>
              </a:rPr>
              <a:t>better load balancing, etc.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Κατανεμημένα ΣΑΠ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9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13573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Google index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index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partitioned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by document IDs </a:t>
            </a:r>
            <a:r>
              <a:rPr lang="en-US" sz="2800" dirty="0">
                <a:latin typeface="+mn-lt"/>
              </a:rPr>
              <a:t>into </a:t>
            </a:r>
            <a:r>
              <a:rPr lang="en-US" sz="2800" dirty="0" smtClean="0">
                <a:latin typeface="+mn-lt"/>
              </a:rPr>
              <a:t>pieces </a:t>
            </a:r>
            <a:r>
              <a:rPr lang="en-US" sz="2800" dirty="0">
                <a:latin typeface="+mn-lt"/>
              </a:rPr>
              <a:t>called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shards</a:t>
            </a:r>
            <a:endParaRPr lang="en-US" sz="28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each </a:t>
            </a:r>
            <a:r>
              <a:rPr lang="en-US" sz="2800" dirty="0">
                <a:latin typeface="+mn-lt"/>
              </a:rPr>
              <a:t>shard is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replicated</a:t>
            </a:r>
            <a:r>
              <a:rPr lang="en-US" sz="2800" dirty="0">
                <a:latin typeface="+mn-lt"/>
              </a:rPr>
              <a:t> onto multiple </a:t>
            </a:r>
            <a:r>
              <a:rPr lang="en-US" sz="2800" dirty="0" smtClean="0">
                <a:latin typeface="+mn-lt"/>
              </a:rPr>
              <a:t>servers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</a:rPr>
              <a:t>initially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smtClean="0">
                <a:latin typeface="+mn-lt"/>
              </a:rPr>
              <a:t>from</a:t>
            </a:r>
            <a:r>
              <a:rPr lang="en-US" sz="2800" dirty="0">
                <a:latin typeface="+mn-lt"/>
              </a:rPr>
              <a:t> hard disk drives, </a:t>
            </a:r>
            <a:r>
              <a:rPr lang="en-US" sz="2800" dirty="0" smtClean="0">
                <a:latin typeface="+mn-lt"/>
              </a:rPr>
              <a:t>now enough </a:t>
            </a:r>
            <a:r>
              <a:rPr lang="en-US" sz="2800" dirty="0">
                <a:latin typeface="+mn-lt"/>
              </a:rPr>
              <a:t>servers to keep a copy of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whole index in main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memory</a:t>
            </a:r>
            <a:endParaRPr lang="en-US" sz="2800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4876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Google database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Spanner</a:t>
            </a:r>
            <a:r>
              <a:rPr lang="en-US" sz="2800" dirty="0" smtClean="0">
                <a:latin typeface="+mn-lt"/>
              </a:rPr>
              <a:t> (</a:t>
            </a:r>
            <a:r>
              <a:rPr lang="en-US" sz="2800" dirty="0" err="1" smtClean="0">
                <a:latin typeface="+mn-lt"/>
              </a:rPr>
              <a:t>NewSQL</a:t>
            </a:r>
            <a:r>
              <a:rPr lang="en-US" sz="2800" dirty="0" smtClean="0">
                <a:latin typeface="+mn-lt"/>
              </a:rPr>
              <a:t>) – (</a:t>
            </a:r>
            <a:r>
              <a:rPr lang="el-GR" sz="2800" dirty="0" smtClean="0">
                <a:latin typeface="+mn-lt"/>
              </a:rPr>
              <a:t>μέρος της πλατφόρμας αλλά και του </a:t>
            </a:r>
            <a:r>
              <a:rPr lang="en-US" sz="2800" dirty="0" smtClean="0">
                <a:latin typeface="+mn-lt"/>
              </a:rPr>
              <a:t>cloud)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F1</a:t>
            </a:r>
            <a:r>
              <a:rPr lang="en-US" sz="2800" dirty="0" smtClean="0">
                <a:latin typeface="+mn-lt"/>
              </a:rPr>
              <a:t> 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1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Παράλληλη κατασκευή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19520"/>
            <a:ext cx="8229600" cy="3124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Maintain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master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machine </a:t>
            </a:r>
            <a:r>
              <a:rPr lang="en-US" dirty="0" smtClean="0">
                <a:ea typeface="ＭＳ Ｐゴシック" charset="-128"/>
              </a:rPr>
              <a:t>directing the indexing job – considered “safe”.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Break up indexing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sets of (parallel) tasks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Master machine assigns each task to an idle machine from a pool.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chemeClr val="bg2">
                    <a:lumMod val="25000"/>
                  </a:schemeClr>
                </a:solidFill>
              </a:rPr>
              <a:t>Κεφ</a:t>
            </a:r>
            <a:r>
              <a:rPr lang="el-GR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4.4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9" y="24384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Εύρεση Πληροφορίας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9171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Πρώτη προσπάθεια: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Ευρετήρια (κατάλογοι) </a:t>
            </a:r>
            <a:r>
              <a:rPr lang="el-GR" dirty="0" smtClean="0">
                <a:latin typeface="+mn-lt"/>
              </a:rPr>
              <a:t>που τα διατηρούν  άνθρωποι (μη αυτοματοποιημένα)</a:t>
            </a:r>
            <a:endParaRPr lang="el-GR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80514"/>
            <a:ext cx="31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DMOZ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 Open Directory Project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70" y="2449846"/>
            <a:ext cx="347472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80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As of Mar 17, 2017, dmoz.org is no longer available.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4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Parallel tasks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1460"/>
            <a:ext cx="8305800" cy="3657600"/>
          </a:xfrm>
        </p:spPr>
        <p:txBody>
          <a:bodyPr>
            <a:noAutofit/>
          </a:bodyPr>
          <a:lstStyle/>
          <a:p>
            <a:pPr marL="457200" lvl="1" indent="0" eaLnBrk="1" hangingPunct="1"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Break the input document collection into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splits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Each split is a subset of documents (corresponding to blocks in BSBI/SPIMI)</a:t>
            </a: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l-GR" dirty="0" smtClean="0"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We will use two sets of parallel tasks</a:t>
            </a:r>
          </a:p>
          <a:p>
            <a:pPr lvl="1"/>
            <a:r>
              <a:rPr lang="en-US" dirty="0">
                <a:ea typeface="ＭＳ Ｐゴシック" charset="-128"/>
              </a:rPr>
              <a:t>Parsers</a:t>
            </a:r>
          </a:p>
          <a:p>
            <a:pPr lvl="1"/>
            <a:r>
              <a:rPr lang="en-US" dirty="0">
                <a:ea typeface="ＭＳ Ｐゴシック" charset="-128"/>
              </a:rPr>
              <a:t>Inverters</a:t>
            </a: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Parsers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34350" cy="3657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Master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assigns a split </a:t>
            </a:r>
            <a:r>
              <a:rPr lang="en-US" dirty="0" smtClean="0">
                <a:ea typeface="ＭＳ Ｐゴシック" charset="-128"/>
              </a:rPr>
              <a:t>to an idle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parser</a:t>
            </a:r>
            <a:r>
              <a:rPr lang="en-US" dirty="0" smtClean="0">
                <a:ea typeface="ＭＳ Ｐゴシック" charset="-128"/>
              </a:rPr>
              <a:t> machine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Parser reads a document at a time and emits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(term, doc) </a:t>
            </a:r>
            <a:r>
              <a:rPr lang="en-US" dirty="0" smtClean="0">
                <a:ea typeface="ＭＳ Ｐゴシック" charset="-128"/>
              </a:rPr>
              <a:t>pairs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Parser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writes </a:t>
            </a:r>
            <a:r>
              <a:rPr lang="en-US" dirty="0" smtClean="0">
                <a:ea typeface="ＭＳ Ｐゴシック" charset="-128"/>
              </a:rPr>
              <a:t>pairs into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j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partitions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Each partition is for a range of terms’ first letters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ea typeface="ＭＳ Ｐゴシック" charset="-128"/>
              </a:rPr>
              <a:t>(e.g., </a:t>
            </a:r>
            <a:r>
              <a:rPr lang="en-US" b="1" i="1" dirty="0" smtClean="0">
                <a:ea typeface="ＭＳ Ｐゴシック" charset="-128"/>
              </a:rPr>
              <a:t>a-f, g-p, q-z</a:t>
            </a:r>
            <a:r>
              <a:rPr lang="en-US" dirty="0" smtClean="0">
                <a:ea typeface="ＭＳ Ｐゴシック" charset="-128"/>
              </a:rPr>
              <a:t>) – here </a:t>
            </a:r>
            <a:r>
              <a:rPr lang="en-US" i="1" dirty="0" smtClean="0">
                <a:ea typeface="ＭＳ Ｐゴシック" charset="-128"/>
              </a:rPr>
              <a:t>j </a:t>
            </a:r>
            <a:r>
              <a:rPr lang="en-US" dirty="0" smtClean="0">
                <a:ea typeface="ＭＳ Ｐゴシック" charset="-128"/>
              </a:rPr>
              <a:t>= 3.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endParaRPr lang="el-GR" dirty="0"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Inverters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An inverter collects all (term,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doc) pairs (= postings) for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one</a:t>
            </a:r>
            <a:r>
              <a:rPr lang="en-US" dirty="0" smtClean="0">
                <a:ea typeface="ＭＳ Ｐゴシック" charset="-128"/>
              </a:rPr>
              <a:t> term-partition.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Sorts and writes to postings lists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Παράλληλη κατασκευή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457200" y="22860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57200" y="28956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457200" y="35052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457200" y="5257800"/>
            <a:ext cx="106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9144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2" name="Oval 10"/>
          <p:cNvSpPr>
            <a:spLocks noChangeArrowheads="1"/>
          </p:cNvSpPr>
          <p:nvPr/>
        </p:nvSpPr>
        <p:spPr bwMode="auto">
          <a:xfrm>
            <a:off x="9144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3" name="Oval 11"/>
          <p:cNvSpPr>
            <a:spLocks noChangeArrowheads="1"/>
          </p:cNvSpPr>
          <p:nvPr/>
        </p:nvSpPr>
        <p:spPr bwMode="auto">
          <a:xfrm>
            <a:off x="9144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517525" y="4572000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splits</a:t>
            </a:r>
          </a:p>
        </p:txBody>
      </p:sp>
      <p:sp>
        <p:nvSpPr>
          <p:cNvPr id="41995" name="Oval 13"/>
          <p:cNvSpPr>
            <a:spLocks noChangeArrowheads="1"/>
          </p:cNvSpPr>
          <p:nvPr/>
        </p:nvSpPr>
        <p:spPr bwMode="auto">
          <a:xfrm>
            <a:off x="914400" y="5029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6" name="Oval 15"/>
          <p:cNvSpPr>
            <a:spLocks noChangeArrowheads="1"/>
          </p:cNvSpPr>
          <p:nvPr/>
        </p:nvSpPr>
        <p:spPr bwMode="auto">
          <a:xfrm>
            <a:off x="1974850" y="2700338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7" name="Oval 17"/>
          <p:cNvSpPr>
            <a:spLocks noChangeArrowheads="1"/>
          </p:cNvSpPr>
          <p:nvPr/>
        </p:nvSpPr>
        <p:spPr bwMode="auto">
          <a:xfrm>
            <a:off x="1981200" y="3497263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8" name="Oval 18"/>
          <p:cNvSpPr>
            <a:spLocks noChangeArrowheads="1"/>
          </p:cNvSpPr>
          <p:nvPr/>
        </p:nvSpPr>
        <p:spPr bwMode="auto">
          <a:xfrm>
            <a:off x="1965325" y="4792663"/>
            <a:ext cx="1463675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Parser</a:t>
            </a:r>
          </a:p>
        </p:txBody>
      </p:sp>
      <p:sp>
        <p:nvSpPr>
          <p:cNvPr id="41999" name="Oval 19"/>
          <p:cNvSpPr>
            <a:spLocks noChangeArrowheads="1"/>
          </p:cNvSpPr>
          <p:nvPr/>
        </p:nvSpPr>
        <p:spPr bwMode="auto">
          <a:xfrm>
            <a:off x="26670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0" name="Oval 20"/>
          <p:cNvSpPr>
            <a:spLocks noChangeArrowheads="1"/>
          </p:cNvSpPr>
          <p:nvPr/>
        </p:nvSpPr>
        <p:spPr bwMode="auto">
          <a:xfrm>
            <a:off x="26670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01" name="Oval 21"/>
          <p:cNvSpPr>
            <a:spLocks noChangeArrowheads="1"/>
          </p:cNvSpPr>
          <p:nvPr/>
        </p:nvSpPr>
        <p:spPr bwMode="auto">
          <a:xfrm>
            <a:off x="26670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02" name="AutoShape 22"/>
          <p:cNvCxnSpPr>
            <a:cxnSpLocks noChangeShapeType="1"/>
            <a:stCxn id="41987" idx="3"/>
            <a:endCxn id="41996" idx="2"/>
          </p:cNvCxnSpPr>
          <p:nvPr/>
        </p:nvCxnSpPr>
        <p:spPr bwMode="auto">
          <a:xfrm>
            <a:off x="1524000" y="2590800"/>
            <a:ext cx="45085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AutoShape 23"/>
          <p:cNvCxnSpPr>
            <a:cxnSpLocks noChangeShapeType="1"/>
            <a:stCxn id="41988" idx="3"/>
            <a:endCxn id="41998" idx="1"/>
          </p:cNvCxnSpPr>
          <p:nvPr/>
        </p:nvCxnSpPr>
        <p:spPr bwMode="auto">
          <a:xfrm>
            <a:off x="1524000" y="3200400"/>
            <a:ext cx="655638" cy="16827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4" name="AutoShape 24"/>
          <p:cNvCxnSpPr>
            <a:cxnSpLocks noChangeShapeType="1"/>
            <a:stCxn id="41990" idx="3"/>
            <a:endCxn id="41997" idx="3"/>
          </p:cNvCxnSpPr>
          <p:nvPr/>
        </p:nvCxnSpPr>
        <p:spPr bwMode="auto">
          <a:xfrm flipV="1">
            <a:off x="1524000" y="4024313"/>
            <a:ext cx="671513" cy="15382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5" name="AutoShape 25"/>
          <p:cNvSpPr>
            <a:spLocks noChangeArrowheads="1"/>
          </p:cNvSpPr>
          <p:nvPr/>
        </p:nvSpPr>
        <p:spPr bwMode="auto">
          <a:xfrm>
            <a:off x="3668363" y="1682155"/>
            <a:ext cx="1235774" cy="51077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Master</a:t>
            </a:r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4056063" y="2743200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4606925" y="2743200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5249863" y="2743200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4071938" y="3571875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4622800" y="3571875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5249863" y="3571875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4071938" y="4867275"/>
            <a:ext cx="549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a-f</a:t>
            </a:r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4622800" y="4867275"/>
            <a:ext cx="63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g-p</a:t>
            </a:r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5249863" y="4867275"/>
            <a:ext cx="617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q-z</a:t>
            </a:r>
          </a:p>
        </p:txBody>
      </p:sp>
      <p:sp>
        <p:nvSpPr>
          <p:cNvPr id="42015" name="Oval 35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6" name="Oval 36"/>
          <p:cNvSpPr>
            <a:spLocks noChangeArrowheads="1"/>
          </p:cNvSpPr>
          <p:nvPr/>
        </p:nvSpPr>
        <p:spPr bwMode="auto">
          <a:xfrm>
            <a:off x="48768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17" name="Oval 37"/>
          <p:cNvSpPr>
            <a:spLocks noChangeArrowheads="1"/>
          </p:cNvSpPr>
          <p:nvPr/>
        </p:nvSpPr>
        <p:spPr bwMode="auto">
          <a:xfrm>
            <a:off x="48768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18" name="AutoShape 38"/>
          <p:cNvCxnSpPr>
            <a:cxnSpLocks noChangeShapeType="1"/>
            <a:stCxn id="41996" idx="6"/>
            <a:endCxn id="42006" idx="1"/>
          </p:cNvCxnSpPr>
          <p:nvPr/>
        </p:nvCxnSpPr>
        <p:spPr bwMode="auto">
          <a:xfrm flipV="1">
            <a:off x="3438525" y="2976563"/>
            <a:ext cx="617538" cy="333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9" name="AutoShape 39"/>
          <p:cNvCxnSpPr>
            <a:cxnSpLocks noChangeShapeType="1"/>
            <a:stCxn id="41997" idx="6"/>
            <a:endCxn id="42009" idx="1"/>
          </p:cNvCxnSpPr>
          <p:nvPr/>
        </p:nvCxnSpPr>
        <p:spPr bwMode="auto">
          <a:xfrm flipV="1">
            <a:off x="3444875" y="3805238"/>
            <a:ext cx="6270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0" name="AutoShape 40"/>
          <p:cNvCxnSpPr>
            <a:cxnSpLocks noChangeShapeType="1"/>
            <a:stCxn id="41998" idx="6"/>
            <a:endCxn id="42012" idx="1"/>
          </p:cNvCxnSpPr>
          <p:nvPr/>
        </p:nvCxnSpPr>
        <p:spPr bwMode="auto">
          <a:xfrm flipV="1">
            <a:off x="3429000" y="5100638"/>
            <a:ext cx="642938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1" name="Oval 41"/>
          <p:cNvSpPr>
            <a:spLocks noChangeArrowheads="1"/>
          </p:cNvSpPr>
          <p:nvPr/>
        </p:nvSpPr>
        <p:spPr bwMode="auto">
          <a:xfrm>
            <a:off x="6300788" y="2700338"/>
            <a:ext cx="1655762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42022" name="Oval 42"/>
          <p:cNvSpPr>
            <a:spLocks noChangeArrowheads="1"/>
          </p:cNvSpPr>
          <p:nvPr/>
        </p:nvSpPr>
        <p:spPr bwMode="auto">
          <a:xfrm>
            <a:off x="6324600" y="3649663"/>
            <a:ext cx="1655763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sp>
        <p:nvSpPr>
          <p:cNvPr id="42023" name="Oval 43"/>
          <p:cNvSpPr>
            <a:spLocks noChangeArrowheads="1"/>
          </p:cNvSpPr>
          <p:nvPr/>
        </p:nvSpPr>
        <p:spPr bwMode="auto">
          <a:xfrm>
            <a:off x="6324600" y="4564063"/>
            <a:ext cx="1655763" cy="61753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Inverter</a:t>
            </a:r>
          </a:p>
        </p:txBody>
      </p:sp>
      <p:cxnSp>
        <p:nvCxnSpPr>
          <p:cNvPr id="42024" name="AutoShape 46"/>
          <p:cNvCxnSpPr>
            <a:cxnSpLocks noChangeShapeType="1"/>
            <a:stCxn id="42006" idx="0"/>
            <a:endCxn id="42021" idx="1"/>
          </p:cNvCxnSpPr>
          <p:nvPr/>
        </p:nvCxnSpPr>
        <p:spPr bwMode="auto">
          <a:xfrm rot="5400000" flipV="1">
            <a:off x="5413375" y="1660525"/>
            <a:ext cx="47625" cy="2212975"/>
          </a:xfrm>
          <a:prstGeom prst="bentConnector3">
            <a:avLst>
              <a:gd name="adj1" fmla="val -57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5" name="AutoShape 47"/>
          <p:cNvCxnSpPr>
            <a:cxnSpLocks noChangeShapeType="1"/>
            <a:stCxn id="42009" idx="0"/>
            <a:endCxn id="42021" idx="3"/>
          </p:cNvCxnSpPr>
          <p:nvPr/>
        </p:nvCxnSpPr>
        <p:spPr bwMode="auto">
          <a:xfrm rot="-5400000">
            <a:off x="5272881" y="2301082"/>
            <a:ext cx="344487" cy="2197100"/>
          </a:xfrm>
          <a:prstGeom prst="bentConnector3">
            <a:avLst>
              <a:gd name="adj1" fmla="val 36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6" name="AutoShape 50"/>
          <p:cNvCxnSpPr>
            <a:cxnSpLocks noChangeShapeType="1"/>
            <a:stCxn id="42012" idx="0"/>
            <a:endCxn id="42021" idx="3"/>
          </p:cNvCxnSpPr>
          <p:nvPr/>
        </p:nvCxnSpPr>
        <p:spPr bwMode="auto">
          <a:xfrm rot="-5400000">
            <a:off x="4625181" y="2948782"/>
            <a:ext cx="1639887" cy="2197100"/>
          </a:xfrm>
          <a:prstGeom prst="curvedConnector3">
            <a:avLst>
              <a:gd name="adj1" fmla="val 4724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7" name="AutoShape 51"/>
          <p:cNvSpPr>
            <a:spLocks noChangeArrowheads="1"/>
          </p:cNvSpPr>
          <p:nvPr/>
        </p:nvSpPr>
        <p:spPr bwMode="auto">
          <a:xfrm>
            <a:off x="8229600" y="25908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8" name="AutoShape 52"/>
          <p:cNvSpPr>
            <a:spLocks noChangeArrowheads="1"/>
          </p:cNvSpPr>
          <p:nvPr/>
        </p:nvSpPr>
        <p:spPr bwMode="auto">
          <a:xfrm>
            <a:off x="8229600" y="35814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9" name="AutoShape 53"/>
          <p:cNvSpPr>
            <a:spLocks noChangeArrowheads="1"/>
          </p:cNvSpPr>
          <p:nvPr/>
        </p:nvSpPr>
        <p:spPr bwMode="auto">
          <a:xfrm>
            <a:off x="8229600" y="4495800"/>
            <a:ext cx="685800" cy="762000"/>
          </a:xfrm>
          <a:prstGeom prst="can">
            <a:avLst>
              <a:gd name="adj" fmla="val 277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0" name="Text Box 54"/>
          <p:cNvSpPr txBox="1">
            <a:spLocks noChangeArrowheads="1"/>
          </p:cNvSpPr>
          <p:nvPr/>
        </p:nvSpPr>
        <p:spPr bwMode="auto">
          <a:xfrm>
            <a:off x="7713663" y="1944688"/>
            <a:ext cx="135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Postings</a:t>
            </a:r>
          </a:p>
        </p:txBody>
      </p:sp>
      <p:cxnSp>
        <p:nvCxnSpPr>
          <p:cNvPr id="42031" name="AutoShape 55"/>
          <p:cNvCxnSpPr>
            <a:cxnSpLocks noChangeShapeType="1"/>
            <a:stCxn id="42021" idx="6"/>
            <a:endCxn id="42027" idx="2"/>
          </p:cNvCxnSpPr>
          <p:nvPr/>
        </p:nvCxnSpPr>
        <p:spPr bwMode="auto">
          <a:xfrm flipV="1">
            <a:off x="7956550" y="2971800"/>
            <a:ext cx="27305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2" name="Text Box 56"/>
          <p:cNvSpPr txBox="1">
            <a:spLocks noChangeArrowheads="1"/>
          </p:cNvSpPr>
          <p:nvPr/>
        </p:nvSpPr>
        <p:spPr bwMode="auto">
          <a:xfrm>
            <a:off x="8299450" y="2819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a-f</a:t>
            </a:r>
          </a:p>
        </p:txBody>
      </p:sp>
      <p:sp>
        <p:nvSpPr>
          <p:cNvPr id="42033" name="Text Box 57"/>
          <p:cNvSpPr txBox="1">
            <a:spLocks noChangeArrowheads="1"/>
          </p:cNvSpPr>
          <p:nvPr/>
        </p:nvSpPr>
        <p:spPr bwMode="auto">
          <a:xfrm>
            <a:off x="8299450" y="38100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g-p</a:t>
            </a:r>
          </a:p>
        </p:txBody>
      </p:sp>
      <p:sp>
        <p:nvSpPr>
          <p:cNvPr id="42034" name="Text Box 58"/>
          <p:cNvSpPr txBox="1">
            <a:spLocks noChangeArrowheads="1"/>
          </p:cNvSpPr>
          <p:nvPr/>
        </p:nvSpPr>
        <p:spPr bwMode="auto">
          <a:xfrm>
            <a:off x="8289925" y="4648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q-z</a:t>
            </a:r>
          </a:p>
        </p:txBody>
      </p:sp>
      <p:sp>
        <p:nvSpPr>
          <p:cNvPr id="42035" name="Oval 59"/>
          <p:cNvSpPr>
            <a:spLocks noChangeArrowheads="1"/>
          </p:cNvSpPr>
          <p:nvPr/>
        </p:nvSpPr>
        <p:spPr bwMode="auto">
          <a:xfrm>
            <a:off x="6096000" y="42672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6" name="Oval 60"/>
          <p:cNvSpPr>
            <a:spLocks noChangeArrowheads="1"/>
          </p:cNvSpPr>
          <p:nvPr/>
        </p:nvSpPr>
        <p:spPr bwMode="auto">
          <a:xfrm>
            <a:off x="6096000" y="44196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37" name="Oval 61"/>
          <p:cNvSpPr>
            <a:spLocks noChangeArrowheads="1"/>
          </p:cNvSpPr>
          <p:nvPr/>
        </p:nvSpPr>
        <p:spPr bwMode="auto">
          <a:xfrm>
            <a:off x="6096000" y="4572000"/>
            <a:ext cx="76200" cy="7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42038" name="AutoShape 62"/>
          <p:cNvCxnSpPr>
            <a:cxnSpLocks noChangeShapeType="1"/>
            <a:stCxn id="42022" idx="6"/>
            <a:endCxn id="42028" idx="2"/>
          </p:cNvCxnSpPr>
          <p:nvPr/>
        </p:nvCxnSpPr>
        <p:spPr bwMode="auto">
          <a:xfrm>
            <a:off x="7980363" y="3959225"/>
            <a:ext cx="2492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39" name="AutoShape 63"/>
          <p:cNvCxnSpPr>
            <a:cxnSpLocks noChangeShapeType="1"/>
            <a:stCxn id="42023" idx="6"/>
            <a:endCxn id="42029" idx="2"/>
          </p:cNvCxnSpPr>
          <p:nvPr/>
        </p:nvCxnSpPr>
        <p:spPr bwMode="auto">
          <a:xfrm>
            <a:off x="7980363" y="4873625"/>
            <a:ext cx="24923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40" name="Line 67"/>
          <p:cNvSpPr>
            <a:spLocks noChangeShapeType="1"/>
          </p:cNvSpPr>
          <p:nvPr/>
        </p:nvSpPr>
        <p:spPr bwMode="auto">
          <a:xfrm flipH="1">
            <a:off x="2667000" y="19812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41" name="Line 68"/>
          <p:cNvSpPr>
            <a:spLocks noChangeShapeType="1"/>
          </p:cNvSpPr>
          <p:nvPr/>
        </p:nvSpPr>
        <p:spPr bwMode="auto">
          <a:xfrm>
            <a:off x="4876800" y="19050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42" name="Text Box 69"/>
          <p:cNvSpPr txBox="1">
            <a:spLocks noChangeArrowheads="1"/>
          </p:cNvSpPr>
          <p:nvPr/>
        </p:nvSpPr>
        <p:spPr bwMode="auto">
          <a:xfrm>
            <a:off x="23622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assign</a:t>
            </a:r>
          </a:p>
        </p:txBody>
      </p:sp>
      <p:sp>
        <p:nvSpPr>
          <p:cNvPr id="42043" name="Text Box 70"/>
          <p:cNvSpPr txBox="1">
            <a:spLocks noChangeArrowheads="1"/>
          </p:cNvSpPr>
          <p:nvPr/>
        </p:nvSpPr>
        <p:spPr bwMode="auto">
          <a:xfrm>
            <a:off x="5638800" y="1752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/>
              <a:t>assign</a:t>
            </a:r>
          </a:p>
        </p:txBody>
      </p:sp>
      <p:sp>
        <p:nvSpPr>
          <p:cNvPr id="42044" name="TextBox 61"/>
          <p:cNvSpPr txBox="1">
            <a:spLocks noChangeArrowheads="1"/>
          </p:cNvSpPr>
          <p:nvPr/>
        </p:nvSpPr>
        <p:spPr bwMode="auto">
          <a:xfrm>
            <a:off x="2133600" y="57912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Map</a:t>
            </a:r>
          </a:p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phase</a:t>
            </a:r>
          </a:p>
        </p:txBody>
      </p:sp>
      <p:sp>
        <p:nvSpPr>
          <p:cNvPr id="42045" name="TextBox 62"/>
          <p:cNvSpPr txBox="1">
            <a:spLocks noChangeArrowheads="1"/>
          </p:cNvSpPr>
          <p:nvPr/>
        </p:nvSpPr>
        <p:spPr bwMode="auto">
          <a:xfrm>
            <a:off x="3810000" y="5943600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/>
              <a:t>Segment files</a:t>
            </a:r>
          </a:p>
        </p:txBody>
      </p:sp>
      <p:sp>
        <p:nvSpPr>
          <p:cNvPr id="42046" name="TextBox 63"/>
          <p:cNvSpPr txBox="1">
            <a:spLocks noChangeArrowheads="1"/>
          </p:cNvSpPr>
          <p:nvPr/>
        </p:nvSpPr>
        <p:spPr bwMode="auto">
          <a:xfrm>
            <a:off x="6477000" y="5799138"/>
            <a:ext cx="12394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Reduce</a:t>
            </a:r>
          </a:p>
          <a:p>
            <a:pPr eaLnBrk="1" hangingPunct="1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phase</a:t>
            </a:r>
          </a:p>
        </p:txBody>
      </p:sp>
      <p:sp>
        <p:nvSpPr>
          <p:cNvPr id="42047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42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MapReduce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3966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ea typeface="ＭＳ Ｐゴシック" charset="-128"/>
              </a:rPr>
              <a:t>The index construction algorithm we just described is an instance of </a:t>
            </a:r>
            <a:r>
              <a:rPr lang="en-US" sz="2400" i="1" dirty="0" err="1" smtClean="0"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.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n-US" sz="9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 (Dean and </a:t>
            </a:r>
            <a:r>
              <a:rPr lang="en-US" sz="2400" dirty="0" err="1" smtClean="0">
                <a:ea typeface="ＭＳ Ｐゴシック" charset="-128"/>
              </a:rPr>
              <a:t>Ghemawat</a:t>
            </a:r>
            <a:r>
              <a:rPr lang="en-US" sz="2400" dirty="0" smtClean="0">
                <a:ea typeface="ＭＳ Ｐゴシック" charset="-128"/>
              </a:rPr>
              <a:t> 2004) is a robust and conceptually simple framework for distributed computing without having to write code for the distribution part.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They describe the Google indexing system (ca. 2002) as consisting of a number of phases, each implemented in </a:t>
            </a:r>
            <a:r>
              <a:rPr lang="en-US" sz="2400" dirty="0" err="1" smtClean="0">
                <a:ea typeface="ＭＳ Ｐゴシック" charset="-128"/>
              </a:rPr>
              <a:t>MapReduce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open source implementation as part of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Hadoop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*</a:t>
            </a:r>
          </a:p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*http://hadoop.apache.org/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6" name="Picture 5" descr="hadoop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818909"/>
            <a:ext cx="25757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Παράδειγμα κατασκευής ευρετηρίου σε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MapReduce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42900" y="1505671"/>
            <a:ext cx="8458200" cy="3200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b="1" dirty="0" smtClean="0">
                <a:ea typeface="ＭＳ Ｐゴシック" charset="-128"/>
              </a:rPr>
              <a:t>Το γενικό σχήμα των συναρτήσεων </a:t>
            </a:r>
            <a:r>
              <a:rPr lang="en-US" sz="2400" b="1" dirty="0" smtClean="0">
                <a:ea typeface="ＭＳ Ｐゴシック" charset="-128"/>
              </a:rPr>
              <a:t>map </a:t>
            </a:r>
            <a:r>
              <a:rPr lang="el-GR" sz="2400" b="1" dirty="0" smtClean="0">
                <a:ea typeface="ＭＳ Ｐゴシック" charset="-128"/>
              </a:rPr>
              <a:t>και</a:t>
            </a:r>
            <a:r>
              <a:rPr lang="en-US" sz="2400" b="1" dirty="0" smtClean="0">
                <a:ea typeface="ＭＳ Ｐゴシック" charset="-128"/>
              </a:rPr>
              <a:t> reduce</a:t>
            </a:r>
          </a:p>
          <a:p>
            <a:pPr lvl="1" eaLnBrk="1" hangingPunct="1"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</a:t>
            </a:r>
            <a:r>
              <a:rPr lang="en-US" sz="2800" dirty="0" smtClean="0">
                <a:ea typeface="ＭＳ Ｐゴシック" charset="-128"/>
              </a:rPr>
              <a:t>: input → list(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key</a:t>
            </a:r>
            <a:r>
              <a:rPr lang="en-US" sz="2800" dirty="0" smtClean="0">
                <a:ea typeface="ＭＳ Ｐゴシック" charset="-128"/>
              </a:rPr>
              <a:t>, value)     </a:t>
            </a:r>
          </a:p>
          <a:p>
            <a:pPr lvl="1" eaLnBrk="1" hangingPunct="1">
              <a:buClr>
                <a:schemeClr val="accent6">
                  <a:lumMod val="75000"/>
                </a:schemeClr>
              </a:buClr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reduce</a:t>
            </a:r>
            <a:r>
              <a:rPr lang="en-US" sz="2800" dirty="0" smtClean="0">
                <a:ea typeface="ＭＳ Ｐゴシック" charset="-128"/>
              </a:rPr>
              <a:t>: (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key</a:t>
            </a:r>
            <a:r>
              <a:rPr lang="en-US" sz="2800" dirty="0" smtClean="0">
                <a:ea typeface="ＭＳ Ｐゴシック" charset="-128"/>
              </a:rPr>
              <a:t>, list(value)) → output</a:t>
            </a:r>
          </a:p>
          <a:p>
            <a:pPr eaLnBrk="1" hangingPunct="1">
              <a:buNone/>
            </a:pPr>
            <a:endParaRPr lang="en-US" sz="2400" b="1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l-GR" sz="2400" b="1" dirty="0" smtClean="0">
                <a:ea typeface="ＭＳ Ｐゴシック" charset="-128"/>
              </a:rPr>
              <a:t>Εφαρμογή στην περίπτωση της κατασκευής ευρετηρίου</a:t>
            </a:r>
            <a:endParaRPr lang="en-US" sz="2400" b="1" dirty="0" smtClean="0">
              <a:ea typeface="ＭＳ Ｐゴシック" charset="-128"/>
            </a:endParaRP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map: collection → list(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reduce: (&lt;termID1, list(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)&gt;, &lt;termID2, list(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)&gt;, …) → (postings list1, postings list2, …)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6" name="Picture 5" descr="hadoop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818909"/>
            <a:ext cx="25757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Example for index construction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458200" cy="4953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Map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/>
            <a:r>
              <a:rPr lang="en-US" sz="2800" dirty="0" smtClean="0">
                <a:ea typeface="ＭＳ Ｐゴシック" charset="-128"/>
              </a:rPr>
              <a:t>d1 : C came, C </a:t>
            </a:r>
            <a:r>
              <a:rPr lang="en-US" sz="2800" dirty="0" err="1" smtClean="0">
                <a:ea typeface="ＭＳ Ｐゴシック" charset="-128"/>
              </a:rPr>
              <a:t>c’ed</a:t>
            </a:r>
            <a:r>
              <a:rPr lang="en-US" sz="2800" dirty="0" smtClean="0">
                <a:ea typeface="ＭＳ Ｐゴシック" charset="-128"/>
              </a:rPr>
              <a:t>. </a:t>
            </a:r>
          </a:p>
          <a:p>
            <a:pPr eaLnBrk="1" hangingPunct="1"/>
            <a:r>
              <a:rPr lang="en-US" sz="2800" dirty="0" smtClean="0">
                <a:ea typeface="ＭＳ Ｐゴシック" charset="-128"/>
              </a:rPr>
              <a:t>d2 : C died. →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ea typeface="ＭＳ Ｐゴシック" charset="-128"/>
              </a:rPr>
              <a:t>&lt;C,d1&gt;, &lt;came,d1&gt;, &lt;C,d1&gt;, &lt;</a:t>
            </a:r>
            <a:r>
              <a:rPr lang="en-US" sz="2800" dirty="0" err="1" smtClean="0">
                <a:ea typeface="ＭＳ Ｐゴシック" charset="-128"/>
              </a:rPr>
              <a:t>c’ed</a:t>
            </a:r>
            <a:r>
              <a:rPr lang="en-US" sz="2800" dirty="0" smtClean="0">
                <a:ea typeface="ＭＳ Ｐゴシック" charset="-128"/>
              </a:rPr>
              <a:t>, d1&gt;, &lt;C, d2&gt;, &lt;died,d2&gt;</a:t>
            </a:r>
          </a:p>
          <a:p>
            <a:pPr marL="0" indent="0" eaLnBrk="1" hangingPunct="1">
              <a:buNone/>
            </a:pPr>
            <a:r>
              <a:rPr lang="en-US" u="sng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Reduce:</a:t>
            </a:r>
          </a:p>
          <a:p>
            <a:pPr eaLnBrk="1" hangingPunct="1"/>
            <a:r>
              <a:rPr lang="en-US" sz="2800" dirty="0" smtClean="0">
                <a:ea typeface="ＭＳ Ｐゴシック" charset="-128"/>
              </a:rPr>
              <a:t>(&lt;C,(d1,d2,d1)&gt;, &lt;died,(d2)&gt;, &lt;came,(d1)&gt;, &lt;</a:t>
            </a:r>
            <a:r>
              <a:rPr lang="en-US" sz="2800" dirty="0" err="1" smtClean="0">
                <a:ea typeface="ＭＳ Ｐゴシック" charset="-128"/>
              </a:rPr>
              <a:t>c’ed</a:t>
            </a:r>
            <a:r>
              <a:rPr lang="en-US" sz="2800" dirty="0" smtClean="0">
                <a:ea typeface="ＭＳ Ｐゴシック" charset="-128"/>
              </a:rPr>
              <a:t>,(d1)&gt;)  →  </a:t>
            </a:r>
            <a:endParaRPr lang="el-GR" sz="2800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sz="2800" dirty="0" smtClean="0">
                <a:ea typeface="ＭＳ Ｐゴシック" charset="-128"/>
              </a:rPr>
              <a:t>(&lt;C,(d1:2,d2:1)&gt;, &lt;died,(d2:1)&gt;, &lt;came,(d1:1)&gt;, &lt;</a:t>
            </a:r>
            <a:r>
              <a:rPr lang="en-US" sz="2800" dirty="0" err="1" smtClean="0">
                <a:ea typeface="ＭＳ Ｐゴシック" charset="-128"/>
              </a:rPr>
              <a:t>c’ed</a:t>
            </a:r>
            <a:r>
              <a:rPr lang="en-US" sz="2800" dirty="0" smtClean="0">
                <a:ea typeface="ＭＳ Ｐゴシック" charset="-128"/>
              </a:rPr>
              <a:t>,(d1:1)&gt;)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B98EF1DC-7EF1-480F-A89C-C30C41586EDF}" type="slidenum">
              <a:rPr lang="en-US" sz="1200" smtClean="0">
                <a:solidFill>
                  <a:srgbClr val="898989"/>
                </a:solidFill>
                <a:latin typeface="Calibri" charset="0"/>
              </a:rPr>
              <a:pPr eaLnBrk="1" hangingPunct="1"/>
              <a:t>96</a:t>
            </a:fld>
            <a:endParaRPr lang="en-US" sz="1200" smtClean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MapReduce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5240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Index construction was just one phase.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Another phase: transforming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a term-partitioned index </a:t>
            </a:r>
            <a:r>
              <a:rPr lang="en-US" dirty="0" smtClean="0">
                <a:ea typeface="ＭＳ Ｐゴシック" charset="-128"/>
              </a:rPr>
              <a:t>into a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document-partitioned index.</a:t>
            </a:r>
          </a:p>
          <a:p>
            <a:pPr eaLnBrk="1" hangingPunct="1"/>
            <a:endParaRPr lang="el-GR" dirty="0" smtClean="0">
              <a:ea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</a:rPr>
              <a:t>most search engines use a document-partitioned index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71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4.4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search (in Google) works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2500" y="2947060"/>
            <a:ext cx="723900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https://www.google.com/search/howsearchworks/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035621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Knowledge graph</a:t>
            </a:r>
            <a:endParaRPr lang="el-GR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343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Many features to combine for ranking</a:t>
            </a:r>
          </a:p>
          <a:p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classification or learning to rank model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033612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9288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Given a collection of records </a:t>
            </a:r>
            <a:r>
              <a:rPr lang="en-US" altLang="en-US" sz="2400" dirty="0" smtClean="0">
                <a:latin typeface="+mn-lt"/>
              </a:rPr>
              <a:t>(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training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set </a:t>
            </a:r>
            <a:r>
              <a:rPr lang="en-US" altLang="en-US" sz="2400" dirty="0" smtClean="0">
                <a:latin typeface="+mn-lt"/>
              </a:rPr>
              <a:t>)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>
              <a:latin typeface="+mn-lt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>
                <a:latin typeface="+mn-lt"/>
              </a:rPr>
              <a:t>Each </a:t>
            </a:r>
            <a:r>
              <a:rPr lang="en-US" altLang="en-US" sz="2400" dirty="0">
                <a:latin typeface="+mn-lt"/>
              </a:rPr>
              <a:t>record </a:t>
            </a:r>
            <a:r>
              <a:rPr lang="en-US" altLang="en-US" sz="2400" dirty="0" smtClean="0">
                <a:latin typeface="+mn-lt"/>
              </a:rPr>
              <a:t>contains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smtClean="0">
                <a:latin typeface="+mn-lt"/>
              </a:rPr>
              <a:t>     a </a:t>
            </a:r>
            <a:r>
              <a:rPr lang="en-US" altLang="en-US" sz="2400" dirty="0">
                <a:latin typeface="+mn-lt"/>
              </a:rPr>
              <a:t>set of </a:t>
            </a:r>
            <a:r>
              <a:rPr lang="en-US" altLang="en-US" sz="2400" i="1" dirty="0" smtClean="0">
                <a:latin typeface="+mn-lt"/>
              </a:rPr>
              <a:t>attributes (</a:t>
            </a:r>
            <a:r>
              <a:rPr lang="en-US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features</a:t>
            </a:r>
            <a:r>
              <a:rPr lang="en-US" altLang="en-US" sz="2400" i="1" dirty="0" smtClean="0">
                <a:latin typeface="+mn-lt"/>
              </a:rPr>
              <a:t>) + </a:t>
            </a:r>
            <a:r>
              <a:rPr lang="en-US" altLang="en-US" sz="2400" dirty="0" smtClean="0">
                <a:latin typeface="+mn-lt"/>
              </a:rPr>
              <a:t>the 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class attribute</a:t>
            </a:r>
            <a:r>
              <a:rPr lang="en-US" altLang="en-US" sz="2400" dirty="0" smtClean="0">
                <a:latin typeface="+mn-lt"/>
              </a:rPr>
              <a:t>.</a:t>
            </a:r>
            <a:endParaRPr lang="en-US" altLang="en-US" sz="2400" dirty="0">
              <a:latin typeface="+mn-lt"/>
            </a:endParaRPr>
          </a:p>
          <a:p>
            <a:pPr marL="342900" indent="-342900">
              <a:lnSpc>
                <a:spcPct val="90000"/>
              </a:lnSpc>
            </a:pPr>
            <a:endParaRPr lang="en-US" altLang="en-US" sz="80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>
                <a:latin typeface="+mn-lt"/>
              </a:rPr>
              <a:t>Find </a:t>
            </a:r>
            <a:r>
              <a:rPr lang="en-US" altLang="en-US" sz="2400" dirty="0">
                <a:latin typeface="+mn-lt"/>
              </a:rPr>
              <a:t>a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model</a:t>
            </a:r>
            <a:r>
              <a:rPr lang="en-US" altLang="en-US" sz="2400" dirty="0">
                <a:latin typeface="+mn-lt"/>
              </a:rPr>
              <a:t>  for </a:t>
            </a:r>
            <a:r>
              <a:rPr lang="en-US" altLang="en-US" sz="2400" dirty="0" smtClean="0">
                <a:latin typeface="+mn-lt"/>
              </a:rPr>
              <a:t>the class </a:t>
            </a:r>
            <a:r>
              <a:rPr lang="en-US" altLang="en-US" sz="2400" dirty="0">
                <a:latin typeface="+mn-lt"/>
              </a:rPr>
              <a:t>attribute as a function of the values </a:t>
            </a:r>
            <a:r>
              <a:rPr lang="en-US" altLang="en-US" sz="2400" dirty="0" smtClean="0">
                <a:latin typeface="+mn-lt"/>
              </a:rPr>
              <a:t>of other </a:t>
            </a:r>
            <a:r>
              <a:rPr lang="en-US" altLang="en-US" sz="2400" dirty="0">
                <a:latin typeface="+mn-lt"/>
              </a:rPr>
              <a:t>attributes.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>
                <a:latin typeface="+mn-lt"/>
              </a:rPr>
              <a:t>Goal</a:t>
            </a:r>
            <a:r>
              <a:rPr lang="en-US" altLang="en-US" sz="2400" dirty="0">
                <a:latin typeface="+mn-lt"/>
              </a:rPr>
              <a:t>: previously unseen records should be assigned a class as accurately as </a:t>
            </a:r>
            <a:r>
              <a:rPr lang="en-US" altLang="en-US" sz="2400" dirty="0" smtClean="0">
                <a:latin typeface="+mn-lt"/>
              </a:rPr>
              <a:t>possible.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>
              <a:latin typeface="+mn-lt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>
                <a:latin typeface="+mn-lt"/>
              </a:rPr>
              <a:t>A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test set </a:t>
            </a:r>
            <a:r>
              <a:rPr lang="en-US" altLang="en-US" sz="2400" dirty="0">
                <a:latin typeface="+mn-lt"/>
              </a:rPr>
              <a:t>is used to determine the accuracy of the model. </a:t>
            </a:r>
            <a:endParaRPr lang="en-US" altLang="en-US" sz="2400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</a:pPr>
            <a:endParaRPr lang="en-US" altLang="en-US" sz="800" dirty="0">
              <a:latin typeface="+mn-lt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en-US" sz="2000" dirty="0" smtClean="0">
                <a:latin typeface="+mn-lt"/>
              </a:rPr>
              <a:t>Usually, the given data set is divided into training and test sets, with training set used to build the model and test set used to validate it.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1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31799</TotalTime>
  <Words>5130</Words>
  <Application>Microsoft Office PowerPoint</Application>
  <PresentationFormat>On-screen Show (4:3)</PresentationFormat>
  <Paragraphs>957</Paragraphs>
  <Slides>119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41" baseType="lpstr">
      <vt:lpstr>Arial Unicode MS</vt:lpstr>
      <vt:lpstr>MS Mincho</vt:lpstr>
      <vt:lpstr>MS PGothic</vt:lpstr>
      <vt:lpstr>MS PGothic</vt:lpstr>
      <vt:lpstr>Arial</vt:lpstr>
      <vt:lpstr>Calibri</vt:lpstr>
      <vt:lpstr>Comic Sans MS</vt:lpstr>
      <vt:lpstr>Courier New</vt:lpstr>
      <vt:lpstr>Gill Sans MT</vt:lpstr>
      <vt:lpstr>Khmer UI</vt:lpstr>
      <vt:lpstr>Lucida Sans</vt:lpstr>
      <vt:lpstr>Monotype Sorts</vt:lpstr>
      <vt:lpstr>Rockwell</vt:lpstr>
      <vt:lpstr>Symbol</vt:lpstr>
      <vt:lpstr>Tahoma</vt:lpstr>
      <vt:lpstr>Times</vt:lpstr>
      <vt:lpstr>Times New Roman</vt:lpstr>
      <vt:lpstr>Wingdings</vt:lpstr>
      <vt:lpstr>Office Theme</vt:lpstr>
      <vt:lpstr>1_Office Theme</vt:lpstr>
      <vt:lpstr>Document</vt:lpstr>
      <vt:lpstr>Visio</vt:lpstr>
      <vt:lpstr>PowerPoint Presentation</vt:lpstr>
      <vt:lpstr>Τι θα δούμε σήμερα</vt:lpstr>
      <vt:lpstr>Web: τι είναι</vt:lpstr>
      <vt:lpstr>Web: η δομή του</vt:lpstr>
      <vt:lpstr>Web: Ιστορία</vt:lpstr>
      <vt:lpstr>Web: Iστορία</vt:lpstr>
      <vt:lpstr>Web: Ιστορία</vt:lpstr>
      <vt:lpstr>Web: Iστορία</vt:lpstr>
      <vt:lpstr>PowerPoint Presentation</vt:lpstr>
      <vt:lpstr>PowerPoint Presentation</vt:lpstr>
      <vt:lpstr>PowerPoint Presentation</vt:lpstr>
      <vt:lpstr>Εύρεση Πληροφορίας</vt:lpstr>
      <vt:lpstr>Εύρεση Πληροφορίας</vt:lpstr>
      <vt:lpstr>Αναζήτηση στο Web: βασικά σημεία</vt:lpstr>
      <vt:lpstr>Search Engine Anatomy*</vt:lpstr>
      <vt:lpstr>Δυναμικές και στατικές σελίδες</vt:lpstr>
      <vt:lpstr>Η συλλογή εγγράφων του Web</vt:lpstr>
      <vt:lpstr>Ο γράφος του Web</vt:lpstr>
      <vt:lpstr>Ο γράφος του Web</vt:lpstr>
      <vt:lpstr>Ο γράφος του Web</vt:lpstr>
      <vt:lpstr>Ο γράφος του Web</vt:lpstr>
      <vt:lpstr>Ο γράφος του Web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Κείμενο Άγκυρας</vt:lpstr>
      <vt:lpstr>Υπόθεση  2: annotation of target</vt:lpstr>
      <vt:lpstr>ΟΙ ΧΡΗΣΤΕΣ </vt:lpstr>
      <vt:lpstr>Ανάγκες Χρηστών</vt:lpstr>
      <vt:lpstr>Ανάγκες Χρηστών</vt:lpstr>
      <vt:lpstr>Ανάγκες Χρηστών</vt:lpstr>
      <vt:lpstr>Typing Queries: παραδείγματα</vt:lpstr>
      <vt:lpstr>Τι ψάχνουν;</vt:lpstr>
      <vt:lpstr>Ανάγκες Χρηστών</vt:lpstr>
      <vt:lpstr>Πόσα αποτελέσματα βλέπουν οι χρήστες</vt:lpstr>
      <vt:lpstr>Πως μπορούμε να καταλάβουμε τις προθέσεις (intent) του χρήστη;</vt:lpstr>
      <vt:lpstr>Γεωγραφικό Περιεχόμενο</vt:lpstr>
      <vt:lpstr>Χρήση context</vt:lpstr>
      <vt:lpstr>Τι θα δούμε σήμερα</vt:lpstr>
      <vt:lpstr>ΔΙΑΦΗΜΙΣΕΙΣ </vt:lpstr>
      <vt:lpstr>Διαφημίσεις</vt:lpstr>
      <vt:lpstr>Ιστορία</vt:lpstr>
      <vt:lpstr>Διαφημίσεις στο Goto</vt:lpstr>
      <vt:lpstr>Διαφημίσεις στο Goto</vt:lpstr>
      <vt:lpstr>Διαφημίσεις</vt:lpstr>
      <vt:lpstr>PowerPoint Presentation</vt:lpstr>
      <vt:lpstr>PowerPoint Presentation</vt:lpstr>
      <vt:lpstr>PowerPoint Presentation</vt:lpstr>
      <vt:lpstr>PowerPoint Presentation</vt:lpstr>
      <vt:lpstr>Διαφημίσεις</vt:lpstr>
      <vt:lpstr>Διαφημίσεις</vt:lpstr>
      <vt:lpstr>Διάταξη διαφημίσεων</vt:lpstr>
      <vt:lpstr>Διάταξη διαφημίσεων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search options</vt:lpstr>
      <vt:lpstr>SERP Layout</vt:lpstr>
      <vt:lpstr>ΚΡΙΤΙΚΗ</vt:lpstr>
      <vt:lpstr>PowerPoint Presentation</vt:lpstr>
      <vt:lpstr>Case Study: Gender bias in image search [CHI15]</vt:lpstr>
      <vt:lpstr>Case Study: Latanya</vt:lpstr>
      <vt:lpstr>Case Study: AdFisher</vt:lpstr>
      <vt:lpstr>Fairness: google search and autocomplete </vt:lpstr>
      <vt:lpstr>Google+ names</vt:lpstr>
      <vt:lpstr>Other</vt:lpstr>
      <vt:lpstr>PowerPoint Presentation</vt:lpstr>
      <vt:lpstr>Μια ματιά στην ΑΠ πολύ μεγάλης κλίμακας </vt:lpstr>
      <vt:lpstr>Μερικοί αριθμοί</vt:lpstr>
      <vt:lpstr>Κατανεμημένα ΣΑΠ</vt:lpstr>
      <vt:lpstr>Web search engine data centers</vt:lpstr>
      <vt:lpstr>Κατανομή των Ευρετηρίων</vt:lpstr>
      <vt:lpstr>Κατανομή βάσει Όρων</vt:lpstr>
      <vt:lpstr>Κατανομή βάσει Εγγράφων</vt:lpstr>
      <vt:lpstr>Κατανομή βάσει Όρων</vt:lpstr>
      <vt:lpstr>Κατανομή βάσει Όρων</vt:lpstr>
      <vt:lpstr>Κατανομή βάσει Εγγράφων</vt:lpstr>
      <vt:lpstr>Μέθοδος Κατανομής Εγγράφων</vt:lpstr>
      <vt:lpstr>Μέθοδος Κατανομής Εγγράφων</vt:lpstr>
      <vt:lpstr>Κατανεμημένα ΣΑΠ</vt:lpstr>
      <vt:lpstr>Google index</vt:lpstr>
      <vt:lpstr>Παράλληλη κατασκευή</vt:lpstr>
      <vt:lpstr>Parallel tasks</vt:lpstr>
      <vt:lpstr>Parsers</vt:lpstr>
      <vt:lpstr>Inverters</vt:lpstr>
      <vt:lpstr>Παράλληλη κατασκευή</vt:lpstr>
      <vt:lpstr>MapReduce</vt:lpstr>
      <vt:lpstr>Παράδειγμα κατασκευής ευρετηρίου σε  MapReduce</vt:lpstr>
      <vt:lpstr>Example for index construction</vt:lpstr>
      <vt:lpstr>MapReduce</vt:lpstr>
      <vt:lpstr>How search (in Google) works</vt:lpstr>
      <vt:lpstr>PowerPoint Presentation</vt:lpstr>
      <vt:lpstr>Illustrating the Classification Task</vt:lpstr>
      <vt:lpstr>Classification Techniques</vt:lpstr>
      <vt:lpstr>Example of a Decision Tree</vt:lpstr>
      <vt:lpstr>Why is ML needed now?</vt:lpstr>
      <vt:lpstr>Classification problem</vt:lpstr>
      <vt:lpstr>Απλό παράδειγμα</vt:lpstr>
      <vt:lpstr>“Learning to rank”</vt:lpstr>
      <vt:lpstr>“Learning to rank”</vt:lpstr>
      <vt:lpstr>Point-wise learning</vt:lpstr>
      <vt:lpstr>PowerPoint Presentation</vt:lpstr>
      <vt:lpstr>Τι είναι η Ανάκτηση Πληροφορίας (Information Retrieval);</vt:lpstr>
      <vt:lpstr>Τέλος Μαθήματος</vt:lpstr>
      <vt:lpstr>ΑΣΚΗΣΕΙΣ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898</cp:revision>
  <cp:lastPrinted>2011-04-04T04:19:57Z</cp:lastPrinted>
  <dcterms:created xsi:type="dcterms:W3CDTF">2011-04-01T01:43:31Z</dcterms:created>
  <dcterms:modified xsi:type="dcterms:W3CDTF">2017-05-23T12:59:02Z</dcterms:modified>
</cp:coreProperties>
</file>