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8" r:id="rId15"/>
    <p:sldId id="279" r:id="rId16"/>
    <p:sldId id="273" r:id="rId17"/>
    <p:sldId id="274" r:id="rId18"/>
    <p:sldId id="275" r:id="rId19"/>
    <p:sldId id="270" r:id="rId20"/>
    <p:sldId id="271" r:id="rId21"/>
    <p:sldId id="272" r:id="rId22"/>
    <p:sldId id="276" r:id="rId2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44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440" y="4025880"/>
            <a:ext cx="77648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416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44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52160" y="2095560"/>
            <a:ext cx="4630680" cy="36946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52160" y="2095560"/>
            <a:ext cx="4630680" cy="369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85440" y="2095920"/>
            <a:ext cx="7764840" cy="3695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440" y="609480"/>
            <a:ext cx="7764840" cy="614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8544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440" y="2095920"/>
            <a:ext cx="7764840" cy="3695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6416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85440" y="4025880"/>
            <a:ext cx="77648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85440" y="4025880"/>
            <a:ext cx="77648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416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8544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252160" y="2095560"/>
            <a:ext cx="4630680" cy="36946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252160" y="2095560"/>
            <a:ext cx="4630680" cy="369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440" y="609480"/>
            <a:ext cx="7764840" cy="614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44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3694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4160" y="402588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4160" y="2095920"/>
            <a:ext cx="378900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440" y="4025880"/>
            <a:ext cx="7764840" cy="1762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96280" y="1122480"/>
            <a:ext cx="675072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600" b="1">
                <a:solidFill>
                  <a:srgbClr val="FFFFFF"/>
                </a:solidFill>
                <a:latin typeface="Bookman Old Style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750">
                <a:solidFill>
                  <a:srgbClr val="FFFFFF"/>
                </a:solidFill>
                <a:latin typeface="Rockwell"/>
              </a:rPr>
              <a:t>3/22/17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885440" y="5883120"/>
            <a:ext cx="564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C1BCD1-F0D3-4797-B8DA-95B379FE0D2A}" type="slidenum">
              <a:rPr lang="en-US" sz="750">
                <a:solidFill>
                  <a:srgbClr val="FFFFFF"/>
                </a:solidFill>
                <a:latin typeface="Rockwell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1500">
                <a:latin typeface="Rockwel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200">
                <a:latin typeface="Rockwel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050">
                <a:latin typeface="Rockwel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900">
                <a:latin typeface="Rockwel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Rockwel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Rockwel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z="1050">
                <a:solidFill>
                  <a:srgbClr val="FFFFFF"/>
                </a:solidFill>
                <a:latin typeface="Rockwel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900">
                <a:solidFill>
                  <a:srgbClr val="FFFFFF"/>
                </a:solidFill>
                <a:latin typeface="Rockwell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758920" y="58831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750">
                <a:solidFill>
                  <a:srgbClr val="FFFFFF"/>
                </a:solidFill>
                <a:latin typeface="Rockwell"/>
              </a:rPr>
              <a:t>3/22/17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685440" y="5883120"/>
            <a:ext cx="500436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885440" y="5883120"/>
            <a:ext cx="564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4891DFB-13AE-49A8-A8FC-711B055FE6E1}" type="slidenum">
              <a:rPr lang="en-US" sz="750">
                <a:solidFill>
                  <a:srgbClr val="FFFFFF"/>
                </a:solidFill>
                <a:latin typeface="Rockwel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0" y="1774800"/>
            <a:ext cx="9143640" cy="713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050" b="1">
                <a:solidFill>
                  <a:srgbClr val="FFFFFF"/>
                </a:solidFill>
                <a:latin typeface="Bookman Old Style"/>
              </a:rPr>
              <a:t>Crawling Twitter Data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871200" y="3924720"/>
            <a:ext cx="385488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Rockwell"/>
              </a:rPr>
              <a:t>Konstantinos Semertzidis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Rockwell"/>
              </a:rPr>
              <a:t>ksemer@cs.uoi.gr</a:t>
            </a:r>
            <a:endParaRPr/>
          </a:p>
        </p:txBody>
      </p:sp>
      <p:pic>
        <p:nvPicPr>
          <p:cNvPr id="8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580720" y="2839320"/>
            <a:ext cx="3151800" cy="256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Libraries To Integrate AN Application With The Twitter Service 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685440" y="2476080"/>
            <a:ext cx="7764840" cy="3144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Available libraries: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ActionScript/Flash, C++, 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Clojure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Erlang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, Java, </a:t>
            </a:r>
            <a:r>
              <a:rPr lang="en-US" sz="1600" dirty="0" err="1">
                <a:solidFill>
                  <a:srgbClr val="FFFFFF"/>
                </a:solidFill>
                <a:latin typeface="Rockwell"/>
              </a:rPr>
              <a:t>Javascript</a:t>
            </a:r>
            <a:r>
              <a:rPr lang="en-US" sz="1600" dirty="0">
                <a:solidFill>
                  <a:srgbClr val="FFFFFF"/>
                </a:solidFill>
                <a:latin typeface="Rockwell"/>
              </a:rPr>
              <a:t>, .NET,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Rockwell"/>
              </a:rPr>
              <a:t>Objective-C / Cocoa, Perl, PHP, Python, Ruby, Scala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 </a:t>
            </a:r>
            <a:r>
              <a:rPr lang="en-US" u="sng" dirty="0">
                <a:solidFill>
                  <a:srgbClr val="6EAC1C"/>
                </a:solidFill>
                <a:latin typeface="Rockwell"/>
              </a:rPr>
              <a:t>https://dev.twitter.com/docs/twitter-libraries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Twitter</a:t>
            </a:r>
            <a:r>
              <a:rPr lang="en-US" sz="2550" b="1" dirty="0">
                <a:solidFill>
                  <a:srgbClr val="FF0000"/>
                </a:solidFill>
                <a:latin typeface="Bookman Old Style"/>
              </a:rPr>
              <a:t>4</a:t>
            </a: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j</a:t>
            </a:r>
            <a:endParaRPr dirty="0"/>
          </a:p>
        </p:txBody>
      </p:sp>
      <p:sp>
        <p:nvSpPr>
          <p:cNvPr id="110" name="CustomShape 2"/>
          <p:cNvSpPr/>
          <p:nvPr/>
        </p:nvSpPr>
        <p:spPr>
          <a:xfrm>
            <a:off x="678600" y="2171880"/>
            <a:ext cx="5938560" cy="610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ts val="811"/>
              </a:lnSpc>
            </a:pPr>
            <a:r>
              <a:rPr lang="en-US" sz="2010" dirty="0">
                <a:solidFill>
                  <a:srgbClr val="FFFFFF"/>
                </a:solidFill>
                <a:latin typeface="Rockwell (Body)"/>
              </a:rPr>
              <a:t>• Is an unofficial Java library for the Twitter API</a:t>
            </a:r>
            <a:endParaRPr dirty="0"/>
          </a:p>
          <a:p>
            <a:pPr>
              <a:lnSpc>
                <a:spcPts val="811"/>
              </a:lnSpc>
            </a:pPr>
            <a:endParaRPr dirty="0"/>
          </a:p>
        </p:txBody>
      </p:sp>
      <p:sp>
        <p:nvSpPr>
          <p:cNvPr id="111" name="CustomShape 3"/>
          <p:cNvSpPr/>
          <p:nvPr/>
        </p:nvSpPr>
        <p:spPr>
          <a:xfrm>
            <a:off x="675360" y="2670120"/>
            <a:ext cx="7986600" cy="610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ts val="811"/>
              </a:lnSpc>
            </a:pPr>
            <a:r>
              <a:rPr lang="en-US" sz="2010" dirty="0">
                <a:solidFill>
                  <a:srgbClr val="FFFFFF"/>
                </a:solidFill>
                <a:latin typeface="Rockwell (Body)"/>
              </a:rPr>
              <a:t>• Easy integration between a Java App and the Twitter service.</a:t>
            </a:r>
            <a:endParaRPr dirty="0"/>
          </a:p>
          <a:p>
            <a:pPr>
              <a:lnSpc>
                <a:spcPts val="811"/>
              </a:lnSpc>
            </a:pPr>
            <a:endParaRPr dirty="0"/>
          </a:p>
        </p:txBody>
      </p:sp>
      <p:sp>
        <p:nvSpPr>
          <p:cNvPr id="112" name="CustomShape 4"/>
          <p:cNvSpPr/>
          <p:nvPr/>
        </p:nvSpPr>
        <p:spPr>
          <a:xfrm>
            <a:off x="675360" y="3149640"/>
            <a:ext cx="7659000" cy="610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lnSpc>
                <a:spcPts val="811"/>
              </a:lnSpc>
            </a:pPr>
            <a:r>
              <a:rPr lang="en-US" sz="2010" dirty="0">
                <a:solidFill>
                  <a:srgbClr val="FFFFFF"/>
                </a:solidFill>
                <a:latin typeface="Rockwell (Body)"/>
              </a:rPr>
              <a:t>• 100% Pure Java - works on Java Platform version 5 or later</a:t>
            </a:r>
            <a:endParaRPr dirty="0"/>
          </a:p>
          <a:p>
            <a:pPr>
              <a:lnSpc>
                <a:spcPts val="811"/>
              </a:lnSpc>
            </a:pPr>
            <a:endParaRPr dirty="0"/>
          </a:p>
        </p:txBody>
      </p:sp>
      <p:sp>
        <p:nvSpPr>
          <p:cNvPr id="113" name="CustomShape 5"/>
          <p:cNvSpPr/>
          <p:nvPr/>
        </p:nvSpPr>
        <p:spPr>
          <a:xfrm>
            <a:off x="694800" y="3629160"/>
            <a:ext cx="4439160" cy="610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ctr">
              <a:lnSpc>
                <a:spcPts val="811"/>
              </a:lnSpc>
            </a:pPr>
            <a:r>
              <a:rPr lang="en-US" sz="2010" dirty="0">
                <a:solidFill>
                  <a:srgbClr val="FFFFFF"/>
                </a:solidFill>
                <a:latin typeface="Rockwell (Body)"/>
              </a:rPr>
              <a:t>• Website: </a:t>
            </a:r>
            <a:r>
              <a:rPr lang="en-US" sz="2010" u="sng" dirty="0">
                <a:solidFill>
                  <a:srgbClr val="6EAC1C"/>
                </a:solidFill>
                <a:latin typeface="Rockwell (Body)"/>
              </a:rPr>
              <a:t>http://www.twitter4j.org</a:t>
            </a:r>
            <a:endParaRPr dirty="0"/>
          </a:p>
          <a:p>
            <a:pPr algn="ctr">
              <a:lnSpc>
                <a:spcPts val="811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How To Use Twitter</a:t>
            </a:r>
            <a:r>
              <a:rPr lang="en-US" sz="2550" b="1">
                <a:solidFill>
                  <a:srgbClr val="FF0000"/>
                </a:solidFill>
                <a:latin typeface="Bookman Old Style"/>
              </a:rPr>
              <a:t>4</a:t>
            </a:r>
            <a:r>
              <a:rPr lang="en-US" sz="2550" b="1">
                <a:solidFill>
                  <a:srgbClr val="FFFFFF"/>
                </a:solidFill>
                <a:latin typeface="Bookman Old Style"/>
              </a:rPr>
              <a:t>j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373270" y="2095920"/>
            <a:ext cx="8397461" cy="3694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Download the latest stable version: </a:t>
            </a:r>
            <a:r>
              <a:rPr lang="en-US" u="sng" dirty="0">
                <a:solidFill>
                  <a:srgbClr val="6EAC1C"/>
                </a:solidFill>
                <a:latin typeface="Rockwell"/>
              </a:rPr>
              <a:t>http://twitter4j.org/en/index.html#download</a:t>
            </a: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Add twitter4j-core-version.jar to your application </a:t>
            </a:r>
            <a:r>
              <a:rPr lang="en-US" dirty="0" err="1">
                <a:solidFill>
                  <a:srgbClr val="FFFFFF"/>
                </a:solidFill>
                <a:latin typeface="Rockwell"/>
              </a:rPr>
              <a:t>classpath</a:t>
            </a:r>
            <a:endParaRPr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FFFFFF"/>
                </a:solidFill>
                <a:latin typeface="Rockwell"/>
              </a:rPr>
              <a:t>JavaDoc</a:t>
            </a:r>
            <a:r>
              <a:rPr lang="en-US" dirty="0">
                <a:solidFill>
                  <a:srgbClr val="FFFFFF"/>
                </a:solidFill>
                <a:latin typeface="Rockwell"/>
              </a:rPr>
              <a:t>: </a:t>
            </a:r>
            <a:r>
              <a:rPr lang="en-US" u="sng" dirty="0">
                <a:solidFill>
                  <a:srgbClr val="6EAC1C"/>
                </a:solidFill>
                <a:latin typeface="Rockwell"/>
              </a:rPr>
              <a:t>http://twitter4j.org/en/javadoc.html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5440" y="1000440"/>
            <a:ext cx="7764840" cy="7264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Create An Application</a:t>
            </a:r>
            <a:endParaRPr/>
          </a:p>
        </p:txBody>
      </p:sp>
      <p:pic>
        <p:nvPicPr>
          <p:cNvPr id="103" name="Content Placeholder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220" y="1795680"/>
            <a:ext cx="4615560" cy="41954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3074040" y="6263640"/>
            <a:ext cx="29959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u="sng" dirty="0">
                <a:solidFill>
                  <a:srgbClr val="6EAC1C"/>
                </a:solidFill>
                <a:latin typeface="Rockwell"/>
              </a:rPr>
              <a:t>https://apps.twitter.com/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9849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85440" y="999720"/>
            <a:ext cx="7764840" cy="787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Application Details</a:t>
            </a:r>
            <a:endParaRPr/>
          </a:p>
        </p:txBody>
      </p:sp>
      <p:pic>
        <p:nvPicPr>
          <p:cNvPr id="106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280" y="1959840"/>
            <a:ext cx="4781160" cy="441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0388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77160" y="1590840"/>
            <a:ext cx="5981400" cy="482868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685440" y="264240"/>
            <a:ext cx="77648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GET followers/ids Code Sample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82200" y="309600"/>
            <a:ext cx="77648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Streaming Code Example (1)</a:t>
            </a:r>
            <a:endParaRPr dirty="0"/>
          </a:p>
        </p:txBody>
      </p:sp>
      <p:pic>
        <p:nvPicPr>
          <p:cNvPr id="125" name="Picture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1920240"/>
            <a:ext cx="4937760" cy="400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78960" y="339120"/>
            <a:ext cx="7764840" cy="132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Streaming Code Example</a:t>
            </a:r>
            <a:r>
              <a:rPr lang="en-US" sz="2800" dirty="0"/>
              <a:t> </a:t>
            </a: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(2)</a:t>
            </a:r>
            <a:endParaRPr dirty="0"/>
          </a:p>
        </p:txBody>
      </p:sp>
      <p:pic>
        <p:nvPicPr>
          <p:cNvPr id="127" name="Picture 126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359" y="1828800"/>
            <a:ext cx="6061283" cy="454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85440" y="26424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OAUTH Code Example</a:t>
            </a:r>
            <a:endParaRPr/>
          </a:p>
        </p:txBody>
      </p:sp>
      <p:pic>
        <p:nvPicPr>
          <p:cNvPr id="117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57960" y="1523880"/>
            <a:ext cx="7219440" cy="497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Authorization URL</a:t>
            </a:r>
            <a:endParaRPr/>
          </a:p>
        </p:txBody>
      </p:sp>
      <p:pic>
        <p:nvPicPr>
          <p:cNvPr id="119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160" y="2095560"/>
            <a:ext cx="7133760" cy="369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What types of information can we extract?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Information about a user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User’s Followers or Friends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Tweets published by a user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Search results on Twitter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Places &amp; Geo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OAUTH PIN</a:t>
            </a:r>
            <a:endParaRPr/>
          </a:p>
        </p:txBody>
      </p:sp>
      <p:pic>
        <p:nvPicPr>
          <p:cNvPr id="121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680" y="2481120"/>
            <a:ext cx="5544000" cy="240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50240" y="1819440"/>
            <a:ext cx="7764840" cy="3019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300" b="1">
                <a:solidFill>
                  <a:srgbClr val="FFFFFF"/>
                </a:solidFill>
                <a:latin typeface="Bookman Old Style"/>
              </a:rPr>
              <a:t>Thank You!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What types of information can we extract?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Information about a user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User’s Followers or Friends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Tweets published by a user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Search results on Twitter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20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Rockwell"/>
              </a:rPr>
              <a:t> Places &amp; Geo</a:t>
            </a:r>
            <a:endParaRPr sz="2000" dirty="0"/>
          </a:p>
        </p:txBody>
      </p:sp>
      <p:sp>
        <p:nvSpPr>
          <p:cNvPr id="4" name="CustomShape 4"/>
          <p:cNvSpPr/>
          <p:nvPr/>
        </p:nvSpPr>
        <p:spPr>
          <a:xfrm>
            <a:off x="5106504" y="3199320"/>
            <a:ext cx="3236856" cy="2543760"/>
          </a:xfrm>
          <a:prstGeom prst="cloud">
            <a:avLst/>
          </a:prstGeom>
          <a:gradFill>
            <a:gsLst>
              <a:gs pos="0">
                <a:srgbClr val="E0F5F6"/>
              </a:gs>
              <a:gs pos="100000">
                <a:srgbClr val="82DEE4"/>
              </a:gs>
            </a:gsLst>
            <a:lin ang="5400000"/>
          </a:gradFill>
          <a:ln w="12600">
            <a:solidFill>
              <a:srgbClr val="27CED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HOW?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697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85440" y="13716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Twitter API</a:t>
            </a:r>
            <a:endParaRPr dirty="0"/>
          </a:p>
        </p:txBody>
      </p:sp>
      <p:sp>
        <p:nvSpPr>
          <p:cNvPr id="88" name="TextShape 2"/>
          <p:cNvSpPr txBox="1"/>
          <p:nvPr/>
        </p:nvSpPr>
        <p:spPr>
          <a:xfrm>
            <a:off x="685440" y="1121760"/>
            <a:ext cx="7764840" cy="2535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D9F1EA"/>
                </a:solidFill>
                <a:latin typeface="Rockwell"/>
              </a:rPr>
              <a:t>REST APIs</a:t>
            </a:r>
            <a:endParaRPr sz="1600" dirty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Rockwell"/>
              </a:rPr>
              <a:t> The REST APIs provides programmatic access to read and write Twitter data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D9F1EA"/>
                </a:solidFill>
                <a:latin typeface="Rockwell"/>
              </a:rPr>
              <a:t>Streaming APIs</a:t>
            </a:r>
            <a:endParaRPr sz="16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Rockwell (Body)"/>
              </a:rPr>
              <a:t> Once a request for information is made, the Streaming APIs provide a continuous stream</a:t>
            </a:r>
            <a:r>
              <a:rPr lang="en-US" sz="1500" dirty="0">
                <a:solidFill>
                  <a:srgbClr val="000000"/>
                </a:solidFill>
                <a:latin typeface="Rockwell (Body)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Rockwell (Body)"/>
              </a:rPr>
              <a:t>of updates with no further input from the user. </a:t>
            </a:r>
            <a:r>
              <a:rPr lang="en-US" sz="1500" u="sng" dirty="0">
                <a:solidFill>
                  <a:srgbClr val="FFFFFF"/>
                </a:solidFill>
                <a:latin typeface="Rockwell (Body)"/>
              </a:rPr>
              <a:t>(</a:t>
            </a:r>
            <a:r>
              <a:rPr lang="en-US" sz="1500" dirty="0">
                <a:solidFill>
                  <a:srgbClr val="FF3333"/>
                </a:solidFill>
                <a:latin typeface="Rockwell (Body)"/>
              </a:rPr>
              <a:t>Tweets in real-time</a:t>
            </a:r>
            <a:r>
              <a:rPr lang="en-US" sz="1500" u="sng" dirty="0">
                <a:solidFill>
                  <a:srgbClr val="FFFFFF"/>
                </a:solidFill>
                <a:latin typeface="Rockwell (Body)"/>
              </a:rPr>
              <a:t>)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D9F1EA"/>
                </a:solidFill>
                <a:latin typeface="Rockwell"/>
              </a:rPr>
              <a:t>Search API</a:t>
            </a:r>
            <a:endParaRPr lang="en-US" sz="16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Rockwell (Body)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Rockwell"/>
              </a:rPr>
              <a:t>The Twitter Search API searches against a sampling of recent Tweets published in </a:t>
            </a:r>
            <a:r>
              <a:rPr lang="en-US" sz="1500" dirty="0">
                <a:solidFill>
                  <a:srgbClr val="FF0000"/>
                </a:solidFill>
                <a:latin typeface="Rockwell"/>
              </a:rPr>
              <a:t>the past 7 days</a:t>
            </a:r>
            <a:r>
              <a:rPr lang="en-US" sz="1500" dirty="0">
                <a:solidFill>
                  <a:srgbClr val="FFFFFF"/>
                </a:solidFill>
                <a:latin typeface="Rockwell"/>
              </a:rPr>
              <a:t>.</a:t>
            </a:r>
            <a:endParaRPr lang="en-US" sz="1500" dirty="0">
              <a:solidFill>
                <a:srgbClr val="D9F1EA"/>
              </a:solidFill>
              <a:latin typeface="Rockwell"/>
            </a:endParaRP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SzPct val="45000"/>
              <a:buFont typeface="Courier New" panose="02070309020205020404" pitchFamily="49" charset="0"/>
              <a:buChar char="o"/>
            </a:pPr>
            <a:endParaRPr dirty="0"/>
          </a:p>
        </p:txBody>
      </p:sp>
      <p:pic>
        <p:nvPicPr>
          <p:cNvPr id="8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37360" y="3790122"/>
            <a:ext cx="5669280" cy="2702118"/>
          </a:xfrm>
          <a:prstGeom prst="rect">
            <a:avLst/>
          </a:prstGeom>
          <a:ln w="12600">
            <a:solidFill>
              <a:srgbClr val="2683C6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85440" y="943920"/>
            <a:ext cx="7764840" cy="815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Twitter developers</a:t>
            </a:r>
            <a:endParaRPr dirty="0"/>
          </a:p>
        </p:txBody>
      </p:sp>
      <p:sp>
        <p:nvSpPr>
          <p:cNvPr id="91" name="TextShape 2"/>
          <p:cNvSpPr txBox="1"/>
          <p:nvPr/>
        </p:nvSpPr>
        <p:spPr>
          <a:xfrm>
            <a:off x="685440" y="4971960"/>
            <a:ext cx="7764840" cy="1561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Website: </a:t>
            </a:r>
            <a:r>
              <a:rPr lang="en-US" u="sng" dirty="0">
                <a:solidFill>
                  <a:srgbClr val="6EAC1C"/>
                </a:solidFill>
                <a:latin typeface="Rockwell"/>
              </a:rPr>
              <a:t>https://dev.twitter.com/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API resource documentation:</a:t>
            </a:r>
            <a:r>
              <a:rPr lang="en-US" dirty="0">
                <a:solidFill>
                  <a:srgbClr val="FFFFFF"/>
                </a:solidFill>
                <a:latin typeface="Century"/>
              </a:rPr>
              <a:t> </a:t>
            </a:r>
            <a:r>
              <a:rPr lang="en-US" u="sng" dirty="0">
                <a:solidFill>
                  <a:srgbClr val="6EAC1C"/>
                </a:solidFill>
                <a:latin typeface="Century"/>
              </a:rPr>
              <a:t>https://dev.twitter.com/docs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Twitter libraries:</a:t>
            </a:r>
            <a:r>
              <a:rPr lang="en-US" dirty="0">
                <a:solidFill>
                  <a:srgbClr val="FFFFFF"/>
                </a:solidFill>
                <a:latin typeface="Century"/>
              </a:rPr>
              <a:t> </a:t>
            </a:r>
            <a:r>
              <a:rPr lang="en-US" u="sng" dirty="0">
                <a:solidFill>
                  <a:srgbClr val="6EAC1C"/>
                </a:solidFill>
                <a:latin typeface="Century"/>
              </a:rPr>
              <a:t>https://dev.twitter.com/docs/twitter-libraries</a:t>
            </a:r>
            <a:endParaRPr dirty="0"/>
          </a:p>
        </p:txBody>
      </p:sp>
      <p:pic>
        <p:nvPicPr>
          <p:cNvPr id="9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76800" y="1759320"/>
            <a:ext cx="4181760" cy="298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Rest API Methods (Examples)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685440" y="2095920"/>
            <a:ext cx="7764840" cy="3694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A3CEED"/>
                </a:solidFill>
                <a:latin typeface="Rockwell"/>
              </a:rPr>
              <a:t>GET followers/ids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Rockwell"/>
              </a:rPr>
              <a:t>https://api.twitter.com/1.1/followers/ids.json?cursor=-1&amp;screen_name=sitestreams&amp;count=5000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A3CEED"/>
                </a:solidFill>
                <a:latin typeface="Rockwell"/>
              </a:rPr>
              <a:t>GET friends/ids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Rockwell"/>
              </a:rPr>
              <a:t>https://api.twitter.com/1.1/followers/ids.json?cursor=-1&amp;screen_name=sitestreams&amp;count=5000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A3CEED"/>
                </a:solidFill>
                <a:latin typeface="Rockwell"/>
              </a:rPr>
              <a:t>GET users/show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Rockwell"/>
              </a:rPr>
              <a:t>https://api.twitter.com/1.1/users/show.json?screen_name=rsarver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GET friends/ids (Example Result)
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685440" y="1975680"/>
            <a:ext cx="7764840" cy="3224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{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"</a:t>
            </a:r>
            <a:r>
              <a:rPr lang="en-US" dirty="0" err="1">
                <a:solidFill>
                  <a:srgbClr val="FFFFFF"/>
                </a:solidFill>
                <a:latin typeface="Rockwell"/>
              </a:rPr>
              <a:t>previous_cursor</a:t>
            </a:r>
            <a:r>
              <a:rPr lang="en-US" dirty="0">
                <a:solidFill>
                  <a:srgbClr val="FFFFFF"/>
                </a:solidFill>
                <a:latin typeface="Rockwell"/>
              </a:rPr>
              <a:t>": 0,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"ids": [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143206502,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143201767,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777925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],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"</a:t>
            </a:r>
            <a:r>
              <a:rPr lang="en-US" dirty="0" err="1">
                <a:solidFill>
                  <a:srgbClr val="FFFFFF"/>
                </a:solidFill>
                <a:latin typeface="Rockwell"/>
              </a:rPr>
              <a:t>previous_cursor_str</a:t>
            </a:r>
            <a:r>
              <a:rPr lang="en-US" dirty="0">
                <a:solidFill>
                  <a:srgbClr val="FFFFFF"/>
                </a:solidFill>
                <a:latin typeface="Rockwell"/>
              </a:rPr>
              <a:t>": "0",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"</a:t>
            </a:r>
            <a:r>
              <a:rPr lang="en-US" dirty="0" err="1">
                <a:solidFill>
                  <a:srgbClr val="FFFFFF"/>
                </a:solidFill>
                <a:latin typeface="Rockwell"/>
              </a:rPr>
              <a:t>next_cursor</a:t>
            </a:r>
            <a:r>
              <a:rPr lang="en-US" dirty="0">
                <a:solidFill>
                  <a:srgbClr val="FFFFFF"/>
                </a:solidFill>
                <a:latin typeface="Rockwell"/>
              </a:rPr>
              <a:t>": 0,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"</a:t>
            </a:r>
            <a:r>
              <a:rPr lang="en-US" dirty="0" err="1">
                <a:solidFill>
                  <a:srgbClr val="FFFFFF"/>
                </a:solidFill>
                <a:latin typeface="Rockwell"/>
              </a:rPr>
              <a:t>next_cursor_str</a:t>
            </a:r>
            <a:r>
              <a:rPr lang="en-US" dirty="0">
                <a:solidFill>
                  <a:srgbClr val="FFFFFF"/>
                </a:solidFill>
                <a:latin typeface="Rockwell"/>
              </a:rPr>
              <a:t>": "0"</a:t>
            </a:r>
            <a:endParaRPr dirty="0"/>
          </a:p>
          <a:p>
            <a:pPr>
              <a:lnSpc>
                <a:spcPct val="100000"/>
              </a:lnSpc>
              <a:buFont typeface="Bookman Old Style"/>
              <a:buAutoNum type="arabicPeriod"/>
            </a:pPr>
            <a:r>
              <a:rPr lang="en-US" dirty="0">
                <a:solidFill>
                  <a:srgbClr val="FFFFFF"/>
                </a:solidFill>
                <a:latin typeface="Rockwell"/>
              </a:rPr>
              <a:t>}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85440" y="1314360"/>
            <a:ext cx="7764840" cy="821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>
                <a:solidFill>
                  <a:srgbClr val="FFFFFF"/>
                </a:solidFill>
                <a:latin typeface="Bookman Old Style"/>
              </a:rPr>
              <a:t>REST &amp; SEARCH APIs Limits</a:t>
            </a:r>
            <a:endParaRPr/>
          </a:p>
        </p:txBody>
      </p:sp>
      <p:pic>
        <p:nvPicPr>
          <p:cNvPr id="98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440" y="2213280"/>
            <a:ext cx="2354040" cy="27770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3200400" y="2395800"/>
            <a:ext cx="5760720" cy="2768040"/>
          </a:xfrm>
          <a:prstGeom prst="rect">
            <a:avLst/>
          </a:prstGeom>
          <a:noFill/>
          <a:ln>
            <a:noFill/>
          </a:ln>
        </p:spPr>
        <p:txBody>
          <a:bodyPr lIns="68760" tIns="34200" rIns="68760" bIns="34200"/>
          <a:lstStyle/>
          <a:p>
            <a:pPr>
              <a:lnSpc>
                <a:spcPct val="100000"/>
              </a:lnSpc>
            </a:pPr>
            <a:r>
              <a:rPr lang="en-US" sz="1500" b="1">
                <a:solidFill>
                  <a:srgbClr val="A3CEED"/>
                </a:solidFill>
                <a:latin typeface="Rockwell"/>
              </a:rPr>
              <a:t>GET followers API Limits: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Window: </a:t>
            </a:r>
            <a:r>
              <a:rPr lang="en-US" sz="1500" b="1">
                <a:solidFill>
                  <a:srgbClr val="FFFFFF"/>
                </a:solidFill>
                <a:latin typeface="Rockwell"/>
              </a:rPr>
              <a:t>15</a:t>
            </a:r>
            <a:r>
              <a:rPr lang="en-US" sz="1500">
                <a:solidFill>
                  <a:srgbClr val="FFFFFF"/>
                </a:solidFill>
                <a:latin typeface="Rockwell"/>
              </a:rPr>
              <a:t> minutes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Requests per rate limit window: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500" b="1">
                <a:solidFill>
                  <a:srgbClr val="FFFFFF"/>
                </a:solidFill>
                <a:latin typeface="Rockwell"/>
              </a:rPr>
              <a:t>15</a:t>
            </a:r>
            <a:r>
              <a:rPr lang="en-US" sz="1500">
                <a:solidFill>
                  <a:srgbClr val="FFFFFF"/>
                </a:solidFill>
                <a:latin typeface="Rockwell"/>
              </a:rPr>
              <a:t> calls/user and </a:t>
            </a:r>
            <a:r>
              <a:rPr lang="en-US" sz="1500" b="1">
                <a:solidFill>
                  <a:srgbClr val="FFFFFF"/>
                </a:solidFill>
                <a:latin typeface="Rockwell"/>
              </a:rPr>
              <a:t>15</a:t>
            </a:r>
            <a:r>
              <a:rPr lang="en-US" sz="1500">
                <a:solidFill>
                  <a:srgbClr val="FFFFFF"/>
                </a:solidFill>
                <a:latin typeface="Rockwell"/>
              </a:rPr>
              <a:t> calls/app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Authentication is required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FFFFFF"/>
                </a:solidFill>
                <a:latin typeface="Rockwell"/>
              </a:rPr>
              <a:t>Check: </a:t>
            </a:r>
            <a:r>
              <a:rPr lang="en-US" sz="1500" u="sng">
                <a:solidFill>
                  <a:srgbClr val="6EAC1C"/>
                </a:solidFill>
                <a:latin typeface="Rockwell"/>
              </a:rPr>
              <a:t>https://dev.twitter.com/rest/public/rate-limiting</a:t>
            </a:r>
            <a:r>
              <a:rPr lang="en-US" sz="1500">
                <a:solidFill>
                  <a:srgbClr val="FFFFFF"/>
                </a:solidFill>
                <a:latin typeface="Rockwel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685440" y="609480"/>
            <a:ext cx="7764840" cy="1325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550" b="1" dirty="0">
                <a:solidFill>
                  <a:srgbClr val="FFFFFF"/>
                </a:solidFill>
                <a:latin typeface="Bookman Old Style"/>
              </a:rPr>
              <a:t>STREAMING APIs Limits</a:t>
            </a:r>
            <a:endParaRPr dirty="0"/>
          </a:p>
        </p:txBody>
      </p:sp>
      <p:sp>
        <p:nvSpPr>
          <p:cNvPr id="101" name="TextShape 2"/>
          <p:cNvSpPr txBox="1"/>
          <p:nvPr/>
        </p:nvSpPr>
        <p:spPr>
          <a:xfrm>
            <a:off x="640080" y="1890360"/>
            <a:ext cx="7764840" cy="25902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900" indent="-342900">
              <a:buSzPct val="4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Rockwell"/>
              </a:rPr>
              <a:t>No rate limit</a:t>
            </a:r>
            <a:endParaRPr dirty="0">
              <a:solidFill>
                <a:schemeClr val="bg1"/>
              </a:solidFill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§"/>
            </a:pPr>
            <a:endParaRPr dirty="0"/>
          </a:p>
          <a:p>
            <a:pPr marL="342900" indent="-342900">
              <a:buSzPct val="4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Rockwell"/>
              </a:rPr>
              <a:t>Streaming API allows to be streamed up to 1% tweets of the total volume</a:t>
            </a:r>
            <a:endParaRPr dirty="0">
              <a:solidFill>
                <a:schemeClr val="bg1"/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 algn="ctr">
              <a:buSzPct val="45000"/>
            </a:pPr>
            <a:r>
              <a:rPr lang="en-US" sz="2000" dirty="0">
                <a:solidFill>
                  <a:srgbClr val="009900"/>
                </a:solidFill>
                <a:latin typeface="Rockwell"/>
              </a:rPr>
              <a:t>https://dev.twitter.com/streaming/overview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369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ksemer</dc:creator>
  <cp:lastModifiedBy>ksemer</cp:lastModifiedBy>
  <cp:revision>6</cp:revision>
  <dcterms:modified xsi:type="dcterms:W3CDTF">2017-03-23T09:53:00Z</dcterms:modified>
</cp:coreProperties>
</file>