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59"/>
  </p:notesMasterIdLst>
  <p:handoutMasterIdLst>
    <p:handoutMasterId r:id="rId160"/>
  </p:handoutMasterIdLst>
  <p:sldIdLst>
    <p:sldId id="402" r:id="rId2"/>
    <p:sldId id="1137" r:id="rId3"/>
    <p:sldId id="1572" r:id="rId4"/>
    <p:sldId id="1541" r:id="rId5"/>
    <p:sldId id="1542" r:id="rId6"/>
    <p:sldId id="1551" r:id="rId7"/>
    <p:sldId id="1553" r:id="rId8"/>
    <p:sldId id="1554" r:id="rId9"/>
    <p:sldId id="1566" r:id="rId10"/>
    <p:sldId id="1581" r:id="rId11"/>
    <p:sldId id="1565" r:id="rId12"/>
    <p:sldId id="1564" r:id="rId13"/>
    <p:sldId id="1571" r:id="rId14"/>
    <p:sldId id="1652" r:id="rId15"/>
    <p:sldId id="1567" r:id="rId16"/>
    <p:sldId id="1568" r:id="rId17"/>
    <p:sldId id="1569" r:id="rId18"/>
    <p:sldId id="1574" r:id="rId19"/>
    <p:sldId id="1570" r:id="rId20"/>
    <p:sldId id="1573" r:id="rId21"/>
    <p:sldId id="1195" r:id="rId22"/>
    <p:sldId id="1194" r:id="rId23"/>
    <p:sldId id="1197" r:id="rId24"/>
    <p:sldId id="1196" r:id="rId25"/>
    <p:sldId id="1198" r:id="rId26"/>
    <p:sldId id="1199" r:id="rId27"/>
    <p:sldId id="1393" r:id="rId28"/>
    <p:sldId id="1389" r:id="rId29"/>
    <p:sldId id="1674" r:id="rId30"/>
    <p:sldId id="1439" r:id="rId31"/>
    <p:sldId id="1583" r:id="rId32"/>
    <p:sldId id="1584" r:id="rId33"/>
    <p:sldId id="1507" r:id="rId34"/>
    <p:sldId id="1465" r:id="rId35"/>
    <p:sldId id="1466" r:id="rId36"/>
    <p:sldId id="1591" r:id="rId37"/>
    <p:sldId id="1592" r:id="rId38"/>
    <p:sldId id="1468" r:id="rId39"/>
    <p:sldId id="1467" r:id="rId40"/>
    <p:sldId id="1593" r:id="rId41"/>
    <p:sldId id="1596" r:id="rId42"/>
    <p:sldId id="1469" r:id="rId43"/>
    <p:sldId id="1470" r:id="rId44"/>
    <p:sldId id="1472" r:id="rId45"/>
    <p:sldId id="1473" r:id="rId46"/>
    <p:sldId id="1474" r:id="rId47"/>
    <p:sldId id="1475" r:id="rId48"/>
    <p:sldId id="1599" r:id="rId49"/>
    <p:sldId id="1598" r:id="rId50"/>
    <p:sldId id="1530" r:id="rId51"/>
    <p:sldId id="1600" r:id="rId52"/>
    <p:sldId id="1601" r:id="rId53"/>
    <p:sldId id="1602" r:id="rId54"/>
    <p:sldId id="1603" r:id="rId55"/>
    <p:sldId id="1604" r:id="rId56"/>
    <p:sldId id="1605" r:id="rId57"/>
    <p:sldId id="1606" r:id="rId58"/>
    <p:sldId id="1607" r:id="rId59"/>
    <p:sldId id="1608" r:id="rId60"/>
    <p:sldId id="1609" r:id="rId61"/>
    <p:sldId id="1531" r:id="rId62"/>
    <p:sldId id="1610" r:id="rId63"/>
    <p:sldId id="1477" r:id="rId64"/>
    <p:sldId id="1478" r:id="rId65"/>
    <p:sldId id="1479" r:id="rId66"/>
    <p:sldId id="1483" r:id="rId67"/>
    <p:sldId id="1484" r:id="rId68"/>
    <p:sldId id="1487" r:id="rId69"/>
    <p:sldId id="1486" r:id="rId70"/>
    <p:sldId id="1482" r:id="rId71"/>
    <p:sldId id="1626" r:id="rId72"/>
    <p:sldId id="1611" r:id="rId73"/>
    <p:sldId id="1650" r:id="rId74"/>
    <p:sldId id="1612" r:id="rId75"/>
    <p:sldId id="1613" r:id="rId76"/>
    <p:sldId id="1614" r:id="rId77"/>
    <p:sldId id="1615" r:id="rId78"/>
    <p:sldId id="1616" r:id="rId79"/>
    <p:sldId id="1617" r:id="rId80"/>
    <p:sldId id="1618" r:id="rId81"/>
    <p:sldId id="1619" r:id="rId82"/>
    <p:sldId id="1620" r:id="rId83"/>
    <p:sldId id="1621" r:id="rId84"/>
    <p:sldId id="1622" r:id="rId85"/>
    <p:sldId id="1623" r:id="rId86"/>
    <p:sldId id="1525" r:id="rId87"/>
    <p:sldId id="1527" r:id="rId88"/>
    <p:sldId id="1528" r:id="rId89"/>
    <p:sldId id="1529" r:id="rId90"/>
    <p:sldId id="1509" r:id="rId91"/>
    <p:sldId id="1510" r:id="rId92"/>
    <p:sldId id="1537" r:id="rId93"/>
    <p:sldId id="1508" r:id="rId94"/>
    <p:sldId id="1489" r:id="rId95"/>
    <p:sldId id="1496" r:id="rId96"/>
    <p:sldId id="1497" r:id="rId97"/>
    <p:sldId id="1498" r:id="rId98"/>
    <p:sldId id="1499" r:id="rId99"/>
    <p:sldId id="1511" r:id="rId100"/>
    <p:sldId id="1512" r:id="rId101"/>
    <p:sldId id="1628" r:id="rId102"/>
    <p:sldId id="1629" r:id="rId103"/>
    <p:sldId id="1630" r:id="rId104"/>
    <p:sldId id="1631" r:id="rId105"/>
    <p:sldId id="1514" r:id="rId106"/>
    <p:sldId id="1515" r:id="rId107"/>
    <p:sldId id="1516" r:id="rId108"/>
    <p:sldId id="1640" r:id="rId109"/>
    <p:sldId id="1632" r:id="rId110"/>
    <p:sldId id="1633" r:id="rId111"/>
    <p:sldId id="1634" r:id="rId112"/>
    <p:sldId id="1635" r:id="rId113"/>
    <p:sldId id="1636" r:id="rId114"/>
    <p:sldId id="1637" r:id="rId115"/>
    <p:sldId id="1638" r:id="rId116"/>
    <p:sldId id="1639" r:id="rId117"/>
    <p:sldId id="1517" r:id="rId118"/>
    <p:sldId id="1518" r:id="rId119"/>
    <p:sldId id="1519" r:id="rId120"/>
    <p:sldId id="1523" r:id="rId121"/>
    <p:sldId id="1520" r:id="rId122"/>
    <p:sldId id="1521" r:id="rId123"/>
    <p:sldId id="1502" r:id="rId124"/>
    <p:sldId id="1522" r:id="rId125"/>
    <p:sldId id="1503" r:id="rId126"/>
    <p:sldId id="1641" r:id="rId127"/>
    <p:sldId id="1651" r:id="rId128"/>
    <p:sldId id="1536" r:id="rId129"/>
    <p:sldId id="1644" r:id="rId130"/>
    <p:sldId id="1645" r:id="rId131"/>
    <p:sldId id="1646" r:id="rId132"/>
    <p:sldId id="1647" r:id="rId133"/>
    <p:sldId id="1648" r:id="rId134"/>
    <p:sldId id="1649" r:id="rId135"/>
    <p:sldId id="1575" r:id="rId136"/>
    <p:sldId id="1675" r:id="rId137"/>
    <p:sldId id="1654" r:id="rId138"/>
    <p:sldId id="1655" r:id="rId139"/>
    <p:sldId id="1656" r:id="rId140"/>
    <p:sldId id="1657" r:id="rId141"/>
    <p:sldId id="1658" r:id="rId142"/>
    <p:sldId id="1659" r:id="rId143"/>
    <p:sldId id="1660" r:id="rId144"/>
    <p:sldId id="1672" r:id="rId145"/>
    <p:sldId id="1661" r:id="rId146"/>
    <p:sldId id="1662" r:id="rId147"/>
    <p:sldId id="1663" r:id="rId148"/>
    <p:sldId id="1664" r:id="rId149"/>
    <p:sldId id="1665" r:id="rId150"/>
    <p:sldId id="1666" r:id="rId151"/>
    <p:sldId id="1667" r:id="rId152"/>
    <p:sldId id="1668" r:id="rId153"/>
    <p:sldId id="1669" r:id="rId154"/>
    <p:sldId id="1670" r:id="rId155"/>
    <p:sldId id="1671" r:id="rId156"/>
    <p:sldId id="1673" r:id="rId157"/>
    <p:sldId id="1538" r:id="rId158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EEB"/>
    <a:srgbClr val="FF9966"/>
    <a:srgbClr val="00A000"/>
    <a:srgbClr val="B2B2B2"/>
    <a:srgbClr val="F4F3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15" autoAdjust="0"/>
    <p:restoredTop sz="90409" autoAdjust="0"/>
  </p:normalViewPr>
  <p:slideViewPr>
    <p:cSldViewPr>
      <p:cViewPr varScale="1">
        <p:scale>
          <a:sx n="116" d="100"/>
          <a:sy n="116" d="100"/>
        </p:scale>
        <p:origin x="98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04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42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38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93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47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6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31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394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72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73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17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74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8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7886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115F3-6CFC-4271-9FFA-46BA3C2765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8965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2294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6838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2704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6733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73072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7497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0988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360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81010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101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99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102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331" y="767516"/>
            <a:ext cx="5112639" cy="3832822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066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103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331" y="767516"/>
            <a:ext cx="5112639" cy="3832822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5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104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331" y="767516"/>
            <a:ext cx="5112639" cy="3832822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638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108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51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6C43C-2E4D-4D7C-9BD6-B94AAFD3BC43}" type="slidenum">
              <a:rPr lang="en-US"/>
              <a:pPr>
                <a:defRPr/>
              </a:pPr>
              <a:t>118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34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F33AE-0334-4C1D-B851-F3CB706B3EFD}" type="slidenum">
              <a:rPr lang="en-US"/>
              <a:pPr>
                <a:defRPr/>
              </a:pPr>
              <a:t>121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710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DF1B4-9038-4D05-889F-1D8620B1C549}" type="slidenum">
              <a:rPr lang="en-US"/>
              <a:pPr>
                <a:defRPr/>
              </a:pPr>
              <a:t>122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582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149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9634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273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150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8916303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151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355101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152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689949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153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640301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154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297473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155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5236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0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42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5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0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7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FAF4-678C-4170-8B5E-D5D1B48C4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C3AD-617C-4A6C-BEE7-10C9A9D60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7A03A-6A5E-4081-A060-488477FCB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190B-40F4-4D14-B8A7-A8F5BA31F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CC92-4490-4DFD-A50E-7CFF54CC4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00CA-A080-476D-84B4-AC6434A6B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E445E-0100-404D-AEB0-69CA39249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1DDB1-E385-4C2A-9F6F-88E564B2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E9CB-6C8B-49DF-BA0E-D5C495025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558E-6DE4-4CD3-890E-A7DA5D004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A00D-81AD-4FD2-AEF2-53F20508E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4182170C-A630-4BC4-99C2-1EEFC93C12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37" r:id="rId3"/>
    <p:sldLayoutId id="2147483946" r:id="rId4"/>
    <p:sldLayoutId id="2147483947" r:id="rId5"/>
    <p:sldLayoutId id="2147483948" r:id="rId6"/>
    <p:sldLayoutId id="2147483938" r:id="rId7"/>
    <p:sldLayoutId id="2147483939" r:id="rId8"/>
    <p:sldLayoutId id="2147483940" r:id="rId9"/>
    <p:sldLayoutId id="2147483949" r:id="rId10"/>
    <p:sldLayoutId id="2147483941" r:id="rId11"/>
    <p:sldLayoutId id="2147483950" r:id="rId12"/>
    <p:sldLayoutId id="2147483951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4.wmf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12.bin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image" Target="../media/image8.emf"/><Relationship Id="rId4" Type="http://schemas.openxmlformats.org/officeDocument/2006/relationships/oleObject" Target="../embeddings/____________Microsoft_Word_97_-_20031.doc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stocky/posts/10100853082337958" TargetMode="External"/><Relationship Id="rId2" Type="http://schemas.openxmlformats.org/officeDocument/2006/relationships/hyperlink" Target="http://gizmodo.com/former-facebook-workers-we-routinely-suppressed-conser-1775461006" TargetMode="Externa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thur_C._Clark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3.png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60.wmf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2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3.png"/><Relationship Id="rId12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.png"/><Relationship Id="rId11" Type="http://schemas.openxmlformats.org/officeDocument/2006/relationships/image" Target="../media/image70.png"/><Relationship Id="rId5" Type="http://schemas.openxmlformats.org/officeDocument/2006/relationships/image" Target="../media/image62.wmf"/><Relationship Id="rId15" Type="http://schemas.openxmlformats.org/officeDocument/2006/relationships/image" Target="../media/image74.png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65.png"/><Relationship Id="rId14" Type="http://schemas.openxmlformats.org/officeDocument/2006/relationships/image" Target="../media/image7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6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7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9.bin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65104"/>
            <a:ext cx="8001000" cy="1502296"/>
          </a:xfrm>
        </p:spPr>
        <p:txBody>
          <a:bodyPr/>
          <a:lstStyle/>
          <a:p>
            <a:pPr eaLnBrk="1" hangingPunct="1"/>
            <a:r>
              <a:rPr lang="el-GR" sz="3200" smtClean="0">
                <a:ea typeface="ＭＳ Ｐゴシック" pitchFamily="-112" charset="-128"/>
              </a:rPr>
              <a:t>ΜΥΕ003-ΠΛΕ70</a:t>
            </a:r>
            <a:r>
              <a:rPr lang="el-GR" sz="3200" dirty="0" smtClean="0">
                <a:ea typeface="ＭＳ Ｐゴシック" pitchFamily="-112" charset="-128"/>
              </a:rPr>
              <a:t>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dirty="0" smtClean="0">
                <a:ea typeface="ＭＳ Ｐゴシック" pitchFamily="-112" charset="-128"/>
              </a:rPr>
              <a:t> 9: </a:t>
            </a:r>
            <a:r>
              <a:rPr lang="el-GR" sz="2400" dirty="0" smtClean="0">
                <a:ea typeface="ＭＳ Ｐゴシック" pitchFamily="-112" charset="-128"/>
              </a:rPr>
              <a:t>Ανάλυση Συνδέσμων. 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470" y="2895600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4848" y="344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l-GR" smtClean="0"/>
              <a:t>Εύρεση Πληροφορίας</a:t>
            </a:r>
            <a:endParaRPr lang="el-G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1520" y="150856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Taxonomies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(Yahoo!) – browse through a hierarchical tree with category labels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About.com </a:t>
            </a:r>
            <a:endParaRPr lang="el-GR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DMOZ - Open Directory Project </a:t>
            </a:r>
          </a:p>
        </p:txBody>
      </p:sp>
    </p:spTree>
    <p:extLst>
      <p:ext uri="{BB962C8B-B14F-4D97-AF65-F5344CB8AC3E}">
        <p14:creationId xmlns:p14="http://schemas.microsoft.com/office/powerpoint/2010/main" val="33548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 set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Given text query (say </a:t>
            </a:r>
            <a:r>
              <a:rPr lang="en-US" sz="3400" b="1" i="1" smtClean="0"/>
              <a:t>browser</a:t>
            </a:r>
            <a:r>
              <a:rPr lang="en-US" sz="3400" smtClean="0"/>
              <a:t>), use a text index to get all pages containing </a:t>
            </a:r>
            <a:r>
              <a:rPr lang="en-US" sz="3400" b="1" i="1" smtClean="0"/>
              <a:t>browser.</a:t>
            </a:r>
          </a:p>
          <a:p>
            <a:pPr lvl="1" eaLnBrk="1" hangingPunct="1"/>
            <a:r>
              <a:rPr lang="en-US" sz="3200" smtClean="0"/>
              <a:t>Call this the </a:t>
            </a:r>
            <a:r>
              <a:rPr lang="en-US" sz="3200" u="sng" smtClean="0"/>
              <a:t>root set</a:t>
            </a:r>
            <a:r>
              <a:rPr lang="en-US" sz="3200" smtClean="0"/>
              <a:t> of pages. </a:t>
            </a:r>
          </a:p>
          <a:p>
            <a:pPr eaLnBrk="1" hangingPunct="1"/>
            <a:r>
              <a:rPr lang="en-US" sz="3400" smtClean="0">
                <a:solidFill>
                  <a:srgbClr val="C00000"/>
                </a:solidFill>
              </a:rPr>
              <a:t>Add in any page that either</a:t>
            </a:r>
          </a:p>
          <a:p>
            <a:pPr lvl="1" eaLnBrk="1" hangingPunct="1"/>
            <a:r>
              <a:rPr lang="en-US" sz="3200" smtClean="0"/>
              <a:t>points to a page in the root set, or</a:t>
            </a:r>
          </a:p>
          <a:p>
            <a:pPr lvl="1" eaLnBrk="1" hangingPunct="1"/>
            <a:r>
              <a:rPr lang="en-US" sz="3200" smtClean="0"/>
              <a:t>is pointed to by a page in the root set.</a:t>
            </a:r>
          </a:p>
          <a:p>
            <a:pPr eaLnBrk="1" hangingPunct="1"/>
            <a:r>
              <a:rPr lang="en-US" sz="3400" smtClean="0"/>
              <a:t>Call this the </a:t>
            </a:r>
            <a:r>
              <a:rPr lang="en-US" sz="3400" u="sng" smtClean="0"/>
              <a:t>base set</a:t>
            </a:r>
            <a:r>
              <a:rPr lang="en-US" sz="3400" smtClean="0"/>
              <a:t>.</a:t>
            </a: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2209800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 set obtained from a text-only search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34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8696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Distilling hubs and authorities</a:t>
            </a:r>
          </a:p>
        </p:txBody>
      </p:sp>
      <p:sp>
        <p:nvSpPr>
          <p:cNvPr id="129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Compute, for each page </a:t>
            </a:r>
            <a:r>
              <a:rPr lang="en-US" sz="3000" i="1" smtClean="0"/>
              <a:t>x</a:t>
            </a:r>
            <a:r>
              <a:rPr lang="en-US" sz="3000" smtClean="0"/>
              <a:t> in the base set, a </a:t>
            </a:r>
            <a:r>
              <a:rPr lang="en-US" sz="3000" u="sng" smtClean="0"/>
              <a:t>hub score</a:t>
            </a:r>
            <a:r>
              <a:rPr lang="en-US" sz="3000" smtClean="0"/>
              <a:t> </a:t>
            </a:r>
            <a:r>
              <a:rPr lang="en-US" sz="3000" i="1" smtClean="0"/>
              <a:t>h(x)</a:t>
            </a:r>
            <a:r>
              <a:rPr lang="en-US" sz="3000" smtClean="0"/>
              <a:t> and an </a:t>
            </a:r>
            <a:r>
              <a:rPr lang="en-US" sz="3000" u="sng" smtClean="0"/>
              <a:t>authority score</a:t>
            </a:r>
            <a:r>
              <a:rPr lang="en-US" sz="3000" smtClean="0"/>
              <a:t> </a:t>
            </a:r>
            <a:r>
              <a:rPr lang="en-US" sz="3000" i="1" smtClean="0"/>
              <a:t>a(x).</a:t>
            </a:r>
          </a:p>
          <a:p>
            <a:pPr eaLnBrk="1" hangingPunct="1"/>
            <a:r>
              <a:rPr lang="en-US" sz="3000" smtClean="0">
                <a:solidFill>
                  <a:srgbClr val="C00000"/>
                </a:solidFill>
              </a:rPr>
              <a:t>Initialize: for all </a:t>
            </a:r>
            <a:r>
              <a:rPr lang="en-US" sz="3000" i="1" smtClean="0">
                <a:solidFill>
                  <a:srgbClr val="C00000"/>
                </a:solidFill>
              </a:rPr>
              <a:t>x, h(x)</a:t>
            </a:r>
            <a:r>
              <a:rPr lang="en-US" sz="3000" i="1" smtClean="0">
                <a:solidFill>
                  <a:srgbClr val="C00000"/>
                </a:solidFill>
                <a:sym typeface="Symbol" pitchFamily="18" charset="2"/>
              </a:rPr>
              <a:t>1; a(x) 1</a:t>
            </a:r>
            <a:r>
              <a:rPr lang="en-US" sz="3000" smtClean="0">
                <a:solidFill>
                  <a:srgbClr val="C00000"/>
                </a:solidFill>
                <a:sym typeface="Symbol" pitchFamily="18" charset="2"/>
              </a:rPr>
              <a:t>;</a:t>
            </a:r>
          </a:p>
          <a:p>
            <a:pPr eaLnBrk="1" hangingPunct="1"/>
            <a:r>
              <a:rPr lang="en-US" sz="3000" smtClean="0">
                <a:sym typeface="Symbol" pitchFamily="18" charset="2"/>
              </a:rPr>
              <a:t>Iteratively update all </a:t>
            </a:r>
            <a:r>
              <a:rPr lang="en-US" sz="3000" i="1" smtClean="0">
                <a:sym typeface="Symbol" pitchFamily="18" charset="2"/>
              </a:rPr>
              <a:t>h(x), a(x)</a:t>
            </a:r>
            <a:r>
              <a:rPr lang="en-US" sz="3000" smtClean="0">
                <a:sym typeface="Symbol" pitchFamily="18" charset="2"/>
              </a:rPr>
              <a:t>;</a:t>
            </a:r>
          </a:p>
          <a:p>
            <a:pPr eaLnBrk="1" hangingPunct="1"/>
            <a:r>
              <a:rPr lang="en-US" sz="3000" smtClean="0">
                <a:solidFill>
                  <a:srgbClr val="C00000"/>
                </a:solidFill>
                <a:sym typeface="Symbol" pitchFamily="18" charset="2"/>
              </a:rPr>
              <a:t>After iterations</a:t>
            </a:r>
          </a:p>
          <a:p>
            <a:pPr lvl="1" eaLnBrk="1" hangingPunct="1"/>
            <a:r>
              <a:rPr lang="en-US" sz="2800" smtClean="0">
                <a:sym typeface="Symbol" pitchFamily="18" charset="2"/>
              </a:rPr>
              <a:t>output pages with highest </a:t>
            </a:r>
            <a:r>
              <a:rPr lang="en-US" sz="2800" i="1" smtClean="0">
                <a:sym typeface="Symbol" pitchFamily="18" charset="2"/>
              </a:rPr>
              <a:t>h()</a:t>
            </a:r>
            <a:r>
              <a:rPr lang="en-US" sz="2800" smtClean="0">
                <a:sym typeface="Symbol" pitchFamily="18" charset="2"/>
              </a:rPr>
              <a:t> scores as top hubs</a:t>
            </a:r>
          </a:p>
          <a:p>
            <a:pPr lvl="1" eaLnBrk="1" hangingPunct="1"/>
            <a:r>
              <a:rPr lang="en-US" sz="2800" smtClean="0">
                <a:sym typeface="Symbol" pitchFamily="18" charset="2"/>
              </a:rPr>
              <a:t> highest </a:t>
            </a:r>
            <a:r>
              <a:rPr lang="en-US" sz="2800" i="1" smtClean="0">
                <a:sym typeface="Symbol" pitchFamily="18" charset="2"/>
              </a:rPr>
              <a:t>a()</a:t>
            </a:r>
            <a:r>
              <a:rPr lang="en-US" sz="2800" smtClean="0">
                <a:sym typeface="Symbol" pitchFamily="18" charset="2"/>
              </a:rPr>
              <a:t> scores as top authorities.</a:t>
            </a:r>
          </a:p>
        </p:txBody>
      </p:sp>
      <p:sp>
        <p:nvSpPr>
          <p:cNvPr id="1291268" name="AutoShape 4"/>
          <p:cNvSpPr>
            <a:spLocks noChangeArrowheads="1"/>
          </p:cNvSpPr>
          <p:nvPr/>
        </p:nvSpPr>
        <p:spPr bwMode="auto">
          <a:xfrm>
            <a:off x="5791200" y="3276600"/>
            <a:ext cx="914400" cy="457200"/>
          </a:xfrm>
          <a:prstGeom prst="leftArrowCallout">
            <a:avLst>
              <a:gd name="adj1" fmla="val 25000"/>
              <a:gd name="adj2" fmla="val 25000"/>
              <a:gd name="adj3" fmla="val 33333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pitchFamily="34" charset="0"/>
              </a:rPr>
              <a:t>Key</a:t>
            </a: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7" grpId="0" build="p" autoUpdateAnimBg="0"/>
      <p:bldP spid="1291268" grpId="0" animBg="1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update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Repeat the following updates, for all </a:t>
            </a:r>
            <a:r>
              <a:rPr lang="en-US" i="1" smtClean="0"/>
              <a:t>x</a:t>
            </a:r>
            <a:r>
              <a:rPr lang="en-US" smtClean="0"/>
              <a:t>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28800" y="31242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3" imgW="1002865" imgH="355446" progId="Equation.3">
                  <p:embed/>
                </p:oleObj>
              </mc:Choice>
              <mc:Fallback>
                <p:oleObj name="Equation" r:id="rId3" imgW="1002865" imgH="355446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828800" y="47244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5" imgW="1002865" imgH="355446" progId="Equation.3">
                  <p:embed/>
                </p:oleObj>
              </mc:Choice>
              <mc:Fallback>
                <p:oleObj name="Equation" r:id="rId5" imgW="1002865" imgH="355446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096000" y="33528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Arial" pitchFamily="34" charset="0"/>
              </a:rPr>
              <a:t>x</a:t>
            </a:r>
            <a:endParaRPr lang="en-US">
              <a:latin typeface="Arial" pitchFamily="34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6858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858000" y="3810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6280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cxnSp>
        <p:nvCxnSpPr>
          <p:cNvPr id="4106" name="AutoShape 10"/>
          <p:cNvCxnSpPr>
            <a:cxnSpLocks noChangeShapeType="1"/>
            <a:stCxn id="4102" idx="7"/>
            <a:endCxn id="4103" idx="2"/>
          </p:cNvCxnSpPr>
          <p:nvPr/>
        </p:nvCxnSpPr>
        <p:spPr bwMode="auto">
          <a:xfrm flipV="1">
            <a:off x="6421438" y="3086100"/>
            <a:ext cx="436562" cy="322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7" name="AutoShape 11"/>
          <p:cNvCxnSpPr>
            <a:cxnSpLocks noChangeShapeType="1"/>
            <a:stCxn id="4102" idx="6"/>
            <a:endCxn id="4105" idx="2"/>
          </p:cNvCxnSpPr>
          <p:nvPr/>
        </p:nvCxnSpPr>
        <p:spPr bwMode="auto">
          <a:xfrm>
            <a:off x="6477000" y="3543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8" name="AutoShape 12"/>
          <p:cNvCxnSpPr>
            <a:cxnSpLocks noChangeShapeType="1"/>
            <a:stCxn id="4102" idx="5"/>
            <a:endCxn id="4104" idx="2"/>
          </p:cNvCxnSpPr>
          <p:nvPr/>
        </p:nvCxnSpPr>
        <p:spPr bwMode="auto">
          <a:xfrm>
            <a:off x="6421438" y="3678238"/>
            <a:ext cx="436562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0" y="4419600"/>
            <a:ext cx="1447800" cy="1447800"/>
            <a:chOff x="3840" y="2784"/>
            <a:chExt cx="912" cy="912"/>
          </a:xfrm>
        </p:grpSpPr>
        <p:sp>
          <p:nvSpPr>
            <p:cNvPr id="4111" name="Oval 14"/>
            <p:cNvSpPr>
              <a:spLocks noChangeArrowheads="1"/>
            </p:cNvSpPr>
            <p:nvPr/>
          </p:nvSpPr>
          <p:spPr bwMode="auto">
            <a:xfrm>
              <a:off x="3984" y="34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2" name="Oval 15"/>
            <p:cNvSpPr>
              <a:spLocks noChangeArrowheads="1"/>
            </p:cNvSpPr>
            <p:nvPr/>
          </p:nvSpPr>
          <p:spPr bwMode="auto">
            <a:xfrm>
              <a:off x="3840" y="31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3" name="Oval 16"/>
            <p:cNvSpPr>
              <a:spLocks noChangeArrowheads="1"/>
            </p:cNvSpPr>
            <p:nvPr/>
          </p:nvSpPr>
          <p:spPr bwMode="auto">
            <a:xfrm>
              <a:off x="3984" y="27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4" name="Oval 17"/>
            <p:cNvSpPr>
              <a:spLocks noChangeArrowheads="1"/>
            </p:cNvSpPr>
            <p:nvPr/>
          </p:nvSpPr>
          <p:spPr bwMode="auto">
            <a:xfrm>
              <a:off x="4512" y="3120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>
                  <a:latin typeface="Arial" pitchFamily="34" charset="0"/>
                </a:rPr>
                <a:t>x</a:t>
              </a:r>
            </a:p>
          </p:txBody>
        </p:sp>
        <p:cxnSp>
          <p:nvCxnSpPr>
            <p:cNvPr id="4115" name="AutoShape 18"/>
            <p:cNvCxnSpPr>
              <a:cxnSpLocks noChangeShapeType="1"/>
              <a:stCxn id="4113" idx="6"/>
              <a:endCxn id="4114" idx="1"/>
            </p:cNvCxnSpPr>
            <p:nvPr/>
          </p:nvCxnSpPr>
          <p:spPr bwMode="auto">
            <a:xfrm>
              <a:off x="4224" y="2904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6" name="AutoShape 19"/>
            <p:cNvCxnSpPr>
              <a:cxnSpLocks noChangeShapeType="1"/>
              <a:stCxn id="4112" idx="6"/>
              <a:endCxn id="4114" idx="2"/>
            </p:cNvCxnSpPr>
            <p:nvPr/>
          </p:nvCxnSpPr>
          <p:spPr bwMode="auto">
            <a:xfrm>
              <a:off x="4080" y="3240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7" name="AutoShape 20"/>
            <p:cNvCxnSpPr>
              <a:cxnSpLocks noChangeShapeType="1"/>
              <a:stCxn id="4111" idx="6"/>
              <a:endCxn id="4114" idx="3"/>
            </p:cNvCxnSpPr>
            <p:nvPr/>
          </p:nvCxnSpPr>
          <p:spPr bwMode="auto">
            <a:xfrm flipV="1">
              <a:off x="4224" y="3325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4110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4114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2362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5867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Normalize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Scaling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To prevent the </a:t>
            </a:r>
            <a:r>
              <a:rPr lang="en-US" sz="3400" i="1" smtClean="0"/>
              <a:t>h()</a:t>
            </a:r>
            <a:r>
              <a:rPr lang="en-US" sz="3400" smtClean="0"/>
              <a:t> and </a:t>
            </a:r>
            <a:r>
              <a:rPr lang="en-US" sz="3400" i="1" smtClean="0"/>
              <a:t>a()</a:t>
            </a:r>
            <a:r>
              <a:rPr lang="en-US" sz="3400" smtClean="0"/>
              <a:t> values from getting too big, can scale down after each iteration.</a:t>
            </a:r>
          </a:p>
          <a:p>
            <a:pPr eaLnBrk="1" hangingPunct="1"/>
            <a:r>
              <a:rPr lang="en-US" sz="3400" smtClean="0"/>
              <a:t>Scaling factor doesn’t really matter:</a:t>
            </a:r>
          </a:p>
          <a:p>
            <a:pPr lvl="1" eaLnBrk="1" hangingPunct="1"/>
            <a:r>
              <a:rPr lang="en-US" sz="3200" smtClean="0"/>
              <a:t>we only care about the </a:t>
            </a:r>
            <a:r>
              <a:rPr lang="en-US" sz="3200" i="1" smtClean="0"/>
              <a:t>relative</a:t>
            </a:r>
            <a:r>
              <a:rPr lang="en-US" sz="3200" smtClean="0"/>
              <a:t> values of the scores.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828800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037262" y="4708525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037262" y="42767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037262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037262" y="29797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037262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261225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261225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261225" y="47085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261225" y="2979737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261225" y="4276725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324600" y="31242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324600" y="3124200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324600" y="36290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324600" y="40608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324600" y="362902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324600" y="3195637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324600" y="44211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324600" y="4060825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324600" y="48529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800725" y="5083175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097712" y="5062537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08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Εύρεση Πληροφορίας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799" y="1752889"/>
            <a:ext cx="83518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n-lt"/>
                <a:cs typeface="+mn-cs"/>
              </a:rPr>
              <a:t>Full text search (</a:t>
            </a:r>
            <a:r>
              <a:rPr lang="en-US" sz="2800" dirty="0" err="1" smtClean="0">
                <a:latin typeface="+mn-lt"/>
                <a:cs typeface="+mn-cs"/>
              </a:rPr>
              <a:t>Altavista</a:t>
            </a:r>
            <a:r>
              <a:rPr lang="en-US" sz="2800" dirty="0" smtClean="0">
                <a:latin typeface="+mn-lt"/>
                <a:cs typeface="+mn-cs"/>
              </a:rPr>
              <a:t>, Excite, </a:t>
            </a:r>
            <a:r>
              <a:rPr lang="en-US" sz="2800" dirty="0" err="1" smtClean="0">
                <a:latin typeface="+mn-lt"/>
                <a:cs typeface="+mn-cs"/>
              </a:rPr>
              <a:t>Infoseek</a:t>
            </a:r>
            <a:r>
              <a:rPr lang="en-US" sz="2800" dirty="0" smtClean="0">
                <a:latin typeface="+mn-lt"/>
                <a:cs typeface="+mn-cs"/>
              </a:rPr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19.</a:t>
            </a:r>
            <a:r>
              <a:rPr lang="el-GR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799" y="2590800"/>
            <a:ext cx="8001000" cy="22629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Η εποχή του </a:t>
            </a:r>
            <a:r>
              <a:rPr lang="en-US" dirty="0" smtClean="0"/>
              <a:t>Google: </a:t>
            </a:r>
            <a:r>
              <a:rPr lang="el-GR" dirty="0" smtClean="0"/>
              <a:t>χρήση του </a:t>
            </a:r>
            <a:r>
              <a:rPr lang="en-US" dirty="0" smtClean="0"/>
              <a:t>web </a:t>
            </a:r>
            <a:r>
              <a:rPr lang="el-GR" dirty="0" smtClean="0"/>
              <a:t>ως γράφου</a:t>
            </a:r>
            <a:endParaRPr lang="en-US" dirty="0" smtClean="0"/>
          </a:p>
          <a:p>
            <a:pPr lvl="1"/>
            <a:r>
              <a:rPr lang="el-GR" dirty="0" smtClean="0"/>
              <a:t>Πέρασμα από τη </a:t>
            </a:r>
            <a:r>
              <a:rPr lang="el-GR" i="1" dirty="0" smtClean="0"/>
              <a:t>συνάφεια</a:t>
            </a:r>
            <a:r>
              <a:rPr lang="el-GR" dirty="0" smtClean="0"/>
              <a:t> στο </a:t>
            </a:r>
            <a:r>
              <a:rPr lang="el-GR" i="1" dirty="0" smtClean="0"/>
              <a:t>κύρος</a:t>
            </a:r>
            <a:r>
              <a:rPr lang="el-GR" dirty="0" smtClean="0"/>
              <a:t> (</a:t>
            </a:r>
            <a:r>
              <a:rPr lang="en-US" dirty="0" smtClean="0"/>
              <a:t>authoritativeness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l-GR" dirty="0" smtClean="0"/>
              <a:t>Δεν έχει μόνο σημασία μια σελίδα να είναι συναφής πρέπει να είναι και </a:t>
            </a:r>
            <a:r>
              <a:rPr lang="el-GR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σημαντική</a:t>
            </a:r>
            <a:r>
              <a:rPr lang="el-GR" dirty="0" smtClean="0"/>
              <a:t> στο </a:t>
            </a:r>
            <a:r>
              <a:rPr lang="en-US" dirty="0" smtClean="0"/>
              <a:t>web</a:t>
            </a:r>
          </a:p>
          <a:p>
            <a:r>
              <a:rPr lang="el-GR" dirty="0" smtClean="0"/>
              <a:t>Για παράδειγμα, τι είδους αποτελέσματα θα θέλατε να πάρετε στην ερώτηση </a:t>
            </a:r>
            <a:r>
              <a:rPr lang="en-US" dirty="0" smtClean="0"/>
              <a:t>“</a:t>
            </a:r>
            <a:r>
              <a:rPr lang="en-US" dirty="0" err="1" smtClean="0"/>
              <a:t>greek</a:t>
            </a:r>
            <a:r>
              <a:rPr lang="en-US" dirty="0" smtClean="0"/>
              <a:t> newspapers”?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35712" y="278314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35712" y="320966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35712" y="36595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35712" y="40793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35712" y="447579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36189" y="28094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25069" y="3235996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16508" y="36858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40008" y="40986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80628" y="45021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15582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04462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95901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19401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60021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860896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726277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015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12899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21705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many iterations?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39624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Claim: relative values of scores will converge after a few iterations:</a:t>
            </a:r>
          </a:p>
          <a:p>
            <a:pPr lvl="1" eaLnBrk="1" hangingPunct="1"/>
            <a:r>
              <a:rPr lang="en-US" sz="2800" dirty="0" smtClean="0"/>
              <a:t>in fact, suitably scaled, </a:t>
            </a:r>
            <a:r>
              <a:rPr lang="en-US" sz="2800" i="1" dirty="0" smtClean="0"/>
              <a:t>h()</a:t>
            </a:r>
            <a:r>
              <a:rPr lang="en-US" sz="2800" dirty="0" smtClean="0"/>
              <a:t> and </a:t>
            </a:r>
            <a:r>
              <a:rPr lang="en-US" sz="2800" i="1" dirty="0" smtClean="0"/>
              <a:t>a()</a:t>
            </a:r>
            <a:r>
              <a:rPr lang="en-US" sz="2800" dirty="0" smtClean="0"/>
              <a:t> scores settle into a steady state!</a:t>
            </a:r>
          </a:p>
          <a:p>
            <a:pPr eaLnBrk="1" hangingPunct="1"/>
            <a:endParaRPr lang="en-US" sz="30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sz="3000" dirty="0" smtClean="0">
                <a:solidFill>
                  <a:srgbClr val="C00000"/>
                </a:solidFill>
              </a:rPr>
              <a:t>In practice, ~5 iterations get you close to stability.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Japan Elementary Schools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 smtClean="0">
                <a:latin typeface="Arial" pitchFamily="34" charset="0"/>
              </a:rPr>
              <a:t>The American School in Japan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The Link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‰ªès—§ˆä“c¬ŠwZƒz[ƒƒy[ƒW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Kids' Space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ˆÀés—§ˆÀé¼•”¬ŠwZ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‹{é‹³ˆç‘åŠw•‘®¬ŠwZ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KEIMEI GAKUEN Home Page ( Japanese 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Shiranuma Home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fuzoku-es.fukui-u.ac.jp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welcome to Miasa E&amp;J school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_“ÞìŒ§E‰¡•ls—§’†ì¼¬ŠwZ‚Ìƒy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http://www...p/~m_maru/index.html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fukui haruyama-es HomePage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Torisu primary school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goo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Yakumo Elementary,Hokkaido,Japan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FUZOKU Home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Kamishibun Elementary School...</a:t>
            </a:r>
            <a:r>
              <a:rPr lang="en-US" sz="110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 smtClean="0">
                <a:latin typeface="Arial" pitchFamily="34" charset="0"/>
              </a:rPr>
              <a:t>schools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LINK Page-13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“ú–{‚ÌŠwZ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a‰„¬ŠwZƒz[ƒƒy[ƒW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100 Schools Home Pages (English)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K-12 from Japan 10/...rnet and Education 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http://www...iglobe.ne.jp/~IKESAN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‚l‚f‚j¬ŠwZ‚U”N‚P‘g•¨Œê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ÒŠ—’¬—§ÒŠ—“Œ¬ŠwZ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Koulutus ja oppilaitokset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TOYODA HOMEPAGE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Education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Cay's Homepage(Japanese)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–y“ì¬ŠwZ‚Ìƒz[ƒƒy[ƒW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UNIVERSITY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‰J—³¬ŠwZ DRAGON97-TOP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Â‰ª¬ŠwZ‚T”N‚P‘gƒz[ƒƒy[ƒW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¶µ°é¼ÂÁ© ¥á¥Ë¥å¡¼ ¥á¥Ë¥å¡¼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22463" y="1600200"/>
            <a:ext cx="89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Hubs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842000" y="16002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Authorities</a:t>
            </a:r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 to note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48768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Pulled together good pages regardless of </a:t>
            </a:r>
            <a:r>
              <a:rPr lang="en-US" sz="3400" i="1" dirty="0" smtClean="0"/>
              <a:t>language</a:t>
            </a:r>
            <a:r>
              <a:rPr lang="en-US" sz="3400" dirty="0" smtClean="0"/>
              <a:t> of </a:t>
            </a:r>
            <a:r>
              <a:rPr lang="en-US" sz="3400" i="1" dirty="0" smtClean="0"/>
              <a:t>page content</a:t>
            </a:r>
            <a:r>
              <a:rPr lang="en-US" sz="3400" dirty="0" smtClean="0"/>
              <a:t>.</a:t>
            </a:r>
          </a:p>
          <a:p>
            <a:pPr eaLnBrk="1" hangingPunct="1"/>
            <a:r>
              <a:rPr lang="en-US" sz="3400" dirty="0" smtClean="0">
                <a:solidFill>
                  <a:srgbClr val="C00000"/>
                </a:solidFill>
              </a:rPr>
              <a:t>Use </a:t>
            </a:r>
            <a:r>
              <a:rPr lang="en-US" sz="3400" i="1" dirty="0" smtClean="0">
                <a:solidFill>
                  <a:srgbClr val="C00000"/>
                </a:solidFill>
              </a:rPr>
              <a:t>only</a:t>
            </a:r>
            <a:r>
              <a:rPr lang="en-US" sz="3400" dirty="0" smtClean="0">
                <a:solidFill>
                  <a:srgbClr val="C00000"/>
                </a:solidFill>
              </a:rPr>
              <a:t> link analysis </a:t>
            </a:r>
            <a:r>
              <a:rPr lang="en-US" sz="3400" u="sng" dirty="0" smtClean="0">
                <a:solidFill>
                  <a:srgbClr val="C00000"/>
                </a:solidFill>
              </a:rPr>
              <a:t>after</a:t>
            </a:r>
            <a:r>
              <a:rPr lang="en-US" sz="3400" dirty="0" smtClean="0">
                <a:solidFill>
                  <a:srgbClr val="C00000"/>
                </a:solidFill>
              </a:rPr>
              <a:t> base set assembled</a:t>
            </a:r>
          </a:p>
          <a:p>
            <a:pPr lvl="1" eaLnBrk="1" hangingPunct="1"/>
            <a:r>
              <a:rPr lang="en-US" sz="3200" dirty="0" smtClean="0"/>
              <a:t>	iterative scoring is query-independent.</a:t>
            </a:r>
          </a:p>
          <a:p>
            <a:pPr eaLnBrk="1" hangingPunct="1"/>
            <a:r>
              <a:rPr lang="en-US" sz="3400" dirty="0" smtClean="0"/>
              <a:t>Iterative computation </a:t>
            </a:r>
            <a:r>
              <a:rPr lang="en-US" sz="3400" u="sng" dirty="0" smtClean="0"/>
              <a:t>after</a:t>
            </a:r>
            <a:r>
              <a:rPr lang="en-US" sz="3400" dirty="0" smtClean="0"/>
              <a:t> text index retrieval - significant overhead.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Η συλλογή εγγράφων του </a:t>
            </a:r>
            <a:r>
              <a:rPr lang="en-US" dirty="0" smtClean="0">
                <a:ea typeface="ＭＳ Ｐゴシック" pitchFamily="-112" charset="-128"/>
              </a:rPr>
              <a:t>Web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00200"/>
            <a:ext cx="5715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2" charset="-128"/>
              </a:rPr>
              <a:t>No design/co-ordination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Distributed</a:t>
            </a:r>
            <a:r>
              <a:rPr lang="en-US" sz="2400" dirty="0" smtClean="0">
                <a:ea typeface="ＭＳ Ｐゴシック" pitchFamily="-112" charset="-128"/>
              </a:rPr>
              <a:t> content creation, linking, democratization of publishing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2" charset="-128"/>
              </a:rPr>
              <a:t>Content includes 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truth, lies</a:t>
            </a:r>
            <a:r>
              <a:rPr lang="en-US" sz="2400" dirty="0" smtClean="0">
                <a:ea typeface="ＭＳ Ｐゴシック" pitchFamily="-112" charset="-128"/>
              </a:rPr>
              <a:t>, obsolete information, contradictions …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Unstructured</a:t>
            </a:r>
            <a:r>
              <a:rPr lang="en-US" sz="2400" dirty="0" smtClean="0">
                <a:ea typeface="ＭＳ Ｐゴシック" pitchFamily="-112" charset="-128"/>
              </a:rPr>
              <a:t> (text, html, …), semi-structured (XML, annotated photos), structured (Databases)…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Scale</a:t>
            </a:r>
            <a:r>
              <a:rPr lang="en-US" sz="2400" dirty="0" smtClean="0">
                <a:ea typeface="ＭＳ Ｐゴシック" pitchFamily="-112" charset="-128"/>
              </a:rPr>
              <a:t> much larger than previous text collections … but corporate records are catching up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Growth</a:t>
            </a:r>
            <a:r>
              <a:rPr lang="en-US" sz="2400" dirty="0" smtClean="0">
                <a:ea typeface="ＭＳ Ｐゴシック" pitchFamily="-112" charset="-128"/>
              </a:rPr>
              <a:t> – slowed down from initial “volume doubling every few months” but still expanding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112" charset="-128"/>
              </a:rPr>
              <a:t>Content can be </a:t>
            </a:r>
            <a:r>
              <a:rPr lang="en-US" sz="24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dynamically generated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7657" name="Rectangle 6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8" name="Rectangle 7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9" name="Rectangle 8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0" name="Rectangle 9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1" name="Rectangle 10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2" name="Rectangle 11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3" name="Rectangle 12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4" name="Rectangle 13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5" name="Rectangle 14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6" name="Rectangle 15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7" name="Rectangle 16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8" name="Line 17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9" name="Line 18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0" name="Line 19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1" name="Line 20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2" name="Line 21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3" name="Line 22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7656" name="Text Box 23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19.2</a:t>
            </a:r>
          </a:p>
        </p:txBody>
      </p:sp>
      <p:sp>
        <p:nvSpPr>
          <p:cNvPr id="27654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247A42-43BF-44BE-B93F-AD3C166A4AB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Issues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Topic Drift</a:t>
            </a:r>
          </a:p>
          <a:p>
            <a:pPr lvl="1" eaLnBrk="1" hangingPunct="1"/>
            <a:r>
              <a:rPr lang="en-US" sz="2800" smtClean="0"/>
              <a:t>Off-topic pages can cause off-topic “authorities” to be returned</a:t>
            </a:r>
          </a:p>
          <a:p>
            <a:pPr lvl="2" eaLnBrk="1" hangingPunct="1"/>
            <a:r>
              <a:rPr lang="en-US" sz="2400" smtClean="0"/>
              <a:t>E.g., the neighborhood graph can be about a “super topic”</a:t>
            </a:r>
          </a:p>
          <a:p>
            <a:pPr eaLnBrk="1" hangingPunct="1"/>
            <a:r>
              <a:rPr lang="en-US" sz="3000" smtClean="0"/>
              <a:t>Mutually Reinforcing Affiliates</a:t>
            </a:r>
          </a:p>
          <a:p>
            <a:pPr lvl="1" eaLnBrk="1" hangingPunct="1"/>
            <a:r>
              <a:rPr lang="en-US" sz="2800" smtClean="0"/>
              <a:t> Affiliated pages/sites can boost each others’ scores </a:t>
            </a:r>
          </a:p>
          <a:p>
            <a:pPr lvl="2" eaLnBrk="1" hangingPunct="1"/>
            <a:r>
              <a:rPr lang="en-US" sz="2400" smtClean="0"/>
              <a:t>Linkage between affiliated pages is not a useful signal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Πίνακας γειτνίασης</a:t>
            </a:r>
            <a:endParaRPr lang="en-US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 i="1" smtClean="0"/>
              <a:t>n</a:t>
            </a:r>
            <a:r>
              <a:rPr lang="en-US" smtClean="0">
                <a:sym typeface="Symbol" pitchFamily="18" charset="2"/>
              </a:rPr>
              <a:t></a:t>
            </a:r>
            <a:r>
              <a:rPr lang="en-US" i="1" smtClean="0"/>
              <a:t>n</a:t>
            </a:r>
            <a:r>
              <a:rPr lang="en-US" smtClean="0"/>
              <a:t> </a:t>
            </a:r>
            <a:r>
              <a:rPr lang="en-US" u="sng" smtClean="0"/>
              <a:t>adjacency matrix</a:t>
            </a:r>
            <a:r>
              <a:rPr lang="en-US" smtClean="0"/>
              <a:t> </a:t>
            </a:r>
            <a:r>
              <a:rPr lang="en-US" b="1" smtClean="0"/>
              <a:t>A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each of the </a:t>
            </a:r>
            <a:r>
              <a:rPr lang="en-US" i="1" smtClean="0"/>
              <a:t>n</a:t>
            </a:r>
            <a:r>
              <a:rPr lang="en-US" smtClean="0"/>
              <a:t> pages in the base set has a row and column in the matrix.</a:t>
            </a:r>
          </a:p>
          <a:p>
            <a:pPr lvl="1" eaLnBrk="1" hangingPunct="1"/>
            <a:r>
              <a:rPr lang="en-US" smtClean="0"/>
              <a:t>Entry </a:t>
            </a:r>
            <a:r>
              <a:rPr lang="en-US" i="1" smtClean="0"/>
              <a:t>A</a:t>
            </a:r>
            <a:r>
              <a:rPr lang="en-US" i="1" baseline="-25000" smtClean="0"/>
              <a:t>ij</a:t>
            </a:r>
            <a:r>
              <a:rPr lang="en-US" i="1" smtClean="0"/>
              <a:t> = 1</a:t>
            </a:r>
            <a:r>
              <a:rPr lang="en-US" smtClean="0"/>
              <a:t> if page </a:t>
            </a:r>
            <a:r>
              <a:rPr lang="en-US" i="1" smtClean="0"/>
              <a:t>i</a:t>
            </a:r>
            <a:r>
              <a:rPr lang="en-US" smtClean="0"/>
              <a:t> links to page </a:t>
            </a:r>
            <a:r>
              <a:rPr lang="en-US" i="1" smtClean="0"/>
              <a:t>j</a:t>
            </a:r>
            <a:r>
              <a:rPr lang="en-US" smtClean="0"/>
              <a:t>, else = 0.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953000"/>
            <a:ext cx="2286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447800" y="487680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1143000" y="320040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343400" y="51816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1143000" y="472440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400">
              <a:latin typeface="Rockwell" pitchFamily="18" charset="0"/>
            </a:endParaRP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3048000" y="472440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133600" y="571500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cxnSp>
        <p:nvCxnSpPr>
          <p:cNvPr id="54283" name="AutoShape 11"/>
          <p:cNvCxnSpPr>
            <a:cxnSpLocks noChangeShapeType="1"/>
            <a:stCxn id="54280" idx="7"/>
            <a:endCxn id="54281" idx="1"/>
          </p:cNvCxnSpPr>
          <p:nvPr/>
        </p:nvCxnSpPr>
        <p:spPr bwMode="auto">
          <a:xfrm rot="5400000" flipV="1">
            <a:off x="2361407" y="4039394"/>
            <a:ext cx="1587" cy="1527175"/>
          </a:xfrm>
          <a:prstGeom prst="curvedConnector3">
            <a:avLst>
              <a:gd name="adj1" fmla="val -15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4" name="AutoShape 12"/>
          <p:cNvCxnSpPr>
            <a:cxnSpLocks noChangeShapeType="1"/>
            <a:stCxn id="54281" idx="3"/>
            <a:endCxn id="54280" idx="5"/>
          </p:cNvCxnSpPr>
          <p:nvPr/>
        </p:nvCxnSpPr>
        <p:spPr bwMode="auto">
          <a:xfrm rot="5400000">
            <a:off x="2361407" y="4417219"/>
            <a:ext cx="1587" cy="1527175"/>
          </a:xfrm>
          <a:prstGeom prst="curvedConnector3">
            <a:avLst>
              <a:gd name="adj1" fmla="val 97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5" name="AutoShape 13"/>
          <p:cNvCxnSpPr>
            <a:cxnSpLocks noChangeShapeType="1"/>
            <a:stCxn id="54281" idx="7"/>
            <a:endCxn id="54281" idx="6"/>
          </p:cNvCxnSpPr>
          <p:nvPr/>
        </p:nvCxnSpPr>
        <p:spPr bwMode="auto">
          <a:xfrm rot="5400000" flipV="1">
            <a:off x="3448051" y="4857750"/>
            <a:ext cx="188912" cy="77787"/>
          </a:xfrm>
          <a:prstGeom prst="curvedConnector4">
            <a:avLst>
              <a:gd name="adj1" fmla="val -102523"/>
              <a:gd name="adj2" fmla="val 6959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6" name="AutoShape 14"/>
          <p:cNvCxnSpPr>
            <a:cxnSpLocks noChangeShapeType="1"/>
            <a:stCxn id="54281" idx="4"/>
            <a:endCxn id="54282" idx="7"/>
          </p:cNvCxnSpPr>
          <p:nvPr/>
        </p:nvCxnSpPr>
        <p:spPr bwMode="auto">
          <a:xfrm flipH="1">
            <a:off x="2589213" y="5257800"/>
            <a:ext cx="725487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7" name="AutoShape 15"/>
          <p:cNvCxnSpPr>
            <a:cxnSpLocks noChangeShapeType="1"/>
            <a:stCxn id="54282" idx="1"/>
            <a:endCxn id="54280" idx="4"/>
          </p:cNvCxnSpPr>
          <p:nvPr/>
        </p:nvCxnSpPr>
        <p:spPr bwMode="auto">
          <a:xfrm flipH="1" flipV="1">
            <a:off x="1409700" y="5257800"/>
            <a:ext cx="801688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6019800" y="4800600"/>
            <a:ext cx="1981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6172200" y="44196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1      2      3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5715000" y="4800600"/>
            <a:ext cx="304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000" b="1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6172200" y="4800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0      1      0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6172200" y="5334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1      1      1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6172200" y="5867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1      0      0</a:t>
            </a:r>
          </a:p>
        </p:txBody>
      </p:sp>
      <p:sp>
        <p:nvSpPr>
          <p:cNvPr id="54294" name="TextBox 22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Hub/authority vectors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View the hub scores </a:t>
            </a:r>
            <a:r>
              <a:rPr lang="en-US" i="1" smtClean="0"/>
              <a:t>h()</a:t>
            </a:r>
            <a:r>
              <a:rPr lang="en-US" smtClean="0"/>
              <a:t> and the authority scores </a:t>
            </a:r>
            <a:r>
              <a:rPr lang="en-US" i="1" smtClean="0"/>
              <a:t>a()</a:t>
            </a:r>
            <a:r>
              <a:rPr lang="en-US" smtClean="0"/>
              <a:t> as vectors with </a:t>
            </a:r>
            <a:r>
              <a:rPr lang="en-US" i="1" smtClean="0"/>
              <a:t>n</a:t>
            </a:r>
            <a:r>
              <a:rPr lang="en-US" smtClean="0"/>
              <a:t> components.</a:t>
            </a:r>
          </a:p>
          <a:p>
            <a:pPr eaLnBrk="1" hangingPunct="1"/>
            <a:r>
              <a:rPr lang="en-US" smtClean="0"/>
              <a:t>Recall the iterative updates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698750" y="37338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4" imgW="1002865" imgH="355446" progId="Equation.3">
                  <p:embed/>
                </p:oleObj>
              </mc:Choice>
              <mc:Fallback>
                <p:oleObj name="Equation" r:id="rId4" imgW="1002865" imgH="355446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37338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2698750" y="5334000"/>
          <a:ext cx="30162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6" imgW="1002865" imgH="355446" progId="Equation.3">
                  <p:embed/>
                </p:oleObj>
              </mc:Choice>
              <mc:Fallback>
                <p:oleObj name="Equation" r:id="rId6" imgW="1002865" imgH="355446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5334000"/>
                        <a:ext cx="30162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</a:t>
            </a:r>
            <a:r>
              <a:rPr lang="el-GR" dirty="0" smtClean="0"/>
              <a:t>Διανυσματική Αναπαράσταση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6459956" cy="41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5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Rewrite in matrix form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</a:t>
            </a:r>
            <a:r>
              <a:rPr lang="en-US" smtClean="0"/>
              <a:t>=</a:t>
            </a:r>
            <a:r>
              <a:rPr lang="en-US" b="1" smtClean="0"/>
              <a:t>Aa</a:t>
            </a:r>
            <a:r>
              <a:rPr lang="en-US" smtClean="0"/>
              <a:t>.</a:t>
            </a:r>
          </a:p>
          <a:p>
            <a:pPr eaLnBrk="1" hangingPunct="1"/>
            <a:r>
              <a:rPr lang="en-US" b="1" smtClean="0"/>
              <a:t>a</a:t>
            </a:r>
            <a:r>
              <a:rPr lang="en-US" smtClean="0"/>
              <a:t>=</a:t>
            </a:r>
            <a:r>
              <a:rPr lang="en-US" b="1" smtClean="0"/>
              <a:t>A</a:t>
            </a:r>
            <a:r>
              <a:rPr lang="en-US" b="1" baseline="30000" smtClean="0"/>
              <a:t>t</a:t>
            </a:r>
            <a:r>
              <a:rPr lang="en-US" b="1" smtClean="0"/>
              <a:t>h</a:t>
            </a:r>
            <a:r>
              <a:rPr lang="en-US" smtClean="0"/>
              <a:t>.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048000" y="2895600"/>
            <a:ext cx="914400" cy="609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302533" name="AutoShape 5"/>
          <p:cNvSpPr>
            <a:spLocks noChangeArrowheads="1"/>
          </p:cNvSpPr>
          <p:nvPr/>
        </p:nvSpPr>
        <p:spPr bwMode="auto">
          <a:xfrm>
            <a:off x="2363788" y="1662113"/>
            <a:ext cx="2284412" cy="1562100"/>
          </a:xfrm>
          <a:prstGeom prst="leftArrowCallout">
            <a:avLst>
              <a:gd name="adj1" fmla="val 25000"/>
              <a:gd name="adj2" fmla="val 25000"/>
              <a:gd name="adj3" fmla="val 24373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Recall A</a:t>
            </a:r>
            <a:r>
              <a:rPr lang="en-US" sz="2800" baseline="30000">
                <a:latin typeface="Arial" pitchFamily="34" charset="0"/>
              </a:rPr>
              <a:t>t</a:t>
            </a:r>
            <a:r>
              <a:rPr lang="en-US">
                <a:latin typeface="Arial" pitchFamily="34" charset="0"/>
              </a:rPr>
              <a:t> is the transpose of A.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395413" y="3429000"/>
            <a:ext cx="6319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latin typeface="Arial" pitchFamily="34" charset="0"/>
              </a:rPr>
              <a:t>Substituting, </a:t>
            </a:r>
            <a:r>
              <a:rPr lang="en-US" sz="3200" b="1">
                <a:latin typeface="Arial" pitchFamily="34" charset="0"/>
              </a:rPr>
              <a:t>h</a:t>
            </a:r>
            <a:r>
              <a:rPr lang="en-US" sz="3200">
                <a:latin typeface="Arial" pitchFamily="34" charset="0"/>
              </a:rPr>
              <a:t>=</a:t>
            </a:r>
            <a:r>
              <a:rPr lang="en-US" sz="3200" b="1">
                <a:latin typeface="Arial" pitchFamily="34" charset="0"/>
              </a:rPr>
              <a:t>AA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 b="1">
                <a:latin typeface="Arial" pitchFamily="34" charset="0"/>
              </a:rPr>
              <a:t>h</a:t>
            </a:r>
            <a:r>
              <a:rPr lang="en-US" sz="3200">
                <a:latin typeface="Arial" pitchFamily="34" charset="0"/>
              </a:rPr>
              <a:t> and 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>
                <a:latin typeface="Arial" pitchFamily="34" charset="0"/>
              </a:rPr>
              <a:t>=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 b="1">
                <a:latin typeface="Arial" pitchFamily="34" charset="0"/>
              </a:rPr>
              <a:t>Aa</a:t>
            </a:r>
            <a:r>
              <a:rPr lang="en-US" sz="3200">
                <a:latin typeface="Arial" pitchFamily="34" charset="0"/>
              </a:rPr>
              <a:t>.</a:t>
            </a:r>
            <a:endParaRPr lang="en-US">
              <a:latin typeface="Arial" pitchFamily="34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2863" y="3962400"/>
            <a:ext cx="8729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latin typeface="Arial" pitchFamily="34" charset="0"/>
              </a:rPr>
              <a:t>Thus, </a:t>
            </a:r>
            <a:r>
              <a:rPr lang="en-US" sz="3200" b="1">
                <a:latin typeface="Arial" pitchFamily="34" charset="0"/>
              </a:rPr>
              <a:t>h</a:t>
            </a:r>
            <a:r>
              <a:rPr lang="en-US" sz="3200">
                <a:latin typeface="Arial" pitchFamily="34" charset="0"/>
              </a:rPr>
              <a:t> is an eigenvector of </a:t>
            </a:r>
            <a:r>
              <a:rPr lang="en-US" sz="3200" b="1">
                <a:latin typeface="Arial" pitchFamily="34" charset="0"/>
              </a:rPr>
              <a:t>AA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>
                <a:latin typeface="Arial" pitchFamily="34" charset="0"/>
              </a:rPr>
              <a:t> and 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>
                <a:latin typeface="Arial" pitchFamily="34" charset="0"/>
              </a:rPr>
              <a:t> is an eigenvector of 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>
                <a:latin typeface="Arial" pitchFamily="34" charset="0"/>
              </a:rPr>
              <a:t>.</a:t>
            </a:r>
            <a:endParaRPr lang="en-US">
              <a:latin typeface="Arial" pitchFamily="34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0" y="51435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Further, our algorithm is a particular, known algorithm for computing eigenvectors: the </a:t>
            </a:r>
            <a:r>
              <a:rPr lang="en-US" i="1"/>
              <a:t>power iteration</a:t>
            </a:r>
            <a:r>
              <a:rPr lang="en-US"/>
              <a:t> method.</a:t>
            </a: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3554413" y="6019800"/>
            <a:ext cx="3836987" cy="649288"/>
          </a:xfrm>
          <a:prstGeom prst="upArrowCallout">
            <a:avLst>
              <a:gd name="adj1" fmla="val 147738"/>
              <a:gd name="adj2" fmla="val 147738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Guaranteed to converge.</a:t>
            </a:r>
          </a:p>
        </p:txBody>
      </p:sp>
      <p:sp>
        <p:nvSpPr>
          <p:cNvPr id="55306" name="TextBox 10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3" grpId="0" animBg="1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</a:t>
            </a:r>
            <a:r>
              <a:rPr lang="el-GR" dirty="0" smtClean="0"/>
              <a:t>Διανυσματική Αναπαράσταση</a:t>
            </a: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24000"/>
            <a:ext cx="7929618" cy="501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13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Spectral Analysis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365" y="1600200"/>
            <a:ext cx="80018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52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Rewrite in matrix form</a:t>
            </a:r>
          </a:p>
        </p:txBody>
      </p:sp>
      <p:sp>
        <p:nvSpPr>
          <p:cNvPr id="55306" name="TextBox 10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  <p:sp>
        <p:nvSpPr>
          <p:cNvPr id="12" name="Rectangl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2" cstate="print"/>
            <a:stretch>
              <a:fillRect l="-1111" t="-2695" r="-667"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 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PageRank </a:t>
            </a:r>
            <a:r>
              <a:rPr lang="en-US" dirty="0" err="1" smtClean="0"/>
              <a:t>vs</a:t>
            </a:r>
            <a:r>
              <a:rPr lang="en-US" dirty="0" smtClean="0"/>
              <a:t> HITS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8294841" cy="391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PageRank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can be </a:t>
            </a:r>
            <a:r>
              <a:rPr lang="en-US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cs typeface="Times New Roman" pitchFamily="16" charset="0"/>
              </a:rPr>
              <a:t>precomputed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, HITS has to be computed at 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cs typeface="Times New Roman" pitchFamily="16" charset="0"/>
              </a:rPr>
              <a:t>query time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.</a:t>
            </a:r>
          </a:p>
          <a:p>
            <a:pPr marL="1079500" lvl="1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HITS is too expensive in most application scenarios.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PageRank and HITS two different design choices: (1) the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eigenproblem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formalization (2) the set of pages to apply the formalization. They are orthogonal</a:t>
            </a:r>
          </a:p>
          <a:p>
            <a:pPr marL="1079500" lvl="1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cs typeface="Times New Roman" pitchFamily="16" charset="0"/>
              </a:rPr>
              <a:t>We could also apply HITS to the entire web and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cs typeface="Times New Roman" pitchFamily="16" charset="0"/>
              </a:rPr>
              <a:t>PageRank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cs typeface="Times New Roman" pitchFamily="16" charset="0"/>
              </a:rPr>
              <a:t> to a small base set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.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Claim: On the web, a good hub almost always is also a good authority.</a:t>
            </a:r>
          </a:p>
          <a:p>
            <a:pPr marL="793750" lvl="1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Actual difference between PageRank and HITS ranking not as large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σύνδεσμοι είναι παντού!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en-US" dirty="0" smtClean="0"/>
              <a:t>Powerful sources of authenticity and authority</a:t>
            </a:r>
          </a:p>
          <a:p>
            <a:pPr lvl="1"/>
            <a:r>
              <a:rPr lang="en-US" dirty="0" smtClean="0"/>
              <a:t>Mail spam – which email accounts are spammers?</a:t>
            </a:r>
          </a:p>
          <a:p>
            <a:pPr lvl="1"/>
            <a:r>
              <a:rPr lang="en-US" dirty="0" smtClean="0"/>
              <a:t>Host quality – which hosts are “bad”?</a:t>
            </a:r>
          </a:p>
          <a:p>
            <a:pPr lvl="1"/>
            <a:r>
              <a:rPr lang="en-US" dirty="0" smtClean="0"/>
              <a:t>Phone call logs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A000"/>
                </a:solidFill>
              </a:rPr>
              <a:t>Good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Bad</a:t>
            </a:r>
            <a:r>
              <a:rPr lang="en-US" dirty="0" smtClean="0"/>
              <a:t> and The Unknown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025CF0FB-57FF-4B91-A622-44A514A51F13}" type="slidenum">
              <a:rPr lang="en-US" smtClean="0"/>
              <a:pPr>
                <a:defRPr/>
              </a:pPr>
              <a:t>129</a:t>
            </a:fld>
            <a:endParaRPr lang="en-US" dirty="0"/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4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5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6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7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8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16399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16389" idx="0"/>
            <a:endCxn id="16395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396" idx="0"/>
            <a:endCxn id="16395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393" idx="4"/>
            <a:endCxn id="16394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397" idx="6"/>
            <a:endCxn id="16394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395" idx="5"/>
            <a:endCxn id="16391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390" idx="2"/>
            <a:endCxn id="16395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390" idx="6"/>
            <a:endCxn id="16393" idx="2"/>
          </p:cNvCxnSpPr>
          <p:nvPr/>
        </p:nvCxnSpPr>
        <p:spPr>
          <a:xfrm flipV="1">
            <a:off x="5105400" y="4114800"/>
            <a:ext cx="914400" cy="136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6397" idx="2"/>
            <a:endCxn id="16391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6394" idx="4"/>
            <a:endCxn id="16392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6396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6396" idx="6"/>
            <a:endCxn id="16391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6391" idx="4"/>
            <a:endCxn id="16392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6397" idx="0"/>
            <a:endCxn id="16390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3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Web search basics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2578" name="Rectangle 5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9" name="Rectangle 6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0" name="Rectangle 7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1" name="Rectangle 8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2" name="Rectangle 9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3" name="Rectangle 10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4" name="Rectangle 11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5" name="Rectangle 12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6" name="Rectangle 13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7" name="Rectangle 14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8" name="Rectangle 15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9" name="Line 16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0" name="Line 17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1" name="Line 18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2" name="Line 19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3" name="Line 20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4" name="Line 21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7" name="Text Box 22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508875" y="5562600"/>
            <a:ext cx="1558925" cy="1219200"/>
            <a:chOff x="4730" y="3504"/>
            <a:chExt cx="982" cy="768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00" y="3504"/>
              <a:ext cx="768" cy="528"/>
              <a:chOff x="3264" y="2496"/>
              <a:chExt cx="768" cy="528"/>
            </a:xfrm>
          </p:grpSpPr>
          <p:sp>
            <p:nvSpPr>
              <p:cNvPr id="22574" name="Rectangle 25"/>
              <p:cNvSpPr>
                <a:spLocks noChangeArrowheads="1"/>
              </p:cNvSpPr>
              <p:nvPr/>
            </p:nvSpPr>
            <p:spPr bwMode="auto">
              <a:xfrm>
                <a:off x="3264" y="2592"/>
                <a:ext cx="768" cy="432"/>
              </a:xfrm>
              <a:prstGeom prst="rect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>
                      <a:alpha val="50000"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5" name="Oval 26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768" cy="144"/>
              </a:xfrm>
              <a:prstGeom prst="ellipse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3" name="Text Box 27"/>
            <p:cNvSpPr txBox="1">
              <a:spLocks noChangeArrowheads="1"/>
            </p:cNvSpPr>
            <p:nvPr/>
          </p:nvSpPr>
          <p:spPr bwMode="auto">
            <a:xfrm>
              <a:off x="4730" y="4022"/>
              <a:ext cx="9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Ad indexes</a:t>
              </a:r>
            </a:p>
          </p:txBody>
        </p:sp>
      </p:grpSp>
      <p:graphicFrame>
        <p:nvGraphicFramePr>
          <p:cNvPr id="794652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7010400" y="1676400"/>
          <a:ext cx="1654175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3" name="Document" r:id="rId4" imgW="5539012" imgH="8035023" progId="Word.Document.8">
                  <p:embed/>
                </p:oleObj>
              </mc:Choice>
              <mc:Fallback>
                <p:oleObj name="Document" r:id="rId4" imgW="5539012" imgH="8035023" progId="Word.Documen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76400"/>
                        <a:ext cx="1654175" cy="240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971802" y="2733675"/>
            <a:ext cx="2395539" cy="1290638"/>
            <a:chOff x="1872" y="1722"/>
            <a:chExt cx="1509" cy="813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899" y="1722"/>
              <a:ext cx="1482" cy="813"/>
              <a:chOff x="1899" y="2211"/>
              <a:chExt cx="1482" cy="813"/>
            </a:xfrm>
          </p:grpSpPr>
          <p:pic>
            <p:nvPicPr>
              <p:cNvPr id="22570" name="Picture 31" descr="MCj02149840000[1]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77" y="2521"/>
                <a:ext cx="507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71" name="Text Box 32"/>
              <p:cNvSpPr txBox="1">
                <a:spLocks noChangeArrowheads="1"/>
              </p:cNvSpPr>
              <p:nvPr/>
            </p:nvSpPr>
            <p:spPr bwMode="auto">
              <a:xfrm>
                <a:off x="1899" y="2211"/>
                <a:ext cx="148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800" dirty="0"/>
                  <a:t>Web </a:t>
                </a:r>
                <a:r>
                  <a:rPr lang="en-US" sz="1800" dirty="0" smtClean="0"/>
                  <a:t>spider/crawler</a:t>
                </a:r>
                <a:endParaRPr lang="en-US" sz="1800" dirty="0"/>
              </a:p>
            </p:txBody>
          </p:sp>
        </p:grpSp>
        <p:sp>
          <p:nvSpPr>
            <p:cNvPr id="22569" name="Line 33"/>
            <p:cNvSpPr>
              <a:spLocks noChangeShapeType="1"/>
            </p:cNvSpPr>
            <p:nvPr/>
          </p:nvSpPr>
          <p:spPr bwMode="auto">
            <a:xfrm flipH="1" flipV="1">
              <a:off x="1872" y="2016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2971800" y="33528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446463" y="4038600"/>
            <a:ext cx="1125537" cy="939800"/>
            <a:chOff x="2171" y="2544"/>
            <a:chExt cx="709" cy="592"/>
          </a:xfrm>
        </p:grpSpPr>
        <p:sp>
          <p:nvSpPr>
            <p:cNvPr id="22566" name="Text Box 36"/>
            <p:cNvSpPr txBox="1">
              <a:spLocks noChangeArrowheads="1"/>
            </p:cNvSpPr>
            <p:nvPr/>
          </p:nvSpPr>
          <p:spPr bwMode="auto">
            <a:xfrm>
              <a:off x="2171" y="2880"/>
              <a:ext cx="709" cy="256"/>
            </a:xfrm>
            <a:prstGeom prst="rect">
              <a:avLst/>
            </a:prstGeom>
            <a:solidFill>
              <a:schemeClr val="folHlink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Indexer</a:t>
              </a:r>
            </a:p>
          </p:txBody>
        </p:sp>
        <p:sp>
          <p:nvSpPr>
            <p:cNvPr id="22567" name="AutoShape 37"/>
            <p:cNvSpPr>
              <a:spLocks noChangeArrowheads="1"/>
            </p:cNvSpPr>
            <p:nvPr/>
          </p:nvSpPr>
          <p:spPr bwMode="auto">
            <a:xfrm>
              <a:off x="2448" y="2544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2743200" y="4978400"/>
            <a:ext cx="3962400" cy="1803400"/>
            <a:chOff x="1728" y="3136"/>
            <a:chExt cx="2496" cy="1136"/>
          </a:xfrm>
        </p:grpSpPr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1728" y="3504"/>
              <a:ext cx="2496" cy="768"/>
              <a:chOff x="1728" y="3504"/>
              <a:chExt cx="2496" cy="768"/>
            </a:xfrm>
          </p:grpSpPr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728" y="3504"/>
                <a:ext cx="768" cy="528"/>
                <a:chOff x="3264" y="2496"/>
                <a:chExt cx="768" cy="528"/>
              </a:xfrm>
            </p:grpSpPr>
            <p:sp>
              <p:nvSpPr>
                <p:cNvPr id="22564" name="Rectangle 41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5" name="Oval 42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2592" y="3504"/>
                <a:ext cx="768" cy="528"/>
                <a:chOff x="3264" y="2496"/>
                <a:chExt cx="768" cy="528"/>
              </a:xfrm>
            </p:grpSpPr>
            <p:sp>
              <p:nvSpPr>
                <p:cNvPr id="22562" name="Rectangle 44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3" name="Oval 45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>
                <a:off x="3456" y="3504"/>
                <a:ext cx="768" cy="528"/>
                <a:chOff x="3264" y="2496"/>
                <a:chExt cx="768" cy="528"/>
              </a:xfrm>
            </p:grpSpPr>
            <p:sp>
              <p:nvSpPr>
                <p:cNvPr id="22560" name="Rectangle 47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1" name="Oval 48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22559" name="Text Box 49"/>
              <p:cNvSpPr txBox="1">
                <a:spLocks noChangeArrowheads="1"/>
              </p:cNvSpPr>
              <p:nvPr/>
            </p:nvSpPr>
            <p:spPr bwMode="auto">
              <a:xfrm>
                <a:off x="2640" y="4022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Indexes</a:t>
                </a:r>
              </a:p>
            </p:txBody>
          </p:sp>
        </p:grpSp>
        <p:cxnSp>
          <p:nvCxnSpPr>
            <p:cNvPr id="22553" name="AutoShape 50"/>
            <p:cNvCxnSpPr>
              <a:cxnSpLocks noChangeShapeType="1"/>
              <a:stCxn id="22566" idx="2"/>
              <a:endCxn id="22565" idx="0"/>
            </p:cNvCxnSpPr>
            <p:nvPr/>
          </p:nvCxnSpPr>
          <p:spPr bwMode="auto">
            <a:xfrm flipH="1">
              <a:off x="2112" y="3136"/>
              <a:ext cx="4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4" name="AutoShape 51"/>
            <p:cNvCxnSpPr>
              <a:cxnSpLocks noChangeShapeType="1"/>
              <a:stCxn id="22566" idx="2"/>
              <a:endCxn id="22563" idx="0"/>
            </p:cNvCxnSpPr>
            <p:nvPr/>
          </p:nvCxnSpPr>
          <p:spPr bwMode="auto">
            <a:xfrm>
              <a:off x="2526" y="3136"/>
              <a:ext cx="450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5" name="AutoShape 52"/>
            <p:cNvCxnSpPr>
              <a:cxnSpLocks noChangeShapeType="1"/>
              <a:stCxn id="22566" idx="2"/>
              <a:endCxn id="22561" idx="0"/>
            </p:cNvCxnSpPr>
            <p:nvPr/>
          </p:nvCxnSpPr>
          <p:spPr bwMode="auto">
            <a:xfrm>
              <a:off x="2526" y="3136"/>
              <a:ext cx="13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5410200" y="4002088"/>
            <a:ext cx="3276600" cy="762000"/>
            <a:chOff x="3408" y="2521"/>
            <a:chExt cx="2064" cy="480"/>
          </a:xfrm>
        </p:grpSpPr>
        <p:sp>
          <p:nvSpPr>
            <p:cNvPr id="22549" name="Rectangle 54"/>
            <p:cNvSpPr>
              <a:spLocks noChangeArrowheads="1"/>
            </p:cNvSpPr>
            <p:nvPr/>
          </p:nvSpPr>
          <p:spPr bwMode="auto">
            <a:xfrm>
              <a:off x="3408" y="2521"/>
              <a:ext cx="2064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0" name="Rectangle 55"/>
            <p:cNvSpPr>
              <a:spLocks noChangeArrowheads="1"/>
            </p:cNvSpPr>
            <p:nvPr/>
          </p:nvSpPr>
          <p:spPr bwMode="auto">
            <a:xfrm>
              <a:off x="3503" y="2616"/>
              <a:ext cx="1393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1" name="AutoShape 56"/>
            <p:cNvSpPr>
              <a:spLocks noChangeArrowheads="1"/>
            </p:cNvSpPr>
            <p:nvPr/>
          </p:nvSpPr>
          <p:spPr bwMode="auto">
            <a:xfrm>
              <a:off x="4992" y="2617"/>
              <a:ext cx="432" cy="144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Search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553200" y="4876800"/>
            <a:ext cx="1371600" cy="609600"/>
            <a:chOff x="4128" y="3072"/>
            <a:chExt cx="864" cy="384"/>
          </a:xfrm>
        </p:grpSpPr>
        <p:sp>
          <p:nvSpPr>
            <p:cNvPr id="22547" name="AutoShape 58"/>
            <p:cNvSpPr>
              <a:spLocks noChangeArrowheads="1"/>
            </p:cNvSpPr>
            <p:nvPr/>
          </p:nvSpPr>
          <p:spPr bwMode="auto">
            <a:xfrm rot="1800000">
              <a:off x="4128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48" name="AutoShape 59"/>
            <p:cNvSpPr>
              <a:spLocks noChangeArrowheads="1"/>
            </p:cNvSpPr>
            <p:nvPr/>
          </p:nvSpPr>
          <p:spPr bwMode="auto">
            <a:xfrm rot="-1800000">
              <a:off x="4752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5562600" y="1600200"/>
            <a:ext cx="1782763" cy="2286000"/>
            <a:chOff x="3504" y="1008"/>
            <a:chExt cx="1123" cy="1440"/>
          </a:xfrm>
        </p:grpSpPr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3504" y="1008"/>
              <a:ext cx="1123" cy="691"/>
              <a:chOff x="3504" y="1008"/>
              <a:chExt cx="1123" cy="691"/>
            </a:xfrm>
          </p:grpSpPr>
          <p:pic>
            <p:nvPicPr>
              <p:cNvPr id="22545" name="Picture 62" descr="MCj03871500000[1]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04" y="1008"/>
                <a:ext cx="69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46" name="Text Box 63"/>
              <p:cNvSpPr txBox="1">
                <a:spLocks noChangeArrowheads="1"/>
              </p:cNvSpPr>
              <p:nvPr/>
            </p:nvSpPr>
            <p:spPr bwMode="auto">
              <a:xfrm>
                <a:off x="4164" y="1159"/>
                <a:ext cx="4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User</a:t>
                </a:r>
              </a:p>
            </p:txBody>
          </p:sp>
        </p:grpSp>
        <p:sp>
          <p:nvSpPr>
            <p:cNvPr id="22544" name="AutoShape 64"/>
            <p:cNvSpPr>
              <a:spLocks noChangeArrowheads="1"/>
            </p:cNvSpPr>
            <p:nvPr/>
          </p:nvSpPr>
          <p:spPr bwMode="auto">
            <a:xfrm>
              <a:off x="3696" y="1728"/>
              <a:ext cx="192" cy="720"/>
            </a:xfrm>
            <a:prstGeom prst="downArrow">
              <a:avLst>
                <a:gd name="adj1" fmla="val 50000"/>
                <a:gd name="adj2" fmla="val 9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254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58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iterative logic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, The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and The Unknown</a:t>
            </a:r>
          </a:p>
          <a:p>
            <a:pPr lvl="1"/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nodes won’t point to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nodes</a:t>
            </a:r>
          </a:p>
          <a:p>
            <a:pPr lvl="1"/>
            <a:r>
              <a:rPr lang="en-US" smtClean="0"/>
              <a:t>All other combinations plausible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83B44B52-5BF7-4D1C-9828-635EFDEACB00}" type="slidenum">
              <a:rPr lang="en-US" smtClean="0"/>
              <a:pPr>
                <a:defRPr/>
              </a:pPr>
              <a:t>130</a:t>
            </a:fld>
            <a:endParaRPr lang="en-US" dirty="0"/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8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9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20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21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22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17423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17413" idx="0"/>
            <a:endCxn id="17419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420" idx="0"/>
            <a:endCxn id="17419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417" idx="4"/>
            <a:endCxn id="17418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421" idx="6"/>
            <a:endCxn id="17418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419" idx="5"/>
            <a:endCxn id="17415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7414" idx="2"/>
            <a:endCxn id="17419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417" idx="2"/>
            <a:endCxn id="17414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7421" idx="2"/>
            <a:endCxn id="17415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7418" idx="4"/>
            <a:endCxn id="17416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7420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7420" idx="6"/>
            <a:endCxn id="17415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7415" idx="4"/>
            <a:endCxn id="17416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7421" idx="0"/>
            <a:endCxn id="17414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4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iterative logic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nodes won’t point to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nodes</a:t>
            </a:r>
          </a:p>
          <a:p>
            <a:pPr lvl="1"/>
            <a:r>
              <a:rPr lang="en-US" smtClean="0"/>
              <a:t>If you point to a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node, you’re </a:t>
            </a:r>
            <a:r>
              <a:rPr lang="en-US" smtClean="0">
                <a:solidFill>
                  <a:srgbClr val="FF0000"/>
                </a:solidFill>
              </a:rPr>
              <a:t>Bad</a:t>
            </a:r>
          </a:p>
          <a:p>
            <a:pPr lvl="1"/>
            <a:r>
              <a:rPr lang="en-US" smtClean="0"/>
              <a:t>If a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 points to you, you’re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F9B4C1D6-EAE8-4A5D-BB55-DE327A1C99F5}" type="slidenum">
              <a:rPr lang="en-US" smtClean="0"/>
              <a:pPr>
                <a:defRPr/>
              </a:pPr>
              <a:t>131</a:t>
            </a:fld>
            <a:endParaRPr lang="en-US" dirty="0"/>
          </a:p>
        </p:txBody>
      </p:sp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3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4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5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6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18447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18437" idx="0"/>
            <a:endCxn id="18443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444" idx="0"/>
            <a:endCxn id="18443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441" idx="4"/>
            <a:endCxn id="18442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445" idx="6"/>
            <a:endCxn id="18442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443" idx="5"/>
            <a:endCxn id="18439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438" idx="2"/>
            <a:endCxn id="18443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8441" idx="2"/>
            <a:endCxn id="18438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8445" idx="2"/>
            <a:endCxn id="18439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8442" idx="4"/>
            <a:endCxn id="18440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8444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8444" idx="6"/>
            <a:endCxn id="18439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8439" idx="4"/>
            <a:endCxn id="18440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8445" idx="0"/>
            <a:endCxn id="18438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iterative logic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nodes won’t point to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nodes</a:t>
            </a:r>
          </a:p>
          <a:p>
            <a:pPr lvl="1"/>
            <a:r>
              <a:rPr lang="en-US" smtClean="0"/>
              <a:t>If you point to a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node, you’re </a:t>
            </a:r>
            <a:r>
              <a:rPr lang="en-US" smtClean="0">
                <a:solidFill>
                  <a:srgbClr val="FF0000"/>
                </a:solidFill>
              </a:rPr>
              <a:t>Bad</a:t>
            </a:r>
          </a:p>
          <a:p>
            <a:pPr lvl="1"/>
            <a:r>
              <a:rPr lang="en-US" smtClean="0"/>
              <a:t>If a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 points to you, you’re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02541DE2-9D2A-4660-9447-DF5D4778B533}" type="slidenum">
              <a:rPr lang="en-US" smtClean="0"/>
              <a:pPr>
                <a:defRPr/>
              </a:pPr>
              <a:t>132</a:t>
            </a:fld>
            <a:endParaRPr lang="en-US" dirty="0"/>
          </a:p>
        </p:txBody>
      </p:sp>
      <p:sp>
        <p:nvSpPr>
          <p:cNvPr id="19461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4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9465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6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7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8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9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9470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19471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19461" idx="0"/>
            <a:endCxn id="19467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468" idx="0"/>
            <a:endCxn id="19467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465" idx="4"/>
            <a:endCxn id="19466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469" idx="6"/>
            <a:endCxn id="19466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467" idx="5"/>
            <a:endCxn id="19463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9462" idx="2"/>
            <a:endCxn id="19467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9465" idx="2"/>
            <a:endCxn id="19462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9469" idx="2"/>
            <a:endCxn id="19463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9466" idx="4"/>
            <a:endCxn id="19464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9468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9468" idx="6"/>
            <a:endCxn id="19463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9463" idx="4"/>
            <a:endCxn id="19464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469" idx="0"/>
            <a:endCxn id="19462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8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iterative logic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nodes won’t point to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nodes</a:t>
            </a:r>
          </a:p>
          <a:p>
            <a:pPr lvl="1"/>
            <a:r>
              <a:rPr lang="en-US" smtClean="0"/>
              <a:t>If you point to a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node, you’re </a:t>
            </a:r>
            <a:r>
              <a:rPr lang="en-US" smtClean="0">
                <a:solidFill>
                  <a:srgbClr val="FF0000"/>
                </a:solidFill>
              </a:rPr>
              <a:t>Bad</a:t>
            </a:r>
          </a:p>
          <a:p>
            <a:pPr lvl="1"/>
            <a:r>
              <a:rPr lang="en-US" smtClean="0"/>
              <a:t>If a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 points to you, you’re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AE2EEF4D-53B1-4D0B-B055-98DC2D5990A8}" type="slidenum">
              <a:rPr lang="en-US" smtClean="0"/>
              <a:pPr>
                <a:defRPr/>
              </a:pPr>
              <a:t>133</a:t>
            </a:fld>
            <a:endParaRPr lang="en-US" dirty="0"/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9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1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2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3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20494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20495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20485" idx="0"/>
            <a:endCxn id="20491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492" idx="0"/>
            <a:endCxn id="20491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489" idx="4"/>
            <a:endCxn id="20490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493" idx="6"/>
            <a:endCxn id="20490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0491" idx="5"/>
            <a:endCxn id="20487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0486" idx="2"/>
            <a:endCxn id="20491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489" idx="2"/>
            <a:endCxn id="20486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0493" idx="2"/>
            <a:endCxn id="20487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0490" idx="4"/>
            <a:endCxn id="20488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20492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0492" idx="6"/>
            <a:endCxn id="20487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0487" idx="4"/>
            <a:endCxn id="20488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0493" idx="0"/>
            <a:endCxn id="20486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8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other examples of link analysis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2667000"/>
          </a:xfrm>
        </p:spPr>
        <p:txBody>
          <a:bodyPr/>
          <a:lstStyle/>
          <a:p>
            <a:r>
              <a:rPr lang="en-US" dirty="0" smtClean="0"/>
              <a:t>Social networks are a rich source of grouping behavior</a:t>
            </a:r>
          </a:p>
          <a:p>
            <a:r>
              <a:rPr lang="en-US" dirty="0" smtClean="0"/>
              <a:t>E.g., Shoppers’ affinity – </a:t>
            </a:r>
            <a:r>
              <a:rPr lang="en-US" dirty="0" err="1" smtClean="0"/>
              <a:t>Goel+Goldstein</a:t>
            </a:r>
            <a:r>
              <a:rPr lang="en-US" dirty="0" smtClean="0"/>
              <a:t> 2010</a:t>
            </a:r>
          </a:p>
          <a:p>
            <a:pPr lvl="1"/>
            <a:r>
              <a:rPr lang="en-US" dirty="0" smtClean="0"/>
              <a:t>Consumers whose friends spend a lot, spend a lot themselves</a:t>
            </a:r>
          </a:p>
          <a:p>
            <a:pPr lvl="1"/>
            <a:r>
              <a:rPr lang="en-US" sz="2000" u="sng" dirty="0" smtClean="0">
                <a:solidFill>
                  <a:srgbClr val="3333CC"/>
                </a:solidFill>
              </a:rPr>
              <a:t>http://www.cs.cornell.edu/home/kleinber/networks-book/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648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n-lt"/>
              </a:rPr>
              <a:t>Bibliometrics</a:t>
            </a:r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e.g., citation analysis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58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l-GR" dirty="0"/>
              <a:t>Π</a:t>
            </a:r>
            <a:r>
              <a:rPr lang="el-GR" dirty="0" smtClean="0"/>
              <a:t>ερίληψη</a:t>
            </a:r>
            <a:endParaRPr lang="en-US" dirty="0" smtClean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6415087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Anchor text: What exactly are links on the web and why are they important for IR?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PageRank: the original algorithm that was used for link-based ranking on the web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Hubs &amp; Authorities: an alternative link-based ranking algorithm</a:t>
            </a:r>
            <a:endParaRPr lang="el-GR" dirty="0" smtClean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l-GR" dirty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spcBef>
                <a:spcPts val="700"/>
              </a:spcBef>
              <a:buClr>
                <a:srgbClr val="437085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Τι θα δούμε σήμερα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136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2209800"/>
            <a:ext cx="6934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   </a:t>
            </a:r>
            <a:r>
              <a:rPr lang="en-US" sz="2800" dirty="0" smtClean="0">
                <a:latin typeface="+mn-lt"/>
              </a:rPr>
              <a:t>Web: </a:t>
            </a:r>
            <a:r>
              <a:rPr lang="el-GR" sz="2800" dirty="0" smtClean="0">
                <a:latin typeface="+mn-lt"/>
              </a:rPr>
              <a:t>λίγη ιστορία και ο </a:t>
            </a:r>
            <a:r>
              <a:rPr lang="en-US" sz="2800" dirty="0" smtClean="0">
                <a:latin typeface="+mn-lt"/>
              </a:rPr>
              <a:t>web </a:t>
            </a:r>
            <a:r>
              <a:rPr lang="el-GR" sz="2800" dirty="0" err="1" smtClean="0">
                <a:latin typeface="+mn-lt"/>
              </a:rPr>
              <a:t>γράφος</a:t>
            </a:r>
            <a:r>
              <a:rPr lang="el-GR" sz="2800" dirty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και σημασία της άγκυρας </a:t>
            </a:r>
            <a:r>
              <a:rPr lang="en-US" sz="2800" dirty="0" smtClean="0">
                <a:latin typeface="+mn-lt"/>
              </a:rPr>
              <a:t>(anchor text)</a:t>
            </a:r>
            <a:endParaRPr lang="el-GR" sz="28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    Ανάλυση συνδέσμων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PageRank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HITS (</a:t>
            </a:r>
            <a:r>
              <a:rPr lang="el-GR" sz="2800" dirty="0" smtClean="0">
                <a:latin typeface="+mn-lt"/>
              </a:rPr>
              <a:t>Κομβικές σελίδες και σελίδες κύρους)</a:t>
            </a:r>
            <a:endParaRPr lang="en-US" sz="2800" dirty="0">
              <a:latin typeface="+mn-lt"/>
            </a:endParaRPr>
          </a:p>
          <a:p>
            <a:pPr marL="90488" lvl="1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 Διαφημίσεις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1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r" eaLnBrk="1" hangingPunct="1"/>
            <a:r>
              <a:rPr lang="el-GR" cap="none" dirty="0" smtClean="0">
                <a:ea typeface="ＭＳ Ｐゴシック" pitchFamily="-112" charset="-128"/>
              </a:rPr>
              <a:t>ΔΙΑΦΗΜΙΣΕΙΣ</a:t>
            </a:r>
            <a:r>
              <a:rPr lang="en-US" cap="none" dirty="0" smtClean="0">
                <a:ea typeface="ＭＳ Ｐゴシック" pitchFamily="-112" charset="-128"/>
              </a:rPr>
              <a:t/>
            </a:r>
            <a:br>
              <a:rPr lang="en-US" cap="none" dirty="0" smtClean="0">
                <a:ea typeface="ＭＳ Ｐゴシック" pitchFamily="-112" charset="-128"/>
              </a:rPr>
            </a:br>
            <a:endParaRPr lang="en-US" sz="2400" cap="none" dirty="0" smtClean="0">
              <a:ea typeface="ＭＳ Ｐゴシック" pitchFamily="-112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6C6797-B0F8-456D-ACC5-2181AE5D5579}" type="slidenum">
              <a:rPr lang="en-US"/>
              <a:pPr/>
              <a:t>137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19.3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077200" cy="3200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Graphical  graph banners on popular web sites (branding)</a:t>
            </a:r>
            <a:endParaRPr lang="en-US" dirty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cost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 mil (CPM)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model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dirty="0">
                <a:ea typeface="ＭＳ Ｐゴシック" pitchFamily="-112" charset="-128"/>
              </a:rPr>
              <a:t>the cost </a:t>
            </a:r>
            <a:r>
              <a:rPr lang="en-US" dirty="0" smtClean="0">
                <a:ea typeface="ＭＳ Ｐゴシック" pitchFamily="-112" charset="-128"/>
              </a:rPr>
              <a:t>of having </a:t>
            </a:r>
            <a:r>
              <a:rPr lang="en-US" dirty="0">
                <a:ea typeface="ＭＳ Ｐゴシック" pitchFamily="-112" charset="-128"/>
              </a:rPr>
              <a:t>its banner advertisement displayed 1000 </a:t>
            </a:r>
            <a:r>
              <a:rPr lang="en-US" dirty="0" smtClean="0">
                <a:ea typeface="ＭＳ Ｐゴシック" pitchFamily="-112" charset="-128"/>
              </a:rPr>
              <a:t>times </a:t>
            </a:r>
            <a:r>
              <a:rPr lang="en-US" dirty="0">
                <a:ea typeface="ＭＳ Ｐゴシック" pitchFamily="-112" charset="-128"/>
              </a:rPr>
              <a:t>(also known as </a:t>
            </a:r>
            <a:r>
              <a:rPr lang="en-US" dirty="0" smtClean="0">
                <a:ea typeface="ＭＳ Ｐゴシック" pitchFamily="-112" charset="-128"/>
              </a:rPr>
              <a:t>impressions)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cost per click (CPC) model</a:t>
            </a:r>
            <a:r>
              <a:rPr lang="en-US" dirty="0" smtClean="0">
                <a:ea typeface="ＭＳ Ｐゴシック" pitchFamily="-112" charset="-128"/>
              </a:rPr>
              <a:t>: number of clicks </a:t>
            </a:r>
            <a:r>
              <a:rPr lang="en-US" dirty="0">
                <a:ea typeface="ＭＳ Ｐゴシック" pitchFamily="-112" charset="-128"/>
              </a:rPr>
              <a:t>on the </a:t>
            </a:r>
            <a:r>
              <a:rPr lang="en-US" dirty="0" smtClean="0">
                <a:ea typeface="ＭＳ Ｐゴシック" pitchFamily="-112" charset="-128"/>
              </a:rPr>
              <a:t>advertisement (leads to </a:t>
            </a:r>
            <a:r>
              <a:rPr lang="en-US" dirty="0">
                <a:ea typeface="ＭＳ Ｐゴシック" pitchFamily="-112" charset="-128"/>
              </a:rPr>
              <a:t>a web page set up </a:t>
            </a:r>
            <a:r>
              <a:rPr lang="en-US" dirty="0" smtClean="0">
                <a:ea typeface="ＭＳ Ｐゴシック" pitchFamily="-112" charset="-128"/>
              </a:rPr>
              <a:t>to </a:t>
            </a:r>
            <a:r>
              <a:rPr lang="en-US" dirty="0">
                <a:ea typeface="ＭＳ Ｐゴシック" pitchFamily="-112" charset="-128"/>
              </a:rPr>
              <a:t>make a </a:t>
            </a:r>
            <a:r>
              <a:rPr lang="en-US" dirty="0" smtClean="0">
                <a:ea typeface="ＭＳ Ｐゴシック" pitchFamily="-112" charset="-128"/>
              </a:rPr>
              <a:t>purchase)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>
                <a:ea typeface="ＭＳ Ｐゴシック" pitchFamily="-112" charset="-128"/>
              </a:rPr>
              <a:t>brand promotion </a:t>
            </a:r>
            <a:r>
              <a:rPr lang="en-US" dirty="0" err="1" smtClean="0">
                <a:ea typeface="ＭＳ Ｐゴシック" pitchFamily="-112" charset="-128"/>
              </a:rPr>
              <a:t>vs</a:t>
            </a:r>
            <a:r>
              <a:rPr lang="en-US" dirty="0" smtClean="0">
                <a:ea typeface="ＭＳ Ｐゴシック" pitchFamily="-112" charset="-128"/>
              </a:rPr>
              <a:t> transaction-oriented advertising</a:t>
            </a:r>
            <a:endParaRPr lang="en-US" sz="800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138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Ads</a:t>
            </a:r>
          </a:p>
        </p:txBody>
      </p:sp>
    </p:spTree>
    <p:extLst>
      <p:ext uri="{BB962C8B-B14F-4D97-AF65-F5344CB8AC3E}">
        <p14:creationId xmlns:p14="http://schemas.microsoft.com/office/powerpoint/2010/main" val="121946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Brief (non-technical) history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 pitchFamily="-112" charset="-128"/>
              </a:rPr>
              <a:t>Early keyword-based engines ca. 1995-1997</a:t>
            </a:r>
          </a:p>
          <a:p>
            <a:pPr lvl="1" eaLnBrk="1" hangingPunct="1"/>
            <a:r>
              <a:rPr lang="en-US" sz="2800" smtClean="0">
                <a:ea typeface="ＭＳ Ｐゴシック" pitchFamily="-112" charset="-128"/>
              </a:rPr>
              <a:t>Altavista, Excite, Infoseek, Inktomi, Lycos</a:t>
            </a:r>
          </a:p>
          <a:p>
            <a:pPr eaLnBrk="1" hangingPunct="1"/>
            <a:r>
              <a:rPr lang="en-US" sz="3200" u="sng" smtClean="0">
                <a:ea typeface="ＭＳ Ｐゴシック" pitchFamily="-112" charset="-128"/>
              </a:rPr>
              <a:t>Paid search</a:t>
            </a:r>
            <a:r>
              <a:rPr lang="en-US" sz="3200" smtClean="0">
                <a:ea typeface="ＭＳ Ｐゴシック" pitchFamily="-112" charset="-128"/>
              </a:rPr>
              <a:t> ranking: Goto (morphed into Overture.com </a:t>
            </a:r>
            <a:r>
              <a:rPr lang="en-US" sz="3200" smtClean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3200" smtClean="0">
                <a:ea typeface="ＭＳ Ｐゴシック" pitchFamily="-112" charset="-128"/>
              </a:rPr>
              <a:t> Yahoo!)</a:t>
            </a:r>
          </a:p>
          <a:p>
            <a:pPr lvl="1" eaLnBrk="1" hangingPunct="1"/>
            <a:r>
              <a:rPr lang="en-US" sz="2800" smtClean="0">
                <a:ea typeface="ＭＳ Ｐゴシック" pitchFamily="-112" charset="-128"/>
              </a:rPr>
              <a:t>Your search ranking depended on how much you paid</a:t>
            </a:r>
          </a:p>
          <a:p>
            <a:pPr lvl="1" eaLnBrk="1" hangingPunct="1"/>
            <a:r>
              <a:rPr lang="en-US" sz="2800" smtClean="0">
                <a:ea typeface="ＭＳ Ｐゴシック" pitchFamily="-112" charset="-128"/>
              </a:rPr>
              <a:t>Auction for keywords: </a:t>
            </a:r>
            <a:r>
              <a:rPr lang="en-US" sz="2800" b="1" i="1" u="sng" smtClean="0">
                <a:ea typeface="ＭＳ Ｐゴシック" pitchFamily="-112" charset="-128"/>
              </a:rPr>
              <a:t>casino</a:t>
            </a:r>
            <a:r>
              <a:rPr lang="en-US" sz="2800" smtClean="0">
                <a:ea typeface="ＭＳ Ｐゴシック" pitchFamily="-112" charset="-128"/>
              </a:rPr>
              <a:t> was expensive!</a:t>
            </a:r>
          </a:p>
          <a:p>
            <a:pPr eaLnBrk="1" hangingPunct="1"/>
            <a:endParaRPr lang="en-US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2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30500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Search Engine Anatomy*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19.</a:t>
            </a:r>
            <a:r>
              <a:rPr lang="el-GR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8" y="1786562"/>
            <a:ext cx="3812217" cy="4238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2305" y="6338500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* The 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Anatomy of a Large-Scale </a:t>
            </a:r>
            <a:r>
              <a:rPr lang="en-US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Hypertextual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Web Search </a:t>
            </a:r>
            <a:r>
              <a:rPr lang="en-US" sz="1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Engine, Sergey </a:t>
            </a:r>
            <a:r>
              <a:rPr lang="en-US" sz="1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Brin</a:t>
            </a:r>
            <a:r>
              <a:rPr lang="en-US" sz="1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and Lawrence Page</a:t>
            </a:r>
            <a:endParaRPr lang="en-US" sz="1200" b="1" i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981200"/>
            <a:ext cx="44086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BigFiles</a:t>
            </a:r>
            <a:r>
              <a:rPr lang="en-US" sz="1600" dirty="0" smtClean="0">
                <a:latin typeface="+mn-lt"/>
              </a:rPr>
              <a:t>: virtual </a:t>
            </a:r>
            <a:r>
              <a:rPr lang="en-US" sz="1600" dirty="0">
                <a:latin typeface="+mn-lt"/>
              </a:rPr>
              <a:t>files spanning multiple file systems 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Repository:</a:t>
            </a:r>
            <a:r>
              <a:rPr lang="en-US" sz="1600" dirty="0" smtClean="0">
                <a:latin typeface="+mn-lt"/>
              </a:rPr>
              <a:t> full </a:t>
            </a:r>
            <a:r>
              <a:rPr lang="en-US" sz="1600" dirty="0">
                <a:latin typeface="+mn-lt"/>
              </a:rPr>
              <a:t>HTML of every web page</a:t>
            </a:r>
            <a:r>
              <a:rPr lang="en-US" sz="1600" dirty="0" smtClean="0">
                <a:latin typeface="+mn-lt"/>
              </a:rPr>
              <a:t>.</a:t>
            </a:r>
          </a:p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DocIndex</a:t>
            </a:r>
            <a:r>
              <a:rPr lang="en-US" sz="1600" dirty="0" smtClean="0">
                <a:latin typeface="+mn-lt"/>
              </a:rPr>
              <a:t>: info about files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H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it list: </a:t>
            </a:r>
            <a:r>
              <a:rPr lang="en-US" sz="1600" dirty="0" smtClean="0">
                <a:latin typeface="+mn-lt"/>
              </a:rPr>
              <a:t>list </a:t>
            </a:r>
            <a:r>
              <a:rPr lang="en-US" sz="1600" dirty="0">
                <a:latin typeface="+mn-lt"/>
              </a:rPr>
              <a:t>of occurrences of a particular word in a particular document including position, font, and capitalization </a:t>
            </a:r>
            <a:r>
              <a:rPr lang="en-US" sz="1600" dirty="0" smtClean="0">
                <a:latin typeface="+mn-lt"/>
              </a:rPr>
              <a:t>(fancy (title, anchor, </a:t>
            </a:r>
            <a:r>
              <a:rPr lang="en-US" sz="1600" dirty="0" err="1" smtClean="0">
                <a:latin typeface="+mn-lt"/>
              </a:rPr>
              <a:t>etc</a:t>
            </a:r>
            <a:r>
              <a:rPr lang="en-US" sz="1600" dirty="0" smtClean="0">
                <a:latin typeface="+mn-lt"/>
              </a:rPr>
              <a:t>), plain)</a:t>
            </a:r>
            <a:r>
              <a:rPr lang="en-US" sz="1600" dirty="0">
                <a:latin typeface="+mn-lt"/>
              </a:rPr>
              <a:t> </a:t>
            </a:r>
            <a:endParaRPr lang="en-US" sz="1600" dirty="0" smtClean="0">
              <a:latin typeface="+mn-lt"/>
            </a:endParaRP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Forward index </a:t>
            </a:r>
            <a:r>
              <a:rPr lang="en-US" sz="1600" dirty="0" smtClean="0">
                <a:latin typeface="+mn-lt"/>
              </a:rPr>
              <a:t>sorter -&gt;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Inverted index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Barrel: </a:t>
            </a:r>
            <a:r>
              <a:rPr lang="en-US" sz="1600" dirty="0" smtClean="0">
                <a:latin typeface="+mn-lt"/>
              </a:rPr>
              <a:t>ranges of </a:t>
            </a:r>
            <a:r>
              <a:rPr lang="en-US" sz="1600" dirty="0" err="1" smtClean="0">
                <a:latin typeface="+mn-lt"/>
              </a:rPr>
              <a:t>wordids</a:t>
            </a:r>
            <a:r>
              <a:rPr lang="en-US" sz="1600" dirty="0" smtClean="0">
                <a:latin typeface="+mn-lt"/>
              </a:rPr>
              <a:t> (forward, backward barrels)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20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3200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In </a:t>
            </a:r>
            <a:r>
              <a:rPr lang="en-US" dirty="0">
                <a:ea typeface="ＭＳ Ｐゴシック" pitchFamily="-112" charset="-128"/>
              </a:rPr>
              <a:t>response to the query </a:t>
            </a:r>
            <a:r>
              <a:rPr lang="en-US" i="1" dirty="0" smtClean="0">
                <a:ea typeface="ＭＳ Ｐゴシック" pitchFamily="-112" charset="-128"/>
              </a:rPr>
              <a:t>q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n-US" dirty="0" err="1" smtClean="0">
                <a:ea typeface="ＭＳ Ｐゴシック" pitchFamily="-112" charset="-128"/>
              </a:rPr>
              <a:t>Goto</a:t>
            </a:r>
            <a:endParaRPr lang="el-GR" dirty="0" smtClean="0">
              <a:ea typeface="ＭＳ Ｐゴシック" pitchFamily="-112" charset="-128"/>
            </a:endParaRPr>
          </a:p>
          <a:p>
            <a:pPr marL="0" indent="0" eaLnBrk="1" hangingPunct="1">
              <a:buFont typeface="Wingdings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return </a:t>
            </a:r>
            <a:r>
              <a:rPr lang="en-US" dirty="0">
                <a:ea typeface="ＭＳ Ｐゴシック" pitchFamily="-112" charset="-128"/>
              </a:rPr>
              <a:t>the pages of all </a:t>
            </a:r>
            <a:r>
              <a:rPr lang="en-US" dirty="0" smtClean="0">
                <a:ea typeface="ＭＳ Ｐゴシック" pitchFamily="-112" charset="-128"/>
              </a:rPr>
              <a:t>advertisers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who </a:t>
            </a:r>
            <a:r>
              <a:rPr lang="en-US" dirty="0">
                <a:ea typeface="ＭＳ Ｐゴシック" pitchFamily="-112" charset="-128"/>
              </a:rPr>
              <a:t>bid for </a:t>
            </a:r>
            <a:r>
              <a:rPr lang="en-US" i="1" dirty="0">
                <a:ea typeface="ＭＳ Ｐゴシック" pitchFamily="-112" charset="-128"/>
              </a:rPr>
              <a:t>q</a:t>
            </a:r>
            <a:r>
              <a:rPr lang="en-US" dirty="0">
                <a:ea typeface="ＭＳ Ｐゴシック" pitchFamily="-112" charset="-128"/>
              </a:rPr>
              <a:t>, ordered by their bids.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n-US" dirty="0">
                <a:ea typeface="ＭＳ Ｐゴシック" pitchFamily="-112" charset="-128"/>
              </a:rPr>
              <a:t>w</a:t>
            </a:r>
            <a:r>
              <a:rPr lang="en-US" dirty="0" smtClean="0">
                <a:ea typeface="ＭＳ Ｐゴシック" pitchFamily="-112" charset="-128"/>
              </a:rPr>
              <a:t>hen </a:t>
            </a:r>
            <a:r>
              <a:rPr lang="en-US" dirty="0">
                <a:ea typeface="ＭＳ Ｐゴシック" pitchFamily="-112" charset="-128"/>
              </a:rPr>
              <a:t>the user </a:t>
            </a:r>
            <a:r>
              <a:rPr lang="en-US" dirty="0" smtClean="0">
                <a:ea typeface="ＭＳ Ｐゴシック" pitchFamily="-112" charset="-128"/>
              </a:rPr>
              <a:t>clicked on </a:t>
            </a:r>
            <a:r>
              <a:rPr lang="en-US" dirty="0">
                <a:ea typeface="ＭＳ Ｐゴシック" pitchFamily="-112" charset="-128"/>
              </a:rPr>
              <a:t>one of the </a:t>
            </a:r>
            <a:r>
              <a:rPr lang="en-US" dirty="0" smtClean="0">
                <a:ea typeface="ＭＳ Ｐゴシック" pitchFamily="-112" charset="-128"/>
              </a:rPr>
              <a:t>returned results</a:t>
            </a:r>
            <a:r>
              <a:rPr lang="en-US" dirty="0">
                <a:ea typeface="ＭＳ Ｐゴシック" pitchFamily="-112" charset="-128"/>
              </a:rPr>
              <a:t>, the corresponding advertiser </a:t>
            </a:r>
            <a:r>
              <a:rPr lang="en-US" dirty="0" smtClean="0">
                <a:ea typeface="ＭＳ Ｐゴシック" pitchFamily="-112" charset="-128"/>
              </a:rPr>
              <a:t>payment </a:t>
            </a:r>
            <a:r>
              <a:rPr lang="en-US" dirty="0">
                <a:ea typeface="ＭＳ Ｐゴシック" pitchFamily="-112" charset="-128"/>
              </a:rPr>
              <a:t>to </a:t>
            </a:r>
            <a:r>
              <a:rPr lang="en-US" dirty="0" err="1">
                <a:ea typeface="ＭＳ Ｐゴシック" pitchFamily="-112" charset="-128"/>
              </a:rPr>
              <a:t>Goto</a:t>
            </a:r>
            <a:r>
              <a:rPr lang="en-US" dirty="0">
                <a:ea typeface="ＭＳ Ｐゴシック" pitchFamily="-112" charset="-128"/>
              </a:rPr>
              <a:t>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Initially, payment equal to </a:t>
            </a:r>
            <a:r>
              <a:rPr lang="en-US" dirty="0">
                <a:ea typeface="ＭＳ Ｐゴシック" pitchFamily="-112" charset="-128"/>
              </a:rPr>
              <a:t>bid for </a:t>
            </a:r>
            <a:r>
              <a:rPr lang="en-US" dirty="0" smtClean="0">
                <a:ea typeface="ＭＳ Ｐゴシック" pitchFamily="-112" charset="-128"/>
              </a:rPr>
              <a:t>q</a:t>
            </a:r>
          </a:p>
          <a:p>
            <a:pPr lvl="1" eaLnBrk="1" hangingPunct="1"/>
            <a:endParaRPr lang="en-US" sz="800" dirty="0">
              <a:ea typeface="ＭＳ Ｐゴシック" pitchFamily="-112" charset="-128"/>
            </a:endParaRPr>
          </a:p>
          <a:p>
            <a:pPr lvl="1" eaLnBrk="1" hangingPunct="1"/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Sponsored search </a:t>
            </a:r>
            <a:r>
              <a:rPr lang="en-US" sz="3200" dirty="0" smtClean="0">
                <a:ea typeface="ＭＳ Ｐゴシック" pitchFamily="-112" charset="-128"/>
              </a:rPr>
              <a:t>or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advertising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140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Ads in </a:t>
            </a:r>
            <a:r>
              <a:rPr lang="en-US" dirty="0" err="1" smtClean="0">
                <a:ea typeface="ＭＳ Ｐゴシック" pitchFamily="-112" charset="-128"/>
              </a:rPr>
              <a:t>Goto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074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141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Ads in </a:t>
            </a:r>
            <a:r>
              <a:rPr lang="en-US" dirty="0" err="1" smtClean="0">
                <a:ea typeface="ＭＳ Ｐゴシック" pitchFamily="-112" charset="-128"/>
              </a:rPr>
              <a:t>Goto</a:t>
            </a:r>
            <a:endParaRPr lang="en-US" dirty="0" smtClean="0">
              <a:ea typeface="ＭＳ Ｐゴシック" pitchFamily="-112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6629400" cy="479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3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3200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ea typeface="ＭＳ Ｐゴシック" pitchFamily="-112" charset="-128"/>
              </a:rPr>
              <a:t>P</a:t>
            </a:r>
            <a:r>
              <a:rPr lang="en-US" dirty="0" smtClean="0">
                <a:ea typeface="ＭＳ Ｐゴシック" pitchFamily="-112" charset="-128"/>
              </a:rPr>
              <a:t>rovide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pure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results </a:t>
            </a:r>
            <a:r>
              <a:rPr lang="en-US" dirty="0" smtClean="0">
                <a:ea typeface="ＭＳ Ｐゴシック" pitchFamily="-112" charset="-128"/>
              </a:rPr>
              <a:t>(generally </a:t>
            </a:r>
            <a:r>
              <a:rPr lang="en-US" dirty="0">
                <a:ea typeface="ＭＳ Ｐゴシック" pitchFamily="-112" charset="-128"/>
              </a:rPr>
              <a:t>known as algorithmic </a:t>
            </a:r>
            <a:r>
              <a:rPr lang="en-US" dirty="0" smtClean="0">
                <a:ea typeface="ＭＳ Ｐゴシック" pitchFamily="-112" charset="-128"/>
              </a:rPr>
              <a:t>or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organic search </a:t>
            </a:r>
            <a:r>
              <a:rPr lang="en-US" dirty="0">
                <a:ea typeface="ＭＳ Ｐゴシック" pitchFamily="-112" charset="-128"/>
              </a:rPr>
              <a:t>results) as the primary response to </a:t>
            </a:r>
            <a:r>
              <a:rPr lang="en-US" dirty="0" smtClean="0">
                <a:ea typeface="ＭＳ Ｐゴシック" pitchFamily="-112" charset="-128"/>
              </a:rPr>
              <a:t>a user’s </a:t>
            </a:r>
            <a:r>
              <a:rPr lang="en-US" dirty="0">
                <a:ea typeface="ＭＳ Ｐゴシック" pitchFamily="-112" charset="-128"/>
              </a:rPr>
              <a:t>search,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together </a:t>
            </a:r>
            <a:r>
              <a:rPr lang="en-US" dirty="0">
                <a:ea typeface="ＭＳ Ｐゴシック" pitchFamily="-112" charset="-128"/>
              </a:rPr>
              <a:t>with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sponsored search results </a:t>
            </a:r>
            <a:r>
              <a:rPr lang="en-US" dirty="0">
                <a:ea typeface="ＭＳ Ｐゴシック" pitchFamily="-112" charset="-128"/>
              </a:rPr>
              <a:t>displayed </a:t>
            </a:r>
            <a:r>
              <a:rPr lang="en-US" dirty="0" smtClean="0">
                <a:ea typeface="ＭＳ Ｐゴシック" pitchFamily="-112" charset="-128"/>
              </a:rPr>
              <a:t>separately and </a:t>
            </a:r>
            <a:r>
              <a:rPr lang="en-US" dirty="0">
                <a:ea typeface="ＭＳ Ｐゴシック" pitchFamily="-112" charset="-128"/>
              </a:rPr>
              <a:t>distinctively to the right of the algorithmic results. </a:t>
            </a:r>
            <a:endParaRPr lang="en-US" sz="800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142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Ads</a:t>
            </a:r>
          </a:p>
        </p:txBody>
      </p:sp>
    </p:spTree>
    <p:extLst>
      <p:ext uri="{BB962C8B-B14F-4D97-AF65-F5344CB8AC3E}">
        <p14:creationId xmlns:p14="http://schemas.microsoft.com/office/powerpoint/2010/main" val="11137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smtClean="0">
              <a:ea typeface="ＭＳ Ｐゴシック" pitchFamily="-112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mtClean="0">
              <a:ea typeface="ＭＳ Ｐゴシック" pitchFamily="-112" charset="-128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658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992688" y="5938838"/>
            <a:ext cx="3846512" cy="466725"/>
          </a:xfrm>
          <a:prstGeom prst="leftArrowCallout">
            <a:avLst>
              <a:gd name="adj1" fmla="val 25000"/>
              <a:gd name="adj2" fmla="val 25000"/>
              <a:gd name="adj3" fmla="val 137358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" pitchFamily="-112" charset="0"/>
              </a:rPr>
              <a:t>Algorithmic results.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876800" y="2827338"/>
            <a:ext cx="2357438" cy="830262"/>
          </a:xfrm>
          <a:prstGeom prst="rightArrowCallout">
            <a:avLst>
              <a:gd name="adj1" fmla="val 25000"/>
              <a:gd name="adj2" fmla="val 25000"/>
              <a:gd name="adj3" fmla="val 33310"/>
              <a:gd name="adj4" fmla="val 6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" pitchFamily="-112" charset="0"/>
              </a:rPr>
              <a:t>Paid</a:t>
            </a:r>
          </a:p>
          <a:p>
            <a:pPr algn="ctr" eaLnBrk="0" hangingPunct="0"/>
            <a:r>
              <a:rPr lang="en-US">
                <a:latin typeface="Times" pitchFamily="-112" charset="0"/>
              </a:rPr>
              <a:t>Search Ads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EC0370-A48A-4F4C-881F-03CF741B0AD6}" type="slidenum">
              <a:rPr lang="en-US"/>
              <a:pPr/>
              <a:t>144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0446"/>
            <a:ext cx="5105400" cy="6218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56388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location</a:t>
            </a:r>
            <a:endParaRPr lang="el-GR" sz="1100" dirty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324600" y="5943600"/>
            <a:ext cx="0" cy="30480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19800" y="6248400"/>
            <a:ext cx="304800" cy="0"/>
          </a:xfrm>
          <a:prstGeom prst="straightConnector1">
            <a:avLst/>
          </a:prstGeom>
          <a:ln w="95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7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3200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Search Engine Marketing  (SEM)</a:t>
            </a:r>
            <a:endParaRPr lang="en-US" b="1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dirty="0">
                <a:ea typeface="ＭＳ Ｐゴシック" pitchFamily="-112" charset="-128"/>
              </a:rPr>
              <a:t>U</a:t>
            </a:r>
            <a:r>
              <a:rPr lang="en-US" dirty="0" smtClean="0">
                <a:ea typeface="ＭＳ Ｐゴシック" pitchFamily="-112" charset="-128"/>
              </a:rPr>
              <a:t>nderstanding </a:t>
            </a:r>
            <a:r>
              <a:rPr lang="en-US" dirty="0">
                <a:ea typeface="ＭＳ Ｐゴシック" pitchFamily="-112" charset="-128"/>
              </a:rPr>
              <a:t>how search engines do </a:t>
            </a:r>
            <a:r>
              <a:rPr lang="en-US" dirty="0" smtClean="0">
                <a:ea typeface="ＭＳ Ｐゴシック" pitchFamily="-112" charset="-128"/>
              </a:rPr>
              <a:t>ranking </a:t>
            </a:r>
            <a:r>
              <a:rPr lang="en-US" dirty="0">
                <a:ea typeface="ＭＳ Ｐゴシック" pitchFamily="-112" charset="-128"/>
              </a:rPr>
              <a:t>and how </a:t>
            </a:r>
            <a:r>
              <a:rPr lang="en-US" dirty="0" smtClean="0">
                <a:ea typeface="ＭＳ Ｐゴシック" pitchFamily="-112" charset="-128"/>
              </a:rPr>
              <a:t>to allocate </a:t>
            </a:r>
            <a:r>
              <a:rPr lang="en-US" dirty="0">
                <a:ea typeface="ＭＳ Ｐゴシック" pitchFamily="-112" charset="-128"/>
              </a:rPr>
              <a:t>marketing campaign budgets to different keywords and to </a:t>
            </a:r>
            <a:r>
              <a:rPr lang="en-US" dirty="0" smtClean="0">
                <a:ea typeface="ＭＳ Ｐゴシック" pitchFamily="-112" charset="-128"/>
              </a:rPr>
              <a:t>different sponsored </a:t>
            </a:r>
            <a:r>
              <a:rPr lang="en-US" dirty="0">
                <a:ea typeface="ＭＳ Ｐゴシック" pitchFamily="-112" charset="-128"/>
              </a:rPr>
              <a:t>search engines </a:t>
            </a:r>
            <a:endParaRPr lang="en-US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Click spam</a:t>
            </a:r>
            <a:r>
              <a:rPr lang="en-US" dirty="0" smtClean="0">
                <a:ea typeface="ＭＳ Ｐゴシック" pitchFamily="-112" charset="-128"/>
              </a:rPr>
              <a:t>: clicks </a:t>
            </a:r>
            <a:r>
              <a:rPr lang="en-US" dirty="0">
                <a:ea typeface="ＭＳ Ｐゴシック" pitchFamily="-112" charset="-128"/>
              </a:rPr>
              <a:t>on sponsored search results that are not from </a:t>
            </a:r>
            <a:r>
              <a:rPr lang="en-US" dirty="0" smtClean="0">
                <a:ea typeface="ＭＳ Ｐゴシック" pitchFamily="-112" charset="-128"/>
              </a:rPr>
              <a:t>bona ﬁde </a:t>
            </a:r>
            <a:r>
              <a:rPr lang="en-US" dirty="0">
                <a:ea typeface="ＭＳ Ｐゴシック" pitchFamily="-112" charset="-128"/>
              </a:rPr>
              <a:t>search users.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For </a:t>
            </a:r>
            <a:r>
              <a:rPr lang="en-US" dirty="0">
                <a:ea typeface="ＭＳ Ｐゴシック" pitchFamily="-112" charset="-128"/>
              </a:rPr>
              <a:t>instance, a devious </a:t>
            </a:r>
            <a:r>
              <a:rPr lang="en-US" dirty="0" smtClean="0">
                <a:ea typeface="ＭＳ Ｐゴシック" pitchFamily="-112" charset="-128"/>
              </a:rPr>
              <a:t>advertiser</a:t>
            </a:r>
            <a:endParaRPr lang="en-US" sz="400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145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Ads</a:t>
            </a:r>
          </a:p>
        </p:txBody>
      </p:sp>
    </p:spTree>
    <p:extLst>
      <p:ext uri="{BB962C8B-B14F-4D97-AF65-F5344CB8AC3E}">
        <p14:creationId xmlns:p14="http://schemas.microsoft.com/office/powerpoint/2010/main" val="312533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3200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Paid inclusion: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pay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to have one’s web page included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in the search engine’s index 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Different search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engines have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different policies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on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whether to allow paid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inclusion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, and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whether such a payment has any effect on ranking in search results.</a:t>
            </a:r>
            <a:endParaRPr lang="en-US" sz="400" dirty="0" smtClean="0">
              <a:solidFill>
                <a:schemeClr val="tx2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146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Ads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257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Similar problems with TV/newspapers</a:t>
            </a:r>
            <a:endParaRPr lang="el-GR" sz="2800" i="1" dirty="0">
              <a:solidFill>
                <a:schemeClr val="accent6">
                  <a:lumMod val="50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424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77200" cy="3200400"/>
          </a:xfrm>
        </p:spPr>
        <p:txBody>
          <a:bodyPr/>
          <a:lstStyle/>
          <a:p>
            <a:r>
              <a:rPr lang="en-US" dirty="0" smtClean="0"/>
              <a:t>Advertisers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bid for keywords </a:t>
            </a:r>
            <a:r>
              <a:rPr lang="en-US" dirty="0" smtClean="0"/>
              <a:t>– sale by auction.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Open system</a:t>
            </a:r>
            <a:r>
              <a:rPr lang="en-US" dirty="0" smtClean="0"/>
              <a:t>: Anybody can participate and bid on keywords.</a:t>
            </a:r>
          </a:p>
          <a:p>
            <a:r>
              <a:rPr lang="en-US" dirty="0" smtClean="0"/>
              <a:t>Advertisers are only charged when somebody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clicks</a:t>
            </a:r>
            <a:r>
              <a:rPr lang="en-US" dirty="0" smtClean="0"/>
              <a:t> on their </a:t>
            </a:r>
            <a:r>
              <a:rPr lang="en-US" dirty="0" err="1" smtClean="0"/>
              <a:t>ad.</a:t>
            </a:r>
            <a:endParaRPr lang="en-US" dirty="0" smtClean="0"/>
          </a:p>
          <a:p>
            <a:r>
              <a:rPr lang="en-US" dirty="0" smtClean="0"/>
              <a:t>Important area for search engines –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computational advertising.</a:t>
            </a:r>
          </a:p>
          <a:p>
            <a:pPr lvl="1"/>
            <a:r>
              <a:rPr lang="en-US" dirty="0" smtClean="0"/>
              <a:t>an additional fraction of a cent from each ad means billions of additional revenue for the search engine.</a:t>
            </a:r>
            <a:endParaRPr lang="en-US" sz="400" dirty="0" smtClean="0">
              <a:solidFill>
                <a:schemeClr val="tx2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147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How are ads ranked?</a:t>
            </a:r>
          </a:p>
        </p:txBody>
      </p:sp>
    </p:spTree>
    <p:extLst>
      <p:ext uri="{BB962C8B-B14F-4D97-AF65-F5344CB8AC3E}">
        <p14:creationId xmlns:p14="http://schemas.microsoft.com/office/powerpoint/2010/main" val="182792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77200" cy="3200400"/>
          </a:xfrm>
        </p:spPr>
        <p:txBody>
          <a:bodyPr/>
          <a:lstStyle/>
          <a:p>
            <a:r>
              <a:rPr lang="en-US" dirty="0" smtClean="0"/>
              <a:t>How does the auction determine an ad’s rank and the price paid for the ad?</a:t>
            </a:r>
          </a:p>
          <a:p>
            <a:pPr lvl="1"/>
            <a:r>
              <a:rPr lang="en-US" dirty="0" smtClean="0"/>
              <a:t>Basis is a second price auction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148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How are ads ranked?</a:t>
            </a:r>
          </a:p>
        </p:txBody>
      </p:sp>
    </p:spTree>
    <p:extLst>
      <p:ext uri="{BB962C8B-B14F-4D97-AF65-F5344CB8AC3E}">
        <p14:creationId xmlns:p14="http://schemas.microsoft.com/office/powerpoint/2010/main" val="38329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Google’s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second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price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auction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-32" y="3214710"/>
            <a:ext cx="8991632" cy="29574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bid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: maximum bid for a click by advertiser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CTR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: click-through rate: when an ad is displayed, what percentage of time do users click on it?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CTR is a measure of </a:t>
            </a:r>
            <a:r>
              <a:rPr lang="de-DE" sz="2200" dirty="0" err="1" smtClean="0">
                <a:solidFill>
                  <a:srgbClr val="0070C0"/>
                </a:solidFill>
                <a:latin typeface="+mj-lt"/>
              </a:rPr>
              <a:t>relevance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ad rank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: bid × CTR: this trades off (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) how much money the advertiser is willing to pay against (ii) how relevant the ad is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smtClean="0">
                <a:solidFill>
                  <a:srgbClr val="0070C0"/>
                </a:solidFill>
                <a:latin typeface="+mj-lt"/>
              </a:rPr>
              <a:t> rank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: rank in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auction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paid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: second price auction price paid by advertise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r</a:t>
            </a:r>
          </a:p>
          <a:p>
            <a:pPr lvl="1"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9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5" y="1500174"/>
            <a:ext cx="5889545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46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graph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41148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Anchor text </a:t>
            </a:r>
            <a:r>
              <a:rPr lang="en-US" dirty="0" smtClean="0">
                <a:latin typeface="+mn-lt"/>
              </a:rPr>
              <a:t>&lt;a&gt;&lt;/a&gt;</a:t>
            </a:r>
          </a:p>
          <a:p>
            <a:r>
              <a:rPr lang="en-US" dirty="0" smtClean="0">
                <a:latin typeface="+mn-lt"/>
              </a:rPr>
              <a:t>In-links/Out-links</a:t>
            </a:r>
          </a:p>
          <a:p>
            <a:r>
              <a:rPr lang="en-US" dirty="0" smtClean="0">
                <a:latin typeface="+mn-lt"/>
              </a:rPr>
              <a:t>In-degree (8-15)</a:t>
            </a:r>
          </a:p>
          <a:p>
            <a:r>
              <a:rPr lang="en-US" dirty="0" smtClean="0">
                <a:latin typeface="+mn-lt"/>
              </a:rPr>
              <a:t>Out-degree</a:t>
            </a:r>
            <a:endParaRPr lang="en-US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14" y="3098800"/>
            <a:ext cx="28670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57" y="3098800"/>
            <a:ext cx="42481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2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Google’s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second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price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auction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-32" y="2928934"/>
            <a:ext cx="8929750" cy="39290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buClr>
                <a:srgbClr val="336699"/>
              </a:buClr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Second price auction: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The advertiser pays the minimum amount </a:t>
            </a:r>
          </a:p>
          <a:p>
            <a:pPr lvl="1">
              <a:buClr>
                <a:srgbClr val="336699"/>
              </a:buClr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necessary to maintain their position in the auction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(plus 1 cent).</a:t>
            </a:r>
          </a:p>
          <a:p>
            <a:pPr lvl="1"/>
            <a:endParaRPr lang="en-US" sz="10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price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(this will result in rank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=rank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/>
            <a:endParaRPr lang="en-US" sz="10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de-DE" dirty="0" smtClean="0">
                <a:solidFill>
                  <a:schemeClr val="tx1"/>
                </a:solidFill>
                <a:latin typeface="+mj-lt"/>
              </a:rPr>
              <a:t>price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/ CTR</a:t>
            </a:r>
            <a:r>
              <a:rPr lang="de-DE" baseline="-25000" dirty="0" smtClean="0">
                <a:solidFill>
                  <a:schemeClr val="tx1"/>
                </a:solidFill>
                <a:latin typeface="+mj-lt"/>
              </a:rPr>
              <a:t>1</a:t>
            </a:r>
          </a:p>
          <a:p>
            <a:pPr lvl="1"/>
            <a:endParaRPr lang="de-DE" sz="1000" baseline="-250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3.00 × 0.03/0.06 = 1.50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1.00 × 0.08/0.03 = 2.67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bid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× 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4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/CTR</a:t>
            </a:r>
            <a:r>
              <a:rPr lang="en-US" baseline="-25000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= 4.00 × 0.01/0.08 = 0.50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9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5" y="1500174"/>
            <a:ext cx="5889545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8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Keywords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with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high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bids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572592" cy="5143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According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to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http://www.cwire.org/highest-paying-search-terms/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$69.1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mesothelioma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treatment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options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$65.9 	personal injury lawyer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michigan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$62.6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student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loans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consolidation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$61.4 	car accident attorney los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angeles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sz="2200" dirty="0" smtClean="0">
                <a:solidFill>
                  <a:schemeClr val="tx1"/>
                </a:solidFill>
                <a:latin typeface="+mj-lt"/>
              </a:rPr>
              <a:t>$59.4 	online car </a:t>
            </a:r>
            <a:r>
              <a:rPr lang="fr-FR" sz="22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fr-FR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200" dirty="0" err="1" smtClean="0">
                <a:solidFill>
                  <a:schemeClr val="tx1"/>
                </a:solidFill>
                <a:latin typeface="+mj-lt"/>
              </a:rPr>
              <a:t>quotes</a:t>
            </a:r>
            <a:endParaRPr lang="fr-FR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$59.4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arizona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dui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lawyer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$46.4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asbestos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cancer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$40.1 	home equity line of credit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$39.8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life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quotes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$39.2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refinancing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$38.7 	equity line of credit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+mj-lt"/>
              </a:rPr>
              <a:t>$38.0 	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lasik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eye surgery new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york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city</a:t>
            </a: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$37.0 	2nd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mortgage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$35.9 	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free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car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insurance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quote</a:t>
            </a:r>
            <a:endParaRPr lang="de-DE" sz="2200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8139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7201"/>
            <a:ext cx="285212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710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Search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ads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A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win-win-win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8286808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search engine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company gets revenue every time somebody clicks on an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ad.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user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only clicks on an ad if they are interested in the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ad.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Search engines punish misleading and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nonrelevant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ads.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As a result, users are often satisfied with what they find after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clicking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on an ad.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The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advertiser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finds new customers in a cost-effective way.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993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Not a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win-win-win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Keyword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arbitrage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2000240"/>
            <a:ext cx="8286808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Buy a keyword on Google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Then redirect traffic to a third party that is paying much more than you are paying Google.</a:t>
            </a:r>
          </a:p>
          <a:p>
            <a:pPr lvl="2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E.g., redirect to a page full of ads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This rarely makes sense for the user.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Ad spammers keep inventing new tricks.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The search engines need time to catch up with them.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80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5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Not a win-win-win: Violation of trademarks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785926"/>
            <a:ext cx="8286808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Example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geico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During part of 2005: The search term “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geico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” on Google was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bought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by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competitors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Geico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lost this case in the United States.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Louis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Vuitton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lost similar case in Europe (2010).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It’s potentially misleading to users to trigger an ad off of a trademark if the user can’t buy the product on the site.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488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077200" cy="3200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“A </a:t>
            </a:r>
            <a:r>
              <a:rPr lang="en-US" dirty="0"/>
              <a:t>Gizmodo </a:t>
            </a:r>
            <a:r>
              <a:rPr lang="en-US" dirty="0">
                <a:hlinkClick r:id="rId2"/>
              </a:rPr>
              <a:t>report</a:t>
            </a:r>
            <a:r>
              <a:rPr lang="en-US" dirty="0"/>
              <a:t> caused quite a stir this week with claims from former Facebook contract employees that the social-media behemoth </a:t>
            </a:r>
            <a:r>
              <a:rPr lang="en-US" i="1" dirty="0"/>
              <a:t>suppresses conservative stories in its Trending Topics feed</a:t>
            </a:r>
            <a:r>
              <a:rPr lang="en-US" dirty="0"/>
              <a:t>. Facebook has </a:t>
            </a:r>
            <a:r>
              <a:rPr lang="en-US" dirty="0">
                <a:hlinkClick r:id="rId3"/>
              </a:rPr>
              <a:t>denied</a:t>
            </a:r>
            <a:r>
              <a:rPr lang="en-US" dirty="0"/>
              <a:t> the allegations and noted there’s no evidence to substantiate the claims</a:t>
            </a:r>
            <a:r>
              <a:rPr lang="en-US" dirty="0" smtClean="0"/>
              <a:t>.”</a:t>
            </a:r>
            <a:endParaRPr lang="en-US" sz="800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E5E3F-D76D-4BD1-8563-D69F32E59B24}" type="slidenum">
              <a:rPr lang="en-US"/>
              <a:pPr/>
              <a:t>156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Importance of ranking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189" y="577193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11 May, 2016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57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</a:t>
            </a:r>
            <a:r>
              <a:rPr lang="en-US" dirty="0" smtClean="0">
                <a:ea typeface="ＭＳ Ｐゴシック" pitchFamily="-112" charset="-128"/>
              </a:rPr>
              <a:t>9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Τις αντίστοιχες 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διαλέξεις του μεταπτυχιακού μαθήματος «Κοινωνικά Δίκτυα και Μέσα»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Graph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the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distribution of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in-degrees is </a:t>
            </a:r>
            <a:r>
              <a:rPr lang="en-US" sz="2800" dirty="0" smtClean="0">
                <a:latin typeface="+mn-lt"/>
              </a:rPr>
              <a:t>not Poisson </a:t>
            </a:r>
            <a:r>
              <a:rPr lang="en-US" sz="2800" dirty="0">
                <a:latin typeface="+mn-lt"/>
              </a:rPr>
              <a:t>distribution </a:t>
            </a:r>
            <a:r>
              <a:rPr lang="en-US" sz="2800" dirty="0" smtClean="0">
                <a:latin typeface="+mn-lt"/>
              </a:rPr>
              <a:t>(if </a:t>
            </a:r>
            <a:r>
              <a:rPr lang="en-US" sz="2800" dirty="0">
                <a:latin typeface="+mn-lt"/>
              </a:rPr>
              <a:t>every web page </a:t>
            </a:r>
            <a:r>
              <a:rPr lang="en-US" sz="2800" dirty="0" smtClean="0">
                <a:latin typeface="+mn-lt"/>
              </a:rPr>
              <a:t>were to </a:t>
            </a:r>
            <a:r>
              <a:rPr lang="en-US" sz="2800" dirty="0">
                <a:latin typeface="+mn-lt"/>
              </a:rPr>
              <a:t>pick the destinations of its links uniformly at </a:t>
            </a:r>
            <a:r>
              <a:rPr lang="en-US" sz="2800" dirty="0" smtClean="0">
                <a:latin typeface="+mn-lt"/>
              </a:rPr>
              <a:t>random).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8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ower </a:t>
            </a:r>
            <a:r>
              <a:rPr lang="en-US" sz="2800" dirty="0">
                <a:latin typeface="+mn-lt"/>
              </a:rPr>
              <a:t>law, </a:t>
            </a:r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the </a:t>
            </a:r>
            <a:r>
              <a:rPr lang="en-US" sz="2800" dirty="0">
                <a:latin typeface="+mn-lt"/>
              </a:rPr>
              <a:t>total number </a:t>
            </a:r>
            <a:r>
              <a:rPr lang="en-US" sz="2800" dirty="0" smtClean="0">
                <a:latin typeface="+mn-lt"/>
              </a:rPr>
              <a:t>of web </a:t>
            </a:r>
            <a:r>
              <a:rPr lang="en-US" sz="2800" dirty="0">
                <a:latin typeface="+mn-lt"/>
              </a:rPr>
              <a:t>pages with in-degree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is proportional </a:t>
            </a:r>
            <a:r>
              <a:rPr lang="en-US" sz="2800" dirty="0">
                <a:latin typeface="+mn-lt"/>
              </a:rPr>
              <a:t>to 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1/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2800" b="1" i="1" baseline="30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α</a:t>
            </a:r>
            <a:r>
              <a:rPr lang="en-US" sz="2800" dirty="0" smtClean="0">
                <a:latin typeface="+mn-lt"/>
              </a:rPr>
              <a:t> </a:t>
            </a:r>
          </a:p>
          <a:p>
            <a:r>
              <a:rPr lang="en-US" sz="2800" dirty="0" smtClean="0">
                <a:latin typeface="+mn-lt"/>
              </a:rPr>
              <a:t>		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α</a:t>
            </a:r>
            <a:r>
              <a:rPr lang="en-US" sz="2800" dirty="0" smtClean="0">
                <a:latin typeface="+mn-lt"/>
              </a:rPr>
              <a:t> typically 2.1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91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+mn-lt"/>
              </a:rPr>
              <a:t>Που αλλού είδαμε παρόμοια κατανομή</a:t>
            </a:r>
            <a:r>
              <a:rPr lang="en-US" i="1" dirty="0">
                <a:latin typeface="+mn-lt"/>
              </a:rPr>
              <a:t>;</a:t>
            </a:r>
            <a:endParaRPr lang="el-GR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21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graph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0292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Σελίδες που οδηγούν στο </a:t>
            </a:r>
            <a:r>
              <a:rPr lang="en-US" sz="2000" dirty="0" smtClean="0">
                <a:latin typeface="+mn-lt"/>
              </a:rPr>
              <a:t>SCC </a:t>
            </a:r>
            <a:r>
              <a:rPr lang="el-GR" sz="2000" dirty="0" smtClean="0">
                <a:latin typeface="+mn-lt"/>
              </a:rPr>
              <a:t>αλλά όχι το ανάποδο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OUT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Σελίδες  στις οποίες μπορούμε να φτάσουμε από το </a:t>
            </a:r>
            <a:r>
              <a:rPr lang="en-US" sz="2000" dirty="0" smtClean="0">
                <a:latin typeface="+mn-lt"/>
              </a:rPr>
              <a:t>SCC </a:t>
            </a:r>
            <a:r>
              <a:rPr lang="el-GR" sz="2000" dirty="0" smtClean="0">
                <a:latin typeface="+mn-lt"/>
              </a:rPr>
              <a:t>αλλά δεν οδηγούν σε αυτό</a:t>
            </a:r>
          </a:p>
          <a:p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32" y="1600200"/>
            <a:ext cx="487251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459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Bow-tie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shape</a:t>
            </a:r>
          </a:p>
          <a:p>
            <a:r>
              <a:rPr lang="el-GR" dirty="0" smtClean="0">
                <a:latin typeface="+mn-lt"/>
              </a:rPr>
              <a:t>Τρεις κατηγορίες: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</a:t>
            </a:r>
            <a:r>
              <a:rPr lang="en-US" dirty="0">
                <a:latin typeface="+mn-lt"/>
              </a:rPr>
              <a:t>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OUT</a:t>
            </a:r>
            <a:r>
              <a:rPr lang="en-US" dirty="0" smtClean="0">
                <a:latin typeface="+mn-lt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SCC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5146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Περιέχει μια μεγάλη ισχυρά συνδεδεμένη συνιστώσα </a:t>
            </a:r>
            <a:r>
              <a:rPr lang="en-US" dirty="0" smtClean="0">
                <a:latin typeface="+mn-lt"/>
              </a:rPr>
              <a:t>(Strongly Connected Component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SCC</a:t>
            </a:r>
            <a:r>
              <a:rPr lang="en-US" dirty="0" smtClean="0">
                <a:latin typeface="+mn-lt"/>
              </a:rPr>
              <a:t>))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26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graph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6388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From the book Networks, Crowds, and Markets: Reasoning about a Highly Connected World. By David Easley and Jon Kleinberg. Cambridge University Press, 2010. Complete preprint on-line at 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http://www.cs.cornell.edu/home/kleinber/networks-book/</a:t>
            </a:r>
            <a:endParaRPr lang="el-GR" sz="11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838200"/>
            <a:ext cx="514378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26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graph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595021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IN, OUT same size, SCC larger</a:t>
            </a:r>
          </a:p>
          <a:p>
            <a:r>
              <a:rPr lang="en-US" dirty="0">
                <a:latin typeface="+mn-lt"/>
              </a:rPr>
              <a:t>R</a:t>
            </a:r>
            <a:r>
              <a:rPr lang="en-US" dirty="0" smtClean="0">
                <a:latin typeface="+mn-lt"/>
              </a:rPr>
              <a:t>emaining pages: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Tubes: small </a:t>
            </a:r>
            <a:r>
              <a:rPr lang="en-US" dirty="0">
                <a:latin typeface="+mn-lt"/>
              </a:rPr>
              <a:t>sets of pages outside SCC that</a:t>
            </a:r>
          </a:p>
          <a:p>
            <a:r>
              <a:rPr lang="en-US" dirty="0" smtClean="0">
                <a:latin typeface="+mn-lt"/>
              </a:rPr>
              <a:t>	lead </a:t>
            </a:r>
            <a:r>
              <a:rPr lang="en-US" dirty="0">
                <a:latin typeface="+mn-lt"/>
              </a:rPr>
              <a:t>directly from IN to OUT, </a:t>
            </a:r>
            <a:endParaRPr lang="en-US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Tendrils: either </a:t>
            </a:r>
            <a:r>
              <a:rPr lang="en-US" dirty="0">
                <a:latin typeface="+mn-lt"/>
              </a:rPr>
              <a:t>lead nowhere from </a:t>
            </a:r>
            <a:r>
              <a:rPr lang="en-US" dirty="0" smtClean="0">
                <a:latin typeface="+mn-lt"/>
              </a:rPr>
              <a:t>IN, or </a:t>
            </a:r>
            <a:r>
              <a:rPr lang="en-US" dirty="0">
                <a:latin typeface="+mn-lt"/>
              </a:rPr>
              <a:t>from </a:t>
            </a:r>
            <a:r>
              <a:rPr lang="en-US" dirty="0" smtClean="0">
                <a:latin typeface="+mn-lt"/>
              </a:rPr>
              <a:t>	nowhere </a:t>
            </a:r>
            <a:r>
              <a:rPr lang="en-US" dirty="0">
                <a:latin typeface="+mn-lt"/>
              </a:rPr>
              <a:t>to OUT.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9909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4419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Small disconnected components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20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Τι θα δούμε σήμερα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2209800"/>
            <a:ext cx="6934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   </a:t>
            </a:r>
            <a:r>
              <a:rPr lang="en-US" sz="2800" dirty="0" smtClean="0">
                <a:latin typeface="+mn-lt"/>
              </a:rPr>
              <a:t>Web: </a:t>
            </a:r>
            <a:r>
              <a:rPr lang="el-GR" sz="2800" dirty="0" smtClean="0">
                <a:latin typeface="+mn-lt"/>
              </a:rPr>
              <a:t>λίγη ιστορία και ο </a:t>
            </a:r>
            <a:r>
              <a:rPr lang="en-US" sz="2800" dirty="0" smtClean="0">
                <a:latin typeface="+mn-lt"/>
              </a:rPr>
              <a:t>web </a:t>
            </a:r>
            <a:r>
              <a:rPr lang="el-GR" sz="2800" dirty="0" err="1" smtClean="0">
                <a:latin typeface="+mn-lt"/>
              </a:rPr>
              <a:t>γράφος</a:t>
            </a:r>
            <a:r>
              <a:rPr lang="el-GR" sz="2800" dirty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και σημασία της άγκυρας </a:t>
            </a:r>
            <a:r>
              <a:rPr lang="en-US" sz="2800" dirty="0" smtClean="0">
                <a:latin typeface="+mn-lt"/>
              </a:rPr>
              <a:t>(anchor text)</a:t>
            </a:r>
            <a:endParaRPr lang="el-GR" sz="28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    Ανάλυση συνδέσμων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PageRank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HITS (</a:t>
            </a:r>
            <a:r>
              <a:rPr lang="el-GR" sz="2800" dirty="0" smtClean="0">
                <a:latin typeface="+mn-lt"/>
              </a:rPr>
              <a:t>Κομβικές σελίδες και σελίδες κύρους)</a:t>
            </a:r>
            <a:endParaRPr lang="en-US" sz="2800" dirty="0">
              <a:latin typeface="+mn-lt"/>
            </a:endParaRPr>
          </a:p>
          <a:p>
            <a:pPr marL="90488" lvl="1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 Διαφημίσεις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Τι (άλλο) θα δούμε σήμερα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2209800"/>
            <a:ext cx="6934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+mn-lt"/>
              </a:rPr>
              <a:t>Ανάλυση συνδέσμων (</a:t>
            </a:r>
            <a:r>
              <a:rPr lang="en-US" sz="3200" dirty="0" smtClean="0">
                <a:latin typeface="+mn-lt"/>
              </a:rPr>
              <a:t>Link Analysis)</a:t>
            </a:r>
          </a:p>
          <a:p>
            <a:endParaRPr lang="en-US" sz="32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   </a:t>
            </a:r>
            <a:r>
              <a:rPr lang="en-US" sz="2800" dirty="0" smtClean="0">
                <a:latin typeface="+mn-lt"/>
              </a:rPr>
              <a:t>Web: </a:t>
            </a:r>
            <a:r>
              <a:rPr lang="el-GR" sz="2800" dirty="0" smtClean="0">
                <a:latin typeface="+mn-lt"/>
              </a:rPr>
              <a:t>λίγη ιστορία και ο </a:t>
            </a:r>
            <a:r>
              <a:rPr lang="el-GR" sz="2800" dirty="0" err="1" smtClean="0">
                <a:latin typeface="+mn-lt"/>
              </a:rPr>
              <a:t>γράφος</a:t>
            </a:r>
            <a:r>
              <a:rPr lang="el-GR" sz="2800" dirty="0" smtClean="0">
                <a:latin typeface="+mn-lt"/>
              </a:rPr>
              <a:t>,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σημασία της άγκυρας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(anchor text)</a:t>
            </a:r>
            <a:endParaRPr lang="el-GR" sz="28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    Ανάλυση συνδέσμων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PageRank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HITS (</a:t>
            </a:r>
            <a:r>
              <a:rPr lang="el-GR" sz="2800" dirty="0" smtClean="0">
                <a:latin typeface="+mn-lt"/>
              </a:rPr>
              <a:t>Κομβικές σελίδες και σελίδες κύρους)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Κείμενο Άγκυρας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21</a:t>
            </a:fld>
            <a:endParaRPr lang="en-US"/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10322"/>
            <a:ext cx="5943600" cy="250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3914" y="4215027"/>
            <a:ext cx="83924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Clr>
                <a:srgbClr val="357E69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Anchor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text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(κείμενο άγκυρας)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κείμενο που περιβάλει τον σύνδεσμο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</a:rPr>
              <a:t> </a:t>
            </a:r>
            <a:r>
              <a:rPr lang="el-GR" sz="2000" dirty="0" smtClean="0">
                <a:latin typeface="Calibri" charset="0"/>
              </a:rPr>
              <a:t>Παράδειγμα</a:t>
            </a:r>
            <a:r>
              <a:rPr lang="en-US" sz="2000" dirty="0" smtClean="0">
                <a:latin typeface="Calibri" charset="0"/>
              </a:rPr>
              <a:t>: </a:t>
            </a:r>
            <a:r>
              <a:rPr lang="en-US" sz="2000" dirty="0">
                <a:latin typeface="Calibri" charset="0"/>
              </a:rPr>
              <a:t>“You can find  cheap cars  ˂a </a:t>
            </a:r>
            <a:r>
              <a:rPr lang="en-US" sz="2000" dirty="0" err="1">
                <a:latin typeface="Calibri" charset="0"/>
              </a:rPr>
              <a:t>href</a:t>
            </a:r>
            <a:r>
              <a:rPr lang="en-US" sz="2000" dirty="0">
                <a:latin typeface="Calibri" charset="0"/>
              </a:rPr>
              <a:t> =http://…˃here ˂/a ˃. ”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latin typeface="Calibri" charset="0"/>
              </a:rPr>
              <a:t>Anchor text: “You can find cheap </a:t>
            </a:r>
            <a:r>
              <a:rPr lang="en-US" sz="2000" dirty="0" smtClean="0">
                <a:latin typeface="Calibri" charset="0"/>
              </a:rPr>
              <a:t>cars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Σημασία των συνδέσεων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22</a:t>
            </a:fld>
            <a:endParaRPr lang="en-US"/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172200" cy="260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0493" y="4403116"/>
            <a:ext cx="85058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1</a:t>
            </a:r>
            <a:r>
              <a:rPr lang="el-GR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A hyperlink is a quality signal.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sz="2200" dirty="0" smtClean="0">
                <a:solidFill>
                  <a:srgbClr val="000000"/>
                </a:solidFill>
                <a:latin typeface="Calibri" charset="0"/>
              </a:rPr>
              <a:t>Η σύνδεση </a:t>
            </a:r>
            <a:r>
              <a:rPr lang="en-US" sz="2000" i="1" dirty="0" smtClean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i="1" baseline="-25000" dirty="0" smtClean="0">
                <a:solidFill>
                  <a:srgbClr val="FF0000"/>
                </a:solidFill>
                <a:latin typeface="Calibri" charset="0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→ </a:t>
            </a:r>
            <a:r>
              <a:rPr lang="en-US" sz="2000" i="1" dirty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baseline="-25000" dirty="0">
                <a:solidFill>
                  <a:srgbClr val="FF0000"/>
                </a:solidFill>
                <a:latin typeface="Calibri" charset="0"/>
              </a:rPr>
              <a:t>2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υποδηλώνει ότι ο συγγραφέας του </a:t>
            </a:r>
            <a:r>
              <a:rPr lang="en-US" sz="2000" i="1" dirty="0" smtClean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el-GR" sz="2000" i="1" baseline="-25000" dirty="0" smtClean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θεωρεί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το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    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καλής ποιότητας και συναφές. 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8329130" cy="497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l-GR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Το κείμενο της άγκυρας περιγράφει το περιεχόμενο του </a:t>
            </a:r>
            <a:r>
              <a:rPr lang="en-US" i="1" dirty="0" smtClean="0">
                <a:latin typeface="Calibri" charset="0"/>
              </a:rPr>
              <a:t>d</a:t>
            </a:r>
            <a:r>
              <a:rPr lang="en-US" i="1" baseline="-25000" dirty="0" smtClean="0">
                <a:latin typeface="Calibri" charset="0"/>
              </a:rPr>
              <a:t>2</a:t>
            </a:r>
            <a:r>
              <a:rPr lang="en-US" i="1" dirty="0" smtClean="0">
                <a:latin typeface="Calibri" charset="0"/>
              </a:rPr>
              <a:t>.</a:t>
            </a:r>
            <a:endParaRPr lang="en-US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Κείμενο Άγκυρας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23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346" y="1652132"/>
            <a:ext cx="845797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 smtClean="0">
                <a:solidFill>
                  <a:srgbClr val="000000"/>
                </a:solidFill>
                <a:latin typeface="+mn-lt"/>
              </a:rPr>
              <a:t>Χρήση μόνο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ή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 + [anchor text →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2971800"/>
            <a:ext cx="7862887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Α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ναζήτηση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[text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of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+ [anchor text →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συχνά πιο αποτελεσματική από την αναζήτηση μόνο του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text of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] 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 smtClean="0">
                <a:solidFill>
                  <a:schemeClr val="tx1"/>
                </a:solidFill>
                <a:latin typeface="Calibri" charset="0"/>
              </a:rPr>
              <a:t>Παράδειγμα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: </a:t>
            </a:r>
            <a:r>
              <a:rPr lang="el-GR" dirty="0" smtClean="0">
                <a:latin typeface="Calibri" charset="0"/>
              </a:rPr>
              <a:t>Ερώτημα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Calibri" charset="0"/>
              </a:rPr>
              <a:t>IBM</a:t>
            </a:r>
            <a:endParaRPr lang="en-US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IBM’s copyright page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many spam pages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</a:rPr>
              <a:t>wikipedia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 article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May not match IBM home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</a:rPr>
              <a:t>page!</a:t>
            </a:r>
            <a:r>
              <a:rPr lang="el-GR" sz="20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</a:rPr>
              <a:t>if 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IBM home page is mostly graphics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Κείμενο Άγκυρας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24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1752600"/>
            <a:ext cx="8548928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Αναζήτηση με χρήση του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[anchor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text →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]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καλύτερη για το ερώτημα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IBM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1800" dirty="0" smtClean="0">
                <a:latin typeface="Calibri" charset="0"/>
              </a:rPr>
              <a:t>Η σελίδα με τις περισσότερες εμφανίσεις του όρου </a:t>
            </a:r>
            <a:r>
              <a:rPr lang="en-US" sz="1800" i="1" dirty="0" smtClean="0">
                <a:solidFill>
                  <a:schemeClr val="tx1"/>
                </a:solidFill>
                <a:latin typeface="Calibri" charset="0"/>
              </a:rPr>
              <a:t>IBM 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Calibri" charset="0"/>
              </a:rPr>
              <a:t>είναι η </a:t>
            </a:r>
            <a:endParaRPr lang="en-US" sz="18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1800" dirty="0">
                <a:solidFill>
                  <a:schemeClr val="tx1"/>
                </a:solidFill>
                <a:latin typeface="Calibri" charset="0"/>
              </a:rPr>
              <a:t>	www.ibm.com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0" name="Picture 6" descr="35f-ib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51956"/>
            <a:ext cx="6515099" cy="36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543975" y="2923492"/>
            <a:ext cx="3124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 million pieces of anchor text with “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ibm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” send a strong signal</a:t>
            </a:r>
          </a:p>
        </p:txBody>
      </p:sp>
    </p:spTree>
    <p:extLst>
      <p:ext uri="{BB962C8B-B14F-4D97-AF65-F5344CB8AC3E}">
        <p14:creationId xmlns:p14="http://schemas.microsoft.com/office/powerpoint/2010/main" val="19196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Κείμενο Άγκυρας στο Ευρετήριο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25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548205" cy="89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437085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600" dirty="0" smtClean="0">
                <a:solidFill>
                  <a:srgbClr val="000000"/>
                </a:solidFill>
                <a:latin typeface="Calibri" charset="0"/>
              </a:rPr>
              <a:t>Άρα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sz="2600" dirty="0" smtClean="0">
                <a:solidFill>
                  <a:srgbClr val="000000"/>
                </a:solidFill>
                <a:latin typeface="Calibri" charset="0"/>
              </a:rPr>
              <a:t>Το κείμενο στην άγκυρα αποτελεί καλύτερη περιγραφή του περιεχομένου της σελίδας από ότι το περιεχόμενο της</a:t>
            </a:r>
            <a:endParaRPr lang="en-US" sz="26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362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Όταν κατασκευάζουμε το ευρετήριο για ένα έγγραφο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συμπεριλαμβάνουμε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με κάποιο βάρος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και το κείμενο της άγκυρας των συνδέσεων που δείχνουν στο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939922" y="4789962"/>
            <a:ext cx="135518" cy="3048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046546" y="3799362"/>
            <a:ext cx="2134294" cy="571498"/>
          </a:xfrm>
          <a:prstGeom prst="flowChart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Rockwell" pitchFamily="18" charset="0"/>
              </a:rPr>
              <a:t>www.ibm.com</a:t>
            </a:r>
            <a:endParaRPr lang="en-US" sz="1400" dirty="0">
              <a:latin typeface="Rockwell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38200" y="3581400"/>
            <a:ext cx="2790825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Armonk, NY-based </a:t>
            </a:r>
            <a:r>
              <a:rPr lang="en-US" sz="1400" dirty="0" smtClean="0">
                <a:latin typeface="Rockwell" pitchFamily="18" charset="0"/>
              </a:rPr>
              <a:t>computer</a:t>
            </a:r>
          </a:p>
          <a:p>
            <a:pPr algn="ctr">
              <a:spcBef>
                <a:spcPct val="20000"/>
              </a:spcBef>
            </a:pPr>
            <a:r>
              <a:rPr lang="en-US" sz="1400" dirty="0" smtClean="0">
                <a:latin typeface="Rockwell" pitchFamily="18" charset="0"/>
              </a:rPr>
              <a:t>giant </a:t>
            </a:r>
            <a:r>
              <a:rPr lang="en-US" sz="1400" u="sng" dirty="0" smtClean="0">
                <a:solidFill>
                  <a:srgbClr val="3333CC"/>
                </a:solidFill>
                <a:latin typeface="Rockwell" pitchFamily="18" charset="0"/>
              </a:rPr>
              <a:t>IBM</a:t>
            </a:r>
            <a:r>
              <a:rPr lang="en-US" sz="1400" dirty="0" smtClean="0">
                <a:latin typeface="Rockwell" pitchFamily="18" charset="0"/>
              </a:rPr>
              <a:t> announced today</a:t>
            </a:r>
            <a:endParaRPr lang="en-US" sz="1400" dirty="0">
              <a:latin typeface="Rockwell" pitchFamily="18" charset="0"/>
            </a:endParaRPr>
          </a:p>
        </p:txBody>
      </p:sp>
      <p:cxnSp>
        <p:nvCxnSpPr>
          <p:cNvPr id="11" name="AutoShape 7"/>
          <p:cNvCxnSpPr>
            <a:cxnSpLocks noChangeShapeType="1"/>
            <a:stCxn id="10" idx="2"/>
            <a:endCxn id="9" idx="1"/>
          </p:cNvCxnSpPr>
          <p:nvPr/>
        </p:nvCxnSpPr>
        <p:spPr bwMode="auto">
          <a:xfrm flipV="1">
            <a:off x="2233613" y="4085111"/>
            <a:ext cx="2812933" cy="62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33400" y="4876800"/>
            <a:ext cx="2913639" cy="1083374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Joe’s computer hardware links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Sun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HP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IBM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2438400" y="4267200"/>
            <a:ext cx="2574844" cy="571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665214" y="5035841"/>
            <a:ext cx="2706126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Big Blue</a:t>
            </a:r>
            <a:r>
              <a:rPr lang="en-US" sz="1400" dirty="0">
                <a:solidFill>
                  <a:srgbClr val="3333CC"/>
                </a:solidFill>
                <a:latin typeface="Rockwell" pitchFamily="18" charset="0"/>
              </a:rPr>
              <a:t> </a:t>
            </a:r>
            <a:r>
              <a:rPr lang="en-US" sz="1400" dirty="0">
                <a:latin typeface="Rockwell" pitchFamily="18" charset="0"/>
              </a:rPr>
              <a:t>today announced</a:t>
            </a:r>
          </a:p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record profits for the quarter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5521322" y="4370860"/>
            <a:ext cx="135518" cy="4191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5943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Weighted: Use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idf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for common words such as Click, Here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Also, extended anchor text</a:t>
            </a:r>
            <a:endParaRPr lang="el-GR" sz="2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Google Bombs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676400"/>
            <a:ext cx="8076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Google bomb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: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a search with “bad” results due to maliciously manipulated anchor text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.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159" y="2754312"/>
            <a:ext cx="8686800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</a:rPr>
              <a:t>Google introduced a new weighting function in January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2007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Can </a:t>
            </a:r>
            <a:r>
              <a:rPr lang="en-US" sz="2000" i="1" dirty="0">
                <a:solidFill>
                  <a:srgbClr val="C00000"/>
                </a:solidFill>
                <a:latin typeface="+mn-lt"/>
              </a:rPr>
              <a:t>score anchor text with weight depending on the authority of the anchor page’s website</a:t>
            </a:r>
          </a:p>
          <a:p>
            <a:pPr lvl="1" eaLnBrk="1" hangingPunct="1"/>
            <a:r>
              <a:rPr lang="el-GR" sz="1800" dirty="0" smtClean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E.g</a:t>
            </a:r>
            <a:r>
              <a:rPr lang="en-US" sz="1800" dirty="0">
                <a:latin typeface="+mn-lt"/>
              </a:rPr>
              <a:t>., if we were to assume that content from cnn.com or yahoo.com </a:t>
            </a:r>
            <a:r>
              <a:rPr lang="el-GR" sz="1800" dirty="0" smtClean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is </a:t>
            </a:r>
            <a:r>
              <a:rPr lang="en-US" sz="1800" dirty="0">
                <a:latin typeface="+mn-lt"/>
              </a:rPr>
              <a:t>authoritative, then trust the anchor text from </a:t>
            </a:r>
            <a:r>
              <a:rPr lang="en-US" sz="1800" dirty="0" smtClean="0">
                <a:latin typeface="+mn-lt"/>
              </a:rPr>
              <a:t>them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1400" dirty="0" smtClean="0">
                <a:latin typeface="+mn-lt"/>
              </a:rPr>
              <a:t>Miserable failure (Bush 2004)</a:t>
            </a:r>
            <a:endParaRPr lang="el-GR" sz="1400" dirty="0" smtClean="0">
              <a:latin typeface="+mn-lt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Still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some remnants: [dangerous cult] on Google, Bing, Yahoo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>
                <a:latin typeface="+mn-lt"/>
              </a:rPr>
              <a:t>Coordinated link creation by those who dislike the Church of Scientology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Defused Google bombs: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[dumb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motherf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…], [who is a failure?], [evil empire] [cheerful achievement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]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55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Anchor Text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Other applications</a:t>
            </a:r>
          </a:p>
          <a:p>
            <a:pPr lvl="1" eaLnBrk="1" hangingPunct="1"/>
            <a:r>
              <a:rPr lang="en-US" sz="3200" smtClean="0"/>
              <a:t>Weighting/filtering links in the graph</a:t>
            </a:r>
          </a:p>
          <a:p>
            <a:pPr lvl="1" eaLnBrk="1" hangingPunct="1"/>
            <a:r>
              <a:rPr lang="en-US" sz="3200" smtClean="0"/>
              <a:t>Generating page descriptions from anchor text</a:t>
            </a:r>
            <a:endParaRPr lang="en-US" sz="2800" smtClean="0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21.1.1</a:t>
            </a:r>
          </a:p>
        </p:txBody>
      </p:sp>
    </p:spTree>
    <p:extLst>
      <p:ext uri="{BB962C8B-B14F-4D97-AF65-F5344CB8AC3E}">
        <p14:creationId xmlns:p14="http://schemas.microsoft.com/office/powerpoint/2010/main" val="3894835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Υπόθεση </a:t>
            </a:r>
            <a:r>
              <a:rPr lang="en-US" dirty="0" smtClean="0"/>
              <a:t> 2: annotation of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8F7F4-3A95-4FE3-9463-1B61255A37D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5604" name="Picture 7" descr="PPT242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991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257800" y="1447800"/>
            <a:ext cx="685800" cy="30480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2590800"/>
            <a:ext cx="7858125" cy="4010025"/>
            <a:chOff x="643428" y="2895600"/>
            <a:chExt cx="7857143" cy="4009553"/>
          </a:xfrm>
        </p:grpSpPr>
        <p:pic>
          <p:nvPicPr>
            <p:cNvPr id="25607" name="Picture 8" descr="PPT242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28" y="3124200"/>
              <a:ext cx="7857143" cy="378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Down Arrow 10"/>
            <p:cNvSpPr/>
            <p:nvPr/>
          </p:nvSpPr>
          <p:spPr>
            <a:xfrm>
              <a:off x="3810094" y="2895600"/>
              <a:ext cx="1219048" cy="152382"/>
            </a:xfrm>
            <a:prstGeom prst="downArrow">
              <a:avLst/>
            </a:prstGeom>
            <a:solidFill>
              <a:srgbClr val="00A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82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Τι θα δούμε σήμερα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2209800"/>
            <a:ext cx="6934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   </a:t>
            </a:r>
            <a:r>
              <a:rPr lang="en-US" sz="2800" dirty="0" smtClean="0">
                <a:latin typeface="+mn-lt"/>
              </a:rPr>
              <a:t>Web: </a:t>
            </a:r>
            <a:r>
              <a:rPr lang="el-GR" sz="2800" dirty="0" smtClean="0">
                <a:latin typeface="+mn-lt"/>
              </a:rPr>
              <a:t>λίγη ιστορία και ο </a:t>
            </a:r>
            <a:r>
              <a:rPr lang="en-US" sz="2800" dirty="0" smtClean="0">
                <a:latin typeface="+mn-lt"/>
              </a:rPr>
              <a:t>web </a:t>
            </a:r>
            <a:r>
              <a:rPr lang="el-GR" sz="2800" dirty="0" err="1" smtClean="0">
                <a:latin typeface="+mn-lt"/>
              </a:rPr>
              <a:t>γράφος</a:t>
            </a:r>
            <a:r>
              <a:rPr lang="el-GR" sz="2800" dirty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και σημασία της άγκυρας </a:t>
            </a:r>
            <a:r>
              <a:rPr lang="en-US" sz="2800" dirty="0" smtClean="0">
                <a:latin typeface="+mn-lt"/>
              </a:rPr>
              <a:t>(anchor text)</a:t>
            </a:r>
            <a:endParaRPr lang="el-GR" sz="28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    Ανάλυση συνδέσμων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PageRank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HITS (</a:t>
            </a:r>
            <a:r>
              <a:rPr lang="el-GR" sz="2800" dirty="0" smtClean="0">
                <a:latin typeface="+mn-lt"/>
              </a:rPr>
              <a:t>Κομβικές σελίδες και σελίδες κύρους)</a:t>
            </a:r>
            <a:endParaRPr lang="en-US" sz="2800" dirty="0">
              <a:latin typeface="+mn-lt"/>
            </a:endParaRPr>
          </a:p>
          <a:p>
            <a:pPr marL="90488" lvl="1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 Διαφημίσεις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45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Τι θα δούμε σήμερα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7432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Πως διαφέρει η ανάκτηση πληροφορίας από το</a:t>
            </a:r>
            <a:r>
              <a:rPr lang="en-US" sz="2800" dirty="0" smtClean="0">
                <a:latin typeface="+mn-lt"/>
              </a:rPr>
              <a:t> web </a:t>
            </a:r>
            <a:r>
              <a:rPr lang="el-GR" sz="2800" dirty="0" smtClean="0">
                <a:latin typeface="+mn-lt"/>
              </a:rPr>
              <a:t>από την ανάκτηση πληροφορίας από ποιο «παραδοσιακές συλλογές κειμένου; </a:t>
            </a:r>
            <a:endParaRPr lang="el-G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Συνδέσμων - </a:t>
            </a:r>
            <a:r>
              <a:rPr lang="en-US" dirty="0" smtClean="0"/>
              <a:t>Link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3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78592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Δεν είναι όλες οι σελίδες ίσες</a:t>
            </a:r>
            <a:endParaRPr lang="el-GR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3560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28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Διάταξη με βάση τη δημοτικότητα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Διάταξη των σελίδων με βάσει τον αριθμό των εισερχόμενων ακμών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47800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659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Αρκεί η δημοτικότητα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 smtClean="0"/>
              <a:t>Δεν είναι σημαντικό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πόσοι κόμβοι </a:t>
            </a:r>
            <a:r>
              <a:rPr lang="el-GR" dirty="0" smtClean="0"/>
              <a:t>δείχνουν σε μια σελίδα αλλά το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 σημαντικοί </a:t>
            </a:r>
            <a:r>
              <a:rPr lang="el-GR" dirty="0" smtClean="0"/>
              <a:t>είναι αυτοί οι κόμβοι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42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33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latin typeface="+mn-lt"/>
              </a:rPr>
              <a:t>PageRank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676400"/>
            <a:ext cx="83486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Βασική ιδέα: </a:t>
            </a:r>
            <a:r>
              <a:rPr lang="el-G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Μια σελίδα είναι σημαντική αν δείχνουν σε αυτήν σημαντικές σελίδες</a:t>
            </a:r>
          </a:p>
          <a:p>
            <a:pPr algn="just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(η αξία ενός κόμβου είναι το άθροισμα της αξίας των φίλων του)</a:t>
            </a:r>
          </a:p>
          <a:p>
            <a:pPr algn="just">
              <a:buFont typeface="Wingdings" pitchFamily="2" charset="2"/>
              <a:buChar char="§"/>
            </a:pPr>
            <a:endParaRPr lang="el-GR" sz="36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Αναδρομικός</a:t>
            </a:r>
            <a:r>
              <a:rPr lang="el-GR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ορισμός!</a:t>
            </a:r>
          </a:p>
          <a:p>
            <a:pPr algn="just">
              <a:buFont typeface="Wingdings" pitchFamily="2" charset="2"/>
              <a:buChar char="§"/>
            </a:pPr>
            <a:endParaRPr lang="el-GR" sz="36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Πως υλοποιούμε το παραπάνω;</a:t>
            </a:r>
            <a:endParaRPr lang="el-GR" sz="3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69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Βασική ιδέα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Έχουμε μια «μονάδα κύρους» που τη λέμε </a:t>
            </a:r>
            <a:r>
              <a:rPr lang="en-US" sz="2800" dirty="0" err="1" smtClean="0">
                <a:latin typeface="+mn-lt"/>
              </a:rPr>
              <a:t>PageRank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και την μοιράζουμε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στις σελίδες. </a:t>
            </a:r>
          </a:p>
          <a:p>
            <a:endParaRPr lang="el-GR" sz="28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Κάθε σελίδα έχει ένα </a:t>
            </a:r>
            <a:r>
              <a:rPr lang="en-US" sz="2800" dirty="0" smtClean="0">
                <a:latin typeface="+mn-lt"/>
              </a:rPr>
              <a:t>PageRank</a:t>
            </a:r>
            <a:endParaRPr lang="el-GR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Κάθε σελίδα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 το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στις σελίδες που δείχνει</a:t>
            </a:r>
          </a:p>
          <a:p>
            <a:endParaRPr lang="el-GR" sz="28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Το </a:t>
            </a:r>
            <a:r>
              <a:rPr lang="en-US" sz="2800" dirty="0" smtClean="0">
                <a:latin typeface="+mn-lt"/>
              </a:rPr>
              <a:t>PageRank </a:t>
            </a:r>
            <a:r>
              <a:rPr lang="el-GR" sz="2800" dirty="0" smtClean="0">
                <a:latin typeface="+mn-lt"/>
              </a:rPr>
              <a:t>μιας σελίδας είναι το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άθροισμα των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των σελίδων που δείχνουν σε αυτήν</a:t>
            </a: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52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Ένα απλό παράδειγμα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1" y="4822380"/>
            <a:ext cx="8216199" cy="1785610"/>
          </a:xfrm>
        </p:spPr>
        <p:txBody>
          <a:bodyPr>
            <a:normAutofit/>
          </a:bodyPr>
          <a:lstStyle/>
          <a:p>
            <a:r>
              <a:rPr lang="en-US" dirty="0" smtClean="0"/>
              <a:t>Solving the system of equations we get the authority values for the nodes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½ 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w</a:t>
            </a:r>
            <a:r>
              <a:rPr lang="en-US" b="1" dirty="0" smtClean="0"/>
              <a:t> = ¼  </a:t>
            </a: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¼ 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" idx="0"/>
            <a:endCxn id="6" idx="4"/>
          </p:cNvCxnSpPr>
          <p:nvPr/>
        </p:nvCxnSpPr>
        <p:spPr>
          <a:xfrm flipV="1">
            <a:off x="95446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2359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26621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2359" y="14456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86400" y="2133600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= 1 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343400" y="3124200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= 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343400" y="358586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w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343400" y="4060472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1600201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Το συνολικό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μοιράζεται στους 3 κόμβους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71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Ακόμα ένα παράδειγμα</a:t>
            </a:r>
            <a:endParaRPr lang="en-US" dirty="0" smtClean="0"/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3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8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ακόμα ένα μαζί με τον ορισμό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7448587" cy="452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1676400"/>
            <a:ext cx="5029200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Κάθε κόμβος (σελίδα) έχει ένα βαθμό (</a:t>
            </a:r>
            <a:r>
              <a:rPr lang="en-US" dirty="0" smtClean="0">
                <a:latin typeface="+mn-lt"/>
              </a:rPr>
              <a:t>rank)</a:t>
            </a:r>
          </a:p>
          <a:p>
            <a:endParaRPr lang="el-GR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Ο βαθμός </a:t>
            </a:r>
            <a:r>
              <a:rPr lang="en-US" dirty="0" err="1" smtClean="0">
                <a:latin typeface="+mn-lt"/>
              </a:rPr>
              <a:t>r</a:t>
            </a:r>
            <a:r>
              <a:rPr lang="en-US" baseline="-25000" dirty="0" err="1" smtClean="0">
                <a:latin typeface="+mn-lt"/>
              </a:rPr>
              <a:t>j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για τον κόμβο </a:t>
            </a:r>
            <a:r>
              <a:rPr lang="en-US" dirty="0" smtClean="0">
                <a:latin typeface="+mn-lt"/>
              </a:rPr>
              <a:t>j </a:t>
            </a:r>
            <a:r>
              <a:rPr lang="el-GR" dirty="0" smtClean="0">
                <a:latin typeface="+mn-lt"/>
              </a:rPr>
              <a:t>ισούται με</a:t>
            </a:r>
          </a:p>
          <a:p>
            <a:endParaRPr lang="el-GR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75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Αλγόριθμος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6764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Σε ένα γράφο με 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nodes, </a:t>
            </a:r>
            <a:r>
              <a:rPr lang="el-GR" dirty="0" smtClean="0">
                <a:latin typeface="+mn-lt"/>
              </a:rPr>
              <a:t>αναθέτουμε σε όλους το ίδιο αρχικό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= 1/</a:t>
            </a:r>
            <a:r>
              <a:rPr lang="en-US" i="1" dirty="0">
                <a:latin typeface="+mn-lt"/>
              </a:rPr>
              <a:t>n</a:t>
            </a:r>
            <a:r>
              <a:rPr lang="en-US" dirty="0">
                <a:latin typeface="+mn-lt"/>
              </a:rPr>
              <a:t>.</a:t>
            </a:r>
          </a:p>
          <a:p>
            <a:endParaRPr lang="en-US" sz="12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Εκτελούμε μια ακολουθία από </a:t>
            </a:r>
            <a:r>
              <a:rPr lang="en-US" i="1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ενημερώσεις των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τιμών με βάση των παρακάτω κανόνα</a:t>
            </a:r>
            <a:r>
              <a:rPr lang="en-US" dirty="0" smtClean="0">
                <a:latin typeface="+mn-lt"/>
              </a:rPr>
              <a:t>:</a:t>
            </a:r>
            <a:endParaRPr lang="en-US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Κάθε σελίδα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μοιράζει</a:t>
            </a:r>
            <a:r>
              <a:rPr lang="el-GR" dirty="0" smtClean="0">
                <a:latin typeface="+mn-lt"/>
              </a:rPr>
              <a:t> την τρέχουσα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τιμή της ισόποσα στις  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out-going</a:t>
            </a:r>
            <a:r>
              <a:rPr lang="en-US" i="1" dirty="0" smtClean="0">
                <a:latin typeface="+mn-lt"/>
              </a:rPr>
              <a:t> </a:t>
            </a:r>
            <a:r>
              <a:rPr lang="el-GR" i="1" dirty="0" smtClean="0">
                <a:latin typeface="+mn-lt"/>
              </a:rPr>
              <a:t>ακμές και τις περνά στους αντίστοιχους κόμβους</a:t>
            </a:r>
            <a:endParaRPr lang="el-GR" dirty="0" smtClean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Κάθε σελίδα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ανανεώνει</a:t>
            </a:r>
            <a:r>
              <a:rPr lang="el-GR" dirty="0" smtClean="0">
                <a:latin typeface="+mn-lt"/>
              </a:rPr>
              <a:t> την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τιμή της ώστε να είναι ίση με το άθροισμα τον ποσών που δέχεται μέσω των </a:t>
            </a:r>
            <a:r>
              <a:rPr lang="en-US" dirty="0" smtClean="0">
                <a:latin typeface="+mn-lt"/>
              </a:rPr>
              <a:t>incoming </a:t>
            </a:r>
            <a:r>
              <a:rPr lang="el-GR" dirty="0" smtClean="0">
                <a:latin typeface="+mn-lt"/>
              </a:rPr>
              <a:t>ακμών της</a:t>
            </a:r>
            <a:r>
              <a:rPr lang="en-US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8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el-GR" dirty="0" smtClean="0"/>
              <a:t>: τι είναι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82184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Web </a:t>
            </a:r>
            <a:r>
              <a:rPr lang="en-US" sz="2800" dirty="0" smtClean="0">
                <a:latin typeface="+mn-lt"/>
                <a:cs typeface="+mn-cs"/>
              </a:rPr>
              <a:t>(</a:t>
            </a:r>
            <a:r>
              <a:rPr lang="en-US" sz="2800" i="1" dirty="0" smtClean="0">
                <a:latin typeface="+mn-lt"/>
                <a:cs typeface="+mn-cs"/>
              </a:rPr>
              <a:t>World </a:t>
            </a:r>
            <a:r>
              <a:rPr lang="en-US" sz="2800" i="1" dirty="0">
                <a:latin typeface="+mn-lt"/>
                <a:cs typeface="+mn-cs"/>
              </a:rPr>
              <a:t>Wide </a:t>
            </a:r>
            <a:r>
              <a:rPr lang="en-US" sz="2800" i="1" dirty="0" smtClean="0">
                <a:latin typeface="+mn-lt"/>
                <a:cs typeface="+mn-cs"/>
              </a:rPr>
              <a:t>Web</a:t>
            </a:r>
            <a:r>
              <a:rPr lang="en-US" sz="2800" dirty="0" smtClean="0">
                <a:latin typeface="+mn-lt"/>
                <a:cs typeface="+mn-cs"/>
              </a:rPr>
              <a:t>, </a:t>
            </a:r>
            <a:r>
              <a:rPr lang="en-US" sz="2800" i="1" dirty="0" smtClean="0">
                <a:latin typeface="+mn-lt"/>
                <a:cs typeface="+mn-cs"/>
              </a:rPr>
              <a:t>WWW</a:t>
            </a:r>
            <a:r>
              <a:rPr lang="en-US" sz="2800" dirty="0" smtClean="0">
                <a:latin typeface="+mn-lt"/>
                <a:cs typeface="+mn-cs"/>
              </a:rPr>
              <a:t>, </a:t>
            </a:r>
            <a:r>
              <a:rPr lang="en-US" sz="2800" i="1" dirty="0" smtClean="0">
                <a:latin typeface="+mn-lt"/>
                <a:cs typeface="+mn-cs"/>
              </a:rPr>
              <a:t>W3</a:t>
            </a:r>
            <a:r>
              <a:rPr lang="en-US" sz="2800" dirty="0" smtClean="0">
                <a:latin typeface="+mn-lt"/>
                <a:cs typeface="+mn-cs"/>
              </a:rPr>
              <a:t>) </a:t>
            </a:r>
            <a:r>
              <a:rPr lang="el-GR" sz="2800" dirty="0" smtClean="0">
                <a:latin typeface="+mn-lt"/>
              </a:rPr>
              <a:t>μια συλλογή από </a:t>
            </a:r>
            <a:r>
              <a:rPr lang="en-US" sz="2800" dirty="0" smtClean="0">
                <a:latin typeface="+mn-lt"/>
              </a:rPr>
              <a:t>web</a:t>
            </a:r>
            <a:r>
              <a:rPr lang="el-GR" sz="2800" dirty="0" smtClean="0">
                <a:latin typeface="+mn-lt"/>
              </a:rPr>
              <a:t> σελίδες (ιστοσελίδες) που είναι έγγραφα κειμένου και άλλες πηγές συνδεδεμένα με </a:t>
            </a:r>
            <a:r>
              <a:rPr lang="en-US" sz="2800" i="1" dirty="0" smtClean="0">
                <a:latin typeface="+mn-lt"/>
              </a:rPr>
              <a:t>hyperlinks</a:t>
            </a:r>
            <a:r>
              <a:rPr lang="el-GR" sz="2800" dirty="0" smtClean="0">
                <a:latin typeface="+mn-lt"/>
              </a:rPr>
              <a:t> και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i="1" dirty="0" smtClean="0">
                <a:latin typeface="+mn-lt"/>
              </a:rPr>
              <a:t>URLs</a:t>
            </a:r>
            <a:endParaRPr lang="el-GR" sz="2800" i="1" dirty="0" smtClean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>
                <a:latin typeface="+mn-lt"/>
                <a:cs typeface="+mn-cs"/>
              </a:rPr>
              <a:t>Μια εφαρμογή που τρέχει πάνω από το </a:t>
            </a:r>
            <a:r>
              <a:rPr lang="en-US" sz="2800" dirty="0" smtClean="0">
                <a:latin typeface="+mn-lt"/>
                <a:cs typeface="+mn-cs"/>
              </a:rPr>
              <a:t>Internet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68312" y="4876801"/>
            <a:ext cx="829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63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δισεκατομμύρια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ιστοσελίδες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1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τρισεκατομμύριο διαφορετικές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web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διευθύνσεις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Αλγόριθμος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Επαναληπτικός υπολογισμός</a:t>
            </a:r>
            <a:endParaRPr lang="el-GR" sz="2800" dirty="0">
              <a:latin typeface="+mn-lt"/>
            </a:endParaRP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2996952"/>
            <a:ext cx="5884431" cy="2534220"/>
          </a:xfrm>
          <a:prstGeom prst="rect">
            <a:avLst/>
          </a:prstGeom>
          <a:blipFill rotWithShape="0">
            <a:blip r:embed="rId2" cstate="print"/>
            <a:stretch>
              <a:fillRect l="-2371" b="-6429"/>
            </a:stretch>
          </a:blip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30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l-GR" dirty="0" smtClean="0"/>
              <a:t>Παράδειγμα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708250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248400" y="2057400"/>
            <a:ext cx="22098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1066800" y="2057400"/>
            <a:ext cx="31242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Ένα μεγαλύτερο παράδειγμα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67" y="4038600"/>
            <a:ext cx="6019800" cy="103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349202" cy="268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2374687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Αρχικά όλοι οι κόμβοι</a:t>
            </a:r>
          </a:p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1/8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257800"/>
            <a:ext cx="8447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Ένα είδος ροής  (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“fluid”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) που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κινείται στο δίκτυο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Το συνολικό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PageRank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στο δίκτυο παραμένει σταθερό (δε χρειάζεται </a:t>
            </a:r>
            <a:r>
              <a:rPr lang="el-GR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κανονικοποίηση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)</a:t>
            </a:r>
            <a:endParaRPr lang="el-G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Ισορροπία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646673"/>
            <a:ext cx="5289376" cy="345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50292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l-GR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Ένας απλός τρόπος να ελέγξουμε αν σε ισορροπία (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an equilibrium set of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values</a:t>
            </a:r>
            <a:r>
              <a:rPr lang="el-GR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r>
              <a:rPr lang="el-GR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αθροίζουν σε 1 και δεν αλλάζουν αν εφαρμόσουμε τον κανόνα ενημέρωσης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l-GR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Αν το δίκτυο ισχυρά συνεκτικό, υπάρχει ένα μοναδικό σύνολο τιμών ισορροπίας</a:t>
            </a:r>
            <a:endParaRPr lang="el-GR" sz="1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95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err="1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104569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Stochastic Adjacency Matrix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– Πίνακας Γειτνίασης </a:t>
            </a:r>
            <a:r>
              <a:rPr lang="el-GR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</a:t>
            </a:r>
            <a:endParaRPr lang="en-US" sz="36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l-GR" dirty="0" smtClean="0">
                <a:latin typeface="+mn-lt"/>
              </a:rPr>
              <a:t>Πίνακας </a:t>
            </a:r>
            <a:r>
              <a:rPr lang="en-US" dirty="0" smtClean="0">
                <a:latin typeface="+mn-lt"/>
              </a:rPr>
              <a:t>M – </a:t>
            </a:r>
            <a:r>
              <a:rPr lang="el-GR" dirty="0" smtClean="0">
                <a:latin typeface="+mn-lt"/>
              </a:rPr>
              <a:t>πίνακας γειτνίασης του</a:t>
            </a:r>
            <a:r>
              <a:rPr lang="en-US" dirty="0" smtClean="0">
                <a:latin typeface="+mn-lt"/>
              </a:rPr>
              <a:t> web</a:t>
            </a:r>
            <a:endParaRPr lang="el-GR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Αν </a:t>
            </a:r>
            <a:r>
              <a:rPr lang="en-US" dirty="0" smtClean="0">
                <a:latin typeface="+mn-lt"/>
              </a:rPr>
              <a:t>j -&gt; 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, </a:t>
            </a:r>
            <a:r>
              <a:rPr lang="el-GR" dirty="0" smtClean="0">
                <a:latin typeface="+mn-lt"/>
              </a:rPr>
              <a:t>τότε Μ</a:t>
            </a:r>
            <a:r>
              <a:rPr lang="en-US" baseline="-25000" dirty="0" err="1" smtClean="0">
                <a:latin typeface="+mn-lt"/>
              </a:rPr>
              <a:t>ij</a:t>
            </a:r>
            <a:r>
              <a:rPr lang="en-US" baseline="-2500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= 1/</a:t>
            </a:r>
            <a:r>
              <a:rPr lang="en-US" dirty="0" err="1" smtClean="0">
                <a:latin typeface="+mn-lt"/>
              </a:rPr>
              <a:t>outdegree</a:t>
            </a:r>
            <a:r>
              <a:rPr lang="en-US" dirty="0" smtClean="0">
                <a:latin typeface="+mn-lt"/>
              </a:rPr>
              <a:t>(j)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Αλλιώς, </a:t>
            </a:r>
            <a:r>
              <a:rPr lang="en-US" dirty="0" err="1" smtClean="0">
                <a:latin typeface="+mn-lt"/>
              </a:rPr>
              <a:t>M</a:t>
            </a:r>
            <a:r>
              <a:rPr lang="en-US" baseline="-25000" dirty="0" err="1" smtClean="0">
                <a:latin typeface="+mn-lt"/>
              </a:rPr>
              <a:t>ij</a:t>
            </a:r>
            <a:r>
              <a:rPr lang="en-US" dirty="0" smtClean="0">
                <a:latin typeface="+mn-lt"/>
              </a:rPr>
              <a:t> = 0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34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Page Rank Vector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</a:t>
            </a:r>
          </a:p>
          <a:p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Ένα διάνυσμα με μία τιμή για κάθε σελίδα (το </a:t>
            </a:r>
            <a:r>
              <a:rPr lang="en-US" dirty="0" smtClean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της σελίδας)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42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32412"/>
            <a:ext cx="7891810" cy="4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82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708250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6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6832501" cy="3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3581400"/>
            <a:ext cx="67818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+mn-lt"/>
              </a:rPr>
              <a:t> Συγκλίνει;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+mn-lt"/>
              </a:rPr>
              <a:t> Συγκλίνει σε αυτό που θέλουμε;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+mn-lt"/>
              </a:rPr>
              <a:t> Ποια είναι η φυσική σημασία;</a:t>
            </a:r>
          </a:p>
          <a:p>
            <a:pPr>
              <a:buFont typeface="Wingdings" pitchFamily="2" charset="2"/>
              <a:buChar char="v"/>
            </a:pP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41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l-GR" dirty="0" smtClean="0"/>
              <a:t>Τυχαίος Περίπατος (</a:t>
            </a:r>
            <a:r>
              <a:rPr lang="en-US" dirty="0" smtClean="0"/>
              <a:t>Random Walks</a:t>
            </a:r>
            <a:r>
              <a:rPr lang="el-GR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81200"/>
            <a:ext cx="83529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Ο αλγόριθμος προσομοιώνει ένα τυχαίο περίπατο στο γράφο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just"/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Τυχαίος περίπατος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random walk)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Ξεκίνα από κάποιον κόμβο επιλεγμένο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uniformly at random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με πιθανότητα 1/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Επέλεξε μια από τις εξερχόμενες ακμές του κόμβου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uniformly at random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Ακολούθησε την ακμή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Επανέλαβε</a:t>
            </a:r>
            <a:endParaRPr lang="el-G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l-GR" dirty="0" smtClean="0"/>
              <a:t>Τυχαίος Περίπατος (</a:t>
            </a:r>
            <a:r>
              <a:rPr lang="en-US" dirty="0" smtClean="0"/>
              <a:t>Random Walks</a:t>
            </a:r>
            <a:r>
              <a:rPr lang="el-GR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8140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Το μοντέλου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Surfer</a:t>
            </a:r>
          </a:p>
          <a:p>
            <a:pPr algn="just"/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Του χρήστη που τριγυρνά στο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web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ξεκινώντας από μια τυχαία σελίδα και ακολουθώντας τυχαία συνδέσεις </a:t>
            </a:r>
            <a:endParaRPr lang="el-G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7400"/>
            <a:ext cx="8352928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Claim: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Η πιθανότητα να είσαι στη σελίδα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X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μετά από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k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βήματα του τυχαίου περιπάτου είναι το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της σελίδας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X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μετά από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k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επαναλήψεις του υπολογισμού του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</a:t>
            </a:r>
            <a:endParaRPr lang="el-G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el-GR" dirty="0" smtClean="0"/>
              <a:t>: η δομή του</a:t>
            </a:r>
            <a:endParaRPr lang="el-G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178" name="Picture 177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8667796" cy="43765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49530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Client-server model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HTTP protocol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HTML</a:t>
            </a:r>
            <a:endParaRPr lang="el-GR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URL/URI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l-GR" dirty="0" smtClean="0"/>
              <a:t>Και πιο τυπικά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11" y="1828800"/>
            <a:ext cx="6840760" cy="41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63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8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6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6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2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5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9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8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(WWW): </a:t>
            </a:r>
            <a:r>
              <a:rPr lang="el-GR" sz="2800" dirty="0" smtClean="0"/>
              <a:t>Ιστορία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828800"/>
            <a:ext cx="842486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latin typeface="+mn-lt"/>
                <a:cs typeface="+mn-cs"/>
              </a:rPr>
              <a:t>Στο τεύχος του </a:t>
            </a:r>
            <a:r>
              <a:rPr lang="el-GR" b="1" dirty="0" smtClean="0">
                <a:latin typeface="+mn-lt"/>
                <a:cs typeface="+mn-cs"/>
              </a:rPr>
              <a:t>Ιουνίου 1970 </a:t>
            </a:r>
            <a:r>
              <a:rPr lang="el-GR" dirty="0" smtClean="0">
                <a:latin typeface="+mn-lt"/>
                <a:cs typeface="+mn-cs"/>
              </a:rPr>
              <a:t>του περιοδικού </a:t>
            </a:r>
            <a:r>
              <a:rPr lang="en-US" i="1" dirty="0" smtClean="0">
                <a:latin typeface="+mn-lt"/>
              </a:rPr>
              <a:t>Popular Science</a:t>
            </a:r>
            <a:r>
              <a:rPr lang="en-US" dirty="0" smtClean="0">
                <a:latin typeface="+mn-lt"/>
              </a:rPr>
              <a:t> </a:t>
            </a:r>
            <a:endParaRPr lang="el-GR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  <a:hlinkClick r:id="rId3" tooltip="Arthur C. Clark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Arthur C. Clarke </a:t>
            </a:r>
            <a:endParaRPr lang="el-GR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satellites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would one day "bring the accumulated knowledge of the world to your fingertips" using a console that would combine the functionality of the Xerox, telephone, television and a small computer, allowing data transfer and video conferencing around the globe</a:t>
            </a:r>
            <a:r>
              <a:rPr lang="en-US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 cstate="print"/>
                <a:stretch>
                  <a:fillRect l="-1704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3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blipFill rotWithShape="0">
                <a:blip r:embed="rId15" cstate="print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blipFill rotWithShape="0">
                <a:blip r:embed="rId16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blipFill rotWithShape="0">
                <a:blip r:embed="rId17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6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l-GR" dirty="0" smtClean="0"/>
              <a:t>Και πιο τυπικά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73" y="1752600"/>
            <a:ext cx="826156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88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Επεκτάσεις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905000"/>
            <a:ext cx="807720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Δύο προβλήματα</a:t>
            </a:r>
          </a:p>
          <a:p>
            <a:endParaRPr lang="el-GR" sz="9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Dead ends</a:t>
            </a:r>
            <a:r>
              <a:rPr lang="en-US" sz="3200" dirty="0" smtClean="0">
                <a:latin typeface="+mn-lt"/>
              </a:rPr>
              <a:t>:</a:t>
            </a:r>
            <a:r>
              <a:rPr lang="el-GR" sz="3200" dirty="0" smtClean="0">
                <a:latin typeface="+mn-lt"/>
              </a:rPr>
              <a:t> σελίδες χωρίς εξερχόμενες ακμές </a:t>
            </a:r>
          </a:p>
          <a:p>
            <a:pPr marL="971550" lvl="1" indent="-514350"/>
            <a:r>
              <a:rPr lang="el-GR" sz="3200" dirty="0" smtClean="0">
                <a:latin typeface="+mn-lt"/>
              </a:rPr>
              <a:t>	</a:t>
            </a:r>
            <a:r>
              <a:rPr lang="en-US" sz="32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Έχουν ως αποτέλεσμα να ξεφεύγει </a:t>
            </a:r>
            <a:r>
              <a:rPr lang="en-US" sz="2800" dirty="0" smtClean="0">
                <a:latin typeface="+mn-lt"/>
              </a:rPr>
              <a:t>(leak out) to </a:t>
            </a:r>
            <a:r>
              <a:rPr lang="en-US" sz="2800" dirty="0" err="1" smtClean="0">
                <a:latin typeface="+mn-lt"/>
              </a:rPr>
              <a:t>PageRank</a:t>
            </a:r>
            <a:endParaRPr lang="el-GR" sz="2800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l-GR" sz="105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Spider traps</a:t>
            </a:r>
            <a:r>
              <a:rPr lang="en-US" sz="3200" dirty="0" smtClean="0">
                <a:latin typeface="+mn-lt"/>
              </a:rPr>
              <a:t>:</a:t>
            </a:r>
            <a:r>
              <a:rPr lang="el-GR" sz="3200" dirty="0" smtClean="0">
                <a:latin typeface="+mn-lt"/>
              </a:rPr>
              <a:t> Ομάδα σελίδων που όλες οι εξερχόμενες ακμές είναι μεταξύ τους</a:t>
            </a:r>
          </a:p>
          <a:p>
            <a:pPr marL="1428750" lvl="2" indent="-514350"/>
            <a:r>
              <a:rPr lang="el-GR" sz="2800" dirty="0" smtClean="0">
                <a:latin typeface="+mn-lt"/>
              </a:rPr>
              <a:t>	Τελικά απορροφούν όλο το </a:t>
            </a:r>
            <a:r>
              <a:rPr lang="en-US" sz="2800" dirty="0" err="1" smtClean="0">
                <a:latin typeface="+mn-lt"/>
              </a:rPr>
              <a:t>PageRank</a:t>
            </a:r>
            <a:r>
              <a:rPr lang="en-US" sz="2800" dirty="0" smtClean="0">
                <a:latin typeface="+mn-lt"/>
              </a:rPr>
              <a:t>  </a:t>
            </a:r>
            <a:endParaRPr lang="el-GR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5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Αδιέξοδα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057400"/>
            <a:ext cx="772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Αδιέξοδα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(dead ends): </a:t>
            </a:r>
            <a:r>
              <a:rPr lang="el-GR" dirty="0" smtClean="0">
                <a:latin typeface="+mn-lt"/>
              </a:rPr>
              <a:t>σελίδες που δεν έχουν </a:t>
            </a:r>
            <a:r>
              <a:rPr lang="en-US" dirty="0" err="1" smtClean="0">
                <a:latin typeface="+mn-lt"/>
              </a:rPr>
              <a:t>outlinks</a:t>
            </a:r>
            <a:endParaRPr lang="en-US" dirty="0">
              <a:latin typeface="+mn-lt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429000" y="3581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286000" y="42672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286000" y="3429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133600" y="4038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343400" y="4038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57800" y="3810000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??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51816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</a:rPr>
              <a:t>Ο τυχαίος περίπατος μπορεί να κολλήσει σε ένα τέτοιον κόμβο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56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Αδιέξοδα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773379" cy="443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848600" y="1828800"/>
            <a:ext cx="5334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98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Αδιέξοδα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62" y="1905000"/>
            <a:ext cx="7276377" cy="459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77000" y="4953000"/>
            <a:ext cx="5334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3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5296289" cy="44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>
            <a:off x="4343400" y="3962400"/>
            <a:ext cx="2849732" cy="1560990"/>
          </a:xfrm>
          <a:custGeom>
            <a:avLst/>
            <a:gdLst>
              <a:gd name="connsiteX0" fmla="*/ 2105487 w 2849732"/>
              <a:gd name="connsiteY0" fmla="*/ 88776 h 1560990"/>
              <a:gd name="connsiteX1" fmla="*/ 844858 w 2849732"/>
              <a:gd name="connsiteY1" fmla="*/ 44388 h 1560990"/>
              <a:gd name="connsiteX2" fmla="*/ 347709 w 2849732"/>
              <a:gd name="connsiteY2" fmla="*/ 355106 h 1560990"/>
              <a:gd name="connsiteX3" fmla="*/ 125767 w 2849732"/>
              <a:gd name="connsiteY3" fmla="*/ 1376038 h 1560990"/>
              <a:gd name="connsiteX4" fmla="*/ 1102311 w 2849732"/>
              <a:gd name="connsiteY4" fmla="*/ 1464815 h 1560990"/>
              <a:gd name="connsiteX5" fmla="*/ 2496105 w 2849732"/>
              <a:gd name="connsiteY5" fmla="*/ 1340528 h 1560990"/>
              <a:gd name="connsiteX6" fmla="*/ 2709169 w 2849732"/>
              <a:gd name="connsiteY6" fmla="*/ 1012054 h 1560990"/>
              <a:gd name="connsiteX7" fmla="*/ 2771313 w 2849732"/>
              <a:gd name="connsiteY7" fmla="*/ 292962 h 1560990"/>
              <a:gd name="connsiteX8" fmla="*/ 2238653 w 2849732"/>
              <a:gd name="connsiteY8" fmla="*/ 150920 h 1560990"/>
              <a:gd name="connsiteX9" fmla="*/ 2105487 w 2849732"/>
              <a:gd name="connsiteY9" fmla="*/ 88776 h 15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9732" h="1560990">
                <a:moveTo>
                  <a:pt x="2105487" y="88776"/>
                </a:moveTo>
                <a:cubicBezTo>
                  <a:pt x="1873188" y="71021"/>
                  <a:pt x="1137821" y="0"/>
                  <a:pt x="844858" y="44388"/>
                </a:cubicBezTo>
                <a:cubicBezTo>
                  <a:pt x="551895" y="88776"/>
                  <a:pt x="467558" y="133164"/>
                  <a:pt x="347709" y="355106"/>
                </a:cubicBezTo>
                <a:cubicBezTo>
                  <a:pt x="227860" y="577048"/>
                  <a:pt x="0" y="1191086"/>
                  <a:pt x="125767" y="1376038"/>
                </a:cubicBezTo>
                <a:cubicBezTo>
                  <a:pt x="251534" y="1560990"/>
                  <a:pt x="707255" y="1470733"/>
                  <a:pt x="1102311" y="1464815"/>
                </a:cubicBezTo>
                <a:cubicBezTo>
                  <a:pt x="1497367" y="1458897"/>
                  <a:pt x="2228295" y="1415988"/>
                  <a:pt x="2496105" y="1340528"/>
                </a:cubicBezTo>
                <a:cubicBezTo>
                  <a:pt x="2763915" y="1265068"/>
                  <a:pt x="2663301" y="1186648"/>
                  <a:pt x="2709169" y="1012054"/>
                </a:cubicBezTo>
                <a:cubicBezTo>
                  <a:pt x="2755037" y="837460"/>
                  <a:pt x="2849732" y="436484"/>
                  <a:pt x="2771313" y="292962"/>
                </a:cubicBezTo>
                <a:cubicBezTo>
                  <a:pt x="2692894" y="149440"/>
                  <a:pt x="2348144" y="187910"/>
                  <a:pt x="2238653" y="150920"/>
                </a:cubicBezTo>
                <a:cubicBezTo>
                  <a:pt x="2129162" y="113930"/>
                  <a:pt x="2337786" y="106531"/>
                  <a:pt x="2105487" y="8877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92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36" y="1600200"/>
            <a:ext cx="8081618" cy="490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77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060848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Τυχαία περίπατοι με «άλματα»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/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l-GR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Με πιθανότητα β, ο περιπατητής ακολουθεί μια τυχαία εξερχόμενη ακμή όπως πριν και με πιθανότητα 1-β επιλέγει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(jumps) </a:t>
            </a:r>
            <a:r>
              <a:rPr lang="el-GR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σε μια τυχαία σελίδα στο δίκτυο, επιλεγμένη με ίση πιθανότητα (1/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n)</a:t>
            </a:r>
            <a:endParaRPr lang="el-GR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3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80" y="1905000"/>
            <a:ext cx="7560840" cy="455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1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(WWW): </a:t>
            </a:r>
            <a:r>
              <a:rPr lang="en-US" sz="2800" dirty="0" smtClean="0"/>
              <a:t>I</a:t>
            </a:r>
            <a:r>
              <a:rPr lang="el-GR" sz="2800" dirty="0" err="1" smtClean="0"/>
              <a:t>στορία</a:t>
            </a:r>
            <a:endParaRPr lang="el-GR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3733800"/>
            <a:ext cx="80772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latin typeface="+mn-lt"/>
              </a:rPr>
              <a:t>Χριστούγεννα </a:t>
            </a:r>
            <a:r>
              <a:rPr lang="en-US" sz="2000" dirty="0" smtClean="0">
                <a:latin typeface="+mn-lt"/>
              </a:rPr>
              <a:t>1990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latin typeface="+mn-lt"/>
              </a:rPr>
              <a:t>το πρώτο λειτουργικό σύστημα</a:t>
            </a:r>
            <a:r>
              <a:rPr lang="en-US" sz="2000" dirty="0" smtClean="0">
                <a:latin typeface="+mn-lt"/>
              </a:rPr>
              <a:t>: </a:t>
            </a:r>
          </a:p>
          <a:p>
            <a:pPr algn="just"/>
            <a:endParaRPr lang="en-US" sz="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ο πρώτος </a:t>
            </a:r>
            <a:r>
              <a:rPr lang="en-US" sz="2000" dirty="0" smtClean="0">
                <a:latin typeface="+mn-lt"/>
              </a:rPr>
              <a:t>web </a:t>
            </a:r>
            <a:r>
              <a:rPr lang="en-US" sz="2000" dirty="0">
                <a:latin typeface="+mn-lt"/>
              </a:rPr>
              <a:t>browser </a:t>
            </a:r>
            <a:r>
              <a:rPr lang="en-US" sz="2000" dirty="0" smtClean="0">
                <a:latin typeface="+mn-lt"/>
              </a:rPr>
              <a:t>(</a:t>
            </a:r>
            <a:r>
              <a:rPr lang="el-GR" sz="2000" dirty="0" smtClean="0">
                <a:latin typeface="+mn-lt"/>
              </a:rPr>
              <a:t>που ήταν και </a:t>
            </a:r>
            <a:r>
              <a:rPr lang="en-US" sz="2000" dirty="0" smtClean="0">
                <a:latin typeface="+mn-lt"/>
              </a:rPr>
              <a:t>web editor); </a:t>
            </a:r>
            <a:endParaRPr lang="en-US" sz="20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ο πρώτος </a:t>
            </a:r>
            <a:r>
              <a:rPr lang="en-US" sz="2000" dirty="0" smtClean="0">
                <a:latin typeface="+mn-lt"/>
              </a:rPr>
              <a:t>web </a:t>
            </a:r>
            <a:r>
              <a:rPr lang="en-US" sz="2000" dirty="0">
                <a:latin typeface="+mn-lt"/>
              </a:rPr>
              <a:t>server </a:t>
            </a:r>
            <a:r>
              <a:rPr lang="el-GR" sz="2000" dirty="0" smtClean="0">
                <a:latin typeface="+mn-lt"/>
              </a:rPr>
              <a:t>και </a:t>
            </a:r>
            <a:endParaRPr lang="en-US" sz="20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>
                <a:latin typeface="+mn-lt"/>
              </a:rPr>
              <a:t> οι πρώτες ιστοσελίδες</a:t>
            </a:r>
            <a:r>
              <a:rPr lang="en-US" sz="2000" dirty="0" smtClean="0">
                <a:latin typeface="+mn-lt"/>
              </a:rPr>
              <a:t>,</a:t>
            </a:r>
            <a:r>
              <a:rPr lang="el-GR" sz="2000" dirty="0" smtClean="0">
                <a:latin typeface="+mn-lt"/>
              </a:rPr>
              <a:t> που περιέγραφαν το ίδιο το</a:t>
            </a:r>
            <a:r>
              <a:rPr lang="en-US" sz="2000" dirty="0" smtClean="0">
                <a:latin typeface="+mn-lt"/>
              </a:rPr>
              <a:t> project. </a:t>
            </a:r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l-GR" sz="2000" dirty="0" smtClean="0">
                <a:latin typeface="+mn-lt"/>
              </a:rPr>
              <a:t>Αύγουστο </a:t>
            </a:r>
            <a:r>
              <a:rPr lang="en-US" sz="2000" dirty="0" smtClean="0">
                <a:latin typeface="+mn-lt"/>
              </a:rPr>
              <a:t>1991</a:t>
            </a:r>
            <a:r>
              <a:rPr lang="en-US" sz="2000" dirty="0">
                <a:latin typeface="+mn-lt"/>
              </a:rPr>
              <a:t>, post </a:t>
            </a:r>
            <a:r>
              <a:rPr lang="el-GR" sz="2000" dirty="0" smtClean="0">
                <a:latin typeface="+mn-lt"/>
              </a:rPr>
              <a:t>στο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alt.hypertext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newsgroup</a:t>
            </a:r>
            <a:r>
              <a:rPr lang="el-GR" sz="2000" dirty="0" smtClean="0">
                <a:latin typeface="+mn-lt"/>
              </a:rPr>
              <a:t> – νέο </a:t>
            </a:r>
            <a:r>
              <a:rPr lang="en-US" sz="2000" dirty="0" smtClean="0">
                <a:latin typeface="+mn-lt"/>
              </a:rPr>
              <a:t>service </a:t>
            </a:r>
            <a:r>
              <a:rPr lang="el-GR" sz="2000" dirty="0" smtClean="0">
                <a:latin typeface="+mn-lt"/>
              </a:rPr>
              <a:t>στο ‘</a:t>
            </a:r>
            <a:r>
              <a:rPr lang="el-GR" sz="2000" dirty="0" err="1" smtClean="0">
                <a:latin typeface="+mn-lt"/>
              </a:rPr>
              <a:t>Ιντερνετ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8208963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sz="2000" dirty="0" smtClean="0">
                <a:latin typeface="+mn-lt"/>
              </a:rPr>
              <a:t>1980</a:t>
            </a:r>
            <a:r>
              <a:rPr lang="en-US" sz="2000" dirty="0">
                <a:latin typeface="+mn-lt"/>
              </a:rPr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Tim Berners-Lee </a:t>
            </a:r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ENQUIRE</a:t>
            </a:r>
            <a:r>
              <a:rPr lang="el-GR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n-US" sz="2000" dirty="0">
                <a:latin typeface="+mn-lt"/>
              </a:rPr>
              <a:t>November 1990,  </a:t>
            </a:r>
            <a:r>
              <a:rPr lang="el-GR" sz="2000" dirty="0" smtClean="0">
                <a:latin typeface="+mn-lt"/>
              </a:rPr>
              <a:t>με τον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Robert </a:t>
            </a:r>
            <a:r>
              <a:rPr lang="en-US" sz="2000" i="1" dirty="0" err="1">
                <a:latin typeface="+mn-lt"/>
              </a:rPr>
              <a:t>Cailliau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latin typeface="+mn-lt"/>
              </a:rPr>
              <a:t>πρόταση για ένα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"Hypertext </a:t>
            </a:r>
            <a:r>
              <a:rPr lang="en-US" sz="2000" dirty="0" smtClean="0">
                <a:latin typeface="+mn-lt"/>
              </a:rPr>
              <a:t>project</a:t>
            </a:r>
            <a:r>
              <a:rPr lang="el-GR" sz="2000" dirty="0" smtClean="0">
                <a:latin typeface="+mn-lt"/>
              </a:rPr>
              <a:t> με το όνομα </a:t>
            </a:r>
            <a:r>
              <a:rPr lang="en-US" sz="2000" dirty="0" smtClean="0">
                <a:latin typeface="+mn-lt"/>
              </a:rPr>
              <a:t>"</a:t>
            </a:r>
            <a:r>
              <a:rPr lang="en-US" sz="2000" dirty="0" err="1" smtClean="0">
                <a:latin typeface="+mn-lt"/>
              </a:rPr>
              <a:t>WorldWideWeb</a:t>
            </a:r>
            <a:r>
              <a:rPr lang="en-US" sz="2000" dirty="0">
                <a:latin typeface="+mn-lt"/>
              </a:rPr>
              <a:t>" </a:t>
            </a:r>
            <a:r>
              <a:rPr lang="en-US" sz="2000" dirty="0" smtClean="0">
                <a:latin typeface="+mn-lt"/>
              </a:rPr>
              <a:t>("</a:t>
            </a:r>
            <a:r>
              <a:rPr lang="en-US" sz="2000" dirty="0">
                <a:latin typeface="+mn-lt"/>
              </a:rPr>
              <a:t>W3</a:t>
            </a:r>
            <a:r>
              <a:rPr lang="en-US" sz="2000" dirty="0" smtClean="0">
                <a:latin typeface="+mn-lt"/>
              </a:rPr>
              <a:t>")</a:t>
            </a:r>
            <a:r>
              <a:rPr lang="el-GR" sz="2000" dirty="0" smtClean="0">
                <a:latin typeface="+mn-lt"/>
              </a:rPr>
              <a:t>: </a:t>
            </a:r>
            <a:r>
              <a:rPr lang="en-US" sz="2000" i="1" dirty="0" smtClean="0">
                <a:latin typeface="+mn-lt"/>
              </a:rPr>
              <a:t>"</a:t>
            </a:r>
            <a:r>
              <a:rPr lang="en-US" sz="2000" i="1" dirty="0">
                <a:latin typeface="+mn-lt"/>
              </a:rPr>
              <a:t>web" of "hypertext documents" to be viewed by "browsers" using a client–server architecture</a:t>
            </a:r>
            <a:r>
              <a:rPr lang="en-US" sz="2000" i="1" dirty="0" smtClean="0">
                <a:latin typeface="+mn-lt"/>
              </a:rPr>
              <a:t>.</a:t>
            </a:r>
            <a:endParaRPr lang="en-US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34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err="1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random walks with jumps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021" y="1981200"/>
            <a:ext cx="7432485" cy="454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5715000"/>
            <a:ext cx="5638800" cy="816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5715000"/>
            <a:ext cx="5638800" cy="816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</a:t>
            </a:r>
            <a:r>
              <a:rPr lang="el-GR" dirty="0" smtClean="0"/>
              <a:t>και αλυσίδες </a:t>
            </a:r>
            <a:r>
              <a:rPr lang="en-US" dirty="0" smtClean="0"/>
              <a:t>Markov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10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p:sp>
        <p:nvSpPr>
          <p:cNvPr id="5" name="Rectangl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7200" y="1196752"/>
            <a:ext cx="8229600" cy="5400600"/>
          </a:xfrm>
          <a:prstGeom prst="rect">
            <a:avLst/>
          </a:prstGeom>
          <a:blipFill rotWithShape="1">
            <a:blip r:embed="rId3" cstate="print"/>
            <a:stretch>
              <a:fillRect l="-593" t="-2032" r="-148" b="-2032"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 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53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Irreducible</a:t>
            </a:r>
            <a:r>
              <a:rPr lang="en-US" dirty="0" smtClean="0">
                <a:latin typeface="+mn-lt"/>
              </a:rPr>
              <a:t>: ensures that there is a sequence of transitions of non-zero probability from any state to any other</a:t>
            </a:r>
          </a:p>
          <a:p>
            <a:endParaRPr lang="en-US" dirty="0" smtClean="0">
              <a:latin typeface="+mn-lt"/>
            </a:endParaRP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Aperiodicity</a:t>
            </a:r>
            <a:r>
              <a:rPr lang="en-US" dirty="0" smtClean="0">
                <a:latin typeface="+mn-lt"/>
              </a:rPr>
              <a:t>: ensures that the states are not partitioned into sets such that all state transitions occur cyclically from one set to another.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53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p:sp>
        <p:nvSpPr>
          <p:cNvPr id="49561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 rotWithShape="1">
            <a:blip r:embed="rId3" cstate="print"/>
            <a:stretch>
              <a:fillRect l="-1630" t="-1752" r="-118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37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0" name="Εξίσωση" r:id="rId4" imgW="1790700" imgH="1143000" progId="Equation.3">
                  <p:embed/>
                </p:oleObj>
              </mc:Choice>
              <mc:Fallback>
                <p:oleObj name="Εξίσωση" r:id="rId4" imgW="17907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1" name="Εξίσωση" r:id="rId11" imgW="1409700" imgH="1143000" progId="Equation.3">
                  <p:embed/>
                </p:oleObj>
              </mc:Choice>
              <mc:Fallback>
                <p:oleObj name="Εξίσωση" r:id="rId11" imgW="1409700" imgH="1143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Probability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406104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stores the probability of being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i="1" dirty="0" smtClean="0">
                  <a:solidFill>
                    <a:srgbClr val="0066FF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= the probability of starting from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(usually) set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</a:t>
                </a:r>
                <a:endParaRPr lang="en-US" dirty="0" smtClean="0"/>
              </a:p>
              <a:p>
                <a:endParaRPr lang="en-US" b="1" dirty="0"/>
              </a:p>
              <a:p>
                <a:r>
                  <a:rPr lang="en-US" dirty="0" smtClean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at step t using a vector-matrix multiplication</a:t>
                </a:r>
              </a:p>
            </p:txBody>
          </p:sp>
        </mc:Choice>
        <mc:Fallback xmlns=""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4061048"/>
              </a:xfrm>
              <a:blipFill rotWithShape="1">
                <a:blip r:embed="rId3" cstate="print"/>
                <a:stretch>
                  <a:fillRect l="-1630" t="-2553" r="-2741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56" name="Text Box 5"/>
              <p:cNvSpPr txBox="1">
                <a:spLocks noChangeArrowheads="1"/>
              </p:cNvSpPr>
              <p:nvPr/>
            </p:nvSpPr>
            <p:spPr bwMode="auto">
              <a:xfrm>
                <a:off x="3446536" y="5661248"/>
                <a:ext cx="234718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3200" dirty="0">
                  <a:solidFill>
                    <a:srgbClr val="0066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915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6536" y="5661248"/>
                <a:ext cx="2347181" cy="58477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4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123"/>
              </p:ext>
            </p:extLst>
          </p:nvPr>
        </p:nvGraphicFramePr>
        <p:xfrm>
          <a:off x="609600" y="1524000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8" name="Εξίσωση" r:id="rId4" imgW="1790700" imgH="1143000" progId="Equation.3">
                  <p:embed/>
                </p:oleObj>
              </mc:Choice>
              <mc:Fallback>
                <p:oleObj name="Εξίσωση" r:id="rId4" imgW="17907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3625850" cy="2313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6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70912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 smtClean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 smtClean="0"/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:r>
                  <a:rPr lang="fi-FI" dirty="0" smtClean="0"/>
                  <a:t>is the </a:t>
                </a:r>
                <a:r>
                  <a:rPr lang="en-US" dirty="0" smtClean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as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</a:t>
                </a:r>
                <a:r>
                  <a:rPr lang="en-US" dirty="0" smtClean="0"/>
                  <a:t>converges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 smtClean="0"/>
                  <a:t> if </a:t>
                </a:r>
                <a:r>
                  <a:rPr lang="en-US" dirty="0"/>
                  <a:t>the graph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709120"/>
              </a:xfrm>
              <a:blipFill rotWithShape="1">
                <a:blip r:embed="rId3" cstate="print"/>
                <a:stretch>
                  <a:fillRect l="-1166" t="-4016" r="-2551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6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Computing 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After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 smtClean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q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regardless of </a:t>
                </a:r>
                <a:r>
                  <a:rPr lang="en-US" dirty="0"/>
                  <a:t>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Power method because it computes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Rate of </a:t>
                </a:r>
                <a:r>
                  <a:rPr lang="en-US" dirty="0" smtClean="0"/>
                  <a:t>convergence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determined by the second eigenvalue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fi-FI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l-GR" dirty="0" smtClean="0">
                  <a:solidFill>
                    <a:srgbClr val="0070C0"/>
                  </a:solidFill>
                  <a:latin typeface="Arial" pitchFamily="34" charset="0"/>
                </a:endParaRPr>
              </a:p>
              <a:p>
                <a:pPr lvl="2">
                  <a:lnSpc>
                    <a:spcPct val="90000"/>
                  </a:lnSpc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 cstate="print"/>
                <a:stretch>
                  <a:fillRect l="-1111"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2060848"/>
                <a:ext cx="5399112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</a:t>
                </a:r>
                <a:r>
                  <a:rPr lang="en-US" sz="2400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5399112" cy="142192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5085" r="-3037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(WWW): </a:t>
            </a:r>
            <a:r>
              <a:rPr lang="el-GR" sz="2800" dirty="0"/>
              <a:t>Ι</a:t>
            </a:r>
            <a:r>
              <a:rPr lang="el-GR" sz="2800" dirty="0" smtClean="0"/>
              <a:t>στορία</a:t>
            </a:r>
          </a:p>
        </p:txBody>
      </p:sp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228600" y="1752600"/>
            <a:ext cx="29527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600" dirty="0" smtClean="0">
                <a:latin typeface="+mn-lt"/>
              </a:rPr>
              <a:t>Ο </a:t>
            </a:r>
            <a:r>
              <a:rPr lang="el-GR" sz="1600" dirty="0" smtClean="0">
                <a:solidFill>
                  <a:srgbClr val="C00000"/>
                </a:solidFill>
                <a:latin typeface="+mn-lt"/>
              </a:rPr>
              <a:t>πρώτος 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web server </a:t>
            </a:r>
            <a:r>
              <a:rPr lang="en-US" sz="1600" dirty="0" smtClean="0">
                <a:latin typeface="+mn-lt"/>
              </a:rPr>
              <a:t>(</a:t>
            </a:r>
            <a:r>
              <a:rPr lang="el-GR" sz="1600" dirty="0" smtClean="0">
                <a:latin typeface="+mn-lt"/>
              </a:rPr>
              <a:t>και πρώτος </a:t>
            </a:r>
            <a:r>
              <a:rPr lang="en-US" sz="1600" dirty="0" smtClean="0">
                <a:latin typeface="+mn-lt"/>
              </a:rPr>
              <a:t>web browser): A </a:t>
            </a:r>
            <a:r>
              <a:rPr lang="en-US" sz="1600" dirty="0">
                <a:latin typeface="+mn-lt"/>
              </a:rPr>
              <a:t>NeXT Computer </a:t>
            </a:r>
            <a:r>
              <a:rPr lang="en-US" sz="1600" dirty="0" smtClean="0">
                <a:latin typeface="+mn-lt"/>
              </a:rPr>
              <a:t>-</a:t>
            </a:r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l-GR" sz="1600" dirty="0" smtClean="0">
                <a:latin typeface="+mn-lt"/>
              </a:rPr>
              <a:t>Η </a:t>
            </a:r>
            <a:r>
              <a:rPr lang="el-GR" sz="1600" dirty="0" smtClean="0">
                <a:solidFill>
                  <a:srgbClr val="C00000"/>
                </a:solidFill>
                <a:latin typeface="+mn-lt"/>
              </a:rPr>
              <a:t>πρώτη φωτογραφία </a:t>
            </a:r>
            <a:r>
              <a:rPr lang="el-GR" sz="1600" dirty="0" smtClean="0">
                <a:latin typeface="+mn-lt"/>
              </a:rPr>
              <a:t>στο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web </a:t>
            </a:r>
            <a:r>
              <a:rPr lang="el-GR" sz="1600" dirty="0" smtClean="0">
                <a:latin typeface="+mn-lt"/>
              </a:rPr>
              <a:t>το </a:t>
            </a:r>
            <a:r>
              <a:rPr lang="en-US" sz="1600" dirty="0" smtClean="0">
                <a:latin typeface="+mn-lt"/>
              </a:rPr>
              <a:t>1992</a:t>
            </a:r>
            <a:r>
              <a:rPr lang="el-GR" sz="1600" dirty="0" smtClean="0">
                <a:latin typeface="+mn-lt"/>
              </a:rPr>
              <a:t> (</a:t>
            </a:r>
            <a:r>
              <a:rPr lang="en-US" sz="1600" dirty="0" smtClean="0">
                <a:latin typeface="+mn-lt"/>
              </a:rPr>
              <a:t>CERN </a:t>
            </a:r>
            <a:r>
              <a:rPr lang="en-US" sz="1600" dirty="0">
                <a:latin typeface="+mn-lt"/>
              </a:rPr>
              <a:t>house band Les </a:t>
            </a:r>
            <a:r>
              <a:rPr lang="en-US" sz="1600" dirty="0" err="1">
                <a:latin typeface="+mn-lt"/>
              </a:rPr>
              <a:t>Horribles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Cernettes</a:t>
            </a:r>
            <a:r>
              <a:rPr lang="el-GR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pic>
        <p:nvPicPr>
          <p:cNvPr id="18435" name="Picture 3" descr="1280px-Tim_Berners-Lee's_computer_at_CER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341438"/>
            <a:ext cx="532923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Les_Horribles_Cernettes_in_199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71" y="3962400"/>
            <a:ext cx="3021013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7" name="Picture 5" descr="200px-WWW_logo_by_Robert_Cailliau.sv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105400"/>
            <a:ext cx="1905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410200" y="5257800"/>
            <a:ext cx="2268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Gill Sans MT" pitchFamily="34" charset="0"/>
              </a:rPr>
              <a:t>logo by </a:t>
            </a:r>
            <a:r>
              <a:rPr lang="en-US" sz="1400" dirty="0">
                <a:solidFill>
                  <a:srgbClr val="00B050"/>
                </a:solidFill>
                <a:latin typeface="Gill Sans MT" pitchFamily="34" charset="0"/>
              </a:rPr>
              <a:t>Robert </a:t>
            </a:r>
            <a:r>
              <a:rPr lang="en-US" sz="1400" dirty="0" err="1">
                <a:solidFill>
                  <a:srgbClr val="00B050"/>
                </a:solidFill>
                <a:latin typeface="Gill Sans MT" pitchFamily="34" charset="0"/>
              </a:rPr>
              <a:t>Cailliau</a:t>
            </a:r>
            <a:endParaRPr lang="el-GR" sz="1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Mosaic (1993) </a:t>
            </a:r>
            <a:r>
              <a:rPr lang="el-GR" sz="1800" dirty="0" smtClean="0">
                <a:latin typeface="+mn-lt"/>
              </a:rPr>
              <a:t>πρώτος </a:t>
            </a:r>
            <a:r>
              <a:rPr lang="en-US" sz="1800" dirty="0" smtClean="0">
                <a:latin typeface="+mn-lt"/>
              </a:rPr>
              <a:t>graphical browser</a:t>
            </a:r>
            <a:endParaRPr lang="el-GR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stationary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What is the meaning of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of a random walk?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the probability of being at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after very large </a:t>
                </a:r>
                <a:r>
                  <a:rPr lang="en-US" dirty="0"/>
                  <a:t>(</a:t>
                </a:r>
                <a:r>
                  <a:rPr lang="en-US" dirty="0" smtClean="0"/>
                  <a:t>infinite</a:t>
                </a:r>
                <a:r>
                  <a:rPr lang="en-US" dirty="0"/>
                  <a:t>) </a:t>
                </a:r>
                <a:r>
                  <a:rPr lang="en-US" dirty="0" smtClean="0"/>
                  <a:t>number of steps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infinite steps – starting point does not matter.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2" cstate="print"/>
                <a:stretch>
                  <a:fillRect l="-1481" t="-2478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3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Vanilla random walk</a:t>
            </a:r>
          </a:p>
          <a:p>
            <a:pPr lvl="1"/>
            <a:r>
              <a:rPr lang="en-US" smtClean="0"/>
              <a:t>make the adjacency matrix stochastic and run a random walk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2" name="Equation" r:id="rId4" imgW="1854200" imgH="1143000" progId="Equation.3">
                  <p:embed/>
                </p:oleObj>
              </mc:Choice>
              <mc:Fallback>
                <p:oleObj name="Equation" r:id="rId4" imgW="18542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1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</a:t>
            </a:r>
            <a:r>
              <a:rPr lang="en-US" smtClean="0">
                <a:solidFill>
                  <a:srgbClr val="FF6600"/>
                </a:solidFill>
              </a:rPr>
              <a:t>sink </a:t>
            </a:r>
            <a:r>
              <a:rPr lang="en-US" smtClean="0"/>
              <a:t>nodes?</a:t>
            </a:r>
          </a:p>
          <a:p>
            <a:pPr lvl="1"/>
            <a:r>
              <a:rPr lang="en-US" smtClean="0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6" name="Equation" r:id="rId4" imgW="1854200" imgH="1143000" progId="Equation.3">
                  <p:embed/>
                </p:oleObj>
              </mc:Choice>
              <mc:Fallback>
                <p:oleObj name="Equation" r:id="rId4" imgW="18542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3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03149"/>
              </p:ext>
            </p:extLst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6" name="Equation" r:id="rId4" imgW="1981200" imgH="1143000" progId="Equation.3">
                  <p:embed/>
                </p:oleObj>
              </mc:Choice>
              <mc:Fallback>
                <p:oleObj name="Equation" r:id="rId4" imgW="1981200" imgH="11430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Replace these row vectors with a vector </a:t>
            </a:r>
            <a:r>
              <a:rPr lang="en-US" smtClean="0">
                <a:solidFill>
                  <a:srgbClr val="0066FF"/>
                </a:solidFill>
              </a:rPr>
              <a:t>v</a:t>
            </a:r>
          </a:p>
          <a:p>
            <a:pPr lvl="1"/>
            <a:r>
              <a:rPr lang="en-US" smtClean="0"/>
              <a:t>typically, the uniform vector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450"/>
              </p:ext>
            </p:extLst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7" name="Equation" r:id="rId6" imgW="1231900" imgH="457200" progId="Equation.3">
                  <p:embed/>
                </p:oleObj>
              </mc:Choice>
              <mc:Fallback>
                <p:oleObj name="Equation" r:id="rId6" imgW="123190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1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loops?</a:t>
            </a:r>
          </a:p>
          <a:p>
            <a:pPr lvl="1"/>
            <a:r>
              <a:rPr lang="en-US" dirty="0" smtClean="0"/>
              <a:t>Spider traps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61938" y="3679825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4" name="Equation" r:id="rId4" imgW="4343400" imgH="1143000" progId="Equation.3">
                  <p:embed/>
                </p:oleObj>
              </mc:Choice>
              <mc:Fallback>
                <p:oleObj name="Equation" r:id="rId4" imgW="4343400" imgH="1143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3679825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 smtClean="0"/>
              <a:t>Add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jump </a:t>
            </a:r>
            <a:r>
              <a:rPr lang="en-US" dirty="0" smtClean="0"/>
              <a:t>to vector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with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l-GR" dirty="0" smtClean="0">
                <a:solidFill>
                  <a:srgbClr val="0070C0"/>
                </a:solidFill>
              </a:rPr>
              <a:t>-α</a:t>
            </a:r>
            <a:endParaRPr lang="fi-FI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typically, to a uniform vector</a:t>
            </a:r>
          </a:p>
          <a:p>
            <a:r>
              <a:rPr lang="en-US" dirty="0" smtClean="0">
                <a:cs typeface="Times New Roman" pitchFamily="18" charset="0"/>
              </a:rPr>
              <a:t>Restarts after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1/(1-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steps in expectation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Guarantees irreducibility, convergence</a:t>
            </a:r>
            <a:r>
              <a:rPr lang="en-US" dirty="0" smtClean="0"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467544" y="6111606"/>
            <a:ext cx="5348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P’’ = αP’ + (1-α)</a:t>
            </a:r>
            <a:r>
              <a:rPr lang="en-US" sz="2000" dirty="0" err="1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sz="2000" baseline="30000" dirty="0" err="1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</a:rPr>
              <a:t>,  where u is the vector of all 1s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2996" y="6363404"/>
            <a:ext cx="3036204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Random walk with restarts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Spectral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0200"/>
            <a:ext cx="8113988" cy="498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0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73" y="1626938"/>
            <a:ext cx="7298727" cy="50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8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Personalized 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76400"/>
            <a:ext cx="7440458" cy="446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1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PageRank: Trust 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676400"/>
            <a:ext cx="7529189" cy="478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31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Δυναμικές και στατικές σελίδες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69175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4290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URL: </a:t>
            </a:r>
            <a:r>
              <a:rPr lang="el-GR" dirty="0" smtClean="0">
                <a:latin typeface="+mn-lt"/>
              </a:rPr>
              <a:t>συνήθως όχι κάποιο αρχείο αλλά κάποιο πρόγραμμα στον </a:t>
            </a:r>
            <a:r>
              <a:rPr lang="en-US" dirty="0" smtClean="0">
                <a:latin typeface="+mn-lt"/>
              </a:rPr>
              <a:t>server</a:t>
            </a:r>
          </a:p>
          <a:p>
            <a:pPr algn="just"/>
            <a:r>
              <a:rPr lang="en-US" sz="1800" dirty="0" smtClean="0">
                <a:latin typeface="+mn-lt"/>
              </a:rPr>
              <a:t>Input part of the GET, e.g., http//www.google.com/search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?</a:t>
            </a:r>
            <a:r>
              <a:rPr lang="en-US" sz="1800" dirty="0" smtClean="0">
                <a:latin typeface="+mn-lt"/>
              </a:rPr>
              <a:t>q=obama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Στατικές: </a:t>
            </a:r>
            <a:r>
              <a:rPr lang="el-GR" dirty="0" smtClean="0">
                <a:latin typeface="+mn-lt"/>
              </a:rPr>
              <a:t>σελίδες που το περιεχόμενο τους δεν αλλάζει από την μία αίτηση στην άλλη</a:t>
            </a:r>
          </a:p>
          <a:p>
            <a:pPr marL="342900" indent="-342900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Δυναμικές</a:t>
            </a:r>
            <a:r>
              <a:rPr lang="el-GR" dirty="0" smtClean="0">
                <a:latin typeface="+mn-lt"/>
              </a:rPr>
              <a:t> σελίδες: </a:t>
            </a:r>
            <a:r>
              <a:rPr lang="en-US" dirty="0" smtClean="0">
                <a:latin typeface="+mn-lt"/>
              </a:rPr>
              <a:t>Hidden web – Deep web</a:t>
            </a:r>
            <a:endParaRPr lang="el-GR" dirty="0" smtClean="0">
              <a:latin typeface="+mn-lt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Παράδειγμα: προσωπική ιστοσελίδα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vs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σελίδα με την κατάσταση των πτήσεων σε ένα αεροδρόμιο</a:t>
            </a:r>
            <a:endParaRPr lang="el-GR" dirty="0" smtClean="0">
              <a:latin typeface="+mn-lt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19.2</a:t>
            </a:r>
          </a:p>
        </p:txBody>
      </p:sp>
    </p:spTree>
    <p:extLst>
      <p:ext uri="{BB962C8B-B14F-4D97-AF65-F5344CB8AC3E}">
        <p14:creationId xmlns:p14="http://schemas.microsoft.com/office/powerpoint/2010/main" val="15177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Pagerank summary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Preprocessing:</a:t>
            </a:r>
          </a:p>
          <a:p>
            <a:pPr lvl="1" eaLnBrk="1" hangingPunct="1"/>
            <a:r>
              <a:rPr lang="en-US" dirty="0" smtClean="0"/>
              <a:t>Given graph of links, build matrix </a:t>
            </a:r>
            <a:r>
              <a:rPr lang="en-US" b="1" dirty="0" smtClean="0"/>
              <a:t>P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From it compute </a:t>
            </a:r>
            <a:r>
              <a:rPr lang="en-US" b="1" dirty="0" smtClean="0"/>
              <a:t>a</a:t>
            </a:r>
            <a:r>
              <a:rPr lang="en-US" dirty="0" smtClean="0"/>
              <a:t> – left eigenvector of </a:t>
            </a:r>
            <a:r>
              <a:rPr lang="en-US" b="1" dirty="0" smtClean="0"/>
              <a:t>P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The entry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 is a number between 0 and 1: the </a:t>
            </a:r>
            <a:r>
              <a:rPr lang="en-US" u="sng" dirty="0" err="1" smtClean="0"/>
              <a:t>pagerank</a:t>
            </a:r>
            <a:r>
              <a:rPr lang="en-US" dirty="0" smtClean="0"/>
              <a:t> of page 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Query processing:</a:t>
            </a:r>
          </a:p>
          <a:p>
            <a:pPr lvl="1" eaLnBrk="1" hangingPunct="1"/>
            <a:r>
              <a:rPr lang="en-US" dirty="0" smtClean="0"/>
              <a:t>Retrieve pages meeting query.</a:t>
            </a:r>
          </a:p>
          <a:p>
            <a:pPr lvl="1" eaLnBrk="1" hangingPunct="1"/>
            <a:r>
              <a:rPr lang="en-US" dirty="0" smtClean="0"/>
              <a:t>Rank them by their </a:t>
            </a:r>
            <a:r>
              <a:rPr lang="en-US" dirty="0" err="1" smtClean="0"/>
              <a:t>pagerank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But this rank order is query-</a:t>
            </a:r>
            <a:r>
              <a:rPr lang="en-US" i="1" dirty="0" smtClean="0"/>
              <a:t>independent</a:t>
            </a:r>
            <a:endParaRPr lang="en-US" dirty="0" smtClean="0"/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21.2.2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The reality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153400" cy="3124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Pagerank</a:t>
            </a:r>
            <a:r>
              <a:rPr lang="en-US" dirty="0" smtClean="0"/>
              <a:t> is used in </a:t>
            </a:r>
            <a:r>
              <a:rPr lang="en-US" dirty="0" err="1" smtClean="0"/>
              <a:t>google</a:t>
            </a:r>
            <a:r>
              <a:rPr lang="en-US" dirty="0" smtClean="0"/>
              <a:t> and other engines, but is hardly the full story of ranking</a:t>
            </a:r>
          </a:p>
          <a:p>
            <a:pPr lvl="1" eaLnBrk="1" hangingPunct="1"/>
            <a:r>
              <a:rPr lang="en-US" dirty="0" smtClean="0"/>
              <a:t>Many sophisticated features are used</a:t>
            </a:r>
          </a:p>
          <a:p>
            <a:pPr lvl="1" eaLnBrk="1" hangingPunct="1"/>
            <a:r>
              <a:rPr lang="en-US" dirty="0" smtClean="0"/>
              <a:t>Some address specific query classes</a:t>
            </a:r>
          </a:p>
          <a:p>
            <a:pPr lvl="1" eaLnBrk="1" hangingPunct="1"/>
            <a:r>
              <a:rPr lang="en-US" dirty="0" smtClean="0"/>
              <a:t>Machine learned ranking heavily used</a:t>
            </a:r>
          </a:p>
          <a:p>
            <a:pPr eaLnBrk="1" hangingPunct="1"/>
            <a:r>
              <a:rPr lang="en-US" dirty="0" err="1" smtClean="0"/>
              <a:t>Pagerank</a:t>
            </a:r>
            <a:r>
              <a:rPr lang="en-US" dirty="0" smtClean="0"/>
              <a:t> still very useful for things like crawl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Courier New" pitchFamily="49" charset="0"/>
              </a:rPr>
              <a:t>Google’s official description of </a:t>
            </a:r>
            <a:r>
              <a:rPr lang="en-US" dirty="0" err="1" smtClean="0">
                <a:solidFill>
                  <a:srgbClr val="000000"/>
                </a:solidFill>
                <a:cs typeface="Courier New" pitchFamily="49" charset="0"/>
              </a:rPr>
              <a:t>PageRank</a:t>
            </a:r>
            <a:endParaRPr lang="en-US" dirty="0" smtClean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8113" y="1828800"/>
            <a:ext cx="8505825" cy="3214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l-GR" dirty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 marL="0" lvl="1">
              <a:spcBef>
                <a:spcPts val="700"/>
              </a:spcBef>
              <a:buClr>
                <a:srgbClr val="437085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i="1" dirty="0" err="1" smtClean="0">
                <a:solidFill>
                  <a:srgbClr val="000000"/>
                </a:solidFill>
                <a:cs typeface="Courier New" pitchFamily="49" charset="0"/>
              </a:rPr>
              <a:t>PageRank</a:t>
            </a:r>
            <a:r>
              <a:rPr lang="en-US" sz="2200" i="1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cs typeface="Courier New" pitchFamily="49" charset="0"/>
              </a:rPr>
              <a:t>reflects our view of the importance of web pages by considering more than 500 million variables and 2 billion terms. Pages that believe are important pages receive a higher PageRank and are more likely to appear at the top of the search results.</a:t>
            </a:r>
            <a:endParaRPr lang="en-US" sz="2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700"/>
              </a:spcBef>
              <a:buClr>
                <a:srgbClr val="437085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93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mtClean="0">
                <a:latin typeface="+mn-lt"/>
              </a:rPr>
              <a:t>HITS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Την ίδια εποχή με το </a:t>
            </a:r>
            <a:r>
              <a:rPr lang="en-US" sz="2800" dirty="0" err="1" smtClean="0">
                <a:latin typeface="+mn-lt"/>
              </a:rPr>
              <a:t>PageRank</a:t>
            </a:r>
            <a:endParaRPr lang="en-US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Δύο βασικές διαφορές</a:t>
            </a:r>
          </a:p>
          <a:p>
            <a:endParaRPr lang="el-GR" sz="28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Κάθε σελίδα έχει δύο βαθμούς: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έ</a:t>
            </a:r>
            <a:r>
              <a:rPr lang="el-GR" sz="2800" dirty="0" smtClean="0">
                <a:latin typeface="+mn-lt"/>
              </a:rPr>
              <a:t>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βαθμό κύρους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(authority rank) </a:t>
            </a:r>
            <a:r>
              <a:rPr lang="el-GR" sz="2800" dirty="0" smtClean="0">
                <a:latin typeface="+mn-lt"/>
              </a:rPr>
              <a:t>και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ένα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κομβικό βαθμό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(hub rank)</a:t>
            </a:r>
            <a:endParaRPr lang="el-GR" sz="28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Οι βαθμοί είναι θεματικοί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27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401" y="1600200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Authoritie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s: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pages containing useful information (the prominent, highly endorsed answers to the queries)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Newspaper home pages</a:t>
            </a:r>
          </a:p>
          <a:p>
            <a:pPr lvl="1" algn="just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Course home pages</a:t>
            </a:r>
          </a:p>
          <a:p>
            <a:pPr lvl="2" algn="just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Home pages of auto manufacturers</a:t>
            </a:r>
          </a:p>
          <a:p>
            <a:pPr lvl="2" algn="just"/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Hubs: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pages that link to authorities (highly value lists)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List of newspapers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Course bulletin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List of US auto manufacturers</a:t>
            </a:r>
            <a:endParaRPr lang="el-GR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4292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A good hub links to many good authorities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A good authority is linked from many good hubs</a:t>
            </a:r>
            <a:endParaRPr lang="el-G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39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Algorithm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388" y="4137164"/>
            <a:ext cx="2157297" cy="184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1802129"/>
            <a:ext cx="59484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Each page p, has two scores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 score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(h) quality as an expert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Total sum of authority scores that  	it points to</a:t>
            </a:r>
          </a:p>
          <a:p>
            <a:pPr lvl="1"/>
            <a:endParaRPr lang="en-US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authority score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(a)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quality as content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Total sum of hub scores that 	point to it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62847" y="1730691"/>
            <a:ext cx="1914305" cy="1752605"/>
            <a:chOff x="5072066" y="2214554"/>
            <a:chExt cx="1914305" cy="175260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2214554"/>
              <a:ext cx="1842867" cy="175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072066" y="2285992"/>
              <a:ext cx="7143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62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Algorithm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8578" y="4137164"/>
            <a:ext cx="2157297" cy="184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662847" y="1730691"/>
            <a:ext cx="1914305" cy="1752605"/>
            <a:chOff x="5072066" y="2214554"/>
            <a:chExt cx="1914305" cy="175260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2214554"/>
              <a:ext cx="1842867" cy="175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072066" y="2285992"/>
              <a:ext cx="7143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" y="2171461"/>
            <a:ext cx="58275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Authority Update Rule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For each page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update a(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) to be the sum of the hub scores of all pages that point to it.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Hub Update Rule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For each page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update h(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) to be the sum of the authority scores of all pages that it points to.</a:t>
            </a:r>
            <a:endParaRPr lang="el-G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3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Algorithm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1752600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Start with all hub scores and all authority scores equal to 1.</a:t>
            </a:r>
          </a:p>
          <a:p>
            <a:pPr algn="just"/>
            <a:endParaRPr lang="en-US" sz="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Perform a sequence of k hub-authority updates. For each node: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-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First,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apply the Hub Update Rule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to the current set 	of scores.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-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Then,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apply the Authority Update Rule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to the resulting 	set of scores.</a:t>
            </a:r>
          </a:p>
          <a:p>
            <a:pPr algn="just"/>
            <a:endParaRPr lang="en-US" sz="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lvl="2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At the end, hub and authority scores may be very large. 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Normalize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divide each authority score by the sum of all 	authority scores, and each hub score by the sum of all 	hub scores. </a:t>
            </a:r>
          </a:p>
        </p:txBody>
      </p:sp>
    </p:spTree>
    <p:extLst>
      <p:ext uri="{BB962C8B-B14F-4D97-AF65-F5344CB8AC3E}">
        <p14:creationId xmlns:p14="http://schemas.microsoft.com/office/powerpoint/2010/main" val="18869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High-level scheme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Extract from the web a </a:t>
            </a:r>
            <a:r>
              <a:rPr lang="en-US" sz="3800" u="sng" dirty="0" smtClean="0">
                <a:solidFill>
                  <a:schemeClr val="accent6">
                    <a:lumMod val="75000"/>
                  </a:schemeClr>
                </a:solidFill>
              </a:rPr>
              <a:t>base set</a:t>
            </a:r>
            <a:r>
              <a:rPr lang="en-US" sz="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800" dirty="0" smtClean="0"/>
              <a:t>of pages that </a:t>
            </a:r>
            <a:r>
              <a:rPr lang="en-US" sz="3800" i="1" dirty="0" smtClean="0"/>
              <a:t>could</a:t>
            </a:r>
            <a:r>
              <a:rPr lang="en-US" sz="3800" dirty="0" smtClean="0"/>
              <a:t> be good hubs or authorities.</a:t>
            </a:r>
          </a:p>
          <a:p>
            <a:pPr eaLnBrk="1" hangingPunct="1"/>
            <a:r>
              <a:rPr lang="en-US" sz="3800" dirty="0" smtClean="0"/>
              <a:t>From these, identify a small set of top hub and authority pages;</a:t>
            </a:r>
          </a:p>
          <a:p>
            <a:pPr lvl="1" eaLnBrk="1" hangingPunct="1">
              <a:buFont typeface="Symbol" pitchFamily="18" charset="2"/>
              <a:buChar char="®"/>
            </a:pPr>
            <a:r>
              <a:rPr lang="en-US" sz="3600" dirty="0" smtClean="0"/>
              <a:t>iterative algorithm.</a:t>
            </a: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30340</TotalTime>
  <Words>5278</Words>
  <Application>Microsoft Office PowerPoint</Application>
  <PresentationFormat>On-screen Show (4:3)</PresentationFormat>
  <Paragraphs>1208</Paragraphs>
  <Slides>157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157</vt:i4>
      </vt:variant>
    </vt:vector>
  </HeadingPairs>
  <TitlesOfParts>
    <vt:vector size="176" baseType="lpstr">
      <vt:lpstr>Arial Unicode MS</vt:lpstr>
      <vt:lpstr>MS Mincho</vt:lpstr>
      <vt:lpstr>ＭＳ Ｐゴシック</vt:lpstr>
      <vt:lpstr>Arial</vt:lpstr>
      <vt:lpstr>Calibri</vt:lpstr>
      <vt:lpstr>Cambria Math</vt:lpstr>
      <vt:lpstr>Courier New</vt:lpstr>
      <vt:lpstr>Gill Sans MT</vt:lpstr>
      <vt:lpstr>Lucida Sans</vt:lpstr>
      <vt:lpstr>Rockwell</vt:lpstr>
      <vt:lpstr>Symbol</vt:lpstr>
      <vt:lpstr>Tahoma</vt:lpstr>
      <vt:lpstr>Times</vt:lpstr>
      <vt:lpstr>Times New Roman</vt:lpstr>
      <vt:lpstr>Wingdings</vt:lpstr>
      <vt:lpstr>IIR-slides</vt:lpstr>
      <vt:lpstr>Document</vt:lpstr>
      <vt:lpstr>Εξίσωση</vt:lpstr>
      <vt:lpstr>Equation</vt:lpstr>
      <vt:lpstr>PowerPoint Presentation</vt:lpstr>
      <vt:lpstr>Τι θα δούμε σήμερα</vt:lpstr>
      <vt:lpstr>Τι θα δούμε σήμερα</vt:lpstr>
      <vt:lpstr>Web: τι είναι</vt:lpstr>
      <vt:lpstr>Web: η δομή του</vt:lpstr>
      <vt:lpstr>Web (WWW): Ιστορία</vt:lpstr>
      <vt:lpstr>Web (WWW): Iστορία</vt:lpstr>
      <vt:lpstr>Web (WWW): Ιστορία</vt:lpstr>
      <vt:lpstr>Δυναμικές και στατικές σελίδες</vt:lpstr>
      <vt:lpstr>PowerPoint Presentation</vt:lpstr>
      <vt:lpstr>Εύρεση Πληροφορίας</vt:lpstr>
      <vt:lpstr>Η συλλογή εγγράφων του Web</vt:lpstr>
      <vt:lpstr>Web search basics</vt:lpstr>
      <vt:lpstr>Search Engine Anatomy*</vt:lpstr>
      <vt:lpstr>The Web graph</vt:lpstr>
      <vt:lpstr>The Web Graph</vt:lpstr>
      <vt:lpstr>The Web graph</vt:lpstr>
      <vt:lpstr>The Web graph</vt:lpstr>
      <vt:lpstr>The Web graph</vt:lpstr>
      <vt:lpstr>Τι (άλλο) θα δούμε σήμερα</vt:lpstr>
      <vt:lpstr>Κείμενο Άγκυρας</vt:lpstr>
      <vt:lpstr>Σημασία των συνδέσεων</vt:lpstr>
      <vt:lpstr>Κείμενο Άγκυρας</vt:lpstr>
      <vt:lpstr>Κείμενο Άγκυρας</vt:lpstr>
      <vt:lpstr>Κείμενο Άγκυρας στο Ευρετήριο</vt:lpstr>
      <vt:lpstr>Google Bombs</vt:lpstr>
      <vt:lpstr>Anchor Text</vt:lpstr>
      <vt:lpstr>Υπόθεση  2: annotation of target</vt:lpstr>
      <vt:lpstr>Τι θα δούμε σήμερα</vt:lpstr>
      <vt:lpstr>Ανάλυση Συνδέσμων - Link Analysis</vt:lpstr>
      <vt:lpstr>Διάταξη με βάση τη δημοτικότητα</vt:lpstr>
      <vt:lpstr>Αρκεί η δημοτικότητα;</vt:lpstr>
      <vt:lpstr>PowerPoint Presentation</vt:lpstr>
      <vt:lpstr>PageRank</vt:lpstr>
      <vt:lpstr>PageRank: Βασική ιδέα</vt:lpstr>
      <vt:lpstr>Ένα απλό παράδειγμα</vt:lpstr>
      <vt:lpstr>Ακόμα ένα παράδειγμα</vt:lpstr>
      <vt:lpstr>Και ακόμα ένα μαζί με τον ορισμό</vt:lpstr>
      <vt:lpstr>PageRank: Αλγόριθμος</vt:lpstr>
      <vt:lpstr>PageRank: Αλγόριθμος</vt:lpstr>
      <vt:lpstr>Παράδειγμα</vt:lpstr>
      <vt:lpstr>Ένα μεγαλύτερο παράδειγμα</vt:lpstr>
      <vt:lpstr>Ισορροπία</vt:lpstr>
      <vt:lpstr>PageRank: Διανυσματική αναπαράσταση</vt:lpstr>
      <vt:lpstr>PageRank: Διανυσματική αναπαράσταση</vt:lpstr>
      <vt:lpstr>PageRank: Διανυσματική αναπαράσταση</vt:lpstr>
      <vt:lpstr>PageRank: Διανυσματική αναπαράσταση</vt:lpstr>
      <vt:lpstr>Τυχαίος Περίπατος (Random Walks)</vt:lpstr>
      <vt:lpstr>Τυχαίος Περίπατος (Random Walks)</vt:lpstr>
      <vt:lpstr>Και πιο τυπικά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Και πιο τυπικά</vt:lpstr>
      <vt:lpstr>PageRank: Επεκτάσεις</vt:lpstr>
      <vt:lpstr>PageRank: Αδιέξοδα </vt:lpstr>
      <vt:lpstr>PageRank: Αδιέξοδα </vt:lpstr>
      <vt:lpstr>PageRank: Αδιέξοδα </vt:lpstr>
      <vt:lpstr>PageRank: Spider Traps</vt:lpstr>
      <vt:lpstr>PageRank: Spider Traps</vt:lpstr>
      <vt:lpstr>PageRank: Spider Traps</vt:lpstr>
      <vt:lpstr>PageRank: Spider Traps</vt:lpstr>
      <vt:lpstr>PageRank: random walks with jumps</vt:lpstr>
      <vt:lpstr>PageRank και αλυσίδες Markov</vt:lpstr>
      <vt:lpstr>Markov chains</vt:lpstr>
      <vt:lpstr>Markov chains</vt:lpstr>
      <vt:lpstr>Random walks</vt:lpstr>
      <vt:lpstr>An example</vt:lpstr>
      <vt:lpstr>Node Probability vector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PageRank: Spectral Analysis</vt:lpstr>
      <vt:lpstr>PageRank: Example</vt:lpstr>
      <vt:lpstr>Personalized PageRank</vt:lpstr>
      <vt:lpstr>PageRank: Trust Rank</vt:lpstr>
      <vt:lpstr>Pagerank summary</vt:lpstr>
      <vt:lpstr>The reality</vt:lpstr>
      <vt:lpstr>Google’s official description of PageRank</vt:lpstr>
      <vt:lpstr>PowerPoint Presentation</vt:lpstr>
      <vt:lpstr>HITS</vt:lpstr>
      <vt:lpstr>HITS</vt:lpstr>
      <vt:lpstr>HITS: Algorithm</vt:lpstr>
      <vt:lpstr>HITS: Algorithm</vt:lpstr>
      <vt:lpstr>HITS: Algorithm</vt:lpstr>
      <vt:lpstr>High-level scheme</vt:lpstr>
      <vt:lpstr>Base set</vt:lpstr>
      <vt:lpstr>Query dependent input</vt:lpstr>
      <vt:lpstr>Query dependent input</vt:lpstr>
      <vt:lpstr>Query dependent input</vt:lpstr>
      <vt:lpstr>Query dependent input</vt:lpstr>
      <vt:lpstr>Distilling hubs and authorities</vt:lpstr>
      <vt:lpstr>Iterative update</vt:lpstr>
      <vt:lpstr>Scaling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How many iterations?</vt:lpstr>
      <vt:lpstr>Japan Elementary Schools</vt:lpstr>
      <vt:lpstr>Things to note</vt:lpstr>
      <vt:lpstr>Issues</vt:lpstr>
      <vt:lpstr>Πίνακας γειτνίασης</vt:lpstr>
      <vt:lpstr>Hub/authority vectors</vt:lpstr>
      <vt:lpstr>HITS: Διανυσματική Αναπαράσταση</vt:lpstr>
      <vt:lpstr>Rewrite in matrix form</vt:lpstr>
      <vt:lpstr>HITS: Διανυσματική Αναπαράσταση</vt:lpstr>
      <vt:lpstr>HITS: Spectral Analysis</vt:lpstr>
      <vt:lpstr>Rewrite in matrix form</vt:lpstr>
      <vt:lpstr>PageRank vs HITS</vt:lpstr>
      <vt:lpstr>Οι σύνδεσμοι είναι παντού!</vt:lpstr>
      <vt:lpstr>Simple iterative logic</vt:lpstr>
      <vt:lpstr>Simple iterative logic</vt:lpstr>
      <vt:lpstr>Simple iterative logic</vt:lpstr>
      <vt:lpstr>Simple iterative logic</vt:lpstr>
      <vt:lpstr>Many other examples of link analysis</vt:lpstr>
      <vt:lpstr>Περίληψη</vt:lpstr>
      <vt:lpstr>Τι θα δούμε σήμερα</vt:lpstr>
      <vt:lpstr>ΔΙΑΦΗΜΙΣΕΙΣ </vt:lpstr>
      <vt:lpstr>Ads</vt:lpstr>
      <vt:lpstr>Brief (non-technical) history</vt:lpstr>
      <vt:lpstr>Ads in Goto</vt:lpstr>
      <vt:lpstr>Ads in Goto</vt:lpstr>
      <vt:lpstr>Ads</vt:lpstr>
      <vt:lpstr>PowerPoint Presentation</vt:lpstr>
      <vt:lpstr>PowerPoint Presentation</vt:lpstr>
      <vt:lpstr>Ads</vt:lpstr>
      <vt:lpstr>Ads</vt:lpstr>
      <vt:lpstr>How are ads ranked?</vt:lpstr>
      <vt:lpstr>How are ads ranked?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 of ranking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763</cp:revision>
  <cp:lastPrinted>2011-04-04T04:19:57Z</cp:lastPrinted>
  <dcterms:created xsi:type="dcterms:W3CDTF">2011-04-01T01:43:31Z</dcterms:created>
  <dcterms:modified xsi:type="dcterms:W3CDTF">2016-05-19T06:25:53Z</dcterms:modified>
</cp:coreProperties>
</file>