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07"/>
  </p:notesMasterIdLst>
  <p:handoutMasterIdLst>
    <p:handoutMasterId r:id="rId108"/>
  </p:handoutMasterIdLst>
  <p:sldIdLst>
    <p:sldId id="402" r:id="rId2"/>
    <p:sldId id="1160" r:id="rId3"/>
    <p:sldId id="1161" r:id="rId4"/>
    <p:sldId id="1316" r:id="rId5"/>
    <p:sldId id="1317" r:id="rId6"/>
    <p:sldId id="1195" r:id="rId7"/>
    <p:sldId id="1321" r:id="rId8"/>
    <p:sldId id="1319" r:id="rId9"/>
    <p:sldId id="1202" r:id="rId10"/>
    <p:sldId id="1218" r:id="rId11"/>
    <p:sldId id="1220" r:id="rId12"/>
    <p:sldId id="1322" r:id="rId13"/>
    <p:sldId id="1323" r:id="rId14"/>
    <p:sldId id="1320" r:id="rId15"/>
    <p:sldId id="1324" r:id="rId16"/>
    <p:sldId id="1252" r:id="rId17"/>
    <p:sldId id="1253" r:id="rId18"/>
    <p:sldId id="1254" r:id="rId19"/>
    <p:sldId id="1264" r:id="rId20"/>
    <p:sldId id="1266" r:id="rId21"/>
    <p:sldId id="1267" r:id="rId22"/>
    <p:sldId id="1268" r:id="rId23"/>
    <p:sldId id="1269" r:id="rId24"/>
    <p:sldId id="1270" r:id="rId25"/>
    <p:sldId id="1271" r:id="rId26"/>
    <p:sldId id="1272" r:id="rId27"/>
    <p:sldId id="1273" r:id="rId28"/>
    <p:sldId id="1274" r:id="rId29"/>
    <p:sldId id="1279" r:id="rId30"/>
    <p:sldId id="1280" r:id="rId31"/>
    <p:sldId id="1282" r:id="rId32"/>
    <p:sldId id="1326" r:id="rId33"/>
    <p:sldId id="1327" r:id="rId34"/>
    <p:sldId id="1328" r:id="rId35"/>
    <p:sldId id="1329" r:id="rId36"/>
    <p:sldId id="1330" r:id="rId37"/>
    <p:sldId id="1277" r:id="rId38"/>
    <p:sldId id="704" r:id="rId39"/>
    <p:sldId id="1110" r:id="rId40"/>
    <p:sldId id="1018" r:id="rId41"/>
    <p:sldId id="1115" r:id="rId42"/>
    <p:sldId id="1116" r:id="rId43"/>
    <p:sldId id="1151" r:id="rId44"/>
    <p:sldId id="1149" r:id="rId45"/>
    <p:sldId id="1117" r:id="rId46"/>
    <p:sldId id="1019" r:id="rId47"/>
    <p:sldId id="1150" r:id="rId48"/>
    <p:sldId id="1152" r:id="rId49"/>
    <p:sldId id="1153" r:id="rId50"/>
    <p:sldId id="1021" r:id="rId51"/>
    <p:sldId id="1158" r:id="rId52"/>
    <p:sldId id="1135" r:id="rId53"/>
    <p:sldId id="1331" r:id="rId54"/>
    <p:sldId id="1332" r:id="rId55"/>
    <p:sldId id="1333" r:id="rId56"/>
    <p:sldId id="1023" r:id="rId57"/>
    <p:sldId id="1024" r:id="rId58"/>
    <p:sldId id="1119" r:id="rId59"/>
    <p:sldId id="1027" r:id="rId60"/>
    <p:sldId id="1028" r:id="rId61"/>
    <p:sldId id="1029" r:id="rId62"/>
    <p:sldId id="1157" r:id="rId63"/>
    <p:sldId id="1030" r:id="rId64"/>
    <p:sldId id="1031" r:id="rId65"/>
    <p:sldId id="1032" r:id="rId66"/>
    <p:sldId id="1033" r:id="rId67"/>
    <p:sldId id="1034" r:id="rId68"/>
    <p:sldId id="1035" r:id="rId69"/>
    <p:sldId id="1036" r:id="rId70"/>
    <p:sldId id="1037" r:id="rId71"/>
    <p:sldId id="1038" r:id="rId72"/>
    <p:sldId id="1039" r:id="rId73"/>
    <p:sldId id="1040" r:id="rId74"/>
    <p:sldId id="1042" r:id="rId75"/>
    <p:sldId id="1044" r:id="rId76"/>
    <p:sldId id="1045" r:id="rId77"/>
    <p:sldId id="1046" r:id="rId78"/>
    <p:sldId id="1047" r:id="rId79"/>
    <p:sldId id="1049" r:id="rId80"/>
    <p:sldId id="1136" r:id="rId81"/>
    <p:sldId id="1334" r:id="rId82"/>
    <p:sldId id="1336" r:id="rId83"/>
    <p:sldId id="1335" r:id="rId84"/>
    <p:sldId id="1337" r:id="rId85"/>
    <p:sldId id="1338" r:id="rId86"/>
    <p:sldId id="1339" r:id="rId87"/>
    <p:sldId id="1340" r:id="rId88"/>
    <p:sldId id="1341" r:id="rId89"/>
    <p:sldId id="1343" r:id="rId90"/>
    <p:sldId id="1351" r:id="rId91"/>
    <p:sldId id="1344" r:id="rId92"/>
    <p:sldId id="1345" r:id="rId93"/>
    <p:sldId id="1352" r:id="rId94"/>
    <p:sldId id="1353" r:id="rId95"/>
    <p:sldId id="1354" r:id="rId96"/>
    <p:sldId id="1355" r:id="rId97"/>
    <p:sldId id="1356" r:id="rId98"/>
    <p:sldId id="1357" r:id="rId99"/>
    <p:sldId id="1358" r:id="rId100"/>
    <p:sldId id="1361" r:id="rId101"/>
    <p:sldId id="1362" r:id="rId102"/>
    <p:sldId id="1363" r:id="rId103"/>
    <p:sldId id="1364" r:id="rId104"/>
    <p:sldId id="1365" r:id="rId105"/>
    <p:sldId id="1145" r:id="rId10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0409" autoAdjust="0"/>
  </p:normalViewPr>
  <p:slideViewPr>
    <p:cSldViewPr>
      <p:cViewPr varScale="1">
        <p:scale>
          <a:sx n="97" d="100"/>
          <a:sy n="97" d="100"/>
        </p:scale>
        <p:origin x="14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28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8.xml"/><Relationship Id="rId7" Type="http://schemas.openxmlformats.org/officeDocument/2006/relationships/slide" Target="slides/slide78.xml"/><Relationship Id="rId2" Type="http://schemas.openxmlformats.org/officeDocument/2006/relationships/slide" Target="slides/slide52.xml"/><Relationship Id="rId1" Type="http://schemas.openxmlformats.org/officeDocument/2006/relationships/slide" Target="slides/slide50.xml"/><Relationship Id="rId6" Type="http://schemas.openxmlformats.org/officeDocument/2006/relationships/slide" Target="slides/slide75.xml"/><Relationship Id="rId5" Type="http://schemas.openxmlformats.org/officeDocument/2006/relationships/slide" Target="slides/slide63.xml"/><Relationship Id="rId4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36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E0BA9-94EC-4AD1-896E-98D06414C7D9}" type="slidenum">
              <a:rPr lang="en-US"/>
              <a:pPr/>
              <a:t>65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08575" cy="3832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53120"/>
            <a:ext cx="5207386" cy="4602941"/>
          </a:xfrm>
          <a:noFill/>
          <a:ln/>
        </p:spPr>
        <p:txBody>
          <a:bodyPr/>
          <a:lstStyle/>
          <a:p>
            <a:endParaRPr lang="el-GR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37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fld id="{37E9DE94-7CDC-45D9-B92A-C9F759C6D20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/>
              <a:t>86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5332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80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85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20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6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33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34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35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4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1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en/webmasters/" TargetMode="External"/><Relationship Id="rId2" Type="http://schemas.openxmlformats.org/officeDocument/2006/relationships/hyperlink" Target="http://help.yahoo.com/help/us/ysearch/index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idewebsize.com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stxt.org/wc/norobots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General_disclaimer" TargetMode="External"/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MYE003-</a:t>
            </a:r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10: </a:t>
            </a:r>
            <a:r>
              <a:rPr lang="el-GR" sz="2400" dirty="0" smtClean="0">
                <a:ea typeface="ＭＳ Ｐゴシック" pitchFamily="-112" charset="-128"/>
              </a:rPr>
              <a:t>Βασικές Θέματα Αναζήτησης στον Παγκόσμιο Ιστό.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259" t="-848" r="-1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Distributing the crawler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1676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charset="-128"/>
              </a:rPr>
              <a:t>Run multiple crawl threads, under different processes – potentially at different nodes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Geographically distributed nodes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CFE2DB-2F71-43C1-80EB-5328FDCA16D1}" type="slidenum">
              <a:rPr lang="en-US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Distributing the crawler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CFE2DB-2F71-43C1-80EB-5328FDCA16D1}" type="slidenum">
              <a:rPr lang="en-US"/>
              <a:pPr/>
              <a:t>101</a:t>
            </a:fld>
            <a:endParaRPr lang="en-US"/>
          </a:p>
        </p:txBody>
      </p:sp>
      <p:pic>
        <p:nvPicPr>
          <p:cNvPr id="7" name="Picture 6" descr="2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57255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Distributing the crawler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3733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C00000"/>
                </a:solidFill>
                <a:ea typeface="ＭＳ Ｐゴシック" charset="-128"/>
              </a:rPr>
              <a:t>Partition hosts being crawled into nodes</a:t>
            </a:r>
          </a:p>
          <a:p>
            <a:pPr lvl="1" eaLnBrk="1" hangingPunct="1"/>
            <a:r>
              <a:rPr lang="en-US" sz="2800" dirty="0" smtClean="0">
                <a:solidFill>
                  <a:srgbClr val="C00000"/>
                </a:solidFill>
                <a:ea typeface="ＭＳ Ｐゴシック" charset="-128"/>
              </a:rPr>
              <a:t>Hash used for partition</a:t>
            </a:r>
          </a:p>
          <a:p>
            <a:pPr eaLnBrk="1" hangingPunct="1"/>
            <a:r>
              <a:rPr lang="en-US" sz="3000" dirty="0" smtClean="0">
                <a:ea typeface="ＭＳ Ｐゴシック" charset="-128"/>
              </a:rPr>
              <a:t>How do these nodes communicate and share URLs?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CFE2DB-2F71-43C1-80EB-5328FDCA16D1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Communication between nodes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4876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Output of the URL filter at each node is sent to the Dup URL Eliminator of the appropriate node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2668588"/>
            <a:ext cx="906463" cy="3308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WWW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89088" y="3748088"/>
            <a:ext cx="906462" cy="2227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Fetch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89088" y="2667000"/>
            <a:ext cx="906462" cy="676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949575" y="3005138"/>
            <a:ext cx="906463" cy="29733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Parse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308475" y="4221163"/>
            <a:ext cx="906463" cy="1754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Content</a:t>
            </a:r>
          </a:p>
          <a:p>
            <a:pPr algn="ctr"/>
            <a:r>
              <a:rPr lang="en-US" sz="2000"/>
              <a:t>seen?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592763" y="4221163"/>
            <a:ext cx="906462" cy="1754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URL</a:t>
            </a:r>
          </a:p>
          <a:p>
            <a:pPr algn="ctr"/>
            <a:r>
              <a:rPr lang="en-US"/>
              <a:t>filter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7932738" y="4225925"/>
            <a:ext cx="906462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Dup</a:t>
            </a:r>
          </a:p>
          <a:p>
            <a:pPr algn="ctr"/>
            <a:r>
              <a:rPr lang="en-US"/>
              <a:t>URL</a:t>
            </a:r>
          </a:p>
          <a:p>
            <a:pPr algn="ctr"/>
            <a:r>
              <a:rPr lang="en-US"/>
              <a:t>elim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4308475" y="2870200"/>
            <a:ext cx="906463" cy="877888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Doc</a:t>
            </a:r>
          </a:p>
          <a:p>
            <a:pPr algn="ctr"/>
            <a:r>
              <a:rPr lang="en-US"/>
              <a:t>FP’s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7932738" y="2801938"/>
            <a:ext cx="906462" cy="946150"/>
          </a:xfrm>
          <a:prstGeom prst="can">
            <a:avLst>
              <a:gd name="adj" fmla="val 2609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URL</a:t>
            </a:r>
          </a:p>
          <a:p>
            <a:pPr algn="ctr"/>
            <a:r>
              <a:rPr lang="en-US"/>
              <a:t>set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722563" y="6249988"/>
            <a:ext cx="3927475" cy="608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URL Frontier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1135063" y="3000375"/>
            <a:ext cx="4524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2043113" y="3343275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136650" y="4492625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495550" y="4492625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3856038" y="4492625"/>
            <a:ext cx="4524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214938" y="4492625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631113" y="449262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4762500" y="3748088"/>
            <a:ext cx="0" cy="4730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8386763" y="3748088"/>
            <a:ext cx="0" cy="4730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6648450" y="6588125"/>
            <a:ext cx="17383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8386763" y="59785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2117725" y="6588125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V="1">
            <a:off x="2117725" y="59785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>
            <a:off x="5592763" y="2870200"/>
            <a:ext cx="906462" cy="877888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robots</a:t>
            </a:r>
          </a:p>
          <a:p>
            <a:pPr algn="ctr"/>
            <a:r>
              <a:rPr lang="en-US"/>
              <a:t>filters</a:t>
            </a: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46788" y="3748088"/>
            <a:ext cx="0" cy="4730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6724650" y="4221163"/>
            <a:ext cx="906463" cy="946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splitter</a:t>
            </a: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497638" y="4492625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6875463" y="36814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V="1">
            <a:off x="7026275" y="36814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7480300" y="36814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V="1">
            <a:off x="7177088" y="36814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V="1">
            <a:off x="7327900" y="368141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6718300" y="2727325"/>
            <a:ext cx="93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40508"/>
                </a:solidFill>
              </a:rPr>
              <a:t>To</a:t>
            </a:r>
          </a:p>
          <a:p>
            <a:r>
              <a:rPr lang="en-US" sz="2000">
                <a:solidFill>
                  <a:srgbClr val="A40508"/>
                </a:solidFill>
              </a:rPr>
              <a:t>other</a:t>
            </a:r>
          </a:p>
          <a:p>
            <a:r>
              <a:rPr lang="en-US" sz="2000">
                <a:solidFill>
                  <a:srgbClr val="A40508"/>
                </a:solidFill>
              </a:rPr>
              <a:t>nodes</a:t>
            </a:r>
          </a:p>
        </p:txBody>
      </p:sp>
      <p:sp>
        <p:nvSpPr>
          <p:cNvPr id="38949" name="Rectangle 38"/>
          <p:cNvSpPr>
            <a:spLocks noChangeArrowheads="1"/>
          </p:cNvSpPr>
          <p:nvPr/>
        </p:nvSpPr>
        <p:spPr bwMode="auto">
          <a:xfrm>
            <a:off x="6629400" y="2895600"/>
            <a:ext cx="1143000" cy="33528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38950" name="Line 40"/>
          <p:cNvSpPr>
            <a:spLocks noChangeShapeType="1"/>
          </p:cNvSpPr>
          <p:nvPr/>
        </p:nvSpPr>
        <p:spPr bwMode="auto">
          <a:xfrm>
            <a:off x="68580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1" name="Line 41"/>
          <p:cNvSpPr>
            <a:spLocks noChangeShapeType="1"/>
          </p:cNvSpPr>
          <p:nvPr/>
        </p:nvSpPr>
        <p:spPr bwMode="auto">
          <a:xfrm>
            <a:off x="68580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2" name="Line 42"/>
          <p:cNvSpPr>
            <a:spLocks noChangeShapeType="1"/>
          </p:cNvSpPr>
          <p:nvPr/>
        </p:nvSpPr>
        <p:spPr bwMode="auto">
          <a:xfrm>
            <a:off x="70104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3" name="Line 43"/>
          <p:cNvSpPr>
            <a:spLocks noChangeShapeType="1"/>
          </p:cNvSpPr>
          <p:nvPr/>
        </p:nvSpPr>
        <p:spPr bwMode="auto">
          <a:xfrm>
            <a:off x="70104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4" name="Line 44"/>
          <p:cNvSpPr>
            <a:spLocks noChangeShapeType="1"/>
          </p:cNvSpPr>
          <p:nvPr/>
        </p:nvSpPr>
        <p:spPr bwMode="auto">
          <a:xfrm>
            <a:off x="71628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5" name="Line 45"/>
          <p:cNvSpPr>
            <a:spLocks noChangeShapeType="1"/>
          </p:cNvSpPr>
          <p:nvPr/>
        </p:nvSpPr>
        <p:spPr bwMode="auto">
          <a:xfrm>
            <a:off x="7162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56" name="Text Box 46"/>
          <p:cNvSpPr txBox="1">
            <a:spLocks noChangeArrowheads="1"/>
          </p:cNvSpPr>
          <p:nvPr/>
        </p:nvSpPr>
        <p:spPr bwMode="auto">
          <a:xfrm>
            <a:off x="6705600" y="5638800"/>
            <a:ext cx="93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40508"/>
                </a:solidFill>
              </a:rPr>
              <a:t>From</a:t>
            </a:r>
          </a:p>
          <a:p>
            <a:r>
              <a:rPr lang="en-US" sz="2000">
                <a:solidFill>
                  <a:srgbClr val="A40508"/>
                </a:solidFill>
              </a:rPr>
              <a:t>other</a:t>
            </a:r>
          </a:p>
          <a:p>
            <a:r>
              <a:rPr lang="en-US" sz="2000">
                <a:solidFill>
                  <a:srgbClr val="A40508"/>
                </a:solidFill>
              </a:rPr>
              <a:t>nodes</a:t>
            </a:r>
          </a:p>
        </p:txBody>
      </p:sp>
      <p:sp>
        <p:nvSpPr>
          <p:cNvPr id="38957" name="TextBox 45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8958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17EC8-C341-46A9-BA50-FE3ACCEC2276}" type="slidenum">
              <a:rPr lang="en-US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charset="-128"/>
              </a:rPr>
              <a:t>URL frontier: two main considerations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u="sng" dirty="0" smtClean="0">
                <a:ea typeface="ＭＳ Ｐゴシック" charset="-128"/>
              </a:rPr>
              <a:t>Politeness</a:t>
            </a:r>
            <a:r>
              <a:rPr lang="en-US" sz="3000" dirty="0" smtClean="0">
                <a:ea typeface="ＭＳ Ｐゴシック" charset="-128"/>
              </a:rPr>
              <a:t>: do not hit a web server too frequently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u="sng" dirty="0" smtClean="0">
                <a:ea typeface="ＭＳ Ｐゴシック" charset="-128"/>
              </a:rPr>
              <a:t>Freshness</a:t>
            </a:r>
            <a:r>
              <a:rPr lang="en-US" sz="3000" dirty="0" smtClean="0">
                <a:ea typeface="ＭＳ Ｐゴシック" charset="-128"/>
              </a:rPr>
              <a:t>: crawl some pages more often than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E.g., pages (such as News sites) whose content changes often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000" dirty="0" smtClean="0">
                <a:solidFill>
                  <a:srgbClr val="A40508"/>
                </a:solidFill>
                <a:ea typeface="ＭＳ Ｐゴシック" charset="-128"/>
              </a:rPr>
              <a:t>These goals may conflict each other.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000" dirty="0" smtClean="0">
                <a:solidFill>
                  <a:srgbClr val="A40508"/>
                </a:solidFill>
                <a:ea typeface="ＭＳ Ｐゴシック" charset="-128"/>
              </a:rPr>
              <a:t>(E.g., simple priority queue fails – many links out of a page go to its own site, creating a burst of accesses to that site.)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20.2.3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A8188B-3711-429C-9F66-7E825266C025}" type="slidenum">
              <a:rPr lang="en-US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smtClean="0">
                <a:ea typeface="ＭＳ Ｐゴシック" pitchFamily="-112" charset="-128"/>
              </a:rPr>
              <a:t>10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n-US" dirty="0"/>
              <a:t> </a:t>
            </a:r>
            <a:r>
              <a:rPr lang="en-US" dirty="0" smtClean="0"/>
              <a:t>with restart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4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7135" y="143570"/>
            <a:ext cx="8686800" cy="1249362"/>
          </a:xfrm>
        </p:spPr>
        <p:txBody>
          <a:bodyPr/>
          <a:lstStyle/>
          <a:p>
            <a:r>
              <a:rPr lang="en-US" dirty="0" smtClean="0"/>
              <a:t>Dead end (</a:t>
            </a:r>
            <a:r>
              <a:rPr lang="el-GR" dirty="0" smtClean="0"/>
              <a:t>αδιέξοδα)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826046"/>
            <a:ext cx="2971800" cy="2288754"/>
            <a:chOff x="228600" y="1826046"/>
            <a:chExt cx="4038600" cy="3124200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1676400" y="1826046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cs typeface="+mn-cs"/>
                </a:rPr>
                <a:t>y</a:t>
              </a: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3048000" y="4188246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kern="0" dirty="0">
                  <a:solidFill>
                    <a:prstClr val="black"/>
                  </a:solidFill>
                  <a:latin typeface="Corbel"/>
                  <a:cs typeface="+mn-cs"/>
                </a:rPr>
                <a:t>m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228600" y="4188246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cs typeface="+mn-cs"/>
                </a:rPr>
                <a:t>a</a:t>
              </a: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685800" y="2435646"/>
              <a:ext cx="1066800" cy="17526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1219200" y="2588046"/>
              <a:ext cx="1066800" cy="17526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447800" y="4569246"/>
              <a:ext cx="1600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cxnSp>
          <p:nvCxnSpPr>
            <p:cNvPr id="47" name="AutoShape 10"/>
            <p:cNvCxnSpPr>
              <a:cxnSpLocks noChangeShapeType="1"/>
              <a:stCxn id="41" idx="6"/>
              <a:endCxn id="41" idx="2"/>
            </p:cNvCxnSpPr>
            <p:nvPr/>
          </p:nvCxnSpPr>
          <p:spPr bwMode="auto">
            <a:xfrm flipH="1">
              <a:off x="1676400" y="2207046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888288" y="2156503"/>
            <a:ext cx="1064712" cy="89149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cs typeface="+mn-cs"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3638035" y="2105162"/>
            <a:ext cx="1904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y   1/2  1/2  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a   1/2   0     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m   0    1/2   0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564480" y="1810967"/>
            <a:ext cx="171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         y    a   m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044085" y="4234810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a   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m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2044332" y="4234810"/>
            <a:ext cx="4571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806332" y="4234810"/>
            <a:ext cx="4716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1/6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1/6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44532" y="4234810"/>
            <a:ext cx="5757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3/12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1/6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1/12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558932" y="4234810"/>
            <a:ext cx="5966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5/24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3/24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1/12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7343484" y="4239114"/>
            <a:ext cx="303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0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0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6567056" y="4565010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. . .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5281123" y="4234810"/>
            <a:ext cx="6046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8/48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5/48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7135" y="143570"/>
            <a:ext cx="8686800" cy="1249362"/>
          </a:xfrm>
        </p:spPr>
        <p:txBody>
          <a:bodyPr/>
          <a:lstStyle/>
          <a:p>
            <a:r>
              <a:rPr lang="en-US" dirty="0" smtClean="0"/>
              <a:t>Spider trap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660190"/>
            <a:ext cx="2895600" cy="2149810"/>
            <a:chOff x="381000" y="1660190"/>
            <a:chExt cx="4038600" cy="3124200"/>
          </a:xfrm>
        </p:grpSpPr>
        <p:sp>
          <p:nvSpPr>
            <p:cNvPr id="78" name="Oval 3"/>
            <p:cNvSpPr>
              <a:spLocks noChangeArrowheads="1"/>
            </p:cNvSpPr>
            <p:nvPr/>
          </p:nvSpPr>
          <p:spPr bwMode="auto">
            <a:xfrm>
              <a:off x="1828800" y="1660190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cs typeface="+mn-cs"/>
                </a:rPr>
                <a:t>y</a:t>
              </a:r>
            </a:p>
          </p:txBody>
        </p:sp>
        <p:sp>
          <p:nvSpPr>
            <p:cNvPr id="79" name="Oval 4"/>
            <p:cNvSpPr>
              <a:spLocks noChangeArrowheads="1"/>
            </p:cNvSpPr>
            <p:nvPr/>
          </p:nvSpPr>
          <p:spPr bwMode="auto">
            <a:xfrm>
              <a:off x="3200400" y="4022390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cs typeface="+mn-cs"/>
                </a:rPr>
                <a:t>m</a:t>
              </a: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81000" y="4022390"/>
              <a:ext cx="1219200" cy="762000"/>
            </a:xfrm>
            <a:prstGeom prst="ellipse">
              <a:avLst/>
            </a:prstGeom>
            <a:solidFill>
              <a:srgbClr val="F0AD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cs typeface="+mn-cs"/>
                </a:rPr>
                <a:t>a</a:t>
              </a:r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 flipV="1">
              <a:off x="838200" y="2269790"/>
              <a:ext cx="1066800" cy="17526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 flipH="1">
              <a:off x="1447800" y="2422190"/>
              <a:ext cx="990600" cy="16764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1600200" y="4555790"/>
              <a:ext cx="16002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endParaRPr>
            </a:p>
          </p:txBody>
        </p:sp>
        <p:cxnSp>
          <p:nvCxnSpPr>
            <p:cNvPr id="84" name="AutoShape 10"/>
            <p:cNvCxnSpPr>
              <a:cxnSpLocks noChangeShapeType="1"/>
              <a:stCxn id="78" idx="6"/>
              <a:endCxn id="78" idx="2"/>
            </p:cNvCxnSpPr>
            <p:nvPr/>
          </p:nvCxnSpPr>
          <p:spPr bwMode="auto">
            <a:xfrm flipH="1">
              <a:off x="1828800" y="2041190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4"/>
            <p:cNvCxnSpPr>
              <a:cxnSpLocks noChangeShapeType="1"/>
              <a:stCxn id="79" idx="6"/>
              <a:endCxn id="79" idx="2"/>
            </p:cNvCxnSpPr>
            <p:nvPr/>
          </p:nvCxnSpPr>
          <p:spPr bwMode="auto">
            <a:xfrm flipH="1">
              <a:off x="3200400" y="4403390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4586830" y="1922362"/>
            <a:ext cx="975770" cy="8970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cs typeface="+mn-cs"/>
            </a:endParaRP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4280987" y="1873101"/>
            <a:ext cx="1904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y   1/2  1/2  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a   1/2   0      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m   0    1/2   1</a:t>
            </a: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4218551" y="1497966"/>
            <a:ext cx="171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cs typeface="+mn-cs"/>
              </a:rPr>
              <a:t>         y    a   m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1355725" y="4529138"/>
            <a:ext cx="94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>
                <a:solidFill>
                  <a:prstClr val="black"/>
                </a:solidFill>
                <a:latin typeface="Corbel"/>
                <a:cs typeface="+mn-cs"/>
              </a:rPr>
              <a:t>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>
                <a:solidFill>
                  <a:prstClr val="black"/>
                </a:solidFill>
                <a:latin typeface="Corbel"/>
                <a:cs typeface="+mn-cs"/>
              </a:rPr>
              <a:t>a   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>
                <a:solidFill>
                  <a:prstClr val="black"/>
                </a:solidFill>
                <a:latin typeface="Corbel"/>
                <a:cs typeface="+mn-cs"/>
              </a:rPr>
              <a:t>m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2743200" y="4564063"/>
            <a:ext cx="4571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99" name="Text Box 6"/>
          <p:cNvSpPr txBox="1">
            <a:spLocks noChangeArrowheads="1"/>
          </p:cNvSpPr>
          <p:nvPr/>
        </p:nvSpPr>
        <p:spPr bwMode="auto">
          <a:xfrm>
            <a:off x="3505200" y="4564063"/>
            <a:ext cx="4716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1/3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1/6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343400" y="4564063"/>
            <a:ext cx="5902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3/12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1/6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8/12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5257800" y="4564063"/>
            <a:ext cx="5966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5/24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3/24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9/12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7450531" y="4545013"/>
            <a:ext cx="303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1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6674103" y="4910138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Corbel"/>
                <a:cs typeface="+mn-cs"/>
              </a:rPr>
              <a:t>. . .</a:t>
            </a:r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6055846" y="4570027"/>
            <a:ext cx="7120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8/48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5/48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39/48</a:t>
            </a:r>
            <a:endParaRPr lang="en-US" altLang="en-US" sz="1800" dirty="0">
              <a:solidFill>
                <a:prstClr val="black"/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100" grpId="0" autoUpdateAnimBg="0"/>
      <p:bldP spid="101" grpId="0" autoUpdateAnimBg="0"/>
      <p:bldP spid="102" grpId="0" autoUpdateAnimBg="0"/>
      <p:bldP spid="103" grpId="0" autoUpdateAnimBg="0"/>
      <p:bldP spid="1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n-US" dirty="0"/>
              <a:t> </a:t>
            </a:r>
            <a:r>
              <a:rPr lang="en-US" dirty="0" smtClean="0"/>
              <a:t>with restart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Dumping factor:</a:t>
            </a:r>
          </a:p>
          <a:p>
            <a:r>
              <a:rPr lang="en-US" sz="2800" dirty="0" smtClean="0">
                <a:latin typeface="+mn-lt"/>
              </a:rPr>
              <a:t>Random jump (teleport) to any node in the graph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Add a random jump to any node in the network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(reduce the effect of distant nodes in the PageRank)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Επεκτάσεις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42" y="2053922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Topic specific PageRank</a:t>
            </a:r>
          </a:p>
          <a:p>
            <a:r>
              <a:rPr lang="en-US" sz="2800" dirty="0" smtClean="0">
                <a:latin typeface="+mn-lt"/>
              </a:rPr>
              <a:t>Personalized PageRank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6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+mn-lt"/>
            </a:endParaRPr>
          </a:p>
          <a:p>
            <a:endParaRPr lang="el-GR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1"/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3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pages containing useful information (the prominent, highly endorsed answers to the queries)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Newspaper home pages</a:t>
            </a:r>
          </a:p>
          <a:p>
            <a:pPr lvl="1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home pages</a:t>
            </a:r>
          </a:p>
          <a:p>
            <a:pPr lvl="2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Home pages of auto manufacturers</a:t>
            </a:r>
          </a:p>
          <a:p>
            <a:pPr lvl="2"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Hubs: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pages that link to authorities (highly value lists)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List of newspapers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bulletin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List of US auto manufacturers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hub links to many good authorities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authority is linked from many good hubs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38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page p, has two scores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(h) quality as an expert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authority scores that  	it points to</a:t>
            </a:r>
          </a:p>
          <a:p>
            <a:pPr lvl="1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quality as content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hub scores that 	point to 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2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update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following updates, for all </a:t>
            </a:r>
            <a:r>
              <a:rPr lang="en-US" i="1" smtClean="0"/>
              <a:t>x</a:t>
            </a:r>
            <a:r>
              <a:rPr lang="en-US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36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 (scale down)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76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Ανάλυση Συνδέσμων </a:t>
            </a:r>
            <a:r>
              <a:rPr lang="en-US" dirty="0" smtClean="0">
                <a:ea typeface="ＭＳ Ｐゴシック" charset="-128"/>
              </a:rPr>
              <a:t>(link analysis)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8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6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Πίνακας γειτνίασης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u="sng" smtClean="0"/>
              <a:t>adjacency matrix</a:t>
            </a:r>
            <a:r>
              <a:rPr lang="en-US" smtClean="0"/>
              <a:t> </a:t>
            </a:r>
            <a:r>
              <a:rPr lang="en-US" b="1" smtClean="0"/>
              <a:t>A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each of the </a:t>
            </a:r>
            <a:r>
              <a:rPr lang="en-US" i="1" smtClean="0"/>
              <a:t>n</a:t>
            </a:r>
            <a:r>
              <a:rPr lang="en-US" smtClean="0"/>
              <a:t> pages in the base set has a row and column in the matrix.</a:t>
            </a:r>
          </a:p>
          <a:p>
            <a:pPr lvl="1" eaLnBrk="1" hangingPunct="1"/>
            <a:r>
              <a:rPr lang="en-US" smtClean="0"/>
              <a:t>Entry </a:t>
            </a:r>
            <a:r>
              <a:rPr lang="en-US" i="1" smtClean="0"/>
              <a:t>A</a:t>
            </a:r>
            <a:r>
              <a:rPr lang="en-US" i="1" baseline="-25000" smtClean="0"/>
              <a:t>ij</a:t>
            </a:r>
            <a:r>
              <a:rPr lang="en-US" i="1" smtClean="0"/>
              <a:t> = 1</a:t>
            </a:r>
            <a:r>
              <a:rPr lang="en-US" smtClean="0"/>
              <a:t> if page </a:t>
            </a:r>
            <a:r>
              <a:rPr lang="en-US" i="1" smtClean="0"/>
              <a:t>i</a:t>
            </a:r>
            <a:r>
              <a:rPr lang="en-US" smtClean="0"/>
              <a:t> links to page </a:t>
            </a:r>
            <a:r>
              <a:rPr lang="en-US" i="1" smtClean="0"/>
              <a:t>j</a:t>
            </a:r>
            <a:r>
              <a:rPr lang="en-US" smtClean="0"/>
              <a:t>, else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9530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43400" y="5181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048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133600" y="57150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361407" y="403939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361407" y="441721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448051" y="485775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589213" y="525780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409700" y="525780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019800" y="480060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172200" y="4419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715000" y="480060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722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1722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  <p:extLst>
      <p:ext uri="{BB962C8B-B14F-4D97-AF65-F5344CB8AC3E}">
        <p14:creationId xmlns:p14="http://schemas.microsoft.com/office/powerpoint/2010/main" val="45886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PageRank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405" y="18288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Ποιοι είναι οι σημαντικοί κόμβοι σε ένα </a:t>
            </a:r>
            <a:r>
              <a:rPr lang="el-GR" sz="2800" dirty="0" err="1" smtClean="0">
                <a:latin typeface="+mn-lt"/>
              </a:rPr>
              <a:t>γράφο</a:t>
            </a:r>
            <a:r>
              <a:rPr lang="el-GR" sz="2800" dirty="0" smtClean="0">
                <a:latin typeface="+mn-lt"/>
              </a:rPr>
              <a:t>;</a:t>
            </a:r>
          </a:p>
          <a:p>
            <a:endParaRPr lang="el-GR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Degree centrality degree(v)/|E|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Υποθέστε ότι ο Χ και ο </a:t>
            </a:r>
            <a:r>
              <a:rPr lang="en-US" sz="2800" dirty="0" smtClean="0">
                <a:latin typeface="+mn-lt"/>
              </a:rPr>
              <a:t>Y </a:t>
            </a:r>
            <a:r>
              <a:rPr lang="el-GR" sz="2800" dirty="0" smtClean="0">
                <a:latin typeface="+mn-lt"/>
              </a:rPr>
              <a:t>έχουν 3 φίλους, αλλά οι φίλοι του Χ είναι ο </a:t>
            </a:r>
            <a:r>
              <a:rPr lang="en-US" sz="2800" dirty="0" smtClean="0">
                <a:latin typeface="+mn-lt"/>
              </a:rPr>
              <a:t>Barak Obama, Larry Page, the Pope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Είναι το ίδιο σημαντικό;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l-GR" sz="2800" dirty="0" smtClean="0">
              <a:latin typeface="+mn-lt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Hub/authority vectors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the hub scores </a:t>
            </a:r>
            <a:r>
              <a:rPr lang="en-US" i="1" smtClean="0"/>
              <a:t>h()</a:t>
            </a:r>
            <a:r>
              <a:rPr lang="en-US" smtClean="0"/>
              <a:t> and the authority scores </a:t>
            </a:r>
            <a:r>
              <a:rPr lang="en-US" i="1" smtClean="0"/>
              <a:t>a()</a:t>
            </a:r>
            <a:r>
              <a:rPr lang="en-US" smtClean="0"/>
              <a:t> as vectors with </a:t>
            </a:r>
            <a:r>
              <a:rPr lang="en-US" i="1" smtClean="0"/>
              <a:t>n</a:t>
            </a:r>
            <a:r>
              <a:rPr lang="en-US" smtClean="0"/>
              <a:t> components.</a:t>
            </a:r>
          </a:p>
          <a:p>
            <a:pPr eaLnBrk="1" hangingPunct="1"/>
            <a:r>
              <a:rPr lang="en-US" smtClean="0"/>
              <a:t>Recall the iterative updates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98750" y="37338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7338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698750" y="53340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53340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  <p:extLst>
      <p:ext uri="{BB962C8B-B14F-4D97-AF65-F5344CB8AC3E}">
        <p14:creationId xmlns:p14="http://schemas.microsoft.com/office/powerpoint/2010/main" val="11155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</a:t>
            </a:r>
            <a:r>
              <a:rPr lang="en-US" smtClean="0"/>
              <a:t>=</a:t>
            </a:r>
            <a:r>
              <a:rPr lang="en-US" b="1" smtClean="0"/>
              <a:t>Aa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=</a:t>
            </a:r>
            <a:r>
              <a:rPr lang="en-US" b="1" smtClean="0"/>
              <a:t>A</a:t>
            </a:r>
            <a:r>
              <a:rPr lang="en-US" b="1" baseline="30000" smtClean="0"/>
              <a:t>t</a:t>
            </a:r>
            <a:r>
              <a:rPr lang="en-US" b="1" smtClean="0"/>
              <a:t>h</a:t>
            </a:r>
            <a:r>
              <a:rPr lang="en-US" smtClean="0"/>
              <a:t>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302533" name="AutoShape 5"/>
          <p:cNvSpPr>
            <a:spLocks noChangeArrowheads="1"/>
          </p:cNvSpPr>
          <p:nvPr/>
        </p:nvSpPr>
        <p:spPr bwMode="auto">
          <a:xfrm>
            <a:off x="2363788" y="1662113"/>
            <a:ext cx="2284412" cy="1562100"/>
          </a:xfrm>
          <a:prstGeom prst="leftArrowCallout">
            <a:avLst>
              <a:gd name="adj1" fmla="val 25000"/>
              <a:gd name="adj2" fmla="val 25000"/>
              <a:gd name="adj3" fmla="val 2437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Recall A</a:t>
            </a:r>
            <a:r>
              <a:rPr lang="en-US" sz="2800" baseline="30000">
                <a:latin typeface="Arial" pitchFamily="34" charset="0"/>
              </a:rPr>
              <a:t>t</a:t>
            </a:r>
            <a:r>
              <a:rPr lang="en-US">
                <a:latin typeface="Arial" pitchFamily="34" charset="0"/>
              </a:rPr>
              <a:t> is the transpose of A.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5413" y="3429000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Substituting,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63" y="3962400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Arial" pitchFamily="34" charset="0"/>
              </a:rPr>
              <a:t>Thus,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51435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Further, our algorithm is a particular, known algorithm for computing eigenvectors: the </a:t>
            </a:r>
            <a:r>
              <a:rPr lang="en-US" i="1"/>
              <a:t>power iteration</a:t>
            </a:r>
            <a:r>
              <a:rPr lang="en-US"/>
              <a:t> method.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554413" y="6019800"/>
            <a:ext cx="3836987" cy="649288"/>
          </a:xfrm>
          <a:prstGeom prst="upArrowCallout">
            <a:avLst>
              <a:gd name="adj1" fmla="val 147738"/>
              <a:gd name="adj2" fmla="val 14773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Guaranteed to converge.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  <p:extLst>
      <p:ext uri="{BB962C8B-B14F-4D97-AF65-F5344CB8AC3E}">
        <p14:creationId xmlns:p14="http://schemas.microsoft.com/office/powerpoint/2010/main" val="610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Query dependent link analysis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Given text query (say </a:t>
            </a:r>
            <a:r>
              <a:rPr lang="en-US" sz="3400" b="1" i="1" dirty="0" smtClean="0"/>
              <a:t>browser</a:t>
            </a:r>
            <a:r>
              <a:rPr lang="en-US" sz="3400" dirty="0" smtClean="0"/>
              <a:t>), use a text index to get all pages containing </a:t>
            </a:r>
            <a:r>
              <a:rPr lang="en-US" sz="3400" b="1" i="1" dirty="0" smtClean="0"/>
              <a:t>browser.</a:t>
            </a:r>
          </a:p>
          <a:p>
            <a:pPr lvl="1" eaLnBrk="1" hangingPunct="1"/>
            <a:r>
              <a:rPr lang="en-US" sz="3200" dirty="0" smtClean="0"/>
              <a:t>Call this the </a:t>
            </a:r>
            <a:r>
              <a:rPr lang="en-US" sz="3200" u="sng" dirty="0" smtClean="0"/>
              <a:t>root set</a:t>
            </a:r>
            <a:r>
              <a:rPr lang="en-US" sz="3200" dirty="0" smtClean="0"/>
              <a:t> of pages. </a:t>
            </a:r>
          </a:p>
          <a:p>
            <a:pPr eaLnBrk="1" hangingPunct="1"/>
            <a:r>
              <a:rPr lang="en-US" sz="3400" dirty="0" smtClean="0">
                <a:solidFill>
                  <a:srgbClr val="C00000"/>
                </a:solidFill>
              </a:rPr>
              <a:t>Add in any page that either</a:t>
            </a:r>
          </a:p>
          <a:p>
            <a:pPr lvl="1" eaLnBrk="1" hangingPunct="1"/>
            <a:r>
              <a:rPr lang="en-US" sz="3200" dirty="0" smtClean="0"/>
              <a:t>points to a page in the root set, or</a:t>
            </a:r>
          </a:p>
          <a:p>
            <a:pPr lvl="1" eaLnBrk="1" hangingPunct="1"/>
            <a:r>
              <a:rPr lang="en-US" sz="3200" dirty="0" smtClean="0"/>
              <a:t>is pointed to by a page in the root set.</a:t>
            </a:r>
          </a:p>
          <a:p>
            <a:pPr eaLnBrk="1" hangingPunct="1"/>
            <a:r>
              <a:rPr lang="en-US" sz="3400" dirty="0" smtClean="0"/>
              <a:t>Call this the </a:t>
            </a:r>
            <a:r>
              <a:rPr lang="en-US" sz="3400" u="sng" dirty="0" smtClean="0"/>
              <a:t>base set</a:t>
            </a:r>
            <a:r>
              <a:rPr lang="en-US" sz="3400" dirty="0" smtClean="0"/>
              <a:t>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  <p:extLst>
      <p:ext uri="{BB962C8B-B14F-4D97-AF65-F5344CB8AC3E}">
        <p14:creationId xmlns:p14="http://schemas.microsoft.com/office/powerpoint/2010/main" val="240141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2098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233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7864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note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Pulled together good pages regardless of </a:t>
            </a:r>
            <a:r>
              <a:rPr lang="en-US" sz="3400" i="1" dirty="0" smtClean="0"/>
              <a:t>language</a:t>
            </a:r>
            <a:r>
              <a:rPr lang="en-US" sz="3400" dirty="0" smtClean="0"/>
              <a:t> of </a:t>
            </a:r>
            <a:r>
              <a:rPr lang="en-US" sz="3400" i="1" dirty="0" smtClean="0"/>
              <a:t>page content</a:t>
            </a:r>
            <a:r>
              <a:rPr lang="en-US" sz="3400" dirty="0" smtClean="0"/>
              <a:t>.</a:t>
            </a:r>
          </a:p>
          <a:p>
            <a:pPr eaLnBrk="1" hangingPunct="1"/>
            <a:r>
              <a:rPr lang="en-US" sz="3400" dirty="0" smtClean="0">
                <a:solidFill>
                  <a:srgbClr val="C00000"/>
                </a:solidFill>
              </a:rPr>
              <a:t>Use </a:t>
            </a:r>
            <a:r>
              <a:rPr lang="en-US" sz="3400" i="1" dirty="0" smtClean="0">
                <a:solidFill>
                  <a:srgbClr val="C00000"/>
                </a:solidFill>
              </a:rPr>
              <a:t>only</a:t>
            </a:r>
            <a:r>
              <a:rPr lang="en-US" sz="3400" dirty="0" smtClean="0">
                <a:solidFill>
                  <a:srgbClr val="C00000"/>
                </a:solidFill>
              </a:rPr>
              <a:t> link analysis </a:t>
            </a:r>
            <a:r>
              <a:rPr lang="en-US" sz="3400" u="sng" dirty="0" smtClean="0">
                <a:solidFill>
                  <a:srgbClr val="C00000"/>
                </a:solidFill>
              </a:rPr>
              <a:t>after</a:t>
            </a:r>
            <a:r>
              <a:rPr lang="en-US" sz="3400" dirty="0" smtClean="0">
                <a:solidFill>
                  <a:srgbClr val="C00000"/>
                </a:solidFill>
              </a:rPr>
              <a:t> base set assembled</a:t>
            </a:r>
          </a:p>
          <a:p>
            <a:pPr lvl="1" eaLnBrk="1" hangingPunct="1"/>
            <a:r>
              <a:rPr lang="en-US" sz="3200" dirty="0" smtClean="0"/>
              <a:t>	iterative scoring is query-independent.</a:t>
            </a:r>
          </a:p>
          <a:p>
            <a:pPr eaLnBrk="1" hangingPunct="1"/>
            <a:r>
              <a:rPr lang="en-US" sz="3400" dirty="0" smtClean="0"/>
              <a:t>Iterative computation </a:t>
            </a:r>
            <a:r>
              <a:rPr lang="en-US" sz="3400" u="sng" dirty="0" smtClean="0"/>
              <a:t>after</a:t>
            </a:r>
            <a:r>
              <a:rPr lang="en-US" sz="3400" dirty="0" smtClean="0"/>
              <a:t> text index retrieval - significant overhead.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  <p:extLst>
      <p:ext uri="{BB962C8B-B14F-4D97-AF65-F5344CB8AC3E}">
        <p14:creationId xmlns:p14="http://schemas.microsoft.com/office/powerpoint/2010/main" val="31570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Τι ψάχνουν οι χρήστες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-112" charset="-128"/>
              </a:rPr>
              <a:t>Spam</a:t>
            </a:r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Πόσο μεγάλος είναι ο Ιστός;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26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ΟΙ ΧΡΗΣΤΕΣ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39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19.4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PageRank</a:t>
            </a:r>
            <a:r>
              <a:rPr lang="el-GR" dirty="0" smtClean="0">
                <a:ea typeface="ＭＳ Ｐゴシック" charset="-128"/>
              </a:rPr>
              <a:t>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962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Αλλά: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το </a:t>
            </a:r>
            <a:r>
              <a:rPr lang="el-GR" dirty="0">
                <a:latin typeface="+mn-lt"/>
              </a:rPr>
              <a:t>ίδιο σημαντικό μια σελίδα να έχει </a:t>
            </a:r>
            <a:r>
              <a:rPr lang="en-US" dirty="0">
                <a:latin typeface="+mn-lt"/>
              </a:rPr>
              <a:t>link </a:t>
            </a:r>
            <a:r>
              <a:rPr lang="el-GR" dirty="0">
                <a:latin typeface="+mn-lt"/>
              </a:rPr>
              <a:t>από μια σελίδα με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εκατομμύρια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outgoing links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από μια σελίδα με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μόνο λίγα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outgoing links</a:t>
            </a:r>
            <a:r>
              <a:rPr lang="en-US" dirty="0">
                <a:latin typeface="+mn-lt"/>
              </a:rPr>
              <a:t>?</a:t>
            </a:r>
            <a:endParaRPr lang="el-G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08" y="1544645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Eigenvector centrality</a:t>
            </a:r>
            <a:endParaRPr lang="el-GR" sz="2800" i="1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While (not converged)</a:t>
            </a:r>
          </a:p>
          <a:p>
            <a:r>
              <a:rPr lang="en-US" sz="2800" dirty="0" smtClean="0">
                <a:latin typeface="+mn-lt"/>
              </a:rPr>
              <a:t>      for each vertex v</a:t>
            </a:r>
          </a:p>
          <a:p>
            <a:r>
              <a:rPr lang="en-US" sz="2800" dirty="0">
                <a:latin typeface="+mn-lt"/>
              </a:rPr>
              <a:t>	 </a:t>
            </a:r>
            <a:r>
              <a:rPr lang="en-US" sz="2800" dirty="0" smtClean="0">
                <a:latin typeface="+mn-lt"/>
              </a:rPr>
              <a:t>for each incoming edge from node u</a:t>
            </a:r>
          </a:p>
          <a:p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	rank(v) = + rank(u)</a:t>
            </a:r>
          </a:p>
        </p:txBody>
      </p:sp>
    </p:spTree>
    <p:extLst>
      <p:ext uri="{BB962C8B-B14F-4D97-AF65-F5344CB8AC3E}">
        <p14:creationId xmlns:p14="http://schemas.microsoft.com/office/powerpoint/2010/main" val="1367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Ανάγκες Χρηστών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Ποιοι είναι οι χρήστες;</a:t>
            </a:r>
            <a:endParaRPr lang="en-US" sz="3200" dirty="0" smtClean="0">
              <a:latin typeface="+mn-lt"/>
            </a:endParaRPr>
          </a:p>
          <a:p>
            <a:endParaRPr lang="el-GR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Μέσος </a:t>
            </a:r>
            <a:r>
              <a:rPr lang="el-GR" sz="3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αριθμός λέξεων ανά αναζήτηση </a:t>
            </a:r>
            <a:r>
              <a:rPr lang="el-GR" sz="3200" dirty="0" smtClean="0">
                <a:latin typeface="+mn-lt"/>
              </a:rPr>
              <a:t>2-3</a:t>
            </a:r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Σπάνια χρησιμοποιούν τελεστές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Ανάγκες Χρηστών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Informational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κάτι </a:t>
            </a:r>
            <a:r>
              <a:rPr lang="en-US" sz="2000" dirty="0" smtClean="0">
                <a:ea typeface="ＭＳ Ｐゴシック" pitchFamily="-112" charset="-128"/>
              </a:rPr>
              <a:t>(~40% /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Navigational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(ερωτήματα πλοήγησης)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 smtClean="0">
                <a:ea typeface="ＭＳ Ｐゴシック" pitchFamily="-112" charset="-128"/>
              </a:rPr>
              <a:t>(~25%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 smtClean="0">
                <a:ea typeface="ＭＳ Ｐゴシック" pitchFamily="-112" charset="-128"/>
              </a:rPr>
              <a:t> =</a:t>
            </a:r>
            <a:r>
              <a:rPr lang="el-GR" dirty="0" smtClean="0">
                <a:ea typeface="ＭＳ Ｐゴシック" pitchFamily="-112" charset="-128"/>
              </a:rPr>
              <a:t> ακρίβεια στο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 smtClean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648200" y="3352800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410200" y="5715000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Ανάγκες Χρηστών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 smtClean="0">
                <a:ea typeface="ＭＳ Ｐゴシック" pitchFamily="-112" charset="-128"/>
              </a:rPr>
              <a:t>Transactional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ερωτήματα συναλλαγής)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κάτι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σχετιζόμενο με το </a:t>
            </a:r>
            <a:r>
              <a:rPr lang="en-US" sz="2000" dirty="0" smtClean="0">
                <a:ea typeface="ＭＳ Ｐゴシック" pitchFamily="-112" charset="-128"/>
              </a:rPr>
              <a:t>web) (~35%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Προσπελάσουν μια υπηρεσία (</a:t>
            </a:r>
            <a:r>
              <a:rPr lang="en-US" dirty="0" smtClean="0">
                <a:ea typeface="ＭＳ Ｐゴシック" pitchFamily="-112" charset="-128"/>
              </a:rPr>
              <a:t>Access a  service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κατεβάσουν ένα αρχείο (</a:t>
            </a:r>
            <a:r>
              <a:rPr lang="en-US" dirty="0" smtClean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 smtClean="0">
                <a:ea typeface="ＭＳ Ｐゴシック" pitchFamily="-112" charset="-128"/>
              </a:rPr>
              <a:t>Γ</a:t>
            </a:r>
            <a:r>
              <a:rPr lang="el-GR" sz="2000" b="1" u="sng" dirty="0">
                <a:ea typeface="ＭＳ Ｐゴシック" pitchFamily="-112" charset="-128"/>
              </a:rPr>
              <a:t>κ</a:t>
            </a:r>
            <a:r>
              <a:rPr lang="el-GR" sz="2000" b="1" u="sng" dirty="0" smtClean="0">
                <a:ea typeface="ＭＳ Ｐゴシック" pitchFamily="-112" charset="-128"/>
              </a:rPr>
              <a:t>ρι περιοχές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Gray areas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96121" y="3162299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</a:rPr>
              <a:t>Examples of Typing Queries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Calculation: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 smtClean="0">
                <a:latin typeface="+mn-lt"/>
              </a:rPr>
              <a:t>Unit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 smtClean="0">
                <a:latin typeface="+mn-lt"/>
              </a:rPr>
              <a:t>Currency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 smtClean="0">
                <a:latin typeface="+mn-lt"/>
              </a:rPr>
              <a:t>Tracking number: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 smtClean="0">
                <a:latin typeface="+mn-lt"/>
              </a:rPr>
              <a:t>Flight info: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 smtClean="0">
                <a:latin typeface="+mn-lt"/>
              </a:rPr>
              <a:t>Area code: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 smtClean="0">
                <a:latin typeface="+mn-lt"/>
              </a:rPr>
              <a:t>Map: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 smtClean="0">
                <a:latin typeface="+mn-lt"/>
              </a:rPr>
              <a:t>Stock price: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Albums/movies etc: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ψάχνουν;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http://www.google.com/trends/hottrends</a:t>
            </a:r>
            <a:endParaRPr lang="el-GR" sz="32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Και ανά χώρα</a:t>
            </a:r>
            <a:endParaRPr lang="el-GR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Δημοφιλή ερωτήματα</a:t>
            </a:r>
            <a:endParaRPr lang="el-GR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Τα ερωτήματα ακολουθούν επίσης </a:t>
            </a:r>
            <a:r>
              <a:rPr lang="en-US" dirty="0" smtClean="0">
                <a:latin typeface="+mn-lt"/>
              </a:rPr>
              <a:t>power law </a:t>
            </a:r>
            <a:r>
              <a:rPr lang="el-GR" dirty="0" smtClean="0">
                <a:latin typeface="+mn-lt"/>
              </a:rPr>
              <a:t>κατανομή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Ανάγκες Χρηστών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45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Επηρεάζει (ανάμεσα σε άλλα)</a:t>
            </a:r>
          </a:p>
          <a:p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τον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 smtClean="0">
                <a:latin typeface="+mn-lt"/>
              </a:rPr>
              <a:t>, για παράδειγμα για ερωτήματα πλοήγησης ένα αποτέλεσμα ίσως αρκεί, για τα άλλα (και κυρίως πληροφοριακά) ενδιαφερόμαστε  για την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περιεκτικότητα/ανάκληση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 smtClean="0"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 smtClean="0">
                <a:ea typeface="ＭＳ Ｐゴシック" pitchFamily="-112" charset="-128"/>
              </a:rPr>
              <a:t>(intent) </a:t>
            </a:r>
            <a:r>
              <a:rPr lang="el-GR" sz="3600" dirty="0" smtClean="0">
                <a:ea typeface="ＭＳ Ｐゴシック" pitchFamily="-112" charset="-128"/>
              </a:rPr>
              <a:t>του χρήστη;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Precomputed</a:t>
            </a:r>
            <a:r>
              <a:rPr lang="en-US" dirty="0" smtClean="0">
                <a:latin typeface="+mn-lt"/>
              </a:rPr>
              <a:t> “typing” of queries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Better: 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Geographic context (slide after next)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provided by personal profile (Yahoo/MSN do this,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Google claims it doesn’t)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</a:rPr>
              <a:t>Geographical Context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Three relevant locations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Web page (nytimes.com article about Albania)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latin typeface="+mn-lt"/>
              </a:rPr>
              <a:t>User (located in Palo Alto)</a:t>
            </a:r>
          </a:p>
          <a:p>
            <a:pPr marL="457200" indent="-457200"/>
            <a:endParaRPr lang="it-IT" sz="9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Locating the user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Information provided by user (e.g., in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Mobile phone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 smtClean="0">
                <a:latin typeface="+mn-lt"/>
              </a:rPr>
              <a:t>Example: East Palo Alto CA → Latitude: 37.47 N, Longitude: </a:t>
            </a:r>
            <a:r>
              <a:rPr lang="en-US" sz="2000" dirty="0" smtClean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Important NLP problem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</a:rPr>
              <a:t>Geographical Context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How to use context to modify query results:</a:t>
            </a:r>
          </a:p>
          <a:p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Result restriction</a:t>
            </a:r>
            <a:r>
              <a:rPr lang="en-US" dirty="0" smtClean="0">
                <a:latin typeface="+mn-lt"/>
              </a:rPr>
              <a:t>: Don’t consider inappropriate results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For user on google.fr only show .</a:t>
            </a:r>
            <a:r>
              <a:rPr lang="en-US" sz="2000" dirty="0" err="1" smtClean="0">
                <a:latin typeface="+mn-lt"/>
              </a:rPr>
              <a:t>fr</a:t>
            </a:r>
            <a:r>
              <a:rPr lang="en-US" sz="2000" dirty="0" smtClean="0">
                <a:latin typeface="+mn-lt"/>
              </a:rPr>
              <a:t> results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Ranking</a:t>
            </a:r>
            <a:r>
              <a:rPr lang="en-US" dirty="0" smtClean="0">
                <a:latin typeface="+mn-lt"/>
              </a:rPr>
              <a:t> modulation: use a rough generic ranking, </a:t>
            </a:r>
            <a:r>
              <a:rPr lang="en-US" dirty="0" err="1" smtClean="0">
                <a:latin typeface="+mn-lt"/>
              </a:rPr>
              <a:t>rerank</a:t>
            </a:r>
            <a:r>
              <a:rPr lang="en-US" dirty="0" smtClean="0">
                <a:latin typeface="+mn-lt"/>
              </a:rPr>
              <a:t> based on personal context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Contextualization / personalization is an area of search with a lot of potential for improvement.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PageRank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595" y="22860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Eigenvector centrality</a:t>
            </a:r>
            <a:endParaRPr lang="el-GR" sz="2800" i="1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While (not converged)</a:t>
            </a:r>
          </a:p>
          <a:p>
            <a:r>
              <a:rPr lang="en-US" sz="2800" dirty="0" smtClean="0">
                <a:latin typeface="+mn-lt"/>
              </a:rPr>
              <a:t>      for each vertex v</a:t>
            </a:r>
          </a:p>
          <a:p>
            <a:r>
              <a:rPr lang="en-US" sz="2800" dirty="0">
                <a:latin typeface="+mn-lt"/>
              </a:rPr>
              <a:t>	 </a:t>
            </a:r>
            <a:r>
              <a:rPr lang="en-US" sz="2800" dirty="0" smtClean="0">
                <a:latin typeface="+mn-lt"/>
              </a:rPr>
              <a:t>for each incoming edge from node u</a:t>
            </a:r>
          </a:p>
          <a:p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	rank(v) = + rank(u)/</a:t>
            </a:r>
            <a:r>
              <a:rPr lang="en-US" sz="2800" dirty="0" err="1" smtClean="0">
                <a:latin typeface="+mn-lt"/>
              </a:rPr>
              <a:t>outdegree</a:t>
            </a:r>
            <a:r>
              <a:rPr lang="en-US" sz="2800" dirty="0" smtClean="0">
                <a:latin typeface="+mn-lt"/>
              </a:rPr>
              <a:t>(u)</a:t>
            </a:r>
          </a:p>
        </p:txBody>
      </p:sp>
    </p:spTree>
    <p:extLst>
      <p:ext uri="{BB962C8B-B14F-4D97-AF65-F5344CB8AC3E}">
        <p14:creationId xmlns:p14="http://schemas.microsoft.com/office/powerpoint/2010/main" val="7231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Relevance and validity of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12" charset="-128"/>
              </a:rPr>
              <a:t>Precision at 1? Precision above the fold?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12" charset="-128"/>
              </a:rPr>
              <a:t>Comprehensiveness – must be able to deal with obscure queries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Recall matters when the number of matches is very small</a:t>
            </a:r>
          </a:p>
          <a:p>
            <a:pPr lvl="2"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UI (User Interface) </a:t>
            </a:r>
            <a:r>
              <a:rPr lang="en-US" sz="2400" dirty="0" smtClean="0">
                <a:ea typeface="ＭＳ Ｐゴシック" pitchFamily="-112" charset="-128"/>
              </a:rPr>
              <a:t>– Simple, no clutter, error tolerant</a:t>
            </a:r>
          </a:p>
          <a:p>
            <a:pPr marL="800100" lvl="3" indent="-342900" eaLnBrk="1" hangingPunct="1">
              <a:lnSpc>
                <a:spcPct val="90000"/>
              </a:lnSpc>
              <a:buClr>
                <a:srgbClr val="437085"/>
              </a:buClr>
            </a:pPr>
            <a:r>
              <a:rPr lang="en-US" sz="2400" dirty="0" smtClean="0">
                <a:ea typeface="ＭＳ Ｐゴシック" pitchFamily="-112" charset="-128"/>
              </a:rPr>
              <a:t>No annoyances: pop-ups,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Trust – Results are objective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Coverage of topics for </a:t>
            </a:r>
            <a:r>
              <a:rPr lang="en-US" sz="2400" dirty="0" err="1" smtClean="0">
                <a:ea typeface="ＭＳ Ｐゴシック" pitchFamily="-112" charset="-128"/>
              </a:rPr>
              <a:t>polysemic</a:t>
            </a:r>
            <a:r>
              <a:rPr lang="en-US" sz="2400" dirty="0" smtClean="0">
                <a:ea typeface="ＭＳ Ｐゴシック" pitchFamily="-112" charset="-128"/>
              </a:rPr>
              <a:t> queries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Diversity, duplicate elimination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9128C2-35AC-43C9-95F6-65D2944F2809}" type="slidenum">
              <a:rPr lang="en-US"/>
              <a:pPr/>
              <a:t>50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Αξιολόγηση από τους χρήστες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SERP Layout</a:t>
            </a:r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3820098" cy="4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Pre/Post process tools provided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Mitigate user errors (auto spell check, search assist,…)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Explicit: Search within results, more like this, refine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Anticipative: related searches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Deal with idiosyncrasies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Web specific vocabulary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2" charset="-128"/>
              </a:rPr>
              <a:t>Impact on stemming, spell-check,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Web addresses typed in the search box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9128C2-35AC-43C9-95F6-65D2944F2809}" type="slidenum">
              <a:rPr lang="en-US"/>
              <a:pPr/>
              <a:t>52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Αξιολόγηση από τους χρήστες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0770"/>
            <a:ext cx="6840555" cy="6607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525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Navigational</a:t>
            </a:r>
          </a:p>
        </p:txBody>
      </p:sp>
    </p:spTree>
    <p:extLst>
      <p:ext uri="{BB962C8B-B14F-4D97-AF65-F5344CB8AC3E}">
        <p14:creationId xmlns:p14="http://schemas.microsoft.com/office/powerpoint/2010/main" val="13610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7573"/>
            <a:ext cx="5181600" cy="6765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4495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nformational</a:t>
            </a:r>
            <a:endParaRPr lang="el-GR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7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76199"/>
            <a:ext cx="4706141" cy="664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362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Typo: </a:t>
            </a:r>
            <a:r>
              <a:rPr lang="en-US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Ioanina</a:t>
            </a:r>
            <a:endParaRPr lang="en-US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Transactional query: adds</a:t>
            </a:r>
            <a:endParaRPr lang="el-GR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4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200400"/>
            <a:ext cx="7772400" cy="1362075"/>
          </a:xfrm>
        </p:spPr>
        <p:txBody>
          <a:bodyPr anchor="ctr"/>
          <a:lstStyle/>
          <a:p>
            <a:pPr algn="r" eaLnBrk="1" hangingPunct="1"/>
            <a:r>
              <a:rPr lang="en-US" cap="none" dirty="0" smtClean="0">
                <a:ea typeface="ＭＳ Ｐゴシック" pitchFamily="-112" charset="-128"/>
              </a:rPr>
              <a:t>SPAM</a:t>
            </a:r>
            <a:br>
              <a:rPr lang="en-US" cap="none" dirty="0" smtClean="0">
                <a:ea typeface="ＭＳ Ｐゴシック" pitchFamily="-112" charset="-128"/>
              </a:rPr>
            </a:br>
            <a:r>
              <a:rPr lang="en-US" sz="2400" cap="none" dirty="0" smtClean="0">
                <a:ea typeface="ＭＳ Ｐゴシック" pitchFamily="-112" charset="-128"/>
              </a:rPr>
              <a:t>(SEARCH ENGINE OPTIMIZATION)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</a:rPr>
              <a:t>The trouble with paid search ads 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It costs money.  What’s the alternative?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Optimization (SEO):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“Tuning” your web page 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rank highly </a:t>
            </a:r>
            <a:r>
              <a:rPr lang="en-US" dirty="0" smtClean="0">
                <a:ea typeface="ＭＳ Ｐゴシック" pitchFamily="-112" charset="-128"/>
              </a:rPr>
              <a:t>in the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algorithmic search results </a:t>
            </a:r>
            <a:r>
              <a:rPr lang="en-US" dirty="0" smtClean="0">
                <a:ea typeface="ＭＳ Ｐゴシック" pitchFamily="-112" charset="-128"/>
              </a:rPr>
              <a:t>for select keywords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Alternative to paying for placement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Thus, intrinsically a marketing function</a:t>
            </a:r>
            <a:endParaRPr lang="en-US" i="1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Performed by companies, webmasters and consultants (“Search engine optimizers”) for their clients</a:t>
            </a: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Some perfectly legitimate, some very shady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F0610-24D6-4BC8-9BF6-9DD6AF60A28B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</a:rPr>
              <a:t> </a:t>
            </a:r>
            <a:r>
              <a:rPr lang="el-GR" sz="3600" dirty="0" smtClean="0">
                <a:ea typeface="ＭＳ Ｐゴシック" pitchFamily="-112" charset="-128"/>
              </a:rPr>
              <a:t>Η απλούστερη μορφή 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11E43B-8EA8-496D-8B7F-B53D079B817A}" type="slidenum">
              <a:rPr lang="en-US"/>
              <a:pPr/>
              <a:t>58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Οι μηχανές πρώτης γενιάς βασίζονταν πολύ στο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tf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idf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Οι πρώτες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στην κατάταξη ιστοσελίδας για το ερώτημα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maui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 resort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ήταν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αυτές που περιείχαν τα περισσότερα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maui</a:t>
            </a:r>
            <a:r>
              <a:rPr lang="el-GR" sz="2000" dirty="0" smtClean="0"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 </a:t>
            </a:r>
            <a:r>
              <a:rPr lang="el-GR" sz="2000" dirty="0" smtClean="0">
                <a:latin typeface="+mn-lt"/>
                <a:ea typeface="ＭＳ Ｐゴシック" pitchFamily="-112" charset="-128"/>
                <a:cs typeface="+mn-cs"/>
              </a:rPr>
              <a:t>και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resort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Courier New" pitchFamily="-112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SEOs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απάντησαν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 με πυκνή επανάληψη των επιλεγμένων όρων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sz="2000" dirty="0" smtClean="0">
                <a:latin typeface="+mn-lt"/>
                <a:ea typeface="ＭＳ Ｐゴシック" pitchFamily="-112" charset="-128"/>
                <a:cs typeface="+mn-cs"/>
              </a:rPr>
              <a:t>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.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χ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.,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maui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resort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maui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 resort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maui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 resort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Συχνά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,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οι επαναλήψεις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στο ίδιο χρώμα με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background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της ιστοσελίδα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Οι επαναλαμβανόμενοι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όροι έμπαιναν στο ευρετήριο από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crawlers</a:t>
            </a:r>
          </a:p>
          <a:p>
            <a:pPr marL="1143000" marR="0" lvl="2" indent="-2286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Αλλά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δεν ήταν ορατοί από τους ανθρώπους στους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browsers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096000" y="5334000"/>
            <a:ext cx="1447800" cy="1066800"/>
          </a:xfrm>
          <a:prstGeom prst="curvedLeftArrow">
            <a:avLst>
              <a:gd name="adj1" fmla="val 20000"/>
              <a:gd name="adj2" fmla="val 40000"/>
              <a:gd name="adj3" fmla="val 33136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05000" y="5412214"/>
            <a:ext cx="39624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l-GR" dirty="0" smtClean="0">
                <a:solidFill>
                  <a:srgbClr val="E41C55"/>
                </a:solidFill>
                <a:latin typeface="+mn-lt"/>
              </a:rPr>
              <a:t>Απλή πυκνότητα όρων δεν είναι αξιόπιστο ΑΠ σήμα</a:t>
            </a:r>
            <a:endParaRPr lang="en-US" dirty="0">
              <a:solidFill>
                <a:srgbClr val="E41C55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Παραλλαγές «</a:t>
            </a:r>
            <a:r>
              <a:rPr lang="en-US" dirty="0" smtClean="0">
                <a:ea typeface="ＭＳ Ｐゴシック" pitchFamily="-112" charset="-128"/>
              </a:rPr>
              <a:t>keyword stuffing</a:t>
            </a:r>
            <a:r>
              <a:rPr lang="el-GR" dirty="0" smtClean="0">
                <a:ea typeface="ＭＳ Ｐゴシック" pitchFamily="-112" charset="-128"/>
              </a:rPr>
              <a:t>»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924800" cy="1752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l-GR" sz="2400" dirty="0" smtClean="0">
                <a:ea typeface="ＭＳ Ｐゴシック" pitchFamily="-112" charset="-128"/>
              </a:rPr>
              <a:t>Παραπλανητικά </a:t>
            </a:r>
            <a:r>
              <a:rPr lang="en-US" sz="2400" dirty="0" smtClean="0">
                <a:ea typeface="ＭＳ Ｐゴシック" pitchFamily="-112" charset="-128"/>
              </a:rPr>
              <a:t>meta-tags, </a:t>
            </a:r>
            <a:r>
              <a:rPr lang="el-GR" sz="2400" dirty="0" smtClean="0">
                <a:ea typeface="ＭＳ Ｐゴシック" pitchFamily="-112" charset="-128"/>
              </a:rPr>
              <a:t>υπερβολική επανάληψη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400" dirty="0" smtClean="0">
                <a:ea typeface="ＭＳ Ｐゴシック" pitchFamily="-112" charset="-128"/>
              </a:rPr>
              <a:t>Hidden text with colors, position text behind the image, style sheet tricks, etc.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4724400"/>
            <a:ext cx="6934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Comic Sans MS" pitchFamily="-112" charset="0"/>
                <a:cs typeface="Arial" charset="0"/>
              </a:rPr>
              <a:t>Meta-Tags</a:t>
            </a:r>
            <a:r>
              <a:rPr lang="en-US" sz="2000">
                <a:solidFill>
                  <a:schemeClr val="hlink"/>
                </a:solidFill>
                <a:latin typeface="Comic Sans MS" pitchFamily="-112" charset="0"/>
                <a:cs typeface="Arial" charset="0"/>
              </a:rPr>
              <a:t> = </a:t>
            </a:r>
          </a:p>
          <a:p>
            <a:r>
              <a:rPr lang="en-US" sz="2000">
                <a:solidFill>
                  <a:schemeClr val="hlink"/>
                </a:solidFill>
                <a:latin typeface="Comic Sans MS" pitchFamily="-112" charset="0"/>
                <a:cs typeface="Arial" charset="0"/>
              </a:rPr>
              <a:t>“… London hotels, hotel, holiday inn, hilton, discount, booking, reservation, sex, mp3, britney spears, viagra, …”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57834E-9BBD-4814-A014-06D68468691D}" type="slidenum">
              <a:rPr lang="en-US"/>
              <a:pPr/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 web page loaded with keywords in the meta tags or in content of a web page (outdated)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11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Cloaking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Απόκρυψη)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Παρέχει διαφορετικό περιεχόμενο ανάλογα αν είναι ο μηχανισμός σταχυολόγησης (</a:t>
            </a:r>
            <a:r>
              <a:rPr lang="en-US" dirty="0" smtClean="0">
                <a:ea typeface="ＭＳ Ｐゴシック" pitchFamily="-112" charset="-128"/>
              </a:rPr>
              <a:t>search engine spider</a:t>
            </a:r>
            <a:r>
              <a:rPr lang="el-GR" dirty="0" smtClean="0">
                <a:ea typeface="ＭＳ Ｐゴシック" pitchFamily="-112" charset="-128"/>
              </a:rPr>
              <a:t>) ή ο </a:t>
            </a:r>
            <a:r>
              <a:rPr lang="en-US" dirty="0" smtClean="0">
                <a:ea typeface="ＭＳ Ｐゴシック" pitchFamily="-112" charset="-128"/>
              </a:rPr>
              <a:t>browser </a:t>
            </a:r>
            <a:r>
              <a:rPr lang="el-GR" dirty="0" smtClean="0">
                <a:ea typeface="ＭＳ Ｐゴシック" pitchFamily="-112" charset="-128"/>
              </a:rPr>
              <a:t>κάποιου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DNS cloaking: Switch IP address. Impersonate</a:t>
            </a:r>
            <a:r>
              <a:rPr lang="en-US" sz="2200" dirty="0" smtClean="0">
                <a:ea typeface="ＭＳ Ｐゴシック" pitchFamily="-112" charset="-128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505200"/>
            <a:ext cx="3657600" cy="2438400"/>
            <a:chOff x="3456" y="672"/>
            <a:chExt cx="2304" cy="1536"/>
          </a:xfrm>
        </p:grpSpPr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3456" y="672"/>
              <a:ext cx="2304" cy="1536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548" y="722"/>
              <a:ext cx="2116" cy="1387"/>
              <a:chOff x="3548" y="722"/>
              <a:chExt cx="2116" cy="1387"/>
            </a:xfrm>
          </p:grpSpPr>
          <p:sp>
            <p:nvSpPr>
              <p:cNvPr id="33802" name="Line 7"/>
              <p:cNvSpPr>
                <a:spLocks noChangeShapeType="1"/>
              </p:cNvSpPr>
              <p:nvPr/>
            </p:nvSpPr>
            <p:spPr bwMode="auto">
              <a:xfrm>
                <a:off x="3548" y="1416"/>
                <a:ext cx="6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03" name="Oval 8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960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pitchFamily="-112" charset="0"/>
                  </a:rPr>
                  <a:t>Is this a Search</a:t>
                </a:r>
              </a:p>
              <a:p>
                <a:pPr algn="ctr"/>
                <a:r>
                  <a:rPr lang="en-US" sz="1600">
                    <a:latin typeface="Times New Roman" pitchFamily="-112" charset="0"/>
                  </a:rPr>
                  <a:t>Engine spider?</a:t>
                </a:r>
              </a:p>
            </p:txBody>
          </p:sp>
          <p:sp>
            <p:nvSpPr>
              <p:cNvPr id="33804" name="Line 9"/>
              <p:cNvSpPr>
                <a:spLocks noChangeShapeType="1"/>
              </p:cNvSpPr>
              <p:nvPr/>
            </p:nvSpPr>
            <p:spPr bwMode="auto">
              <a:xfrm flipV="1">
                <a:off x="4656" y="1008"/>
                <a:ext cx="563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05" name="Line 10"/>
              <p:cNvSpPr>
                <a:spLocks noChangeShapeType="1"/>
              </p:cNvSpPr>
              <p:nvPr/>
            </p:nvSpPr>
            <p:spPr bwMode="auto">
              <a:xfrm>
                <a:off x="4614" y="1579"/>
                <a:ext cx="633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806" name="Text Box 11"/>
              <p:cNvSpPr txBox="1">
                <a:spLocks noChangeArrowheads="1"/>
              </p:cNvSpPr>
              <p:nvPr/>
            </p:nvSpPr>
            <p:spPr bwMode="auto">
              <a:xfrm>
                <a:off x="4841" y="1035"/>
                <a:ext cx="213" cy="21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pitchFamily="-112" charset="0"/>
                  </a:rPr>
                  <a:t>N</a:t>
                </a:r>
              </a:p>
            </p:txBody>
          </p:sp>
          <p:sp>
            <p:nvSpPr>
              <p:cNvPr id="33807" name="Text Box 12"/>
              <p:cNvSpPr txBox="1">
                <a:spLocks noChangeArrowheads="1"/>
              </p:cNvSpPr>
              <p:nvPr/>
            </p:nvSpPr>
            <p:spPr bwMode="auto">
              <a:xfrm>
                <a:off x="4848" y="1680"/>
                <a:ext cx="240" cy="21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latin typeface="Times New Roman" pitchFamily="-112" charset="0"/>
                  </a:rPr>
                  <a:t>Y</a:t>
                </a:r>
              </a:p>
            </p:txBody>
          </p:sp>
          <p:sp>
            <p:nvSpPr>
              <p:cNvPr id="33808" name="AutoShape 13"/>
              <p:cNvSpPr>
                <a:spLocks noChangeArrowheads="1"/>
              </p:cNvSpPr>
              <p:nvPr/>
            </p:nvSpPr>
            <p:spPr bwMode="auto">
              <a:xfrm>
                <a:off x="5276" y="722"/>
                <a:ext cx="388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pitchFamily="-112" charset="0"/>
                  </a:rPr>
                  <a:t>SPAM</a:t>
                </a:r>
              </a:p>
            </p:txBody>
          </p:sp>
          <p:sp>
            <p:nvSpPr>
              <p:cNvPr id="33809" name="AutoShape 14"/>
              <p:cNvSpPr>
                <a:spLocks noChangeArrowheads="1"/>
              </p:cNvSpPr>
              <p:nvPr/>
            </p:nvSpPr>
            <p:spPr bwMode="auto">
              <a:xfrm>
                <a:off x="5276" y="1620"/>
                <a:ext cx="346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pitchFamily="-112" charset="0"/>
                  </a:rPr>
                  <a:t>Real</a:t>
                </a:r>
              </a:p>
              <a:p>
                <a:pPr algn="ctr"/>
                <a:r>
                  <a:rPr lang="en-US" sz="1600">
                    <a:latin typeface="Times New Roman" pitchFamily="-112" charset="0"/>
                  </a:rPr>
                  <a:t>Doc</a:t>
                </a:r>
              </a:p>
            </p:txBody>
          </p:sp>
        </p:grpSp>
      </p:grpSp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2803525" y="51958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cs typeface="Arial" charset="0"/>
              </a:rPr>
              <a:t>Cloaking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33799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2C0288-B68B-4374-B1C1-6509922274F4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Άλλες τεχνικές παραπλάνησης (</a:t>
            </a:r>
            <a:r>
              <a:rPr lang="en-US" dirty="0" smtClean="0">
                <a:ea typeface="ＭＳ Ｐゴシック" pitchFamily="-112" charset="-128"/>
              </a:rPr>
              <a:t>spam)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3200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Doorway pages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1800" dirty="0" smtClean="0">
                <a:ea typeface="ＭＳ Ｐゴシック" pitchFamily="-112" charset="-128"/>
              </a:rPr>
              <a:t>Pages optimized for a single keyword that re-direct to the real target page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1800" dirty="0" smtClean="0"/>
              <a:t>If a visitor clicks through to a typical doorway page from a search engine results page, redirected with a fast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 refresh </a:t>
            </a:r>
            <a:r>
              <a:rPr lang="en-US" sz="1800" dirty="0" smtClean="0"/>
              <a:t>command to another page.</a:t>
            </a:r>
          </a:p>
          <a:p>
            <a:pPr lvl="1" eaLnBrk="1" hangingPunct="1">
              <a:lnSpc>
                <a:spcPct val="85000"/>
              </a:lnSpc>
            </a:pPr>
            <a:endParaRPr lang="en-US" sz="1800" dirty="0" smtClean="0"/>
          </a:p>
          <a:p>
            <a:pPr indent="342900"/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Lander page</a:t>
            </a:r>
            <a:r>
              <a:rPr lang="en-US" sz="2400" dirty="0" smtClean="0">
                <a:cs typeface="+mn-cs"/>
              </a:rPr>
              <a:t>: </a:t>
            </a:r>
          </a:p>
          <a:p>
            <a:pPr indent="342900">
              <a:buNone/>
            </a:pPr>
            <a:r>
              <a:rPr lang="en-US" sz="2400" dirty="0" smtClean="0">
                <a:cs typeface="+mn-cs"/>
              </a:rPr>
              <a:t>optimized for a single keyword or a misspelled domain name, designed to attract surfers who will then click on ads 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7FC3F5-7C2F-4DD9-9888-74FE62D409DA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Άλλες τεχνικές παραπλάνησης (</a:t>
            </a:r>
            <a:r>
              <a:rPr lang="en-US" dirty="0" smtClean="0">
                <a:ea typeface="ＭＳ Ｐゴシック" pitchFamily="-112" charset="-128"/>
              </a:rPr>
              <a:t>spam)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787714"/>
            <a:ext cx="7914503" cy="461308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Link spamming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Mutual admiration societies, hidden links, awards</a:t>
            </a:r>
          </a:p>
          <a:p>
            <a:pPr lvl="1" eaLnBrk="1" hangingPunct="1">
              <a:lnSpc>
                <a:spcPct val="85000"/>
              </a:lnSpc>
            </a:pPr>
            <a:r>
              <a:rPr lang="en-US" i="1" dirty="0" smtClean="0">
                <a:ea typeface="ＭＳ Ｐゴシック" pitchFamily="-112" charset="-128"/>
              </a:rPr>
              <a:t>Domain flooding:</a:t>
            </a:r>
            <a:r>
              <a:rPr lang="en-US" dirty="0" smtClean="0">
                <a:ea typeface="ＭＳ Ｐゴシック" pitchFamily="-112" charset="-128"/>
              </a:rPr>
              <a:t> numerous domains that point or re-direct to a target page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/>
              <a:t>Pay somebody to put your link on their highly ranked page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/>
              <a:t>Leave comments that include the link on blogs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Robots (bots)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Fake query stream – rank checking programs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“Curve-fit” ranking programs of search engines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Millions of submissions via Add-</a:t>
            </a:r>
            <a:r>
              <a:rPr lang="en-US" dirty="0" err="1" smtClean="0">
                <a:ea typeface="ＭＳ Ｐゴシック" pitchFamily="-112" charset="-128"/>
              </a:rPr>
              <a:t>Url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19.2.2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7FC3F5-7C2F-4DD9-9888-74FE62D409DA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 war against spam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2" charset="-128"/>
              </a:rPr>
              <a:t>Quality signals - Prefer authoritative pages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-112" charset="-128"/>
              </a:rPr>
              <a:t>Votes from authors (linkage signals)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-112" charset="-128"/>
              </a:rPr>
              <a:t>Votes from users (usage signals)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2" charset="-128"/>
              </a:rPr>
              <a:t> Policing of URL submissions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-112" charset="-128"/>
              </a:rPr>
              <a:t>Anti robot test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2" charset="-128"/>
              </a:rPr>
              <a:t> Limits on meta-keywords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2" charset="-128"/>
              </a:rPr>
              <a:t> Robust link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-112" charset="-128"/>
              </a:rPr>
              <a:t>Ignore statistically implausible linkage (or text)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ea typeface="ＭＳ Ｐゴシック" pitchFamily="-112" charset="-128"/>
              </a:rPr>
              <a:t>Use link analysis to detect spammers (guilt by association)</a:t>
            </a:r>
            <a:endParaRPr lang="en-US" sz="2000" smtClean="0">
              <a:ea typeface="ＭＳ Ｐゴシック" pitchFamily="-112" charset="-128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3811587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Spam recognition by machine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Training set based on known spam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Family friendly filters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Linguistic analysis, general classification techniques,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For images: flesh tone detectors, source text analysis,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Editorial intervention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Blacklists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Top queries audited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Complaints addressed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a typeface="ＭＳ Ｐゴシック" pitchFamily="-112" charset="-128"/>
              </a:rPr>
              <a:t>Suspect pattern detection</a:t>
            </a:r>
            <a:endParaRPr lang="en-US" sz="1900" smtClean="0">
              <a:ea typeface="ＭＳ Ｐゴシック" pitchFamily="-112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7811B9-C36B-4CD1-AD9B-B7AF76A282F5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More on spam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Web search engines have policies on SEO practices they tolerate/block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12" charset="-128"/>
                <a:hlinkClick r:id="rId2"/>
              </a:rPr>
              <a:t>http://help.yahoo.com/help/us/ysearch/index.html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-112" charset="-128"/>
                <a:hlinkClick r:id="rId3"/>
              </a:rPr>
              <a:t>http://www.google.com/intl/en/webmasters/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Adversarial IR (</a:t>
            </a:r>
            <a:r>
              <a:rPr lang="el-GR" dirty="0" smtClean="0">
                <a:ea typeface="ＭＳ Ｐゴシック" pitchFamily="-112" charset="-128"/>
              </a:rPr>
              <a:t>Ανταγωνιστική ανάκτηση πληροφορίας)</a:t>
            </a:r>
            <a:r>
              <a:rPr lang="en-US" dirty="0" smtClean="0">
                <a:ea typeface="ＭＳ Ｐゴシック" pitchFamily="-112" charset="-128"/>
              </a:rPr>
              <a:t>: the unending (technical) battle between SEO’s and web search engines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FC5920-5B9F-4037-8CD2-8F1109BEF0E4}" type="slidenum">
              <a:rPr lang="en-US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Check out: Webmaster Tools (Google)</a:t>
            </a:r>
            <a:endParaRPr lang="el-GR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 smtClean="0">
                <a:ea typeface="ＭＳ Ｐゴシック" pitchFamily="-112" charset="-128"/>
              </a:rPr>
              <a:t>SIZE OF THE WEB</a:t>
            </a:r>
          </a:p>
        </p:txBody>
      </p:sp>
      <p:sp>
        <p:nvSpPr>
          <p:cNvPr id="3789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F80DF2-F411-42F4-B18B-2C9C2FCA3FEF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Ποιο είναι το μέγεθος του </a:t>
            </a:r>
            <a:r>
              <a:rPr lang="en-US" dirty="0" smtClean="0">
                <a:ea typeface="ＭＳ Ｐゴシック" pitchFamily="-112" charset="-128"/>
              </a:rPr>
              <a:t>web 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Θέματα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Στην πραγματικότητα, ο</a:t>
            </a:r>
            <a:r>
              <a:rPr lang="en-US" dirty="0" smtClean="0">
                <a:ea typeface="ＭＳ Ｐゴシック" pitchFamily="-112" charset="-128"/>
              </a:rPr>
              <a:t> web </a:t>
            </a:r>
            <a:r>
              <a:rPr lang="el-GR" dirty="0" smtClean="0">
                <a:ea typeface="ＭＳ Ｐゴシック" pitchFamily="-112" charset="-128"/>
              </a:rPr>
              <a:t>είναι άπειρος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Dynamic content, e.g., calendars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Soft 404: </a:t>
            </a:r>
            <a:r>
              <a:rPr lang="en-US" u="sng" dirty="0" smtClean="0">
                <a:ea typeface="ＭＳ Ｐゴシック" pitchFamily="-112" charset="-128"/>
              </a:rPr>
              <a:t>www.yahoo.com/&lt;</a:t>
            </a:r>
            <a:r>
              <a:rPr lang="en-US" u="sng" dirty="0" smtClean="0">
                <a:solidFill>
                  <a:schemeClr val="hlink"/>
                </a:solidFill>
                <a:ea typeface="ＭＳ Ｐゴシック" pitchFamily="-112" charset="-128"/>
              </a:rPr>
              <a:t>anything&gt;</a:t>
            </a:r>
            <a:r>
              <a:rPr lang="en-US" dirty="0" smtClean="0">
                <a:ea typeface="ＭＳ Ｐゴシック" pitchFamily="-112" charset="-128"/>
              </a:rPr>
              <a:t> is a valid page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Static web contains syntactic duplication, mostly due to mirroring (~30%)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Some servers are seldom connected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Ποιο νοιάζει;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Media, and consequently the user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Σχεδιαστές μηχανών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Την πολιτική </a:t>
            </a:r>
            <a:r>
              <a:rPr lang="en-US" dirty="0" smtClean="0">
                <a:ea typeface="ＭＳ Ｐゴシック" pitchFamily="-112" charset="-128"/>
              </a:rPr>
              <a:t>crawl - </a:t>
            </a:r>
            <a:r>
              <a:rPr lang="el-GR" dirty="0" smtClean="0">
                <a:ea typeface="ＭＳ Ｐゴシック" pitchFamily="-112" charset="-128"/>
              </a:rPr>
              <a:t>αντίκτυπο στην ανάκληση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314130-E7F7-43A5-836B-B1115275472E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μπορούμε να μετρήσουμε;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3502497"/>
          </a:xfrm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Το σχετικό μέγεθος των μηχανών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marL="339725" lvl="1" indent="-225425" eaLnBrk="1" hangingPunct="1"/>
            <a:r>
              <a:rPr lang="en-US" dirty="0" smtClean="0">
                <a:ea typeface="ＭＳ Ｐゴシック" pitchFamily="-112" charset="-128"/>
              </a:rPr>
              <a:t>The notion of a page being indexed is still</a:t>
            </a:r>
            <a:r>
              <a:rPr lang="en-US" i="1" dirty="0" smtClean="0">
                <a:ea typeface="ＭＳ Ｐゴシック" pitchFamily="-112" charset="-128"/>
              </a:rPr>
              <a:t> reasonably</a:t>
            </a:r>
            <a:r>
              <a:rPr lang="en-US" dirty="0" smtClean="0">
                <a:ea typeface="ＭＳ Ｐゴシック" pitchFamily="-112" charset="-128"/>
              </a:rPr>
              <a:t> well defined.</a:t>
            </a:r>
          </a:p>
          <a:p>
            <a:pPr marL="339725" lvl="1" indent="-225425" eaLnBrk="1" hangingPunct="1"/>
            <a:r>
              <a:rPr lang="en-US" dirty="0" smtClean="0">
                <a:ea typeface="ＭＳ Ｐゴシック" pitchFamily="-112" charset="-128"/>
              </a:rPr>
              <a:t>Already there are problems</a:t>
            </a:r>
          </a:p>
          <a:p>
            <a:pPr marL="681038" lvl="2" indent="-227013" eaLnBrk="1" hangingPunct="1"/>
            <a:r>
              <a:rPr lang="en-US" dirty="0" smtClean="0">
                <a:ea typeface="ＭＳ Ｐゴシック" pitchFamily="-112" charset="-128"/>
              </a:rPr>
              <a:t>Document extension: e.g., engines index pages not yet crawled, by indexing </a:t>
            </a:r>
            <a:r>
              <a:rPr lang="en-US" dirty="0" err="1" smtClean="0">
                <a:ea typeface="ＭＳ Ｐゴシック" pitchFamily="-112" charset="-128"/>
              </a:rPr>
              <a:t>anchortext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681038" lvl="2" indent="-227013" eaLnBrk="1" hangingPunct="1"/>
            <a:r>
              <a:rPr lang="en-US" dirty="0" smtClean="0">
                <a:ea typeface="ＭＳ Ｐゴシック" pitchFamily="-112" charset="-128"/>
              </a:rPr>
              <a:t>Document restriction: All engines restrict what is indexed (first</a:t>
            </a:r>
            <a:r>
              <a:rPr lang="en-US" i="1" dirty="0" smtClean="0">
                <a:ea typeface="ＭＳ Ｐゴシック" pitchFamily="-112" charset="-128"/>
              </a:rPr>
              <a:t> n</a:t>
            </a:r>
            <a:r>
              <a:rPr lang="en-US" dirty="0" smtClean="0">
                <a:ea typeface="ＭＳ Ｐゴシック" pitchFamily="-112" charset="-128"/>
              </a:rPr>
              <a:t> words, only relevant words, etc.) </a:t>
            </a:r>
          </a:p>
          <a:p>
            <a:pPr marL="681038" lvl="2" indent="-227013" eaLnBrk="1" hangingPunct="1"/>
            <a:r>
              <a:rPr lang="en-US" dirty="0" smtClean="0">
                <a:ea typeface="ＭＳ Ｐゴシック" pitchFamily="-112" charset="-128"/>
              </a:rPr>
              <a:t>Multi-tier indexes (access only top-levels)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19.5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200D0E-C8C8-4DE8-8B43-F04162977BEC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New definition?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1" indent="-342900" eaLnBrk="1" hangingPunct="1">
              <a:buClr>
                <a:srgbClr val="437085"/>
              </a:buClr>
            </a:pPr>
            <a:r>
              <a:rPr lang="en-US" sz="3000" dirty="0" smtClean="0">
                <a:ea typeface="ＭＳ Ｐゴシック" pitchFamily="-112" charset="-128"/>
              </a:rPr>
              <a:t>The statically </a:t>
            </a:r>
            <a:r>
              <a:rPr lang="en-US" sz="3000" dirty="0" err="1" smtClean="0">
                <a:ea typeface="ＭＳ Ｐゴシック" pitchFamily="-112" charset="-128"/>
              </a:rPr>
              <a:t>indexable</a:t>
            </a:r>
            <a:r>
              <a:rPr lang="en-US" sz="3000" dirty="0" smtClean="0">
                <a:ea typeface="ＭＳ Ｐゴシック" pitchFamily="-112" charset="-128"/>
              </a:rPr>
              <a:t> web is whatever search engines index.</a:t>
            </a:r>
          </a:p>
          <a:p>
            <a:pPr marL="742950" lvl="2" indent="-342900" eaLnBrk="1" hangingPunct="1"/>
            <a:r>
              <a:rPr lang="en-US" dirty="0" smtClean="0">
                <a:ea typeface="ＭＳ Ｐゴシック" pitchFamily="-112" charset="-128"/>
              </a:rPr>
              <a:t>IQ is whatever the IQ tests measure.</a:t>
            </a:r>
            <a:endParaRPr lang="en-US" dirty="0" smtClean="0">
              <a:solidFill>
                <a:srgbClr val="A40508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Different engines have different preferences</a:t>
            </a:r>
          </a:p>
          <a:p>
            <a:pPr marL="742950" lvl="2" indent="-342900" eaLnBrk="1" hangingPunct="1"/>
            <a:r>
              <a:rPr lang="en-US" dirty="0" smtClean="0">
                <a:ea typeface="ＭＳ Ｐゴシック" pitchFamily="-112" charset="-128"/>
              </a:rPr>
              <a:t>max </a:t>
            </a:r>
            <a:r>
              <a:rPr lang="en-US" dirty="0" err="1" smtClean="0">
                <a:ea typeface="ＭＳ Ｐゴシック" pitchFamily="-112" charset="-128"/>
              </a:rPr>
              <a:t>url</a:t>
            </a:r>
            <a:r>
              <a:rPr lang="en-US" dirty="0" smtClean="0">
                <a:ea typeface="ＭＳ Ｐゴシック" pitchFamily="-112" charset="-128"/>
              </a:rPr>
              <a:t> depth, max count/host, anti-spam rules, priority rules, etc.</a:t>
            </a:r>
          </a:p>
          <a:p>
            <a:pPr eaLnBrk="1" hangingPunct="1"/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Different engines index different things under the same URL:</a:t>
            </a:r>
          </a:p>
          <a:p>
            <a:pPr marL="742950" lvl="2" indent="-342900" eaLnBrk="1" hangingPunct="1"/>
            <a:r>
              <a:rPr lang="en-US" dirty="0" smtClean="0">
                <a:ea typeface="ＭＳ Ｐゴシック" pitchFamily="-112" charset="-128"/>
              </a:rPr>
              <a:t>frames, meta-keywords, document restrictions, document extensions, ...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B27A83-05C8-4D72-8C14-ED941583ABF1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0" y="3429000"/>
            <a:ext cx="5334000" cy="264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-112" charset="0"/>
              </a:rPr>
              <a:t>A</a:t>
            </a:r>
            <a:r>
              <a:rPr lang="en-US" b="1"/>
              <a:t> </a:t>
            </a:r>
            <a:r>
              <a:rPr lang="en-US" b="1">
                <a:latin typeface="Symbol" pitchFamily="-112" charset="2"/>
              </a:rPr>
              <a:t>Ç </a:t>
            </a:r>
            <a:r>
              <a:rPr lang="en-US" b="1">
                <a:latin typeface="Courier New" pitchFamily="-112" charset="0"/>
              </a:rPr>
              <a:t>B</a:t>
            </a:r>
            <a:r>
              <a:rPr lang="en-US" b="1"/>
              <a:t>  </a:t>
            </a:r>
            <a:r>
              <a:rPr lang="en-US" b="1">
                <a:latin typeface="Courier New" pitchFamily="-112" charset="0"/>
              </a:rPr>
              <a:t>=  (1/2) * Size 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12" charset="0"/>
              </a:rPr>
              <a:t>A</a:t>
            </a:r>
            <a:r>
              <a:rPr lang="en-US" b="1"/>
              <a:t> </a:t>
            </a:r>
            <a:r>
              <a:rPr lang="en-US" b="1">
                <a:latin typeface="Symbol" pitchFamily="-112" charset="2"/>
              </a:rPr>
              <a:t>Ç </a:t>
            </a:r>
            <a:r>
              <a:rPr lang="en-US" b="1">
                <a:latin typeface="Courier New" pitchFamily="-112" charset="0"/>
              </a:rPr>
              <a:t>B</a:t>
            </a:r>
            <a:r>
              <a:rPr lang="en-US" b="1"/>
              <a:t>  </a:t>
            </a:r>
            <a:r>
              <a:rPr lang="en-US" b="1">
                <a:latin typeface="Courier New" pitchFamily="-112" charset="0"/>
              </a:rPr>
              <a:t>=  (1/6) * Size B</a:t>
            </a:r>
            <a:endParaRPr lang="en-US" b="1"/>
          </a:p>
          <a:p>
            <a:pPr eaLnBrk="0" hangingPunct="0">
              <a:lnSpc>
                <a:spcPct val="170000"/>
              </a:lnSpc>
              <a:spcBef>
                <a:spcPct val="50000"/>
              </a:spcBef>
            </a:pPr>
            <a:r>
              <a:rPr lang="en-US" b="1">
                <a:latin typeface="Courier New" pitchFamily="-112" charset="0"/>
              </a:rPr>
              <a:t>(1/2)*Size A = (1/6)*Size B</a:t>
            </a:r>
            <a:r>
              <a:rPr lang="en-US" b="1"/>
              <a:t>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Symbol" pitchFamily="-112" charset="2"/>
              </a:rPr>
              <a:t>\   </a:t>
            </a:r>
            <a:r>
              <a:rPr lang="en-US" b="1">
                <a:latin typeface="Courier New" pitchFamily="-112" charset="0"/>
              </a:rPr>
              <a:t>Size A / Size B =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latin typeface="Courier New" pitchFamily="-112" charset="0"/>
              </a:rPr>
              <a:t>         (1/6)/(1/2) = 1/3</a:t>
            </a:r>
            <a:r>
              <a:rPr lang="en-US" sz="1800" b="1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657600" y="2362200"/>
            <a:ext cx="53340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33CC"/>
                </a:solidFill>
              </a:rPr>
              <a:t>Sample</a:t>
            </a:r>
            <a:r>
              <a:rPr lang="en-US" sz="2000" dirty="0"/>
              <a:t> URLs randomly from A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33CC"/>
                </a:solidFill>
              </a:rPr>
              <a:t>Check</a:t>
            </a:r>
            <a:r>
              <a:rPr lang="en-US" sz="2000" dirty="0"/>
              <a:t> if contained in B and vice versa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828800"/>
            <a:ext cx="3200400" cy="3484563"/>
            <a:chOff x="1152" y="1440"/>
            <a:chExt cx="2268" cy="2195"/>
          </a:xfrm>
        </p:grpSpPr>
        <p:pic>
          <p:nvPicPr>
            <p:cNvPr id="43017" name="Picture 5" descr="in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1440"/>
              <a:ext cx="2268" cy="21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3018" name="Rectangle 6"/>
            <p:cNvSpPr>
              <a:spLocks noChangeArrowheads="1"/>
            </p:cNvSpPr>
            <p:nvPr/>
          </p:nvSpPr>
          <p:spPr bwMode="auto">
            <a:xfrm>
              <a:off x="1920" y="2400"/>
              <a:ext cx="336" cy="144"/>
            </a:xfrm>
            <a:prstGeom prst="rect">
              <a:avLst/>
            </a:prstGeom>
            <a:solidFill>
              <a:srgbClr val="F2F9EB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19" name="Text Box 7"/>
            <p:cNvSpPr txBox="1">
              <a:spLocks noChangeArrowheads="1"/>
            </p:cNvSpPr>
            <p:nvPr/>
          </p:nvSpPr>
          <p:spPr bwMode="auto">
            <a:xfrm>
              <a:off x="1776" y="2352"/>
              <a:ext cx="624" cy="2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>
                  <a:latin typeface="Times New Roman" pitchFamily="-112" charset="0"/>
                </a:rPr>
                <a:t>A</a:t>
              </a:r>
              <a:r>
                <a:rPr lang="en-US" sz="1400" b="1"/>
                <a:t> </a:t>
              </a:r>
              <a:r>
                <a:rPr lang="en-US" sz="1800" b="1">
                  <a:latin typeface="Symbol" pitchFamily="-112" charset="2"/>
                </a:rPr>
                <a:t>Ç</a:t>
              </a:r>
              <a:r>
                <a:rPr lang="en-US" sz="1400" b="1">
                  <a:latin typeface="Symbol" pitchFamily="-112" charset="2"/>
                </a:rPr>
                <a:t> </a:t>
              </a:r>
              <a:r>
                <a:rPr lang="en-US" sz="1600" b="1">
                  <a:latin typeface="Times New Roman" pitchFamily="-112" charset="0"/>
                </a:rPr>
                <a:t>B</a:t>
              </a:r>
              <a:endParaRPr lang="en-US" sz="1800" b="1">
                <a:solidFill>
                  <a:srgbClr val="A50021"/>
                </a:solidFill>
                <a:latin typeface="Times New Roman" pitchFamily="-112" charset="0"/>
              </a:endParaRPr>
            </a:p>
          </p:txBody>
        </p:sp>
      </p:grp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793750" y="6437313"/>
            <a:ext cx="7816850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  </a:t>
            </a:r>
            <a:r>
              <a:rPr lang="en-US" b="1">
                <a:solidFill>
                  <a:srgbClr val="0033CC"/>
                </a:solidFill>
              </a:rPr>
              <a:t>Each test involves:  </a:t>
            </a:r>
            <a:r>
              <a:rPr lang="en-US"/>
              <a:t>(i) </a:t>
            </a:r>
            <a:r>
              <a:rPr lang="en-US" u="sng"/>
              <a:t>Sampling</a:t>
            </a:r>
            <a:r>
              <a:rPr lang="en-US"/>
              <a:t>  (ii) Checking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301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924E6-B74C-495F-A0A5-CF06FCDF9F47}" type="slidenum">
              <a:rPr lang="en-US"/>
              <a:pPr/>
              <a:t>69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1600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ＭＳ Ｐゴシック" pitchFamily="-112" charset="-128"/>
              </a:rPr>
              <a:t>Relative Size from Overlap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Given two engines A and B</a:t>
            </a:r>
            <a:endParaRPr lang="el-GR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μηχανών αναζήτησης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50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Δειγματοληψία (</a:t>
            </a:r>
            <a:r>
              <a:rPr lang="en-US" dirty="0" smtClean="0">
                <a:ea typeface="ＭＳ Ｐゴシック" pitchFamily="-112" charset="-128"/>
              </a:rPr>
              <a:t>Sampling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URLs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Ideal strategy: Generate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random URL</a:t>
            </a:r>
          </a:p>
          <a:p>
            <a:r>
              <a:rPr lang="en-US" dirty="0" smtClean="0"/>
              <a:t>Problem: Random URLs are hard to find (and sampling distribution should reflect “user interest”)</a:t>
            </a:r>
          </a:p>
          <a:p>
            <a:r>
              <a:rPr lang="en-US" dirty="0" smtClean="0"/>
              <a:t>Approach 1: Random walks / IP addresses</a:t>
            </a:r>
          </a:p>
          <a:p>
            <a:pPr lvl="1"/>
            <a:r>
              <a:rPr lang="en-US" dirty="0" smtClean="0"/>
              <a:t>In theory: might give us a true estimate of the size of the web	(as opposed to just relative sizes of indexes)</a:t>
            </a:r>
          </a:p>
          <a:p>
            <a:r>
              <a:rPr lang="en-US" dirty="0" smtClean="0"/>
              <a:t>Approach 2: Generate a random URL contained in a given engine</a:t>
            </a:r>
          </a:p>
          <a:p>
            <a:pPr lvl="1"/>
            <a:r>
              <a:rPr lang="en-US" dirty="0" smtClean="0"/>
              <a:t>Suffices for accurate estimation of relative size</a:t>
            </a:r>
            <a:endParaRPr lang="en-US" sz="1600" dirty="0" smtClean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56DB33-AEF6-48EF-96DE-22E81E28F0E3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Statistical methods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7315200" cy="1524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sz="2800" dirty="0" smtClean="0">
                <a:ea typeface="ＭＳ Ｐゴシック" pitchFamily="-112" charset="-128"/>
              </a:rPr>
              <a:t>Approach 2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800" dirty="0" smtClean="0">
                <a:ea typeface="ＭＳ Ｐゴシック" pitchFamily="-112" charset="-128"/>
              </a:rPr>
              <a:t>Random queries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800" dirty="0" smtClean="0">
                <a:ea typeface="ＭＳ Ｐゴシック" pitchFamily="-112" charset="-128"/>
              </a:rPr>
              <a:t>Random searches</a:t>
            </a:r>
          </a:p>
          <a:p>
            <a:pPr marL="457200" lvl="1" indent="0" eaLnBrk="1" hangingPunct="1">
              <a:buNone/>
            </a:pPr>
            <a:r>
              <a:rPr lang="en-US" sz="2800" dirty="0" smtClean="0">
                <a:ea typeface="ＭＳ Ｐゴシック" pitchFamily="-112" charset="-128"/>
              </a:rPr>
              <a:t>Approach 1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800" dirty="0" smtClean="0">
                <a:ea typeface="ＭＳ Ｐゴシック" pitchFamily="-112" charset="-128"/>
              </a:rPr>
              <a:t>Random IP addresses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800" dirty="0" smtClean="0">
                <a:ea typeface="ＭＳ Ｐゴシック" pitchFamily="-112" charset="-128"/>
              </a:rPr>
              <a:t>Random walks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EA920-FB12-4BC2-A0EE-BF84740EF99F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2" charset="-128"/>
              </a:rPr>
              <a:t>Random URLs from random queries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200" dirty="0" smtClean="0">
                <a:ea typeface="ＭＳ Ｐゴシック" pitchFamily="-112" charset="-128"/>
              </a:rPr>
              <a:t>Generate </a:t>
            </a:r>
            <a:r>
              <a:rPr lang="en-US" sz="3200" u="sng" dirty="0" smtClean="0">
                <a:ea typeface="ＭＳ Ｐゴシック" pitchFamily="-112" charset="-128"/>
              </a:rPr>
              <a:t>random query</a:t>
            </a:r>
            <a:r>
              <a:rPr lang="en-US" sz="3200" dirty="0" smtClean="0">
                <a:ea typeface="ＭＳ Ｐゴシック" pitchFamily="-112" charset="-128"/>
              </a:rPr>
              <a:t>: how?</a:t>
            </a:r>
          </a:p>
          <a:p>
            <a:pPr marL="866775" lvl="1" indent="-457200" eaLnBrk="1" hangingPunct="1">
              <a:buNone/>
            </a:pP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sz="2800" b="1" dirty="0" smtClean="0">
                <a:ea typeface="ＭＳ Ｐゴシック" pitchFamily="-112" charset="-128"/>
              </a:rPr>
              <a:t>Lexicon: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400,000+ words from a web crawl</a:t>
            </a:r>
          </a:p>
          <a:p>
            <a:pPr marL="923925" lvl="1" indent="-514350" eaLnBrk="1" hangingPunct="1">
              <a:buNone/>
            </a:pPr>
            <a:r>
              <a:rPr lang="en-US" sz="2800" b="1" dirty="0" smtClean="0">
                <a:ea typeface="ＭＳ Ｐゴシック" pitchFamily="-112" charset="-128"/>
              </a:rPr>
              <a:t>Conjunctive Queries: </a:t>
            </a:r>
            <a:r>
              <a:rPr lang="en-US" sz="2800" dirty="0" smtClean="0">
                <a:ea typeface="ＭＳ Ｐゴシック" pitchFamily="-112" charset="-128"/>
              </a:rPr>
              <a:t>w</a:t>
            </a:r>
            <a:r>
              <a:rPr lang="en-US" sz="2800" baseline="-25000" dirty="0" smtClean="0">
                <a:ea typeface="ＭＳ Ｐゴシック" pitchFamily="-112" charset="-128"/>
              </a:rPr>
              <a:t>1</a:t>
            </a:r>
            <a:r>
              <a:rPr lang="en-US" sz="2800" dirty="0" smtClean="0">
                <a:ea typeface="ＭＳ Ｐゴシック" pitchFamily="-112" charset="-128"/>
              </a:rPr>
              <a:t> and w</a:t>
            </a:r>
            <a:r>
              <a:rPr lang="en-US" sz="2800" baseline="-25000" dirty="0" smtClean="0">
                <a:ea typeface="ＭＳ Ｐゴシック" pitchFamily="-112" charset="-128"/>
              </a:rPr>
              <a:t>2</a:t>
            </a:r>
            <a:endParaRPr lang="en-US" sz="2800" dirty="0" smtClean="0">
              <a:ea typeface="ＭＳ Ｐゴシック" pitchFamily="-112" charset="-128"/>
            </a:endParaRPr>
          </a:p>
          <a:p>
            <a:pPr marL="1314450" lvl="2" indent="-457200" eaLnBrk="1" hangingPunct="1">
              <a:buNone/>
            </a:pPr>
            <a:r>
              <a:rPr lang="en-US" sz="2400" i="1" dirty="0" smtClean="0">
                <a:ea typeface="ＭＳ Ｐゴシック" pitchFamily="-112" charset="-128"/>
              </a:rPr>
              <a:t>e.g.,  vocalists AND  </a:t>
            </a:r>
            <a:r>
              <a:rPr lang="en-US" sz="2400" i="1" dirty="0" err="1" smtClean="0">
                <a:ea typeface="ＭＳ Ｐゴシック" pitchFamily="-112" charset="-128"/>
              </a:rPr>
              <a:t>rsi</a:t>
            </a:r>
            <a:endParaRPr lang="en-US" sz="2800" dirty="0" smtClean="0"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Get 100 result URLs from engine 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ea typeface="ＭＳ Ｐゴシック" pitchFamily="-112" charset="-128"/>
              </a:rPr>
              <a:t>Choose a random URL as the candidate to check for presence in engine B</a:t>
            </a:r>
          </a:p>
          <a:p>
            <a:pPr marL="295275" indent="-295275" eaLnBrk="1" hangingPunct="1"/>
            <a:r>
              <a:rPr lang="en-US" dirty="0" smtClean="0">
                <a:ea typeface="ＭＳ Ｐゴシック" pitchFamily="-112" charset="-128"/>
              </a:rPr>
              <a:t>This distribution induces a probability weight W(p) for each page. </a:t>
            </a:r>
          </a:p>
        </p:txBody>
      </p:sp>
      <p:sp>
        <p:nvSpPr>
          <p:cNvPr id="4" name="Line Callout 1 3"/>
          <p:cNvSpPr>
            <a:spLocks/>
          </p:cNvSpPr>
          <p:nvPr/>
        </p:nvSpPr>
        <p:spPr bwMode="auto">
          <a:xfrm>
            <a:off x="6629400" y="1912938"/>
            <a:ext cx="2189163" cy="830262"/>
          </a:xfrm>
          <a:prstGeom prst="borderCallout1">
            <a:avLst>
              <a:gd name="adj1" fmla="val 4079"/>
              <a:gd name="adj2" fmla="val -1370"/>
              <a:gd name="adj3" fmla="val 48310"/>
              <a:gd name="adj4" fmla="val -115634"/>
            </a:avLst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Not an English</a:t>
            </a:r>
          </a:p>
          <a:p>
            <a:r>
              <a:rPr lang="en-US"/>
              <a:t>dictionary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7F8A9-332F-47BE-956E-1426FBCE5921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608013"/>
            <a:ext cx="7219950" cy="5349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Query Based Checking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673225"/>
            <a:ext cx="8493125" cy="30511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Either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search for the URL </a:t>
            </a:r>
            <a:r>
              <a:rPr lang="en-US" dirty="0" smtClean="0">
                <a:ea typeface="ＭＳ Ｐゴシック" pitchFamily="-112" charset="-128"/>
              </a:rPr>
              <a:t>if the engine B support this or </a:t>
            </a:r>
          </a:p>
          <a:p>
            <a:pPr eaLnBrk="1" hangingPunct="1">
              <a:lnSpc>
                <a:spcPct val="85000"/>
              </a:lnSpc>
            </a:pPr>
            <a:endParaRPr lang="en-US" i="1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Generate a Strong Query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to check whether an engine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has a document </a:t>
            </a:r>
            <a:r>
              <a:rPr lang="en-US" i="1" dirty="0" smtClean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 Download </a:t>
            </a:r>
            <a:r>
              <a:rPr lang="en-US" i="1" dirty="0" smtClean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. Get list of words. 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 Use 8 low frequency words as AND query to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Check if </a:t>
            </a:r>
            <a:r>
              <a:rPr lang="en-US" i="1" dirty="0" smtClean="0">
                <a:ea typeface="ＭＳ Ｐゴシック" pitchFamily="-112" charset="-128"/>
              </a:rPr>
              <a:t>D</a:t>
            </a:r>
            <a:r>
              <a:rPr lang="en-US" dirty="0" smtClean="0">
                <a:ea typeface="ＭＳ Ｐゴシック" pitchFamily="-112" charset="-128"/>
              </a:rPr>
              <a:t> is present in result set.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FA9E6-8F80-4834-B554-772E169CC0AA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Random searches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64525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Choose random searches extracted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a local query log </a:t>
            </a:r>
            <a:r>
              <a:rPr lang="en-US" dirty="0" smtClean="0">
                <a:ea typeface="ＭＳ Ｐゴシック" pitchFamily="-112" charset="-128"/>
              </a:rPr>
              <a:t>[Lawrence &amp; Giles 97] or build “random searches” [</a:t>
            </a:r>
            <a:r>
              <a:rPr lang="en-US" dirty="0" err="1" smtClean="0">
                <a:ea typeface="ＭＳ Ｐゴシック" pitchFamily="-112" charset="-128"/>
              </a:rPr>
              <a:t>Notess</a:t>
            </a:r>
            <a:r>
              <a:rPr lang="en-US" dirty="0" smtClean="0">
                <a:ea typeface="ＭＳ Ｐゴシック" pitchFamily="-112" charset="-128"/>
              </a:rPr>
              <a:t>]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Use only queries with small result sets.</a:t>
            </a:r>
          </a:p>
          <a:p>
            <a:r>
              <a:rPr lang="en-US" dirty="0" smtClean="0"/>
              <a:t>For each random query: compute ratio size(r</a:t>
            </a:r>
            <a:r>
              <a:rPr lang="en-US" sz="1600" dirty="0" smtClean="0"/>
              <a:t>1</a:t>
            </a:r>
            <a:r>
              <a:rPr lang="en-US" dirty="0" smtClean="0"/>
              <a:t>)/size(r</a:t>
            </a:r>
            <a:r>
              <a:rPr lang="en-US" sz="1600" dirty="0" smtClean="0"/>
              <a:t>2</a:t>
            </a:r>
            <a:r>
              <a:rPr lang="en-US" dirty="0" smtClean="0"/>
              <a:t>) of the two result sets</a:t>
            </a:r>
          </a:p>
          <a:p>
            <a:r>
              <a:rPr lang="en-US" dirty="0" smtClean="0"/>
              <a:t>Average over random searches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656D0-DD8E-445C-BBB8-3307428F7D6A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2" charset="-128"/>
              </a:rPr>
              <a:t>Random searches</a:t>
            </a:r>
            <a:endParaRPr lang="en-US" sz="2800" smtClean="0"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ea typeface="ＭＳ Ｐゴシック" pitchFamily="-112" charset="-128"/>
              </a:rPr>
              <a:t>575 &amp; 1050 queries from the NEC RI employee logs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ea typeface="ＭＳ Ｐゴシック" pitchFamily="-112" charset="-128"/>
              </a:rPr>
              <a:t>6 Engines in 1998, 11 in 1999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ea typeface="ＭＳ Ｐゴシック" pitchFamily="-112" charset="-128"/>
              </a:rPr>
              <a:t>Implementation: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Restricted to queries with &lt; 600 results in total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Counted URLs from each engine after verifying query match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Computed size ratio &amp; overlap for individual queries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-112" charset="-128"/>
              </a:rPr>
              <a:t>Estimated index size ratio &amp; overlap by averaging over all queries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53A3B9-9BF8-45EC-AC09-8216DCA2DA69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adaptive access control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neighborhood preservation topographic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hamiltonian structures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right linear grammar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pulse width modulation neural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unbalanced prior probabilities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ranked assignment 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internet explorer favourites importing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karvel thornber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zili liu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000" smtClean="0">
              <a:ea typeface="ＭＳ Ｐゴシック" pitchFamily="-112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2" charset="-128"/>
              </a:rPr>
              <a:t>Queries from Lawrence and Giles study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softmax activation function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bose multidimensional system theory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gamma mlp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dvi2pdf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john oliensis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rieke spikes exploring neural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video watermarking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counterpropagation network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fat shattering dimension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i="1" smtClean="0">
                <a:ea typeface="ＭＳ Ｐゴシック" pitchFamily="-112" charset="-128"/>
              </a:rPr>
              <a:t>abelson amorphous computing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969B2D-1C49-4ACC-BE9F-C9B41079161B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Random IP addresses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2743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Generate random IP addresses</a:t>
            </a: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Find a web server at the given address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If there’s one</a:t>
            </a: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Collect all pages from server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From this, choose a page at random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0889A-7AC8-454C-A221-03AF1DB5BAE2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48895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2" charset="-128"/>
              </a:rPr>
              <a:t>Random IP addresses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96" y="16002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pitchFamily="-112" charset="-128"/>
              </a:rPr>
              <a:t>HTTP requests to random IP addresses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Ignored: empty or authorization required or excluded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[Lawr99] Estimated 2.8 million IP addresses running </a:t>
            </a:r>
            <a:r>
              <a:rPr lang="en-US" dirty="0" err="1" smtClean="0">
                <a:ea typeface="ＭＳ Ｐゴシック" pitchFamily="-112" charset="-128"/>
              </a:rPr>
              <a:t>crawlable</a:t>
            </a:r>
            <a:r>
              <a:rPr lang="en-US" dirty="0" smtClean="0">
                <a:ea typeface="ＭＳ Ｐゴシック" pitchFamily="-112" charset="-128"/>
              </a:rPr>
              <a:t> web servers (16 million total) from observing 2500 servers.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OCLC using IP sampling found 8.7 M hosts in 2001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112" charset="-128"/>
              </a:rPr>
              <a:t>Netcraft</a:t>
            </a:r>
            <a:r>
              <a:rPr lang="en-US" dirty="0" smtClean="0">
                <a:ea typeface="ＭＳ Ｐゴシック" pitchFamily="-112" charset="-128"/>
              </a:rPr>
              <a:t> [Netc02] accessed 37.2 million hosts in July 2002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pitchFamily="-112" charset="-128"/>
              </a:rPr>
              <a:t>[Lawr99] exhaustively crawled 2500 servers and extrapolated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Estimated size of the web to be 800 million 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Estimated use of metadata descriptors: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Meta tags (keywords, description) in 34% of home pages, Dublin core metadata in 0.3%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1E38F-797B-486F-A484-A0B93386DC73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Τυχαίοι Περίπατοι (</a:t>
            </a:r>
            <a:r>
              <a:rPr lang="en-US" dirty="0" smtClean="0">
                <a:ea typeface="ＭＳ Ｐゴシック" pitchFamily="-112" charset="-128"/>
              </a:rPr>
              <a:t>Random walks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Το διαδίκτυο ως ένας κατευθυνόμενος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l-GR" dirty="0" smtClean="0">
                <a:ea typeface="ＭＳ Ｐゴシック" pitchFamily="-112" charset="-128"/>
              </a:rPr>
              <a:t>Ένας τυχαίος περίπατος σε αυτό το γράφο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Includes various “jump” rules back to visited sites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Does not get stuck in spider traps!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Can follow all links!</a:t>
            </a:r>
          </a:p>
          <a:p>
            <a:pPr lvl="1" eaLnBrk="1" hangingPunct="1">
              <a:lnSpc>
                <a:spcPct val="85000"/>
              </a:lnSpc>
            </a:pPr>
            <a:r>
              <a:rPr lang="el-GR" dirty="0" smtClean="0">
                <a:ea typeface="ＭＳ Ｐゴシック" pitchFamily="-112" charset="-128"/>
              </a:rPr>
              <a:t>Συγκλίνει σε μια κατανομή σταθερής κατάστασης (</a:t>
            </a:r>
            <a:r>
              <a:rPr lang="en-US" dirty="0" smtClean="0">
                <a:ea typeface="ＭＳ Ｐゴシック" pitchFamily="-112" charset="-128"/>
              </a:rPr>
              <a:t>stationary distribution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Must assume graph is finite and independent of the walk. 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Conditions are not satisfied (cookie crumbs, flooding)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Time to convergence not really known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Sample from stationary distribution of walk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ea typeface="ＭＳ Ｐゴシック" pitchFamily="-112" charset="-128"/>
              </a:rPr>
              <a:t>Use the “strong query” method to check coverage by SE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11D4C0-8C12-4B30-A816-07A2222D98B1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142" y="1471136"/>
            <a:ext cx="8513542" cy="215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Η πιθανότητα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 πάμε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στη σελίδα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αν είμαστε στη σελίδα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j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05400" y="3625460"/>
            <a:ext cx="3367774" cy="2976561"/>
            <a:chOff x="2727325" y="2243138"/>
            <a:chExt cx="3367774" cy="2976561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52800" y="2819400"/>
              <a:ext cx="2057400" cy="198120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727325" y="3081338"/>
              <a:ext cx="25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479925" y="2243138"/>
              <a:ext cx="269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j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3352800" y="3429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4572000" y="2819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461686" y="3488079"/>
              <a:ext cx="633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1/3</a:t>
              </a: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 flipV="1">
              <a:off x="4543168" y="3428999"/>
              <a:ext cx="1099826" cy="495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3352800" y="42672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4572000" y="4267200"/>
              <a:ext cx="762000" cy="685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5292156" y="4762499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0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69526" y="4220351"/>
            <a:ext cx="367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2000" dirty="0" smtClean="0">
                <a:latin typeface="+mn-lt"/>
              </a:rPr>
              <a:t>Έστω ότι η </a:t>
            </a:r>
            <a:r>
              <a:rPr lang="el-GR" altLang="en-US" sz="2000" dirty="0">
                <a:latin typeface="+mn-lt"/>
              </a:rPr>
              <a:t>σελίδα</a:t>
            </a:r>
            <a:r>
              <a:rPr lang="en-US" altLang="en-US" sz="2000" dirty="0">
                <a:latin typeface="+mn-lt"/>
              </a:rPr>
              <a:t> j  </a:t>
            </a:r>
            <a:r>
              <a:rPr lang="el-GR" altLang="en-US" sz="2000" dirty="0">
                <a:latin typeface="+mn-lt"/>
              </a:rPr>
              <a:t>έχει </a:t>
            </a:r>
            <a:r>
              <a:rPr lang="en-US" altLang="en-US" sz="2000" dirty="0">
                <a:latin typeface="+mn-lt"/>
              </a:rPr>
              <a:t>links </a:t>
            </a:r>
            <a:r>
              <a:rPr lang="el-GR" altLang="en-US" sz="2000" dirty="0">
                <a:latin typeface="+mn-lt"/>
              </a:rPr>
              <a:t>σε</a:t>
            </a:r>
            <a:r>
              <a:rPr lang="en-US" altLang="en-US" sz="2000" dirty="0">
                <a:latin typeface="+mn-lt"/>
              </a:rPr>
              <a:t> 3 </a:t>
            </a:r>
            <a:r>
              <a:rPr lang="el-GR" altLang="en-US" sz="2000" dirty="0">
                <a:latin typeface="+mn-lt"/>
              </a:rPr>
              <a:t>σελίδες</a:t>
            </a:r>
            <a:r>
              <a:rPr lang="en-US" altLang="en-US" sz="2000" dirty="0">
                <a:latin typeface="+mn-lt"/>
              </a:rPr>
              <a:t>, </a:t>
            </a:r>
            <a:r>
              <a:rPr lang="el-GR" altLang="en-US" sz="2000" dirty="0">
                <a:latin typeface="+mn-lt"/>
              </a:rPr>
              <a:t> </a:t>
            </a:r>
            <a:r>
              <a:rPr lang="el-GR" altLang="en-US" sz="2000" dirty="0" smtClean="0">
                <a:latin typeface="+mn-lt"/>
              </a:rPr>
              <a:t>συμπεριλαμβανομένη </a:t>
            </a:r>
            <a:r>
              <a:rPr lang="el-GR" altLang="en-US" sz="2000" dirty="0">
                <a:latin typeface="+mn-lt"/>
              </a:rPr>
              <a:t>της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i</a:t>
            </a:r>
            <a:r>
              <a:rPr lang="en-US" altLang="en-US" sz="2000" dirty="0">
                <a:latin typeface="+mn-lt"/>
              </a:rPr>
              <a:t>  </a:t>
            </a:r>
            <a:r>
              <a:rPr lang="el-GR" altLang="en-US" sz="2000" dirty="0">
                <a:latin typeface="+mn-lt"/>
              </a:rPr>
              <a:t> </a:t>
            </a:r>
            <a:r>
              <a:rPr lang="el-GR" altLang="en-US" sz="2000" dirty="0" smtClean="0">
                <a:latin typeface="+mn-lt"/>
              </a:rPr>
              <a:t>αλλά </a:t>
            </a:r>
            <a:r>
              <a:rPr lang="el-GR" altLang="en-US" sz="2000" dirty="0">
                <a:latin typeface="+mn-lt"/>
              </a:rPr>
              <a:t>όχι της </a:t>
            </a:r>
            <a:r>
              <a:rPr lang="en-US" altLang="en-US" sz="2000" dirty="0">
                <a:latin typeface="+mn-lt"/>
              </a:rPr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16215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Size of the web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19.5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23586E-F9B9-445F-842C-08CF334FB8C9}" type="slidenum">
              <a:rPr lang="en-US"/>
              <a:pPr/>
              <a:t>80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</a:t>
            </a:r>
          </a:p>
          <a:p>
            <a:r>
              <a:rPr lang="en-US" dirty="0" smtClean="0">
                <a:hlinkClick r:id="rId2"/>
              </a:rPr>
              <a:t>http://www.worldwidewebsize.com/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Indexed Web contains 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at least 3.57 billion pages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 (Tuesday, 20 May, 2014).</a:t>
            </a:r>
          </a:p>
          <a:p>
            <a:r>
              <a:rPr lang="en-US" sz="2000" dirty="0">
                <a:latin typeface="+mn-lt"/>
              </a:rPr>
              <a:t>The Indexed Web contains </a:t>
            </a:r>
            <a:r>
              <a:rPr lang="en-US" sz="2000" b="1" dirty="0">
                <a:latin typeface="+mn-lt"/>
              </a:rPr>
              <a:t>at least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4.58 billion </a:t>
            </a:r>
            <a:r>
              <a:rPr lang="en-US" sz="2000" b="1" dirty="0">
                <a:latin typeface="+mn-lt"/>
              </a:rPr>
              <a:t>pages</a:t>
            </a:r>
            <a:r>
              <a:rPr lang="en-US" sz="2000" dirty="0">
                <a:latin typeface="+mn-lt"/>
              </a:rPr>
              <a:t> (Thursday, 19 May, 2016).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web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Based on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number of pages indexed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by search engines (Google, Bing, Yahoo, Ask) (minus their overlap)</a:t>
            </a:r>
          </a:p>
          <a:p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ize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of the index of a search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engine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based on a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method that combines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word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frequencies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obtained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 large offline text collection (corpus), and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search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counts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returned by the engines.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index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Each day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50 words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are sent to all four search engines.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Record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number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of webpages</a:t>
            </a:r>
            <a:r>
              <a:rPr lang="en-US" sz="2000" i="1" dirty="0">
                <a:solidFill>
                  <a:srgbClr val="000000"/>
                </a:solidFill>
                <a:latin typeface="+mn-lt"/>
              </a:rPr>
              <a:t> found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for these words 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Compare their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relative frequencies in the background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corpus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Make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multiple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extrapolated estimations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the size of the engine's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index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which are subsequently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averaged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 </a:t>
            </a:r>
            <a:endParaRPr lang="el-GR" sz="2000" dirty="0">
              <a:latin typeface="+mn-lt"/>
            </a:endParaRPr>
          </a:p>
          <a:p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Example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Say word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'the' is present in 67,61% of all documents within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corpus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Google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says that it found 'the' in 14.100.000.000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webpages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Estimated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size of the Google's total index would be 23.633.010.000.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Background corpus </a:t>
            </a:r>
            <a:r>
              <a:rPr lang="en-US" sz="2000" dirty="0">
                <a:latin typeface="+mn-lt"/>
              </a:rPr>
              <a:t>contains more than 1 million webpages from DMOZ</a:t>
            </a:r>
          </a:p>
          <a:p>
            <a:r>
              <a:rPr lang="en-US" sz="2000" dirty="0">
                <a:latin typeface="+mn-lt"/>
              </a:rPr>
              <a:t>50 words selected evenly across logarithmic frequency intervals (</a:t>
            </a:r>
            <a:r>
              <a:rPr lang="en-US" sz="2000" dirty="0" err="1">
                <a:latin typeface="+mn-lt"/>
              </a:rPr>
              <a:t>Zipf's</a:t>
            </a:r>
            <a:r>
              <a:rPr lang="en-US" sz="2000" dirty="0">
                <a:latin typeface="+mn-lt"/>
              </a:rPr>
              <a:t> Law) </a:t>
            </a:r>
          </a:p>
        </p:txBody>
      </p:sp>
    </p:spTree>
    <p:extLst>
      <p:ext uri="{BB962C8B-B14F-4D97-AF65-F5344CB8AC3E}">
        <p14:creationId xmlns:p14="http://schemas.microsoft.com/office/powerpoint/2010/main" val="27312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web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verlap between the indices of two search engines is estimated by daily overlap counts of URLs returned in the top-10 by the engines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ords randomly drawn from the DMOZ background corpus.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7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266367" cy="2437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25" y="3276600"/>
            <a:ext cx="5066884" cy="28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άλλο θα δούμε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85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4282" y="2362200"/>
            <a:ext cx="8286808" cy="2338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Web crawlers or spiders (</a:t>
            </a:r>
            <a:r>
              <a:rPr lang="el-GR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κεφ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20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  <a:endParaRPr lang="el-GR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8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99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fld id="{C314921C-EDA5-4074-A4EB-6E2BF072B838}" type="slidenum">
              <a:rPr lang="en-US" sz="1400">
                <a:solidFill>
                  <a:srgbClr val="993300"/>
                </a:solidFill>
                <a:latin typeface="Times New Roman" pitchFamily="18" charset="0"/>
              </a:rPr>
              <a:pPr/>
              <a:t>86</a:t>
            </a:fld>
            <a:endParaRPr lang="en-US" sz="1400">
              <a:solidFill>
                <a:srgbClr val="993300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3276601"/>
            <a:ext cx="2971800" cy="3148013"/>
            <a:chOff x="2304" y="2064"/>
            <a:chExt cx="1872" cy="1983"/>
          </a:xfrm>
        </p:grpSpPr>
        <p:grpSp>
          <p:nvGrpSpPr>
            <p:cNvPr id="42089" name="Group 4"/>
            <p:cNvGrpSpPr>
              <a:grpSpLocks/>
            </p:cNvGrpSpPr>
            <p:nvPr/>
          </p:nvGrpSpPr>
          <p:grpSpPr bwMode="auto">
            <a:xfrm>
              <a:off x="2304" y="2064"/>
              <a:ext cx="1872" cy="1983"/>
              <a:chOff x="2304" y="2064"/>
              <a:chExt cx="1872" cy="1983"/>
            </a:xfrm>
          </p:grpSpPr>
          <p:pic>
            <p:nvPicPr>
              <p:cNvPr id="42091" name="Picture 5" descr="amconfu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784"/>
                <a:ext cx="587" cy="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92" name="AutoShape 6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816" cy="576"/>
              </a:xfrm>
              <a:prstGeom prst="wedgeRoundRectCallout">
                <a:avLst>
                  <a:gd name="adj1" fmla="val -59315"/>
                  <a:gd name="adj2" fmla="val 106944"/>
                  <a:gd name="adj3" fmla="val 16667"/>
                </a:avLst>
              </a:prstGeom>
              <a:solidFill>
                <a:srgbClr val="11DBD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GB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93" name="Line 7"/>
              <p:cNvSpPr>
                <a:spLocks noChangeShapeType="1"/>
              </p:cNvSpPr>
              <p:nvPr/>
            </p:nvSpPr>
            <p:spPr bwMode="auto">
              <a:xfrm>
                <a:off x="3648" y="240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2090" name="Rectangle 8"/>
            <p:cNvSpPr>
              <a:spLocks noChangeArrowheads="1"/>
            </p:cNvSpPr>
            <p:nvPr/>
          </p:nvSpPr>
          <p:spPr bwMode="auto">
            <a:xfrm>
              <a:off x="2928" y="2112"/>
              <a:ext cx="596" cy="523"/>
            </a:xfrm>
            <a:prstGeom prst="rect">
              <a:avLst/>
            </a:prstGeom>
            <a:solidFill>
              <a:srgbClr val="1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Query String</a:t>
              </a:r>
            </a:p>
          </p:txBody>
        </p:sp>
      </p:grp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629400" y="32004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IR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System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86400" y="4267200"/>
            <a:ext cx="3048000" cy="2046288"/>
            <a:chOff x="3456" y="2688"/>
            <a:chExt cx="1920" cy="1289"/>
          </a:xfrm>
        </p:grpSpPr>
        <p:sp>
          <p:nvSpPr>
            <p:cNvPr id="42085" name="Oval 11"/>
            <p:cNvSpPr>
              <a:spLocks noChangeArrowheads="1"/>
            </p:cNvSpPr>
            <p:nvPr/>
          </p:nvSpPr>
          <p:spPr bwMode="auto">
            <a:xfrm>
              <a:off x="4272" y="3120"/>
              <a:ext cx="1104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Ranked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42086" name="Line 12"/>
            <p:cNvSpPr>
              <a:spLocks noChangeShapeType="1"/>
            </p:cNvSpPr>
            <p:nvPr/>
          </p:nvSpPr>
          <p:spPr bwMode="auto">
            <a:xfrm>
              <a:off x="4800" y="26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87" name="Rectangle 13"/>
            <p:cNvSpPr>
              <a:spLocks noChangeArrowheads="1"/>
            </p:cNvSpPr>
            <p:nvPr/>
          </p:nvSpPr>
          <p:spPr bwMode="auto">
            <a:xfrm>
              <a:off x="3456" y="2976"/>
              <a:ext cx="76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GB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88" name="Text Box 14"/>
            <p:cNvSpPr txBox="1">
              <a:spLocks noChangeArrowheads="1"/>
            </p:cNvSpPr>
            <p:nvPr/>
          </p:nvSpPr>
          <p:spPr bwMode="auto">
            <a:xfrm>
              <a:off x="3552" y="2976"/>
              <a:ext cx="55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1. Page1</a:t>
              </a:r>
            </a:p>
            <a:p>
              <a:pPr algn="l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2. Page2</a:t>
              </a:r>
            </a:p>
            <a:p>
              <a:pPr algn="l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3. Page3</a:t>
              </a:r>
            </a:p>
            <a:p>
              <a:pPr algn="l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    .</a:t>
              </a:r>
            </a:p>
            <a:p>
              <a:pPr algn="l">
                <a:spcBef>
                  <a:spcPct val="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    .</a:t>
              </a:r>
            </a:p>
            <a:p>
              <a:pPr algn="l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17231" name="Line 15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48400" y="1828800"/>
            <a:ext cx="2209800" cy="914400"/>
            <a:chOff x="3936" y="1152"/>
            <a:chExt cx="1392" cy="576"/>
          </a:xfrm>
        </p:grpSpPr>
        <p:sp>
          <p:nvSpPr>
            <p:cNvPr id="42083" name="Oval 17"/>
            <p:cNvSpPr>
              <a:spLocks noChangeArrowheads="1"/>
            </p:cNvSpPr>
            <p:nvPr/>
          </p:nvSpPr>
          <p:spPr bwMode="auto">
            <a:xfrm>
              <a:off x="4272" y="1152"/>
              <a:ext cx="1056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Document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corpus</a:t>
              </a:r>
            </a:p>
          </p:txBody>
        </p:sp>
        <p:sp>
          <p:nvSpPr>
            <p:cNvPr id="42084" name="Line 18"/>
            <p:cNvSpPr>
              <a:spLocks noChangeShapeType="1"/>
            </p:cNvSpPr>
            <p:nvPr/>
          </p:nvSpPr>
          <p:spPr bwMode="auto">
            <a:xfrm>
              <a:off x="3936" y="14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995" name="Group 19"/>
          <p:cNvGrpSpPr>
            <a:grpSpLocks/>
          </p:cNvGrpSpPr>
          <p:nvPr/>
        </p:nvGrpSpPr>
        <p:grpSpPr bwMode="auto">
          <a:xfrm>
            <a:off x="838200" y="1524000"/>
            <a:ext cx="2743200" cy="2209800"/>
            <a:chOff x="528" y="960"/>
            <a:chExt cx="1728" cy="1392"/>
          </a:xfrm>
        </p:grpSpPr>
        <p:sp>
          <p:nvSpPr>
            <p:cNvPr id="1417236" name="Cloud"/>
            <p:cNvSpPr>
              <a:spLocks noChangeAspect="1" noEditPoints="1" noChangeArrowheads="1"/>
            </p:cNvSpPr>
            <p:nvPr/>
          </p:nvSpPr>
          <p:spPr bwMode="auto">
            <a:xfrm>
              <a:off x="528" y="960"/>
              <a:ext cx="1728" cy="139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GB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3" name="Text Box 21"/>
            <p:cNvSpPr txBox="1">
              <a:spLocks noChangeArrowheads="1"/>
            </p:cNvSpPr>
            <p:nvPr/>
          </p:nvSpPr>
          <p:spPr bwMode="auto">
            <a:xfrm>
              <a:off x="1152" y="1104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Web</a:t>
              </a:r>
            </a:p>
          </p:txBody>
        </p:sp>
        <p:grpSp>
          <p:nvGrpSpPr>
            <p:cNvPr id="42004" name="Group 22"/>
            <p:cNvGrpSpPr>
              <a:grpSpLocks/>
            </p:cNvGrpSpPr>
            <p:nvPr/>
          </p:nvGrpSpPr>
          <p:grpSpPr bwMode="auto">
            <a:xfrm>
              <a:off x="1008" y="1392"/>
              <a:ext cx="864" cy="768"/>
              <a:chOff x="1872" y="1152"/>
              <a:chExt cx="2784" cy="2496"/>
            </a:xfrm>
          </p:grpSpPr>
          <p:grpSp>
            <p:nvGrpSpPr>
              <p:cNvPr id="42005" name="Group 23"/>
              <p:cNvGrpSpPr>
                <a:grpSpLocks/>
              </p:cNvGrpSpPr>
              <p:nvPr/>
            </p:nvGrpSpPr>
            <p:grpSpPr bwMode="auto">
              <a:xfrm>
                <a:off x="1872" y="1872"/>
                <a:ext cx="528" cy="624"/>
                <a:chOff x="1488" y="1392"/>
                <a:chExt cx="528" cy="624"/>
              </a:xfrm>
            </p:grpSpPr>
            <p:sp>
              <p:nvSpPr>
                <p:cNvPr id="42073" name="Rectangle 24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74" name="Line 25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5" name="Line 26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6" name="Line 27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7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8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9" name="Line 30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80" name="Line 31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81" name="Line 32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82" name="Line 33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06" name="Group 34"/>
              <p:cNvGrpSpPr>
                <a:grpSpLocks/>
              </p:cNvGrpSpPr>
              <p:nvPr/>
            </p:nvGrpSpPr>
            <p:grpSpPr bwMode="auto">
              <a:xfrm>
                <a:off x="3072" y="2160"/>
                <a:ext cx="528" cy="624"/>
                <a:chOff x="1488" y="1392"/>
                <a:chExt cx="528" cy="624"/>
              </a:xfrm>
            </p:grpSpPr>
            <p:sp>
              <p:nvSpPr>
                <p:cNvPr id="42063" name="Rectangle 35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64" name="Line 36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5" name="Line 37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6" name="Line 38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7" name="Line 39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8" name="Line 40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9" name="Line 41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0" name="Line 42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1" name="Line 43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72" name="Line 44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07" name="Group 45"/>
              <p:cNvGrpSpPr>
                <a:grpSpLocks/>
              </p:cNvGrpSpPr>
              <p:nvPr/>
            </p:nvGrpSpPr>
            <p:grpSpPr bwMode="auto">
              <a:xfrm>
                <a:off x="2448" y="3024"/>
                <a:ext cx="528" cy="624"/>
                <a:chOff x="1488" y="1392"/>
                <a:chExt cx="528" cy="624"/>
              </a:xfrm>
            </p:grpSpPr>
            <p:sp>
              <p:nvSpPr>
                <p:cNvPr id="42053" name="Rectangle 46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54" name="Line 47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5" name="Line 48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6" name="Line 49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7" name="Line 50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8" name="Line 51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9" name="Line 52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0" name="Line 53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1" name="Line 54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62" name="Line 55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08" name="Group 56"/>
              <p:cNvGrpSpPr>
                <a:grpSpLocks/>
              </p:cNvGrpSpPr>
              <p:nvPr/>
            </p:nvGrpSpPr>
            <p:grpSpPr bwMode="auto">
              <a:xfrm>
                <a:off x="4128" y="2592"/>
                <a:ext cx="528" cy="624"/>
                <a:chOff x="1488" y="1392"/>
                <a:chExt cx="528" cy="624"/>
              </a:xfrm>
            </p:grpSpPr>
            <p:sp>
              <p:nvSpPr>
                <p:cNvPr id="42043" name="Rectangle 57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44" name="Line 58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5" name="Line 59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6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7" name="Line 61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8" name="Line 62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9" name="Line 63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0" name="Line 64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1" name="Line 65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52" name="Line 66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09" name="Group 67"/>
              <p:cNvGrpSpPr>
                <a:grpSpLocks/>
              </p:cNvGrpSpPr>
              <p:nvPr/>
            </p:nvGrpSpPr>
            <p:grpSpPr bwMode="auto">
              <a:xfrm>
                <a:off x="2784" y="1152"/>
                <a:ext cx="528" cy="624"/>
                <a:chOff x="1488" y="1392"/>
                <a:chExt cx="528" cy="624"/>
              </a:xfrm>
            </p:grpSpPr>
            <p:sp>
              <p:nvSpPr>
                <p:cNvPr id="42033" name="Rectangle 68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34" name="Line 69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5" name="Line 70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6" name="Line 71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7" name="Line 72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8" name="Line 73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9" name="Line 74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0" name="Line 75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1" name="Line 76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42" name="Line 77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2010" name="Group 78"/>
              <p:cNvGrpSpPr>
                <a:grpSpLocks/>
              </p:cNvGrpSpPr>
              <p:nvPr/>
            </p:nvGrpSpPr>
            <p:grpSpPr bwMode="auto">
              <a:xfrm>
                <a:off x="4080" y="1632"/>
                <a:ext cx="528" cy="624"/>
                <a:chOff x="1488" y="1392"/>
                <a:chExt cx="528" cy="624"/>
              </a:xfrm>
            </p:grpSpPr>
            <p:sp>
              <p:nvSpPr>
                <p:cNvPr id="42023" name="Rectangle 79"/>
                <p:cNvSpPr>
                  <a:spLocks noChangeArrowheads="1"/>
                </p:cNvSpPr>
                <p:nvPr/>
              </p:nvSpPr>
              <p:spPr bwMode="auto">
                <a:xfrm>
                  <a:off x="1488" y="1392"/>
                  <a:ext cx="528" cy="62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>
                    <a:latin typeface="Arial" charset="0"/>
                  </a:endParaRPr>
                </a:p>
              </p:txBody>
            </p:sp>
            <p:sp>
              <p:nvSpPr>
                <p:cNvPr id="42024" name="Line 80"/>
                <p:cNvSpPr>
                  <a:spLocks noChangeShapeType="1"/>
                </p:cNvSpPr>
                <p:nvPr/>
              </p:nvSpPr>
              <p:spPr bwMode="auto">
                <a:xfrm>
                  <a:off x="1632" y="14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5" name="Line 81"/>
                <p:cNvSpPr>
                  <a:spLocks noChangeShapeType="1"/>
                </p:cNvSpPr>
                <p:nvPr/>
              </p:nvSpPr>
              <p:spPr bwMode="auto">
                <a:xfrm>
                  <a:off x="1536" y="15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6" name="Line 82"/>
                <p:cNvSpPr>
                  <a:spLocks noChangeShapeType="1"/>
                </p:cNvSpPr>
                <p:nvPr/>
              </p:nvSpPr>
              <p:spPr bwMode="auto">
                <a:xfrm>
                  <a:off x="1536" y="15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7" name="Line 83"/>
                <p:cNvSpPr>
                  <a:spLocks noChangeShapeType="1"/>
                </p:cNvSpPr>
                <p:nvPr/>
              </p:nvSpPr>
              <p:spPr bwMode="auto">
                <a:xfrm>
                  <a:off x="1536" y="16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8" name="Line 84"/>
                <p:cNvSpPr>
                  <a:spLocks noChangeShapeType="1"/>
                </p:cNvSpPr>
                <p:nvPr/>
              </p:nvSpPr>
              <p:spPr bwMode="auto">
                <a:xfrm>
                  <a:off x="1536" y="170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29" name="Line 85"/>
                <p:cNvSpPr>
                  <a:spLocks noChangeShapeType="1"/>
                </p:cNvSpPr>
                <p:nvPr/>
              </p:nvSpPr>
              <p:spPr bwMode="auto">
                <a:xfrm>
                  <a:off x="1632" y="1764"/>
                  <a:ext cx="3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0" name="Line 86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1" name="Line 87"/>
                <p:cNvSpPr>
                  <a:spLocks noChangeShapeType="1"/>
                </p:cNvSpPr>
                <p:nvPr/>
              </p:nvSpPr>
              <p:spPr bwMode="auto">
                <a:xfrm>
                  <a:off x="1536" y="188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32" name="Line 88"/>
                <p:cNvSpPr>
                  <a:spLocks noChangeShapeType="1"/>
                </p:cNvSpPr>
                <p:nvPr/>
              </p:nvSpPr>
              <p:spPr bwMode="auto">
                <a:xfrm>
                  <a:off x="1536" y="1944"/>
                  <a:ext cx="4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2011" name="Rectangle 8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192" cy="96"/>
              </a:xfrm>
              <a:prstGeom prst="rect">
                <a:avLst/>
              </a:prstGeom>
              <a:solidFill>
                <a:srgbClr val="11DBDB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</a:endParaRPr>
              </a:p>
            </p:txBody>
          </p:sp>
          <p:sp>
            <p:nvSpPr>
              <p:cNvPr id="42012" name="Rectangle 90"/>
              <p:cNvSpPr>
                <a:spLocks noChangeArrowheads="1"/>
              </p:cNvSpPr>
              <p:nvPr/>
            </p:nvSpPr>
            <p:spPr bwMode="auto">
              <a:xfrm>
                <a:off x="4176" y="1632"/>
                <a:ext cx="384" cy="96"/>
              </a:xfrm>
              <a:prstGeom prst="rect">
                <a:avLst/>
              </a:prstGeom>
              <a:solidFill>
                <a:srgbClr val="98ED87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</a:endParaRPr>
              </a:p>
            </p:txBody>
          </p:sp>
          <p:sp>
            <p:nvSpPr>
              <p:cNvPr id="42013" name="Rectangle 91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240" cy="144"/>
              </a:xfrm>
              <a:prstGeom prst="rect">
                <a:avLst/>
              </a:prstGeom>
              <a:solidFill>
                <a:srgbClr val="F4F432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Arial" charset="0"/>
                </a:endParaRPr>
              </a:p>
            </p:txBody>
          </p:sp>
          <p:sp>
            <p:nvSpPr>
              <p:cNvPr id="42014" name="Line 92"/>
              <p:cNvSpPr>
                <a:spLocks noChangeShapeType="1"/>
              </p:cNvSpPr>
              <p:nvPr/>
            </p:nvSpPr>
            <p:spPr bwMode="auto">
              <a:xfrm flipV="1">
                <a:off x="2112" y="1440"/>
                <a:ext cx="672" cy="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15" name="Line 93"/>
              <p:cNvSpPr>
                <a:spLocks noChangeShapeType="1"/>
              </p:cNvSpPr>
              <p:nvPr/>
            </p:nvSpPr>
            <p:spPr bwMode="auto">
              <a:xfrm>
                <a:off x="2160" y="2256"/>
                <a:ext cx="912" cy="33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16" name="Line 94"/>
              <p:cNvSpPr>
                <a:spLocks noChangeShapeType="1"/>
              </p:cNvSpPr>
              <p:nvPr/>
            </p:nvSpPr>
            <p:spPr bwMode="auto">
              <a:xfrm flipH="1" flipV="1">
                <a:off x="3312" y="1440"/>
                <a:ext cx="960" cy="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17" name="Line 95"/>
              <p:cNvSpPr>
                <a:spLocks noChangeShapeType="1"/>
              </p:cNvSpPr>
              <p:nvPr/>
            </p:nvSpPr>
            <p:spPr bwMode="auto">
              <a:xfrm flipV="1">
                <a:off x="4368" y="2256"/>
                <a:ext cx="0" cy="57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18" name="Line 96"/>
              <p:cNvSpPr>
                <a:spLocks noChangeShapeType="1"/>
              </p:cNvSpPr>
              <p:nvPr/>
            </p:nvSpPr>
            <p:spPr bwMode="auto">
              <a:xfrm flipV="1">
                <a:off x="2784" y="2928"/>
                <a:ext cx="1344" cy="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19" name="Line 97"/>
              <p:cNvSpPr>
                <a:spLocks noChangeShapeType="1"/>
              </p:cNvSpPr>
              <p:nvPr/>
            </p:nvSpPr>
            <p:spPr bwMode="auto">
              <a:xfrm flipH="1" flipV="1">
                <a:off x="2160" y="2496"/>
                <a:ext cx="576" cy="76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20" name="Line 98"/>
              <p:cNvSpPr>
                <a:spLocks noChangeShapeType="1"/>
              </p:cNvSpPr>
              <p:nvPr/>
            </p:nvSpPr>
            <p:spPr bwMode="auto">
              <a:xfrm>
                <a:off x="3024" y="1440"/>
                <a:ext cx="192" cy="72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21" name="Line 99"/>
              <p:cNvSpPr>
                <a:spLocks noChangeShapeType="1"/>
              </p:cNvSpPr>
              <p:nvPr/>
            </p:nvSpPr>
            <p:spPr bwMode="auto">
              <a:xfrm flipV="1">
                <a:off x="3408" y="2016"/>
                <a:ext cx="672" cy="2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022" name="Line 100"/>
              <p:cNvSpPr>
                <a:spLocks noChangeShapeType="1"/>
              </p:cNvSpPr>
              <p:nvPr/>
            </p:nvSpPr>
            <p:spPr bwMode="auto">
              <a:xfrm>
                <a:off x="3408" y="2592"/>
                <a:ext cx="72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3200400" y="1828800"/>
            <a:ext cx="2971800" cy="1066800"/>
            <a:chOff x="2016" y="1152"/>
            <a:chExt cx="1872" cy="672"/>
          </a:xfrm>
        </p:grpSpPr>
        <p:sp>
          <p:nvSpPr>
            <p:cNvPr id="41997" name="Line 102"/>
            <p:cNvSpPr>
              <a:spLocks noChangeShapeType="1"/>
            </p:cNvSpPr>
            <p:nvPr/>
          </p:nvSpPr>
          <p:spPr bwMode="auto">
            <a:xfrm>
              <a:off x="2016" y="144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998" name="Group 103"/>
            <p:cNvGrpSpPr>
              <a:grpSpLocks/>
            </p:cNvGrpSpPr>
            <p:nvPr/>
          </p:nvGrpSpPr>
          <p:grpSpPr bwMode="auto">
            <a:xfrm>
              <a:off x="2592" y="1152"/>
              <a:ext cx="1296" cy="672"/>
              <a:chOff x="2592" y="1152"/>
              <a:chExt cx="1296" cy="672"/>
            </a:xfrm>
          </p:grpSpPr>
          <p:sp>
            <p:nvSpPr>
              <p:cNvPr id="41999" name="Rectangle 10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1296" cy="672"/>
              </a:xfrm>
              <a:prstGeom prst="rect">
                <a:avLst/>
              </a:prstGeom>
              <a:solidFill>
                <a:srgbClr val="98ED87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8ED8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spcBef>
                    <a:spcPct val="0"/>
                  </a:spcBef>
                </a:pPr>
                <a:endParaRPr lang="en-GB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2000" name="Picture 105" descr="AN00080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440"/>
                <a:ext cx="57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1" name="Rectangle 106"/>
              <p:cNvSpPr>
                <a:spLocks noChangeArrowheads="1"/>
              </p:cNvSpPr>
              <p:nvPr/>
            </p:nvSpPr>
            <p:spPr bwMode="auto">
              <a:xfrm>
                <a:off x="2928" y="1152"/>
                <a:ext cx="6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400">
                    <a:solidFill>
                      <a:schemeClr val="tx1"/>
                    </a:solidFill>
                    <a:latin typeface="Times New Roman" pitchFamily="18" charset="0"/>
                  </a:rPr>
                  <a:t>Spider</a:t>
                </a:r>
              </a:p>
            </p:txBody>
          </p:sp>
        </p:grpSp>
      </p:grpSp>
      <p:sp>
        <p:nvSpPr>
          <p:cNvPr id="1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Spiders (</a:t>
            </a:r>
            <a:r>
              <a:rPr lang="el-GR" dirty="0" smtClean="0">
                <a:ea typeface="ＭＳ Ｐゴシック" charset="-128"/>
              </a:rPr>
              <a:t>σταχυολόγηση ιστού)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0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Web Crawling (</a:t>
            </a:r>
            <a:r>
              <a:rPr lang="el-GR" dirty="0" smtClean="0">
                <a:ea typeface="ＭＳ Ｐゴシック" charset="-128"/>
              </a:rPr>
              <a:t>σταχυολόγηση ιστού)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20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87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Web crawler or spider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How hard and why?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Getting the content of the documents is easier for many other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IR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systems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E.g., indexing all files on your hard disk: just do a recursive descent on your file system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or web IR, getting the content of the documents takes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longer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because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latency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But is that really a design/systems challenge?</a:t>
            </a:r>
          </a:p>
        </p:txBody>
      </p:sp>
    </p:spTree>
    <p:extLst>
      <p:ext uri="{BB962C8B-B14F-4D97-AF65-F5344CB8AC3E}">
        <p14:creationId xmlns:p14="http://schemas.microsoft.com/office/powerpoint/2010/main" val="9741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800" dirty="0" smtClean="0">
                <a:ea typeface="ＭＳ Ｐゴシック" charset="-128"/>
              </a:rPr>
              <a:t>Βασική λειτουργία</a:t>
            </a:r>
            <a:endParaRPr lang="en-US" sz="4800" dirty="0" smtClean="0"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39624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</a:rPr>
              <a:t>Begin with known “seed” URLs</a:t>
            </a:r>
          </a:p>
          <a:p>
            <a:pPr eaLnBrk="1" hangingPunct="1"/>
            <a:r>
              <a:rPr lang="en-US" sz="3800" dirty="0" smtClean="0">
                <a:ea typeface="ＭＳ Ｐゴシック" charset="-128"/>
              </a:rPr>
              <a:t>Fetch and parse them</a:t>
            </a:r>
          </a:p>
          <a:p>
            <a:pPr lvl="1" eaLnBrk="1" hangingPunct="1"/>
            <a:r>
              <a:rPr lang="en-US" sz="3600" dirty="0" smtClean="0">
                <a:ea typeface="ＭＳ Ｐゴシック" charset="-128"/>
              </a:rPr>
              <a:t>Extract URLs they point to</a:t>
            </a:r>
          </a:p>
          <a:p>
            <a:pPr lvl="1" eaLnBrk="1" hangingPunct="1"/>
            <a:r>
              <a:rPr lang="en-US" sz="3600" dirty="0" smtClean="0">
                <a:ea typeface="ＭＳ Ｐゴシック" charset="-128"/>
              </a:rPr>
              <a:t>Place the extracted URLs on a queue</a:t>
            </a:r>
          </a:p>
          <a:p>
            <a:pPr eaLnBrk="1" hangingPunct="1"/>
            <a:r>
              <a:rPr lang="en-US" sz="3800" dirty="0" smtClean="0">
                <a:ea typeface="ＭＳ Ｐゴシック" charset="-128"/>
              </a:rPr>
              <a:t>Fetch each URL on the queue and repeat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983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URL frontier</a:t>
            </a:r>
          </a:p>
        </p:txBody>
      </p:sp>
      <p:sp>
        <p:nvSpPr>
          <p:cNvPr id="25632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20.1.1</a:t>
            </a:r>
          </a:p>
        </p:txBody>
      </p:sp>
      <p:sp>
        <p:nvSpPr>
          <p:cNvPr id="25633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4F98A2-873D-453B-9081-D725BE7FAE76}" type="slidenum">
              <a:rPr lang="en-US"/>
              <a:pPr/>
              <a:t>89</a:t>
            </a:fld>
            <a:endParaRPr lang="en-US"/>
          </a:p>
        </p:txBody>
      </p:sp>
      <p:pic>
        <p:nvPicPr>
          <p:cNvPr id="38" name="Picture 37" descr="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7643866" cy="39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981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</a:p>
          <a:p>
            <a:endParaRPr lang="el-GR" dirty="0">
              <a:latin typeface="+mn-lt"/>
            </a:endParaRPr>
          </a:p>
          <a:p>
            <a:pPr algn="ctr"/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 = M 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4724400"/>
            <a:ext cx="814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Principal eigenvector </a:t>
            </a:r>
            <a:r>
              <a:rPr lang="el-GR" dirty="0" smtClean="0">
                <a:latin typeface="+mn-lt"/>
              </a:rPr>
              <a:t>του 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Προσομοιώνει ένα τυχαίο περίπατο (</a:t>
            </a:r>
            <a:r>
              <a:rPr lang="en-US" dirty="0" smtClean="0">
                <a:latin typeface="+mn-lt"/>
              </a:rPr>
              <a:t>random walks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Processing steps in crawling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Pick a URL from the frontier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Fetch the document at the URL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Parse the URL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Extract links from it to other docs (URLs)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Check if URL has content already seen</a:t>
            </a:r>
          </a:p>
          <a:p>
            <a:pPr lvl="1" eaLnBrk="1" hangingPunct="1"/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If not, add to indexes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For each extracted URL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Ensure it passes certain URL filter tests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Check if it is already in the frontier (duplicate URL elimination)</a:t>
            </a:r>
          </a:p>
        </p:txBody>
      </p:sp>
      <p:sp>
        <p:nvSpPr>
          <p:cNvPr id="1242116" name="AutoShape 4"/>
          <p:cNvSpPr>
            <a:spLocks noChangeArrowheads="1"/>
          </p:cNvSpPr>
          <p:nvPr/>
        </p:nvSpPr>
        <p:spPr bwMode="auto">
          <a:xfrm>
            <a:off x="5715000" y="4267200"/>
            <a:ext cx="30480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/>
              <a:t>E.g., only crawl .edu, obey robots.txt, etc.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619750" y="1752600"/>
            <a:ext cx="2609850" cy="466725"/>
          </a:xfrm>
          <a:prstGeom prst="leftArrowCallout">
            <a:avLst>
              <a:gd name="adj1" fmla="val 25000"/>
              <a:gd name="adj2" fmla="val 25000"/>
              <a:gd name="adj3" fmla="val 9319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Which one?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F4B1D1-7BDD-41BC-AAE8-5AFF54D66EE6}" type="slidenum">
              <a:rPr lang="en-US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Simple picture – complications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Web crawling isn’t feasible with one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All of the above steps distributed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Malicious pages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Spam pages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Spider traps – incl dynamically generated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Even non-malicious pages pose 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Latency/bandwidth to remote servers vary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Webmasters’ stipulations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How “deep” should you crawl a site’s URL hierarchy?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Site mirrors and duplicate pages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Politeness – don’t hit a server too often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293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20.1.1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EB3CD-9A7A-4383-B127-7B86DAE57483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Simple picture – complications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293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20.1.1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EB3CD-9A7A-4383-B127-7B86DAE57483}" type="slidenum">
              <a:rPr lang="en-US"/>
              <a:pPr/>
              <a:t>92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229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Magnitude of the problem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To fetch 20,000,000,000 pages in one month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we need to fetch almost 8000 pages per second!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Actually: many more since many of the pages we attempt to crawl will be duplicates,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unfetchable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spam etc.</a:t>
            </a:r>
          </a:p>
        </p:txBody>
      </p:sp>
    </p:spTree>
    <p:extLst>
      <p:ext uri="{BB962C8B-B14F-4D97-AF65-F5344CB8AC3E}">
        <p14:creationId xmlns:p14="http://schemas.microsoft.com/office/powerpoint/2010/main" val="5563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Explicit and implicit politeness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001000" cy="3733800"/>
          </a:xfrm>
        </p:spPr>
        <p:txBody>
          <a:bodyPr/>
          <a:lstStyle/>
          <a:p>
            <a:pPr eaLnBrk="1" hangingPunct="1"/>
            <a:r>
              <a:rPr lang="en-US" sz="3400" u="sng" dirty="0" smtClean="0">
                <a:ea typeface="ＭＳ Ｐゴシック" charset="-128"/>
              </a:rPr>
              <a:t>Explicit politeness</a:t>
            </a:r>
            <a:r>
              <a:rPr lang="en-US" sz="3400" dirty="0" smtClean="0">
                <a:ea typeface="ＭＳ Ｐゴシック" charset="-128"/>
              </a:rPr>
              <a:t>: specifications from webmasters on what portions of site can be crawled</a:t>
            </a:r>
          </a:p>
          <a:p>
            <a:pPr lvl="1" eaLnBrk="1" hangingPunct="1"/>
            <a:r>
              <a:rPr lang="en-US" sz="3200" dirty="0" smtClean="0">
                <a:ea typeface="ＭＳ Ｐゴシック" charset="-128"/>
              </a:rPr>
              <a:t>robots.txt</a:t>
            </a:r>
          </a:p>
          <a:p>
            <a:pPr eaLnBrk="1" hangingPunct="1"/>
            <a:r>
              <a:rPr lang="en-US" sz="3400" u="sng" dirty="0" smtClean="0">
                <a:solidFill>
                  <a:srgbClr val="C00000"/>
                </a:solidFill>
                <a:ea typeface="ＭＳ Ｐゴシック" charset="-128"/>
              </a:rPr>
              <a:t>Implicit politeness</a:t>
            </a:r>
            <a:r>
              <a:rPr lang="en-US" sz="3400" dirty="0" smtClean="0">
                <a:solidFill>
                  <a:srgbClr val="C00000"/>
                </a:solidFill>
                <a:ea typeface="ＭＳ Ｐゴシック" charset="-128"/>
              </a:rPr>
              <a:t>: even with no specification, avoid hitting any site too often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69C870-2063-431B-BF6F-81A64DDA1332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Robots.txt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77200" cy="38100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charset="-128"/>
              </a:rPr>
              <a:t>Protocol for giving spiders (“robots”) limited access to a website, originally from 1994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  <a:hlinkClick r:id="rId2"/>
              </a:rPr>
              <a:t>www.robotstxt.org/wc/norobots.html</a:t>
            </a:r>
            <a:endParaRPr lang="en-US" sz="2800" dirty="0" smtClean="0">
              <a:ea typeface="ＭＳ Ｐゴシック" charset="-128"/>
            </a:endParaRPr>
          </a:p>
          <a:p>
            <a:pPr eaLnBrk="1" hangingPunct="1"/>
            <a:r>
              <a:rPr lang="en-US" sz="3000" dirty="0" smtClean="0">
                <a:solidFill>
                  <a:srgbClr val="C00000"/>
                </a:solidFill>
                <a:ea typeface="ＭＳ Ｐゴシック" charset="-128"/>
              </a:rPr>
              <a:t>Website announces its request on what can(not) be crawled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For a server, create a file </a:t>
            </a:r>
            <a:r>
              <a:rPr lang="en-US" sz="2800" dirty="0" smtClean="0">
                <a:latin typeface="Courier New" charset="0"/>
                <a:ea typeface="ＭＳ Ｐゴシック" charset="-128"/>
              </a:rPr>
              <a:t>/robots.txt</a:t>
            </a:r>
          </a:p>
          <a:p>
            <a:pPr lvl="1" eaLnBrk="1" hangingPunct="1"/>
            <a:r>
              <a:rPr lang="en-US" sz="2800" dirty="0" smtClean="0">
                <a:ea typeface="ＭＳ Ｐゴシック" charset="-128"/>
              </a:rPr>
              <a:t>This file specifies access restrictions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A1DD70-7B71-46CB-BEC8-4C081AA36DA5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Robots.txt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No robot should visit any URL starting with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"/</a:t>
            </a:r>
            <a:r>
              <a:rPr lang="en-US" dirty="0" err="1" smtClean="0">
                <a:ea typeface="ＭＳ Ｐゴシック" charset="-128"/>
              </a:rPr>
              <a:t>yoursite</a:t>
            </a:r>
            <a:r>
              <a:rPr lang="en-US" dirty="0" smtClean="0">
                <a:ea typeface="ＭＳ Ｐゴシック" charset="-128"/>
              </a:rPr>
              <a:t>/temp/", except the robot called “</a:t>
            </a:r>
            <a:r>
              <a:rPr lang="en-US" dirty="0" err="1" smtClean="0">
                <a:ea typeface="ＭＳ Ｐゴシック" charset="-128"/>
              </a:rPr>
              <a:t>searchengine</a:t>
            </a:r>
            <a:r>
              <a:rPr lang="en-US" dirty="0" smtClean="0">
                <a:ea typeface="ＭＳ Ｐゴシック" charset="-128"/>
              </a:rPr>
              <a:t>": 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latin typeface="Courier New" charset="0"/>
                <a:ea typeface="ＭＳ Ｐゴシック" charset="-128"/>
              </a:rPr>
              <a:t>User-agent: *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latin typeface="Courier New" charset="0"/>
                <a:ea typeface="ＭＳ Ｐゴシック" charset="-128"/>
              </a:rPr>
              <a:t>Disallow: /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yoursite</a:t>
            </a:r>
            <a:r>
              <a:rPr lang="en-US" dirty="0" smtClean="0">
                <a:latin typeface="Courier New" charset="0"/>
                <a:ea typeface="ＭＳ Ｐゴシック" charset="-128"/>
              </a:rPr>
              <a:t>/temp/ </a:t>
            </a:r>
          </a:p>
          <a:p>
            <a:pPr eaLnBrk="1" hangingPunct="1">
              <a:buFont typeface="Wingdings" charset="2"/>
              <a:buNone/>
            </a:pPr>
            <a:endParaRPr lang="en-US" dirty="0" smtClean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latin typeface="Courier New" charset="0"/>
                <a:ea typeface="ＭＳ Ｐゴシック" charset="-128"/>
              </a:rPr>
              <a:t>User-agent: </a:t>
            </a:r>
            <a:r>
              <a:rPr lang="en-US" dirty="0" err="1" smtClean="0">
                <a:latin typeface="Courier New" charset="0"/>
                <a:ea typeface="ＭＳ Ｐゴシック" charset="-128"/>
              </a:rPr>
              <a:t>searchengine</a:t>
            </a:r>
            <a:endParaRPr lang="en-US" dirty="0" smtClean="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>
                <a:latin typeface="Courier New" charset="0"/>
                <a:ea typeface="ＭＳ Ｐゴシック" charset="-128"/>
              </a:rPr>
              <a:t>Disallow:</a:t>
            </a:r>
            <a:r>
              <a:rPr lang="en-US" dirty="0" smtClean="0">
                <a:ea typeface="ＭＳ Ｐゴシック" charset="-128"/>
              </a:rPr>
              <a:t> 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B07C4F-5B70-4978-B50E-69FF161B1BDD}" type="slidenum">
              <a:rPr lang="en-US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40176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αρχιτεκτονική του </a:t>
            </a:r>
            <a:r>
              <a:rPr lang="el-GR" dirty="0" err="1" smtClean="0">
                <a:ea typeface="ＭＳ Ｐゴシック" charset="-128"/>
              </a:rPr>
              <a:t>σταχυολογητή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84213" y="1754188"/>
            <a:ext cx="914400" cy="3729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WWW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98613" y="1752600"/>
            <a:ext cx="1373187" cy="1219200"/>
            <a:chOff x="1598613" y="1752600"/>
            <a:chExt cx="1373187" cy="1219200"/>
          </a:xfrm>
        </p:grpSpPr>
        <p:sp>
          <p:nvSpPr>
            <p:cNvPr id="31779" name="Rectangle 6"/>
            <p:cNvSpPr>
              <a:spLocks noChangeArrowheads="1"/>
            </p:cNvSpPr>
            <p:nvPr/>
          </p:nvSpPr>
          <p:spPr bwMode="auto">
            <a:xfrm>
              <a:off x="2057400" y="1752600"/>
              <a:ext cx="914400" cy="76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DNS</a:t>
              </a:r>
            </a:p>
          </p:txBody>
        </p:sp>
        <p:sp>
          <p:nvSpPr>
            <p:cNvPr id="31780" name="Line 14"/>
            <p:cNvSpPr>
              <a:spLocks noChangeShapeType="1"/>
            </p:cNvSpPr>
            <p:nvPr/>
          </p:nvSpPr>
          <p:spPr bwMode="auto">
            <a:xfrm flipH="1">
              <a:off x="1598613" y="212883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>
              <a:off x="2514600" y="2514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133600"/>
            <a:ext cx="1371600" cy="3352800"/>
            <a:chOff x="2971800" y="2133600"/>
            <a:chExt cx="1371600" cy="3352800"/>
          </a:xfrm>
        </p:grpSpPr>
        <p:sp>
          <p:nvSpPr>
            <p:cNvPr id="31777" name="Rectangle 7"/>
            <p:cNvSpPr>
              <a:spLocks noChangeArrowheads="1"/>
            </p:cNvSpPr>
            <p:nvPr/>
          </p:nvSpPr>
          <p:spPr bwMode="auto">
            <a:xfrm>
              <a:off x="3429000" y="2133600"/>
              <a:ext cx="914400" cy="3352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Parse</a:t>
              </a:r>
            </a:p>
          </p:txBody>
        </p:sp>
        <p:sp>
          <p:nvSpPr>
            <p:cNvPr id="31778" name="Line 17"/>
            <p:cNvSpPr>
              <a:spLocks noChangeShapeType="1"/>
            </p:cNvSpPr>
            <p:nvPr/>
          </p:nvSpPr>
          <p:spPr bwMode="auto">
            <a:xfrm>
              <a:off x="29718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43400" y="1981200"/>
            <a:ext cx="1371600" cy="3500438"/>
            <a:chOff x="4343400" y="1981200"/>
            <a:chExt cx="1371600" cy="3500438"/>
          </a:xfrm>
        </p:grpSpPr>
        <p:sp>
          <p:nvSpPr>
            <p:cNvPr id="31773" name="Rectangle 8"/>
            <p:cNvSpPr>
              <a:spLocks noChangeArrowheads="1"/>
            </p:cNvSpPr>
            <p:nvPr/>
          </p:nvSpPr>
          <p:spPr bwMode="auto">
            <a:xfrm>
              <a:off x="4800600" y="3505200"/>
              <a:ext cx="914400" cy="1976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Content</a:t>
              </a:r>
            </a:p>
            <a:p>
              <a:pPr algn="ctr"/>
              <a:r>
                <a:rPr lang="en-US" sz="2000"/>
                <a:t>seen?</a:t>
              </a:r>
            </a:p>
          </p:txBody>
        </p:sp>
        <p:sp>
          <p:nvSpPr>
            <p:cNvPr id="31774" name="AutoShape 11"/>
            <p:cNvSpPr>
              <a:spLocks noChangeArrowheads="1"/>
            </p:cNvSpPr>
            <p:nvPr/>
          </p:nvSpPr>
          <p:spPr bwMode="auto">
            <a:xfrm>
              <a:off x="4800600" y="1981200"/>
              <a:ext cx="914400" cy="990600"/>
            </a:xfrm>
            <a:prstGeom prst="can">
              <a:avLst>
                <a:gd name="adj" fmla="val 2708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Doc</a:t>
              </a:r>
            </a:p>
            <a:p>
              <a:pPr algn="ctr"/>
              <a:r>
                <a:rPr lang="en-US"/>
                <a:t>FP’s</a:t>
              </a:r>
            </a:p>
          </p:txBody>
        </p:sp>
        <p:sp>
          <p:nvSpPr>
            <p:cNvPr id="31775" name="Line 18"/>
            <p:cNvSpPr>
              <a:spLocks noChangeShapeType="1"/>
            </p:cNvSpPr>
            <p:nvPr/>
          </p:nvSpPr>
          <p:spPr bwMode="auto">
            <a:xfrm>
              <a:off x="43434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76" name="Line 21"/>
            <p:cNvSpPr>
              <a:spLocks noChangeShapeType="1"/>
            </p:cNvSpPr>
            <p:nvPr/>
          </p:nvSpPr>
          <p:spPr bwMode="auto">
            <a:xfrm>
              <a:off x="52578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010400" y="1905000"/>
            <a:ext cx="1295400" cy="3581400"/>
            <a:chOff x="7010400" y="1905000"/>
            <a:chExt cx="1295400" cy="3581400"/>
          </a:xfrm>
        </p:grpSpPr>
        <p:sp>
          <p:nvSpPr>
            <p:cNvPr id="31769" name="Rectangle 10"/>
            <p:cNvSpPr>
              <a:spLocks noChangeArrowheads="1"/>
            </p:cNvSpPr>
            <p:nvPr/>
          </p:nvSpPr>
          <p:spPr bwMode="auto">
            <a:xfrm>
              <a:off x="7391400" y="3509963"/>
              <a:ext cx="914400" cy="19764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Dup</a:t>
              </a:r>
            </a:p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elim</a:t>
              </a:r>
            </a:p>
          </p:txBody>
        </p:sp>
        <p:sp>
          <p:nvSpPr>
            <p:cNvPr id="31770" name="AutoShape 12"/>
            <p:cNvSpPr>
              <a:spLocks noChangeArrowheads="1"/>
            </p:cNvSpPr>
            <p:nvPr/>
          </p:nvSpPr>
          <p:spPr bwMode="auto">
            <a:xfrm>
              <a:off x="7391400" y="1905000"/>
              <a:ext cx="914400" cy="1066800"/>
            </a:xfrm>
            <a:prstGeom prst="can">
              <a:avLst>
                <a:gd name="adj" fmla="val 291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set</a:t>
              </a:r>
            </a:p>
          </p:txBody>
        </p:sp>
        <p:sp>
          <p:nvSpPr>
            <p:cNvPr id="31771" name="Line 20"/>
            <p:cNvSpPr>
              <a:spLocks noChangeShapeType="1"/>
            </p:cNvSpPr>
            <p:nvPr/>
          </p:nvSpPr>
          <p:spPr bwMode="auto">
            <a:xfrm>
              <a:off x="7010400" y="3810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72" name="Line 22"/>
            <p:cNvSpPr>
              <a:spLocks noChangeShapeType="1"/>
            </p:cNvSpPr>
            <p:nvPr/>
          </p:nvSpPr>
          <p:spPr bwMode="auto">
            <a:xfrm>
              <a:off x="78486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590800" y="5486400"/>
            <a:ext cx="5257800" cy="990600"/>
            <a:chOff x="2590800" y="5486400"/>
            <a:chExt cx="5257800" cy="990600"/>
          </a:xfrm>
        </p:grpSpPr>
        <p:sp>
          <p:nvSpPr>
            <p:cNvPr id="31764" name="Rectangle 13"/>
            <p:cNvSpPr>
              <a:spLocks noChangeArrowheads="1"/>
            </p:cNvSpPr>
            <p:nvPr/>
          </p:nvSpPr>
          <p:spPr bwMode="auto">
            <a:xfrm>
              <a:off x="3200400" y="5791200"/>
              <a:ext cx="3962400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URL Frontier</a:t>
              </a:r>
            </a:p>
          </p:txBody>
        </p:sp>
        <p:sp>
          <p:nvSpPr>
            <p:cNvPr id="31765" name="Line 23"/>
            <p:cNvSpPr>
              <a:spLocks noChangeShapeType="1"/>
            </p:cNvSpPr>
            <p:nvPr/>
          </p:nvSpPr>
          <p:spPr bwMode="auto">
            <a:xfrm flipH="1">
              <a:off x="7162800" y="6172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6" name="Line 24"/>
            <p:cNvSpPr>
              <a:spLocks noChangeShapeType="1"/>
            </p:cNvSpPr>
            <p:nvPr/>
          </p:nvSpPr>
          <p:spPr bwMode="auto">
            <a:xfrm flipV="1">
              <a:off x="7848600" y="5486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7" name="Line 26"/>
            <p:cNvSpPr>
              <a:spLocks noChangeShapeType="1"/>
            </p:cNvSpPr>
            <p:nvPr/>
          </p:nvSpPr>
          <p:spPr bwMode="auto">
            <a:xfrm flipH="1">
              <a:off x="2590800" y="617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8" name="Line 27"/>
            <p:cNvSpPr>
              <a:spLocks noChangeShapeType="1"/>
            </p:cNvSpPr>
            <p:nvPr/>
          </p:nvSpPr>
          <p:spPr bwMode="auto">
            <a:xfrm flipV="1">
              <a:off x="2590800" y="5486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715000" y="1981200"/>
            <a:ext cx="1295400" cy="3500438"/>
            <a:chOff x="5715000" y="1981200"/>
            <a:chExt cx="1295400" cy="3500438"/>
          </a:xfrm>
        </p:grpSpPr>
        <p:sp>
          <p:nvSpPr>
            <p:cNvPr id="31760" name="Rectangle 9"/>
            <p:cNvSpPr>
              <a:spLocks noChangeArrowheads="1"/>
            </p:cNvSpPr>
            <p:nvPr/>
          </p:nvSpPr>
          <p:spPr bwMode="auto">
            <a:xfrm>
              <a:off x="6096000" y="3505200"/>
              <a:ext cx="914400" cy="1976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URL</a:t>
              </a:r>
            </a:p>
            <a:p>
              <a:pPr algn="ctr"/>
              <a:r>
                <a:rPr lang="en-US"/>
                <a:t>filter</a:t>
              </a:r>
            </a:p>
          </p:txBody>
        </p:sp>
        <p:sp>
          <p:nvSpPr>
            <p:cNvPr id="31761" name="Line 19"/>
            <p:cNvSpPr>
              <a:spLocks noChangeShapeType="1"/>
            </p:cNvSpPr>
            <p:nvPr/>
          </p:nvSpPr>
          <p:spPr bwMode="auto">
            <a:xfrm>
              <a:off x="5715000" y="3810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2" name="AutoShape 28"/>
            <p:cNvSpPr>
              <a:spLocks noChangeArrowheads="1"/>
            </p:cNvSpPr>
            <p:nvPr/>
          </p:nvSpPr>
          <p:spPr bwMode="auto">
            <a:xfrm>
              <a:off x="6096000" y="1981200"/>
              <a:ext cx="914400" cy="990600"/>
            </a:xfrm>
            <a:prstGeom prst="can">
              <a:avLst>
                <a:gd name="adj" fmla="val 2708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robots</a:t>
              </a:r>
            </a:p>
            <a:p>
              <a:pPr algn="ctr"/>
              <a:r>
                <a:rPr lang="en-US"/>
                <a:t>filters</a:t>
              </a:r>
            </a:p>
          </p:txBody>
        </p:sp>
        <p:sp>
          <p:nvSpPr>
            <p:cNvPr id="31763" name="Line 29"/>
            <p:cNvSpPr>
              <a:spLocks noChangeShapeType="1"/>
            </p:cNvSpPr>
            <p:nvPr/>
          </p:nvSpPr>
          <p:spPr bwMode="auto">
            <a:xfrm>
              <a:off x="6553200" y="2971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600200" y="2971800"/>
            <a:ext cx="1371600" cy="2509838"/>
            <a:chOff x="1600200" y="2971800"/>
            <a:chExt cx="1371600" cy="2509838"/>
          </a:xfrm>
        </p:grpSpPr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2057400" y="2971800"/>
              <a:ext cx="914400" cy="25098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Fetch</a:t>
              </a:r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16002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 rot="10800000">
              <a:off x="1600200" y="3581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755" name="TextBox 36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1756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E192F1-91A2-44F8-B142-1DC98E97520C}" type="slidenum">
              <a:rPr lang="en-US"/>
              <a:pPr/>
              <a:t>96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24400" y="1828800"/>
            <a:ext cx="3810000" cy="38100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0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DNS (Domain Name Server)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A lookup service on the internet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Given a URL, retrieve its IP address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Service provided by a distributed set of servers – thus, lookup latencies can be high (even seconds)</a:t>
            </a:r>
          </a:p>
          <a:p>
            <a:pPr eaLnBrk="1" hangingPunct="1"/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Common OS implementations of DNS lookup are </a:t>
            </a:r>
            <a:r>
              <a:rPr lang="en-US" i="1" smtClean="0">
                <a:solidFill>
                  <a:srgbClr val="C00000"/>
                </a:solidFill>
                <a:ea typeface="ＭＳ Ｐゴシック" charset="-128"/>
              </a:rPr>
              <a:t>blocking</a:t>
            </a:r>
            <a:r>
              <a:rPr lang="en-US" smtClean="0">
                <a:solidFill>
                  <a:srgbClr val="C00000"/>
                </a:solidFill>
                <a:ea typeface="ＭＳ Ｐゴシック" charset="-128"/>
              </a:rPr>
              <a:t>: only one outstanding request at a time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Solutions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DNS caching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Batch DNS resolver – collects requests and sends them out together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20.2.2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AD844-7734-40B6-8C8C-6FA656586802}" type="slidenum">
              <a:rPr lang="en-US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Parsing: URL normalization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When a fetched document is parsed, some of the extracted links are </a:t>
            </a:r>
            <a:r>
              <a:rPr lang="en-US" i="1" dirty="0" smtClean="0">
                <a:ea typeface="ＭＳ Ｐゴシック" charset="-128"/>
              </a:rPr>
              <a:t>relative</a:t>
            </a:r>
            <a:r>
              <a:rPr lang="en-US" dirty="0" smtClean="0">
                <a:ea typeface="ＭＳ Ｐゴシック" charset="-128"/>
              </a:rPr>
              <a:t> URLs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E.g., </a:t>
            </a:r>
            <a:r>
              <a:rPr lang="en-US" u="sng" dirty="0" smtClean="0">
                <a:ea typeface="ＭＳ Ｐゴシック" charset="-128"/>
                <a:hlinkClick r:id="rId2"/>
              </a:rPr>
              <a:t>http://en.wikipedia.org/wiki/Main_Page</a:t>
            </a:r>
            <a:r>
              <a:rPr lang="en-US" dirty="0" smtClean="0">
                <a:ea typeface="ＭＳ Ｐゴシック" charset="-128"/>
              </a:rPr>
              <a:t> has a relative link to /wiki/</a:t>
            </a:r>
            <a:r>
              <a:rPr lang="en-US" dirty="0" err="1" smtClean="0">
                <a:ea typeface="ＭＳ Ｐゴシック" charset="-128"/>
              </a:rPr>
              <a:t>Wikipedia:General_disclaimer</a:t>
            </a:r>
            <a:r>
              <a:rPr lang="en-US" dirty="0" smtClean="0">
                <a:ea typeface="ＭＳ Ｐゴシック" charset="-128"/>
              </a:rPr>
              <a:t> which is the same as the absolute URL </a:t>
            </a:r>
            <a:r>
              <a:rPr lang="en-US" sz="2200" u="sng" dirty="0" smtClean="0">
                <a:ea typeface="ＭＳ Ｐゴシック" charset="-128"/>
                <a:hlinkClick r:id="rId3"/>
              </a:rPr>
              <a:t>http://en.wikipedia.org/wiki/Wikipedia:General_disclaimer</a:t>
            </a:r>
            <a:endParaRPr lang="en-US" sz="2200" u="sng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During parsing, must normalize (expand) such relative URLs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59197-7229-4373-9879-20F8E77BD750}" type="slidenum">
              <a:rPr lang="en-US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ea typeface="ＭＳ Ｐゴシック" charset="-128"/>
              </a:rPr>
              <a:t>Content seen?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38100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</a:rPr>
              <a:t>Duplication is widespread on the web</a:t>
            </a:r>
          </a:p>
          <a:p>
            <a:pPr eaLnBrk="1" hangingPunct="1"/>
            <a:r>
              <a:rPr lang="en-US" sz="3800" dirty="0" smtClean="0">
                <a:solidFill>
                  <a:srgbClr val="C00000"/>
                </a:solidFill>
                <a:ea typeface="ＭＳ Ｐゴシック" charset="-128"/>
              </a:rPr>
              <a:t>If the page just fetched is already in the index, do not further process it</a:t>
            </a:r>
          </a:p>
          <a:p>
            <a:pPr eaLnBrk="1" hangingPunct="1"/>
            <a:r>
              <a:rPr lang="en-US" sz="3800" dirty="0" smtClean="0">
                <a:ea typeface="ＭＳ Ｐゴシック" charset="-128"/>
              </a:rPr>
              <a:t>This is verified using document fingerprints or shingles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20.2.1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9B995A-FB90-4535-ACED-42FD8985859C}" type="slidenum">
              <a:rPr lang="en-US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29864</TotalTime>
  <Words>4409</Words>
  <Application>Microsoft Office PowerPoint</Application>
  <PresentationFormat>On-screen Show (4:3)</PresentationFormat>
  <Paragraphs>1045</Paragraphs>
  <Slides>105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22" baseType="lpstr">
      <vt:lpstr>Arial Unicode MS</vt:lpstr>
      <vt:lpstr>MS Mincho</vt:lpstr>
      <vt:lpstr>ＭＳ Ｐゴシック</vt:lpstr>
      <vt:lpstr>Arial</vt:lpstr>
      <vt:lpstr>Calibri</vt:lpstr>
      <vt:lpstr>Cambria Math</vt:lpstr>
      <vt:lpstr>Comic Sans MS</vt:lpstr>
      <vt:lpstr>Corbel</vt:lpstr>
      <vt:lpstr>Courier New</vt:lpstr>
      <vt:lpstr>Lucida Sans</vt:lpstr>
      <vt:lpstr>Rockwell</vt:lpstr>
      <vt:lpstr>Symbol</vt:lpstr>
      <vt:lpstr>Tahoma</vt:lpstr>
      <vt:lpstr>Times New Roman</vt:lpstr>
      <vt:lpstr>Wingdings</vt:lpstr>
      <vt:lpstr>IIR-slides</vt:lpstr>
      <vt:lpstr>Equation</vt:lpstr>
      <vt:lpstr>PowerPoint Presentation</vt:lpstr>
      <vt:lpstr>Ανάλυση Συνδέσμων (link analysis)</vt:lpstr>
      <vt:lpstr>PageRank</vt:lpstr>
      <vt:lpstr>PageRank </vt:lpstr>
      <vt:lpstr>PageRank</vt:lpstr>
      <vt:lpstr>Παράδειγμα</vt:lpstr>
      <vt:lpstr>Παράδειγμα</vt:lpstr>
      <vt:lpstr>PageRank: Διανυσματική αναπαράσταση</vt:lpstr>
      <vt:lpstr>PageRank: Διανυσματική αναπαράσταση</vt:lpstr>
      <vt:lpstr>Random walk</vt:lpstr>
      <vt:lpstr>PageRank with restart</vt:lpstr>
      <vt:lpstr>Dead end (αδιέξοδα)</vt:lpstr>
      <vt:lpstr>Spider trap</vt:lpstr>
      <vt:lpstr>PageRank with restart</vt:lpstr>
      <vt:lpstr>Επεκτάσεις</vt:lpstr>
      <vt:lpstr>HITS</vt:lpstr>
      <vt:lpstr>HITS</vt:lpstr>
      <vt:lpstr>HITS: Algorithm</vt:lpstr>
      <vt:lpstr>Iterative update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Πίνακας γειτνίασης</vt:lpstr>
      <vt:lpstr>Hub/authority vectors</vt:lpstr>
      <vt:lpstr>Rewrite in matrix form</vt:lpstr>
      <vt:lpstr>Query dependent link analysis</vt:lpstr>
      <vt:lpstr>Query dependent input</vt:lpstr>
      <vt:lpstr>Query dependent input</vt:lpstr>
      <vt:lpstr>Query dependent input</vt:lpstr>
      <vt:lpstr>Query dependent input</vt:lpstr>
      <vt:lpstr>Things to note</vt:lpstr>
      <vt:lpstr>Τι άλλο θα δούμε σήμερα;</vt:lpstr>
      <vt:lpstr>ΟΙ ΧΡΗΣΤΕΣ </vt:lpstr>
      <vt:lpstr>Ανάγκες Χρηστών</vt:lpstr>
      <vt:lpstr>Ανάγκες Χρηστών</vt:lpstr>
      <vt:lpstr>Ανάγκες Χρηστών</vt:lpstr>
      <vt:lpstr>Examples of Typing Queries</vt:lpstr>
      <vt:lpstr>Τι ψάχνουν;</vt:lpstr>
      <vt:lpstr>Ανάγκες Χρηστών</vt:lpstr>
      <vt:lpstr>Πόσα αποτελέσματα βλέπουν οι χρήστες</vt:lpstr>
      <vt:lpstr>Πως μπορούμε να καταλάβουμε τις προθέσεις (intent) του χρήστη;</vt:lpstr>
      <vt:lpstr>Geographical Context</vt:lpstr>
      <vt:lpstr>Geographical Context</vt:lpstr>
      <vt:lpstr>Αξιολόγηση από τους χρήστες</vt:lpstr>
      <vt:lpstr>SERP Layout</vt:lpstr>
      <vt:lpstr>Αξιολόγηση από τους χρήστες</vt:lpstr>
      <vt:lpstr>PowerPoint Presentation</vt:lpstr>
      <vt:lpstr>PowerPoint Presentation</vt:lpstr>
      <vt:lpstr>PowerPoint Presentation</vt:lpstr>
      <vt:lpstr>SPAM (SEARCH ENGINE OPTIMIZATION)</vt:lpstr>
      <vt:lpstr>The trouble with paid search ads </vt:lpstr>
      <vt:lpstr> Η απλούστερη μορφή </vt:lpstr>
      <vt:lpstr>Παραλλαγές «keyword stuffing»</vt:lpstr>
      <vt:lpstr>Cloaking (Απόκρυψη)</vt:lpstr>
      <vt:lpstr>Άλλες τεχνικές παραπλάνησης (spam)</vt:lpstr>
      <vt:lpstr>Άλλες τεχνικές παραπλάνησης (spam)</vt:lpstr>
      <vt:lpstr>The war against spam</vt:lpstr>
      <vt:lpstr>More on spam</vt:lpstr>
      <vt:lpstr>SIZE OF THE WEB</vt:lpstr>
      <vt:lpstr>Ποιο είναι το μέγεθος του web ?</vt:lpstr>
      <vt:lpstr>Τι μπορούμε να μετρήσουμε; </vt:lpstr>
      <vt:lpstr>New definition?</vt:lpstr>
      <vt:lpstr>Μέγεθος μηχανών αναζήτησης</vt:lpstr>
      <vt:lpstr>Δειγματοληψία (Sampling) URLs</vt:lpstr>
      <vt:lpstr>Statistical methods</vt:lpstr>
      <vt:lpstr>Random URLs from random queries</vt:lpstr>
      <vt:lpstr>Query Based Checking</vt:lpstr>
      <vt:lpstr>Random searches</vt:lpstr>
      <vt:lpstr>Random searches</vt:lpstr>
      <vt:lpstr>Queries from Lawrence and Giles study</vt:lpstr>
      <vt:lpstr>Random IP addresses</vt:lpstr>
      <vt:lpstr>Random IP addresses</vt:lpstr>
      <vt:lpstr>Τυχαίοι Περίπατοι (Random walks)</vt:lpstr>
      <vt:lpstr>Size of the web</vt:lpstr>
      <vt:lpstr>Size of the web</vt:lpstr>
      <vt:lpstr>Size of index</vt:lpstr>
      <vt:lpstr>Size of the web</vt:lpstr>
      <vt:lpstr>PowerPoint Presentation</vt:lpstr>
      <vt:lpstr>Τι άλλο θα δούμε</vt:lpstr>
      <vt:lpstr>Spiders (σταχυολόγηση ιστού)</vt:lpstr>
      <vt:lpstr>Web Crawling (σταχυολόγηση ιστού)</vt:lpstr>
      <vt:lpstr>Βασική λειτουργία</vt:lpstr>
      <vt:lpstr>URL frontier</vt:lpstr>
      <vt:lpstr>Processing steps in crawling</vt:lpstr>
      <vt:lpstr>Simple picture – complications</vt:lpstr>
      <vt:lpstr>Simple picture – complications</vt:lpstr>
      <vt:lpstr>Explicit and implicit politeness</vt:lpstr>
      <vt:lpstr>Robots.txt</vt:lpstr>
      <vt:lpstr>Robots.txt example</vt:lpstr>
      <vt:lpstr>Βασική αρχιτεκτονική του σταχυολογητή</vt:lpstr>
      <vt:lpstr>DNS (Domain Name Server)</vt:lpstr>
      <vt:lpstr>Parsing: URL normalization</vt:lpstr>
      <vt:lpstr>Content seen?</vt:lpstr>
      <vt:lpstr>Distributing the crawler</vt:lpstr>
      <vt:lpstr>Distributing the crawler</vt:lpstr>
      <vt:lpstr>Distributing the crawler</vt:lpstr>
      <vt:lpstr>Communication between nodes</vt:lpstr>
      <vt:lpstr>URL frontier: two main considerations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710</cp:revision>
  <cp:lastPrinted>2011-04-04T04:19:57Z</cp:lastPrinted>
  <dcterms:created xsi:type="dcterms:W3CDTF">2011-04-01T01:43:31Z</dcterms:created>
  <dcterms:modified xsi:type="dcterms:W3CDTF">2016-06-02T13:45:39Z</dcterms:modified>
</cp:coreProperties>
</file>