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66"/>
  </p:notesMasterIdLst>
  <p:handoutMasterIdLst>
    <p:handoutMasterId r:id="rId67"/>
  </p:handoutMasterIdLst>
  <p:sldIdLst>
    <p:sldId id="402" r:id="rId2"/>
    <p:sldId id="704" r:id="rId3"/>
    <p:sldId id="1110" r:id="rId4"/>
    <p:sldId id="1018" r:id="rId5"/>
    <p:sldId id="1115" r:id="rId6"/>
    <p:sldId id="1116" r:id="rId7"/>
    <p:sldId id="1149" r:id="rId8"/>
    <p:sldId id="1117" r:id="rId9"/>
    <p:sldId id="1019" r:id="rId10"/>
    <p:sldId id="1150" r:id="rId11"/>
    <p:sldId id="1151" r:id="rId12"/>
    <p:sldId id="1152" r:id="rId13"/>
    <p:sldId id="1153" r:id="rId14"/>
    <p:sldId id="1021" r:id="rId15"/>
    <p:sldId id="1135" r:id="rId16"/>
    <p:sldId id="1111" r:id="rId17"/>
    <p:sldId id="1131" r:id="rId18"/>
    <p:sldId id="1113" r:id="rId19"/>
    <p:sldId id="1129" r:id="rId20"/>
    <p:sldId id="1154" r:id="rId21"/>
    <p:sldId id="1132" r:id="rId22"/>
    <p:sldId id="1112" r:id="rId23"/>
    <p:sldId id="1133" r:id="rId24"/>
    <p:sldId id="1134" r:id="rId25"/>
    <p:sldId id="1146" r:id="rId26"/>
    <p:sldId id="1147" r:id="rId27"/>
    <p:sldId id="1138" r:id="rId28"/>
    <p:sldId id="1139" r:id="rId29"/>
    <p:sldId id="1140" r:id="rId30"/>
    <p:sldId id="1155" r:id="rId31"/>
    <p:sldId id="1141" r:id="rId32"/>
    <p:sldId id="1143" r:id="rId33"/>
    <p:sldId id="1144" r:id="rId34"/>
    <p:sldId id="1023" r:id="rId35"/>
    <p:sldId id="1024" r:id="rId36"/>
    <p:sldId id="1119" r:id="rId37"/>
    <p:sldId id="1027" r:id="rId38"/>
    <p:sldId id="1028" r:id="rId39"/>
    <p:sldId id="1029" r:id="rId40"/>
    <p:sldId id="1157" r:id="rId41"/>
    <p:sldId id="1030" r:id="rId42"/>
    <p:sldId id="1031" r:id="rId43"/>
    <p:sldId id="1032" r:id="rId44"/>
    <p:sldId id="1033" r:id="rId45"/>
    <p:sldId id="1034" r:id="rId46"/>
    <p:sldId id="1035" r:id="rId47"/>
    <p:sldId id="1036" r:id="rId48"/>
    <p:sldId id="1037" r:id="rId49"/>
    <p:sldId id="1038" r:id="rId50"/>
    <p:sldId id="1039" r:id="rId51"/>
    <p:sldId id="1040" r:id="rId52"/>
    <p:sldId id="1041" r:id="rId53"/>
    <p:sldId id="1042" r:id="rId54"/>
    <p:sldId id="1043" r:id="rId55"/>
    <p:sldId id="1044" r:id="rId56"/>
    <p:sldId id="1045" r:id="rId57"/>
    <p:sldId id="1046" r:id="rId58"/>
    <p:sldId id="1047" r:id="rId59"/>
    <p:sldId id="1048" r:id="rId60"/>
    <p:sldId id="1049" r:id="rId61"/>
    <p:sldId id="1050" r:id="rId62"/>
    <p:sldId id="1136" r:id="rId63"/>
    <p:sldId id="1051" r:id="rId64"/>
    <p:sldId id="1145" r:id="rId65"/>
  </p:sldIdLst>
  <p:sldSz cx="9144000" cy="6858000" type="screen4x3"/>
  <p:notesSz cx="7099300" cy="10223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0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EEEB"/>
    <a:srgbClr val="FF9966"/>
    <a:srgbClr val="00A000"/>
    <a:srgbClr val="B2B2B2"/>
    <a:srgbClr val="F4F3EB"/>
    <a:srgbClr val="A40508"/>
    <a:srgbClr val="A50021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0409" autoAdjust="0"/>
  </p:normalViewPr>
  <p:slideViewPr>
    <p:cSldViewPr>
      <p:cViewPr varScale="1">
        <p:scale>
          <a:sx n="81" d="100"/>
          <a:sy n="81" d="100"/>
        </p:scale>
        <p:origin x="127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26" y="-96"/>
      </p:cViewPr>
      <p:guideLst>
        <p:guide orient="horz" pos="3220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6.xml"/><Relationship Id="rId7" Type="http://schemas.openxmlformats.org/officeDocument/2006/relationships/slide" Target="slides/slide58.xml"/><Relationship Id="rId2" Type="http://schemas.openxmlformats.org/officeDocument/2006/relationships/slide" Target="slides/slide15.xml"/><Relationship Id="rId1" Type="http://schemas.openxmlformats.org/officeDocument/2006/relationships/slide" Target="slides/slide14.xml"/><Relationship Id="rId6" Type="http://schemas.openxmlformats.org/officeDocument/2006/relationships/slide" Target="slides/slide55.xml"/><Relationship Id="rId5" Type="http://schemas.openxmlformats.org/officeDocument/2006/relationships/slide" Target="slides/slide41.xml"/><Relationship Id="rId4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2" charset="0"/>
              </a:defRPr>
            </a:lvl1pPr>
          </a:lstStyle>
          <a:p>
            <a:fld id="{99F3A387-7CA4-42C4-A654-FB16CB14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28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175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57" y="4856502"/>
            <a:ext cx="5207386" cy="459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FFE52-FE1E-4D89-83CF-6E59217A9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26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34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27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1750" cy="3833812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5957" y="4856501"/>
            <a:ext cx="5202764" cy="459617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240680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28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1750" cy="3833812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5957" y="4856501"/>
            <a:ext cx="5202764" cy="459617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996612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29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1750" cy="3833812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5957" y="4856501"/>
            <a:ext cx="5202764" cy="459617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7971553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30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1750" cy="3833812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5957" y="4856501"/>
            <a:ext cx="5202764" cy="459617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228130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31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1750" cy="3833812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5957" y="4856501"/>
            <a:ext cx="5202764" cy="459617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3615029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32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1750" cy="3833812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5957" y="4856501"/>
            <a:ext cx="5202764" cy="459617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2558229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33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1750" cy="3833812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5957" y="4856501"/>
            <a:ext cx="5202764" cy="459617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8453514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4E0BA9-94EC-4AD1-896E-98D06414C7D9}" type="slidenum">
              <a:rPr lang="en-US"/>
              <a:pPr/>
              <a:t>43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766763"/>
            <a:ext cx="5108575" cy="3832225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5957" y="4853120"/>
            <a:ext cx="5207386" cy="4602941"/>
          </a:xfrm>
          <a:noFill/>
          <a:ln/>
        </p:spPr>
        <p:txBody>
          <a:bodyPr/>
          <a:lstStyle/>
          <a:p>
            <a:endParaRPr lang="el-GR" smtClean="0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1375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4263" y="1981200"/>
            <a:ext cx="301307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BFCFF"/>
                </a:solidFill>
                <a:latin typeface="Calibri" charset="0"/>
                <a:ea typeface="Arial Unicode MS" charset="0"/>
                <a:cs typeface="Arial Unicode MS" charset="0"/>
              </a:rPr>
              <a:t>Introduction to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139CB7"/>
          </a:solidFill>
          <a:ln w="9525">
            <a:solidFill>
              <a:srgbClr val="406E8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  <a:ea typeface="Arial Unicode MS" charset="0"/>
              <a:cs typeface="Arial Unicode MS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0263" y="2590800"/>
            <a:ext cx="5646737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b="1">
                <a:solidFill>
                  <a:srgbClr val="139CB7"/>
                </a:solidFill>
                <a:latin typeface="Calibri" charset="0"/>
                <a:ea typeface="Arial Unicode MS" charset="0"/>
                <a:cs typeface="Arial Unicode MS" charset="0"/>
              </a:rPr>
              <a:t>Information Retrieval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EC65FA85-C043-4AC1-86AA-2F87DA980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6FAF4-678C-4170-8B5E-D5D1B48C4B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AC3AD-617C-4A6C-BEE7-10C9A9D60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9190B-40F4-4D14-B8A7-A8F5BA31F2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ECC92-4490-4DFD-A50E-7CFF54CC48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300CA-A080-476D-84B4-AC6434A6B4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E445E-0100-404D-AEB0-69CA392494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1DDB1-E385-4C2A-9F6F-88E564B234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AE9CB-6C8B-49DF-BA0E-D5C49502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4A558E-6DE4-4CD3-890E-A7DA5D0049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AA00D-81AD-4FD2-AEF2-53F20508E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112" charset="0"/>
              </a:defRPr>
            </a:lvl1pPr>
          </a:lstStyle>
          <a:p>
            <a:fld id="{4182170C-A630-4BC4-99C2-1EEFC93C12B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3733800" cy="274638"/>
          </a:xfrm>
          <a:prstGeom prst="rect">
            <a:avLst/>
          </a:prstGeom>
          <a:solidFill>
            <a:srgbClr val="0E485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 i="1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Introduction to Information Retrieval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33800" y="0"/>
            <a:ext cx="3886200" cy="274638"/>
          </a:xfrm>
          <a:prstGeom prst="rect">
            <a:avLst/>
          </a:prstGeom>
          <a:solidFill>
            <a:srgbClr val="0E485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620000" y="0"/>
            <a:ext cx="1524000" cy="274638"/>
          </a:xfrm>
          <a:prstGeom prst="rect">
            <a:avLst/>
          </a:prstGeom>
          <a:solidFill>
            <a:srgbClr val="139CB7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45" r:id="rId2"/>
    <p:sldLayoutId id="2147483937" r:id="rId3"/>
    <p:sldLayoutId id="2147483946" r:id="rId4"/>
    <p:sldLayoutId id="2147483947" r:id="rId5"/>
    <p:sldLayoutId id="2147483948" r:id="rId6"/>
    <p:sldLayoutId id="2147483938" r:id="rId7"/>
    <p:sldLayoutId id="2147483939" r:id="rId8"/>
    <p:sldLayoutId id="2147483940" r:id="rId9"/>
    <p:sldLayoutId id="2147483949" r:id="rId10"/>
    <p:sldLayoutId id="2147483941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437085"/>
        </a:buClr>
        <a:buFont typeface="Wingdings" pitchFamily="-112" charset="2"/>
        <a:buChar char="§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357E69"/>
        </a:buClr>
        <a:buFont typeface="Wingdings" pitchFamily="-112" charset="2"/>
        <a:buChar char="§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918BA3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F6E7E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33337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ntl/en/webmasters/" TargetMode="External"/><Relationship Id="rId2" Type="http://schemas.openxmlformats.org/officeDocument/2006/relationships/hyperlink" Target="http://help.yahoo.com/help/us/ysearch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../Documents%20and%20Settings/pragh/Documents%20and%20Settings/pragh/Local%20Settings/Temp/notesC9812B/AIRWeb%20'05%20First%20International%20Workshop%20on%20Adversarial%20Information%20Retrieval%20on%20the%20Web.htm" TargetMode="Externa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rldwidewebsize.com/" TargetMode="Externa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rospect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365104"/>
            <a:ext cx="8001000" cy="1502296"/>
          </a:xfrm>
        </p:spPr>
        <p:txBody>
          <a:bodyPr/>
          <a:lstStyle/>
          <a:p>
            <a:pPr eaLnBrk="1" hangingPunct="1"/>
            <a:r>
              <a:rPr lang="el-GR" sz="3200" dirty="0" smtClean="0">
                <a:ea typeface="ＭＳ Ｐゴシック" pitchFamily="-112" charset="-128"/>
              </a:rPr>
              <a:t>ΠΛΕ70: Ανάκτηση Πληροφορίας</a:t>
            </a:r>
            <a:endParaRPr lang="en-US" sz="3200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r>
              <a:rPr lang="en-US" dirty="0" smtClean="0">
                <a:ea typeface="ＭＳ Ｐゴシック" pitchFamily="-112" charset="-128"/>
              </a:rPr>
              <a:t/>
            </a:r>
            <a:br>
              <a:rPr lang="en-US" dirty="0" smtClean="0">
                <a:ea typeface="ＭＳ Ｐゴシック" pitchFamily="-112" charset="-128"/>
              </a:rPr>
            </a:br>
            <a:r>
              <a:rPr lang="el-GR" sz="2400" dirty="0" smtClean="0">
                <a:ea typeface="ＭＳ Ｐゴシック" pitchFamily="-112" charset="-128"/>
              </a:rPr>
              <a:t>Διάλεξη</a:t>
            </a:r>
            <a:r>
              <a:rPr lang="en-US" sz="2400" dirty="0" smtClean="0">
                <a:ea typeface="ＭＳ Ｐゴシック" pitchFamily="-112" charset="-128"/>
              </a:rPr>
              <a:t> 10: </a:t>
            </a:r>
            <a:r>
              <a:rPr lang="el-GR" sz="2400" smtClean="0">
                <a:ea typeface="ＭＳ Ｐゴシック" pitchFamily="-112" charset="-128"/>
              </a:rPr>
              <a:t>Βασικά </a:t>
            </a:r>
            <a:r>
              <a:rPr lang="el-GR" sz="2400" dirty="0" smtClean="0">
                <a:ea typeface="ＭＳ Ｐゴシック" pitchFamily="-112" charset="-128"/>
              </a:rPr>
              <a:t>Θέματα Αναζήτησης στον Παγκόσμιο Ιστό. </a:t>
            </a: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FA85-C043-4AC1-86AA-2F87DA98053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7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600" dirty="0" smtClean="0">
                <a:ea typeface="ＭＳ Ｐゴシック" pitchFamily="-112" charset="-128"/>
              </a:rPr>
              <a:t>Πως μπορούμε να καταλάβουμε τις προθέσεις </a:t>
            </a:r>
            <a:r>
              <a:rPr lang="en-US" sz="3600" dirty="0" smtClean="0">
                <a:ea typeface="ＭＳ Ｐゴシック" pitchFamily="-112" charset="-128"/>
              </a:rPr>
              <a:t>(intent) </a:t>
            </a:r>
            <a:r>
              <a:rPr lang="el-GR" sz="3600" dirty="0" smtClean="0">
                <a:ea typeface="ＭＳ Ｐゴシック" pitchFamily="-112" charset="-128"/>
              </a:rPr>
              <a:t>του χρήστη;</a:t>
            </a:r>
            <a:endParaRPr lang="en-US" sz="3600" dirty="0" smtClean="0">
              <a:ea typeface="ＭＳ Ｐゴシック" pitchFamily="-112" charset="-128"/>
            </a:endParaRPr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ED8390B-0ABF-4BDF-958F-4E9C90BBE7BA}" type="slidenum">
              <a:rPr lang="en-US"/>
              <a:pPr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" y="1905000"/>
            <a:ext cx="7239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Guess user intent </a:t>
            </a:r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independent of context</a:t>
            </a:r>
            <a:r>
              <a:rPr lang="en-US" sz="2800" dirty="0" smtClean="0">
                <a:latin typeface="+mn-lt"/>
              </a:rPr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l-GR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Spell correction</a:t>
            </a:r>
          </a:p>
          <a:p>
            <a:pPr lvl="1">
              <a:buFont typeface="Wingdings" pitchFamily="2" charset="2"/>
              <a:buChar char="§"/>
            </a:pPr>
            <a:r>
              <a:rPr lang="el-GR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Precomputed</a:t>
            </a:r>
            <a:r>
              <a:rPr lang="en-US" dirty="0" smtClean="0">
                <a:latin typeface="+mn-lt"/>
              </a:rPr>
              <a:t> “typing” of queries</a:t>
            </a:r>
          </a:p>
          <a:p>
            <a:endParaRPr lang="el-GR" sz="2800" dirty="0" smtClean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Better: Guess user intent </a:t>
            </a:r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based on context</a:t>
            </a:r>
            <a:r>
              <a:rPr lang="en-US" sz="2800" dirty="0" smtClean="0">
                <a:latin typeface="+mn-lt"/>
              </a:rPr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l-GR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Geographic context (slide after next)</a:t>
            </a:r>
          </a:p>
          <a:p>
            <a:pPr lvl="1">
              <a:buFont typeface="Wingdings" pitchFamily="2" charset="2"/>
              <a:buChar char="§"/>
            </a:pPr>
            <a:r>
              <a:rPr lang="el-GR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Context of user in this session (e.g., previous query)</a:t>
            </a:r>
          </a:p>
          <a:p>
            <a:pPr lvl="1">
              <a:buFont typeface="Wingdings" pitchFamily="2" charset="2"/>
              <a:buChar char="§"/>
            </a:pPr>
            <a:r>
              <a:rPr lang="el-GR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Context provided by personal profile (Yahoo/MSN do this,</a:t>
            </a:r>
            <a:r>
              <a:rPr lang="el-GR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Google claims it doesn’t)</a:t>
            </a:r>
            <a:endParaRPr lang="el-GR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ea typeface="ＭＳ Ｐゴシック" pitchFamily="-112" charset="-128"/>
              </a:rPr>
              <a:t>Examples of Typing Queries</a:t>
            </a:r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ED8390B-0ABF-4BDF-958F-4E9C90BBE7BA}" type="slidenum">
              <a:rPr lang="en-US"/>
              <a:pPr/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" y="1905000"/>
            <a:ext cx="7239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Calculation: 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5+4</a:t>
            </a:r>
          </a:p>
          <a:p>
            <a:r>
              <a:rPr lang="en-US" sz="2800" dirty="0" smtClean="0">
                <a:latin typeface="+mn-lt"/>
              </a:rPr>
              <a:t>Unit conversion: 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1 kg in pounds</a:t>
            </a:r>
          </a:p>
          <a:p>
            <a:r>
              <a:rPr lang="en-US" sz="2800" dirty="0" smtClean="0">
                <a:latin typeface="+mn-lt"/>
              </a:rPr>
              <a:t>Currency conversion: 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1 euro in kronor</a:t>
            </a:r>
          </a:p>
          <a:p>
            <a:r>
              <a:rPr lang="en-US" sz="2800" dirty="0" smtClean="0">
                <a:latin typeface="+mn-lt"/>
              </a:rPr>
              <a:t>Tracking number: 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8167 2278 6764</a:t>
            </a:r>
          </a:p>
          <a:p>
            <a:r>
              <a:rPr lang="en-US" sz="2800" dirty="0" smtClean="0">
                <a:latin typeface="+mn-lt"/>
              </a:rPr>
              <a:t>Flight info: 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LH 454</a:t>
            </a:r>
          </a:p>
          <a:p>
            <a:r>
              <a:rPr lang="en-US" sz="2800" dirty="0" smtClean="0">
                <a:latin typeface="+mn-lt"/>
              </a:rPr>
              <a:t>Area code: 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650</a:t>
            </a:r>
          </a:p>
          <a:p>
            <a:r>
              <a:rPr lang="en-US" sz="2800" dirty="0" smtClean="0">
                <a:latin typeface="+mn-lt"/>
              </a:rPr>
              <a:t>Map: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columbus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 oh</a:t>
            </a:r>
          </a:p>
          <a:p>
            <a:r>
              <a:rPr lang="en-US" sz="2800" dirty="0" smtClean="0">
                <a:latin typeface="+mn-lt"/>
              </a:rPr>
              <a:t>Stock price: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msft</a:t>
            </a:r>
            <a:endParaRPr lang="en-US" sz="2800" dirty="0" smtClean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  <a:p>
            <a:r>
              <a:rPr lang="en-US" sz="2800" dirty="0" smtClean="0">
                <a:latin typeface="+mn-lt"/>
              </a:rPr>
              <a:t>Albums/movies etc: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coldplay</a:t>
            </a:r>
            <a:endParaRPr lang="el-GR" sz="2800" dirty="0" smtClean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ea typeface="ＭＳ Ｐゴシック" pitchFamily="-112" charset="-128"/>
              </a:rPr>
              <a:t>Geographical Context</a:t>
            </a:r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ED8390B-0ABF-4BDF-958F-4E9C90BBE7BA}" type="slidenum">
              <a:rPr lang="en-US"/>
              <a:pPr/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" y="1600200"/>
            <a:ext cx="8229600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Three relevant locations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+mn-lt"/>
              </a:rPr>
              <a:t>Server (nytimes.com → New York)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+mn-lt"/>
              </a:rPr>
              <a:t>Web page (nytimes.com article about Albania)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 smtClean="0">
                <a:latin typeface="+mn-lt"/>
              </a:rPr>
              <a:t>User (located in Palo Alto)</a:t>
            </a:r>
          </a:p>
          <a:p>
            <a:pPr marL="457200" indent="-457200"/>
            <a:endParaRPr lang="it-IT" sz="900" dirty="0" smtClean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Locating the user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+mn-lt"/>
              </a:rPr>
              <a:t> IP address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+mn-lt"/>
              </a:rPr>
              <a:t> Information provided by user (e.g., in user profile)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+mn-lt"/>
              </a:rPr>
              <a:t>Mobile phone</a:t>
            </a:r>
          </a:p>
          <a:p>
            <a:endParaRPr lang="en-US" sz="800" dirty="0" smtClean="0">
              <a:latin typeface="+mn-lt"/>
            </a:endParaRPr>
          </a:p>
          <a:p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Geo-tagging</a:t>
            </a:r>
            <a:r>
              <a:rPr lang="en-US" sz="2800" dirty="0" smtClean="0">
                <a:latin typeface="+mn-lt"/>
              </a:rPr>
              <a:t>: </a:t>
            </a:r>
            <a:r>
              <a:rPr lang="en-US" dirty="0" smtClean="0">
                <a:latin typeface="+mn-lt"/>
              </a:rPr>
              <a:t>Parse text and identify the coordinates of the geographic entities</a:t>
            </a:r>
          </a:p>
          <a:p>
            <a:r>
              <a:rPr lang="pt-BR" sz="2000" dirty="0" smtClean="0">
                <a:latin typeface="+mn-lt"/>
              </a:rPr>
              <a:t>Example: East Palo Alto CA → Latitude: 37.47 N, Longitude: </a:t>
            </a:r>
            <a:r>
              <a:rPr lang="en-US" sz="2000" dirty="0" smtClean="0">
                <a:latin typeface="+mn-lt"/>
              </a:rPr>
              <a:t>122.14 W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>
                <a:latin typeface="+mn-lt"/>
              </a:rPr>
              <a:t> Important NLP problem</a:t>
            </a:r>
            <a:endParaRPr lang="el-GR" dirty="0" smtClean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ea typeface="ＭＳ Ｐゴシック" pitchFamily="-112" charset="-128"/>
              </a:rPr>
              <a:t>Geographical Context</a:t>
            </a:r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ED8390B-0ABF-4BDF-958F-4E9C90BBE7BA}" type="slidenum">
              <a:rPr lang="en-US"/>
              <a:pPr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" y="1981200"/>
            <a:ext cx="82296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How to use context to modify query results:</a:t>
            </a:r>
          </a:p>
          <a:p>
            <a:endParaRPr lang="en-US" sz="2800" dirty="0" smtClean="0">
              <a:latin typeface="+mn-lt"/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+mn-lt"/>
              </a:rPr>
              <a:t> Result restriction: Don’t consider inappropriate results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For user on google.fr only show .</a:t>
            </a:r>
            <a:r>
              <a:rPr lang="en-US" sz="2000" dirty="0" err="1" smtClean="0">
                <a:latin typeface="+mn-lt"/>
              </a:rPr>
              <a:t>fr</a:t>
            </a:r>
            <a:r>
              <a:rPr lang="en-US" sz="2000" dirty="0" smtClean="0">
                <a:latin typeface="+mn-lt"/>
              </a:rPr>
              <a:t> results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+mn-lt"/>
              </a:rPr>
              <a:t> Ranking modulation: use a rough generic ranking, </a:t>
            </a:r>
            <a:r>
              <a:rPr lang="en-US" dirty="0" err="1" smtClean="0">
                <a:latin typeface="+mn-lt"/>
              </a:rPr>
              <a:t>rerank</a:t>
            </a:r>
            <a:r>
              <a:rPr lang="en-US" dirty="0" smtClean="0">
                <a:latin typeface="+mn-lt"/>
              </a:rPr>
              <a:t> based on personal context</a:t>
            </a:r>
          </a:p>
          <a:p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Contextualization / personalization is an area of search with a lot of potential for improvement.</a:t>
            </a:r>
            <a:endParaRPr lang="el-GR" dirty="0" smtClean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153400" cy="3429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ea typeface="ＭＳ Ｐゴシック" pitchFamily="-112" charset="-128"/>
              </a:rPr>
              <a:t>Relevance and validity of results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>
                <a:ea typeface="ＭＳ Ｐゴシック" pitchFamily="-112" charset="-128"/>
              </a:rPr>
              <a:t>Precision at 1? Precision above the fold?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>
                <a:ea typeface="ＭＳ Ｐゴシック" pitchFamily="-112" charset="-128"/>
              </a:rPr>
              <a:t>Comprehensiveness – must be able to deal with obscure queries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400" dirty="0" smtClean="0">
                <a:ea typeface="ＭＳ Ｐゴシック" pitchFamily="-112" charset="-128"/>
              </a:rPr>
              <a:t>Recall matters when the number of matches is very small</a:t>
            </a:r>
          </a:p>
          <a:p>
            <a:pPr lvl="2" eaLnBrk="1" hangingPunct="1">
              <a:lnSpc>
                <a:spcPct val="80000"/>
              </a:lnSpc>
            </a:pPr>
            <a:endParaRPr lang="en-US" sz="2400" dirty="0" smtClean="0">
              <a:ea typeface="ＭＳ Ｐゴシック" pitchFamily="-112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UI (User Interface) </a:t>
            </a:r>
            <a:r>
              <a:rPr lang="en-US" sz="2400" dirty="0" smtClean="0">
                <a:ea typeface="ＭＳ Ｐゴシック" pitchFamily="-112" charset="-128"/>
              </a:rPr>
              <a:t>– Simple, no clutter, error tolerant</a:t>
            </a:r>
          </a:p>
          <a:p>
            <a:pPr marL="800100" lvl="3" indent="-342900" eaLnBrk="1" hangingPunct="1">
              <a:lnSpc>
                <a:spcPct val="90000"/>
              </a:lnSpc>
              <a:buClr>
                <a:srgbClr val="437085"/>
              </a:buClr>
            </a:pPr>
            <a:r>
              <a:rPr lang="en-US" sz="2400" dirty="0" smtClean="0">
                <a:ea typeface="ＭＳ Ｐゴシック" pitchFamily="-112" charset="-128"/>
              </a:rPr>
              <a:t>No annoyances: pop-ups, etc.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ea typeface="ＭＳ Ｐゴシック" pitchFamily="-112" charset="-128"/>
              </a:rPr>
              <a:t>Trust – Results are objective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ea typeface="ＭＳ Ｐゴシック" pitchFamily="-112" charset="-128"/>
              </a:rPr>
              <a:t>Coverage of topics for </a:t>
            </a:r>
            <a:r>
              <a:rPr lang="en-US" sz="2400" dirty="0" err="1" smtClean="0">
                <a:ea typeface="ＭＳ Ｐゴシック" pitchFamily="-112" charset="-128"/>
              </a:rPr>
              <a:t>polysemic</a:t>
            </a:r>
            <a:r>
              <a:rPr lang="en-US" sz="2400" dirty="0" smtClean="0">
                <a:ea typeface="ＭＳ Ｐゴシック" pitchFamily="-112" charset="-128"/>
              </a:rPr>
              <a:t> queries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Diversity, duplicate elimination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09128C2-35AC-43C9-95F6-65D2944F2809}" type="slidenum">
              <a:rPr lang="en-US"/>
              <a:pPr/>
              <a:t>14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Αξιολόγηση από τους χρήστες</a:t>
            </a:r>
            <a:endParaRPr lang="en-US" dirty="0" smtClean="0">
              <a:ea typeface="ＭＳ Ｐゴシック" pitchFamily="-112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229600" cy="2895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ea typeface="ＭＳ Ｐゴシック" pitchFamily="-112" charset="-128"/>
              </a:rPr>
              <a:t>Pre/Post process tools provided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Mitigate user errors (auto spell check, search assist,…)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Explicit: Search within results, more like this, refine ...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Anticipative: related searches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>
              <a:ea typeface="ＭＳ Ｐゴシック" pitchFamily="-112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ea typeface="ＭＳ Ｐゴシック" pitchFamily="-112" charset="-128"/>
              </a:rPr>
              <a:t>Deal with idiosyncrasies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Web specific vocabulary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 smtClean="0">
                <a:ea typeface="ＭＳ Ｐゴシック" pitchFamily="-112" charset="-128"/>
              </a:rPr>
              <a:t>Impact on stemming, spell-check, etc.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Web addresses typed in the search box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09128C2-35AC-43C9-95F6-65D2944F2809}" type="slidenum">
              <a:rPr lang="en-US"/>
              <a:pPr/>
              <a:t>15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Αξιολόγηση από τους χρήστες</a:t>
            </a:r>
            <a:endParaRPr lang="en-US" dirty="0" smtClean="0">
              <a:ea typeface="ＭＳ Ｐゴシック" pitchFamily="-112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r" eaLnBrk="1" hangingPunct="1"/>
            <a:r>
              <a:rPr lang="el-GR" cap="none" dirty="0" smtClean="0">
                <a:ea typeface="ＭＳ Ｐゴシック" pitchFamily="-112" charset="-128"/>
              </a:rPr>
              <a:t>ΔΙΑΦΗΜΙΣΕΙΣ</a:t>
            </a:r>
            <a:r>
              <a:rPr lang="en-US" cap="none" dirty="0" smtClean="0">
                <a:ea typeface="ＭＳ Ｐゴシック" pitchFamily="-112" charset="-128"/>
              </a:rPr>
              <a:t/>
            </a:r>
            <a:br>
              <a:rPr lang="en-US" cap="none" dirty="0" smtClean="0">
                <a:ea typeface="ＭＳ Ｐゴシック" pitchFamily="-112" charset="-128"/>
              </a:rPr>
            </a:br>
            <a:endParaRPr lang="en-US" sz="2400" cap="none" dirty="0" smtClean="0">
              <a:ea typeface="ＭＳ Ｐゴシック" pitchFamily="-112" charset="-128"/>
            </a:endParaRP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16C6797-B0F8-456D-ACC5-2181AE5D5579}" type="slidenum">
              <a:rPr lang="en-US"/>
              <a:pPr/>
              <a:t>16</a:t>
            </a:fld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19.3</a:t>
            </a:r>
            <a:endParaRPr lang="en-US" sz="1600" dirty="0">
              <a:solidFill>
                <a:srgbClr val="FBFC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077200" cy="3200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 smtClean="0">
                <a:ea typeface="ＭＳ Ｐゴシック" pitchFamily="-112" charset="-128"/>
              </a:rPr>
              <a:t>Graphical  graph banners on popular web sites (branding)</a:t>
            </a:r>
            <a:endParaRPr lang="en-US" dirty="0">
              <a:ea typeface="ＭＳ Ｐゴシック" pitchFamily="-112" charset="-128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cost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per mil (CPM)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model</a:t>
            </a:r>
            <a:r>
              <a:rPr lang="en-US" dirty="0" smtClean="0">
                <a:ea typeface="ＭＳ Ｐゴシック" pitchFamily="-112" charset="-128"/>
              </a:rPr>
              <a:t>: </a:t>
            </a:r>
            <a:r>
              <a:rPr lang="en-US" dirty="0">
                <a:ea typeface="ＭＳ Ｐゴシック" pitchFamily="-112" charset="-128"/>
              </a:rPr>
              <a:t>the cost </a:t>
            </a:r>
            <a:r>
              <a:rPr lang="en-US" dirty="0" smtClean="0">
                <a:ea typeface="ＭＳ Ｐゴシック" pitchFamily="-112" charset="-128"/>
              </a:rPr>
              <a:t>of having </a:t>
            </a:r>
            <a:r>
              <a:rPr lang="en-US" dirty="0">
                <a:ea typeface="ＭＳ Ｐゴシック" pitchFamily="-112" charset="-128"/>
              </a:rPr>
              <a:t>its banner advertisement displayed 1000 </a:t>
            </a:r>
            <a:r>
              <a:rPr lang="en-US" dirty="0" smtClean="0">
                <a:ea typeface="ＭＳ Ｐゴシック" pitchFamily="-112" charset="-128"/>
              </a:rPr>
              <a:t>times </a:t>
            </a:r>
            <a:r>
              <a:rPr lang="en-US" dirty="0">
                <a:ea typeface="ＭＳ Ｐゴシック" pitchFamily="-112" charset="-128"/>
              </a:rPr>
              <a:t>(also known as </a:t>
            </a:r>
            <a:r>
              <a:rPr lang="en-US" dirty="0" smtClean="0">
                <a:ea typeface="ＭＳ Ｐゴシック" pitchFamily="-112" charset="-128"/>
              </a:rPr>
              <a:t>impressions)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cost per click (CPC) model</a:t>
            </a:r>
            <a:r>
              <a:rPr lang="en-US" dirty="0" smtClean="0">
                <a:ea typeface="ＭＳ Ｐゴシック" pitchFamily="-112" charset="-128"/>
              </a:rPr>
              <a:t>: number of clicks </a:t>
            </a:r>
            <a:r>
              <a:rPr lang="en-US" dirty="0">
                <a:ea typeface="ＭＳ Ｐゴシック" pitchFamily="-112" charset="-128"/>
              </a:rPr>
              <a:t>on the </a:t>
            </a:r>
            <a:r>
              <a:rPr lang="en-US" dirty="0" smtClean="0">
                <a:ea typeface="ＭＳ Ｐゴシック" pitchFamily="-112" charset="-128"/>
              </a:rPr>
              <a:t>advertisement (leads to </a:t>
            </a:r>
            <a:r>
              <a:rPr lang="en-US" dirty="0">
                <a:ea typeface="ＭＳ Ｐゴシック" pitchFamily="-112" charset="-128"/>
              </a:rPr>
              <a:t>a web page set up </a:t>
            </a:r>
            <a:r>
              <a:rPr lang="en-US" dirty="0" smtClean="0">
                <a:ea typeface="ＭＳ Ｐゴシック" pitchFamily="-112" charset="-128"/>
              </a:rPr>
              <a:t>to </a:t>
            </a:r>
            <a:r>
              <a:rPr lang="en-US" dirty="0">
                <a:ea typeface="ＭＳ Ｐゴシック" pitchFamily="-112" charset="-128"/>
              </a:rPr>
              <a:t>make a </a:t>
            </a:r>
            <a:r>
              <a:rPr lang="en-US" dirty="0" smtClean="0">
                <a:ea typeface="ＭＳ Ｐゴシック" pitchFamily="-112" charset="-128"/>
              </a:rPr>
              <a:t>purchase)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dirty="0" smtClean="0">
                <a:ea typeface="ＭＳ Ｐゴシック" pitchFamily="-112" charset="-128"/>
              </a:rPr>
              <a:t>brand promotion </a:t>
            </a:r>
            <a:r>
              <a:rPr lang="en-US" dirty="0" err="1" smtClean="0">
                <a:ea typeface="ＭＳ Ｐゴシック" pitchFamily="-112" charset="-128"/>
              </a:rPr>
              <a:t>vs</a:t>
            </a:r>
            <a:r>
              <a:rPr lang="en-US" dirty="0" smtClean="0">
                <a:ea typeface="ＭＳ Ｐゴシック" pitchFamily="-112" charset="-128"/>
              </a:rPr>
              <a:t> transaction-oriented advertising</a:t>
            </a:r>
            <a:endParaRPr lang="en-US" sz="800" dirty="0" smtClean="0">
              <a:ea typeface="ＭＳ Ｐゴシック" pitchFamily="-112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FE5E3F-D76D-4BD1-8563-D69F32E59B24}" type="slidenum">
              <a:rPr lang="en-US"/>
              <a:pPr/>
              <a:t>17</a:t>
            </a:fld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Ads</a:t>
            </a:r>
          </a:p>
        </p:txBody>
      </p:sp>
    </p:spTree>
    <p:extLst>
      <p:ext uri="{BB962C8B-B14F-4D97-AF65-F5344CB8AC3E}">
        <p14:creationId xmlns:p14="http://schemas.microsoft.com/office/powerpoint/2010/main" val="1111993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12" charset="-128"/>
              </a:rPr>
              <a:t>Brief (non-technical) history</a:t>
            </a:r>
          </a:p>
        </p:txBody>
      </p:sp>
      <p:sp>
        <p:nvSpPr>
          <p:cNvPr id="79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ea typeface="ＭＳ Ｐゴシック" pitchFamily="-112" charset="-128"/>
              </a:rPr>
              <a:t>Early keyword-based engines ca. 1995-1997</a:t>
            </a:r>
          </a:p>
          <a:p>
            <a:pPr lvl="1" eaLnBrk="1" hangingPunct="1"/>
            <a:r>
              <a:rPr lang="en-US" sz="2800" smtClean="0">
                <a:ea typeface="ＭＳ Ｐゴシック" pitchFamily="-112" charset="-128"/>
              </a:rPr>
              <a:t>Altavista, Excite, Infoseek, Inktomi, Lycos</a:t>
            </a:r>
          </a:p>
          <a:p>
            <a:pPr eaLnBrk="1" hangingPunct="1"/>
            <a:r>
              <a:rPr lang="en-US" sz="3200" u="sng" smtClean="0">
                <a:ea typeface="ＭＳ Ｐゴシック" pitchFamily="-112" charset="-128"/>
              </a:rPr>
              <a:t>Paid search</a:t>
            </a:r>
            <a:r>
              <a:rPr lang="en-US" sz="3200" smtClean="0">
                <a:ea typeface="ＭＳ Ｐゴシック" pitchFamily="-112" charset="-128"/>
              </a:rPr>
              <a:t> ranking: Goto (morphed into Overture.com </a:t>
            </a:r>
            <a:r>
              <a:rPr lang="en-US" sz="3200" smtClean="0">
                <a:ea typeface="ＭＳ Ｐゴシック" pitchFamily="-112" charset="-128"/>
                <a:sym typeface="Symbol" pitchFamily="-112" charset="2"/>
              </a:rPr>
              <a:t></a:t>
            </a:r>
            <a:r>
              <a:rPr lang="en-US" sz="3200" smtClean="0">
                <a:ea typeface="ＭＳ Ｐゴシック" pitchFamily="-112" charset="-128"/>
              </a:rPr>
              <a:t> Yahoo!)</a:t>
            </a:r>
          </a:p>
          <a:p>
            <a:pPr lvl="1" eaLnBrk="1" hangingPunct="1"/>
            <a:r>
              <a:rPr lang="en-US" sz="2800" smtClean="0">
                <a:ea typeface="ＭＳ Ｐゴシック" pitchFamily="-112" charset="-128"/>
              </a:rPr>
              <a:t>Your search ranking depended on how much you paid</a:t>
            </a:r>
          </a:p>
          <a:p>
            <a:pPr lvl="1" eaLnBrk="1" hangingPunct="1"/>
            <a:r>
              <a:rPr lang="en-US" sz="2800" smtClean="0">
                <a:ea typeface="ＭＳ Ｐゴシック" pitchFamily="-112" charset="-128"/>
              </a:rPr>
              <a:t>Auction for keywords: </a:t>
            </a:r>
            <a:r>
              <a:rPr lang="en-US" sz="2800" b="1" i="1" u="sng" smtClean="0">
                <a:ea typeface="ＭＳ Ｐゴシック" pitchFamily="-112" charset="-128"/>
              </a:rPr>
              <a:t>casino</a:t>
            </a:r>
            <a:r>
              <a:rPr lang="en-US" sz="2800" smtClean="0">
                <a:ea typeface="ＭＳ Ｐゴシック" pitchFamily="-112" charset="-128"/>
              </a:rPr>
              <a:t> was expensive!</a:t>
            </a:r>
          </a:p>
          <a:p>
            <a:pPr eaLnBrk="1" hangingPunct="1"/>
            <a:endParaRPr lang="en-US" smtClean="0">
              <a:ea typeface="ＭＳ Ｐゴシック" pitchFamily="-112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FE5E3F-D76D-4BD1-8563-D69F32E59B24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077200" cy="3200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 smtClean="0">
                <a:ea typeface="ＭＳ Ｐゴシック" pitchFamily="-112" charset="-128"/>
              </a:rPr>
              <a:t>In </a:t>
            </a:r>
            <a:r>
              <a:rPr lang="en-US" dirty="0">
                <a:ea typeface="ＭＳ Ｐゴシック" pitchFamily="-112" charset="-128"/>
              </a:rPr>
              <a:t>response to the query </a:t>
            </a:r>
            <a:r>
              <a:rPr lang="en-US" i="1" dirty="0" smtClean="0">
                <a:ea typeface="ＭＳ Ｐゴシック" pitchFamily="-112" charset="-128"/>
              </a:rPr>
              <a:t>q</a:t>
            </a:r>
            <a:r>
              <a:rPr lang="en-US" dirty="0" smtClean="0">
                <a:ea typeface="ＭＳ Ｐゴシック" pitchFamily="-112" charset="-128"/>
              </a:rPr>
              <a:t>, </a:t>
            </a:r>
            <a:r>
              <a:rPr lang="en-US" dirty="0" err="1" smtClean="0">
                <a:ea typeface="ＭＳ Ｐゴシック" pitchFamily="-112" charset="-128"/>
              </a:rPr>
              <a:t>Goto</a:t>
            </a:r>
            <a:endParaRPr lang="el-GR" dirty="0" smtClean="0">
              <a:ea typeface="ＭＳ Ｐゴシック" pitchFamily="-112" charset="-128"/>
            </a:endParaRPr>
          </a:p>
          <a:p>
            <a:pPr marL="0" indent="0" eaLnBrk="1" hangingPunct="1">
              <a:buFont typeface="Wingdings" pitchFamily="2" charset="2"/>
              <a:buChar char="§"/>
            </a:pPr>
            <a:r>
              <a:rPr lang="el-GR" dirty="0" smtClean="0">
                <a:ea typeface="ＭＳ Ｐゴシック" pitchFamily="-112" charset="-128"/>
              </a:rPr>
              <a:t> </a:t>
            </a:r>
            <a:r>
              <a:rPr lang="en-US" dirty="0" smtClean="0">
                <a:ea typeface="ＭＳ Ｐゴシック" pitchFamily="-112" charset="-128"/>
              </a:rPr>
              <a:t>return </a:t>
            </a:r>
            <a:r>
              <a:rPr lang="en-US" dirty="0">
                <a:ea typeface="ＭＳ Ｐゴシック" pitchFamily="-112" charset="-128"/>
              </a:rPr>
              <a:t>the pages of all </a:t>
            </a:r>
            <a:r>
              <a:rPr lang="en-US" dirty="0" smtClean="0">
                <a:ea typeface="ＭＳ Ｐゴシック" pitchFamily="-112" charset="-128"/>
              </a:rPr>
              <a:t>advertisers</a:t>
            </a:r>
            <a:r>
              <a:rPr lang="el-GR" dirty="0" smtClean="0">
                <a:ea typeface="ＭＳ Ｐゴシック" pitchFamily="-112" charset="-128"/>
              </a:rPr>
              <a:t> </a:t>
            </a:r>
            <a:r>
              <a:rPr lang="en-US" dirty="0" smtClean="0">
                <a:ea typeface="ＭＳ Ｐゴシック" pitchFamily="-112" charset="-128"/>
              </a:rPr>
              <a:t>who </a:t>
            </a:r>
            <a:r>
              <a:rPr lang="en-US" dirty="0">
                <a:ea typeface="ＭＳ Ｐゴシック" pitchFamily="-112" charset="-128"/>
              </a:rPr>
              <a:t>bid for </a:t>
            </a:r>
            <a:r>
              <a:rPr lang="en-US" i="1" dirty="0">
                <a:ea typeface="ＭＳ Ｐゴシック" pitchFamily="-112" charset="-128"/>
              </a:rPr>
              <a:t>q</a:t>
            </a:r>
            <a:r>
              <a:rPr lang="en-US" dirty="0">
                <a:ea typeface="ＭＳ Ｐゴシック" pitchFamily="-112" charset="-128"/>
              </a:rPr>
              <a:t>, ordered by their bids. </a:t>
            </a:r>
            <a:endParaRPr lang="en-US" dirty="0" smtClean="0">
              <a:ea typeface="ＭＳ Ｐゴシック" pitchFamily="-112" charset="-128"/>
            </a:endParaRPr>
          </a:p>
          <a:p>
            <a:pPr eaLnBrk="1" hangingPunct="1"/>
            <a:r>
              <a:rPr lang="en-US" dirty="0">
                <a:ea typeface="ＭＳ Ｐゴシック" pitchFamily="-112" charset="-128"/>
              </a:rPr>
              <a:t>w</a:t>
            </a:r>
            <a:r>
              <a:rPr lang="en-US" dirty="0" smtClean="0">
                <a:ea typeface="ＭＳ Ｐゴシック" pitchFamily="-112" charset="-128"/>
              </a:rPr>
              <a:t>hen </a:t>
            </a:r>
            <a:r>
              <a:rPr lang="en-US" dirty="0">
                <a:ea typeface="ＭＳ Ｐゴシック" pitchFamily="-112" charset="-128"/>
              </a:rPr>
              <a:t>the user </a:t>
            </a:r>
            <a:r>
              <a:rPr lang="en-US" dirty="0" smtClean="0">
                <a:ea typeface="ＭＳ Ｐゴシック" pitchFamily="-112" charset="-128"/>
              </a:rPr>
              <a:t>clicked on </a:t>
            </a:r>
            <a:r>
              <a:rPr lang="en-US" dirty="0">
                <a:ea typeface="ＭＳ Ｐゴシック" pitchFamily="-112" charset="-128"/>
              </a:rPr>
              <a:t>one of the </a:t>
            </a:r>
            <a:r>
              <a:rPr lang="en-US" dirty="0" smtClean="0">
                <a:ea typeface="ＭＳ Ｐゴシック" pitchFamily="-112" charset="-128"/>
              </a:rPr>
              <a:t>returned results</a:t>
            </a:r>
            <a:r>
              <a:rPr lang="en-US" dirty="0">
                <a:ea typeface="ＭＳ Ｐゴシック" pitchFamily="-112" charset="-128"/>
              </a:rPr>
              <a:t>, the corresponding advertiser </a:t>
            </a:r>
            <a:r>
              <a:rPr lang="en-US" dirty="0" smtClean="0">
                <a:ea typeface="ＭＳ Ｐゴシック" pitchFamily="-112" charset="-128"/>
              </a:rPr>
              <a:t>payment </a:t>
            </a:r>
            <a:r>
              <a:rPr lang="en-US" dirty="0">
                <a:ea typeface="ＭＳ Ｐゴシック" pitchFamily="-112" charset="-128"/>
              </a:rPr>
              <a:t>to </a:t>
            </a:r>
            <a:r>
              <a:rPr lang="en-US" dirty="0" err="1">
                <a:ea typeface="ＭＳ Ｐゴシック" pitchFamily="-112" charset="-128"/>
              </a:rPr>
              <a:t>Goto</a:t>
            </a:r>
            <a:r>
              <a:rPr lang="en-US" dirty="0">
                <a:ea typeface="ＭＳ Ｐゴシック" pitchFamily="-112" charset="-128"/>
              </a:rPr>
              <a:t> </a:t>
            </a:r>
            <a:endParaRPr lang="en-US" dirty="0" smtClean="0">
              <a:ea typeface="ＭＳ Ｐゴシック" pitchFamily="-112" charset="-128"/>
            </a:endParaRP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Initially, payment equal to </a:t>
            </a:r>
            <a:r>
              <a:rPr lang="en-US" dirty="0">
                <a:ea typeface="ＭＳ Ｐゴシック" pitchFamily="-112" charset="-128"/>
              </a:rPr>
              <a:t>bid for </a:t>
            </a:r>
            <a:r>
              <a:rPr lang="en-US" dirty="0" smtClean="0">
                <a:ea typeface="ＭＳ Ｐゴシック" pitchFamily="-112" charset="-128"/>
              </a:rPr>
              <a:t>q</a:t>
            </a:r>
          </a:p>
          <a:p>
            <a:pPr lvl="1" eaLnBrk="1" hangingPunct="1"/>
            <a:endParaRPr lang="en-US" sz="800" dirty="0">
              <a:ea typeface="ＭＳ Ｐゴシック" pitchFamily="-112" charset="-128"/>
            </a:endParaRPr>
          </a:p>
          <a:p>
            <a:pPr lvl="1" eaLnBrk="1" hangingPunct="1"/>
            <a:r>
              <a:rPr lang="en-US" sz="3200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Sponsored search </a:t>
            </a:r>
            <a:r>
              <a:rPr lang="en-US" sz="3200" dirty="0" smtClean="0">
                <a:ea typeface="ＭＳ Ｐゴシック" pitchFamily="-112" charset="-128"/>
              </a:rPr>
              <a:t>or </a:t>
            </a:r>
            <a:r>
              <a:rPr lang="en-US" sz="3200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Search advertising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FE5E3F-D76D-4BD1-8563-D69F32E59B24}" type="slidenum">
              <a:rPr lang="en-US"/>
              <a:pPr/>
              <a:t>19</a:t>
            </a:fld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Ads in </a:t>
            </a:r>
            <a:r>
              <a:rPr lang="en-US" dirty="0" err="1" smtClean="0">
                <a:ea typeface="ＭＳ Ｐゴシック" pitchFamily="-112" charset="-128"/>
              </a:rPr>
              <a:t>Goto</a:t>
            </a:r>
            <a:endParaRPr lang="en-US" dirty="0" smtClean="0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453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>
                <a:ea typeface="ＭＳ Ｐゴシック" pitchFamily="-112" charset="-128"/>
              </a:rPr>
              <a:t>Τι θα </a:t>
            </a:r>
            <a:r>
              <a:rPr lang="el-GR" dirty="0" smtClean="0">
                <a:ea typeface="ＭＳ Ｐゴシック" pitchFamily="-112" charset="-128"/>
              </a:rPr>
              <a:t>δούμε σήμερα;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438400"/>
            <a:ext cx="7620000" cy="1828800"/>
          </a:xfrm>
        </p:spPr>
        <p:txBody>
          <a:bodyPr/>
          <a:lstStyle/>
          <a:p>
            <a:pPr eaLnBrk="1" hangingPunct="1"/>
            <a:r>
              <a:rPr lang="el-GR" sz="3000" dirty="0" smtClean="0">
                <a:ea typeface="ＭＳ Ｐゴシック" pitchFamily="-112" charset="-128"/>
              </a:rPr>
              <a:t>Τι ψάχνουν οι χρήστες</a:t>
            </a:r>
            <a:endParaRPr lang="en-US" sz="3000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3000" dirty="0" smtClean="0">
                <a:ea typeface="ＭＳ Ｐゴシック" pitchFamily="-112" charset="-128"/>
              </a:rPr>
              <a:t>Διαφημίσεις</a:t>
            </a:r>
          </a:p>
          <a:p>
            <a:pPr eaLnBrk="1" hangingPunct="1"/>
            <a:r>
              <a:rPr lang="en-US" sz="3000" dirty="0" smtClean="0">
                <a:ea typeface="ＭＳ Ｐゴシック" pitchFamily="-112" charset="-128"/>
              </a:rPr>
              <a:t>Spam</a:t>
            </a:r>
            <a:endParaRPr lang="el-GR" sz="3000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3000" dirty="0" smtClean="0">
                <a:ea typeface="ＭＳ Ｐゴシック" pitchFamily="-112" charset="-128"/>
              </a:rPr>
              <a:t>Πόσο μεγάλος είναι ο Ιστός;</a:t>
            </a:r>
            <a:endParaRPr lang="en-US" sz="3000" dirty="0" smtClean="0">
              <a:ea typeface="ＭＳ Ｐゴシック" pitchFamily="-112" charset="-128"/>
            </a:endParaRPr>
          </a:p>
          <a:p>
            <a:pPr eaLnBrk="1" hangingPunct="1"/>
            <a:endParaRPr lang="el-GR" sz="2600" dirty="0" smtClean="0">
              <a:ea typeface="ＭＳ Ｐゴシック" pitchFamily="-112" charset="-128"/>
            </a:endParaRP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9364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19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FE5E3F-D76D-4BD1-8563-D69F32E59B24}" type="slidenum">
              <a:rPr lang="en-US"/>
              <a:pPr/>
              <a:t>20</a:t>
            </a:fld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Ads in </a:t>
            </a:r>
            <a:r>
              <a:rPr lang="en-US" dirty="0" err="1" smtClean="0">
                <a:ea typeface="ＭＳ Ｐゴシック" pitchFamily="-112" charset="-128"/>
              </a:rPr>
              <a:t>Goto</a:t>
            </a:r>
            <a:endParaRPr lang="en-US" dirty="0" smtClean="0">
              <a:ea typeface="ＭＳ Ｐゴシック" pitchFamily="-112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828800"/>
            <a:ext cx="6629400" cy="4797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8453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077200" cy="3200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>
                <a:ea typeface="ＭＳ Ｐゴシック" pitchFamily="-112" charset="-128"/>
              </a:rPr>
              <a:t>P</a:t>
            </a:r>
            <a:r>
              <a:rPr lang="en-US" dirty="0" smtClean="0">
                <a:ea typeface="ＭＳ Ｐゴシック" pitchFamily="-112" charset="-128"/>
              </a:rPr>
              <a:t>rovide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pure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search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results </a:t>
            </a:r>
            <a:r>
              <a:rPr lang="en-US" dirty="0" smtClean="0">
                <a:ea typeface="ＭＳ Ｐゴシック" pitchFamily="-112" charset="-128"/>
              </a:rPr>
              <a:t>(generally </a:t>
            </a:r>
            <a:r>
              <a:rPr lang="en-US" dirty="0">
                <a:ea typeface="ＭＳ Ｐゴシック" pitchFamily="-112" charset="-128"/>
              </a:rPr>
              <a:t>known as algorithmic </a:t>
            </a:r>
            <a:r>
              <a:rPr lang="en-US" dirty="0" smtClean="0">
                <a:ea typeface="ＭＳ Ｐゴシック" pitchFamily="-112" charset="-128"/>
              </a:rPr>
              <a:t>or organic search </a:t>
            </a:r>
            <a:r>
              <a:rPr lang="en-US" dirty="0">
                <a:ea typeface="ＭＳ Ｐゴシック" pitchFamily="-112" charset="-128"/>
              </a:rPr>
              <a:t>results) as the primary response to </a:t>
            </a:r>
            <a:r>
              <a:rPr lang="en-US" dirty="0" smtClean="0">
                <a:ea typeface="ＭＳ Ｐゴシック" pitchFamily="-112" charset="-128"/>
              </a:rPr>
              <a:t>a user’s </a:t>
            </a:r>
            <a:r>
              <a:rPr lang="en-US" dirty="0">
                <a:ea typeface="ＭＳ Ｐゴシック" pitchFamily="-112" charset="-128"/>
              </a:rPr>
              <a:t>search, </a:t>
            </a:r>
            <a:endParaRPr lang="en-US" dirty="0" smtClean="0">
              <a:ea typeface="ＭＳ Ｐゴシック" pitchFamily="-112" charset="-128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en-US" dirty="0" smtClean="0">
                <a:ea typeface="ＭＳ Ｐゴシック" pitchFamily="-112" charset="-128"/>
              </a:rPr>
              <a:t>together </a:t>
            </a:r>
            <a:r>
              <a:rPr lang="en-US" dirty="0">
                <a:ea typeface="ＭＳ Ｐゴシック" pitchFamily="-112" charset="-128"/>
              </a:rPr>
              <a:t>with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sponsored search results </a:t>
            </a:r>
            <a:r>
              <a:rPr lang="en-US" dirty="0">
                <a:ea typeface="ＭＳ Ｐゴシック" pitchFamily="-112" charset="-128"/>
              </a:rPr>
              <a:t>displayed </a:t>
            </a:r>
            <a:r>
              <a:rPr lang="en-US" dirty="0" smtClean="0">
                <a:ea typeface="ＭＳ Ｐゴシック" pitchFamily="-112" charset="-128"/>
              </a:rPr>
              <a:t>separately and </a:t>
            </a:r>
            <a:r>
              <a:rPr lang="en-US" dirty="0">
                <a:ea typeface="ＭＳ Ｐゴシック" pitchFamily="-112" charset="-128"/>
              </a:rPr>
              <a:t>distinctively to the right of the algorithmic results. </a:t>
            </a:r>
            <a:endParaRPr lang="en-US" sz="800" dirty="0" smtClean="0">
              <a:ea typeface="ＭＳ Ｐゴシック" pitchFamily="-112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FE5E3F-D76D-4BD1-8563-D69F32E59B24}" type="slidenum">
              <a:rPr lang="en-US"/>
              <a:pPr/>
              <a:t>21</a:t>
            </a:fld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Ads</a:t>
            </a:r>
          </a:p>
        </p:txBody>
      </p:sp>
    </p:spTree>
    <p:extLst>
      <p:ext uri="{BB962C8B-B14F-4D97-AF65-F5344CB8AC3E}">
        <p14:creationId xmlns:p14="http://schemas.microsoft.com/office/powerpoint/2010/main" val="1111993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>
              <a:ea typeface="ＭＳ Ｐゴシック" pitchFamily="-112" charset="-128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l-GR" smtClean="0">
              <a:ea typeface="ＭＳ Ｐゴシック" pitchFamily="-112" charset="-128"/>
            </a:endParaRP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8288"/>
            <a:ext cx="9144000" cy="658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4992688" y="5938838"/>
            <a:ext cx="3846512" cy="466725"/>
          </a:xfrm>
          <a:prstGeom prst="leftArrowCallout">
            <a:avLst>
              <a:gd name="adj1" fmla="val 25000"/>
              <a:gd name="adj2" fmla="val 25000"/>
              <a:gd name="adj3" fmla="val 137358"/>
              <a:gd name="adj4" fmla="val 6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>
                <a:latin typeface="Times" pitchFamily="-112" charset="0"/>
              </a:rPr>
              <a:t>Algorithmic results.</a:t>
            </a:r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4876800" y="2827338"/>
            <a:ext cx="2357438" cy="830262"/>
          </a:xfrm>
          <a:prstGeom prst="rightArrowCallout">
            <a:avLst>
              <a:gd name="adj1" fmla="val 25000"/>
              <a:gd name="adj2" fmla="val 25000"/>
              <a:gd name="adj3" fmla="val 33310"/>
              <a:gd name="adj4" fmla="val 66667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>
                <a:latin typeface="Times" pitchFamily="-112" charset="0"/>
              </a:rPr>
              <a:t>Paid</a:t>
            </a:r>
          </a:p>
          <a:p>
            <a:pPr algn="ctr" eaLnBrk="0" hangingPunct="0"/>
            <a:r>
              <a:rPr lang="en-US">
                <a:latin typeface="Times" pitchFamily="-112" charset="0"/>
              </a:rPr>
              <a:t>Search Ads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BEC0370-A48A-4F4C-881F-03CF741B0AD6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077200" cy="3200400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Search Engine Marketing  (SEM)</a:t>
            </a:r>
            <a:endParaRPr lang="en-US" b="1" dirty="0">
              <a:solidFill>
                <a:schemeClr val="accent6">
                  <a:lumMod val="75000"/>
                </a:schemeClr>
              </a:solidFill>
              <a:ea typeface="ＭＳ Ｐゴシック" pitchFamily="-112" charset="-128"/>
            </a:endParaRPr>
          </a:p>
          <a:p>
            <a:pPr marL="0" indent="0" eaLnBrk="1" hangingPunct="1">
              <a:buNone/>
            </a:pPr>
            <a:r>
              <a:rPr lang="en-US" dirty="0">
                <a:ea typeface="ＭＳ Ｐゴシック" pitchFamily="-112" charset="-128"/>
              </a:rPr>
              <a:t>U</a:t>
            </a:r>
            <a:r>
              <a:rPr lang="en-US" dirty="0" smtClean="0">
                <a:ea typeface="ＭＳ Ｐゴシック" pitchFamily="-112" charset="-128"/>
              </a:rPr>
              <a:t>nderstanding </a:t>
            </a:r>
            <a:r>
              <a:rPr lang="en-US" dirty="0">
                <a:ea typeface="ＭＳ Ｐゴシック" pitchFamily="-112" charset="-128"/>
              </a:rPr>
              <a:t>how search engines do </a:t>
            </a:r>
            <a:r>
              <a:rPr lang="en-US" dirty="0" smtClean="0">
                <a:ea typeface="ＭＳ Ｐゴシック" pitchFamily="-112" charset="-128"/>
              </a:rPr>
              <a:t>ranking </a:t>
            </a:r>
            <a:r>
              <a:rPr lang="en-US" dirty="0">
                <a:ea typeface="ＭＳ Ｐゴシック" pitchFamily="-112" charset="-128"/>
              </a:rPr>
              <a:t>and how </a:t>
            </a:r>
            <a:r>
              <a:rPr lang="en-US" dirty="0" smtClean="0">
                <a:ea typeface="ＭＳ Ｐゴシック" pitchFamily="-112" charset="-128"/>
              </a:rPr>
              <a:t>to allocate </a:t>
            </a:r>
            <a:r>
              <a:rPr lang="en-US" dirty="0">
                <a:ea typeface="ＭＳ Ｐゴシック" pitchFamily="-112" charset="-128"/>
              </a:rPr>
              <a:t>marketing campaign budgets to different keywords and to </a:t>
            </a:r>
            <a:r>
              <a:rPr lang="en-US" dirty="0" smtClean="0">
                <a:ea typeface="ＭＳ Ｐゴシック" pitchFamily="-112" charset="-128"/>
              </a:rPr>
              <a:t>different sponsored </a:t>
            </a:r>
            <a:r>
              <a:rPr lang="en-US" dirty="0">
                <a:ea typeface="ＭＳ Ｐゴシック" pitchFamily="-112" charset="-128"/>
              </a:rPr>
              <a:t>search engines </a:t>
            </a:r>
            <a:endParaRPr lang="en-US" dirty="0" smtClean="0">
              <a:ea typeface="ＭＳ Ｐゴシック" pitchFamily="-112" charset="-128"/>
            </a:endParaRPr>
          </a:p>
          <a:p>
            <a:pPr marL="0" indent="0" eaLnBrk="1" hangingPunct="1">
              <a:buNone/>
            </a:pPr>
            <a:endParaRPr lang="en-US" dirty="0" smtClean="0">
              <a:ea typeface="ＭＳ Ｐゴシック" pitchFamily="-112" charset="-128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Click spam</a:t>
            </a:r>
            <a:r>
              <a:rPr lang="en-US" dirty="0" smtClean="0">
                <a:ea typeface="ＭＳ Ｐゴシック" pitchFamily="-112" charset="-128"/>
              </a:rPr>
              <a:t>: clicks </a:t>
            </a:r>
            <a:r>
              <a:rPr lang="en-US" dirty="0">
                <a:ea typeface="ＭＳ Ｐゴシック" pitchFamily="-112" charset="-128"/>
              </a:rPr>
              <a:t>on sponsored search results that are not from </a:t>
            </a:r>
            <a:r>
              <a:rPr lang="en-US" dirty="0" smtClean="0">
                <a:ea typeface="ＭＳ Ｐゴシック" pitchFamily="-112" charset="-128"/>
              </a:rPr>
              <a:t>bona ﬁde </a:t>
            </a:r>
            <a:r>
              <a:rPr lang="en-US" dirty="0">
                <a:ea typeface="ＭＳ Ｐゴシック" pitchFamily="-112" charset="-128"/>
              </a:rPr>
              <a:t>search users. </a:t>
            </a:r>
            <a:endParaRPr lang="en-US" dirty="0" smtClean="0">
              <a:ea typeface="ＭＳ Ｐゴシック" pitchFamily="-112" charset="-128"/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en-US" dirty="0" smtClean="0">
                <a:ea typeface="ＭＳ Ｐゴシック" pitchFamily="-112" charset="-128"/>
              </a:rPr>
              <a:t>For </a:t>
            </a:r>
            <a:r>
              <a:rPr lang="en-US" dirty="0">
                <a:ea typeface="ＭＳ Ｐゴシック" pitchFamily="-112" charset="-128"/>
              </a:rPr>
              <a:t>instance, a devious </a:t>
            </a:r>
            <a:r>
              <a:rPr lang="en-US" dirty="0" smtClean="0">
                <a:ea typeface="ＭＳ Ｐゴシック" pitchFamily="-112" charset="-128"/>
              </a:rPr>
              <a:t>advertiser</a:t>
            </a:r>
            <a:endParaRPr lang="en-US" sz="400" dirty="0" smtClean="0">
              <a:ea typeface="ＭＳ Ｐゴシック" pitchFamily="-112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FE5E3F-D76D-4BD1-8563-D69F32E59B24}" type="slidenum">
              <a:rPr lang="en-US"/>
              <a:pPr/>
              <a:t>23</a:t>
            </a:fld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Ads</a:t>
            </a:r>
          </a:p>
        </p:txBody>
      </p:sp>
    </p:spTree>
    <p:extLst>
      <p:ext uri="{BB962C8B-B14F-4D97-AF65-F5344CB8AC3E}">
        <p14:creationId xmlns:p14="http://schemas.microsoft.com/office/powerpoint/2010/main" val="1723233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077200" cy="3200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Paid inclusion: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-112" charset="-128"/>
              </a:rPr>
              <a:t>pay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ea typeface="ＭＳ Ｐゴシック" pitchFamily="-112" charset="-128"/>
              </a:rPr>
              <a:t>to have one’s web page included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ea typeface="ＭＳ Ｐゴシック" pitchFamily="-112" charset="-128"/>
              </a:rPr>
              <a:t>in the search engine’s index 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pitchFamily="-112" charset="-128"/>
            </a:endParaRPr>
          </a:p>
          <a:p>
            <a:pPr marL="0" indent="0" eaLnBrk="1" hangingPunct="1">
              <a:buNone/>
            </a:pP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pitchFamily="-112" charset="-128"/>
            </a:endParaRPr>
          </a:p>
          <a:p>
            <a:pPr marL="0" indent="0" eaLnBrk="1" hangingPunct="1">
              <a:buNone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-112" charset="-128"/>
              </a:rPr>
              <a:t>Different search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ea typeface="ＭＳ Ｐゴシック" pitchFamily="-112" charset="-128"/>
              </a:rPr>
              <a:t>engines have 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  <a:ea typeface="ＭＳ Ｐゴシック" pitchFamily="-112" charset="-128"/>
              </a:rPr>
              <a:t>different policies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-112" charset="-128"/>
              </a:rPr>
              <a:t>on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ea typeface="ＭＳ Ｐゴシック" pitchFamily="-112" charset="-128"/>
              </a:rPr>
              <a:t>whether to allow paid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-112" charset="-128"/>
              </a:rPr>
              <a:t>inclusion, and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ea typeface="ＭＳ Ｐゴシック" pitchFamily="-112" charset="-128"/>
              </a:rPr>
              <a:t>whether such a payment has any effect on ranking in search results.</a:t>
            </a:r>
            <a:endParaRPr lang="en-US" sz="400" dirty="0" smtClean="0">
              <a:solidFill>
                <a:schemeClr val="tx2">
                  <a:lumMod val="50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FE5E3F-D76D-4BD1-8563-D69F32E59B24}" type="slidenum">
              <a:rPr lang="en-US"/>
              <a:pPr/>
              <a:t>24</a:t>
            </a:fld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Ads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525780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accent6">
                    <a:lumMod val="50000"/>
                  </a:schemeClr>
                </a:solidFill>
                <a:latin typeface="+mn-lt"/>
                <a:ea typeface="ＭＳ Ｐゴシック" pitchFamily="-112" charset="-128"/>
                <a:cs typeface="ＭＳ Ｐゴシック" pitchFamily="-65" charset="-128"/>
              </a:rPr>
              <a:t>Similar problems with TV/newspapers</a:t>
            </a:r>
            <a:endParaRPr lang="el-GR" sz="2800" i="1" dirty="0">
              <a:solidFill>
                <a:schemeClr val="accent6">
                  <a:lumMod val="50000"/>
                </a:schemeClr>
              </a:solidFill>
              <a:latin typeface="+mn-lt"/>
              <a:ea typeface="ＭＳ Ｐゴシック" pitchFamily="-112" charset="-128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826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077200" cy="3200400"/>
          </a:xfrm>
        </p:spPr>
        <p:txBody>
          <a:bodyPr/>
          <a:lstStyle/>
          <a:p>
            <a:r>
              <a:rPr lang="en-US" dirty="0" smtClean="0"/>
              <a:t>Advertisers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bid for keywords </a:t>
            </a:r>
            <a:r>
              <a:rPr lang="en-US" dirty="0" smtClean="0"/>
              <a:t>– sale by auction.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Open system</a:t>
            </a:r>
            <a:r>
              <a:rPr lang="en-US" dirty="0" smtClean="0"/>
              <a:t>: Anybody can participate and bid on keywords.</a:t>
            </a:r>
          </a:p>
          <a:p>
            <a:r>
              <a:rPr lang="en-US" dirty="0" smtClean="0"/>
              <a:t>Advertisers are only charged when somebody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clicks</a:t>
            </a:r>
            <a:r>
              <a:rPr lang="en-US" dirty="0" smtClean="0"/>
              <a:t> on their </a:t>
            </a:r>
            <a:r>
              <a:rPr lang="en-US" dirty="0" err="1" smtClean="0"/>
              <a:t>ad.</a:t>
            </a:r>
            <a:endParaRPr lang="en-US" dirty="0" smtClean="0"/>
          </a:p>
          <a:p>
            <a:r>
              <a:rPr lang="en-US" dirty="0" smtClean="0"/>
              <a:t>Important area for search engines –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computational advertising.</a:t>
            </a:r>
          </a:p>
          <a:p>
            <a:pPr lvl="1"/>
            <a:r>
              <a:rPr lang="en-US" dirty="0" smtClean="0"/>
              <a:t>an additional fraction of a cent from each ad means billions of additional revenue for the search engine.</a:t>
            </a:r>
            <a:endParaRPr lang="en-US" sz="400" dirty="0" smtClean="0">
              <a:solidFill>
                <a:schemeClr val="tx2">
                  <a:lumMod val="50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FE5E3F-D76D-4BD1-8563-D69F32E59B24}" type="slidenum">
              <a:rPr lang="en-US"/>
              <a:pPr/>
              <a:t>25</a:t>
            </a:fld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How are ads ranked?</a:t>
            </a:r>
          </a:p>
        </p:txBody>
      </p:sp>
    </p:spTree>
    <p:extLst>
      <p:ext uri="{BB962C8B-B14F-4D97-AF65-F5344CB8AC3E}">
        <p14:creationId xmlns:p14="http://schemas.microsoft.com/office/powerpoint/2010/main" val="79826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077200" cy="3200400"/>
          </a:xfrm>
        </p:spPr>
        <p:txBody>
          <a:bodyPr/>
          <a:lstStyle/>
          <a:p>
            <a:r>
              <a:rPr lang="en-US" dirty="0" smtClean="0"/>
              <a:t>How does the auction determine an ad’s rank and the price paid for the ad?</a:t>
            </a:r>
          </a:p>
          <a:p>
            <a:pPr lvl="1"/>
            <a:r>
              <a:rPr lang="en-US" dirty="0" smtClean="0"/>
              <a:t>Basis is a second price auction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FE5E3F-D76D-4BD1-8563-D69F32E59B24}" type="slidenum">
              <a:rPr lang="en-US"/>
              <a:pPr/>
              <a:t>26</a:t>
            </a:fld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How are ads ranked?</a:t>
            </a:r>
          </a:p>
        </p:txBody>
      </p:sp>
    </p:spTree>
    <p:extLst>
      <p:ext uri="{BB962C8B-B14F-4D97-AF65-F5344CB8AC3E}">
        <p14:creationId xmlns:p14="http://schemas.microsoft.com/office/powerpoint/2010/main" val="79826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27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5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Google’s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second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price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auction</a:t>
            </a:r>
            <a:endParaRPr lang="de-DE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-32" y="3214710"/>
            <a:ext cx="8991632" cy="295749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de-DE" sz="2200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200" dirty="0" smtClean="0">
                <a:solidFill>
                  <a:srgbClr val="0070C0"/>
                </a:solidFill>
                <a:latin typeface="+mj-lt"/>
              </a:rPr>
              <a:t>bid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: maximum bid for a click by advertiser</a:t>
            </a: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0070C0"/>
                </a:solidFill>
                <a:latin typeface="+mj-lt"/>
              </a:rPr>
              <a:t> CTR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: click-through rate: when an ad is displayed, what percentage of time do users click on it? </a:t>
            </a:r>
            <a:r>
              <a:rPr lang="en-US" sz="2200" dirty="0" smtClean="0">
                <a:solidFill>
                  <a:srgbClr val="0070C0"/>
                </a:solidFill>
                <a:latin typeface="+mj-lt"/>
              </a:rPr>
              <a:t>CTR is a measure of </a:t>
            </a:r>
            <a:r>
              <a:rPr lang="de-DE" sz="2200" dirty="0" err="1" smtClean="0">
                <a:solidFill>
                  <a:srgbClr val="0070C0"/>
                </a:solidFill>
                <a:latin typeface="+mj-lt"/>
              </a:rPr>
              <a:t>relevance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0070C0"/>
                </a:solidFill>
                <a:latin typeface="+mj-lt"/>
              </a:rPr>
              <a:t> ad rank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: bid × CTR: this trades off (</a:t>
            </a:r>
            <a:r>
              <a:rPr lang="en-US" sz="2200" dirty="0" err="1" smtClean="0">
                <a:solidFill>
                  <a:schemeClr val="tx1"/>
                </a:solidFill>
                <a:latin typeface="+mj-lt"/>
              </a:rPr>
              <a:t>i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) how much money the advertiser is willing to pay against (ii) how relevant the ad is</a:t>
            </a: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de-DE" sz="2200" dirty="0" smtClean="0">
                <a:solidFill>
                  <a:srgbClr val="0070C0"/>
                </a:solidFill>
                <a:latin typeface="+mj-lt"/>
              </a:rPr>
              <a:t> rank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: rank in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auction</a:t>
            </a:r>
            <a:endParaRPr lang="de-DE" sz="2200" dirty="0" smtClean="0">
              <a:solidFill>
                <a:schemeClr val="tx1"/>
              </a:solidFill>
              <a:latin typeface="+mj-lt"/>
            </a:endParaRP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0070C0"/>
                </a:solidFill>
                <a:latin typeface="+mj-lt"/>
              </a:rPr>
              <a:t> paid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: second price auction price paid by advertise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r</a:t>
            </a: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pic>
        <p:nvPicPr>
          <p:cNvPr id="7" name="Picture 6" descr="192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95" y="1500174"/>
            <a:ext cx="5889545" cy="142876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28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5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Google’s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second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price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auction</a:t>
            </a:r>
            <a:endParaRPr lang="de-DE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-32" y="2928934"/>
            <a:ext cx="8929750" cy="392906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buClr>
                <a:srgbClr val="336699"/>
              </a:buClr>
            </a:pPr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pPr lvl="1">
              <a:buClr>
                <a:srgbClr val="336699"/>
              </a:buClr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Second price auction: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The advertiser pays the minimum amount </a:t>
            </a:r>
          </a:p>
          <a:p>
            <a:pPr lvl="1">
              <a:buClr>
                <a:srgbClr val="336699"/>
              </a:buClr>
            </a:pPr>
            <a:r>
              <a:rPr lang="en-US" dirty="0" smtClean="0">
                <a:solidFill>
                  <a:srgbClr val="0070C0"/>
                </a:solidFill>
                <a:latin typeface="+mj-lt"/>
              </a:rPr>
              <a:t>necessary to maintain their position in the auction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(plus 1 cent).</a:t>
            </a:r>
          </a:p>
          <a:p>
            <a:pPr lvl="1"/>
            <a:endParaRPr lang="en-US" sz="1000" dirty="0" smtClean="0">
              <a:solidFill>
                <a:schemeClr val="tx1"/>
              </a:solidFill>
              <a:latin typeface="+mj-lt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j-lt"/>
              </a:rPr>
              <a:t>price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× CTR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= bid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× CTR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(this will result in rank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=rank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lvl="1"/>
            <a:endParaRPr lang="en-US" sz="1000" dirty="0" smtClean="0">
              <a:solidFill>
                <a:schemeClr val="tx1"/>
              </a:solidFill>
              <a:latin typeface="+mj-lt"/>
            </a:endParaRPr>
          </a:p>
          <a:p>
            <a:pPr lvl="1"/>
            <a:r>
              <a:rPr lang="de-DE" dirty="0" smtClean="0">
                <a:solidFill>
                  <a:schemeClr val="tx1"/>
                </a:solidFill>
                <a:latin typeface="+mj-lt"/>
              </a:rPr>
              <a:t>price</a:t>
            </a:r>
            <a:r>
              <a:rPr lang="de-DE" baseline="-25000" dirty="0" smtClean="0">
                <a:solidFill>
                  <a:schemeClr val="tx1"/>
                </a:solidFill>
                <a:latin typeface="+mj-lt"/>
              </a:rPr>
              <a:t>1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= bid</a:t>
            </a:r>
            <a:r>
              <a:rPr lang="de-DE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× CTR</a:t>
            </a:r>
            <a:r>
              <a:rPr lang="de-DE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/ CTR</a:t>
            </a:r>
            <a:r>
              <a:rPr lang="de-DE" baseline="-25000" dirty="0" smtClean="0">
                <a:solidFill>
                  <a:schemeClr val="tx1"/>
                </a:solidFill>
                <a:latin typeface="+mj-lt"/>
              </a:rPr>
              <a:t>1</a:t>
            </a:r>
          </a:p>
          <a:p>
            <a:pPr lvl="1"/>
            <a:endParaRPr lang="de-DE" sz="1000" baseline="-25000" dirty="0" smtClean="0">
              <a:solidFill>
                <a:schemeClr val="tx1"/>
              </a:solidFill>
              <a:latin typeface="+mj-lt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j-lt"/>
              </a:rPr>
              <a:t>p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= bid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× CTR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/CTR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= 3.00 × 0.03/0.06 = 1.50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j-lt"/>
              </a:rPr>
              <a:t>p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= bid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3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× CTR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3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/CTR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= 1.00 × 0.08/0.03 = 2.67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j-lt"/>
              </a:rPr>
              <a:t>p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3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= bid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4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× CTR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4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/CTR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3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= 4.00 × 0.01/0.08 = 0.50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pic>
        <p:nvPicPr>
          <p:cNvPr id="7" name="Picture 6" descr="192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95" y="1500174"/>
            <a:ext cx="5889545" cy="142876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29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5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Keywords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with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high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bids</a:t>
            </a:r>
            <a:endParaRPr lang="de-DE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357158" y="1428736"/>
            <a:ext cx="8572592" cy="514353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According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to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http://www.cwire.org/highest-paying-search-terms/</a:t>
            </a:r>
          </a:p>
          <a:p>
            <a:r>
              <a:rPr lang="de-DE" sz="2200" dirty="0" smtClean="0">
                <a:solidFill>
                  <a:schemeClr val="tx1"/>
                </a:solidFill>
                <a:latin typeface="+mj-lt"/>
              </a:rPr>
              <a:t>$69.1 	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mesothelioma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treatment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options</a:t>
            </a:r>
            <a:endParaRPr lang="de-DE" sz="220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200" dirty="0" smtClean="0">
                <a:solidFill>
                  <a:schemeClr val="tx1"/>
                </a:solidFill>
                <a:latin typeface="+mj-lt"/>
              </a:rPr>
              <a:t>$65.9 	personal injury lawyer </a:t>
            </a:r>
            <a:r>
              <a:rPr lang="en-US" sz="2200" dirty="0" err="1" smtClean="0">
                <a:solidFill>
                  <a:schemeClr val="tx1"/>
                </a:solidFill>
                <a:latin typeface="+mj-lt"/>
              </a:rPr>
              <a:t>michigan</a:t>
            </a:r>
            <a:endParaRPr lang="en-US" sz="2200" dirty="0" smtClean="0">
              <a:solidFill>
                <a:schemeClr val="tx1"/>
              </a:solidFill>
              <a:latin typeface="+mj-lt"/>
            </a:endParaRPr>
          </a:p>
          <a:p>
            <a:r>
              <a:rPr lang="de-DE" sz="2200" dirty="0" smtClean="0">
                <a:solidFill>
                  <a:schemeClr val="tx1"/>
                </a:solidFill>
                <a:latin typeface="+mj-lt"/>
              </a:rPr>
              <a:t>$62.6 	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student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loans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consolidation</a:t>
            </a:r>
            <a:endParaRPr lang="de-DE" sz="220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200" dirty="0" smtClean="0">
                <a:solidFill>
                  <a:schemeClr val="tx1"/>
                </a:solidFill>
                <a:latin typeface="+mj-lt"/>
              </a:rPr>
              <a:t>$61.4 	car accident attorney los </a:t>
            </a:r>
            <a:r>
              <a:rPr lang="en-US" sz="2200" dirty="0" err="1" smtClean="0">
                <a:solidFill>
                  <a:schemeClr val="tx1"/>
                </a:solidFill>
                <a:latin typeface="+mj-lt"/>
              </a:rPr>
              <a:t>angeles</a:t>
            </a:r>
            <a:endParaRPr lang="en-US" sz="2200" dirty="0" smtClean="0">
              <a:solidFill>
                <a:schemeClr val="tx1"/>
              </a:solidFill>
              <a:latin typeface="+mj-lt"/>
            </a:endParaRPr>
          </a:p>
          <a:p>
            <a:r>
              <a:rPr lang="fr-FR" sz="2200" dirty="0" smtClean="0">
                <a:solidFill>
                  <a:schemeClr val="tx1"/>
                </a:solidFill>
                <a:latin typeface="+mj-lt"/>
              </a:rPr>
              <a:t>$59.4 	online car </a:t>
            </a:r>
            <a:r>
              <a:rPr lang="fr-FR" sz="2200" dirty="0" err="1" smtClean="0">
                <a:solidFill>
                  <a:schemeClr val="tx1"/>
                </a:solidFill>
                <a:latin typeface="+mj-lt"/>
              </a:rPr>
              <a:t>insurance</a:t>
            </a:r>
            <a:r>
              <a:rPr lang="fr-FR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fr-FR" sz="2200" dirty="0" err="1" smtClean="0">
                <a:solidFill>
                  <a:schemeClr val="tx1"/>
                </a:solidFill>
                <a:latin typeface="+mj-lt"/>
              </a:rPr>
              <a:t>quotes</a:t>
            </a:r>
            <a:endParaRPr lang="fr-FR" sz="2200" dirty="0" smtClean="0">
              <a:solidFill>
                <a:schemeClr val="tx1"/>
              </a:solidFill>
              <a:latin typeface="+mj-lt"/>
            </a:endParaRPr>
          </a:p>
          <a:p>
            <a:r>
              <a:rPr lang="de-DE" sz="2200" dirty="0" smtClean="0">
                <a:solidFill>
                  <a:schemeClr val="tx1"/>
                </a:solidFill>
                <a:latin typeface="+mj-lt"/>
              </a:rPr>
              <a:t>$59.4 	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arizona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dui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lawyer</a:t>
            </a:r>
            <a:endParaRPr lang="de-DE" sz="2200" dirty="0" smtClean="0">
              <a:solidFill>
                <a:schemeClr val="tx1"/>
              </a:solidFill>
              <a:latin typeface="+mj-lt"/>
            </a:endParaRPr>
          </a:p>
          <a:p>
            <a:r>
              <a:rPr lang="de-DE" sz="2200" dirty="0" smtClean="0">
                <a:solidFill>
                  <a:schemeClr val="tx1"/>
                </a:solidFill>
                <a:latin typeface="+mj-lt"/>
              </a:rPr>
              <a:t>$46.4 	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asbestos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cancer</a:t>
            </a:r>
            <a:endParaRPr lang="de-DE" sz="220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200" dirty="0" smtClean="0">
                <a:solidFill>
                  <a:schemeClr val="tx1"/>
                </a:solidFill>
                <a:latin typeface="+mj-lt"/>
              </a:rPr>
              <a:t>$40.1 	home equity line of credit</a:t>
            </a:r>
          </a:p>
          <a:p>
            <a:r>
              <a:rPr lang="de-DE" sz="2200" dirty="0" smtClean="0">
                <a:solidFill>
                  <a:schemeClr val="tx1"/>
                </a:solidFill>
                <a:latin typeface="+mj-lt"/>
              </a:rPr>
              <a:t>$39.8 	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life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insurance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quotes</a:t>
            </a:r>
            <a:endParaRPr lang="de-DE" sz="2200" dirty="0" smtClean="0">
              <a:solidFill>
                <a:schemeClr val="tx1"/>
              </a:solidFill>
              <a:latin typeface="+mj-lt"/>
            </a:endParaRPr>
          </a:p>
          <a:p>
            <a:r>
              <a:rPr lang="de-DE" sz="2200" dirty="0" smtClean="0">
                <a:solidFill>
                  <a:schemeClr val="tx1"/>
                </a:solidFill>
                <a:latin typeface="+mj-lt"/>
              </a:rPr>
              <a:t>$39.2 	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refinancing</a:t>
            </a:r>
            <a:endParaRPr lang="de-DE" sz="220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200" dirty="0" smtClean="0">
                <a:solidFill>
                  <a:schemeClr val="tx1"/>
                </a:solidFill>
                <a:latin typeface="+mj-lt"/>
              </a:rPr>
              <a:t>$38.7 	equity line of credit</a:t>
            </a:r>
          </a:p>
          <a:p>
            <a:r>
              <a:rPr lang="en-US" sz="2200" dirty="0" smtClean="0">
                <a:solidFill>
                  <a:schemeClr val="tx1"/>
                </a:solidFill>
                <a:latin typeface="+mj-lt"/>
              </a:rPr>
              <a:t>$38.0 	</a:t>
            </a:r>
            <a:r>
              <a:rPr lang="en-US" sz="2200" dirty="0" err="1" smtClean="0">
                <a:solidFill>
                  <a:schemeClr val="tx1"/>
                </a:solidFill>
                <a:latin typeface="+mj-lt"/>
              </a:rPr>
              <a:t>lasik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 eye surgery new </a:t>
            </a:r>
            <a:r>
              <a:rPr lang="en-US" sz="2200" dirty="0" err="1" smtClean="0">
                <a:solidFill>
                  <a:schemeClr val="tx1"/>
                </a:solidFill>
                <a:latin typeface="+mj-lt"/>
              </a:rPr>
              <a:t>york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 city</a:t>
            </a:r>
          </a:p>
          <a:p>
            <a:r>
              <a:rPr lang="de-DE" sz="2200" dirty="0" smtClean="0">
                <a:solidFill>
                  <a:schemeClr val="tx1"/>
                </a:solidFill>
                <a:latin typeface="+mj-lt"/>
              </a:rPr>
              <a:t>$37.0 	2nd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mortgage</a:t>
            </a:r>
            <a:endParaRPr lang="de-DE" sz="2200" dirty="0" smtClean="0">
              <a:solidFill>
                <a:schemeClr val="tx1"/>
              </a:solidFill>
              <a:latin typeface="+mj-lt"/>
            </a:endParaRPr>
          </a:p>
          <a:p>
            <a:r>
              <a:rPr lang="de-DE" sz="2200" dirty="0" smtClean="0">
                <a:solidFill>
                  <a:schemeClr val="tx1"/>
                </a:solidFill>
                <a:latin typeface="+mj-lt"/>
              </a:rPr>
              <a:t>$35.9 	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free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car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insurance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quote</a:t>
            </a:r>
            <a:endParaRPr lang="de-DE" sz="2200" dirty="0" smtClean="0">
              <a:solidFill>
                <a:schemeClr val="tx1"/>
              </a:solidFill>
              <a:latin typeface="+mj-lt"/>
            </a:endParaRPr>
          </a:p>
          <a:p>
            <a:endParaRPr lang="en-US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r" eaLnBrk="1" hangingPunct="1"/>
            <a:r>
              <a:rPr lang="el-GR" cap="none" dirty="0" smtClean="0">
                <a:ea typeface="ＭＳ Ｐゴシック" pitchFamily="-112" charset="-128"/>
              </a:rPr>
              <a:t>ΟΙ ΧΡΗΣΤΕΣ</a:t>
            </a:r>
            <a:r>
              <a:rPr lang="en-US" cap="none" dirty="0" smtClean="0">
                <a:ea typeface="ＭＳ Ｐゴシック" pitchFamily="-112" charset="-128"/>
              </a:rPr>
              <a:t/>
            </a:r>
            <a:br>
              <a:rPr lang="en-US" cap="none" dirty="0" smtClean="0">
                <a:ea typeface="ＭＳ Ｐゴシック" pitchFamily="-112" charset="-128"/>
              </a:rPr>
            </a:br>
            <a:endParaRPr lang="en-US" sz="2400" cap="none" dirty="0" smtClean="0">
              <a:ea typeface="ＭＳ Ｐゴシック" pitchFamily="-112" charset="-128"/>
            </a:endParaRP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16C6797-B0F8-456D-ACC5-2181AE5D5579}" type="slidenum">
              <a:rPr lang="en-US"/>
              <a:pPr/>
              <a:t>3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19.4</a:t>
            </a:r>
            <a:endParaRPr lang="en-US" sz="1600" dirty="0">
              <a:solidFill>
                <a:srgbClr val="FBFC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30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457201"/>
            <a:ext cx="2852122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31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5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Search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ads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: A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win-win-win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?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357158" y="1428736"/>
            <a:ext cx="8286808" cy="435771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</a:pP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 The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search engine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company gets revenue every time somebody clicks on an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ad.</a:t>
            </a:r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 The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user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only clicks on an ad if they are interested in the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ad.</a:t>
            </a:r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 Search engines punish misleading and </a:t>
            </a:r>
            <a:r>
              <a:rPr lang="en-US" sz="2200" dirty="0" err="1" smtClean="0">
                <a:solidFill>
                  <a:schemeClr val="tx1"/>
                </a:solidFill>
                <a:latin typeface="+mj-lt"/>
              </a:rPr>
              <a:t>nonrelevant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 ads.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 As a result, users are often satisfied with what they find after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clicking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on an ad.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 The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advertiser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finds new customers in a cost-effective way.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32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5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Not a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win-win-win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Keyword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arbitrage</a:t>
            </a:r>
            <a:endParaRPr lang="de-DE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357158" y="2000240"/>
            <a:ext cx="8286808" cy="435771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 Buy a keyword on Google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 Then redirect traffic to a third party that is paying much more than you are paying Google.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 E.g., redirect to a page full of ads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 This rarely makes sense for the user.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 Ad spammers keep inventing new tricks.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 The search engines need time to catch up with them.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33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5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en-US" sz="3600" dirty="0" smtClean="0">
                <a:solidFill>
                  <a:schemeClr val="tx1"/>
                </a:solidFill>
                <a:latin typeface="+mj-lt"/>
              </a:rPr>
              <a:t>Not a win-win-win: Violation of trademarks</a:t>
            </a:r>
            <a:endParaRPr lang="de-DE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357158" y="1785926"/>
            <a:ext cx="8286808" cy="435771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</a:pPr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Example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geico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 During part of 2005: The search term “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geico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” on Google was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bought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by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competitors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Geico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lost this case in the United States.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 Louis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Vuitton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lost similar case in Europe (2010).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 It’s potentially misleading to users to trigger an ad off of a trademark if the user can’t buy the product on the site.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200400"/>
            <a:ext cx="7772400" cy="1362075"/>
          </a:xfrm>
        </p:spPr>
        <p:txBody>
          <a:bodyPr anchor="ctr"/>
          <a:lstStyle/>
          <a:p>
            <a:pPr algn="r" eaLnBrk="1" hangingPunct="1"/>
            <a:r>
              <a:rPr lang="en-US" cap="none" dirty="0" smtClean="0">
                <a:ea typeface="ＭＳ Ｐゴシック" pitchFamily="-112" charset="-128"/>
              </a:rPr>
              <a:t>SPAM</a:t>
            </a:r>
            <a:br>
              <a:rPr lang="en-US" cap="none" dirty="0" smtClean="0">
                <a:ea typeface="ＭＳ Ｐゴシック" pitchFamily="-112" charset="-128"/>
              </a:rPr>
            </a:br>
            <a:r>
              <a:rPr lang="en-US" sz="2400" cap="none" dirty="0" smtClean="0">
                <a:ea typeface="ＭＳ Ｐゴシック" pitchFamily="-112" charset="-128"/>
              </a:rPr>
              <a:t>(SEARCH ENGINE OPTIMIZATION)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16C6797-B0F8-456D-ACC5-2181AE5D5579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ea typeface="ＭＳ Ｐゴシック" pitchFamily="-112" charset="-128"/>
              </a:rPr>
              <a:t>The trouble with paid search ads </a:t>
            </a:r>
          </a:p>
        </p:txBody>
      </p:sp>
      <p:sp>
        <p:nvSpPr>
          <p:cNvPr id="82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772400" cy="48768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It costs money.  What’s the alternative?</a:t>
            </a:r>
          </a:p>
          <a:p>
            <a:pPr eaLnBrk="1" hangingPunct="1">
              <a:buNone/>
            </a:pP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Search Engine Optimization (SEO):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“Tuning” your web page to rank highly in the algorithmic search results for select keywords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Alternative to paying for placement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Thus, intrinsically a marketing function</a:t>
            </a:r>
            <a:endParaRPr lang="en-US" i="1" dirty="0" smtClean="0">
              <a:ea typeface="ＭＳ Ｐゴシック" pitchFamily="-112" charset="-128"/>
            </a:endParaRPr>
          </a:p>
          <a:p>
            <a:pPr eaLnBrk="1" hangingPunct="1"/>
            <a:r>
              <a:rPr lang="en-US" dirty="0" smtClean="0">
                <a:ea typeface="ＭＳ Ｐゴシック" pitchFamily="-112" charset="-128"/>
              </a:rPr>
              <a:t>Performed by companies, webmasters and consultants (“Search engine optimizers”) for their clients</a:t>
            </a:r>
          </a:p>
          <a:p>
            <a:pPr eaLnBrk="1" hangingPunct="1"/>
            <a:r>
              <a:rPr lang="en-US" dirty="0" smtClean="0">
                <a:ea typeface="ＭＳ Ｐゴシック" pitchFamily="-112" charset="-128"/>
              </a:rPr>
              <a:t>Some perfectly legitimate, some very shady</a:t>
            </a:r>
          </a:p>
        </p:txBody>
      </p:sp>
      <p:sp>
        <p:nvSpPr>
          <p:cNvPr id="2970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19.2.2</a:t>
            </a:r>
          </a:p>
        </p:txBody>
      </p:sp>
      <p:sp>
        <p:nvSpPr>
          <p:cNvPr id="2970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55F0610-24D6-4BC8-9BF6-9DD6AF60A28B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ea typeface="ＭＳ Ｐゴシック" pitchFamily="-112" charset="-128"/>
              </a:rPr>
              <a:t> </a:t>
            </a:r>
            <a:r>
              <a:rPr lang="el-GR" sz="3600" dirty="0" smtClean="0">
                <a:ea typeface="ＭＳ Ｐゴシック" pitchFamily="-112" charset="-128"/>
              </a:rPr>
              <a:t>Η απλούστερη μορφή </a:t>
            </a:r>
            <a:endParaRPr lang="en-US" sz="3200" dirty="0" smtClean="0">
              <a:ea typeface="ＭＳ Ｐゴシック" pitchFamily="-112" charset="-128"/>
            </a:endParaRPr>
          </a:p>
        </p:txBody>
      </p:sp>
      <p:sp>
        <p:nvSpPr>
          <p:cNvPr id="3072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19.2.2</a:t>
            </a:r>
          </a:p>
        </p:txBody>
      </p:sp>
      <p:sp>
        <p:nvSpPr>
          <p:cNvPr id="3072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D11E43B-8EA8-496D-8B7F-B53D079B817A}" type="slidenum">
              <a:rPr lang="en-US"/>
              <a:pPr/>
              <a:t>36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772400" cy="338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lang="el-GR" dirty="0" smtClean="0">
                <a:latin typeface="+mn-lt"/>
                <a:ea typeface="ＭＳ Ｐゴシック" pitchFamily="-112" charset="-128"/>
                <a:cs typeface="ＭＳ Ｐゴシック" pitchFamily="-65" charset="-128"/>
              </a:rPr>
              <a:t>Οι μηχανές πρώτης γενιάς βασίζονταν πολύ στο </a:t>
            </a:r>
            <a:r>
              <a:rPr kumimoji="0" lang="en-US" sz="24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ＭＳ Ｐゴシック" pitchFamily="-65" charset="-128"/>
              </a:rPr>
              <a:t>tf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ＭＳ Ｐゴシック" pitchFamily="-65" charset="-128"/>
              </a:rPr>
              <a:t>/</a:t>
            </a:r>
            <a:r>
              <a:rPr kumimoji="0" lang="en-US" sz="24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ＭＳ Ｐゴシック" pitchFamily="-65" charset="-128"/>
              </a:rPr>
              <a:t>idf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ＭＳ Ｐゴシック" pitchFamily="-65" charset="-128"/>
              </a:rPr>
              <a:t> </a:t>
            </a:r>
          </a:p>
          <a:p>
            <a:pPr marL="742950" marR="0" lvl="1" indent="-28575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Οι πρώτες</a:t>
            </a: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 στην κατάταξη ιστοσελίδας για το ερώτημα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112" charset="0"/>
                <a:ea typeface="ＭＳ Ｐゴシック" pitchFamily="-112" charset="-128"/>
                <a:cs typeface="Courier New" pitchFamily="-112" charset="0"/>
              </a:rPr>
              <a:t>maui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112" charset="0"/>
                <a:ea typeface="ＭＳ Ｐゴシック" pitchFamily="-112" charset="-128"/>
                <a:cs typeface="Courier New" pitchFamily="-112" charset="0"/>
              </a:rPr>
              <a:t> resort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 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ήταν</a:t>
            </a: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 αυτές που περιείχαν τα περισσότερα 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112" charset="0"/>
                <a:ea typeface="ＭＳ Ｐゴシック" pitchFamily="-112" charset="-128"/>
                <a:cs typeface="Courier New" pitchFamily="-112" charset="0"/>
              </a:rPr>
              <a:t>maui</a:t>
            </a:r>
            <a:r>
              <a:rPr lang="el-GR" sz="2000" dirty="0" smtClean="0">
                <a:latin typeface="Courier New" pitchFamily="-112" charset="0"/>
                <a:ea typeface="ＭＳ Ｐゴシック" pitchFamily="-112" charset="-128"/>
                <a:cs typeface="Courier New" pitchFamily="-112" charset="0"/>
              </a:rPr>
              <a:t> </a:t>
            </a:r>
            <a:r>
              <a:rPr lang="el-GR" sz="2000" dirty="0" smtClean="0">
                <a:latin typeface="+mn-lt"/>
                <a:ea typeface="ＭＳ Ｐゴシック" pitchFamily="-112" charset="-128"/>
                <a:cs typeface="+mn-cs"/>
              </a:rPr>
              <a:t>και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112" charset="0"/>
                <a:ea typeface="ＭＳ Ｐゴシック" pitchFamily="-112" charset="-128"/>
                <a:cs typeface="Courier New" pitchFamily="-112" charset="0"/>
              </a:rPr>
              <a:t>resort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112" charset="-128"/>
              <a:cs typeface="Courier New" pitchFamily="-112" charset="0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ＭＳ Ｐゴシック" pitchFamily="-65" charset="-128"/>
              </a:rPr>
              <a:t>SEOs 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ＭＳ Ｐゴシック" pitchFamily="-65" charset="-128"/>
              </a:rPr>
              <a:t>απάντησαν</a:t>
            </a:r>
            <a:r>
              <a:rPr kumimoji="0" lang="el-G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ＭＳ Ｐゴシック" pitchFamily="-65" charset="-128"/>
              </a:rPr>
              <a:t> με πυκνή επανάληψη των επιλεγμένων όρων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112" charset="-128"/>
              <a:cs typeface="ＭＳ Ｐゴシック" pitchFamily="-65" charset="-128"/>
            </a:endParaRPr>
          </a:p>
          <a:p>
            <a:pPr marL="742950" marR="0" lvl="1" indent="-28575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lang="el-GR" sz="2000" dirty="0" smtClean="0">
                <a:latin typeface="+mn-lt"/>
                <a:ea typeface="ＭＳ Ｐゴシック" pitchFamily="-112" charset="-128"/>
                <a:cs typeface="+mn-cs"/>
              </a:rPr>
              <a:t>π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.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χ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.,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112" charset="0"/>
                <a:ea typeface="ＭＳ Ｐゴシック" pitchFamily="-112" charset="-128"/>
                <a:cs typeface="Courier New" pitchFamily="-112" charset="0"/>
              </a:rPr>
              <a:t>maui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112" charset="0"/>
                <a:ea typeface="ＭＳ Ｐゴシック" pitchFamily="-112" charset="-128"/>
                <a:cs typeface="Courier New" pitchFamily="-112" charset="0"/>
              </a:rPr>
              <a:t>resort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112" charset="0"/>
                <a:ea typeface="ＭＳ Ｐゴシック" pitchFamily="-112" charset="-128"/>
                <a:cs typeface="Courier New" pitchFamily="-112" charset="0"/>
              </a:rPr>
              <a:t>maui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112" charset="0"/>
                <a:ea typeface="ＭＳ Ｐゴシック" pitchFamily="-112" charset="-128"/>
                <a:cs typeface="Courier New" pitchFamily="-112" charset="0"/>
              </a:rPr>
              <a:t> resort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112" charset="0"/>
                <a:ea typeface="ＭＳ Ｐゴシック" pitchFamily="-112" charset="-128"/>
                <a:cs typeface="Courier New" pitchFamily="-112" charset="0"/>
              </a:rPr>
              <a:t>maui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112" charset="0"/>
                <a:ea typeface="ＭＳ Ｐゴシック" pitchFamily="-112" charset="-128"/>
                <a:cs typeface="Courier New" pitchFamily="-112" charset="0"/>
              </a:rPr>
              <a:t> resort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 </a:t>
            </a:r>
          </a:p>
          <a:p>
            <a:pPr marL="742950" marR="0" lvl="1" indent="-28575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Συχνά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, 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οι επαναλήψεις</a:t>
            </a: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 στο ίδιο χρώμα με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background 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της ιστοσελίδα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112" charset="-128"/>
              <a:cs typeface="+mn-cs"/>
            </a:endParaRPr>
          </a:p>
          <a:p>
            <a:pPr marL="1143000" marR="0" lvl="2" indent="-22860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kumimoji="0" lang="el-G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Οι επαναλαμβανόμενοι</a:t>
            </a:r>
            <a:r>
              <a:rPr kumimoji="0" lang="el-GR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 όροι έμπαιναν στο ευρετήριο από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crawlers</a:t>
            </a:r>
          </a:p>
          <a:p>
            <a:pPr marL="1143000" marR="0" lvl="2" indent="-22860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kumimoji="0" lang="el-G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Αλλά</a:t>
            </a:r>
            <a:r>
              <a:rPr kumimoji="0" lang="el-GR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 δεν ήταν ορατοί από τους ανθρώπους στους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+mn-cs"/>
              </a:rPr>
              <a:t>browsers</a:t>
            </a: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6096000" y="5334000"/>
            <a:ext cx="1447800" cy="1066800"/>
          </a:xfrm>
          <a:prstGeom prst="curvedLeftArrow">
            <a:avLst>
              <a:gd name="adj1" fmla="val 20000"/>
              <a:gd name="adj2" fmla="val 40000"/>
              <a:gd name="adj3" fmla="val 33136"/>
            </a:avLst>
          </a:prstGeom>
          <a:gradFill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905000" y="5412214"/>
            <a:ext cx="3962400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l-GR" dirty="0" smtClean="0">
                <a:solidFill>
                  <a:srgbClr val="E41C55"/>
                </a:solidFill>
                <a:latin typeface="+mn-lt"/>
              </a:rPr>
              <a:t>Απλή πυκνότητα όρων δεν είναι αξιόπιστο ΑΠ σήμα</a:t>
            </a:r>
            <a:endParaRPr lang="en-US" dirty="0">
              <a:solidFill>
                <a:srgbClr val="E41C55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Παραλλαγές «</a:t>
            </a:r>
            <a:r>
              <a:rPr lang="en-US" dirty="0" smtClean="0">
                <a:ea typeface="ＭＳ Ｐゴシック" pitchFamily="-112" charset="-128"/>
              </a:rPr>
              <a:t>keyword stuffing</a:t>
            </a:r>
            <a:r>
              <a:rPr lang="el-GR" dirty="0" smtClean="0">
                <a:ea typeface="ＭＳ Ｐゴシック" pitchFamily="-112" charset="-128"/>
              </a:rPr>
              <a:t>»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43200"/>
            <a:ext cx="7924800" cy="175260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l-GR" sz="2400" dirty="0" smtClean="0">
                <a:ea typeface="ＭＳ Ｐゴシック" pitchFamily="-112" charset="-128"/>
              </a:rPr>
              <a:t>Παραπλανητικά </a:t>
            </a:r>
            <a:r>
              <a:rPr lang="en-US" sz="2400" dirty="0" smtClean="0">
                <a:ea typeface="ＭＳ Ｐゴシック" pitchFamily="-112" charset="-128"/>
              </a:rPr>
              <a:t>meta-tags, </a:t>
            </a:r>
            <a:r>
              <a:rPr lang="el-GR" sz="2400" dirty="0" smtClean="0">
                <a:ea typeface="ＭＳ Ｐゴシック" pitchFamily="-112" charset="-128"/>
              </a:rPr>
              <a:t>υπερβολική επανάληψη</a:t>
            </a:r>
            <a:endParaRPr lang="en-US" sz="2400" dirty="0" smtClean="0">
              <a:ea typeface="ＭＳ Ｐゴシック" pitchFamily="-112" charset="-128"/>
            </a:endParaRPr>
          </a:p>
          <a:p>
            <a:pPr eaLnBrk="1" hangingPunct="1">
              <a:lnSpc>
                <a:spcPct val="85000"/>
              </a:lnSpc>
            </a:pPr>
            <a:r>
              <a:rPr lang="en-US" sz="2400" dirty="0" smtClean="0">
                <a:ea typeface="ＭＳ Ｐゴシック" pitchFamily="-112" charset="-128"/>
              </a:rPr>
              <a:t>Hidden text with colors, position text behind the image, style sheet tricks, etc.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066800" y="4724400"/>
            <a:ext cx="6934200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hlink"/>
                </a:solidFill>
                <a:latin typeface="Comic Sans MS" pitchFamily="-112" charset="0"/>
                <a:cs typeface="Arial" charset="0"/>
              </a:rPr>
              <a:t>Meta-Tags</a:t>
            </a:r>
            <a:r>
              <a:rPr lang="en-US" sz="2000">
                <a:solidFill>
                  <a:schemeClr val="hlink"/>
                </a:solidFill>
                <a:latin typeface="Comic Sans MS" pitchFamily="-112" charset="0"/>
                <a:cs typeface="Arial" charset="0"/>
              </a:rPr>
              <a:t> = </a:t>
            </a:r>
          </a:p>
          <a:p>
            <a:r>
              <a:rPr lang="en-US" sz="2000">
                <a:solidFill>
                  <a:schemeClr val="hlink"/>
                </a:solidFill>
                <a:latin typeface="Comic Sans MS" pitchFamily="-112" charset="0"/>
                <a:cs typeface="Arial" charset="0"/>
              </a:rPr>
              <a:t>“… London hotels, hotel, holiday inn, hilton, discount, booking, reservation, sex, mp3, britney spears, viagra, …”</a:t>
            </a:r>
          </a:p>
        </p:txBody>
      </p:sp>
      <p:sp>
        <p:nvSpPr>
          <p:cNvPr id="3277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19.2.2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757834E-9BBD-4814-A014-06D68468691D}" type="slidenum">
              <a:rPr lang="en-US"/>
              <a:pPr/>
              <a:t>37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" y="1676400"/>
            <a:ext cx="647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a web page loaded with keywords in the meta tags or in content of a web page (outdated)</a:t>
            </a:r>
            <a:endParaRPr lang="el-GR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Cloaking</a:t>
            </a:r>
            <a:r>
              <a:rPr lang="el-GR" dirty="0" smtClean="0">
                <a:ea typeface="ＭＳ Ｐゴシック" pitchFamily="-112" charset="-128"/>
              </a:rPr>
              <a:t> </a:t>
            </a:r>
            <a:r>
              <a:rPr lang="en-US" dirty="0" smtClean="0">
                <a:ea typeface="ＭＳ Ｐゴシック" pitchFamily="-112" charset="-128"/>
              </a:rPr>
              <a:t>(</a:t>
            </a:r>
            <a:r>
              <a:rPr lang="el-GR" dirty="0" smtClean="0">
                <a:ea typeface="ＭＳ Ｐゴシック" pitchFamily="-112" charset="-128"/>
              </a:rPr>
              <a:t>Απόκρυψη)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Παρέχει διαφορετικό περιεχόμενο ανάλογα αν είναι ο μηχανισμός σταχυολόγησης (</a:t>
            </a:r>
            <a:r>
              <a:rPr lang="en-US" dirty="0" smtClean="0">
                <a:ea typeface="ＭＳ Ｐゴシック" pitchFamily="-112" charset="-128"/>
              </a:rPr>
              <a:t>search engine spider</a:t>
            </a:r>
            <a:r>
              <a:rPr lang="el-GR" dirty="0" smtClean="0">
                <a:ea typeface="ＭＳ Ｐゴシック" pitchFamily="-112" charset="-128"/>
              </a:rPr>
              <a:t>) ή ο </a:t>
            </a:r>
            <a:r>
              <a:rPr lang="en-US" dirty="0" smtClean="0">
                <a:ea typeface="ＭＳ Ｐゴシック" pitchFamily="-112" charset="-128"/>
              </a:rPr>
              <a:t>browser </a:t>
            </a:r>
            <a:r>
              <a:rPr lang="el-GR" dirty="0" smtClean="0">
                <a:ea typeface="ＭＳ Ｐゴシック" pitchFamily="-112" charset="-128"/>
              </a:rPr>
              <a:t>κάποιου χρήστη</a:t>
            </a:r>
            <a:endParaRPr lang="en-US" dirty="0" smtClean="0">
              <a:ea typeface="ＭＳ Ｐゴシック" pitchFamily="-112" charset="-128"/>
            </a:endParaRPr>
          </a:p>
          <a:p>
            <a:pPr eaLnBrk="1" hangingPunct="1"/>
            <a:r>
              <a:rPr lang="en-US" dirty="0" smtClean="0">
                <a:ea typeface="ＭＳ Ｐゴシック" pitchFamily="-112" charset="-128"/>
              </a:rPr>
              <a:t>DNS cloaking: Switch IP address. Impersonate</a:t>
            </a:r>
            <a:r>
              <a:rPr lang="en-US" sz="2200" dirty="0" smtClean="0">
                <a:ea typeface="ＭＳ Ｐゴシック" pitchFamily="-112" charset="-128"/>
              </a:rPr>
              <a:t>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743200" y="3505200"/>
            <a:ext cx="3657600" cy="2438400"/>
            <a:chOff x="3456" y="672"/>
            <a:chExt cx="2304" cy="1536"/>
          </a:xfrm>
        </p:grpSpPr>
        <p:sp>
          <p:nvSpPr>
            <p:cNvPr id="33800" name="Rectangle 5"/>
            <p:cNvSpPr>
              <a:spLocks noChangeArrowheads="1"/>
            </p:cNvSpPr>
            <p:nvPr/>
          </p:nvSpPr>
          <p:spPr bwMode="auto">
            <a:xfrm>
              <a:off x="3456" y="672"/>
              <a:ext cx="2304" cy="1536"/>
            </a:xfrm>
            <a:prstGeom prst="rect">
              <a:avLst/>
            </a:prstGeom>
            <a:solidFill>
              <a:schemeClr val="bg1"/>
            </a:solidFill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548" y="722"/>
              <a:ext cx="2116" cy="1387"/>
              <a:chOff x="3548" y="722"/>
              <a:chExt cx="2116" cy="1387"/>
            </a:xfrm>
          </p:grpSpPr>
          <p:sp>
            <p:nvSpPr>
              <p:cNvPr id="33802" name="Line 7"/>
              <p:cNvSpPr>
                <a:spLocks noChangeShapeType="1"/>
              </p:cNvSpPr>
              <p:nvPr/>
            </p:nvSpPr>
            <p:spPr bwMode="auto">
              <a:xfrm>
                <a:off x="3548" y="1416"/>
                <a:ext cx="60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03" name="Oval 8"/>
              <p:cNvSpPr>
                <a:spLocks noChangeArrowheads="1"/>
              </p:cNvSpPr>
              <p:nvPr/>
            </p:nvSpPr>
            <p:spPr bwMode="auto">
              <a:xfrm>
                <a:off x="3792" y="1104"/>
                <a:ext cx="960" cy="57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>
                    <a:latin typeface="Times New Roman" pitchFamily="-112" charset="0"/>
                  </a:rPr>
                  <a:t>Is this a Search</a:t>
                </a:r>
              </a:p>
              <a:p>
                <a:pPr algn="ctr"/>
                <a:r>
                  <a:rPr lang="en-US" sz="1600">
                    <a:latin typeface="Times New Roman" pitchFamily="-112" charset="0"/>
                  </a:rPr>
                  <a:t>Engine spider?</a:t>
                </a:r>
              </a:p>
            </p:txBody>
          </p:sp>
          <p:sp>
            <p:nvSpPr>
              <p:cNvPr id="33804" name="Line 9"/>
              <p:cNvSpPr>
                <a:spLocks noChangeShapeType="1"/>
              </p:cNvSpPr>
              <p:nvPr/>
            </p:nvSpPr>
            <p:spPr bwMode="auto">
              <a:xfrm flipV="1">
                <a:off x="4656" y="1008"/>
                <a:ext cx="563" cy="2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05" name="Line 10"/>
              <p:cNvSpPr>
                <a:spLocks noChangeShapeType="1"/>
              </p:cNvSpPr>
              <p:nvPr/>
            </p:nvSpPr>
            <p:spPr bwMode="auto">
              <a:xfrm>
                <a:off x="4614" y="1579"/>
                <a:ext cx="633" cy="28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06" name="Text Box 11"/>
              <p:cNvSpPr txBox="1">
                <a:spLocks noChangeArrowheads="1"/>
              </p:cNvSpPr>
              <p:nvPr/>
            </p:nvSpPr>
            <p:spPr bwMode="auto">
              <a:xfrm>
                <a:off x="4841" y="1035"/>
                <a:ext cx="213" cy="21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latin typeface="Times New Roman" pitchFamily="-112" charset="0"/>
                  </a:rPr>
                  <a:t>N</a:t>
                </a:r>
              </a:p>
            </p:txBody>
          </p:sp>
          <p:sp>
            <p:nvSpPr>
              <p:cNvPr id="33807" name="Text Box 12"/>
              <p:cNvSpPr txBox="1">
                <a:spLocks noChangeArrowheads="1"/>
              </p:cNvSpPr>
              <p:nvPr/>
            </p:nvSpPr>
            <p:spPr bwMode="auto">
              <a:xfrm>
                <a:off x="4848" y="1680"/>
                <a:ext cx="240" cy="21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Times New Roman" pitchFamily="-112" charset="0"/>
                  </a:rPr>
                  <a:t>Y</a:t>
                </a:r>
              </a:p>
            </p:txBody>
          </p:sp>
          <p:sp>
            <p:nvSpPr>
              <p:cNvPr id="33808" name="AutoShape 13"/>
              <p:cNvSpPr>
                <a:spLocks noChangeArrowheads="1"/>
              </p:cNvSpPr>
              <p:nvPr/>
            </p:nvSpPr>
            <p:spPr bwMode="auto">
              <a:xfrm>
                <a:off x="5276" y="722"/>
                <a:ext cx="388" cy="489"/>
              </a:xfrm>
              <a:prstGeom prst="foldedCorner">
                <a:avLst>
                  <a:gd name="adj" fmla="val 12500"/>
                </a:avLst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>
                    <a:latin typeface="Times New Roman" pitchFamily="-112" charset="0"/>
                  </a:rPr>
                  <a:t>SPAM</a:t>
                </a:r>
              </a:p>
            </p:txBody>
          </p:sp>
          <p:sp>
            <p:nvSpPr>
              <p:cNvPr id="33809" name="AutoShape 14"/>
              <p:cNvSpPr>
                <a:spLocks noChangeArrowheads="1"/>
              </p:cNvSpPr>
              <p:nvPr/>
            </p:nvSpPr>
            <p:spPr bwMode="auto">
              <a:xfrm>
                <a:off x="5276" y="1620"/>
                <a:ext cx="346" cy="489"/>
              </a:xfrm>
              <a:prstGeom prst="foldedCorner">
                <a:avLst>
                  <a:gd name="adj" fmla="val 12500"/>
                </a:avLst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>
                    <a:latin typeface="Times New Roman" pitchFamily="-112" charset="0"/>
                  </a:rPr>
                  <a:t>Real</a:t>
                </a:r>
              </a:p>
              <a:p>
                <a:pPr algn="ctr"/>
                <a:r>
                  <a:rPr lang="en-US" sz="1600">
                    <a:latin typeface="Times New Roman" pitchFamily="-112" charset="0"/>
                  </a:rPr>
                  <a:t>Doc</a:t>
                </a:r>
              </a:p>
            </p:txBody>
          </p:sp>
        </p:grpSp>
      </p:grpSp>
      <p:sp>
        <p:nvSpPr>
          <p:cNvPr id="33797" name="Text Box 15"/>
          <p:cNvSpPr txBox="1">
            <a:spLocks noChangeArrowheads="1"/>
          </p:cNvSpPr>
          <p:nvPr/>
        </p:nvSpPr>
        <p:spPr bwMode="auto">
          <a:xfrm>
            <a:off x="2803525" y="5195888"/>
            <a:ext cx="1073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cs typeface="Arial" charset="0"/>
              </a:rPr>
              <a:t>Cloaking</a:t>
            </a:r>
          </a:p>
        </p:txBody>
      </p:sp>
      <p:sp>
        <p:nvSpPr>
          <p:cNvPr id="3379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19.2.2</a:t>
            </a:r>
          </a:p>
        </p:txBody>
      </p:sp>
      <p:sp>
        <p:nvSpPr>
          <p:cNvPr id="33799" name="Slide Number Placeholder 1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D2C0288-B68B-4374-B1C1-6509922274F4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Άλλες τεχνικές παραπλάνησης (</a:t>
            </a:r>
            <a:r>
              <a:rPr lang="en-US" dirty="0" smtClean="0">
                <a:ea typeface="ＭＳ Ｐゴシック" pitchFamily="-112" charset="-128"/>
              </a:rPr>
              <a:t>spam)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077200" cy="320040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Doorway pages</a:t>
            </a:r>
          </a:p>
          <a:p>
            <a:pPr lvl="1" eaLnBrk="1" hangingPunct="1">
              <a:lnSpc>
                <a:spcPct val="85000"/>
              </a:lnSpc>
            </a:pPr>
            <a:r>
              <a:rPr lang="en-US" sz="1800" dirty="0" smtClean="0">
                <a:ea typeface="ＭＳ Ｐゴシック" pitchFamily="-112" charset="-128"/>
              </a:rPr>
              <a:t>Pages optimized for a single keyword that re-direct to the real target page</a:t>
            </a:r>
          </a:p>
          <a:p>
            <a:pPr lvl="1" eaLnBrk="1" hangingPunct="1">
              <a:lnSpc>
                <a:spcPct val="85000"/>
              </a:lnSpc>
            </a:pPr>
            <a:r>
              <a:rPr lang="en-US" sz="1800" dirty="0" smtClean="0"/>
              <a:t>If a visitor clicks through to a typical doorway page from a search engine results page, redirected with a fast </a:t>
            </a:r>
            <a:r>
              <a:rPr lang="en-US" sz="1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Meta refresh </a:t>
            </a:r>
            <a:r>
              <a:rPr lang="en-US" sz="1800" dirty="0" smtClean="0"/>
              <a:t>command to another page.</a:t>
            </a:r>
          </a:p>
          <a:p>
            <a:pPr lvl="1" eaLnBrk="1" hangingPunct="1">
              <a:lnSpc>
                <a:spcPct val="85000"/>
              </a:lnSpc>
            </a:pPr>
            <a:endParaRPr lang="en-US" sz="1800" dirty="0" smtClean="0"/>
          </a:p>
          <a:p>
            <a:pPr indent="342900"/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Lander page</a:t>
            </a:r>
            <a:r>
              <a:rPr lang="en-US" sz="2400" dirty="0" smtClean="0">
                <a:cs typeface="+mn-cs"/>
              </a:rPr>
              <a:t>: </a:t>
            </a:r>
          </a:p>
          <a:p>
            <a:pPr indent="342900">
              <a:buNone/>
            </a:pPr>
            <a:r>
              <a:rPr lang="en-US" sz="2400" dirty="0" smtClean="0">
                <a:cs typeface="+mn-cs"/>
              </a:rPr>
              <a:t>optimized for a single keyword or a misspelled domain name, designed to attract surfers who will then click on ads </a:t>
            </a:r>
          </a:p>
        </p:txBody>
      </p:sp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19.2.2</a:t>
            </a:r>
          </a:p>
        </p:txBody>
      </p:sp>
      <p:sp>
        <p:nvSpPr>
          <p:cNvPr id="3482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F7FC3F5-7C2F-4DD9-9888-74FE62D409DA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Ανάγκες Χρηστών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356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19.4.1</a:t>
            </a:r>
          </a:p>
        </p:txBody>
      </p:sp>
      <p:sp>
        <p:nvSpPr>
          <p:cNvPr id="23561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3206707-3801-4992-A80D-4CE77293E48D}" type="slidenum">
              <a:rPr lang="en-US"/>
              <a:pPr/>
              <a:t>4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" y="2133600"/>
            <a:ext cx="7772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l-GR" sz="3200" dirty="0" smtClean="0">
                <a:latin typeface="+mn-lt"/>
              </a:rPr>
              <a:t> Ποιοι είναι οι χρήστες;</a:t>
            </a:r>
            <a:endParaRPr lang="en-US" sz="3200" dirty="0" smtClean="0">
              <a:latin typeface="+mn-lt"/>
            </a:endParaRPr>
          </a:p>
          <a:p>
            <a:endParaRPr lang="el-GR" sz="3200" dirty="0" smtClean="0">
              <a:latin typeface="+mn-lt"/>
            </a:endParaRPr>
          </a:p>
          <a:p>
            <a:pPr>
              <a:buFont typeface="Wingdings" pitchFamily="2" charset="2"/>
              <a:buChar char="§"/>
            </a:pPr>
            <a:r>
              <a:rPr lang="el-GR" sz="3200" dirty="0" smtClean="0">
                <a:latin typeface="+mn-lt"/>
              </a:rPr>
              <a:t> Μέσος αριθμός λέξεων ανά αναζήτηση 2-3</a:t>
            </a:r>
            <a:endParaRPr lang="en-US" sz="3200" dirty="0" smtClean="0">
              <a:latin typeface="+mn-lt"/>
            </a:endParaRPr>
          </a:p>
          <a:p>
            <a:pPr>
              <a:buFont typeface="Wingdings" pitchFamily="2" charset="2"/>
              <a:buChar char="§"/>
            </a:pPr>
            <a:r>
              <a:rPr lang="en-US" sz="3200" dirty="0" smtClean="0">
                <a:latin typeface="+mn-lt"/>
              </a:rPr>
              <a:t> </a:t>
            </a:r>
            <a:r>
              <a:rPr lang="el-GR" sz="3200" dirty="0" smtClean="0">
                <a:latin typeface="+mn-lt"/>
              </a:rPr>
              <a:t>Σπάνια χρησιμοποιούν τελεστές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Άλλες τεχνικές παραπλάνησης (</a:t>
            </a:r>
            <a:r>
              <a:rPr lang="en-US" dirty="0" smtClean="0">
                <a:ea typeface="ＭＳ Ｐゴシック" pitchFamily="-112" charset="-128"/>
              </a:rPr>
              <a:t>spam)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7924800" cy="327660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Link spamming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Mutual admiration societies, hidden links, awards</a:t>
            </a:r>
          </a:p>
          <a:p>
            <a:pPr lvl="1" eaLnBrk="1" hangingPunct="1">
              <a:lnSpc>
                <a:spcPct val="85000"/>
              </a:lnSpc>
            </a:pPr>
            <a:r>
              <a:rPr lang="en-US" i="1" dirty="0" smtClean="0">
                <a:ea typeface="ＭＳ Ｐゴシック" pitchFamily="-112" charset="-128"/>
              </a:rPr>
              <a:t>Domain flooding:</a:t>
            </a:r>
            <a:r>
              <a:rPr lang="en-US" dirty="0" smtClean="0">
                <a:ea typeface="ＭＳ Ｐゴシック" pitchFamily="-112" charset="-128"/>
              </a:rPr>
              <a:t> numerous domains that point or re-direct to a target page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/>
              <a:t>Pay somebody to put your link on their highly ranked page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/>
              <a:t>Leave comments that include the link on blogs</a:t>
            </a:r>
            <a:endParaRPr lang="en-US" dirty="0" smtClean="0">
              <a:ea typeface="ＭＳ Ｐゴシック" pitchFamily="-112" charset="-128"/>
            </a:endParaRPr>
          </a:p>
          <a:p>
            <a:pPr eaLnBrk="1" hangingPunct="1">
              <a:lnSpc>
                <a:spcPct val="85000"/>
              </a:lnSpc>
            </a:pP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 Robots (bots)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Fake query stream – rank checking programs</a:t>
            </a:r>
          </a:p>
          <a:p>
            <a:pPr lvl="2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“Curve-fit” ranking programs of search engines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Millions of submissions via Add-</a:t>
            </a:r>
            <a:r>
              <a:rPr lang="en-US" dirty="0" err="1" smtClean="0">
                <a:ea typeface="ＭＳ Ｐゴシック" pitchFamily="-112" charset="-128"/>
              </a:rPr>
              <a:t>Url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19.2.2</a:t>
            </a:r>
          </a:p>
        </p:txBody>
      </p:sp>
      <p:sp>
        <p:nvSpPr>
          <p:cNvPr id="3482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F7FC3F5-7C2F-4DD9-9888-74FE62D409DA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12" charset="-128"/>
              </a:rPr>
              <a:t>The war against spam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24000"/>
            <a:ext cx="4038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-112" charset="-128"/>
              </a:rPr>
              <a:t>Quality signals - Prefer authoritative pages based 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>
                <a:ea typeface="ＭＳ Ｐゴシック" pitchFamily="-112" charset="-128"/>
              </a:rPr>
              <a:t>Votes from authors (linkage signals)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>
                <a:ea typeface="ＭＳ Ｐゴシック" pitchFamily="-112" charset="-128"/>
              </a:rPr>
              <a:t>Votes from users (usage signals)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-112" charset="-128"/>
              </a:rPr>
              <a:t> Policing of URL submissions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>
                <a:ea typeface="ＭＳ Ｐゴシック" pitchFamily="-112" charset="-128"/>
              </a:rPr>
              <a:t>Anti robot test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-112" charset="-128"/>
              </a:rPr>
              <a:t> Limits on meta-keywords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-112" charset="-128"/>
              </a:rPr>
              <a:t> Robust link analysis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>
                <a:ea typeface="ＭＳ Ｐゴシック" pitchFamily="-112" charset="-128"/>
              </a:rPr>
              <a:t>Ignore statistically implausible linkage (or text)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>
                <a:ea typeface="ＭＳ Ｐゴシック" pitchFamily="-112" charset="-128"/>
              </a:rPr>
              <a:t>Use link analysis to detect spammers (guilt by association)</a:t>
            </a:r>
            <a:endParaRPr lang="en-US" sz="2000" smtClean="0">
              <a:ea typeface="ＭＳ Ｐゴシック" pitchFamily="-112" charset="-128"/>
            </a:endParaRP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6613" y="1600200"/>
            <a:ext cx="3811587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-112" charset="-128"/>
              </a:rPr>
              <a:t>Spam recognition by machine learning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ea typeface="ＭＳ Ｐゴシック" pitchFamily="-112" charset="-128"/>
              </a:rPr>
              <a:t>Training set based on known spam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-112" charset="-128"/>
              </a:rPr>
              <a:t>Family friendly filters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ea typeface="ＭＳ Ｐゴシック" pitchFamily="-112" charset="-128"/>
              </a:rPr>
              <a:t>Linguistic analysis, general classification techniques, etc.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ea typeface="ＭＳ Ｐゴシック" pitchFamily="-112" charset="-128"/>
              </a:rPr>
              <a:t>For images: flesh tone detectors, source text analysis, etc.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ea typeface="ＭＳ Ｐゴシック" pitchFamily="-112" charset="-128"/>
              </a:rPr>
              <a:t>Editorial intervention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ea typeface="ＭＳ Ｐゴシック" pitchFamily="-112" charset="-128"/>
              </a:rPr>
              <a:t>Blacklists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ea typeface="ＭＳ Ｐゴシック" pitchFamily="-112" charset="-128"/>
              </a:rPr>
              <a:t>Top queries audited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ea typeface="ＭＳ Ｐゴシック" pitchFamily="-112" charset="-128"/>
              </a:rPr>
              <a:t>Complaints addressed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>
                <a:ea typeface="ＭＳ Ｐゴシック" pitchFamily="-112" charset="-128"/>
              </a:rPr>
              <a:t>Suspect pattern detection</a:t>
            </a:r>
            <a:endParaRPr lang="en-US" sz="1900" smtClean="0">
              <a:ea typeface="ＭＳ Ｐゴシック" pitchFamily="-112" charset="-128"/>
            </a:endParaRPr>
          </a:p>
        </p:txBody>
      </p:sp>
      <p:sp>
        <p:nvSpPr>
          <p:cNvPr id="3584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87811B9-C36B-4CD1-AD9B-B7AF76A282F5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12" charset="-128"/>
              </a:rPr>
              <a:t>More on spam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3352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Web search engines have policies on SEO practices they tolerate/block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ea typeface="ＭＳ Ｐゴシック" pitchFamily="-112" charset="-128"/>
                <a:hlinkClick r:id="rId2"/>
              </a:rPr>
              <a:t>http://help.yahoo.com/help/us/ysearch/index.html</a:t>
            </a:r>
            <a:r>
              <a:rPr lang="en-US" sz="2000" dirty="0" smtClean="0">
                <a:ea typeface="ＭＳ Ｐゴシック" pitchFamily="-112" charset="-128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ea typeface="ＭＳ Ｐゴシック" pitchFamily="-112" charset="-128"/>
                <a:hlinkClick r:id="rId3"/>
              </a:rPr>
              <a:t>http://www.google.com/intl/en/webmasters/</a:t>
            </a:r>
            <a:r>
              <a:rPr lang="en-US" sz="2000" dirty="0" smtClean="0">
                <a:ea typeface="ＭＳ Ｐゴシック" pitchFamily="-112" charset="-128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Adversarial IR (</a:t>
            </a:r>
            <a:r>
              <a:rPr lang="el-GR" dirty="0" smtClean="0">
                <a:ea typeface="ＭＳ Ｐゴシック" pitchFamily="-112" charset="-128"/>
              </a:rPr>
              <a:t>Ανταγωνιστική ανάκτηση πληροφορίας)</a:t>
            </a:r>
            <a:r>
              <a:rPr lang="en-US" dirty="0" smtClean="0">
                <a:ea typeface="ＭＳ Ｐゴシック" pitchFamily="-112" charset="-128"/>
              </a:rPr>
              <a:t>: the unending (technical) battle between SEO’s and web search engines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Research  </a:t>
            </a:r>
            <a:r>
              <a:rPr lang="en-US" sz="2200" dirty="0" smtClean="0">
                <a:ea typeface="ＭＳ Ｐゴシック" pitchFamily="-112" charset="-128"/>
                <a:hlinkClick r:id="rId4" action="ppaction://hlinkfile"/>
              </a:rPr>
              <a:t>http://airweb.cse.lehigh.edu/</a:t>
            </a:r>
            <a:endParaRPr lang="en-US" sz="2200" dirty="0" smtClean="0">
              <a:ea typeface="ＭＳ Ｐゴシック" pitchFamily="-112" charset="-128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6FC5920-5B9F-4037-8CD2-8F1109BEF0E4}" type="slidenum">
              <a:rPr lang="en-US"/>
              <a:pPr/>
              <a:t>42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52578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Check out: Webmaster Tools (Google)</a:t>
            </a:r>
            <a:endParaRPr lang="el-GR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cap="none" dirty="0" smtClean="0">
                <a:ea typeface="ＭＳ Ｐゴシック" pitchFamily="-112" charset="-128"/>
              </a:rPr>
              <a:t>SIZE OF THE WEB</a:t>
            </a:r>
          </a:p>
        </p:txBody>
      </p:sp>
      <p:sp>
        <p:nvSpPr>
          <p:cNvPr id="3789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0F80DF2-F411-42F4-B18B-2C9C2FCA3FE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Ποιο είναι το μέγεθος του </a:t>
            </a:r>
            <a:r>
              <a:rPr lang="en-US" dirty="0" smtClean="0">
                <a:ea typeface="ＭＳ Ｐゴシック" pitchFamily="-112" charset="-128"/>
              </a:rPr>
              <a:t>web ?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dirty="0" smtClean="0">
                <a:ea typeface="ＭＳ Ｐゴシック" pitchFamily="-112" charset="-128"/>
              </a:rPr>
              <a:t>Θέματα</a:t>
            </a:r>
            <a:endParaRPr lang="en-US" dirty="0" smtClean="0">
              <a:ea typeface="ＭＳ Ｐゴシック" pitchFamily="-112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l-GR" dirty="0" smtClean="0">
                <a:ea typeface="ＭＳ Ｐゴシック" pitchFamily="-112" charset="-128"/>
              </a:rPr>
              <a:t>Στην πραγματικότητα, ο</a:t>
            </a:r>
            <a:r>
              <a:rPr lang="en-US" dirty="0" smtClean="0">
                <a:ea typeface="ＭＳ Ｐゴシック" pitchFamily="-112" charset="-128"/>
              </a:rPr>
              <a:t> web </a:t>
            </a:r>
            <a:r>
              <a:rPr lang="el-GR" dirty="0" smtClean="0">
                <a:ea typeface="ＭＳ Ｐゴシック" pitchFamily="-112" charset="-128"/>
              </a:rPr>
              <a:t>είναι άπειρος</a:t>
            </a:r>
            <a:endParaRPr lang="en-US" dirty="0" smtClean="0">
              <a:ea typeface="ＭＳ Ｐゴシック" pitchFamily="-112" charset="-128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Dynamic content, e.g., calendars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Soft 404: </a:t>
            </a:r>
            <a:r>
              <a:rPr lang="en-US" u="sng" dirty="0" smtClean="0">
                <a:ea typeface="ＭＳ Ｐゴシック" pitchFamily="-112" charset="-128"/>
              </a:rPr>
              <a:t>www.yahoo.com/&lt;</a:t>
            </a:r>
            <a:r>
              <a:rPr lang="en-US" u="sng" dirty="0" smtClean="0">
                <a:solidFill>
                  <a:schemeClr val="hlink"/>
                </a:solidFill>
                <a:ea typeface="ＭＳ Ｐゴシック" pitchFamily="-112" charset="-128"/>
              </a:rPr>
              <a:t>anything&gt;</a:t>
            </a:r>
            <a:r>
              <a:rPr lang="en-US" dirty="0" smtClean="0">
                <a:ea typeface="ＭＳ Ｐゴシック" pitchFamily="-112" charset="-128"/>
              </a:rPr>
              <a:t> is a valid page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Static web contains syntactic duplication, mostly due to mirroring (~30%)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Some servers are seldom connected</a:t>
            </a:r>
          </a:p>
          <a:p>
            <a:pPr eaLnBrk="1" hangingPunct="1">
              <a:lnSpc>
                <a:spcPct val="90000"/>
              </a:lnSpc>
            </a:pPr>
            <a:r>
              <a:rPr lang="el-GR" dirty="0" smtClean="0">
                <a:ea typeface="ＭＳ Ｐゴシック" pitchFamily="-112" charset="-128"/>
              </a:rPr>
              <a:t>Ποιο νοιάζει;</a:t>
            </a:r>
            <a:endParaRPr lang="en-US" dirty="0" smtClean="0">
              <a:ea typeface="ＭＳ Ｐゴシック" pitchFamily="-112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Media, and consequently the user</a:t>
            </a:r>
          </a:p>
          <a:p>
            <a:pPr lvl="1" eaLnBrk="1" hangingPunct="1">
              <a:lnSpc>
                <a:spcPct val="90000"/>
              </a:lnSpc>
            </a:pPr>
            <a:r>
              <a:rPr lang="el-GR" dirty="0" smtClean="0">
                <a:ea typeface="ＭＳ Ｐゴシック" pitchFamily="-112" charset="-128"/>
              </a:rPr>
              <a:t>Σχεδιαστές μηχανών</a:t>
            </a:r>
            <a:endParaRPr lang="en-US" dirty="0" smtClean="0">
              <a:ea typeface="ＭＳ Ｐゴシック" pitchFamily="-112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l-GR" dirty="0" smtClean="0">
                <a:ea typeface="ＭＳ Ｐゴシック" pitchFamily="-112" charset="-128"/>
              </a:rPr>
              <a:t>Την πολιτική </a:t>
            </a:r>
            <a:r>
              <a:rPr lang="en-US" dirty="0" smtClean="0">
                <a:ea typeface="ＭＳ Ｐゴシック" pitchFamily="-112" charset="-128"/>
              </a:rPr>
              <a:t>crawl - </a:t>
            </a:r>
            <a:r>
              <a:rPr lang="el-GR" dirty="0" smtClean="0">
                <a:ea typeface="ＭＳ Ｐゴシック" pitchFamily="-112" charset="-128"/>
              </a:rPr>
              <a:t>αντίκτυπο στην ανάκληση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</p:txBody>
      </p:sp>
      <p:sp>
        <p:nvSpPr>
          <p:cNvPr id="3994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399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314130-E7F7-43A5-836B-B1115275472E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Τι μπορούμε να μετρήσουμε; 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52600"/>
            <a:ext cx="7772400" cy="3502497"/>
          </a:xfrm>
        </p:spPr>
        <p:txBody>
          <a:bodyPr>
            <a:spAutoFit/>
          </a:bodyPr>
          <a:lstStyle/>
          <a:p>
            <a:pPr marL="0" indent="0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Το σχετικό μέγεθος των μηχανών αναζήτησης</a:t>
            </a:r>
            <a:endParaRPr lang="en-US" dirty="0" smtClean="0">
              <a:ea typeface="ＭＳ Ｐゴシック" pitchFamily="-112" charset="-128"/>
            </a:endParaRPr>
          </a:p>
          <a:p>
            <a:pPr marL="339725" lvl="1" indent="-225425" eaLnBrk="1" hangingPunct="1"/>
            <a:r>
              <a:rPr lang="en-US" dirty="0" smtClean="0">
                <a:ea typeface="ＭＳ Ｐゴシック" pitchFamily="-112" charset="-128"/>
              </a:rPr>
              <a:t>The notion of a page being indexed is still</a:t>
            </a:r>
            <a:r>
              <a:rPr lang="en-US" i="1" dirty="0" smtClean="0">
                <a:ea typeface="ＭＳ Ｐゴシック" pitchFamily="-112" charset="-128"/>
              </a:rPr>
              <a:t> reasonably</a:t>
            </a:r>
            <a:r>
              <a:rPr lang="en-US" dirty="0" smtClean="0">
                <a:ea typeface="ＭＳ Ｐゴシック" pitchFamily="-112" charset="-128"/>
              </a:rPr>
              <a:t> well defined.</a:t>
            </a:r>
          </a:p>
          <a:p>
            <a:pPr marL="339725" lvl="1" indent="-225425" eaLnBrk="1" hangingPunct="1"/>
            <a:r>
              <a:rPr lang="en-US" dirty="0" smtClean="0">
                <a:ea typeface="ＭＳ Ｐゴシック" pitchFamily="-112" charset="-128"/>
              </a:rPr>
              <a:t>Already there are problems</a:t>
            </a:r>
          </a:p>
          <a:p>
            <a:pPr marL="681038" lvl="2" indent="-227013" eaLnBrk="1" hangingPunct="1"/>
            <a:r>
              <a:rPr lang="en-US" dirty="0" smtClean="0">
                <a:ea typeface="ＭＳ Ｐゴシック" pitchFamily="-112" charset="-128"/>
              </a:rPr>
              <a:t>Document extension: e.g., engines index pages not yet crawled, by indexing </a:t>
            </a:r>
            <a:r>
              <a:rPr lang="en-US" dirty="0" err="1" smtClean="0">
                <a:ea typeface="ＭＳ Ｐゴシック" pitchFamily="-112" charset="-128"/>
              </a:rPr>
              <a:t>anchortext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  <a:p>
            <a:pPr marL="681038" lvl="2" indent="-227013" eaLnBrk="1" hangingPunct="1"/>
            <a:r>
              <a:rPr lang="en-US" dirty="0" smtClean="0">
                <a:ea typeface="ＭＳ Ｐゴシック" pitchFamily="-112" charset="-128"/>
              </a:rPr>
              <a:t>Document restriction: All engines restrict what is indexed (first</a:t>
            </a:r>
            <a:r>
              <a:rPr lang="en-US" i="1" dirty="0" smtClean="0">
                <a:ea typeface="ＭＳ Ｐゴシック" pitchFamily="-112" charset="-128"/>
              </a:rPr>
              <a:t> n</a:t>
            </a:r>
            <a:r>
              <a:rPr lang="en-US" dirty="0" smtClean="0">
                <a:ea typeface="ＭＳ Ｐゴシック" pitchFamily="-112" charset="-128"/>
              </a:rPr>
              <a:t> words, only relevant words, etc.) </a:t>
            </a:r>
          </a:p>
          <a:p>
            <a:pPr marL="681038" lvl="2" indent="-227013" eaLnBrk="1" hangingPunct="1"/>
            <a:r>
              <a:rPr lang="en-US" dirty="0" smtClean="0">
                <a:ea typeface="ＭＳ Ｐゴシック" pitchFamily="-112" charset="-128"/>
              </a:rPr>
              <a:t>Multi-tier indexes (access only top-levels)</a:t>
            </a:r>
          </a:p>
        </p:txBody>
      </p:sp>
      <p:sp>
        <p:nvSpPr>
          <p:cNvPr id="4096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smtClean="0">
                <a:solidFill>
                  <a:srgbClr val="FBFCFF"/>
                </a:solidFill>
              </a:rPr>
              <a:t>Κεφ. </a:t>
            </a:r>
            <a:r>
              <a:rPr lang="en-US" sz="1600" dirty="0" smtClean="0">
                <a:solidFill>
                  <a:srgbClr val="FBFCFF"/>
                </a:solidFill>
              </a:rPr>
              <a:t>19.5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409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D200D0E-C8C8-4DE8-8B43-F04162977BE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12" charset="-128"/>
              </a:rPr>
              <a:t>New definition?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42900" lvl="1" indent="-342900" eaLnBrk="1" hangingPunct="1">
              <a:buClr>
                <a:srgbClr val="437085"/>
              </a:buClr>
            </a:pPr>
            <a:r>
              <a:rPr lang="en-US" sz="3000" dirty="0" smtClean="0">
                <a:ea typeface="ＭＳ Ｐゴシック" pitchFamily="-112" charset="-128"/>
              </a:rPr>
              <a:t>The statically </a:t>
            </a:r>
            <a:r>
              <a:rPr lang="en-US" sz="3000" dirty="0" err="1" smtClean="0">
                <a:ea typeface="ＭＳ Ｐゴシック" pitchFamily="-112" charset="-128"/>
              </a:rPr>
              <a:t>indexable</a:t>
            </a:r>
            <a:r>
              <a:rPr lang="en-US" sz="3000" dirty="0" smtClean="0">
                <a:ea typeface="ＭＳ Ｐゴシック" pitchFamily="-112" charset="-128"/>
              </a:rPr>
              <a:t> web is whatever search engines index.</a:t>
            </a:r>
          </a:p>
          <a:p>
            <a:pPr marL="742950" lvl="2" indent="-342900" eaLnBrk="1" hangingPunct="1"/>
            <a:r>
              <a:rPr lang="en-US" dirty="0" smtClean="0">
                <a:ea typeface="ＭＳ Ｐゴシック" pitchFamily="-112" charset="-128"/>
              </a:rPr>
              <a:t>IQ is whatever the IQ tests measure.</a:t>
            </a:r>
            <a:endParaRPr lang="en-US" dirty="0" smtClean="0">
              <a:solidFill>
                <a:srgbClr val="A40508"/>
              </a:solidFill>
              <a:ea typeface="ＭＳ Ｐゴシック" pitchFamily="-112" charset="-128"/>
            </a:endParaRPr>
          </a:p>
          <a:p>
            <a:pPr eaLnBrk="1" hangingPunct="1"/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Different engines have different preferences</a:t>
            </a:r>
          </a:p>
          <a:p>
            <a:pPr marL="742950" lvl="2" indent="-342900" eaLnBrk="1" hangingPunct="1"/>
            <a:r>
              <a:rPr lang="en-US" dirty="0" smtClean="0">
                <a:ea typeface="ＭＳ Ｐゴシック" pitchFamily="-112" charset="-128"/>
              </a:rPr>
              <a:t>max </a:t>
            </a:r>
            <a:r>
              <a:rPr lang="en-US" dirty="0" err="1" smtClean="0">
                <a:ea typeface="ＭＳ Ｐゴシック" pitchFamily="-112" charset="-128"/>
              </a:rPr>
              <a:t>url</a:t>
            </a:r>
            <a:r>
              <a:rPr lang="en-US" dirty="0" smtClean="0">
                <a:ea typeface="ＭＳ Ｐゴシック" pitchFamily="-112" charset="-128"/>
              </a:rPr>
              <a:t> depth, max count/host, anti-spam rules, priority rules, etc.</a:t>
            </a:r>
          </a:p>
          <a:p>
            <a:pPr eaLnBrk="1" hangingPunct="1"/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Different engines index different things under the same URL:</a:t>
            </a:r>
          </a:p>
          <a:p>
            <a:pPr marL="742950" lvl="2" indent="-342900" eaLnBrk="1" hangingPunct="1"/>
            <a:r>
              <a:rPr lang="en-US" dirty="0" smtClean="0">
                <a:ea typeface="ＭＳ Ｐゴシック" pitchFamily="-112" charset="-128"/>
              </a:rPr>
              <a:t>frames, meta-keywords, document restrictions, document extensions, ...</a:t>
            </a:r>
          </a:p>
        </p:txBody>
      </p:sp>
      <p:sp>
        <p:nvSpPr>
          <p:cNvPr id="4198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4198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FB27A83-05C8-4D72-8C14-ED941583ABF1}" type="slidenum">
              <a:rPr lang="en-US"/>
              <a:pPr/>
              <a:t>46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3810000" y="3429000"/>
            <a:ext cx="5334000" cy="26400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b="1">
                <a:latin typeface="Courier New" pitchFamily="-112" charset="0"/>
              </a:rPr>
              <a:t>A</a:t>
            </a:r>
            <a:r>
              <a:rPr lang="en-US" b="1"/>
              <a:t> </a:t>
            </a:r>
            <a:r>
              <a:rPr lang="en-US" b="1">
                <a:latin typeface="Symbol" pitchFamily="-112" charset="2"/>
              </a:rPr>
              <a:t>Ç </a:t>
            </a:r>
            <a:r>
              <a:rPr lang="en-US" b="1">
                <a:latin typeface="Courier New" pitchFamily="-112" charset="0"/>
              </a:rPr>
              <a:t>B</a:t>
            </a:r>
            <a:r>
              <a:rPr lang="en-US" b="1"/>
              <a:t>  </a:t>
            </a:r>
            <a:r>
              <a:rPr lang="en-US" b="1">
                <a:latin typeface="Courier New" pitchFamily="-112" charset="0"/>
              </a:rPr>
              <a:t>=  (1/2) * Size A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latin typeface="Courier New" pitchFamily="-112" charset="0"/>
              </a:rPr>
              <a:t>A</a:t>
            </a:r>
            <a:r>
              <a:rPr lang="en-US" b="1"/>
              <a:t> </a:t>
            </a:r>
            <a:r>
              <a:rPr lang="en-US" b="1">
                <a:latin typeface="Symbol" pitchFamily="-112" charset="2"/>
              </a:rPr>
              <a:t>Ç </a:t>
            </a:r>
            <a:r>
              <a:rPr lang="en-US" b="1">
                <a:latin typeface="Courier New" pitchFamily="-112" charset="0"/>
              </a:rPr>
              <a:t>B</a:t>
            </a:r>
            <a:r>
              <a:rPr lang="en-US" b="1"/>
              <a:t>  </a:t>
            </a:r>
            <a:r>
              <a:rPr lang="en-US" b="1">
                <a:latin typeface="Courier New" pitchFamily="-112" charset="0"/>
              </a:rPr>
              <a:t>=  (1/6) * Size B</a:t>
            </a:r>
            <a:endParaRPr lang="en-US" b="1"/>
          </a:p>
          <a:p>
            <a:pPr eaLnBrk="0" hangingPunct="0">
              <a:lnSpc>
                <a:spcPct val="170000"/>
              </a:lnSpc>
              <a:spcBef>
                <a:spcPct val="50000"/>
              </a:spcBef>
            </a:pPr>
            <a:r>
              <a:rPr lang="en-US" b="1">
                <a:latin typeface="Courier New" pitchFamily="-112" charset="0"/>
              </a:rPr>
              <a:t>(1/2)*Size A = (1/6)*Size B</a:t>
            </a:r>
            <a:r>
              <a:rPr lang="en-US" b="1"/>
              <a:t> 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Symbol" pitchFamily="-112" charset="2"/>
              </a:rPr>
              <a:t>\   </a:t>
            </a:r>
            <a:r>
              <a:rPr lang="en-US" b="1">
                <a:latin typeface="Courier New" pitchFamily="-112" charset="0"/>
              </a:rPr>
              <a:t>Size A / Size B =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b="1">
                <a:latin typeface="Courier New" pitchFamily="-112" charset="0"/>
              </a:rPr>
              <a:t>         (1/6)/(1/2) = 1/3</a:t>
            </a:r>
            <a:r>
              <a:rPr lang="en-US" sz="1800" b="1"/>
              <a:t> 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3657600" y="2362200"/>
            <a:ext cx="5334000" cy="8002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33CC"/>
                </a:solidFill>
              </a:rPr>
              <a:t>Sample</a:t>
            </a:r>
            <a:r>
              <a:rPr lang="en-US" sz="2000" dirty="0"/>
              <a:t> URLs randomly from A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33CC"/>
                </a:solidFill>
              </a:rPr>
              <a:t>Check</a:t>
            </a:r>
            <a:r>
              <a:rPr lang="en-US" sz="2000" dirty="0"/>
              <a:t> if contained in B and vice versa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800" y="1828800"/>
            <a:ext cx="3200400" cy="3484563"/>
            <a:chOff x="1152" y="1440"/>
            <a:chExt cx="2268" cy="2195"/>
          </a:xfrm>
        </p:grpSpPr>
        <p:pic>
          <p:nvPicPr>
            <p:cNvPr id="43017" name="Picture 5" descr="inter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52" y="1440"/>
              <a:ext cx="2268" cy="2195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</p:pic>
        <p:sp>
          <p:nvSpPr>
            <p:cNvPr id="43018" name="Rectangle 6"/>
            <p:cNvSpPr>
              <a:spLocks noChangeArrowheads="1"/>
            </p:cNvSpPr>
            <p:nvPr/>
          </p:nvSpPr>
          <p:spPr bwMode="auto">
            <a:xfrm>
              <a:off x="1920" y="2400"/>
              <a:ext cx="336" cy="144"/>
            </a:xfrm>
            <a:prstGeom prst="rect">
              <a:avLst/>
            </a:prstGeom>
            <a:solidFill>
              <a:srgbClr val="F2F9EB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19" name="Text Box 7"/>
            <p:cNvSpPr txBox="1">
              <a:spLocks noChangeArrowheads="1"/>
            </p:cNvSpPr>
            <p:nvPr/>
          </p:nvSpPr>
          <p:spPr bwMode="auto">
            <a:xfrm>
              <a:off x="1776" y="2352"/>
              <a:ext cx="624" cy="21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90000"/>
                </a:lnSpc>
                <a:spcBef>
                  <a:spcPct val="50000"/>
                </a:spcBef>
              </a:pPr>
              <a:r>
                <a:rPr lang="en-US" sz="1600" b="1">
                  <a:latin typeface="Times New Roman" pitchFamily="-112" charset="0"/>
                </a:rPr>
                <a:t>A</a:t>
              </a:r>
              <a:r>
                <a:rPr lang="en-US" sz="1400" b="1"/>
                <a:t> </a:t>
              </a:r>
              <a:r>
                <a:rPr lang="en-US" sz="1800" b="1">
                  <a:latin typeface="Symbol" pitchFamily="-112" charset="2"/>
                </a:rPr>
                <a:t>Ç</a:t>
              </a:r>
              <a:r>
                <a:rPr lang="en-US" sz="1400" b="1">
                  <a:latin typeface="Symbol" pitchFamily="-112" charset="2"/>
                </a:rPr>
                <a:t> </a:t>
              </a:r>
              <a:r>
                <a:rPr lang="en-US" sz="1600" b="1">
                  <a:latin typeface="Times New Roman" pitchFamily="-112" charset="0"/>
                </a:rPr>
                <a:t>B</a:t>
              </a:r>
              <a:endParaRPr lang="en-US" sz="1800" b="1">
                <a:solidFill>
                  <a:srgbClr val="A50021"/>
                </a:solidFill>
                <a:latin typeface="Times New Roman" pitchFamily="-112" charset="0"/>
              </a:endParaRPr>
            </a:p>
          </p:txBody>
        </p:sp>
      </p:grpSp>
      <p:sp>
        <p:nvSpPr>
          <p:cNvPr id="43013" name="Text Box 8"/>
          <p:cNvSpPr txBox="1">
            <a:spLocks noChangeArrowheads="1"/>
          </p:cNvSpPr>
          <p:nvPr/>
        </p:nvSpPr>
        <p:spPr bwMode="auto">
          <a:xfrm>
            <a:off x="793750" y="6437313"/>
            <a:ext cx="7816850" cy="420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b="1">
                <a:solidFill>
                  <a:srgbClr val="A50021"/>
                </a:solidFill>
              </a:rPr>
              <a:t>  </a:t>
            </a:r>
            <a:r>
              <a:rPr lang="en-US" b="1">
                <a:solidFill>
                  <a:srgbClr val="0033CC"/>
                </a:solidFill>
              </a:rPr>
              <a:t>Each test involves:  </a:t>
            </a:r>
            <a:r>
              <a:rPr lang="en-US"/>
              <a:t>(i) </a:t>
            </a:r>
            <a:r>
              <a:rPr lang="en-US" u="sng"/>
              <a:t>Sampling</a:t>
            </a:r>
            <a:r>
              <a:rPr lang="en-US"/>
              <a:t>  (ii) Checking</a:t>
            </a:r>
          </a:p>
        </p:txBody>
      </p:sp>
      <p:sp>
        <p:nvSpPr>
          <p:cNvPr id="4301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43016" name="Slide Number Placeholder 10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AE924E6-B74C-495F-A0A5-CF06FCDF9F47}" type="slidenum">
              <a:rPr lang="en-US"/>
              <a:pPr/>
              <a:t>47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733800" y="1600200"/>
            <a:ext cx="495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ea typeface="ＭＳ Ｐゴシック" pitchFamily="-112" charset="-128"/>
              </a:rPr>
              <a:t>Relative Size from Overlap</a:t>
            </a:r>
            <a:br>
              <a:rPr lang="en-US" dirty="0" smtClean="0">
                <a:ea typeface="ＭＳ Ｐゴシック" pitchFamily="-112" charset="-128"/>
              </a:rPr>
            </a:br>
            <a:r>
              <a:rPr lang="en-US" dirty="0" smtClean="0">
                <a:ea typeface="ＭＳ Ｐゴシック" pitchFamily="-112" charset="-128"/>
              </a:rPr>
              <a:t>Given two engines A and B</a:t>
            </a:r>
            <a:endParaRPr lang="el-GR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Μέγεθος μηχανών αναζήτησης</a:t>
            </a:r>
            <a:endParaRPr lang="el-G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Δειγματοληψία (</a:t>
            </a:r>
            <a:r>
              <a:rPr lang="en-US" dirty="0" smtClean="0">
                <a:ea typeface="ＭＳ Ｐゴシック" pitchFamily="-112" charset="-128"/>
              </a:rPr>
              <a:t>Sampling</a:t>
            </a:r>
            <a:r>
              <a:rPr lang="el-GR" dirty="0" smtClean="0">
                <a:ea typeface="ＭＳ Ｐゴシック" pitchFamily="-112" charset="-128"/>
              </a:rPr>
              <a:t>)</a:t>
            </a:r>
            <a:r>
              <a:rPr lang="en-US" dirty="0" smtClean="0">
                <a:ea typeface="ＭＳ Ｐゴシック" pitchFamily="-112" charset="-128"/>
              </a:rPr>
              <a:t> URLs</a:t>
            </a:r>
          </a:p>
        </p:txBody>
      </p:sp>
      <p:sp>
        <p:nvSpPr>
          <p:cNvPr id="136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Ideal strategy: Generate a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random URL</a:t>
            </a:r>
          </a:p>
          <a:p>
            <a:r>
              <a:rPr lang="en-US" dirty="0" smtClean="0"/>
              <a:t>Problem: Random URLs are hard to find (and sampling distribution should reflect “user interest”)</a:t>
            </a:r>
          </a:p>
          <a:p>
            <a:r>
              <a:rPr lang="en-US" dirty="0" smtClean="0"/>
              <a:t>Approach 1: Random walks / IP addresses</a:t>
            </a:r>
          </a:p>
          <a:p>
            <a:pPr lvl="1"/>
            <a:r>
              <a:rPr lang="en-US" dirty="0" smtClean="0"/>
              <a:t>In theory: might give us a true estimate of the size of the web	(as opposed to just relative sizes of indexes)</a:t>
            </a:r>
          </a:p>
          <a:p>
            <a:r>
              <a:rPr lang="en-US" dirty="0" smtClean="0"/>
              <a:t>Approach 2: Generate a random URL contained in a given engine</a:t>
            </a:r>
          </a:p>
          <a:p>
            <a:pPr lvl="1"/>
            <a:r>
              <a:rPr lang="en-US" dirty="0" smtClean="0"/>
              <a:t>Suffices for accurate estimation of relative size</a:t>
            </a:r>
            <a:endParaRPr lang="en-US" sz="1600" dirty="0" smtClean="0"/>
          </a:p>
        </p:txBody>
      </p:sp>
      <p:sp>
        <p:nvSpPr>
          <p:cNvPr id="4403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4403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356DB33-AEF6-48EF-96DE-22E81E28F0E3}" type="slidenum">
              <a:rPr lang="en-US"/>
              <a:pPr/>
              <a:t>48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Statistical methods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8400"/>
            <a:ext cx="7315200" cy="1524000"/>
          </a:xfrm>
        </p:spPr>
        <p:txBody>
          <a:bodyPr/>
          <a:lstStyle/>
          <a:p>
            <a:pPr marL="914400" lvl="1" indent="-457200" eaLnBrk="1" hangingPunct="1">
              <a:buFont typeface="+mj-lt"/>
              <a:buAutoNum type="arabicPeriod"/>
            </a:pPr>
            <a:r>
              <a:rPr lang="en-US" sz="2800" dirty="0" smtClean="0">
                <a:ea typeface="ＭＳ Ｐゴシック" pitchFamily="-112" charset="-128"/>
              </a:rPr>
              <a:t>Random queries</a:t>
            </a:r>
          </a:p>
          <a:p>
            <a:pPr marL="914400" lvl="1" indent="-457200" eaLnBrk="1" hangingPunct="1">
              <a:buFont typeface="+mj-lt"/>
              <a:buAutoNum type="arabicPeriod"/>
            </a:pPr>
            <a:r>
              <a:rPr lang="en-US" sz="2800" dirty="0" smtClean="0">
                <a:ea typeface="ＭＳ Ｐゴシック" pitchFamily="-112" charset="-128"/>
              </a:rPr>
              <a:t>Random searches</a:t>
            </a:r>
          </a:p>
          <a:p>
            <a:pPr marL="914400" lvl="1" indent="-457200" eaLnBrk="1" hangingPunct="1">
              <a:buFont typeface="+mj-lt"/>
              <a:buAutoNum type="arabicPeriod"/>
            </a:pPr>
            <a:r>
              <a:rPr lang="en-US" sz="2800" dirty="0" smtClean="0">
                <a:ea typeface="ＭＳ Ｐゴシック" pitchFamily="-112" charset="-128"/>
              </a:rPr>
              <a:t>Random IP addresses</a:t>
            </a:r>
          </a:p>
          <a:p>
            <a:pPr marL="914400" lvl="1" indent="-457200" eaLnBrk="1" hangingPunct="1">
              <a:buFont typeface="+mj-lt"/>
              <a:buAutoNum type="arabicPeriod"/>
            </a:pPr>
            <a:r>
              <a:rPr lang="en-US" sz="2800" dirty="0" smtClean="0">
                <a:ea typeface="ＭＳ Ｐゴシック" pitchFamily="-112" charset="-128"/>
              </a:rPr>
              <a:t>Random walks</a:t>
            </a:r>
          </a:p>
        </p:txBody>
      </p:sp>
      <p:sp>
        <p:nvSpPr>
          <p:cNvPr id="4506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4506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AAEA920-FB12-4BC2-A0EE-BF84740EF99F}" type="slidenum">
              <a:rPr lang="en-US"/>
              <a:pPr/>
              <a:t>49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Ανάγκες Χρηστών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275" y="1600200"/>
            <a:ext cx="8061325" cy="4038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dirty="0" smtClean="0">
                <a:solidFill>
                  <a:schemeClr val="hlink"/>
                </a:solidFill>
                <a:ea typeface="ＭＳ Ｐゴシック" pitchFamily="-112" charset="-128"/>
              </a:rPr>
              <a:t>Need [Brod02, RL04]</a:t>
            </a:r>
          </a:p>
          <a:p>
            <a:pPr lvl="1" eaLnBrk="1" hangingPunct="1"/>
            <a:r>
              <a:rPr lang="en-US" sz="2000" b="1" u="sng" dirty="0" smtClean="0">
                <a:ea typeface="ＭＳ Ｐゴシック" pitchFamily="-112" charset="-128"/>
              </a:rPr>
              <a:t>Informational</a:t>
            </a:r>
            <a:r>
              <a:rPr lang="en-US" sz="2000" dirty="0" smtClean="0">
                <a:ea typeface="ＭＳ Ｐゴシック" pitchFamily="-112" charset="-128"/>
              </a:rPr>
              <a:t> </a:t>
            </a:r>
            <a:r>
              <a:rPr lang="el-GR" sz="2000" dirty="0" smtClean="0">
                <a:ea typeface="ＭＳ Ｐゴシック" pitchFamily="-112" charset="-128"/>
              </a:rPr>
              <a:t>(πληροφοριακά ερωτήματα) </a:t>
            </a:r>
            <a:r>
              <a:rPr lang="en-US" sz="2000" dirty="0" smtClean="0">
                <a:ea typeface="ＭＳ Ｐゴシック" pitchFamily="-112" charset="-128"/>
              </a:rPr>
              <a:t>– </a:t>
            </a:r>
            <a:r>
              <a:rPr lang="el-GR" sz="2000" dirty="0" smtClean="0">
                <a:ea typeface="ＭＳ Ｐゴシック" pitchFamily="-112" charset="-128"/>
              </a:rPr>
              <a:t>θέλουν </a:t>
            </a:r>
            <a:r>
              <a:rPr lang="el-GR" sz="2000" dirty="0" smtClean="0">
                <a:solidFill>
                  <a:schemeClr val="hlink"/>
                </a:solidFill>
                <a:ea typeface="ＭＳ Ｐゴシック" pitchFamily="-112" charset="-128"/>
              </a:rPr>
              <a:t>να μάθουν</a:t>
            </a:r>
            <a:r>
              <a:rPr lang="en-US" sz="2000" dirty="0" smtClean="0">
                <a:solidFill>
                  <a:schemeClr val="hlink"/>
                </a:solidFill>
                <a:ea typeface="ＭＳ Ｐゴシック" pitchFamily="-112" charset="-128"/>
              </a:rPr>
              <a:t> </a:t>
            </a:r>
            <a:r>
              <a:rPr lang="el-GR" sz="2000" dirty="0" smtClean="0">
                <a:solidFill>
                  <a:schemeClr val="hlink"/>
                </a:solidFill>
                <a:ea typeface="ＭＳ Ｐゴシック" pitchFamily="-112" charset="-128"/>
              </a:rPr>
              <a:t>(</a:t>
            </a:r>
            <a:r>
              <a:rPr lang="en-US" sz="2000" dirty="0" smtClean="0">
                <a:solidFill>
                  <a:schemeClr val="hlink"/>
                </a:solidFill>
                <a:ea typeface="ＭＳ Ｐゴシック" pitchFamily="-112" charset="-128"/>
              </a:rPr>
              <a:t>learn</a:t>
            </a:r>
            <a:r>
              <a:rPr lang="el-GR" sz="2000" dirty="0" smtClean="0">
                <a:solidFill>
                  <a:schemeClr val="hlink"/>
                </a:solidFill>
                <a:ea typeface="ＭＳ Ｐゴシック" pitchFamily="-112" charset="-128"/>
              </a:rPr>
              <a:t>)</a:t>
            </a:r>
            <a:r>
              <a:rPr lang="en-US" sz="2000" dirty="0" smtClean="0">
                <a:solidFill>
                  <a:schemeClr val="hlink"/>
                </a:solidFill>
                <a:ea typeface="ＭＳ Ｐゴシック" pitchFamily="-112" charset="-128"/>
              </a:rPr>
              <a:t> </a:t>
            </a:r>
            <a:r>
              <a:rPr lang="el-GR" sz="2000" dirty="0" smtClean="0">
                <a:ea typeface="ＭＳ Ｐゴシック" pitchFamily="-112" charset="-128"/>
              </a:rPr>
              <a:t>για κάτι </a:t>
            </a:r>
            <a:r>
              <a:rPr lang="en-US" sz="2000" dirty="0" smtClean="0">
                <a:ea typeface="ＭＳ Ｐゴシック" pitchFamily="-112" charset="-128"/>
              </a:rPr>
              <a:t>(~40% /</a:t>
            </a:r>
            <a:r>
              <a:rPr lang="en-US" sz="2000" dirty="0" smtClean="0">
                <a:ea typeface="ＭＳ Ｐゴシック" pitchFamily="-112" charset="-128"/>
                <a:sym typeface="Wingdings" pitchFamily="-112" charset="2"/>
              </a:rPr>
              <a:t> 65%</a:t>
            </a:r>
            <a:r>
              <a:rPr lang="en-US" sz="2000" dirty="0" smtClean="0">
                <a:ea typeface="ＭＳ Ｐゴシック" pitchFamily="-112" charset="-128"/>
              </a:rPr>
              <a:t>)</a:t>
            </a:r>
          </a:p>
          <a:p>
            <a:pPr lvl="2" eaLnBrk="1" hangingPunct="1"/>
            <a:r>
              <a:rPr lang="el-GR" dirty="0" smtClean="0">
                <a:ea typeface="ＭＳ Ｐゴシック" pitchFamily="-112" charset="-128"/>
              </a:rPr>
              <a:t>Συνήθως, όχι μια μοναδική ιστοσελίδα, συνδυασμός πληροφορίας από πολλές ιστοσελίδες</a:t>
            </a:r>
          </a:p>
          <a:p>
            <a:pPr lvl="2" eaLnBrk="1" hangingPunct="1"/>
            <a:endParaRPr lang="en-US" sz="1600" dirty="0" smtClean="0">
              <a:ea typeface="ＭＳ Ｐゴシック" pitchFamily="-112" charset="-128"/>
            </a:endParaRPr>
          </a:p>
          <a:p>
            <a:pPr lvl="2" eaLnBrk="1" hangingPunct="1"/>
            <a:endParaRPr lang="en-US" sz="1600" dirty="0" smtClean="0">
              <a:ea typeface="ＭＳ Ｐゴシック" pitchFamily="-112" charset="-128"/>
            </a:endParaRPr>
          </a:p>
          <a:p>
            <a:pPr lvl="1" eaLnBrk="1" hangingPunct="1"/>
            <a:r>
              <a:rPr lang="en-US" sz="2000" b="1" u="sng" dirty="0" smtClean="0">
                <a:ea typeface="ＭＳ Ｐゴシック" pitchFamily="-112" charset="-128"/>
              </a:rPr>
              <a:t>Navigational</a:t>
            </a:r>
            <a:r>
              <a:rPr lang="en-US" sz="2000" dirty="0" smtClean="0">
                <a:ea typeface="ＭＳ Ｐゴシック" pitchFamily="-112" charset="-128"/>
              </a:rPr>
              <a:t> </a:t>
            </a:r>
            <a:r>
              <a:rPr lang="el-GR" sz="2000" dirty="0" smtClean="0">
                <a:ea typeface="ＭＳ Ｐゴシック" pitchFamily="-112" charset="-128"/>
              </a:rPr>
              <a:t>(ερωτήματα πλοήγησης) </a:t>
            </a:r>
            <a:r>
              <a:rPr lang="en-US" sz="2000" dirty="0" smtClean="0">
                <a:ea typeface="ＭＳ Ｐゴシック" pitchFamily="-112" charset="-128"/>
              </a:rPr>
              <a:t>– </a:t>
            </a:r>
            <a:r>
              <a:rPr lang="el-GR" sz="2000" dirty="0" smtClean="0">
                <a:ea typeface="ＭＳ Ｐゴシック" pitchFamily="-112" charset="-128"/>
              </a:rPr>
              <a:t>θέλουν </a:t>
            </a:r>
            <a:r>
              <a:rPr lang="el-GR" sz="2000" dirty="0" smtClean="0">
                <a:solidFill>
                  <a:schemeClr val="hlink"/>
                </a:solidFill>
                <a:ea typeface="ＭＳ Ｐゴシック" pitchFamily="-112" charset="-128"/>
              </a:rPr>
              <a:t>να πάνε</a:t>
            </a:r>
            <a:r>
              <a:rPr lang="en-US" sz="2000" dirty="0" smtClean="0">
                <a:solidFill>
                  <a:schemeClr val="hlink"/>
                </a:solidFill>
                <a:ea typeface="ＭＳ Ｐゴシック" pitchFamily="-112" charset="-128"/>
              </a:rPr>
              <a:t> </a:t>
            </a:r>
            <a:r>
              <a:rPr lang="el-GR" sz="2000" dirty="0" smtClean="0">
                <a:solidFill>
                  <a:schemeClr val="hlink"/>
                </a:solidFill>
                <a:ea typeface="ＭＳ Ｐゴシック" pitchFamily="-112" charset="-128"/>
              </a:rPr>
              <a:t>(</a:t>
            </a:r>
            <a:r>
              <a:rPr lang="en-US" sz="2000" dirty="0" smtClean="0">
                <a:solidFill>
                  <a:schemeClr val="hlink"/>
                </a:solidFill>
                <a:ea typeface="ＭＳ Ｐゴシック" pitchFamily="-112" charset="-128"/>
              </a:rPr>
              <a:t>go) </a:t>
            </a:r>
            <a:r>
              <a:rPr lang="el-GR" sz="2000" dirty="0" smtClean="0">
                <a:solidFill>
                  <a:schemeClr val="hlink"/>
                </a:solidFill>
                <a:ea typeface="ＭＳ Ｐゴシック" pitchFamily="-112" charset="-128"/>
              </a:rPr>
              <a:t>σε μια συγκεκριμένη ιστοσελίδα </a:t>
            </a:r>
            <a:r>
              <a:rPr lang="en-US" sz="2000" dirty="0" smtClean="0">
                <a:ea typeface="ＭＳ Ｐゴシック" pitchFamily="-112" charset="-128"/>
              </a:rPr>
              <a:t>(~25% </a:t>
            </a:r>
            <a:r>
              <a:rPr lang="en-US" sz="2000" dirty="0" smtClean="0">
                <a:ea typeface="ＭＳ Ｐゴシック" pitchFamily="-112" charset="-128"/>
                <a:sym typeface="Wingdings" pitchFamily="-112" charset="2"/>
              </a:rPr>
              <a:t>/ 15%</a:t>
            </a:r>
            <a:r>
              <a:rPr lang="en-US" sz="2000" dirty="0" smtClean="0">
                <a:ea typeface="ＭＳ Ｐゴシック" pitchFamily="-112" charset="-128"/>
              </a:rPr>
              <a:t>)</a:t>
            </a:r>
            <a:endParaRPr lang="el-GR" sz="2000" dirty="0" smtClean="0">
              <a:ea typeface="ＭＳ Ｐゴシック" pitchFamily="-112" charset="-128"/>
            </a:endParaRPr>
          </a:p>
          <a:p>
            <a:pPr lvl="2" eaLnBrk="1" hangingPunct="1"/>
            <a:r>
              <a:rPr lang="el-GR" dirty="0" smtClean="0">
                <a:ea typeface="ＭＳ Ｐゴシック" pitchFamily="-112" charset="-128"/>
              </a:rPr>
              <a:t>Μια μοναδική ιστοσελίδα, το καλύτερο μέτρο</a:t>
            </a:r>
            <a:r>
              <a:rPr lang="en-US" dirty="0" smtClean="0">
                <a:ea typeface="ＭＳ Ｐゴシック" pitchFamily="-112" charset="-128"/>
              </a:rPr>
              <a:t> =</a:t>
            </a:r>
            <a:r>
              <a:rPr lang="el-GR" dirty="0" smtClean="0">
                <a:ea typeface="ＭＳ Ｐゴシック" pitchFamily="-112" charset="-128"/>
              </a:rPr>
              <a:t> ακρίβεια στο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1 (δεν ενδιαφέρονται γενικά για ιστοσελίδες που περιέχουν τους όρους </a:t>
            </a:r>
            <a:r>
              <a:rPr lang="en-US" dirty="0" smtClean="0">
                <a:ea typeface="ＭＳ Ｐゴシック" pitchFamily="-112" charset="-128"/>
              </a:rPr>
              <a:t>United Airlines)</a:t>
            </a:r>
          </a:p>
          <a:p>
            <a:pPr lvl="2" eaLnBrk="1" hangingPunct="1"/>
            <a:endParaRPr lang="en-US" sz="1600" dirty="0" smtClean="0">
              <a:ea typeface="ＭＳ Ｐゴシック" pitchFamily="-112" charset="-128"/>
            </a:endParaRPr>
          </a:p>
        </p:txBody>
      </p:sp>
      <p:sp>
        <p:nvSpPr>
          <p:cNvPr id="795652" name="Text Box 4"/>
          <p:cNvSpPr txBox="1">
            <a:spLocks noChangeArrowheads="1"/>
          </p:cNvSpPr>
          <p:nvPr/>
        </p:nvSpPr>
        <p:spPr bwMode="auto">
          <a:xfrm>
            <a:off x="4648200" y="3352800"/>
            <a:ext cx="2743200" cy="285591"/>
          </a:xfrm>
          <a:prstGeom prst="rect">
            <a:avLst/>
          </a:prstGeom>
          <a:solidFill>
            <a:srgbClr val="FFD52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lnSpc>
                <a:spcPct val="6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Comic Sans MS" pitchFamily="-112" charset="0"/>
              <a:buNone/>
            </a:pPr>
            <a:r>
              <a:rPr kumimoji="1" lang="en-US" sz="1800" b="1" dirty="0">
                <a:solidFill>
                  <a:schemeClr val="tx2"/>
                </a:solidFill>
                <a:latin typeface="Courier New" pitchFamily="-112" charset="0"/>
              </a:rPr>
              <a:t>Low hemoglobin</a:t>
            </a:r>
            <a:endParaRPr kumimoji="1" lang="en-US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-112" charset="0"/>
            </a:endParaRPr>
          </a:p>
        </p:txBody>
      </p:sp>
      <p:sp>
        <p:nvSpPr>
          <p:cNvPr id="795653" name="Text Box 5"/>
          <p:cNvSpPr txBox="1">
            <a:spLocks noChangeArrowheads="1"/>
          </p:cNvSpPr>
          <p:nvPr/>
        </p:nvSpPr>
        <p:spPr bwMode="auto">
          <a:xfrm>
            <a:off x="5410200" y="5715000"/>
            <a:ext cx="2743199" cy="285591"/>
          </a:xfrm>
          <a:prstGeom prst="rect">
            <a:avLst/>
          </a:prstGeom>
          <a:solidFill>
            <a:srgbClr val="FFD52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lnSpc>
                <a:spcPct val="6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Comic Sans MS" pitchFamily="-112" charset="0"/>
              <a:buNone/>
            </a:pPr>
            <a:r>
              <a:rPr kumimoji="1" lang="en-US" sz="1800" b="1" dirty="0">
                <a:solidFill>
                  <a:schemeClr val="tx2"/>
                </a:solidFill>
                <a:latin typeface="Courier New" pitchFamily="-112" charset="0"/>
              </a:rPr>
              <a:t>United Airlines</a:t>
            </a:r>
            <a:endParaRPr kumimoji="1" lang="en-US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-112" charset="0"/>
            </a:endParaRPr>
          </a:p>
        </p:txBody>
      </p:sp>
      <p:sp>
        <p:nvSpPr>
          <p:cNvPr id="2356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19.4.1</a:t>
            </a:r>
          </a:p>
        </p:txBody>
      </p:sp>
      <p:sp>
        <p:nvSpPr>
          <p:cNvPr id="23561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3206707-3801-4992-A80D-4CE77293E48D}" type="slidenum">
              <a:rPr lang="en-US"/>
              <a:pPr/>
              <a:t>5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5652" grpId="0" animBg="1" autoUpdateAnimBg="0"/>
      <p:bldP spid="795653" grpId="0" animBg="1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ea typeface="ＭＳ Ｐゴシック" pitchFamily="-112" charset="-128"/>
              </a:rPr>
              <a:t>Random URLs from random queries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US" sz="3200" dirty="0" smtClean="0">
                <a:ea typeface="ＭＳ Ｐゴシック" pitchFamily="-112" charset="-128"/>
              </a:rPr>
              <a:t>Generate </a:t>
            </a:r>
            <a:r>
              <a:rPr lang="en-US" sz="3200" u="sng" dirty="0" smtClean="0">
                <a:ea typeface="ＭＳ Ｐゴシック" pitchFamily="-112" charset="-128"/>
              </a:rPr>
              <a:t>random query</a:t>
            </a:r>
            <a:r>
              <a:rPr lang="en-US" sz="3200" dirty="0" smtClean="0">
                <a:ea typeface="ＭＳ Ｐゴシック" pitchFamily="-112" charset="-128"/>
              </a:rPr>
              <a:t>: how?</a:t>
            </a:r>
          </a:p>
          <a:p>
            <a:pPr marL="866775" lvl="1" indent="-457200" eaLnBrk="1" hangingPunct="1">
              <a:buNone/>
            </a:pPr>
            <a:r>
              <a:rPr lang="en-US" b="1" dirty="0" smtClean="0">
                <a:ea typeface="ＭＳ Ｐゴシック" pitchFamily="-112" charset="-128"/>
              </a:rPr>
              <a:t> </a:t>
            </a:r>
            <a:r>
              <a:rPr lang="en-US" sz="2800" b="1" dirty="0" smtClean="0">
                <a:ea typeface="ＭＳ Ｐゴシック" pitchFamily="-112" charset="-128"/>
              </a:rPr>
              <a:t>Lexicon:</a:t>
            </a:r>
            <a:r>
              <a:rPr lang="en-US" sz="2800" dirty="0" smtClean="0">
                <a:ea typeface="ＭＳ Ｐゴシック" pitchFamily="-112" charset="-128"/>
              </a:rPr>
              <a:t> </a:t>
            </a:r>
            <a:r>
              <a:rPr lang="en-US" dirty="0" smtClean="0">
                <a:ea typeface="ＭＳ Ｐゴシック" pitchFamily="-112" charset="-128"/>
              </a:rPr>
              <a:t>400,000+ words from a web crawl</a:t>
            </a:r>
          </a:p>
          <a:p>
            <a:pPr marL="923925" lvl="1" indent="-514350" eaLnBrk="1" hangingPunct="1">
              <a:buNone/>
            </a:pPr>
            <a:r>
              <a:rPr lang="en-US" sz="2800" b="1" dirty="0" smtClean="0">
                <a:ea typeface="ＭＳ Ｐゴシック" pitchFamily="-112" charset="-128"/>
              </a:rPr>
              <a:t>Conjunctive Queries: </a:t>
            </a:r>
            <a:r>
              <a:rPr lang="en-US" sz="2800" dirty="0" smtClean="0">
                <a:ea typeface="ＭＳ Ｐゴシック" pitchFamily="-112" charset="-128"/>
              </a:rPr>
              <a:t>w</a:t>
            </a:r>
            <a:r>
              <a:rPr lang="en-US" sz="2800" baseline="-25000" dirty="0" smtClean="0">
                <a:ea typeface="ＭＳ Ｐゴシック" pitchFamily="-112" charset="-128"/>
              </a:rPr>
              <a:t>1</a:t>
            </a:r>
            <a:r>
              <a:rPr lang="en-US" sz="2800" dirty="0" smtClean="0">
                <a:ea typeface="ＭＳ Ｐゴシック" pitchFamily="-112" charset="-128"/>
              </a:rPr>
              <a:t> and w</a:t>
            </a:r>
            <a:r>
              <a:rPr lang="en-US" sz="2800" baseline="-25000" dirty="0" smtClean="0">
                <a:ea typeface="ＭＳ Ｐゴシック" pitchFamily="-112" charset="-128"/>
              </a:rPr>
              <a:t>2</a:t>
            </a:r>
            <a:endParaRPr lang="en-US" sz="2800" dirty="0" smtClean="0">
              <a:ea typeface="ＭＳ Ｐゴシック" pitchFamily="-112" charset="-128"/>
            </a:endParaRPr>
          </a:p>
          <a:p>
            <a:pPr marL="1314450" lvl="2" indent="-457200" eaLnBrk="1" hangingPunct="1">
              <a:buNone/>
            </a:pPr>
            <a:r>
              <a:rPr lang="en-US" sz="2400" i="1" dirty="0" smtClean="0">
                <a:ea typeface="ＭＳ Ｐゴシック" pitchFamily="-112" charset="-128"/>
              </a:rPr>
              <a:t>e.g.,  vocalists AND  </a:t>
            </a:r>
            <a:r>
              <a:rPr lang="en-US" sz="2400" i="1" dirty="0" err="1" smtClean="0">
                <a:ea typeface="ＭＳ Ｐゴシック" pitchFamily="-112" charset="-128"/>
              </a:rPr>
              <a:t>rsi</a:t>
            </a:r>
            <a:endParaRPr lang="en-US" sz="2800" dirty="0" smtClean="0">
              <a:ea typeface="ＭＳ Ｐゴシック" pitchFamily="-112" charset="-128"/>
            </a:endParaRP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>
                <a:ea typeface="ＭＳ Ｐゴシック" pitchFamily="-112" charset="-128"/>
              </a:rPr>
              <a:t>Get 100 result URLs from engine A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>
                <a:ea typeface="ＭＳ Ｐゴシック" pitchFamily="-112" charset="-128"/>
              </a:rPr>
              <a:t>Choose a random URL as the candidate to check for presence in engine B</a:t>
            </a:r>
          </a:p>
          <a:p>
            <a:pPr marL="295275" indent="-295275" eaLnBrk="1" hangingPunct="1"/>
            <a:r>
              <a:rPr lang="en-US" dirty="0" smtClean="0">
                <a:ea typeface="ＭＳ Ｐゴシック" pitchFamily="-112" charset="-128"/>
              </a:rPr>
              <a:t>This distribution induces a probability weight W(p) for each page. </a:t>
            </a:r>
          </a:p>
        </p:txBody>
      </p:sp>
      <p:sp>
        <p:nvSpPr>
          <p:cNvPr id="4" name="Line Callout 1 3"/>
          <p:cNvSpPr>
            <a:spLocks/>
          </p:cNvSpPr>
          <p:nvPr/>
        </p:nvSpPr>
        <p:spPr bwMode="auto">
          <a:xfrm>
            <a:off x="6629400" y="1912938"/>
            <a:ext cx="2189163" cy="830262"/>
          </a:xfrm>
          <a:prstGeom prst="borderCallout1">
            <a:avLst>
              <a:gd name="adj1" fmla="val 4079"/>
              <a:gd name="adj2" fmla="val -1370"/>
              <a:gd name="adj3" fmla="val 48310"/>
              <a:gd name="adj4" fmla="val -115634"/>
            </a:avLst>
          </a:prstGeom>
          <a:solidFill>
            <a:schemeClr val="accent1">
              <a:alpha val="10196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Not an English</a:t>
            </a:r>
          </a:p>
          <a:p>
            <a:r>
              <a:rPr lang="en-US"/>
              <a:t>dictionary</a:t>
            </a:r>
          </a:p>
        </p:txBody>
      </p:sp>
      <p:sp>
        <p:nvSpPr>
          <p:cNvPr id="4608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460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B97F8A9-332F-47BE-956E-1426FBCE5921}" type="slidenum">
              <a:rPr lang="en-US"/>
              <a:pPr/>
              <a:t>50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60425" y="608013"/>
            <a:ext cx="7219950" cy="534987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-112" charset="-128"/>
              </a:rPr>
              <a:t>Query Based Checking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599" y="1673225"/>
            <a:ext cx="8493125" cy="3051175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Either 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search for the URL </a:t>
            </a:r>
            <a:r>
              <a:rPr lang="en-US" dirty="0" smtClean="0">
                <a:ea typeface="ＭＳ Ｐゴシック" pitchFamily="-112" charset="-128"/>
              </a:rPr>
              <a:t>if the engine B support this or </a:t>
            </a:r>
          </a:p>
          <a:p>
            <a:pPr eaLnBrk="1" hangingPunct="1">
              <a:lnSpc>
                <a:spcPct val="85000"/>
              </a:lnSpc>
            </a:pPr>
            <a:endParaRPr lang="en-US" i="1" dirty="0" smtClean="0">
              <a:ea typeface="ＭＳ Ｐゴシック" pitchFamily="-112" charset="-128"/>
            </a:endParaRPr>
          </a:p>
          <a:p>
            <a:pPr eaLnBrk="1" hangingPunct="1">
              <a:lnSpc>
                <a:spcPct val="85000"/>
              </a:lnSpc>
            </a:pP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Generate a Strong Query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 </a:t>
            </a:r>
            <a:r>
              <a:rPr lang="en-US" dirty="0" smtClean="0">
                <a:ea typeface="ＭＳ Ｐゴシック" pitchFamily="-112" charset="-128"/>
              </a:rPr>
              <a:t>to check whether an engine </a:t>
            </a:r>
            <a:r>
              <a:rPr lang="en-US" i="1" dirty="0" smtClean="0">
                <a:ea typeface="ＭＳ Ｐゴシック" pitchFamily="-112" charset="-128"/>
              </a:rPr>
              <a:t>B</a:t>
            </a:r>
            <a:r>
              <a:rPr lang="en-US" dirty="0" smtClean="0">
                <a:ea typeface="ＭＳ Ｐゴシック" pitchFamily="-112" charset="-128"/>
              </a:rPr>
              <a:t> has a document </a:t>
            </a:r>
            <a:r>
              <a:rPr lang="en-US" i="1" dirty="0" smtClean="0">
                <a:ea typeface="ＭＳ Ｐゴシック" pitchFamily="-112" charset="-128"/>
              </a:rPr>
              <a:t>D</a:t>
            </a:r>
            <a:r>
              <a:rPr lang="en-US" dirty="0" smtClean="0">
                <a:ea typeface="ＭＳ Ｐゴシック" pitchFamily="-112" charset="-128"/>
              </a:rPr>
              <a:t>: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 Download </a:t>
            </a:r>
            <a:r>
              <a:rPr lang="en-US" i="1" dirty="0" smtClean="0">
                <a:ea typeface="ＭＳ Ｐゴシック" pitchFamily="-112" charset="-128"/>
              </a:rPr>
              <a:t>D</a:t>
            </a:r>
            <a:r>
              <a:rPr lang="en-US" dirty="0" smtClean="0">
                <a:ea typeface="ＭＳ Ｐゴシック" pitchFamily="-112" charset="-128"/>
              </a:rPr>
              <a:t>. Get list of words. 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 Use 8 low frequency words as AND query to </a:t>
            </a:r>
            <a:r>
              <a:rPr lang="en-US" i="1" dirty="0" smtClean="0">
                <a:ea typeface="ＭＳ Ｐゴシック" pitchFamily="-112" charset="-128"/>
              </a:rPr>
              <a:t>B</a:t>
            </a:r>
            <a:endParaRPr lang="en-US" dirty="0" smtClean="0">
              <a:ea typeface="ＭＳ Ｐゴシック" pitchFamily="-112" charset="-128"/>
            </a:endParaRPr>
          </a:p>
          <a:p>
            <a:pPr lvl="1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Check if </a:t>
            </a:r>
            <a:r>
              <a:rPr lang="en-US" i="1" dirty="0" smtClean="0">
                <a:ea typeface="ＭＳ Ｐゴシック" pitchFamily="-112" charset="-128"/>
              </a:rPr>
              <a:t>D</a:t>
            </a:r>
            <a:r>
              <a:rPr lang="en-US" dirty="0" smtClean="0">
                <a:ea typeface="ＭＳ Ｐゴシック" pitchFamily="-112" charset="-128"/>
              </a:rPr>
              <a:t> is present in result set.</a:t>
            </a:r>
          </a:p>
        </p:txBody>
      </p:sp>
      <p:sp>
        <p:nvSpPr>
          <p:cNvPr id="4710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4710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28FA9E6-8F80-4834-B554-772E169CC0AA}" type="slidenum">
              <a:rPr lang="en-US"/>
              <a:pPr/>
              <a:t>51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76200"/>
            <a:ext cx="7010400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-112" charset="-128"/>
              </a:rPr>
              <a:t>Advantages &amp; disadvantages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763000" cy="51054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Statistically sound under the induced weight.</a:t>
            </a:r>
          </a:p>
          <a:p>
            <a:pPr eaLnBrk="1" hangingPunct="1"/>
            <a:r>
              <a:rPr lang="en-US" dirty="0" smtClean="0">
                <a:ea typeface="ＭＳ Ｐゴシック" pitchFamily="-112" charset="-128"/>
              </a:rPr>
              <a:t>Biases induced by random query 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Query Bias: </a:t>
            </a:r>
            <a:r>
              <a:rPr lang="en-US" sz="2000" dirty="0" smtClean="0">
                <a:ea typeface="ＭＳ Ｐゴシック" pitchFamily="-112" charset="-128"/>
              </a:rPr>
              <a:t>Favors content-rich pages in the language(s) of the lexicon</a:t>
            </a:r>
            <a:endParaRPr lang="en-US" dirty="0" smtClean="0">
              <a:ea typeface="ＭＳ Ｐゴシック" pitchFamily="-112" charset="-128"/>
            </a:endParaRP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Ranking Bias: </a:t>
            </a:r>
            <a:r>
              <a:rPr lang="en-US" sz="2000" i="1" dirty="0" smtClean="0">
                <a:ea typeface="ＭＳ Ｐゴシック" pitchFamily="-112" charset="-128"/>
              </a:rPr>
              <a:t>Solution:</a:t>
            </a:r>
            <a:r>
              <a:rPr lang="en-US" sz="2000" dirty="0" smtClean="0">
                <a:ea typeface="ＭＳ Ｐゴシック" pitchFamily="-112" charset="-128"/>
              </a:rPr>
              <a:t> Use conjunctive queries &amp; fetch all (picking from top 100)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Checking Bias: </a:t>
            </a:r>
            <a:r>
              <a:rPr lang="en-US" sz="2000" dirty="0" smtClean="0">
                <a:ea typeface="ＭＳ Ｐゴシック" pitchFamily="-112" charset="-128"/>
              </a:rPr>
              <a:t>Duplicates, impoverished pages omitted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Document or query restriction bias:</a:t>
            </a:r>
            <a:r>
              <a:rPr lang="en-US" sz="1800" dirty="0" smtClean="0">
                <a:ea typeface="ＭＳ Ｐゴシック" pitchFamily="-112" charset="-128"/>
              </a:rPr>
              <a:t> </a:t>
            </a:r>
            <a:r>
              <a:rPr lang="en-US" sz="2000" dirty="0" smtClean="0">
                <a:ea typeface="ＭＳ Ｐゴシック" pitchFamily="-112" charset="-128"/>
              </a:rPr>
              <a:t>engine might not deal properly with 8 words conjunctive query</a:t>
            </a:r>
            <a:endParaRPr lang="en-US" sz="2800" dirty="0" smtClean="0">
              <a:ea typeface="ＭＳ Ｐゴシック" pitchFamily="-112" charset="-128"/>
            </a:endParaRP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Malicious Bias: </a:t>
            </a:r>
            <a:r>
              <a:rPr lang="en-US" sz="2000" dirty="0" smtClean="0">
                <a:ea typeface="ＭＳ Ｐゴシック" pitchFamily="-112" charset="-128"/>
              </a:rPr>
              <a:t>Sabotage by engine</a:t>
            </a:r>
            <a:r>
              <a:rPr lang="en-US" dirty="0" smtClean="0">
                <a:ea typeface="ＭＳ Ｐゴシック" pitchFamily="-112" charset="-128"/>
              </a:rPr>
              <a:t>  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Operational Problems: </a:t>
            </a:r>
            <a:r>
              <a:rPr lang="en-US" sz="2000" dirty="0" smtClean="0">
                <a:ea typeface="ＭＳ Ｐゴシック" pitchFamily="-112" charset="-128"/>
              </a:rPr>
              <a:t>Time-outs, failures, engine inconsistencies, index modification.</a:t>
            </a:r>
          </a:p>
        </p:txBody>
      </p:sp>
      <p:sp>
        <p:nvSpPr>
          <p:cNvPr id="4813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4813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68B0768-1DA4-4D94-ABAE-18D6A41975B4}" type="slidenum">
              <a:rPr lang="en-US"/>
              <a:pPr/>
              <a:t>52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Random searches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64525" cy="29718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Choose random searches extracted from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a local query log </a:t>
            </a:r>
            <a:r>
              <a:rPr lang="en-US" dirty="0" smtClean="0">
                <a:ea typeface="ＭＳ Ｐゴシック" pitchFamily="-112" charset="-128"/>
              </a:rPr>
              <a:t>[Lawrence &amp; Giles 97] or build “random searches” [</a:t>
            </a:r>
            <a:r>
              <a:rPr lang="en-US" dirty="0" err="1" smtClean="0">
                <a:ea typeface="ＭＳ Ｐゴシック" pitchFamily="-112" charset="-128"/>
              </a:rPr>
              <a:t>Notess</a:t>
            </a:r>
            <a:r>
              <a:rPr lang="en-US" dirty="0" smtClean="0">
                <a:ea typeface="ＭＳ Ｐゴシック" pitchFamily="-112" charset="-128"/>
              </a:rPr>
              <a:t>]</a:t>
            </a:r>
          </a:p>
          <a:p>
            <a:pPr eaLnBrk="1" hangingPunct="1"/>
            <a:endParaRPr lang="en-US" dirty="0" smtClean="0">
              <a:ea typeface="ＭＳ Ｐゴシック" pitchFamily="-112" charset="-128"/>
            </a:endParaRPr>
          </a:p>
          <a:p>
            <a:r>
              <a:rPr lang="en-US" dirty="0" smtClean="0">
                <a:ea typeface="ＭＳ Ｐゴシック" pitchFamily="-112" charset="-128"/>
              </a:rPr>
              <a:t>Use only queries with small result sets.</a:t>
            </a:r>
          </a:p>
          <a:p>
            <a:r>
              <a:rPr lang="en-US" dirty="0" smtClean="0"/>
              <a:t>For each random query: compute ratio size(r</a:t>
            </a:r>
            <a:r>
              <a:rPr lang="en-US" sz="1600" dirty="0" smtClean="0"/>
              <a:t>1</a:t>
            </a:r>
            <a:r>
              <a:rPr lang="en-US" dirty="0" smtClean="0"/>
              <a:t>)/size(r</a:t>
            </a:r>
            <a:r>
              <a:rPr lang="en-US" sz="1600" dirty="0" smtClean="0"/>
              <a:t>2</a:t>
            </a:r>
            <a:r>
              <a:rPr lang="en-US" dirty="0" smtClean="0"/>
              <a:t>) of the two result sets</a:t>
            </a:r>
          </a:p>
          <a:p>
            <a:r>
              <a:rPr lang="en-US" dirty="0" smtClean="0"/>
              <a:t>Average over random searches</a:t>
            </a:r>
            <a:endParaRPr lang="en-US" dirty="0" smtClean="0">
              <a:ea typeface="ＭＳ Ｐゴシック" pitchFamily="-112" charset="-128"/>
            </a:endParaRPr>
          </a:p>
          <a:p>
            <a:pPr lvl="2" eaLnBrk="1" hangingPunct="1"/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4915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4915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1A656D0-DD8E-445C-BBB8-3307428F7D6A}" type="slidenum">
              <a:rPr lang="en-US"/>
              <a:pPr/>
              <a:t>53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12" charset="-128"/>
              </a:rPr>
              <a:t>Advantages &amp; disadvantages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8768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Advantage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Might be a better reflection of the human perception of coverage</a:t>
            </a:r>
          </a:p>
          <a:p>
            <a:pPr eaLnBrk="1" hangingPunct="1"/>
            <a:r>
              <a:rPr lang="en-US" dirty="0" smtClean="0">
                <a:ea typeface="ＭＳ Ｐゴシック" pitchFamily="-112" charset="-128"/>
              </a:rPr>
              <a:t>Issues</a:t>
            </a:r>
          </a:p>
          <a:p>
            <a:pPr lvl="1"/>
            <a:r>
              <a:rPr lang="en-US" dirty="0" smtClean="0">
                <a:ea typeface="ＭＳ Ｐゴシック" pitchFamily="-112" charset="-128"/>
              </a:rPr>
              <a:t>Samples are correlated with source of log </a:t>
            </a:r>
            <a:r>
              <a:rPr lang="en-US" dirty="0" smtClean="0"/>
              <a:t>(unfair advantage for originating search engine)</a:t>
            </a:r>
            <a:endParaRPr lang="en-US" dirty="0" smtClean="0">
              <a:ea typeface="ＭＳ Ｐゴシック" pitchFamily="-112" charset="-128"/>
            </a:endParaRP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Duplicates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Technical statistical problems (must have non-zero results, ratio average not statistically sound)</a:t>
            </a:r>
          </a:p>
        </p:txBody>
      </p:sp>
      <p:sp>
        <p:nvSpPr>
          <p:cNvPr id="5018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5018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98E6996-6EFF-46B9-8DDC-175772BC868D}" type="slidenum">
              <a:rPr lang="en-US"/>
              <a:pPr/>
              <a:t>54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ea typeface="ＭＳ Ｐゴシック" pitchFamily="-112" charset="-128"/>
              </a:rPr>
              <a:t>Random searches</a:t>
            </a:r>
            <a:endParaRPr lang="en-US" sz="2800" smtClean="0">
              <a:ea typeface="ＭＳ Ｐゴシック" pitchFamily="-112" charset="-128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500" smtClean="0">
                <a:ea typeface="ＭＳ Ｐゴシック" pitchFamily="-112" charset="-128"/>
              </a:rPr>
              <a:t>575 &amp; 1050 queries from the NEC RI employee logs</a:t>
            </a:r>
          </a:p>
          <a:p>
            <a:pPr eaLnBrk="1" hangingPunct="1">
              <a:lnSpc>
                <a:spcPct val="90000"/>
              </a:lnSpc>
            </a:pPr>
            <a:r>
              <a:rPr lang="en-US" sz="2500" smtClean="0">
                <a:ea typeface="ＭＳ Ｐゴシック" pitchFamily="-112" charset="-128"/>
              </a:rPr>
              <a:t>6 Engines in 1998, 11 in 1999</a:t>
            </a:r>
          </a:p>
          <a:p>
            <a:pPr eaLnBrk="1" hangingPunct="1">
              <a:lnSpc>
                <a:spcPct val="90000"/>
              </a:lnSpc>
            </a:pPr>
            <a:r>
              <a:rPr lang="en-US" sz="2500" smtClean="0">
                <a:ea typeface="ＭＳ Ｐゴシック" pitchFamily="-112" charset="-128"/>
              </a:rPr>
              <a:t>Implementation: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pitchFamily="-112" charset="-128"/>
              </a:rPr>
              <a:t>Restricted to queries with &lt; 600 results in total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pitchFamily="-112" charset="-128"/>
              </a:rPr>
              <a:t>Counted URLs from each engine after verifying query match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pitchFamily="-112" charset="-128"/>
              </a:rPr>
              <a:t>Computed size ratio &amp; overlap for individual queries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pitchFamily="-112" charset="-128"/>
              </a:rPr>
              <a:t>Estimated index size ratio &amp; overlap by averaging over all queries</a:t>
            </a: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53A3B9-9BF8-45EC-AC09-8216DCA2DA69}" type="slidenum">
              <a:rPr lang="en-US"/>
              <a:pPr/>
              <a:t>55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adaptive access control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neighborhood preservation topographic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hamiltonian structures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right linear grammar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pulse width modulation neural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unbalanced prior probabilities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ranked assignment method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internet explorer favourites importing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karvel thornber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zili liu</a:t>
            </a:r>
          </a:p>
          <a:p>
            <a:pPr eaLnBrk="1" hangingPunct="1">
              <a:lnSpc>
                <a:spcPct val="90000"/>
              </a:lnSpc>
              <a:buFont typeface="Wingdings" pitchFamily="-112" charset="2"/>
              <a:buNone/>
            </a:pPr>
            <a:endParaRPr lang="en-US" sz="2000" smtClean="0">
              <a:ea typeface="ＭＳ Ｐゴシック" pitchFamily="-112" charset="-128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ea typeface="ＭＳ Ｐゴシック" pitchFamily="-112" charset="-128"/>
              </a:rPr>
              <a:t>Queries from Lawrence and Giles study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softmax activation function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bose multidimensional system theory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gamma mlp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dvi2pdf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john oliensis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rieke spikes exploring neural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video watermarking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counterpropagation network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fat shattering dimension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smtClean="0">
                <a:ea typeface="ＭＳ Ｐゴシック" pitchFamily="-112" charset="-128"/>
              </a:rPr>
              <a:t>abelson amorphous computing</a:t>
            </a:r>
          </a:p>
        </p:txBody>
      </p:sp>
      <p:sp>
        <p:nvSpPr>
          <p:cNvPr id="5222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5223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C969B2D-1C49-4ACC-BE9F-C9B41079161B}" type="slidenum">
              <a:rPr lang="en-US"/>
              <a:pPr/>
              <a:t>56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12" charset="-128"/>
              </a:rPr>
              <a:t>Random IP addresses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7924800" cy="27432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Generate random IP addresses</a:t>
            </a:r>
          </a:p>
          <a:p>
            <a:pPr eaLnBrk="1" hangingPunct="1"/>
            <a:r>
              <a:rPr lang="en-US" dirty="0" smtClean="0">
                <a:ea typeface="ＭＳ Ｐゴシック" pitchFamily="-112" charset="-128"/>
              </a:rPr>
              <a:t>Find a web server at the given address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If there’s one</a:t>
            </a:r>
          </a:p>
          <a:p>
            <a:pPr eaLnBrk="1" hangingPunct="1"/>
            <a:r>
              <a:rPr lang="en-US" dirty="0" smtClean="0">
                <a:ea typeface="ＭＳ Ｐゴシック" pitchFamily="-112" charset="-128"/>
              </a:rPr>
              <a:t>Collect all pages from server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From this, choose a page at random</a:t>
            </a:r>
          </a:p>
        </p:txBody>
      </p:sp>
      <p:sp>
        <p:nvSpPr>
          <p:cNvPr id="532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5325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D80889A-7AC8-454C-A221-03AF1DB5BAE2}" type="slidenum">
              <a:rPr lang="en-US"/>
              <a:pPr/>
              <a:t>57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077200" cy="488950"/>
          </a:xfrm>
        </p:spPr>
        <p:txBody>
          <a:bodyPr/>
          <a:lstStyle/>
          <a:p>
            <a:pPr eaLnBrk="1" hangingPunct="1"/>
            <a:r>
              <a:rPr lang="en-US" sz="3600" smtClean="0">
                <a:ea typeface="ＭＳ Ｐゴシック" pitchFamily="-112" charset="-128"/>
              </a:rPr>
              <a:t>Random IP addresses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496" y="1600200"/>
            <a:ext cx="82296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000" dirty="0" smtClean="0">
                <a:ea typeface="ＭＳ Ｐゴシック" pitchFamily="-112" charset="-128"/>
              </a:rPr>
              <a:t>HTTP requests to random IP addresses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Ignored: empty or authorization required or excluded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[Lawr99] Estimated 2.8 million IP addresses running </a:t>
            </a:r>
            <a:r>
              <a:rPr lang="en-US" dirty="0" err="1" smtClean="0">
                <a:ea typeface="ＭＳ Ｐゴシック" pitchFamily="-112" charset="-128"/>
              </a:rPr>
              <a:t>crawlable</a:t>
            </a:r>
            <a:r>
              <a:rPr lang="en-US" dirty="0" smtClean="0">
                <a:ea typeface="ＭＳ Ｐゴシック" pitchFamily="-112" charset="-128"/>
              </a:rPr>
              <a:t> web servers (16 million total) from observing 2500 servers.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OCLC using IP sampling found 8.7 M hosts in 2001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err="1" smtClean="0">
                <a:ea typeface="ＭＳ Ｐゴシック" pitchFamily="-112" charset="-128"/>
              </a:rPr>
              <a:t>Netcraft</a:t>
            </a:r>
            <a:r>
              <a:rPr lang="en-US" dirty="0" smtClean="0">
                <a:ea typeface="ＭＳ Ｐゴシック" pitchFamily="-112" charset="-128"/>
              </a:rPr>
              <a:t> [Netc02] accessed 37.2 million hosts in July 2002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dirty="0" smtClean="0">
                <a:ea typeface="ＭＳ Ｐゴシック" pitchFamily="-112" charset="-128"/>
              </a:rPr>
              <a:t>[Lawr99] exhaustively crawled 2500 servers and extrapolated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Estimated size of the web to be 800 million pages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Estimated use of metadata descriptors: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ea typeface="ＭＳ Ｐゴシック" pitchFamily="-112" charset="-128"/>
              </a:rPr>
              <a:t>Meta tags (keywords, description) in 34% of home pages, Dublin core metadata in 0.3%</a:t>
            </a:r>
          </a:p>
        </p:txBody>
      </p:sp>
      <p:sp>
        <p:nvSpPr>
          <p:cNvPr id="5427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5427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B11E38F-797B-486F-A484-A0B93386DC73}" type="slidenum">
              <a:rPr lang="en-US"/>
              <a:pPr/>
              <a:t>58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Advantages &amp; disadvantages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487680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Advantages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Clean statistics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Independent of crawling strategies</a:t>
            </a:r>
          </a:p>
          <a:p>
            <a:pPr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Disadvantages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Doesn’t deal with duplication 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Many hosts might share one IP (oversampling), or not accept requests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No guarantee all pages are linked to root page.  </a:t>
            </a:r>
          </a:p>
          <a:p>
            <a:pPr lvl="2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E.g.: employee pages 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Power law for # pages/hosts generates bias towards sites with few pages. (under-sampling)</a:t>
            </a:r>
          </a:p>
          <a:p>
            <a:pPr lvl="2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But bias can be accurately quantified IF underlying distribution understood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Potentially influenced by spamming (multiple IP’s for same server to avoid IP block)</a:t>
            </a:r>
          </a:p>
        </p:txBody>
      </p:sp>
      <p:sp>
        <p:nvSpPr>
          <p:cNvPr id="5530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5530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8B29658-B2F9-4732-9207-6079F8481F5D}" type="slidenum">
              <a:rPr lang="en-US"/>
              <a:pPr/>
              <a:t>59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Ανάγκες Χρηστών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061325" cy="4953000"/>
          </a:xfrm>
        </p:spPr>
        <p:txBody>
          <a:bodyPr/>
          <a:lstStyle/>
          <a:p>
            <a:pPr lvl="1" eaLnBrk="1" hangingPunct="1">
              <a:buNone/>
            </a:pPr>
            <a:r>
              <a:rPr lang="en-US" sz="2000" b="1" u="sng" dirty="0" smtClean="0">
                <a:ea typeface="ＭＳ Ｐゴシック" pitchFamily="-112" charset="-128"/>
              </a:rPr>
              <a:t>Transactional</a:t>
            </a:r>
            <a:r>
              <a:rPr lang="en-US" sz="2000" dirty="0" smtClean="0">
                <a:ea typeface="ＭＳ Ｐゴシック" pitchFamily="-112" charset="-128"/>
              </a:rPr>
              <a:t> (</a:t>
            </a:r>
            <a:r>
              <a:rPr lang="el-GR" sz="2000" dirty="0" smtClean="0">
                <a:ea typeface="ＭＳ Ｐゴシック" pitchFamily="-112" charset="-128"/>
              </a:rPr>
              <a:t>ερωτήματα συναλλαγής) </a:t>
            </a:r>
            <a:r>
              <a:rPr lang="en-US" sz="2000" dirty="0" smtClean="0">
                <a:ea typeface="ＭＳ Ｐゴシック" pitchFamily="-112" charset="-128"/>
              </a:rPr>
              <a:t>– </a:t>
            </a:r>
            <a:r>
              <a:rPr lang="el-GR" sz="2000" dirty="0" smtClean="0">
                <a:ea typeface="ＭＳ Ｐゴシック" pitchFamily="-112" charset="-128"/>
              </a:rPr>
              <a:t>θέλουν </a:t>
            </a:r>
            <a:r>
              <a:rPr lang="el-GR" sz="2000" dirty="0" smtClean="0">
                <a:solidFill>
                  <a:schemeClr val="hlink"/>
                </a:solidFill>
                <a:ea typeface="ＭＳ Ｐゴシック" pitchFamily="-112" charset="-128"/>
              </a:rPr>
              <a:t>να κάνουν</a:t>
            </a:r>
            <a:r>
              <a:rPr lang="en-US" sz="2000" dirty="0" smtClean="0">
                <a:solidFill>
                  <a:schemeClr val="hlink"/>
                </a:solidFill>
                <a:ea typeface="ＭＳ Ｐゴシック" pitchFamily="-112" charset="-128"/>
              </a:rPr>
              <a:t> (do)</a:t>
            </a:r>
            <a:r>
              <a:rPr lang="el-GR" sz="2000" dirty="0" smtClean="0">
                <a:solidFill>
                  <a:schemeClr val="hlink"/>
                </a:solidFill>
                <a:ea typeface="ＭＳ Ｐゴシック" pitchFamily="-112" charset="-128"/>
              </a:rPr>
              <a:t> </a:t>
            </a:r>
            <a:r>
              <a:rPr lang="el-GR" sz="2000" dirty="0" smtClean="0">
                <a:ea typeface="ＭＳ Ｐゴシック" pitchFamily="-112" charset="-128"/>
              </a:rPr>
              <a:t>κάτι </a:t>
            </a:r>
            <a:r>
              <a:rPr lang="en-US" sz="2000" dirty="0" smtClean="0">
                <a:ea typeface="ＭＳ Ｐゴシック" pitchFamily="-112" charset="-128"/>
              </a:rPr>
              <a:t>(</a:t>
            </a:r>
            <a:r>
              <a:rPr lang="el-GR" sz="2000" dirty="0" smtClean="0">
                <a:ea typeface="ＭＳ Ｐゴシック" pitchFamily="-112" charset="-128"/>
              </a:rPr>
              <a:t>σχετιζόμενο με το </a:t>
            </a:r>
            <a:r>
              <a:rPr lang="en-US" sz="2000" dirty="0" smtClean="0">
                <a:ea typeface="ＭＳ Ｐゴシック" pitchFamily="-112" charset="-128"/>
              </a:rPr>
              <a:t>web) (~35% </a:t>
            </a:r>
            <a:r>
              <a:rPr lang="en-US" sz="2000" dirty="0" smtClean="0">
                <a:ea typeface="ＭＳ Ｐゴシック" pitchFamily="-112" charset="-128"/>
                <a:sym typeface="Wingdings" pitchFamily="-112" charset="2"/>
              </a:rPr>
              <a:t>/ 20%</a:t>
            </a:r>
            <a:r>
              <a:rPr lang="en-US" sz="2000" dirty="0" smtClean="0">
                <a:ea typeface="ＭＳ Ｐゴシック" pitchFamily="-112" charset="-128"/>
              </a:rPr>
              <a:t>)</a:t>
            </a:r>
          </a:p>
          <a:p>
            <a:pPr lvl="2" eaLnBrk="1" hangingPunct="1">
              <a:lnSpc>
                <a:spcPct val="130000"/>
              </a:lnSpc>
            </a:pPr>
            <a:r>
              <a:rPr lang="el-GR" dirty="0" smtClean="0">
                <a:ea typeface="ＭＳ Ｐゴシック" pitchFamily="-112" charset="-128"/>
              </a:rPr>
              <a:t>Προσπελάσουν μια υπηρεσία (</a:t>
            </a:r>
            <a:r>
              <a:rPr lang="en-US" dirty="0" smtClean="0">
                <a:ea typeface="ＭＳ Ｐゴシック" pitchFamily="-112" charset="-128"/>
              </a:rPr>
              <a:t>Access a  service</a:t>
            </a:r>
            <a:r>
              <a:rPr lang="el-GR" dirty="0" smtClean="0">
                <a:ea typeface="ＭＳ Ｐゴシック" pitchFamily="-112" charset="-128"/>
              </a:rPr>
              <a:t>)</a:t>
            </a:r>
            <a:endParaRPr lang="en-US" dirty="0" smtClean="0">
              <a:ea typeface="ＭＳ Ｐゴシック" pitchFamily="-112" charset="-128"/>
            </a:endParaRPr>
          </a:p>
          <a:p>
            <a:pPr lvl="2" eaLnBrk="1" hangingPunct="1">
              <a:lnSpc>
                <a:spcPct val="130000"/>
              </a:lnSpc>
            </a:pPr>
            <a:r>
              <a:rPr lang="el-GR" dirty="0" smtClean="0">
                <a:ea typeface="ＭＳ Ｐゴシック" pitchFamily="-112" charset="-128"/>
              </a:rPr>
              <a:t>Να κατεβάσουν ένα αρχείο (</a:t>
            </a:r>
            <a:r>
              <a:rPr lang="en-US" dirty="0" smtClean="0">
                <a:ea typeface="ＭＳ Ｐゴシック" pitchFamily="-112" charset="-128"/>
              </a:rPr>
              <a:t>Downloads)</a:t>
            </a:r>
          </a:p>
          <a:p>
            <a:pPr lvl="2" eaLnBrk="1" hangingPunct="1">
              <a:lnSpc>
                <a:spcPct val="130000"/>
              </a:lnSpc>
            </a:pPr>
            <a:r>
              <a:rPr lang="el-GR" dirty="0" smtClean="0">
                <a:ea typeface="ＭＳ Ｐゴシック" pitchFamily="-112" charset="-128"/>
              </a:rPr>
              <a:t>Να αγοράσουν κάτι</a:t>
            </a:r>
          </a:p>
          <a:p>
            <a:pPr lvl="2" eaLnBrk="1" hangingPunct="1">
              <a:lnSpc>
                <a:spcPct val="130000"/>
              </a:lnSpc>
            </a:pPr>
            <a:r>
              <a:rPr lang="el-GR" dirty="0" smtClean="0">
                <a:ea typeface="ＭＳ Ｐゴシック" pitchFamily="-112" charset="-128"/>
              </a:rPr>
              <a:t>Να κάνουν κράτηση</a:t>
            </a:r>
          </a:p>
          <a:p>
            <a:pPr marL="914400" lvl="2" indent="0" eaLnBrk="1" hangingPunct="1">
              <a:lnSpc>
                <a:spcPct val="130000"/>
              </a:lnSpc>
              <a:buNone/>
            </a:pPr>
            <a:endParaRPr lang="en-US" sz="1600" dirty="0">
              <a:ea typeface="ＭＳ Ｐゴシック" pitchFamily="-112" charset="-128"/>
            </a:endParaRPr>
          </a:p>
          <a:p>
            <a:pPr lvl="2" eaLnBrk="1" hangingPunct="1">
              <a:lnSpc>
                <a:spcPct val="130000"/>
              </a:lnSpc>
            </a:pPr>
            <a:endParaRPr lang="en-US" sz="1600" dirty="0" smtClean="0">
              <a:ea typeface="ＭＳ Ｐゴシック" pitchFamily="-112" charset="-128"/>
            </a:endParaRPr>
          </a:p>
          <a:p>
            <a:pPr lvl="1" eaLnBrk="1" hangingPunct="1"/>
            <a:r>
              <a:rPr lang="el-GR" sz="2000" b="1" u="sng" dirty="0" smtClean="0">
                <a:ea typeface="ＭＳ Ｐゴシック" pitchFamily="-112" charset="-128"/>
              </a:rPr>
              <a:t>Γ</a:t>
            </a:r>
            <a:r>
              <a:rPr lang="el-GR" sz="2000" b="1" u="sng" dirty="0">
                <a:ea typeface="ＭＳ Ｐゴシック" pitchFamily="-112" charset="-128"/>
              </a:rPr>
              <a:t>κ</a:t>
            </a:r>
            <a:r>
              <a:rPr lang="el-GR" sz="2000" b="1" u="sng" dirty="0" smtClean="0">
                <a:ea typeface="ＭＳ Ｐゴシック" pitchFamily="-112" charset="-128"/>
              </a:rPr>
              <a:t>ρι περιοχές </a:t>
            </a:r>
            <a:r>
              <a:rPr lang="el-GR" sz="2000" dirty="0" smtClean="0">
                <a:ea typeface="ＭＳ Ｐゴシック" pitchFamily="-112" charset="-128"/>
              </a:rPr>
              <a:t>(</a:t>
            </a:r>
            <a:r>
              <a:rPr lang="en-US" sz="2000" dirty="0" smtClean="0">
                <a:ea typeface="ＭＳ Ｐゴシック" pitchFamily="-112" charset="-128"/>
              </a:rPr>
              <a:t>Gray areas</a:t>
            </a:r>
            <a:r>
              <a:rPr lang="el-GR" sz="2000" dirty="0" smtClean="0">
                <a:ea typeface="ＭＳ Ｐゴシック" pitchFamily="-112" charset="-128"/>
              </a:rPr>
              <a:t>)</a:t>
            </a:r>
            <a:endParaRPr lang="en-US" sz="2000" dirty="0" smtClean="0">
              <a:ea typeface="ＭＳ Ｐゴシック" pitchFamily="-112" charset="-128"/>
            </a:endParaRPr>
          </a:p>
          <a:p>
            <a:pPr lvl="2" eaLnBrk="1" hangingPunct="1"/>
            <a:r>
              <a:rPr lang="en-US" dirty="0" smtClean="0">
                <a:ea typeface="ＭＳ Ｐゴシック" pitchFamily="-112" charset="-128"/>
              </a:rPr>
              <a:t>Find a good hub</a:t>
            </a:r>
          </a:p>
          <a:p>
            <a:pPr lvl="2" eaLnBrk="1" hangingPunct="1"/>
            <a:r>
              <a:rPr lang="en-US" dirty="0" smtClean="0">
                <a:ea typeface="ＭＳ Ｐゴシック" pitchFamily="-112" charset="-128"/>
              </a:rPr>
              <a:t>Exploratory search “see what’s there”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996121" y="3162299"/>
            <a:ext cx="3657600" cy="1069578"/>
            <a:chOff x="2352" y="2736"/>
            <a:chExt cx="2860" cy="539"/>
          </a:xfrm>
        </p:grpSpPr>
        <p:sp>
          <p:nvSpPr>
            <p:cNvPr id="795655" name="Text Box 7"/>
            <p:cNvSpPr txBox="1">
              <a:spLocks noChangeArrowheads="1"/>
            </p:cNvSpPr>
            <p:nvPr/>
          </p:nvSpPr>
          <p:spPr bwMode="auto">
            <a:xfrm>
              <a:off x="2352" y="2736"/>
              <a:ext cx="2380" cy="130"/>
            </a:xfrm>
            <a:prstGeom prst="rect">
              <a:avLst/>
            </a:prstGeom>
            <a:solidFill>
              <a:srgbClr val="FFD52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60000"/>
                </a:lnSpc>
                <a:spcBef>
                  <a:spcPct val="20000"/>
                </a:spcBef>
                <a:buClr>
                  <a:schemeClr val="folHlink"/>
                </a:buClr>
                <a:buSzPct val="75000"/>
                <a:buFont typeface="Comic Sans MS" pitchFamily="-112" charset="0"/>
                <a:buNone/>
              </a:pPr>
              <a:r>
                <a:rPr kumimoji="1" lang="en-US" sz="1800" b="1">
                  <a:solidFill>
                    <a:schemeClr val="tx2"/>
                  </a:solidFill>
                  <a:latin typeface="Courier New" pitchFamily="-112" charset="0"/>
                </a:rPr>
                <a:t>Seattle weather</a:t>
              </a:r>
              <a:endParaRPr kumimoji="1"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112" charset="0"/>
              </a:endParaRPr>
            </a:p>
          </p:txBody>
        </p:sp>
        <p:sp>
          <p:nvSpPr>
            <p:cNvPr id="795656" name="Text Box 8"/>
            <p:cNvSpPr txBox="1">
              <a:spLocks noChangeArrowheads="1"/>
            </p:cNvSpPr>
            <p:nvPr/>
          </p:nvSpPr>
          <p:spPr bwMode="auto">
            <a:xfrm>
              <a:off x="2640" y="2928"/>
              <a:ext cx="2448" cy="130"/>
            </a:xfrm>
            <a:prstGeom prst="rect">
              <a:avLst/>
            </a:prstGeom>
            <a:solidFill>
              <a:srgbClr val="FFD52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60000"/>
                </a:lnSpc>
                <a:spcBef>
                  <a:spcPct val="20000"/>
                </a:spcBef>
                <a:buClr>
                  <a:schemeClr val="folHlink"/>
                </a:buClr>
                <a:buSzPct val="75000"/>
                <a:buFont typeface="Comic Sans MS" pitchFamily="-112" charset="0"/>
                <a:buNone/>
              </a:pPr>
              <a:r>
                <a:rPr kumimoji="1" lang="en-US" sz="1800" b="1">
                  <a:solidFill>
                    <a:schemeClr val="tx2"/>
                  </a:solidFill>
                  <a:latin typeface="Courier New" pitchFamily="-112" charset="0"/>
                </a:rPr>
                <a:t>Mars surface images</a:t>
              </a:r>
              <a:endParaRPr kumimoji="1"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112" charset="0"/>
              </a:endParaRPr>
            </a:p>
          </p:txBody>
        </p:sp>
        <p:sp>
          <p:nvSpPr>
            <p:cNvPr id="795657" name="Text Box 9"/>
            <p:cNvSpPr txBox="1">
              <a:spLocks noChangeArrowheads="1"/>
            </p:cNvSpPr>
            <p:nvPr/>
          </p:nvSpPr>
          <p:spPr bwMode="auto">
            <a:xfrm>
              <a:off x="2832" y="3120"/>
              <a:ext cx="2380" cy="155"/>
            </a:xfrm>
            <a:prstGeom prst="rect">
              <a:avLst/>
            </a:prstGeom>
            <a:solidFill>
              <a:srgbClr val="FFD52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70000"/>
                </a:lnSpc>
                <a:spcBef>
                  <a:spcPct val="20000"/>
                </a:spcBef>
                <a:buClr>
                  <a:schemeClr val="folHlink"/>
                </a:buClr>
                <a:buSzPct val="75000"/>
                <a:buFont typeface="Comic Sans MS" pitchFamily="-112" charset="0"/>
                <a:buNone/>
              </a:pPr>
              <a:r>
                <a:rPr kumimoji="1" lang="en-US" sz="1800" b="1">
                  <a:solidFill>
                    <a:schemeClr val="tx2"/>
                  </a:solidFill>
                  <a:latin typeface="Courier New" pitchFamily="-112" charset="0"/>
                </a:rPr>
                <a:t>Canon S410</a:t>
              </a:r>
              <a:r>
                <a:rPr kumimoji="1" lang="en-US" sz="2000" b="1">
                  <a:solidFill>
                    <a:schemeClr val="tx2"/>
                  </a:solidFill>
                  <a:latin typeface="Courier New" pitchFamily="-112" charset="0"/>
                </a:rPr>
                <a:t> </a:t>
              </a:r>
              <a:endParaRPr kumimoji="1"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-112" charset="0"/>
              </a:endParaRPr>
            </a:p>
          </p:txBody>
        </p:sp>
      </p:grpSp>
      <p:sp>
        <p:nvSpPr>
          <p:cNvPr id="795658" name="Text Box 10"/>
          <p:cNvSpPr txBox="1">
            <a:spLocks noChangeArrowheads="1"/>
          </p:cNvSpPr>
          <p:nvPr/>
        </p:nvSpPr>
        <p:spPr bwMode="auto">
          <a:xfrm>
            <a:off x="5715000" y="5334000"/>
            <a:ext cx="2971800" cy="285591"/>
          </a:xfrm>
          <a:prstGeom prst="rect">
            <a:avLst/>
          </a:prstGeom>
          <a:solidFill>
            <a:srgbClr val="FFD52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lnSpc>
                <a:spcPct val="6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Comic Sans MS" pitchFamily="-112" charset="0"/>
              <a:buNone/>
            </a:pPr>
            <a:r>
              <a:rPr kumimoji="1" lang="en-US" sz="1800" b="1">
                <a:solidFill>
                  <a:schemeClr val="tx2"/>
                </a:solidFill>
                <a:latin typeface="Courier New" pitchFamily="-112" charset="0"/>
              </a:rPr>
              <a:t>Car rental Brasil</a:t>
            </a:r>
            <a:endParaRPr kumimoji="1" lang="en-US" sz="28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-112" charset="0"/>
            </a:endParaRPr>
          </a:p>
        </p:txBody>
      </p:sp>
      <p:sp>
        <p:nvSpPr>
          <p:cNvPr id="2356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19.4.1</a:t>
            </a:r>
          </a:p>
        </p:txBody>
      </p:sp>
      <p:sp>
        <p:nvSpPr>
          <p:cNvPr id="23561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3206707-3801-4992-A80D-4CE77293E48D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5658" grpId="0" animBg="1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Τυχαίοι Περίπατοι (</a:t>
            </a:r>
            <a:r>
              <a:rPr lang="en-US" dirty="0" smtClean="0">
                <a:ea typeface="ＭＳ Ｐゴシック" pitchFamily="-112" charset="-128"/>
              </a:rPr>
              <a:t>Random walks</a:t>
            </a:r>
            <a:r>
              <a:rPr lang="el-GR" dirty="0" smtClean="0">
                <a:ea typeface="ＭＳ Ｐゴシック" pitchFamily="-112" charset="-128"/>
              </a:rPr>
              <a:t>)</a:t>
            </a: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52600"/>
            <a:ext cx="8686800" cy="48768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buNone/>
            </a:pPr>
            <a:r>
              <a:rPr lang="el-GR" dirty="0" smtClean="0">
                <a:ea typeface="ＭＳ Ｐゴシック" pitchFamily="-112" charset="-128"/>
              </a:rPr>
              <a:t>Το διαδίκτυο ως ένας κατευθυνόμενος</a:t>
            </a:r>
            <a:endParaRPr lang="en-US" dirty="0" smtClean="0">
              <a:ea typeface="ＭＳ Ｐゴシック" pitchFamily="-112" charset="-128"/>
            </a:endParaRPr>
          </a:p>
          <a:p>
            <a:pPr eaLnBrk="1" hangingPunct="1">
              <a:lnSpc>
                <a:spcPct val="85000"/>
              </a:lnSpc>
            </a:pPr>
            <a:r>
              <a:rPr lang="el-GR" dirty="0" smtClean="0">
                <a:ea typeface="ＭＳ Ｐゴシック" pitchFamily="-112" charset="-128"/>
              </a:rPr>
              <a:t>Ένας τυχαίος περίπατος σε αυτό το γράφο</a:t>
            </a:r>
            <a:endParaRPr lang="en-US" dirty="0" smtClean="0">
              <a:ea typeface="ＭＳ Ｐゴシック" pitchFamily="-112" charset="-128"/>
            </a:endParaRPr>
          </a:p>
          <a:p>
            <a:pPr lvl="1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Includes various “jump” rules back to visited sites</a:t>
            </a:r>
          </a:p>
          <a:p>
            <a:pPr lvl="2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Does not get stuck in spider traps!</a:t>
            </a:r>
          </a:p>
          <a:p>
            <a:pPr lvl="2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Can follow all links!</a:t>
            </a:r>
          </a:p>
          <a:p>
            <a:pPr lvl="1" eaLnBrk="1" hangingPunct="1">
              <a:lnSpc>
                <a:spcPct val="85000"/>
              </a:lnSpc>
            </a:pPr>
            <a:r>
              <a:rPr lang="el-GR" dirty="0" smtClean="0">
                <a:ea typeface="ＭＳ Ｐゴシック" pitchFamily="-112" charset="-128"/>
              </a:rPr>
              <a:t>Συγκλίνει σε μια κατανομή σταθερής κατάστασης (</a:t>
            </a:r>
            <a:r>
              <a:rPr lang="en-US" dirty="0" smtClean="0">
                <a:ea typeface="ＭＳ Ｐゴシック" pitchFamily="-112" charset="-128"/>
              </a:rPr>
              <a:t>stationary distribution</a:t>
            </a:r>
            <a:r>
              <a:rPr lang="el-GR" dirty="0" smtClean="0">
                <a:ea typeface="ＭＳ Ｐゴシック" pitchFamily="-112" charset="-128"/>
              </a:rPr>
              <a:t>)</a:t>
            </a:r>
            <a:endParaRPr lang="en-US" dirty="0" smtClean="0">
              <a:ea typeface="ＭＳ Ｐゴシック" pitchFamily="-112" charset="-128"/>
            </a:endParaRPr>
          </a:p>
          <a:p>
            <a:pPr lvl="2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Must assume graph is finite and independent of the walk. </a:t>
            </a:r>
          </a:p>
          <a:p>
            <a:pPr lvl="2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Conditions are not satisfied (cookie crumbs, flooding)</a:t>
            </a:r>
          </a:p>
          <a:p>
            <a:pPr lvl="2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Time to convergence not really known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Sample from stationary distribution of walk</a:t>
            </a:r>
          </a:p>
          <a:p>
            <a:pPr lvl="1" eaLnBrk="1" hangingPunct="1">
              <a:lnSpc>
                <a:spcPct val="85000"/>
              </a:lnSpc>
            </a:pPr>
            <a:r>
              <a:rPr lang="en-US" dirty="0" smtClean="0">
                <a:ea typeface="ＭＳ Ｐゴシック" pitchFamily="-112" charset="-128"/>
              </a:rPr>
              <a:t>Use the “strong query” method to check coverage by SE</a:t>
            </a:r>
          </a:p>
        </p:txBody>
      </p:sp>
      <p:sp>
        <p:nvSpPr>
          <p:cNvPr id="5632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5632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811D4C0-8C12-4B30-A816-07A2222D98B1}" type="slidenum">
              <a:rPr lang="en-US"/>
              <a:pPr/>
              <a:t>60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12" charset="-128"/>
              </a:rPr>
              <a:t>Advantages &amp; disadvantages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12" charset="-128"/>
              </a:rPr>
              <a:t>Advantages</a:t>
            </a:r>
          </a:p>
          <a:p>
            <a:pPr lvl="1" eaLnBrk="1" hangingPunct="1"/>
            <a:r>
              <a:rPr lang="en-US" smtClean="0">
                <a:ea typeface="ＭＳ Ｐゴシック" pitchFamily="-112" charset="-128"/>
              </a:rPr>
              <a:t>“Statistically clean” method, at least in theory!</a:t>
            </a:r>
          </a:p>
          <a:p>
            <a:pPr lvl="1" eaLnBrk="1" hangingPunct="1"/>
            <a:r>
              <a:rPr lang="en-US" smtClean="0">
                <a:ea typeface="ＭＳ Ｐゴシック" pitchFamily="-112" charset="-128"/>
              </a:rPr>
              <a:t>Could work even for infinite web (assuming convergence) under certain metrics.</a:t>
            </a:r>
          </a:p>
          <a:p>
            <a:pPr eaLnBrk="1" hangingPunct="1"/>
            <a:r>
              <a:rPr lang="en-US" smtClean="0">
                <a:ea typeface="ＭＳ Ｐゴシック" pitchFamily="-112" charset="-128"/>
              </a:rPr>
              <a:t>Disadvantages</a:t>
            </a:r>
          </a:p>
          <a:p>
            <a:pPr lvl="1" eaLnBrk="1" hangingPunct="1"/>
            <a:r>
              <a:rPr lang="en-US" smtClean="0">
                <a:ea typeface="ＭＳ Ｐゴシック" pitchFamily="-112" charset="-128"/>
              </a:rPr>
              <a:t>List of seeds is a problem.</a:t>
            </a:r>
          </a:p>
          <a:p>
            <a:pPr lvl="1" eaLnBrk="1" hangingPunct="1"/>
            <a:r>
              <a:rPr lang="en-US" smtClean="0">
                <a:ea typeface="ＭＳ Ｐゴシック" pitchFamily="-112" charset="-128"/>
              </a:rPr>
              <a:t>Practical approximation might not be valid.</a:t>
            </a:r>
          </a:p>
          <a:p>
            <a:pPr lvl="1" eaLnBrk="1" hangingPunct="1"/>
            <a:r>
              <a:rPr lang="en-US" smtClean="0">
                <a:ea typeface="ＭＳ Ｐゴシック" pitchFamily="-112" charset="-128"/>
              </a:rPr>
              <a:t>Non-uniform distribution</a:t>
            </a:r>
          </a:p>
          <a:p>
            <a:pPr lvl="2" eaLnBrk="1" hangingPunct="1"/>
            <a:r>
              <a:rPr lang="en-US" smtClean="0">
                <a:ea typeface="ＭＳ Ｐゴシック" pitchFamily="-112" charset="-128"/>
              </a:rPr>
              <a:t>Subject to link spamming</a:t>
            </a:r>
          </a:p>
        </p:txBody>
      </p:sp>
      <p:sp>
        <p:nvSpPr>
          <p:cNvPr id="5734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5734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923586E-F9B9-445F-842C-08CF334FB8C9}" type="slidenum">
              <a:rPr lang="en-US"/>
              <a:pPr/>
              <a:t>61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Size of the web</a:t>
            </a:r>
          </a:p>
        </p:txBody>
      </p:sp>
      <p:sp>
        <p:nvSpPr>
          <p:cNvPr id="5734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5734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923586E-F9B9-445F-842C-08CF334FB8C9}" type="slidenum">
              <a:rPr lang="en-US"/>
              <a:pPr/>
              <a:t>62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66800" y="2362200"/>
            <a:ext cx="617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Check out</a:t>
            </a:r>
          </a:p>
          <a:p>
            <a:r>
              <a:rPr lang="en-US" dirty="0" smtClean="0">
                <a:hlinkClick r:id="rId2"/>
              </a:rPr>
              <a:t>http://www.worldwidewebsize.com/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365760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Arial"/>
              </a:rPr>
              <a:t>The Indexed Web contains </a:t>
            </a:r>
            <a:r>
              <a:rPr lang="en-US" b="1" dirty="0" smtClean="0">
                <a:solidFill>
                  <a:srgbClr val="000000"/>
                </a:solidFill>
                <a:latin typeface="Arial"/>
              </a:rPr>
              <a:t>at least 3.57 billion pages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 (Tuesday, 20 May, 2014).</a:t>
            </a:r>
            <a:endParaRPr lang="el-G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112" charset="-128"/>
              </a:rPr>
              <a:t>Conclusions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438400"/>
            <a:ext cx="7772400" cy="12192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No sampling solution is perfect. </a:t>
            </a:r>
          </a:p>
          <a:p>
            <a:pPr eaLnBrk="1" hangingPunct="1"/>
            <a:r>
              <a:rPr lang="en-US" dirty="0" smtClean="0">
                <a:ea typeface="ＭＳ Ｐゴシック" pitchFamily="-112" charset="-128"/>
              </a:rPr>
              <a:t>Lots of new ideas but the problem is getting harder</a:t>
            </a:r>
          </a:p>
        </p:txBody>
      </p:sp>
      <p:sp>
        <p:nvSpPr>
          <p:cNvPr id="5837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19.5</a:t>
            </a:r>
          </a:p>
        </p:txBody>
      </p:sp>
      <p:sp>
        <p:nvSpPr>
          <p:cNvPr id="583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C2AD4FC-DCD2-45A9-B055-5FAA32C3EC72}" type="slidenum">
              <a:rPr lang="en-US"/>
              <a:pPr/>
              <a:t>63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ΤΕΛΟΣ </a:t>
            </a:r>
            <a:r>
              <a:rPr lang="en-US" smtClean="0">
                <a:ea typeface="ＭＳ Ｐゴシック" pitchFamily="-112" charset="-128"/>
              </a:rPr>
              <a:t>10</a:t>
            </a:r>
            <a:r>
              <a:rPr lang="el-GR" baseline="30000" smtClean="0">
                <a:ea typeface="ＭＳ Ｐゴシック" pitchFamily="-112" charset="-128"/>
              </a:rPr>
              <a:t>ου</a:t>
            </a:r>
            <a:r>
              <a:rPr lang="el-GR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Μαθήματος</a:t>
            </a:r>
          </a:p>
          <a:p>
            <a:pPr algn="ctr" eaLnBrk="1" hangingPunct="1">
              <a:buNone/>
            </a:pPr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Ερωτήσεις?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0" y="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sz="1200" smtClean="0">
                <a:solidFill>
                  <a:prstClr val="black"/>
                </a:solidFill>
                <a:latin typeface="Times New Roman" pitchFamily="-112" charset="0"/>
                <a:ea typeface="MS Mincho" pitchFamily="49" charset="-128"/>
                <a:cs typeface="Arial Unicode MS" pitchFamily="-112" charset="0"/>
              </a:rPr>
              <a:t> </a:t>
            </a:r>
            <a:endParaRPr lang="en-US" smtClean="0">
              <a:solidFill>
                <a:prstClr val="black"/>
              </a:solidFill>
              <a:latin typeface="Arial" charset="0"/>
              <a:ea typeface="MS Mincho" pitchFamily="49" charset="-128"/>
              <a:cs typeface="Arial Unicode MS" pitchFamily="-112" charset="0"/>
            </a:endParaRPr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67591" name="Rectangle 6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373216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Χρησιμοποιήθηκε κάποιο υλικό από: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Pandu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Nayak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Prabhakar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Raghavan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CS276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: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Information Retrieval and Web Search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(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Stanford)</a:t>
            </a:r>
          </a:p>
          <a:p>
            <a:pPr>
              <a:buFont typeface="Wingdings" pitchFamily="2" charset="2"/>
              <a:buChar char="ü"/>
            </a:pP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Hinrich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Schütze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Christina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Lioma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Stuttgart IIR class</a:t>
            </a:r>
            <a:endParaRPr lang="el-GR" sz="1200" i="1" dirty="0" smtClean="0">
              <a:solidFill>
                <a:schemeClr val="accent5">
                  <a:lumMod val="75000"/>
                </a:schemeClr>
              </a:solidFill>
              <a:latin typeface="+mn-lt"/>
              <a:ea typeface="ＭＳ Ｐゴシック" pitchFamily="-112" charset="-12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Τι ψάχνουν;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356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19.4.1</a:t>
            </a:r>
          </a:p>
        </p:txBody>
      </p:sp>
      <p:sp>
        <p:nvSpPr>
          <p:cNvPr id="23561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3206707-3801-4992-A80D-4CE77293E48D}" type="slidenum">
              <a:rPr lang="en-US"/>
              <a:pPr/>
              <a:t>7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33400" y="2971800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l-GR" sz="3200" dirty="0" smtClean="0">
                <a:latin typeface="+mn-lt"/>
              </a:rPr>
              <a:t> </a:t>
            </a:r>
            <a:r>
              <a:rPr lang="en-US" sz="3200" dirty="0" smtClean="0">
                <a:latin typeface="+mn-lt"/>
              </a:rPr>
              <a:t>http://www.google.com/trends/hottrends</a:t>
            </a:r>
            <a:endParaRPr lang="el-GR" sz="3200" dirty="0" smtClean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4038600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j-lt"/>
              </a:rPr>
              <a:t>Και ανά χώρα</a:t>
            </a:r>
            <a:endParaRPr lang="el-GR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2057400"/>
            <a:ext cx="601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>
                <a:latin typeface="+mn-lt"/>
              </a:rPr>
              <a:t>Δημοφιλή ερωτήματα</a:t>
            </a:r>
            <a:endParaRPr lang="el-GR" sz="32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49530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Τα ερωτήματα ακολουθούν επίσης </a:t>
            </a:r>
            <a:r>
              <a:rPr lang="en-US" dirty="0" smtClean="0">
                <a:latin typeface="+mn-lt"/>
              </a:rPr>
              <a:t>power law </a:t>
            </a:r>
            <a:r>
              <a:rPr lang="el-GR" dirty="0" smtClean="0">
                <a:latin typeface="+mn-lt"/>
              </a:rPr>
              <a:t>κατανομή</a:t>
            </a:r>
            <a:endParaRPr lang="el-GR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Ανάγκες Χρηστών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356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19.4.1</a:t>
            </a:r>
          </a:p>
        </p:txBody>
      </p:sp>
      <p:sp>
        <p:nvSpPr>
          <p:cNvPr id="23561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3206707-3801-4992-A80D-4CE77293E48D}" type="slidenum">
              <a:rPr lang="en-US"/>
              <a:pPr/>
              <a:t>8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62000" y="1981200"/>
            <a:ext cx="7924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Επηρεάζει (ανάμεσα σε άλλα)</a:t>
            </a:r>
          </a:p>
          <a:p>
            <a:endParaRPr lang="el-GR" dirty="0" smtClean="0">
              <a:latin typeface="+mn-lt"/>
            </a:endParaRP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+mn-lt"/>
              </a:rPr>
              <a:t> την καταλληλότητα του ερωτήματος για την παρουσίαση 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διαφημίσεων</a:t>
            </a:r>
          </a:p>
          <a:p>
            <a:pPr>
              <a:buFont typeface="Wingdings" pitchFamily="2" charset="2"/>
              <a:buChar char="§"/>
            </a:pPr>
            <a:endParaRPr lang="el-GR" dirty="0" smtClean="0">
              <a:latin typeface="+mn-lt"/>
            </a:endParaRP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+mn-lt"/>
              </a:rPr>
              <a:t> τον 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αλγόριθμο/αξιολόγηση</a:t>
            </a:r>
            <a:r>
              <a:rPr lang="el-GR" dirty="0" smtClean="0">
                <a:latin typeface="+mn-lt"/>
              </a:rPr>
              <a:t>, για παράδειγμα για ερωτήματα πλοήγησης ένα αποτέλεσμα ίσως αρκεί, για τα άλλα (και κυρίως πληροφοριακά) ενδιαφερόμαστε  για την</a:t>
            </a:r>
            <a:r>
              <a:rPr lang="en-US" dirty="0" smtClean="0">
                <a:latin typeface="+mn-lt"/>
              </a:rPr>
              <a:t>  </a:t>
            </a:r>
            <a:r>
              <a:rPr lang="el-GR" dirty="0" smtClean="0">
                <a:latin typeface="+mn-lt"/>
              </a:rPr>
              <a:t>περιεκτικότητα/ανάκληση</a:t>
            </a:r>
            <a:endParaRPr lang="el-GR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600" dirty="0" smtClean="0">
                <a:ea typeface="ＭＳ Ｐゴシック" pitchFamily="-112" charset="-128"/>
              </a:rPr>
              <a:t>Πόσα αποτελέσματα βλέπουν οι χρήστες</a:t>
            </a:r>
            <a:endParaRPr lang="en-US" sz="3600" dirty="0" smtClean="0">
              <a:ea typeface="ＭＳ Ｐゴシック" pitchFamily="-112" charset="-128"/>
            </a:endParaRP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" y="1600200"/>
            <a:ext cx="8839200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04800" y="6172200"/>
            <a:ext cx="883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7B0099"/>
                </a:solidFill>
              </a:rPr>
              <a:t>(Source: </a:t>
            </a:r>
            <a:r>
              <a:rPr lang="en-US" sz="1600" b="1">
                <a:solidFill>
                  <a:srgbClr val="7B0099"/>
                </a:solidFill>
                <a:hlinkClick r:id="rId3"/>
              </a:rPr>
              <a:t>iprospect.com</a:t>
            </a:r>
            <a:r>
              <a:rPr lang="en-US" sz="1600" b="1">
                <a:solidFill>
                  <a:srgbClr val="7B0099"/>
                </a:solidFill>
              </a:rPr>
              <a:t> WhitePaper_2006_SearchEngineUserBehavior.pdf)</a:t>
            </a:r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ED8390B-0ABF-4BDF-958F-4E9C90BBE7BA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IR-slides">
  <a:themeElements>
    <a:clrScheme name="IIR Boo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37085"/>
      </a:accent1>
      <a:accent2>
        <a:srgbClr val="C0504D"/>
      </a:accent2>
      <a:accent3>
        <a:srgbClr val="357E69"/>
      </a:accent3>
      <a:accent4>
        <a:srgbClr val="918BA3"/>
      </a:accent4>
      <a:accent5>
        <a:srgbClr val="139CB7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IIR-slides.pot</Template>
  <TotalTime>29494</TotalTime>
  <Words>3479</Words>
  <Application>Microsoft Office PowerPoint</Application>
  <PresentationFormat>On-screen Show (4:3)</PresentationFormat>
  <Paragraphs>588</Paragraphs>
  <Slides>64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78" baseType="lpstr">
      <vt:lpstr>Arial Unicode MS</vt:lpstr>
      <vt:lpstr>MS Mincho</vt:lpstr>
      <vt:lpstr>ＭＳ Ｐゴシック</vt:lpstr>
      <vt:lpstr>Arial</vt:lpstr>
      <vt:lpstr>Calibri</vt:lpstr>
      <vt:lpstr>Comic Sans MS</vt:lpstr>
      <vt:lpstr>Courier New</vt:lpstr>
      <vt:lpstr>Lucida Sans</vt:lpstr>
      <vt:lpstr>Symbol</vt:lpstr>
      <vt:lpstr>Tahoma</vt:lpstr>
      <vt:lpstr>Times</vt:lpstr>
      <vt:lpstr>Times New Roman</vt:lpstr>
      <vt:lpstr>Wingdings</vt:lpstr>
      <vt:lpstr>IIR-slides</vt:lpstr>
      <vt:lpstr>PowerPoint Presentation</vt:lpstr>
      <vt:lpstr>Τι θα δούμε σήμερα;</vt:lpstr>
      <vt:lpstr>ΟΙ ΧΡΗΣΤΕΣ </vt:lpstr>
      <vt:lpstr>Ανάγκες Χρηστών</vt:lpstr>
      <vt:lpstr>Ανάγκες Χρηστών</vt:lpstr>
      <vt:lpstr>Ανάγκες Χρηστών</vt:lpstr>
      <vt:lpstr>Τι ψάχνουν;</vt:lpstr>
      <vt:lpstr>Ανάγκες Χρηστών</vt:lpstr>
      <vt:lpstr>Πόσα αποτελέσματα βλέπουν οι χρήστες</vt:lpstr>
      <vt:lpstr>Πως μπορούμε να καταλάβουμε τις προθέσεις (intent) του χρήστη;</vt:lpstr>
      <vt:lpstr>Examples of Typing Queries</vt:lpstr>
      <vt:lpstr>Geographical Context</vt:lpstr>
      <vt:lpstr>Geographical Context</vt:lpstr>
      <vt:lpstr>Αξιολόγηση από τους χρήστες</vt:lpstr>
      <vt:lpstr>Αξιολόγηση από τους χρήστες</vt:lpstr>
      <vt:lpstr>ΔΙΑΦΗΜΙΣΕΙΣ </vt:lpstr>
      <vt:lpstr>Ads</vt:lpstr>
      <vt:lpstr>Brief (non-technical) history</vt:lpstr>
      <vt:lpstr>Ads in Goto</vt:lpstr>
      <vt:lpstr>Ads in Goto</vt:lpstr>
      <vt:lpstr>Ads</vt:lpstr>
      <vt:lpstr>PowerPoint Presentation</vt:lpstr>
      <vt:lpstr>Ads</vt:lpstr>
      <vt:lpstr>Ads</vt:lpstr>
      <vt:lpstr>How are ads ranked?</vt:lpstr>
      <vt:lpstr>How are ads ranked?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SPAM (SEARCH ENGINE OPTIMIZATION)</vt:lpstr>
      <vt:lpstr>The trouble with paid search ads </vt:lpstr>
      <vt:lpstr> Η απλούστερη μορφή </vt:lpstr>
      <vt:lpstr>Παραλλαγές «keyword stuffing»</vt:lpstr>
      <vt:lpstr>Cloaking (Απόκρυψη)</vt:lpstr>
      <vt:lpstr>Άλλες τεχνικές παραπλάνησης (spam)</vt:lpstr>
      <vt:lpstr>Άλλες τεχνικές παραπλάνησης (spam)</vt:lpstr>
      <vt:lpstr>The war against spam</vt:lpstr>
      <vt:lpstr>More on spam</vt:lpstr>
      <vt:lpstr>SIZE OF THE WEB</vt:lpstr>
      <vt:lpstr>Ποιο είναι το μέγεθος του web ?</vt:lpstr>
      <vt:lpstr>Τι μπορούμε να μετρήσουμε; </vt:lpstr>
      <vt:lpstr>New definition?</vt:lpstr>
      <vt:lpstr>Μέγεθος μηχανών αναζήτησης</vt:lpstr>
      <vt:lpstr>Δειγματοληψία (Sampling) URLs</vt:lpstr>
      <vt:lpstr>Statistical methods</vt:lpstr>
      <vt:lpstr>Random URLs from random queries</vt:lpstr>
      <vt:lpstr>Query Based Checking</vt:lpstr>
      <vt:lpstr>Advantages &amp; disadvantages</vt:lpstr>
      <vt:lpstr>Random searches</vt:lpstr>
      <vt:lpstr>Advantages &amp; disadvantages</vt:lpstr>
      <vt:lpstr>Random searches</vt:lpstr>
      <vt:lpstr>Queries from Lawrence and Giles study</vt:lpstr>
      <vt:lpstr>Random IP addresses</vt:lpstr>
      <vt:lpstr>Random IP addresses</vt:lpstr>
      <vt:lpstr>Advantages &amp; disadvantages</vt:lpstr>
      <vt:lpstr>Τυχαίοι Περίπατοι (Random walks)</vt:lpstr>
      <vt:lpstr>Advantages &amp; disadvantages</vt:lpstr>
      <vt:lpstr>Size of the web</vt:lpstr>
      <vt:lpstr>Conclusions</vt:lpstr>
      <vt:lpstr>PowerPoint Presentation</vt:lpstr>
    </vt:vector>
  </TitlesOfParts>
  <Company>Stanford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pitoura</cp:lastModifiedBy>
  <cp:revision>681</cp:revision>
  <cp:lastPrinted>2011-04-04T04:19:57Z</cp:lastPrinted>
  <dcterms:created xsi:type="dcterms:W3CDTF">2011-04-01T01:43:31Z</dcterms:created>
  <dcterms:modified xsi:type="dcterms:W3CDTF">2015-06-06T11:46:11Z</dcterms:modified>
</cp:coreProperties>
</file>