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55"/>
  </p:notesMasterIdLst>
  <p:handoutMasterIdLst>
    <p:handoutMasterId r:id="rId56"/>
  </p:handoutMasterIdLst>
  <p:sldIdLst>
    <p:sldId id="402" r:id="rId2"/>
    <p:sldId id="1014" r:id="rId3"/>
    <p:sldId id="704" r:id="rId4"/>
    <p:sldId id="1541" r:id="rId5"/>
    <p:sldId id="1542" r:id="rId6"/>
    <p:sldId id="1544" r:id="rId7"/>
    <p:sldId id="1543" r:id="rId8"/>
    <p:sldId id="1372" r:id="rId9"/>
    <p:sldId id="1373" r:id="rId10"/>
    <p:sldId id="1416" r:id="rId11"/>
    <p:sldId id="1417" r:id="rId12"/>
    <p:sldId id="1376" r:id="rId13"/>
    <p:sldId id="1539" r:id="rId14"/>
    <p:sldId id="1551" r:id="rId15"/>
    <p:sldId id="1378" r:id="rId16"/>
    <p:sldId id="1549" r:id="rId17"/>
    <p:sldId id="1550" r:id="rId18"/>
    <p:sldId id="1377" r:id="rId19"/>
    <p:sldId id="1442" r:id="rId20"/>
    <p:sldId id="1379" r:id="rId21"/>
    <p:sldId id="1380" r:id="rId22"/>
    <p:sldId id="1382" r:id="rId23"/>
    <p:sldId id="1552" r:id="rId24"/>
    <p:sldId id="1386" r:id="rId25"/>
    <p:sldId id="1387" r:id="rId26"/>
    <p:sldId id="1388" r:id="rId27"/>
    <p:sldId id="1389" r:id="rId28"/>
    <p:sldId id="1390" r:id="rId29"/>
    <p:sldId id="1391" r:id="rId30"/>
    <p:sldId id="1392" r:id="rId31"/>
    <p:sldId id="1393" r:id="rId32"/>
    <p:sldId id="1394" r:id="rId33"/>
    <p:sldId id="1470" r:id="rId34"/>
    <p:sldId id="1471" r:id="rId35"/>
    <p:sldId id="1553" r:id="rId36"/>
    <p:sldId id="1557" r:id="rId37"/>
    <p:sldId id="1477" r:id="rId38"/>
    <p:sldId id="1559" r:id="rId39"/>
    <p:sldId id="1473" r:id="rId40"/>
    <p:sldId id="1419" r:id="rId41"/>
    <p:sldId id="1555" r:id="rId42"/>
    <p:sldId id="1556" r:id="rId43"/>
    <p:sldId id="1402" r:id="rId44"/>
    <p:sldId id="1491" r:id="rId45"/>
    <p:sldId id="1492" r:id="rId46"/>
    <p:sldId id="1403" r:id="rId47"/>
    <p:sldId id="1404" r:id="rId48"/>
    <p:sldId id="1406" r:id="rId49"/>
    <p:sldId id="1407" r:id="rId50"/>
    <p:sldId id="1408" r:id="rId51"/>
    <p:sldId id="1409" r:id="rId52"/>
    <p:sldId id="1405" r:id="rId53"/>
    <p:sldId id="1368" r:id="rId54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A50021"/>
    <a:srgbClr val="F0EEEB"/>
    <a:srgbClr val="B2B2B2"/>
    <a:srgbClr val="F4F3EB"/>
    <a:srgbClr val="A4050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9343" autoAdjust="0"/>
  </p:normalViewPr>
  <p:slideViewPr>
    <p:cSldViewPr>
      <p:cViewPr varScale="1">
        <p:scale>
          <a:sx n="90" d="100"/>
          <a:sy n="90" d="100"/>
        </p:scale>
        <p:origin x="10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B76BD02-5FA1-4897-B3CF-C4B7F61C41F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4022726" y="9712881"/>
            <a:ext cx="3076575" cy="5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108104CC-CFF1-4E5E-9A3D-F1FE74029364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19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73429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B64D8-FAC4-4922-BA08-5A3E28822FC3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r>
              <a:rPr lang="en-US" altLang="zh-CN"/>
              <a:t>SMART: Cornell (Salton) IR system of 1970s to 1990s.</a:t>
            </a:r>
          </a:p>
        </p:txBody>
      </p:sp>
    </p:spTree>
    <p:extLst>
      <p:ext uri="{BB962C8B-B14F-4D97-AF65-F5344CB8AC3E}">
        <p14:creationId xmlns:p14="http://schemas.microsoft.com/office/powerpoint/2010/main" val="103837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3CE31-6B85-4296-A6BE-23C36402E8EE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r>
              <a:rPr lang="en-US" altLang="zh-CN"/>
              <a:t>It’s harder for user to give negative feedback (absence of evidence is not evidence of absence). It’s also harder to use since relevant documents can often  form tight cluster, but non-relevant documents rarely do.</a:t>
            </a:r>
          </a:p>
        </p:txBody>
      </p:sp>
    </p:spTree>
    <p:extLst>
      <p:ext uri="{BB962C8B-B14F-4D97-AF65-F5344CB8AC3E}">
        <p14:creationId xmlns:p14="http://schemas.microsoft.com/office/powerpoint/2010/main" val="2384455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3CE31-6B85-4296-A6BE-23C36402E8EE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r>
              <a:rPr lang="en-US" altLang="zh-CN"/>
              <a:t>It’s harder for user to give negative feedback (absence of evidence is not evidence of absence). It’s also harder to use since relevant documents can often  form tight cluster, but non-relevant documents rarely do.</a:t>
            </a:r>
          </a:p>
        </p:txBody>
      </p:sp>
    </p:spTree>
    <p:extLst>
      <p:ext uri="{BB962C8B-B14F-4D97-AF65-F5344CB8AC3E}">
        <p14:creationId xmlns:p14="http://schemas.microsoft.com/office/powerpoint/2010/main" val="400447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00262-A6A0-4314-8832-99763BCB44C6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9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30E31-88C0-4B4C-B08B-7486F56204F8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90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D6298-264D-4B2E-BB8B-DAD48AB73969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4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E6DDD-9640-434A-968B-D4DE0ABE8063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1605634" name="Text Box 2"/>
          <p:cNvSpPr txBox="1">
            <a:spLocks noChangeArrowheads="1"/>
          </p:cNvSpPr>
          <p:nvPr/>
        </p:nvSpPr>
        <p:spPr bwMode="auto">
          <a:xfrm>
            <a:off x="1129434" y="763438"/>
            <a:ext cx="4845372" cy="38137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521" tIns="48760" rIns="97521" bIns="48760" anchor="ctr"/>
          <a:lstStyle/>
          <a:p>
            <a:endParaRPr lang="en-US"/>
          </a:p>
        </p:txBody>
      </p:sp>
      <p:sp>
        <p:nvSpPr>
          <p:cNvPr id="160563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46684" y="4831075"/>
            <a:ext cx="5204287" cy="654797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985" tIns="49912" rIns="95985" bIns="49912">
            <a:spAutoFit/>
          </a:bodyPr>
          <a:lstStyle/>
          <a:p>
            <a:pPr defTabSz="487604">
              <a:spcBef>
                <a:spcPts val="480"/>
              </a:spcBef>
              <a:tabLst>
                <a:tab pos="0" algn="l"/>
                <a:tab pos="487604" algn="l"/>
                <a:tab pos="975208" algn="l"/>
                <a:tab pos="1462811" algn="l"/>
                <a:tab pos="1950415" algn="l"/>
                <a:tab pos="2438019" algn="l"/>
                <a:tab pos="2925623" algn="l"/>
                <a:tab pos="3413227" algn="l"/>
                <a:tab pos="3900830" algn="l"/>
                <a:tab pos="4388434" algn="l"/>
                <a:tab pos="4876038" algn="l"/>
                <a:tab pos="5363642" algn="l"/>
                <a:tab pos="5851246" algn="l"/>
                <a:tab pos="6338849" algn="l"/>
                <a:tab pos="6826453" algn="l"/>
                <a:tab pos="7314057" algn="l"/>
                <a:tab pos="7801661" algn="l"/>
                <a:tab pos="8289265" algn="l"/>
                <a:tab pos="8776868" algn="l"/>
                <a:tab pos="9264472" algn="l"/>
                <a:tab pos="9752076" algn="l"/>
              </a:tabLst>
            </a:pPr>
            <a:r>
              <a:rPr lang="en-GB" altLang="en-US"/>
              <a:t>A long vector space query is like a disjunction: you have to consider documents with any of the words, and sum partial cosine similarities over the various terms.</a:t>
            </a:r>
          </a:p>
        </p:txBody>
      </p:sp>
    </p:spTree>
    <p:extLst>
      <p:ext uri="{BB962C8B-B14F-4D97-AF65-F5344CB8AC3E}">
        <p14:creationId xmlns:p14="http://schemas.microsoft.com/office/powerpoint/2010/main" val="1376244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41CA5-2F59-4AB4-BFA6-DF5E952933D3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r>
              <a:rPr lang="en-US" altLang="zh-CN"/>
              <a:t>A long vector space query is like a disjunction: you have to consider documents with any of the words, and sum partial cosine similarities over the various terms.</a:t>
            </a:r>
          </a:p>
        </p:txBody>
      </p:sp>
    </p:spTree>
    <p:extLst>
      <p:ext uri="{BB962C8B-B14F-4D97-AF65-F5344CB8AC3E}">
        <p14:creationId xmlns:p14="http://schemas.microsoft.com/office/powerpoint/2010/main" val="2544212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EAE58-06ED-4EAF-98A0-D0BEB34796D1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+ indicates the documents that the user chooses as relevant to query.</a:t>
            </a:r>
          </a:p>
        </p:txBody>
      </p:sp>
    </p:spTree>
    <p:extLst>
      <p:ext uri="{BB962C8B-B14F-4D97-AF65-F5344CB8AC3E}">
        <p14:creationId xmlns:p14="http://schemas.microsoft.com/office/powerpoint/2010/main" val="271302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ECF5D-F9BE-4D75-B640-E3695B9501C4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132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26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C90C2-0A74-4419-9D78-3F0517A70788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It’s lower because the results aren’t on the documents that came in top on the original query, which are the ones most likely to be relevant.</a:t>
            </a:r>
          </a:p>
        </p:txBody>
      </p:sp>
    </p:spTree>
    <p:extLst>
      <p:ext uri="{BB962C8B-B14F-4D97-AF65-F5344CB8AC3E}">
        <p14:creationId xmlns:p14="http://schemas.microsoft.com/office/powerpoint/2010/main" val="1739885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39653AF-E3B4-45BF-90B6-25BBF7CCCDA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4022726" y="9712881"/>
            <a:ext cx="3076575" cy="5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A99A4B47-A7E2-42C4-99C4-97442ECF4E41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33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362570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7B871-0C00-4236-BA7A-765FAC5CAA21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Link analysis is kind of similar too.</a:t>
            </a:r>
          </a:p>
        </p:txBody>
      </p:sp>
    </p:spTree>
    <p:extLst>
      <p:ext uri="{BB962C8B-B14F-4D97-AF65-F5344CB8AC3E}">
        <p14:creationId xmlns:p14="http://schemas.microsoft.com/office/powerpoint/2010/main" val="3723676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4517D-1CF8-4777-BC8D-6CAD4CB18CF7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7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6D1FF-95EE-4019-974F-B6D7EEE33777}" type="slidenum">
              <a:rPr lang="zh-CN" altLang="en-US"/>
              <a:pPr/>
              <a:t>41</a:t>
            </a:fld>
            <a:endParaRPr lang="en-US" altLang="zh-CN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65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0E010-EA5D-4660-8DE5-3CB4F3285CE7}" type="slidenum">
              <a:rPr lang="zh-CN" altLang="en-US"/>
              <a:pPr/>
              <a:t>42</a:t>
            </a:fld>
            <a:endParaRPr lang="en-US" altLang="zh-CN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545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6D1FF-95EE-4019-974F-B6D7EEE33777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980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9F493DB1-CBF9-4971-AD74-A8851D6CD66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4022726" y="9712881"/>
            <a:ext cx="3076575" cy="5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DB91E060-3AEB-4E46-9A75-531961AB8923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44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181499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2DBAFCC3-1376-4626-8885-08CBF22A5EC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4022726" y="9712881"/>
            <a:ext cx="3076575" cy="5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F6863B75-E7D4-40D3-BAA8-ACDDF5BC35DD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45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759894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0E010-EA5D-4660-8DE5-3CB4F3285CE7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9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E3BA4-419B-499A-BB26-833E9E4DB094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132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721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BA4A2-8C7C-4B95-B085-1600DA045959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74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1E272-F62C-4DB0-8B7D-CFEF726B0596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038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7F8D6-756C-4220-87BF-2249A3FC0CA5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172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51C9-59E2-423C-8568-86EA611B4DD4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39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10BAA-024E-4D2D-AB71-AE14AF3CB483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31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86F45-2A7D-4088-8584-A04DEB26A1CF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8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B8A56-2E53-4DDD-B3DE-AB54F1154AB0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5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0D0AD89-C801-4E69-81AA-0C510F230D2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4022726" y="9712881"/>
            <a:ext cx="3076575" cy="5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5B9CABE2-9BFA-4DD6-942B-1E72AFDD34F1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70524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C45B4-8C9A-4CDE-8B91-05AF06125C4B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r>
              <a:rPr lang="en-US" altLang="zh-CN" dirty="0"/>
              <a:t>Q = query, Cr = relevant documents </a:t>
            </a:r>
            <a:r>
              <a:rPr lang="en-US" altLang="zh-CN" dirty="0" err="1"/>
              <a:t>Cnr</a:t>
            </a:r>
            <a:r>
              <a:rPr lang="en-US" altLang="zh-CN" dirty="0"/>
              <a:t> = not 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43808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C45B4-8C9A-4CDE-8B91-05AF06125C4B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3175" cy="3813175"/>
          </a:xfrm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4" y="4831075"/>
            <a:ext cx="5205934" cy="4663532"/>
          </a:xfrm>
        </p:spPr>
        <p:txBody>
          <a:bodyPr/>
          <a:lstStyle/>
          <a:p>
            <a:r>
              <a:rPr lang="en-US" altLang="zh-CN" dirty="0"/>
              <a:t>Q = query, Cr = relevant documents </a:t>
            </a:r>
            <a:r>
              <a:rPr lang="en-US" altLang="zh-CN" dirty="0" err="1"/>
              <a:t>Cnr</a:t>
            </a:r>
            <a:r>
              <a:rPr lang="en-US" altLang="zh-CN" dirty="0"/>
              <a:t> = not 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197013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A3FC4F-D358-4CFE-AF09-B4FC791BA86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8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1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</a:t>
            </a:r>
            <a:r>
              <a:rPr lang="el-GR" sz="3200" dirty="0" smtClean="0">
                <a:ea typeface="ＭＳ Ｐゴシック" pitchFamily="-112" charset="-128"/>
              </a:rPr>
              <a:t>Ανάκτηση </a:t>
            </a:r>
            <a:r>
              <a:rPr lang="el-GR" sz="3200" dirty="0" smtClean="0">
                <a:ea typeface="ＭＳ Ｐゴシック" pitchFamily="-112" charset="-128"/>
              </a:rPr>
              <a:t>Πληροφορίας </a:t>
            </a: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8: </a:t>
            </a:r>
            <a:r>
              <a:rPr lang="el-GR" sz="2400" smtClean="0">
                <a:ea typeface="ＭＳ Ｐゴシック" pitchFamily="-112" charset="-128"/>
              </a:rPr>
              <a:t>Ανάδραση</a:t>
            </a:r>
            <a:r>
              <a:rPr lang="el-GR" sz="240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στην Ανάκτηση Πληροφορίας.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Αποτελέσματα της αρχικής ερώτησης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1327107" name="Picture 3" descr="beforefeedba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85925"/>
            <a:ext cx="8686800" cy="487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8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Ανατροφοδότηση συνάφειας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1329155" name="Picture 3" descr="feedba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43063"/>
            <a:ext cx="8686800" cy="4918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7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Αποτελέσματα μετά την ανατροφοδότηση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1331203" name="Picture 3" descr="afterfeedbac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8915400" cy="503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86100" y="6051550"/>
            <a:ext cx="2895600" cy="244475"/>
          </a:xfrm>
        </p:spPr>
        <p:txBody>
          <a:bodyPr/>
          <a:lstStyle/>
          <a:p>
            <a:fld id="{21F81651-AF6B-4726-A8C0-2012FAD1694C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5111262" y="2393951"/>
            <a:ext cx="114997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</a:rPr>
              <a:t>Rankings</a:t>
            </a:r>
          </a:p>
        </p:txBody>
      </p:sp>
      <p:pic>
        <p:nvPicPr>
          <p:cNvPr id="1529860" name="Picture 4" descr="amconf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46351"/>
            <a:ext cx="93198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3924300" y="2393950"/>
            <a:ext cx="2057400" cy="1066800"/>
          </a:xfrm>
          <a:prstGeom prst="rect">
            <a:avLst/>
          </a:prstGeom>
          <a:solidFill>
            <a:srgbClr val="66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>
                <a:solidFill>
                  <a:srgbClr val="FFFFCC"/>
                </a:solidFill>
                <a:latin typeface="Times New Roman" pitchFamily="18" charset="0"/>
              </a:rPr>
              <a:t>Σύστημα </a:t>
            </a:r>
          </a:p>
          <a:p>
            <a:pPr>
              <a:spcBef>
                <a:spcPct val="0"/>
              </a:spcBef>
            </a:pPr>
            <a:r>
              <a:rPr lang="el-GR" altLang="en-US" sz="1800">
                <a:solidFill>
                  <a:srgbClr val="FFFFCC"/>
                </a:solidFill>
                <a:latin typeface="Times New Roman" pitchFamily="18" charset="0"/>
              </a:rPr>
              <a:t>Ανάκτησης</a:t>
            </a:r>
          </a:p>
          <a:p>
            <a:pPr>
              <a:spcBef>
                <a:spcPct val="0"/>
              </a:spcBef>
            </a:pPr>
            <a:r>
              <a:rPr lang="el-GR" altLang="en-US" sz="1800">
                <a:solidFill>
                  <a:srgbClr val="FFFFCC"/>
                </a:solidFill>
                <a:latin typeface="Times New Roman" pitchFamily="18" charset="0"/>
              </a:rPr>
              <a:t>Πληροφοριών</a:t>
            </a:r>
            <a:endParaRPr lang="en-US" altLang="en-US" sz="18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4914900" y="19367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442" name="Picture 8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61" y="1022350"/>
            <a:ext cx="9964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4" name="Oval 10"/>
          <p:cNvSpPr>
            <a:spLocks noChangeArrowheads="1"/>
          </p:cNvSpPr>
          <p:nvPr/>
        </p:nvSpPr>
        <p:spPr bwMode="auto">
          <a:xfrm>
            <a:off x="4038600" y="3917951"/>
            <a:ext cx="1752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>
                <a:solidFill>
                  <a:schemeClr val="tx1"/>
                </a:solidFill>
                <a:latin typeface="Times New Roman" pitchFamily="18" charset="0"/>
              </a:rPr>
              <a:t>Διαβαθμισμένα</a:t>
            </a:r>
          </a:p>
          <a:p>
            <a:pPr>
              <a:spcBef>
                <a:spcPct val="0"/>
              </a:spcBef>
            </a:pPr>
            <a:r>
              <a:rPr lang="el-GR" altLang="en-US" sz="1800">
                <a:solidFill>
                  <a:schemeClr val="tx1"/>
                </a:solidFill>
                <a:latin typeface="Times New Roman" pitchFamily="18" charset="0"/>
              </a:rPr>
              <a:t>Έγγραφα</a:t>
            </a:r>
            <a:endParaRPr lang="en-US" alt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75" name="Line 11"/>
          <p:cNvSpPr>
            <a:spLocks noChangeShapeType="1"/>
          </p:cNvSpPr>
          <p:nvPr/>
        </p:nvSpPr>
        <p:spPr bwMode="auto">
          <a:xfrm>
            <a:off x="4876800" y="346075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8476" name="Group 12"/>
          <p:cNvGrpSpPr>
            <a:grpSpLocks/>
          </p:cNvGrpSpPr>
          <p:nvPr/>
        </p:nvGrpSpPr>
        <p:grpSpPr bwMode="auto">
          <a:xfrm>
            <a:off x="5804034" y="3852864"/>
            <a:ext cx="1219200" cy="1055687"/>
            <a:chOff x="3984" y="2640"/>
            <a:chExt cx="768" cy="867"/>
          </a:xfrm>
        </p:grpSpPr>
        <p:sp>
          <p:nvSpPr>
            <p:cNvPr id="18477" name="Rectangle 13"/>
            <p:cNvSpPr>
              <a:spLocks noChangeArrowheads="1"/>
            </p:cNvSpPr>
            <p:nvPr/>
          </p:nvSpPr>
          <p:spPr bwMode="auto">
            <a:xfrm>
              <a:off x="3984" y="2640"/>
              <a:ext cx="768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478" name="Text Box 14"/>
            <p:cNvSpPr txBox="1">
              <a:spLocks noChangeArrowheads="1"/>
            </p:cNvSpPr>
            <p:nvPr/>
          </p:nvSpPr>
          <p:spPr bwMode="auto">
            <a:xfrm>
              <a:off x="4070" y="2679"/>
              <a:ext cx="553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1. Doc1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2. Doc2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3. Doc3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    .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    .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21374" y="4756150"/>
            <a:ext cx="2979126" cy="1447800"/>
            <a:chOff x="668" y="3264"/>
            <a:chExt cx="1876" cy="912"/>
          </a:xfrm>
        </p:grpSpPr>
        <p:grpSp>
          <p:nvGrpSpPr>
            <p:cNvPr id="18468" name="Group 16"/>
            <p:cNvGrpSpPr>
              <a:grpSpLocks/>
            </p:cNvGrpSpPr>
            <p:nvPr/>
          </p:nvGrpSpPr>
          <p:grpSpPr bwMode="auto">
            <a:xfrm>
              <a:off x="1776" y="3264"/>
              <a:ext cx="768" cy="912"/>
              <a:chOff x="1632" y="2688"/>
              <a:chExt cx="768" cy="912"/>
            </a:xfrm>
          </p:grpSpPr>
          <p:sp>
            <p:nvSpPr>
              <p:cNvPr id="18472" name="Rectangle 17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768" cy="9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GB" altLang="en-US" sz="1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3" name="Text Box 18"/>
              <p:cNvSpPr txBox="1">
                <a:spLocks noChangeArrowheads="1"/>
              </p:cNvSpPr>
              <p:nvPr/>
            </p:nvSpPr>
            <p:spPr bwMode="auto">
              <a:xfrm>
                <a:off x="1632" y="2721"/>
                <a:ext cx="667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457200" indent="-4572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altLang="en-US" sz="1600">
                    <a:solidFill>
                      <a:schemeClr val="tx1"/>
                    </a:solidFill>
                    <a:latin typeface="Times New Roman" pitchFamily="18" charset="0"/>
                  </a:rPr>
                  <a:t>1. Doc1  </a:t>
                </a:r>
                <a:r>
                  <a:rPr lang="en-US" altLang="en-US" sz="16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</a:t>
                </a:r>
                <a:endParaRPr lang="en-US" altLang="en-US" sz="1600" b="1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r>
                  <a:rPr lang="en-US" altLang="en-US" sz="1600">
                    <a:solidFill>
                      <a:schemeClr val="tx1"/>
                    </a:solidFill>
                    <a:latin typeface="Times New Roman" pitchFamily="18" charset="0"/>
                  </a:rPr>
                  <a:t>2. Doc2  </a:t>
                </a:r>
                <a:r>
                  <a:rPr lang="en-US" altLang="en-US" sz="16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</a:t>
                </a:r>
                <a:endParaRPr lang="en-US" altLang="en-US" sz="1600" b="1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r>
                  <a:rPr lang="en-US" altLang="en-US" sz="1600">
                    <a:solidFill>
                      <a:schemeClr val="tx1"/>
                    </a:solidFill>
                    <a:latin typeface="Times New Roman" pitchFamily="18" charset="0"/>
                  </a:rPr>
                  <a:t>3. Doc3  </a:t>
                </a:r>
                <a:r>
                  <a:rPr lang="en-US" altLang="en-US" sz="1600" b="1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</a:t>
                </a:r>
                <a:endParaRPr lang="en-US" altLang="en-US" sz="1600" b="1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:r>
                  <a:rPr lang="en-US" altLang="en-US" sz="1600">
                    <a:solidFill>
                      <a:schemeClr val="tx1"/>
                    </a:solidFill>
                    <a:latin typeface="Times New Roman" pitchFamily="18" charset="0"/>
                  </a:rPr>
                  <a:t>    .</a:t>
                </a:r>
              </a:p>
              <a:p>
                <a:pPr algn="l">
                  <a:spcBef>
                    <a:spcPct val="0"/>
                  </a:spcBef>
                </a:pPr>
                <a:r>
                  <a:rPr lang="en-US" altLang="en-US" sz="1600">
                    <a:solidFill>
                      <a:schemeClr val="tx1"/>
                    </a:solidFill>
                    <a:latin typeface="Times New Roman" pitchFamily="18" charset="0"/>
                  </a:rPr>
                  <a:t>    .</a:t>
                </a:r>
              </a:p>
            </p:txBody>
          </p:sp>
        </p:grpSp>
        <p:grpSp>
          <p:nvGrpSpPr>
            <p:cNvPr id="18469" name="Group 19"/>
            <p:cNvGrpSpPr>
              <a:grpSpLocks/>
            </p:cNvGrpSpPr>
            <p:nvPr/>
          </p:nvGrpSpPr>
          <p:grpSpPr bwMode="auto">
            <a:xfrm>
              <a:off x="668" y="3648"/>
              <a:ext cx="1140" cy="432"/>
              <a:chOff x="668" y="3648"/>
              <a:chExt cx="1140" cy="432"/>
            </a:xfrm>
          </p:grpSpPr>
          <p:sp>
            <p:nvSpPr>
              <p:cNvPr id="18470" name="AutoShape 20"/>
              <p:cNvSpPr>
                <a:spLocks noChangeArrowheads="1"/>
              </p:cNvSpPr>
              <p:nvPr/>
            </p:nvSpPr>
            <p:spPr bwMode="auto">
              <a:xfrm>
                <a:off x="672" y="3648"/>
                <a:ext cx="1056" cy="432"/>
              </a:xfrm>
              <a:prstGeom prst="wedgeRoundRectCallout">
                <a:avLst>
                  <a:gd name="adj1" fmla="val -53407"/>
                  <a:gd name="adj2" fmla="val -318056"/>
                  <a:gd name="adj3" fmla="val 16667"/>
                </a:avLst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GB" altLang="en-US" sz="1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1" name="Text Box 21"/>
              <p:cNvSpPr txBox="1">
                <a:spLocks noChangeArrowheads="1"/>
              </p:cNvSpPr>
              <p:nvPr/>
            </p:nvSpPr>
            <p:spPr bwMode="auto">
              <a:xfrm>
                <a:off x="668" y="3742"/>
                <a:ext cx="1140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l-GR" altLang="en-US" sz="1800">
                    <a:solidFill>
                      <a:schemeClr val="tx1"/>
                    </a:solidFill>
                    <a:latin typeface="Times New Roman" pitchFamily="18" charset="0"/>
                  </a:rPr>
                  <a:t>Ανατροφοδότηση</a:t>
                </a:r>
                <a:endParaRPr lang="en-US" altLang="en-US" sz="1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14500" y="1022350"/>
            <a:ext cx="2438400" cy="1295400"/>
            <a:chOff x="1152" y="960"/>
            <a:chExt cx="1344" cy="816"/>
          </a:xfrm>
        </p:grpSpPr>
        <p:sp>
          <p:nvSpPr>
            <p:cNvPr id="18465" name="AutoShape 23"/>
            <p:cNvSpPr>
              <a:spLocks noChangeArrowheads="1"/>
            </p:cNvSpPr>
            <p:nvPr/>
          </p:nvSpPr>
          <p:spPr bwMode="auto">
            <a:xfrm>
              <a:off x="1152" y="960"/>
              <a:ext cx="816" cy="576"/>
            </a:xfrm>
            <a:prstGeom prst="wedgeRoundRectCallout">
              <a:avLst>
                <a:gd name="adj1" fmla="val -123282"/>
                <a:gd name="adj2" fmla="val 122917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466" name="Rectangle 24"/>
            <p:cNvSpPr>
              <a:spLocks noChangeArrowheads="1"/>
            </p:cNvSpPr>
            <p:nvPr/>
          </p:nvSpPr>
          <p:spPr bwMode="auto">
            <a:xfrm>
              <a:off x="1248" y="1008"/>
              <a:ext cx="596" cy="36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l-GR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Αρχική </a:t>
              </a:r>
              <a:r>
                <a:rPr lang="el-GR" altLang="en-US" sz="1600" dirty="0" smtClean="0">
                  <a:solidFill>
                    <a:schemeClr val="tx1"/>
                  </a:solidFill>
                  <a:latin typeface="Times New Roman" pitchFamily="18" charset="0"/>
                </a:rPr>
                <a:t>Ερώτηση</a:t>
              </a:r>
              <a:endParaRPr lang="en-US" altLang="en-US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467" name="Line 25"/>
            <p:cNvSpPr>
              <a:spLocks noChangeShapeType="1"/>
            </p:cNvSpPr>
            <p:nvPr/>
          </p:nvSpPr>
          <p:spPr bwMode="auto">
            <a:xfrm>
              <a:off x="1968" y="1248"/>
              <a:ext cx="52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714501" y="2484440"/>
            <a:ext cx="1581150" cy="1281113"/>
            <a:chOff x="1104" y="1833"/>
            <a:chExt cx="996" cy="807"/>
          </a:xfrm>
        </p:grpSpPr>
        <p:sp>
          <p:nvSpPr>
            <p:cNvPr id="18463" name="Oval 27"/>
            <p:cNvSpPr>
              <a:spLocks noChangeArrowheads="1"/>
            </p:cNvSpPr>
            <p:nvPr/>
          </p:nvSpPr>
          <p:spPr bwMode="auto">
            <a:xfrm>
              <a:off x="1104" y="1833"/>
              <a:ext cx="996" cy="411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l-GR" altLang="en-US" sz="1200" dirty="0">
                  <a:solidFill>
                    <a:schemeClr val="tx1"/>
                  </a:solidFill>
                  <a:latin typeface="Times New Roman" pitchFamily="18" charset="0"/>
                </a:rPr>
                <a:t>Αναθεωρημένη</a:t>
              </a:r>
            </a:p>
            <a:p>
              <a:pPr>
                <a:spcBef>
                  <a:spcPct val="0"/>
                </a:spcBef>
              </a:pPr>
              <a:r>
                <a:rPr lang="el-GR" altLang="en-US" sz="1200" dirty="0" smtClean="0">
                  <a:solidFill>
                    <a:schemeClr val="tx1"/>
                  </a:solidFill>
                  <a:latin typeface="Times New Roman" pitchFamily="18" charset="0"/>
                </a:rPr>
                <a:t>ερώτηση</a:t>
              </a:r>
              <a:endParaRPr lang="en-US" altLang="en-US" sz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464" name="Line 28"/>
            <p:cNvSpPr>
              <a:spLocks noChangeShapeType="1"/>
            </p:cNvSpPr>
            <p:nvPr/>
          </p:nvSpPr>
          <p:spPr bwMode="auto">
            <a:xfrm flipV="1">
              <a:off x="1632" y="240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529885" name="Line 29"/>
          <p:cNvSpPr>
            <a:spLocks noChangeShapeType="1"/>
          </p:cNvSpPr>
          <p:nvPr/>
        </p:nvSpPr>
        <p:spPr bwMode="auto">
          <a:xfrm>
            <a:off x="3314700" y="285115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8458" name="Oval 31"/>
          <p:cNvSpPr>
            <a:spLocks noChangeArrowheads="1"/>
          </p:cNvSpPr>
          <p:nvPr/>
        </p:nvSpPr>
        <p:spPr bwMode="auto">
          <a:xfrm>
            <a:off x="6926992" y="2796243"/>
            <a:ext cx="2178908" cy="65001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dirty="0" err="1">
                <a:solidFill>
                  <a:schemeClr val="tx1"/>
                </a:solidFill>
                <a:latin typeface="Times New Roman" pitchFamily="18" charset="0"/>
              </a:rPr>
              <a:t>Αναδιαβαθμισμένα</a:t>
            </a:r>
            <a:endParaRPr lang="el-GR" altLang="en-US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l-GR" altLang="en-US" sz="1800" dirty="0">
                <a:solidFill>
                  <a:schemeClr val="tx1"/>
                </a:solidFill>
                <a:latin typeface="Times New Roman" pitchFamily="18" charset="0"/>
              </a:rPr>
              <a:t>Έγγραφα</a:t>
            </a:r>
            <a:endParaRPr lang="en-US" alt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8459" name="Group 32"/>
          <p:cNvGrpSpPr>
            <a:grpSpLocks/>
          </p:cNvGrpSpPr>
          <p:nvPr/>
        </p:nvGrpSpPr>
        <p:grpSpPr bwMode="auto">
          <a:xfrm>
            <a:off x="7590135" y="3641614"/>
            <a:ext cx="1261161" cy="1031988"/>
            <a:chOff x="3984" y="2640"/>
            <a:chExt cx="639" cy="2736"/>
          </a:xfrm>
        </p:grpSpPr>
        <p:sp>
          <p:nvSpPr>
            <p:cNvPr id="18461" name="Rectangle 33"/>
            <p:cNvSpPr>
              <a:spLocks noChangeArrowheads="1"/>
            </p:cNvSpPr>
            <p:nvPr/>
          </p:nvSpPr>
          <p:spPr bwMode="auto">
            <a:xfrm>
              <a:off x="3984" y="2640"/>
              <a:ext cx="639" cy="2736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462" name="Text Box 34"/>
            <p:cNvSpPr txBox="1">
              <a:spLocks noChangeArrowheads="1"/>
            </p:cNvSpPr>
            <p:nvPr/>
          </p:nvSpPr>
          <p:spPr bwMode="auto">
            <a:xfrm>
              <a:off x="4070" y="2679"/>
              <a:ext cx="553" cy="2327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latin typeface="Times New Roman" pitchFamily="18" charset="0"/>
                </a:rPr>
                <a:t>1. Doc2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latin typeface="Times New Roman" pitchFamily="18" charset="0"/>
                </a:rPr>
                <a:t>2. Doc4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latin typeface="Times New Roman" pitchFamily="18" charset="0"/>
                </a:rPr>
                <a:t>3. Doc5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latin typeface="Times New Roman" pitchFamily="18" charset="0"/>
                </a:rPr>
                <a:t>  </a:t>
              </a:r>
            </a:p>
          </p:txBody>
        </p:sp>
      </p:grpSp>
      <p:sp>
        <p:nvSpPr>
          <p:cNvPr id="18460" name="Line 35"/>
          <p:cNvSpPr>
            <a:spLocks noChangeShapeType="1"/>
          </p:cNvSpPr>
          <p:nvPr/>
        </p:nvSpPr>
        <p:spPr bwMode="auto">
          <a:xfrm>
            <a:off x="5600700" y="3190965"/>
            <a:ext cx="13262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562100" y="1936750"/>
            <a:ext cx="2514600" cy="3429000"/>
            <a:chOff x="1008" y="1488"/>
            <a:chExt cx="1584" cy="2160"/>
          </a:xfrm>
        </p:grpSpPr>
        <p:grpSp>
          <p:nvGrpSpPr>
            <p:cNvPr id="18450" name="Group 37"/>
            <p:cNvGrpSpPr>
              <a:grpSpLocks/>
            </p:cNvGrpSpPr>
            <p:nvPr/>
          </p:nvGrpSpPr>
          <p:grpSpPr bwMode="auto">
            <a:xfrm>
              <a:off x="1193" y="2703"/>
              <a:ext cx="1132" cy="409"/>
              <a:chOff x="332" y="3183"/>
              <a:chExt cx="1132" cy="409"/>
            </a:xfrm>
          </p:grpSpPr>
          <p:sp>
            <p:nvSpPr>
              <p:cNvPr id="18456" name="Rectangle 38"/>
              <p:cNvSpPr>
                <a:spLocks noChangeArrowheads="1"/>
              </p:cNvSpPr>
              <p:nvPr/>
            </p:nvSpPr>
            <p:spPr bwMode="auto">
              <a:xfrm>
                <a:off x="800" y="3262"/>
                <a:ext cx="115" cy="292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endParaRPr lang="el-GR" altLang="en-US"/>
              </a:p>
            </p:txBody>
          </p:sp>
          <p:sp>
            <p:nvSpPr>
              <p:cNvPr id="18457" name="Text Box 39"/>
              <p:cNvSpPr txBox="1">
                <a:spLocks noChangeArrowheads="1"/>
              </p:cNvSpPr>
              <p:nvPr/>
            </p:nvSpPr>
            <p:spPr bwMode="auto">
              <a:xfrm>
                <a:off x="332" y="3183"/>
                <a:ext cx="1132" cy="409"/>
              </a:xfrm>
              <a:prstGeom prst="rect">
                <a:avLst/>
              </a:prstGeom>
              <a:solidFill>
                <a:srgbClr val="FF99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 sz="24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l-GR" altLang="en-US" sz="1800" dirty="0" err="1">
                    <a:solidFill>
                      <a:schemeClr val="tx1"/>
                    </a:solidFill>
                    <a:latin typeface="Times New Roman" pitchFamily="18" charset="0"/>
                  </a:rPr>
                  <a:t>Επαναδιατύπωση</a:t>
                </a:r>
                <a:endParaRPr lang="el-GR" altLang="en-US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l-GR" altLang="en-US" sz="18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ερώτησης</a:t>
                </a:r>
                <a:endParaRPr lang="en-US" altLang="en-US" sz="18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451" name="Line 40"/>
            <p:cNvSpPr>
              <a:spLocks noChangeShapeType="1"/>
            </p:cNvSpPr>
            <p:nvPr/>
          </p:nvSpPr>
          <p:spPr bwMode="auto">
            <a:xfrm flipV="1">
              <a:off x="1536" y="321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8452" name="Line 41"/>
            <p:cNvSpPr>
              <a:spLocks noChangeShapeType="1"/>
            </p:cNvSpPr>
            <p:nvPr/>
          </p:nvSpPr>
          <p:spPr bwMode="auto">
            <a:xfrm flipH="1" flipV="1">
              <a:off x="2304" y="292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18453" name="Group 42"/>
            <p:cNvGrpSpPr>
              <a:grpSpLocks/>
            </p:cNvGrpSpPr>
            <p:nvPr/>
          </p:nvGrpSpPr>
          <p:grpSpPr bwMode="auto">
            <a:xfrm>
              <a:off x="1008" y="1488"/>
              <a:ext cx="144" cy="1440"/>
              <a:chOff x="1008" y="1488"/>
              <a:chExt cx="144" cy="1440"/>
            </a:xfrm>
          </p:grpSpPr>
          <p:sp>
            <p:nvSpPr>
              <p:cNvPr id="18454" name="Line 43"/>
              <p:cNvSpPr>
                <a:spLocks noChangeShapeType="1"/>
              </p:cNvSpPr>
              <p:nvPr/>
            </p:nvSpPr>
            <p:spPr bwMode="auto">
              <a:xfrm>
                <a:off x="1008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55" name="Line 44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5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8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Ο Αλγόριθμος </a:t>
            </a:r>
            <a:r>
              <a:rPr lang="en-US" altLang="zh-CN" dirty="0" err="1" smtClean="0">
                <a:ea typeface="宋体" charset="-122"/>
              </a:rPr>
              <a:t>Rocchio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82000" cy="2133600"/>
          </a:xfrm>
        </p:spPr>
        <p:txBody>
          <a:bodyPr/>
          <a:lstStyle/>
          <a:p>
            <a:r>
              <a:rPr lang="el-GR" altLang="zh-CN" sz="2400" dirty="0" smtClean="0">
                <a:ea typeface="宋体" charset="-122"/>
              </a:rPr>
              <a:t>Ο αλγόριθμος </a:t>
            </a:r>
            <a:r>
              <a:rPr lang="en-US" altLang="zh-CN" sz="2400" dirty="0" err="1" smtClean="0">
                <a:ea typeface="宋体" charset="-122"/>
              </a:rPr>
              <a:t>Rocchio</a:t>
            </a:r>
            <a:r>
              <a:rPr lang="en-US" altLang="zh-CN" sz="2400" dirty="0" smtClean="0">
                <a:ea typeface="宋体" charset="-122"/>
              </a:rPr>
              <a:t> </a:t>
            </a:r>
            <a:r>
              <a:rPr lang="el-GR" altLang="zh-CN" sz="2400" dirty="0" smtClean="0">
                <a:ea typeface="宋体" charset="-122"/>
              </a:rPr>
              <a:t>ενσωματώνει πληροφορία ανατροφοδότησης συνάφειας στο διανυσματικό μοντέλο</a:t>
            </a:r>
            <a:r>
              <a:rPr lang="en-US" altLang="zh-CN" sz="2400" dirty="0" smtClean="0">
                <a:ea typeface="宋体" charset="-122"/>
              </a:rPr>
              <a:t>.</a:t>
            </a:r>
            <a:endParaRPr lang="en-US" altLang="zh-CN" sz="2400" dirty="0">
              <a:ea typeface="宋体" charset="-122"/>
            </a:endParaRPr>
          </a:p>
          <a:p>
            <a:r>
              <a:rPr lang="el-GR" altLang="zh-CN" sz="2400" dirty="0" smtClean="0">
                <a:ea typeface="宋体" charset="-122"/>
              </a:rPr>
              <a:t>Θέλουμε να μεγιστοποιήσουμε το </a:t>
            </a:r>
            <a:r>
              <a:rPr lang="en-US" altLang="zh-CN" sz="2400" i="1" dirty="0" smtClean="0">
                <a:solidFill>
                  <a:srgbClr val="FF0000"/>
                </a:solidFill>
                <a:ea typeface="宋体" charset="-122"/>
              </a:rPr>
              <a:t>sim 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(</a:t>
            </a:r>
            <a:r>
              <a:rPr lang="en-US" altLang="zh-CN" sz="2400" i="1" dirty="0">
                <a:solidFill>
                  <a:srgbClr val="FF0000"/>
                </a:solidFill>
                <a:ea typeface="宋体" charset="-122"/>
              </a:rPr>
              <a:t>Q, C</a:t>
            </a:r>
            <a:r>
              <a:rPr lang="en-US" altLang="zh-CN" sz="2400" i="1" baseline="-25000" dirty="0">
                <a:solidFill>
                  <a:srgbClr val="FF0000"/>
                </a:solidFill>
                <a:ea typeface="宋体" charset="-122"/>
              </a:rPr>
              <a:t>r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)  -  </a:t>
            </a:r>
            <a:r>
              <a:rPr lang="en-US" altLang="zh-CN" sz="2400" i="1" dirty="0">
                <a:solidFill>
                  <a:srgbClr val="FF0000"/>
                </a:solidFill>
                <a:ea typeface="宋体" charset="-122"/>
              </a:rPr>
              <a:t>sim 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(</a:t>
            </a:r>
            <a:r>
              <a:rPr lang="en-US" altLang="zh-CN" sz="2400" i="1" dirty="0">
                <a:solidFill>
                  <a:srgbClr val="FF0000"/>
                </a:solidFill>
                <a:ea typeface="宋体" charset="-122"/>
              </a:rPr>
              <a:t>Q, </a:t>
            </a:r>
            <a:r>
              <a:rPr lang="en-US" altLang="zh-CN" sz="2400" i="1" dirty="0" err="1">
                <a:solidFill>
                  <a:srgbClr val="FF0000"/>
                </a:solidFill>
                <a:ea typeface="宋体" charset="-122"/>
              </a:rPr>
              <a:t>C</a:t>
            </a:r>
            <a:r>
              <a:rPr lang="en-US" altLang="zh-CN" sz="2400" i="1" baseline="-25000" dirty="0" err="1">
                <a:solidFill>
                  <a:srgbClr val="FF0000"/>
                </a:solidFill>
                <a:ea typeface="宋体" charset="-122"/>
              </a:rPr>
              <a:t>nr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)</a:t>
            </a:r>
            <a:r>
              <a:rPr lang="el-GR" altLang="zh-CN" sz="2400" dirty="0" smtClean="0">
                <a:ea typeface="宋体" charset="-122"/>
              </a:rPr>
              <a:t> , </a:t>
            </a:r>
            <a:r>
              <a:rPr lang="el-GR" altLang="zh-CN" sz="2000" dirty="0" smtClean="0">
                <a:ea typeface="宋体" charset="-122"/>
              </a:rPr>
              <a:t>όπου </a:t>
            </a:r>
            <a:r>
              <a:rPr lang="en-US" altLang="zh-CN" sz="2000" dirty="0" smtClean="0"/>
              <a:t>Q </a:t>
            </a:r>
            <a:r>
              <a:rPr lang="en-US" altLang="zh-CN" sz="2000" dirty="0"/>
              <a:t>= query, Cr = relevant documents </a:t>
            </a:r>
            <a:r>
              <a:rPr lang="en-US" altLang="zh-CN" sz="2000" dirty="0" err="1"/>
              <a:t>Cnr</a:t>
            </a:r>
            <a:r>
              <a:rPr lang="en-US" altLang="zh-CN" sz="2000" dirty="0"/>
              <a:t> = not relevant </a:t>
            </a:r>
            <a:r>
              <a:rPr lang="en-US" altLang="zh-CN" sz="2000" dirty="0" smtClean="0"/>
              <a:t>documents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9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329 w 3927"/>
              <a:gd name="T1" fmla="*/ 2491 h 2791"/>
              <a:gd name="T2" fmla="*/ 221 w 3927"/>
              <a:gd name="T3" fmla="*/ 2190 h 2791"/>
              <a:gd name="T4" fmla="*/ 154 w 3927"/>
              <a:gd name="T5" fmla="*/ 1956 h 2791"/>
              <a:gd name="T6" fmla="*/ 137 w 3927"/>
              <a:gd name="T7" fmla="*/ 1673 h 2791"/>
              <a:gd name="T8" fmla="*/ 96 w 3927"/>
              <a:gd name="T9" fmla="*/ 1430 h 2791"/>
              <a:gd name="T10" fmla="*/ 112 w 3927"/>
              <a:gd name="T11" fmla="*/ 1205 h 2791"/>
              <a:gd name="T12" fmla="*/ 62 w 3927"/>
              <a:gd name="T13" fmla="*/ 1080 h 2791"/>
              <a:gd name="T14" fmla="*/ 29 w 3927"/>
              <a:gd name="T15" fmla="*/ 938 h 2791"/>
              <a:gd name="T16" fmla="*/ 71 w 3927"/>
              <a:gd name="T17" fmla="*/ 546 h 2791"/>
              <a:gd name="T18" fmla="*/ 129 w 3927"/>
              <a:gd name="T19" fmla="*/ 479 h 2791"/>
              <a:gd name="T20" fmla="*/ 137 w 3927"/>
              <a:gd name="T21" fmla="*/ 437 h 2791"/>
              <a:gd name="T22" fmla="*/ 229 w 3927"/>
              <a:gd name="T23" fmla="*/ 320 h 2791"/>
              <a:gd name="T24" fmla="*/ 405 w 3927"/>
              <a:gd name="T25" fmla="*/ 220 h 2791"/>
              <a:gd name="T26" fmla="*/ 588 w 3927"/>
              <a:gd name="T27" fmla="*/ 112 h 2791"/>
              <a:gd name="T28" fmla="*/ 1097 w 3927"/>
              <a:gd name="T29" fmla="*/ 20 h 2791"/>
              <a:gd name="T30" fmla="*/ 1715 w 3927"/>
              <a:gd name="T31" fmla="*/ 36 h 2791"/>
              <a:gd name="T32" fmla="*/ 2158 w 3927"/>
              <a:gd name="T33" fmla="*/ 20 h 2791"/>
              <a:gd name="T34" fmla="*/ 2742 w 3927"/>
              <a:gd name="T35" fmla="*/ 61 h 2791"/>
              <a:gd name="T36" fmla="*/ 3059 w 3927"/>
              <a:gd name="T37" fmla="*/ 78 h 2791"/>
              <a:gd name="T38" fmla="*/ 3435 w 3927"/>
              <a:gd name="T39" fmla="*/ 128 h 2791"/>
              <a:gd name="T40" fmla="*/ 3644 w 3927"/>
              <a:gd name="T41" fmla="*/ 178 h 2791"/>
              <a:gd name="T42" fmla="*/ 3735 w 3927"/>
              <a:gd name="T43" fmla="*/ 262 h 2791"/>
              <a:gd name="T44" fmla="*/ 3769 w 3927"/>
              <a:gd name="T45" fmla="*/ 329 h 2791"/>
              <a:gd name="T46" fmla="*/ 3827 w 3927"/>
              <a:gd name="T47" fmla="*/ 454 h 2791"/>
              <a:gd name="T48" fmla="*/ 3927 w 3927"/>
              <a:gd name="T49" fmla="*/ 771 h 2791"/>
              <a:gd name="T50" fmla="*/ 3919 w 3927"/>
              <a:gd name="T51" fmla="*/ 1013 h 2791"/>
              <a:gd name="T52" fmla="*/ 3894 w 3927"/>
              <a:gd name="T53" fmla="*/ 1122 h 2791"/>
              <a:gd name="T54" fmla="*/ 3819 w 3927"/>
              <a:gd name="T55" fmla="*/ 1481 h 2791"/>
              <a:gd name="T56" fmla="*/ 3802 w 3927"/>
              <a:gd name="T57" fmla="*/ 1597 h 2791"/>
              <a:gd name="T58" fmla="*/ 3777 w 3927"/>
              <a:gd name="T59" fmla="*/ 1748 h 2791"/>
              <a:gd name="T60" fmla="*/ 3585 w 3927"/>
              <a:gd name="T61" fmla="*/ 2040 h 2791"/>
              <a:gd name="T62" fmla="*/ 3468 w 3927"/>
              <a:gd name="T63" fmla="*/ 2107 h 2791"/>
              <a:gd name="T64" fmla="*/ 3401 w 3927"/>
              <a:gd name="T65" fmla="*/ 2123 h 2791"/>
              <a:gd name="T66" fmla="*/ 3260 w 3927"/>
              <a:gd name="T67" fmla="*/ 2157 h 2791"/>
              <a:gd name="T68" fmla="*/ 2934 w 3927"/>
              <a:gd name="T69" fmla="*/ 2198 h 2791"/>
              <a:gd name="T70" fmla="*/ 2759 w 3927"/>
              <a:gd name="T71" fmla="*/ 2165 h 2791"/>
              <a:gd name="T72" fmla="*/ 2617 w 3927"/>
              <a:gd name="T73" fmla="*/ 2173 h 2791"/>
              <a:gd name="T74" fmla="*/ 2550 w 3927"/>
              <a:gd name="T75" fmla="*/ 2207 h 2791"/>
              <a:gd name="T76" fmla="*/ 2408 w 3927"/>
              <a:gd name="T77" fmla="*/ 2249 h 2791"/>
              <a:gd name="T78" fmla="*/ 2183 w 3927"/>
              <a:gd name="T79" fmla="*/ 2324 h 2791"/>
              <a:gd name="T80" fmla="*/ 2016 w 3927"/>
              <a:gd name="T81" fmla="*/ 2399 h 2791"/>
              <a:gd name="T82" fmla="*/ 1974 w 3927"/>
              <a:gd name="T83" fmla="*/ 2424 h 2791"/>
              <a:gd name="T84" fmla="*/ 1473 w 3927"/>
              <a:gd name="T85" fmla="*/ 2516 h 2791"/>
              <a:gd name="T86" fmla="*/ 1248 w 3927"/>
              <a:gd name="T87" fmla="*/ 2608 h 2791"/>
              <a:gd name="T88" fmla="*/ 956 w 3927"/>
              <a:gd name="T89" fmla="*/ 2716 h 2791"/>
              <a:gd name="T90" fmla="*/ 872 w 3927"/>
              <a:gd name="T91" fmla="*/ 2749 h 2791"/>
              <a:gd name="T92" fmla="*/ 655 w 3927"/>
              <a:gd name="T93" fmla="*/ 2791 h 2791"/>
              <a:gd name="T94" fmla="*/ 597 w 3927"/>
              <a:gd name="T95" fmla="*/ 2774 h 2791"/>
              <a:gd name="T96" fmla="*/ 563 w 3927"/>
              <a:gd name="T97" fmla="*/ 2749 h 2791"/>
              <a:gd name="T98" fmla="*/ 538 w 3927"/>
              <a:gd name="T99" fmla="*/ 2741 h 2791"/>
              <a:gd name="T100" fmla="*/ 488 w 3927"/>
              <a:gd name="T101" fmla="*/ 2691 h 2791"/>
              <a:gd name="T102" fmla="*/ 471 w 3927"/>
              <a:gd name="T103" fmla="*/ 2666 h 2791"/>
              <a:gd name="T104" fmla="*/ 421 w 3927"/>
              <a:gd name="T105" fmla="*/ 2616 h 2791"/>
              <a:gd name="T106" fmla="*/ 413 w 3927"/>
              <a:gd name="T107" fmla="*/ 2591 h 2791"/>
              <a:gd name="T108" fmla="*/ 388 w 3927"/>
              <a:gd name="T109" fmla="*/ 2574 h 2791"/>
              <a:gd name="T110" fmla="*/ 329 w 3927"/>
              <a:gd name="T111" fmla="*/ 2491 h 2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Η θεωρητικά καλύτερη ερώτηση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572868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69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70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71" name="Text Box 7"/>
          <p:cNvSpPr txBox="1">
            <a:spLocks noChangeArrowheads="1"/>
          </p:cNvSpPr>
          <p:nvPr/>
        </p:nvSpPr>
        <p:spPr bwMode="auto">
          <a:xfrm>
            <a:off x="5486400" y="3810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72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2873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2874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2875" name="Text Box 11"/>
          <p:cNvSpPr txBox="1">
            <a:spLocks noChangeArrowheads="1"/>
          </p:cNvSpPr>
          <p:nvPr/>
        </p:nvSpPr>
        <p:spPr bwMode="auto">
          <a:xfrm>
            <a:off x="395288" y="5807075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altLang="zh-CN" dirty="0" smtClean="0">
                <a:solidFill>
                  <a:srgbClr val="00A000"/>
                </a:solidFill>
                <a:latin typeface="Times New Roman" pitchFamily="16" charset="0"/>
                <a:ea typeface="宋体" charset="-122"/>
              </a:rPr>
              <a:t>Βέλτιστη ερώτηση</a:t>
            </a:r>
            <a:endParaRPr lang="en-US" altLang="zh-CN" dirty="0">
              <a:solidFill>
                <a:srgbClr val="00A000"/>
              </a:solidFill>
              <a:latin typeface="Times New Roman" pitchFamily="16" charset="0"/>
              <a:ea typeface="宋体" charset="-122"/>
            </a:endParaRPr>
          </a:p>
        </p:txBody>
      </p:sp>
      <p:sp>
        <p:nvSpPr>
          <p:cNvPr id="1572876" name="Line 12"/>
          <p:cNvSpPr>
            <a:spLocks noChangeShapeType="1"/>
          </p:cNvSpPr>
          <p:nvPr/>
        </p:nvSpPr>
        <p:spPr bwMode="auto">
          <a:xfrm flipV="1">
            <a:off x="1371600" y="4495800"/>
            <a:ext cx="152400" cy="1387475"/>
          </a:xfrm>
          <a:prstGeom prst="line">
            <a:avLst/>
          </a:prstGeom>
          <a:noFill/>
          <a:ln w="9525">
            <a:solidFill>
              <a:srgbClr val="00A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2877" name="Text Box 13"/>
          <p:cNvSpPr txBox="1">
            <a:spLocks noChangeArrowheads="1"/>
          </p:cNvSpPr>
          <p:nvPr/>
        </p:nvSpPr>
        <p:spPr bwMode="auto">
          <a:xfrm>
            <a:off x="5029200" y="5638800"/>
            <a:ext cx="35814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宋体" charset="-122"/>
              </a:rPr>
              <a:t>x</a:t>
            </a:r>
            <a:r>
              <a:rPr lang="en-US" altLang="zh-CN" dirty="0">
                <a:latin typeface="Times New Roman" pitchFamily="16" charset="0"/>
                <a:ea typeface="宋体" charset="-122"/>
              </a:rPr>
              <a:t>  </a:t>
            </a:r>
            <a:r>
              <a:rPr lang="el-GR" altLang="zh-CN" dirty="0" smtClean="0">
                <a:latin typeface="Times New Roman" pitchFamily="16" charset="0"/>
                <a:ea typeface="宋体" charset="-122"/>
              </a:rPr>
              <a:t>μη συναφή έγγραφα</a:t>
            </a:r>
            <a:endParaRPr lang="en-US" altLang="zh-CN" dirty="0">
              <a:latin typeface="Times New Roman" pitchFamily="16" charset="0"/>
              <a:ea typeface="宋体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dirty="0">
                <a:ea typeface="宋体" charset="-122"/>
              </a:rPr>
              <a:t>o</a:t>
            </a:r>
            <a:r>
              <a:rPr lang="en-US" altLang="zh-CN" dirty="0">
                <a:latin typeface="Times New Roman" pitchFamily="16" charset="0"/>
                <a:ea typeface="宋体" charset="-122"/>
              </a:rPr>
              <a:t>  </a:t>
            </a:r>
            <a:r>
              <a:rPr lang="el-GR" altLang="zh-CN" dirty="0" smtClean="0">
                <a:latin typeface="Times New Roman" pitchFamily="16" charset="0"/>
                <a:ea typeface="宋体" charset="-122"/>
              </a:rPr>
              <a:t>συναφή έγγραφα</a:t>
            </a:r>
            <a:endParaRPr lang="en-US" altLang="zh-CN" dirty="0">
              <a:latin typeface="Times New Roman" pitchFamily="16" charset="0"/>
              <a:ea typeface="宋体" charset="-122"/>
            </a:endParaRPr>
          </a:p>
        </p:txBody>
      </p:sp>
      <p:sp>
        <p:nvSpPr>
          <p:cNvPr id="1572878" name="Text Box 14"/>
          <p:cNvSpPr txBox="1">
            <a:spLocks noChangeArrowheads="1"/>
          </p:cNvSpPr>
          <p:nvPr/>
        </p:nvSpPr>
        <p:spPr bwMode="auto">
          <a:xfrm>
            <a:off x="2590800" y="3810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2879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2880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2881" name="Text Box 17"/>
          <p:cNvSpPr txBox="1">
            <a:spLocks noChangeArrowheads="1"/>
          </p:cNvSpPr>
          <p:nvPr/>
        </p:nvSpPr>
        <p:spPr bwMode="auto">
          <a:xfrm>
            <a:off x="3124200" y="2133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2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3" name="Text Box 19"/>
          <p:cNvSpPr txBox="1">
            <a:spLocks noChangeArrowheads="1"/>
          </p:cNvSpPr>
          <p:nvPr/>
        </p:nvSpPr>
        <p:spPr bwMode="auto">
          <a:xfrm>
            <a:off x="5715000" y="2895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4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5" name="Text Box 21"/>
          <p:cNvSpPr txBox="1">
            <a:spLocks noChangeArrowheads="1"/>
          </p:cNvSpPr>
          <p:nvPr/>
        </p:nvSpPr>
        <p:spPr bwMode="auto">
          <a:xfrm>
            <a:off x="4572000" y="2590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6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7" name="Text Box 23"/>
          <p:cNvSpPr txBox="1">
            <a:spLocks noChangeArrowheads="1"/>
          </p:cNvSpPr>
          <p:nvPr/>
        </p:nvSpPr>
        <p:spPr bwMode="auto">
          <a:xfrm>
            <a:off x="4876800" y="2971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8" name="Text Box 24"/>
          <p:cNvSpPr txBox="1">
            <a:spLocks noChangeArrowheads="1"/>
          </p:cNvSpPr>
          <p:nvPr/>
        </p:nvSpPr>
        <p:spPr bwMode="auto">
          <a:xfrm>
            <a:off x="5105400" y="2133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89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90" name="Text Box 26"/>
          <p:cNvSpPr txBox="1">
            <a:spLocks noChangeArrowheads="1"/>
          </p:cNvSpPr>
          <p:nvPr/>
        </p:nvSpPr>
        <p:spPr bwMode="auto">
          <a:xfrm>
            <a:off x="4953000" y="3962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91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92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grpSp>
        <p:nvGrpSpPr>
          <p:cNvPr id="1572893" name="Group 29"/>
          <p:cNvGrpSpPr>
            <a:grpSpLocks/>
          </p:cNvGrpSpPr>
          <p:nvPr/>
        </p:nvGrpSpPr>
        <p:grpSpPr bwMode="auto">
          <a:xfrm>
            <a:off x="1371600" y="4191000"/>
            <a:ext cx="457200" cy="396875"/>
            <a:chOff x="4896" y="1680"/>
            <a:chExt cx="288" cy="250"/>
          </a:xfrm>
        </p:grpSpPr>
        <p:sp>
          <p:nvSpPr>
            <p:cNvPr id="1572894" name="Text Box 30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16" charset="0"/>
                  <a:ea typeface="宋体" charset="-122"/>
                  <a:sym typeface="Symbol" pitchFamily="16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16" charset="0"/>
                <a:ea typeface="宋体" charset="-122"/>
              </a:endParaRPr>
            </a:p>
          </p:txBody>
        </p:sp>
        <p:sp>
          <p:nvSpPr>
            <p:cNvPr id="1572895" name="Freeform 31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2896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2897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70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9D0EB-6A84-4102-895A-AF0E135BBE27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Ανάδραση στο Διανυσματικό Μοντέλο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21859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altLang="en-US" dirty="0">
                <a:latin typeface="Calibri" pitchFamily="34" charset="0"/>
              </a:rPr>
              <a:t>Έστω ότι έχουμε ένα μόνο σχετικό έγγραφο (έστω </a:t>
            </a:r>
            <a:r>
              <a:rPr lang="en-US" altLang="en-US" i="1" dirty="0">
                <a:latin typeface="Calibri" pitchFamily="34" charset="0"/>
              </a:rPr>
              <a:t>r</a:t>
            </a:r>
            <a:r>
              <a:rPr lang="en-US" altLang="en-US" dirty="0">
                <a:latin typeface="Calibri" pitchFamily="34" charset="0"/>
              </a:rPr>
              <a:t>) </a:t>
            </a:r>
            <a:r>
              <a:rPr lang="el-GR" altLang="en-US" dirty="0">
                <a:latin typeface="Calibri" pitchFamily="34" charset="0"/>
              </a:rPr>
              <a:t>και ένα μόνο μη σχετικό έγγραφο</a:t>
            </a:r>
            <a:r>
              <a:rPr lang="en-US" altLang="en-US" dirty="0">
                <a:latin typeface="Calibri" pitchFamily="34" charset="0"/>
              </a:rPr>
              <a:t> (</a:t>
            </a:r>
            <a:r>
              <a:rPr lang="el-GR" altLang="en-US" dirty="0">
                <a:latin typeface="Calibri" pitchFamily="34" charset="0"/>
              </a:rPr>
              <a:t>έστω </a:t>
            </a:r>
            <a:r>
              <a:rPr lang="en-US" altLang="en-US" i="1" dirty="0">
                <a:latin typeface="Calibri" pitchFamily="34" charset="0"/>
              </a:rPr>
              <a:t>nr</a:t>
            </a:r>
            <a:r>
              <a:rPr lang="en-US" altLang="en-US" dirty="0">
                <a:latin typeface="Calibri" pitchFamily="34" charset="0"/>
              </a:rPr>
              <a:t>)</a:t>
            </a:r>
            <a:r>
              <a:rPr lang="el-GR" altLang="en-US" dirty="0">
                <a:latin typeface="Calibri" pitchFamily="34" charset="0"/>
              </a:rPr>
              <a:t>. Για να μπορέσουμε να διαχωρίσουμε το ένα από το άλλο</a:t>
            </a:r>
            <a:r>
              <a:rPr lang="en-US" altLang="en-US" dirty="0">
                <a:latin typeface="Calibri" pitchFamily="34" charset="0"/>
              </a:rPr>
              <a:t>,</a:t>
            </a:r>
            <a:r>
              <a:rPr lang="el-GR" altLang="en-US" dirty="0">
                <a:latin typeface="Calibri" pitchFamily="34" charset="0"/>
              </a:rPr>
              <a:t> το διάνυσμα του βέλτιστου ερωτήματος </a:t>
            </a:r>
            <a:r>
              <a:rPr lang="en-US" altLang="en-US" i="1" dirty="0" err="1">
                <a:latin typeface="Calibri" pitchFamily="34" charset="0"/>
              </a:rPr>
              <a:t>Q</a:t>
            </a:r>
            <a:r>
              <a:rPr lang="en-US" altLang="en-US" i="1" baseline="-25000" dirty="0" err="1">
                <a:latin typeface="Calibri" pitchFamily="34" charset="0"/>
              </a:rPr>
              <a:t>opt</a:t>
            </a:r>
            <a:r>
              <a:rPr lang="en-US" altLang="en-US" i="1" baseline="-25000" dirty="0">
                <a:latin typeface="Calibri" pitchFamily="34" charset="0"/>
              </a:rPr>
              <a:t> </a:t>
            </a:r>
            <a:r>
              <a:rPr lang="el-GR" altLang="en-US" dirty="0">
                <a:latin typeface="Calibri" pitchFamily="34" charset="0"/>
              </a:rPr>
              <a:t>θα είναι (για συνημίτονο)</a:t>
            </a:r>
            <a:r>
              <a:rPr lang="en-US" altLang="en-US" dirty="0">
                <a:latin typeface="Calibri" pitchFamily="34" charset="0"/>
              </a:rPr>
              <a:t>:</a:t>
            </a:r>
            <a:endParaRPr lang="el-GR" altLang="en-US" dirty="0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 dirty="0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latin typeface="Calibri" pitchFamily="34" charset="0"/>
              </a:rPr>
              <a:t>		</a:t>
            </a:r>
            <a:r>
              <a:rPr lang="el-GR" altLang="en-US" dirty="0">
                <a:latin typeface="Calibri" pitchFamily="34" charset="0"/>
              </a:rPr>
              <a:t>     </a:t>
            </a:r>
            <a:r>
              <a:rPr lang="en-US" altLang="en-US" dirty="0" err="1">
                <a:latin typeface="Calibri" pitchFamily="34" charset="0"/>
              </a:rPr>
              <a:t>vec</a:t>
            </a:r>
            <a:r>
              <a:rPr lang="en-US" altLang="en-US" dirty="0">
                <a:latin typeface="Calibri" pitchFamily="34" charset="0"/>
              </a:rPr>
              <a:t>(</a:t>
            </a:r>
            <a:r>
              <a:rPr lang="en-US" altLang="en-US" i="1" dirty="0" err="1">
                <a:latin typeface="Calibri" pitchFamily="34" charset="0"/>
              </a:rPr>
              <a:t>Q</a:t>
            </a:r>
            <a:r>
              <a:rPr lang="en-US" altLang="en-US" i="1" baseline="-25000" dirty="0" err="1">
                <a:latin typeface="Calibri" pitchFamily="34" charset="0"/>
              </a:rPr>
              <a:t>opt</a:t>
            </a:r>
            <a:r>
              <a:rPr lang="en-US" altLang="en-US" i="1" baseline="-25000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) = </a:t>
            </a:r>
            <a:r>
              <a:rPr lang="en-US" altLang="en-US" dirty="0" err="1">
                <a:latin typeface="Calibri" pitchFamily="34" charset="0"/>
              </a:rPr>
              <a:t>vec</a:t>
            </a:r>
            <a:r>
              <a:rPr lang="en-US" altLang="en-US" dirty="0">
                <a:latin typeface="Calibri" pitchFamily="34" charset="0"/>
              </a:rPr>
              <a:t>(</a:t>
            </a:r>
            <a:r>
              <a:rPr lang="en-US" altLang="en-US" i="1" dirty="0">
                <a:latin typeface="Calibri" pitchFamily="34" charset="0"/>
              </a:rPr>
              <a:t>r</a:t>
            </a:r>
            <a:r>
              <a:rPr lang="en-US" altLang="en-US" dirty="0">
                <a:latin typeface="Calibri" pitchFamily="34" charset="0"/>
              </a:rPr>
              <a:t>) – </a:t>
            </a:r>
            <a:r>
              <a:rPr lang="en-US" altLang="en-US" dirty="0" err="1">
                <a:latin typeface="Calibri" pitchFamily="34" charset="0"/>
              </a:rPr>
              <a:t>vec</a:t>
            </a:r>
            <a:r>
              <a:rPr lang="en-US" altLang="en-US" dirty="0">
                <a:latin typeface="Calibri" pitchFamily="34" charset="0"/>
              </a:rPr>
              <a:t>(</a:t>
            </a:r>
            <a:r>
              <a:rPr lang="en-US" altLang="en-US" i="1" dirty="0">
                <a:latin typeface="Calibri" pitchFamily="34" charset="0"/>
              </a:rPr>
              <a:t>nr</a:t>
            </a:r>
            <a:r>
              <a:rPr lang="en-US" altLang="en-US" dirty="0">
                <a:latin typeface="Calibri" pitchFamily="34" charset="0"/>
              </a:rPr>
              <a:t>)</a:t>
            </a:r>
            <a:endParaRPr lang="el-GR" altLang="en-US" dirty="0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l-GR" altLang="en-US" dirty="0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dirty="0">
                <a:latin typeface="Calibri" pitchFamily="34" charset="0"/>
              </a:rPr>
              <a:t> </a:t>
            </a:r>
            <a:endParaRPr lang="el-GR" altLang="en-US" dirty="0"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l-G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6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DA6E4-7C20-4875-804E-7008CAF29A99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sz="3200"/>
              <a:t>Ανάδραση στο Διανυσματικό Μοντέλο</a:t>
            </a:r>
          </a:p>
        </p:txBody>
      </p:sp>
      <p:grpSp>
        <p:nvGrpSpPr>
          <p:cNvPr id="193541" name="Group 5"/>
          <p:cNvGrpSpPr>
            <a:grpSpLocks noChangeAspect="1"/>
          </p:cNvGrpSpPr>
          <p:nvPr/>
        </p:nvGrpSpPr>
        <p:grpSpPr bwMode="auto">
          <a:xfrm>
            <a:off x="140677" y="1390650"/>
            <a:ext cx="8937381" cy="4686300"/>
            <a:chOff x="96" y="876"/>
            <a:chExt cx="6099" cy="2952"/>
          </a:xfrm>
        </p:grpSpPr>
        <p:sp>
          <p:nvSpPr>
            <p:cNvPr id="1935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876"/>
              <a:ext cx="6032" cy="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auto">
            <a:xfrm>
              <a:off x="2777" y="972"/>
              <a:ext cx="2623" cy="2559"/>
            </a:xfrm>
            <a:custGeom>
              <a:avLst/>
              <a:gdLst>
                <a:gd name="T0" fmla="*/ 2623 w 2623"/>
                <a:gd name="T1" fmla="*/ 2559 h 2559"/>
                <a:gd name="T2" fmla="*/ 0 w 2623"/>
                <a:gd name="T3" fmla="*/ 2559 h 2559"/>
                <a:gd name="T4" fmla="*/ 0 w 2623"/>
                <a:gd name="T5" fmla="*/ 0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3" h="2559">
                  <a:moveTo>
                    <a:pt x="2623" y="2559"/>
                  </a:moveTo>
                  <a:lnTo>
                    <a:pt x="0" y="2559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auto">
            <a:xfrm>
              <a:off x="5373" y="3479"/>
              <a:ext cx="109" cy="105"/>
            </a:xfrm>
            <a:custGeom>
              <a:avLst/>
              <a:gdLst>
                <a:gd name="T0" fmla="*/ 119 w 119"/>
                <a:gd name="T1" fmla="*/ 59 h 119"/>
                <a:gd name="T2" fmla="*/ 0 w 119"/>
                <a:gd name="T3" fmla="*/ 119 h 119"/>
                <a:gd name="T4" fmla="*/ 0 w 119"/>
                <a:gd name="T5" fmla="*/ 0 h 119"/>
                <a:gd name="T6" fmla="*/ 0 w 119"/>
                <a:gd name="T7" fmla="*/ 0 h 119"/>
                <a:gd name="T8" fmla="*/ 119 w 119"/>
                <a:gd name="T9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119" y="59"/>
                  </a:moveTo>
                  <a:lnTo>
                    <a:pt x="0" y="119"/>
                  </a:lnTo>
                  <a:cubicBezTo>
                    <a:pt x="19" y="81"/>
                    <a:pt x="19" y="37"/>
                    <a:pt x="0" y="0"/>
                  </a:cubicBezTo>
                  <a:lnTo>
                    <a:pt x="0" y="0"/>
                  </a:lnTo>
                  <a:lnTo>
                    <a:pt x="119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auto">
            <a:xfrm>
              <a:off x="2723" y="892"/>
              <a:ext cx="109" cy="106"/>
            </a:xfrm>
            <a:custGeom>
              <a:avLst/>
              <a:gdLst>
                <a:gd name="T0" fmla="*/ 59 w 119"/>
                <a:gd name="T1" fmla="*/ 0 h 120"/>
                <a:gd name="T2" fmla="*/ 119 w 119"/>
                <a:gd name="T3" fmla="*/ 120 h 120"/>
                <a:gd name="T4" fmla="*/ 0 w 119"/>
                <a:gd name="T5" fmla="*/ 120 h 120"/>
                <a:gd name="T6" fmla="*/ 0 w 119"/>
                <a:gd name="T7" fmla="*/ 120 h 120"/>
                <a:gd name="T8" fmla="*/ 59 w 119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0">
                  <a:moveTo>
                    <a:pt x="59" y="0"/>
                  </a:moveTo>
                  <a:lnTo>
                    <a:pt x="119" y="120"/>
                  </a:lnTo>
                  <a:cubicBezTo>
                    <a:pt x="81" y="101"/>
                    <a:pt x="37" y="101"/>
                    <a:pt x="0" y="120"/>
                  </a:cubicBezTo>
                  <a:lnTo>
                    <a:pt x="0" y="1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45" name="Rectangle 9"/>
            <p:cNvSpPr>
              <a:spLocks noChangeArrowheads="1"/>
            </p:cNvSpPr>
            <p:nvPr/>
          </p:nvSpPr>
          <p:spPr bwMode="auto">
            <a:xfrm>
              <a:off x="3587" y="1849"/>
              <a:ext cx="14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Ο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46" name="Rectangle 10"/>
            <p:cNvSpPr>
              <a:spLocks noChangeArrowheads="1"/>
            </p:cNvSpPr>
            <p:nvPr/>
          </p:nvSpPr>
          <p:spPr bwMode="auto">
            <a:xfrm>
              <a:off x="5147" y="2652"/>
              <a:ext cx="1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Χ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47" name="Rectangle 11"/>
            <p:cNvSpPr>
              <a:spLocks noChangeArrowheads="1"/>
            </p:cNvSpPr>
            <p:nvPr/>
          </p:nvSpPr>
          <p:spPr bwMode="auto">
            <a:xfrm>
              <a:off x="3606" y="3610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1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48" name="Rectangle 12"/>
            <p:cNvSpPr>
              <a:spLocks noChangeArrowheads="1"/>
            </p:cNvSpPr>
            <p:nvPr/>
          </p:nvSpPr>
          <p:spPr bwMode="auto">
            <a:xfrm>
              <a:off x="4444" y="3610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2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49" name="Rectangle 13"/>
            <p:cNvSpPr>
              <a:spLocks noChangeArrowheads="1"/>
            </p:cNvSpPr>
            <p:nvPr/>
          </p:nvSpPr>
          <p:spPr bwMode="auto">
            <a:xfrm>
              <a:off x="5164" y="3610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3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50" name="Rectangle 14"/>
            <p:cNvSpPr>
              <a:spLocks noChangeArrowheads="1"/>
            </p:cNvSpPr>
            <p:nvPr/>
          </p:nvSpPr>
          <p:spPr bwMode="auto">
            <a:xfrm>
              <a:off x="2651" y="2624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1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51" name="Rectangle 15"/>
            <p:cNvSpPr>
              <a:spLocks noChangeArrowheads="1"/>
            </p:cNvSpPr>
            <p:nvPr/>
          </p:nvSpPr>
          <p:spPr bwMode="auto">
            <a:xfrm>
              <a:off x="2665" y="1820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2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52" name="Rectangle 16"/>
            <p:cNvSpPr>
              <a:spLocks noChangeArrowheads="1"/>
            </p:cNvSpPr>
            <p:nvPr/>
          </p:nvSpPr>
          <p:spPr bwMode="auto">
            <a:xfrm>
              <a:off x="2665" y="1031"/>
              <a:ext cx="1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3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53" name="Rectangle 17"/>
            <p:cNvSpPr>
              <a:spLocks noChangeArrowheads="1"/>
            </p:cNvSpPr>
            <p:nvPr/>
          </p:nvSpPr>
          <p:spPr bwMode="auto">
            <a:xfrm>
              <a:off x="3481" y="1694"/>
              <a:ext cx="41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(1,2)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54" name="Rectangle 18"/>
            <p:cNvSpPr>
              <a:spLocks noChangeArrowheads="1"/>
            </p:cNvSpPr>
            <p:nvPr/>
          </p:nvSpPr>
          <p:spPr bwMode="auto">
            <a:xfrm>
              <a:off x="5054" y="2483"/>
              <a:ext cx="41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(3,1)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55" name="Freeform 19"/>
            <p:cNvSpPr>
              <a:spLocks/>
            </p:cNvSpPr>
            <p:nvPr/>
          </p:nvSpPr>
          <p:spPr bwMode="auto">
            <a:xfrm>
              <a:off x="1039" y="2662"/>
              <a:ext cx="146" cy="140"/>
            </a:xfrm>
            <a:custGeom>
              <a:avLst/>
              <a:gdLst>
                <a:gd name="T0" fmla="*/ 0 w 146"/>
                <a:gd name="T1" fmla="*/ 69 h 140"/>
                <a:gd name="T2" fmla="*/ 73 w 146"/>
                <a:gd name="T3" fmla="*/ 0 h 140"/>
                <a:gd name="T4" fmla="*/ 146 w 146"/>
                <a:gd name="T5" fmla="*/ 69 h 140"/>
                <a:gd name="T6" fmla="*/ 73 w 146"/>
                <a:gd name="T7" fmla="*/ 140 h 140"/>
                <a:gd name="T8" fmla="*/ 0 w 146"/>
                <a:gd name="T9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0">
                  <a:moveTo>
                    <a:pt x="0" y="69"/>
                  </a:moveTo>
                  <a:lnTo>
                    <a:pt x="73" y="0"/>
                  </a:lnTo>
                  <a:lnTo>
                    <a:pt x="146" y="69"/>
                  </a:lnTo>
                  <a:lnTo>
                    <a:pt x="73" y="14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6" name="Freeform 20"/>
            <p:cNvSpPr>
              <a:spLocks/>
            </p:cNvSpPr>
            <p:nvPr/>
          </p:nvSpPr>
          <p:spPr bwMode="auto">
            <a:xfrm>
              <a:off x="1039" y="2662"/>
              <a:ext cx="146" cy="140"/>
            </a:xfrm>
            <a:custGeom>
              <a:avLst/>
              <a:gdLst>
                <a:gd name="T0" fmla="*/ 0 w 146"/>
                <a:gd name="T1" fmla="*/ 69 h 140"/>
                <a:gd name="T2" fmla="*/ 73 w 146"/>
                <a:gd name="T3" fmla="*/ 0 h 140"/>
                <a:gd name="T4" fmla="*/ 146 w 146"/>
                <a:gd name="T5" fmla="*/ 69 h 140"/>
                <a:gd name="T6" fmla="*/ 73 w 146"/>
                <a:gd name="T7" fmla="*/ 140 h 140"/>
                <a:gd name="T8" fmla="*/ 0 w 146"/>
                <a:gd name="T9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0">
                  <a:moveTo>
                    <a:pt x="0" y="69"/>
                  </a:moveTo>
                  <a:lnTo>
                    <a:pt x="73" y="0"/>
                  </a:lnTo>
                  <a:lnTo>
                    <a:pt x="146" y="69"/>
                  </a:lnTo>
                  <a:lnTo>
                    <a:pt x="73" y="140"/>
                  </a:lnTo>
                  <a:lnTo>
                    <a:pt x="0" y="69"/>
                  </a:lnTo>
                  <a:close/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H="1">
              <a:off x="195" y="3531"/>
              <a:ext cx="2582" cy="1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8" name="Freeform 22"/>
            <p:cNvSpPr>
              <a:spLocks/>
            </p:cNvSpPr>
            <p:nvPr/>
          </p:nvSpPr>
          <p:spPr bwMode="auto">
            <a:xfrm>
              <a:off x="113" y="3479"/>
              <a:ext cx="109" cy="105"/>
            </a:xfrm>
            <a:custGeom>
              <a:avLst/>
              <a:gdLst>
                <a:gd name="T0" fmla="*/ 0 w 119"/>
                <a:gd name="T1" fmla="*/ 59 h 119"/>
                <a:gd name="T2" fmla="*/ 119 w 119"/>
                <a:gd name="T3" fmla="*/ 0 h 119"/>
                <a:gd name="T4" fmla="*/ 119 w 119"/>
                <a:gd name="T5" fmla="*/ 119 h 119"/>
                <a:gd name="T6" fmla="*/ 0 w 119"/>
                <a:gd name="T7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19">
                  <a:moveTo>
                    <a:pt x="0" y="59"/>
                  </a:moveTo>
                  <a:lnTo>
                    <a:pt x="119" y="0"/>
                  </a:lnTo>
                  <a:cubicBezTo>
                    <a:pt x="101" y="37"/>
                    <a:pt x="101" y="81"/>
                    <a:pt x="119" y="119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59" name="Rectangle 23"/>
            <p:cNvSpPr>
              <a:spLocks noChangeArrowheads="1"/>
            </p:cNvSpPr>
            <p:nvPr/>
          </p:nvSpPr>
          <p:spPr bwMode="auto">
            <a:xfrm>
              <a:off x="1947" y="3582"/>
              <a:ext cx="1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-1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60" name="Rectangle 24"/>
            <p:cNvSpPr>
              <a:spLocks noChangeArrowheads="1"/>
            </p:cNvSpPr>
            <p:nvPr/>
          </p:nvSpPr>
          <p:spPr bwMode="auto">
            <a:xfrm>
              <a:off x="1080" y="3582"/>
              <a:ext cx="1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-2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61" name="Freeform 25"/>
            <p:cNvSpPr>
              <a:spLocks/>
            </p:cNvSpPr>
            <p:nvPr/>
          </p:nvSpPr>
          <p:spPr bwMode="auto">
            <a:xfrm>
              <a:off x="1233" y="2064"/>
              <a:ext cx="2307" cy="1467"/>
            </a:xfrm>
            <a:custGeom>
              <a:avLst/>
              <a:gdLst>
                <a:gd name="T0" fmla="*/ 2307 w 2307"/>
                <a:gd name="T1" fmla="*/ 0 h 1467"/>
                <a:gd name="T2" fmla="*/ 1544 w 2307"/>
                <a:gd name="T3" fmla="*/ 1467 h 1467"/>
                <a:gd name="T4" fmla="*/ 0 w 2307"/>
                <a:gd name="T5" fmla="*/ 749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7" h="1467">
                  <a:moveTo>
                    <a:pt x="2307" y="0"/>
                  </a:moveTo>
                  <a:lnTo>
                    <a:pt x="1544" y="1467"/>
                  </a:lnTo>
                  <a:lnTo>
                    <a:pt x="0" y="749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2" name="Freeform 26"/>
            <p:cNvSpPr>
              <a:spLocks/>
            </p:cNvSpPr>
            <p:nvPr/>
          </p:nvSpPr>
          <p:spPr bwMode="auto">
            <a:xfrm>
              <a:off x="3495" y="2011"/>
              <a:ext cx="73" cy="88"/>
            </a:xfrm>
            <a:custGeom>
              <a:avLst/>
              <a:gdLst>
                <a:gd name="T0" fmla="*/ 79 w 79"/>
                <a:gd name="T1" fmla="*/ 0 h 99"/>
                <a:gd name="T2" fmla="*/ 79 w 79"/>
                <a:gd name="T3" fmla="*/ 99 h 99"/>
                <a:gd name="T4" fmla="*/ 0 w 79"/>
                <a:gd name="T5" fmla="*/ 60 h 99"/>
                <a:gd name="T6" fmla="*/ 0 w 79"/>
                <a:gd name="T7" fmla="*/ 60 h 99"/>
                <a:gd name="T8" fmla="*/ 79 w 79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9">
                  <a:moveTo>
                    <a:pt x="79" y="0"/>
                  </a:moveTo>
                  <a:lnTo>
                    <a:pt x="79" y="99"/>
                  </a:lnTo>
                  <a:cubicBezTo>
                    <a:pt x="61" y="74"/>
                    <a:pt x="31" y="60"/>
                    <a:pt x="0" y="60"/>
                  </a:cubicBezTo>
                  <a:lnTo>
                    <a:pt x="0" y="6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63" name="Freeform 27"/>
            <p:cNvSpPr>
              <a:spLocks/>
            </p:cNvSpPr>
            <p:nvPr/>
          </p:nvSpPr>
          <p:spPr bwMode="auto">
            <a:xfrm>
              <a:off x="1178" y="2787"/>
              <a:ext cx="91" cy="69"/>
            </a:xfrm>
            <a:custGeom>
              <a:avLst/>
              <a:gdLst>
                <a:gd name="T0" fmla="*/ 0 w 99"/>
                <a:gd name="T1" fmla="*/ 1 h 79"/>
                <a:gd name="T2" fmla="*/ 99 w 99"/>
                <a:gd name="T3" fmla="*/ 0 h 79"/>
                <a:gd name="T4" fmla="*/ 61 w 99"/>
                <a:gd name="T5" fmla="*/ 79 h 79"/>
                <a:gd name="T6" fmla="*/ 61 w 99"/>
                <a:gd name="T7" fmla="*/ 79 h 79"/>
                <a:gd name="T8" fmla="*/ 0 w 99"/>
                <a:gd name="T9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9">
                  <a:moveTo>
                    <a:pt x="0" y="1"/>
                  </a:moveTo>
                  <a:lnTo>
                    <a:pt x="99" y="0"/>
                  </a:lnTo>
                  <a:cubicBezTo>
                    <a:pt x="74" y="19"/>
                    <a:pt x="60" y="48"/>
                    <a:pt x="61" y="79"/>
                  </a:cubicBezTo>
                  <a:lnTo>
                    <a:pt x="61" y="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V="1">
              <a:off x="2785" y="2790"/>
              <a:ext cx="2265" cy="72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5" name="Freeform 29"/>
            <p:cNvSpPr>
              <a:spLocks/>
            </p:cNvSpPr>
            <p:nvPr/>
          </p:nvSpPr>
          <p:spPr bwMode="auto">
            <a:xfrm>
              <a:off x="5018" y="2759"/>
              <a:ext cx="90" cy="74"/>
            </a:xfrm>
            <a:custGeom>
              <a:avLst/>
              <a:gdLst>
                <a:gd name="T0" fmla="*/ 98 w 98"/>
                <a:gd name="T1" fmla="*/ 14 h 84"/>
                <a:gd name="T2" fmla="*/ 28 w 98"/>
                <a:gd name="T3" fmla="*/ 84 h 84"/>
                <a:gd name="T4" fmla="*/ 0 w 98"/>
                <a:gd name="T5" fmla="*/ 0 h 84"/>
                <a:gd name="T6" fmla="*/ 98 w 98"/>
                <a:gd name="T7" fmla="*/ 1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84">
                  <a:moveTo>
                    <a:pt x="98" y="14"/>
                  </a:moveTo>
                  <a:lnTo>
                    <a:pt x="28" y="84"/>
                  </a:lnTo>
                  <a:cubicBezTo>
                    <a:pt x="32" y="53"/>
                    <a:pt x="22" y="22"/>
                    <a:pt x="0" y="0"/>
                  </a:cubicBezTo>
                  <a:lnTo>
                    <a:pt x="98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66" name="Rectangle 30"/>
            <p:cNvSpPr>
              <a:spLocks noChangeArrowheads="1"/>
            </p:cNvSpPr>
            <p:nvPr/>
          </p:nvSpPr>
          <p:spPr bwMode="auto">
            <a:xfrm>
              <a:off x="4009" y="1820"/>
              <a:ext cx="118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 i="1">
                  <a:solidFill>
                    <a:srgbClr val="000000"/>
                  </a:solidFill>
                  <a:latin typeface="Times New Roman" pitchFamily="18" charset="0"/>
                </a:rPr>
                <a:t>σχετικό έγγραφο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67" name="Rectangle 31"/>
            <p:cNvSpPr>
              <a:spLocks noChangeArrowheads="1"/>
            </p:cNvSpPr>
            <p:nvPr/>
          </p:nvSpPr>
          <p:spPr bwMode="auto">
            <a:xfrm>
              <a:off x="257" y="3568"/>
              <a:ext cx="17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>
                  <a:solidFill>
                    <a:srgbClr val="000000"/>
                  </a:solidFill>
                </a:rPr>
                <a:t>-3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68" name="Rectangle 32"/>
            <p:cNvSpPr>
              <a:spLocks noChangeArrowheads="1"/>
            </p:cNvSpPr>
            <p:nvPr/>
          </p:nvSpPr>
          <p:spPr bwMode="auto">
            <a:xfrm>
              <a:off x="5425" y="2751"/>
              <a:ext cx="7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 i="1">
                  <a:solidFill>
                    <a:srgbClr val="000000"/>
                  </a:solidFill>
                  <a:latin typeface="Times New Roman" pitchFamily="18" charset="0"/>
                </a:rPr>
                <a:t>μη σχετικό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69" name="Rectangle 33"/>
            <p:cNvSpPr>
              <a:spLocks noChangeArrowheads="1"/>
            </p:cNvSpPr>
            <p:nvPr/>
          </p:nvSpPr>
          <p:spPr bwMode="auto">
            <a:xfrm>
              <a:off x="5512" y="2948"/>
              <a:ext cx="5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 i="1">
                  <a:solidFill>
                    <a:srgbClr val="000000"/>
                  </a:solidFill>
                  <a:latin typeface="Times New Roman" pitchFamily="18" charset="0"/>
                </a:rPr>
                <a:t>έγγραφο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70" name="Rectangle 34"/>
            <p:cNvSpPr>
              <a:spLocks noChangeArrowheads="1"/>
            </p:cNvSpPr>
            <p:nvPr/>
          </p:nvSpPr>
          <p:spPr bwMode="auto">
            <a:xfrm>
              <a:off x="720" y="2412"/>
              <a:ext cx="128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l-GR" altLang="en-US" sz="2100" i="1">
                  <a:solidFill>
                    <a:srgbClr val="000000"/>
                  </a:solidFill>
                  <a:latin typeface="Times New Roman" pitchFamily="18" charset="0"/>
                </a:rPr>
                <a:t>βέλτιστο ερώτημα</a:t>
              </a:r>
              <a:endParaRPr lang="el-GR" altLang="en-US" sz="2000">
                <a:solidFill>
                  <a:srgbClr val="000099"/>
                </a:solidFill>
              </a:endParaRPr>
            </a:p>
          </p:txBody>
        </p:sp>
        <p:sp>
          <p:nvSpPr>
            <p:cNvPr id="193571" name="Freeform 35"/>
            <p:cNvSpPr>
              <a:spLocks/>
            </p:cNvSpPr>
            <p:nvPr/>
          </p:nvSpPr>
          <p:spPr bwMode="auto">
            <a:xfrm>
              <a:off x="2704" y="2671"/>
              <a:ext cx="146" cy="140"/>
            </a:xfrm>
            <a:custGeom>
              <a:avLst/>
              <a:gdLst>
                <a:gd name="T0" fmla="*/ 0 w 146"/>
                <a:gd name="T1" fmla="*/ 71 h 140"/>
                <a:gd name="T2" fmla="*/ 73 w 146"/>
                <a:gd name="T3" fmla="*/ 0 h 140"/>
                <a:gd name="T4" fmla="*/ 146 w 146"/>
                <a:gd name="T5" fmla="*/ 71 h 140"/>
                <a:gd name="T6" fmla="*/ 73 w 146"/>
                <a:gd name="T7" fmla="*/ 140 h 140"/>
                <a:gd name="T8" fmla="*/ 0 w 146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0">
                  <a:moveTo>
                    <a:pt x="0" y="71"/>
                  </a:moveTo>
                  <a:lnTo>
                    <a:pt x="73" y="0"/>
                  </a:lnTo>
                  <a:lnTo>
                    <a:pt x="146" y="71"/>
                  </a:lnTo>
                  <a:lnTo>
                    <a:pt x="73" y="14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2" name="Freeform 36"/>
            <p:cNvSpPr>
              <a:spLocks/>
            </p:cNvSpPr>
            <p:nvPr/>
          </p:nvSpPr>
          <p:spPr bwMode="auto">
            <a:xfrm>
              <a:off x="2704" y="2671"/>
              <a:ext cx="146" cy="140"/>
            </a:xfrm>
            <a:custGeom>
              <a:avLst/>
              <a:gdLst>
                <a:gd name="T0" fmla="*/ 0 w 146"/>
                <a:gd name="T1" fmla="*/ 71 h 140"/>
                <a:gd name="T2" fmla="*/ 73 w 146"/>
                <a:gd name="T3" fmla="*/ 0 h 140"/>
                <a:gd name="T4" fmla="*/ 146 w 146"/>
                <a:gd name="T5" fmla="*/ 71 h 140"/>
                <a:gd name="T6" fmla="*/ 73 w 146"/>
                <a:gd name="T7" fmla="*/ 140 h 140"/>
                <a:gd name="T8" fmla="*/ 0 w 146"/>
                <a:gd name="T9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0">
                  <a:moveTo>
                    <a:pt x="0" y="71"/>
                  </a:moveTo>
                  <a:lnTo>
                    <a:pt x="73" y="0"/>
                  </a:lnTo>
                  <a:lnTo>
                    <a:pt x="146" y="71"/>
                  </a:lnTo>
                  <a:lnTo>
                    <a:pt x="73" y="140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3" name="Freeform 37"/>
            <p:cNvSpPr>
              <a:spLocks noEditPoints="1"/>
            </p:cNvSpPr>
            <p:nvPr/>
          </p:nvSpPr>
          <p:spPr bwMode="auto">
            <a:xfrm>
              <a:off x="1000" y="2157"/>
              <a:ext cx="1593" cy="390"/>
            </a:xfrm>
            <a:custGeom>
              <a:avLst/>
              <a:gdLst>
                <a:gd name="T0" fmla="*/ 22 w 1734"/>
                <a:gd name="T1" fmla="*/ 258 h 443"/>
                <a:gd name="T2" fmla="*/ 49 w 1734"/>
                <a:gd name="T3" fmla="*/ 211 h 443"/>
                <a:gd name="T4" fmla="*/ 52 w 1734"/>
                <a:gd name="T5" fmla="*/ 207 h 443"/>
                <a:gd name="T6" fmla="*/ 64 w 1734"/>
                <a:gd name="T7" fmla="*/ 217 h 443"/>
                <a:gd name="T8" fmla="*/ 62 w 1734"/>
                <a:gd name="T9" fmla="*/ 218 h 443"/>
                <a:gd name="T10" fmla="*/ 37 w 1734"/>
                <a:gd name="T11" fmla="*/ 263 h 443"/>
                <a:gd name="T12" fmla="*/ 7 w 1734"/>
                <a:gd name="T13" fmla="*/ 320 h 443"/>
                <a:gd name="T14" fmla="*/ 106 w 1734"/>
                <a:gd name="T15" fmla="*/ 147 h 443"/>
                <a:gd name="T16" fmla="*/ 119 w 1734"/>
                <a:gd name="T17" fmla="*/ 133 h 443"/>
                <a:gd name="T18" fmla="*/ 209 w 1734"/>
                <a:gd name="T19" fmla="*/ 83 h 443"/>
                <a:gd name="T20" fmla="*/ 128 w 1734"/>
                <a:gd name="T21" fmla="*/ 146 h 443"/>
                <a:gd name="T22" fmla="*/ 117 w 1734"/>
                <a:gd name="T23" fmla="*/ 158 h 443"/>
                <a:gd name="T24" fmla="*/ 106 w 1734"/>
                <a:gd name="T25" fmla="*/ 147 h 443"/>
                <a:gd name="T26" fmla="*/ 306 w 1734"/>
                <a:gd name="T27" fmla="*/ 36 h 443"/>
                <a:gd name="T28" fmla="*/ 382 w 1734"/>
                <a:gd name="T29" fmla="*/ 19 h 443"/>
                <a:gd name="T30" fmla="*/ 385 w 1734"/>
                <a:gd name="T31" fmla="*/ 35 h 443"/>
                <a:gd name="T32" fmla="*/ 311 w 1734"/>
                <a:gd name="T33" fmla="*/ 51 h 443"/>
                <a:gd name="T34" fmla="*/ 268 w 1734"/>
                <a:gd name="T35" fmla="*/ 59 h 443"/>
                <a:gd name="T36" fmla="*/ 462 w 1734"/>
                <a:gd name="T37" fmla="*/ 7 h 443"/>
                <a:gd name="T38" fmla="*/ 574 w 1734"/>
                <a:gd name="T39" fmla="*/ 0 h 443"/>
                <a:gd name="T40" fmla="*/ 574 w 1734"/>
                <a:gd name="T41" fmla="*/ 16 h 443"/>
                <a:gd name="T42" fmla="*/ 463 w 1734"/>
                <a:gd name="T43" fmla="*/ 23 h 443"/>
                <a:gd name="T44" fmla="*/ 462 w 1734"/>
                <a:gd name="T45" fmla="*/ 7 h 443"/>
                <a:gd name="T46" fmla="*/ 655 w 1734"/>
                <a:gd name="T47" fmla="*/ 0 h 443"/>
                <a:gd name="T48" fmla="*/ 774 w 1734"/>
                <a:gd name="T49" fmla="*/ 17 h 443"/>
                <a:gd name="T50" fmla="*/ 655 w 1734"/>
                <a:gd name="T51" fmla="*/ 16 h 443"/>
                <a:gd name="T52" fmla="*/ 646 w 1734"/>
                <a:gd name="T53" fmla="*/ 8 h 443"/>
                <a:gd name="T54" fmla="*/ 846 w 1734"/>
                <a:gd name="T55" fmla="*/ 20 h 443"/>
                <a:gd name="T56" fmla="*/ 957 w 1734"/>
                <a:gd name="T57" fmla="*/ 39 h 443"/>
                <a:gd name="T58" fmla="*/ 953 w 1734"/>
                <a:gd name="T59" fmla="*/ 54 h 443"/>
                <a:gd name="T60" fmla="*/ 844 w 1734"/>
                <a:gd name="T61" fmla="*/ 36 h 443"/>
                <a:gd name="T62" fmla="*/ 846 w 1734"/>
                <a:gd name="T63" fmla="*/ 20 h 443"/>
                <a:gd name="T64" fmla="*/ 1059 w 1734"/>
                <a:gd name="T65" fmla="*/ 62 h 443"/>
                <a:gd name="T66" fmla="*/ 1149 w 1734"/>
                <a:gd name="T67" fmla="*/ 97 h 443"/>
                <a:gd name="T68" fmla="*/ 1056 w 1734"/>
                <a:gd name="T69" fmla="*/ 77 h 443"/>
                <a:gd name="T70" fmla="*/ 1026 w 1734"/>
                <a:gd name="T71" fmla="*/ 62 h 443"/>
                <a:gd name="T72" fmla="*/ 1220 w 1734"/>
                <a:gd name="T73" fmla="*/ 113 h 443"/>
                <a:gd name="T74" fmla="*/ 1324 w 1734"/>
                <a:gd name="T75" fmla="*/ 156 h 443"/>
                <a:gd name="T76" fmla="*/ 1317 w 1734"/>
                <a:gd name="T77" fmla="*/ 170 h 443"/>
                <a:gd name="T78" fmla="*/ 1214 w 1734"/>
                <a:gd name="T79" fmla="*/ 128 h 443"/>
                <a:gd name="T80" fmla="*/ 1220 w 1734"/>
                <a:gd name="T81" fmla="*/ 113 h 443"/>
                <a:gd name="T82" fmla="*/ 1431 w 1734"/>
                <a:gd name="T83" fmla="*/ 208 h 443"/>
                <a:gd name="T84" fmla="*/ 1496 w 1734"/>
                <a:gd name="T85" fmla="*/ 258 h 443"/>
                <a:gd name="T86" fmla="*/ 1424 w 1734"/>
                <a:gd name="T87" fmla="*/ 223 h 443"/>
                <a:gd name="T88" fmla="*/ 1385 w 1734"/>
                <a:gd name="T89" fmla="*/ 195 h 443"/>
                <a:gd name="T90" fmla="*/ 1561 w 1734"/>
                <a:gd name="T91" fmla="*/ 290 h 443"/>
                <a:gd name="T92" fmla="*/ 1651 w 1734"/>
                <a:gd name="T93" fmla="*/ 358 h 443"/>
                <a:gd name="T94" fmla="*/ 1640 w 1734"/>
                <a:gd name="T95" fmla="*/ 370 h 443"/>
                <a:gd name="T96" fmla="*/ 1552 w 1734"/>
                <a:gd name="T97" fmla="*/ 303 h 443"/>
                <a:gd name="T98" fmla="*/ 1561 w 1734"/>
                <a:gd name="T99" fmla="*/ 290 h 443"/>
                <a:gd name="T100" fmla="*/ 1731 w 1734"/>
                <a:gd name="T101" fmla="*/ 428 h 443"/>
                <a:gd name="T102" fmla="*/ 1720 w 1734"/>
                <a:gd name="T103" fmla="*/ 440 h 443"/>
                <a:gd name="T104" fmla="*/ 1700 w 1734"/>
                <a:gd name="T105" fmla="*/ 4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4" h="443">
                  <a:moveTo>
                    <a:pt x="2" y="310"/>
                  </a:moveTo>
                  <a:lnTo>
                    <a:pt x="22" y="258"/>
                  </a:lnTo>
                  <a:cubicBezTo>
                    <a:pt x="22" y="257"/>
                    <a:pt x="22" y="257"/>
                    <a:pt x="23" y="257"/>
                  </a:cubicBezTo>
                  <a:lnTo>
                    <a:pt x="49" y="211"/>
                  </a:lnTo>
                  <a:cubicBezTo>
                    <a:pt x="49" y="210"/>
                    <a:pt x="49" y="210"/>
                    <a:pt x="50" y="209"/>
                  </a:cubicBezTo>
                  <a:lnTo>
                    <a:pt x="52" y="207"/>
                  </a:lnTo>
                  <a:cubicBezTo>
                    <a:pt x="55" y="203"/>
                    <a:pt x="60" y="203"/>
                    <a:pt x="63" y="206"/>
                  </a:cubicBezTo>
                  <a:cubicBezTo>
                    <a:pt x="66" y="209"/>
                    <a:pt x="67" y="214"/>
                    <a:pt x="64" y="217"/>
                  </a:cubicBezTo>
                  <a:lnTo>
                    <a:pt x="61" y="220"/>
                  </a:lnTo>
                  <a:lnTo>
                    <a:pt x="62" y="218"/>
                  </a:lnTo>
                  <a:lnTo>
                    <a:pt x="36" y="264"/>
                  </a:lnTo>
                  <a:lnTo>
                    <a:pt x="37" y="263"/>
                  </a:lnTo>
                  <a:lnTo>
                    <a:pt x="17" y="315"/>
                  </a:lnTo>
                  <a:cubicBezTo>
                    <a:pt x="15" y="319"/>
                    <a:pt x="11" y="322"/>
                    <a:pt x="7" y="320"/>
                  </a:cubicBezTo>
                  <a:cubicBezTo>
                    <a:pt x="2" y="318"/>
                    <a:pt x="0" y="314"/>
                    <a:pt x="2" y="310"/>
                  </a:cubicBezTo>
                  <a:close/>
                  <a:moveTo>
                    <a:pt x="106" y="147"/>
                  </a:moveTo>
                  <a:lnTo>
                    <a:pt x="118" y="134"/>
                  </a:lnTo>
                  <a:cubicBezTo>
                    <a:pt x="118" y="134"/>
                    <a:pt x="118" y="133"/>
                    <a:pt x="119" y="133"/>
                  </a:cubicBezTo>
                  <a:lnTo>
                    <a:pt x="198" y="81"/>
                  </a:lnTo>
                  <a:cubicBezTo>
                    <a:pt x="201" y="78"/>
                    <a:pt x="206" y="79"/>
                    <a:pt x="209" y="83"/>
                  </a:cubicBezTo>
                  <a:cubicBezTo>
                    <a:pt x="211" y="87"/>
                    <a:pt x="210" y="92"/>
                    <a:pt x="206" y="94"/>
                  </a:cubicBezTo>
                  <a:lnTo>
                    <a:pt x="128" y="146"/>
                  </a:lnTo>
                  <a:lnTo>
                    <a:pt x="129" y="145"/>
                  </a:lnTo>
                  <a:lnTo>
                    <a:pt x="117" y="158"/>
                  </a:lnTo>
                  <a:cubicBezTo>
                    <a:pt x="114" y="161"/>
                    <a:pt x="109" y="162"/>
                    <a:pt x="106" y="159"/>
                  </a:cubicBezTo>
                  <a:cubicBezTo>
                    <a:pt x="103" y="156"/>
                    <a:pt x="103" y="151"/>
                    <a:pt x="106" y="147"/>
                  </a:cubicBezTo>
                  <a:close/>
                  <a:moveTo>
                    <a:pt x="273" y="49"/>
                  </a:moveTo>
                  <a:lnTo>
                    <a:pt x="306" y="36"/>
                  </a:lnTo>
                  <a:cubicBezTo>
                    <a:pt x="306" y="36"/>
                    <a:pt x="306" y="36"/>
                    <a:pt x="307" y="36"/>
                  </a:cubicBezTo>
                  <a:lnTo>
                    <a:pt x="382" y="19"/>
                  </a:lnTo>
                  <a:cubicBezTo>
                    <a:pt x="386" y="18"/>
                    <a:pt x="390" y="21"/>
                    <a:pt x="391" y="25"/>
                  </a:cubicBezTo>
                  <a:cubicBezTo>
                    <a:pt x="392" y="30"/>
                    <a:pt x="389" y="34"/>
                    <a:pt x="385" y="35"/>
                  </a:cubicBezTo>
                  <a:lnTo>
                    <a:pt x="310" y="51"/>
                  </a:lnTo>
                  <a:lnTo>
                    <a:pt x="311" y="51"/>
                  </a:lnTo>
                  <a:lnTo>
                    <a:pt x="278" y="64"/>
                  </a:lnTo>
                  <a:cubicBezTo>
                    <a:pt x="274" y="65"/>
                    <a:pt x="270" y="63"/>
                    <a:pt x="268" y="59"/>
                  </a:cubicBezTo>
                  <a:cubicBezTo>
                    <a:pt x="266" y="55"/>
                    <a:pt x="269" y="51"/>
                    <a:pt x="273" y="49"/>
                  </a:cubicBezTo>
                  <a:close/>
                  <a:moveTo>
                    <a:pt x="462" y="7"/>
                  </a:moveTo>
                  <a:lnTo>
                    <a:pt x="535" y="1"/>
                  </a:lnTo>
                  <a:lnTo>
                    <a:pt x="574" y="0"/>
                  </a:lnTo>
                  <a:cubicBezTo>
                    <a:pt x="578" y="0"/>
                    <a:pt x="582" y="4"/>
                    <a:pt x="582" y="8"/>
                  </a:cubicBezTo>
                  <a:cubicBezTo>
                    <a:pt x="582" y="13"/>
                    <a:pt x="578" y="16"/>
                    <a:pt x="574" y="16"/>
                  </a:cubicBezTo>
                  <a:lnTo>
                    <a:pt x="536" y="16"/>
                  </a:lnTo>
                  <a:lnTo>
                    <a:pt x="463" y="23"/>
                  </a:lnTo>
                  <a:cubicBezTo>
                    <a:pt x="459" y="24"/>
                    <a:pt x="455" y="20"/>
                    <a:pt x="454" y="16"/>
                  </a:cubicBezTo>
                  <a:cubicBezTo>
                    <a:pt x="454" y="12"/>
                    <a:pt x="457" y="8"/>
                    <a:pt x="462" y="7"/>
                  </a:cubicBezTo>
                  <a:close/>
                  <a:moveTo>
                    <a:pt x="654" y="0"/>
                  </a:moveTo>
                  <a:lnTo>
                    <a:pt x="655" y="0"/>
                  </a:lnTo>
                  <a:lnTo>
                    <a:pt x="766" y="9"/>
                  </a:lnTo>
                  <a:cubicBezTo>
                    <a:pt x="771" y="9"/>
                    <a:pt x="774" y="13"/>
                    <a:pt x="774" y="17"/>
                  </a:cubicBezTo>
                  <a:cubicBezTo>
                    <a:pt x="773" y="22"/>
                    <a:pt x="769" y="25"/>
                    <a:pt x="765" y="25"/>
                  </a:cubicBezTo>
                  <a:lnTo>
                    <a:pt x="655" y="16"/>
                  </a:lnTo>
                  <a:lnTo>
                    <a:pt x="654" y="16"/>
                  </a:lnTo>
                  <a:cubicBezTo>
                    <a:pt x="650" y="16"/>
                    <a:pt x="646" y="13"/>
                    <a:pt x="646" y="8"/>
                  </a:cubicBezTo>
                  <a:cubicBezTo>
                    <a:pt x="646" y="4"/>
                    <a:pt x="650" y="0"/>
                    <a:pt x="654" y="0"/>
                  </a:cubicBezTo>
                  <a:close/>
                  <a:moveTo>
                    <a:pt x="846" y="20"/>
                  </a:moveTo>
                  <a:lnTo>
                    <a:pt x="921" y="31"/>
                  </a:lnTo>
                  <a:lnTo>
                    <a:pt x="957" y="39"/>
                  </a:lnTo>
                  <a:cubicBezTo>
                    <a:pt x="961" y="40"/>
                    <a:pt x="964" y="44"/>
                    <a:pt x="963" y="48"/>
                  </a:cubicBezTo>
                  <a:cubicBezTo>
                    <a:pt x="962" y="53"/>
                    <a:pt x="958" y="55"/>
                    <a:pt x="953" y="54"/>
                  </a:cubicBezTo>
                  <a:lnTo>
                    <a:pt x="918" y="46"/>
                  </a:lnTo>
                  <a:lnTo>
                    <a:pt x="844" y="36"/>
                  </a:lnTo>
                  <a:cubicBezTo>
                    <a:pt x="839" y="35"/>
                    <a:pt x="836" y="31"/>
                    <a:pt x="837" y="27"/>
                  </a:cubicBezTo>
                  <a:cubicBezTo>
                    <a:pt x="838" y="22"/>
                    <a:pt x="842" y="19"/>
                    <a:pt x="846" y="20"/>
                  </a:cubicBezTo>
                  <a:close/>
                  <a:moveTo>
                    <a:pt x="1035" y="56"/>
                  </a:moveTo>
                  <a:lnTo>
                    <a:pt x="1059" y="62"/>
                  </a:lnTo>
                  <a:lnTo>
                    <a:pt x="1143" y="87"/>
                  </a:lnTo>
                  <a:cubicBezTo>
                    <a:pt x="1147" y="89"/>
                    <a:pt x="1150" y="93"/>
                    <a:pt x="1149" y="97"/>
                  </a:cubicBezTo>
                  <a:cubicBezTo>
                    <a:pt x="1147" y="102"/>
                    <a:pt x="1143" y="104"/>
                    <a:pt x="1139" y="103"/>
                  </a:cubicBezTo>
                  <a:lnTo>
                    <a:pt x="1056" y="77"/>
                  </a:lnTo>
                  <a:lnTo>
                    <a:pt x="1032" y="72"/>
                  </a:lnTo>
                  <a:cubicBezTo>
                    <a:pt x="1027" y="71"/>
                    <a:pt x="1025" y="67"/>
                    <a:pt x="1026" y="62"/>
                  </a:cubicBezTo>
                  <a:cubicBezTo>
                    <a:pt x="1026" y="58"/>
                    <a:pt x="1031" y="55"/>
                    <a:pt x="1035" y="56"/>
                  </a:cubicBezTo>
                  <a:close/>
                  <a:moveTo>
                    <a:pt x="1220" y="113"/>
                  </a:moveTo>
                  <a:lnTo>
                    <a:pt x="1314" y="151"/>
                  </a:lnTo>
                  <a:lnTo>
                    <a:pt x="1324" y="156"/>
                  </a:lnTo>
                  <a:cubicBezTo>
                    <a:pt x="1328" y="158"/>
                    <a:pt x="1329" y="162"/>
                    <a:pt x="1328" y="166"/>
                  </a:cubicBezTo>
                  <a:cubicBezTo>
                    <a:pt x="1326" y="170"/>
                    <a:pt x="1321" y="172"/>
                    <a:pt x="1317" y="170"/>
                  </a:cubicBezTo>
                  <a:lnTo>
                    <a:pt x="1309" y="166"/>
                  </a:lnTo>
                  <a:lnTo>
                    <a:pt x="1214" y="128"/>
                  </a:lnTo>
                  <a:cubicBezTo>
                    <a:pt x="1210" y="126"/>
                    <a:pt x="1208" y="122"/>
                    <a:pt x="1209" y="118"/>
                  </a:cubicBezTo>
                  <a:cubicBezTo>
                    <a:pt x="1211" y="114"/>
                    <a:pt x="1215" y="112"/>
                    <a:pt x="1220" y="113"/>
                  </a:cubicBezTo>
                  <a:close/>
                  <a:moveTo>
                    <a:pt x="1396" y="191"/>
                  </a:moveTo>
                  <a:lnTo>
                    <a:pt x="1431" y="208"/>
                  </a:lnTo>
                  <a:lnTo>
                    <a:pt x="1494" y="247"/>
                  </a:lnTo>
                  <a:cubicBezTo>
                    <a:pt x="1497" y="249"/>
                    <a:pt x="1499" y="254"/>
                    <a:pt x="1496" y="258"/>
                  </a:cubicBezTo>
                  <a:cubicBezTo>
                    <a:pt x="1494" y="261"/>
                    <a:pt x="1489" y="262"/>
                    <a:pt x="1485" y="260"/>
                  </a:cubicBezTo>
                  <a:lnTo>
                    <a:pt x="1424" y="223"/>
                  </a:lnTo>
                  <a:lnTo>
                    <a:pt x="1389" y="205"/>
                  </a:lnTo>
                  <a:cubicBezTo>
                    <a:pt x="1385" y="203"/>
                    <a:pt x="1383" y="199"/>
                    <a:pt x="1385" y="195"/>
                  </a:cubicBezTo>
                  <a:cubicBezTo>
                    <a:pt x="1387" y="191"/>
                    <a:pt x="1392" y="189"/>
                    <a:pt x="1396" y="191"/>
                  </a:cubicBezTo>
                  <a:close/>
                  <a:moveTo>
                    <a:pt x="1561" y="290"/>
                  </a:moveTo>
                  <a:lnTo>
                    <a:pt x="1639" y="348"/>
                  </a:lnTo>
                  <a:lnTo>
                    <a:pt x="1651" y="358"/>
                  </a:lnTo>
                  <a:cubicBezTo>
                    <a:pt x="1654" y="361"/>
                    <a:pt x="1655" y="366"/>
                    <a:pt x="1652" y="370"/>
                  </a:cubicBezTo>
                  <a:cubicBezTo>
                    <a:pt x="1649" y="373"/>
                    <a:pt x="1644" y="373"/>
                    <a:pt x="1640" y="370"/>
                  </a:cubicBezTo>
                  <a:lnTo>
                    <a:pt x="1630" y="361"/>
                  </a:lnTo>
                  <a:lnTo>
                    <a:pt x="1552" y="303"/>
                  </a:lnTo>
                  <a:cubicBezTo>
                    <a:pt x="1548" y="301"/>
                    <a:pt x="1547" y="296"/>
                    <a:pt x="1550" y="292"/>
                  </a:cubicBezTo>
                  <a:cubicBezTo>
                    <a:pt x="1553" y="289"/>
                    <a:pt x="1558" y="288"/>
                    <a:pt x="1561" y="290"/>
                  </a:cubicBezTo>
                  <a:close/>
                  <a:moveTo>
                    <a:pt x="1711" y="411"/>
                  </a:moveTo>
                  <a:lnTo>
                    <a:pt x="1731" y="428"/>
                  </a:lnTo>
                  <a:cubicBezTo>
                    <a:pt x="1734" y="431"/>
                    <a:pt x="1734" y="436"/>
                    <a:pt x="1731" y="440"/>
                  </a:cubicBezTo>
                  <a:cubicBezTo>
                    <a:pt x="1729" y="443"/>
                    <a:pt x="1724" y="443"/>
                    <a:pt x="1720" y="440"/>
                  </a:cubicBezTo>
                  <a:lnTo>
                    <a:pt x="1701" y="423"/>
                  </a:lnTo>
                  <a:cubicBezTo>
                    <a:pt x="1697" y="420"/>
                    <a:pt x="1697" y="415"/>
                    <a:pt x="1700" y="412"/>
                  </a:cubicBezTo>
                  <a:cubicBezTo>
                    <a:pt x="1703" y="409"/>
                    <a:pt x="1708" y="408"/>
                    <a:pt x="1711" y="411"/>
                  </a:cubicBezTo>
                  <a:close/>
                </a:path>
              </a:pathLst>
            </a:custGeom>
            <a:solidFill>
              <a:srgbClr val="000000"/>
            </a:solidFill>
            <a:ln w="238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74" name="Freeform 38"/>
            <p:cNvSpPr>
              <a:spLocks/>
            </p:cNvSpPr>
            <p:nvPr/>
          </p:nvSpPr>
          <p:spPr bwMode="auto">
            <a:xfrm>
              <a:off x="2542" y="2499"/>
              <a:ext cx="131" cy="133"/>
            </a:xfrm>
            <a:custGeom>
              <a:avLst/>
              <a:gdLst>
                <a:gd name="T0" fmla="*/ 69 w 131"/>
                <a:gd name="T1" fmla="*/ 0 h 133"/>
                <a:gd name="T2" fmla="*/ 131 w 131"/>
                <a:gd name="T3" fmla="*/ 133 h 133"/>
                <a:gd name="T4" fmla="*/ 0 w 131"/>
                <a:gd name="T5" fmla="*/ 63 h 133"/>
                <a:gd name="T6" fmla="*/ 69 w 131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33">
                  <a:moveTo>
                    <a:pt x="69" y="0"/>
                  </a:moveTo>
                  <a:lnTo>
                    <a:pt x="131" y="133"/>
                  </a:lnTo>
                  <a:lnTo>
                    <a:pt x="0" y="6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23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Ο Αλγόριθμος </a:t>
            </a:r>
            <a:r>
              <a:rPr lang="en-US" altLang="zh-CN" dirty="0" err="1" smtClean="0">
                <a:ea typeface="宋体" charset="-122"/>
              </a:rPr>
              <a:t>Rocchio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l-GR" altLang="zh-CN" sz="2400" dirty="0" smtClean="0">
                <a:ea typeface="宋体" charset="-122"/>
              </a:rPr>
              <a:t>Το βέλτιστο διάνυσμα ερώτησης για να ξεχωρίσουμε τα συναφή  από τα μη συναφή έγγραφα (με ομοιότητα συνημίτονου</a:t>
            </a:r>
            <a:r>
              <a:rPr lang="en-US" altLang="zh-CN" sz="2400" dirty="0" smtClean="0">
                <a:ea typeface="宋体" charset="-122"/>
              </a:rPr>
              <a:t>):</a:t>
            </a:r>
            <a:endParaRPr lang="en-US" altLang="zh-CN" sz="2400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pPr marL="0" indent="0">
              <a:buNone/>
            </a:pPr>
            <a:endParaRPr lang="el-GR" altLang="zh-CN" sz="3200" dirty="0" smtClean="0">
              <a:ea typeface="宋体" charset="-122"/>
            </a:endParaRPr>
          </a:p>
          <a:p>
            <a:pPr marL="0" indent="0">
              <a:buNone/>
            </a:pPr>
            <a:endParaRPr lang="el-GR" altLang="zh-CN" sz="2000" i="1" dirty="0" smtClean="0">
              <a:ea typeface="宋体" charset="-122"/>
            </a:endParaRPr>
          </a:p>
          <a:p>
            <a:pPr marL="0" indent="0">
              <a:buNone/>
            </a:pPr>
            <a:endParaRPr lang="el-GR" altLang="zh-CN" sz="2000" i="1" dirty="0">
              <a:ea typeface="宋体" charset="-122"/>
            </a:endParaRPr>
          </a:p>
          <a:p>
            <a:pPr marL="0" indent="0">
              <a:buNone/>
            </a:pPr>
            <a:r>
              <a:rPr lang="en-US" altLang="zh-CN" sz="2000" i="1" dirty="0" err="1" smtClean="0">
                <a:ea typeface="宋体" charset="-122"/>
              </a:rPr>
              <a:t>Q</a:t>
            </a:r>
            <a:r>
              <a:rPr lang="en-US" altLang="zh-CN" sz="2000" i="1" baseline="-25000" dirty="0" err="1" smtClean="0">
                <a:ea typeface="宋体" charset="-122"/>
              </a:rPr>
              <a:t>opt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= optimal query; </a:t>
            </a:r>
            <a:r>
              <a:rPr lang="en-US" altLang="zh-CN" sz="2000" i="1" dirty="0">
                <a:ea typeface="宋体" charset="-122"/>
              </a:rPr>
              <a:t>C</a:t>
            </a:r>
            <a:r>
              <a:rPr lang="en-US" altLang="zh-CN" sz="2000" i="1" baseline="-25000" dirty="0">
                <a:ea typeface="宋体" charset="-122"/>
              </a:rPr>
              <a:t>r</a:t>
            </a:r>
            <a:r>
              <a:rPr lang="en-US" altLang="zh-CN" sz="2000" dirty="0">
                <a:ea typeface="宋体" charset="-122"/>
              </a:rPr>
              <a:t> = set of rel. doc vectors; </a:t>
            </a:r>
            <a:r>
              <a:rPr lang="en-US" altLang="zh-CN" sz="2000" i="1" dirty="0">
                <a:ea typeface="宋体" charset="-122"/>
              </a:rPr>
              <a:t>N</a:t>
            </a:r>
            <a:r>
              <a:rPr lang="en-US" altLang="zh-CN" sz="2000" dirty="0">
                <a:ea typeface="宋体" charset="-122"/>
              </a:rPr>
              <a:t> = collection size</a:t>
            </a:r>
          </a:p>
          <a:p>
            <a:endParaRPr lang="en-US" altLang="zh-CN" sz="800" dirty="0">
              <a:ea typeface="宋体" charset="-122"/>
            </a:endParaRPr>
          </a:p>
          <a:p>
            <a:pPr marL="0" indent="0">
              <a:buNone/>
            </a:pPr>
            <a:r>
              <a:rPr lang="el-GR" altLang="zh-CN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δ</a:t>
            </a:r>
            <a:r>
              <a:rPr lang="el-GR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ιαφορά ανάμεσα στα 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centroids </a:t>
            </a:r>
            <a:r>
              <a:rPr lang="el-GR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των συναφών και μη συναφών</a:t>
            </a:r>
          </a:p>
          <a:p>
            <a:pPr marL="0" indent="0">
              <a:buNone/>
            </a:pPr>
            <a:endParaRPr lang="el-GR" altLang="zh-CN" sz="800" i="1" dirty="0" smtClean="0">
              <a:solidFill>
                <a:schemeClr val="tx2">
                  <a:lumMod val="60000"/>
                  <a:lumOff val="40000"/>
                </a:schemeClr>
              </a:solidFill>
              <a:ea typeface="宋体" charset="-122"/>
            </a:endParaRPr>
          </a:p>
          <a:p>
            <a:r>
              <a:rPr lang="el-GR" altLang="zh-CN" sz="2400" dirty="0" smtClean="0">
                <a:ea typeface="宋体" charset="-122"/>
              </a:rPr>
              <a:t>Μη ρεαλιστικό γιατί δε ξέρουμε τα συναφή έγγραφα</a:t>
            </a:r>
            <a:r>
              <a:rPr lang="en-US" altLang="zh-CN" sz="2400" dirty="0" smtClean="0">
                <a:ea typeface="宋体" charset="-122"/>
              </a:rPr>
              <a:t>.</a:t>
            </a:r>
            <a:endParaRPr lang="en-US" altLang="zh-CN" sz="2400" dirty="0">
              <a:ea typeface="宋体" charset="-122"/>
            </a:endParaRPr>
          </a:p>
        </p:txBody>
      </p:sp>
      <p:graphicFrame>
        <p:nvGraphicFramePr>
          <p:cNvPr id="1333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73766"/>
              </p:ext>
            </p:extLst>
          </p:nvPr>
        </p:nvGraphicFramePr>
        <p:xfrm>
          <a:off x="914400" y="3048000"/>
          <a:ext cx="70866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2" name="Equation" r:id="rId4" imgW="2070000" imgH="457200" progId="Equation.3">
                  <p:embed/>
                </p:oleObj>
              </mc:Choice>
              <mc:Fallback>
                <p:oleObj name="Equation" r:id="rId4" imgW="2070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70866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D95A1-76CF-4DED-8340-2BA93E9BC378}" type="slidenum">
              <a:rPr lang="el-GR" altLang="en-US"/>
              <a:pPr/>
              <a:t>19</a:t>
            </a:fld>
            <a:endParaRPr lang="el-GR" altLang="en-US"/>
          </a:p>
        </p:txBody>
      </p:sp>
      <p:sp>
        <p:nvSpPr>
          <p:cNvPr id="222216" name="Text Box 6"/>
          <p:cNvSpPr txBox="1">
            <a:spLocks noChangeArrowheads="1"/>
          </p:cNvSpPr>
          <p:nvPr/>
        </p:nvSpPr>
        <p:spPr bwMode="auto">
          <a:xfrm>
            <a:off x="2209801" y="1362760"/>
            <a:ext cx="2678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 dirty="0">
                <a:latin typeface="+mn-lt"/>
              </a:rPr>
              <a:t>Answer (q) + user feedback = </a:t>
            </a:r>
            <a:endParaRPr lang="el-GR" altLang="en-US" sz="1800" dirty="0">
              <a:latin typeface="+mn-lt"/>
            </a:endParaRPr>
          </a:p>
        </p:txBody>
      </p:sp>
      <p:sp>
        <p:nvSpPr>
          <p:cNvPr id="222225" name="Text Box 16"/>
          <p:cNvSpPr txBox="1">
            <a:spLocks noChangeArrowheads="1"/>
          </p:cNvSpPr>
          <p:nvPr/>
        </p:nvSpPr>
        <p:spPr bwMode="auto">
          <a:xfrm>
            <a:off x="4429858" y="22764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/>
            <a:endParaRPr lang="en-GB" altLang="en-US"/>
          </a:p>
        </p:txBody>
      </p:sp>
      <p:sp>
        <p:nvSpPr>
          <p:cNvPr id="1770513" name="Text Box 17"/>
          <p:cNvSpPr txBox="1">
            <a:spLocks noChangeArrowheads="1"/>
          </p:cNvSpPr>
          <p:nvPr/>
        </p:nvSpPr>
        <p:spPr bwMode="auto">
          <a:xfrm>
            <a:off x="4407877" y="2887663"/>
            <a:ext cx="4126523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/>
            <a:r>
              <a:rPr lang="el-GR" altLang="en-US" sz="1800" b="1" dirty="0">
                <a:solidFill>
                  <a:srgbClr val="CC3300"/>
                </a:solidFill>
                <a:latin typeface="+mn-lt"/>
              </a:rPr>
              <a:t>Κόκκινα</a:t>
            </a:r>
            <a:r>
              <a:rPr lang="el-GR" altLang="en-US" sz="1800" dirty="0">
                <a:latin typeface="+mn-lt"/>
              </a:rPr>
              <a:t>: ο χρήστης έδωσε αρνητική </a:t>
            </a:r>
            <a:r>
              <a:rPr lang="el-GR" altLang="en-US" sz="1800" dirty="0" smtClean="0">
                <a:latin typeface="+mn-lt"/>
              </a:rPr>
              <a:t>ανατροφοδότηση</a:t>
            </a:r>
            <a:endParaRPr lang="el-GR" altLang="en-US" sz="1800" dirty="0">
              <a:latin typeface="+mn-lt"/>
            </a:endParaRPr>
          </a:p>
          <a:p>
            <a:pPr algn="l"/>
            <a:r>
              <a:rPr lang="el-GR" altLang="en-US" sz="1800" b="1" dirty="0">
                <a:solidFill>
                  <a:srgbClr val="006600"/>
                </a:solidFill>
                <a:latin typeface="+mn-lt"/>
              </a:rPr>
              <a:t>Πράσινα</a:t>
            </a:r>
            <a:r>
              <a:rPr lang="el-GR" altLang="en-US" sz="1800" dirty="0">
                <a:latin typeface="+mn-lt"/>
              </a:rPr>
              <a:t>: ο χρήστης έδωσε θετική </a:t>
            </a:r>
            <a:r>
              <a:rPr lang="el-GR" altLang="en-US" sz="1800" dirty="0" smtClean="0">
                <a:latin typeface="+mn-lt"/>
              </a:rPr>
              <a:t>ανατροφοδότηση</a:t>
            </a:r>
            <a:endParaRPr lang="el-GR" altLang="en-US" sz="1800" dirty="0">
              <a:latin typeface="+mn-lt"/>
            </a:endParaRPr>
          </a:p>
          <a:p>
            <a:pPr algn="l"/>
            <a:r>
              <a:rPr lang="el-GR" altLang="en-US" sz="1800" b="1" dirty="0">
                <a:solidFill>
                  <a:srgbClr val="6666FF"/>
                </a:solidFill>
                <a:latin typeface="+mn-lt"/>
              </a:rPr>
              <a:t>Μπλε</a:t>
            </a:r>
            <a:r>
              <a:rPr lang="el-GR" altLang="en-US" sz="1800" dirty="0">
                <a:latin typeface="+mn-lt"/>
              </a:rPr>
              <a:t>: ο χρήστης δεν έδωσε ανάδραση</a:t>
            </a: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H="1">
            <a:off x="3657601" y="3338513"/>
            <a:ext cx="66528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2229" name="Text Box 20"/>
          <p:cNvSpPr txBox="1">
            <a:spLocks noChangeArrowheads="1"/>
          </p:cNvSpPr>
          <p:nvPr/>
        </p:nvSpPr>
        <p:spPr bwMode="auto">
          <a:xfrm>
            <a:off x="416415" y="1370697"/>
            <a:ext cx="1187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>
                <a:latin typeface="+mn-lt"/>
              </a:rPr>
              <a:t>Answer(q)=</a:t>
            </a:r>
            <a:endParaRPr lang="el-GR" altLang="en-US" sz="1800">
              <a:latin typeface="+mn-lt"/>
            </a:endParaRPr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3657601" y="4448175"/>
            <a:ext cx="510246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algn="l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altLang="zh-CN" sz="2400">
                <a:latin typeface="Calibri" pitchFamily="34" charset="0"/>
                <a:ea typeface="宋体" charset="-122"/>
              </a:rPr>
              <a:t>Rocchio 1971 Algorithm (SMART)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15925" y="2287588"/>
            <a:ext cx="3017838" cy="2447925"/>
            <a:chOff x="415925" y="2287588"/>
            <a:chExt cx="3017838" cy="2447925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15925" y="2287588"/>
              <a:ext cx="1223963" cy="2405062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209800" y="2330450"/>
              <a:ext cx="1223963" cy="240506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209800" y="2330450"/>
              <a:ext cx="1223963" cy="17303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2209800" y="2978150"/>
              <a:ext cx="1223963" cy="17303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2209800" y="3914775"/>
              <a:ext cx="1223963" cy="17303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2209800" y="4275138"/>
              <a:ext cx="1223963" cy="1730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2209800" y="2617788"/>
              <a:ext cx="1223963" cy="17303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209800" y="3338513"/>
              <a:ext cx="1223963" cy="17303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2209800" y="3698875"/>
              <a:ext cx="1223963" cy="17303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2209800" y="4562475"/>
              <a:ext cx="1223963" cy="173038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400">
                  <a:solidFill>
                    <a:srgbClr val="0000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0099"/>
                  </a:solidFill>
                  <a:latin typeface="Arial" charset="0"/>
                </a:defRPr>
              </a:lvl9pPr>
            </a:lstStyle>
            <a:p>
              <a:endParaRPr lang="el-GR" altLang="en-US"/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33400" y="381000"/>
            <a:ext cx="8077200" cy="990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l-GR" altLang="zh-CN" dirty="0" smtClean="0">
                <a:ea typeface="宋体" charset="-122"/>
              </a:rPr>
              <a:t>Χρήση Ανατροφοδότησης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03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7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7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0513" grpId="0"/>
      <p:bldP spid="17705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 είδαμε στο προηγούμενο μάθημα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315" y="19812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θα αξιολογήσουμε ένα Σύστημα Ανάκτησης Πληροφορίας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6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Ο </a:t>
            </a:r>
            <a:r>
              <a:rPr lang="en-US" altLang="zh-CN" dirty="0" err="1" smtClean="0">
                <a:ea typeface="宋体" charset="-122"/>
              </a:rPr>
              <a:t>Rocchio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1971 </a:t>
            </a:r>
            <a:r>
              <a:rPr lang="el-GR" altLang="zh-CN" dirty="0" smtClean="0">
                <a:ea typeface="宋体" charset="-122"/>
              </a:rPr>
              <a:t>Αλγόριθμος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(SMART)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zh-CN" dirty="0" smtClean="0">
                <a:ea typeface="宋体" charset="-122"/>
              </a:rPr>
              <a:t>Στην πράξη</a:t>
            </a:r>
            <a:r>
              <a:rPr lang="en-US" altLang="zh-CN" dirty="0" smtClean="0">
                <a:ea typeface="宋体" charset="-122"/>
              </a:rPr>
              <a:t>:</a:t>
            </a: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z="2200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z="2200" dirty="0">
              <a:ea typeface="宋体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 i="1" dirty="0" err="1" smtClean="0">
                <a:ea typeface="宋体" charset="-122"/>
              </a:rPr>
              <a:t>q</a:t>
            </a:r>
            <a:r>
              <a:rPr lang="en-US" altLang="zh-CN" sz="2000" i="1" baseline="-25000" dirty="0" err="1" smtClean="0">
                <a:ea typeface="宋体" charset="-122"/>
              </a:rPr>
              <a:t>m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= </a:t>
            </a:r>
            <a:r>
              <a:rPr lang="el-GR" altLang="zh-CN" sz="2000" dirty="0" smtClean="0">
                <a:ea typeface="宋体" charset="-122"/>
              </a:rPr>
              <a:t>τροποποιημένο διάνυσμα ερώτησης, </a:t>
            </a:r>
            <a:r>
              <a:rPr lang="en-US" altLang="zh-CN" sz="2000" i="1" dirty="0" smtClean="0">
                <a:ea typeface="宋体" charset="-122"/>
              </a:rPr>
              <a:t>q</a:t>
            </a:r>
            <a:r>
              <a:rPr lang="en-US" altLang="zh-CN" sz="2000" i="1" baseline="-25000" dirty="0" smtClean="0">
                <a:ea typeface="宋体" charset="-122"/>
              </a:rPr>
              <a:t>0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= </a:t>
            </a:r>
            <a:r>
              <a:rPr lang="el-GR" altLang="zh-CN" sz="2000" dirty="0" smtClean="0">
                <a:ea typeface="宋体" charset="-122"/>
              </a:rPr>
              <a:t>αρχικό διάνυσμα ερώτησης, </a:t>
            </a:r>
            <a:r>
              <a:rPr lang="el-GR" altLang="en-US" sz="2000" i="1" dirty="0" smtClean="0">
                <a:cs typeface="Arial" charset="0"/>
              </a:rPr>
              <a:t>α</a:t>
            </a:r>
            <a:r>
              <a:rPr lang="en-US" altLang="zh-CN" sz="2000" i="1" dirty="0">
                <a:ea typeface="宋体" charset="-122"/>
                <a:cs typeface="Arial" charset="0"/>
              </a:rPr>
              <a:t>,</a:t>
            </a:r>
            <a:r>
              <a:rPr lang="el-GR" altLang="en-US" sz="2000" i="1" dirty="0">
                <a:cs typeface="Arial" charset="0"/>
              </a:rPr>
              <a:t>β</a:t>
            </a:r>
            <a:r>
              <a:rPr lang="en-US" altLang="zh-CN" sz="2000" i="1" dirty="0">
                <a:ea typeface="宋体" charset="-122"/>
              </a:rPr>
              <a:t>,</a:t>
            </a:r>
            <a:r>
              <a:rPr lang="el-GR" altLang="en-US" sz="2000" i="1" dirty="0">
                <a:cs typeface="Arial" charset="0"/>
              </a:rPr>
              <a:t>γ</a:t>
            </a:r>
            <a:r>
              <a:rPr lang="en-US" altLang="zh-CN" sz="2000" dirty="0">
                <a:ea typeface="宋体" charset="-122"/>
              </a:rPr>
              <a:t>: </a:t>
            </a:r>
            <a:r>
              <a:rPr lang="el-GR" altLang="zh-CN" sz="2000" dirty="0" smtClean="0">
                <a:ea typeface="宋体" charset="-122"/>
              </a:rPr>
              <a:t>βάρη </a:t>
            </a:r>
            <a:r>
              <a:rPr lang="en-US" altLang="zh-CN" sz="2000" dirty="0" smtClean="0">
                <a:ea typeface="宋体" charset="-122"/>
              </a:rPr>
              <a:t> (</a:t>
            </a:r>
            <a:r>
              <a:rPr lang="el-GR" altLang="zh-CN" sz="2000" dirty="0" smtClean="0">
                <a:ea typeface="宋体" charset="-122"/>
              </a:rPr>
              <a:t>επιλεγμένα εμπειρικά με το χέρι) </a:t>
            </a:r>
            <a:r>
              <a:rPr lang="en-US" altLang="zh-CN" sz="2000" i="1" dirty="0" err="1" smtClean="0">
                <a:ea typeface="宋体" charset="-122"/>
              </a:rPr>
              <a:t>D</a:t>
            </a:r>
            <a:r>
              <a:rPr lang="en-US" altLang="zh-CN" sz="2000" i="1" baseline="-25000" dirty="0" err="1" smtClean="0">
                <a:ea typeface="宋体" charset="-122"/>
              </a:rPr>
              <a:t>r</a:t>
            </a:r>
            <a:r>
              <a:rPr lang="en-US" altLang="zh-CN" sz="2000" i="1" baseline="-25000" dirty="0" smtClean="0">
                <a:ea typeface="宋体" charset="-122"/>
              </a:rPr>
              <a:t>  </a:t>
            </a:r>
            <a:r>
              <a:rPr lang="en-US" altLang="zh-CN" sz="2000" i="1" dirty="0">
                <a:ea typeface="宋体" charset="-122"/>
              </a:rPr>
              <a:t>= </a:t>
            </a:r>
            <a:r>
              <a:rPr lang="el-GR" altLang="zh-CN" sz="2000" i="1" dirty="0" smtClean="0">
                <a:ea typeface="宋体" charset="-122"/>
              </a:rPr>
              <a:t>σύνολο διανυσμάτων </a:t>
            </a:r>
            <a:r>
              <a:rPr lang="el-GR" altLang="zh-CN" sz="2000" i="1" dirty="0">
                <a:ea typeface="宋体" charset="-122"/>
              </a:rPr>
              <a:t>γνωστών </a:t>
            </a:r>
            <a:r>
              <a:rPr lang="el-GR" altLang="zh-CN" sz="2000" i="1" dirty="0" smtClean="0">
                <a:ea typeface="宋体" charset="-122"/>
              </a:rPr>
              <a:t> συναφών εγγράφων</a:t>
            </a:r>
            <a:r>
              <a:rPr lang="el-GR" altLang="zh-CN" sz="2000" dirty="0" smtClean="0">
                <a:ea typeface="宋体" charset="-122"/>
              </a:rPr>
              <a:t>,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i="1" dirty="0" err="1">
                <a:ea typeface="宋体" charset="-122"/>
              </a:rPr>
              <a:t>D</a:t>
            </a:r>
            <a:r>
              <a:rPr lang="en-US" altLang="zh-CN" sz="2000" i="1" baseline="-25000" dirty="0" err="1">
                <a:ea typeface="宋体" charset="-122"/>
              </a:rPr>
              <a:t>nr</a:t>
            </a:r>
            <a:r>
              <a:rPr lang="en-US" altLang="zh-CN" sz="2000" dirty="0">
                <a:ea typeface="宋体" charset="-122"/>
              </a:rPr>
              <a:t> = </a:t>
            </a:r>
            <a:r>
              <a:rPr lang="el-GR" altLang="zh-CN" sz="2000" i="1" dirty="0">
                <a:ea typeface="宋体" charset="-122"/>
              </a:rPr>
              <a:t>σύνολο </a:t>
            </a:r>
            <a:r>
              <a:rPr lang="el-GR" altLang="zh-CN" sz="2000" i="1" dirty="0" smtClean="0">
                <a:ea typeface="宋体" charset="-122"/>
              </a:rPr>
              <a:t>διανυσμάτων </a:t>
            </a:r>
            <a:r>
              <a:rPr lang="el-GR" altLang="zh-CN" sz="2000" i="1" dirty="0">
                <a:ea typeface="宋体" charset="-122"/>
              </a:rPr>
              <a:t>γνωστών </a:t>
            </a:r>
            <a:r>
              <a:rPr lang="el-GR" altLang="zh-CN" sz="2000" i="1" dirty="0" smtClean="0">
                <a:ea typeface="宋体" charset="-122"/>
              </a:rPr>
              <a:t> μη συναφών </a:t>
            </a:r>
            <a:r>
              <a:rPr lang="el-GR" altLang="zh-CN" sz="2000" i="1" dirty="0">
                <a:ea typeface="宋体" charset="-122"/>
              </a:rPr>
              <a:t>εγγράφων </a:t>
            </a:r>
            <a:endParaRPr lang="el-GR" altLang="zh-CN" sz="2000" i="1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l-GR" altLang="zh-CN" sz="2400" dirty="0" smtClean="0">
                <a:ea typeface="宋体" charset="-122"/>
              </a:rPr>
              <a:t>Η νέα ερώτηση μετακινείται προς τα συναφή έγγραφα και μακριά από τα μη συναφή </a:t>
            </a:r>
          </a:p>
          <a:p>
            <a:pPr>
              <a:lnSpc>
                <a:spcPct val="90000"/>
              </a:lnSpc>
            </a:pPr>
            <a:r>
              <a:rPr lang="en-US" altLang="zh-CN" sz="2400" dirty="0" smtClean="0">
                <a:ea typeface="宋体" charset="-122"/>
              </a:rPr>
              <a:t>Tradeoff </a:t>
            </a:r>
            <a:r>
              <a:rPr lang="el-GR" altLang="en-US" sz="2400" dirty="0">
                <a:cs typeface="Arial" charset="0"/>
              </a:rPr>
              <a:t>α</a:t>
            </a:r>
            <a:r>
              <a:rPr lang="en-US" altLang="zh-CN" sz="2400" dirty="0">
                <a:ea typeface="宋体" charset="-122"/>
              </a:rPr>
              <a:t> vs. </a:t>
            </a:r>
            <a:r>
              <a:rPr lang="el-GR" altLang="en-US" sz="2400" dirty="0">
                <a:cs typeface="Arial" charset="0"/>
              </a:rPr>
              <a:t>β</a:t>
            </a:r>
            <a:r>
              <a:rPr lang="en-US" altLang="zh-CN" sz="2400" dirty="0">
                <a:ea typeface="宋体" charset="-122"/>
              </a:rPr>
              <a:t>/</a:t>
            </a:r>
            <a:r>
              <a:rPr lang="el-GR" altLang="en-US" sz="2400" dirty="0">
                <a:cs typeface="Arial" charset="0"/>
              </a:rPr>
              <a:t>γ</a:t>
            </a:r>
            <a:r>
              <a:rPr lang="en-US" altLang="zh-CN" sz="2400" dirty="0">
                <a:ea typeface="宋体" charset="-122"/>
              </a:rPr>
              <a:t> : </a:t>
            </a:r>
            <a:r>
              <a:rPr lang="el-GR" altLang="zh-CN" sz="2400" dirty="0" smtClean="0">
                <a:ea typeface="宋体" charset="-122"/>
              </a:rPr>
              <a:t>Αν έχουμε πολλές αξιολογήσεις εγγράφων, θέλουμε μεγαλύτερο </a:t>
            </a:r>
            <a:r>
              <a:rPr lang="el-GR" altLang="en-US" sz="2400" dirty="0" smtClean="0">
                <a:cs typeface="Arial" charset="0"/>
              </a:rPr>
              <a:t>β</a:t>
            </a:r>
            <a:r>
              <a:rPr lang="en-US" altLang="zh-CN" sz="2400" dirty="0">
                <a:ea typeface="宋体" charset="-122"/>
              </a:rPr>
              <a:t>/</a:t>
            </a:r>
            <a:r>
              <a:rPr lang="el-GR" altLang="en-US" sz="2400" dirty="0">
                <a:cs typeface="Arial" charset="0"/>
              </a:rPr>
              <a:t>γ</a:t>
            </a:r>
            <a:r>
              <a:rPr lang="en-US" altLang="zh-CN" sz="2400" dirty="0">
                <a:ea typeface="宋体" charset="-12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l-GR" altLang="zh-CN" sz="2400" dirty="0" smtClean="0">
                <a:ea typeface="宋体" charset="-122"/>
              </a:rPr>
              <a:t>Μπορεί να προκύψουν αρνητικά βάρη για κάποιους όρους</a:t>
            </a:r>
            <a:endParaRPr lang="en-US" altLang="zh-CN" sz="2400" dirty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l-GR" altLang="zh-CN" sz="2200" dirty="0" smtClean="0">
                <a:ea typeface="宋体" charset="-122"/>
              </a:rPr>
              <a:t>Τα αγνοούμε </a:t>
            </a:r>
            <a:r>
              <a:rPr lang="en-US" altLang="zh-CN" sz="2200" dirty="0" smtClean="0">
                <a:ea typeface="宋体" charset="-122"/>
              </a:rPr>
              <a:t>(</a:t>
            </a:r>
            <a:r>
              <a:rPr lang="el-GR" altLang="zh-CN" sz="2200" dirty="0" smtClean="0">
                <a:ea typeface="宋体" charset="-122"/>
              </a:rPr>
              <a:t>τίθενται ίσα με </a:t>
            </a:r>
            <a:r>
              <a:rPr lang="en-US" altLang="zh-CN" sz="2200" dirty="0" smtClean="0">
                <a:ea typeface="宋体" charset="-122"/>
              </a:rPr>
              <a:t>0</a:t>
            </a:r>
            <a:r>
              <a:rPr lang="en-US" altLang="zh-CN" sz="2200" dirty="0">
                <a:ea typeface="宋体" charset="-122"/>
              </a:rPr>
              <a:t>)</a:t>
            </a:r>
          </a:p>
        </p:txBody>
      </p:sp>
      <p:graphicFrame>
        <p:nvGraphicFramePr>
          <p:cNvPr id="133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30606"/>
              </p:ext>
            </p:extLst>
          </p:nvPr>
        </p:nvGraphicFramePr>
        <p:xfrm>
          <a:off x="1143000" y="1828800"/>
          <a:ext cx="71056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6" name="Equation" r:id="rId4" imgW="2412720" imgH="457200" progId="Equation.3">
                  <p:embed/>
                </p:oleObj>
              </mc:Choice>
              <mc:Fallback>
                <p:oleObj name="Equation" r:id="rId4" imgW="241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710565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4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90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329 w 3927"/>
              <a:gd name="T1" fmla="*/ 2491 h 2791"/>
              <a:gd name="T2" fmla="*/ 221 w 3927"/>
              <a:gd name="T3" fmla="*/ 2190 h 2791"/>
              <a:gd name="T4" fmla="*/ 154 w 3927"/>
              <a:gd name="T5" fmla="*/ 1956 h 2791"/>
              <a:gd name="T6" fmla="*/ 137 w 3927"/>
              <a:gd name="T7" fmla="*/ 1673 h 2791"/>
              <a:gd name="T8" fmla="*/ 96 w 3927"/>
              <a:gd name="T9" fmla="*/ 1430 h 2791"/>
              <a:gd name="T10" fmla="*/ 112 w 3927"/>
              <a:gd name="T11" fmla="*/ 1205 h 2791"/>
              <a:gd name="T12" fmla="*/ 62 w 3927"/>
              <a:gd name="T13" fmla="*/ 1080 h 2791"/>
              <a:gd name="T14" fmla="*/ 29 w 3927"/>
              <a:gd name="T15" fmla="*/ 938 h 2791"/>
              <a:gd name="T16" fmla="*/ 71 w 3927"/>
              <a:gd name="T17" fmla="*/ 546 h 2791"/>
              <a:gd name="T18" fmla="*/ 129 w 3927"/>
              <a:gd name="T19" fmla="*/ 479 h 2791"/>
              <a:gd name="T20" fmla="*/ 137 w 3927"/>
              <a:gd name="T21" fmla="*/ 437 h 2791"/>
              <a:gd name="T22" fmla="*/ 229 w 3927"/>
              <a:gd name="T23" fmla="*/ 320 h 2791"/>
              <a:gd name="T24" fmla="*/ 405 w 3927"/>
              <a:gd name="T25" fmla="*/ 220 h 2791"/>
              <a:gd name="T26" fmla="*/ 588 w 3927"/>
              <a:gd name="T27" fmla="*/ 112 h 2791"/>
              <a:gd name="T28" fmla="*/ 1097 w 3927"/>
              <a:gd name="T29" fmla="*/ 20 h 2791"/>
              <a:gd name="T30" fmla="*/ 1715 w 3927"/>
              <a:gd name="T31" fmla="*/ 36 h 2791"/>
              <a:gd name="T32" fmla="*/ 2158 w 3927"/>
              <a:gd name="T33" fmla="*/ 20 h 2791"/>
              <a:gd name="T34" fmla="*/ 2742 w 3927"/>
              <a:gd name="T35" fmla="*/ 61 h 2791"/>
              <a:gd name="T36" fmla="*/ 3059 w 3927"/>
              <a:gd name="T37" fmla="*/ 78 h 2791"/>
              <a:gd name="T38" fmla="*/ 3435 w 3927"/>
              <a:gd name="T39" fmla="*/ 128 h 2791"/>
              <a:gd name="T40" fmla="*/ 3644 w 3927"/>
              <a:gd name="T41" fmla="*/ 178 h 2791"/>
              <a:gd name="T42" fmla="*/ 3735 w 3927"/>
              <a:gd name="T43" fmla="*/ 262 h 2791"/>
              <a:gd name="T44" fmla="*/ 3769 w 3927"/>
              <a:gd name="T45" fmla="*/ 329 h 2791"/>
              <a:gd name="T46" fmla="*/ 3827 w 3927"/>
              <a:gd name="T47" fmla="*/ 454 h 2791"/>
              <a:gd name="T48" fmla="*/ 3927 w 3927"/>
              <a:gd name="T49" fmla="*/ 771 h 2791"/>
              <a:gd name="T50" fmla="*/ 3919 w 3927"/>
              <a:gd name="T51" fmla="*/ 1013 h 2791"/>
              <a:gd name="T52" fmla="*/ 3894 w 3927"/>
              <a:gd name="T53" fmla="*/ 1122 h 2791"/>
              <a:gd name="T54" fmla="*/ 3819 w 3927"/>
              <a:gd name="T55" fmla="*/ 1481 h 2791"/>
              <a:gd name="T56" fmla="*/ 3802 w 3927"/>
              <a:gd name="T57" fmla="*/ 1597 h 2791"/>
              <a:gd name="T58" fmla="*/ 3777 w 3927"/>
              <a:gd name="T59" fmla="*/ 1748 h 2791"/>
              <a:gd name="T60" fmla="*/ 3585 w 3927"/>
              <a:gd name="T61" fmla="*/ 2040 h 2791"/>
              <a:gd name="T62" fmla="*/ 3468 w 3927"/>
              <a:gd name="T63" fmla="*/ 2107 h 2791"/>
              <a:gd name="T64" fmla="*/ 3401 w 3927"/>
              <a:gd name="T65" fmla="*/ 2123 h 2791"/>
              <a:gd name="T66" fmla="*/ 3260 w 3927"/>
              <a:gd name="T67" fmla="*/ 2157 h 2791"/>
              <a:gd name="T68" fmla="*/ 2934 w 3927"/>
              <a:gd name="T69" fmla="*/ 2198 h 2791"/>
              <a:gd name="T70" fmla="*/ 2759 w 3927"/>
              <a:gd name="T71" fmla="*/ 2165 h 2791"/>
              <a:gd name="T72" fmla="*/ 2617 w 3927"/>
              <a:gd name="T73" fmla="*/ 2173 h 2791"/>
              <a:gd name="T74" fmla="*/ 2550 w 3927"/>
              <a:gd name="T75" fmla="*/ 2207 h 2791"/>
              <a:gd name="T76" fmla="*/ 2408 w 3927"/>
              <a:gd name="T77" fmla="*/ 2249 h 2791"/>
              <a:gd name="T78" fmla="*/ 2183 w 3927"/>
              <a:gd name="T79" fmla="*/ 2324 h 2791"/>
              <a:gd name="T80" fmla="*/ 2016 w 3927"/>
              <a:gd name="T81" fmla="*/ 2399 h 2791"/>
              <a:gd name="T82" fmla="*/ 1974 w 3927"/>
              <a:gd name="T83" fmla="*/ 2424 h 2791"/>
              <a:gd name="T84" fmla="*/ 1473 w 3927"/>
              <a:gd name="T85" fmla="*/ 2516 h 2791"/>
              <a:gd name="T86" fmla="*/ 1248 w 3927"/>
              <a:gd name="T87" fmla="*/ 2608 h 2791"/>
              <a:gd name="T88" fmla="*/ 956 w 3927"/>
              <a:gd name="T89" fmla="*/ 2716 h 2791"/>
              <a:gd name="T90" fmla="*/ 872 w 3927"/>
              <a:gd name="T91" fmla="*/ 2749 h 2791"/>
              <a:gd name="T92" fmla="*/ 655 w 3927"/>
              <a:gd name="T93" fmla="*/ 2791 h 2791"/>
              <a:gd name="T94" fmla="*/ 597 w 3927"/>
              <a:gd name="T95" fmla="*/ 2774 h 2791"/>
              <a:gd name="T96" fmla="*/ 563 w 3927"/>
              <a:gd name="T97" fmla="*/ 2749 h 2791"/>
              <a:gd name="T98" fmla="*/ 538 w 3927"/>
              <a:gd name="T99" fmla="*/ 2741 h 2791"/>
              <a:gd name="T100" fmla="*/ 488 w 3927"/>
              <a:gd name="T101" fmla="*/ 2691 h 2791"/>
              <a:gd name="T102" fmla="*/ 471 w 3927"/>
              <a:gd name="T103" fmla="*/ 2666 h 2791"/>
              <a:gd name="T104" fmla="*/ 421 w 3927"/>
              <a:gd name="T105" fmla="*/ 2616 h 2791"/>
              <a:gd name="T106" fmla="*/ 413 w 3927"/>
              <a:gd name="T107" fmla="*/ 2591 h 2791"/>
              <a:gd name="T108" fmla="*/ 388 w 3927"/>
              <a:gd name="T109" fmla="*/ 2574 h 2791"/>
              <a:gd name="T110" fmla="*/ 329 w 3927"/>
              <a:gd name="T111" fmla="*/ 2491 h 2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3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z="3600" dirty="0" smtClean="0">
                <a:ea typeface="宋体" charset="-122"/>
              </a:rPr>
              <a:t>Ανάδραση συνάφειας στην αρχική ερώτηση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1573892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893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894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895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896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3897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3898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3899" name="Text Box 11"/>
          <p:cNvSpPr txBox="1">
            <a:spLocks noChangeArrowheads="1"/>
          </p:cNvSpPr>
          <p:nvPr/>
        </p:nvSpPr>
        <p:spPr bwMode="auto">
          <a:xfrm>
            <a:off x="395288" y="5807075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altLang="zh-CN" dirty="0" smtClean="0">
                <a:solidFill>
                  <a:srgbClr val="00A000"/>
                </a:solidFill>
                <a:latin typeface="Times New Roman" pitchFamily="16" charset="0"/>
                <a:ea typeface="宋体" charset="-122"/>
              </a:rPr>
              <a:t>Τροποποιημένη ερώτηση</a:t>
            </a:r>
            <a:endParaRPr lang="en-US" altLang="zh-CN" dirty="0">
              <a:solidFill>
                <a:srgbClr val="00A000"/>
              </a:solidFill>
              <a:latin typeface="Times New Roman" pitchFamily="16" charset="0"/>
              <a:ea typeface="宋体" charset="-122"/>
            </a:endParaRPr>
          </a:p>
        </p:txBody>
      </p:sp>
      <p:sp>
        <p:nvSpPr>
          <p:cNvPr id="1573900" name="Line 12"/>
          <p:cNvSpPr>
            <a:spLocks noChangeShapeType="1"/>
          </p:cNvSpPr>
          <p:nvPr/>
        </p:nvSpPr>
        <p:spPr bwMode="auto">
          <a:xfrm flipV="1">
            <a:off x="1371600" y="4191000"/>
            <a:ext cx="1447800" cy="1676400"/>
          </a:xfrm>
          <a:prstGeom prst="line">
            <a:avLst/>
          </a:prstGeom>
          <a:noFill/>
          <a:ln w="9525">
            <a:solidFill>
              <a:srgbClr val="00A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3901" name="Text Box 13"/>
          <p:cNvSpPr txBox="1">
            <a:spLocks noChangeArrowheads="1"/>
          </p:cNvSpPr>
          <p:nvPr/>
        </p:nvSpPr>
        <p:spPr bwMode="auto">
          <a:xfrm>
            <a:off x="4114800" y="5638800"/>
            <a:ext cx="44958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ea typeface="宋体" charset="-122"/>
              </a:rPr>
              <a:t>x</a:t>
            </a:r>
            <a:r>
              <a:rPr lang="en-US" altLang="zh-CN" dirty="0">
                <a:latin typeface="Times New Roman" pitchFamily="16" charset="0"/>
                <a:ea typeface="宋体" charset="-122"/>
              </a:rPr>
              <a:t>  </a:t>
            </a:r>
            <a:r>
              <a:rPr lang="el-GR" altLang="zh-CN" dirty="0" smtClean="0">
                <a:latin typeface="Times New Roman" pitchFamily="16" charset="0"/>
                <a:ea typeface="宋体" charset="-122"/>
              </a:rPr>
              <a:t>γνωστά μη συναφή έγγραφα</a:t>
            </a:r>
            <a:endParaRPr lang="en-US" altLang="zh-CN" dirty="0">
              <a:latin typeface="Times New Roman" pitchFamily="16" charset="0"/>
              <a:ea typeface="宋体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dirty="0">
                <a:ea typeface="宋体" charset="-122"/>
              </a:rPr>
              <a:t>o</a:t>
            </a:r>
            <a:r>
              <a:rPr lang="en-US" altLang="zh-CN" dirty="0">
                <a:latin typeface="Times New Roman" pitchFamily="16" charset="0"/>
                <a:ea typeface="宋体" charset="-122"/>
              </a:rPr>
              <a:t> </a:t>
            </a:r>
            <a:r>
              <a:rPr lang="el-GR" altLang="zh-CN" dirty="0">
                <a:latin typeface="Times New Roman" pitchFamily="16" charset="0"/>
                <a:ea typeface="宋体" charset="-122"/>
              </a:rPr>
              <a:t>γνωστά </a:t>
            </a:r>
            <a:r>
              <a:rPr lang="el-GR" altLang="zh-CN" dirty="0" smtClean="0">
                <a:latin typeface="Times New Roman" pitchFamily="16" charset="0"/>
                <a:ea typeface="宋体" charset="-122"/>
              </a:rPr>
              <a:t>συναφή </a:t>
            </a:r>
            <a:r>
              <a:rPr lang="el-GR" altLang="zh-CN" dirty="0">
                <a:latin typeface="Times New Roman" pitchFamily="16" charset="0"/>
                <a:ea typeface="宋体" charset="-122"/>
              </a:rPr>
              <a:t>έγγραφα</a:t>
            </a:r>
            <a:endParaRPr lang="en-US" altLang="zh-CN" dirty="0">
              <a:latin typeface="Times New Roman" pitchFamily="16" charset="0"/>
              <a:ea typeface="宋体" charset="-122"/>
            </a:endParaRPr>
          </a:p>
        </p:txBody>
      </p:sp>
      <p:sp>
        <p:nvSpPr>
          <p:cNvPr id="1573902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3903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3904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o</a:t>
            </a:r>
          </a:p>
        </p:txBody>
      </p:sp>
      <p:sp>
        <p:nvSpPr>
          <p:cNvPr id="1573905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06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07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08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09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0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1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2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3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4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5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16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grpSp>
        <p:nvGrpSpPr>
          <p:cNvPr id="1573917" name="Group 29"/>
          <p:cNvGrpSpPr>
            <a:grpSpLocks/>
          </p:cNvGrpSpPr>
          <p:nvPr/>
        </p:nvGrpSpPr>
        <p:grpSpPr bwMode="auto">
          <a:xfrm>
            <a:off x="2819400" y="3810000"/>
            <a:ext cx="457200" cy="396875"/>
            <a:chOff x="4896" y="1680"/>
            <a:chExt cx="288" cy="250"/>
          </a:xfrm>
        </p:grpSpPr>
        <p:sp>
          <p:nvSpPr>
            <p:cNvPr id="1573918" name="Text Box 30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16" charset="0"/>
                  <a:ea typeface="宋体" charset="-122"/>
                  <a:sym typeface="Symbol" pitchFamily="16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16" charset="0"/>
                <a:ea typeface="宋体" charset="-122"/>
              </a:endParaRPr>
            </a:p>
          </p:txBody>
        </p:sp>
        <p:sp>
          <p:nvSpPr>
            <p:cNvPr id="1573919" name="Freeform 31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392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2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x</a:t>
            </a:r>
            <a:endParaRPr lang="en-US" altLang="zh-CN">
              <a:latin typeface="Arial Black" pitchFamily="34" charset="0"/>
              <a:ea typeface="宋体" charset="-122"/>
            </a:endParaRPr>
          </a:p>
        </p:txBody>
      </p:sp>
      <p:sp>
        <p:nvSpPr>
          <p:cNvPr id="1573922" name="Text Box 34"/>
          <p:cNvSpPr txBox="1">
            <a:spLocks noChangeArrowheads="1"/>
          </p:cNvSpPr>
          <p:nvPr/>
        </p:nvSpPr>
        <p:spPr bwMode="auto">
          <a:xfrm>
            <a:off x="166688" y="1643132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altLang="zh-CN" dirty="0" smtClean="0">
                <a:solidFill>
                  <a:srgbClr val="A40508"/>
                </a:solidFill>
                <a:latin typeface="Times New Roman" pitchFamily="16" charset="0"/>
                <a:ea typeface="宋体" charset="-122"/>
              </a:rPr>
              <a:t>Αρχική ερώτηση</a:t>
            </a:r>
            <a:endParaRPr lang="en-US" altLang="zh-CN" dirty="0">
              <a:solidFill>
                <a:srgbClr val="A40508"/>
              </a:solidFill>
              <a:latin typeface="Times New Roman" pitchFamily="16" charset="0"/>
              <a:ea typeface="宋体" charset="-122"/>
            </a:endParaRPr>
          </a:p>
        </p:txBody>
      </p:sp>
      <p:sp>
        <p:nvSpPr>
          <p:cNvPr id="1573923" name="Line 35"/>
          <p:cNvSpPr>
            <a:spLocks noChangeShapeType="1"/>
          </p:cNvSpPr>
          <p:nvPr/>
        </p:nvSpPr>
        <p:spPr bwMode="auto">
          <a:xfrm>
            <a:off x="1614488" y="2352675"/>
            <a:ext cx="1371600" cy="7620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73924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1573925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16" charset="0"/>
                  <a:ea typeface="宋体" charset="-122"/>
                  <a:sym typeface="Symbol" pitchFamily="16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16" charset="0"/>
                <a:ea typeface="宋体" charset="-122"/>
              </a:endParaRPr>
            </a:p>
          </p:txBody>
        </p:sp>
        <p:sp>
          <p:nvSpPr>
            <p:cNvPr id="1573926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222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Θετική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vs </a:t>
            </a:r>
            <a:r>
              <a:rPr lang="el-GR" altLang="zh-CN" dirty="0" smtClean="0">
                <a:ea typeface="宋体" charset="-122"/>
              </a:rPr>
              <a:t>Αρνητική Ανάδραση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Η θετική ανάδραση είναι πιο χρήσιμη από την αρνητική </a:t>
            </a:r>
            <a:r>
              <a:rPr lang="en-US" altLang="zh-CN" sz="2400" dirty="0" smtClean="0">
                <a:ea typeface="宋体" charset="-122"/>
              </a:rPr>
              <a:t>(</a:t>
            </a:r>
            <a:r>
              <a:rPr lang="el-GR" altLang="zh-CN" sz="2400" dirty="0" smtClean="0">
                <a:ea typeface="宋体" charset="-122"/>
              </a:rPr>
              <a:t>οπότε</a:t>
            </a:r>
            <a:r>
              <a:rPr lang="en-US" altLang="zh-CN" sz="2400" dirty="0" smtClean="0">
                <a:ea typeface="宋体" charset="-122"/>
              </a:rPr>
              <a:t>, </a:t>
            </a:r>
            <a:r>
              <a:rPr lang="el-GR" altLang="zh-CN" sz="2400" dirty="0" smtClean="0">
                <a:ea typeface="宋体" charset="-122"/>
              </a:rPr>
              <a:t>θέτουμε</a:t>
            </a:r>
            <a:r>
              <a:rPr lang="en-US" altLang="zh-CN" sz="2400" dirty="0" smtClean="0">
                <a:ea typeface="宋体" charset="-122"/>
              </a:rPr>
              <a:t>  </a:t>
            </a:r>
            <a:r>
              <a:rPr lang="en-GB" altLang="en-US" sz="2400" dirty="0">
                <a:sym typeface="Symbol" pitchFamily="16" charset="2"/>
              </a:rPr>
              <a:t> &lt; ; </a:t>
            </a:r>
            <a:r>
              <a:rPr lang="el-GR" altLang="en-US" sz="2400" dirty="0" err="1" smtClean="0">
                <a:sym typeface="Symbol" pitchFamily="16" charset="2"/>
              </a:rPr>
              <a:t>Π.χ</a:t>
            </a:r>
            <a:r>
              <a:rPr lang="en-GB" altLang="en-US" sz="2400" dirty="0" smtClean="0">
                <a:sym typeface="Symbol" pitchFamily="16" charset="2"/>
              </a:rPr>
              <a:t>.</a:t>
            </a:r>
            <a:r>
              <a:rPr lang="el-GR" altLang="en-US" sz="2400" dirty="0" smtClean="0">
                <a:sym typeface="Symbol" pitchFamily="16" charset="2"/>
              </a:rPr>
              <a:t>,</a:t>
            </a:r>
            <a:r>
              <a:rPr lang="en-GB" altLang="en-US" sz="2400" dirty="0" smtClean="0">
                <a:sym typeface="Symbol" pitchFamily="16" charset="2"/>
              </a:rPr>
              <a:t> </a:t>
            </a:r>
            <a:r>
              <a:rPr lang="en-GB" altLang="en-US" sz="2400" dirty="0">
                <a:sym typeface="Symbol" pitchFamily="16" charset="2"/>
              </a:rPr>
              <a:t> = 0.25,  = 0.75)</a:t>
            </a:r>
            <a:r>
              <a:rPr lang="en-US" altLang="zh-CN" sz="2400" dirty="0" smtClean="0">
                <a:ea typeface="宋体" charset="-122"/>
              </a:rPr>
              <a:t>.</a:t>
            </a:r>
            <a:endParaRPr lang="el-GR" altLang="zh-CN" sz="2400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Γενικά πιο δύσκολο για τους χρήστες να αξιολογήσουν αρνητικά</a:t>
            </a:r>
          </a:p>
          <a:p>
            <a:pPr lvl="1"/>
            <a:r>
              <a:rPr lang="el-GR" altLang="zh-CN" dirty="0" smtClean="0">
                <a:ea typeface="宋体" charset="-122"/>
              </a:rPr>
              <a:t>Επίσης, πιο δύσκολο να χρησιμοποιηθεί γιατί τα συναφή συχνά σχηματίζουν συστάδες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Πολλά συστήματα χρησιμοποιούν μόνο θετική ανάδραση </a:t>
            </a:r>
            <a:r>
              <a:rPr lang="en-GB" altLang="en-US" dirty="0" smtClean="0">
                <a:sym typeface="Symbol" pitchFamily="16" charset="2"/>
              </a:rPr>
              <a:t>(</a:t>
            </a:r>
            <a:r>
              <a:rPr lang="en-GB" altLang="en-US" dirty="0">
                <a:sym typeface="Symbol" pitchFamily="16" charset="2"/>
              </a:rPr>
              <a:t>=0)</a:t>
            </a:r>
            <a:r>
              <a:rPr lang="en-US" altLang="zh-CN" dirty="0">
                <a:ea typeface="宋体" charset="-122"/>
              </a:rPr>
              <a:t>.</a:t>
            </a:r>
          </a:p>
          <a:p>
            <a:pPr marL="0" indent="0">
              <a:buNone/>
            </a:pPr>
            <a:r>
              <a:rPr lang="el-GR" altLang="zh-CN" sz="2400" dirty="0" smtClean="0">
                <a:ea typeface="宋体" charset="-122"/>
              </a:rPr>
              <a:t>Η ανάδραση σημαντική κυρίως όταν έχει σημασία η ανάκληση (τότε, επίσης οι χρήστες είναι πιο πρόθυμοι να αφιερώσουν χρόνο)</a:t>
            </a:r>
            <a:endParaRPr lang="en-US" altLang="zh-CN" sz="2400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1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Παράδειγμα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4025" y="2152650"/>
            <a:ext cx="8318500" cy="4248150"/>
            <a:chOff x="942975" y="1341438"/>
            <a:chExt cx="8318500" cy="424815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286125" y="5132388"/>
              <a:ext cx="3136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36748584"/>
                </p:ext>
              </p:extLst>
            </p:nvPr>
          </p:nvGraphicFramePr>
          <p:xfrm>
            <a:off x="2252663" y="1341438"/>
            <a:ext cx="4498975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98" name="Equation" r:id="rId4" imgW="2933640" imgH="660240" progId="Equation.3">
                    <p:embed/>
                  </p:oleObj>
                </mc:Choice>
                <mc:Fallback>
                  <p:oleObj name="Equation" r:id="rId4" imgW="2933640" imgH="6602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2663" y="1341438"/>
                          <a:ext cx="4498975" cy="1012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548438" y="26273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878638" y="26273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208838" y="26273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539038" y="26273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869238" y="26273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199438" y="26273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548438" y="34655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878638" y="34655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208838" y="34655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539038" y="34655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869238" y="34655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8199438" y="34655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548438" y="43037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878638" y="43037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208838" y="43037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539038" y="43037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869238" y="43037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8199438" y="43037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548438" y="51419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6878638" y="51419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208838" y="51419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7539038" y="51419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869238" y="51419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8199438" y="5141913"/>
              <a:ext cx="325437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-3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195638" y="26273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525838" y="26273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856038" y="26273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186238" y="26273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516438" y="26273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846638" y="26273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195638" y="34655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525838" y="34655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856038" y="34655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4186238" y="34655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516438" y="34655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846638" y="34655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195638" y="43037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525838" y="43037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856038" y="43037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186238" y="43037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516438" y="43037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846638" y="4303713"/>
              <a:ext cx="327025" cy="3778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en-US" sz="1800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57300" y="2643188"/>
              <a:ext cx="1624013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altLang="en-US" sz="1600">
                  <a:latin typeface="Times New Roman" pitchFamily="18" charset="0"/>
                  <a:cs typeface="Arial" charset="0"/>
                </a:rPr>
                <a:t>αρχικό ερώτημα</a:t>
              </a:r>
              <a:endParaRPr lang="en-US" altLang="en-US" sz="16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139825" y="3511550"/>
              <a:ext cx="16954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altLang="en-US" sz="1600">
                  <a:latin typeface="Times New Roman" pitchFamily="18" charset="0"/>
                  <a:cs typeface="Arial" charset="0"/>
                </a:rPr>
                <a:t>θετική ανάδραση</a:t>
              </a:r>
              <a:endParaRPr lang="en-US" altLang="en-US" sz="16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942975" y="4367213"/>
              <a:ext cx="19399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altLang="en-US" sz="1600">
                  <a:latin typeface="Times New Roman" pitchFamily="18" charset="0"/>
                  <a:cs typeface="Arial" charset="0"/>
                </a:rPr>
                <a:t>αρνητική ανάδραση</a:t>
              </a:r>
              <a:endParaRPr lang="en-US" altLang="en-US" sz="1600">
                <a:latin typeface="Times New Roman" pitchFamily="18" charset="0"/>
                <a:cs typeface="Arial" charset="0"/>
              </a:endParaRPr>
            </a:p>
          </p:txBody>
        </p:sp>
        <p:graphicFrame>
          <p:nvGraphicFramePr>
            <p:cNvPr id="53" name="Object 51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4727099"/>
                </p:ext>
              </p:extLst>
            </p:nvPr>
          </p:nvGraphicFramePr>
          <p:xfrm>
            <a:off x="5397500" y="2613025"/>
            <a:ext cx="94297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99" name="Equation" r:id="rId6" imgW="1109520" imgH="421920" progId="Equation.3">
                    <p:embed/>
                  </p:oleObj>
                </mc:Choice>
                <mc:Fallback>
                  <p:oleObj name="Equation" r:id="rId6" imgW="1109520" imgH="42192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0" y="2613025"/>
                          <a:ext cx="942975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3380808"/>
                </p:ext>
              </p:extLst>
            </p:nvPr>
          </p:nvGraphicFramePr>
          <p:xfrm>
            <a:off x="5348288" y="3463925"/>
            <a:ext cx="963612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00" name="Equation" r:id="rId8" imgW="1077840" imgH="446040" progId="Equation.3">
                    <p:embed/>
                  </p:oleObj>
                </mc:Choice>
                <mc:Fallback>
                  <p:oleObj name="Equation" r:id="rId8" imgW="1077840" imgH="4460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288" y="3463925"/>
                          <a:ext cx="963612" cy="39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3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4656323"/>
                </p:ext>
              </p:extLst>
            </p:nvPr>
          </p:nvGraphicFramePr>
          <p:xfrm>
            <a:off x="5372100" y="4302125"/>
            <a:ext cx="10191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401" name="Equation" r:id="rId10" imgW="1187280" imgH="446040" progId="Equation.3">
                    <p:embed/>
                  </p:oleObj>
                </mc:Choice>
                <mc:Fallback>
                  <p:oleObj name="Equation" r:id="rId10" imgW="1187280" imgH="4460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2100" y="4302125"/>
                          <a:ext cx="10191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8642350" y="3005138"/>
              <a:ext cx="619125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en-US" sz="2800">
                  <a:latin typeface="Times New Roman" pitchFamily="18" charset="0"/>
                  <a:cs typeface="Arial" charset="0"/>
                </a:rPr>
                <a:t>(+)</a:t>
              </a: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8678863" y="3862388"/>
              <a:ext cx="538162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en-US" sz="2800">
                  <a:latin typeface="Times New Roman" pitchFamily="18" charset="0"/>
                  <a:cs typeface="Arial" charset="0"/>
                </a:rPr>
                <a:t>(-)</a:t>
              </a: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6396038" y="4911725"/>
              <a:ext cx="2282825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845050" y="5141913"/>
              <a:ext cx="1471613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altLang="en-US" sz="1800">
                  <a:latin typeface="Times New Roman" pitchFamily="18" charset="0"/>
                  <a:cs typeface="Arial" charset="0"/>
                </a:rPr>
                <a:t>νέο ερώτημα</a:t>
              </a:r>
              <a:endParaRPr lang="en-US" altLang="en-US" sz="1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7346950" y="1828800"/>
              <a:ext cx="14255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l-GR" altLang="en-US" sz="16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Συνήθως</a:t>
              </a:r>
              <a:r>
                <a:rPr lang="en-GB" altLang="en-US" sz="16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,  &lt; </a:t>
              </a:r>
              <a:endParaRPr lang="en-US" altLang="en-US" sz="16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9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z="3600" dirty="0" smtClean="0">
                <a:ea typeface="宋体" charset="-122"/>
              </a:rPr>
              <a:t>Ανάδραση συνάφειας</a:t>
            </a:r>
            <a:r>
              <a:rPr lang="en-US" altLang="zh-CN" sz="3600" dirty="0" smtClean="0">
                <a:ea typeface="宋体" charset="-122"/>
              </a:rPr>
              <a:t>: </a:t>
            </a:r>
            <a:r>
              <a:rPr lang="el-GR" altLang="zh-CN" sz="3600" dirty="0" smtClean="0">
                <a:ea typeface="宋体" charset="-122"/>
              </a:rPr>
              <a:t>Υποθέσεις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Υ</a:t>
            </a:r>
            <a:r>
              <a:rPr lang="en-US" altLang="zh-CN" dirty="0" smtClean="0">
                <a:ea typeface="宋体" charset="-122"/>
              </a:rPr>
              <a:t>1</a:t>
            </a:r>
            <a:r>
              <a:rPr lang="en-US" altLang="zh-CN" dirty="0">
                <a:ea typeface="宋体" charset="-122"/>
              </a:rPr>
              <a:t>: </a:t>
            </a:r>
            <a:r>
              <a:rPr lang="el-GR" altLang="zh-CN" dirty="0" smtClean="0">
                <a:ea typeface="宋体" charset="-122"/>
              </a:rPr>
              <a:t>Ο χρήστης έχει επαρκή γνώση για την αρχική ερώτηση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Υ</a:t>
            </a:r>
            <a:r>
              <a:rPr lang="en-US" altLang="zh-CN" dirty="0" smtClean="0">
                <a:ea typeface="宋体" charset="-122"/>
              </a:rPr>
              <a:t>2</a:t>
            </a:r>
            <a:r>
              <a:rPr lang="en-US" altLang="zh-CN" dirty="0">
                <a:ea typeface="宋体" charset="-122"/>
              </a:rPr>
              <a:t>: </a:t>
            </a:r>
            <a:r>
              <a:rPr lang="el-GR" altLang="zh-CN" dirty="0" smtClean="0">
                <a:ea typeface="宋体" charset="-122"/>
              </a:rPr>
              <a:t>Το συναφή πρότυπα συμπεριφέρονται καλά</a:t>
            </a:r>
          </a:p>
          <a:p>
            <a:pPr lvl="1"/>
            <a:r>
              <a:rPr lang="el-GR" altLang="zh-CN" dirty="0" smtClean="0">
                <a:ea typeface="宋体" charset="-122"/>
              </a:rPr>
              <a:t>Η κατανομή των όρων στα συναφή έγγραφα είναι παρόμοια </a:t>
            </a:r>
          </a:p>
          <a:p>
            <a:pPr lvl="1"/>
            <a:r>
              <a:rPr lang="el-GR" altLang="zh-CN" dirty="0">
                <a:ea typeface="宋体" charset="-122"/>
              </a:rPr>
              <a:t>Η κατανομή των όρων στα </a:t>
            </a:r>
            <a:r>
              <a:rPr lang="el-GR" altLang="zh-CN" dirty="0" smtClean="0">
                <a:ea typeface="宋体" charset="-122"/>
              </a:rPr>
              <a:t>μη συναφή </a:t>
            </a:r>
            <a:r>
              <a:rPr lang="el-GR" altLang="zh-CN" dirty="0">
                <a:ea typeface="宋体" charset="-122"/>
              </a:rPr>
              <a:t>έγγραφα είναι </a:t>
            </a:r>
            <a:r>
              <a:rPr lang="el-GR" altLang="zh-CN" dirty="0" smtClean="0">
                <a:ea typeface="宋体" charset="-122"/>
              </a:rPr>
              <a:t>διαφορετική από αυτήν στα συναφή </a:t>
            </a:r>
            <a:endParaRPr lang="el-GR" altLang="zh-CN" dirty="0">
              <a:ea typeface="宋体" charset="-122"/>
            </a:endParaRPr>
          </a:p>
          <a:p>
            <a:pPr lvl="2"/>
            <a:r>
              <a:rPr lang="el-GR" altLang="zh-CN" dirty="0" smtClean="0">
                <a:ea typeface="宋体" charset="-122"/>
              </a:rPr>
              <a:t>Είτε</a:t>
            </a:r>
            <a:r>
              <a:rPr lang="en-US" altLang="zh-CN" dirty="0" smtClean="0">
                <a:ea typeface="宋体" charset="-122"/>
              </a:rPr>
              <a:t>: </a:t>
            </a:r>
            <a:r>
              <a:rPr lang="el-GR" altLang="zh-CN" dirty="0" smtClean="0">
                <a:ea typeface="宋体" charset="-122"/>
              </a:rPr>
              <a:t>όλα τα συναφή έγγραφα είναι ομαδοποιημένα γύρω από ένα πρότυπο (σχηματίζουν συστάδα)</a:t>
            </a: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  <a:p>
            <a:pPr lvl="2"/>
            <a:r>
              <a:rPr lang="el-GR" altLang="zh-CN" dirty="0" smtClean="0">
                <a:ea typeface="宋体" charset="-122"/>
              </a:rPr>
              <a:t>Είτε</a:t>
            </a:r>
            <a:r>
              <a:rPr lang="en-US" altLang="zh-CN" dirty="0" smtClean="0">
                <a:ea typeface="宋体" charset="-122"/>
              </a:rPr>
              <a:t>: </a:t>
            </a:r>
            <a:r>
              <a:rPr lang="el-GR" altLang="zh-CN" dirty="0" smtClean="0">
                <a:ea typeface="宋体" charset="-122"/>
              </a:rPr>
              <a:t>Υπάρχουν διαφορετικά πρότυπα με σημαντική επικάλυψη στο λεξιλόγιο τους.</a:t>
            </a:r>
            <a:endParaRPr lang="en-US" altLang="zh-CN" dirty="0">
              <a:ea typeface="宋体" charset="-122"/>
            </a:endParaRPr>
          </a:p>
          <a:p>
            <a:pPr lvl="2"/>
            <a:r>
              <a:rPr lang="el-GR" altLang="zh-CN" dirty="0" smtClean="0">
                <a:ea typeface="宋体" charset="-122"/>
              </a:rPr>
              <a:t>Μικρές ομοιότητες μεταξύ συναφών και μη συναφών εγγράφων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9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Πότε δεν ισχύει η Υ1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Ο χρήστης δεν έχει επαρκή αρχική γνώση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Παραδείγματα</a:t>
            </a:r>
            <a:r>
              <a:rPr lang="en-US" altLang="zh-CN" dirty="0" smtClean="0">
                <a:ea typeface="宋体" charset="-122"/>
              </a:rPr>
              <a:t>: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Τυπογραφικά (ορθογραφικά) λάθη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(Brittany Speers).</a:t>
            </a:r>
          </a:p>
          <a:p>
            <a:pPr lvl="1"/>
            <a:r>
              <a:rPr lang="el-GR" altLang="zh-CN" dirty="0" smtClean="0">
                <a:ea typeface="宋体" charset="-122"/>
              </a:rPr>
              <a:t>Ανάκτηση πληροφορίας από πολλές γλώσσες </a:t>
            </a:r>
            <a:r>
              <a:rPr lang="en-US" altLang="zh-CN" dirty="0" smtClean="0">
                <a:ea typeface="宋体" charset="-122"/>
              </a:rPr>
              <a:t>Cross-language (</a:t>
            </a:r>
            <a:r>
              <a:rPr lang="en-US" altLang="zh-CN" dirty="0" err="1" smtClean="0">
                <a:ea typeface="宋体" charset="-122"/>
              </a:rPr>
              <a:t>hígado</a:t>
            </a:r>
            <a:r>
              <a:rPr lang="en-US" altLang="zh-CN" dirty="0">
                <a:ea typeface="宋体" charset="-122"/>
              </a:rPr>
              <a:t>).</a:t>
            </a:r>
          </a:p>
          <a:p>
            <a:pPr lvl="1"/>
            <a:r>
              <a:rPr lang="el-GR" altLang="zh-CN" dirty="0" smtClean="0">
                <a:ea typeface="宋体" charset="-122"/>
              </a:rPr>
              <a:t>Μη ταίριασμα (</a:t>
            </a:r>
            <a:r>
              <a:rPr lang="en-US" altLang="zh-CN" dirty="0" smtClean="0">
                <a:ea typeface="宋体" charset="-122"/>
              </a:rPr>
              <a:t>mismatch) </a:t>
            </a:r>
            <a:r>
              <a:rPr lang="el-GR" altLang="zh-CN" dirty="0" smtClean="0">
                <a:ea typeface="宋体" charset="-122"/>
              </a:rPr>
              <a:t>ανάμεσα στο λεξιλόγιο του χρήστη και το λεξιλόγιο της συλλογής </a:t>
            </a:r>
          </a:p>
          <a:p>
            <a:pPr lvl="2"/>
            <a:r>
              <a:rPr lang="en-US" altLang="zh-CN" dirty="0" smtClean="0">
                <a:ea typeface="宋体" charset="-122"/>
              </a:rPr>
              <a:t>Cosmonaut/astronaut</a:t>
            </a:r>
            <a:endParaRPr lang="en-US" altLang="zh-CN" dirty="0">
              <a:ea typeface="宋体" charset="-122"/>
            </a:endParaRPr>
          </a:p>
          <a:p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2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Πότε δεν ισχύει η </a:t>
            </a:r>
            <a:r>
              <a:rPr lang="en-US" altLang="zh-CN" dirty="0" smtClean="0">
                <a:ea typeface="宋体" charset="-122"/>
              </a:rPr>
              <a:t>A2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Υπάρχουν πολλά διαφορετικά συναφή πρότυπα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Παραδείγματα</a:t>
            </a:r>
            <a:r>
              <a:rPr lang="en-US" altLang="zh-CN" dirty="0" smtClean="0">
                <a:ea typeface="宋体" charset="-122"/>
              </a:rPr>
              <a:t>: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Υποσύνολα εγγράφων με διαφορετικό λεξιλόγιο (</a:t>
            </a:r>
            <a:r>
              <a:rPr lang="en-US" altLang="zh-CN" dirty="0" smtClean="0">
                <a:ea typeface="宋体" charset="-122"/>
              </a:rPr>
              <a:t>Burma/Myanmar</a:t>
            </a:r>
            <a:r>
              <a:rPr lang="el-GR" altLang="zh-CN" dirty="0" smtClean="0">
                <a:ea typeface="宋体" charset="-122"/>
              </a:rPr>
              <a:t>)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n-US" altLang="zh-CN" dirty="0">
                <a:ea typeface="宋体" charset="-122"/>
              </a:rPr>
              <a:t>Contradictory government policies</a:t>
            </a:r>
          </a:p>
          <a:p>
            <a:pPr lvl="1"/>
            <a:r>
              <a:rPr lang="el-GR" altLang="zh-CN" dirty="0" smtClean="0">
                <a:ea typeface="宋体" charset="-122"/>
              </a:rPr>
              <a:t>Ερωτήσεις των οποίων το αποτέλεσμα είναι διαζευκτικό (ανεξάρτητο) </a:t>
            </a:r>
            <a:r>
              <a:rPr lang="en-US" altLang="zh-CN" dirty="0" smtClean="0">
                <a:ea typeface="宋体" charset="-122"/>
              </a:rPr>
              <a:t>Pop </a:t>
            </a:r>
            <a:r>
              <a:rPr lang="en-US" altLang="zh-CN" dirty="0">
                <a:ea typeface="宋体" charset="-122"/>
              </a:rPr>
              <a:t>stars that worked at Burger King</a:t>
            </a:r>
          </a:p>
          <a:p>
            <a:r>
              <a:rPr lang="el-GR" altLang="zh-CN" dirty="0" smtClean="0">
                <a:ea typeface="宋体" charset="-122"/>
              </a:rPr>
              <a:t>Παραδείγματα γενικών εννοιών </a:t>
            </a:r>
            <a:r>
              <a:rPr lang="en-US" altLang="zh-CN" dirty="0" smtClean="0">
                <a:ea typeface="宋体" charset="-122"/>
              </a:rPr>
              <a:t>(general concepts) </a:t>
            </a:r>
            <a:r>
              <a:rPr lang="el-GR" altLang="zh-CN" dirty="0" smtClean="0">
                <a:ea typeface="宋体" charset="-122"/>
              </a:rPr>
              <a:t>που εμφανίζονται σε διάζευξη ειδικών όρων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Βοηθά να υπάρχει καλό </a:t>
            </a:r>
            <a:r>
              <a:rPr lang="en-US" altLang="zh-CN" dirty="0" smtClean="0">
                <a:ea typeface="宋体" charset="-122"/>
              </a:rPr>
              <a:t>editorial </a:t>
            </a:r>
            <a:r>
              <a:rPr lang="en-US" altLang="zh-CN" dirty="0">
                <a:ea typeface="宋体" charset="-122"/>
              </a:rPr>
              <a:t>content </a:t>
            </a:r>
            <a:endParaRPr lang="el-GR" altLang="zh-CN" dirty="0" smtClean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Πχ </a:t>
            </a:r>
            <a:r>
              <a:rPr lang="en-US" altLang="zh-CN" dirty="0" smtClean="0">
                <a:ea typeface="宋体" charset="-122"/>
              </a:rPr>
              <a:t>Report </a:t>
            </a:r>
            <a:r>
              <a:rPr lang="en-US" altLang="zh-CN" dirty="0">
                <a:ea typeface="宋体" charset="-122"/>
              </a:rPr>
              <a:t>on contradictory government policies</a:t>
            </a:r>
          </a:p>
          <a:p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4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3121"/>
            <a:ext cx="8077200" cy="71006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altLang="en-US" dirty="0" smtClean="0"/>
              <a:t>Ανάδραση συνάφειας: Προβλήματα</a:t>
            </a:r>
            <a:endParaRPr lang="en-GB" altLang="en-US" dirty="0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9562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33375" indent="-33337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l-GR" altLang="en-US" dirty="0" smtClean="0"/>
              <a:t>Γιατί οι περισσότερες μηχανές αναζήτησης δε χρησιμοποιούν ανάδραση;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8994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Προβλήματα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Οι μεγάλες ερωτήσεις είναι συνήθως 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μη αποδοτικές </a:t>
            </a:r>
            <a:endParaRPr lang="en-US" altLang="zh-CN" i="1" dirty="0" smtClean="0">
              <a:solidFill>
                <a:schemeClr val="tx2">
                  <a:lumMod val="60000"/>
                  <a:lumOff val="40000"/>
                </a:schemeClr>
              </a:solidFill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Μεγάλοι χρόνοι απόκρισης </a:t>
            </a:r>
          </a:p>
          <a:p>
            <a:pPr lvl="1"/>
            <a:r>
              <a:rPr lang="el-GR" altLang="zh-CN" dirty="0" smtClean="0">
                <a:ea typeface="宋体" charset="-122"/>
              </a:rPr>
              <a:t>Μεγάλο κόστος για το σύστημα ανάκτησης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Μερική αντιμετώπισης</a:t>
            </a:r>
            <a:r>
              <a:rPr lang="en-US" altLang="zh-CN" dirty="0" smtClean="0">
                <a:ea typeface="宋体" charset="-122"/>
              </a:rPr>
              <a:t>:</a:t>
            </a:r>
            <a:endParaRPr lang="en-US" altLang="zh-CN" dirty="0">
              <a:ea typeface="宋体" charset="-122"/>
            </a:endParaRPr>
          </a:p>
          <a:p>
            <a:pPr lvl="2"/>
            <a:r>
              <a:rPr lang="el-GR" altLang="zh-CN" dirty="0" smtClean="0">
                <a:ea typeface="宋体" charset="-122"/>
              </a:rPr>
              <a:t>Στάθμιση μόνο συγκεκριμένων σημαντικών όρων </a:t>
            </a:r>
          </a:p>
          <a:p>
            <a:pPr lvl="3"/>
            <a:r>
              <a:rPr lang="el-GR" altLang="zh-CN" dirty="0" smtClean="0">
                <a:ea typeface="宋体" charset="-122"/>
              </a:rPr>
              <a:t>Πιθανών των </a:t>
            </a:r>
            <a:r>
              <a:rPr lang="en-US" altLang="zh-CN" dirty="0" smtClean="0">
                <a:ea typeface="宋体" charset="-122"/>
              </a:rPr>
              <a:t>20 </a:t>
            </a:r>
            <a:r>
              <a:rPr lang="el-GR" altLang="zh-CN" dirty="0" smtClean="0">
                <a:ea typeface="宋体" charset="-122"/>
              </a:rPr>
              <a:t>πιο συχνών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Οι χρήστες συνήθως 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απρόθυμοι</a:t>
            </a:r>
            <a:r>
              <a:rPr lang="el-GR" altLang="zh-CN" dirty="0" smtClean="0">
                <a:ea typeface="宋体" charset="-122"/>
              </a:rPr>
              <a:t> να παρέχουν άμεσο </a:t>
            </a:r>
            <a:r>
              <a:rPr lang="en-US" altLang="zh-CN" dirty="0" smtClean="0">
                <a:ea typeface="宋体" charset="-122"/>
              </a:rPr>
              <a:t>feedback</a:t>
            </a:r>
            <a:endParaRPr lang="en-US" altLang="zh-CN" dirty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Συχνά είναι </a:t>
            </a:r>
            <a:r>
              <a:rPr lang="el-GR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宋体" charset="-122"/>
              </a:rPr>
              <a:t>δύσκολο να καταλάβει </a:t>
            </a:r>
            <a:r>
              <a:rPr lang="el-GR" altLang="zh-CN" dirty="0" smtClean="0">
                <a:ea typeface="宋体" charset="-122"/>
              </a:rPr>
              <a:t>κανείς γιατί ένα συγκεκριμένο έγγραφο εμφανίζεται στην απάντηση μετά την εφαρμογή της ανατροφοδότησης συνάφειας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1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z="3600" dirty="0" smtClean="0">
                <a:ea typeface="宋体" charset="-122"/>
              </a:rPr>
              <a:t>Παράδειγμα: αρχική ερώτηση και κορυφαία 8 έγγραφα</a:t>
            </a:r>
            <a:endParaRPr lang="en-US" altLang="zh-CN" sz="3600" dirty="0">
              <a:ea typeface="宋体" charset="-122"/>
            </a:endParaRPr>
          </a:p>
        </p:txBody>
      </p:sp>
      <p:sp>
        <p:nvSpPr>
          <p:cNvPr id="1581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000" dirty="0">
                <a:ea typeface="宋体" charset="-122"/>
              </a:rPr>
              <a:t>Query: New space satellite applications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2000" dirty="0">
              <a:ea typeface="宋体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>
                <a:ea typeface="宋体" charset="-122"/>
              </a:rPr>
              <a:t>+</a:t>
            </a:r>
            <a:r>
              <a:rPr lang="en-US" altLang="zh-CN" sz="2000" dirty="0">
                <a:ea typeface="宋体" charset="-122"/>
              </a:rPr>
              <a:t> 1. 0.539, 08/13/91, NASA Hasn't Scrapped Imaging Spectrometer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>
                <a:ea typeface="宋体" charset="-122"/>
              </a:rPr>
              <a:t>+</a:t>
            </a:r>
            <a:r>
              <a:rPr lang="en-US" altLang="zh-CN" sz="2000" dirty="0">
                <a:ea typeface="宋体" charset="-122"/>
              </a:rPr>
              <a:t> 2. 0.533, 07/09/91, NASA Scratches Environment Gear From Satellite Plan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dirty="0">
                <a:ea typeface="宋体" charset="-122"/>
              </a:rPr>
              <a:t>   3. 0.528, 04/04/90, Science Panel Backs NASA Satellite Plan, But Urges Launches of Smaller Probes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dirty="0">
                <a:ea typeface="宋体" charset="-122"/>
              </a:rPr>
              <a:t>   4. 0.526, 09/09/91, A NASA Satellite Project Accomplishes Incredible Feat: Staying Within Budget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dirty="0">
                <a:ea typeface="宋体" charset="-122"/>
              </a:rPr>
              <a:t>   5. 0.525, 07/24/90, Scientist Who Exposed Global Warming Proposes Satellites for Climate Research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dirty="0">
                <a:ea typeface="宋体" charset="-122"/>
              </a:rPr>
              <a:t>   6. 0.524, 08/22/90, Report Provides Support for the Critics Of Using Big Satellites to Study Climate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dirty="0">
                <a:ea typeface="宋体" charset="-122"/>
              </a:rPr>
              <a:t>   7. 0.516, 04/13/87, Arianespace Receives Satellite Launch Pact From </a:t>
            </a:r>
            <a:r>
              <a:rPr lang="en-US" altLang="zh-CN" sz="2000" dirty="0" err="1">
                <a:ea typeface="宋体" charset="-122"/>
              </a:rPr>
              <a:t>Telesat</a:t>
            </a:r>
            <a:r>
              <a:rPr lang="en-US" altLang="zh-CN" sz="2000" dirty="0">
                <a:ea typeface="宋体" charset="-122"/>
              </a:rPr>
              <a:t> Canada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>
                <a:ea typeface="宋体" charset="-122"/>
              </a:rPr>
              <a:t>+</a:t>
            </a:r>
            <a:r>
              <a:rPr lang="en-US" altLang="zh-CN" sz="2000" dirty="0">
                <a:ea typeface="宋体" charset="-122"/>
              </a:rPr>
              <a:t> 8. 0.509, 12/02/87, Telecommunications Tale of Two Companies</a:t>
            </a:r>
          </a:p>
        </p:txBody>
      </p:sp>
      <p:sp>
        <p:nvSpPr>
          <p:cNvPr id="1581062" name="Rectangle 6"/>
          <p:cNvSpPr>
            <a:spLocks noChangeArrowheads="1"/>
          </p:cNvSpPr>
          <p:nvPr/>
        </p:nvSpPr>
        <p:spPr bwMode="auto">
          <a:xfrm>
            <a:off x="5715000" y="1600200"/>
            <a:ext cx="31242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zh-CN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宋体" charset="-122"/>
              </a:rPr>
              <a:t>Θέλουμε μεγάλη ανάκληση</a:t>
            </a:r>
            <a:endParaRPr lang="en-US" altLang="zh-CN" sz="2000" dirty="0">
              <a:solidFill>
                <a:schemeClr val="accent6">
                  <a:lumMod val="20000"/>
                  <a:lumOff val="80000"/>
                </a:schemeClr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646" y="1524000"/>
            <a:ext cx="8232685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zh-CN" dirty="0" smtClean="0">
                <a:ea typeface="宋体" charset="-122"/>
              </a:rPr>
              <a:t>Πως μπορούμε να βελτιώσουμε τα αποτελέσματα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l-GR" altLang="zh-CN" sz="1800" dirty="0" smtClean="0">
                <a:ea typeface="宋体" charset="-122"/>
              </a:rPr>
              <a:t>Για βελτίωση της ανάκλησης, π.χ., αναζήτηση για </a:t>
            </a:r>
            <a:r>
              <a:rPr lang="en-US" altLang="zh-CN" sz="1800" i="1" dirty="0" smtClean="0">
                <a:ea typeface="宋体" charset="-122"/>
              </a:rPr>
              <a:t>aircraft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l-GR" altLang="zh-CN" sz="1800" dirty="0" smtClean="0">
                <a:ea typeface="宋体" charset="-122"/>
              </a:rPr>
              <a:t>δεν ταιριάζει με το </a:t>
            </a:r>
            <a:r>
              <a:rPr lang="en-US" altLang="zh-CN" sz="1800" i="1" dirty="0" smtClean="0">
                <a:ea typeface="宋体" charset="-122"/>
              </a:rPr>
              <a:t>plane</a:t>
            </a:r>
            <a:r>
              <a:rPr lang="el-GR" altLang="zh-CN" sz="1800" i="1" dirty="0" smtClean="0">
                <a:ea typeface="宋体" charset="-122"/>
              </a:rPr>
              <a:t>, </a:t>
            </a:r>
            <a:r>
              <a:rPr lang="el-GR" altLang="zh-CN" sz="1800" dirty="0" smtClean="0">
                <a:ea typeface="宋体" charset="-122"/>
              </a:rPr>
              <a:t>ή το </a:t>
            </a:r>
            <a:r>
              <a:rPr lang="en-US" altLang="zh-CN" sz="1800" i="1" dirty="0" smtClean="0">
                <a:ea typeface="宋体" charset="-122"/>
              </a:rPr>
              <a:t>thermodynamic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l-GR" altLang="zh-CN" sz="1800" dirty="0" smtClean="0">
                <a:ea typeface="宋体" charset="-122"/>
              </a:rPr>
              <a:t>με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i="1" dirty="0" smtClean="0">
                <a:ea typeface="宋体" charset="-122"/>
              </a:rPr>
              <a:t>heat</a:t>
            </a:r>
            <a:endParaRPr lang="el-GR" altLang="zh-CN" sz="1800" i="1" dirty="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endParaRPr lang="en-US" altLang="zh-CN" sz="1800" i="1" dirty="0">
              <a:ea typeface="宋体" charset="-122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 smtClean="0">
                <a:latin typeface="Calibri" pitchFamily="34" charset="0"/>
              </a:rPr>
              <a:t>Ανάδραση </a:t>
            </a:r>
            <a:r>
              <a:rPr lang="en-US" altLang="en-US" sz="2400" dirty="0" smtClean="0">
                <a:latin typeface="Calibri" pitchFamily="34" charset="0"/>
              </a:rPr>
              <a:t>(</a:t>
            </a:r>
            <a:r>
              <a:rPr lang="el-GR" altLang="en-US" sz="2400" dirty="0" smtClean="0">
                <a:latin typeface="Calibri" pitchFamily="34" charset="0"/>
              </a:rPr>
              <a:t>ανατροφοδότηση) Συνάφειας (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Relevance Feedback</a:t>
            </a:r>
            <a:r>
              <a:rPr lang="en-US" altLang="en-US" sz="2400" dirty="0" smtClean="0">
                <a:latin typeface="Calibri" pitchFamily="34" charset="0"/>
              </a:rPr>
              <a:t>) </a:t>
            </a:r>
          </a:p>
          <a:p>
            <a:pPr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400" dirty="0"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+mj-lt"/>
              <a:buAutoNum type="arabicPeriod"/>
            </a:pPr>
            <a:r>
              <a:rPr lang="el-GR" altLang="en-US" sz="2400" dirty="0">
                <a:latin typeface="Calibri" pitchFamily="34" charset="0"/>
              </a:rPr>
              <a:t>Αναδιατύπωση </a:t>
            </a:r>
            <a:r>
              <a:rPr lang="el-GR" altLang="en-US" sz="2400" dirty="0" smtClean="0">
                <a:latin typeface="Calibri" pitchFamily="34" charset="0"/>
              </a:rPr>
              <a:t>Ερωτήσεων (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Query Reformulation</a:t>
            </a:r>
            <a:r>
              <a:rPr lang="el-GR" altLang="en-US" sz="2400" dirty="0" smtClean="0">
                <a:latin typeface="Calibri" pitchFamily="34" charset="0"/>
              </a:rPr>
              <a:t>)</a:t>
            </a:r>
            <a:endParaRPr lang="el-GR" altLang="en-US" sz="2400" dirty="0">
              <a:latin typeface="Calibri" pitchFamily="34" charset="0"/>
            </a:endParaRPr>
          </a:p>
          <a:p>
            <a:pPr marL="457200" lvl="1" indent="0">
              <a:buClr>
                <a:srgbClr val="000099"/>
              </a:buClr>
              <a:buNone/>
            </a:pPr>
            <a:r>
              <a:rPr lang="el-GR" altLang="en-US" sz="2000" dirty="0" err="1" smtClean="0">
                <a:latin typeface="Calibri" pitchFamily="34" charset="0"/>
              </a:rPr>
              <a:t>Ψευδο</a:t>
            </a:r>
            <a:r>
              <a:rPr lang="el-GR" altLang="en-US" sz="2000" dirty="0" smtClean="0">
                <a:latin typeface="Calibri" pitchFamily="34" charset="0"/>
              </a:rPr>
              <a:t>-ανάδραση </a:t>
            </a:r>
            <a:r>
              <a:rPr lang="el-GR" altLang="en-US" sz="2000" dirty="0">
                <a:latin typeface="Calibri" pitchFamily="34" charset="0"/>
              </a:rPr>
              <a:t>συνάφειας </a:t>
            </a:r>
            <a:r>
              <a:rPr lang="el-GR" altLang="en-US" sz="2000" dirty="0" smtClean="0">
                <a:latin typeface="Calibri" pitchFamily="34" charset="0"/>
              </a:rPr>
              <a:t>(</a:t>
            </a:r>
            <a:r>
              <a:rPr lang="en-US" altLang="en-US" sz="2000" dirty="0" smtClean="0">
                <a:latin typeface="Calibri" pitchFamily="34" charset="0"/>
              </a:rPr>
              <a:t>Pseudo relevance feedback</a:t>
            </a:r>
            <a:r>
              <a:rPr lang="el-GR" altLang="en-US" sz="2000" dirty="0" smtClean="0">
                <a:latin typeface="Calibri" pitchFamily="34" charset="0"/>
              </a:rPr>
              <a:t>)</a:t>
            </a:r>
            <a:endParaRPr lang="el-GR" altLang="en-US" sz="2000" dirty="0">
              <a:latin typeface="Calibri" pitchFamily="34" charset="0"/>
            </a:endParaRPr>
          </a:p>
          <a:p>
            <a:pPr>
              <a:buClr>
                <a:srgbClr val="000099"/>
              </a:buClr>
              <a:buFont typeface="+mj-lt"/>
              <a:buAutoNum type="arabicPeriod"/>
            </a:pPr>
            <a:r>
              <a:rPr lang="el-GR" altLang="en-US" sz="2400" dirty="0">
                <a:latin typeface="Calibri" pitchFamily="34" charset="0"/>
              </a:rPr>
              <a:t>Επέκταση </a:t>
            </a:r>
            <a:r>
              <a:rPr lang="el-GR" altLang="en-US" sz="2400" dirty="0" smtClean="0">
                <a:latin typeface="Calibri" pitchFamily="34" charset="0"/>
              </a:rPr>
              <a:t>Επερωτήσεων (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Query Expansion</a:t>
            </a:r>
            <a:r>
              <a:rPr lang="en-US" altLang="en-US" sz="2400" dirty="0" smtClean="0">
                <a:latin typeface="Calibri" pitchFamily="34" charset="0"/>
              </a:rPr>
              <a:t>)</a:t>
            </a:r>
            <a:endParaRPr lang="el-GR" altLang="en-US" sz="24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Επέκταση ερώτησης (νέοι όροι και βάρη)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582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2.074 new 		15.106 space</a:t>
            </a: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30.816 satellite 		5.660 application</a:t>
            </a: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5.991 </a:t>
            </a:r>
            <a:r>
              <a:rPr lang="en-US" altLang="zh-CN" dirty="0" err="1">
                <a:ea typeface="宋体" charset="-122"/>
              </a:rPr>
              <a:t>nasa</a:t>
            </a:r>
            <a:r>
              <a:rPr lang="en-US" altLang="zh-CN" dirty="0">
                <a:ea typeface="宋体" charset="-122"/>
              </a:rPr>
              <a:t> 		5.196 </a:t>
            </a:r>
            <a:r>
              <a:rPr lang="en-US" altLang="zh-CN" dirty="0" err="1">
                <a:ea typeface="宋体" charset="-122"/>
              </a:rPr>
              <a:t>eos</a:t>
            </a:r>
            <a:endParaRPr lang="en-US" altLang="zh-CN" dirty="0">
              <a:ea typeface="宋体" charset="-122"/>
            </a:endParaRP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4.196 launch 		3.972 aster</a:t>
            </a: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3.516 instrument 	3.446 </a:t>
            </a:r>
            <a:r>
              <a:rPr lang="en-US" altLang="zh-CN" dirty="0" err="1">
                <a:ea typeface="宋体" charset="-122"/>
              </a:rPr>
              <a:t>arianespace</a:t>
            </a:r>
            <a:endParaRPr lang="en-US" altLang="zh-CN" dirty="0">
              <a:ea typeface="宋体" charset="-122"/>
            </a:endParaRP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3.004 </a:t>
            </a:r>
            <a:r>
              <a:rPr lang="en-US" altLang="zh-CN" dirty="0" err="1">
                <a:ea typeface="宋体" charset="-122"/>
              </a:rPr>
              <a:t>bundespost</a:t>
            </a:r>
            <a:r>
              <a:rPr lang="en-US" altLang="zh-CN" dirty="0">
                <a:ea typeface="宋体" charset="-122"/>
              </a:rPr>
              <a:t> 	2.806 </a:t>
            </a:r>
            <a:r>
              <a:rPr lang="en-US" altLang="zh-CN" dirty="0" err="1">
                <a:ea typeface="宋体" charset="-122"/>
              </a:rPr>
              <a:t>ss</a:t>
            </a:r>
            <a:endParaRPr lang="en-US" altLang="zh-CN" dirty="0">
              <a:ea typeface="宋体" charset="-122"/>
            </a:endParaRP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2.790 rocket 		2.053 scientist</a:t>
            </a: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2.003 broadcast 	1.172 earth</a:t>
            </a:r>
          </a:p>
          <a:p>
            <a:pPr marL="0" indent="0">
              <a:buNone/>
            </a:pPr>
            <a:r>
              <a:rPr lang="en-US" altLang="zh-CN" dirty="0">
                <a:ea typeface="宋体" charset="-122"/>
              </a:rPr>
              <a:t>0.836 oil 			0.646 measure</a:t>
            </a:r>
          </a:p>
        </p:txBody>
      </p:sp>
    </p:spTree>
    <p:extLst>
      <p:ext uri="{BB962C8B-B14F-4D97-AF65-F5344CB8AC3E}">
        <p14:creationId xmlns:p14="http://schemas.microsoft.com/office/powerpoint/2010/main" val="29123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Κορυφαία 8 αποτελέσματα μετά την </a:t>
            </a:r>
            <a:r>
              <a:rPr lang="el-GR" altLang="zh-CN" dirty="0" err="1" smtClean="0">
                <a:ea typeface="宋体" charset="-122"/>
              </a:rPr>
              <a:t>επαναδιατύπωση</a:t>
            </a:r>
            <a:r>
              <a:rPr lang="el-GR" altLang="zh-CN" dirty="0" smtClean="0">
                <a:ea typeface="宋体" charset="-122"/>
              </a:rPr>
              <a:t> της ερώτησης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58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429000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l-GR" altLang="zh-CN" sz="2000" dirty="0" smtClean="0">
                <a:ea typeface="宋体" charset="-122"/>
              </a:rPr>
              <a:t>*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1. 0.513, 07/09/91, NASA Scratches Environment Gear From Satellite Plan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l-GR" altLang="zh-CN" sz="2000" dirty="0" smtClean="0">
                <a:ea typeface="宋体" charset="-122"/>
              </a:rPr>
              <a:t>*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2. 0.500, 08/13/91, NASA Hasn't Scrapped Imaging Spectrometer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zh-CN" sz="2000" dirty="0">
                <a:ea typeface="宋体" charset="-122"/>
              </a:rPr>
              <a:t>   3. 0.493, 08/07/89, When the Pentagon Launches a Secret Satellite, Space Sleuths Do Some Spy Work of Their Own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zh-CN" sz="2000" dirty="0">
                <a:ea typeface="宋体" charset="-122"/>
              </a:rPr>
              <a:t>   4. 0.493, 07/31/89, NASA Uses 'Warm‘ Superconductors For Fast Circuit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l-GR" altLang="zh-CN" sz="2000" dirty="0" smtClean="0">
                <a:ea typeface="宋体" charset="-122"/>
              </a:rPr>
              <a:t>*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>
                <a:ea typeface="宋体" charset="-122"/>
              </a:rPr>
              <a:t>5. 0.492, 12/02/87, Telecommunications Tale of Two Companies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zh-CN" sz="2000" dirty="0">
                <a:ea typeface="宋体" charset="-122"/>
              </a:rPr>
              <a:t>   6. 0.491, 07/09/91, Soviets May Adapt Parts of SS-20 Missile For Commercial Use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zh-CN" sz="2000" dirty="0">
                <a:ea typeface="宋体" charset="-122"/>
              </a:rPr>
              <a:t>   7. 0.490, 07/12/88, Gaping Gap: Pentagon Lags in Race To Match the Soviets In Rocket Launchers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zh-CN" sz="2000" dirty="0">
                <a:ea typeface="宋体" charset="-122"/>
              </a:rPr>
              <a:t>   8. 0.490, 06/14/90, Rescue of Satellite By Space Agency To Cost $90 Million</a:t>
            </a:r>
          </a:p>
        </p:txBody>
      </p:sp>
    </p:spTree>
    <p:extLst>
      <p:ext uri="{BB962C8B-B14F-4D97-AF65-F5344CB8AC3E}">
        <p14:creationId xmlns:p14="http://schemas.microsoft.com/office/powerpoint/2010/main" val="31958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l-GR" altLang="en-US" dirty="0" smtClean="0"/>
              <a:t>Στρατηγικές αξιολόγησης</a:t>
            </a:r>
            <a:endParaRPr lang="en-GB" altLang="en-US" dirty="0"/>
          </a:p>
        </p:txBody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200" dirty="0" smtClean="0"/>
              <a:t>Χρησιμοποίησε την</a:t>
            </a:r>
            <a:r>
              <a:rPr lang="en-GB" altLang="en-US" sz="2200" dirty="0" smtClean="0"/>
              <a:t> </a:t>
            </a:r>
            <a:r>
              <a:rPr lang="en-GB" altLang="en-US" sz="2200" i="1" dirty="0"/>
              <a:t>q</a:t>
            </a:r>
            <a:r>
              <a:rPr lang="en-GB" altLang="en-US" sz="2200" i="1" baseline="-25000" dirty="0"/>
              <a:t>0</a:t>
            </a:r>
            <a:r>
              <a:rPr lang="en-GB" altLang="en-US" sz="2200" dirty="0"/>
              <a:t> </a:t>
            </a:r>
            <a:r>
              <a:rPr lang="el-GR" altLang="en-US" sz="2200" dirty="0" smtClean="0"/>
              <a:t>και υπολόγισε την ανάκληση και την ακρίβεια </a:t>
            </a:r>
          </a:p>
          <a:p>
            <a:r>
              <a:rPr lang="el-GR" altLang="en-US" sz="2200" dirty="0"/>
              <a:t>Χρησιμοποίησε την</a:t>
            </a:r>
            <a:r>
              <a:rPr lang="en-GB" altLang="en-US" sz="2200" dirty="0" smtClean="0"/>
              <a:t> </a:t>
            </a:r>
            <a:r>
              <a:rPr lang="en-GB" altLang="en-US" sz="2200" dirty="0" err="1"/>
              <a:t>q</a:t>
            </a:r>
            <a:r>
              <a:rPr lang="en-GB" altLang="en-US" sz="2200" i="1" baseline="-25000" dirty="0" err="1"/>
              <a:t>m</a:t>
            </a:r>
            <a:r>
              <a:rPr lang="en-GB" altLang="en-US" sz="2200" dirty="0"/>
              <a:t> </a:t>
            </a:r>
            <a:r>
              <a:rPr lang="el-GR" altLang="en-US" sz="2200" dirty="0"/>
              <a:t>και υπολόγισε την ανάκληση και την ακρίβεια </a:t>
            </a:r>
          </a:p>
          <a:p>
            <a:pPr lvl="1"/>
            <a:r>
              <a:rPr lang="el-GR" altLang="en-US" sz="2000" dirty="0" smtClean="0"/>
              <a:t>Χρήση όλων των εγγράφων της συλλογής </a:t>
            </a:r>
          </a:p>
          <a:p>
            <a:pPr lvl="2"/>
            <a:r>
              <a:rPr lang="el-GR" altLang="en-US" sz="1600" dirty="0" smtClean="0"/>
              <a:t>Γιατί δεν είναι «τίμιο»; </a:t>
            </a:r>
          </a:p>
          <a:p>
            <a:pPr lvl="1"/>
            <a:r>
              <a:rPr lang="el-GR" altLang="en-US" sz="2000" dirty="0" smtClean="0"/>
              <a:t>Χρήση των υπόλοιπων εγγράφων (</a:t>
            </a:r>
            <a:r>
              <a:rPr lang="en-GB" altLang="en-US" sz="2000" dirty="0" smtClean="0"/>
              <a:t>residual collection</a:t>
            </a:r>
            <a:r>
              <a:rPr lang="el-GR" altLang="en-US" sz="2000" dirty="0" smtClean="0"/>
              <a:t>) </a:t>
            </a:r>
            <a:r>
              <a:rPr lang="en-GB" altLang="en-US" sz="2000" dirty="0" smtClean="0"/>
              <a:t> (</a:t>
            </a:r>
            <a:r>
              <a:rPr lang="el-GR" altLang="en-US" sz="2000" dirty="0" smtClean="0"/>
              <a:t>όλα τα έγγραφα - αυτά που έχουν αξιολογηθεί</a:t>
            </a:r>
            <a:r>
              <a:rPr lang="en-GB" altLang="en-US" sz="2000" dirty="0" smtClean="0"/>
              <a:t>)</a:t>
            </a:r>
            <a:endParaRPr lang="el-GR" altLang="en-US" sz="2000" dirty="0" smtClean="0"/>
          </a:p>
          <a:p>
            <a:pPr lvl="2"/>
            <a:r>
              <a:rPr lang="el-GR" altLang="en-US" sz="1600" dirty="0" smtClean="0"/>
              <a:t>Πρόβλημα, ειδικά αν τα συναφή είναι λίγα</a:t>
            </a:r>
          </a:p>
          <a:p>
            <a:pPr lvl="1"/>
            <a:r>
              <a:rPr lang="el-GR" altLang="en-US" sz="2000" dirty="0"/>
              <a:t>Χρήση διαφορετικών συλλογών για την ανατροφοδότηση και την </a:t>
            </a:r>
            <a:r>
              <a:rPr lang="el-GR" altLang="en-US" sz="2000" dirty="0" smtClean="0"/>
              <a:t>αξιολόγηση</a:t>
            </a:r>
          </a:p>
          <a:p>
            <a:pPr lvl="1"/>
            <a:endParaRPr lang="el-GR" altLang="en-US" sz="2200" dirty="0" smtClean="0"/>
          </a:p>
          <a:p>
            <a:r>
              <a:rPr lang="el-GR" altLang="en-US" sz="2200" dirty="0" smtClean="0"/>
              <a:t>Εμπειρικά ένας γύρος ανατροφοδότησης είναι χρήσιμος, μερικές φορές ένας δεύτερος είναι οριακά χρήσιμος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526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altLang="en-US"/>
              <a:t>Ανάκτη</a:t>
            </a:r>
            <a:r>
              <a:rPr lang="en-US" altLang="en-US"/>
              <a:t>σ</a:t>
            </a:r>
            <a:r>
              <a:rPr lang="el-GR" altLang="en-US"/>
              <a:t>η </a:t>
            </a:r>
            <a:r>
              <a:rPr lang="en-US" altLang="en-US"/>
              <a:t>Π</a:t>
            </a:r>
            <a:r>
              <a:rPr lang="el-GR" altLang="en-US"/>
              <a:t>ληροφορίας 2009-</a:t>
            </a:r>
            <a:r>
              <a:rPr lang="en-US" altLang="en-US"/>
              <a:t>2</a:t>
            </a:r>
            <a:r>
              <a:rPr lang="el-GR" altLang="en-US"/>
              <a:t>010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3BDB43-8A34-47BE-AC4C-8DB99B361CF3}" type="slidenum">
              <a:rPr lang="el-GR" altLang="en-US"/>
              <a:pPr/>
              <a:t>33</a:t>
            </a:fld>
            <a:endParaRPr lang="el-GR" altLang="en-US"/>
          </a:p>
        </p:txBody>
      </p:sp>
      <p:sp>
        <p:nvSpPr>
          <p:cNvPr id="33797" name="Rectangle 2050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l-GR" altLang="en-US" sz="3200"/>
              <a:t>Ανάδραση Συνάφειας στον Παγκόσμιο  Ιστό</a:t>
            </a:r>
          </a:p>
        </p:txBody>
      </p:sp>
      <p:sp>
        <p:nvSpPr>
          <p:cNvPr id="1683459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16339"/>
            <a:ext cx="8229600" cy="1825625"/>
          </a:xfrm>
        </p:spPr>
        <p:txBody>
          <a:bodyPr/>
          <a:lstStyle/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400">
                <a:latin typeface="Calibri" pitchFamily="34" charset="0"/>
              </a:rPr>
              <a:t>Some search engines offer a </a:t>
            </a:r>
            <a:r>
              <a:rPr lang="en-US" altLang="en-US" sz="2400" i="1" u="sng">
                <a:latin typeface="Calibri" pitchFamily="34" charset="0"/>
              </a:rPr>
              <a:t>similar/related pages</a:t>
            </a:r>
            <a:r>
              <a:rPr lang="en-US" altLang="en-US" sz="2400">
                <a:latin typeface="Calibri" pitchFamily="34" charset="0"/>
              </a:rPr>
              <a:t> feature (simplest form of relevance feedback)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b="1">
                <a:solidFill>
                  <a:srgbClr val="006600"/>
                </a:solidFill>
                <a:latin typeface="Calibri" pitchFamily="34" charset="0"/>
              </a:rPr>
              <a:t>Πολλές φορές ο υπολογισμός αυτών των όμοιων/σχετικών σελίδων δεν γίνεται βάσει του περιεχομένου αλλά βάσει της δομής του γράφου (ανάλυση συνδέσμων). Ο υπολογισμός είναι αρκετά πιο γρήγορος.</a:t>
            </a:r>
            <a:endParaRPr lang="en-US" altLang="en-US" sz="2000" b="1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33799" name="Picture 2052" descr="GoogleRelFed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1600201"/>
            <a:ext cx="485188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Oval 2053"/>
          <p:cNvSpPr>
            <a:spLocks noChangeArrowheads="1"/>
          </p:cNvSpPr>
          <p:nvPr/>
        </p:nvSpPr>
        <p:spPr bwMode="auto">
          <a:xfrm>
            <a:off x="4681904" y="2659114"/>
            <a:ext cx="1418492" cy="649188"/>
          </a:xfrm>
          <a:prstGeom prst="ellips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28321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8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59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E5DA24-41AC-426A-924A-1198D7F4E94E}" type="slidenum">
              <a:rPr lang="el-GR" altLang="en-US"/>
              <a:pPr/>
              <a:t>34</a:t>
            </a:fld>
            <a:endParaRPr lang="el-GR" alt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Excite Relevance Feedback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41273" cy="3381375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dirty="0">
                <a:solidFill>
                  <a:schemeClr val="folHlink"/>
                </a:solidFill>
                <a:latin typeface="Calibri" pitchFamily="34" charset="0"/>
                <a:ea typeface="宋体" charset="-122"/>
              </a:rPr>
              <a:t>Spink et al. 2000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zh-CN" sz="2400" dirty="0">
                <a:latin typeface="Calibri" pitchFamily="34" charset="0"/>
                <a:ea typeface="宋体" charset="-122"/>
              </a:rPr>
              <a:t>Only about 4% of query sessions from a user used relevance feedback option</a:t>
            </a: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zh-CN" dirty="0">
                <a:latin typeface="Calibri" pitchFamily="34" charset="0"/>
                <a:ea typeface="宋体" charset="-122"/>
              </a:rPr>
              <a:t>Expressed as “More like this” link next to each result</a:t>
            </a: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endParaRPr lang="en-US" altLang="zh-CN" dirty="0">
              <a:latin typeface="Calibri" pitchFamily="34" charset="0"/>
              <a:ea typeface="宋体" charset="-122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zh-CN" sz="2400" dirty="0">
                <a:latin typeface="Calibri" pitchFamily="34" charset="0"/>
                <a:ea typeface="宋体" charset="-122"/>
              </a:rPr>
              <a:t>But about 70% of users only looked at first page of results and didn’t pursue things further</a:t>
            </a: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zh-CN" dirty="0">
                <a:latin typeface="Calibri" pitchFamily="34" charset="0"/>
                <a:ea typeface="宋体" charset="-122"/>
              </a:rPr>
              <a:t>So 4% is about 1/8 of people extending search</a:t>
            </a:r>
          </a:p>
          <a:p>
            <a:pPr lvl="1">
              <a:buClr>
                <a:schemeClr val="folHlink"/>
              </a:buClr>
              <a:buFont typeface="Wingdings" pitchFamily="2" charset="2"/>
              <a:buChar char="§"/>
            </a:pPr>
            <a:endParaRPr lang="en-US" altLang="zh-CN" dirty="0">
              <a:latin typeface="Calibri" pitchFamily="34" charset="0"/>
              <a:ea typeface="宋体" charset="-122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altLang="zh-CN" sz="2400" dirty="0">
                <a:latin typeface="Calibri" pitchFamily="34" charset="0"/>
                <a:ea typeface="宋体" charset="-122"/>
              </a:rPr>
              <a:t>Relevance feedback improved results about 2/3 of the time</a:t>
            </a:r>
          </a:p>
        </p:txBody>
      </p:sp>
    </p:spTree>
    <p:extLst>
      <p:ext uri="{BB962C8B-B14F-4D97-AF65-F5344CB8AC3E}">
        <p14:creationId xmlns:p14="http://schemas.microsoft.com/office/powerpoint/2010/main" val="140850947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DB827-5EE7-49B2-AD3D-13F11ED4DCFF}" type="slidenum">
              <a:rPr lang="el-GR" altLang="en-US"/>
              <a:pPr/>
              <a:t>35</a:t>
            </a:fld>
            <a:endParaRPr lang="el-GR" alt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err="1"/>
              <a:t>Ψευδο</a:t>
            </a:r>
            <a:r>
              <a:rPr lang="en-US" altLang="en-US" sz="3200" dirty="0"/>
              <a:t>ανάδραση </a:t>
            </a:r>
            <a:r>
              <a:rPr lang="el-GR" altLang="en-US" sz="3200" dirty="0"/>
              <a:t>Συνάφειας</a:t>
            </a:r>
            <a:r>
              <a:rPr lang="en-US" altLang="en-US" sz="3200" dirty="0"/>
              <a:t> </a:t>
            </a:r>
            <a:r>
              <a:rPr lang="el-GR" altLang="en-US" sz="3200" dirty="0" smtClean="0"/>
              <a:t>(</a:t>
            </a:r>
            <a:r>
              <a:rPr lang="en-US" altLang="en-US" sz="3200" dirty="0" smtClean="0"/>
              <a:t>Pseudo </a:t>
            </a:r>
            <a:r>
              <a:rPr lang="en-US" altLang="en-US" sz="3200" dirty="0"/>
              <a:t>Relevance </a:t>
            </a:r>
            <a:r>
              <a:rPr lang="en-US" altLang="en-US" sz="3200" dirty="0" smtClean="0"/>
              <a:t>Feedback</a:t>
            </a:r>
            <a:r>
              <a:rPr lang="el-GR" altLang="en-US" sz="3200" dirty="0" smtClean="0"/>
              <a:t>)</a:t>
            </a:r>
            <a:endParaRPr lang="el-GR" altLang="en-US" sz="320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589227" cy="3776662"/>
          </a:xfrm>
        </p:spPr>
        <p:txBody>
          <a:bodyPr/>
          <a:lstStyle/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 smtClean="0">
                <a:latin typeface="Calibri" pitchFamily="34" charset="0"/>
              </a:rPr>
              <a:t>Ανάδραση </a:t>
            </a:r>
            <a:r>
              <a:rPr lang="el-GR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χωρίς είσοδο από το χρήση</a:t>
            </a:r>
            <a:r>
              <a:rPr lang="el-GR" altLang="en-US" sz="2400" dirty="0" smtClean="0">
                <a:latin typeface="Calibri" pitchFamily="34" charset="0"/>
              </a:rPr>
              <a:t>.</a:t>
            </a:r>
            <a:endParaRPr lang="en-US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Υπόθεση ότι </a:t>
            </a:r>
            <a:r>
              <a:rPr lang="el-GR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τα κορυφαία </a:t>
            </a:r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m </a:t>
            </a:r>
            <a:r>
              <a:rPr lang="el-GR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από τα ανακτημένα έγγραφα είναι συναφή</a:t>
            </a:r>
            <a:r>
              <a:rPr lang="el-GR" altLang="en-US" sz="2400" dirty="0">
                <a:latin typeface="Calibri" pitchFamily="34" charset="0"/>
              </a:rPr>
              <a:t> (και χρήση αυτών για ανάδραση)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dirty="0">
                <a:latin typeface="Calibri" pitchFamily="34" charset="0"/>
              </a:rPr>
              <a:t>Μπορούμε επίσης να χρησιμοποιήσουμε τα τελευταία έγγραφα για αρνητική </a:t>
            </a:r>
            <a:r>
              <a:rPr lang="el-GR" altLang="en-US" dirty="0" smtClean="0">
                <a:latin typeface="Calibri" pitchFamily="34" charset="0"/>
              </a:rPr>
              <a:t>ανάδραση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Επιτρέπει την επέκταση της </a:t>
            </a:r>
            <a:r>
              <a:rPr lang="el-GR" altLang="en-US" sz="2400" dirty="0" smtClean="0">
                <a:latin typeface="Calibri" pitchFamily="34" charset="0"/>
              </a:rPr>
              <a:t>ερώτησης </a:t>
            </a:r>
            <a:r>
              <a:rPr lang="el-GR" altLang="en-US" sz="2400" dirty="0">
                <a:latin typeface="Calibri" pitchFamily="34" charset="0"/>
              </a:rPr>
              <a:t>με όρους που σχετίζονται με τους όρους της </a:t>
            </a:r>
            <a:r>
              <a:rPr lang="el-GR" altLang="en-US" sz="2400" dirty="0" smtClean="0">
                <a:latin typeface="Calibri" pitchFamily="34" charset="0"/>
              </a:rPr>
              <a:t>ερώτησης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n-US" altLang="en-US" sz="2400" dirty="0" smtClean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6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847C8-8465-4BF7-ABE2-8A34D363868F}" type="slidenum">
              <a:rPr lang="el-GR" altLang="en-US"/>
              <a:pPr/>
              <a:t>36</a:t>
            </a:fld>
            <a:endParaRPr lang="el-GR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err="1" smtClean="0"/>
              <a:t>Ψευδο</a:t>
            </a:r>
            <a:r>
              <a:rPr lang="en-US" altLang="en-US" sz="3200" dirty="0" smtClean="0"/>
              <a:t>ανάδραση </a:t>
            </a:r>
            <a:r>
              <a:rPr lang="el-GR" altLang="en-US" sz="3200" dirty="0"/>
              <a:t>Συνάφειας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918938" cy="4495800"/>
          </a:xfrm>
        </p:spPr>
        <p:txBody>
          <a:bodyPr/>
          <a:lstStyle/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Γνωστή και ως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blind</a:t>
            </a:r>
            <a:r>
              <a:rPr lang="el-GR" altLang="en-US" sz="2400" dirty="0">
                <a:latin typeface="Calibri" pitchFamily="34" charset="0"/>
              </a:rPr>
              <a:t> ή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ad</a:t>
            </a:r>
            <a:r>
              <a:rPr lang="el-GR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hoc</a:t>
            </a:r>
            <a:r>
              <a:rPr lang="el-GR" altLang="en-US" sz="2400" dirty="0" smtClean="0">
                <a:latin typeface="Calibri" pitchFamily="34" charset="0"/>
              </a:rPr>
              <a:t>, </a:t>
            </a:r>
            <a:r>
              <a:rPr lang="el-GR" altLang="en-US" sz="2400" dirty="0">
                <a:latin typeface="Calibri" pitchFamily="34" charset="0"/>
              </a:rPr>
              <a:t>χρησιμοποιεί τεχνικές </a:t>
            </a:r>
            <a:r>
              <a:rPr lang="en-US" altLang="en-US" sz="2400" dirty="0">
                <a:latin typeface="Calibri" pitchFamily="34" charset="0"/>
              </a:rPr>
              <a:t>RF</a:t>
            </a:r>
            <a:r>
              <a:rPr lang="el-GR" altLang="en-US" sz="2400" dirty="0">
                <a:latin typeface="Calibri" pitchFamily="34" charset="0"/>
              </a:rPr>
              <a:t> για να </a:t>
            </a:r>
            <a:r>
              <a:rPr lang="el-GR" altLang="en-US" sz="2400" i="1" dirty="0">
                <a:latin typeface="Calibri" pitchFamily="34" charset="0"/>
              </a:rPr>
              <a:t>βελτιώσει αυτόματα</a:t>
            </a:r>
            <a:r>
              <a:rPr lang="el-GR" altLang="en-US" sz="2400" dirty="0">
                <a:latin typeface="Calibri" pitchFamily="34" charset="0"/>
              </a:rPr>
              <a:t> την κατάταξη </a:t>
            </a:r>
            <a:r>
              <a:rPr lang="el-GR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πριν παρουσιαστούν </a:t>
            </a:r>
            <a:r>
              <a:rPr lang="el-GR" altLang="en-US" sz="2400" dirty="0" smtClean="0">
                <a:latin typeface="Calibri" pitchFamily="34" charset="0"/>
              </a:rPr>
              <a:t>τα </a:t>
            </a:r>
            <a:r>
              <a:rPr lang="el-GR" altLang="en-US" sz="2400" dirty="0">
                <a:latin typeface="Calibri" pitchFamily="34" charset="0"/>
              </a:rPr>
              <a:t>έγγραφα στο χρήστη. 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Η </a:t>
            </a:r>
            <a:r>
              <a:rPr lang="el-GR" altLang="en-US" sz="2400" dirty="0" err="1" smtClean="0"/>
              <a:t>ψευδοανάδραση</a:t>
            </a:r>
            <a:r>
              <a:rPr lang="el-GR" altLang="en-US" sz="2400" dirty="0" smtClean="0"/>
              <a:t> </a:t>
            </a:r>
            <a:r>
              <a:rPr lang="el-GR" altLang="en-US" sz="2400" dirty="0" smtClean="0">
                <a:latin typeface="Calibri" pitchFamily="34" charset="0"/>
              </a:rPr>
              <a:t>λειτουργεί </a:t>
            </a:r>
            <a:r>
              <a:rPr lang="el-GR" altLang="en-US" sz="2400" dirty="0">
                <a:latin typeface="Calibri" pitchFamily="34" charset="0"/>
              </a:rPr>
              <a:t>ικανοποιητικά για </a:t>
            </a:r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«καλά» αρχικά ερωτήματα</a:t>
            </a:r>
            <a:r>
              <a:rPr lang="el-GR" altLang="en-US" sz="2400" dirty="0">
                <a:latin typeface="Calibri" pitchFamily="34" charset="0"/>
              </a:rPr>
              <a:t> αλλά είναι αναποτελεσματική για «κακά» αρχικά ερωτήματα</a:t>
            </a:r>
            <a:r>
              <a:rPr lang="el-GR" altLang="en-US" sz="2400" dirty="0" smtClean="0">
                <a:latin typeface="Calibri" pitchFamily="34" charset="0"/>
              </a:rPr>
              <a:t>.</a:t>
            </a:r>
            <a:endParaRPr lang="el-GR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Δουλεύει ακόμα καλύτερα αν τα κορυφαία έγγραφα πρέπει να </a:t>
            </a:r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ικανοποιούν και μια </a:t>
            </a:r>
            <a:r>
              <a:rPr lang="el-GR" alt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boolean</a:t>
            </a:r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έκφραση </a:t>
            </a:r>
            <a:r>
              <a:rPr lang="el-GR" altLang="en-US" sz="2400" dirty="0">
                <a:latin typeface="Calibri" pitchFamily="34" charset="0"/>
              </a:rPr>
              <a:t>προκειμένου να χρησιμοποιηθούν για ανάδραση</a:t>
            </a:r>
          </a:p>
          <a:p>
            <a:pPr marL="457200" lvl="1" indent="0" algn="just">
              <a:buClr>
                <a:srgbClr val="000099"/>
              </a:buClr>
              <a:buNone/>
            </a:pPr>
            <a:r>
              <a:rPr lang="el-GR" altLang="en-US" dirty="0" smtClean="0">
                <a:latin typeface="Calibri" pitchFamily="34" charset="0"/>
              </a:rPr>
              <a:t>	(</a:t>
            </a:r>
            <a:r>
              <a:rPr lang="el-GR" altLang="en-US" dirty="0">
                <a:latin typeface="Calibri" pitchFamily="34" charset="0"/>
              </a:rPr>
              <a:t>π.χ. να περιέχουν όλους του όρους της επερώτησης)</a:t>
            </a:r>
          </a:p>
          <a:p>
            <a:pPr marL="0" indent="0" algn="just">
              <a:buClr>
                <a:srgbClr val="000099"/>
              </a:buClr>
              <a:buNone/>
            </a:pPr>
            <a:endParaRPr lang="el-G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6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847C8-8465-4BF7-ABE2-8A34D363868F}" type="slidenum">
              <a:rPr lang="el-GR" altLang="en-US"/>
              <a:pPr/>
              <a:t>37</a:t>
            </a:fld>
            <a:endParaRPr lang="el-GR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err="1" smtClean="0"/>
              <a:t>Ψευδο</a:t>
            </a:r>
            <a:r>
              <a:rPr lang="en-US" altLang="en-US" sz="3200" dirty="0" smtClean="0"/>
              <a:t>ανάδραση </a:t>
            </a:r>
            <a:r>
              <a:rPr lang="el-GR" altLang="en-US" sz="3200" dirty="0"/>
              <a:t>Συνάφειας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918938" cy="4495800"/>
          </a:xfrm>
        </p:spPr>
        <p:txBody>
          <a:bodyPr/>
          <a:lstStyle/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 smtClean="0">
                <a:latin typeface="Calibri" pitchFamily="34" charset="0"/>
              </a:rPr>
              <a:t>Βρέθηκε </a:t>
            </a:r>
            <a:r>
              <a:rPr lang="el-GR" altLang="en-US" sz="2400" dirty="0">
                <a:latin typeface="Calibri" pitchFamily="34" charset="0"/>
              </a:rPr>
              <a:t>να </a:t>
            </a:r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βελτιώνει </a:t>
            </a:r>
            <a:r>
              <a:rPr lang="el-GR" altLang="en-US" sz="2400" dirty="0">
                <a:latin typeface="Calibri" pitchFamily="34" charset="0"/>
              </a:rPr>
              <a:t>την απόδοση στο διαγωνισμό του </a:t>
            </a:r>
            <a:r>
              <a:rPr lang="el-GR" altLang="en-US" sz="2400" dirty="0" smtClean="0">
                <a:latin typeface="Calibri" pitchFamily="34" charset="0"/>
              </a:rPr>
              <a:t>TREC</a:t>
            </a:r>
          </a:p>
          <a:p>
            <a:pPr marL="342900" lvl="1" indent="-342900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zh-CN" dirty="0" smtClean="0">
                <a:ea typeface="宋体" charset="-122"/>
              </a:rPr>
              <a:t>Κίνδυνος </a:t>
            </a:r>
            <a:r>
              <a:rPr lang="en-US" altLang="zh-CN" dirty="0" smtClean="0">
                <a:ea typeface="宋体" charset="-122"/>
              </a:rPr>
              <a:t>query </a:t>
            </a:r>
            <a:r>
              <a:rPr lang="en-US" altLang="zh-CN" dirty="0">
                <a:ea typeface="宋体" charset="-122"/>
              </a:rPr>
              <a:t>drift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2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Indirect </a:t>
            </a:r>
            <a:r>
              <a:rPr lang="el-GR" altLang="zh-CN" dirty="0" smtClean="0">
                <a:ea typeface="宋体" charset="-122"/>
              </a:rPr>
              <a:t>(έμμεσο) </a:t>
            </a:r>
            <a:r>
              <a:rPr lang="en-US" altLang="zh-CN" dirty="0" smtClean="0">
                <a:ea typeface="宋体" charset="-122"/>
              </a:rPr>
              <a:t>relevance </a:t>
            </a:r>
            <a:r>
              <a:rPr lang="en-US" altLang="zh-CN" dirty="0">
                <a:ea typeface="宋体" charset="-122"/>
              </a:rPr>
              <a:t>feedback</a:t>
            </a:r>
          </a:p>
        </p:txBody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On the web, </a:t>
            </a:r>
            <a:r>
              <a:rPr lang="en-US" altLang="zh-CN" dirty="0" err="1">
                <a:ea typeface="宋体" charset="-122"/>
              </a:rPr>
              <a:t>DirectHit</a:t>
            </a:r>
            <a:r>
              <a:rPr lang="en-US" altLang="zh-CN" dirty="0">
                <a:ea typeface="宋体" charset="-122"/>
              </a:rPr>
              <a:t> introduced a form of </a:t>
            </a:r>
            <a:r>
              <a:rPr lang="en-US" altLang="zh-CN" dirty="0">
                <a:solidFill>
                  <a:schemeClr val="folHlink"/>
                </a:solidFill>
                <a:ea typeface="宋体" charset="-122"/>
              </a:rPr>
              <a:t>indirect</a:t>
            </a:r>
            <a:r>
              <a:rPr lang="en-US" altLang="zh-CN" dirty="0">
                <a:ea typeface="宋体" charset="-122"/>
              </a:rPr>
              <a:t> relevance feedback.</a:t>
            </a:r>
          </a:p>
          <a:p>
            <a:r>
              <a:rPr lang="en-US" altLang="zh-CN" dirty="0" err="1">
                <a:ea typeface="宋体" charset="-122"/>
              </a:rPr>
              <a:t>DirectHit</a:t>
            </a:r>
            <a:r>
              <a:rPr lang="en-US" altLang="zh-CN" dirty="0">
                <a:ea typeface="宋体" charset="-122"/>
              </a:rPr>
              <a:t> ranked documents higher that users look at more often.</a:t>
            </a:r>
          </a:p>
          <a:p>
            <a:pPr lvl="1"/>
            <a:r>
              <a:rPr lang="en-US" altLang="zh-CN" dirty="0">
                <a:ea typeface="宋体" charset="-122"/>
              </a:rPr>
              <a:t>Clicked on links are assumed likely to be relevant</a:t>
            </a:r>
          </a:p>
          <a:p>
            <a:pPr lvl="2"/>
            <a:r>
              <a:rPr lang="en-US" altLang="zh-CN" dirty="0">
                <a:ea typeface="宋体" charset="-122"/>
              </a:rPr>
              <a:t>Assuming the displayed summaries are good, etc.</a:t>
            </a:r>
          </a:p>
          <a:p>
            <a:r>
              <a:rPr lang="en-US" altLang="zh-CN" dirty="0">
                <a:ea typeface="宋体" charset="-122"/>
              </a:rPr>
              <a:t>Globally: Not user or query specific.</a:t>
            </a:r>
          </a:p>
          <a:p>
            <a:r>
              <a:rPr lang="en-US" altLang="zh-CN" dirty="0">
                <a:ea typeface="宋体" charset="-122"/>
              </a:rPr>
              <a:t>This is the general area of clickstream mining</a:t>
            </a:r>
          </a:p>
          <a:p>
            <a:pPr>
              <a:buFont typeface="Wingdings" charset="2"/>
              <a:buNone/>
            </a:pP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9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DB827-5EE7-49B2-AD3D-13F11ED4DCFF}" type="slidenum">
              <a:rPr lang="el-GR" altLang="en-US"/>
              <a:pPr/>
              <a:t>39</a:t>
            </a:fld>
            <a:endParaRPr lang="el-GR" alt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Δυναμική Αναζήτηση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36574" cy="3746500"/>
          </a:xfrm>
        </p:spPr>
        <p:txBody>
          <a:bodyPr/>
          <a:lstStyle/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Κατά ένα μεγάλο μέρος </a:t>
            </a:r>
            <a:r>
              <a:rPr lang="el-GR" altLang="en-US" sz="2400" dirty="0" smtClean="0">
                <a:latin typeface="Calibri" pitchFamily="34" charset="0"/>
              </a:rPr>
              <a:t>υπάρχει </a:t>
            </a:r>
            <a:r>
              <a:rPr lang="el-GR" altLang="en-US" sz="2400" dirty="0">
                <a:latin typeface="Calibri" pitchFamily="34" charset="0"/>
              </a:rPr>
              <a:t>η παραδοχή ότι η πληροφορία που αναζητεί ο χρήστης δε μεταβάλλεται κατά τη διάρκεια της αναζήτησης.</a:t>
            </a:r>
            <a:endParaRPr lang="en-US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18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Αν αυτό δεν συμβαίνει, τότε τα έγγραφα που χαρακτηρίστηκαν σχετικά στην αρχή της αναζήτησης μπορεί να μην είναι καλά παραδείγματα για το τι θεωρεί ο χρήστης σχετικό μετά.</a:t>
            </a:r>
            <a:endParaRPr lang="en-US" altLang="en-US" sz="24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1800" dirty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400" dirty="0">
                <a:latin typeface="Calibri" pitchFamily="34" charset="0"/>
              </a:rPr>
              <a:t>Με χρήση </a:t>
            </a:r>
            <a:r>
              <a:rPr lang="en-US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ageing component</a:t>
            </a:r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l-GR" altLang="en-US" sz="2400" dirty="0">
                <a:latin typeface="Calibri" pitchFamily="34" charset="0"/>
              </a:rPr>
              <a:t>μπορεί να μειώνεται το βάρος ενός όρου όσο περνάει ο χρόνος ώστε να έχει μικρότερη επίδραση στην εύρεση εγγράφων.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6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Γιατί τη χρειαζόμαστε;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Έχει παρατηρηθεί  ότι οι χρήστες των ΣΑΠ  δαπανούν πολύ χρόνο </a:t>
            </a:r>
            <a:r>
              <a:rPr lang="el-GR" alt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αναδιατυπώνοντας</a:t>
            </a:r>
            <a:r>
              <a:rPr lang="el-GR" altLang="en-US" sz="2000" dirty="0" smtClean="0">
                <a:latin typeface="Calibri" pitchFamily="34" charset="0"/>
              </a:rPr>
              <a:t> την αρχική τους ερώτηση προκειμένου να βρουν ικανοποιητικά έγγραφα</a:t>
            </a:r>
          </a:p>
          <a:p>
            <a:pPr marL="0" indent="0" algn="just">
              <a:buClr>
                <a:srgbClr val="000099"/>
              </a:buClr>
              <a:buNone/>
            </a:pPr>
            <a:endParaRPr lang="el-GR" altLang="en-US" sz="800" dirty="0" smtClean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Πιθανές αιτίες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ο χρήστης </a:t>
            </a:r>
            <a:r>
              <a:rPr lang="el-GR" altLang="en-US" sz="2000" i="1" dirty="0" smtClean="0">
                <a:latin typeface="Calibri" pitchFamily="34" charset="0"/>
              </a:rPr>
              <a:t>δε γνωρίζει </a:t>
            </a:r>
            <a:r>
              <a:rPr lang="el-GR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το περιεχόμενο </a:t>
            </a:r>
            <a:r>
              <a:rPr lang="el-GR" altLang="en-US" sz="2000" dirty="0" smtClean="0">
                <a:latin typeface="Calibri" pitchFamily="34" charset="0"/>
              </a:rPr>
              <a:t>των υποκείμενων εγγράφων 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το </a:t>
            </a:r>
            <a:r>
              <a:rPr lang="el-GR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λεξιλόγιο</a:t>
            </a:r>
            <a:r>
              <a:rPr lang="el-GR" altLang="en-US" sz="2000" dirty="0" smtClean="0">
                <a:latin typeface="Calibri" pitchFamily="34" charset="0"/>
              </a:rPr>
              <a:t> του χρήστη μπορεί να </a:t>
            </a:r>
            <a:r>
              <a:rPr lang="el-GR" alt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διαφέρει </a:t>
            </a:r>
            <a:r>
              <a:rPr lang="el-GR" altLang="en-US" sz="2000" dirty="0" smtClean="0">
                <a:latin typeface="Calibri" pitchFamily="34" charset="0"/>
              </a:rPr>
              <a:t>από αυτό της συλλογής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η αρχική ερώτηση μπορεί να είναι </a:t>
            </a:r>
            <a:r>
              <a:rPr lang="el-GR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πιο γενική ή πιο ειδική </a:t>
            </a:r>
            <a:r>
              <a:rPr lang="el-GR" altLang="en-US" sz="2000" dirty="0" smtClean="0">
                <a:latin typeface="Calibri" pitchFamily="34" charset="0"/>
              </a:rPr>
              <a:t>από αυτή που θα έπρεπε (καταλήγοντας είτε σε πάρα πολλά ή σε πολύ λίγα έγγραφα)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800" dirty="0" smtClean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Η αρχική ερώτηση μπορεί να θεωρηθεί ως η πρώτη προσπάθεια έκφρασης της πληροφοριακής ανάγκης του χρήστη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endParaRPr lang="el-GR" altLang="en-US" sz="2000" dirty="0" smtClean="0">
              <a:latin typeface="Calibri" pitchFamily="34" charset="0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l-GR" altLang="en-US" sz="2000" dirty="0" smtClean="0">
                <a:latin typeface="Calibri" pitchFamily="34" charset="0"/>
              </a:rPr>
              <a:t>Ανάγκη για τεχνικές αντιμετώπισης αυτού του προβλήματος</a:t>
            </a:r>
            <a:endParaRPr lang="el-GR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Επέκταση Ερώτησης (</a:t>
            </a:r>
            <a:r>
              <a:rPr lang="en-US" altLang="zh-CN" dirty="0" smtClean="0">
                <a:ea typeface="宋体" charset="-122"/>
              </a:rPr>
              <a:t>Query Expansion</a:t>
            </a:r>
            <a:r>
              <a:rPr lang="el-GR" altLang="zh-CN" dirty="0" smtClean="0">
                <a:ea typeface="宋体" charset="-122"/>
              </a:rPr>
              <a:t>)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Στην ανατροφοδότηση συνάφειας, οι χρήστες δίνουν επιπρόσθετη πληροφορία (συναφή/μη συναφή) στα </a:t>
            </a:r>
            <a:r>
              <a:rPr lang="el-GR" altLang="zh-CN" dirty="0" smtClean="0">
                <a:solidFill>
                  <a:schemeClr val="folHlink"/>
                </a:solidFill>
                <a:ea typeface="宋体" charset="-122"/>
              </a:rPr>
              <a:t>έγγραφα</a:t>
            </a:r>
            <a:r>
              <a:rPr lang="en-US" altLang="zh-CN" dirty="0" smtClean="0">
                <a:ea typeface="宋体" charset="-122"/>
              </a:rPr>
              <a:t>, </a:t>
            </a:r>
            <a:r>
              <a:rPr lang="el-GR" altLang="zh-CN" dirty="0" smtClean="0">
                <a:ea typeface="宋体" charset="-122"/>
              </a:rPr>
              <a:t>η οποία χρειάζεται για να επαναπροσδιοριστούν τα βάρη των όρων στα έγγραφα </a:t>
            </a:r>
          </a:p>
          <a:p>
            <a:r>
              <a:rPr lang="el-GR" altLang="zh-CN" dirty="0" smtClean="0">
                <a:ea typeface="宋体" charset="-122"/>
              </a:rPr>
              <a:t>Στην επέκταση της ερώτησης, οι χρήστες δίνουν </a:t>
            </a:r>
            <a:r>
              <a:rPr lang="el-GR" altLang="zh-CN" dirty="0">
                <a:ea typeface="宋体" charset="-122"/>
              </a:rPr>
              <a:t>επιπρόσθετη πληροφορία </a:t>
            </a:r>
            <a:r>
              <a:rPr lang="en-US" altLang="zh-CN" dirty="0" smtClean="0">
                <a:ea typeface="宋体" charset="-122"/>
              </a:rPr>
              <a:t>(</a:t>
            </a:r>
            <a:r>
              <a:rPr lang="el-GR" altLang="zh-CN" dirty="0" smtClean="0">
                <a:ea typeface="宋体" charset="-122"/>
              </a:rPr>
              <a:t>καλός</a:t>
            </a:r>
            <a:r>
              <a:rPr lang="en-US" altLang="zh-CN" dirty="0" smtClean="0">
                <a:ea typeface="宋体" charset="-122"/>
              </a:rPr>
              <a:t>/</a:t>
            </a:r>
            <a:r>
              <a:rPr lang="el-GR" altLang="zh-CN" dirty="0" smtClean="0">
                <a:ea typeface="宋体" charset="-122"/>
              </a:rPr>
              <a:t>κακός όρος αναζήτησης</a:t>
            </a:r>
            <a:r>
              <a:rPr lang="en-US" altLang="zh-CN" dirty="0" smtClean="0">
                <a:ea typeface="宋体" charset="-122"/>
              </a:rPr>
              <a:t>) </a:t>
            </a:r>
            <a:r>
              <a:rPr lang="el-GR" altLang="zh-CN" dirty="0" smtClean="0">
                <a:ea typeface="宋体" charset="-122"/>
              </a:rPr>
              <a:t>σε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l-GR" altLang="zh-CN" dirty="0" smtClean="0">
                <a:solidFill>
                  <a:schemeClr val="folHlink"/>
                </a:solidFill>
                <a:ea typeface="宋体" charset="-122"/>
              </a:rPr>
              <a:t>λέξεις</a:t>
            </a:r>
            <a:r>
              <a:rPr lang="en-US" altLang="zh-CN" dirty="0" smtClean="0">
                <a:solidFill>
                  <a:schemeClr val="folHlink"/>
                </a:solidFill>
                <a:ea typeface="宋体" charset="-122"/>
              </a:rPr>
              <a:t> </a:t>
            </a:r>
            <a:r>
              <a:rPr lang="el-GR" altLang="zh-CN" dirty="0">
                <a:solidFill>
                  <a:schemeClr val="folHlink"/>
                </a:solidFill>
                <a:ea typeface="宋体" charset="-122"/>
              </a:rPr>
              <a:t>ή</a:t>
            </a:r>
            <a:r>
              <a:rPr lang="en-US" altLang="zh-CN" dirty="0" smtClean="0">
                <a:solidFill>
                  <a:schemeClr val="folHlink"/>
                </a:solidFill>
                <a:ea typeface="宋体" charset="-122"/>
              </a:rPr>
              <a:t> </a:t>
            </a:r>
            <a:r>
              <a:rPr lang="el-GR" altLang="zh-CN" dirty="0" smtClean="0">
                <a:solidFill>
                  <a:schemeClr val="folHlink"/>
                </a:solidFill>
                <a:ea typeface="宋体" charset="-122"/>
              </a:rPr>
              <a:t>φράσεις</a:t>
            </a: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2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Πως παράγεται η εναλλακτική ή επέκταση της ερώτησης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Συνήθως με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ολική ανάλυση </a:t>
            </a:r>
            <a:r>
              <a:rPr lang="el-GR" sz="2800" dirty="0" smtClean="0">
                <a:latin typeface="+mn-lt"/>
              </a:rPr>
              <a:t>(</a:t>
            </a:r>
            <a:r>
              <a:rPr lang="en-US" sz="2800" dirty="0" smtClean="0">
                <a:latin typeface="+mn-lt"/>
              </a:rPr>
              <a:t>global analysis) </a:t>
            </a:r>
            <a:r>
              <a:rPr lang="el-GR" sz="2800" dirty="0" smtClean="0">
                <a:latin typeface="+mn-lt"/>
              </a:rPr>
              <a:t>χρησιμοποιώντας μια μορφή 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θησαυρού</a:t>
            </a:r>
            <a:r>
              <a:rPr lang="el-GR" sz="2800" dirty="0" smtClean="0">
                <a:latin typeface="+mn-lt"/>
              </a:rPr>
              <a:t> (</a:t>
            </a:r>
            <a:r>
              <a:rPr lang="en-US" sz="2800" dirty="0" smtClean="0">
                <a:latin typeface="+mn-lt"/>
              </a:rPr>
              <a:t>thesaurus</a:t>
            </a:r>
            <a:r>
              <a:rPr lang="el-GR" sz="2800" dirty="0" smtClean="0"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Για κάθε όρο </a:t>
            </a:r>
            <a:r>
              <a:rPr lang="en-US" sz="2800" dirty="0" smtClean="0">
                <a:latin typeface="+mn-lt"/>
              </a:rPr>
              <a:t>t </a:t>
            </a:r>
            <a:r>
              <a:rPr lang="el-GR" sz="2800" dirty="0" smtClean="0">
                <a:latin typeface="+mn-lt"/>
              </a:rPr>
              <a:t>στην ερώτηση</a:t>
            </a:r>
            <a:r>
              <a:rPr lang="en-US" sz="2800" dirty="0" smtClean="0">
                <a:latin typeface="+mn-lt"/>
              </a:rPr>
              <a:t>, </a:t>
            </a:r>
            <a:r>
              <a:rPr lang="el-GR" sz="2800" dirty="0" smtClean="0">
                <a:latin typeface="+mn-lt"/>
              </a:rPr>
              <a:t>η ερώτηση επεκτείνεται αυτόματα με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συνώνυμα και σχετικές λέξεις </a:t>
            </a:r>
            <a:r>
              <a:rPr lang="el-GR" sz="2800" dirty="0">
                <a:latin typeface="+mn-lt"/>
              </a:rPr>
              <a:t>με το </a:t>
            </a:r>
            <a:r>
              <a:rPr lang="en-US" sz="2800" dirty="0">
                <a:latin typeface="+mn-lt"/>
              </a:rPr>
              <a:t>t </a:t>
            </a:r>
            <a:r>
              <a:rPr lang="el-GR" sz="2800" dirty="0" smtClean="0">
                <a:latin typeface="+mn-lt"/>
              </a:rPr>
              <a:t>από το θησαυρό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Η χρήση του θησαυρού μπορεί να συνδυαστεί με κάποιο είδος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στάθμιση των όρων </a:t>
            </a:r>
            <a:r>
              <a:rPr lang="el-GR" sz="2800" dirty="0" smtClean="0">
                <a:latin typeface="+mn-lt"/>
              </a:rPr>
              <a:t>(π.χ., μικρότερα βάρη στους νέους όρους από ότι στους αρχικούς)</a:t>
            </a:r>
          </a:p>
        </p:txBody>
      </p:sp>
    </p:spTree>
    <p:extLst>
      <p:ext uri="{BB962C8B-B14F-4D97-AF65-F5344CB8AC3E}">
        <p14:creationId xmlns:p14="http://schemas.microsoft.com/office/powerpoint/2010/main" val="34077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Είδη Επέκτασης της Ερώτησης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Ολική ανάλυση</a:t>
            </a:r>
            <a:r>
              <a:rPr lang="en-US" altLang="zh-CN" dirty="0" smtClean="0">
                <a:ea typeface="宋体" charset="-122"/>
              </a:rPr>
              <a:t>: </a:t>
            </a:r>
            <a:r>
              <a:rPr lang="en-US" altLang="zh-CN" sz="2200" dirty="0" smtClean="0">
                <a:ea typeface="宋体" charset="-122"/>
              </a:rPr>
              <a:t>(</a:t>
            </a:r>
            <a:r>
              <a:rPr lang="el-GR" altLang="zh-CN" sz="2200" dirty="0" smtClean="0">
                <a:ea typeface="宋体" charset="-122"/>
              </a:rPr>
              <a:t>στατική, χ</a:t>
            </a:r>
            <a:r>
              <a:rPr lang="el-GR" altLang="zh-CN" sz="2200" dirty="0" smtClean="0">
                <a:solidFill>
                  <a:schemeClr val="accent4">
                    <a:lumMod val="75000"/>
                  </a:schemeClr>
                </a:solidFill>
                <a:ea typeface="宋体" charset="-122"/>
              </a:rPr>
              <a:t>ρήση όλων των εγγράφων στη συλλογή</a:t>
            </a:r>
            <a:r>
              <a:rPr lang="en-US" altLang="zh-CN" sz="2200" dirty="0" smtClean="0">
                <a:ea typeface="宋体" charset="-122"/>
              </a:rPr>
              <a:t>)</a:t>
            </a:r>
            <a:endParaRPr lang="en-US" altLang="zh-CN" sz="2200" dirty="0">
              <a:ea typeface="宋体" charset="-122"/>
            </a:endParaRPr>
          </a:p>
          <a:p>
            <a:endParaRPr lang="el-GR" altLang="zh-CN" dirty="0" smtClean="0">
              <a:ea typeface="宋体" charset="-122"/>
            </a:endParaRPr>
          </a:p>
          <a:p>
            <a:r>
              <a:rPr lang="el-GR" altLang="zh-CN" dirty="0" smtClean="0">
                <a:ea typeface="宋体" charset="-122"/>
              </a:rPr>
              <a:t>Τοπική ανάλυση</a:t>
            </a:r>
            <a:r>
              <a:rPr lang="en-US" altLang="zh-CN" dirty="0" smtClean="0">
                <a:ea typeface="宋体" charset="-122"/>
              </a:rPr>
              <a:t>: (</a:t>
            </a:r>
            <a:r>
              <a:rPr lang="el-GR" altLang="zh-CN" dirty="0" smtClean="0">
                <a:ea typeface="宋体" charset="-122"/>
              </a:rPr>
              <a:t>δυναμική</a:t>
            </a:r>
            <a:r>
              <a:rPr lang="en-US" altLang="zh-CN" dirty="0" smtClean="0">
                <a:ea typeface="宋体" charset="-122"/>
              </a:rPr>
              <a:t>)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Ανάλυση των (κορυφαίων) εγγράφων στο σύνολο της απάντησης</a:t>
            </a:r>
            <a:endParaRPr lang="en-US" altLang="zh-CN" dirty="0">
              <a:solidFill>
                <a:schemeClr val="folHlink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Παράδειγμα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1364995" name="Picture 3" descr="queryexpexamp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8305800" cy="3322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4996" name="Text Box 4"/>
          <p:cNvSpPr txBox="1">
            <a:spLocks noChangeArrowheads="1"/>
          </p:cNvSpPr>
          <p:nvPr/>
        </p:nvSpPr>
        <p:spPr bwMode="auto">
          <a:xfrm>
            <a:off x="1050925" y="5602288"/>
            <a:ext cx="6861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zh-CN" dirty="0" smtClean="0">
                <a:ea typeface="宋体" charset="-122"/>
              </a:rPr>
              <a:t>Επίσης</a:t>
            </a:r>
            <a:r>
              <a:rPr lang="en-US" altLang="zh-CN" dirty="0" smtClean="0">
                <a:ea typeface="宋体" charset="-122"/>
              </a:rPr>
              <a:t>: www.altavista.com</a:t>
            </a:r>
            <a:r>
              <a:rPr lang="en-US" altLang="zh-CN" dirty="0">
                <a:ea typeface="宋体" charset="-122"/>
              </a:rPr>
              <a:t>, www.teoma.com</a:t>
            </a:r>
          </a:p>
        </p:txBody>
      </p:sp>
    </p:spTree>
    <p:extLst>
      <p:ext uri="{BB962C8B-B14F-4D97-AF65-F5344CB8AC3E}">
        <p14:creationId xmlns:p14="http://schemas.microsoft.com/office/powerpoint/2010/main" val="682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altLang="en-US"/>
              <a:t>Ανάκτη</a:t>
            </a:r>
            <a:r>
              <a:rPr lang="en-US" altLang="en-US"/>
              <a:t>σ</a:t>
            </a:r>
            <a:r>
              <a:rPr lang="el-GR" altLang="en-US"/>
              <a:t>η </a:t>
            </a:r>
            <a:r>
              <a:rPr lang="en-US" altLang="en-US"/>
              <a:t>Π</a:t>
            </a:r>
            <a:r>
              <a:rPr lang="el-GR" altLang="en-US"/>
              <a:t>ληροφορίας 2009-</a:t>
            </a:r>
            <a:r>
              <a:rPr lang="en-US" altLang="en-US"/>
              <a:t>2</a:t>
            </a:r>
            <a:r>
              <a:rPr lang="el-GR" altLang="en-US"/>
              <a:t>010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F02E4-DE95-4C56-B2EB-5B7E2FD243A6}" type="slidenum">
              <a:rPr lang="el-GR" altLang="en-US"/>
              <a:pPr/>
              <a:t>44</a:t>
            </a:fld>
            <a:endParaRPr lang="el-GR" altLang="en-US"/>
          </a:p>
        </p:txBody>
      </p:sp>
      <p:sp>
        <p:nvSpPr>
          <p:cNvPr id="283650" name="1 - Θέση ημερομηνίας"/>
          <p:cNvSpPr txBox="1">
            <a:spLocks noGrp="1"/>
          </p:cNvSpPr>
          <p:nvPr/>
        </p:nvSpPr>
        <p:spPr bwMode="auto">
          <a:xfrm>
            <a:off x="152400" y="6477000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>
                <a:solidFill>
                  <a:srgbClr val="993300"/>
                </a:solidFill>
                <a:latin typeface="Times New Roman" pitchFamily="18" charset="0"/>
              </a:rPr>
              <a:t>CS463 - Information Retrieval Systems</a:t>
            </a:r>
          </a:p>
        </p:txBody>
      </p:sp>
      <p:sp>
        <p:nvSpPr>
          <p:cNvPr id="283651" name="2 - Θέση υποσέλιδου"/>
          <p:cNvSpPr txBox="1">
            <a:spLocks noGrp="1"/>
          </p:cNvSpPr>
          <p:nvPr/>
        </p:nvSpPr>
        <p:spPr bwMode="auto">
          <a:xfrm>
            <a:off x="3657600" y="6477000"/>
            <a:ext cx="344658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993300"/>
                </a:solidFill>
                <a:latin typeface="Times New Roman" pitchFamily="18" charset="0"/>
              </a:rPr>
              <a:t>Yannis Tzitzikas, U. of Crete</a:t>
            </a:r>
          </a:p>
        </p:txBody>
      </p:sp>
      <p:sp>
        <p:nvSpPr>
          <p:cNvPr id="283652" name="3 - Θέση αριθμού διαφάνειας"/>
          <p:cNvSpPr txBox="1">
            <a:spLocks noGrp="1"/>
          </p:cNvSpPr>
          <p:nvPr/>
        </p:nvSpPr>
        <p:spPr bwMode="auto">
          <a:xfrm>
            <a:off x="72390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7DFF6F68-425F-4D65-900B-639F693FF556}" type="slidenum">
              <a:rPr lang="en-US" altLang="en-US" sz="1400">
                <a:solidFill>
                  <a:srgbClr val="9933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44</a:t>
            </a:fld>
            <a:endParaRPr lang="en-US" altLang="en-US" sz="1400">
              <a:solidFill>
                <a:srgbClr val="993300"/>
              </a:solidFill>
              <a:latin typeface="Times New Roman" pitchFamily="18" charset="0"/>
            </a:endParaRPr>
          </a:p>
        </p:txBody>
      </p:sp>
      <p:pic>
        <p:nvPicPr>
          <p:cNvPr id="283653" name="Picture 4" descr="jaguarYah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" y="833438"/>
            <a:ext cx="8976946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4" name="Oval 5"/>
          <p:cNvSpPr>
            <a:spLocks noChangeArrowheads="1"/>
          </p:cNvSpPr>
          <p:nvPr/>
        </p:nvSpPr>
        <p:spPr bwMode="auto">
          <a:xfrm>
            <a:off x="70339" y="1844725"/>
            <a:ext cx="6362700" cy="649188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6902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altLang="en-US"/>
              <a:t>Ανάκτη</a:t>
            </a:r>
            <a:r>
              <a:rPr lang="en-US" altLang="en-US"/>
              <a:t>σ</a:t>
            </a:r>
            <a:r>
              <a:rPr lang="el-GR" altLang="en-US"/>
              <a:t>η </a:t>
            </a:r>
            <a:r>
              <a:rPr lang="en-US" altLang="en-US"/>
              <a:t>Π</a:t>
            </a:r>
            <a:r>
              <a:rPr lang="el-GR" altLang="en-US"/>
              <a:t>ληροφορίας 2009-</a:t>
            </a:r>
            <a:r>
              <a:rPr lang="en-US" altLang="en-US"/>
              <a:t>2</a:t>
            </a:r>
            <a:r>
              <a:rPr lang="el-GR" altLang="en-US"/>
              <a:t>010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66EB1-FB29-4F02-9DE8-E798ACF6E141}" type="slidenum">
              <a:rPr lang="el-GR" altLang="en-US"/>
              <a:pPr/>
              <a:t>45</a:t>
            </a:fld>
            <a:endParaRPr lang="el-GR" altLang="en-US"/>
          </a:p>
        </p:txBody>
      </p:sp>
      <p:sp>
        <p:nvSpPr>
          <p:cNvPr id="285698" name="2 - Θέση ημερομηνίας"/>
          <p:cNvSpPr txBox="1">
            <a:spLocks noGrp="1"/>
          </p:cNvSpPr>
          <p:nvPr/>
        </p:nvSpPr>
        <p:spPr bwMode="auto">
          <a:xfrm>
            <a:off x="152400" y="6477000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400">
                <a:solidFill>
                  <a:srgbClr val="993300"/>
                </a:solidFill>
                <a:latin typeface="Times New Roman" pitchFamily="18" charset="0"/>
              </a:rPr>
              <a:t>CS463 - Information Retrieval Systems</a:t>
            </a:r>
          </a:p>
        </p:txBody>
      </p:sp>
      <p:sp>
        <p:nvSpPr>
          <p:cNvPr id="285699" name="3 - Θέση υποσέλιδου"/>
          <p:cNvSpPr txBox="1">
            <a:spLocks noGrp="1"/>
          </p:cNvSpPr>
          <p:nvPr/>
        </p:nvSpPr>
        <p:spPr bwMode="auto">
          <a:xfrm>
            <a:off x="3657600" y="6477000"/>
            <a:ext cx="344658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993300"/>
                </a:solidFill>
                <a:latin typeface="Times New Roman" pitchFamily="18" charset="0"/>
              </a:rPr>
              <a:t>Yannis Tzitzikas, U. of Crete</a:t>
            </a:r>
          </a:p>
        </p:txBody>
      </p:sp>
      <p:sp>
        <p:nvSpPr>
          <p:cNvPr id="285700" name="4 - Θέση αριθμού διαφάνειας"/>
          <p:cNvSpPr txBox="1">
            <a:spLocks noGrp="1"/>
          </p:cNvSpPr>
          <p:nvPr/>
        </p:nvSpPr>
        <p:spPr bwMode="auto">
          <a:xfrm>
            <a:off x="7239000" y="64770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6AEE3F9-C2D7-4FB1-AF9C-AD1D0006F06D}" type="slidenum">
              <a:rPr lang="en-US" altLang="en-US" sz="1400">
                <a:solidFill>
                  <a:srgbClr val="9933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45</a:t>
            </a:fld>
            <a:endParaRPr lang="en-US" altLang="en-US" sz="140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2857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el-GR" altLang="en-US"/>
          </a:p>
        </p:txBody>
      </p:sp>
      <p:pic>
        <p:nvPicPr>
          <p:cNvPr id="285702" name="Picture 5" descr="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57946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3" name="Oval 6"/>
          <p:cNvSpPr>
            <a:spLocks noChangeArrowheads="1"/>
          </p:cNvSpPr>
          <p:nvPr/>
        </p:nvSpPr>
        <p:spPr bwMode="auto">
          <a:xfrm>
            <a:off x="0" y="3775125"/>
            <a:ext cx="2244970" cy="649188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3642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ea typeface="宋体" charset="-122"/>
              </a:rPr>
              <a:t>Είδη λεξιλογίου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lvl="1"/>
            <a:r>
              <a:rPr lang="en-US" altLang="zh-CN" dirty="0" smtClean="0">
                <a:ea typeface="宋体" charset="-122"/>
              </a:rPr>
              <a:t>Controlled </a:t>
            </a:r>
            <a:r>
              <a:rPr lang="en-US" altLang="zh-CN" dirty="0">
                <a:ea typeface="宋体" charset="-122"/>
              </a:rPr>
              <a:t>vocabulary</a:t>
            </a:r>
          </a:p>
          <a:p>
            <a:pPr lvl="2"/>
            <a:r>
              <a:rPr lang="en-US" altLang="zh-CN" dirty="0">
                <a:ea typeface="宋体" charset="-122"/>
              </a:rPr>
              <a:t>Maintained by editors (e.g., </a:t>
            </a:r>
            <a:r>
              <a:rPr lang="en-US" altLang="zh-CN" dirty="0" err="1">
                <a:ea typeface="宋体" charset="-122"/>
              </a:rPr>
              <a:t>medline</a:t>
            </a:r>
            <a:r>
              <a:rPr lang="en-US" altLang="zh-CN" dirty="0">
                <a:ea typeface="宋体" charset="-122"/>
              </a:rPr>
              <a:t>)</a:t>
            </a:r>
          </a:p>
          <a:p>
            <a:pPr lvl="1"/>
            <a:r>
              <a:rPr lang="en-US" altLang="zh-CN" dirty="0">
                <a:ea typeface="宋体" charset="-122"/>
              </a:rPr>
              <a:t>Manual thesaurus</a:t>
            </a:r>
          </a:p>
          <a:p>
            <a:pPr lvl="2"/>
            <a:r>
              <a:rPr lang="en-US" altLang="zh-CN" dirty="0">
                <a:ea typeface="宋体" charset="-122"/>
              </a:rPr>
              <a:t>E.g. </a:t>
            </a:r>
            <a:r>
              <a:rPr lang="en-US" altLang="zh-CN" dirty="0" err="1">
                <a:ea typeface="宋体" charset="-122"/>
              </a:rPr>
              <a:t>MedLine</a:t>
            </a:r>
            <a:r>
              <a:rPr lang="en-US" altLang="zh-CN" dirty="0">
                <a:ea typeface="宋体" charset="-122"/>
              </a:rPr>
              <a:t>: physician, </a:t>
            </a:r>
            <a:r>
              <a:rPr lang="en-US" altLang="zh-CN" dirty="0" err="1">
                <a:ea typeface="宋体" charset="-122"/>
              </a:rPr>
              <a:t>syn</a:t>
            </a:r>
            <a:r>
              <a:rPr lang="en-US" altLang="zh-CN" dirty="0">
                <a:ea typeface="宋体" charset="-122"/>
              </a:rPr>
              <a:t>: doc, doctor, MD, medico</a:t>
            </a:r>
          </a:p>
          <a:p>
            <a:pPr lvl="1"/>
            <a:r>
              <a:rPr lang="en-US" altLang="zh-CN" dirty="0">
                <a:ea typeface="宋体" charset="-122"/>
              </a:rPr>
              <a:t>Automatically derived thesaurus</a:t>
            </a:r>
          </a:p>
          <a:p>
            <a:pPr lvl="2"/>
            <a:r>
              <a:rPr lang="en-US" altLang="zh-CN" dirty="0">
                <a:ea typeface="宋体" charset="-122"/>
              </a:rPr>
              <a:t>(co-occurrence statistics)</a:t>
            </a:r>
          </a:p>
          <a:p>
            <a:pPr lvl="1"/>
            <a:r>
              <a:rPr lang="en-US" altLang="zh-CN" dirty="0">
                <a:ea typeface="宋体" charset="-122"/>
              </a:rPr>
              <a:t>Refinements based on query log mining</a:t>
            </a:r>
          </a:p>
          <a:p>
            <a:pPr lvl="2"/>
            <a:r>
              <a:rPr lang="el-GR" altLang="zh-CN" dirty="0" smtClean="0">
                <a:ea typeface="宋体" charset="-122"/>
              </a:rPr>
              <a:t>Συνηθισμένο στο </a:t>
            </a:r>
            <a:r>
              <a:rPr lang="en-US" altLang="zh-CN" dirty="0" smtClean="0">
                <a:ea typeface="宋体" charset="-122"/>
              </a:rPr>
              <a:t>web, </a:t>
            </a:r>
            <a:r>
              <a:rPr lang="el-GR" altLang="zh-CN" dirty="0" smtClean="0">
                <a:ea typeface="宋体" charset="-122"/>
              </a:rPr>
              <a:t>χρησιμοποιούμε τις λέξεις που χρησιμοποίησαν προηγούμενη χρήστες για να επαναπροσδιορίσουν τις ερωτήσεις τους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Controlled Vocabulary</a:t>
            </a:r>
          </a:p>
        </p:txBody>
      </p:sp>
      <p:pic>
        <p:nvPicPr>
          <p:cNvPr id="1369091" name="Picture 3" descr="medlineexpans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01800"/>
            <a:ext cx="8305800" cy="484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Automatic Thesaurus Generation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Attempt to generate a thesaurus automatically by analyzing the collection of documents</a:t>
            </a:r>
          </a:p>
          <a:p>
            <a:r>
              <a:rPr lang="en-US" altLang="zh-CN">
                <a:ea typeface="宋体" charset="-122"/>
              </a:rPr>
              <a:t>Two main approaches</a:t>
            </a:r>
          </a:p>
          <a:p>
            <a:pPr lvl="1"/>
            <a:r>
              <a:rPr lang="en-US" altLang="zh-CN">
                <a:ea typeface="宋体" charset="-122"/>
              </a:rPr>
              <a:t>Co-occurrence based (co-occurring words are more likely to be similar)</a:t>
            </a:r>
          </a:p>
          <a:p>
            <a:pPr lvl="1"/>
            <a:r>
              <a:rPr lang="en-US" altLang="zh-CN">
                <a:ea typeface="宋体" charset="-122"/>
              </a:rPr>
              <a:t>Shallow analysis of grammatical relations</a:t>
            </a:r>
          </a:p>
          <a:p>
            <a:pPr lvl="2"/>
            <a:r>
              <a:rPr lang="en-US" altLang="zh-CN">
                <a:ea typeface="宋体" charset="-122"/>
              </a:rPr>
              <a:t>Entities that are grown, cooked, eaten, and digested are more likely to be food items.</a:t>
            </a:r>
          </a:p>
          <a:p>
            <a:r>
              <a:rPr lang="en-US" altLang="zh-CN">
                <a:ea typeface="宋体" charset="-122"/>
              </a:rPr>
              <a:t>Co-occurrence based is more robust, grammatical relations are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13335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Co-occurrence Thesaurus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r>
              <a:rPr lang="en-US" altLang="zh-CN" sz="2200">
                <a:ea typeface="宋体" charset="-122"/>
                <a:cs typeface="Arial" charset="0"/>
              </a:rPr>
              <a:t>Simplest way to compute one is based on term-term similarities in C = AA</a:t>
            </a:r>
            <a:r>
              <a:rPr lang="en-US" altLang="zh-CN" sz="2200" baseline="30000">
                <a:ea typeface="宋体" charset="-122"/>
                <a:cs typeface="Arial" charset="0"/>
              </a:rPr>
              <a:t>T </a:t>
            </a:r>
            <a:r>
              <a:rPr lang="en-US" altLang="zh-CN" sz="2200">
                <a:ea typeface="宋体" charset="-122"/>
                <a:cs typeface="Arial" charset="0"/>
              </a:rPr>
              <a:t>where A is term-document matrix.</a:t>
            </a:r>
            <a:endParaRPr lang="en-US" altLang="zh-CN" sz="2200" baseline="30000">
              <a:ea typeface="宋体" charset="-122"/>
              <a:cs typeface="Arial" charset="0"/>
            </a:endParaRPr>
          </a:p>
          <a:p>
            <a:r>
              <a:rPr lang="en-US" altLang="zh-CN" sz="2200" i="1">
                <a:ea typeface="宋体" charset="-122"/>
                <a:cs typeface="Arial" charset="0"/>
              </a:rPr>
              <a:t>w</a:t>
            </a:r>
            <a:r>
              <a:rPr lang="en-US" altLang="zh-CN" sz="2200" i="1" baseline="-25000">
                <a:ea typeface="宋体" charset="-122"/>
                <a:cs typeface="Arial" charset="0"/>
              </a:rPr>
              <a:t>i,j</a:t>
            </a:r>
            <a:r>
              <a:rPr lang="en-US" altLang="zh-CN" sz="2200" i="1">
                <a:ea typeface="宋体" charset="-122"/>
                <a:cs typeface="Arial" charset="0"/>
              </a:rPr>
              <a:t> = </a:t>
            </a:r>
            <a:r>
              <a:rPr lang="en-US" altLang="zh-CN" sz="2200">
                <a:ea typeface="宋体" charset="-122"/>
                <a:cs typeface="Arial" charset="0"/>
              </a:rPr>
              <a:t>(normalized) weighted count (</a:t>
            </a:r>
            <a:r>
              <a:rPr lang="en-US" altLang="zh-CN" sz="2200" i="1">
                <a:ea typeface="宋体" charset="-122"/>
                <a:cs typeface="Arial" charset="0"/>
              </a:rPr>
              <a:t>t</a:t>
            </a:r>
            <a:r>
              <a:rPr lang="en-US" altLang="zh-CN" sz="2200" i="1" baseline="-25000">
                <a:ea typeface="宋体" charset="-122"/>
                <a:cs typeface="Arial" charset="0"/>
              </a:rPr>
              <a:t>i </a:t>
            </a:r>
            <a:r>
              <a:rPr lang="en-US" altLang="zh-CN" sz="2200" i="1">
                <a:ea typeface="宋体" charset="-122"/>
                <a:cs typeface="Arial" charset="0"/>
              </a:rPr>
              <a:t>, </a:t>
            </a:r>
            <a:r>
              <a:rPr lang="en-US" altLang="zh-CN" sz="2200" b="1">
                <a:ea typeface="宋体" charset="-122"/>
                <a:cs typeface="Arial" charset="0"/>
              </a:rPr>
              <a:t>d</a:t>
            </a:r>
            <a:r>
              <a:rPr lang="en-US" altLang="zh-CN" sz="2200" i="1" baseline="-25000">
                <a:ea typeface="宋体" charset="-122"/>
                <a:cs typeface="Arial" charset="0"/>
              </a:rPr>
              <a:t>j</a:t>
            </a:r>
            <a:r>
              <a:rPr lang="en-US" altLang="zh-CN" sz="2200">
                <a:ea typeface="宋体" charset="-122"/>
                <a:cs typeface="Arial" charset="0"/>
              </a:rPr>
              <a:t>)</a:t>
            </a:r>
          </a:p>
        </p:txBody>
      </p:sp>
      <p:sp>
        <p:nvSpPr>
          <p:cNvPr id="1373188" name="Rectangle 4"/>
          <p:cNvSpPr>
            <a:spLocks noChangeArrowheads="1"/>
          </p:cNvSpPr>
          <p:nvPr/>
        </p:nvSpPr>
        <p:spPr bwMode="auto">
          <a:xfrm>
            <a:off x="1600200" y="3681413"/>
            <a:ext cx="4648200" cy="2209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600200" y="4291013"/>
            <a:ext cx="4648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Text Box 6"/>
          <p:cNvSpPr txBox="1">
            <a:spLocks noChangeArrowheads="1"/>
          </p:cNvSpPr>
          <p:nvPr/>
        </p:nvSpPr>
        <p:spPr bwMode="auto">
          <a:xfrm>
            <a:off x="914400" y="41719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b="1">
                <a:latin typeface="Tahoma" pitchFamily="32" charset="0"/>
                <a:ea typeface="宋体" charset="-122"/>
              </a:rPr>
              <a:t>t</a:t>
            </a:r>
            <a:r>
              <a:rPr lang="en-US" altLang="zh-CN" i="1" baseline="-25000">
                <a:latin typeface="Tahoma" pitchFamily="32" charset="0"/>
                <a:ea typeface="宋体" charset="-122"/>
              </a:rPr>
              <a:t>i</a:t>
            </a:r>
            <a:endParaRPr lang="en-US" altLang="zh-CN" i="1">
              <a:latin typeface="Tahoma" pitchFamily="32" charset="0"/>
              <a:ea typeface="宋体" charset="-122"/>
            </a:endParaRPr>
          </a:p>
        </p:txBody>
      </p:sp>
      <p:sp>
        <p:nvSpPr>
          <p:cNvPr id="1373191" name="Rectangle 7"/>
          <p:cNvSpPr>
            <a:spLocks noChangeArrowheads="1"/>
          </p:cNvSpPr>
          <p:nvPr/>
        </p:nvSpPr>
        <p:spPr bwMode="auto">
          <a:xfrm>
            <a:off x="4724400" y="3681413"/>
            <a:ext cx="228600" cy="2209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4724400" y="4291013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Text Box 9"/>
          <p:cNvSpPr txBox="1">
            <a:spLocks noChangeArrowheads="1"/>
          </p:cNvSpPr>
          <p:nvPr/>
        </p:nvSpPr>
        <p:spPr bwMode="auto">
          <a:xfrm>
            <a:off x="4610100" y="32242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latin typeface="Tahoma" pitchFamily="32" charset="0"/>
                <a:ea typeface="宋体" charset="-122"/>
              </a:rPr>
              <a:t>d</a:t>
            </a:r>
            <a:r>
              <a:rPr lang="en-US" altLang="zh-CN" i="1" baseline="-25000">
                <a:latin typeface="Tahoma" pitchFamily="32" charset="0"/>
                <a:ea typeface="宋体" charset="-122"/>
              </a:rPr>
              <a:t>j</a:t>
            </a:r>
            <a:endParaRPr lang="en-US" altLang="zh-CN" i="1">
              <a:latin typeface="Tahoma" pitchFamily="32" charset="0"/>
              <a:ea typeface="宋体" charset="-122"/>
            </a:endParaRPr>
          </a:p>
        </p:txBody>
      </p:sp>
      <p:sp>
        <p:nvSpPr>
          <p:cNvPr id="1373194" name="Text Box 10"/>
          <p:cNvSpPr txBox="1">
            <a:spLocks noChangeArrowheads="1"/>
          </p:cNvSpPr>
          <p:nvPr/>
        </p:nvSpPr>
        <p:spPr bwMode="auto">
          <a:xfrm>
            <a:off x="6102350" y="3200400"/>
            <a:ext cx="68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i="1">
                <a:latin typeface="Tahoma" pitchFamily="32" charset="0"/>
                <a:ea typeface="宋体" charset="-122"/>
              </a:rPr>
              <a:t>n</a:t>
            </a:r>
          </a:p>
        </p:txBody>
      </p:sp>
      <p:sp>
        <p:nvSpPr>
          <p:cNvPr id="1373195" name="Text Box 11"/>
          <p:cNvSpPr txBox="1">
            <a:spLocks noChangeArrowheads="1"/>
          </p:cNvSpPr>
          <p:nvPr/>
        </p:nvSpPr>
        <p:spPr bwMode="auto">
          <a:xfrm>
            <a:off x="1163638" y="5692775"/>
            <a:ext cx="688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i="1">
                <a:latin typeface="Tahoma" pitchFamily="32" charset="0"/>
                <a:ea typeface="宋体" charset="-122"/>
              </a:rPr>
              <a:t>m</a:t>
            </a:r>
          </a:p>
        </p:txBody>
      </p:sp>
      <p:sp>
        <p:nvSpPr>
          <p:cNvPr id="1373198" name="Rectangle 14"/>
          <p:cNvSpPr>
            <a:spLocks noChangeArrowheads="1"/>
          </p:cNvSpPr>
          <p:nvPr/>
        </p:nvSpPr>
        <p:spPr bwMode="auto">
          <a:xfrm>
            <a:off x="6858000" y="2667000"/>
            <a:ext cx="2209800" cy="2209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2200" dirty="0">
                <a:ea typeface="宋体" charset="-122"/>
              </a:rPr>
              <a:t>With integer</a:t>
            </a:r>
          </a:p>
          <a:p>
            <a:r>
              <a:rPr lang="en-US" altLang="zh-CN" sz="2200" dirty="0">
                <a:ea typeface="宋体" charset="-122"/>
              </a:rPr>
              <a:t>counts – what</a:t>
            </a:r>
          </a:p>
          <a:p>
            <a:r>
              <a:rPr lang="en-US" altLang="zh-CN" sz="2200" dirty="0">
                <a:ea typeface="宋体" charset="-122"/>
              </a:rPr>
              <a:t>do you get</a:t>
            </a:r>
          </a:p>
          <a:p>
            <a:r>
              <a:rPr lang="en-US" altLang="zh-CN" sz="2200" dirty="0">
                <a:ea typeface="宋体" charset="-122"/>
              </a:rPr>
              <a:t>for a </a:t>
            </a:r>
            <a:r>
              <a:rPr lang="en-US" altLang="zh-CN" sz="2200" dirty="0" err="1">
                <a:ea typeface="宋体" charset="-122"/>
              </a:rPr>
              <a:t>boolean</a:t>
            </a:r>
            <a:endParaRPr lang="en-US" altLang="zh-CN" sz="2200" dirty="0">
              <a:ea typeface="宋体" charset="-122"/>
            </a:endParaRPr>
          </a:p>
          <a:p>
            <a:r>
              <a:rPr lang="en-US" altLang="zh-CN" sz="2200" dirty="0" err="1">
                <a:ea typeface="宋体" charset="-122"/>
              </a:rPr>
              <a:t>cooccurrence</a:t>
            </a:r>
            <a:endParaRPr lang="en-US" altLang="zh-CN" sz="2200" dirty="0">
              <a:ea typeface="宋体" charset="-122"/>
            </a:endParaRPr>
          </a:p>
          <a:p>
            <a:r>
              <a:rPr lang="en-US" altLang="zh-CN" sz="2200" dirty="0">
                <a:ea typeface="宋体" charset="-122"/>
              </a:rPr>
              <a:t>matrix?</a:t>
            </a:r>
          </a:p>
        </p:txBody>
      </p:sp>
    </p:spTree>
    <p:extLst>
      <p:ext uri="{BB962C8B-B14F-4D97-AF65-F5344CB8AC3E}">
        <p14:creationId xmlns:p14="http://schemas.microsoft.com/office/powerpoint/2010/main" val="16021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2051"/>
          <p:cNvSpPr txBox="1">
            <a:spLocks noChangeArrowheads="1"/>
          </p:cNvSpPr>
          <p:nvPr/>
        </p:nvSpPr>
        <p:spPr bwMode="auto">
          <a:xfrm>
            <a:off x="1143000" y="1897062"/>
            <a:ext cx="6705600" cy="1836738"/>
          </a:xfrm>
          <a:prstGeom prst="rect">
            <a:avLst/>
          </a:prstGeom>
          <a:noFill/>
          <a:ln w="57150" cmpd="thinThick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l-GR" altLang="en-US" sz="2400" dirty="0" smtClean="0">
                <a:latin typeface="Calibri" pitchFamily="34" charset="0"/>
              </a:rPr>
              <a:t>(1) Βελτίωση της αρχικής ερώτησης</a:t>
            </a:r>
          </a:p>
          <a:p>
            <a:pPr>
              <a:buFont typeface="Wingdings" pitchFamily="2" charset="2"/>
              <a:buNone/>
            </a:pPr>
            <a:r>
              <a:rPr lang="el-GR" altLang="en-US" sz="2400" dirty="0" smtClean="0">
                <a:latin typeface="Calibri" pitchFamily="34" charset="0"/>
              </a:rPr>
              <a:t>(2) Χρήση Προφίλ Χρήστη (</a:t>
            </a:r>
            <a:r>
              <a:rPr lang="en-US" altLang="en-US" sz="2400" dirty="0" smtClean="0">
                <a:latin typeface="Calibri" pitchFamily="34" charset="0"/>
              </a:rPr>
              <a:t>personalization)</a:t>
            </a:r>
            <a:endParaRPr lang="el-GR" alt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l-GR" altLang="en-US" sz="2400" dirty="0" smtClean="0">
                <a:latin typeface="Calibri" pitchFamily="34" charset="0"/>
              </a:rPr>
              <a:t>(3) Βελτίωση αναπαράστασης κειμένων</a:t>
            </a:r>
          </a:p>
          <a:p>
            <a:pPr>
              <a:buFont typeface="Wingdings" pitchFamily="2" charset="2"/>
              <a:buNone/>
            </a:pPr>
            <a:r>
              <a:rPr lang="el-GR" altLang="en-US" sz="2400" dirty="0" smtClean="0">
                <a:latin typeface="Calibri" pitchFamily="34" charset="0"/>
              </a:rPr>
              <a:t>(4) Βελτίωση αλγορίθμου</a:t>
            </a:r>
            <a:r>
              <a:rPr lang="en-US" altLang="en-US" sz="2400" dirty="0" smtClean="0">
                <a:latin typeface="Calibri" pitchFamily="34" charset="0"/>
              </a:rPr>
              <a:t> (</a:t>
            </a:r>
            <a:r>
              <a:rPr lang="el-GR" altLang="en-US" sz="2400" dirty="0" smtClean="0">
                <a:latin typeface="Calibri" pitchFamily="34" charset="0"/>
              </a:rPr>
              <a:t>μοντέλου) ανάκτησης</a:t>
            </a:r>
            <a:endParaRPr lang="el-GR" altLang="en-US" sz="2400" dirty="0">
              <a:latin typeface="Calibri" pitchFamily="34" charset="0"/>
            </a:endParaRPr>
          </a:p>
        </p:txBody>
      </p:sp>
      <p:sp>
        <p:nvSpPr>
          <p:cNvPr id="9" name="Rectangle 2052"/>
          <p:cNvSpPr>
            <a:spLocks noChangeArrowheads="1"/>
          </p:cNvSpPr>
          <p:nvPr/>
        </p:nvSpPr>
        <p:spPr bwMode="auto">
          <a:xfrm>
            <a:off x="184638" y="4314824"/>
            <a:ext cx="825469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>Τα </a:t>
            </a: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(2), (3), (4) έχουν πιο μόνιμο αποτέλεσμα  (επηρεάζουν την απάντηση και των επόμενων </a:t>
            </a:r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>ερωτήσεων</a:t>
            </a: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Εδώ θα εστιάσουμε στο (1)</a:t>
            </a: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 autoUpdateAnimBg="0"/>
      <p:bldP spid="9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Automatic Thesaurus Generation</a:t>
            </a:r>
            <a:br>
              <a:rPr lang="en-US" altLang="zh-CN" sz="3600">
                <a:ea typeface="宋体" charset="-122"/>
              </a:rPr>
            </a:br>
            <a:r>
              <a:rPr lang="en-US" altLang="zh-CN" sz="3600">
                <a:ea typeface="宋体" charset="-122"/>
              </a:rPr>
              <a:t>Example</a:t>
            </a:r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 sz="2200">
              <a:ea typeface="宋体" charset="-122"/>
            </a:endParaRPr>
          </a:p>
          <a:p>
            <a:endParaRPr lang="zh-CN" altLang="en-US" sz="2200">
              <a:ea typeface="宋体" charset="-122"/>
            </a:endParaRPr>
          </a:p>
        </p:txBody>
      </p:sp>
      <p:pic>
        <p:nvPicPr>
          <p:cNvPr id="1374212" name="Picture 4" descr="wordspacenea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8458200" cy="459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Automatic Thesaurus Generation</a:t>
            </a:r>
            <a:br>
              <a:rPr lang="en-US" altLang="zh-CN" sz="3600">
                <a:ea typeface="宋体" charset="-122"/>
              </a:rPr>
            </a:br>
            <a:r>
              <a:rPr lang="en-US" altLang="zh-CN" sz="3600">
                <a:ea typeface="宋体" charset="-122"/>
              </a:rPr>
              <a:t>Discussion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endParaRPr lang="zh-CN" altLang="en-US">
              <a:ea typeface="宋体" charset="-122"/>
            </a:endParaRPr>
          </a:p>
          <a:p>
            <a:endParaRPr lang="zh-CN" altLang="en-US">
              <a:ea typeface="宋体" charset="-122"/>
            </a:endParaRPr>
          </a:p>
        </p:txBody>
      </p:sp>
      <p:sp>
        <p:nvSpPr>
          <p:cNvPr id="1376260" name="Rectangle 4"/>
          <p:cNvSpPr>
            <a:spLocks noChangeArrowheads="1"/>
          </p:cNvSpPr>
          <p:nvPr/>
        </p:nvSpPr>
        <p:spPr bwMode="auto">
          <a:xfrm>
            <a:off x="609600" y="1828800"/>
            <a:ext cx="80772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>
                <a:ea typeface="宋体" charset="-122"/>
              </a:rPr>
              <a:t>Quality of associations is usually a problem.</a:t>
            </a:r>
          </a:p>
          <a:p>
            <a:r>
              <a:rPr lang="en-US" altLang="zh-CN">
                <a:ea typeface="宋体" charset="-122"/>
              </a:rPr>
              <a:t>Term ambiguity may introduce irrelevant statistically correlated terms.</a:t>
            </a:r>
          </a:p>
          <a:p>
            <a:pPr lvl="1"/>
            <a:r>
              <a:rPr lang="en-US" altLang="zh-CN" sz="2000">
                <a:ea typeface="宋体" charset="-122"/>
              </a:rPr>
              <a:t>“Apple computer” </a:t>
            </a:r>
            <a:r>
              <a:rPr lang="en-US" altLang="zh-CN" sz="2000">
                <a:ea typeface="宋体" charset="-122"/>
                <a:sym typeface="Symbol" pitchFamily="16" charset="2"/>
              </a:rPr>
              <a:t> </a:t>
            </a:r>
            <a:r>
              <a:rPr lang="en-US" altLang="zh-CN" sz="2000">
                <a:ea typeface="宋体" charset="-122"/>
              </a:rPr>
              <a:t>“Apple red fruit computer”</a:t>
            </a:r>
            <a:endParaRPr lang="en-US" altLang="zh-CN">
              <a:ea typeface="宋体" charset="-122"/>
            </a:endParaRPr>
          </a:p>
          <a:p>
            <a:r>
              <a:rPr lang="en-US" altLang="zh-CN">
                <a:ea typeface="宋体" charset="-122"/>
              </a:rPr>
              <a:t>Problems:</a:t>
            </a:r>
          </a:p>
          <a:p>
            <a:pPr lvl="1"/>
            <a:r>
              <a:rPr lang="en-US" altLang="zh-CN">
                <a:ea typeface="宋体" charset="-122"/>
              </a:rPr>
              <a:t>False positives: Words deemed similar that are not</a:t>
            </a:r>
          </a:p>
          <a:p>
            <a:pPr lvl="1"/>
            <a:r>
              <a:rPr lang="en-US" altLang="zh-CN">
                <a:ea typeface="宋体" charset="-122"/>
              </a:rPr>
              <a:t>False negatives: Words deemed dissimilar that are similar</a:t>
            </a:r>
          </a:p>
          <a:p>
            <a:r>
              <a:rPr lang="en-US" altLang="zh-CN">
                <a:ea typeface="宋体" charset="-122"/>
              </a:rPr>
              <a:t>Since terms are highly correlated anyway, expansion may not retrieve many additional documents.</a:t>
            </a:r>
          </a:p>
        </p:txBody>
      </p:sp>
    </p:spTree>
    <p:extLst>
      <p:ext uri="{BB962C8B-B14F-4D97-AF65-F5344CB8AC3E}">
        <p14:creationId xmlns:p14="http://schemas.microsoft.com/office/powerpoint/2010/main" val="2963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Thesaurus-based Query Expansion</a:t>
            </a:r>
          </a:p>
        </p:txBody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200">
                <a:ea typeface="宋体" charset="-122"/>
              </a:rPr>
              <a:t>This doesn’t require user input</a:t>
            </a:r>
          </a:p>
          <a:p>
            <a:r>
              <a:rPr lang="en-US" altLang="zh-CN" sz="2200">
                <a:ea typeface="宋体" charset="-122"/>
              </a:rPr>
              <a:t>For each term, </a:t>
            </a:r>
            <a:r>
              <a:rPr lang="en-US" altLang="zh-CN" sz="2200" i="1">
                <a:ea typeface="宋体" charset="-122"/>
              </a:rPr>
              <a:t>t</a:t>
            </a:r>
            <a:r>
              <a:rPr lang="en-US" altLang="zh-CN" sz="2200">
                <a:ea typeface="宋体" charset="-122"/>
              </a:rPr>
              <a:t>, in a query, expand the query with synonyms and related words of </a:t>
            </a:r>
            <a:r>
              <a:rPr lang="en-US" altLang="zh-CN" sz="2200" i="1">
                <a:ea typeface="宋体" charset="-122"/>
              </a:rPr>
              <a:t>t</a:t>
            </a:r>
            <a:r>
              <a:rPr lang="en-US" altLang="zh-CN" sz="2200">
                <a:ea typeface="宋体" charset="-122"/>
              </a:rPr>
              <a:t> from the thesaurus</a:t>
            </a:r>
          </a:p>
          <a:p>
            <a:pPr lvl="1"/>
            <a:r>
              <a:rPr lang="en-US" altLang="zh-CN" sz="2000">
                <a:ea typeface="宋体" charset="-122"/>
              </a:rPr>
              <a:t>feline </a:t>
            </a:r>
            <a:r>
              <a:rPr lang="en-US" altLang="zh-CN" sz="2000">
                <a:ea typeface="宋体" charset="-122"/>
                <a:cs typeface="Arial" charset="0"/>
              </a:rPr>
              <a:t>→ feline cat</a:t>
            </a:r>
          </a:p>
          <a:p>
            <a:r>
              <a:rPr lang="en-US" altLang="zh-CN" sz="2200">
                <a:ea typeface="宋体" charset="-122"/>
              </a:rPr>
              <a:t>May weight added terms less than original query terms.</a:t>
            </a:r>
          </a:p>
          <a:p>
            <a:r>
              <a:rPr lang="en-US" altLang="zh-CN" sz="2200">
                <a:ea typeface="宋体" charset="-122"/>
              </a:rPr>
              <a:t>Generally increases recall.</a:t>
            </a:r>
          </a:p>
          <a:p>
            <a:r>
              <a:rPr lang="en-US" altLang="zh-CN" sz="2200">
                <a:ea typeface="宋体" charset="-122"/>
              </a:rPr>
              <a:t>Widely used in many science/engineering fields</a:t>
            </a:r>
          </a:p>
          <a:p>
            <a:r>
              <a:rPr lang="en-US" altLang="zh-CN" sz="2200">
                <a:ea typeface="宋体" charset="-122"/>
              </a:rPr>
              <a:t>May significantly decrease precision, particularly with ambiguous terms.</a:t>
            </a:r>
          </a:p>
          <a:p>
            <a:pPr lvl="1"/>
            <a:r>
              <a:rPr lang="en-US" altLang="zh-CN" sz="2000">
                <a:ea typeface="宋体" charset="-122"/>
              </a:rPr>
              <a:t>“interest rate” </a:t>
            </a:r>
            <a:r>
              <a:rPr lang="en-US" altLang="zh-CN" sz="2000">
                <a:ea typeface="宋体" charset="-122"/>
                <a:sym typeface="Symbol" pitchFamily="16" charset="2"/>
              </a:rPr>
              <a:t> “interest rate fascinate evaluate”</a:t>
            </a:r>
          </a:p>
          <a:p>
            <a:r>
              <a:rPr lang="en-US" altLang="zh-CN" sz="2200">
                <a:ea typeface="宋体" charset="-122"/>
              </a:rPr>
              <a:t>There is a high cost of manually producing a thesaurus</a:t>
            </a:r>
          </a:p>
          <a:p>
            <a:pPr lvl="1"/>
            <a:r>
              <a:rPr lang="en-US" altLang="zh-CN" sz="2000">
                <a:ea typeface="宋体" charset="-122"/>
              </a:rPr>
              <a:t>And for updating it for scientific changes</a:t>
            </a:r>
          </a:p>
        </p:txBody>
      </p:sp>
    </p:spTree>
    <p:extLst>
      <p:ext uri="{BB962C8B-B14F-4D97-AF65-F5344CB8AC3E}">
        <p14:creationId xmlns:p14="http://schemas.microsoft.com/office/powerpoint/2010/main" val="29377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14152" y="1800914"/>
            <a:ext cx="8305800" cy="3962400"/>
          </a:xfrm>
        </p:spPr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mtClean="0">
                <a:ea typeface="ＭＳ Ｐゴシック" pitchFamily="-112" charset="-128"/>
              </a:rPr>
              <a:t>ΤΕΛΟΣ 8</a:t>
            </a:r>
            <a:r>
              <a:rPr lang="el-GR" baseline="30000" smtClean="0">
                <a:ea typeface="ＭＳ Ｐゴシック" pitchFamily="-112" charset="-128"/>
              </a:rPr>
              <a:t>ου</a:t>
            </a:r>
            <a:r>
              <a:rPr lang="el-GR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  <a:p>
            <a:pPr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διαφάνειες του καθ. Γιάννη Τζίτζικα (Παν. Κρήτης)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Αναδιατύπωση ερώτησης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2052"/>
          <p:cNvSpPr>
            <a:spLocks noChangeArrowheads="1"/>
          </p:cNvSpPr>
          <p:nvPr/>
        </p:nvSpPr>
        <p:spPr bwMode="auto">
          <a:xfrm>
            <a:off x="457200" y="1752600"/>
            <a:ext cx="825469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marL="0" indent="0" algn="just">
              <a:buSzTx/>
            </a:pPr>
            <a:r>
              <a:rPr lang="el-GR" alt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Αναβάρυνση</a:t>
            </a:r>
            <a:r>
              <a:rPr lang="el-GR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των Όρων (</a:t>
            </a:r>
            <a:r>
              <a:rPr lang="el-GR" altLang="en-US" sz="2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Term</a:t>
            </a: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altLang="en-US" sz="2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Reweighting</a:t>
            </a: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): </a:t>
            </a:r>
          </a:p>
          <a:p>
            <a:pPr marL="344488" lvl="1" indent="0" algn="just">
              <a:buSzTx/>
            </a:pPr>
            <a:endParaRPr lang="el-GR" altLang="en-US" sz="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0" algn="just">
              <a:buSzTx/>
            </a:pPr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>Αύξηση </a:t>
            </a: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των βαρών των όρων που εμφανίζονται στα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συναφή/επιθυμητά έγγραφα και μείωση των βαρών των όρων που εμφανίζονται στα μη-συναφή/επιθυμητά  έγγραφα</a:t>
            </a:r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344488" lvl="1" indent="0" algn="just">
              <a:buSzTx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/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Επέκταση </a:t>
            </a:r>
            <a:r>
              <a:rPr lang="el-GR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ερώτησης </a:t>
            </a: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l-GR" altLang="en-US" sz="2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Query</a:t>
            </a: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altLang="en-US" sz="28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Expansion</a:t>
            </a:r>
            <a:r>
              <a:rPr lang="el-GR" altLang="en-U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):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altLang="en-US" sz="8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 algn="just"/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>Προσθήκη </a:t>
            </a: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νέων όρων στην </a:t>
            </a:r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>ερώτηση </a:t>
            </a:r>
            <a:r>
              <a:rPr lang="el-GR" altLang="en-US" dirty="0">
                <a:solidFill>
                  <a:schemeClr val="tx1"/>
                </a:solidFill>
                <a:latin typeface="Calibri" pitchFamily="34" charset="0"/>
              </a:rPr>
              <a:t>(π.χ. από γνωστά συναφή έγγραφα)</a:t>
            </a:r>
          </a:p>
          <a:p>
            <a:pPr lvl="1" algn="just"/>
            <a:endParaRPr lang="el-GR" altLang="en-US" dirty="0">
              <a:latin typeface="Calibri" pitchFamily="34" charset="0"/>
            </a:endParaRPr>
          </a:p>
          <a:p>
            <a:pPr marL="839788" lvl="1" indent="-495300" algn="just">
              <a:buSzTx/>
              <a:buFont typeface="Wingdings" pitchFamily="2" charset="2"/>
              <a:buNone/>
            </a:pPr>
            <a:endParaRPr lang="el-GR" altLang="en-US" dirty="0">
              <a:latin typeface="Calibri" pitchFamily="34" charset="0"/>
            </a:endParaRPr>
          </a:p>
          <a:p>
            <a:pPr marL="0" indent="0"/>
            <a:endParaRPr lang="el-GR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/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l-GR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/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Τεχνικές βελτίωσης της ερώτησης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8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2052"/>
          <p:cNvSpPr>
            <a:spLocks noChangeArrowheads="1"/>
          </p:cNvSpPr>
          <p:nvPr/>
        </p:nvSpPr>
        <p:spPr bwMode="auto">
          <a:xfrm>
            <a:off x="457200" y="2057400"/>
            <a:ext cx="825469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400">
                <a:solidFill>
                  <a:srgbClr val="0000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l-GR" altLang="en-US" sz="28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α) τεχνικές που </a:t>
            </a:r>
            <a:r>
              <a:rPr lang="el-GR" alt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απαιτούν είσοδο </a:t>
            </a: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από τον χρήστη</a:t>
            </a:r>
          </a:p>
          <a:p>
            <a:pPr marL="0" indent="0">
              <a:buFont typeface="Wingdings" pitchFamily="2" charset="2"/>
              <a:buNone/>
            </a:pP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(β) τεχνικές </a:t>
            </a:r>
            <a:r>
              <a:rPr lang="el-GR" alt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που δεν απαιτούν είσοδο</a:t>
            </a:r>
          </a:p>
          <a:p>
            <a:pPr marL="0" indent="0">
              <a:buFont typeface="Wingdings" pitchFamily="2" charset="2"/>
              <a:buNone/>
            </a:pP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    (</a:t>
            </a:r>
            <a:r>
              <a:rPr lang="el-GR" altLang="en-US" sz="2800" dirty="0" err="1">
                <a:solidFill>
                  <a:schemeClr val="tx1"/>
                </a:solidFill>
                <a:latin typeface="Calibri" pitchFamily="34" charset="0"/>
              </a:rPr>
              <a:t>β1</a:t>
            </a: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) που βασίζονται στα κορυφαία έγγραφα που </a:t>
            </a:r>
            <a:r>
              <a:rPr lang="el-GR" altLang="en-US" sz="2800" dirty="0" smtClean="0">
                <a:solidFill>
                  <a:schemeClr val="tx1"/>
                </a:solidFill>
                <a:latin typeface="Calibri" pitchFamily="34" charset="0"/>
              </a:rPr>
              <a:t>	ανακτήθηκαν</a:t>
            </a:r>
            <a:endParaRPr lang="el-GR" alt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    (</a:t>
            </a:r>
            <a:r>
              <a:rPr lang="el-GR" altLang="en-US" sz="2800" dirty="0" err="1">
                <a:solidFill>
                  <a:schemeClr val="tx1"/>
                </a:solidFill>
                <a:latin typeface="Calibri" pitchFamily="34" charset="0"/>
              </a:rPr>
              <a:t>β2</a:t>
            </a:r>
            <a:r>
              <a:rPr lang="el-GR" altLang="en-US" sz="2800" dirty="0">
                <a:solidFill>
                  <a:schemeClr val="tx1"/>
                </a:solidFill>
                <a:latin typeface="Calibri" pitchFamily="34" charset="0"/>
              </a:rPr>
              <a:t>) που βασίζονται σε όλα τα  έγγραφα της </a:t>
            </a:r>
            <a:r>
              <a:rPr lang="el-GR" altLang="en-US" sz="2800" dirty="0" smtClean="0">
                <a:solidFill>
                  <a:schemeClr val="tx1"/>
                </a:solidFill>
                <a:latin typeface="Calibri" pitchFamily="34" charset="0"/>
              </a:rPr>
              <a:t>	συλλογής</a:t>
            </a: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839788" lvl="1" indent="-495300" algn="just">
              <a:buSzTx/>
              <a:buFont typeface="Wingdings" pitchFamily="2" charset="2"/>
              <a:buNone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/>
            <a:endParaRPr lang="el-GR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/>
            <a: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altLang="en-US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l-GR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just"/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alt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>
              <a:lnSpc>
                <a:spcPct val="90000"/>
              </a:lnSpc>
            </a:pPr>
            <a:r>
              <a:rPr lang="el-GR" altLang="zh-CN" dirty="0" smtClean="0">
                <a:ea typeface="宋体" charset="-122"/>
              </a:rPr>
              <a:t>Ανατροφοδότηση Συνάφειας </a:t>
            </a:r>
            <a:r>
              <a:rPr lang="en-US" altLang="zh-CN" dirty="0" smtClean="0">
                <a:ea typeface="宋体" charset="-122"/>
              </a:rPr>
              <a:t> (Relevance Feedback)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718050"/>
          </a:xfrm>
        </p:spPr>
        <p:txBody>
          <a:bodyPr/>
          <a:lstStyle/>
          <a:p>
            <a:pPr marL="342900" lvl="1" indent="-342900">
              <a:buClr>
                <a:srgbClr val="437085"/>
              </a:buClr>
            </a:pPr>
            <a:r>
              <a:rPr lang="el-GR" altLang="zh-CN" dirty="0" smtClean="0">
                <a:ea typeface="宋体" charset="-122"/>
              </a:rPr>
              <a:t>Ιδέα: Μπορεί να είναι δύσκολο να διατυπωθεί μια καλή ερώτηση αν δεν είναι επαρκώς </a:t>
            </a:r>
            <a:r>
              <a:rPr lang="el-GR" altLang="zh-CN" dirty="0">
                <a:ea typeface="宋体" charset="-122"/>
              </a:rPr>
              <a:t>γνωστή </a:t>
            </a:r>
            <a:r>
              <a:rPr lang="el-GR" altLang="zh-CN" dirty="0" smtClean="0">
                <a:ea typeface="宋体" charset="-122"/>
              </a:rPr>
              <a:t>η συλλογή </a:t>
            </a:r>
          </a:p>
          <a:p>
            <a:pPr marL="342900" lvl="1" indent="-342900">
              <a:buClr>
                <a:srgbClr val="437085"/>
              </a:buClr>
            </a:pPr>
            <a:r>
              <a:rPr lang="el-GR" altLang="zh-CN" dirty="0" smtClean="0">
                <a:ea typeface="宋体" charset="-122"/>
              </a:rPr>
              <a:t>Ανατροφοδότηση </a:t>
            </a:r>
            <a:r>
              <a:rPr lang="el-GR" altLang="zh-CN" dirty="0">
                <a:ea typeface="宋体" charset="-122"/>
              </a:rPr>
              <a:t>συνάφειας 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smtClean="0">
                <a:ea typeface="宋体" charset="-122"/>
              </a:rPr>
              <a:t>(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a typeface="宋体" charset="-122"/>
              </a:rPr>
              <a:t>relevance feedback): </a:t>
            </a:r>
            <a:r>
              <a:rPr lang="el-GR" altLang="zh-CN" dirty="0" smtClean="0">
                <a:ea typeface="宋体" charset="-122"/>
              </a:rPr>
              <a:t>ο χρήστης παρέχει ανατροφοδότηση (</a:t>
            </a:r>
            <a:r>
              <a:rPr lang="en-US" altLang="zh-CN" dirty="0" smtClean="0">
                <a:ea typeface="宋体" charset="-122"/>
              </a:rPr>
              <a:t>feedback</a:t>
            </a:r>
            <a:r>
              <a:rPr lang="el-GR" altLang="zh-CN" dirty="0" smtClean="0">
                <a:ea typeface="宋体" charset="-122"/>
              </a:rPr>
              <a:t>)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el-GR" altLang="zh-CN" dirty="0" smtClean="0">
                <a:ea typeface="宋体" charset="-122"/>
              </a:rPr>
              <a:t>σχετικά με τη συνάφεια των αρχικών αποτελεσμάτων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Ο </a:t>
            </a:r>
            <a:r>
              <a:rPr lang="el-GR" altLang="zh-CN" dirty="0" smtClean="0">
                <a:solidFill>
                  <a:schemeClr val="accent4">
                    <a:lumMod val="75000"/>
                  </a:schemeClr>
                </a:solidFill>
                <a:ea typeface="宋体" charset="-122"/>
              </a:rPr>
              <a:t>χρήστης</a:t>
            </a:r>
            <a:r>
              <a:rPr lang="el-GR" altLang="zh-CN" dirty="0" smtClean="0">
                <a:ea typeface="宋体" charset="-122"/>
              </a:rPr>
              <a:t> υποβάλει μια (σύντομη, απλή</a:t>
            </a:r>
            <a:r>
              <a:rPr lang="en-US" altLang="zh-CN" dirty="0" smtClean="0">
                <a:ea typeface="宋体" charset="-122"/>
              </a:rPr>
              <a:t>)</a:t>
            </a:r>
            <a:r>
              <a:rPr lang="el-GR" altLang="zh-CN" dirty="0" smtClean="0">
                <a:ea typeface="宋体" charset="-122"/>
              </a:rPr>
              <a:t> </a:t>
            </a:r>
            <a:r>
              <a:rPr lang="el-GR" altLang="zh-CN" dirty="0">
                <a:solidFill>
                  <a:schemeClr val="accent4">
                    <a:lumMod val="75000"/>
                  </a:schemeClr>
                </a:solidFill>
                <a:ea typeface="宋体" charset="-122"/>
              </a:rPr>
              <a:t>ερώτηση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Ο </a:t>
            </a:r>
            <a:r>
              <a:rPr lang="el-GR" altLang="zh-CN" dirty="0" smtClean="0">
                <a:solidFill>
                  <a:schemeClr val="accent4">
                    <a:lumMod val="75000"/>
                  </a:schemeClr>
                </a:solidFill>
                <a:ea typeface="宋体" charset="-122"/>
              </a:rPr>
              <a:t>χ</a:t>
            </a:r>
            <a:r>
              <a:rPr lang="el-GR" altLang="zh-CN" dirty="0">
                <a:solidFill>
                  <a:schemeClr val="accent4">
                    <a:lumMod val="75000"/>
                  </a:schemeClr>
                </a:solidFill>
                <a:ea typeface="宋体" charset="-122"/>
              </a:rPr>
              <a:t>ρήστης</a:t>
            </a:r>
            <a:r>
              <a:rPr lang="el-GR" altLang="zh-CN" dirty="0" smtClean="0">
                <a:ea typeface="宋体" charset="-122"/>
              </a:rPr>
              <a:t> χαρακτηρίζει τα έγγραφα που ανακτώνται ως συναφή ή μη συναφή</a:t>
            </a:r>
          </a:p>
          <a:p>
            <a:pPr lvl="1"/>
            <a:r>
              <a:rPr lang="el-GR" altLang="zh-CN" dirty="0" smtClean="0">
                <a:ea typeface="宋体" charset="-122"/>
              </a:rPr>
              <a:t>Το </a:t>
            </a:r>
            <a:r>
              <a:rPr lang="el-GR" altLang="zh-CN" dirty="0" smtClean="0">
                <a:solidFill>
                  <a:schemeClr val="accent4">
                    <a:lumMod val="75000"/>
                  </a:schemeClr>
                </a:solidFill>
                <a:ea typeface="宋体" charset="-122"/>
              </a:rPr>
              <a:t>σύστημα</a:t>
            </a:r>
            <a:r>
              <a:rPr lang="el-GR" altLang="zh-CN" dirty="0" smtClean="0">
                <a:ea typeface="宋体" charset="-122"/>
              </a:rPr>
              <a:t> υπολογίζει μια καλύτερη αναπαράσταση της ανάγκης πληροφορίας βασισμένη στην ανατροφοδότηση</a:t>
            </a: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  <a:p>
            <a:pPr lvl="1"/>
            <a:r>
              <a:rPr lang="el-GR" altLang="zh-CN" dirty="0" smtClean="0">
                <a:ea typeface="宋体" charset="-122"/>
              </a:rPr>
              <a:t>Η ανατροφοδότηση συνάφειας μπορεί να επαναληφθεί μία ή περισσότερες φορές  (</a:t>
            </a:r>
            <a:r>
              <a:rPr lang="en-US" altLang="zh-CN" dirty="0" smtClean="0">
                <a:solidFill>
                  <a:schemeClr val="folHlink"/>
                </a:solidFill>
                <a:ea typeface="宋体" charset="-122"/>
              </a:rPr>
              <a:t>iterations</a:t>
            </a:r>
            <a:r>
              <a:rPr lang="el-GR" altLang="zh-CN" dirty="0" smtClean="0">
                <a:solidFill>
                  <a:schemeClr val="folHlink"/>
                </a:solidFill>
                <a:ea typeface="宋体" charset="-122"/>
              </a:rPr>
              <a:t>)</a:t>
            </a: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28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altLang="zh-CN" dirty="0" smtClean="0">
                <a:ea typeface="宋体" charset="-122"/>
              </a:rPr>
              <a:t>Παράδειγμα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8077200" cy="914400"/>
          </a:xfrm>
        </p:spPr>
        <p:txBody>
          <a:bodyPr/>
          <a:lstStyle/>
          <a:p>
            <a:r>
              <a:rPr lang="el-GR" altLang="zh-CN" dirty="0" smtClean="0">
                <a:ea typeface="宋体" charset="-122"/>
              </a:rPr>
              <a:t>Μηχανή αναζήτησης εικόνων</a:t>
            </a:r>
          </a:p>
          <a:p>
            <a:r>
              <a:rPr lang="en-US" altLang="zh-CN" sz="2400" dirty="0" smtClean="0">
                <a:ea typeface="宋体" charset="-122"/>
              </a:rPr>
              <a:t>http</a:t>
            </a:r>
            <a:r>
              <a:rPr lang="en-US" altLang="zh-CN" sz="2400" dirty="0">
                <a:ea typeface="宋体" charset="-122"/>
              </a:rPr>
              <a:t>://nayana.ece.ucsb.edu/imsearch/imsearch.html</a:t>
            </a:r>
          </a:p>
          <a:p>
            <a:endParaRPr lang="zh-CN" altLang="en-US" sz="2400" dirty="0">
              <a:ea typeface="宋体" charset="-122"/>
            </a:endParaRPr>
          </a:p>
        </p:txBody>
      </p:sp>
      <p:pic>
        <p:nvPicPr>
          <p:cNvPr id="1323014" name="Picture 6" descr="imagequ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7013"/>
            <a:ext cx="81534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30477</TotalTime>
  <Words>2984</Words>
  <Application>Microsoft Office PowerPoint</Application>
  <PresentationFormat>On-screen Show (4:3)</PresentationFormat>
  <Paragraphs>538</Paragraphs>
  <Slides>53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 Unicode MS</vt:lpstr>
      <vt:lpstr>MS Mincho</vt:lpstr>
      <vt:lpstr>ＭＳ Ｐゴシック</vt:lpstr>
      <vt:lpstr>宋体</vt:lpstr>
      <vt:lpstr>Arial</vt:lpstr>
      <vt:lpstr>Arial Black</vt:lpstr>
      <vt:lpstr>Calibri</vt:lpstr>
      <vt:lpstr>Lucida Sans</vt:lpstr>
      <vt:lpstr>Symbol</vt:lpstr>
      <vt:lpstr>Tahoma</vt:lpstr>
      <vt:lpstr>Times New Roman</vt:lpstr>
      <vt:lpstr>Wingdings</vt:lpstr>
      <vt:lpstr>IIR-slides</vt:lpstr>
      <vt:lpstr>Equation</vt:lpstr>
      <vt:lpstr>PowerPoint Presentation</vt:lpstr>
      <vt:lpstr>Τι  είδαμε στο προηγούμενο μάθημα</vt:lpstr>
      <vt:lpstr>Τι θα δούμε σήμερα;</vt:lpstr>
      <vt:lpstr>Γιατί τη χρειαζόμαστε;</vt:lpstr>
      <vt:lpstr>Πως;</vt:lpstr>
      <vt:lpstr>Αναδιατύπωση ερώτησης</vt:lpstr>
      <vt:lpstr>Τεχνικές βελτίωσης της ερώτησης</vt:lpstr>
      <vt:lpstr>Ανατροφοδότηση Συνάφειας  (Relevance Feedback)</vt:lpstr>
      <vt:lpstr>Παράδειγμα</vt:lpstr>
      <vt:lpstr>Αποτελέσματα της αρχικής ερώτησης</vt:lpstr>
      <vt:lpstr>Ανατροφοδότηση συνάφειας</vt:lpstr>
      <vt:lpstr>Αποτελέσματα μετά την ανατροφοδότηση</vt:lpstr>
      <vt:lpstr>PowerPoint Presentation</vt:lpstr>
      <vt:lpstr>Ο Αλγόριθμος Rocchio</vt:lpstr>
      <vt:lpstr>Η θεωρητικά καλύτερη ερώτηση</vt:lpstr>
      <vt:lpstr>Ανάδραση στο Διανυσματικό Μοντέλο</vt:lpstr>
      <vt:lpstr>Ανάδραση στο Διανυσματικό Μοντέλο</vt:lpstr>
      <vt:lpstr>Ο Αλγόριθμος Rocchio</vt:lpstr>
      <vt:lpstr>PowerPoint Presentation</vt:lpstr>
      <vt:lpstr>Ο Rocchio 1971 Αλγόριθμος (SMART)</vt:lpstr>
      <vt:lpstr>Ανάδραση συνάφειας στην αρχική ερώτηση</vt:lpstr>
      <vt:lpstr>Θετική vs Αρνητική Ανάδραση</vt:lpstr>
      <vt:lpstr>Παράδειγμα</vt:lpstr>
      <vt:lpstr>Ανάδραση συνάφειας: Υποθέσεις</vt:lpstr>
      <vt:lpstr>Πότε δεν ισχύει η Υ1</vt:lpstr>
      <vt:lpstr>Πότε δεν ισχύει η A2</vt:lpstr>
      <vt:lpstr>Ανάδραση συνάφειας: Προβλήματα</vt:lpstr>
      <vt:lpstr>Προβλήματα</vt:lpstr>
      <vt:lpstr>Παράδειγμα: αρχική ερώτηση και κορυφαία 8 έγγραφα</vt:lpstr>
      <vt:lpstr>Επέκταση ερώτησης (νέοι όροι και βάρη)</vt:lpstr>
      <vt:lpstr>Κορυφαία 8 αποτελέσματα μετά την επαναδιατύπωση της ερώτησης</vt:lpstr>
      <vt:lpstr>Στρατηγικές αξιολόγησης</vt:lpstr>
      <vt:lpstr>Ανάδραση Συνάφειας στον Παγκόσμιο  Ιστό</vt:lpstr>
      <vt:lpstr>Excite Relevance Feedback</vt:lpstr>
      <vt:lpstr>Ψευδοανάδραση Συνάφειας (Pseudo Relevance Feedback)</vt:lpstr>
      <vt:lpstr>Ψευδοανάδραση Συνάφειας</vt:lpstr>
      <vt:lpstr>Ψευδοανάδραση Συνάφειας</vt:lpstr>
      <vt:lpstr>Indirect (έμμεσο) relevance feedback</vt:lpstr>
      <vt:lpstr>Δυναμική Αναζήτηση</vt:lpstr>
      <vt:lpstr>Επέκταση Ερώτησης (Query Expansion)</vt:lpstr>
      <vt:lpstr>Πως παράγεται η εναλλακτική ή επέκταση της ερώτησης</vt:lpstr>
      <vt:lpstr>Είδη Επέκτασης της Ερώτησης</vt:lpstr>
      <vt:lpstr>Παράδειγμα</vt:lpstr>
      <vt:lpstr>PowerPoint Presentation</vt:lpstr>
      <vt:lpstr>PowerPoint Presentation</vt:lpstr>
      <vt:lpstr>Είδη λεξιλογίου</vt:lpstr>
      <vt:lpstr>Controlled Vocabulary</vt:lpstr>
      <vt:lpstr>Automatic Thesaurus Generation</vt:lpstr>
      <vt:lpstr>Co-occurrence Thesaurus</vt:lpstr>
      <vt:lpstr>Automatic Thesaurus Generation Example</vt:lpstr>
      <vt:lpstr>Automatic Thesaurus Generation Discussion</vt:lpstr>
      <vt:lpstr>Thesaurus-based Query Expansion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772</cp:revision>
  <cp:lastPrinted>2011-04-04T04:19:57Z</cp:lastPrinted>
  <dcterms:created xsi:type="dcterms:W3CDTF">2011-04-01T01:43:31Z</dcterms:created>
  <dcterms:modified xsi:type="dcterms:W3CDTF">2015-06-06T11:15:46Z</dcterms:modified>
</cp:coreProperties>
</file>