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  <p:sldMasterId id="2147483950" r:id="rId2"/>
    <p:sldMasterId id="2147483963" r:id="rId3"/>
  </p:sldMasterIdLst>
  <p:notesMasterIdLst>
    <p:notesMasterId r:id="rId65"/>
  </p:notesMasterIdLst>
  <p:handoutMasterIdLst>
    <p:handoutMasterId r:id="rId66"/>
  </p:handoutMasterIdLst>
  <p:sldIdLst>
    <p:sldId id="402" r:id="rId4"/>
    <p:sldId id="1540" r:id="rId5"/>
    <p:sldId id="1541" r:id="rId6"/>
    <p:sldId id="1542" r:id="rId7"/>
    <p:sldId id="1614" r:id="rId8"/>
    <p:sldId id="1610" r:id="rId9"/>
    <p:sldId id="1611" r:id="rId10"/>
    <p:sldId id="1612" r:id="rId11"/>
    <p:sldId id="1613" r:id="rId12"/>
    <p:sldId id="1619" r:id="rId13"/>
    <p:sldId id="1615" r:id="rId14"/>
    <p:sldId id="1616" r:id="rId15"/>
    <p:sldId id="1617" r:id="rId16"/>
    <p:sldId id="1618" r:id="rId17"/>
    <p:sldId id="1543" r:id="rId18"/>
    <p:sldId id="1587" r:id="rId19"/>
    <p:sldId id="1601" r:id="rId20"/>
    <p:sldId id="1605" r:id="rId21"/>
    <p:sldId id="1544" r:id="rId22"/>
    <p:sldId id="1626" r:id="rId23"/>
    <p:sldId id="1546" r:id="rId24"/>
    <p:sldId id="1547" r:id="rId25"/>
    <p:sldId id="1548" r:id="rId26"/>
    <p:sldId id="1549" r:id="rId27"/>
    <p:sldId id="1550" r:id="rId28"/>
    <p:sldId id="1588" r:id="rId29"/>
    <p:sldId id="1589" r:id="rId30"/>
    <p:sldId id="1590" r:id="rId31"/>
    <p:sldId id="1624" r:id="rId32"/>
    <p:sldId id="1591" r:id="rId33"/>
    <p:sldId id="1592" r:id="rId34"/>
    <p:sldId id="1593" r:id="rId35"/>
    <p:sldId id="1595" r:id="rId36"/>
    <p:sldId id="1596" r:id="rId37"/>
    <p:sldId id="1597" r:id="rId38"/>
    <p:sldId id="1598" r:id="rId39"/>
    <p:sldId id="1599" r:id="rId40"/>
    <p:sldId id="1571" r:id="rId41"/>
    <p:sldId id="1572" r:id="rId42"/>
    <p:sldId id="1573" r:id="rId43"/>
    <p:sldId id="1551" r:id="rId44"/>
    <p:sldId id="1625" r:id="rId45"/>
    <p:sldId id="1552" r:id="rId46"/>
    <p:sldId id="1553" r:id="rId47"/>
    <p:sldId id="1554" r:id="rId48"/>
    <p:sldId id="1555" r:id="rId49"/>
    <p:sldId id="1556" r:id="rId50"/>
    <p:sldId id="1557" r:id="rId51"/>
    <p:sldId id="1574" r:id="rId52"/>
    <p:sldId id="1575" r:id="rId53"/>
    <p:sldId id="1576" r:id="rId54"/>
    <p:sldId id="1577" r:id="rId55"/>
    <p:sldId id="1578" r:id="rId56"/>
    <p:sldId id="1579" r:id="rId57"/>
    <p:sldId id="1580" r:id="rId58"/>
    <p:sldId id="1581" r:id="rId59"/>
    <p:sldId id="1582" r:id="rId60"/>
    <p:sldId id="1583" r:id="rId61"/>
    <p:sldId id="1584" r:id="rId62"/>
    <p:sldId id="1585" r:id="rId63"/>
    <p:sldId id="1608" r:id="rId6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9966"/>
    <a:srgbClr val="F0EEEB"/>
    <a:srgbClr val="00A000"/>
    <a:srgbClr val="B2B2B2"/>
    <a:srgbClr val="F4F3EB"/>
    <a:srgbClr val="A40508"/>
    <a:srgbClr val="A50021"/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15" autoAdjust="0"/>
    <p:restoredTop sz="90409" autoAdjust="0"/>
  </p:normalViewPr>
  <p:slideViewPr>
    <p:cSldViewPr>
      <p:cViewPr varScale="1">
        <p:scale>
          <a:sx n="83" d="100"/>
          <a:sy n="83" d="100"/>
        </p:scale>
        <p:origin x="-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26" y="-96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presProps" Target="pres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534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A85C39D-5195-41CE-BEA9-D46C4FF14039}" type="slidenum">
              <a:rPr lang="en-US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Get </a:t>
            </a:r>
            <a:r>
              <a:rPr lang="en-US" dirty="0" err="1" smtClean="0"/>
              <a:t>Lucene</a:t>
            </a:r>
            <a:r>
              <a:rPr lang="en-US" dirty="0" smtClean="0"/>
              <a:t> jar file</a:t>
            </a:r>
          </a:p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Write indexing code to get data and create Document objects to index with the </a:t>
            </a:r>
            <a:r>
              <a:rPr lang="en-US" dirty="0" err="1" smtClean="0"/>
              <a:t>IndexWriter</a:t>
            </a:r>
            <a:endParaRPr lang="en-US" dirty="0" smtClean="0"/>
          </a:p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Write code to create query objects for search</a:t>
            </a:r>
          </a:p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Write code to use/display results</a:t>
            </a:r>
          </a:p>
          <a:p>
            <a:pPr marL="241653" indent="-241653" eaLnBrk="1" hangingPunct="1"/>
            <a:endParaRPr lang="en-US" dirty="0" smtClean="0"/>
          </a:p>
          <a:p>
            <a:pPr marL="241653" indent="-241653" eaLnBrk="1" hangingPunct="1"/>
            <a:r>
              <a:rPr lang="en-US" dirty="0" smtClean="0"/>
              <a:t>Only a single </a:t>
            </a:r>
            <a:r>
              <a:rPr lang="en-US" dirty="0" err="1" smtClean="0"/>
              <a:t>IndexWriter</a:t>
            </a:r>
            <a:r>
              <a:rPr lang="en-US" dirty="0" smtClean="0"/>
              <a:t> may be open on an index</a:t>
            </a:r>
          </a:p>
          <a:p>
            <a:pPr marL="241653" indent="-241653" eaLnBrk="1" hangingPunct="1"/>
            <a:r>
              <a:rPr lang="en-US" dirty="0" smtClean="0"/>
              <a:t>An </a:t>
            </a:r>
            <a:r>
              <a:rPr lang="en-US" dirty="0" err="1" smtClean="0"/>
              <a:t>IndexWriter</a:t>
            </a:r>
            <a:r>
              <a:rPr lang="en-US" dirty="0" smtClean="0"/>
              <a:t> is thread-safe, so multiple threads can add documents at the same time.</a:t>
            </a:r>
          </a:p>
          <a:p>
            <a:pPr marL="241653" indent="-241653" eaLnBrk="1" hangingPunct="1"/>
            <a:endParaRPr lang="en-US" dirty="0" smtClean="0"/>
          </a:p>
          <a:p>
            <a:pPr marL="241653" indent="-241653" eaLnBrk="1" hangingPunct="1"/>
            <a:r>
              <a:rPr lang="en-US" dirty="0" smtClean="0"/>
              <a:t>Multiple </a:t>
            </a:r>
            <a:r>
              <a:rPr lang="en-US" dirty="0" err="1" smtClean="0"/>
              <a:t>IndexSearchers</a:t>
            </a:r>
            <a:r>
              <a:rPr lang="en-US" dirty="0" smtClean="0"/>
              <a:t> may be opened on an index</a:t>
            </a:r>
          </a:p>
          <a:p>
            <a:pPr marL="241653" indent="-241653" eaLnBrk="1" hangingPunct="1">
              <a:buFontTx/>
              <a:buChar char="•"/>
            </a:pPr>
            <a:r>
              <a:rPr lang="en-US" dirty="0" err="1" smtClean="0"/>
              <a:t>IndexSearchers</a:t>
            </a:r>
            <a:r>
              <a:rPr lang="en-US" dirty="0" smtClean="0"/>
              <a:t> are also thread safe, and can handle multiple searches concurrently</a:t>
            </a:r>
          </a:p>
          <a:p>
            <a:pPr marL="241653" indent="-241653" eaLnBrk="1" hangingPunct="1">
              <a:buFontTx/>
              <a:buChar char="•"/>
            </a:pPr>
            <a:r>
              <a:rPr lang="en-US" dirty="0" smtClean="0"/>
              <a:t>an </a:t>
            </a:r>
            <a:r>
              <a:rPr lang="en-US" dirty="0" err="1" smtClean="0"/>
              <a:t>IndexSearcher</a:t>
            </a:r>
            <a:r>
              <a:rPr lang="en-US" dirty="0" smtClean="0"/>
              <a:t> instance has a static view of the index... it sees no updates after it has been opened </a:t>
            </a:r>
          </a:p>
          <a:p>
            <a:pPr marL="241653" indent="-241653" eaLnBrk="1" hangingPunct="1"/>
            <a:endParaRPr lang="en-US" dirty="0" smtClean="0"/>
          </a:p>
          <a:p>
            <a:pPr marL="241653" indent="-241653" eaLnBrk="1" hangingPunct="1"/>
            <a:r>
              <a:rPr lang="en-US" dirty="0" smtClean="0"/>
              <a:t>An index may be concurrently added to and searched, but new additions won’t show up until the </a:t>
            </a:r>
            <a:r>
              <a:rPr lang="en-US" dirty="0" err="1" smtClean="0"/>
              <a:t>IndexWriter</a:t>
            </a:r>
            <a:r>
              <a:rPr lang="en-US" dirty="0" smtClean="0"/>
              <a:t> is closed and a new </a:t>
            </a:r>
            <a:r>
              <a:rPr lang="en-US" dirty="0" err="1" smtClean="0"/>
              <a:t>IndexSearcher</a:t>
            </a:r>
            <a:r>
              <a:rPr lang="en-US" dirty="0" smtClean="0"/>
              <a:t> is opened.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Arial Unicode MS" charset="0"/>
                <a:cs typeface="Arial Unicode MS" charset="0"/>
              </a:rPr>
              <a:t>Introduction to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Arial Unicode MS" charset="0"/>
              <a:cs typeface="Arial Unicode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Arial Unicode MS" charset="0"/>
                <a:cs typeface="Arial Unicode MS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6FAF4-678C-4170-8B5E-D5D1B48C4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AC3AD-617C-4A6C-BEE7-10C9A9D60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1F0E1-9554-4EAA-9434-B6C4920FC90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F9CB1-3438-43D6-914F-A135FC649A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27029-5DE3-476F-82EE-E87D04D3B7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62DB7-EF46-4FA7-8340-972AFD97BF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E1A25-59CF-4B1C-ABEC-3445436F6C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6F44D-D0DD-4334-9F6B-BA6AB8F241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A3BE7-AC23-47EC-B427-C263B89B47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C36B7-4520-4D48-A18C-71CE3150FD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9190B-40F4-4D14-B8A7-A8F5BA31F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FAB05-A623-419F-9692-75F603D733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959A5-5A2E-46A9-B0F8-8639F2F5F1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40DD5-DBA1-44E8-B006-A0435AA1ED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ABF61-CE27-45DF-A141-ABDB34B8EA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1F0E1-9554-4EAA-9434-B6C4920FC90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F9CB1-3438-43D6-914F-A135FC649A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27029-5DE3-476F-82EE-E87D04D3B7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62DB7-EF46-4FA7-8340-972AFD97BF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E1A25-59CF-4B1C-ABEC-3445436F6C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6F44D-D0DD-4334-9F6B-BA6AB8F241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ECC92-4490-4DFD-A50E-7CFF54CC48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A3BE7-AC23-47EC-B427-C263B89B47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C36B7-4520-4D48-A18C-71CE3150FD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FAB05-A623-419F-9692-75F603D733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959A5-5A2E-46A9-B0F8-8639F2F5F1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40DD5-DBA1-44E8-B006-A0435AA1ED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ABF61-CE27-45DF-A141-ABDB34B8EA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300CA-A080-476D-84B4-AC6434A6B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E445E-0100-404D-AEB0-69CA39249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1DDB1-E385-4C2A-9F6F-88E564B23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AE9CB-6C8B-49DF-BA0E-D5C49502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A558E-6DE4-4CD3-890E-A7DA5D004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AA00D-81AD-4FD2-AEF2-53F20508E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12" charset="0"/>
              </a:defRPr>
            </a:lvl1pPr>
          </a:lstStyle>
          <a:p>
            <a:fld id="{4182170C-A630-4BC4-99C2-1EEFC93C12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 i="1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Introduction to Information Retrieval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37" r:id="rId3"/>
    <p:sldLayoutId id="2147483946" r:id="rId4"/>
    <p:sldLayoutId id="2147483947" r:id="rId5"/>
    <p:sldLayoutId id="2147483948" r:id="rId6"/>
    <p:sldLayoutId id="2147483938" r:id="rId7"/>
    <p:sldLayoutId id="2147483939" r:id="rId8"/>
    <p:sldLayoutId id="2147483940" r:id="rId9"/>
    <p:sldLayoutId id="2147483949" r:id="rId10"/>
    <p:sldLayoutId id="2147483941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437085"/>
        </a:buClr>
        <a:buFont typeface="Wingdings" pitchFamily="-112" charset="2"/>
        <a:buChar char="§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57E69"/>
        </a:buClr>
        <a:buFont typeface="Wingdings" pitchFamily="-112" charset="2"/>
        <a:buChar char="§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18BA3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F6E7E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33337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fld id="{00C59ED9-04FB-45FB-A388-3E54D940560C}" type="slidenum">
              <a:rPr lang="en-US">
                <a:solidFill>
                  <a:srgbClr val="000000"/>
                </a:solidFill>
                <a:cs typeface="+mn-cs"/>
              </a:rPr>
              <a:pPr eaLnBrk="0" hangingPunct="0">
                <a:defRPr/>
              </a:pPr>
              <a:t>‹#›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  <p:sldLayoutId id="21474839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fld id="{00C59ED9-04FB-45FB-A388-3E54D940560C}" type="slidenum">
              <a:rPr lang="en-US">
                <a:solidFill>
                  <a:srgbClr val="000000"/>
                </a:solidFill>
                <a:cs typeface="+mn-cs"/>
              </a:rPr>
              <a:pPr eaLnBrk="0" hangingPunct="0">
                <a:defRPr/>
              </a:pPr>
              <a:t>‹#›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apache.org/lucene-java/PoweredBy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nning.com/hatcher3/" TargetMode="External"/><Relationship Id="rId2" Type="http://schemas.openxmlformats.org/officeDocument/2006/relationships/hyperlink" Target="http://lucene.apache.org/cor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365104"/>
            <a:ext cx="8001000" cy="1502296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ΠΛΕ70: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Εισαγωγή στο </a:t>
            </a:r>
            <a:r>
              <a:rPr lang="en-US" sz="2400" dirty="0" err="1" smtClean="0">
                <a:ea typeface="ＭＳ Ｐゴシック" pitchFamily="-112" charset="-128"/>
              </a:rPr>
              <a:t>Lucene</a:t>
            </a:r>
            <a:r>
              <a:rPr lang="el-GR" sz="2400" dirty="0" smtClean="0">
                <a:ea typeface="ＭＳ Ｐゴシック" pitchFamily="-112" charset="-128"/>
              </a:rPr>
              <a:t>. 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33731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search</a:t>
            </a:r>
            <a:endParaRPr lang="en-US" dirty="0"/>
          </a:p>
        </p:txBody>
      </p:sp>
      <p:sp>
        <p:nvSpPr>
          <p:cNvPr id="20" name="Magnetic Disk 19"/>
          <p:cNvSpPr/>
          <p:nvPr/>
        </p:nvSpPr>
        <p:spPr>
          <a:xfrm>
            <a:off x="4424351" y="3308718"/>
            <a:ext cx="1447473" cy="1456722"/>
          </a:xfrm>
          <a:prstGeom prst="flowChartMagneticDisk">
            <a:avLst/>
          </a:prstGeom>
          <a:solidFill>
            <a:schemeClr val="accent5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24" name="Explosion 1 23"/>
          <p:cNvSpPr/>
          <p:nvPr/>
        </p:nvSpPr>
        <p:spPr>
          <a:xfrm>
            <a:off x="6890220" y="1656554"/>
            <a:ext cx="1679615" cy="1119674"/>
          </a:xfrm>
          <a:prstGeom prst="irregularSeal1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Users</a:t>
            </a:r>
            <a:endParaRPr lang="en-US" dirty="0"/>
          </a:p>
        </p:txBody>
      </p:sp>
      <p:sp>
        <p:nvSpPr>
          <p:cNvPr id="25" name="Alternate Process 24"/>
          <p:cNvSpPr/>
          <p:nvPr/>
        </p:nvSpPr>
        <p:spPr>
          <a:xfrm>
            <a:off x="6821943" y="2937914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UI</a:t>
            </a:r>
            <a:endParaRPr lang="en-US" dirty="0"/>
          </a:p>
        </p:txBody>
      </p:sp>
      <p:grpSp>
        <p:nvGrpSpPr>
          <p:cNvPr id="3" name="Group 28"/>
          <p:cNvGrpSpPr/>
          <p:nvPr/>
        </p:nvGrpSpPr>
        <p:grpSpPr>
          <a:xfrm>
            <a:off x="6581895" y="3941489"/>
            <a:ext cx="2296265" cy="826146"/>
            <a:chOff x="6581895" y="3941489"/>
            <a:chExt cx="2296265" cy="826146"/>
          </a:xfrm>
        </p:grpSpPr>
        <p:sp>
          <p:nvSpPr>
            <p:cNvPr id="26" name="Alternate Process 25"/>
            <p:cNvSpPr/>
            <p:nvPr/>
          </p:nvSpPr>
          <p:spPr>
            <a:xfrm>
              <a:off x="6581895" y="3941489"/>
              <a:ext cx="1010500" cy="823951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Build query</a:t>
              </a:r>
              <a:endParaRPr lang="en-US" sz="2000" dirty="0"/>
            </a:p>
          </p:txBody>
        </p:sp>
        <p:sp>
          <p:nvSpPr>
            <p:cNvPr id="27" name="Alternate Process 26"/>
            <p:cNvSpPr/>
            <p:nvPr/>
          </p:nvSpPr>
          <p:spPr>
            <a:xfrm>
              <a:off x="7867660" y="3943684"/>
              <a:ext cx="1010500" cy="823951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Render results</a:t>
              </a:r>
              <a:endParaRPr lang="en-US" sz="2000" dirty="0"/>
            </a:p>
          </p:txBody>
        </p:sp>
      </p:grpSp>
      <p:sp>
        <p:nvSpPr>
          <p:cNvPr id="28" name="Alternate Process 27"/>
          <p:cNvSpPr/>
          <p:nvPr/>
        </p:nvSpPr>
        <p:spPr>
          <a:xfrm>
            <a:off x="6821943" y="5193031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query</a:t>
            </a:r>
            <a:endParaRPr lang="en-US" dirty="0"/>
          </a:p>
        </p:txBody>
      </p:sp>
      <p:cxnSp>
        <p:nvCxnSpPr>
          <p:cNvPr id="30" name="Straight Arrow Connector 29"/>
          <p:cNvCxnSpPr>
            <a:endCxn id="26" idx="0"/>
          </p:cNvCxnSpPr>
          <p:nvPr/>
        </p:nvCxnSpPr>
        <p:spPr>
          <a:xfrm flipH="1">
            <a:off x="7087145" y="3470441"/>
            <a:ext cx="396016" cy="471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7" idx="0"/>
          </p:cNvCxnSpPr>
          <p:nvPr/>
        </p:nvCxnSpPr>
        <p:spPr>
          <a:xfrm flipH="1" flipV="1">
            <a:off x="8001000" y="3470441"/>
            <a:ext cx="371910" cy="4732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6" idx="2"/>
          </p:cNvCxnSpPr>
          <p:nvPr/>
        </p:nvCxnSpPr>
        <p:spPr>
          <a:xfrm>
            <a:off x="7087145" y="4765440"/>
            <a:ext cx="396016" cy="4275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8001000" y="4719789"/>
            <a:ext cx="338355" cy="4732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28" idx="1"/>
            <a:endCxn id="20" idx="4"/>
          </p:cNvCxnSpPr>
          <p:nvPr/>
        </p:nvCxnSpPr>
        <p:spPr>
          <a:xfrm rot="10800000">
            <a:off x="5871825" y="4037079"/>
            <a:ext cx="950119" cy="1422216"/>
          </a:xfrm>
          <a:prstGeom prst="bentConnector3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25" idx="0"/>
          </p:cNvCxnSpPr>
          <p:nvPr/>
        </p:nvCxnSpPr>
        <p:spPr>
          <a:xfrm>
            <a:off x="7730028" y="2407540"/>
            <a:ext cx="0" cy="530374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248400" y="3886200"/>
            <a:ext cx="2743200" cy="1905000"/>
          </a:xfrm>
          <a:prstGeom prst="rect">
            <a:avLst/>
          </a:prstGeom>
          <a:noFill/>
          <a:ln w="28575" cmpd="sng">
            <a:solidFill>
              <a:srgbClr val="FF9966"/>
            </a:solidFill>
            <a:prstDash val="dash"/>
          </a:ln>
          <a:effectLst>
            <a:outerShdw blurRad="40000"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4" name="TextBox 33"/>
          <p:cNvSpPr txBox="1"/>
          <p:nvPr/>
        </p:nvSpPr>
        <p:spPr>
          <a:xfrm>
            <a:off x="7162800" y="59436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SEARCH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3400" y="1981200"/>
            <a:ext cx="3048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STEPS</a:t>
            </a:r>
          </a:p>
          <a:p>
            <a:r>
              <a:rPr lang="en-US" dirty="0" smtClean="0">
                <a:latin typeface="+mn-lt"/>
              </a:rPr>
              <a:t>Enter query (UI)</a:t>
            </a:r>
          </a:p>
          <a:p>
            <a:r>
              <a:rPr lang="en-US" dirty="0" smtClean="0">
                <a:latin typeface="+mn-lt"/>
              </a:rPr>
              <a:t>Build query</a:t>
            </a:r>
          </a:p>
          <a:p>
            <a:r>
              <a:rPr lang="en-US" dirty="0" smtClean="0">
                <a:latin typeface="+mn-lt"/>
              </a:rPr>
              <a:t>Run search query</a:t>
            </a:r>
          </a:p>
          <a:p>
            <a:r>
              <a:rPr lang="en-US" dirty="0" smtClean="0">
                <a:latin typeface="+mn-lt"/>
              </a:rPr>
              <a:t>Render results (UI)</a:t>
            </a:r>
          </a:p>
          <a:p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search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905000"/>
            <a:ext cx="84582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Search User Interface (UI)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No default search UI, but many useful </a:t>
            </a:r>
            <a:r>
              <a:rPr lang="en-US" i="1" dirty="0" err="1" smtClean="0">
                <a:solidFill>
                  <a:schemeClr val="accent4">
                    <a:lumMod val="75000"/>
                  </a:schemeClr>
                </a:solidFill>
                <a:latin typeface="Calibri"/>
              </a:rPr>
              <a:t>contrib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modules</a:t>
            </a:r>
          </a:p>
          <a:p>
            <a:pPr lvl="0"/>
            <a:endParaRPr lang="en-US" sz="800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Calibri"/>
              </a:rPr>
              <a:t>General instructions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Simple (do not present a lot of options in the first page)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 smtClean="0">
                <a:latin typeface="Calibri"/>
              </a:rPr>
              <a:t>a single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search box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better than 2-step process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Result presentation is important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highlight matches (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  <a:latin typeface="Calibri"/>
              </a:rPr>
              <a:t>highlighter </a:t>
            </a:r>
            <a:r>
              <a:rPr lang="en-US" i="1" dirty="0" err="1">
                <a:solidFill>
                  <a:schemeClr val="accent4">
                    <a:lumMod val="75000"/>
                  </a:schemeClr>
                </a:solidFill>
                <a:latin typeface="Calibri"/>
              </a:rPr>
              <a:t>contrib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  <a:latin typeface="Calibri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modules, section 8.3&amp;8.4)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make sort order clear, etc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Be transparent: e.g., explain if you expand search for synonyms, autocorrect errors (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latin typeface="Calibri"/>
              </a:rPr>
              <a:t>spellchecker </a:t>
            </a:r>
            <a:r>
              <a:rPr lang="en-US" i="1" dirty="0" err="1" smtClean="0">
                <a:solidFill>
                  <a:schemeClr val="accent4">
                    <a:lumMod val="75000"/>
                  </a:schemeClr>
                </a:solidFill>
                <a:latin typeface="Calibri"/>
              </a:rPr>
              <a:t>contrib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latin typeface="Calibri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module, section 8.5 , </a:t>
            </a:r>
            <a:r>
              <a:rPr lang="en-US" dirty="0" err="1" smtClean="0">
                <a:solidFill>
                  <a:prstClr val="black"/>
                </a:solidFill>
                <a:latin typeface="Calibri"/>
              </a:rPr>
              <a:t>etc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)</a:t>
            </a:r>
          </a:p>
          <a:p>
            <a:endParaRPr lang="en-US" sz="800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search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905000"/>
            <a:ext cx="8153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u="sng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Build query </a:t>
            </a:r>
            <a:r>
              <a:rPr lang="en-US" sz="2800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(supported by core Lucid)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Provides a package </a:t>
            </a:r>
            <a:r>
              <a:rPr lang="en-US" i="1" dirty="0" err="1" smtClean="0">
                <a:solidFill>
                  <a:schemeClr val="accent4">
                    <a:lumMod val="75000"/>
                  </a:schemeClr>
                </a:solidFill>
                <a:latin typeface="Calibri"/>
              </a:rPr>
              <a:t>QueryParser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: process the user text input into a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latin typeface="Calibri"/>
              </a:rPr>
              <a:t>Query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object (Chapter 3)</a:t>
            </a:r>
          </a:p>
          <a:p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Query may contain Boolean operators, phrase queries, wildcard terms</a:t>
            </a:r>
          </a:p>
          <a:p>
            <a:endParaRPr lang="en-US" sz="800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search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905000"/>
            <a:ext cx="81534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u="sng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Search query </a:t>
            </a:r>
            <a:r>
              <a:rPr lang="en-US" sz="2800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(supported by core Lucid)</a:t>
            </a:r>
          </a:p>
          <a:p>
            <a:pPr lvl="0"/>
            <a:endParaRPr lang="en-US" dirty="0" smtClean="0">
              <a:latin typeface="Calibri"/>
            </a:endParaRPr>
          </a:p>
          <a:p>
            <a:pPr lvl="0"/>
            <a:r>
              <a:rPr lang="en-US" dirty="0" smtClean="0">
                <a:latin typeface="Calibri"/>
              </a:rPr>
              <a:t>See Chapter 6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Three models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Pure Boolean model (no sort)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Vector space model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Probabilistic model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r>
              <a:rPr lang="en-US" dirty="0" err="1" smtClean="0">
                <a:solidFill>
                  <a:prstClr val="black"/>
                </a:solidFill>
                <a:latin typeface="Calibri"/>
              </a:rPr>
              <a:t>Lucene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combines Boolean and vector model – select which one on a search-by-search basis</a:t>
            </a:r>
          </a:p>
          <a:p>
            <a:endParaRPr lang="en-US" sz="800" dirty="0" smtClean="0">
              <a:solidFill>
                <a:prstClr val="black"/>
              </a:solidFill>
              <a:latin typeface="Calibri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Customize</a:t>
            </a:r>
          </a:p>
          <a:p>
            <a:endParaRPr lang="en-US" sz="800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search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905000"/>
            <a:ext cx="8153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u="sng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Render results </a:t>
            </a:r>
            <a:r>
              <a:rPr lang="en-US" sz="2800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(supported by core Lucid)</a:t>
            </a:r>
          </a:p>
          <a:p>
            <a:pPr lvl="0"/>
            <a:endParaRPr lang="en-US" dirty="0" smtClean="0">
              <a:latin typeface="Calibri"/>
            </a:endParaRPr>
          </a:p>
          <a:p>
            <a:pPr lvl="0"/>
            <a:endParaRPr lang="en-US" dirty="0" smtClean="0">
              <a:latin typeface="Calibri"/>
            </a:endParaRPr>
          </a:p>
          <a:p>
            <a:pPr lvl="0"/>
            <a:r>
              <a:rPr lang="en-US" dirty="0" smtClean="0">
                <a:latin typeface="Calibri"/>
              </a:rPr>
              <a:t>UI issues</a:t>
            </a: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8709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Get code from the book </a:t>
            </a:r>
          </a:p>
          <a:p>
            <a:r>
              <a:rPr lang="en-US" dirty="0" smtClean="0"/>
              <a:t>Command line </a:t>
            </a:r>
            <a:r>
              <a:rPr lang="en-US" b="1" dirty="0" smtClean="0">
                <a:latin typeface="Courier"/>
                <a:cs typeface="Courier"/>
              </a:rPr>
              <a:t>Indexer</a:t>
            </a:r>
          </a:p>
          <a:p>
            <a:pPr lvl="1"/>
            <a:r>
              <a:rPr lang="en-US" sz="2400" dirty="0" smtClean="0">
                <a:latin typeface="Courier"/>
                <a:cs typeface="Courier"/>
              </a:rPr>
              <a:t>…/lia2e/</a:t>
            </a:r>
            <a:r>
              <a:rPr lang="en-US" sz="2400" dirty="0" err="1" smtClean="0">
                <a:latin typeface="Courier"/>
                <a:cs typeface="Courier"/>
              </a:rPr>
              <a:t>src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lia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meetlucene</a:t>
            </a:r>
            <a:r>
              <a:rPr lang="en-US" sz="2400" dirty="0" smtClean="0">
                <a:latin typeface="Courier"/>
                <a:cs typeface="Courier"/>
              </a:rPr>
              <a:t>/Indexer.java</a:t>
            </a:r>
          </a:p>
          <a:p>
            <a:pPr lvl="1"/>
            <a:endParaRPr lang="en-US" dirty="0"/>
          </a:p>
          <a:p>
            <a:r>
              <a:rPr lang="en-US" dirty="0" smtClean="0"/>
              <a:t>Command line </a:t>
            </a:r>
            <a:r>
              <a:rPr lang="en-US" b="1" dirty="0" smtClean="0">
                <a:latin typeface="Courier"/>
                <a:cs typeface="Courier"/>
              </a:rPr>
              <a:t>Searcher</a:t>
            </a:r>
          </a:p>
          <a:p>
            <a:pPr lvl="1"/>
            <a:r>
              <a:rPr lang="en-US" sz="2400" dirty="0" smtClean="0">
                <a:latin typeface="Courier"/>
                <a:cs typeface="Courier"/>
              </a:rPr>
              <a:t>…/lia2e3/</a:t>
            </a:r>
            <a:r>
              <a:rPr lang="en-US" sz="2400" dirty="0" err="1" smtClean="0">
                <a:latin typeface="Courier"/>
                <a:cs typeface="Courier"/>
              </a:rPr>
              <a:t>src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lia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meetlucene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Searcher.java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692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err="1" smtClean="0"/>
              <a:t>Lucene</a:t>
            </a:r>
            <a:r>
              <a:rPr lang="en-US" dirty="0" smtClean="0"/>
              <a:t> models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1" cy="3048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"/>
                <a:cs typeface="Courier"/>
              </a:rPr>
              <a:t>Document</a:t>
            </a:r>
            <a:r>
              <a:rPr lang="en-US" dirty="0" smtClean="0"/>
              <a:t> is the atomic unit of indexing and searching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latin typeface="Courier"/>
                <a:cs typeface="Courier"/>
              </a:rPr>
              <a:t>Document</a:t>
            </a:r>
            <a:r>
              <a:rPr lang="en-US" dirty="0" smtClean="0"/>
              <a:t> contains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"/>
                <a:cs typeface="Courier"/>
              </a:rPr>
              <a:t>Field</a:t>
            </a:r>
            <a:r>
              <a:rPr lang="en-US" dirty="0" smtClean="0"/>
              <a:t>s have a </a:t>
            </a:r>
            <a:r>
              <a:rPr lang="en-US" b="1" dirty="0" smtClean="0"/>
              <a:t>name</a:t>
            </a:r>
            <a:r>
              <a:rPr lang="en-US" dirty="0" smtClean="0"/>
              <a:t> and a </a:t>
            </a:r>
            <a:r>
              <a:rPr lang="en-US" b="1" dirty="0" smtClean="0"/>
              <a:t>value</a:t>
            </a:r>
          </a:p>
          <a:p>
            <a:pPr lvl="1"/>
            <a:r>
              <a:rPr lang="en-US" dirty="0" smtClean="0"/>
              <a:t>Examples: Title, author, date, abstract, body, URL, keywords, ..</a:t>
            </a:r>
            <a:endParaRPr lang="el-GR" dirty="0" smtClean="0"/>
          </a:p>
          <a:p>
            <a:pPr lvl="1"/>
            <a:r>
              <a:rPr lang="en-US" dirty="0" smtClean="0"/>
              <a:t>Different documents can have different fields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473458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You have to translate raw content into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Courier"/>
              </a:rPr>
              <a:t>Field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5391351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Search a field using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name:term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, e.g.,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title:lucene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78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Documents and Fields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286000"/>
            <a:ext cx="784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Parametric or zone indexing</a:t>
            </a:r>
          </a:p>
          <a:p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There is one (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parametric) index </a:t>
            </a:r>
            <a:r>
              <a:rPr lang="en-US" sz="2800" dirty="0" smtClean="0">
                <a:latin typeface="+mn-lt"/>
              </a:rPr>
              <a:t>for each field 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>
                <a:latin typeface="+mn-lt"/>
              </a:rPr>
              <a:t>Also, supports </a:t>
            </a: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weighted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field scoring</a:t>
            </a:r>
            <a:endParaRPr lang="el-GR" sz="2800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78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smtClean="0"/>
              <a:t>Basic Application</a:t>
            </a: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685800" y="3657600"/>
            <a:ext cx="2438400" cy="76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IndexWriter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4191000" y="3657600"/>
            <a:ext cx="2438400" cy="76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IndexSearcher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2819400" y="5181600"/>
            <a:ext cx="1905000" cy="1143000"/>
          </a:xfrm>
          <a:prstGeom prst="can">
            <a:avLst>
              <a:gd name="adj" fmla="val 25000"/>
            </a:avLst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Lucene Index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 rot="1775794">
            <a:off x="1752600" y="4648200"/>
            <a:ext cx="1295400" cy="457200"/>
          </a:xfrm>
          <a:prstGeom prst="rightArrow">
            <a:avLst>
              <a:gd name="adj1" fmla="val 50000"/>
              <a:gd name="adj2" fmla="val 70833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 rot="-1615948">
            <a:off x="4419600" y="4572000"/>
            <a:ext cx="1295400" cy="457200"/>
          </a:xfrm>
          <a:prstGeom prst="rightArrow">
            <a:avLst>
              <a:gd name="adj1" fmla="val 50000"/>
              <a:gd name="adj2" fmla="val 70833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228600" y="1295400"/>
            <a:ext cx="3124200" cy="16764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           Document</a:t>
            </a:r>
          </a:p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super_name: Spider-Man</a:t>
            </a:r>
          </a:p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name: Peter Parker</a:t>
            </a:r>
          </a:p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category: superhero</a:t>
            </a:r>
          </a:p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powers: agility, spider-sense</a:t>
            </a:r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 rot="4121426">
            <a:off x="876300" y="30861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 rot="-5400000">
            <a:off x="5109368" y="2663032"/>
            <a:ext cx="982663" cy="990600"/>
          </a:xfrm>
          <a:prstGeom prst="curvedRightArrow">
            <a:avLst>
              <a:gd name="adj1" fmla="val 20162"/>
              <a:gd name="adj2" fmla="val 40323"/>
              <a:gd name="adj3" fmla="val 33333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5791200" y="1600200"/>
            <a:ext cx="2057400" cy="106680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Hits</a:t>
            </a:r>
          </a:p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(Matching Docs)</a:t>
            </a: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4038600" y="1676400"/>
            <a:ext cx="16002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Query</a:t>
            </a:r>
          </a:p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(powers:agility)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447800" y="3200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addDocument()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4267200" y="3200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search()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6019800" y="4648200"/>
            <a:ext cx="29718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6629400" y="3124200"/>
            <a:ext cx="2514600" cy="32778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Get </a:t>
            </a:r>
            <a:r>
              <a:rPr lang="en-US" sz="1800" dirty="0" err="1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Lucene</a:t>
            </a: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 jar file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Write indexing code to get data and create Document objects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Write code to create query objects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Write code to use/display results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indexing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IndexWriter</a:t>
            </a:r>
            <a:endParaRPr lang="en-US" i="1" dirty="0" smtClean="0">
              <a:solidFill>
                <a:schemeClr val="accent4">
                  <a:lumMod val="75000"/>
                </a:schemeClr>
              </a:solidFill>
              <a:cs typeface="Courier"/>
            </a:endParaRPr>
          </a:p>
          <a:p>
            <a:pPr lvl="1"/>
            <a:r>
              <a:rPr lang="en-US" dirty="0">
                <a:cs typeface="Courier"/>
              </a:rPr>
              <a:t>Central component that allows you to create a new index, open an existing one, and add, remove, or update documents in an </a:t>
            </a:r>
            <a:r>
              <a:rPr lang="en-US" dirty="0" smtClean="0">
                <a:cs typeface="Courier"/>
              </a:rPr>
              <a:t>index</a:t>
            </a:r>
            <a:br>
              <a:rPr lang="en-US" dirty="0" smtClean="0">
                <a:cs typeface="Courier"/>
              </a:rPr>
            </a:br>
            <a:endParaRPr lang="en-US" dirty="0" smtClean="0">
              <a:latin typeface="Courier"/>
              <a:cs typeface="Courier"/>
            </a:endParaRPr>
          </a:p>
          <a:p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Directory</a:t>
            </a:r>
          </a:p>
          <a:p>
            <a:pPr lvl="1"/>
            <a:r>
              <a:rPr lang="en-US" dirty="0">
                <a:cs typeface="Courier"/>
              </a:rPr>
              <a:t>Abstract class that represents the location of an </a:t>
            </a:r>
            <a:r>
              <a:rPr lang="en-US" dirty="0" smtClean="0">
                <a:cs typeface="Courier"/>
              </a:rPr>
              <a:t>index</a:t>
            </a:r>
            <a:br>
              <a:rPr lang="en-US" dirty="0" smtClean="0">
                <a:cs typeface="Courier"/>
              </a:rPr>
            </a:br>
            <a:endParaRPr lang="en-US" dirty="0" smtClean="0">
              <a:latin typeface="Courier"/>
              <a:cs typeface="Courier"/>
            </a:endParaRPr>
          </a:p>
          <a:p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Analyzer</a:t>
            </a:r>
          </a:p>
          <a:p>
            <a:pPr lvl="1"/>
            <a:r>
              <a:rPr lang="en-US" dirty="0">
                <a:cs typeface="Courier"/>
              </a:rPr>
              <a:t>Extracts tokens from a text </a:t>
            </a:r>
            <a:r>
              <a:rPr lang="en-US" dirty="0" smtClean="0">
                <a:cs typeface="Courier"/>
              </a:rPr>
              <a:t>stream</a:t>
            </a:r>
            <a:endParaRPr lang="en-US" sz="1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155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191000"/>
          </a:xfrm>
        </p:spPr>
        <p:txBody>
          <a:bodyPr>
            <a:noAutofit/>
          </a:bodyPr>
          <a:lstStyle/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Open source Java library </a:t>
            </a:r>
            <a:r>
              <a:rPr lang="en-US" dirty="0" smtClean="0"/>
              <a:t>for IR (indexing and searching)</a:t>
            </a:r>
          </a:p>
          <a:p>
            <a:pPr lvl="1"/>
            <a:r>
              <a:rPr lang="en-US" sz="1800" dirty="0"/>
              <a:t>L</a:t>
            </a:r>
            <a:r>
              <a:rPr lang="en-US" sz="1800" dirty="0" smtClean="0"/>
              <a:t>ets you add search to your application, not a complete search system by itself  --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software library not an application</a:t>
            </a:r>
          </a:p>
          <a:p>
            <a:pPr lvl="1"/>
            <a:r>
              <a:rPr lang="en-US" sz="1800" dirty="0" smtClean="0"/>
              <a:t>Written by Doug Cutting</a:t>
            </a:r>
          </a:p>
          <a:p>
            <a:r>
              <a:rPr lang="en-US" dirty="0" smtClean="0"/>
              <a:t>Used by LinkedIn, Twitter, Netflix …</a:t>
            </a:r>
          </a:p>
          <a:p>
            <a:pPr lvl="1">
              <a:buNone/>
            </a:pPr>
            <a:r>
              <a:rPr lang="en-US" sz="1800" dirty="0" smtClean="0"/>
              <a:t>and many more (see </a:t>
            </a:r>
            <a:r>
              <a:rPr lang="en-US" sz="1800" dirty="0" smtClean="0">
                <a:hlinkClick r:id="rId2"/>
              </a:rPr>
              <a:t>http://wiki.apache.org/lucene-java/PoweredBy</a:t>
            </a:r>
            <a:r>
              <a:rPr lang="en-US" sz="1800" dirty="0" smtClean="0"/>
              <a:t>)</a:t>
            </a:r>
          </a:p>
          <a:p>
            <a:r>
              <a:rPr lang="en-US" dirty="0" smtClean="0"/>
              <a:t>Ports/integrations to other languages</a:t>
            </a:r>
          </a:p>
          <a:p>
            <a:pPr lvl="1"/>
            <a:r>
              <a:rPr lang="en-US" sz="1800" dirty="0" smtClean="0"/>
              <a:t>C/C++, C#, Ruby, Perl, Python, PHP, …</a:t>
            </a:r>
          </a:p>
          <a:p>
            <a:pPr marL="342900" lvl="1" indent="-342900">
              <a:buClr>
                <a:srgbClr val="437085"/>
              </a:buClr>
            </a:pPr>
            <a:r>
              <a:rPr lang="en-US" sz="2800" dirty="0" smtClean="0">
                <a:cs typeface="ＭＳ Ｐゴシック" pitchFamily="-65" charset="-128"/>
              </a:rPr>
              <a:t>Beyond core jar, a number of extension modules</a:t>
            </a:r>
          </a:p>
          <a:p>
            <a:pPr marL="742950" lvl="2" indent="-342900">
              <a:buClr>
                <a:srgbClr val="437085"/>
              </a:buClr>
            </a:pPr>
            <a:r>
              <a:rPr lang="en-US" i="1" dirty="0" err="1" smtClean="0">
                <a:solidFill>
                  <a:schemeClr val="accent4">
                    <a:lumMod val="75000"/>
                  </a:schemeClr>
                </a:solidFill>
                <a:cs typeface="ＭＳ Ｐゴシック" pitchFamily="-65" charset="-128"/>
              </a:rPr>
              <a:t>contrib</a:t>
            </a:r>
            <a:r>
              <a:rPr lang="en-US" i="1" dirty="0" smtClean="0">
                <a:cs typeface="ＭＳ Ｐゴシック" pitchFamily="-65" charset="-128"/>
              </a:rPr>
              <a:t> </a:t>
            </a:r>
            <a:r>
              <a:rPr lang="en-US" dirty="0" smtClean="0">
                <a:cs typeface="ＭＳ Ｐゴシック" pitchFamily="-65" charset="-128"/>
              </a:rPr>
              <a:t>modules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9899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Courier"/>
              </a:rPr>
              <a:t>Creating an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304" y="1668475"/>
            <a:ext cx="8582679" cy="49676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org.apache.lucene.index.</a:t>
            </a:r>
            <a:r>
              <a:rPr lang="en-US" sz="1800" b="1" dirty="0" err="1" smtClean="0">
                <a:latin typeface="Courier"/>
                <a:cs typeface="Courier"/>
              </a:rPr>
              <a:t>IndexWriter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org.apache.lucene.store.</a:t>
            </a:r>
            <a:r>
              <a:rPr lang="en-US" sz="1800" b="1" dirty="0" err="1" smtClean="0">
                <a:latin typeface="Courier"/>
                <a:cs typeface="Courier"/>
              </a:rPr>
              <a:t>Directory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org.apache.lucene.analysis.standard.</a:t>
            </a:r>
            <a:r>
              <a:rPr lang="en-US" sz="1800" b="1" dirty="0" err="1" smtClean="0">
                <a:latin typeface="Courier"/>
                <a:cs typeface="Courier"/>
              </a:rPr>
              <a:t>StandardAnalyzer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br>
              <a:rPr lang="en-US" sz="1800" dirty="0" smtClean="0">
                <a:latin typeface="Courier"/>
                <a:cs typeface="Courier"/>
              </a:rPr>
            </a:br>
            <a:r>
              <a:rPr lang="en-US" sz="18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private </a:t>
            </a:r>
            <a:r>
              <a:rPr lang="en-US" sz="1800" b="1" dirty="0" err="1" smtClean="0">
                <a:latin typeface="Courier"/>
                <a:cs typeface="Courier"/>
              </a:rPr>
              <a:t>IndexWriter</a:t>
            </a:r>
            <a:r>
              <a:rPr lang="en-US" sz="1800" dirty="0" smtClean="0">
                <a:latin typeface="Courier"/>
                <a:cs typeface="Courier"/>
              </a:rPr>
              <a:t> writer;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public Indexer(String </a:t>
            </a:r>
            <a:r>
              <a:rPr lang="en-US" sz="1800" dirty="0" err="1" smtClean="0">
                <a:latin typeface="Courier"/>
                <a:cs typeface="Courier"/>
              </a:rPr>
              <a:t>indexDir</a:t>
            </a:r>
            <a:r>
              <a:rPr lang="en-US" sz="1800" dirty="0" smtClean="0">
                <a:latin typeface="Courier"/>
                <a:cs typeface="Courier"/>
              </a:rPr>
              <a:t>) throws </a:t>
            </a:r>
            <a:r>
              <a:rPr lang="en-US" sz="1800" dirty="0" err="1" smtClean="0">
                <a:latin typeface="Courier"/>
                <a:cs typeface="Courier"/>
              </a:rPr>
              <a:t>IOException</a:t>
            </a:r>
            <a:r>
              <a:rPr lang="en-US" sz="1800" dirty="0" smtClean="0">
                <a:latin typeface="Courier"/>
                <a:cs typeface="Courier"/>
              </a:rPr>
              <a:t> {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b="1" dirty="0" smtClean="0">
                <a:latin typeface="Courier"/>
                <a:cs typeface="Courier"/>
              </a:rPr>
              <a:t>Directory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dir</a:t>
            </a:r>
            <a:r>
              <a:rPr lang="en-US" sz="1800" dirty="0" smtClean="0">
                <a:latin typeface="Courier"/>
                <a:cs typeface="Courier"/>
              </a:rPr>
              <a:t> = </a:t>
            </a:r>
            <a:r>
              <a:rPr lang="en-US" sz="1800" dirty="0" err="1" smtClean="0">
                <a:latin typeface="Courier"/>
                <a:cs typeface="Courier"/>
              </a:rPr>
              <a:t>FSDirectory.open</a:t>
            </a:r>
            <a:r>
              <a:rPr lang="en-US" sz="1800" dirty="0" smtClean="0">
                <a:latin typeface="Courier"/>
                <a:cs typeface="Courier"/>
              </a:rPr>
              <a:t>(new File(</a:t>
            </a:r>
            <a:r>
              <a:rPr lang="en-US" sz="1800" dirty="0" err="1" smtClean="0">
                <a:latin typeface="Courier"/>
                <a:cs typeface="Courier"/>
              </a:rPr>
              <a:t>indexDir</a:t>
            </a:r>
            <a:r>
              <a:rPr lang="en-US" sz="1800" dirty="0" smtClean="0">
                <a:latin typeface="Courier"/>
                <a:cs typeface="Courier"/>
              </a:rPr>
              <a:t>));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writer = new </a:t>
            </a:r>
            <a:r>
              <a:rPr lang="en-US" sz="1800" b="1" dirty="0" err="1" smtClean="0">
                <a:latin typeface="Courier"/>
                <a:cs typeface="Courier"/>
              </a:rPr>
              <a:t>IndexWriter</a:t>
            </a:r>
            <a:r>
              <a:rPr lang="en-US" sz="1800" dirty="0" smtClean="0">
                <a:latin typeface="Courier"/>
                <a:cs typeface="Courier"/>
              </a:rPr>
              <a:t>(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</a:t>
            </a:r>
            <a:r>
              <a:rPr lang="en-US" sz="1800" dirty="0" err="1" smtClean="0">
                <a:latin typeface="Courier"/>
                <a:cs typeface="Courier"/>
              </a:rPr>
              <a:t>dir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   </a:t>
            </a: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new </a:t>
            </a:r>
            <a:r>
              <a:rPr lang="en-US" sz="1800" b="1" dirty="0" err="1" smtClean="0">
                <a:latin typeface="Courier"/>
                <a:cs typeface="Courier"/>
              </a:rPr>
              <a:t>StandardAnalyzer</a:t>
            </a:r>
            <a:r>
              <a:rPr lang="en-US" sz="1800" dirty="0" smtClean="0">
                <a:latin typeface="Courier"/>
                <a:cs typeface="Courier"/>
              </a:rPr>
              <a:t>(Version.LUCENE_30), 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true,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					</a:t>
            </a:r>
            <a:r>
              <a:rPr lang="en-US" sz="1800" dirty="0" err="1" smtClean="0">
                <a:latin typeface="Courier"/>
                <a:cs typeface="Courier"/>
              </a:rPr>
              <a:t>IndexWriter.MaxFieldLength.UNLIMITED</a:t>
            </a:r>
            <a:r>
              <a:rPr lang="en-US" sz="1800" dirty="0" smtClean="0">
                <a:latin typeface="Courier"/>
                <a:cs typeface="Courier"/>
              </a:rPr>
              <a:t>);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403985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indexing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Document</a:t>
            </a:r>
          </a:p>
          <a:p>
            <a:pPr lvl="1"/>
            <a:r>
              <a:rPr lang="en-US" dirty="0" smtClean="0">
                <a:cs typeface="Courier"/>
              </a:rPr>
              <a:t>Represents a </a:t>
            </a:r>
            <a:r>
              <a:rPr lang="en-US" u="sng" dirty="0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collection of named </a:t>
            </a:r>
            <a:r>
              <a:rPr lang="en-US" u="sng" dirty="0">
                <a:solidFill>
                  <a:schemeClr val="accent4">
                    <a:lumMod val="75000"/>
                  </a:schemeClr>
                </a:solidFill>
                <a:latin typeface="Courier"/>
                <a:cs typeface="Courier"/>
              </a:rPr>
              <a:t>Field</a:t>
            </a:r>
            <a:r>
              <a:rPr lang="en-US" u="sng" dirty="0">
                <a:solidFill>
                  <a:schemeClr val="accent4">
                    <a:lumMod val="75000"/>
                  </a:schemeClr>
                </a:solidFill>
                <a:cs typeface="Courier"/>
              </a:rPr>
              <a:t>s</a:t>
            </a:r>
            <a:r>
              <a:rPr lang="en-US" dirty="0" smtClean="0">
                <a:cs typeface="Courier"/>
              </a:rPr>
              <a:t>.  </a:t>
            </a:r>
            <a:endParaRPr lang="el-GR" dirty="0" smtClean="0"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Text in these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>
                <a:cs typeface="Courier"/>
              </a:rPr>
              <a:t>s are indexed.</a:t>
            </a:r>
            <a:br>
              <a:rPr lang="en-US" dirty="0" smtClean="0">
                <a:cs typeface="Courier"/>
              </a:rPr>
            </a:br>
            <a:endParaRPr lang="en-US" dirty="0" smtClean="0"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Field</a:t>
            </a:r>
          </a:p>
          <a:p>
            <a:pPr lvl="1"/>
            <a:r>
              <a:rPr lang="en-US" dirty="0" smtClean="0">
                <a:cs typeface="Courier"/>
              </a:rPr>
              <a:t>Note: </a:t>
            </a:r>
            <a:r>
              <a:rPr lang="en-US" dirty="0" err="1" smtClean="0">
                <a:cs typeface="Courier"/>
              </a:rPr>
              <a:t>Lucene</a:t>
            </a:r>
            <a:r>
              <a:rPr lang="en-US" dirty="0" smtClean="0"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>
                <a:cs typeface="Courier"/>
              </a:rPr>
              <a:t>s can represent both “fields” and “zones” as described in the textbook</a:t>
            </a:r>
            <a:endParaRPr lang="en-US" dirty="0"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342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ourier"/>
              </a:rPr>
              <a:t>A </a:t>
            </a:r>
            <a:r>
              <a:rPr lang="en-US" dirty="0" smtClean="0">
                <a:latin typeface="Courier"/>
                <a:cs typeface="Courier"/>
              </a:rPr>
              <a:t>Document</a:t>
            </a:r>
            <a:r>
              <a:rPr lang="en-US" dirty="0" smtClean="0"/>
              <a:t> contains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379" y="1486441"/>
            <a:ext cx="8550246" cy="52953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org.apache.lucene.document.</a:t>
            </a:r>
            <a:r>
              <a:rPr lang="en-US" sz="1800" b="1" dirty="0" err="1" smtClean="0">
                <a:latin typeface="Courier"/>
                <a:cs typeface="Courier"/>
              </a:rPr>
              <a:t>Document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org.apache.lucene.document.</a:t>
            </a:r>
            <a:r>
              <a:rPr lang="en-US" sz="1800" b="1" dirty="0" err="1" smtClean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...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protected Document </a:t>
            </a:r>
            <a:r>
              <a:rPr lang="en-US" sz="1800" dirty="0" err="1" smtClean="0">
                <a:latin typeface="Courier"/>
                <a:cs typeface="Courier"/>
              </a:rPr>
              <a:t>getDocument</a:t>
            </a:r>
            <a:r>
              <a:rPr lang="en-US" sz="1800" dirty="0" smtClean="0">
                <a:latin typeface="Courier"/>
                <a:cs typeface="Courier"/>
              </a:rPr>
              <a:t>(File f) throws Exception {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b="1" dirty="0" smtClean="0">
                <a:latin typeface="Courier"/>
                <a:cs typeface="Courier"/>
              </a:rPr>
              <a:t>Document</a:t>
            </a:r>
            <a:r>
              <a:rPr lang="en-US" sz="1800" dirty="0" smtClean="0">
                <a:latin typeface="Courier"/>
                <a:cs typeface="Courier"/>
              </a:rPr>
              <a:t> doc = new </a:t>
            </a:r>
            <a:r>
              <a:rPr lang="en-US" sz="1800" b="1" dirty="0" smtClean="0">
                <a:latin typeface="Courier"/>
                <a:cs typeface="Courier"/>
              </a:rPr>
              <a:t>Document</a:t>
            </a:r>
            <a:r>
              <a:rPr lang="en-US" sz="18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doc.</a:t>
            </a:r>
            <a:r>
              <a:rPr lang="en-US" sz="1800" b="1" dirty="0" err="1" smtClean="0">
                <a:latin typeface="Courier"/>
                <a:cs typeface="Courier"/>
              </a:rPr>
              <a:t>add</a:t>
            </a:r>
            <a:r>
              <a:rPr lang="en-US" sz="1800" dirty="0" smtClean="0">
                <a:latin typeface="Courier"/>
                <a:cs typeface="Courier"/>
              </a:rPr>
              <a:t>(new </a:t>
            </a:r>
            <a:r>
              <a:rPr lang="en-US" sz="1800" b="1" dirty="0" smtClean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("contents”, new </a:t>
            </a:r>
            <a:r>
              <a:rPr lang="en-US" sz="1800" dirty="0" err="1" smtClean="0">
                <a:latin typeface="Courier"/>
                <a:cs typeface="Courier"/>
              </a:rPr>
              <a:t>FileReader</a:t>
            </a:r>
            <a:r>
              <a:rPr lang="en-US" sz="1800" dirty="0" smtClean="0">
                <a:latin typeface="Courier"/>
                <a:cs typeface="Courier"/>
              </a:rPr>
              <a:t>(f)))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</a:t>
            </a:r>
            <a:r>
              <a:rPr lang="en-US" sz="1800" dirty="0" err="1" smtClean="0">
                <a:latin typeface="Courier"/>
                <a:cs typeface="Courier"/>
              </a:rPr>
              <a:t>doc.</a:t>
            </a:r>
            <a:r>
              <a:rPr lang="en-US" sz="1800" b="1" dirty="0" err="1" smtClean="0">
                <a:latin typeface="Courier"/>
                <a:cs typeface="Courier"/>
              </a:rPr>
              <a:t>add</a:t>
            </a:r>
            <a:r>
              <a:rPr lang="en-US" sz="1800" dirty="0" smtClean="0">
                <a:latin typeface="Courier"/>
                <a:cs typeface="Courier"/>
              </a:rPr>
              <a:t>(new </a:t>
            </a:r>
            <a:r>
              <a:rPr lang="en-US" sz="1800" b="1" dirty="0" smtClean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("filename”,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 </a:t>
            </a:r>
            <a:r>
              <a:rPr lang="en-US" sz="1800" dirty="0" err="1" smtClean="0">
                <a:latin typeface="Courier"/>
                <a:cs typeface="Courier"/>
              </a:rPr>
              <a:t>f.getName</a:t>
            </a:r>
            <a:r>
              <a:rPr lang="en-US" sz="1800" dirty="0" smtClean="0">
                <a:latin typeface="Courier"/>
                <a:cs typeface="Courier"/>
              </a:rPr>
              <a:t>(),                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						 </a:t>
            </a:r>
            <a:r>
              <a:rPr lang="en-US" sz="1800" dirty="0" err="1" smtClean="0">
                <a:latin typeface="Courier"/>
                <a:cs typeface="Courier"/>
              </a:rPr>
              <a:t>Field.Store.YES</a:t>
            </a:r>
            <a:r>
              <a:rPr lang="en-US" sz="1800" dirty="0" smtClean="0">
                <a:latin typeface="Courier"/>
                <a:cs typeface="Courier"/>
              </a:rPr>
              <a:t>,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						 </a:t>
            </a:r>
            <a:r>
              <a:rPr lang="en-US" sz="1800" dirty="0" err="1" smtClean="0">
                <a:latin typeface="Courier"/>
                <a:cs typeface="Courier"/>
              </a:rPr>
              <a:t>Field.Index.NOT_ANALYZED</a:t>
            </a:r>
            <a:r>
              <a:rPr lang="en-US" sz="1800" dirty="0" smtClean="0">
                <a:latin typeface="Courier"/>
                <a:cs typeface="Courier"/>
              </a:rPr>
              <a:t>));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</a:t>
            </a:r>
            <a:r>
              <a:rPr lang="en-US" sz="1800" dirty="0" err="1" smtClean="0">
                <a:latin typeface="Courier"/>
                <a:cs typeface="Courier"/>
              </a:rPr>
              <a:t>doc.</a:t>
            </a:r>
            <a:r>
              <a:rPr lang="en-US" sz="1800" b="1" dirty="0" err="1" smtClean="0">
                <a:latin typeface="Courier"/>
                <a:cs typeface="Courier"/>
              </a:rPr>
              <a:t>add</a:t>
            </a:r>
            <a:r>
              <a:rPr lang="en-US" sz="1800" dirty="0" smtClean="0">
                <a:latin typeface="Courier"/>
                <a:cs typeface="Courier"/>
              </a:rPr>
              <a:t>(new </a:t>
            </a:r>
            <a:r>
              <a:rPr lang="en-US" sz="1800" b="1" dirty="0" smtClean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("</a:t>
            </a:r>
            <a:r>
              <a:rPr lang="en-US" sz="1800" dirty="0" err="1" smtClean="0">
                <a:latin typeface="Courier"/>
                <a:cs typeface="Courier"/>
              </a:rPr>
              <a:t>fullpath</a:t>
            </a:r>
            <a:r>
              <a:rPr lang="en-US" sz="1800" dirty="0" smtClean="0">
                <a:latin typeface="Courier"/>
                <a:cs typeface="Courier"/>
              </a:rPr>
              <a:t>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</a:t>
            </a: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f.getCanonicalPath</a:t>
            </a:r>
            <a:r>
              <a:rPr lang="en-US" sz="1800" dirty="0" smtClean="0">
                <a:latin typeface="Courier"/>
                <a:cs typeface="Courier"/>
              </a:rPr>
              <a:t>(),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Field.Store.YES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Field.Index.NOT_ANALYZED</a:t>
            </a:r>
            <a:r>
              <a:rPr lang="en-US" sz="1800" dirty="0" smtClean="0">
                <a:latin typeface="Courier"/>
                <a:cs typeface="Courier"/>
              </a:rPr>
              <a:t>));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return doc;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}</a:t>
            </a:r>
            <a:endParaRPr lang="en-US" sz="1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543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Index a </a:t>
            </a:r>
            <a:r>
              <a:rPr lang="en-US" dirty="0" smtClean="0">
                <a:latin typeface="Courier"/>
                <a:cs typeface="Courier"/>
              </a:rPr>
              <a:t>Document</a:t>
            </a:r>
            <a:r>
              <a:rPr lang="en-US" dirty="0" smtClean="0"/>
              <a:t> with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private </a:t>
            </a:r>
            <a:r>
              <a:rPr lang="en-US" sz="2400" dirty="0" err="1" smtClean="0">
                <a:latin typeface="Courier"/>
                <a:cs typeface="Courier"/>
              </a:rPr>
              <a:t>IndexWriter</a:t>
            </a:r>
            <a:r>
              <a:rPr lang="en-US" sz="2400" dirty="0" smtClean="0">
                <a:latin typeface="Courier"/>
                <a:cs typeface="Courier"/>
              </a:rPr>
              <a:t> writer;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...</a:t>
            </a: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p</a:t>
            </a:r>
            <a:r>
              <a:rPr lang="en-US" sz="2400" dirty="0" smtClean="0">
                <a:latin typeface="Courier"/>
                <a:cs typeface="Courier"/>
              </a:rPr>
              <a:t>rivate void </a:t>
            </a:r>
            <a:r>
              <a:rPr lang="en-US" sz="2400" dirty="0" err="1" smtClean="0">
                <a:latin typeface="Courier"/>
                <a:cs typeface="Courier"/>
              </a:rPr>
              <a:t>indexFile</a:t>
            </a:r>
            <a:r>
              <a:rPr lang="en-US" sz="2400" dirty="0" smtClean="0">
                <a:latin typeface="Courier"/>
                <a:cs typeface="Courier"/>
              </a:rPr>
              <a:t>(File f) throws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Exception {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Document doc = </a:t>
            </a:r>
            <a:r>
              <a:rPr lang="en-US" sz="2400" dirty="0" err="1" smtClean="0">
                <a:latin typeface="Courier"/>
                <a:cs typeface="Courier"/>
              </a:rPr>
              <a:t>getDocument</a:t>
            </a:r>
            <a:r>
              <a:rPr lang="en-US" sz="2400" dirty="0" smtClean="0">
                <a:latin typeface="Courier"/>
                <a:cs typeface="Courier"/>
              </a:rPr>
              <a:t>(f);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writer.</a:t>
            </a:r>
            <a:r>
              <a:rPr lang="en-US" sz="2400" b="1" dirty="0" err="1" smtClean="0">
                <a:latin typeface="Courier"/>
                <a:cs typeface="Courier"/>
              </a:rPr>
              <a:t>addDocument</a:t>
            </a:r>
            <a:r>
              <a:rPr lang="en-US" sz="2400" dirty="0" smtClean="0">
                <a:latin typeface="Courier"/>
                <a:cs typeface="Courier"/>
              </a:rPr>
              <a:t>(doc);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247269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a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0587"/>
            <a:ext cx="8229600" cy="51588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private </a:t>
            </a:r>
            <a:r>
              <a:rPr lang="en-US" sz="2000" dirty="0" err="1" smtClean="0">
                <a:latin typeface="Courier"/>
                <a:cs typeface="Courier"/>
              </a:rPr>
              <a:t>IndexWriter</a:t>
            </a:r>
            <a:r>
              <a:rPr lang="en-US" sz="2000" dirty="0" smtClean="0">
                <a:latin typeface="Courier"/>
                <a:cs typeface="Courier"/>
              </a:rPr>
              <a:t> writer;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public </a:t>
            </a:r>
            <a:r>
              <a:rPr lang="en-US" sz="2000" dirty="0" err="1" smtClean="0">
                <a:latin typeface="Courier"/>
                <a:cs typeface="Courier"/>
              </a:rPr>
              <a:t>int</a:t>
            </a:r>
            <a:r>
              <a:rPr lang="en-US" sz="2000" dirty="0" smtClean="0">
                <a:latin typeface="Courier"/>
                <a:cs typeface="Courier"/>
              </a:rPr>
              <a:t> index(String </a:t>
            </a:r>
            <a:r>
              <a:rPr lang="en-US" sz="2000" dirty="0" err="1" smtClean="0">
                <a:latin typeface="Courier"/>
                <a:cs typeface="Courier"/>
              </a:rPr>
              <a:t>dataDir</a:t>
            </a:r>
            <a:r>
              <a:rPr lang="en-US" sz="20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		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FileFilter</a:t>
            </a:r>
            <a:r>
              <a:rPr lang="en-US" sz="2000" dirty="0" smtClean="0">
                <a:latin typeface="Courier"/>
                <a:cs typeface="Courier"/>
              </a:rPr>
              <a:t> filter)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throws Exception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File[] files = new File(</a:t>
            </a:r>
            <a:r>
              <a:rPr lang="en-US" sz="2000" dirty="0" err="1" smtClean="0">
                <a:latin typeface="Courier"/>
                <a:cs typeface="Courier"/>
              </a:rPr>
              <a:t>dataDir</a:t>
            </a:r>
            <a:r>
              <a:rPr lang="en-US" sz="2000" dirty="0" smtClean="0">
                <a:latin typeface="Courier"/>
                <a:cs typeface="Courier"/>
              </a:rPr>
              <a:t>).</a:t>
            </a:r>
            <a:r>
              <a:rPr lang="en-US" sz="2000" dirty="0" err="1" smtClean="0">
                <a:latin typeface="Courier"/>
                <a:cs typeface="Courier"/>
              </a:rPr>
              <a:t>listFiles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for (File f: files)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if (... &amp;&amp;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 (filter == null || </a:t>
            </a:r>
            <a:r>
              <a:rPr lang="en-US" sz="2000" dirty="0" err="1" smtClean="0">
                <a:latin typeface="Courier"/>
                <a:cs typeface="Courier"/>
              </a:rPr>
              <a:t>filter.accept</a:t>
            </a:r>
            <a:r>
              <a:rPr lang="en-US" sz="2000" dirty="0" smtClean="0">
                <a:latin typeface="Courier"/>
                <a:cs typeface="Courier"/>
              </a:rPr>
              <a:t>(f)))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</a:t>
            </a:r>
            <a:r>
              <a:rPr lang="en-US" sz="2000" dirty="0" err="1" smtClean="0">
                <a:latin typeface="Courier"/>
                <a:cs typeface="Courier"/>
              </a:rPr>
              <a:t>indexFile</a:t>
            </a:r>
            <a:r>
              <a:rPr lang="en-US" sz="2000" dirty="0" smtClean="0">
                <a:latin typeface="Courier"/>
                <a:cs typeface="Courier"/>
              </a:rPr>
              <a:t>(f);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}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return </a:t>
            </a:r>
            <a:r>
              <a:rPr lang="en-US" sz="2000" dirty="0" err="1" smtClean="0">
                <a:latin typeface="Courier"/>
                <a:cs typeface="Courier"/>
              </a:rPr>
              <a:t>writer.</a:t>
            </a:r>
            <a:r>
              <a:rPr lang="en-US" sz="2000" b="1" dirty="0" err="1" smtClean="0">
                <a:latin typeface="Courier"/>
                <a:cs typeface="Courier"/>
              </a:rPr>
              <a:t>numDocs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103157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the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private </a:t>
            </a:r>
            <a:r>
              <a:rPr lang="en-US" sz="2400" dirty="0" err="1" smtClean="0">
                <a:latin typeface="Courier"/>
                <a:cs typeface="Courier"/>
              </a:rPr>
              <a:t>IndexWriter</a:t>
            </a:r>
            <a:r>
              <a:rPr lang="en-US" sz="2400" dirty="0" smtClean="0">
                <a:latin typeface="Courier"/>
                <a:cs typeface="Courier"/>
              </a:rPr>
              <a:t> writer;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...</a:t>
            </a: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public void close() throws </a:t>
            </a:r>
            <a:r>
              <a:rPr lang="en-US" sz="2400" dirty="0" err="1" smtClean="0">
                <a:latin typeface="Courier"/>
                <a:cs typeface="Courier"/>
              </a:rPr>
              <a:t>IOException</a:t>
            </a:r>
            <a:r>
              <a:rPr lang="en-US" sz="2400" dirty="0" smtClean="0">
                <a:latin typeface="Courier"/>
                <a:cs typeface="Courier"/>
              </a:rPr>
              <a:t> {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writer.</a:t>
            </a:r>
            <a:r>
              <a:rPr lang="en-US" sz="2400" b="1" dirty="0" err="1" smtClean="0">
                <a:latin typeface="Courier"/>
                <a:cs typeface="Courier"/>
              </a:rPr>
              <a:t>close</a:t>
            </a:r>
            <a:r>
              <a:rPr lang="en-US" sz="24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1473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229600" cy="43735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 may</a:t>
            </a:r>
          </a:p>
          <a:p>
            <a:pPr lvl="1"/>
            <a:r>
              <a:rPr lang="en-US" dirty="0" smtClean="0"/>
              <a:t>Be indexed or not</a:t>
            </a:r>
          </a:p>
          <a:p>
            <a:pPr lvl="2"/>
            <a:r>
              <a:rPr lang="en-US" dirty="0" smtClean="0"/>
              <a:t>Indexed fields may or may not be analyzed (i.e., tokenized with an </a:t>
            </a:r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)</a:t>
            </a:r>
          </a:p>
          <a:p>
            <a:pPr lvl="3"/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Non-analyzed fields view the entire value as a single token</a:t>
            </a:r>
            <a:r>
              <a:rPr lang="en-US" dirty="0" smtClean="0"/>
              <a:t> (useful for URLs, paths, dates, social security numbers, ...)</a:t>
            </a:r>
          </a:p>
          <a:p>
            <a:pPr lvl="1"/>
            <a:r>
              <a:rPr lang="en-US" dirty="0" smtClean="0"/>
              <a:t>Be stored or not</a:t>
            </a:r>
          </a:p>
          <a:p>
            <a:pPr lvl="2"/>
            <a:r>
              <a:rPr lang="en-US" dirty="0" smtClean="0"/>
              <a:t>Useful for fields that you’d like to display to users</a:t>
            </a:r>
          </a:p>
          <a:p>
            <a:pPr lvl="1"/>
            <a:r>
              <a:rPr lang="en-US" dirty="0" smtClean="0"/>
              <a:t>Optionally store term vectors</a:t>
            </a:r>
          </a:p>
          <a:p>
            <a:pPr lvl="2"/>
            <a:r>
              <a:rPr lang="en-US" dirty="0" smtClean="0"/>
              <a:t>Like a positional index on the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’s terms</a:t>
            </a:r>
          </a:p>
          <a:p>
            <a:pPr lvl="2"/>
            <a:r>
              <a:rPr lang="en-US" dirty="0" smtClean="0"/>
              <a:t>Useful for highlighting, finding similar documents, categorization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9207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 construction</a:t>
            </a:r>
            <a:br>
              <a:rPr lang="en-US" dirty="0" smtClean="0"/>
            </a:br>
            <a:r>
              <a:rPr lang="en-US" dirty="0" smtClean="0"/>
              <a:t>Lots of different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6902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import </a:t>
            </a:r>
            <a:r>
              <a:rPr lang="en-US" sz="2400" dirty="0" err="1" smtClean="0">
                <a:latin typeface="Courier"/>
                <a:cs typeface="Courier"/>
              </a:rPr>
              <a:t>org.apache.lucene.document.Field</a:t>
            </a: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Field(String name,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 String value,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 </a:t>
            </a:r>
            <a:r>
              <a:rPr lang="en-US" sz="2400" dirty="0" err="1" smtClean="0">
                <a:latin typeface="Courier"/>
                <a:cs typeface="Courier"/>
              </a:rPr>
              <a:t>Field.Store</a:t>
            </a:r>
            <a:r>
              <a:rPr lang="en-US" sz="2400" dirty="0" smtClean="0">
                <a:latin typeface="Courier"/>
                <a:cs typeface="Courier"/>
              </a:rPr>
              <a:t> store,  // store or not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 </a:t>
            </a:r>
            <a:r>
              <a:rPr lang="en-US" sz="2400" dirty="0" err="1" smtClean="0">
                <a:latin typeface="Courier"/>
                <a:cs typeface="Courier"/>
              </a:rPr>
              <a:t>Field.Index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index,  // index or not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 </a:t>
            </a:r>
            <a:r>
              <a:rPr lang="en-US" sz="2400" dirty="0" err="1" smtClean="0">
                <a:latin typeface="Courier"/>
                <a:cs typeface="Courier"/>
              </a:rPr>
              <a:t>Field.TermVector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termVector</a:t>
            </a:r>
            <a:r>
              <a:rPr lang="en-US" sz="24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value </a:t>
            </a:r>
            <a:r>
              <a:rPr lang="en-US" sz="2400" dirty="0" smtClean="0">
                <a:cs typeface="Courier"/>
              </a:rPr>
              <a:t>can also be specified with a </a:t>
            </a:r>
            <a:r>
              <a:rPr lang="en-US" sz="2400" dirty="0" smtClean="0">
                <a:latin typeface="Courier"/>
                <a:cs typeface="Courier"/>
              </a:rPr>
              <a:t>Reader,</a:t>
            </a:r>
            <a:r>
              <a:rPr lang="en-US" sz="2400" dirty="0" smtClean="0">
                <a:cs typeface="Courier"/>
              </a:rPr>
              <a:t> a </a:t>
            </a:r>
            <a:r>
              <a:rPr lang="en-US" sz="2400" dirty="0" err="1" smtClean="0">
                <a:latin typeface="Courier"/>
                <a:cs typeface="Courier"/>
              </a:rPr>
              <a:t>TokenStream</a:t>
            </a:r>
            <a:r>
              <a:rPr lang="en-US" sz="2400" dirty="0" smtClean="0">
                <a:latin typeface="Courier"/>
                <a:cs typeface="Courier"/>
              </a:rPr>
              <a:t>,</a:t>
            </a:r>
            <a:r>
              <a:rPr lang="en-US" sz="2400" dirty="0" smtClean="0">
                <a:cs typeface="Courier"/>
              </a:rPr>
              <a:t> or a </a:t>
            </a:r>
            <a:r>
              <a:rPr lang="en-US" sz="2400" dirty="0" smtClean="0">
                <a:latin typeface="Courier"/>
                <a:cs typeface="Courier"/>
              </a:rPr>
              <a:t>byte[]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044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Field </a:t>
            </a:r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495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Field.Store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NO </a:t>
            </a:r>
            <a:r>
              <a:rPr lang="en-US" dirty="0" smtClean="0">
                <a:cs typeface="Courier"/>
              </a:rPr>
              <a:t>: Don’t store the field value in the index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YES </a:t>
            </a:r>
            <a:r>
              <a:rPr lang="en-US" dirty="0" smtClean="0">
                <a:cs typeface="Courier"/>
              </a:rPr>
              <a:t>: Store the field value in the index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Field.Index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ANALYZED </a:t>
            </a:r>
            <a:r>
              <a:rPr lang="en-US" dirty="0" smtClean="0">
                <a:cs typeface="Courier"/>
              </a:rPr>
              <a:t>: Tokenize with an </a:t>
            </a:r>
            <a:r>
              <a:rPr lang="en-US" dirty="0" smtClean="0">
                <a:latin typeface="Courier"/>
                <a:cs typeface="Courier"/>
              </a:rPr>
              <a:t>Analyzer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NOT_ANALYZED </a:t>
            </a:r>
            <a:r>
              <a:rPr lang="en-US" dirty="0" smtClean="0">
                <a:cs typeface="Courier"/>
              </a:rPr>
              <a:t>: Do not tokenize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NO </a:t>
            </a:r>
            <a:r>
              <a:rPr lang="en-US" dirty="0" smtClean="0">
                <a:cs typeface="Courier"/>
              </a:rPr>
              <a:t>: Do not index this field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Couple of other advanced options</a:t>
            </a:r>
          </a:p>
          <a:p>
            <a:r>
              <a:rPr lang="en-US" dirty="0" err="1" smtClean="0">
                <a:latin typeface="Courier"/>
                <a:cs typeface="Courier"/>
              </a:rPr>
              <a:t>Field.TermVector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NO </a:t>
            </a:r>
            <a:r>
              <a:rPr lang="en-US" dirty="0" smtClean="0">
                <a:cs typeface="Courier"/>
              </a:rPr>
              <a:t>: Don’t store term vectors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YES </a:t>
            </a:r>
            <a:r>
              <a:rPr lang="en-US" dirty="0" smtClean="0">
                <a:cs typeface="Courier"/>
              </a:rPr>
              <a:t>: Store term vectors</a:t>
            </a:r>
          </a:p>
          <a:p>
            <a:pPr lvl="1"/>
            <a:r>
              <a:rPr lang="en-US" dirty="0" smtClean="0">
                <a:cs typeface="Courier"/>
              </a:rPr>
              <a:t>Several other options to store positions and offsets</a:t>
            </a:r>
          </a:p>
        </p:txBody>
      </p:sp>
    </p:spTree>
    <p:extLst>
      <p:ext uri="{BB962C8B-B14F-4D97-AF65-F5344CB8AC3E}">
        <p14:creationId xmlns="" xmlns:p14="http://schemas.microsoft.com/office/powerpoint/2010/main" val="44578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l-GR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vector </a:t>
            </a:r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924800" cy="33528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TermVector.Yes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TermVector.With_POSITIONS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TermVector.With_OFFSETS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TermVector.WITH_POSITIONS_OFFSETS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TermVector.No</a:t>
            </a:r>
            <a:endParaRPr lang="en-US" dirty="0" smtClean="0"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003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305800" cy="3733800"/>
          </a:xfrm>
        </p:spPr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: </a:t>
            </a:r>
            <a:r>
              <a:rPr lang="en-US" sz="2400" dirty="0" smtClean="0">
                <a:hlinkClick r:id="rId2"/>
              </a:rPr>
              <a:t>http://lucene.apache.org/core/</a:t>
            </a:r>
            <a:endParaRPr lang="en-US" sz="2400" dirty="0" smtClean="0"/>
          </a:p>
          <a:p>
            <a:endParaRPr lang="en-US" dirty="0"/>
          </a:p>
          <a:p>
            <a:r>
              <a:rPr lang="en-US" dirty="0" err="1" smtClean="0"/>
              <a:t>Lucene</a:t>
            </a:r>
            <a:r>
              <a:rPr lang="en-US" dirty="0" smtClean="0"/>
              <a:t> in Action: </a:t>
            </a:r>
            <a:r>
              <a:rPr lang="en-US" sz="2400" dirty="0" smtClean="0">
                <a:hlinkClick r:id="rId3"/>
              </a:rPr>
              <a:t>http://www.manning.com/hatcher3/</a:t>
            </a:r>
            <a:endParaRPr lang="en-US" dirty="0"/>
          </a:p>
          <a:p>
            <a:pPr lvl="1"/>
            <a:r>
              <a:rPr lang="en-US" dirty="0" smtClean="0"/>
              <a:t>Code samples available for download</a:t>
            </a:r>
          </a:p>
          <a:p>
            <a:pPr lvl="1">
              <a:buNone/>
            </a:pPr>
            <a:r>
              <a:rPr lang="el-GR" dirty="0" smtClean="0"/>
              <a:t>		</a:t>
            </a:r>
            <a:r>
              <a:rPr lang="el-GR" i="1" dirty="0" smtClean="0">
                <a:solidFill>
                  <a:srgbClr val="FF0000"/>
                </a:solidFill>
              </a:rPr>
              <a:t>πολύ χρήσιμο</a:t>
            </a:r>
            <a:endParaRPr lang="en-US" i="1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JUnit</a:t>
            </a:r>
            <a:r>
              <a:rPr lang="en-US" dirty="0" smtClean="0"/>
              <a:t>: </a:t>
            </a:r>
            <a:r>
              <a:rPr lang="en-US" sz="2400" dirty="0" smtClean="0"/>
              <a:t>http://junit.org/</a:t>
            </a:r>
          </a:p>
          <a:p>
            <a:pPr lvl="2"/>
            <a:r>
              <a:rPr lang="en-US" dirty="0" smtClean="0"/>
              <a:t>Some examples are </a:t>
            </a:r>
            <a:r>
              <a:rPr lang="en-US" dirty="0" err="1" smtClean="0"/>
              <a:t>JUnit</a:t>
            </a:r>
            <a:r>
              <a:rPr lang="en-US" dirty="0" smtClean="0"/>
              <a:t> test cases</a:t>
            </a:r>
          </a:p>
          <a:p>
            <a:pPr lvl="2"/>
            <a:r>
              <a:rPr lang="en-US" dirty="0" smtClean="0"/>
              <a:t>Automatically executes all methods with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public void test-XXX() </a:t>
            </a:r>
            <a:r>
              <a:rPr lang="en-US" dirty="0" smtClean="0"/>
              <a:t>signature</a:t>
            </a:r>
          </a:p>
        </p:txBody>
      </p:sp>
      <p:pic>
        <p:nvPicPr>
          <p:cNvPr id="4" name="Picture 3" descr="hatcher2_cover150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533400"/>
            <a:ext cx="1740440" cy="21813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1900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smtClean="0">
                <a:latin typeface="Courier"/>
              </a:rPr>
              <a:t>Field </a:t>
            </a:r>
            <a:r>
              <a:rPr lang="en-US" dirty="0" smtClean="0"/>
              <a:t>options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79116041"/>
              </p:ext>
            </p:extLst>
          </p:nvPr>
        </p:nvGraphicFramePr>
        <p:xfrm>
          <a:off x="457200" y="1723095"/>
          <a:ext cx="8229600" cy="450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975"/>
                <a:gridCol w="1447473"/>
                <a:gridCol w="2969752"/>
                <a:gridCol w="2057400"/>
              </a:tblGrid>
              <a:tr h="50421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TermVector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 usage</a:t>
                      </a:r>
                      <a:endParaRPr lang="en-US" dirty="0"/>
                    </a:p>
                  </a:txBody>
                  <a:tcPr/>
                </a:tc>
              </a:tr>
              <a:tr h="1243266">
                <a:tc>
                  <a:txBody>
                    <a:bodyPr/>
                    <a:lstStyle/>
                    <a:p>
                      <a:r>
                        <a:rPr lang="en-US" dirty="0" smtClean="0"/>
                        <a:t>NOT_ANALYZED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Identifiers, telephone</a:t>
                      </a:r>
                      <a:r>
                        <a:rPr lang="en-US" baseline="0" dirty="0" smtClean="0"/>
                        <a:t>/SSNs, URLs, dates, ...</a:t>
                      </a:r>
                      <a:endParaRPr lang="en-US" dirty="0"/>
                    </a:p>
                  </a:txBody>
                  <a:tcPr/>
                </a:tc>
              </a:tr>
              <a:tr h="504214">
                <a:tc>
                  <a:txBody>
                    <a:bodyPr/>
                    <a:lstStyle/>
                    <a:p>
                      <a:r>
                        <a:rPr lang="en-US" dirty="0" smtClean="0"/>
                        <a:t>ANALYZED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WITH_POSITIONS_OFFSETS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Title, abstract</a:t>
                      </a:r>
                      <a:endParaRPr lang="en-US" dirty="0"/>
                    </a:p>
                  </a:txBody>
                  <a:tcPr/>
                </a:tc>
              </a:tr>
              <a:tr h="504214">
                <a:tc>
                  <a:txBody>
                    <a:bodyPr/>
                    <a:lstStyle/>
                    <a:p>
                      <a:r>
                        <a:rPr lang="en-US" dirty="0" smtClean="0"/>
                        <a:t>ANALYZED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WITH_POSITIONS_OFFSETS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Body</a:t>
                      </a:r>
                      <a:endParaRPr lang="en-US" dirty="0"/>
                    </a:p>
                  </a:txBody>
                  <a:tcPr/>
                </a:tc>
              </a:tr>
              <a:tr h="1243266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r>
                        <a:rPr lang="en-US" baseline="0" dirty="0" smtClean="0"/>
                        <a:t> type, DB keys (if not used for searching)</a:t>
                      </a:r>
                      <a:endParaRPr lang="en-US" dirty="0"/>
                    </a:p>
                  </a:txBody>
                  <a:tcPr/>
                </a:tc>
              </a:tr>
              <a:tr h="504214">
                <a:tc>
                  <a:txBody>
                    <a:bodyPr/>
                    <a:lstStyle/>
                    <a:p>
                      <a:r>
                        <a:rPr lang="en-US" dirty="0" smtClean="0"/>
                        <a:t>NOT_ANALYZED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Hidden keywords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4738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Document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872" y="1600200"/>
            <a:ext cx="846635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import </a:t>
            </a:r>
            <a:r>
              <a:rPr lang="en-US" sz="2400" dirty="0" err="1" smtClean="0">
                <a:latin typeface="Courier"/>
                <a:cs typeface="Courier"/>
              </a:rPr>
              <a:t>org.apache.lucene.document.Field</a:t>
            </a: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r>
              <a:rPr lang="en-US" sz="2400" dirty="0" smtClean="0">
                <a:cs typeface="Courier"/>
              </a:rPr>
              <a:t>Constructor: </a:t>
            </a:r>
          </a:p>
          <a:p>
            <a:pPr lvl="1"/>
            <a:r>
              <a:rPr lang="en-US" sz="2000" dirty="0" smtClean="0">
                <a:latin typeface="Courier"/>
                <a:cs typeface="Courier"/>
              </a:rPr>
              <a:t>Document();</a:t>
            </a:r>
          </a:p>
          <a:p>
            <a:pPr marL="0" indent="0"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r>
              <a:rPr lang="en-US" sz="2400" dirty="0" smtClean="0">
                <a:cs typeface="Courier"/>
              </a:rPr>
              <a:t>Methods</a:t>
            </a:r>
          </a:p>
          <a:p>
            <a:pPr lvl="1"/>
            <a:r>
              <a:rPr lang="en-US" sz="2000" dirty="0" smtClean="0">
                <a:latin typeface="Courier"/>
                <a:cs typeface="Courier"/>
              </a:rPr>
              <a:t>void add(</a:t>
            </a:r>
            <a:r>
              <a:rPr lang="en-US" sz="2000" dirty="0" err="1" smtClean="0">
                <a:latin typeface="Courier"/>
                <a:cs typeface="Courier"/>
              </a:rPr>
              <a:t>Fieldable</a:t>
            </a:r>
            <a:r>
              <a:rPr lang="en-US" sz="2000" dirty="0" smtClean="0">
                <a:latin typeface="Courier"/>
                <a:cs typeface="Courier"/>
              </a:rPr>
              <a:t> field); // Field implements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						 // </a:t>
            </a:r>
            <a:r>
              <a:rPr lang="en-US" sz="2000" dirty="0" err="1" smtClean="0">
                <a:latin typeface="Courier"/>
                <a:cs typeface="Courier"/>
              </a:rPr>
              <a:t>Fieldable</a:t>
            </a:r>
            <a:endParaRPr lang="en-US" sz="2000" dirty="0" smtClean="0">
              <a:latin typeface="Courier"/>
              <a:cs typeface="Courier"/>
            </a:endParaRPr>
          </a:p>
          <a:p>
            <a:pPr lvl="1"/>
            <a:r>
              <a:rPr lang="en-US" sz="2000" dirty="0" smtClean="0">
                <a:latin typeface="Courier"/>
                <a:cs typeface="Courier"/>
              </a:rPr>
              <a:t>String get(String name);   // Returns value of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								    // Field with given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									 // name</a:t>
            </a:r>
          </a:p>
          <a:p>
            <a:pPr lvl="1"/>
            <a:r>
              <a:rPr lang="en-US" sz="2000" dirty="0" err="1" smtClean="0">
                <a:latin typeface="Courier"/>
                <a:cs typeface="Courier"/>
              </a:rPr>
              <a:t>Fieldable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getFieldable</a:t>
            </a:r>
            <a:r>
              <a:rPr lang="en-US" sz="2000" dirty="0" smtClean="0">
                <a:latin typeface="Courier"/>
                <a:cs typeface="Courier"/>
              </a:rPr>
              <a:t>(String name);</a:t>
            </a:r>
          </a:p>
          <a:p>
            <a:pPr lvl="1"/>
            <a:r>
              <a:rPr lang="en-US" sz="2000" dirty="0" smtClean="0">
                <a:cs typeface="Courier"/>
              </a:rPr>
              <a:t>... and many more</a:t>
            </a:r>
          </a:p>
        </p:txBody>
      </p:sp>
    </p:spTree>
    <p:extLst>
      <p:ext uri="{BB962C8B-B14F-4D97-AF65-F5344CB8AC3E}">
        <p14:creationId xmlns="" xmlns:p14="http://schemas.microsoft.com/office/powerpoint/2010/main" val="395944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Multi-valued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add multiple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 with the same name</a:t>
            </a:r>
          </a:p>
          <a:p>
            <a:pPr lvl="1"/>
            <a:r>
              <a:rPr lang="en-US" dirty="0" err="1" smtClean="0"/>
              <a:t>Lucene</a:t>
            </a:r>
            <a:r>
              <a:rPr lang="en-US" dirty="0" smtClean="0"/>
              <a:t> simply concatenates the different values for that named Field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sz="1800" b="1" dirty="0" smtClean="0">
                <a:latin typeface="Courier"/>
                <a:cs typeface="Courier"/>
              </a:rPr>
              <a:t>	Document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doc = new </a:t>
            </a:r>
            <a:r>
              <a:rPr lang="en-US" sz="1800" b="1" dirty="0">
                <a:latin typeface="Courier"/>
                <a:cs typeface="Courier"/>
              </a:rPr>
              <a:t>Document</a:t>
            </a:r>
            <a:r>
              <a:rPr lang="en-US" sz="1800" dirty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</a:t>
            </a:r>
            <a:r>
              <a:rPr lang="en-US" sz="1800" dirty="0" err="1">
                <a:latin typeface="Courier"/>
                <a:cs typeface="Courier"/>
              </a:rPr>
              <a:t>doc.</a:t>
            </a:r>
            <a:r>
              <a:rPr lang="en-US" sz="1800" b="1" dirty="0" err="1">
                <a:latin typeface="Courier"/>
                <a:cs typeface="Courier"/>
              </a:rPr>
              <a:t>add</a:t>
            </a:r>
            <a:r>
              <a:rPr lang="en-US" sz="1800" dirty="0">
                <a:latin typeface="Courier"/>
                <a:cs typeface="Courier"/>
              </a:rPr>
              <a:t>(new </a:t>
            </a:r>
            <a:r>
              <a:rPr lang="en-US" sz="1800" b="1" dirty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(“author”,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 “</a:t>
            </a:r>
            <a:r>
              <a:rPr lang="en-US" sz="1800" dirty="0" err="1" smtClean="0">
                <a:latin typeface="Courier"/>
                <a:cs typeface="Courier"/>
              </a:rPr>
              <a:t>chris</a:t>
            </a:r>
            <a:r>
              <a:rPr lang="en-US" sz="1800" dirty="0" smtClean="0">
                <a:latin typeface="Courier"/>
                <a:cs typeface="Courier"/>
              </a:rPr>
              <a:t> manning”,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 </a:t>
            </a:r>
            <a:r>
              <a:rPr lang="en-US" sz="1800" dirty="0" err="1" smtClean="0">
                <a:latin typeface="Courier"/>
                <a:cs typeface="Courier"/>
              </a:rPr>
              <a:t>Field.Store.YES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 </a:t>
            </a:r>
            <a:r>
              <a:rPr lang="en-US" sz="1800" dirty="0" err="1" smtClean="0">
                <a:latin typeface="Courier"/>
                <a:cs typeface="Courier"/>
              </a:rPr>
              <a:t>Field.Index.ANALYZED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  <a:r>
              <a:rPr lang="en-US" sz="1800" dirty="0">
                <a:latin typeface="Courier"/>
                <a:cs typeface="Courier"/>
              </a:rPr>
              <a:t>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>
                <a:latin typeface="Courier"/>
                <a:cs typeface="Courier"/>
              </a:rPr>
              <a:t>doc.</a:t>
            </a:r>
            <a:r>
              <a:rPr lang="en-US" sz="1800" b="1" dirty="0" err="1">
                <a:latin typeface="Courier"/>
                <a:cs typeface="Courier"/>
              </a:rPr>
              <a:t>add</a:t>
            </a:r>
            <a:r>
              <a:rPr lang="en-US" sz="1800" dirty="0">
                <a:latin typeface="Courier"/>
                <a:cs typeface="Courier"/>
              </a:rPr>
              <a:t>(new </a:t>
            </a:r>
            <a:r>
              <a:rPr lang="en-US" sz="1800" b="1" dirty="0">
                <a:latin typeface="Courier"/>
                <a:cs typeface="Courier"/>
              </a:rPr>
              <a:t>Field</a:t>
            </a:r>
            <a:r>
              <a:rPr lang="en-US" sz="1800" dirty="0">
                <a:latin typeface="Courier"/>
                <a:cs typeface="Courier"/>
              </a:rPr>
              <a:t>(“author”,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					 </a:t>
            </a:r>
            <a:r>
              <a:rPr lang="en-US" sz="1800" dirty="0" smtClean="0">
                <a:latin typeface="Courier"/>
                <a:cs typeface="Courier"/>
              </a:rPr>
              <a:t>“</a:t>
            </a:r>
            <a:r>
              <a:rPr lang="en-US" sz="1800" dirty="0" err="1" smtClean="0">
                <a:latin typeface="Courier"/>
                <a:cs typeface="Courier"/>
              </a:rPr>
              <a:t>prabhakar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raghavan</a:t>
            </a:r>
            <a:r>
              <a:rPr lang="en-US" sz="1800" dirty="0" smtClean="0">
                <a:latin typeface="Courier"/>
                <a:cs typeface="Courier"/>
              </a:rPr>
              <a:t>”</a:t>
            </a:r>
            <a:r>
              <a:rPr lang="en-US" sz="18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					 </a:t>
            </a:r>
            <a:r>
              <a:rPr lang="en-US" sz="1800" dirty="0" err="1">
                <a:latin typeface="Courier"/>
                <a:cs typeface="Courier"/>
              </a:rPr>
              <a:t>Field.Store.YES</a:t>
            </a:r>
            <a:r>
              <a:rPr lang="en-US" sz="18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					 </a:t>
            </a:r>
            <a:r>
              <a:rPr lang="en-US" sz="1800" dirty="0" err="1">
                <a:latin typeface="Courier"/>
                <a:cs typeface="Courier"/>
              </a:rPr>
              <a:t>Field.Index.ANALYZED</a:t>
            </a:r>
            <a:r>
              <a:rPr lang="en-US" sz="1800" dirty="0">
                <a:latin typeface="Courier"/>
                <a:cs typeface="Courier"/>
              </a:rPr>
              <a:t>))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...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37921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Tokenizes the input text</a:t>
            </a:r>
          </a:p>
          <a:p>
            <a:r>
              <a:rPr lang="en-US" dirty="0" smtClean="0"/>
              <a:t>Common </a:t>
            </a:r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s</a:t>
            </a:r>
          </a:p>
          <a:p>
            <a:pPr lvl="1"/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  <a:latin typeface="Courier"/>
                <a:cs typeface="Courier"/>
              </a:rPr>
              <a:t>WhitespaceAnalyzer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Splits tokens on whitespace</a:t>
            </a:r>
          </a:p>
          <a:p>
            <a:pPr lvl="1"/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  <a:latin typeface="Courier"/>
                <a:cs typeface="Courier"/>
              </a:rPr>
              <a:t>SimpleAnalyzer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Splits tokens on non-letters, and then lowercases</a:t>
            </a:r>
          </a:p>
          <a:p>
            <a:pPr lvl="1"/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  <a:latin typeface="Courier"/>
                <a:cs typeface="Courier"/>
              </a:rPr>
              <a:t>StopAnalyzer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Same as </a:t>
            </a:r>
            <a:r>
              <a:rPr lang="en-US" i="1" dirty="0" err="1" smtClean="0"/>
              <a:t>SimpleAnalyzer</a:t>
            </a:r>
            <a:r>
              <a:rPr lang="en-US" i="1" dirty="0" smtClean="0"/>
              <a:t>, but also removes stop words</a:t>
            </a:r>
          </a:p>
          <a:p>
            <a:pPr lvl="1"/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  <a:latin typeface="Courier"/>
                <a:cs typeface="Courier"/>
              </a:rPr>
              <a:t>StandardAnalyzer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Most sophisticated analyzer that knows about certain token types, lowercases, removes stop words, ...</a:t>
            </a:r>
            <a:endParaRPr lang="en-US" i="1" dirty="0"/>
          </a:p>
        </p:txBody>
      </p:sp>
    </p:spTree>
    <p:extLst>
      <p:ext uri="{BB962C8B-B14F-4D97-AF65-F5344CB8AC3E}">
        <p14:creationId xmlns="" xmlns:p14="http://schemas.microsoft.com/office/powerpoint/2010/main" val="221436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“The quick brown fox jumped over the lazy dog”</a:t>
            </a:r>
          </a:p>
          <a:p>
            <a:r>
              <a:rPr lang="en-US" dirty="0" err="1" smtClean="0">
                <a:latin typeface="Courier"/>
                <a:cs typeface="Courier"/>
              </a:rPr>
              <a:t>WhitespaceAnalyzer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[The] [quick] [brown] [fox] [jumped] [over] [the] [lazy] [dog]</a:t>
            </a:r>
          </a:p>
          <a:p>
            <a:r>
              <a:rPr lang="en-US" dirty="0" err="1" smtClean="0">
                <a:latin typeface="Courier"/>
                <a:cs typeface="Courier"/>
              </a:rPr>
              <a:t>SimpleAnalyzer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 smtClean="0"/>
              <a:t>[the] [quick] [brown] [fox] [jumped] [over] [the] [lazy] [dog]</a:t>
            </a:r>
          </a:p>
          <a:p>
            <a:r>
              <a:rPr lang="en-US" dirty="0" err="1" smtClean="0">
                <a:latin typeface="Courier"/>
                <a:cs typeface="Courier"/>
              </a:rPr>
              <a:t>StopAnalyzer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[quick] [brown] [fox] [jumped] [over] [lazy] [dog]</a:t>
            </a:r>
          </a:p>
          <a:p>
            <a:r>
              <a:rPr lang="en-US" dirty="0" err="1" smtClean="0">
                <a:latin typeface="Courier"/>
                <a:cs typeface="Courier"/>
              </a:rPr>
              <a:t>StandardAnalyzer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[quick] [brown] [fox] [jumped] [over] [lazy] [dog]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42977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analysis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“XY&amp;Z Corporation – </a:t>
            </a:r>
            <a:r>
              <a:rPr lang="en-US" dirty="0" err="1" smtClean="0"/>
              <a:t>xyz@example.com</a:t>
            </a:r>
            <a:r>
              <a:rPr lang="en-US" dirty="0" smtClean="0"/>
              <a:t>”</a:t>
            </a:r>
          </a:p>
          <a:p>
            <a:r>
              <a:rPr lang="en-US" dirty="0" err="1" smtClean="0">
                <a:latin typeface="Courier"/>
                <a:cs typeface="Courier"/>
              </a:rPr>
              <a:t>WhitespaceAnalyzer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[XY&amp;Z] [Corporation] [-] [</a:t>
            </a:r>
            <a:r>
              <a:rPr lang="en-US" dirty="0" err="1" smtClean="0"/>
              <a:t>xyz@example.com</a:t>
            </a:r>
            <a:r>
              <a:rPr lang="en-US" dirty="0" smtClean="0"/>
              <a:t>]</a:t>
            </a:r>
          </a:p>
          <a:p>
            <a:r>
              <a:rPr lang="en-US" dirty="0" err="1" smtClean="0">
                <a:latin typeface="Courier"/>
                <a:cs typeface="Courier"/>
              </a:rPr>
              <a:t>SimpleAnalyzer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xy</a:t>
            </a:r>
            <a:r>
              <a:rPr lang="en-US" dirty="0" smtClean="0"/>
              <a:t>] [z] [corporation] [xyz] [example] [com]</a:t>
            </a:r>
          </a:p>
          <a:p>
            <a:r>
              <a:rPr lang="en-US" dirty="0" err="1" smtClean="0">
                <a:latin typeface="Courier"/>
                <a:cs typeface="Courier"/>
              </a:rPr>
              <a:t>StopAnalyzer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xy</a:t>
            </a:r>
            <a:r>
              <a:rPr lang="en-US" dirty="0" smtClean="0"/>
              <a:t>] [z] [corporation] [xyz] [example] [com]</a:t>
            </a:r>
          </a:p>
          <a:p>
            <a:r>
              <a:rPr lang="en-US" dirty="0" err="1" smtClean="0">
                <a:latin typeface="Courier"/>
                <a:cs typeface="Courier"/>
              </a:rPr>
              <a:t>StandardAnalyzer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xy&amp;</a:t>
            </a:r>
            <a:r>
              <a:rPr lang="en-US" dirty="0" err="1"/>
              <a:t>z</a:t>
            </a:r>
            <a:r>
              <a:rPr lang="en-US" dirty="0" smtClean="0"/>
              <a:t>] [corporation] [</a:t>
            </a:r>
            <a:r>
              <a:rPr lang="en-US" dirty="0" err="1" smtClean="0"/>
              <a:t>xyz@example</a:t>
            </a:r>
            <a:r>
              <a:rPr lang="en-US" dirty="0" err="1"/>
              <a:t>.</a:t>
            </a:r>
            <a:r>
              <a:rPr lang="en-US" dirty="0" err="1" smtClean="0"/>
              <a:t>com</a:t>
            </a:r>
            <a:r>
              <a:rPr lang="en-US" dirty="0" smtClean="0"/>
              <a:t>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7751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inside an </a:t>
            </a:r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s need to return a </a:t>
            </a:r>
            <a:r>
              <a:rPr lang="en-US" dirty="0" err="1" smtClean="0">
                <a:latin typeface="Courier"/>
                <a:cs typeface="Courier"/>
              </a:rPr>
              <a:t>TokenStream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 smtClean="0">
                <a:latin typeface="Courier"/>
                <a:cs typeface="Courier"/>
              </a:rPr>
              <a:t>public </a:t>
            </a:r>
            <a:r>
              <a:rPr lang="en-US" sz="2000" dirty="0" err="1" smtClean="0">
                <a:latin typeface="Courier"/>
                <a:cs typeface="Courier"/>
              </a:rPr>
              <a:t>TokenStream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tokenStream</a:t>
            </a:r>
            <a:r>
              <a:rPr lang="en-US" sz="2000" dirty="0" smtClean="0">
                <a:latin typeface="Courier"/>
                <a:cs typeface="Courier"/>
              </a:rPr>
              <a:t>(String </a:t>
            </a:r>
            <a:r>
              <a:rPr lang="en-US" sz="2000" dirty="0" err="1" smtClean="0">
                <a:latin typeface="Courier"/>
                <a:cs typeface="Courier"/>
              </a:rPr>
              <a:t>fieldName</a:t>
            </a:r>
            <a:r>
              <a:rPr lang="en-US" sz="2000" dirty="0" smtClean="0">
                <a:latin typeface="Courier"/>
                <a:cs typeface="Courier"/>
              </a:rPr>
              <a:t>,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											Reader reader)</a:t>
            </a:r>
            <a:endParaRPr lang="en-US" sz="2000" dirty="0"/>
          </a:p>
        </p:txBody>
      </p:sp>
      <p:sp>
        <p:nvSpPr>
          <p:cNvPr id="4" name="Process 3"/>
          <p:cNvSpPr/>
          <p:nvPr/>
        </p:nvSpPr>
        <p:spPr>
          <a:xfrm>
            <a:off x="3714270" y="3085930"/>
            <a:ext cx="1802513" cy="573492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latin typeface="Courier"/>
                <a:cs typeface="Courier"/>
              </a:rPr>
              <a:t>TokenStream</a:t>
            </a:r>
            <a:endParaRPr lang="en-US" sz="1800" dirty="0">
              <a:latin typeface="Courier"/>
              <a:cs typeface="Courier"/>
            </a:endParaRPr>
          </a:p>
        </p:txBody>
      </p:sp>
      <p:sp>
        <p:nvSpPr>
          <p:cNvPr id="5" name="Process 4"/>
          <p:cNvSpPr/>
          <p:nvPr/>
        </p:nvSpPr>
        <p:spPr>
          <a:xfrm>
            <a:off x="2350925" y="4057603"/>
            <a:ext cx="1802513" cy="573492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latin typeface="Courier"/>
                <a:cs typeface="Courier"/>
              </a:rPr>
              <a:t>Tokenizer</a:t>
            </a:r>
            <a:endParaRPr lang="en-US" sz="1800" dirty="0">
              <a:latin typeface="Courier"/>
              <a:cs typeface="Courier"/>
            </a:endParaRPr>
          </a:p>
        </p:txBody>
      </p:sp>
      <p:sp>
        <p:nvSpPr>
          <p:cNvPr id="6" name="Process 5"/>
          <p:cNvSpPr/>
          <p:nvPr/>
        </p:nvSpPr>
        <p:spPr>
          <a:xfrm>
            <a:off x="5002269" y="4057603"/>
            <a:ext cx="1802513" cy="573492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latin typeface="Courier"/>
                <a:cs typeface="Courier"/>
              </a:rPr>
              <a:t>TokenFilter</a:t>
            </a:r>
            <a:endParaRPr lang="en-US" sz="1800" dirty="0">
              <a:latin typeface="Courier"/>
              <a:cs typeface="Courier"/>
            </a:endParaRPr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V="1">
            <a:off x="3252182" y="3659422"/>
            <a:ext cx="901256" cy="3981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0"/>
          </p:cNvCxnSpPr>
          <p:nvPr/>
        </p:nvCxnSpPr>
        <p:spPr>
          <a:xfrm flipH="1" flipV="1">
            <a:off x="5002269" y="3659422"/>
            <a:ext cx="901257" cy="3981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3"/>
          </p:cNvCxnSpPr>
          <p:nvPr/>
        </p:nvCxnSpPr>
        <p:spPr>
          <a:xfrm>
            <a:off x="5516783" y="3372676"/>
            <a:ext cx="38674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6" idx="0"/>
          </p:cNvCxnSpPr>
          <p:nvPr/>
        </p:nvCxnSpPr>
        <p:spPr>
          <a:xfrm>
            <a:off x="5903526" y="3372676"/>
            <a:ext cx="0" cy="6849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5833053" y="3921059"/>
            <a:ext cx="140945" cy="136544"/>
          </a:xfrm>
          <a:prstGeom prst="diamond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27"/>
          <p:cNvGrpSpPr/>
          <p:nvPr/>
        </p:nvGrpSpPr>
        <p:grpSpPr>
          <a:xfrm>
            <a:off x="869329" y="5452895"/>
            <a:ext cx="7302704" cy="573492"/>
            <a:chOff x="234334" y="5396451"/>
            <a:chExt cx="7302704" cy="573492"/>
          </a:xfrm>
        </p:grpSpPr>
        <p:sp>
          <p:nvSpPr>
            <p:cNvPr id="18" name="Process 17"/>
            <p:cNvSpPr/>
            <p:nvPr/>
          </p:nvSpPr>
          <p:spPr>
            <a:xfrm>
              <a:off x="234334" y="5396451"/>
              <a:ext cx="1021964" cy="573492"/>
            </a:xfrm>
            <a:prstGeom prst="flowChartProcess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latin typeface="Courier"/>
                  <a:cs typeface="Courier"/>
                </a:rPr>
                <a:t>Reader</a:t>
              </a:r>
              <a:endParaRPr lang="en-US" sz="1800" dirty="0">
                <a:latin typeface="Courier"/>
                <a:cs typeface="Courier"/>
              </a:endParaRPr>
            </a:p>
          </p:txBody>
        </p:sp>
        <p:sp>
          <p:nvSpPr>
            <p:cNvPr id="19" name="Process 18"/>
            <p:cNvSpPr/>
            <p:nvPr/>
          </p:nvSpPr>
          <p:spPr>
            <a:xfrm>
              <a:off x="1608620" y="5396451"/>
              <a:ext cx="1439380" cy="573492"/>
            </a:xfrm>
            <a:prstGeom prst="flowChartProcess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err="1" smtClean="0">
                  <a:latin typeface="Courier"/>
                  <a:cs typeface="Courier"/>
                </a:rPr>
                <a:t>Tokenizer</a:t>
              </a:r>
              <a:endParaRPr lang="en-US" sz="1800" dirty="0">
                <a:latin typeface="Courier"/>
                <a:cs typeface="Courier"/>
              </a:endParaRPr>
            </a:p>
          </p:txBody>
        </p:sp>
        <p:sp>
          <p:nvSpPr>
            <p:cNvPr id="20" name="Process 19"/>
            <p:cNvSpPr/>
            <p:nvPr/>
          </p:nvSpPr>
          <p:spPr>
            <a:xfrm>
              <a:off x="3400322" y="5396451"/>
              <a:ext cx="1716809" cy="573492"/>
            </a:xfrm>
            <a:prstGeom prst="flowChartProcess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err="1" smtClean="0">
                  <a:latin typeface="Courier"/>
                  <a:cs typeface="Courier"/>
                </a:rPr>
                <a:t>TokenFilter</a:t>
              </a:r>
              <a:endParaRPr lang="en-US" sz="1800" dirty="0">
                <a:latin typeface="Courier"/>
                <a:cs typeface="Courier"/>
              </a:endParaRPr>
            </a:p>
          </p:txBody>
        </p:sp>
        <p:sp>
          <p:nvSpPr>
            <p:cNvPr id="21" name="Process 20"/>
            <p:cNvSpPr/>
            <p:nvPr/>
          </p:nvSpPr>
          <p:spPr>
            <a:xfrm>
              <a:off x="5467907" y="5396451"/>
              <a:ext cx="1716809" cy="573492"/>
            </a:xfrm>
            <a:prstGeom prst="flowChartProcess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err="1" smtClean="0">
                  <a:latin typeface="Courier"/>
                  <a:cs typeface="Courier"/>
                </a:rPr>
                <a:t>TokenFilter</a:t>
              </a:r>
              <a:endParaRPr lang="en-US" sz="1800" dirty="0">
                <a:latin typeface="Courier"/>
                <a:cs typeface="Courier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1256298" y="5683197"/>
              <a:ext cx="35232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3048000" y="5683197"/>
              <a:ext cx="35232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5117131" y="5683197"/>
              <a:ext cx="35232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184716" y="5683197"/>
              <a:ext cx="35232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15565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Tokenizer</a:t>
            </a:r>
            <a:r>
              <a:rPr lang="en-US" dirty="0" err="1" smtClean="0"/>
              <a:t>s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/>
                <a:cs typeface="Courier"/>
              </a:rPr>
              <a:t>TokenFilter</a:t>
            </a:r>
            <a:r>
              <a:rPr lang="en-US" dirty="0" err="1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4419600" cy="2971800"/>
          </a:xfrm>
        </p:spPr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Tokenizer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WhitespaceTokenizer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KeywordTokenizer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LetterTokenizer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StandardTokenizer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...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800600" y="2362200"/>
            <a:ext cx="4343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charset="0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charset="0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charset="0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charset="0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charset="0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Courier"/>
                <a:cs typeface="Courier"/>
              </a:rPr>
              <a:t>TokenFilter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LowerCaseFilter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StopFilter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PorterStemFilter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ASCIIFoldingFilter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StandardFilter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...</a:t>
            </a:r>
          </a:p>
        </p:txBody>
      </p:sp>
    </p:spTree>
    <p:extLst>
      <p:ext uri="{BB962C8B-B14F-4D97-AF65-F5344CB8AC3E}">
        <p14:creationId xmlns="" xmlns:p14="http://schemas.microsoft.com/office/powerpoint/2010/main" val="277735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Adding/deleting </a:t>
            </a:r>
            <a:r>
              <a:rPr lang="en-US" dirty="0" smtClean="0">
                <a:latin typeface="Courier"/>
                <a:cs typeface="Courier"/>
              </a:rPr>
              <a:t>Document</a:t>
            </a:r>
            <a:r>
              <a:rPr lang="en-US" dirty="0" smtClean="0"/>
              <a:t>s to/from an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8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void </a:t>
            </a:r>
            <a:r>
              <a:rPr lang="en-US" sz="2400" dirty="0" err="1" smtClean="0">
                <a:latin typeface="Courier"/>
                <a:cs typeface="Courier"/>
              </a:rPr>
              <a:t>addDocument</a:t>
            </a:r>
            <a:r>
              <a:rPr lang="en-US" sz="2400" dirty="0" smtClean="0">
                <a:latin typeface="Courier"/>
                <a:cs typeface="Courier"/>
              </a:rPr>
              <a:t>(Document d);</a:t>
            </a: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v</a:t>
            </a:r>
            <a:r>
              <a:rPr lang="en-US" sz="2400" dirty="0" smtClean="0">
                <a:latin typeface="Courier"/>
                <a:cs typeface="Courier"/>
              </a:rPr>
              <a:t>oid </a:t>
            </a:r>
            <a:r>
              <a:rPr lang="en-US" sz="2400" dirty="0" err="1" smtClean="0">
                <a:latin typeface="Courier"/>
                <a:cs typeface="Courier"/>
              </a:rPr>
              <a:t>addDocument</a:t>
            </a:r>
            <a:r>
              <a:rPr lang="en-US" sz="2400" dirty="0" smtClean="0">
                <a:latin typeface="Courier"/>
                <a:cs typeface="Courier"/>
              </a:rPr>
              <a:t>(Document d, Analyzer a);</a:t>
            </a: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cs typeface="Courier"/>
              </a:rPr>
              <a:t>Important: Need to ensure that </a:t>
            </a:r>
            <a:r>
              <a:rPr lang="en-US" sz="2400" dirty="0" smtClean="0">
                <a:latin typeface="Courier"/>
                <a:cs typeface="Courier"/>
              </a:rPr>
              <a:t>Analyzer</a:t>
            </a:r>
            <a:r>
              <a:rPr lang="en-US" sz="2400" dirty="0" smtClean="0">
                <a:cs typeface="Courier"/>
              </a:rPr>
              <a:t>s used at indexing time are consistent with </a:t>
            </a:r>
            <a:r>
              <a:rPr lang="en-US" sz="2400" dirty="0" smtClean="0">
                <a:latin typeface="Courier"/>
                <a:cs typeface="Courier"/>
              </a:rPr>
              <a:t>Analyzer</a:t>
            </a:r>
            <a:r>
              <a:rPr lang="en-US" sz="2400" dirty="0" smtClean="0">
                <a:cs typeface="Courier"/>
              </a:rPr>
              <a:t>s used at searching time</a:t>
            </a:r>
          </a:p>
          <a:p>
            <a:pPr marL="0" indent="0">
              <a:buNone/>
            </a:pPr>
            <a:endParaRPr lang="en-US" sz="2400" dirty="0"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// deletes docs containing term or matching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// query.  The term version is useful for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// deleting one document.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void </a:t>
            </a:r>
            <a:r>
              <a:rPr lang="en-US" sz="2400" dirty="0" err="1" smtClean="0">
                <a:latin typeface="Courier"/>
                <a:cs typeface="Courier"/>
              </a:rPr>
              <a:t>deleteDocuments</a:t>
            </a:r>
            <a:r>
              <a:rPr lang="en-US" sz="2400" dirty="0" smtClean="0">
                <a:latin typeface="Courier"/>
                <a:cs typeface="Courier"/>
              </a:rPr>
              <a:t>(Term term);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v</a:t>
            </a:r>
            <a:r>
              <a:rPr lang="en-US" sz="2400" dirty="0" smtClean="0">
                <a:latin typeface="Courier"/>
                <a:cs typeface="Courier"/>
              </a:rPr>
              <a:t>oid </a:t>
            </a:r>
            <a:r>
              <a:rPr lang="en-US" sz="2400" dirty="0" err="1" smtClean="0">
                <a:latin typeface="Courier"/>
                <a:cs typeface="Courier"/>
              </a:rPr>
              <a:t>deleteDocuments</a:t>
            </a:r>
            <a:r>
              <a:rPr lang="en-US" sz="2400" dirty="0" smtClean="0">
                <a:latin typeface="Courier"/>
                <a:cs typeface="Courier"/>
              </a:rPr>
              <a:t>(Query query);   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476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</a:t>
            </a:r>
            <a:r>
              <a:rPr lang="en-US" dirty="0" err="1" smtClean="0"/>
              <a:t>Lucene</a:t>
            </a:r>
            <a:r>
              <a:rPr lang="en-US" dirty="0" smtClean="0"/>
              <a:t> index consists of one or more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segments</a:t>
            </a:r>
          </a:p>
          <a:p>
            <a:pPr lvl="1"/>
            <a:r>
              <a:rPr lang="en-US" dirty="0" smtClean="0"/>
              <a:t>A segment is a standalone index for a subset of documents</a:t>
            </a:r>
          </a:p>
          <a:p>
            <a:pPr lvl="1"/>
            <a:r>
              <a:rPr lang="en-US" dirty="0" smtClean="0"/>
              <a:t>All segments are searched</a:t>
            </a:r>
          </a:p>
          <a:p>
            <a:pPr lvl="1"/>
            <a:r>
              <a:rPr lang="en-US" dirty="0" smtClean="0"/>
              <a:t>A segment is created whenever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r>
              <a:rPr lang="en-US" dirty="0" smtClean="0"/>
              <a:t> flushes adds/deletes</a:t>
            </a:r>
          </a:p>
          <a:p>
            <a:r>
              <a:rPr lang="en-US" dirty="0" smtClean="0"/>
              <a:t>Periodically,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r>
              <a:rPr lang="en-US" dirty="0" smtClean="0"/>
              <a:t> will merge a set of segments into a single segment</a:t>
            </a:r>
          </a:p>
          <a:p>
            <a:pPr lvl="1"/>
            <a:r>
              <a:rPr lang="en-US" dirty="0" smtClean="0"/>
              <a:t>Policy specified by a </a:t>
            </a:r>
            <a:r>
              <a:rPr lang="en-US" dirty="0" err="1" smtClean="0">
                <a:latin typeface="Courier"/>
                <a:cs typeface="Courier"/>
              </a:rPr>
              <a:t>MergePolicy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cs typeface="Courier"/>
              </a:rPr>
              <a:t>You can explicitly invoke </a:t>
            </a:r>
            <a:r>
              <a:rPr lang="en-US" dirty="0" smtClean="0">
                <a:latin typeface="Courier"/>
                <a:cs typeface="Courier"/>
              </a:rPr>
              <a:t>optimize()</a:t>
            </a:r>
            <a:r>
              <a:rPr lang="en-US" dirty="0" smtClean="0">
                <a:cs typeface="Courier"/>
              </a:rPr>
              <a:t> to merge segments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016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</a:t>
            </a:r>
            <a:endParaRPr lang="en-US" dirty="0"/>
          </a:p>
        </p:txBody>
      </p:sp>
      <p:sp>
        <p:nvSpPr>
          <p:cNvPr id="4" name="Explosion 1 3"/>
          <p:cNvSpPr/>
          <p:nvPr/>
        </p:nvSpPr>
        <p:spPr>
          <a:xfrm>
            <a:off x="1174368" y="5202392"/>
            <a:ext cx="1679615" cy="1119674"/>
          </a:xfrm>
          <a:prstGeom prst="irregularSeal1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Raw Content</a:t>
            </a:r>
            <a:endParaRPr lang="en-US" sz="1400" dirty="0"/>
          </a:p>
        </p:txBody>
      </p:sp>
      <p:sp>
        <p:nvSpPr>
          <p:cNvPr id="5" name="Alternate Process 4"/>
          <p:cNvSpPr/>
          <p:nvPr/>
        </p:nvSpPr>
        <p:spPr>
          <a:xfrm>
            <a:off x="1106091" y="4574261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Acquire content</a:t>
            </a:r>
            <a:endParaRPr lang="en-US" sz="2000" dirty="0"/>
          </a:p>
        </p:txBody>
      </p:sp>
      <p:sp>
        <p:nvSpPr>
          <p:cNvPr id="6" name="Alternate Process 5"/>
          <p:cNvSpPr/>
          <p:nvPr/>
        </p:nvSpPr>
        <p:spPr>
          <a:xfrm>
            <a:off x="1106091" y="3675231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Build document</a:t>
            </a:r>
            <a:endParaRPr lang="en-US" sz="2000" dirty="0"/>
          </a:p>
        </p:txBody>
      </p:sp>
      <p:sp>
        <p:nvSpPr>
          <p:cNvPr id="8" name="Alternate Process 7"/>
          <p:cNvSpPr/>
          <p:nvPr/>
        </p:nvSpPr>
        <p:spPr>
          <a:xfrm>
            <a:off x="1106091" y="2776228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Analyze document</a:t>
            </a:r>
            <a:endParaRPr lang="en-US" sz="2000" dirty="0"/>
          </a:p>
        </p:txBody>
      </p:sp>
      <p:sp>
        <p:nvSpPr>
          <p:cNvPr id="9" name="Alternate Process 8"/>
          <p:cNvSpPr/>
          <p:nvPr/>
        </p:nvSpPr>
        <p:spPr>
          <a:xfrm>
            <a:off x="1106091" y="1863569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Index document</a:t>
            </a:r>
            <a:endParaRPr lang="en-US" sz="20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014175" y="5106788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014175" y="4207753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014175" y="3308718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014175" y="2407540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Magnetic Disk 19"/>
          <p:cNvSpPr/>
          <p:nvPr/>
        </p:nvSpPr>
        <p:spPr>
          <a:xfrm>
            <a:off x="4424351" y="3308718"/>
            <a:ext cx="1447473" cy="1456722"/>
          </a:xfrm>
          <a:prstGeom prst="flowChartMagneticDisk">
            <a:avLst/>
          </a:prstGeom>
          <a:solidFill>
            <a:schemeClr val="accent5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cxnSp>
        <p:nvCxnSpPr>
          <p:cNvPr id="22" name="Elbow Connector 21"/>
          <p:cNvCxnSpPr>
            <a:stCxn id="9" idx="3"/>
            <a:endCxn id="20" idx="2"/>
          </p:cNvCxnSpPr>
          <p:nvPr/>
        </p:nvCxnSpPr>
        <p:spPr>
          <a:xfrm>
            <a:off x="2922260" y="2129833"/>
            <a:ext cx="1502091" cy="1907246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Explosion 1 23"/>
          <p:cNvSpPr/>
          <p:nvPr/>
        </p:nvSpPr>
        <p:spPr>
          <a:xfrm>
            <a:off x="6890220" y="1656554"/>
            <a:ext cx="1679615" cy="1119674"/>
          </a:xfrm>
          <a:prstGeom prst="irregularSeal1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Users</a:t>
            </a:r>
            <a:endParaRPr lang="en-US" dirty="0"/>
          </a:p>
        </p:txBody>
      </p:sp>
      <p:sp>
        <p:nvSpPr>
          <p:cNvPr id="25" name="Alternate Process 24"/>
          <p:cNvSpPr/>
          <p:nvPr/>
        </p:nvSpPr>
        <p:spPr>
          <a:xfrm>
            <a:off x="6821943" y="2937914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UI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6581895" y="3941489"/>
            <a:ext cx="2296265" cy="826146"/>
            <a:chOff x="6581895" y="3941489"/>
            <a:chExt cx="2296265" cy="826146"/>
          </a:xfrm>
        </p:grpSpPr>
        <p:sp>
          <p:nvSpPr>
            <p:cNvPr id="26" name="Alternate Process 25"/>
            <p:cNvSpPr/>
            <p:nvPr/>
          </p:nvSpPr>
          <p:spPr>
            <a:xfrm>
              <a:off x="6581895" y="3941489"/>
              <a:ext cx="1010500" cy="823951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Build query</a:t>
              </a:r>
              <a:endParaRPr lang="en-US" sz="2000" dirty="0"/>
            </a:p>
          </p:txBody>
        </p:sp>
        <p:sp>
          <p:nvSpPr>
            <p:cNvPr id="27" name="Alternate Process 26"/>
            <p:cNvSpPr/>
            <p:nvPr/>
          </p:nvSpPr>
          <p:spPr>
            <a:xfrm>
              <a:off x="7867660" y="3943684"/>
              <a:ext cx="1010500" cy="823951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Render results</a:t>
              </a:r>
              <a:endParaRPr lang="en-US" sz="2000" dirty="0"/>
            </a:p>
          </p:txBody>
        </p:sp>
      </p:grpSp>
      <p:sp>
        <p:nvSpPr>
          <p:cNvPr id="28" name="Alternate Process 27"/>
          <p:cNvSpPr/>
          <p:nvPr/>
        </p:nvSpPr>
        <p:spPr>
          <a:xfrm>
            <a:off x="6821943" y="5193031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query</a:t>
            </a:r>
            <a:endParaRPr lang="en-US" dirty="0"/>
          </a:p>
        </p:txBody>
      </p:sp>
      <p:cxnSp>
        <p:nvCxnSpPr>
          <p:cNvPr id="30" name="Straight Arrow Connector 29"/>
          <p:cNvCxnSpPr>
            <a:endCxn id="26" idx="0"/>
          </p:cNvCxnSpPr>
          <p:nvPr/>
        </p:nvCxnSpPr>
        <p:spPr>
          <a:xfrm flipH="1">
            <a:off x="7087145" y="3470441"/>
            <a:ext cx="396016" cy="471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7" idx="0"/>
          </p:cNvCxnSpPr>
          <p:nvPr/>
        </p:nvCxnSpPr>
        <p:spPr>
          <a:xfrm flipH="1" flipV="1">
            <a:off x="8001000" y="3470441"/>
            <a:ext cx="371910" cy="4732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6" idx="2"/>
          </p:cNvCxnSpPr>
          <p:nvPr/>
        </p:nvCxnSpPr>
        <p:spPr>
          <a:xfrm>
            <a:off x="7087145" y="4765440"/>
            <a:ext cx="396016" cy="4275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8001000" y="4719789"/>
            <a:ext cx="338355" cy="4732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28" idx="1"/>
            <a:endCxn id="20" idx="4"/>
          </p:cNvCxnSpPr>
          <p:nvPr/>
        </p:nvCxnSpPr>
        <p:spPr>
          <a:xfrm rot="10800000">
            <a:off x="5871825" y="4037079"/>
            <a:ext cx="950119" cy="1422216"/>
          </a:xfrm>
          <a:prstGeom prst="bentConnector3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25" idx="0"/>
          </p:cNvCxnSpPr>
          <p:nvPr/>
        </p:nvCxnSpPr>
        <p:spPr>
          <a:xfrm>
            <a:off x="7730028" y="2407540"/>
            <a:ext cx="0" cy="530374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5800" y="1600200"/>
            <a:ext cx="3048000" cy="4953000"/>
          </a:xfrm>
          <a:prstGeom prst="rect">
            <a:avLst/>
          </a:prstGeom>
          <a:noFill/>
          <a:ln w="28575" cmpd="sng">
            <a:solidFill>
              <a:srgbClr val="FF9966"/>
            </a:solidFill>
            <a:prstDash val="dash"/>
          </a:ln>
          <a:effectLst>
            <a:outerShdw blurRad="40000"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2" name="Rectangle 31"/>
          <p:cNvSpPr/>
          <p:nvPr/>
        </p:nvSpPr>
        <p:spPr>
          <a:xfrm>
            <a:off x="6248400" y="3886200"/>
            <a:ext cx="2743200" cy="1905000"/>
          </a:xfrm>
          <a:prstGeom prst="rect">
            <a:avLst/>
          </a:prstGeom>
          <a:noFill/>
          <a:ln w="28575" cmpd="sng">
            <a:solidFill>
              <a:srgbClr val="FF9966"/>
            </a:solidFill>
            <a:prstDash val="dash"/>
          </a:ln>
          <a:effectLst>
            <a:outerShdw blurRad="40000"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4" name="TextBox 33"/>
          <p:cNvSpPr txBox="1"/>
          <p:nvPr/>
        </p:nvSpPr>
        <p:spPr>
          <a:xfrm>
            <a:off x="7162800" y="59436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SEARCH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86200" y="56388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INDEX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merge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Segments are grouped into levels</a:t>
            </a:r>
          </a:p>
          <a:p>
            <a:r>
              <a:rPr lang="en-US" dirty="0" smtClean="0"/>
              <a:t>Segments within a group are roughly equal size (in log space)</a:t>
            </a:r>
          </a:p>
          <a:p>
            <a:r>
              <a:rPr lang="en-US" dirty="0" smtClean="0"/>
              <a:t>Once a level has enough segments, they are merged into a segment at the next level up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891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229600" cy="1143000"/>
          </a:xfrm>
        </p:spPr>
        <p:txBody>
          <a:bodyPr/>
          <a:lstStyle/>
          <a:p>
            <a:r>
              <a:rPr lang="en-US" dirty="0" smtClean="0"/>
              <a:t>Core searching classes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2655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searching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43434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IndexSearcher</a:t>
            </a:r>
            <a:endParaRPr lang="en-US" dirty="0" smtClean="0">
              <a:solidFill>
                <a:schemeClr val="accent4">
                  <a:lumMod val="75000"/>
                </a:schemeClr>
              </a:solidFill>
              <a:cs typeface="Courier"/>
            </a:endParaRPr>
          </a:p>
          <a:p>
            <a:pPr lvl="1"/>
            <a:r>
              <a:rPr lang="en-US" sz="2000" dirty="0" smtClean="0">
                <a:cs typeface="Courier"/>
              </a:rPr>
              <a:t>Central class that exposes several search methods on an index</a:t>
            </a:r>
          </a:p>
          <a:p>
            <a:pPr marL="457200" lvl="1" indent="0">
              <a:buNone/>
            </a:pPr>
            <a:r>
              <a:rPr lang="en-US" sz="2000" dirty="0" smtClean="0">
                <a:cs typeface="Courier"/>
              </a:rPr>
              <a:t>(a class that “opens” the index) requires a Directory instance that holds the previously created index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Term </a:t>
            </a:r>
          </a:p>
          <a:p>
            <a:pPr lvl="1"/>
            <a:r>
              <a:rPr lang="en-US" sz="2000" dirty="0">
                <a:cs typeface="Courier"/>
              </a:rPr>
              <a:t>Basic unit of </a:t>
            </a:r>
            <a:r>
              <a:rPr lang="en-US" sz="2000" dirty="0" smtClean="0">
                <a:cs typeface="Courier"/>
              </a:rPr>
              <a:t>searching, contains a pair of string elements (field and word)</a:t>
            </a:r>
            <a:endParaRPr lang="en-US" sz="2000" dirty="0">
              <a:cs typeface="Courier"/>
            </a:endParaRP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  <a:cs typeface="Courier"/>
              </a:rPr>
              <a:t>Query</a:t>
            </a:r>
          </a:p>
          <a:p>
            <a:pPr lvl="1"/>
            <a:r>
              <a:rPr lang="en-US" sz="2000" dirty="0">
                <a:cs typeface="Courier"/>
              </a:rPr>
              <a:t>Abstract query class.  Concrete subclasses represent specific types of queries, e.g., matching terms in fields, </a:t>
            </a:r>
            <a:r>
              <a:rPr lang="en-US" sz="2000" dirty="0" err="1">
                <a:cs typeface="Courier"/>
              </a:rPr>
              <a:t>boolean</a:t>
            </a:r>
            <a:r>
              <a:rPr lang="en-US" sz="2000" dirty="0">
                <a:cs typeface="Courier"/>
              </a:rPr>
              <a:t> queries, phrase </a:t>
            </a:r>
            <a:r>
              <a:rPr lang="en-US" sz="2000" dirty="0" smtClean="0">
                <a:cs typeface="Courier"/>
              </a:rPr>
              <a:t>queries, …, most basic</a:t>
            </a:r>
            <a:r>
              <a:rPr lang="el-GR" sz="2000" dirty="0" smtClean="0">
                <a:cs typeface="Courier"/>
              </a:rPr>
              <a:t> </a:t>
            </a:r>
            <a:r>
              <a:rPr lang="en-US" sz="2000" i="1" dirty="0" err="1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TermQuery</a:t>
            </a:r>
            <a:r>
              <a:rPr lang="en-US" sz="2000" i="1" dirty="0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 </a:t>
            </a:r>
          </a:p>
          <a:p>
            <a:r>
              <a:rPr lang="en-US" dirty="0" err="1">
                <a:solidFill>
                  <a:schemeClr val="accent4">
                    <a:lumMod val="75000"/>
                  </a:schemeClr>
                </a:solidFill>
                <a:cs typeface="Courier"/>
              </a:rPr>
              <a:t>QueryParser</a:t>
            </a:r>
            <a:endParaRPr lang="en-US" dirty="0">
              <a:solidFill>
                <a:schemeClr val="accent4">
                  <a:lumMod val="75000"/>
                </a:schemeClr>
              </a:solidFill>
              <a:cs typeface="Courier"/>
            </a:endParaRPr>
          </a:p>
          <a:p>
            <a:pPr lvl="1"/>
            <a:r>
              <a:rPr lang="en-US" sz="2000" dirty="0">
                <a:cs typeface="Courier"/>
              </a:rPr>
              <a:t>Parses a textual representation of a query into a </a:t>
            </a:r>
            <a:r>
              <a:rPr lang="en-US" sz="2000" dirty="0">
                <a:latin typeface="Courier"/>
                <a:cs typeface="Courier"/>
              </a:rPr>
              <a:t>Query </a:t>
            </a:r>
            <a:r>
              <a:rPr lang="en-US" sz="2000" dirty="0">
                <a:cs typeface="Courier"/>
              </a:rPr>
              <a:t>instance</a:t>
            </a:r>
          </a:p>
          <a:p>
            <a:pPr lvl="1"/>
            <a:endParaRPr lang="en-US" sz="2000" i="1" dirty="0">
              <a:solidFill>
                <a:schemeClr val="accent4">
                  <a:lumMod val="75000"/>
                </a:schemeClr>
              </a:solidFill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365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</a:t>
            </a:r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730" y="1874837"/>
            <a:ext cx="8698492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import </a:t>
            </a:r>
            <a:r>
              <a:rPr lang="en-US" sz="2400" dirty="0" err="1" smtClean="0">
                <a:latin typeface="Courier"/>
                <a:cs typeface="Courier"/>
              </a:rPr>
              <a:t>org.apache.lucene.search.</a:t>
            </a:r>
            <a:r>
              <a:rPr lang="en-US" sz="2400" b="1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public static void search(String </a:t>
            </a:r>
            <a:r>
              <a:rPr lang="en-US" sz="2400" dirty="0" err="1" smtClean="0">
                <a:latin typeface="Courier"/>
                <a:cs typeface="Courier"/>
              </a:rPr>
              <a:t>indexDir</a:t>
            </a:r>
            <a:r>
              <a:rPr lang="en-US" sz="24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								 String q)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throws </a:t>
            </a:r>
            <a:r>
              <a:rPr lang="en-US" sz="2400" dirty="0" err="1" smtClean="0">
                <a:latin typeface="Courier"/>
                <a:cs typeface="Courier"/>
              </a:rPr>
              <a:t>IOException</a:t>
            </a:r>
            <a:r>
              <a:rPr lang="en-US" sz="2400" dirty="0" smtClean="0">
                <a:latin typeface="Courier"/>
                <a:cs typeface="Courier"/>
              </a:rPr>
              <a:t>, </a:t>
            </a:r>
            <a:r>
              <a:rPr lang="en-US" sz="2400" dirty="0" err="1" smtClean="0">
                <a:latin typeface="Courier"/>
                <a:cs typeface="Courier"/>
              </a:rPr>
              <a:t>ParseException</a:t>
            </a:r>
            <a:r>
              <a:rPr lang="en-US" sz="2400" dirty="0" smtClean="0">
                <a:latin typeface="Courier"/>
                <a:cs typeface="Courier"/>
              </a:rPr>
              <a:t> {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Directory </a:t>
            </a:r>
            <a:r>
              <a:rPr lang="en-US" sz="2400" dirty="0" err="1" smtClean="0">
                <a:latin typeface="Courier"/>
                <a:cs typeface="Courier"/>
              </a:rPr>
              <a:t>dir</a:t>
            </a:r>
            <a:r>
              <a:rPr lang="en-US" sz="2400" dirty="0" smtClean="0">
                <a:latin typeface="Courier"/>
                <a:cs typeface="Courier"/>
              </a:rPr>
              <a:t> = </a:t>
            </a:r>
            <a:r>
              <a:rPr lang="en-US" sz="2400" dirty="0" err="1" smtClean="0">
                <a:latin typeface="Courier"/>
                <a:cs typeface="Courier"/>
              </a:rPr>
              <a:t>FSDirectory.open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						new File(</a:t>
            </a:r>
            <a:r>
              <a:rPr lang="en-US" sz="2400" dirty="0" err="1" smtClean="0">
                <a:latin typeface="Courier"/>
                <a:cs typeface="Courier"/>
              </a:rPr>
              <a:t>indexDir</a:t>
            </a:r>
            <a:r>
              <a:rPr lang="en-US" sz="2400" dirty="0" smtClean="0">
                <a:latin typeface="Courier"/>
                <a:cs typeface="Courier"/>
              </a:rPr>
              <a:t>));                      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</a:t>
            </a:r>
            <a:r>
              <a:rPr lang="en-US" sz="2400" b="1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 is = new </a:t>
            </a:r>
            <a:r>
              <a:rPr lang="en-US" sz="2400" b="1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  <a:r>
              <a:rPr lang="en-US" sz="2400" dirty="0" err="1" smtClean="0">
                <a:latin typeface="Courier"/>
                <a:cs typeface="Courier"/>
              </a:rPr>
              <a:t>dir</a:t>
            </a:r>
            <a:r>
              <a:rPr lang="en-US" sz="24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377046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Query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/>
                <a:cs typeface="Courier"/>
              </a:rPr>
              <a:t>QueryParser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1529"/>
            <a:ext cx="8229600" cy="53226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import </a:t>
            </a:r>
            <a:r>
              <a:rPr lang="en-US" sz="2000" dirty="0" err="1" smtClean="0">
                <a:latin typeface="Courier"/>
                <a:cs typeface="Courier"/>
              </a:rPr>
              <a:t>org.apache.lucene.search.</a:t>
            </a:r>
            <a:r>
              <a:rPr lang="en-US" sz="2000" b="1" dirty="0" err="1" smtClean="0">
                <a:latin typeface="Courier"/>
                <a:cs typeface="Courier"/>
              </a:rPr>
              <a:t>Query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import </a:t>
            </a:r>
            <a:r>
              <a:rPr lang="en-US" sz="2000" dirty="0" err="1" smtClean="0">
                <a:latin typeface="Courier"/>
                <a:cs typeface="Courier"/>
              </a:rPr>
              <a:t>org.apache.lucene.queryParser.</a:t>
            </a:r>
            <a:r>
              <a:rPr lang="en-US" sz="2000" b="1" dirty="0" err="1" smtClean="0">
                <a:latin typeface="Courier"/>
                <a:cs typeface="Courier"/>
              </a:rPr>
              <a:t>QueryParser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public static void search(String </a:t>
            </a:r>
            <a:r>
              <a:rPr lang="en-US" sz="2000" dirty="0" err="1" smtClean="0">
                <a:latin typeface="Courier"/>
                <a:cs typeface="Courier"/>
              </a:rPr>
              <a:t>indexDir</a:t>
            </a:r>
            <a:r>
              <a:rPr lang="en-US" sz="2000" dirty="0" smtClean="0">
                <a:latin typeface="Courier"/>
                <a:cs typeface="Courier"/>
              </a:rPr>
              <a:t>, String q)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	throws </a:t>
            </a:r>
            <a:r>
              <a:rPr lang="en-US" sz="2000" dirty="0" err="1" smtClean="0">
                <a:latin typeface="Courier"/>
                <a:cs typeface="Courier"/>
              </a:rPr>
              <a:t>IOException</a:t>
            </a:r>
            <a:r>
              <a:rPr lang="en-US" sz="2000" dirty="0" smtClean="0">
                <a:latin typeface="Courier"/>
                <a:cs typeface="Courier"/>
              </a:rPr>
              <a:t>, </a:t>
            </a:r>
            <a:r>
              <a:rPr lang="en-US" sz="2000" dirty="0" err="1" smtClean="0">
                <a:latin typeface="Courier"/>
                <a:cs typeface="Courier"/>
              </a:rPr>
              <a:t>ParseException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b="1" dirty="0" err="1" smtClean="0">
                <a:latin typeface="Courier"/>
                <a:cs typeface="Courier"/>
              </a:rPr>
              <a:t>QueryParser</a:t>
            </a:r>
            <a:r>
              <a:rPr lang="en-US" sz="2000" dirty="0" smtClean="0">
                <a:latin typeface="Courier"/>
                <a:cs typeface="Courier"/>
              </a:rPr>
              <a:t> parser =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new </a:t>
            </a:r>
            <a:r>
              <a:rPr lang="en-US" sz="2000" b="1" dirty="0" err="1" smtClean="0">
                <a:latin typeface="Courier"/>
                <a:cs typeface="Courier"/>
              </a:rPr>
              <a:t>QueryParser</a:t>
            </a:r>
            <a:r>
              <a:rPr lang="en-US" sz="2000" dirty="0" smtClean="0">
                <a:latin typeface="Courier"/>
                <a:cs typeface="Courier"/>
              </a:rPr>
              <a:t>(Version.LUCENE_30,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	</a:t>
            </a:r>
            <a:r>
              <a:rPr lang="en-US" sz="2000" dirty="0" smtClean="0">
                <a:latin typeface="Courier"/>
                <a:cs typeface="Courier"/>
              </a:rPr>
              <a:t>					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"contents”,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				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new </a:t>
            </a:r>
            <a:r>
              <a:rPr lang="en-US" sz="2000" b="1" dirty="0" err="1" smtClean="0">
                <a:latin typeface="Courier"/>
                <a:cs typeface="Courier"/>
              </a:rPr>
              <a:t>StandardAnalyzer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				</a:t>
            </a: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  Version.LUCENE_30));                                 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b="1" dirty="0" smtClean="0">
                <a:latin typeface="Courier"/>
                <a:cs typeface="Courier"/>
              </a:rPr>
              <a:t>Query</a:t>
            </a:r>
            <a:r>
              <a:rPr lang="en-US" sz="2000" dirty="0" smtClean="0">
                <a:latin typeface="Courier"/>
                <a:cs typeface="Courier"/>
              </a:rPr>
              <a:t> query = </a:t>
            </a:r>
            <a:r>
              <a:rPr lang="en-US" sz="2000" dirty="0" err="1" smtClean="0">
                <a:latin typeface="Courier"/>
                <a:cs typeface="Courier"/>
              </a:rPr>
              <a:t>parser.</a:t>
            </a:r>
            <a:r>
              <a:rPr lang="en-US" sz="2000" b="1" dirty="0" err="1" smtClean="0">
                <a:latin typeface="Courier"/>
                <a:cs typeface="Courier"/>
              </a:rPr>
              <a:t>parse</a:t>
            </a:r>
            <a:r>
              <a:rPr lang="en-US" sz="2000" dirty="0" smtClean="0">
                <a:latin typeface="Courier"/>
                <a:cs typeface="Courier"/>
              </a:rPr>
              <a:t>(q);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...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03770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searching classes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TopDocs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Contains references to the top N documents returned by a search (the </a:t>
            </a:r>
            <a:r>
              <a:rPr lang="en-US" dirty="0" err="1" smtClean="0">
                <a:cs typeface="Courier"/>
              </a:rPr>
              <a:t>docID</a:t>
            </a:r>
            <a:r>
              <a:rPr lang="en-US" dirty="0" smtClean="0">
                <a:cs typeface="Courier"/>
              </a:rPr>
              <a:t> and its score)</a:t>
            </a:r>
            <a:endParaRPr lang="el-GR" dirty="0" smtClean="0">
              <a:cs typeface="Courier"/>
            </a:endParaRPr>
          </a:p>
          <a:p>
            <a:pPr lvl="1"/>
            <a:endParaRPr lang="en-US" dirty="0" smtClean="0"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ScoreDoc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Provides access to a single search result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324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"/>
                <a:cs typeface="Courier"/>
              </a:rPr>
              <a:t>s</a:t>
            </a:r>
            <a:r>
              <a:rPr lang="en-US" dirty="0" smtClean="0">
                <a:latin typeface="Courier"/>
                <a:cs typeface="Courier"/>
              </a:rPr>
              <a:t>earch()</a:t>
            </a:r>
            <a:r>
              <a:rPr lang="en-US" dirty="0" smtClean="0"/>
              <a:t> returns </a:t>
            </a:r>
            <a:r>
              <a:rPr lang="en-US" dirty="0" err="1" smtClean="0">
                <a:latin typeface="Courier"/>
                <a:cs typeface="Courier"/>
              </a:rPr>
              <a:t>TopDoc</a:t>
            </a:r>
            <a:r>
              <a:rPr lang="en-US" dirty="0" err="1" smtClean="0">
                <a:cs typeface="Courier"/>
              </a:rPr>
              <a:t>s</a:t>
            </a:r>
            <a:endParaRPr lang="en-US" dirty="0"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499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import </a:t>
            </a:r>
            <a:r>
              <a:rPr lang="en-US" sz="2400" dirty="0" err="1" smtClean="0">
                <a:latin typeface="Courier"/>
                <a:cs typeface="Courier"/>
              </a:rPr>
              <a:t>org.apache.lucene.search.</a:t>
            </a:r>
            <a:r>
              <a:rPr lang="en-US" sz="2400" b="1" dirty="0" err="1" smtClean="0">
                <a:latin typeface="Courier"/>
                <a:cs typeface="Courier"/>
              </a:rPr>
              <a:t>TopDocs</a:t>
            </a:r>
            <a:r>
              <a:rPr lang="en-US" sz="24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public static void search(String </a:t>
            </a:r>
            <a:r>
              <a:rPr lang="en-US" sz="2400" dirty="0" err="1" smtClean="0">
                <a:latin typeface="Courier"/>
                <a:cs typeface="Courier"/>
              </a:rPr>
              <a:t>indexDir</a:t>
            </a:r>
            <a:r>
              <a:rPr lang="en-US" sz="24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								 String q)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throws </a:t>
            </a:r>
            <a:r>
              <a:rPr lang="en-US" sz="2400" dirty="0" err="1" smtClean="0">
                <a:latin typeface="Courier"/>
                <a:cs typeface="Courier"/>
              </a:rPr>
              <a:t>IOException</a:t>
            </a:r>
            <a:r>
              <a:rPr lang="en-US" sz="2400" dirty="0" smtClean="0">
                <a:latin typeface="Courier"/>
                <a:cs typeface="Courier"/>
              </a:rPr>
              <a:t>, </a:t>
            </a:r>
            <a:r>
              <a:rPr lang="en-US" sz="2400" dirty="0" err="1" smtClean="0">
                <a:latin typeface="Courier"/>
                <a:cs typeface="Courier"/>
              </a:rPr>
              <a:t>ParseException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 is = ...;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Query query = ...;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b="1" dirty="0" err="1" smtClean="0">
                <a:latin typeface="Courier"/>
                <a:cs typeface="Courier"/>
              </a:rPr>
              <a:t>TopDocs</a:t>
            </a:r>
            <a:r>
              <a:rPr lang="en-US" sz="2400" dirty="0" smtClean="0">
                <a:latin typeface="Courier"/>
                <a:cs typeface="Courier"/>
              </a:rPr>
              <a:t> hits = </a:t>
            </a:r>
            <a:r>
              <a:rPr lang="en-US" sz="2400" dirty="0" err="1" smtClean="0">
                <a:latin typeface="Courier"/>
                <a:cs typeface="Courier"/>
              </a:rPr>
              <a:t>is.</a:t>
            </a:r>
            <a:r>
              <a:rPr lang="en-US" sz="2400" b="1" dirty="0" err="1" smtClean="0">
                <a:latin typeface="Courier"/>
                <a:cs typeface="Courier"/>
              </a:rPr>
              <a:t>search</a:t>
            </a:r>
            <a:r>
              <a:rPr lang="en-US" sz="2400" dirty="0" smtClean="0">
                <a:latin typeface="Courier"/>
                <a:cs typeface="Courier"/>
              </a:rPr>
              <a:t>(query, 10);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2098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TopDoc</a:t>
            </a:r>
            <a:r>
              <a:rPr lang="en-US" dirty="0" err="1" smtClean="0">
                <a:cs typeface="Courier"/>
              </a:rPr>
              <a:t>s</a:t>
            </a:r>
            <a:r>
              <a:rPr lang="en-US" dirty="0" smtClean="0"/>
              <a:t> contain </a:t>
            </a:r>
            <a:r>
              <a:rPr lang="en-US" dirty="0" err="1" smtClean="0">
                <a:latin typeface="Courier"/>
                <a:cs typeface="Courier"/>
              </a:rPr>
              <a:t>ScoreDoc</a:t>
            </a:r>
            <a:r>
              <a:rPr lang="en-US" dirty="0" err="1" smtClean="0">
                <a:cs typeface="Courier"/>
              </a:rPr>
              <a:t>s</a:t>
            </a:r>
            <a:endParaRPr lang="en-US" dirty="0"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772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import </a:t>
            </a:r>
            <a:r>
              <a:rPr lang="en-US" sz="2000" dirty="0" err="1" smtClean="0">
                <a:latin typeface="Courier"/>
                <a:cs typeface="Courier"/>
              </a:rPr>
              <a:t>org.apache.lucene.search.</a:t>
            </a:r>
            <a:r>
              <a:rPr lang="en-US" sz="2000" b="1" dirty="0" err="1" smtClean="0">
                <a:latin typeface="Courier"/>
                <a:cs typeface="Courier"/>
              </a:rPr>
              <a:t>ScoreDoc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public static void search(String </a:t>
            </a:r>
            <a:r>
              <a:rPr lang="en-US" sz="2000" dirty="0" err="1" smtClean="0">
                <a:latin typeface="Courier"/>
                <a:cs typeface="Courier"/>
              </a:rPr>
              <a:t>indexDir</a:t>
            </a:r>
            <a:r>
              <a:rPr lang="en-US" sz="2000" dirty="0" smtClean="0">
                <a:latin typeface="Courier"/>
                <a:cs typeface="Courier"/>
              </a:rPr>
              <a:t>, String q)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	throws </a:t>
            </a:r>
            <a:r>
              <a:rPr lang="en-US" sz="2000" dirty="0" err="1" smtClean="0">
                <a:latin typeface="Courier"/>
                <a:cs typeface="Courier"/>
              </a:rPr>
              <a:t>IOException</a:t>
            </a:r>
            <a:r>
              <a:rPr lang="en-US" sz="2000" dirty="0" smtClean="0">
                <a:latin typeface="Courier"/>
                <a:cs typeface="Courier"/>
              </a:rPr>
              <a:t>, </a:t>
            </a:r>
            <a:r>
              <a:rPr lang="en-US" sz="2000" dirty="0" err="1" smtClean="0">
                <a:latin typeface="Courier"/>
                <a:cs typeface="Courier"/>
              </a:rPr>
              <a:t>ParseException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 is = ...;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TopDocs</a:t>
            </a:r>
            <a:r>
              <a:rPr lang="en-US" sz="2000" dirty="0" smtClean="0">
                <a:latin typeface="Courier"/>
                <a:cs typeface="Courier"/>
              </a:rPr>
              <a:t> hits = ...;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fr-FR" sz="2000" dirty="0" smtClean="0">
                <a:latin typeface="Courier"/>
                <a:cs typeface="Courier"/>
              </a:rPr>
              <a:t>for(</a:t>
            </a:r>
            <a:r>
              <a:rPr lang="fr-FR" sz="2000" b="1" dirty="0" err="1" smtClean="0">
                <a:latin typeface="Courier"/>
                <a:cs typeface="Courier"/>
              </a:rPr>
              <a:t>ScoreDoc</a:t>
            </a:r>
            <a:r>
              <a:rPr lang="fr-FR" sz="2000" dirty="0" smtClean="0">
                <a:latin typeface="Courier"/>
                <a:cs typeface="Courier"/>
              </a:rPr>
              <a:t> </a:t>
            </a:r>
            <a:r>
              <a:rPr lang="fr-FR" sz="2000" dirty="0" err="1" smtClean="0">
                <a:latin typeface="Courier"/>
                <a:cs typeface="Courier"/>
              </a:rPr>
              <a:t>scoreDoc</a:t>
            </a:r>
            <a:r>
              <a:rPr lang="fr-FR" sz="2000" dirty="0" smtClean="0">
                <a:latin typeface="Courier"/>
                <a:cs typeface="Courier"/>
              </a:rPr>
              <a:t> : </a:t>
            </a:r>
            <a:r>
              <a:rPr lang="fr-FR" sz="2000" dirty="0" err="1" smtClean="0">
                <a:latin typeface="Courier"/>
                <a:cs typeface="Courier"/>
              </a:rPr>
              <a:t>hits.</a:t>
            </a:r>
            <a:r>
              <a:rPr lang="fr-FR" sz="2000" b="1" dirty="0" err="1" smtClean="0">
                <a:latin typeface="Courier"/>
                <a:cs typeface="Courier"/>
              </a:rPr>
              <a:t>scoreDocs</a:t>
            </a:r>
            <a:r>
              <a:rPr lang="fr-FR" sz="2000" dirty="0" smtClean="0">
                <a:latin typeface="Courier"/>
                <a:cs typeface="Courier"/>
              </a:rPr>
              <a:t>) {</a:t>
            </a:r>
          </a:p>
          <a:p>
            <a:pPr marL="0" indent="0">
              <a:buNone/>
            </a:pPr>
            <a:r>
              <a:rPr lang="fr-FR" sz="2000" dirty="0">
                <a:latin typeface="Courier"/>
                <a:cs typeface="Courier"/>
              </a:rPr>
              <a:t>	</a:t>
            </a:r>
            <a:r>
              <a:rPr lang="fr-FR" sz="2000" dirty="0" smtClean="0">
                <a:latin typeface="Courier"/>
                <a:cs typeface="Courier"/>
              </a:rPr>
              <a:t>	Document doc = </a:t>
            </a:r>
            <a:r>
              <a:rPr lang="fr-FR" sz="2000" dirty="0" err="1" smtClean="0">
                <a:latin typeface="Courier"/>
                <a:cs typeface="Courier"/>
              </a:rPr>
              <a:t>is.</a:t>
            </a:r>
            <a:r>
              <a:rPr lang="fr-FR" sz="2000" b="1" dirty="0" err="1" smtClean="0">
                <a:latin typeface="Courier"/>
                <a:cs typeface="Courier"/>
              </a:rPr>
              <a:t>doc</a:t>
            </a:r>
            <a:r>
              <a:rPr lang="fr-FR" sz="2000" dirty="0" smtClean="0">
                <a:latin typeface="Courier"/>
                <a:cs typeface="Courier"/>
              </a:rPr>
              <a:t>(</a:t>
            </a:r>
            <a:r>
              <a:rPr lang="fr-FR" sz="2000" dirty="0" err="1" smtClean="0">
                <a:latin typeface="Courier"/>
                <a:cs typeface="Courier"/>
              </a:rPr>
              <a:t>scoreDoc.</a:t>
            </a:r>
            <a:r>
              <a:rPr lang="fr-FR" sz="2000" b="1" dirty="0" err="1" smtClean="0">
                <a:latin typeface="Courier"/>
                <a:cs typeface="Courier"/>
              </a:rPr>
              <a:t>doc</a:t>
            </a:r>
            <a:r>
              <a:rPr lang="fr-FR" sz="20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fr-FR" sz="2000" dirty="0">
                <a:latin typeface="Courier"/>
                <a:cs typeface="Courier"/>
              </a:rPr>
              <a:t>	</a:t>
            </a:r>
            <a:r>
              <a:rPr lang="fr-FR" sz="2000" dirty="0" smtClean="0">
                <a:latin typeface="Courier"/>
                <a:cs typeface="Courier"/>
              </a:rPr>
              <a:t>	</a:t>
            </a:r>
            <a:r>
              <a:rPr lang="fr-FR" sz="2000" dirty="0" err="1" smtClean="0">
                <a:latin typeface="Courier"/>
                <a:cs typeface="Courier"/>
              </a:rPr>
              <a:t>System.out.println</a:t>
            </a:r>
            <a:r>
              <a:rPr lang="fr-FR" sz="2000" dirty="0" smtClean="0">
                <a:latin typeface="Courier"/>
                <a:cs typeface="Courier"/>
              </a:rPr>
              <a:t>(</a:t>
            </a:r>
            <a:r>
              <a:rPr lang="fr-FR" sz="2000" dirty="0" err="1" smtClean="0">
                <a:latin typeface="Courier"/>
                <a:cs typeface="Courier"/>
              </a:rPr>
              <a:t>doc.</a:t>
            </a:r>
            <a:r>
              <a:rPr lang="fr-FR" sz="2000" b="1" dirty="0" err="1" smtClean="0">
                <a:latin typeface="Courier"/>
                <a:cs typeface="Courier"/>
              </a:rPr>
              <a:t>get</a:t>
            </a:r>
            <a:r>
              <a:rPr lang="fr-FR" sz="2000" dirty="0" smtClean="0">
                <a:latin typeface="Courier"/>
                <a:cs typeface="Courier"/>
              </a:rPr>
              <a:t>("</a:t>
            </a:r>
            <a:r>
              <a:rPr lang="fr-FR" sz="2000" dirty="0" err="1" smtClean="0">
                <a:latin typeface="Courier"/>
                <a:cs typeface="Courier"/>
              </a:rPr>
              <a:t>fullpath</a:t>
            </a:r>
            <a:r>
              <a:rPr lang="fr-FR" sz="2000" dirty="0" smtClean="0">
                <a:latin typeface="Courier"/>
                <a:cs typeface="Courier"/>
              </a:rPr>
              <a:t>"));</a:t>
            </a:r>
          </a:p>
          <a:p>
            <a:pPr marL="0" indent="0">
              <a:buNone/>
            </a:pPr>
            <a:r>
              <a:rPr lang="fr-FR" sz="2000" dirty="0">
                <a:latin typeface="Courier"/>
                <a:cs typeface="Courier"/>
              </a:rPr>
              <a:t>	</a:t>
            </a:r>
            <a:r>
              <a:rPr lang="fr-FR" sz="2000" dirty="0" smtClean="0">
                <a:latin typeface="Courier"/>
                <a:cs typeface="Courier"/>
              </a:rPr>
              <a:t>}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80156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ourier"/>
              </a:rPr>
              <a:t>Closing </a:t>
            </a:r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public static void search(String </a:t>
            </a:r>
            <a:r>
              <a:rPr lang="en-US" sz="2400" dirty="0" err="1" smtClean="0">
                <a:latin typeface="Courier"/>
                <a:cs typeface="Courier"/>
              </a:rPr>
              <a:t>indexDir</a:t>
            </a:r>
            <a:r>
              <a:rPr lang="en-US" sz="24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								 String q)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throws </a:t>
            </a:r>
            <a:r>
              <a:rPr lang="en-US" sz="2400" dirty="0" err="1" smtClean="0">
                <a:latin typeface="Courier"/>
                <a:cs typeface="Courier"/>
              </a:rPr>
              <a:t>IOException</a:t>
            </a:r>
            <a:r>
              <a:rPr lang="en-US" sz="2400" dirty="0" smtClean="0">
                <a:latin typeface="Courier"/>
                <a:cs typeface="Courier"/>
              </a:rPr>
              <a:t>, </a:t>
            </a:r>
            <a:r>
              <a:rPr lang="en-US" sz="2400" dirty="0" err="1" smtClean="0">
                <a:latin typeface="Courier"/>
                <a:cs typeface="Courier"/>
              </a:rPr>
              <a:t>ParseException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 is = ...;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is.</a:t>
            </a:r>
            <a:r>
              <a:rPr lang="en-US" sz="2400" b="1" dirty="0" err="1" smtClean="0">
                <a:latin typeface="Courier"/>
                <a:cs typeface="Courier"/>
              </a:rPr>
              <a:t>close</a:t>
            </a:r>
            <a:r>
              <a:rPr lang="en-US" sz="24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}</a:t>
            </a: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98285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Constructor: 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IndexSearcher</a:t>
            </a:r>
            <a:r>
              <a:rPr lang="en-US" dirty="0" smtClean="0">
                <a:latin typeface="Courier"/>
                <a:cs typeface="Courier"/>
              </a:rPr>
              <a:t>(Directory d);</a:t>
            </a:r>
          </a:p>
          <a:p>
            <a:pPr lvl="2"/>
            <a:r>
              <a:rPr lang="en-US" dirty="0" smtClean="0">
                <a:cs typeface="Courier"/>
              </a:rPr>
              <a:t>deprecated</a:t>
            </a:r>
          </a:p>
        </p:txBody>
      </p:sp>
    </p:spTree>
    <p:extLst>
      <p:ext uri="{BB962C8B-B14F-4D97-AF65-F5344CB8AC3E}">
        <p14:creationId xmlns="" xmlns:p14="http://schemas.microsoft.com/office/powerpoint/2010/main" val="209322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index</a:t>
            </a:r>
            <a:endParaRPr lang="en-US" dirty="0"/>
          </a:p>
        </p:txBody>
      </p:sp>
      <p:sp>
        <p:nvSpPr>
          <p:cNvPr id="4" name="Explosion 1 3"/>
          <p:cNvSpPr/>
          <p:nvPr/>
        </p:nvSpPr>
        <p:spPr>
          <a:xfrm>
            <a:off x="1174368" y="5202392"/>
            <a:ext cx="1679615" cy="1119674"/>
          </a:xfrm>
          <a:prstGeom prst="irregularSeal1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Raw Content</a:t>
            </a:r>
            <a:endParaRPr lang="en-US" sz="1400" dirty="0"/>
          </a:p>
        </p:txBody>
      </p:sp>
      <p:sp>
        <p:nvSpPr>
          <p:cNvPr id="5" name="Alternate Process 4"/>
          <p:cNvSpPr/>
          <p:nvPr/>
        </p:nvSpPr>
        <p:spPr>
          <a:xfrm>
            <a:off x="1106091" y="4574261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Acquire content</a:t>
            </a:r>
            <a:endParaRPr lang="en-US" sz="2000" dirty="0"/>
          </a:p>
        </p:txBody>
      </p:sp>
      <p:sp>
        <p:nvSpPr>
          <p:cNvPr id="6" name="Alternate Process 5"/>
          <p:cNvSpPr/>
          <p:nvPr/>
        </p:nvSpPr>
        <p:spPr>
          <a:xfrm>
            <a:off x="1106091" y="3675231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Build document</a:t>
            </a:r>
            <a:endParaRPr lang="en-US" sz="2000" dirty="0"/>
          </a:p>
        </p:txBody>
      </p:sp>
      <p:sp>
        <p:nvSpPr>
          <p:cNvPr id="8" name="Alternate Process 7"/>
          <p:cNvSpPr/>
          <p:nvPr/>
        </p:nvSpPr>
        <p:spPr>
          <a:xfrm>
            <a:off x="1106091" y="2776228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Analyze document</a:t>
            </a:r>
            <a:endParaRPr lang="en-US" sz="2000" dirty="0"/>
          </a:p>
        </p:txBody>
      </p:sp>
      <p:sp>
        <p:nvSpPr>
          <p:cNvPr id="9" name="Alternate Process 8"/>
          <p:cNvSpPr/>
          <p:nvPr/>
        </p:nvSpPr>
        <p:spPr>
          <a:xfrm>
            <a:off x="1106091" y="1863569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Index document</a:t>
            </a:r>
            <a:endParaRPr lang="en-US" sz="20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014175" y="5106788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014175" y="4207753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014175" y="3308718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014175" y="2407540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Magnetic Disk 19"/>
          <p:cNvSpPr/>
          <p:nvPr/>
        </p:nvSpPr>
        <p:spPr>
          <a:xfrm>
            <a:off x="4424351" y="3308718"/>
            <a:ext cx="1447473" cy="1456722"/>
          </a:xfrm>
          <a:prstGeom prst="flowChartMagneticDisk">
            <a:avLst/>
          </a:prstGeom>
          <a:solidFill>
            <a:schemeClr val="accent5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cxnSp>
        <p:nvCxnSpPr>
          <p:cNvPr id="22" name="Elbow Connector 21"/>
          <p:cNvCxnSpPr>
            <a:stCxn id="9" idx="3"/>
            <a:endCxn id="20" idx="2"/>
          </p:cNvCxnSpPr>
          <p:nvPr/>
        </p:nvCxnSpPr>
        <p:spPr>
          <a:xfrm>
            <a:off x="2922260" y="2129833"/>
            <a:ext cx="1502091" cy="1907246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5800" y="1600200"/>
            <a:ext cx="3048000" cy="4953000"/>
          </a:xfrm>
          <a:prstGeom prst="rect">
            <a:avLst/>
          </a:prstGeom>
          <a:noFill/>
          <a:ln w="28575" cmpd="sng">
            <a:solidFill>
              <a:srgbClr val="FF9966"/>
            </a:solidFill>
            <a:prstDash val="dash"/>
          </a:ln>
          <a:effectLst>
            <a:outerShdw blurRad="40000"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5" name="TextBox 34"/>
          <p:cNvSpPr txBox="1"/>
          <p:nvPr/>
        </p:nvSpPr>
        <p:spPr>
          <a:xfrm>
            <a:off x="3886200" y="56388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INDEX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019800" y="2667000"/>
            <a:ext cx="29718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Steps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Acquire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Build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Analyze documents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Index documents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IndexReader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00400" y="1905000"/>
            <a:ext cx="2590800" cy="6096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IndexSearcher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0400" y="3124200"/>
            <a:ext cx="2590800" cy="6096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IndexReader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0400" y="4343400"/>
            <a:ext cx="2590800" cy="6096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Directory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9" name="Magnetic Disk 8"/>
          <p:cNvSpPr/>
          <p:nvPr/>
        </p:nvSpPr>
        <p:spPr>
          <a:xfrm>
            <a:off x="4038600" y="5562600"/>
            <a:ext cx="914400" cy="83820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4" idx="2"/>
            <a:endCxn id="7" idx="0"/>
          </p:cNvCxnSpPr>
          <p:nvPr/>
        </p:nvCxnSpPr>
        <p:spPr>
          <a:xfrm>
            <a:off x="4495800" y="2514600"/>
            <a:ext cx="0" cy="609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495800" y="3733800"/>
            <a:ext cx="0" cy="609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95800" y="4953000"/>
            <a:ext cx="0" cy="609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4" idx="1"/>
          </p:cNvCxnSpPr>
          <p:nvPr/>
        </p:nvCxnSpPr>
        <p:spPr>
          <a:xfrm>
            <a:off x="2590800" y="2209800"/>
            <a:ext cx="60960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791200" y="2215848"/>
            <a:ext cx="60960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82654" y="1905000"/>
            <a:ext cx="110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urier"/>
                <a:cs typeface="Courier"/>
              </a:rPr>
              <a:t>Query</a:t>
            </a:r>
            <a:endParaRPr lang="en-US" sz="2400" dirty="0">
              <a:latin typeface="Courier"/>
              <a:cs typeface="Courier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77000" y="1905000"/>
            <a:ext cx="1477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urier"/>
                <a:cs typeface="Courier"/>
              </a:rPr>
              <a:t>TopDocs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773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Constructor: 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IndexSearcher</a:t>
            </a:r>
            <a:r>
              <a:rPr lang="en-US" dirty="0" smtClean="0">
                <a:latin typeface="Courier"/>
                <a:cs typeface="Courier"/>
              </a:rPr>
              <a:t>(Directory d);</a:t>
            </a:r>
          </a:p>
          <a:p>
            <a:pPr lvl="2"/>
            <a:r>
              <a:rPr lang="en-US" dirty="0" smtClean="0">
                <a:cs typeface="Courier"/>
              </a:rPr>
              <a:t>deprecated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IndexSearcher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IndexReader</a:t>
            </a:r>
            <a:r>
              <a:rPr lang="en-US" dirty="0" smtClean="0">
                <a:latin typeface="Courier"/>
                <a:cs typeface="Courier"/>
              </a:rPr>
              <a:t> r);</a:t>
            </a:r>
          </a:p>
          <a:p>
            <a:pPr lvl="2"/>
            <a:r>
              <a:rPr lang="en-US" dirty="0" smtClean="0">
                <a:cs typeface="Courier"/>
              </a:rPr>
              <a:t>Construct an </a:t>
            </a:r>
            <a:r>
              <a:rPr lang="en-US" dirty="0" err="1" smtClean="0">
                <a:latin typeface="Courier"/>
                <a:cs typeface="Courier"/>
              </a:rPr>
              <a:t>IndexReader</a:t>
            </a:r>
            <a:r>
              <a:rPr lang="en-US" dirty="0" smtClean="0">
                <a:cs typeface="Courier"/>
              </a:rPr>
              <a:t> with static method </a:t>
            </a:r>
            <a:r>
              <a:rPr lang="en-US" dirty="0" err="1" smtClean="0">
                <a:latin typeface="Courier"/>
                <a:cs typeface="Courier"/>
              </a:rPr>
              <a:t>IndexReader.open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dir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340874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a changing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68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Directory </a:t>
            </a:r>
            <a:r>
              <a:rPr lang="en-US" sz="2000" dirty="0" err="1" smtClean="0">
                <a:latin typeface="Courier"/>
                <a:cs typeface="Courier"/>
              </a:rPr>
              <a:t>dir</a:t>
            </a:r>
            <a:r>
              <a:rPr lang="en-US" sz="2000" dirty="0" smtClean="0">
                <a:latin typeface="Courier"/>
                <a:cs typeface="Courier"/>
              </a:rPr>
              <a:t> = </a:t>
            </a:r>
            <a:r>
              <a:rPr lang="en-US" sz="2000" dirty="0" err="1" smtClean="0">
                <a:latin typeface="Courier"/>
                <a:cs typeface="Courier"/>
              </a:rPr>
              <a:t>FSDirectory.open</a:t>
            </a:r>
            <a:r>
              <a:rPr lang="en-US" sz="2000" dirty="0" smtClean="0">
                <a:latin typeface="Courier"/>
                <a:cs typeface="Courier"/>
              </a:rPr>
              <a:t>(...);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latin typeface="Courier"/>
                <a:cs typeface="Courier"/>
              </a:rPr>
              <a:t> reader = </a:t>
            </a:r>
            <a:r>
              <a:rPr lang="en-US" sz="2000" dirty="0" err="1" smtClean="0">
                <a:latin typeface="Courier"/>
                <a:cs typeface="Courier"/>
              </a:rPr>
              <a:t>IndexReader.open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dir</a:t>
            </a:r>
            <a:r>
              <a:rPr lang="en-US" sz="20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 searcher = new 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(reader);</a:t>
            </a: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cs typeface="Courier"/>
              </a:rPr>
              <a:t>Above </a:t>
            </a:r>
            <a:r>
              <a:rPr lang="en-US" sz="2000" dirty="0" smtClean="0">
                <a:latin typeface="Courier"/>
                <a:cs typeface="Courier"/>
              </a:rPr>
              <a:t>reader</a:t>
            </a:r>
            <a:r>
              <a:rPr lang="en-US" sz="2000" dirty="0" smtClean="0">
                <a:cs typeface="Courier"/>
              </a:rPr>
              <a:t> does not reflect changes to the index unless you </a:t>
            </a:r>
            <a:r>
              <a:rPr lang="en-US" sz="2000" dirty="0" smtClean="0">
                <a:latin typeface="Courier"/>
                <a:cs typeface="Courier"/>
              </a:rPr>
              <a:t>reopen</a:t>
            </a:r>
            <a:r>
              <a:rPr lang="en-US" sz="2000" dirty="0" smtClean="0">
                <a:cs typeface="Courier"/>
              </a:rPr>
              <a:t> it.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Reopen</a:t>
            </a:r>
            <a:r>
              <a:rPr lang="en-US" sz="2000" dirty="0" smtClean="0">
                <a:cs typeface="Courier"/>
              </a:rPr>
              <a:t>ing is more resource efficient than </a:t>
            </a:r>
            <a:r>
              <a:rPr lang="en-US" sz="2000" dirty="0" smtClean="0">
                <a:latin typeface="Courier"/>
                <a:cs typeface="Courier"/>
              </a:rPr>
              <a:t>open</a:t>
            </a:r>
            <a:r>
              <a:rPr lang="en-US" sz="2000" dirty="0" smtClean="0">
                <a:cs typeface="Courier"/>
              </a:rPr>
              <a:t>ing a new </a:t>
            </a: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cs typeface="Courier"/>
              </a:rPr>
              <a:t>.</a:t>
            </a: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 = </a:t>
            </a:r>
            <a:r>
              <a:rPr lang="en-US" sz="2000" dirty="0" err="1" smtClean="0">
                <a:latin typeface="Courier"/>
                <a:cs typeface="Courier"/>
              </a:rPr>
              <a:t>reader.reopen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If (reader !=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)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reader.close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reader =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searcher = new 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(reader);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337354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Near-real-time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49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IndexWriter</a:t>
            </a:r>
            <a:r>
              <a:rPr lang="en-US" sz="2000" dirty="0" smtClean="0">
                <a:latin typeface="Courier"/>
                <a:cs typeface="Courier"/>
              </a:rPr>
              <a:t> writer = ...;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latin typeface="Courier"/>
                <a:cs typeface="Courier"/>
              </a:rPr>
              <a:t> reader = </a:t>
            </a:r>
            <a:r>
              <a:rPr lang="en-US" sz="2000" dirty="0" err="1" smtClean="0">
                <a:latin typeface="Courier"/>
                <a:cs typeface="Courier"/>
              </a:rPr>
              <a:t>writer.getReader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 searcher = new 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(reader);</a:t>
            </a: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cs typeface="Courier"/>
              </a:rPr>
              <a:t>Now let us say there’s a change to the index using </a:t>
            </a:r>
            <a:r>
              <a:rPr lang="en-US" sz="2000" dirty="0" smtClean="0">
                <a:latin typeface="Courier"/>
                <a:cs typeface="Courier"/>
              </a:rPr>
              <a:t>writer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// reopen() and </a:t>
            </a:r>
            <a:r>
              <a:rPr lang="en-US" sz="2000" dirty="0" err="1" smtClean="0">
                <a:latin typeface="Courier"/>
                <a:cs typeface="Courier"/>
              </a:rPr>
              <a:t>getReader</a:t>
            </a:r>
            <a:r>
              <a:rPr lang="en-US" sz="2000" dirty="0" smtClean="0">
                <a:latin typeface="Courier"/>
                <a:cs typeface="Courier"/>
              </a:rPr>
              <a:t>() force writer to flush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 = </a:t>
            </a:r>
            <a:r>
              <a:rPr lang="en-US" sz="2000" dirty="0" err="1" smtClean="0">
                <a:latin typeface="Courier"/>
                <a:cs typeface="Courier"/>
              </a:rPr>
              <a:t>reader.reopen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if (reader !=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)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reader.close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reader =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searcher = new 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(reader);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474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Courier"/>
              </a:rPr>
              <a:t>Methods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TopDocs</a:t>
            </a:r>
            <a:r>
              <a:rPr lang="en-US" dirty="0" smtClean="0">
                <a:latin typeface="Courier"/>
                <a:cs typeface="Courier"/>
              </a:rPr>
              <a:t> search(Query q,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n);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Document doc(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docID</a:t>
            </a:r>
            <a:r>
              <a:rPr lang="en-US" dirty="0" smtClean="0">
                <a:latin typeface="Courier"/>
                <a:cs typeface="Courier"/>
              </a:rPr>
              <a:t>);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41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QueryParser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QueryParser</a:t>
            </a:r>
            <a:r>
              <a:rPr lang="en-US" dirty="0" smtClean="0">
                <a:latin typeface="Courier"/>
                <a:cs typeface="Courier"/>
              </a:rPr>
              <a:t>(Version </a:t>
            </a:r>
            <a:r>
              <a:rPr lang="en-US" dirty="0" err="1" smtClean="0">
                <a:latin typeface="Courier"/>
                <a:cs typeface="Courier"/>
              </a:rPr>
              <a:t>matchVersion</a:t>
            </a:r>
            <a:r>
              <a:rPr lang="en-US" dirty="0" smtClean="0">
                <a:latin typeface="Courier"/>
                <a:cs typeface="Courier"/>
              </a:rPr>
              <a:t>,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					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String </a:t>
            </a:r>
            <a:r>
              <a:rPr lang="en-US" dirty="0" err="1" smtClean="0">
                <a:latin typeface="Courier"/>
                <a:cs typeface="Courier"/>
              </a:rPr>
              <a:t>defaultField</a:t>
            </a:r>
            <a:r>
              <a:rPr lang="en-US" dirty="0" smtClean="0">
                <a:latin typeface="Courier"/>
                <a:cs typeface="Courier"/>
              </a:rPr>
              <a:t>,</a:t>
            </a:r>
            <a:r>
              <a:rPr lang="en-US" dirty="0">
                <a:latin typeface="Courier"/>
                <a:cs typeface="Courier"/>
              </a:rPr>
              <a:t/>
            </a:r>
            <a:br>
              <a:rPr lang="en-US" dirty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					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Analyzer analyzer);</a:t>
            </a:r>
          </a:p>
          <a:p>
            <a:pPr lvl="1"/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cs typeface="Courier"/>
              </a:rPr>
              <a:t>Parsing methods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Query parse(String query) throws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		</a:t>
            </a:r>
            <a:r>
              <a:rPr lang="en-US" dirty="0" err="1" smtClean="0">
                <a:latin typeface="Courier"/>
                <a:cs typeface="Courier"/>
              </a:rPr>
              <a:t>ParseException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lvl="1"/>
            <a:r>
              <a:rPr lang="en-US" dirty="0" smtClean="0">
                <a:cs typeface="Courier"/>
              </a:rPr>
              <a:t>... and many more</a:t>
            </a:r>
          </a:p>
        </p:txBody>
      </p:sp>
    </p:spTree>
    <p:extLst>
      <p:ext uri="{BB962C8B-B14F-4D97-AF65-F5344CB8AC3E}">
        <p14:creationId xmlns="" xmlns:p14="http://schemas.microsoft.com/office/powerpoint/2010/main" val="159289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QueryParser</a:t>
            </a:r>
            <a:r>
              <a:rPr lang="en-US" dirty="0" smtClean="0"/>
              <a:t> syntax examples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99007946"/>
              </p:ext>
            </p:extLst>
          </p:nvPr>
        </p:nvGraphicFramePr>
        <p:xfrm>
          <a:off x="457200" y="1436340"/>
          <a:ext cx="82296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340"/>
                <a:gridCol w="53002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Quer</a:t>
                      </a:r>
                      <a:r>
                        <a:rPr lang="en-US" baseline="0" dirty="0" smtClean="0"/>
                        <a:t>y expression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matches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if…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the term </a:t>
                      </a:r>
                      <a:r>
                        <a:rPr lang="en-US" i="1" dirty="0" smtClean="0"/>
                        <a:t>java</a:t>
                      </a:r>
                      <a:r>
                        <a:rPr lang="en-US" dirty="0" smtClean="0"/>
                        <a:t> in the default 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java </a:t>
                      </a:r>
                      <a:r>
                        <a:rPr lang="en-US" dirty="0" err="1" smtClean="0"/>
                        <a:t>junit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java OR </a:t>
                      </a:r>
                      <a:r>
                        <a:rPr lang="en-US" dirty="0" err="1" smtClean="0"/>
                        <a:t>junit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the term </a:t>
                      </a:r>
                      <a:r>
                        <a:rPr lang="en-US" i="1" dirty="0" smtClean="0"/>
                        <a:t>java</a:t>
                      </a:r>
                      <a:r>
                        <a:rPr lang="en-US" dirty="0" smtClean="0"/>
                        <a:t> or </a:t>
                      </a:r>
                      <a:r>
                        <a:rPr lang="en-US" i="1" dirty="0" err="1" smtClean="0"/>
                        <a:t>junit</a:t>
                      </a:r>
                      <a:r>
                        <a:rPr lang="en-US" dirty="0" smtClean="0"/>
                        <a:t> or both in the default field (</a:t>
                      </a:r>
                      <a:r>
                        <a:rPr lang="en-US" i="1" dirty="0" smtClean="0"/>
                        <a:t>the default operator </a:t>
                      </a:r>
                      <a:r>
                        <a:rPr lang="en-US" i="1" baseline="0" dirty="0" smtClean="0"/>
                        <a:t>can be changed to </a:t>
                      </a:r>
                      <a:r>
                        <a:rPr lang="en-US" i="0" baseline="0" dirty="0" smtClean="0"/>
                        <a:t>AND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+java +</a:t>
                      </a:r>
                      <a:r>
                        <a:rPr lang="en-US" dirty="0" err="1" smtClean="0"/>
                        <a:t>junit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java AND </a:t>
                      </a:r>
                      <a:r>
                        <a:rPr lang="en-US" dirty="0" err="1" smtClean="0"/>
                        <a:t>junit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both </a:t>
                      </a:r>
                      <a:r>
                        <a:rPr lang="en-US" i="1" dirty="0" smtClean="0"/>
                        <a:t>java</a:t>
                      </a:r>
                      <a:r>
                        <a:rPr lang="en-US" i="0" dirty="0" smtClean="0"/>
                        <a:t> and </a:t>
                      </a:r>
                      <a:r>
                        <a:rPr lang="en-US" i="1" dirty="0" err="1" smtClean="0"/>
                        <a:t>junit</a:t>
                      </a:r>
                      <a:r>
                        <a:rPr lang="en-US" i="0" dirty="0" smtClean="0"/>
                        <a:t> in the default 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title:ant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the term </a:t>
                      </a:r>
                      <a:r>
                        <a:rPr lang="en-US" i="1" dirty="0" smtClean="0"/>
                        <a:t>ant</a:t>
                      </a:r>
                      <a:r>
                        <a:rPr lang="en-US" i="0" dirty="0" smtClean="0"/>
                        <a:t> in the title 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title:extreme</a:t>
                      </a:r>
                      <a:r>
                        <a:rPr lang="en-US" baseline="0" dirty="0" smtClean="0"/>
                        <a:t> –</a:t>
                      </a:r>
                      <a:r>
                        <a:rPr lang="en-US" baseline="0" dirty="0" err="1" smtClean="0"/>
                        <a:t>subject:sports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</a:t>
                      </a:r>
                      <a:r>
                        <a:rPr lang="en-US" i="1" dirty="0" smtClean="0"/>
                        <a:t>extreme</a:t>
                      </a:r>
                      <a:r>
                        <a:rPr lang="en-US" i="0" baseline="0" dirty="0" smtClean="0"/>
                        <a:t> in the title and not </a:t>
                      </a:r>
                      <a:r>
                        <a:rPr lang="en-US" i="1" baseline="0" dirty="0" smtClean="0"/>
                        <a:t>sports</a:t>
                      </a:r>
                      <a:r>
                        <a:rPr lang="en-US" i="0" baseline="0" dirty="0" smtClean="0"/>
                        <a:t> in subject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(agile OR extreme) AND java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Boolean</a:t>
                      </a:r>
                      <a:r>
                        <a:rPr lang="en-US" baseline="0" dirty="0" smtClean="0"/>
                        <a:t> expression matches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title:”</a:t>
                      </a:r>
                      <a:r>
                        <a:rPr lang="en-US" dirty="0" err="1" smtClean="0"/>
                        <a:t>junit</a:t>
                      </a:r>
                      <a:r>
                        <a:rPr lang="en-US" dirty="0" smtClean="0"/>
                        <a:t> in action”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Phrase matches in title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title:”</a:t>
                      </a:r>
                      <a:r>
                        <a:rPr lang="en-US" dirty="0" err="1" smtClean="0"/>
                        <a:t>junit</a:t>
                      </a:r>
                      <a:r>
                        <a:rPr lang="en-US" dirty="0" smtClean="0"/>
                        <a:t> action”~5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Proximity matches (within 5) in title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java*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Wildcard</a:t>
                      </a:r>
                      <a:r>
                        <a:rPr lang="en-US" baseline="0" dirty="0" smtClean="0"/>
                        <a:t> matches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java~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Fuzzy matches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lastmodified</a:t>
                      </a:r>
                      <a:r>
                        <a:rPr lang="en-US" dirty="0" smtClean="0"/>
                        <a:t>:[1/1/09 TO 12/31/09]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 matches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5151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onstruct </a:t>
            </a:r>
            <a:r>
              <a:rPr lang="en-US" dirty="0" err="1" smtClean="0">
                <a:latin typeface="Courier"/>
                <a:cs typeface="Courier"/>
              </a:rPr>
              <a:t>Query</a:t>
            </a:r>
            <a:r>
              <a:rPr lang="en-US" dirty="0" err="1" smtClean="0"/>
              <a:t>s</a:t>
            </a:r>
            <a:r>
              <a:rPr lang="en-US" dirty="0" smtClean="0"/>
              <a:t> programmatically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TermQuery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Constructed from a </a:t>
            </a:r>
            <a:r>
              <a:rPr lang="en-US" dirty="0" smtClean="0">
                <a:latin typeface="Courier"/>
                <a:cs typeface="Courier"/>
              </a:rPr>
              <a:t>Term</a:t>
            </a:r>
          </a:p>
          <a:p>
            <a:r>
              <a:rPr lang="en-US" dirty="0" err="1" smtClean="0">
                <a:latin typeface="Courier"/>
                <a:cs typeface="Courier"/>
              </a:rPr>
              <a:t>TermRangeQuery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NumericRangeQuery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PrefixQuery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BooleanQuery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PhraseQuery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WildcardQuery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FuzzyQuery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MatchAllDocsQuery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130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TopDocs</a:t>
            </a:r>
            <a:r>
              <a:rPr lang="en-US" dirty="0" smtClean="0">
                <a:latin typeface="+mn-lt"/>
                <a:cs typeface="Courier"/>
              </a:rPr>
              <a:t> and </a:t>
            </a:r>
            <a:r>
              <a:rPr lang="en-US" dirty="0" err="1" smtClean="0">
                <a:latin typeface="Courier"/>
                <a:cs typeface="Courier"/>
              </a:rPr>
              <a:t>ScoreDoc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TopDocs</a:t>
            </a:r>
            <a:r>
              <a:rPr lang="en-US" dirty="0" smtClean="0"/>
              <a:t> methods</a:t>
            </a:r>
          </a:p>
          <a:p>
            <a:pPr lvl="1"/>
            <a:r>
              <a:rPr lang="en-US" dirty="0" smtClean="0"/>
              <a:t>Number of documents that matched the search</a:t>
            </a:r>
            <a:br>
              <a:rPr lang="en-US" dirty="0" smtClean="0"/>
            </a:br>
            <a:r>
              <a:rPr lang="en-US" dirty="0" err="1" smtClean="0">
                <a:latin typeface="Courier"/>
                <a:cs typeface="Courier"/>
              </a:rPr>
              <a:t>totalHits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Array of </a:t>
            </a:r>
            <a:r>
              <a:rPr lang="en-US" dirty="0" err="1" smtClean="0">
                <a:latin typeface="Courier"/>
                <a:cs typeface="Courier"/>
              </a:rPr>
              <a:t>ScoreDoc</a:t>
            </a:r>
            <a:r>
              <a:rPr lang="en-US" dirty="0" smtClean="0"/>
              <a:t> instances containing results</a:t>
            </a:r>
            <a:br>
              <a:rPr lang="en-US" dirty="0" smtClean="0"/>
            </a:br>
            <a:r>
              <a:rPr lang="en-US" dirty="0" err="1" smtClean="0">
                <a:latin typeface="Courier"/>
                <a:cs typeface="Courier"/>
              </a:rPr>
              <a:t>scoreDocs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Returns best score of all matches</a:t>
            </a:r>
            <a:r>
              <a:rPr lang="en-US" dirty="0">
                <a:cs typeface="Courier"/>
              </a:rPr>
              <a:t/>
            </a:r>
            <a:br>
              <a:rPr lang="en-US" dirty="0">
                <a:cs typeface="Courier"/>
              </a:rPr>
            </a:br>
            <a:r>
              <a:rPr lang="en-US" dirty="0" err="1" smtClean="0">
                <a:latin typeface="Courier"/>
                <a:cs typeface="Courier"/>
              </a:rPr>
              <a:t>getMaxScore</a:t>
            </a:r>
            <a:r>
              <a:rPr lang="en-US" dirty="0" smtClean="0">
                <a:latin typeface="Courier"/>
                <a:cs typeface="Courier"/>
              </a:rPr>
              <a:t>()</a:t>
            </a:r>
          </a:p>
          <a:p>
            <a:r>
              <a:rPr lang="en-US" dirty="0" err="1" smtClean="0">
                <a:latin typeface="Courier"/>
                <a:cs typeface="Courier"/>
              </a:rPr>
              <a:t>ScoreDoc</a:t>
            </a:r>
            <a:r>
              <a:rPr lang="en-US" dirty="0" smtClean="0">
                <a:cs typeface="Courier"/>
              </a:rPr>
              <a:t> methods</a:t>
            </a:r>
          </a:p>
          <a:p>
            <a:pPr lvl="1"/>
            <a:r>
              <a:rPr lang="en-US" dirty="0" smtClean="0">
                <a:cs typeface="Courier"/>
              </a:rPr>
              <a:t>Document id</a:t>
            </a:r>
            <a:br>
              <a:rPr lang="en-US" dirty="0" smtClean="0"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doc</a:t>
            </a:r>
          </a:p>
          <a:p>
            <a:pPr lvl="1"/>
            <a:r>
              <a:rPr lang="en-US" dirty="0" smtClean="0">
                <a:cs typeface="Courier"/>
              </a:rPr>
              <a:t>Document score</a:t>
            </a:r>
            <a:br>
              <a:rPr lang="en-US" dirty="0" smtClean="0"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score</a:t>
            </a:r>
          </a:p>
        </p:txBody>
      </p:sp>
    </p:spTree>
    <p:extLst>
      <p:ext uri="{BB962C8B-B14F-4D97-AF65-F5344CB8AC3E}">
        <p14:creationId xmlns="" xmlns:p14="http://schemas.microsoft.com/office/powerpoint/2010/main" val="251474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Scoring function uses basic </a:t>
            </a:r>
            <a:r>
              <a:rPr lang="en-US" dirty="0" err="1" smtClean="0"/>
              <a:t>tf</a:t>
            </a:r>
            <a:r>
              <a:rPr lang="en-US" dirty="0" err="1"/>
              <a:t>-</a:t>
            </a:r>
            <a:r>
              <a:rPr lang="en-US" dirty="0" err="1" smtClean="0"/>
              <a:t>idf</a:t>
            </a:r>
            <a:r>
              <a:rPr lang="en-US" dirty="0" smtClean="0"/>
              <a:t> scoring with</a:t>
            </a:r>
          </a:p>
          <a:p>
            <a:pPr lvl="1"/>
            <a:r>
              <a:rPr lang="en-US" dirty="0" smtClean="0"/>
              <a:t>Programmable boost values for certain fields in documents</a:t>
            </a:r>
          </a:p>
          <a:p>
            <a:pPr lvl="1"/>
            <a:r>
              <a:rPr lang="en-US" dirty="0" smtClean="0"/>
              <a:t>Length normalization</a:t>
            </a:r>
          </a:p>
          <a:p>
            <a:pPr lvl="1"/>
            <a:r>
              <a:rPr lang="en-US" dirty="0" smtClean="0"/>
              <a:t>Boosts for documents containing more of the query terms</a:t>
            </a:r>
            <a:endParaRPr lang="el-GR" dirty="0" smtClean="0"/>
          </a:p>
          <a:p>
            <a:pPr lvl="1"/>
            <a:endParaRPr lang="en-US" dirty="0" smtClean="0"/>
          </a:p>
          <a:p>
            <a:r>
              <a:rPr lang="en-US" dirty="0" err="1" smtClean="0">
                <a:latin typeface="Courier"/>
                <a:cs typeface="Courier"/>
              </a:rPr>
              <a:t>IndexSearcher</a:t>
            </a:r>
            <a:r>
              <a:rPr lang="en-US" dirty="0" smtClean="0"/>
              <a:t> provides an </a:t>
            </a:r>
            <a:r>
              <a:rPr lang="en-US" dirty="0" smtClean="0">
                <a:latin typeface="Courier"/>
                <a:cs typeface="Courier"/>
              </a:rPr>
              <a:t>explain()</a:t>
            </a:r>
            <a:r>
              <a:rPr lang="en-US" dirty="0" smtClean="0"/>
              <a:t> method that explains the scoring of a document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8153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index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04800" y="1600200"/>
            <a:ext cx="80772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Acquire content (not supported by core Lucid)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Depending on type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Crawler or spiders (web)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Specific APIs provided by the application (e.g., Twitter, </a:t>
            </a:r>
            <a:r>
              <a:rPr lang="en-US" sz="2000" dirty="0" err="1" smtClean="0">
                <a:latin typeface="+mn-lt"/>
              </a:rPr>
              <a:t>FourSquare</a:t>
            </a:r>
            <a:r>
              <a:rPr lang="en-US" sz="2000" dirty="0" smtClean="0">
                <a:latin typeface="+mn-lt"/>
              </a:rPr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Complex software if scattered at various location, etc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Additional issues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Access Control Lists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Online/real-time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Complex documents (e.g., XML, relational databases, etc)</a:t>
            </a:r>
          </a:p>
          <a:p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Solr</a:t>
            </a:r>
            <a:r>
              <a:rPr lang="en-US" dirty="0" smtClean="0">
                <a:latin typeface="+mn-lt"/>
              </a:rPr>
              <a:t> (</a:t>
            </a:r>
            <a:r>
              <a:rPr lang="en-US" dirty="0" err="1" smtClean="0">
                <a:latin typeface="+mn-lt"/>
              </a:rPr>
              <a:t>Tika</a:t>
            </a:r>
            <a:r>
              <a:rPr lang="en-US" dirty="0" smtClean="0">
                <a:latin typeface="+mn-lt"/>
              </a:rPr>
              <a:t>, chapter 7)</a:t>
            </a: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Based on “</a:t>
            </a:r>
            <a:r>
              <a:rPr lang="en-US" dirty="0" err="1" smtClean="0"/>
              <a:t>Lucene</a:t>
            </a:r>
            <a:r>
              <a:rPr lang="en-US" dirty="0" smtClean="0"/>
              <a:t> in Action”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r>
              <a:rPr lang="en-US" dirty="0" smtClean="0"/>
              <a:t>By </a:t>
            </a:r>
            <a:r>
              <a:rPr lang="en-US" dirty="0"/>
              <a:t>Michael </a:t>
            </a:r>
            <a:r>
              <a:rPr lang="en-US" dirty="0" err="1"/>
              <a:t>McCandless</a:t>
            </a:r>
            <a:r>
              <a:rPr lang="en-US" dirty="0"/>
              <a:t>, Erik Hatcher, </a:t>
            </a:r>
            <a:r>
              <a:rPr lang="en-US" dirty="0" smtClean="0"/>
              <a:t>Otis </a:t>
            </a:r>
            <a:r>
              <a:rPr lang="en-US" dirty="0" err="1" smtClean="0"/>
              <a:t>Gospodnetic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 descr="hatcher2_cover150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438400"/>
            <a:ext cx="2895600" cy="36291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0993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smtClean="0">
                <a:ea typeface="ＭＳ Ｐゴシック" pitchFamily="-112" charset="-128"/>
              </a:rPr>
              <a:t>ΤΕΛΟΣ </a:t>
            </a:r>
            <a:r>
              <a:rPr lang="el-GR" smtClean="0">
                <a:ea typeface="ＭＳ Ｐゴシック" pitchFamily="-112" charset="-128"/>
              </a:rPr>
              <a:t>Μαθήματος</a:t>
            </a: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75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386FE0E-F76C-44ED-A650-8532307F92FB}" type="slidenum">
              <a:rPr lang="en-US"/>
              <a:pPr/>
              <a:t>61</a:t>
            </a:fld>
            <a:endParaRPr lang="en-US"/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1200" i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index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81000" y="1600201"/>
            <a:ext cx="84582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Build document (not supported by core Lucid)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A document is the unit of search</a:t>
            </a:r>
          </a:p>
          <a:p>
            <a:r>
              <a:rPr lang="en-US" dirty="0" smtClean="0">
                <a:latin typeface="+mn-lt"/>
              </a:rPr>
              <a:t>Each document consists of separately named fields with values (title, body, etc)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 What constitutes a document and what are its fields?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lvl="0"/>
            <a:endParaRPr lang="en-US" sz="800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dirty="0" err="1" smtClean="0">
                <a:solidFill>
                  <a:prstClr val="black"/>
                </a:solidFill>
                <a:latin typeface="Calibri"/>
              </a:rPr>
              <a:t>Lucene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provides an API for building fields and documents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Other issues (not handled)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Extract text from document (if binary)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Handle markups (XML, HTML)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Add additional fields (semantic analysis)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Boost individual files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At indexing time (per document and field, section 2.5)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 smtClean="0">
                <a:latin typeface="+mn-lt"/>
              </a:rPr>
              <a:t> At query time (section 5.7)</a:t>
            </a: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index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905000"/>
            <a:ext cx="84582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Analyze document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(supported by core Lucid)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Given a document -&gt; extract its tokens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lvl="0"/>
            <a:endParaRPr lang="en-US" sz="800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Calibri"/>
              </a:rPr>
              <a:t>Details in Chapter 4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Issues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handle compounds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case sensitivity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inject synonyms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spell correction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collapse singular and plural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stemmer (Porter’s)</a:t>
            </a: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index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905000"/>
            <a:ext cx="8458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Index document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(supported by core Lucid)</a:t>
            </a:r>
          </a:p>
          <a:p>
            <a:endParaRPr lang="en-US" sz="800" dirty="0" smtClean="0">
              <a:latin typeface="+mn-lt"/>
            </a:endParaRPr>
          </a:p>
          <a:p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lvl="0"/>
            <a:endParaRPr lang="en-US" sz="800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Calibri"/>
              </a:rPr>
              <a:t>Details in Chapter 2</a:t>
            </a:r>
          </a:p>
          <a:p>
            <a:endParaRPr lang="en-US" sz="800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R-slides">
  <a:themeElements>
    <a:clrScheme name="IIR Boo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37085"/>
      </a:accent1>
      <a:accent2>
        <a:srgbClr val="C0504D"/>
      </a:accent2>
      <a:accent3>
        <a:srgbClr val="357E69"/>
      </a:accent3>
      <a:accent4>
        <a:srgbClr val="918BA3"/>
      </a:accent4>
      <a:accent5>
        <a:srgbClr val="139CB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IIR-slides.pot</Template>
  <TotalTime>30053</TotalTime>
  <Words>2266</Words>
  <Application>Microsoft Office PowerPoint</Application>
  <PresentationFormat>On-screen Show (4:3)</PresentationFormat>
  <Paragraphs>643</Paragraphs>
  <Slides>61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61</vt:i4>
      </vt:variant>
    </vt:vector>
  </HeadingPairs>
  <TitlesOfParts>
    <vt:vector size="64" baseType="lpstr">
      <vt:lpstr>IIR-slides</vt:lpstr>
      <vt:lpstr>Custom Design</vt:lpstr>
      <vt:lpstr>1_Custom Design</vt:lpstr>
      <vt:lpstr>Slide 1</vt:lpstr>
      <vt:lpstr>Τι είναι;</vt:lpstr>
      <vt:lpstr>Πηγές</vt:lpstr>
      <vt:lpstr>Lucene in a search system</vt:lpstr>
      <vt:lpstr>Lucene in a search system: index</vt:lpstr>
      <vt:lpstr>Lucene in a search system: index</vt:lpstr>
      <vt:lpstr>Lucene in a search system: index</vt:lpstr>
      <vt:lpstr>Lucene in a search system: index</vt:lpstr>
      <vt:lpstr>Lucene in a search system: index</vt:lpstr>
      <vt:lpstr>Lucene in a search system: search</vt:lpstr>
      <vt:lpstr>Lucene in a search system: search</vt:lpstr>
      <vt:lpstr>Lucene in a search system: search</vt:lpstr>
      <vt:lpstr>Lucene in a search system: search</vt:lpstr>
      <vt:lpstr>Lucene in a search system: search</vt:lpstr>
      <vt:lpstr>Lucene in action</vt:lpstr>
      <vt:lpstr>How Lucene models content</vt:lpstr>
      <vt:lpstr>Documents and Fields</vt:lpstr>
      <vt:lpstr>Basic Application</vt:lpstr>
      <vt:lpstr>Core indexing classes</vt:lpstr>
      <vt:lpstr>Creating an IndexWriter</vt:lpstr>
      <vt:lpstr>Core indexing classes</vt:lpstr>
      <vt:lpstr>A Document contains Fields</vt:lpstr>
      <vt:lpstr>Index a Document with IndexWriter</vt:lpstr>
      <vt:lpstr>Indexing a directory</vt:lpstr>
      <vt:lpstr>Closing the IndexWriter</vt:lpstr>
      <vt:lpstr>Fields</vt:lpstr>
      <vt:lpstr>Field construction Lots of different constructors</vt:lpstr>
      <vt:lpstr>Field options</vt:lpstr>
      <vt:lpstr>Field vector options</vt:lpstr>
      <vt:lpstr>Using Field options</vt:lpstr>
      <vt:lpstr>Document</vt:lpstr>
      <vt:lpstr>Multi-valued fields</vt:lpstr>
      <vt:lpstr>Analyzers</vt:lpstr>
      <vt:lpstr>Analysis examples</vt:lpstr>
      <vt:lpstr>More analysis examples</vt:lpstr>
      <vt:lpstr>What’s inside an Analyzer?</vt:lpstr>
      <vt:lpstr>Tokenizers and TokenFilters</vt:lpstr>
      <vt:lpstr>Adding/deleting Documents to/from an IndexWriter</vt:lpstr>
      <vt:lpstr>Index format</vt:lpstr>
      <vt:lpstr>Basic merge policy</vt:lpstr>
      <vt:lpstr>Core searching classes</vt:lpstr>
      <vt:lpstr>Core searching classes</vt:lpstr>
      <vt:lpstr>Creating an IndexSearcher</vt:lpstr>
      <vt:lpstr>Query and QueryParser</vt:lpstr>
      <vt:lpstr>Core searching classes (contd.)</vt:lpstr>
      <vt:lpstr>search() returns TopDocs</vt:lpstr>
      <vt:lpstr>TopDocs contain ScoreDocs</vt:lpstr>
      <vt:lpstr>Closing IndexSearcher</vt:lpstr>
      <vt:lpstr>IndexSearcher</vt:lpstr>
      <vt:lpstr>IndexReader</vt:lpstr>
      <vt:lpstr>IndexSearcher</vt:lpstr>
      <vt:lpstr>Searching a changing index</vt:lpstr>
      <vt:lpstr>Near-real-time search</vt:lpstr>
      <vt:lpstr>IndexSearcher</vt:lpstr>
      <vt:lpstr>QueryParser</vt:lpstr>
      <vt:lpstr>QueryParser syntax examples</vt:lpstr>
      <vt:lpstr>Construct Querys programmatically</vt:lpstr>
      <vt:lpstr>TopDocs and ScoreDoc</vt:lpstr>
      <vt:lpstr>Scoring</vt:lpstr>
      <vt:lpstr>Based on “Lucene in Action”</vt:lpstr>
      <vt:lpstr>Slide 61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pitoura</cp:lastModifiedBy>
  <cp:revision>734</cp:revision>
  <cp:lastPrinted>2011-04-04T04:19:57Z</cp:lastPrinted>
  <dcterms:created xsi:type="dcterms:W3CDTF">2011-04-01T01:43:31Z</dcterms:created>
  <dcterms:modified xsi:type="dcterms:W3CDTF">2015-04-17T10:26:58Z</dcterms:modified>
</cp:coreProperties>
</file>