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95"/>
  </p:notesMasterIdLst>
  <p:handoutMasterIdLst>
    <p:handoutMasterId r:id="rId96"/>
  </p:handoutMasterIdLst>
  <p:sldIdLst>
    <p:sldId id="402" r:id="rId2"/>
    <p:sldId id="774" r:id="rId3"/>
    <p:sldId id="775" r:id="rId4"/>
    <p:sldId id="776" r:id="rId5"/>
    <p:sldId id="777" r:id="rId6"/>
    <p:sldId id="778" r:id="rId7"/>
    <p:sldId id="779" r:id="rId8"/>
    <p:sldId id="780" r:id="rId9"/>
    <p:sldId id="781" r:id="rId10"/>
    <p:sldId id="784" r:id="rId11"/>
    <p:sldId id="785" r:id="rId12"/>
    <p:sldId id="782" r:id="rId13"/>
    <p:sldId id="783" r:id="rId14"/>
    <p:sldId id="790" r:id="rId15"/>
    <p:sldId id="786" r:id="rId16"/>
    <p:sldId id="787" r:id="rId17"/>
    <p:sldId id="789" r:id="rId18"/>
    <p:sldId id="726" r:id="rId19"/>
    <p:sldId id="676" r:id="rId20"/>
    <p:sldId id="677" r:id="rId21"/>
    <p:sldId id="678" r:id="rId22"/>
    <p:sldId id="679" r:id="rId23"/>
    <p:sldId id="680" r:id="rId24"/>
    <p:sldId id="681" r:id="rId25"/>
    <p:sldId id="682" r:id="rId26"/>
    <p:sldId id="683" r:id="rId27"/>
    <p:sldId id="684" r:id="rId28"/>
    <p:sldId id="685" r:id="rId29"/>
    <p:sldId id="686" r:id="rId30"/>
    <p:sldId id="792" r:id="rId31"/>
    <p:sldId id="687" r:id="rId32"/>
    <p:sldId id="688" r:id="rId33"/>
    <p:sldId id="793" r:id="rId34"/>
    <p:sldId id="689" r:id="rId35"/>
    <p:sldId id="690" r:id="rId36"/>
    <p:sldId id="691" r:id="rId37"/>
    <p:sldId id="692" r:id="rId38"/>
    <p:sldId id="693" r:id="rId39"/>
    <p:sldId id="694" r:id="rId40"/>
    <p:sldId id="695" r:id="rId41"/>
    <p:sldId id="696" r:id="rId42"/>
    <p:sldId id="697" r:id="rId43"/>
    <p:sldId id="698" r:id="rId44"/>
    <p:sldId id="699" r:id="rId45"/>
    <p:sldId id="727" r:id="rId46"/>
    <p:sldId id="728" r:id="rId47"/>
    <p:sldId id="730" r:id="rId48"/>
    <p:sldId id="794" r:id="rId49"/>
    <p:sldId id="732" r:id="rId50"/>
    <p:sldId id="731" r:id="rId51"/>
    <p:sldId id="733" r:id="rId52"/>
    <p:sldId id="734" r:id="rId53"/>
    <p:sldId id="735" r:id="rId54"/>
    <p:sldId id="736" r:id="rId55"/>
    <p:sldId id="744" r:id="rId56"/>
    <p:sldId id="742" r:id="rId57"/>
    <p:sldId id="796" r:id="rId58"/>
    <p:sldId id="737" r:id="rId59"/>
    <p:sldId id="745" r:id="rId60"/>
    <p:sldId id="797" r:id="rId61"/>
    <p:sldId id="749" r:id="rId62"/>
    <p:sldId id="751" r:id="rId63"/>
    <p:sldId id="740" r:id="rId64"/>
    <p:sldId id="799" r:id="rId65"/>
    <p:sldId id="750" r:id="rId66"/>
    <p:sldId id="798" r:id="rId67"/>
    <p:sldId id="743" r:id="rId68"/>
    <p:sldId id="746" r:id="rId69"/>
    <p:sldId id="747" r:id="rId70"/>
    <p:sldId id="748" r:id="rId71"/>
    <p:sldId id="738" r:id="rId72"/>
    <p:sldId id="739" r:id="rId73"/>
    <p:sldId id="754" r:id="rId74"/>
    <p:sldId id="741" r:id="rId75"/>
    <p:sldId id="755" r:id="rId76"/>
    <p:sldId id="756" r:id="rId77"/>
    <p:sldId id="757" r:id="rId78"/>
    <p:sldId id="758" r:id="rId79"/>
    <p:sldId id="759" r:id="rId80"/>
    <p:sldId id="760" r:id="rId81"/>
    <p:sldId id="761" r:id="rId82"/>
    <p:sldId id="762" r:id="rId83"/>
    <p:sldId id="763" r:id="rId84"/>
    <p:sldId id="764" r:id="rId85"/>
    <p:sldId id="765" r:id="rId86"/>
    <p:sldId id="766" r:id="rId87"/>
    <p:sldId id="767" r:id="rId88"/>
    <p:sldId id="768" r:id="rId89"/>
    <p:sldId id="769" r:id="rId90"/>
    <p:sldId id="770" r:id="rId91"/>
    <p:sldId id="772" r:id="rId92"/>
    <p:sldId id="771" r:id="rId93"/>
    <p:sldId id="773" r:id="rId94"/>
  </p:sldIdLst>
  <p:sldSz cx="9144000" cy="6858000" type="screen4x3"/>
  <p:notesSz cx="7099300" cy="10223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00A000"/>
    <a:srgbClr val="B2B2B2"/>
    <a:srgbClr val="F4F3EB"/>
    <a:srgbClr val="F0EEEB"/>
    <a:srgbClr val="A40508"/>
    <a:srgbClr val="A50021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74" autoAdjust="0"/>
    <p:restoredTop sz="94717" autoAdjust="0"/>
  </p:normalViewPr>
  <p:slideViewPr>
    <p:cSldViewPr>
      <p:cViewPr>
        <p:scale>
          <a:sx n="77" d="100"/>
          <a:sy n="77" d="100"/>
        </p:scale>
        <p:origin x="-129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32"/>
    </p:cViewPr>
  </p:sorterViewPr>
  <p:notesViewPr>
    <p:cSldViewPr>
      <p:cViewPr varScale="1">
        <p:scale>
          <a:sx n="66" d="100"/>
          <a:sy n="66" d="100"/>
        </p:scale>
        <p:origin x="65536" y="13457817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notesMaster" Target="notesMasters/notesMaster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2" charset="0"/>
              </a:defRPr>
            </a:lvl1pPr>
          </a:lstStyle>
          <a:p>
            <a:fld id="{99F3A387-7CA4-42C4-A654-FB16CB14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28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57" y="4856502"/>
            <a:ext cx="5207386" cy="459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FFE52-FE1E-4D89-83CF-6E59217A9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26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1902D2C-05CB-4444-833C-9C9DDF219707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Leaving off idf weighting on documents is good for both efficiency and system effectiveness reasons.</a:t>
            </a: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919F95-9865-4296-B337-47A8427C5BBA}" type="slidenum">
              <a:rPr lang="en-US" smtClean="0"/>
              <a:pPr/>
              <a:t>90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ADD10A0-6B1E-49C8-ABA9-9A09DE892B8C}" type="slidenum">
              <a:rPr lang="en-US" sz="1200"/>
              <a:pPr eaLnBrk="1" hangingPunct="1"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lvl="1"/>
            <a:endParaRPr lang="en-US" dirty="0" smtClean="0">
              <a:ea typeface="ＭＳ Ｐゴシック" charset="-128"/>
            </a:endParaRPr>
          </a:p>
          <a:p>
            <a:endParaRPr lang="en-US" dirty="0" smtClean="0">
              <a:ea typeface="ＭＳ Ｐゴシック" charset="-128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4DA00E-BE4F-43E0-AB11-7D68F17ADC04}" type="slidenum">
              <a:rPr lang="en-US" smtClean="0"/>
              <a:pPr/>
              <a:t>47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727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ea typeface="ＭＳ Ｐゴシック" charset="-128"/>
              </a:rPr>
              <a:t>Why do you get these numbers?</a:t>
            </a:r>
          </a:p>
          <a:p>
            <a:r>
              <a:rPr lang="en-US" dirty="0" smtClean="0">
                <a:ea typeface="ＭＳ Ｐゴシック" charset="-128"/>
              </a:rPr>
              <a:t>Suggests </a:t>
            </a:r>
            <a:r>
              <a:rPr lang="en-US" dirty="0" err="1" smtClean="0">
                <a:ea typeface="ＭＳ Ｐゴシック" charset="-128"/>
              </a:rPr>
              <a:t>df</a:t>
            </a:r>
            <a:r>
              <a:rPr lang="en-US" dirty="0" smtClean="0">
                <a:ea typeface="ＭＳ Ｐゴシック" charset="-128"/>
              </a:rPr>
              <a:t> is better.</a:t>
            </a:r>
          </a:p>
          <a:p>
            <a:endParaRPr lang="en-US" dirty="0" smtClean="0">
              <a:ea typeface="ＭＳ Ｐゴシック" charset="-128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9990C6-A5DE-4BC0-8CF6-AAE07CBA99AE}" type="slidenum">
              <a:rPr lang="en-US" smtClean="0"/>
              <a:pPr/>
              <a:t>62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727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6 4 3 2 1 0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CD5A88-C04B-4D2C-81D7-4049BE80831F}" type="slidenum">
              <a:rPr lang="en-US" smtClean="0"/>
              <a:pPr/>
              <a:t>69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See Law of Cosines (Cosine Rule) wikipedia page</a:t>
            </a: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A80C98-422B-48D9-B4FE-C247EAD977A0}" type="slidenum">
              <a:rPr lang="en-US" smtClean="0"/>
              <a:pPr/>
              <a:t>82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n default is just term frequency</a:t>
            </a:r>
          </a:p>
          <a:p>
            <a:r>
              <a:rPr lang="en-US" smtClean="0">
                <a:ea typeface="ＭＳ Ｐゴシック" charset="-128"/>
              </a:rPr>
              <a:t>ltc is best known form of weighting</a:t>
            </a: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8EEBAF-CAC7-40A9-A383-5D9FB5D11DE4}" type="slidenum">
              <a:rPr lang="en-US" smtClean="0"/>
              <a:pPr/>
              <a:t>89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4263" y="1981200"/>
            <a:ext cx="301307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BFCFF"/>
                </a:solidFill>
                <a:latin typeface="Calibri" charset="0"/>
                <a:ea typeface="Arial Unicode MS" charset="0"/>
                <a:cs typeface="Arial Unicode MS" charset="0"/>
              </a:rPr>
              <a:t>Introduction to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139CB7"/>
          </a:solidFill>
          <a:ln w="9525">
            <a:solidFill>
              <a:srgbClr val="406E8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  <a:ea typeface="Arial Unicode MS" charset="0"/>
              <a:cs typeface="Arial Unicode MS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0263" y="2590800"/>
            <a:ext cx="5646737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b="1">
                <a:solidFill>
                  <a:srgbClr val="139CB7"/>
                </a:solidFill>
                <a:latin typeface="Calibri" charset="0"/>
                <a:ea typeface="Arial Unicode MS" charset="0"/>
                <a:cs typeface="Arial Unicode MS" charset="0"/>
              </a:rPr>
              <a:t>Information Retrieval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EC65FA85-C043-4AC1-86AA-2F87DA980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6FAF4-678C-4170-8B5E-D5D1B48C4B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AC3AD-617C-4A6C-BEE7-10C9A9D60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-112" charset="0"/>
              </a:defRPr>
            </a:lvl1pPr>
          </a:lstStyle>
          <a:p>
            <a:fld id="{1EF9AD5B-80E3-44A6-B5FE-01C0C8E5A8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752600"/>
            <a:ext cx="77724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45486-50DC-4565-9187-DFAA67AD25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7772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267200"/>
            <a:ext cx="7772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1FDF18-76F6-47A3-9B99-0969E788D6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9190B-40F4-4D14-B8A7-A8F5BA31F2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ECC92-4490-4DFD-A50E-7CFF54CC48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300CA-A080-476D-84B4-AC6434A6B4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E445E-0100-404D-AEB0-69CA392494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1DDB1-E385-4C2A-9F6F-88E564B234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AE9CB-6C8B-49DF-BA0E-D5C49502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4A558E-6DE4-4CD3-890E-A7DA5D0049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AA00D-81AD-4FD2-AEF2-53F20508E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112" charset="0"/>
              </a:defRPr>
            </a:lvl1pPr>
          </a:lstStyle>
          <a:p>
            <a:fld id="{4182170C-A630-4BC4-99C2-1EEFC93C12B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3733800" cy="274638"/>
          </a:xfrm>
          <a:prstGeom prst="rect">
            <a:avLst/>
          </a:prstGeom>
          <a:solidFill>
            <a:srgbClr val="0E485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 i="1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Introduction to Information Retrieval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33800" y="0"/>
            <a:ext cx="3886200" cy="274638"/>
          </a:xfrm>
          <a:prstGeom prst="rect">
            <a:avLst/>
          </a:prstGeom>
          <a:solidFill>
            <a:srgbClr val="0E485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620000" y="0"/>
            <a:ext cx="1524000" cy="274638"/>
          </a:xfrm>
          <a:prstGeom prst="rect">
            <a:avLst/>
          </a:prstGeom>
          <a:solidFill>
            <a:srgbClr val="139CB7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45" r:id="rId2"/>
    <p:sldLayoutId id="2147483937" r:id="rId3"/>
    <p:sldLayoutId id="2147483946" r:id="rId4"/>
    <p:sldLayoutId id="2147483947" r:id="rId5"/>
    <p:sldLayoutId id="2147483948" r:id="rId6"/>
    <p:sldLayoutId id="2147483938" r:id="rId7"/>
    <p:sldLayoutId id="2147483939" r:id="rId8"/>
    <p:sldLayoutId id="2147483940" r:id="rId9"/>
    <p:sldLayoutId id="2147483949" r:id="rId10"/>
    <p:sldLayoutId id="2147483941" r:id="rId11"/>
    <p:sldLayoutId id="2147483950" r:id="rId12"/>
    <p:sldLayoutId id="2147483942" r:id="rId13"/>
    <p:sldLayoutId id="2147483943" r:id="rId14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437085"/>
        </a:buClr>
        <a:buFont typeface="Wingdings" pitchFamily="-112" charset="2"/>
        <a:buChar char="§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357E69"/>
        </a:buClr>
        <a:buFont typeface="Wingdings" pitchFamily="-112" charset="2"/>
        <a:buChar char="§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918BA3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F6E7E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33337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Word_97_-_2003_Document1.doc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Microsoft_Word_97_-_2003_Document2.doc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Microsoft_Word_97_-_2003_Document3.doc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4.wmf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6.wmf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7.wmf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8.emf"/><Relationship Id="rId4" Type="http://schemas.openxmlformats.org/officeDocument/2006/relationships/oleObject" Target="../embeddings/Microsoft_Excel_97-2003_Worksheet4.xls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9.emf"/><Relationship Id="rId4" Type="http://schemas.openxmlformats.org/officeDocument/2006/relationships/oleObject" Target="../embeddings/Microsoft_Excel_97-2003_Worksheet5.xls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0.emf"/><Relationship Id="rId4" Type="http://schemas.openxmlformats.org/officeDocument/2006/relationships/oleObject" Target="../embeddings/Microsoft_Excel_97-2003_Worksheet6.xls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8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5.bin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4.wmf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5.wmf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29.wmf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4365104"/>
            <a:ext cx="7490792" cy="1349896"/>
          </a:xfrm>
        </p:spPr>
        <p:txBody>
          <a:bodyPr/>
          <a:lstStyle/>
          <a:p>
            <a:pPr eaLnBrk="1" hangingPunct="1"/>
            <a:r>
              <a:rPr lang="el-GR" sz="3200" dirty="0" smtClean="0">
                <a:ea typeface="ＭＳ Ｐゴシック" pitchFamily="-112" charset="-128"/>
              </a:rPr>
              <a:t>ΠΛΕ70: Ανάκτηση Πληροφορίας</a:t>
            </a:r>
            <a:endParaRPr lang="en-US" sz="32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r>
              <a:rPr lang="en-US" dirty="0" smtClean="0">
                <a:ea typeface="ＭＳ Ｐゴシック" pitchFamily="-112" charset="-128"/>
              </a:rPr>
              <a:t/>
            </a:r>
            <a:br>
              <a:rPr lang="en-US" dirty="0" smtClean="0">
                <a:ea typeface="ＭＳ Ｐゴシック" pitchFamily="-112" charset="-128"/>
              </a:rPr>
            </a:br>
            <a:r>
              <a:rPr lang="el-GR" sz="2400" dirty="0" smtClean="0">
                <a:ea typeface="ＭＳ Ｐゴシック" pitchFamily="-112" charset="-128"/>
              </a:rPr>
              <a:t>Διάλεξη</a:t>
            </a:r>
            <a:r>
              <a:rPr lang="en-US" sz="2400" dirty="0" smtClean="0">
                <a:ea typeface="ＭＳ Ｐゴシック" pitchFamily="-112" charset="-128"/>
              </a:rPr>
              <a:t>  </a:t>
            </a:r>
            <a:r>
              <a:rPr lang="el-GR" sz="2400" smtClean="0">
                <a:ea typeface="ＭＳ Ｐゴシック" pitchFamily="-112" charset="-128"/>
              </a:rPr>
              <a:t>5</a:t>
            </a:r>
            <a:r>
              <a:rPr lang="en-US" sz="2400" smtClean="0">
                <a:ea typeface="ＭＳ Ｐゴシック" pitchFamily="-112" charset="-128"/>
              </a:rPr>
              <a:t>(</a:t>
            </a:r>
            <a:r>
              <a:rPr lang="el-GR" sz="2400" dirty="0" smtClean="0">
                <a:ea typeface="ＭＳ Ｐゴシック" pitchFamily="-112" charset="-128"/>
              </a:rPr>
              <a:t>α)</a:t>
            </a:r>
            <a:r>
              <a:rPr lang="en-US" sz="2400" dirty="0" smtClean="0">
                <a:ea typeface="ＭＳ Ｐゴシック" pitchFamily="-112" charset="-128"/>
              </a:rPr>
              <a:t>: </a:t>
            </a:r>
            <a:r>
              <a:rPr lang="el-GR" sz="2400" dirty="0" smtClean="0">
                <a:ea typeface="ＭＳ Ｐゴシック" pitchFamily="-112" charset="-128"/>
              </a:rPr>
              <a:t>Συμπίεση Ευρετηρίου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FA85-C043-4AC1-86AA-2F87DA98053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7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Ο νόμος του </a:t>
            </a:r>
            <a:r>
              <a:rPr lang="en-US" dirty="0" err="1" smtClean="0">
                <a:ea typeface="ＭＳ Ｐゴシック" pitchFamily="-112" charset="-128"/>
              </a:rPr>
              <a:t>Zipf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033302" cy="3200400"/>
          </a:xfrm>
        </p:spPr>
        <p:txBody>
          <a:bodyPr/>
          <a:lstStyle/>
          <a:p>
            <a:pPr marL="0" indent="0" algn="just">
              <a:buFont typeface="Wingdings" pitchFamily="2" charset="2"/>
              <a:buChar char="ü"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ea typeface="ＭＳ Ｐゴシック" pitchFamily="-112" charset="-128"/>
              </a:rPr>
              <a:t>   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  <a:ea typeface="ＭＳ Ｐゴシック" pitchFamily="-112" charset="-128"/>
              </a:rPr>
              <a:t>Ο νόμος του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ea typeface="ＭＳ Ｐゴシック" pitchFamily="-112" charset="-128"/>
              </a:rPr>
              <a:t>Heaps 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  <a:ea typeface="ＭＳ Ｐゴシック" pitchFamily="-112" charset="-128"/>
              </a:rPr>
              <a:t>μας δίνει το μέγεθος του λεξιλογίου μιας συλλογής </a:t>
            </a:r>
          </a:p>
          <a:p>
            <a:pPr marL="0" indent="0" algn="just">
              <a:buFont typeface="Wingdings" pitchFamily="2" charset="2"/>
              <a:buChar char="ü"/>
            </a:pPr>
            <a:endParaRPr lang="el-GR" sz="1200" dirty="0">
              <a:ea typeface="ＭＳ Ｐゴシック" pitchFamily="-112" charset="-128"/>
            </a:endParaRPr>
          </a:p>
          <a:p>
            <a:pPr marL="0" indent="0" algn="just">
              <a:buNone/>
            </a:pPr>
            <a:r>
              <a:rPr lang="el-GR" dirty="0" smtClean="0">
                <a:ea typeface="ＭＳ Ｐゴシック" pitchFamily="-112" charset="-128"/>
              </a:rPr>
              <a:t>Θα εξετάσουμε τη </a:t>
            </a:r>
            <a:r>
              <a:rPr lang="el-GR" u="sng" dirty="0" smtClean="0">
                <a:solidFill>
                  <a:schemeClr val="tx2">
                    <a:lumMod val="75000"/>
                  </a:schemeClr>
                </a:solidFill>
                <a:ea typeface="ＭＳ Ｐゴシック" pitchFamily="-112" charset="-128"/>
              </a:rPr>
              <a:t>σχετική συχνότητα </a:t>
            </a:r>
            <a:r>
              <a:rPr lang="el-GR" dirty="0" smtClean="0">
                <a:ea typeface="ＭＳ Ｐゴシック" pitchFamily="-112" charset="-128"/>
              </a:rPr>
              <a:t>των όρων </a:t>
            </a:r>
          </a:p>
          <a:p>
            <a:pPr marL="0" indent="0" algn="just">
              <a:buNone/>
            </a:pPr>
            <a:endParaRPr lang="en-US" sz="1000" dirty="0" smtClean="0">
              <a:ea typeface="ＭＳ Ｐゴシック" pitchFamily="-112" charset="-128"/>
            </a:endParaRPr>
          </a:p>
          <a:p>
            <a:pPr algn="just"/>
            <a:r>
              <a:rPr lang="el-GR" dirty="0" smtClean="0">
                <a:ea typeface="ＭＳ Ｐゴシック" pitchFamily="-112" charset="-128"/>
              </a:rPr>
              <a:t>Στις φυσικές γλώσσες, υπάρχουν λίγοι πολύ συχνοί όροι και πάρα πολύ σπάνιοι 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5.1</a:t>
            </a: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3677038-DD2A-4DB0-84D9-984FC2DD5D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90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Ο νόμος του </a:t>
            </a:r>
            <a:r>
              <a:rPr lang="en-US" dirty="0" err="1" smtClean="0">
                <a:ea typeface="ＭＳ Ｐゴシック" pitchFamily="-112" charset="-128"/>
              </a:rPr>
              <a:t>Zipf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343400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>
                <a:ea typeface="ＭＳ Ｐゴシック" pitchFamily="-112" charset="-128"/>
              </a:rPr>
              <a:t>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νόμος του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Zipf</a:t>
            </a:r>
            <a:r>
              <a:rPr lang="en-US" dirty="0" smtClean="0">
                <a:ea typeface="ＭＳ Ｐゴシック" pitchFamily="-112" charset="-128"/>
              </a:rPr>
              <a:t>: </a:t>
            </a:r>
            <a:r>
              <a:rPr lang="el-GR" dirty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Ο </a:t>
            </a:r>
            <a:r>
              <a:rPr lang="en-US" dirty="0" err="1" smtClean="0">
                <a:ea typeface="ＭＳ Ｐゴシック" pitchFamily="-112" charset="-128"/>
              </a:rPr>
              <a:t>i</a:t>
            </a:r>
            <a:r>
              <a:rPr lang="en-US" dirty="0" smtClean="0">
                <a:ea typeface="ＭＳ Ｐゴシック" pitchFamily="-112" charset="-128"/>
              </a:rPr>
              <a:t>-</a:t>
            </a:r>
            <a:r>
              <a:rPr lang="el-GR" dirty="0" err="1" smtClean="0">
                <a:ea typeface="ＭＳ Ｐゴシック" pitchFamily="-112" charset="-128"/>
              </a:rPr>
              <a:t>οστός</a:t>
            </a:r>
            <a:r>
              <a:rPr lang="el-GR" dirty="0" smtClean="0">
                <a:ea typeface="ＭＳ Ｐゴシック" pitchFamily="-112" charset="-128"/>
              </a:rPr>
              <a:t> πιο συχνός όρος έχει συχνότητα ανάλογη του </a:t>
            </a:r>
            <a:r>
              <a:rPr lang="en-US" dirty="0" smtClean="0">
                <a:ea typeface="ＭＳ Ｐゴシック" pitchFamily="-112" charset="-128"/>
              </a:rPr>
              <a:t>1/</a:t>
            </a:r>
            <a:r>
              <a:rPr lang="en-US" i="1" dirty="0" err="1" smtClean="0">
                <a:ea typeface="ＭＳ Ｐゴシック" pitchFamily="-112" charset="-128"/>
              </a:rPr>
              <a:t>i</a:t>
            </a:r>
            <a:r>
              <a:rPr lang="en-US" dirty="0" smtClean="0">
                <a:ea typeface="ＭＳ Ｐゴシック" pitchFamily="-112" charset="-128"/>
              </a:rPr>
              <a:t> .</a:t>
            </a:r>
          </a:p>
          <a:p>
            <a:pPr lvl="1">
              <a:buNone/>
            </a:pPr>
            <a:r>
              <a:rPr lang="el-GR" dirty="0" smtClean="0">
                <a:ea typeface="ＭＳ Ｐゴシック" pitchFamily="-112" charset="-128"/>
              </a:rPr>
              <a:t>		</a:t>
            </a:r>
            <a:r>
              <a:rPr lang="en-US" dirty="0" err="1" smtClean="0">
                <a:ea typeface="ＭＳ Ｐゴシック" pitchFamily="-112" charset="-128"/>
              </a:rPr>
              <a:t>cf</a:t>
            </a:r>
            <a:r>
              <a:rPr lang="en-US" i="1" baseline="-25000" dirty="0" err="1" smtClean="0">
                <a:ea typeface="ＭＳ Ｐゴシック" pitchFamily="-112" charset="-128"/>
              </a:rPr>
              <a:t>i</a:t>
            </a:r>
            <a:r>
              <a:rPr lang="en-US" dirty="0" smtClean="0">
                <a:ea typeface="ＭＳ Ｐゴシック" pitchFamily="-112" charset="-128"/>
              </a:rPr>
              <a:t> ∝ 1/</a:t>
            </a:r>
            <a:r>
              <a:rPr lang="en-US" i="1" dirty="0" err="1" smtClean="0">
                <a:ea typeface="ＭＳ Ｐゴシック" pitchFamily="-112" charset="-128"/>
              </a:rPr>
              <a:t>i</a:t>
            </a:r>
            <a:r>
              <a:rPr lang="en-US" i="1" dirty="0" smtClean="0">
                <a:ea typeface="ＭＳ Ｐゴシック" pitchFamily="-112" charset="-128"/>
              </a:rPr>
              <a:t> = c/</a:t>
            </a:r>
            <a:r>
              <a:rPr lang="en-US" i="1" dirty="0" err="1" smtClean="0">
                <a:ea typeface="ＭＳ Ｐゴシック" pitchFamily="-112" charset="-128"/>
              </a:rPr>
              <a:t>i</a:t>
            </a:r>
            <a:r>
              <a:rPr lang="en-US" i="1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όπου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i="1" dirty="0" smtClean="0">
                <a:ea typeface="ＭＳ Ｐゴシック" pitchFamily="-112" charset="-128"/>
              </a:rPr>
              <a:t>c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μια </a:t>
            </a:r>
            <a:r>
              <a:rPr lang="en-US" dirty="0" smtClean="0">
                <a:ea typeface="ＭＳ Ｐゴシック" pitchFamily="-112" charset="-128"/>
              </a:rPr>
              <a:t>normalizing constant</a:t>
            </a:r>
            <a:endParaRPr lang="en-US" i="1" dirty="0" smtClean="0">
              <a:ea typeface="ＭＳ Ｐゴシック" pitchFamily="-112" charset="-128"/>
            </a:endParaRPr>
          </a:p>
          <a:p>
            <a:pPr marL="0" indent="0">
              <a:buNone/>
            </a:pPr>
            <a:r>
              <a:rPr lang="el-GR" sz="2400" dirty="0" smtClean="0">
                <a:ea typeface="ＭＳ Ｐゴシック" pitchFamily="-112" charset="-128"/>
              </a:rPr>
              <a:t>Όπου </a:t>
            </a:r>
            <a:r>
              <a:rPr lang="en-US" sz="2400" dirty="0" err="1" smtClean="0">
                <a:ea typeface="ＭＳ Ｐゴシック" pitchFamily="-112" charset="-128"/>
              </a:rPr>
              <a:t>cf</a:t>
            </a:r>
            <a:r>
              <a:rPr lang="en-US" sz="2400" i="1" baseline="-25000" dirty="0" err="1" smtClean="0">
                <a:ea typeface="ＭＳ Ｐゴシック" pitchFamily="-112" charset="-128"/>
              </a:rPr>
              <a:t>i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n-US" sz="2400" u="sng" dirty="0" smtClean="0">
                <a:ea typeface="ＭＳ Ｐゴシック" pitchFamily="-112" charset="-128"/>
              </a:rPr>
              <a:t>collection frequency</a:t>
            </a:r>
            <a:r>
              <a:rPr lang="en-US" sz="2400" dirty="0" smtClean="0">
                <a:ea typeface="ＭＳ Ｐゴシック" pitchFamily="-112" charset="-128"/>
              </a:rPr>
              <a:t>: </a:t>
            </a:r>
            <a:r>
              <a:rPr lang="el-GR" sz="2400" dirty="0" smtClean="0">
                <a:ea typeface="ＭＳ Ｐゴシック" pitchFamily="-112" charset="-128"/>
              </a:rPr>
              <a:t>ο αριθμός εμφανίσεων του όρου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n-US" sz="2400" dirty="0" err="1" smtClean="0">
                <a:ea typeface="ＭＳ Ｐゴシック" pitchFamily="-112" charset="-128"/>
              </a:rPr>
              <a:t>t</a:t>
            </a:r>
            <a:r>
              <a:rPr lang="en-US" sz="2400" i="1" baseline="-25000" dirty="0" err="1" smtClean="0">
                <a:ea typeface="ＭＳ Ｐゴシック" pitchFamily="-112" charset="-128"/>
              </a:rPr>
              <a:t>i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στη συλλογή</a:t>
            </a:r>
            <a:r>
              <a:rPr lang="en-US" sz="2400" dirty="0" smtClean="0">
                <a:ea typeface="ＭＳ Ｐゴシック" pitchFamily="-112" charset="-128"/>
              </a:rPr>
              <a:t>.</a:t>
            </a:r>
          </a:p>
          <a:p>
            <a:pPr marL="0" indent="0">
              <a:buNone/>
            </a:pPr>
            <a:endParaRPr lang="en-US" sz="2400" dirty="0" smtClean="0">
              <a:ea typeface="ＭＳ Ｐゴシック" pitchFamily="-112" charset="-128"/>
            </a:endParaRPr>
          </a:p>
          <a:p>
            <a:pPr marL="0" indent="0">
              <a:buNone/>
            </a:pPr>
            <a:endParaRPr lang="en-US" sz="2400" dirty="0" smtClean="0">
              <a:ea typeface="ＭＳ Ｐゴシック" pitchFamily="-112" charset="-128"/>
            </a:endParaRPr>
          </a:p>
          <a:p>
            <a:pPr marL="0" indent="0">
              <a:buNone/>
            </a:pPr>
            <a:endParaRPr lang="en-US" sz="2400" dirty="0" smtClean="0">
              <a:ea typeface="ＭＳ Ｐゴシック" pitchFamily="-112" charset="-128"/>
            </a:endParaRPr>
          </a:p>
          <a:p>
            <a:pPr marL="0" indent="0">
              <a:buNone/>
            </a:pPr>
            <a:endParaRPr lang="en-US" sz="2400" dirty="0" smtClean="0">
              <a:ea typeface="ＭＳ Ｐゴシック" pitchFamily="-112" charset="-128"/>
            </a:endParaRPr>
          </a:p>
          <a:p>
            <a:pPr marL="0" indent="0">
              <a:buNone/>
            </a:pPr>
            <a:endParaRPr lang="en-US" sz="2400" dirty="0" smtClean="0">
              <a:ea typeface="ＭＳ Ｐゴシック" pitchFamily="-112" charset="-128"/>
            </a:endParaRPr>
          </a:p>
          <a:p>
            <a:pPr marL="0" indent="0">
              <a:buNone/>
            </a:pPr>
            <a:endParaRPr lang="en-US" sz="2400" dirty="0" smtClean="0">
              <a:ea typeface="ＭＳ Ｐゴシック" pitchFamily="-112" charset="-128"/>
            </a:endParaRPr>
          </a:p>
          <a:p>
            <a:pPr marL="0" indent="0">
              <a:buNone/>
            </a:pPr>
            <a:endParaRPr lang="en-US" sz="2400" dirty="0" smtClean="0">
              <a:ea typeface="ＭＳ Ｐゴシック" pitchFamily="-112" charset="-128"/>
            </a:endParaRPr>
          </a:p>
          <a:p>
            <a:pPr marL="0" indent="0">
              <a:buNone/>
            </a:pPr>
            <a:endParaRPr lang="en-US" sz="2400" dirty="0" smtClean="0">
              <a:ea typeface="ＭＳ Ｐゴシック" pitchFamily="-112" charset="-128"/>
            </a:endParaRPr>
          </a:p>
          <a:p>
            <a:pPr marL="0" indent="0">
              <a:buNone/>
            </a:pPr>
            <a:endParaRPr lang="en-US" sz="2400" dirty="0" smtClean="0">
              <a:ea typeface="ＭＳ Ｐゴシック" pitchFamily="-112" charset="-128"/>
            </a:endParaRPr>
          </a:p>
          <a:p>
            <a:pPr marL="0" indent="0">
              <a:buNone/>
            </a:pPr>
            <a:endParaRPr lang="en-US" sz="2400" dirty="0" smtClean="0">
              <a:ea typeface="ＭＳ Ｐゴシック" pitchFamily="-112" charset="-128"/>
            </a:endParaRPr>
          </a:p>
          <a:p>
            <a:pPr marL="0" indent="0">
              <a:buNone/>
            </a:pPr>
            <a:endParaRPr lang="en-US" sz="2400" dirty="0" smtClean="0">
              <a:ea typeface="ＭＳ Ｐゴシック" pitchFamily="-112" charset="-128"/>
            </a:endParaRPr>
          </a:p>
          <a:p>
            <a:pPr marL="0" indent="0">
              <a:buNone/>
            </a:pP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5.1</a:t>
            </a: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3677038-DD2A-4DB0-84D9-984FC2DD5D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04800" y="4191000"/>
            <a:ext cx="8324324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Font typeface="Wingdings" pitchFamily="-11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Font typeface="Wingdings" pitchFamily="-11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F6E7E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itchFamily="49" charset="0"/>
              <a:buChar char="o"/>
            </a:pPr>
            <a:r>
              <a:rPr lang="el-GR" sz="2400" dirty="0" smtClean="0">
                <a:ea typeface="ＭＳ Ｐゴシック" pitchFamily="-112" charset="-128"/>
              </a:rPr>
              <a:t>Αν ο πιο συχνός όρος </a:t>
            </a:r>
            <a:r>
              <a:rPr lang="en-US" sz="2400" dirty="0" smtClean="0">
                <a:ea typeface="ＭＳ Ｐゴシック" pitchFamily="-112" charset="-128"/>
              </a:rPr>
              <a:t> (</a:t>
            </a:r>
            <a:r>
              <a:rPr lang="el-GR" sz="2400" dirty="0" smtClean="0">
                <a:ea typeface="ＭＳ Ｐゴシック" pitchFamily="-112" charset="-128"/>
              </a:rPr>
              <a:t>ο όρος </a:t>
            </a:r>
            <a:r>
              <a:rPr lang="en-US" sz="2400" i="1" dirty="0" smtClean="0">
                <a:ea typeface="ＭＳ Ｐゴシック" pitchFamily="-112" charset="-128"/>
              </a:rPr>
              <a:t>the</a:t>
            </a:r>
            <a:r>
              <a:rPr lang="en-US" sz="2400" dirty="0" smtClean="0">
                <a:ea typeface="ＭＳ Ｐゴシック" pitchFamily="-112" charset="-128"/>
              </a:rPr>
              <a:t>) </a:t>
            </a:r>
            <a:r>
              <a:rPr lang="el-GR" sz="2400" dirty="0" smtClean="0">
                <a:ea typeface="ＭＳ Ｐゴシック" pitchFamily="-112" charset="-128"/>
              </a:rPr>
              <a:t>εμφανίζεται </a:t>
            </a:r>
            <a:r>
              <a:rPr lang="en-US" sz="2400" dirty="0" smtClean="0">
                <a:ea typeface="ＭＳ Ｐゴシック" pitchFamily="-112" charset="-128"/>
              </a:rPr>
              <a:t>cf</a:t>
            </a:r>
            <a:r>
              <a:rPr lang="en-US" sz="2400" i="1" baseline="-25000" dirty="0" smtClean="0">
                <a:ea typeface="ＭＳ Ｐゴシック" pitchFamily="-112" charset="-128"/>
              </a:rPr>
              <a:t>1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φορές</a:t>
            </a:r>
            <a:endParaRPr lang="el-GR" sz="2400" dirty="0">
              <a:ea typeface="ＭＳ Ｐゴシック" pitchFamily="-112" charset="-128"/>
            </a:endParaRPr>
          </a:p>
          <a:p>
            <a:pPr>
              <a:buFont typeface="Courier New" pitchFamily="49" charset="0"/>
              <a:buChar char="o"/>
            </a:pPr>
            <a:r>
              <a:rPr lang="el-GR" sz="2400" dirty="0" smtClean="0">
                <a:ea typeface="ＭＳ Ｐゴシック" pitchFamily="-112" charset="-128"/>
              </a:rPr>
              <a:t>Τότε ο δεύτερος πιο συχνός</a:t>
            </a:r>
            <a:r>
              <a:rPr lang="en-US" sz="2400" dirty="0" smtClean="0">
                <a:ea typeface="ＭＳ Ｐゴシック" pitchFamily="-112" charset="-128"/>
              </a:rPr>
              <a:t> (</a:t>
            </a:r>
            <a:r>
              <a:rPr lang="en-US" sz="2400" i="1" dirty="0" smtClean="0">
                <a:ea typeface="ＭＳ Ｐゴシック" pitchFamily="-112" charset="-128"/>
              </a:rPr>
              <a:t>of</a:t>
            </a:r>
            <a:r>
              <a:rPr lang="en-US" sz="2400" dirty="0" smtClean="0">
                <a:ea typeface="ＭＳ Ｐゴシック" pitchFamily="-112" charset="-128"/>
              </a:rPr>
              <a:t>) </a:t>
            </a:r>
            <a:r>
              <a:rPr lang="el-GR" sz="2400" dirty="0" smtClean="0">
                <a:ea typeface="ＭＳ Ｐゴシック" pitchFamily="-112" charset="-128"/>
              </a:rPr>
              <a:t>εμφανίζεται</a:t>
            </a:r>
            <a:r>
              <a:rPr lang="en-US" sz="2400" dirty="0" smtClean="0">
                <a:ea typeface="ＭＳ Ｐゴシック" pitchFamily="-112" charset="-128"/>
              </a:rPr>
              <a:t> cf</a:t>
            </a:r>
            <a:r>
              <a:rPr lang="en-US" sz="2400" i="1" baseline="-25000" dirty="0" smtClean="0">
                <a:ea typeface="ＭＳ Ｐゴシック" pitchFamily="-112" charset="-128"/>
              </a:rPr>
              <a:t>1</a:t>
            </a:r>
            <a:r>
              <a:rPr lang="en-US" sz="2400" dirty="0" smtClean="0">
                <a:ea typeface="ＭＳ Ｐゴシック" pitchFamily="-112" charset="-128"/>
              </a:rPr>
              <a:t>/2 </a:t>
            </a:r>
            <a:r>
              <a:rPr lang="el-GR" sz="2400" dirty="0" smtClean="0">
                <a:ea typeface="ＭＳ Ｐゴシック" pitchFamily="-112" charset="-128"/>
              </a:rPr>
              <a:t>φορές</a:t>
            </a:r>
            <a:endParaRPr lang="el-GR" sz="2400" dirty="0">
              <a:ea typeface="ＭＳ Ｐゴシック" pitchFamily="-112" charset="-128"/>
            </a:endParaRPr>
          </a:p>
          <a:p>
            <a:pPr>
              <a:buFont typeface="Courier New" pitchFamily="49" charset="0"/>
              <a:buChar char="o"/>
            </a:pPr>
            <a:r>
              <a:rPr lang="el-GR" sz="2400" dirty="0" smtClean="0">
                <a:ea typeface="ＭＳ Ｐゴシック" pitchFamily="-112" charset="-128"/>
              </a:rPr>
              <a:t>Ο τρίτος </a:t>
            </a:r>
            <a:r>
              <a:rPr lang="en-US" sz="2400" dirty="0" smtClean="0">
                <a:ea typeface="ＭＳ Ｐゴシック" pitchFamily="-112" charset="-128"/>
              </a:rPr>
              <a:t> (</a:t>
            </a:r>
            <a:r>
              <a:rPr lang="en-US" sz="2400" i="1" dirty="0" smtClean="0">
                <a:ea typeface="ＭＳ Ｐゴシック" pitchFamily="-112" charset="-128"/>
              </a:rPr>
              <a:t>and</a:t>
            </a:r>
            <a:r>
              <a:rPr lang="en-US" sz="2400" dirty="0" smtClean="0">
                <a:ea typeface="ＭＳ Ｐゴシック" pitchFamily="-112" charset="-128"/>
              </a:rPr>
              <a:t>)  cf</a:t>
            </a:r>
            <a:r>
              <a:rPr lang="en-US" sz="2400" i="1" baseline="-25000" dirty="0" smtClean="0">
                <a:ea typeface="ＭＳ Ｐゴシック" pitchFamily="-112" charset="-128"/>
              </a:rPr>
              <a:t>1</a:t>
            </a:r>
            <a:r>
              <a:rPr lang="en-US" sz="2400" dirty="0" smtClean="0">
                <a:ea typeface="ＭＳ Ｐゴシック" pitchFamily="-112" charset="-128"/>
              </a:rPr>
              <a:t>/3 </a:t>
            </a:r>
            <a:r>
              <a:rPr lang="el-GR" sz="2400" dirty="0" smtClean="0">
                <a:ea typeface="ＭＳ Ｐゴシック" pitchFamily="-112" charset="-128"/>
              </a:rPr>
              <a:t>φορές 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</a:p>
          <a:p>
            <a:pPr>
              <a:buFont typeface="Courier New" pitchFamily="49" charset="0"/>
              <a:buChar char="o"/>
            </a:pPr>
            <a:r>
              <a:rPr lang="en-US" sz="2400" dirty="0" smtClean="0">
                <a:ea typeface="ＭＳ Ｐゴシック" pitchFamily="-112" charset="-128"/>
              </a:rPr>
              <a:t>… </a:t>
            </a:r>
            <a:endParaRPr lang="el-GR" sz="2400" dirty="0" smtClean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695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Ο νόμος του </a:t>
            </a:r>
            <a:r>
              <a:rPr lang="en-US" dirty="0" err="1" smtClean="0">
                <a:ea typeface="ＭＳ Ｐゴシック" pitchFamily="-112" charset="-128"/>
              </a:rPr>
              <a:t>Zipf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5.1</a:t>
            </a: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3677038-DD2A-4DB0-84D9-984FC2DD5D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12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2209800"/>
            <a:ext cx="8324324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Font typeface="Wingdings" pitchFamily="-11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Font typeface="Wingdings" pitchFamily="-11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F6E7E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ea typeface="ＭＳ Ｐゴシック" pitchFamily="-112" charset="-128"/>
              </a:rPr>
              <a:t>log </a:t>
            </a:r>
            <a:r>
              <a:rPr lang="en-US" dirty="0" err="1" smtClean="0">
                <a:ea typeface="ＭＳ Ｐゴシック" pitchFamily="-112" charset="-128"/>
              </a:rPr>
              <a:t>cf</a:t>
            </a:r>
            <a:r>
              <a:rPr lang="en-US" i="1" baseline="-25000" dirty="0" err="1" smtClean="0">
                <a:ea typeface="ＭＳ Ｐゴシック" pitchFamily="-112" charset="-128"/>
              </a:rPr>
              <a:t>i</a:t>
            </a:r>
            <a:r>
              <a:rPr lang="en-US" dirty="0" smtClean="0">
                <a:ea typeface="ＭＳ Ｐゴシック" pitchFamily="-112" charset="-128"/>
              </a:rPr>
              <a:t> = log </a:t>
            </a:r>
            <a:r>
              <a:rPr lang="en-US" i="1" dirty="0" smtClean="0">
                <a:ea typeface="ＭＳ Ｐゴシック" pitchFamily="-112" charset="-128"/>
              </a:rPr>
              <a:t>c</a:t>
            </a:r>
            <a:r>
              <a:rPr lang="en-US" dirty="0" smtClean="0">
                <a:ea typeface="ＭＳ Ｐゴシック" pitchFamily="-112" charset="-128"/>
              </a:rPr>
              <a:t> - log </a:t>
            </a:r>
            <a:r>
              <a:rPr lang="en-US" i="1" dirty="0" err="1" smtClean="0">
                <a:ea typeface="ＭＳ Ｐゴシック" pitchFamily="-112" charset="-128"/>
              </a:rPr>
              <a:t>i</a:t>
            </a:r>
            <a:endParaRPr lang="en-US" i="1" dirty="0" smtClean="0"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Γραμμική σχέση μεταξύ </a:t>
            </a:r>
            <a:r>
              <a:rPr lang="en-US" dirty="0" smtClean="0">
                <a:ea typeface="ＭＳ Ｐゴシック" pitchFamily="-112" charset="-128"/>
              </a:rPr>
              <a:t>log </a:t>
            </a:r>
            <a:r>
              <a:rPr lang="en-US" dirty="0" err="1" smtClean="0">
                <a:ea typeface="ＭＳ Ｐゴシック" pitchFamily="-112" charset="-128"/>
              </a:rPr>
              <a:t>cf</a:t>
            </a:r>
            <a:r>
              <a:rPr lang="en-US" i="1" baseline="-25000" dirty="0" err="1" smtClean="0">
                <a:ea typeface="ＭＳ Ｐゴシック" pitchFamily="-112" charset="-128"/>
              </a:rPr>
              <a:t>i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και</a:t>
            </a:r>
            <a:r>
              <a:rPr lang="en-US" dirty="0" smtClean="0">
                <a:ea typeface="ＭＳ Ｐゴシック" pitchFamily="-112" charset="-128"/>
              </a:rPr>
              <a:t> log </a:t>
            </a:r>
            <a:r>
              <a:rPr lang="en-US" i="1" dirty="0" err="1" smtClean="0">
                <a:ea typeface="ＭＳ Ｐゴシック" pitchFamily="-112" charset="-128"/>
              </a:rPr>
              <a:t>i</a:t>
            </a:r>
            <a:endParaRPr lang="en-US" i="1" dirty="0" smtClean="0">
              <a:ea typeface="ＭＳ Ｐゴシック" pitchFamily="-112" charset="-128"/>
            </a:endParaRPr>
          </a:p>
          <a:p>
            <a:pPr marL="0" indent="0">
              <a:buNone/>
            </a:pPr>
            <a:endParaRPr lang="el-GR" sz="800" dirty="0" smtClean="0">
              <a:solidFill>
                <a:schemeClr val="tx2">
                  <a:lumMod val="75000"/>
                </a:schemeClr>
              </a:solidFill>
              <a:ea typeface="ＭＳ Ｐゴシック" pitchFamily="-112" charset="-128"/>
            </a:endParaRPr>
          </a:p>
          <a:p>
            <a:pPr marL="0" indent="0">
              <a:buNone/>
            </a:pPr>
            <a:endParaRPr lang="en-US" sz="2400" dirty="0" smtClean="0">
              <a:ea typeface="ＭＳ Ｐゴシック" pitchFamily="-112" charset="-128"/>
            </a:endParaRPr>
          </a:p>
          <a:p>
            <a:pPr marL="0" indent="0">
              <a:buNone/>
            </a:pPr>
            <a:r>
              <a:rPr lang="en-US" sz="2400" dirty="0" err="1" smtClean="0">
                <a:ea typeface="ＭＳ Ｐゴシック" pitchFamily="-112" charset="-128"/>
              </a:rPr>
              <a:t>cfi</a:t>
            </a:r>
            <a:r>
              <a:rPr lang="en-US" sz="2400" dirty="0" smtClean="0">
                <a:ea typeface="ＭＳ Ｐゴシック" pitchFamily="-112" charset="-128"/>
              </a:rPr>
              <a:t> = c </a:t>
            </a:r>
            <a:r>
              <a:rPr lang="en-US" sz="2400" dirty="0" err="1" smtClean="0">
                <a:ea typeface="ＭＳ Ｐゴシック" pitchFamily="-112" charset="-128"/>
              </a:rPr>
              <a:t>i</a:t>
            </a:r>
            <a:r>
              <a:rPr lang="en-US" sz="2400" baseline="30000" dirty="0" err="1" smtClean="0">
                <a:ea typeface="ＭＳ Ｐゴシック" pitchFamily="-112" charset="-128"/>
              </a:rPr>
              <a:t>K</a:t>
            </a:r>
            <a:r>
              <a:rPr lang="en-US" sz="2400" dirty="0" smtClean="0">
                <a:ea typeface="ＭＳ Ｐゴシック" pitchFamily="-112" charset="-128"/>
              </a:rPr>
              <a:t>, k = -1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power law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σχέση (εκθετικός νόμος)</a:t>
            </a:r>
            <a:endParaRPr lang="en-US" sz="2400" dirty="0" smtClean="0">
              <a:solidFill>
                <a:schemeClr val="accent6">
                  <a:lumMod val="75000"/>
                </a:schemeClr>
              </a:solidFill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6950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12" charset="-128"/>
              </a:rPr>
              <a:t>Zipf’s law for Reuters RCV1</a:t>
            </a: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96C7E548-B741-4BF6-AF06-F545B643F2E5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13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pic>
        <p:nvPicPr>
          <p:cNvPr id="34820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49413"/>
            <a:ext cx="5524500" cy="502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1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96853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5.1</a:t>
            </a:r>
          </a:p>
        </p:txBody>
      </p:sp>
    </p:spTree>
    <p:extLst>
      <p:ext uri="{BB962C8B-B14F-4D97-AF65-F5344CB8AC3E}">
        <p14:creationId xmlns:p14="http://schemas.microsoft.com/office/powerpoint/2010/main" val="29306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l-GR" cap="none" smtClean="0">
                <a:ea typeface="ＭＳ Ｐゴシック" pitchFamily="-112" charset="-128"/>
              </a:rPr>
              <a:t>ΣΥΜΠΙΕΣΗ</a:t>
            </a:r>
            <a:endParaRPr lang="en-US" cap="none" dirty="0" smtClean="0">
              <a:ea typeface="ＭＳ Ｐゴシック" pitchFamily="-112" charset="-128"/>
            </a:endParaRP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5.2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F329F1F-2E9C-4AC2-B78C-D8F4F5D9F770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79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Συμπίεση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58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29600" cy="3200400"/>
          </a:xfrm>
        </p:spPr>
        <p:txBody>
          <a:bodyPr/>
          <a:lstStyle/>
          <a:p>
            <a:pPr eaLnBrk="1" hangingPunct="1"/>
            <a:r>
              <a:rPr lang="el-GR" sz="3200" dirty="0" smtClean="0">
                <a:ea typeface="ＭＳ Ｐゴシック" pitchFamily="-112" charset="-128"/>
              </a:rPr>
              <a:t>Θα δούμε μερικά θέματα για τη συμπίεση το </a:t>
            </a:r>
            <a:r>
              <a:rPr lang="el-GR" sz="3200" i="1" dirty="0" smtClean="0">
                <a:ea typeface="ＭＳ Ｐゴシック" pitchFamily="-112" charset="-128"/>
              </a:rPr>
              <a:t>λεξικού</a:t>
            </a:r>
            <a:r>
              <a:rPr lang="el-GR" sz="3200" dirty="0" smtClean="0">
                <a:ea typeface="ＭＳ Ｐゴシック" pitchFamily="-112" charset="-128"/>
              </a:rPr>
              <a:t> και των </a:t>
            </a:r>
            <a:r>
              <a:rPr lang="el-GR" sz="3200" i="1" dirty="0" smtClean="0">
                <a:ea typeface="ＭＳ Ｐゴシック" pitchFamily="-112" charset="-128"/>
              </a:rPr>
              <a:t>λιστών καταχωρήσεων </a:t>
            </a:r>
          </a:p>
          <a:p>
            <a:pPr eaLnBrk="1" hangingPunct="1"/>
            <a:r>
              <a:rPr lang="el-GR" sz="3200" dirty="0" smtClean="0">
                <a:ea typeface="ＭＳ Ｐゴシック" pitchFamily="-112" charset="-128"/>
              </a:rPr>
              <a:t>Βασικό </a:t>
            </a:r>
            <a:r>
              <a:rPr lang="en-US" sz="3200" dirty="0" smtClean="0">
                <a:ea typeface="ＭＳ Ｐゴシック" pitchFamily="-112" charset="-128"/>
              </a:rPr>
              <a:t>Boolean </a:t>
            </a:r>
            <a:r>
              <a:rPr lang="el-GR" sz="3200" dirty="0" smtClean="0">
                <a:ea typeface="ＭＳ Ｐゴシック" pitchFamily="-112" charset="-128"/>
              </a:rPr>
              <a:t>ευρετήριο, χωρίς πληροφορία θέσης κλπ</a:t>
            </a:r>
            <a:endParaRPr lang="en-US" sz="3200" dirty="0" smtClean="0">
              <a:ea typeface="ＭＳ Ｐゴシック" pitchFamily="-112" charset="-128"/>
            </a:endParaRPr>
          </a:p>
        </p:txBody>
      </p:sp>
      <p:sp>
        <p:nvSpPr>
          <p:cNvPr id="3584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</a:t>
            </a:r>
          </a:p>
        </p:txBody>
      </p:sp>
      <p:sp>
        <p:nvSpPr>
          <p:cNvPr id="3584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59B74399-6C88-4C9B-A6BD-8ABCF0EBC09A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15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18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Γιατί συμπίεση; 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Λιγότερος </a:t>
            </a:r>
            <a:r>
              <a:rPr lang="el-GR" i="1" dirty="0" smtClean="0">
                <a:ea typeface="ＭＳ Ｐゴシック" pitchFamily="-112" charset="-128"/>
              </a:rPr>
              <a:t>χώρος στη μνήμη </a:t>
            </a:r>
            <a:endParaRPr lang="en-US" i="1" dirty="0" smtClean="0"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Λίγο πιο οικονομικό </a:t>
            </a:r>
            <a:endParaRPr lang="en-US" dirty="0" smtClean="0">
              <a:ea typeface="ＭＳ Ｐゴシック" pitchFamily="-112" charset="-128"/>
            </a:endParaRPr>
          </a:p>
          <a:p>
            <a:r>
              <a:rPr lang="el-GR" dirty="0" smtClean="0">
                <a:ea typeface="ＭＳ Ｐゴシック" pitchFamily="-112" charset="-128"/>
              </a:rPr>
              <a:t>Κρατάμε περισσότερα πράγματα στη μνήμη </a:t>
            </a:r>
            <a:endParaRPr lang="en-US" dirty="0" smtClean="0"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Αύξηση της ταχύτητας</a:t>
            </a:r>
            <a:endParaRPr lang="en-US" dirty="0" smtClean="0">
              <a:ea typeface="ＭＳ Ｐゴシック" pitchFamily="-112" charset="-128"/>
            </a:endParaRPr>
          </a:p>
          <a:p>
            <a:r>
              <a:rPr lang="el-GR" dirty="0" smtClean="0">
                <a:ea typeface="ＭＳ Ｐゴシック" pitchFamily="-112" charset="-128"/>
              </a:rPr>
              <a:t>Αύξηση της ταχύτητας μεταφοράς δεδομένων από το δίσκο στη μνήμη</a:t>
            </a:r>
            <a:endParaRPr lang="en-US" dirty="0" smtClean="0">
              <a:ea typeface="ＭＳ Ｐゴシック" pitchFamily="-112" charset="-128"/>
            </a:endParaRPr>
          </a:p>
          <a:p>
            <a:pPr lvl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[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διάβασε τα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συμπιεσμένα δεδομένα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|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αποσυμπίεσε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] </a:t>
            </a:r>
            <a:r>
              <a:rPr lang="el-GR" dirty="0" smtClean="0">
                <a:ea typeface="ＭＳ Ｐゴシック" pitchFamily="-112" charset="-128"/>
              </a:rPr>
              <a:t>γρηγορότερο από</a:t>
            </a:r>
            <a:r>
              <a:rPr lang="en-US" dirty="0" smtClean="0">
                <a:ea typeface="ＭＳ Ｐゴシック" pitchFamily="-112" charset="-128"/>
              </a:rPr>
              <a:t>  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[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διάβασε μη συμπιεσμένα δεδομένα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]</a:t>
            </a:r>
          </a:p>
          <a:p>
            <a:pPr lvl="1"/>
            <a:r>
              <a:rPr lang="el-GR" dirty="0" smtClean="0">
                <a:ea typeface="ＭＳ Ｐゴシック" pitchFamily="-112" charset="-128"/>
              </a:rPr>
              <a:t>Προϋπόθεση</a:t>
            </a:r>
            <a:r>
              <a:rPr lang="en-US" dirty="0" smtClean="0">
                <a:ea typeface="ＭＳ Ｐゴシック" pitchFamily="-112" charset="-128"/>
              </a:rPr>
              <a:t>: </a:t>
            </a:r>
            <a:r>
              <a:rPr lang="el-GR" dirty="0" smtClean="0">
                <a:ea typeface="ＭＳ Ｐゴシック" pitchFamily="-112" charset="-128"/>
              </a:rPr>
              <a:t>Γρήγοροι αλγόριθμοι </a:t>
            </a:r>
            <a:r>
              <a:rPr lang="el-GR" dirty="0" err="1" smtClean="0">
                <a:ea typeface="ＭＳ Ｐゴシック" pitchFamily="-112" charset="-128"/>
              </a:rPr>
              <a:t>αποσυμπίεσης</a:t>
            </a:r>
            <a:r>
              <a:rPr lang="el-GR" dirty="0" smtClean="0">
                <a:ea typeface="ＭＳ Ｐゴシック" pitchFamily="-112" charset="-128"/>
              </a:rPr>
              <a:t> 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</a:t>
            </a:r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23093762-6713-407C-9766-288D0ACBA3E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16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81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 smtClean="0">
                <a:ea typeface="ＭＳ Ｐゴシック" pitchFamily="-112" charset="-128"/>
              </a:rPr>
              <a:t>Απωλεστική</a:t>
            </a:r>
            <a:r>
              <a:rPr lang="el-GR" dirty="0" smtClean="0">
                <a:ea typeface="ＭＳ Ｐゴシック" pitchFamily="-112" charset="-128"/>
              </a:rPr>
              <a:t> και μη συμπίεση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3434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Lossless compression</a:t>
            </a:r>
            <a:r>
              <a:rPr lang="en-US" dirty="0" smtClean="0">
                <a:ea typeface="ＭＳ Ｐゴシック" pitchFamily="-112" charset="-128"/>
              </a:rPr>
              <a:t>: </a:t>
            </a:r>
            <a:r>
              <a:rPr lang="el-GR" dirty="0" smtClean="0">
                <a:ea typeface="ＭＳ Ｐゴシック" pitchFamily="-112" charset="-128"/>
              </a:rPr>
              <a:t>(μη </a:t>
            </a:r>
            <a:r>
              <a:rPr lang="el-GR" dirty="0" err="1" smtClean="0">
                <a:ea typeface="ＭＳ Ｐゴシック" pitchFamily="-112" charset="-128"/>
              </a:rPr>
              <a:t>απωλεστική</a:t>
            </a:r>
            <a:r>
              <a:rPr lang="el-GR" dirty="0" smtClean="0">
                <a:ea typeface="ＭＳ Ｐゴシック" pitchFamily="-112" charset="-128"/>
              </a:rPr>
              <a:t> συμπίεση) Διατηρείτε όλη η πληροφορία</a:t>
            </a:r>
            <a:endParaRPr lang="en-US" dirty="0" smtClean="0"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Αυτή που κυρίως χρησιμοποιείται σε ΑΠ </a:t>
            </a:r>
            <a:endParaRPr lang="en-US" dirty="0" smtClean="0">
              <a:ea typeface="ＭＳ Ｐゴシック" pitchFamily="-112" charset="-128"/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Lossy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 compression</a:t>
            </a:r>
            <a:r>
              <a:rPr lang="en-US" dirty="0" smtClean="0">
                <a:ea typeface="ＭＳ Ｐゴシック" pitchFamily="-112" charset="-128"/>
              </a:rPr>
              <a:t>: </a:t>
            </a:r>
            <a:r>
              <a:rPr lang="el-GR" dirty="0" smtClean="0">
                <a:ea typeface="ＭＳ Ｐゴシック" pitchFamily="-112" charset="-128"/>
              </a:rPr>
              <a:t>(</a:t>
            </a:r>
            <a:r>
              <a:rPr lang="el-GR" dirty="0" err="1" smtClean="0">
                <a:ea typeface="ＭＳ Ｐゴシック" pitchFamily="-112" charset="-128"/>
              </a:rPr>
              <a:t>απωλεστική</a:t>
            </a:r>
            <a:r>
              <a:rPr lang="el-GR" dirty="0" smtClean="0">
                <a:ea typeface="ＭＳ Ｐゴシック" pitchFamily="-112" charset="-128"/>
              </a:rPr>
              <a:t> συμπίεση) Κάποια πληροφορία χάνεται </a:t>
            </a:r>
            <a:endParaRPr lang="en-US" dirty="0" smtClean="0"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Πολλά από τα βήματα προ-επεξεργασίας (μετατροπή σε μικρά, </a:t>
            </a:r>
            <a:r>
              <a:rPr lang="en-US" dirty="0">
                <a:ea typeface="ＭＳ Ｐゴシック" pitchFamily="-112" charset="-128"/>
              </a:rPr>
              <a:t>stop words, stemming, number </a:t>
            </a:r>
            <a:r>
              <a:rPr lang="en-US" dirty="0" smtClean="0">
                <a:ea typeface="ＭＳ Ｐゴシック" pitchFamily="-112" charset="-128"/>
              </a:rPr>
              <a:t>elimination</a:t>
            </a:r>
            <a:r>
              <a:rPr lang="el-GR" dirty="0" smtClean="0">
                <a:ea typeface="ＭＳ Ｐゴシック" pitchFamily="-112" charset="-128"/>
              </a:rPr>
              <a:t>) μπορεί να θεωρηθούν ως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dirty="0" err="1" smtClean="0">
                <a:ea typeface="ＭＳ Ｐゴシック" pitchFamily="-112" charset="-128"/>
              </a:rPr>
              <a:t>lossy</a:t>
            </a:r>
            <a:r>
              <a:rPr lang="en-US" dirty="0" smtClean="0">
                <a:ea typeface="ＭＳ Ｐゴシック" pitchFamily="-112" charset="-128"/>
              </a:rPr>
              <a:t> compression</a:t>
            </a:r>
            <a:endParaRPr lang="el-GR" dirty="0" smtClean="0"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Μπορεί να είναι αποδεκτή στην περίπτωση π.χ., που μας ενδιαφέρουν μόνο τα κορυφαία από τα σχετικά έγγραφα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5.1</a:t>
            </a:r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09DE0076-1A50-4759-8DBA-56B97E7769C1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17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30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cap="none" smtClean="0">
                <a:ea typeface="ＭＳ Ｐゴシック" pitchFamily="-112" charset="-128"/>
              </a:rPr>
              <a:t>ΣΥΜΠΙΕΣΗ ΛΕΞΙΚΟΥ</a:t>
            </a:r>
            <a:endParaRPr lang="en-US" cap="none" dirty="0" smtClean="0">
              <a:ea typeface="ＭＳ Ｐゴシック" pitchFamily="-112" charset="-128"/>
            </a:endParaRP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5.2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F329F1F-2E9C-4AC2-B78C-D8F4F5D9F770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18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79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Συμπίεση λεξικού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7891" name="Content Placeholder 7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581400"/>
          </a:xfrm>
        </p:spPr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Η αναζήτηση αρχίζει από το λεξικό -&gt; Θα θέλαμε να το κρατάμε στη μνήμη</a:t>
            </a:r>
            <a:endParaRPr lang="en-US" dirty="0" smtClean="0">
              <a:ea typeface="ＭＳ Ｐゴシック" pitchFamily="-112" charset="-128"/>
            </a:endParaRPr>
          </a:p>
          <a:p>
            <a:r>
              <a:rPr lang="el-GR" dirty="0" smtClean="0">
                <a:ea typeface="ＭＳ Ｐゴシック" pitchFamily="-112" charset="-128"/>
              </a:rPr>
              <a:t>Συνυπάρχει </a:t>
            </a:r>
            <a:r>
              <a:rPr lang="el-GR" dirty="0">
                <a:ea typeface="ＭＳ Ｐゴシック" pitchFamily="-112" charset="-128"/>
              </a:rPr>
              <a:t>με άλλες εφαρμογές </a:t>
            </a:r>
            <a:r>
              <a:rPr lang="el-GR" dirty="0" smtClean="0">
                <a:ea typeface="ＭＳ Ｐゴシック" pitchFamily="-112" charset="-128"/>
              </a:rPr>
              <a:t>(</a:t>
            </a:r>
            <a:r>
              <a:rPr lang="en-US" dirty="0">
                <a:ea typeface="ＭＳ Ｐゴシック" pitchFamily="-112" charset="-128"/>
              </a:rPr>
              <a:t>m</a:t>
            </a:r>
            <a:r>
              <a:rPr lang="en-US" dirty="0" smtClean="0">
                <a:ea typeface="ＭＳ Ｐゴシック" pitchFamily="-112" charset="-128"/>
              </a:rPr>
              <a:t>emory footprint competition)</a:t>
            </a:r>
          </a:p>
          <a:p>
            <a:r>
              <a:rPr lang="el-GR" dirty="0" smtClean="0">
                <a:ea typeface="ＭＳ Ｐゴシック" pitchFamily="-112" charset="-128"/>
              </a:rPr>
              <a:t>Κινητές/ενσωματωμένες συσκευές μικρή μνήμη</a:t>
            </a:r>
            <a:endParaRPr lang="en-US" dirty="0" smtClean="0">
              <a:ea typeface="ＭＳ Ｐゴシック" pitchFamily="-112" charset="-128"/>
            </a:endParaRPr>
          </a:p>
          <a:p>
            <a:r>
              <a:rPr lang="el-GR" dirty="0" smtClean="0">
                <a:ea typeface="ＭＳ Ｐゴシック" pitchFamily="-112" charset="-128"/>
              </a:rPr>
              <a:t>Ακόμα και αν όχι στη μνήμη, θα θέλαμε να είναι μικρό για γρήγορη αρχή της αναζήτησης </a:t>
            </a:r>
          </a:p>
        </p:txBody>
      </p:sp>
      <p:sp>
        <p:nvSpPr>
          <p:cNvPr id="3789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smtClean="0">
                <a:solidFill>
                  <a:srgbClr val="FBFCFF"/>
                </a:solidFill>
              </a:rPr>
              <a:t>Κεφ. </a:t>
            </a:r>
            <a:r>
              <a:rPr lang="en-US" sz="1600" dirty="0" smtClean="0">
                <a:solidFill>
                  <a:srgbClr val="FBFCFF"/>
                </a:solidFill>
              </a:rPr>
              <a:t>5.2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3789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0D3DE7D-4BF7-4A50-881B-82FCAC7D02DA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3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2819400"/>
            <a:ext cx="7772400" cy="1362075"/>
          </a:xfrm>
        </p:spPr>
        <p:txBody>
          <a:bodyPr/>
          <a:lstStyle/>
          <a:p>
            <a:pPr algn="r" eaLnBrk="1" hangingPunct="1">
              <a:defRPr/>
            </a:pPr>
            <a:r>
              <a:rPr lang="el-GR" dirty="0" err="1" smtClean="0">
                <a:ea typeface="ＭＳ Ｐゴシック" pitchFamily="34" charset="-128"/>
              </a:rPr>
              <a:t>Στατιστικα</a:t>
            </a:r>
            <a:r>
              <a:rPr lang="el-GR" dirty="0" smtClean="0">
                <a:ea typeface="ＭＳ Ｐゴシック" pitchFamily="34" charset="-128"/>
              </a:rPr>
              <a:t> </a:t>
            </a:r>
            <a:r>
              <a:rPr lang="el-GR" dirty="0" err="1" smtClean="0">
                <a:ea typeface="ＭＳ Ｐゴシック" pitchFamily="34" charset="-128"/>
              </a:rPr>
              <a:t>συλλογησ</a:t>
            </a:r>
            <a:endParaRPr lang="el-GR" dirty="0" smtClean="0">
              <a:ea typeface="ＭＳ Ｐゴシック" pitchFamily="34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CC92-4490-4DFD-A50E-7CFF54CC48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41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Αποθήκευση λεξικού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sz="2000" dirty="0" smtClean="0">
                <a:ea typeface="ＭＳ Ｐゴシック" pitchFamily="-112" charset="-128"/>
              </a:rPr>
              <a:t>Κάθε εγγραφή: τον όρο, συχνότητα εμφάνισης, δείκτη</a:t>
            </a:r>
          </a:p>
          <a:p>
            <a:pPr eaLnBrk="1" hangingPunct="1"/>
            <a:r>
              <a:rPr lang="el-GR" sz="2000" dirty="0" smtClean="0">
                <a:ea typeface="ＭＳ Ｐゴシック" pitchFamily="-112" charset="-128"/>
              </a:rPr>
              <a:t>Θα θεωρήσουμε την πιο απλή αποθήκευση, ως ταξινομημένο πίνακα εγγραφών σταθερού μεγέθους (</a:t>
            </a:r>
            <a:r>
              <a:rPr lang="en-US" sz="2000" dirty="0" smtClean="0">
                <a:ea typeface="ＭＳ Ｐゴシック" pitchFamily="-112" charset="-128"/>
              </a:rPr>
              <a:t>array of fixed-width entries)</a:t>
            </a:r>
          </a:p>
          <a:p>
            <a:pPr lvl="1" eaLnBrk="1" hangingPunct="1"/>
            <a:r>
              <a:rPr lang="en-US" sz="1600" dirty="0" smtClean="0">
                <a:ea typeface="ＭＳ Ｐゴシック" pitchFamily="-112" charset="-128"/>
              </a:rPr>
              <a:t>~400,000 </a:t>
            </a:r>
            <a:r>
              <a:rPr lang="el-GR" sz="1600" dirty="0" smtClean="0">
                <a:ea typeface="ＭＳ Ｐゴシック" pitchFamily="-112" charset="-128"/>
              </a:rPr>
              <a:t>όροι</a:t>
            </a:r>
            <a:r>
              <a:rPr lang="en-US" sz="1600" dirty="0" smtClean="0">
                <a:ea typeface="ＭＳ Ｐゴシック" pitchFamily="-112" charset="-128"/>
              </a:rPr>
              <a:t>; 28 bytes/term = 11.2 MB.</a:t>
            </a:r>
          </a:p>
        </p:txBody>
      </p:sp>
      <p:graphicFrame>
        <p:nvGraphicFramePr>
          <p:cNvPr id="38914" name="Object 0"/>
          <p:cNvGraphicFramePr>
            <a:graphicFrameLocks noChangeAspect="1"/>
          </p:cNvGraphicFramePr>
          <p:nvPr/>
        </p:nvGraphicFramePr>
        <p:xfrm>
          <a:off x="2895600" y="3200400"/>
          <a:ext cx="4016375" cy="254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29" name="Document" r:id="rId4" imgW="6560657" imgH="4067652" progId="Word.Document.8">
                  <p:embed/>
                </p:oleObj>
              </mc:Choice>
              <mc:Fallback>
                <p:oleObj name="Document" r:id="rId4" imgW="6560657" imgH="4067652" progId="Word.Document.8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200400"/>
                        <a:ext cx="4016375" cy="2547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917" name="AutoShape 5"/>
          <p:cNvCxnSpPr>
            <a:cxnSpLocks noChangeShapeType="1"/>
          </p:cNvCxnSpPr>
          <p:nvPr/>
        </p:nvCxnSpPr>
        <p:spPr bwMode="auto">
          <a:xfrm>
            <a:off x="6019800" y="39624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18" name="AutoShape 6"/>
          <p:cNvCxnSpPr>
            <a:cxnSpLocks noChangeShapeType="1"/>
          </p:cNvCxnSpPr>
          <p:nvPr/>
        </p:nvCxnSpPr>
        <p:spPr bwMode="auto">
          <a:xfrm>
            <a:off x="6019800" y="43434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19" name="AutoShape 7"/>
          <p:cNvCxnSpPr>
            <a:cxnSpLocks noChangeShapeType="1"/>
          </p:cNvCxnSpPr>
          <p:nvPr/>
        </p:nvCxnSpPr>
        <p:spPr bwMode="auto">
          <a:xfrm>
            <a:off x="6019800" y="53340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20" name="AutoShape 8"/>
          <p:cNvSpPr>
            <a:spLocks noChangeArrowheads="1"/>
          </p:cNvSpPr>
          <p:nvPr/>
        </p:nvSpPr>
        <p:spPr bwMode="auto">
          <a:xfrm>
            <a:off x="76200" y="5562600"/>
            <a:ext cx="2741613" cy="1143000"/>
          </a:xfrm>
          <a:prstGeom prst="upArrowCallout">
            <a:avLst>
              <a:gd name="adj1" fmla="val 59965"/>
              <a:gd name="adj2" fmla="val 59965"/>
              <a:gd name="adj3" fmla="val 16667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l-GR" dirty="0" smtClean="0">
                <a:latin typeface="Times New Roman" pitchFamily="-112" charset="0"/>
              </a:rPr>
              <a:t>Δομή Αναζήτησης </a:t>
            </a:r>
          </a:p>
          <a:p>
            <a:pPr algn="ctr" eaLnBrk="0" hangingPunct="0"/>
            <a:r>
              <a:rPr lang="el-GR" dirty="0" smtClean="0">
                <a:latin typeface="Times New Roman" pitchFamily="-112" charset="0"/>
              </a:rPr>
              <a:t>Λεξικού</a:t>
            </a:r>
            <a:endParaRPr lang="en-US" dirty="0">
              <a:latin typeface="Times New Roman" pitchFamily="-112" charset="0"/>
            </a:endParaRPr>
          </a:p>
        </p:txBody>
      </p:sp>
      <p:sp>
        <p:nvSpPr>
          <p:cNvPr id="38921" name="AutoShape 9"/>
          <p:cNvSpPr>
            <a:spLocks noChangeArrowheads="1"/>
          </p:cNvSpPr>
          <p:nvPr/>
        </p:nvSpPr>
        <p:spPr bwMode="auto">
          <a:xfrm>
            <a:off x="1524000" y="39624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AutoShape 10"/>
          <p:cNvSpPr>
            <a:spLocks noChangeArrowheads="1"/>
          </p:cNvSpPr>
          <p:nvPr/>
        </p:nvSpPr>
        <p:spPr bwMode="auto">
          <a:xfrm>
            <a:off x="1524000" y="48768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3" name="AutoShape 11"/>
          <p:cNvSpPr>
            <a:spLocks noChangeArrowheads="1"/>
          </p:cNvSpPr>
          <p:nvPr/>
        </p:nvSpPr>
        <p:spPr bwMode="auto">
          <a:xfrm>
            <a:off x="457200" y="44196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4" name="Line 12"/>
          <p:cNvSpPr>
            <a:spLocks noChangeShapeType="1"/>
          </p:cNvSpPr>
          <p:nvPr/>
        </p:nvSpPr>
        <p:spPr bwMode="auto">
          <a:xfrm flipV="1">
            <a:off x="914400" y="42672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5" name="Line 13"/>
          <p:cNvSpPr>
            <a:spLocks noChangeShapeType="1"/>
          </p:cNvSpPr>
          <p:nvPr/>
        </p:nvSpPr>
        <p:spPr bwMode="auto">
          <a:xfrm flipV="1">
            <a:off x="1981200" y="39624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6" name="Line 14"/>
          <p:cNvSpPr>
            <a:spLocks noChangeShapeType="1"/>
          </p:cNvSpPr>
          <p:nvPr/>
        </p:nvSpPr>
        <p:spPr bwMode="auto">
          <a:xfrm>
            <a:off x="1981200" y="42672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7" name="Line 15"/>
          <p:cNvSpPr>
            <a:spLocks noChangeShapeType="1"/>
          </p:cNvSpPr>
          <p:nvPr/>
        </p:nvSpPr>
        <p:spPr bwMode="auto">
          <a:xfrm>
            <a:off x="1981200" y="51816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8" name="Line 16"/>
          <p:cNvSpPr>
            <a:spLocks noChangeShapeType="1"/>
          </p:cNvSpPr>
          <p:nvPr/>
        </p:nvSpPr>
        <p:spPr bwMode="auto">
          <a:xfrm flipV="1">
            <a:off x="1981200" y="48768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9" name="Line 17"/>
          <p:cNvSpPr>
            <a:spLocks noChangeShapeType="1"/>
          </p:cNvSpPr>
          <p:nvPr/>
        </p:nvSpPr>
        <p:spPr bwMode="auto">
          <a:xfrm>
            <a:off x="914400" y="47244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2971800" y="5781675"/>
            <a:ext cx="1217613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>
                <a:latin typeface="Times New Roman" pitchFamily="-112" charset="0"/>
              </a:rPr>
              <a:t>20 bytes</a:t>
            </a:r>
          </a:p>
        </p:txBody>
      </p:sp>
      <p:sp>
        <p:nvSpPr>
          <p:cNvPr id="38931" name="Text Box 19"/>
          <p:cNvSpPr txBox="1">
            <a:spLocks noChangeArrowheads="1"/>
          </p:cNvSpPr>
          <p:nvPr/>
        </p:nvSpPr>
        <p:spPr bwMode="auto">
          <a:xfrm>
            <a:off x="4702175" y="5781675"/>
            <a:ext cx="1698625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>
                <a:latin typeface="Times New Roman" pitchFamily="-112" charset="0"/>
              </a:rPr>
              <a:t>4 bytes each</a:t>
            </a:r>
          </a:p>
        </p:txBody>
      </p:sp>
      <p:sp>
        <p:nvSpPr>
          <p:cNvPr id="38932" name="Line 20"/>
          <p:cNvSpPr>
            <a:spLocks noChangeShapeType="1"/>
          </p:cNvSpPr>
          <p:nvPr/>
        </p:nvSpPr>
        <p:spPr bwMode="auto">
          <a:xfrm flipH="1" flipV="1">
            <a:off x="4800600" y="54864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3" name="Line 21"/>
          <p:cNvSpPr>
            <a:spLocks noChangeShapeType="1"/>
          </p:cNvSpPr>
          <p:nvPr/>
        </p:nvSpPr>
        <p:spPr bwMode="auto">
          <a:xfrm flipV="1">
            <a:off x="5486400" y="54864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38935" name="Slide Number Placeholder 2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B5A3449-696F-4075-BCC7-99E12A675C1B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20</a:t>
            </a:fld>
            <a:endParaRPr lang="en-US" sz="1200" dirty="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17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267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Σπατάλη χώρου</a:t>
            </a:r>
          </a:p>
          <a:p>
            <a:pPr lvl="1" eaLnBrk="1" hangingPunct="1"/>
            <a:r>
              <a:rPr lang="el-GR" dirty="0" smtClean="0">
                <a:ea typeface="ＭＳ Ｐゴシック" pitchFamily="-112" charset="-128"/>
              </a:rPr>
              <a:t>Πολλά από τα </a:t>
            </a:r>
            <a:r>
              <a:rPr lang="en-US" dirty="0" smtClean="0">
                <a:ea typeface="ＭＳ Ｐゴシック" pitchFamily="-112" charset="-128"/>
              </a:rPr>
              <a:t>bytes </a:t>
            </a:r>
            <a:r>
              <a:rPr lang="el-GR" dirty="0" smtClean="0">
                <a:ea typeface="ＭＳ Ｐゴシック" pitchFamily="-112" charset="-128"/>
              </a:rPr>
              <a:t>στη στήλη </a:t>
            </a:r>
            <a:r>
              <a:rPr lang="en-US" b="1" dirty="0" smtClean="0">
                <a:ea typeface="ＭＳ Ｐゴシック" pitchFamily="-112" charset="-128"/>
              </a:rPr>
              <a:t>Term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δε χρησιμοποιούνται </a:t>
            </a:r>
            <a:r>
              <a:rPr lang="en-US" dirty="0" smtClean="0">
                <a:solidFill>
                  <a:srgbClr val="000000"/>
                </a:solidFill>
                <a:ea typeface="ＭＳ Ｐゴシック" pitchFamily="-112" charset="-128"/>
                <a:cs typeface="Times New Roman" pitchFamily="-112" charset="0"/>
              </a:rPr>
              <a:t>–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 δίνουμε </a:t>
            </a:r>
            <a:r>
              <a:rPr lang="en-US" dirty="0" smtClean="0">
                <a:ea typeface="ＭＳ Ｐゴシック" pitchFamily="-112" charset="-128"/>
              </a:rPr>
              <a:t>20 bytes </a:t>
            </a:r>
            <a:r>
              <a:rPr lang="el-GR" dirty="0" smtClean="0">
                <a:ea typeface="ＭＳ Ｐゴシック" pitchFamily="-112" charset="-128"/>
              </a:rPr>
              <a:t>για όρους με 1 γράμμα </a:t>
            </a:r>
          </a:p>
          <a:p>
            <a:pPr lvl="2" eaLnBrk="1" hangingPunct="1"/>
            <a:r>
              <a:rPr lang="el-GR" sz="1400" dirty="0" smtClean="0">
                <a:ea typeface="ＭＳ Ｐゴシック" pitchFamily="-112" charset="-128"/>
              </a:rPr>
              <a:t>Και  δε μπορούμε να χειριστούμε το </a:t>
            </a:r>
            <a:r>
              <a:rPr lang="en-US" sz="1400" i="1" dirty="0" smtClean="0">
                <a:ea typeface="ＭＳ Ｐゴシック" pitchFamily="-112" charset="-128"/>
              </a:rPr>
              <a:t>supercalifragilisticexpialidocious </a:t>
            </a:r>
            <a:r>
              <a:rPr lang="el-GR" sz="1400" dirty="0" smtClean="0">
                <a:ea typeface="ＭＳ Ｐゴシック" pitchFamily="-112" charset="-128"/>
              </a:rPr>
              <a:t>ή</a:t>
            </a:r>
            <a:r>
              <a:rPr lang="en-US" sz="1400" dirty="0" smtClean="0">
                <a:ea typeface="ＭＳ Ｐゴシック" pitchFamily="-112" charset="-128"/>
              </a:rPr>
              <a:t> </a:t>
            </a:r>
            <a:r>
              <a:rPr lang="en-US" sz="1400" i="1" dirty="0" err="1" smtClean="0">
                <a:ea typeface="ＭＳ Ｐゴシック" pitchFamily="-112" charset="-128"/>
              </a:rPr>
              <a:t>hydrochlorofluorocarbons</a:t>
            </a:r>
            <a:r>
              <a:rPr lang="en-US" sz="1400" i="1" dirty="0" smtClean="0">
                <a:ea typeface="ＭＳ Ｐゴシック" pitchFamily="-112" charset="-128"/>
              </a:rPr>
              <a:t>.</a:t>
            </a:r>
          </a:p>
          <a:p>
            <a:pPr lvl="1" eaLnBrk="1" hangingPunct="1"/>
            <a:r>
              <a:rPr lang="el-GR" dirty="0" smtClean="0">
                <a:ea typeface="ＭＳ Ｐゴシック" pitchFamily="-112" charset="-128"/>
              </a:rPr>
              <a:t>Μέσος όρος στο γραπτό λόγο για τα Αγγλικά είναι </a:t>
            </a:r>
            <a:r>
              <a:rPr lang="en-US" dirty="0" smtClean="0">
                <a:ea typeface="ＭＳ Ｐゴシック" pitchFamily="-112" charset="-128"/>
              </a:rPr>
              <a:t>~4.5 </a:t>
            </a:r>
            <a:r>
              <a:rPr lang="el-GR" dirty="0" smtClean="0">
                <a:ea typeface="ＭＳ Ｐゴシック" pitchFamily="-112" charset="-128"/>
              </a:rPr>
              <a:t>χαρακτήρες</a:t>
            </a:r>
            <a:r>
              <a:rPr lang="en-US" dirty="0" smtClean="0">
                <a:ea typeface="ＭＳ Ｐゴシック" pitchFamily="-112" charset="-128"/>
              </a:rPr>
              <a:t>/</a:t>
            </a:r>
            <a:r>
              <a:rPr lang="el-GR" dirty="0" smtClean="0">
                <a:ea typeface="ＭＳ Ｐゴシック" pitchFamily="-112" charset="-128"/>
              </a:rPr>
              <a:t>λέξη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  <a:p>
            <a:pPr lvl="1" eaLnBrk="1" hangingPunct="1"/>
            <a:r>
              <a:rPr lang="el-GR" dirty="0" smtClean="0">
                <a:ea typeface="ＭＳ Ｐゴシック" pitchFamily="-112" charset="-128"/>
              </a:rPr>
              <a:t>Μέσος όρος των λέξεων στο λεξικό για τα Αγγλικά</a:t>
            </a:r>
            <a:r>
              <a:rPr lang="en-US" dirty="0" smtClean="0">
                <a:ea typeface="ＭＳ Ｐゴシック" pitchFamily="-112" charset="-128"/>
              </a:rPr>
              <a:t>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~8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χαρακτήρες</a:t>
            </a:r>
          </a:p>
          <a:p>
            <a:pPr lvl="1" eaLnBrk="1" hangingPunct="1"/>
            <a:r>
              <a:rPr lang="el-GR" dirty="0" smtClean="0">
                <a:ea typeface="ＭＳ Ｐゴシック" pitchFamily="-112" charset="-128"/>
              </a:rPr>
              <a:t>Οι μικρές λέξεις κυριαρχούν στα </a:t>
            </a:r>
            <a:r>
              <a:rPr lang="en-US" dirty="0" smtClean="0">
                <a:ea typeface="ＭＳ Ｐゴシック" pitchFamily="-112" charset="-128"/>
              </a:rPr>
              <a:t>tokens </a:t>
            </a:r>
            <a:r>
              <a:rPr lang="el-GR" dirty="0" smtClean="0">
                <a:ea typeface="ＭＳ Ｐゴシック" pitchFamily="-112" charset="-128"/>
              </a:rPr>
              <a:t>αλλά όχι στους όρους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</p:txBody>
      </p:sp>
      <p:sp>
        <p:nvSpPr>
          <p:cNvPr id="3994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smtClean="0">
                <a:solidFill>
                  <a:srgbClr val="FBFCFF"/>
                </a:solidFill>
              </a:rPr>
              <a:t>Κεφ. </a:t>
            </a:r>
            <a:r>
              <a:rPr lang="en-US" sz="1600" dirty="0" smtClean="0">
                <a:solidFill>
                  <a:srgbClr val="FBFCFF"/>
                </a:solidFill>
              </a:rPr>
              <a:t>5.2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399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0A75FB2C-9AD2-4B42-9A8E-81ECE2257E19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Αποθήκευση λεξικού</a:t>
            </a:r>
            <a:endParaRPr lang="en-US" dirty="0" smtClean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3883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600" dirty="0" smtClean="0">
                <a:ea typeface="ＭＳ Ｐゴシック" pitchFamily="-112" charset="-128"/>
              </a:rPr>
              <a:t>Συμπίεση της λίστας όρων</a:t>
            </a:r>
            <a:r>
              <a:rPr lang="en-US" sz="3600" dirty="0" smtClean="0">
                <a:ea typeface="ＭＳ Ｐゴシック" pitchFamily="-112" charset="-128"/>
              </a:rPr>
              <a:t>: </a:t>
            </a:r>
            <a:br>
              <a:rPr lang="en-US" sz="3600" dirty="0" smtClean="0">
                <a:ea typeface="ＭＳ Ｐゴシック" pitchFamily="-112" charset="-128"/>
              </a:rPr>
            </a:br>
            <a:r>
              <a:rPr lang="el-GR" sz="3600" dirty="0" smtClean="0">
                <a:ea typeface="ＭＳ Ｐゴシック" pitchFamily="-112" charset="-128"/>
              </a:rPr>
              <a:t>Λεξικό-ως-Σειρά-Χαρακτήρων </a:t>
            </a:r>
            <a:endParaRPr lang="en-US" sz="3600" dirty="0" smtClean="0">
              <a:ea typeface="ＭＳ Ｐゴシック" pitchFamily="-112" charset="-128"/>
            </a:endParaRPr>
          </a:p>
        </p:txBody>
      </p:sp>
      <p:sp>
        <p:nvSpPr>
          <p:cNvPr id="40964" name="Text Box 3"/>
          <p:cNvSpPr txBox="1">
            <a:spLocks noChangeArrowheads="1"/>
          </p:cNvSpPr>
          <p:nvPr/>
        </p:nvSpPr>
        <p:spPr bwMode="auto">
          <a:xfrm>
            <a:off x="2286000" y="3200400"/>
            <a:ext cx="6599238" cy="406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 sz="2000">
                <a:latin typeface="Times New Roman" pitchFamily="-112" charset="0"/>
              </a:rPr>
              <a:t>….systilesyzygeticsyzygialsyzygyszaibelyiteszczecinszomo….</a:t>
            </a:r>
            <a:endParaRPr lang="en-US" sz="1600">
              <a:latin typeface="Times New Roman" pitchFamily="-112" charset="0"/>
            </a:endParaRPr>
          </a:p>
        </p:txBody>
      </p:sp>
      <p:graphicFrame>
        <p:nvGraphicFramePr>
          <p:cNvPr id="40962" name="Object 0"/>
          <p:cNvGraphicFramePr>
            <a:graphicFrameLocks noChangeAspect="1"/>
          </p:cNvGraphicFramePr>
          <p:nvPr/>
        </p:nvGraphicFramePr>
        <p:xfrm>
          <a:off x="230188" y="4017963"/>
          <a:ext cx="3219450" cy="197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53" name="Document" r:id="rId4" imgW="6403848" imgH="3941064" progId="Word.Document.8">
                  <p:embed/>
                </p:oleObj>
              </mc:Choice>
              <mc:Fallback>
                <p:oleObj name="Document" r:id="rId4" imgW="6403848" imgH="3941064" progId="Word.Document.8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8" y="4017963"/>
                        <a:ext cx="3219450" cy="1970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2901950" y="4633913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 flipH="1" flipV="1">
            <a:off x="3587750" y="3871913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Line 7"/>
          <p:cNvSpPr>
            <a:spLocks noChangeShapeType="1"/>
          </p:cNvSpPr>
          <p:nvPr/>
        </p:nvSpPr>
        <p:spPr bwMode="auto">
          <a:xfrm flipH="1" flipV="1">
            <a:off x="2749550" y="3567113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>
            <a:off x="2901950" y="493871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V="1">
            <a:off x="3892550" y="3795713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 flipV="1">
            <a:off x="3511550" y="3567113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>
            <a:off x="2901950" y="5319713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V="1">
            <a:off x="4349750" y="3567113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>
            <a:off x="2901950" y="5776913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V="1">
            <a:off x="5187950" y="3567113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AutoShape 16"/>
          <p:cNvSpPr>
            <a:spLocks noChangeArrowheads="1"/>
          </p:cNvSpPr>
          <p:nvPr/>
        </p:nvSpPr>
        <p:spPr bwMode="auto">
          <a:xfrm>
            <a:off x="6254750" y="3719513"/>
            <a:ext cx="2741613" cy="1096962"/>
          </a:xfrm>
          <a:prstGeom prst="upArrowCallout">
            <a:avLst>
              <a:gd name="adj1" fmla="val 62482"/>
              <a:gd name="adj2" fmla="val 62482"/>
              <a:gd name="adj3" fmla="val 16667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l-GR" sz="1400" dirty="0" smtClean="0">
                <a:latin typeface="Times New Roman" pitchFamily="-112" charset="0"/>
              </a:rPr>
              <a:t>Συνολικό μήκος της σειράς</a:t>
            </a:r>
            <a:r>
              <a:rPr lang="el-GR" sz="1400" dirty="0">
                <a:latin typeface="Times New Roman" pitchFamily="-112" charset="0"/>
              </a:rPr>
              <a:t> </a:t>
            </a:r>
            <a:r>
              <a:rPr lang="el-GR" sz="1400" dirty="0" smtClean="0">
                <a:latin typeface="Times New Roman" pitchFamily="-112" charset="0"/>
              </a:rPr>
              <a:t>(</a:t>
            </a:r>
            <a:r>
              <a:rPr lang="en-US" sz="1400" dirty="0" smtClean="0">
                <a:latin typeface="Times New Roman" pitchFamily="-112" charset="0"/>
              </a:rPr>
              <a:t>string</a:t>
            </a:r>
            <a:r>
              <a:rPr lang="el-GR" sz="1400" dirty="0" smtClean="0">
                <a:latin typeface="Times New Roman" pitchFamily="-112" charset="0"/>
              </a:rPr>
              <a:t>)</a:t>
            </a:r>
            <a:r>
              <a:rPr lang="en-US" sz="1400" dirty="0" smtClean="0">
                <a:latin typeface="Times New Roman" pitchFamily="-112" charset="0"/>
              </a:rPr>
              <a:t> </a:t>
            </a:r>
            <a:r>
              <a:rPr lang="en-US" sz="1400" dirty="0">
                <a:latin typeface="Times New Roman" pitchFamily="-112" charset="0"/>
              </a:rPr>
              <a:t>=</a:t>
            </a:r>
          </a:p>
          <a:p>
            <a:pPr algn="ctr" eaLnBrk="0" hangingPunct="0"/>
            <a:r>
              <a:rPr lang="en-US" sz="1400" dirty="0">
                <a:latin typeface="Times New Roman" pitchFamily="-112" charset="0"/>
              </a:rPr>
              <a:t>400K x 8B = 3.2MB</a:t>
            </a:r>
          </a:p>
        </p:txBody>
      </p:sp>
      <p:sp>
        <p:nvSpPr>
          <p:cNvPr id="40976" name="AutoShape 17"/>
          <p:cNvSpPr>
            <a:spLocks noChangeArrowheads="1"/>
          </p:cNvSpPr>
          <p:nvPr/>
        </p:nvSpPr>
        <p:spPr bwMode="auto">
          <a:xfrm>
            <a:off x="5264150" y="5167313"/>
            <a:ext cx="3748088" cy="1096962"/>
          </a:xfrm>
          <a:prstGeom prst="leftArrowCallout">
            <a:avLst>
              <a:gd name="adj1" fmla="val 25000"/>
              <a:gd name="adj2" fmla="val 25000"/>
              <a:gd name="adj3" fmla="val 56946"/>
              <a:gd name="adj4" fmla="val 71157"/>
            </a:avLst>
          </a:prstGeom>
          <a:solidFill>
            <a:srgbClr val="00CC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l-GR" dirty="0" smtClean="0">
                <a:latin typeface="Times New Roman" pitchFamily="-112" charset="0"/>
              </a:rPr>
              <a:t>Δείκτες για </a:t>
            </a:r>
            <a:r>
              <a:rPr lang="en-US" dirty="0" smtClean="0">
                <a:latin typeface="Times New Roman" pitchFamily="-112" charset="0"/>
              </a:rPr>
              <a:t>3.2M</a:t>
            </a:r>
            <a:endParaRPr lang="en-US" dirty="0">
              <a:latin typeface="Times New Roman" pitchFamily="-112" charset="0"/>
            </a:endParaRPr>
          </a:p>
          <a:p>
            <a:pPr algn="ctr" eaLnBrk="0" hangingPunct="0"/>
            <a:r>
              <a:rPr lang="el-GR" dirty="0" smtClean="0">
                <a:latin typeface="Times New Roman" pitchFamily="-112" charset="0"/>
              </a:rPr>
              <a:t>θέσεις</a:t>
            </a:r>
            <a:r>
              <a:rPr lang="en-US" dirty="0" smtClean="0">
                <a:latin typeface="Times New Roman" pitchFamily="-112" charset="0"/>
              </a:rPr>
              <a:t>: </a:t>
            </a:r>
            <a:r>
              <a:rPr lang="en-US" dirty="0">
                <a:latin typeface="Times New Roman" pitchFamily="-112" charset="0"/>
              </a:rPr>
              <a:t>log</a:t>
            </a:r>
            <a:r>
              <a:rPr lang="en-US" baseline="-25000" dirty="0">
                <a:latin typeface="Times New Roman" pitchFamily="-112" charset="0"/>
              </a:rPr>
              <a:t>2</a:t>
            </a:r>
            <a:r>
              <a:rPr lang="en-US" dirty="0">
                <a:latin typeface="Times New Roman" pitchFamily="-112" charset="0"/>
              </a:rPr>
              <a:t>3.2M =</a:t>
            </a:r>
          </a:p>
          <a:p>
            <a:pPr algn="ctr" eaLnBrk="0" hangingPunct="0"/>
            <a:r>
              <a:rPr lang="en-US" dirty="0">
                <a:latin typeface="Times New Roman" pitchFamily="-112" charset="0"/>
              </a:rPr>
              <a:t>22bits = 3bytes</a:t>
            </a:r>
          </a:p>
        </p:txBody>
      </p:sp>
      <p:sp>
        <p:nvSpPr>
          <p:cNvPr id="40977" name="Rectangle 18"/>
          <p:cNvSpPr>
            <a:spLocks noChangeArrowheads="1"/>
          </p:cNvSpPr>
          <p:nvPr/>
        </p:nvSpPr>
        <p:spPr bwMode="auto">
          <a:xfrm>
            <a:off x="228600" y="1523999"/>
            <a:ext cx="87010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A50021"/>
              </a:buClr>
              <a:buSzPct val="60000"/>
            </a:pPr>
            <a:r>
              <a:rPr lang="el-GR" sz="2600" dirty="0" smtClean="0">
                <a:latin typeface="+mn-lt"/>
              </a:rPr>
              <a:t>Αποθήκευσε το λεξικό ως ένα </a:t>
            </a:r>
            <a:r>
              <a:rPr lang="en-US" sz="2600" dirty="0" smtClean="0">
                <a:latin typeface="+mn-lt"/>
              </a:rPr>
              <a:t>(</a:t>
            </a:r>
            <a:r>
              <a:rPr lang="el-GR" sz="2600" dirty="0" smtClean="0">
                <a:latin typeface="+mn-lt"/>
              </a:rPr>
              <a:t>μεγάλο</a:t>
            </a:r>
            <a:r>
              <a:rPr lang="en-US" sz="2600" dirty="0" smtClean="0">
                <a:latin typeface="+mn-lt"/>
              </a:rPr>
              <a:t>) </a:t>
            </a:r>
            <a:r>
              <a:rPr lang="en-US" sz="2600" dirty="0">
                <a:latin typeface="+mn-lt"/>
              </a:rPr>
              <a:t>string </a:t>
            </a:r>
            <a:r>
              <a:rPr lang="el-GR" sz="2600" dirty="0" smtClean="0">
                <a:latin typeface="+mn-lt"/>
              </a:rPr>
              <a:t>χαρακτήρων</a:t>
            </a:r>
            <a:r>
              <a:rPr lang="en-US" sz="2600" dirty="0" smtClean="0">
                <a:latin typeface="+mn-lt"/>
              </a:rPr>
              <a:t>:</a:t>
            </a:r>
            <a:endParaRPr lang="el-GR" sz="2600" dirty="0">
              <a:latin typeface="+mn-lt"/>
            </a:endParaRPr>
          </a:p>
          <a:p>
            <a:pPr marL="285750" indent="-285750">
              <a:spcBef>
                <a:spcPct val="50000"/>
              </a:spcBef>
              <a:buClr>
                <a:srgbClr val="A50021"/>
              </a:buClr>
              <a:buSzPct val="60000"/>
              <a:buFont typeface="Wingdings" pitchFamily="2" charset="2"/>
              <a:buChar char="v"/>
            </a:pPr>
            <a:r>
              <a:rPr lang="el-GR" sz="1800" dirty="0" smtClean="0">
                <a:latin typeface="+mn-lt"/>
              </a:rPr>
              <a:t>Ένας δείκτης δείχνει στο τέλος της τρέχουσας λέξης (αρχή επόμενης) </a:t>
            </a:r>
          </a:p>
          <a:p>
            <a:pPr marL="285750" indent="-285750">
              <a:spcBef>
                <a:spcPct val="50000"/>
              </a:spcBef>
              <a:buClr>
                <a:srgbClr val="A50021"/>
              </a:buClr>
              <a:buSzPct val="60000"/>
              <a:buFont typeface="Wingdings" pitchFamily="2" charset="2"/>
              <a:buChar char="v"/>
            </a:pPr>
            <a:r>
              <a:rPr lang="el-GR" sz="1800" dirty="0" smtClean="0">
                <a:latin typeface="+mn-lt"/>
              </a:rPr>
              <a:t>Εξοικονόμηση 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60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%</a:t>
            </a:r>
            <a:r>
              <a:rPr lang="en-US" sz="1800" dirty="0">
                <a:latin typeface="+mn-lt"/>
              </a:rPr>
              <a:t> </a:t>
            </a:r>
            <a:r>
              <a:rPr lang="el-GR" sz="1800" dirty="0" smtClean="0">
                <a:latin typeface="+mn-lt"/>
              </a:rPr>
              <a:t>του χώρου</a:t>
            </a:r>
            <a:r>
              <a:rPr lang="en-US" sz="1800" dirty="0" smtClean="0">
                <a:latin typeface="+mn-lt"/>
              </a:rPr>
              <a:t>.</a:t>
            </a:r>
            <a:endParaRPr lang="en-US" sz="1800" dirty="0">
              <a:latin typeface="+mn-lt"/>
            </a:endParaRPr>
          </a:p>
        </p:txBody>
      </p:sp>
      <p:sp>
        <p:nvSpPr>
          <p:cNvPr id="4097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smtClean="0">
                <a:solidFill>
                  <a:srgbClr val="FBFCFF"/>
                </a:solidFill>
              </a:rPr>
              <a:t>Κεφ. </a:t>
            </a:r>
            <a:r>
              <a:rPr lang="en-US" sz="1600" dirty="0" smtClean="0">
                <a:solidFill>
                  <a:srgbClr val="FBFCFF"/>
                </a:solidFill>
              </a:rPr>
              <a:t>5.2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40979" name="Slide Number Placeholder 18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370A233-4CFB-4178-9990-FC324F5C5D7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22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97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Χώρος για το λεξικό ως </a:t>
            </a:r>
            <a:r>
              <a:rPr lang="en-US" dirty="0" smtClean="0">
                <a:ea typeface="ＭＳ Ｐゴシック" pitchFamily="-112" charset="-128"/>
              </a:rPr>
              <a:t>string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305800" cy="3810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4</a:t>
            </a:r>
            <a:r>
              <a:rPr lang="en-US" dirty="0" smtClean="0">
                <a:ea typeface="ＭＳ Ｐゴシック" pitchFamily="-112" charset="-128"/>
              </a:rPr>
              <a:t> bytes </a:t>
            </a:r>
            <a:r>
              <a:rPr lang="el-GR" dirty="0" smtClean="0">
                <a:ea typeface="ＭＳ Ｐゴシック" pitchFamily="-112" charset="-128"/>
              </a:rPr>
              <a:t>ανά όρο για το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Freq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4</a:t>
            </a:r>
            <a:r>
              <a:rPr lang="en-US" dirty="0" smtClean="0">
                <a:ea typeface="ＭＳ Ｐゴシック" pitchFamily="-112" charset="-128"/>
              </a:rPr>
              <a:t> bytes </a:t>
            </a:r>
            <a:r>
              <a:rPr lang="el-GR" dirty="0" smtClean="0">
                <a:ea typeface="ＭＳ Ｐゴシック" pitchFamily="-112" charset="-128"/>
              </a:rPr>
              <a:t>ανά όρο για δείκτες σε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Postings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  <a:p>
            <a:pPr eaLnBrk="1" hangingPunct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3</a:t>
            </a:r>
            <a:r>
              <a:rPr lang="en-US" dirty="0" smtClean="0">
                <a:ea typeface="ＭＳ Ｐゴシック" pitchFamily="-112" charset="-128"/>
              </a:rPr>
              <a:t> bytes </a:t>
            </a:r>
            <a:r>
              <a:rPr lang="el-GR" dirty="0" smtClean="0">
                <a:ea typeface="ＭＳ Ｐゴシック" pitchFamily="-112" charset="-128"/>
              </a:rPr>
              <a:t>ανά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term pointer</a:t>
            </a:r>
          </a:p>
          <a:p>
            <a:pPr eaLnBrk="1" hangingPunct="1"/>
            <a:r>
              <a:rPr lang="el-GR" dirty="0" smtClean="0">
                <a:ea typeface="ＭＳ Ｐゴシック" pitchFamily="-112" charset="-128"/>
              </a:rPr>
              <a:t>Κατά μέσο όρο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8</a:t>
            </a:r>
            <a:r>
              <a:rPr lang="en-US" dirty="0" smtClean="0">
                <a:ea typeface="ＭＳ Ｐゴシック" pitchFamily="-112" charset="-128"/>
              </a:rPr>
              <a:t> bytes </a:t>
            </a:r>
            <a:r>
              <a:rPr lang="el-GR" dirty="0" smtClean="0">
                <a:ea typeface="ＭＳ Ｐゴシック" pitchFamily="-112" charset="-128"/>
              </a:rPr>
              <a:t>ανά όρο στο </a:t>
            </a:r>
            <a:r>
              <a:rPr lang="en-US" dirty="0" smtClean="0">
                <a:ea typeface="ＭＳ Ｐゴシック" pitchFamily="-112" charset="-128"/>
              </a:rPr>
              <a:t>string</a:t>
            </a:r>
            <a:r>
              <a:rPr lang="el-GR" dirty="0" smtClean="0">
                <a:ea typeface="ＭＳ Ｐゴシック" pitchFamily="-112" charset="-128"/>
              </a:rPr>
              <a:t> (3.2ΜΒ)</a:t>
            </a:r>
            <a:endParaRPr lang="en-US" dirty="0" smtClean="0">
              <a:ea typeface="ＭＳ Ｐゴシック" pitchFamily="-112" charset="-128"/>
            </a:endParaRPr>
          </a:p>
          <a:p>
            <a:pPr eaLnBrk="1" hangingPunct="1"/>
            <a:r>
              <a:rPr lang="en-US" dirty="0" smtClean="0">
                <a:ea typeface="ＭＳ Ｐゴシック" pitchFamily="-112" charset="-128"/>
              </a:rPr>
              <a:t>400K </a:t>
            </a:r>
            <a:r>
              <a:rPr lang="el-GR" dirty="0" smtClean="0">
                <a:ea typeface="ＭＳ Ｐゴシック" pitchFamily="-112" charset="-128"/>
              </a:rPr>
              <a:t>όροι</a:t>
            </a:r>
            <a:r>
              <a:rPr lang="en-US" dirty="0" smtClean="0">
                <a:ea typeface="ＭＳ Ｐゴシック" pitchFamily="-112" charset="-128"/>
              </a:rPr>
              <a:t> x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19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dirty="0" smtClean="0">
                <a:ea typeface="ＭＳ Ｐゴシック" pitchFamily="-112" charset="-128"/>
                <a:sym typeface="Symbol" pitchFamily="-112" charset="2"/>
              </a:rPr>
              <a:t> 7.6 MB (</a:t>
            </a:r>
            <a:r>
              <a:rPr lang="el-GR" dirty="0" smtClean="0">
                <a:ea typeface="ＭＳ Ｐゴシック" pitchFamily="-112" charset="-128"/>
                <a:sym typeface="Symbol" pitchFamily="-112" charset="2"/>
              </a:rPr>
              <a:t>έναντι</a:t>
            </a:r>
            <a:r>
              <a:rPr lang="en-US" dirty="0" smtClean="0">
                <a:ea typeface="ＭＳ Ｐゴシック" pitchFamily="-112" charset="-128"/>
                <a:sym typeface="Symbol" pitchFamily="-112" charset="2"/>
              </a:rPr>
              <a:t> 11.2MB </a:t>
            </a:r>
            <a:r>
              <a:rPr lang="el-GR" dirty="0" smtClean="0">
                <a:ea typeface="ＭＳ Ｐゴシック" pitchFamily="-112" charset="-128"/>
                <a:sym typeface="Symbol" pitchFamily="-112" charset="2"/>
              </a:rPr>
              <a:t>για σταθερό μήκος λέξης</a:t>
            </a:r>
            <a:r>
              <a:rPr lang="en-US" dirty="0" smtClean="0">
                <a:ea typeface="ＭＳ Ｐゴシック" pitchFamily="-112" charset="-128"/>
                <a:sym typeface="Symbol" pitchFamily="-112" charset="2"/>
              </a:rPr>
              <a:t>)</a:t>
            </a:r>
            <a:endParaRPr lang="el-GR" dirty="0" smtClean="0">
              <a:ea typeface="ＭＳ Ｐゴシック" pitchFamily="-112" charset="-128"/>
              <a:sym typeface="Symbol" pitchFamily="-112" charset="2"/>
            </a:endParaRPr>
          </a:p>
          <a:p>
            <a:pPr eaLnBrk="1" hangingPunct="1">
              <a:buNone/>
            </a:pP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4198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4199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55D9A7EB-2613-4B15-8E56-371E57FA4CFC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23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86600" y="2209800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  <a:sym typeface="Symbol" pitchFamily="-112" charset="2"/>
              </a:rPr>
              <a:t>Κατά μέσο όρο: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n-lt"/>
                <a:sym typeface="Symbol" pitchFamily="-112" charset="2"/>
              </a:rPr>
              <a:t>11</a:t>
            </a:r>
            <a:r>
              <a:rPr lang="en-US" dirty="0" smtClean="0">
                <a:latin typeface="+mn-lt"/>
                <a:sym typeface="Symbol" pitchFamily="-112" charset="2"/>
              </a:rPr>
              <a:t>bytes/term</a:t>
            </a:r>
            <a:endParaRPr lang="el-GR" dirty="0">
              <a:latin typeface="+mn-lt"/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6553200" y="2286000"/>
            <a:ext cx="457200" cy="1219200"/>
          </a:xfrm>
          <a:prstGeom prst="rightBrac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217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3336925" y="5181600"/>
            <a:ext cx="282308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 dirty="0" smtClean="0">
                <a:latin typeface="+mn-lt"/>
                <a:sym typeface="Symbol" pitchFamily="-112" charset="2"/>
              </a:rPr>
              <a:t> </a:t>
            </a:r>
            <a:r>
              <a:rPr lang="el-GR" dirty="0" smtClean="0">
                <a:latin typeface="+mn-lt"/>
                <a:sym typeface="Symbol" pitchFamily="-112" charset="2"/>
              </a:rPr>
              <a:t>Κερδίζουμε 3 </a:t>
            </a:r>
            <a:r>
              <a:rPr lang="en-US" dirty="0" smtClean="0">
                <a:latin typeface="+mn-lt"/>
                <a:sym typeface="Symbol" pitchFamily="-112" charset="2"/>
              </a:rPr>
              <a:t>bytes</a:t>
            </a:r>
            <a:endParaRPr lang="en-US" dirty="0">
              <a:latin typeface="+mn-lt"/>
              <a:sym typeface="Symbol" pitchFamily="-112" charset="2"/>
            </a:endParaRPr>
          </a:p>
          <a:p>
            <a:r>
              <a:rPr lang="en-US" dirty="0">
                <a:latin typeface="+mn-lt"/>
                <a:sym typeface="Symbol" pitchFamily="-112" charset="2"/>
              </a:rPr>
              <a:t> </a:t>
            </a:r>
            <a:r>
              <a:rPr lang="el-GR" dirty="0" smtClean="0">
                <a:latin typeface="+mn-lt"/>
                <a:sym typeface="Symbol" pitchFamily="-112" charset="2"/>
              </a:rPr>
              <a:t>για</a:t>
            </a:r>
            <a:r>
              <a:rPr lang="en-US" dirty="0" smtClean="0">
                <a:latin typeface="+mn-lt"/>
                <a:sym typeface="Symbol" pitchFamily="-112" charset="2"/>
              </a:rPr>
              <a:t> k - 1</a:t>
            </a:r>
            <a:r>
              <a:rPr lang="el-GR" dirty="0" smtClean="0">
                <a:latin typeface="+mn-lt"/>
                <a:sym typeface="Symbol" pitchFamily="-112" charset="2"/>
              </a:rPr>
              <a:t> </a:t>
            </a:r>
            <a:endParaRPr lang="en-US" dirty="0" smtClean="0">
              <a:latin typeface="+mn-lt"/>
              <a:sym typeface="Symbol" pitchFamily="-112" charset="2"/>
            </a:endParaRPr>
          </a:p>
          <a:p>
            <a:r>
              <a:rPr lang="en-US" dirty="0" smtClean="0">
                <a:latin typeface="+mn-lt"/>
                <a:sym typeface="Symbol" pitchFamily="-112" charset="2"/>
              </a:rPr>
              <a:t> </a:t>
            </a:r>
            <a:r>
              <a:rPr lang="el-GR" dirty="0" smtClean="0">
                <a:latin typeface="+mn-lt"/>
                <a:sym typeface="Symbol" pitchFamily="-112" charset="2"/>
              </a:rPr>
              <a:t>δείκτες</a:t>
            </a:r>
            <a:r>
              <a:rPr lang="en-US" dirty="0" smtClean="0">
                <a:latin typeface="Times New Roman" pitchFamily="-112" charset="0"/>
                <a:sym typeface="Symbol" pitchFamily="-112" charset="2"/>
              </a:rPr>
              <a:t>.</a:t>
            </a:r>
            <a:endParaRPr lang="en-US" dirty="0">
              <a:latin typeface="Times New Roman" pitchFamily="-112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Blocking</a:t>
            </a:r>
            <a:r>
              <a:rPr lang="el-GR" dirty="0" smtClean="0">
                <a:ea typeface="ＭＳ Ｐゴシック" pitchFamily="-112" charset="-128"/>
              </a:rPr>
              <a:t> (Δείκτες σε ομάδες)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1" y="1371600"/>
            <a:ext cx="8001000" cy="25146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Διαίρεσε το </a:t>
            </a:r>
            <a:r>
              <a:rPr lang="en-US" dirty="0" smtClean="0">
                <a:ea typeface="ＭＳ Ｐゴシック" pitchFamily="-112" charset="-128"/>
              </a:rPr>
              <a:t>string </a:t>
            </a:r>
            <a:r>
              <a:rPr lang="el-GR" dirty="0" smtClean="0">
                <a:ea typeface="ＭＳ Ｐゴシック" pitchFamily="-112" charset="-128"/>
              </a:rPr>
              <a:t>σε ομάδες </a:t>
            </a:r>
            <a:r>
              <a:rPr lang="en-US" dirty="0" smtClean="0">
                <a:ea typeface="ＭＳ Ｐゴシック" pitchFamily="-112" charset="-128"/>
              </a:rPr>
              <a:t>(blocks) </a:t>
            </a:r>
            <a:r>
              <a:rPr lang="el-GR" dirty="0" smtClean="0">
                <a:ea typeface="ＭＳ Ｐゴシック" pitchFamily="-112" charset="-128"/>
              </a:rPr>
              <a:t>των 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k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όρων</a:t>
            </a:r>
          </a:p>
          <a:p>
            <a:pPr eaLnBrk="1" hangingPunct="1"/>
            <a:r>
              <a:rPr lang="el-GR" dirty="0" smtClean="0">
                <a:ea typeface="ＭＳ Ｐゴシック" pitchFamily="-112" charset="-128"/>
              </a:rPr>
              <a:t>Διατήρησε ένα δείκτη σε κάθε ομάδα</a:t>
            </a:r>
            <a:endParaRPr lang="en-US" dirty="0" smtClean="0">
              <a:ea typeface="ＭＳ Ｐゴシック" pitchFamily="-112" charset="-128"/>
            </a:endParaRPr>
          </a:p>
          <a:p>
            <a:pPr lvl="1" eaLnBrk="1" hangingPunct="1"/>
            <a:r>
              <a:rPr lang="el-GR" dirty="0" smtClean="0">
                <a:ea typeface="ＭＳ Ｐゴシック" pitchFamily="-112" charset="-128"/>
              </a:rPr>
              <a:t>Παράδειγμα</a:t>
            </a:r>
            <a:r>
              <a:rPr lang="en-US" dirty="0" smtClean="0">
                <a:ea typeface="ＭＳ Ｐゴシック" pitchFamily="-112" charset="-128"/>
              </a:rPr>
              <a:t>: </a:t>
            </a:r>
            <a:r>
              <a:rPr lang="en-US" i="1" dirty="0" smtClean="0">
                <a:ea typeface="ＭＳ Ｐゴシック" pitchFamily="-112" charset="-128"/>
              </a:rPr>
              <a:t>k</a:t>
            </a:r>
            <a:r>
              <a:rPr lang="el-GR" i="1" dirty="0" smtClean="0">
                <a:ea typeface="ＭＳ Ｐゴシック" pitchFamily="-112" charset="-128"/>
              </a:rPr>
              <a:t> </a:t>
            </a:r>
            <a:r>
              <a:rPr lang="en-US" i="1" dirty="0" smtClean="0">
                <a:ea typeface="ＭＳ Ｐゴシック" pitchFamily="-112" charset="-128"/>
              </a:rPr>
              <a:t>=</a:t>
            </a:r>
            <a:r>
              <a:rPr lang="el-GR" i="1" dirty="0" smtClean="0">
                <a:ea typeface="ＭＳ Ｐゴシック" pitchFamily="-112" charset="-128"/>
              </a:rPr>
              <a:t> </a:t>
            </a:r>
            <a:r>
              <a:rPr lang="en-US" dirty="0" smtClean="0">
                <a:ea typeface="ＭＳ Ｐゴシック" pitchFamily="-112" charset="-128"/>
              </a:rPr>
              <a:t>4.</a:t>
            </a:r>
          </a:p>
          <a:p>
            <a:pPr eaLnBrk="1" hangingPunct="1"/>
            <a:r>
              <a:rPr lang="el-GR" dirty="0" smtClean="0">
                <a:ea typeface="ＭＳ Ｐゴシック" pitchFamily="-112" charset="-128"/>
              </a:rPr>
              <a:t>Χρειαζόμαστε και το μήκος του όρου</a:t>
            </a:r>
            <a:r>
              <a:rPr lang="en-US" dirty="0" smtClean="0">
                <a:ea typeface="ＭＳ Ｐゴシック" pitchFamily="-112" charset="-128"/>
              </a:rPr>
              <a:t> (1 extra byte)</a:t>
            </a:r>
          </a:p>
        </p:txBody>
      </p:sp>
      <p:sp>
        <p:nvSpPr>
          <p:cNvPr id="43013" name="Text Box 4"/>
          <p:cNvSpPr txBox="1">
            <a:spLocks noChangeArrowheads="1"/>
          </p:cNvSpPr>
          <p:nvPr/>
        </p:nvSpPr>
        <p:spPr bwMode="auto">
          <a:xfrm>
            <a:off x="1452563" y="3276600"/>
            <a:ext cx="7429500" cy="406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 sz="2000" dirty="0">
                <a:latin typeface="Times New Roman" pitchFamily="-112" charset="0"/>
              </a:rPr>
              <a:t>….</a:t>
            </a:r>
            <a:r>
              <a:rPr lang="en-US" sz="2000" b="1" dirty="0">
                <a:solidFill>
                  <a:srgbClr val="990033"/>
                </a:solidFill>
                <a:latin typeface="Times New Roman" pitchFamily="-112" charset="0"/>
              </a:rPr>
              <a:t>7</a:t>
            </a:r>
            <a:r>
              <a:rPr lang="en-US" sz="2000" b="1" i="1" dirty="0">
                <a:latin typeface="Times New Roman" pitchFamily="-112" charset="0"/>
              </a:rPr>
              <a:t>systile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9</a:t>
            </a:r>
            <a:r>
              <a:rPr lang="en-US" sz="2000" b="1" i="1" dirty="0">
                <a:latin typeface="Times New Roman" pitchFamily="-112" charset="0"/>
              </a:rPr>
              <a:t>syzygetic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8</a:t>
            </a:r>
            <a:r>
              <a:rPr lang="en-US" sz="2000" b="1" i="1" dirty="0">
                <a:latin typeface="Times New Roman" pitchFamily="-112" charset="0"/>
              </a:rPr>
              <a:t>syzygial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6</a:t>
            </a:r>
            <a:r>
              <a:rPr lang="en-US" sz="2000" b="1" i="1" dirty="0">
                <a:latin typeface="Times New Roman" pitchFamily="-112" charset="0"/>
              </a:rPr>
              <a:t>syzygy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11</a:t>
            </a:r>
            <a:r>
              <a:rPr lang="en-US" sz="2000" b="1" i="1" dirty="0">
                <a:latin typeface="Times New Roman" pitchFamily="-112" charset="0"/>
              </a:rPr>
              <a:t>szaibelyite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8</a:t>
            </a:r>
            <a:r>
              <a:rPr lang="en-US" sz="2000" b="1" i="1" dirty="0">
                <a:latin typeface="Times New Roman" pitchFamily="-112" charset="0"/>
              </a:rPr>
              <a:t>szczecin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9</a:t>
            </a:r>
            <a:r>
              <a:rPr lang="en-US" sz="2000" b="1" i="1" dirty="0">
                <a:latin typeface="Times New Roman" pitchFamily="-112" charset="0"/>
              </a:rPr>
              <a:t>szomo</a:t>
            </a:r>
            <a:r>
              <a:rPr lang="en-US" sz="2000" dirty="0">
                <a:latin typeface="Times New Roman" pitchFamily="-112" charset="0"/>
              </a:rPr>
              <a:t>….</a:t>
            </a:r>
            <a:endParaRPr lang="en-US" sz="1600" dirty="0">
              <a:latin typeface="Times New Roman" pitchFamily="-112" charset="0"/>
            </a:endParaRPr>
          </a:p>
        </p:txBody>
      </p:sp>
      <p:graphicFrame>
        <p:nvGraphicFramePr>
          <p:cNvPr id="43010" name="Object 1024"/>
          <p:cNvGraphicFramePr>
            <a:graphicFrameLocks noChangeAspect="1"/>
          </p:cNvGraphicFramePr>
          <p:nvPr/>
        </p:nvGraphicFramePr>
        <p:xfrm>
          <a:off x="147638" y="4483100"/>
          <a:ext cx="3317875" cy="233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77" name="Document" r:id="rId4" imgW="6598920" imgH="4687824" progId="Word.Document.8">
                  <p:embed/>
                </p:oleObj>
              </mc:Choice>
              <mc:Fallback>
                <p:oleObj name="Document" r:id="rId4" imgW="6598920" imgH="4687824" progId="Word.Document.8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8" y="4483100"/>
                        <a:ext cx="3317875" cy="2332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4" name="Line 6"/>
          <p:cNvSpPr>
            <a:spLocks noChangeShapeType="1"/>
          </p:cNvSpPr>
          <p:nvPr/>
        </p:nvSpPr>
        <p:spPr bwMode="auto">
          <a:xfrm>
            <a:off x="2743200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auto">
          <a:xfrm flipV="1">
            <a:off x="3505200" y="4343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 flipH="1" flipV="1">
            <a:off x="1981200" y="3657600"/>
            <a:ext cx="1524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2743200" y="64770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 flipV="1">
            <a:off x="5715000" y="36576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0" name="AutoShape 12"/>
          <p:cNvSpPr>
            <a:spLocks noChangeArrowheads="1"/>
          </p:cNvSpPr>
          <p:nvPr/>
        </p:nvSpPr>
        <p:spPr bwMode="auto">
          <a:xfrm>
            <a:off x="6021388" y="5257800"/>
            <a:ext cx="2741612" cy="914400"/>
          </a:xfrm>
          <a:prstGeom prst="leftArrowCallout">
            <a:avLst>
              <a:gd name="adj1" fmla="val 25000"/>
              <a:gd name="adj2" fmla="val 25000"/>
              <a:gd name="adj3" fmla="val 54138"/>
              <a:gd name="adj4" fmla="val 70444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l-GR" sz="1600" dirty="0" smtClean="0">
                <a:latin typeface="Times New Roman" pitchFamily="-112" charset="0"/>
              </a:rPr>
              <a:t>Χάνουμε</a:t>
            </a:r>
            <a:r>
              <a:rPr lang="en-US" sz="1600" dirty="0" smtClean="0">
                <a:latin typeface="Times New Roman" pitchFamily="-112" charset="0"/>
              </a:rPr>
              <a:t> </a:t>
            </a:r>
            <a:r>
              <a:rPr lang="en-US" sz="1600" dirty="0">
                <a:latin typeface="Times New Roman" pitchFamily="-112" charset="0"/>
              </a:rPr>
              <a:t>4 </a:t>
            </a:r>
            <a:r>
              <a:rPr lang="el-GR" sz="1600" dirty="0" smtClean="0">
                <a:latin typeface="Times New Roman" pitchFamily="-112" charset="0"/>
              </a:rPr>
              <a:t>(</a:t>
            </a:r>
            <a:r>
              <a:rPr lang="en-US" sz="1600" dirty="0" smtClean="0">
                <a:latin typeface="Times New Roman" pitchFamily="-112" charset="0"/>
              </a:rPr>
              <a:t>k) bytes </a:t>
            </a:r>
            <a:r>
              <a:rPr lang="el-GR" sz="1600" dirty="0" smtClean="0">
                <a:latin typeface="Times New Roman" pitchFamily="-112" charset="0"/>
              </a:rPr>
              <a:t>για</a:t>
            </a:r>
          </a:p>
          <a:p>
            <a:pPr algn="ctr" eaLnBrk="0" hangingPunct="0"/>
            <a:r>
              <a:rPr lang="el-GR" sz="1600" dirty="0" smtClean="0">
                <a:latin typeface="Times New Roman" pitchFamily="-112" charset="0"/>
              </a:rPr>
              <a:t> το μήκος του όρου</a:t>
            </a:r>
            <a:endParaRPr lang="en-US" sz="1600" dirty="0">
              <a:latin typeface="Times New Roman" pitchFamily="-112" charset="0"/>
            </a:endParaRPr>
          </a:p>
        </p:txBody>
      </p:sp>
      <p:sp>
        <p:nvSpPr>
          <p:cNvPr id="43021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43022" name="Slide Number Placeholder 1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00D64B99-4F3B-42D5-B5DD-70553AB09547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24</a:t>
            </a:fld>
            <a:endParaRPr lang="en-US" sz="1200" dirty="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48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Blocking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Συνολικό όφελος για </a:t>
            </a:r>
            <a:r>
              <a:rPr lang="en-US" dirty="0" smtClean="0">
                <a:ea typeface="ＭＳ Ｐゴシック" pitchFamily="-112" charset="-128"/>
              </a:rPr>
              <a:t>block size </a:t>
            </a:r>
            <a:r>
              <a:rPr lang="en-US" i="1" dirty="0" smtClean="0">
                <a:ea typeface="ＭＳ Ｐゴシック" pitchFamily="-112" charset="-128"/>
              </a:rPr>
              <a:t>k</a:t>
            </a:r>
            <a:r>
              <a:rPr lang="en-US" dirty="0" smtClean="0">
                <a:ea typeface="ＭＳ Ｐゴシック" pitchFamily="-112" charset="-128"/>
              </a:rPr>
              <a:t> = 4</a:t>
            </a:r>
          </a:p>
          <a:p>
            <a:pPr eaLnBrk="1" hangingPunct="1"/>
            <a:r>
              <a:rPr lang="el-GR" dirty="0" smtClean="0">
                <a:ea typeface="ＭＳ Ｐゴシック" pitchFamily="-112" charset="-128"/>
              </a:rPr>
              <a:t>Χωρίς </a:t>
            </a:r>
            <a:r>
              <a:rPr lang="en-US" dirty="0" smtClean="0">
                <a:ea typeface="ＭＳ Ｐゴシック" pitchFamily="-112" charset="-128"/>
              </a:rPr>
              <a:t>blocking 3 bytes/pointer 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3 x 4 = 12 bytes, (</a:t>
            </a:r>
            <a:r>
              <a:rPr lang="el-GR" dirty="0" smtClean="0">
                <a:ea typeface="ＭＳ Ｐゴシック" pitchFamily="-112" charset="-128"/>
              </a:rPr>
              <a:t>ανά </a:t>
            </a:r>
            <a:r>
              <a:rPr lang="en-US" dirty="0" smtClean="0">
                <a:ea typeface="ＭＳ Ｐゴシック" pitchFamily="-112" charset="-128"/>
              </a:rPr>
              <a:t>block)</a:t>
            </a:r>
          </a:p>
          <a:p>
            <a:pPr eaLnBrk="1" hangingPunct="1">
              <a:buFont typeface="Wingdings" pitchFamily="-112" charset="2"/>
              <a:buNone/>
            </a:pPr>
            <a:r>
              <a:rPr lang="el-GR" dirty="0" smtClean="0">
                <a:ea typeface="ＭＳ Ｐゴシック" pitchFamily="-112" charset="-128"/>
              </a:rPr>
              <a:t>Τώρα </a:t>
            </a:r>
            <a:r>
              <a:rPr lang="en-US" dirty="0" smtClean="0">
                <a:ea typeface="ＭＳ Ｐゴシック" pitchFamily="-112" charset="-128"/>
              </a:rPr>
              <a:t>3 + 4 = 7 bytes.</a:t>
            </a:r>
          </a:p>
        </p:txBody>
      </p:sp>
      <p:sp>
        <p:nvSpPr>
          <p:cNvPr id="1217540" name="Text Box 4"/>
          <p:cNvSpPr txBox="1">
            <a:spLocks noChangeArrowheads="1"/>
          </p:cNvSpPr>
          <p:nvPr/>
        </p:nvSpPr>
        <p:spPr bwMode="auto">
          <a:xfrm>
            <a:off x="304800" y="3865418"/>
            <a:ext cx="85058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2800" dirty="0" smtClean="0">
                <a:solidFill>
                  <a:srgbClr val="357E69"/>
                </a:solidFill>
                <a:latin typeface="Calibri" pitchFamily="-112" charset="0"/>
              </a:rPr>
              <a:t>Εξοικονόμηση ακόμα </a:t>
            </a:r>
            <a:r>
              <a:rPr lang="en-US" sz="2800" dirty="0" smtClean="0">
                <a:solidFill>
                  <a:srgbClr val="357E69"/>
                </a:solidFill>
                <a:latin typeface="Calibri" pitchFamily="-112" charset="0"/>
              </a:rPr>
              <a:t>~0.5MB</a:t>
            </a:r>
            <a:r>
              <a:rPr lang="en-US" sz="2800" dirty="0">
                <a:solidFill>
                  <a:srgbClr val="357E69"/>
                </a:solidFill>
                <a:latin typeface="Calibri" pitchFamily="-112" charset="0"/>
              </a:rPr>
              <a:t>. </a:t>
            </a:r>
            <a:r>
              <a:rPr lang="el-GR" sz="2800" dirty="0" smtClean="0">
                <a:solidFill>
                  <a:srgbClr val="357E69"/>
                </a:solidFill>
                <a:latin typeface="Calibri" pitchFamily="-112" charset="0"/>
              </a:rPr>
              <a:t>Ελάττωση του μεγέθους του ευρετηρίου από </a:t>
            </a:r>
            <a:r>
              <a:rPr lang="en-US" sz="2800" dirty="0" smtClean="0">
                <a:solidFill>
                  <a:srgbClr val="357E69"/>
                </a:solidFill>
                <a:latin typeface="Calibri" pitchFamily="-112" charset="0"/>
              </a:rPr>
              <a:t>7.6 </a:t>
            </a:r>
            <a:r>
              <a:rPr lang="en-US" sz="2800" dirty="0">
                <a:solidFill>
                  <a:srgbClr val="357E69"/>
                </a:solidFill>
                <a:latin typeface="Calibri" pitchFamily="-112" charset="0"/>
              </a:rPr>
              <a:t>MB </a:t>
            </a:r>
            <a:r>
              <a:rPr lang="el-GR" sz="2800" dirty="0" smtClean="0">
                <a:solidFill>
                  <a:srgbClr val="357E69"/>
                </a:solidFill>
                <a:latin typeface="Calibri" pitchFamily="-112" charset="0"/>
              </a:rPr>
              <a:t>σε</a:t>
            </a:r>
            <a:r>
              <a:rPr lang="en-US" sz="2800" dirty="0" smtClean="0">
                <a:solidFill>
                  <a:srgbClr val="357E69"/>
                </a:solidFill>
                <a:latin typeface="Calibri" pitchFamily="-112" charset="0"/>
              </a:rPr>
              <a:t> </a:t>
            </a:r>
            <a:r>
              <a:rPr lang="en-US" sz="2800" dirty="0">
                <a:solidFill>
                  <a:srgbClr val="357E69"/>
                </a:solidFill>
                <a:latin typeface="Calibri" pitchFamily="-112" charset="0"/>
              </a:rPr>
              <a:t>7.1 MB</a:t>
            </a:r>
            <a:r>
              <a:rPr lang="en-US" sz="2800" dirty="0" smtClean="0">
                <a:solidFill>
                  <a:srgbClr val="357E69"/>
                </a:solidFill>
                <a:latin typeface="Calibri" pitchFamily="-112" charset="0"/>
              </a:rPr>
              <a:t>.</a:t>
            </a:r>
            <a:endParaRPr lang="en-US" sz="2800" dirty="0">
              <a:solidFill>
                <a:srgbClr val="357E69"/>
              </a:solidFill>
              <a:latin typeface="Calibri" pitchFamily="-112" charset="0"/>
            </a:endParaRPr>
          </a:p>
        </p:txBody>
      </p:sp>
      <p:sp>
        <p:nvSpPr>
          <p:cNvPr id="1217541" name="Text Box 5"/>
          <p:cNvSpPr txBox="1">
            <a:spLocks noChangeArrowheads="1"/>
          </p:cNvSpPr>
          <p:nvPr/>
        </p:nvSpPr>
        <p:spPr bwMode="auto">
          <a:xfrm>
            <a:off x="1904999" y="5105400"/>
            <a:ext cx="578421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marL="457200" indent="-457200" eaLnBrk="1" hangingPunct="1">
              <a:buFont typeface="Wingdings" pitchFamily="2" charset="2"/>
              <a:buChar char="§"/>
            </a:pPr>
            <a:r>
              <a:rPr lang="el-GR" sz="3200" dirty="0" smtClean="0">
                <a:latin typeface="+mn-lt"/>
              </a:rPr>
              <a:t>Γιατί όχι ακόμα μεγαλύτερο </a:t>
            </a:r>
            <a:r>
              <a:rPr lang="en-US" sz="3200" dirty="0" smtClean="0">
                <a:latin typeface="+mn-lt"/>
              </a:rPr>
              <a:t>k; </a:t>
            </a:r>
            <a:endParaRPr lang="el-GR" sz="3200" dirty="0">
              <a:latin typeface="+mn-lt"/>
            </a:endParaRPr>
          </a:p>
          <a:p>
            <a:pPr marL="457200" indent="-457200" eaLnBrk="1" hangingPunct="1">
              <a:buFont typeface="Wingdings" pitchFamily="2" charset="2"/>
              <a:buChar char="§"/>
            </a:pPr>
            <a:r>
              <a:rPr lang="el-GR" sz="3200" dirty="0" smtClean="0">
                <a:latin typeface="+mn-lt"/>
              </a:rPr>
              <a:t>Σε τι χάνουμε; </a:t>
            </a:r>
            <a:endParaRPr lang="en-US" sz="3200" dirty="0">
              <a:latin typeface="+mn-lt"/>
            </a:endParaRPr>
          </a:p>
        </p:txBody>
      </p:sp>
      <p:sp>
        <p:nvSpPr>
          <p:cNvPr id="4403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44039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2A76F69-DD15-4409-93E9-3853DD0C1BF2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25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34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7540" grpId="0" autoUpdateAnimBg="0"/>
      <p:bldP spid="1217541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Αναζήτηση στο λεξικό χωρίς Β</a:t>
            </a:r>
            <a:r>
              <a:rPr lang="en-US" dirty="0" smtClean="0">
                <a:ea typeface="ＭＳ Ｐゴシック" pitchFamily="-112" charset="-128"/>
              </a:rPr>
              <a:t>locking</a:t>
            </a:r>
          </a:p>
        </p:txBody>
      </p:sp>
      <p:pic>
        <p:nvPicPr>
          <p:cNvPr id="46083" name="Content Placeholder 3" descr="tree1.gi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733" r="-5733"/>
          <a:stretch>
            <a:fillRect/>
          </a:stretch>
        </p:blipFill>
        <p:spPr>
          <a:xfrm>
            <a:off x="4191000" y="1600200"/>
            <a:ext cx="4724400" cy="4953000"/>
          </a:xfrm>
        </p:spPr>
      </p:pic>
      <p:sp>
        <p:nvSpPr>
          <p:cNvPr id="46084" name="Text Placeholder 4"/>
          <p:cNvSpPr>
            <a:spLocks noGrp="1"/>
          </p:cNvSpPr>
          <p:nvPr>
            <p:ph type="body" sz="half" idx="4294967295"/>
          </p:nvPr>
        </p:nvSpPr>
        <p:spPr>
          <a:xfrm>
            <a:off x="304800" y="1600200"/>
            <a:ext cx="4800600" cy="2895600"/>
          </a:xfrm>
        </p:spPr>
        <p:txBody>
          <a:bodyPr/>
          <a:lstStyle/>
          <a:p>
            <a:r>
              <a:rPr lang="el-GR" sz="2400" dirty="0" smtClean="0">
                <a:ea typeface="ＭＳ Ｐゴシック" pitchFamily="-112" charset="-128"/>
              </a:rPr>
              <a:t>Ας υποθέσουμε δυαδική αναζήτηση και ότι κάθε όρος </a:t>
            </a:r>
            <a:r>
              <a:rPr lang="el-GR" sz="2400" dirty="0" err="1" smtClean="0">
                <a:ea typeface="ＭＳ Ｐゴシック" pitchFamily="-112" charset="-128"/>
              </a:rPr>
              <a:t>ισοπίθανο</a:t>
            </a:r>
            <a:r>
              <a:rPr lang="el-GR" sz="2400" dirty="0" smtClean="0">
                <a:ea typeface="ＭＳ Ｐゴシック" pitchFamily="-112" charset="-128"/>
              </a:rPr>
              <a:t> να εμφανιστεί στην ερώτηση (όχι και τόσο ρεαλιστικό στη πράξη) μέσος αριθμός συγκρίσεων </a:t>
            </a:r>
            <a:r>
              <a:rPr lang="en-US" sz="2400" dirty="0" smtClean="0">
                <a:ea typeface="ＭＳ Ｐゴシック" pitchFamily="-112" charset="-128"/>
              </a:rPr>
              <a:t>= 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</a:rPr>
              <a:t>(1+2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  <a:cs typeface="Times New Roman" pitchFamily="-112" charset="0"/>
              </a:rPr>
              <a:t>∙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</a:rPr>
              <a:t>2+4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  <a:cs typeface="Times New Roman" pitchFamily="-112" charset="0"/>
              </a:rPr>
              <a:t>∙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</a:rPr>
              <a:t>3+4)/8 ~2.6</a:t>
            </a:r>
          </a:p>
        </p:txBody>
      </p:sp>
      <p:sp>
        <p:nvSpPr>
          <p:cNvPr id="4608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04800" y="4724400"/>
            <a:ext cx="33528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406E84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l-GR" sz="2000" dirty="0" smtClean="0">
                <a:solidFill>
                  <a:schemeClr val="lt1"/>
                </a:solidFill>
                <a:latin typeface="+mn-lt"/>
                <a:cs typeface="+mn-cs"/>
              </a:rPr>
              <a:t>Άσκηση: σκεφτείτε ένα καλύτερο τρόπο αναζήτησης αν δεν έχουμε ομοιόμορφη κατανομή των όρων</a:t>
            </a:r>
            <a:endParaRPr lang="en-US" sz="20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46087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C451193-6BEE-456A-A458-370A5EF5A800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26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0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Αναζήτηση στο λεξικό με Β</a:t>
            </a:r>
            <a:r>
              <a:rPr lang="en-US" dirty="0" smtClean="0">
                <a:ea typeface="ＭＳ Ｐゴシック" pitchFamily="-112" charset="-128"/>
              </a:rPr>
              <a:t>locking</a:t>
            </a:r>
          </a:p>
        </p:txBody>
      </p:sp>
      <p:sp>
        <p:nvSpPr>
          <p:cNvPr id="4608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46087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C451193-6BEE-456A-A458-370A5EF5A800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27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pic>
        <p:nvPicPr>
          <p:cNvPr id="9" name="Content Placeholder 4" descr="tree2.gif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6946" y="4648200"/>
            <a:ext cx="8339138" cy="1981200"/>
          </a:xfrm>
        </p:spPr>
      </p:pic>
      <p:sp>
        <p:nvSpPr>
          <p:cNvPr id="10" name="Text Placeholder 5"/>
          <p:cNvSpPr txBox="1">
            <a:spLocks/>
          </p:cNvSpPr>
          <p:nvPr/>
        </p:nvSpPr>
        <p:spPr>
          <a:xfrm>
            <a:off x="457200" y="1932709"/>
            <a:ext cx="8382000" cy="23622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Font typeface="Wingdings" pitchFamily="-11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Font typeface="Wingdings" pitchFamily="-11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F6E7E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Δυαδική αναζήτηση μας οδηγεί σε ομάδες </a:t>
            </a:r>
            <a:r>
              <a:rPr lang="en-US" dirty="0" smtClean="0">
                <a:ea typeface="ＭＳ Ｐゴシック" pitchFamily="-112" charset="-128"/>
              </a:rPr>
              <a:t>(block) </a:t>
            </a:r>
            <a:r>
              <a:rPr lang="el-GR" dirty="0" smtClean="0">
                <a:ea typeface="ＭＳ Ｐゴシック" pitchFamily="-112" charset="-128"/>
              </a:rPr>
              <a:t>από </a:t>
            </a:r>
            <a:r>
              <a:rPr lang="en-US" dirty="0" smtClean="0">
                <a:ea typeface="ＭＳ Ｐゴシック" pitchFamily="-112" charset="-128"/>
              </a:rPr>
              <a:t>k = </a:t>
            </a:r>
            <a:r>
              <a:rPr lang="el-GR" dirty="0" smtClean="0">
                <a:ea typeface="ＭＳ Ｐゴシック" pitchFamily="-112" charset="-128"/>
              </a:rPr>
              <a:t>4 όρους</a:t>
            </a:r>
          </a:p>
          <a:p>
            <a:pPr marL="0" indent="0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Μετά γραμμική αναζήτηση στους </a:t>
            </a:r>
            <a:r>
              <a:rPr lang="en-US" dirty="0" smtClean="0">
                <a:ea typeface="ＭＳ Ｐゴシック" pitchFamily="-112" charset="-128"/>
              </a:rPr>
              <a:t>k = </a:t>
            </a:r>
            <a:r>
              <a:rPr lang="el-GR" dirty="0" smtClean="0">
                <a:ea typeface="ＭＳ Ｐゴシック" pitchFamily="-112" charset="-128"/>
              </a:rPr>
              <a:t>4 αυτούς όρους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  <a:p>
            <a:pPr marL="0" indent="0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Μέσος όρος</a:t>
            </a:r>
            <a:r>
              <a:rPr lang="en-US" dirty="0" smtClean="0">
                <a:ea typeface="ＭＳ Ｐゴシック" pitchFamily="-112" charset="-128"/>
              </a:rPr>
              <a:t> (</a:t>
            </a:r>
            <a:r>
              <a:rPr lang="el-GR" dirty="0" smtClean="0">
                <a:ea typeface="ＭＳ Ｐゴシック" pitchFamily="-112" charset="-128"/>
              </a:rPr>
              <a:t>δυαδικό δέντρο</a:t>
            </a:r>
            <a:r>
              <a:rPr lang="en-US" dirty="0" smtClean="0">
                <a:ea typeface="ＭＳ Ｐゴシック" pitchFamily="-112" charset="-128"/>
              </a:rPr>
              <a:t>)= 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(1+2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  <a:cs typeface="Times New Roman" pitchFamily="-112" charset="0"/>
              </a:rPr>
              <a:t>∙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2+2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  <a:cs typeface="Times New Roman" pitchFamily="-112" charset="0"/>
              </a:rPr>
              <a:t>∙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3+2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  <a:cs typeface="Times New Roman" pitchFamily="-112" charset="0"/>
              </a:rPr>
              <a:t>∙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4+5)/8 = 3</a:t>
            </a:r>
            <a:endParaRPr lang="en-US" dirty="0" smtClean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453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Εμπρόσθια κωδικοποίηση (</a:t>
            </a:r>
            <a:r>
              <a:rPr lang="en-US" dirty="0" smtClean="0">
                <a:ea typeface="ＭＳ Ｐゴシック" pitchFamily="-112" charset="-128"/>
              </a:rPr>
              <a:t>Front coding</a:t>
            </a:r>
            <a:r>
              <a:rPr lang="el-GR" dirty="0" smtClean="0">
                <a:ea typeface="ＭＳ Ｐゴシック" pitchFamily="-112" charset="-128"/>
              </a:rPr>
              <a:t>)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eaLnBrk="1" hangingPunct="1">
              <a:buNone/>
            </a:pPr>
            <a:r>
              <a:rPr lang="el-GR" sz="3200" dirty="0" smtClean="0">
                <a:ea typeface="ＭＳ Ｐゴシック" pitchFamily="-112" charset="-128"/>
              </a:rPr>
              <a:t>Οι λέξεις συχνά έχουν μεγάλα κοινά προθέματα – αποθήκευση μόνο των διαφορών </a:t>
            </a:r>
          </a:p>
          <a:p>
            <a:pPr marL="457200" lvl="1" indent="0" eaLnBrk="1" hangingPunct="1">
              <a:buNone/>
            </a:pPr>
            <a:endParaRPr lang="el-GR" dirty="0" smtClean="0">
              <a:solidFill>
                <a:srgbClr val="A40508"/>
              </a:solidFill>
              <a:ea typeface="ＭＳ Ｐゴシック" pitchFamily="-112" charset="-128"/>
            </a:endParaRPr>
          </a:p>
          <a:p>
            <a:pPr marL="457200" lvl="1" indent="0" eaLnBrk="1" hangingPunct="1">
              <a:buNone/>
            </a:pP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8</a:t>
            </a:r>
            <a:r>
              <a:rPr lang="en-US" b="1" i="1" dirty="0" smtClean="0">
                <a:ea typeface="ＭＳ Ｐゴシック" pitchFamily="-112" charset="-128"/>
              </a:rPr>
              <a:t>automata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8</a:t>
            </a:r>
            <a:r>
              <a:rPr lang="en-US" b="1" i="1" dirty="0" smtClean="0">
                <a:ea typeface="ＭＳ Ｐゴシック" pitchFamily="-112" charset="-128"/>
              </a:rPr>
              <a:t>automate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9</a:t>
            </a:r>
            <a:r>
              <a:rPr lang="en-US" b="1" i="1" dirty="0" smtClean="0">
                <a:ea typeface="ＭＳ Ｐゴシック" pitchFamily="-112" charset="-128"/>
              </a:rPr>
              <a:t>automatic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10</a:t>
            </a:r>
            <a:r>
              <a:rPr lang="en-US" b="1" i="1" dirty="0" smtClean="0">
                <a:ea typeface="ＭＳ Ｐゴシック" pitchFamily="-112" charset="-128"/>
              </a:rPr>
              <a:t>automation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349375" y="4038600"/>
            <a:ext cx="4321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>
                <a:sym typeface="Symbol" pitchFamily="-112" charset="2"/>
              </a:rPr>
              <a:t></a:t>
            </a:r>
            <a:r>
              <a:rPr lang="en-US">
                <a:solidFill>
                  <a:srgbClr val="A40508"/>
                </a:solidFill>
              </a:rPr>
              <a:t>8</a:t>
            </a:r>
            <a:r>
              <a:rPr lang="en-US" b="1" i="1"/>
              <a:t>automat</a:t>
            </a:r>
            <a:r>
              <a:rPr lang="en-US"/>
              <a:t>*</a:t>
            </a:r>
            <a:r>
              <a:rPr lang="en-US" b="1" i="1"/>
              <a:t>a</a:t>
            </a:r>
            <a:r>
              <a:rPr lang="en-US">
                <a:solidFill>
                  <a:srgbClr val="A40508"/>
                </a:solidFill>
              </a:rPr>
              <a:t>1</a:t>
            </a:r>
            <a:r>
              <a:rPr lang="en-US">
                <a:sym typeface="Symbol" pitchFamily="-112" charset="2"/>
              </a:rPr>
              <a:t></a:t>
            </a:r>
            <a:r>
              <a:rPr lang="en-US" b="1" i="1">
                <a:sym typeface="Symbol" pitchFamily="-112" charset="2"/>
              </a:rPr>
              <a:t>e</a:t>
            </a:r>
            <a:r>
              <a:rPr lang="en-US">
                <a:solidFill>
                  <a:srgbClr val="A40508"/>
                </a:solidFill>
                <a:sym typeface="Symbol" pitchFamily="-112" charset="2"/>
              </a:rPr>
              <a:t>2</a:t>
            </a:r>
            <a:r>
              <a:rPr lang="en-US">
                <a:sym typeface="Symbol" pitchFamily="-112" charset="2"/>
              </a:rPr>
              <a:t></a:t>
            </a:r>
            <a:r>
              <a:rPr lang="en-US" b="1" i="1">
                <a:sym typeface="Symbol" pitchFamily="-112" charset="2"/>
              </a:rPr>
              <a:t>ic</a:t>
            </a:r>
            <a:r>
              <a:rPr lang="en-US">
                <a:solidFill>
                  <a:srgbClr val="A40508"/>
                </a:solidFill>
                <a:sym typeface="Symbol" pitchFamily="-112" charset="2"/>
              </a:rPr>
              <a:t>3</a:t>
            </a:r>
            <a:r>
              <a:rPr lang="en-US">
                <a:sym typeface="Symbol" pitchFamily="-112" charset="2"/>
              </a:rPr>
              <a:t></a:t>
            </a:r>
            <a:r>
              <a:rPr lang="en-US" b="1" i="1">
                <a:sym typeface="Symbol" pitchFamily="-112" charset="2"/>
              </a:rPr>
              <a:t>ion</a:t>
            </a:r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 flipV="1">
            <a:off x="3330575" y="4419600"/>
            <a:ext cx="0" cy="1143000"/>
          </a:xfrm>
          <a:prstGeom prst="line">
            <a:avLst/>
          </a:prstGeom>
          <a:noFill/>
          <a:ln w="12700">
            <a:solidFill>
              <a:schemeClr val="hlink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708025" y="5486400"/>
            <a:ext cx="2720975" cy="4572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/>
              <a:t>Encodes </a:t>
            </a:r>
            <a:r>
              <a:rPr lang="en-US" b="1" i="1"/>
              <a:t>automat</a:t>
            </a:r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 flipH="1" flipV="1">
            <a:off x="3733800" y="4419600"/>
            <a:ext cx="381000" cy="1143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4114800" y="5370513"/>
            <a:ext cx="2692400" cy="8223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/>
              <a:t>Extra length</a:t>
            </a:r>
          </a:p>
          <a:p>
            <a:pPr eaLnBrk="1" hangingPunct="1"/>
            <a:r>
              <a:rPr lang="en-US"/>
              <a:t>beyond </a:t>
            </a:r>
            <a:r>
              <a:rPr lang="en-US" b="1" i="1"/>
              <a:t>automat.</a:t>
            </a:r>
          </a:p>
        </p:txBody>
      </p:sp>
      <p:sp>
        <p:nvSpPr>
          <p:cNvPr id="4916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49163" name="Slide Number Placeholder 10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B234A38-42AE-4B33-90C2-01CB666FA167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28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02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800" dirty="0" smtClean="0">
                <a:ea typeface="ＭＳ Ｐゴシック" pitchFamily="-112" charset="-128"/>
              </a:rPr>
              <a:t>Περίληψη συμπίεσης για το λεξικό του </a:t>
            </a:r>
            <a:r>
              <a:rPr lang="en-US" sz="3800" dirty="0" smtClean="0">
                <a:ea typeface="ＭＳ Ｐゴシック" pitchFamily="-112" charset="-128"/>
              </a:rPr>
              <a:t>RCV1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2821628"/>
              </p:ext>
            </p:extLst>
          </p:nvPr>
        </p:nvGraphicFramePr>
        <p:xfrm>
          <a:off x="457200" y="1752600"/>
          <a:ext cx="7924800" cy="4098609"/>
        </p:xfrm>
        <a:graphic>
          <a:graphicData uri="http://schemas.openxmlformats.org/drawingml/2006/table">
            <a:tbl>
              <a:tblPr/>
              <a:tblGrid>
                <a:gridCol w="6016978"/>
                <a:gridCol w="1907822"/>
              </a:tblGrid>
              <a:tr h="817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Τεχνική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12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Μέγεθος σε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MB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Fixed width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11.2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D9"/>
                    </a:solidFill>
                  </a:tcPr>
                </a:tc>
              </a:tr>
              <a:tr h="7667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Dictionary-as-String with pointers to every 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7.6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Also, blocking </a:t>
                      </a: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k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=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7.1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D9"/>
                    </a:solidFill>
                  </a:tcPr>
                </a:tc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Also, Blocking + front coding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5.9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</a:tr>
            </a:tbl>
          </a:graphicData>
        </a:graphic>
      </p:graphicFrame>
      <p:sp>
        <p:nvSpPr>
          <p:cNvPr id="5019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5020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8F5004B-8348-44FD-89C1-6FF17CDB6E46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72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Στατιστικά στοιχεία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0"/>
            <a:ext cx="8534400" cy="609600"/>
          </a:xfrm>
        </p:spPr>
        <p:txBody>
          <a:bodyPr/>
          <a:lstStyle/>
          <a:p>
            <a:pPr lvl="1" eaLnBrk="1" hangingPunct="1"/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ea typeface="ＭＳ Ｐゴシック" pitchFamily="-112" charset="-128"/>
              </a:rPr>
              <a:t>Πόσο μεγάλο είναι το λεξικό και οι καταχωρήσεις; </a:t>
            </a:r>
            <a:endParaRPr lang="en-US" sz="2800" dirty="0" smtClean="0">
              <a:solidFill>
                <a:schemeClr val="tx2">
                  <a:lumMod val="50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</a:t>
            </a:r>
          </a:p>
        </p:txBody>
      </p:sp>
      <p:pic>
        <p:nvPicPr>
          <p:cNvPr id="2048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581400"/>
            <a:ext cx="8382000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E65E9DB-96F2-4746-9033-0415F8B639A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71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Εμπρόσθια κωδικοποίηση (</a:t>
            </a:r>
            <a:r>
              <a:rPr lang="en-US" dirty="0" smtClean="0">
                <a:ea typeface="ＭＳ Ｐゴシック" pitchFamily="-112" charset="-128"/>
              </a:rPr>
              <a:t>Front coding</a:t>
            </a:r>
            <a:r>
              <a:rPr lang="el-GR" dirty="0" smtClean="0">
                <a:ea typeface="ＭＳ Ｐゴシック" pitchFamily="-112" charset="-128"/>
              </a:rPr>
              <a:t>)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3962400"/>
          </a:xfrm>
        </p:spPr>
        <p:txBody>
          <a:bodyPr/>
          <a:lstStyle/>
          <a:p>
            <a:pPr marL="457200" lvl="1" indent="0" eaLnBrk="1" hangingPunct="1">
              <a:buNone/>
            </a:pPr>
            <a:r>
              <a:rPr lang="el-GR" sz="3200" dirty="0" smtClean="0">
                <a:ea typeface="ＭＳ Ｐゴシック" pitchFamily="-112" charset="-128"/>
              </a:rPr>
              <a:t>Αν στο δίσκο, μπορούμε να έχουμε ένα Β-δέντρο με τον πρώτο όρο σε κάθε σελίδα</a:t>
            </a:r>
          </a:p>
          <a:p>
            <a:pPr marL="457200" lvl="1" indent="0" eaLnBrk="1" hangingPunct="1">
              <a:buNone/>
            </a:pPr>
            <a:endParaRPr lang="el-GR" sz="3200" b="1" i="1" dirty="0" smtClean="0">
              <a:ea typeface="ＭＳ Ｐゴシック" pitchFamily="-112" charset="-128"/>
            </a:endParaRPr>
          </a:p>
          <a:p>
            <a:pPr marL="457200" lvl="1" indent="0" eaLnBrk="1" hangingPunct="1">
              <a:buNone/>
            </a:pPr>
            <a:r>
              <a:rPr lang="el-GR" sz="3200" dirty="0" smtClean="0">
                <a:ea typeface="ＭＳ Ｐゴシック" pitchFamily="-112" charset="-128"/>
              </a:rPr>
              <a:t>Κατακερματισμός ελαττώνει το μέγεθος αλλά πρόβλημα με ενημερώσεις</a:t>
            </a:r>
            <a:endParaRPr lang="en-US" sz="3200" dirty="0" smtClean="0">
              <a:ea typeface="ＭＳ Ｐゴシック" pitchFamily="-112" charset="-128"/>
            </a:endParaRPr>
          </a:p>
        </p:txBody>
      </p:sp>
      <p:sp>
        <p:nvSpPr>
          <p:cNvPr id="4916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49163" name="Slide Number Placeholder 10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B234A38-42AE-4B33-90C2-01CB666FA167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02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cap="none" dirty="0" smtClean="0">
                <a:ea typeface="ＭＳ Ｐゴシック" pitchFamily="-112" charset="-128"/>
              </a:rPr>
              <a:t>ΣΥΜΠΙΕΣΗ ΤΩΝ ΚΑΤΑΧΩΡΗΣΕΩΝ</a:t>
            </a:r>
            <a:endParaRPr lang="en-US" cap="none" dirty="0" smtClean="0">
              <a:ea typeface="ＭＳ Ｐゴシック" pitchFamily="-112" charset="-128"/>
            </a:endParaRP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F329F1F-2E9C-4AC2-B78C-D8F4F5D9F770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79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Συμπίεση των καταχωρήσεων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229600" cy="4953000"/>
          </a:xfrm>
        </p:spPr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Το αρχείο των καταχωρήσεων είναι πολύ μεγαλύτερο αυτού του λεξικού - τουλάχιστον 10 φορές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  <a:p>
            <a:r>
              <a:rPr lang="el-GR" dirty="0" smtClean="0">
                <a:ea typeface="ＭＳ Ｐゴシック" pitchFamily="-112" charset="-128"/>
              </a:rPr>
              <a:t>Βασική επιδίωξη: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-112" charset="-128"/>
              </a:rPr>
              <a:t>αποθήκευση κάθε καταχώρησης συνοπτικά</a:t>
            </a:r>
            <a:endParaRPr lang="en-US" i="1" dirty="0" smtClean="0">
              <a:solidFill>
                <a:schemeClr val="tx2">
                  <a:lumMod val="75000"/>
                </a:schemeClr>
              </a:solidFill>
              <a:ea typeface="ＭＳ Ｐゴシック" pitchFamily="-112" charset="-128"/>
            </a:endParaRPr>
          </a:p>
          <a:p>
            <a:r>
              <a:rPr lang="el-GR" dirty="0" smtClean="0">
                <a:ea typeface="ＭＳ Ｐゴシック" pitchFamily="-112" charset="-128"/>
              </a:rPr>
              <a:t>Στην περίπτωση μας, μια καταχώρηση είναι το αναγνωριστικό ενός εγγράφου (</a:t>
            </a:r>
            <a:r>
              <a:rPr lang="en-US" dirty="0" err="1" smtClean="0">
                <a:ea typeface="ＭＳ Ｐゴシック" pitchFamily="-112" charset="-128"/>
              </a:rPr>
              <a:t>docID</a:t>
            </a:r>
            <a:r>
              <a:rPr lang="el-GR" dirty="0" smtClean="0">
                <a:ea typeface="ＭＳ Ｐゴシック" pitchFamily="-112" charset="-128"/>
              </a:rPr>
              <a:t>)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  <a:p>
            <a:pPr lvl="1"/>
            <a:r>
              <a:rPr lang="el-GR" sz="2000" dirty="0" smtClean="0">
                <a:ea typeface="ＭＳ Ｐゴシック" pitchFamily="-112" charset="-128"/>
              </a:rPr>
              <a:t>Για τη συλλογή του</a:t>
            </a:r>
            <a:r>
              <a:rPr lang="en-US" sz="2000" dirty="0" smtClean="0">
                <a:ea typeface="ＭＳ Ｐゴシック" pitchFamily="-112" charset="-128"/>
              </a:rPr>
              <a:t> Reuters (800,000 </a:t>
            </a:r>
            <a:r>
              <a:rPr lang="el-GR" sz="2000" dirty="0" smtClean="0">
                <a:ea typeface="ＭＳ Ｐゴシック" pitchFamily="-112" charset="-128"/>
              </a:rPr>
              <a:t>έγγραφα</a:t>
            </a:r>
            <a:r>
              <a:rPr lang="en-US" sz="2000" dirty="0" smtClean="0">
                <a:ea typeface="ＭＳ Ｐゴシック" pitchFamily="-112" charset="-128"/>
              </a:rPr>
              <a:t>), </a:t>
            </a:r>
            <a:r>
              <a:rPr lang="el-GR" sz="2000" dirty="0" smtClean="0">
                <a:ea typeface="ＭＳ Ｐゴシック" pitchFamily="-112" charset="-128"/>
              </a:rPr>
              <a:t>μπορούμε να χρησιμοποιήσουμε</a:t>
            </a:r>
            <a:r>
              <a:rPr lang="en-US" sz="2000" dirty="0" smtClean="0">
                <a:ea typeface="ＭＳ Ｐゴシック" pitchFamily="-112" charset="-128"/>
              </a:rPr>
              <a:t> 32 bits </a:t>
            </a:r>
            <a:r>
              <a:rPr lang="el-GR" sz="2000" dirty="0" smtClean="0">
                <a:ea typeface="ＭＳ Ｐゴシック" pitchFamily="-112" charset="-128"/>
              </a:rPr>
              <a:t>ανά</a:t>
            </a:r>
            <a:r>
              <a:rPr lang="en-US" sz="2000" dirty="0" smtClean="0">
                <a:ea typeface="ＭＳ Ｐゴシック" pitchFamily="-112" charset="-128"/>
              </a:rPr>
              <a:t> </a:t>
            </a:r>
            <a:r>
              <a:rPr lang="en-US" sz="2000" dirty="0" err="1" smtClean="0">
                <a:ea typeface="ＭＳ Ｐゴシック" pitchFamily="-112" charset="-128"/>
              </a:rPr>
              <a:t>docID</a:t>
            </a:r>
            <a:r>
              <a:rPr lang="en-US" sz="2000" dirty="0" smtClean="0">
                <a:ea typeface="ＭＳ Ｐゴシック" pitchFamily="-112" charset="-128"/>
              </a:rPr>
              <a:t> </a:t>
            </a:r>
            <a:r>
              <a:rPr lang="el-GR" sz="2000" dirty="0" smtClean="0">
                <a:ea typeface="ＭＳ Ｐゴシック" pitchFamily="-112" charset="-128"/>
              </a:rPr>
              <a:t>αν έχουμε</a:t>
            </a:r>
            <a:r>
              <a:rPr lang="en-US" sz="2000" dirty="0" smtClean="0">
                <a:ea typeface="ＭＳ Ｐゴシック" pitchFamily="-112" charset="-128"/>
              </a:rPr>
              <a:t> </a:t>
            </a:r>
            <a:r>
              <a:rPr lang="el-GR" sz="2000" dirty="0" smtClean="0">
                <a:ea typeface="ＭＳ Ｐゴシック" pitchFamily="-112" charset="-128"/>
              </a:rPr>
              <a:t>ακεραίους </a:t>
            </a:r>
            <a:r>
              <a:rPr lang="en-US" sz="2000" dirty="0" smtClean="0">
                <a:ea typeface="ＭＳ Ｐゴシック" pitchFamily="-112" charset="-128"/>
              </a:rPr>
              <a:t>4-bytes.</a:t>
            </a:r>
          </a:p>
          <a:p>
            <a:pPr lvl="1"/>
            <a:r>
              <a:rPr lang="el-GR" sz="2000" dirty="0" smtClean="0">
                <a:ea typeface="ＭＳ Ｐゴシック" pitchFamily="-112" charset="-128"/>
              </a:rPr>
              <a:t>Εναλλακτικά, </a:t>
            </a:r>
            <a:r>
              <a:rPr lang="en-US" sz="2000" dirty="0" smtClean="0">
                <a:ea typeface="ＭＳ Ｐゴシック" pitchFamily="-112" charset="-128"/>
              </a:rPr>
              <a:t>log</a:t>
            </a:r>
            <a:r>
              <a:rPr lang="en-US" sz="2000" baseline="-25000" dirty="0" smtClean="0">
                <a:ea typeface="ＭＳ Ｐゴシック" pitchFamily="-112" charset="-128"/>
              </a:rPr>
              <a:t>2</a:t>
            </a:r>
            <a:r>
              <a:rPr lang="en-US" sz="2000" dirty="0" smtClean="0">
                <a:ea typeface="ＭＳ Ｐゴシック" pitchFamily="-112" charset="-128"/>
              </a:rPr>
              <a:t> 800,000 ≈ 20 bits </a:t>
            </a:r>
            <a:r>
              <a:rPr lang="el-GR" sz="2000" dirty="0" smtClean="0">
                <a:ea typeface="ＭＳ Ｐゴシック" pitchFamily="-112" charset="-128"/>
              </a:rPr>
              <a:t>ανά</a:t>
            </a:r>
            <a:r>
              <a:rPr lang="en-US" sz="2000" dirty="0" smtClean="0">
                <a:ea typeface="ＭＳ Ｐゴシック" pitchFamily="-112" charset="-128"/>
              </a:rPr>
              <a:t> </a:t>
            </a:r>
            <a:r>
              <a:rPr lang="en-US" sz="2000" dirty="0" err="1" smtClean="0">
                <a:ea typeface="ＭＳ Ｐゴシック" pitchFamily="-112" charset="-128"/>
              </a:rPr>
              <a:t>docID</a:t>
            </a:r>
            <a:r>
              <a:rPr lang="en-US" sz="2000" dirty="0" smtClean="0">
                <a:ea typeface="ＭＳ Ｐゴシック" pitchFamily="-112" charset="-128"/>
              </a:rPr>
              <a:t>.</a:t>
            </a:r>
          </a:p>
          <a:p>
            <a:r>
              <a:rPr lang="el-GR" dirty="0" smtClean="0">
                <a:ea typeface="ＭＳ Ｐゴシック" pitchFamily="-112" charset="-128"/>
              </a:rPr>
              <a:t>Μπορούμε λιγότερο από </a:t>
            </a:r>
            <a:r>
              <a:rPr lang="en-US" dirty="0" smtClean="0">
                <a:ea typeface="ＭＳ Ｐゴシック" pitchFamily="-112" charset="-128"/>
              </a:rPr>
              <a:t>20 bits </a:t>
            </a:r>
            <a:r>
              <a:rPr lang="el-GR" dirty="0" smtClean="0">
                <a:ea typeface="ＭＳ Ｐゴシック" pitchFamily="-112" charset="-128"/>
              </a:rPr>
              <a:t>ανά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dirty="0" err="1" smtClean="0">
                <a:ea typeface="ＭＳ Ｐゴシック" pitchFamily="-112" charset="-128"/>
              </a:rPr>
              <a:t>docID</a:t>
            </a:r>
            <a:r>
              <a:rPr lang="el-GR" dirty="0" smtClean="0">
                <a:ea typeface="ＭＳ Ｐゴシック" pitchFamily="-112" charset="-128"/>
              </a:rPr>
              <a:t>;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52228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  <p:sp>
        <p:nvSpPr>
          <p:cNvPr id="5222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BA134139-B44A-465E-8E5D-26A69D714B99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32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79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Συμπίεση των καταχωρήσεων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229600" cy="4953000"/>
          </a:xfrm>
        </p:spPr>
        <p:txBody>
          <a:bodyPr/>
          <a:lstStyle/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Μέγεθος της συλλογής</a:t>
            </a:r>
          </a:p>
          <a:p>
            <a:pPr>
              <a:buNone/>
            </a:pPr>
            <a:r>
              <a:rPr lang="en-US" dirty="0" smtClean="0"/>
              <a:t>800,000</a:t>
            </a:r>
            <a:r>
              <a:rPr lang="el-GR" dirty="0" smtClean="0"/>
              <a:t> (έγγραφα)</a:t>
            </a:r>
            <a:r>
              <a:rPr lang="en-US" dirty="0" smtClean="0"/>
              <a:t>×200 </a:t>
            </a:r>
            <a:r>
              <a:rPr lang="el-GR" dirty="0" smtClean="0"/>
              <a:t>(</a:t>
            </a:r>
            <a:r>
              <a:rPr lang="en-US" dirty="0" smtClean="0"/>
              <a:t>token)× 6 bytes = 960 MB</a:t>
            </a:r>
            <a:endParaRPr lang="el-GR" dirty="0" smtClean="0"/>
          </a:p>
          <a:p>
            <a:r>
              <a:rPr lang="el-GR" dirty="0" smtClean="0"/>
              <a:t>Μέγεθος του αρχείου καταχωρήσεων</a:t>
            </a:r>
          </a:p>
          <a:p>
            <a:pPr>
              <a:buNone/>
            </a:pPr>
            <a:r>
              <a:rPr lang="en-US" dirty="0" smtClean="0"/>
              <a:t>100,000,000</a:t>
            </a:r>
            <a:r>
              <a:rPr lang="el-GR" dirty="0" smtClean="0"/>
              <a:t> (καταχωρήσεις)</a:t>
            </a:r>
            <a:r>
              <a:rPr lang="en-US" dirty="0" smtClean="0"/>
              <a:t>×20/8 bytes = 250MB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52228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  <p:sp>
        <p:nvSpPr>
          <p:cNvPr id="5222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BA134139-B44A-465E-8E5D-26A69D714B99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33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79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Αποθηκεύουμε τη λίστα των εγγράφων σε αύξουσα διάταξη των </a:t>
            </a:r>
            <a:r>
              <a:rPr lang="en-US" dirty="0" err="1" smtClean="0">
                <a:ea typeface="ＭＳ Ｐゴシック" pitchFamily="-112" charset="-128"/>
              </a:rPr>
              <a:t>docID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  <a:p>
            <a:pPr lvl="1" eaLnBrk="1" hangingPunct="1"/>
            <a:r>
              <a:rPr lang="en-US" b="1" i="1" dirty="0" smtClean="0">
                <a:ea typeface="ＭＳ Ｐゴシック" pitchFamily="-112" charset="-128"/>
              </a:rPr>
              <a:t>computer</a:t>
            </a:r>
            <a:r>
              <a:rPr lang="en-US" dirty="0" smtClean="0">
                <a:ea typeface="ＭＳ Ｐゴシック" pitchFamily="-112" charset="-128"/>
              </a:rPr>
              <a:t>: 33, 47,1 54, 159, 202 …</a:t>
            </a:r>
          </a:p>
          <a:p>
            <a:pPr eaLnBrk="1" hangingPunct="1"/>
            <a:r>
              <a:rPr lang="el-GR" u="sng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Συνέπεια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: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αρκεί να αποθηκεύουμε τα κενά (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gaps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)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.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33, 14, 107, 5, 43 …</a:t>
            </a:r>
            <a:endParaRPr lang="el-GR" dirty="0" smtClean="0">
              <a:ea typeface="ＭＳ Ｐゴシック" pitchFamily="-112" charset="-128"/>
            </a:endParaRPr>
          </a:p>
          <a:p>
            <a:pPr lvl="1" eaLnBrk="1" hangingPunct="1"/>
            <a:endParaRPr lang="en-US" dirty="0" smtClean="0">
              <a:ea typeface="ＭＳ Ｐゴシック" pitchFamily="-112" charset="-128"/>
            </a:endParaRPr>
          </a:p>
          <a:p>
            <a:pPr eaLnBrk="1" hangingPunct="1"/>
            <a:r>
              <a:rPr lang="el-GR" u="sng" dirty="0" smtClean="0">
                <a:ea typeface="ＭＳ Ｐゴシック" pitchFamily="-112" charset="-128"/>
              </a:rPr>
              <a:t>Γιατί;</a:t>
            </a:r>
            <a:r>
              <a:rPr lang="el-GR" dirty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Τα περισσότερα κενά μπορεί να κωδικοποιηθούν/αποθηκευτούν με πολύ λιγότερα από  </a:t>
            </a:r>
            <a:r>
              <a:rPr lang="en-US" dirty="0" smtClean="0">
                <a:ea typeface="ＭＳ Ｐゴシック" pitchFamily="-112" charset="-128"/>
              </a:rPr>
              <a:t>20 bits.</a:t>
            </a:r>
          </a:p>
        </p:txBody>
      </p:sp>
      <p:sp>
        <p:nvSpPr>
          <p:cNvPr id="54279" name="TextBox 6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  <p:sp>
        <p:nvSpPr>
          <p:cNvPr id="54280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0AAB147-56CA-43FF-A94C-5F7ABD8D53C1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Συμπίεση των καταχωρήσεων</a:t>
            </a:r>
            <a:endParaRPr lang="en-US" dirty="0" smtClean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715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Παράδειγμα</a:t>
            </a:r>
            <a:endParaRPr lang="en-US" dirty="0" smtClean="0">
              <a:ea typeface="ＭＳ Ｐゴシック" pitchFamily="-112" charset="-128"/>
            </a:endParaRPr>
          </a:p>
        </p:txBody>
      </p:sp>
      <p:pic>
        <p:nvPicPr>
          <p:cNvPr id="55299" name="Content Placeholder 3" descr="postingsgaps.gi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2819400"/>
            <a:ext cx="8732677" cy="1752600"/>
          </a:xfrm>
        </p:spPr>
      </p:pic>
      <p:sp>
        <p:nvSpPr>
          <p:cNvPr id="55300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  <p:sp>
        <p:nvSpPr>
          <p:cNvPr id="5530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636A83E-52E2-48D6-8237-9D61DFD22C6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35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24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153400" cy="32004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Ένας όρος όπως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b="1" i="1" dirty="0" err="1" smtClean="0">
                <a:ea typeface="ＭＳ Ｐゴシック" pitchFamily="-112" charset="-128"/>
              </a:rPr>
              <a:t>arachnocentric</a:t>
            </a:r>
            <a:r>
              <a:rPr lang="en-US" b="1" i="1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εμφανίζεται ίσως σε ένα έγγραφο στο εκατομμύριο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  <a:p>
            <a:pPr eaLnBrk="1" hangingPunct="1"/>
            <a:r>
              <a:rPr lang="el-GR" dirty="0" smtClean="0">
                <a:ea typeface="ＭＳ Ｐゴシック" pitchFamily="-112" charset="-128"/>
              </a:rPr>
              <a:t>Ένας όρος όπως </a:t>
            </a:r>
            <a:r>
              <a:rPr lang="en-US" b="1" i="1" dirty="0" smtClean="0">
                <a:ea typeface="ＭＳ Ｐゴシック" pitchFamily="-112" charset="-128"/>
              </a:rPr>
              <a:t>the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εμφανίζεται σχεδόν σε κάθε έγγραφο, άρα </a:t>
            </a:r>
            <a:r>
              <a:rPr lang="en-US" dirty="0" smtClean="0">
                <a:ea typeface="ＭＳ Ｐゴシック" pitchFamily="-112" charset="-128"/>
              </a:rPr>
              <a:t>20 bits/</a:t>
            </a:r>
            <a:r>
              <a:rPr lang="el-GR" dirty="0" smtClean="0">
                <a:ea typeface="ＭＳ Ｐゴシック" pitchFamily="-112" charset="-128"/>
              </a:rPr>
              <a:t>εγγραφή πολύ ακριβό </a:t>
            </a:r>
            <a:endParaRPr lang="el-GR" dirty="0">
              <a:ea typeface="ＭＳ Ｐゴシック" pitchFamily="-112" charset="-128"/>
            </a:endParaRPr>
          </a:p>
          <a:p>
            <a:pPr lvl="1" eaLnBrk="1" hangingPunct="1"/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53252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  <p:sp>
        <p:nvSpPr>
          <p:cNvPr id="5325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048315D-3B2A-4D8B-96BA-A1F5B3653EE2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36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Συμπίεση των καταχωρήσεων</a:t>
            </a:r>
            <a:endParaRPr lang="en-US" dirty="0" smtClean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763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Κωδικοποίηση μεταβλητού μεγέθους (</a:t>
            </a:r>
            <a:r>
              <a:rPr lang="en-US" dirty="0" smtClean="0">
                <a:ea typeface="ＭＳ Ｐゴシック" pitchFamily="-112" charset="-128"/>
              </a:rPr>
              <a:t>Variable length encoding</a:t>
            </a:r>
            <a:r>
              <a:rPr lang="el-GR" dirty="0" smtClean="0">
                <a:ea typeface="ＭＳ Ｐゴシック" pitchFamily="-112" charset="-128"/>
              </a:rPr>
              <a:t>)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56323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763000" cy="4876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Στόχος</a:t>
            </a:r>
            <a:r>
              <a:rPr lang="en-US" dirty="0" smtClean="0">
                <a:ea typeface="ＭＳ Ｐゴシック" pitchFamily="-112" charset="-128"/>
              </a:rPr>
              <a:t>:</a:t>
            </a:r>
          </a:p>
          <a:p>
            <a:pPr lvl="1" eaLnBrk="1" hangingPunct="1"/>
            <a:r>
              <a:rPr lang="el-GR" sz="1800" dirty="0" smtClean="0">
                <a:ea typeface="ＭＳ Ｐゴシック" pitchFamily="-112" charset="-128"/>
              </a:rPr>
              <a:t>Για το</a:t>
            </a:r>
            <a:r>
              <a:rPr lang="en-US" sz="1800" dirty="0" smtClean="0">
                <a:ea typeface="ＭＳ Ｐゴシック" pitchFamily="-112" charset="-128"/>
              </a:rPr>
              <a:t> </a:t>
            </a:r>
            <a:r>
              <a:rPr lang="en-US" sz="1800" b="1" i="1" dirty="0" err="1" smtClean="0">
                <a:ea typeface="ＭＳ Ｐゴシック" pitchFamily="-112" charset="-128"/>
              </a:rPr>
              <a:t>arachnocentric</a:t>
            </a:r>
            <a:r>
              <a:rPr lang="en-US" sz="1800" dirty="0" smtClean="0">
                <a:ea typeface="ＭＳ Ｐゴシック" pitchFamily="-112" charset="-128"/>
              </a:rPr>
              <a:t>, </a:t>
            </a:r>
            <a:r>
              <a:rPr lang="el-GR" sz="1800" dirty="0" smtClean="0">
                <a:ea typeface="ＭＳ Ｐゴシック" pitchFamily="-112" charset="-128"/>
              </a:rPr>
              <a:t>θα χρησιμοποιήσουμε εγγραφές  </a:t>
            </a:r>
            <a:r>
              <a:rPr lang="en-US" sz="1800" dirty="0" smtClean="0">
                <a:ea typeface="ＭＳ Ｐゴシック" pitchFamily="-112" charset="-128"/>
              </a:rPr>
              <a:t>~20 bits/gap.</a:t>
            </a:r>
          </a:p>
          <a:p>
            <a:pPr lvl="1" eaLnBrk="1" hangingPunct="1"/>
            <a:r>
              <a:rPr lang="el-GR" sz="1800" dirty="0" smtClean="0">
                <a:ea typeface="ＭＳ Ｐゴシック" pitchFamily="-112" charset="-128"/>
              </a:rPr>
              <a:t>Για το </a:t>
            </a:r>
            <a:r>
              <a:rPr lang="en-US" sz="1800" dirty="0" smtClean="0">
                <a:ea typeface="ＭＳ Ｐゴシック" pitchFamily="-112" charset="-128"/>
              </a:rPr>
              <a:t> </a:t>
            </a:r>
            <a:r>
              <a:rPr lang="en-US" sz="1800" b="1" i="1" dirty="0" smtClean="0">
                <a:ea typeface="ＭＳ Ｐゴシック" pitchFamily="-112" charset="-128"/>
              </a:rPr>
              <a:t>the</a:t>
            </a:r>
            <a:r>
              <a:rPr lang="en-US" sz="1800" dirty="0" smtClean="0">
                <a:ea typeface="ＭＳ Ｐゴシック" pitchFamily="-112" charset="-128"/>
              </a:rPr>
              <a:t>, </a:t>
            </a:r>
            <a:r>
              <a:rPr lang="el-GR" sz="1800" dirty="0" smtClean="0">
                <a:ea typeface="ＭＳ Ｐゴシック" pitchFamily="-112" charset="-128"/>
              </a:rPr>
              <a:t>θα χρησιμοποιήσουμε εγγραφές </a:t>
            </a:r>
            <a:r>
              <a:rPr lang="en-US" sz="1800" dirty="0" smtClean="0">
                <a:ea typeface="ＭＳ Ｐゴシック" pitchFamily="-112" charset="-128"/>
              </a:rPr>
              <a:t>~1 bit/gap entry.</a:t>
            </a:r>
          </a:p>
          <a:p>
            <a:pPr eaLnBrk="1" hangingPunct="1"/>
            <a:r>
              <a:rPr lang="el-GR" sz="2400" dirty="0" smtClean="0">
                <a:ea typeface="ＭＳ Ｐゴシック" pitchFamily="-112" charset="-128"/>
              </a:rPr>
              <a:t>Αν το μέσο κενό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για έναν όρο είναι </a:t>
            </a:r>
            <a:r>
              <a:rPr lang="en-US" sz="2400" i="1" dirty="0" smtClean="0">
                <a:ea typeface="ＭＳ Ｐゴシック" pitchFamily="-112" charset="-128"/>
              </a:rPr>
              <a:t>G</a:t>
            </a:r>
            <a:r>
              <a:rPr lang="en-US" sz="2400" dirty="0" smtClean="0">
                <a:ea typeface="ＭＳ Ｐゴシック" pitchFamily="-112" charset="-128"/>
              </a:rPr>
              <a:t>, </a:t>
            </a:r>
            <a:r>
              <a:rPr lang="el-GR" sz="2400" dirty="0" smtClean="0">
                <a:ea typeface="ＭＳ Ｐゴシック" pitchFamily="-112" charset="-128"/>
              </a:rPr>
              <a:t>θέλουμε να χρησιμοποιήσουμε εγγραφές  </a:t>
            </a:r>
            <a:r>
              <a:rPr lang="en-US" sz="2400" dirty="0" smtClean="0">
                <a:ea typeface="ＭＳ Ｐゴシック" pitchFamily="-112" charset="-128"/>
              </a:rPr>
              <a:t>~log</a:t>
            </a:r>
            <a:r>
              <a:rPr lang="en-US" sz="2400" baseline="-25000" dirty="0" smtClean="0">
                <a:ea typeface="ＭＳ Ｐゴシック" pitchFamily="-112" charset="-128"/>
              </a:rPr>
              <a:t>2</a:t>
            </a:r>
            <a:r>
              <a:rPr lang="en-US" sz="2400" i="1" dirty="0" smtClean="0">
                <a:ea typeface="ＭＳ Ｐゴシック" pitchFamily="-112" charset="-128"/>
              </a:rPr>
              <a:t>G</a:t>
            </a:r>
            <a:r>
              <a:rPr lang="en-US" sz="2400" dirty="0" smtClean="0">
                <a:ea typeface="ＭＳ Ｐゴシック" pitchFamily="-112" charset="-128"/>
              </a:rPr>
              <a:t> bits/gap.</a:t>
            </a:r>
          </a:p>
          <a:p>
            <a:pPr eaLnBrk="1" hangingPunct="1"/>
            <a:r>
              <a:rPr lang="el-GR" sz="2400" u="sng" dirty="0" smtClean="0">
                <a:ea typeface="ＭＳ Ｐゴシック" pitchFamily="-112" charset="-128"/>
              </a:rPr>
              <a:t>Βασική πρόκληση</a:t>
            </a:r>
            <a:r>
              <a:rPr lang="en-US" sz="2400" dirty="0" smtClean="0">
                <a:ea typeface="ＭＳ Ｐゴシック" pitchFamily="-112" charset="-128"/>
              </a:rPr>
              <a:t>: </a:t>
            </a:r>
            <a:r>
              <a:rPr lang="el-GR" sz="2400" dirty="0" smtClean="0">
                <a:ea typeface="ＭＳ Ｐゴシック" pitchFamily="-112" charset="-128"/>
              </a:rPr>
              <a:t>κωδικοποίηση κάθε ακερα</a:t>
            </a:r>
            <a:r>
              <a:rPr lang="el-GR" sz="2400" dirty="0">
                <a:ea typeface="ＭＳ Ｐゴシック" pitchFamily="-112" charset="-128"/>
              </a:rPr>
              <a:t>ί</a:t>
            </a:r>
            <a:r>
              <a:rPr lang="el-GR" sz="2400" dirty="0" smtClean="0">
                <a:ea typeface="ＭＳ Ｐゴシック" pitchFamily="-112" charset="-128"/>
              </a:rPr>
              <a:t>ου </a:t>
            </a:r>
            <a:r>
              <a:rPr lang="en-US" sz="2400" dirty="0" smtClean="0">
                <a:ea typeface="ＭＳ Ｐゴシック" pitchFamily="-112" charset="-128"/>
              </a:rPr>
              <a:t>(gap) </a:t>
            </a:r>
            <a:r>
              <a:rPr lang="el-GR" sz="2400" dirty="0" smtClean="0">
                <a:ea typeface="ＭＳ Ｐゴシック" pitchFamily="-112" charset="-128"/>
              </a:rPr>
              <a:t>με όσα λιγότερα</a:t>
            </a:r>
            <a:r>
              <a:rPr lang="en-US" sz="2400" dirty="0" smtClean="0">
                <a:ea typeface="ＭＳ Ｐゴシック" pitchFamily="-112" charset="-128"/>
              </a:rPr>
              <a:t> bits </a:t>
            </a:r>
            <a:r>
              <a:rPr lang="el-GR" sz="2400" dirty="0" smtClean="0">
                <a:ea typeface="ＭＳ Ｐゴシック" pitchFamily="-112" charset="-128"/>
              </a:rPr>
              <a:t>είναι απαραίτητα για αυτόν τον ακέραιο</a:t>
            </a:r>
            <a:r>
              <a:rPr lang="en-US" sz="2400" dirty="0" smtClean="0">
                <a:ea typeface="ＭＳ Ｐゴシック" pitchFamily="-112" charset="-128"/>
              </a:rPr>
              <a:t>.</a:t>
            </a:r>
          </a:p>
          <a:p>
            <a:pPr eaLnBrk="1" hangingPunct="1"/>
            <a:r>
              <a:rPr lang="el-GR" sz="2400" dirty="0" smtClean="0">
                <a:ea typeface="ＭＳ Ｐゴシック" pitchFamily="-112" charset="-128"/>
              </a:rPr>
              <a:t>Αυτό απαιτεί κωδικοποίηση μεταβλητού μεγέθους -- </a:t>
            </a:r>
            <a:r>
              <a:rPr lang="en-US" sz="2400" i="1" dirty="0" smtClean="0">
                <a:solidFill>
                  <a:srgbClr val="357E69"/>
                </a:solidFill>
                <a:ea typeface="ＭＳ Ｐゴシック" pitchFamily="-112" charset="-128"/>
              </a:rPr>
              <a:t>variable length encoding</a:t>
            </a:r>
          </a:p>
          <a:p>
            <a:pPr eaLnBrk="1" hangingPunct="1"/>
            <a:r>
              <a:rPr lang="el-GR" sz="2400" dirty="0" smtClean="0">
                <a:ea typeface="ＭＳ Ｐゴシック" pitchFamily="-112" charset="-128"/>
              </a:rPr>
              <a:t>Αυτό το πετυχαίνουμε χρησιμοποιώντας σύντομους κώδικες για μικρούς αριθμούς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56324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  <p:sp>
        <p:nvSpPr>
          <p:cNvPr id="5632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EE571D0-7FE3-4510-A8C0-4EAAA17453D1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37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26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249362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ea typeface="ＭＳ Ｐゴシック" pitchFamily="-112" charset="-128"/>
              </a:rPr>
              <a:t>Κωδικοί μεταβλητών </a:t>
            </a:r>
            <a:r>
              <a:rPr lang="en-US" dirty="0" smtClean="0">
                <a:ea typeface="ＭＳ Ｐゴシック" pitchFamily="-112" charset="-128"/>
              </a:rPr>
              <a:t>Byte (Variable Byte (VB) codes)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450273" y="1905000"/>
            <a:ext cx="8131175" cy="3886200"/>
          </a:xfrm>
        </p:spPr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Κωδικοποιούμε κάθε διάκενο με ακέραιο αριθμό από </a:t>
            </a:r>
            <a:r>
              <a:rPr lang="en-US" dirty="0" smtClean="0">
                <a:ea typeface="ＭＳ Ｐゴシック" pitchFamily="-112" charset="-128"/>
              </a:rPr>
              <a:t>bytes</a:t>
            </a:r>
          </a:p>
          <a:p>
            <a:r>
              <a:rPr lang="el-GR" dirty="0" smtClean="0">
                <a:ea typeface="ＭＳ Ｐゴシック" pitchFamily="-112" charset="-128"/>
              </a:rPr>
              <a:t>Το πρώτο </a:t>
            </a:r>
            <a:r>
              <a:rPr lang="en-US" dirty="0" smtClean="0">
                <a:ea typeface="ＭＳ Ｐゴシック" pitchFamily="-112" charset="-128"/>
              </a:rPr>
              <a:t>bit </a:t>
            </a:r>
            <a:r>
              <a:rPr lang="el-GR" dirty="0" smtClean="0">
                <a:ea typeface="ＭＳ Ｐゴシック" pitchFamily="-112" charset="-128"/>
              </a:rPr>
              <a:t>κάθε </a:t>
            </a:r>
            <a:r>
              <a:rPr lang="en-US" dirty="0" smtClean="0">
                <a:ea typeface="ＭＳ Ｐゴシック" pitchFamily="-112" charset="-128"/>
              </a:rPr>
              <a:t>byte </a:t>
            </a:r>
            <a:r>
              <a:rPr lang="el-GR" dirty="0" smtClean="0">
                <a:ea typeface="ＭＳ Ｐゴシック" pitchFamily="-112" charset="-128"/>
              </a:rPr>
              <a:t>χρησιμοποιείται ως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bit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συνέχισης</a:t>
            </a:r>
            <a:r>
              <a:rPr lang="el-GR" dirty="0" smtClean="0">
                <a:ea typeface="ＭＳ Ｐゴシック" pitchFamily="-112" charset="-128"/>
              </a:rPr>
              <a:t> </a:t>
            </a:r>
            <a:r>
              <a:rPr lang="en-US" dirty="0" smtClean="0">
                <a:ea typeface="ＭＳ Ｐゴシック" pitchFamily="-112" charset="-128"/>
              </a:rPr>
              <a:t>(continuation bit)</a:t>
            </a:r>
          </a:p>
          <a:p>
            <a:pPr lvl="1"/>
            <a:r>
              <a:rPr lang="el-GR" dirty="0" smtClean="0">
                <a:ea typeface="ＭＳ Ｐゴシック" pitchFamily="-112" charset="-128"/>
              </a:rPr>
              <a:t>Είναι 0 σε όλα τα </a:t>
            </a:r>
            <a:r>
              <a:rPr lang="en-US" dirty="0" smtClean="0">
                <a:ea typeface="ＭＳ Ｐゴシック" pitchFamily="-112" charset="-128"/>
              </a:rPr>
              <a:t>bytes </a:t>
            </a:r>
            <a:r>
              <a:rPr lang="el-GR" dirty="0" smtClean="0">
                <a:ea typeface="ＭＳ Ｐゴシック" pitchFamily="-112" charset="-128"/>
              </a:rPr>
              <a:t>εκτός από το τελευταίο, όπου είναι 1</a:t>
            </a:r>
            <a:endParaRPr lang="en-US" dirty="0" smtClean="0">
              <a:ea typeface="ＭＳ Ｐゴシック" pitchFamily="-112" charset="-128"/>
            </a:endParaRPr>
          </a:p>
          <a:p>
            <a:pPr lvl="2"/>
            <a:r>
              <a:rPr lang="en-US" dirty="0" smtClean="0">
                <a:ea typeface="ＭＳ Ｐゴシック" pitchFamily="-112" charset="-128"/>
              </a:rPr>
              <a:t>0</a:t>
            </a:r>
            <a:r>
              <a:rPr lang="el-GR" dirty="0" smtClean="0">
                <a:ea typeface="ＭＳ Ｐゴシック" pitchFamily="-112" charset="-128"/>
              </a:rPr>
              <a:t>,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αν ακολουθεί και δεύτερο </a:t>
            </a:r>
            <a:r>
              <a:rPr lang="en-US" dirty="0" smtClean="0">
                <a:ea typeface="ＭＳ Ｐゴシック" pitchFamily="-112" charset="-128"/>
              </a:rPr>
              <a:t>byte</a:t>
            </a:r>
          </a:p>
          <a:p>
            <a:pPr lvl="2"/>
            <a:r>
              <a:rPr lang="en-US" dirty="0" smtClean="0">
                <a:ea typeface="ＭＳ Ｐゴシック" pitchFamily="-112" charset="-128"/>
              </a:rPr>
              <a:t>1</a:t>
            </a:r>
            <a:r>
              <a:rPr lang="el-GR" dirty="0" smtClean="0">
                <a:ea typeface="ＭＳ Ｐゴシック" pitchFamily="-112" charset="-128"/>
              </a:rPr>
              <a:t>, 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αλλιώς</a:t>
            </a:r>
          </a:p>
          <a:p>
            <a:pPr lvl="1"/>
            <a:r>
              <a:rPr lang="el-GR" dirty="0" smtClean="0">
                <a:ea typeface="ＭＳ Ｐゴシック" pitchFamily="-112" charset="-128"/>
              </a:rPr>
              <a:t>Χρησιμοποιείται για να σηματοδοτήσει το τελευταίο </a:t>
            </a:r>
            <a:r>
              <a:rPr lang="en-US" dirty="0" smtClean="0">
                <a:ea typeface="ＭＳ Ｐゴシック" pitchFamily="-112" charset="-128"/>
              </a:rPr>
              <a:t>byte </a:t>
            </a:r>
            <a:r>
              <a:rPr lang="el-GR" dirty="0" smtClean="0">
                <a:ea typeface="ＭＳ Ｐゴシック" pitchFamily="-112" charset="-128"/>
              </a:rPr>
              <a:t>της κωδικοποίησης 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57348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  <p:sp>
        <p:nvSpPr>
          <p:cNvPr id="5734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F611144F-98E5-43A9-806F-8CED3D2A66AC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38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89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249362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ea typeface="ＭＳ Ｐゴシック" pitchFamily="-112" charset="-128"/>
              </a:rPr>
              <a:t>Κωδικοί μεταβλητών </a:t>
            </a:r>
            <a:r>
              <a:rPr lang="en-US" dirty="0" smtClean="0">
                <a:ea typeface="ＭＳ Ｐゴシック" pitchFamily="-112" charset="-128"/>
              </a:rPr>
              <a:t>Byte (Variable Byte (VB) codes)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Ξεκίνα με ένα </a:t>
            </a:r>
            <a:r>
              <a:rPr lang="en-US" dirty="0" smtClean="0">
                <a:ea typeface="ＭＳ Ｐゴシック" pitchFamily="-112" charset="-128"/>
              </a:rPr>
              <a:t>byte </a:t>
            </a:r>
            <a:r>
              <a:rPr lang="el-GR" dirty="0" smtClean="0">
                <a:ea typeface="ＭＳ Ｐゴシック" pitchFamily="-112" charset="-128"/>
              </a:rPr>
              <a:t>για την αποθήκευση του </a:t>
            </a:r>
            <a:r>
              <a:rPr lang="en-US" i="1" dirty="0" smtClean="0">
                <a:ea typeface="ＭＳ Ｐゴシック" pitchFamily="-112" charset="-128"/>
              </a:rPr>
              <a:t>G</a:t>
            </a:r>
            <a:endParaRPr lang="en-US" dirty="0" smtClean="0">
              <a:ea typeface="ＭＳ Ｐゴシック" pitchFamily="-112" charset="-128"/>
            </a:endParaRPr>
          </a:p>
          <a:p>
            <a:r>
              <a:rPr lang="el-GR" dirty="0" smtClean="0">
                <a:ea typeface="ＭＳ Ｐゴシック" pitchFamily="-112" charset="-128"/>
              </a:rPr>
              <a:t>Αν </a:t>
            </a:r>
            <a:r>
              <a:rPr lang="en-US" i="1" dirty="0" smtClean="0">
                <a:ea typeface="ＭＳ Ｐゴシック" pitchFamily="-112" charset="-128"/>
              </a:rPr>
              <a:t>G</a:t>
            </a:r>
            <a:r>
              <a:rPr lang="en-US" dirty="0" smtClean="0">
                <a:ea typeface="ＭＳ Ｐゴシック" pitchFamily="-112" charset="-128"/>
              </a:rPr>
              <a:t> ≤127, </a:t>
            </a:r>
            <a:r>
              <a:rPr lang="el-GR" dirty="0" smtClean="0">
                <a:ea typeface="ＭＳ Ｐゴシック" pitchFamily="-112" charset="-128"/>
              </a:rPr>
              <a:t>υπολόγισε τη δυαδική αναπαράσταση με τα </a:t>
            </a:r>
            <a:r>
              <a:rPr lang="en-US" dirty="0" smtClean="0">
                <a:ea typeface="ＭＳ Ｐゴシック" pitchFamily="-112" charset="-128"/>
              </a:rPr>
              <a:t>7 </a:t>
            </a:r>
            <a:r>
              <a:rPr lang="el-GR" dirty="0" smtClean="0">
                <a:ea typeface="ＭＳ Ｐゴシック" pitchFamily="-112" charset="-128"/>
              </a:rPr>
              <a:t>διαθέσιμα </a:t>
            </a:r>
            <a:r>
              <a:rPr lang="en-US" dirty="0" smtClean="0">
                <a:ea typeface="ＭＳ Ｐゴシック" pitchFamily="-112" charset="-128"/>
              </a:rPr>
              <a:t>bits and </a:t>
            </a:r>
            <a:r>
              <a:rPr lang="el-GR" dirty="0" smtClean="0">
                <a:ea typeface="ＭＳ Ｐゴシック" pitchFamily="-112" charset="-128"/>
              </a:rPr>
              <a:t>θέσε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i="1" dirty="0" smtClean="0">
                <a:ea typeface="ＭＳ Ｐゴシック" pitchFamily="-112" charset="-128"/>
              </a:rPr>
              <a:t>c </a:t>
            </a:r>
            <a:r>
              <a:rPr lang="en-US" dirty="0" smtClean="0">
                <a:ea typeface="ＭＳ Ｐゴシック" pitchFamily="-112" charset="-128"/>
              </a:rPr>
              <a:t>=1</a:t>
            </a:r>
          </a:p>
          <a:p>
            <a:r>
              <a:rPr lang="el-GR" dirty="0" smtClean="0">
                <a:ea typeface="ＭＳ Ｐゴシック" pitchFamily="-112" charset="-128"/>
              </a:rPr>
              <a:t>Αλλιώς, κωδικοποίησε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7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lower-order bits </a:t>
            </a:r>
            <a:r>
              <a:rPr lang="el-GR" dirty="0" smtClean="0">
                <a:ea typeface="ＭＳ Ｐゴシック" pitchFamily="-112" charset="-128"/>
              </a:rPr>
              <a:t>του </a:t>
            </a:r>
            <a:r>
              <a:rPr lang="en-US" dirty="0" smtClean="0">
                <a:ea typeface="ＭＳ Ｐゴシック" pitchFamily="-112" charset="-128"/>
              </a:rPr>
              <a:t>G </a:t>
            </a:r>
            <a:r>
              <a:rPr lang="el-GR" dirty="0" smtClean="0">
                <a:ea typeface="ＭＳ Ｐゴシック" pitchFamily="-112" charset="-128"/>
              </a:rPr>
              <a:t>και χρησιμοποίησε επιπρόσθετα </a:t>
            </a:r>
            <a:r>
              <a:rPr lang="en-US" dirty="0" smtClean="0">
                <a:ea typeface="ＭＳ Ｐゴシック" pitchFamily="-112" charset="-128"/>
              </a:rPr>
              <a:t>bytes </a:t>
            </a:r>
            <a:r>
              <a:rPr lang="el-GR" dirty="0" smtClean="0">
                <a:ea typeface="ＭＳ Ｐゴシック" pitchFamily="-112" charset="-128"/>
              </a:rPr>
              <a:t>για να κωδικοποιήσεις τα </a:t>
            </a:r>
            <a:r>
              <a:rPr lang="en-US" dirty="0" smtClean="0">
                <a:ea typeface="ＭＳ Ｐゴシック" pitchFamily="-112" charset="-128"/>
              </a:rPr>
              <a:t>higher order bits </a:t>
            </a:r>
            <a:r>
              <a:rPr lang="el-GR" dirty="0" smtClean="0">
                <a:ea typeface="ＭＳ Ｐゴシック" pitchFamily="-112" charset="-128"/>
              </a:rPr>
              <a:t>με τον ίδιο αλγόριθμο</a:t>
            </a:r>
            <a:endParaRPr lang="en-US" dirty="0" smtClean="0">
              <a:ea typeface="ＭＳ Ｐゴシック" pitchFamily="-112" charset="-128"/>
            </a:endParaRPr>
          </a:p>
          <a:p>
            <a:r>
              <a:rPr lang="el-GR" dirty="0" smtClean="0">
                <a:ea typeface="ＭＳ Ｐゴシック" pitchFamily="-112" charset="-128"/>
              </a:rPr>
              <a:t>Στο τέλος, θέσε το </a:t>
            </a:r>
            <a:r>
              <a:rPr lang="en-US" dirty="0" smtClean="0">
                <a:ea typeface="ＭＳ Ｐゴシック" pitchFamily="-112" charset="-128"/>
              </a:rPr>
              <a:t>bit </a:t>
            </a:r>
            <a:r>
              <a:rPr lang="el-GR" dirty="0" smtClean="0">
                <a:ea typeface="ＭＳ Ｐゴシック" pitchFamily="-112" charset="-128"/>
              </a:rPr>
              <a:t>συνέχισης του τελευταίου </a:t>
            </a:r>
            <a:r>
              <a:rPr lang="en-US" dirty="0" smtClean="0">
                <a:ea typeface="ＭＳ Ｐゴシック" pitchFamily="-112" charset="-128"/>
              </a:rPr>
              <a:t>byte</a:t>
            </a:r>
            <a:r>
              <a:rPr lang="el-GR" dirty="0" smtClean="0">
                <a:ea typeface="ＭＳ Ｐゴシック" pitchFamily="-112" charset="-128"/>
              </a:rPr>
              <a:t> σε 1, </a:t>
            </a:r>
            <a:r>
              <a:rPr lang="en-US" dirty="0" smtClean="0">
                <a:ea typeface="ＭＳ Ｐゴシック" pitchFamily="-112" charset="-128"/>
              </a:rPr>
              <a:t>c=1 </a:t>
            </a:r>
            <a:r>
              <a:rPr lang="el-GR" dirty="0" smtClean="0">
                <a:ea typeface="ＭＳ Ｐゴシック" pitchFamily="-112" charset="-128"/>
              </a:rPr>
              <a:t>και στα άλλα σε 0, </a:t>
            </a:r>
            <a:r>
              <a:rPr lang="en-US" i="1" dirty="0" smtClean="0">
                <a:ea typeface="ＭＳ Ｐゴシック" pitchFamily="-112" charset="-128"/>
              </a:rPr>
              <a:t>c</a:t>
            </a:r>
            <a:r>
              <a:rPr lang="en-US" dirty="0" smtClean="0">
                <a:ea typeface="ＭＳ Ｐゴシック" pitchFamily="-112" charset="-128"/>
              </a:rPr>
              <a:t> = 0.</a:t>
            </a:r>
          </a:p>
        </p:txBody>
      </p:sp>
      <p:sp>
        <p:nvSpPr>
          <p:cNvPr id="57348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  <p:sp>
        <p:nvSpPr>
          <p:cNvPr id="5734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F611144F-98E5-43A9-806F-8CED3D2A66AC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46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Στατιστικά για τη συλλογή </a:t>
            </a:r>
            <a:r>
              <a:rPr lang="en-US" dirty="0" smtClean="0">
                <a:ea typeface="ＭＳ Ｐゴシック" charset="-128"/>
              </a:rPr>
              <a:t>Reuters RCV1</a:t>
            </a:r>
          </a:p>
        </p:txBody>
      </p:sp>
      <p:sp>
        <p:nvSpPr>
          <p:cNvPr id="19461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4.2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234541"/>
              </p:ext>
            </p:extLst>
          </p:nvPr>
        </p:nvGraphicFramePr>
        <p:xfrm>
          <a:off x="428595" y="2057399"/>
          <a:ext cx="8143932" cy="22250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714381"/>
                <a:gridCol w="4714907"/>
                <a:gridCol w="2714644"/>
              </a:tblGrid>
              <a:tr h="2014542">
                <a:tc>
                  <a:txBody>
                    <a:bodyPr/>
                    <a:lstStyle/>
                    <a:p>
                      <a:r>
                        <a:rPr lang="de-DE" sz="2000" b="0" i="1" kern="1200" baseline="0" dirty="0" smtClean="0"/>
                        <a:t>N</a:t>
                      </a:r>
                    </a:p>
                    <a:p>
                      <a:r>
                        <a:rPr lang="nl-NL" sz="2000" b="0" i="1" kern="1200" baseline="0" dirty="0" smtClean="0"/>
                        <a:t>L </a:t>
                      </a:r>
                    </a:p>
                    <a:p>
                      <a:r>
                        <a:rPr lang="en-US" sz="2000" b="0" i="1" kern="1200" baseline="0" dirty="0" smtClean="0"/>
                        <a:t>M</a:t>
                      </a:r>
                    </a:p>
                    <a:p>
                      <a:endParaRPr lang="en-US" sz="2000" b="0" i="1" kern="1200" baseline="0" dirty="0" smtClean="0"/>
                    </a:p>
                    <a:p>
                      <a:endParaRPr lang="en-US" sz="2000" b="0" i="1" kern="1200" baseline="0" dirty="0" smtClean="0"/>
                    </a:p>
                    <a:p>
                      <a:endParaRPr lang="en-US" sz="2000" b="0" i="1" kern="1200" baseline="0" dirty="0" smtClean="0"/>
                    </a:p>
                    <a:p>
                      <a:r>
                        <a:rPr lang="de-DE" sz="2000" b="0" i="1" kern="1200" baseline="0" dirty="0" smtClean="0"/>
                        <a:t>T</a:t>
                      </a:r>
                      <a:endParaRPr lang="de-DE" sz="20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kern="1200" baseline="0" dirty="0" err="1" smtClean="0"/>
                        <a:t>documents</a:t>
                      </a:r>
                      <a:endParaRPr lang="de-DE" sz="2000" b="0" kern="1200" baseline="0" dirty="0" smtClean="0"/>
                    </a:p>
                    <a:p>
                      <a:r>
                        <a:rPr lang="nl-NL" sz="2000" b="0" kern="1200" baseline="0" dirty="0" err="1" smtClean="0"/>
                        <a:t>tokens</a:t>
                      </a:r>
                      <a:r>
                        <a:rPr lang="nl-NL" sz="2000" b="0" kern="1200" baseline="0" dirty="0" smtClean="0"/>
                        <a:t> per document</a:t>
                      </a:r>
                    </a:p>
                    <a:p>
                      <a:r>
                        <a:rPr lang="en-US" sz="2000" b="0" kern="1200" baseline="0" dirty="0" smtClean="0"/>
                        <a:t>terms (= word types)</a:t>
                      </a:r>
                    </a:p>
                    <a:p>
                      <a:r>
                        <a:rPr lang="en-US" sz="2000" b="0" kern="1200" baseline="0" dirty="0" smtClean="0"/>
                        <a:t>bytes per token (incl. spaces/</a:t>
                      </a:r>
                      <a:r>
                        <a:rPr lang="en-US" sz="2000" b="0" kern="1200" baseline="0" dirty="0" err="1" smtClean="0"/>
                        <a:t>punct</a:t>
                      </a:r>
                      <a:r>
                        <a:rPr lang="en-US" sz="2000" b="0" kern="1200" baseline="0" dirty="0" smtClean="0"/>
                        <a:t>.)</a:t>
                      </a:r>
                    </a:p>
                    <a:p>
                      <a:r>
                        <a:rPr lang="en-US" sz="2000" b="0" kern="1200" baseline="0" dirty="0" smtClean="0"/>
                        <a:t>bytes per token (without spaces/</a:t>
                      </a:r>
                      <a:r>
                        <a:rPr lang="en-US" sz="2000" b="0" kern="1200" baseline="0" dirty="0" err="1" smtClean="0"/>
                        <a:t>punct</a:t>
                      </a:r>
                      <a:r>
                        <a:rPr lang="en-US" sz="2000" b="0" kern="1200" baseline="0" dirty="0" smtClean="0"/>
                        <a:t>.)</a:t>
                      </a:r>
                    </a:p>
                    <a:p>
                      <a:r>
                        <a:rPr lang="en-US" sz="2000" b="0" kern="1200" baseline="0" dirty="0" smtClean="0"/>
                        <a:t>bytes per term (= word type)</a:t>
                      </a:r>
                    </a:p>
                    <a:p>
                      <a:r>
                        <a:rPr lang="de-DE" sz="2000" b="0" kern="1200" baseline="0" dirty="0" smtClean="0"/>
                        <a:t>non-</a:t>
                      </a:r>
                      <a:r>
                        <a:rPr lang="de-DE" sz="2000" b="0" kern="1200" baseline="0" dirty="0" err="1" smtClean="0"/>
                        <a:t>positional</a:t>
                      </a:r>
                      <a:r>
                        <a:rPr lang="de-DE" sz="2000" b="0" kern="1200" baseline="0" dirty="0" smtClean="0"/>
                        <a:t> </a:t>
                      </a:r>
                      <a:r>
                        <a:rPr lang="de-DE" sz="2000" b="0" kern="1200" baseline="0" dirty="0" err="1" smtClean="0"/>
                        <a:t>postings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kern="1200" baseline="0" dirty="0" smtClean="0"/>
                        <a:t>800,000</a:t>
                      </a:r>
                    </a:p>
                    <a:p>
                      <a:r>
                        <a:rPr lang="nl-NL" sz="2000" b="0" kern="1200" baseline="0" dirty="0" smtClean="0"/>
                        <a:t>200</a:t>
                      </a:r>
                    </a:p>
                    <a:p>
                      <a:r>
                        <a:rPr lang="en-US" sz="2000" b="0" kern="1200" baseline="0" dirty="0" smtClean="0"/>
                        <a:t>400,000</a:t>
                      </a:r>
                    </a:p>
                    <a:p>
                      <a:r>
                        <a:rPr lang="en-US" sz="2000" b="0" kern="1200" baseline="0" dirty="0" smtClean="0"/>
                        <a:t> 6</a:t>
                      </a:r>
                    </a:p>
                    <a:p>
                      <a:r>
                        <a:rPr lang="en-US" sz="2000" b="0" kern="1200" baseline="0" dirty="0" smtClean="0"/>
                        <a:t>4.5</a:t>
                      </a:r>
                    </a:p>
                    <a:p>
                      <a:r>
                        <a:rPr lang="en-US" sz="2000" b="0" kern="1200" baseline="0" dirty="0" smtClean="0"/>
                        <a:t>7.5</a:t>
                      </a:r>
                    </a:p>
                    <a:p>
                      <a:r>
                        <a:rPr lang="de-DE" sz="2000" b="0" kern="1200" baseline="0" dirty="0" smtClean="0"/>
                        <a:t>100,000,000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847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Παράδειγμα</a:t>
            </a:r>
            <a:endParaRPr lang="en-US" dirty="0" smtClean="0"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7772400" cy="1657350"/>
        </p:xfrm>
        <a:graphic>
          <a:graphicData uri="http://schemas.openxmlformats.org/drawingml/2006/table">
            <a:tbl>
              <a:tblPr/>
              <a:tblGrid>
                <a:gridCol w="1943100"/>
                <a:gridCol w="1943100"/>
                <a:gridCol w="1943100"/>
                <a:gridCol w="19431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docIDs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824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829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215406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gaps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214577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VB 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00000110 10111000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10000101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00001101 00001100 10110001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3400" y="3581400"/>
            <a:ext cx="80375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/>
              <a:t>Postings stored as the byte concatenation</a:t>
            </a:r>
          </a:p>
          <a:p>
            <a:pPr eaLnBrk="1" hangingPunct="1"/>
            <a:r>
              <a:rPr lang="en-US" sz="2000">
                <a:solidFill>
                  <a:srgbClr val="A40508"/>
                </a:solidFill>
              </a:rPr>
              <a:t>000001101011100010000101000011010000110010110001</a:t>
            </a:r>
          </a:p>
        </p:txBody>
      </p:sp>
      <p:sp>
        <p:nvSpPr>
          <p:cNvPr id="6" name="Up Arrow Callout 5"/>
          <p:cNvSpPr>
            <a:spLocks noChangeArrowheads="1"/>
          </p:cNvSpPr>
          <p:nvPr/>
        </p:nvSpPr>
        <p:spPr bwMode="auto">
          <a:xfrm>
            <a:off x="381000" y="4289425"/>
            <a:ext cx="5983288" cy="1273175"/>
          </a:xfrm>
          <a:prstGeom prst="upArrowCallout">
            <a:avLst>
              <a:gd name="adj1" fmla="val 25020"/>
              <a:gd name="adj2" fmla="val 24999"/>
              <a:gd name="adj3" fmla="val 25000"/>
              <a:gd name="adj4" fmla="val 64977"/>
            </a:avLst>
          </a:prstGeom>
          <a:solidFill>
            <a:srgbClr val="FFC000">
              <a:alpha val="2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dirty="0"/>
              <a:t>Key property: VB-encoded postings are</a:t>
            </a:r>
          </a:p>
          <a:p>
            <a:r>
              <a:rPr lang="en-US" dirty="0"/>
              <a:t>uniquely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prefix-decodable</a:t>
            </a:r>
            <a:r>
              <a:rPr lang="en-US" dirty="0"/>
              <a:t>.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495800" y="2133600"/>
            <a:ext cx="3810000" cy="4648200"/>
            <a:chOff x="4495800" y="2133600"/>
            <a:chExt cx="3810000" cy="4648200"/>
          </a:xfrm>
        </p:grpSpPr>
        <p:sp>
          <p:nvSpPr>
            <p:cNvPr id="58398" name="Rounded Rectangle 6"/>
            <p:cNvSpPr>
              <a:spLocks noChangeArrowheads="1"/>
            </p:cNvSpPr>
            <p:nvPr/>
          </p:nvSpPr>
          <p:spPr bwMode="auto">
            <a:xfrm>
              <a:off x="4572000" y="2133600"/>
              <a:ext cx="1219200" cy="685800"/>
            </a:xfrm>
            <a:prstGeom prst="roundRect">
              <a:avLst>
                <a:gd name="adj" fmla="val 16667"/>
              </a:avLst>
            </a:prstGeom>
            <a:solidFill>
              <a:srgbClr val="FFFF00">
                <a:alpha val="25098"/>
              </a:srgb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99" name="Line Callout 3 7"/>
            <p:cNvSpPr>
              <a:spLocks/>
            </p:cNvSpPr>
            <p:nvPr/>
          </p:nvSpPr>
          <p:spPr bwMode="auto">
            <a:xfrm>
              <a:off x="4495800" y="5867400"/>
              <a:ext cx="3810000" cy="914400"/>
            </a:xfrm>
            <a:prstGeom prst="borderCallout3">
              <a:avLst>
                <a:gd name="adj1" fmla="val -894"/>
                <a:gd name="adj2" fmla="val 100759"/>
                <a:gd name="adj3" fmla="val -207736"/>
                <a:gd name="adj4" fmla="val 114884"/>
                <a:gd name="adj5" fmla="val -239287"/>
                <a:gd name="adj6" fmla="val 60000"/>
                <a:gd name="adj7" fmla="val -335847"/>
                <a:gd name="adj8" fmla="val 1808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/>
                <a:t>For a small gap (5), VB</a:t>
              </a:r>
            </a:p>
            <a:p>
              <a:r>
                <a:rPr lang="en-US"/>
                <a:t>uses a whole byte.</a:t>
              </a:r>
            </a:p>
          </p:txBody>
        </p:sp>
      </p:grpSp>
      <p:sp>
        <p:nvSpPr>
          <p:cNvPr id="58396" name="TextBox 8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  <p:sp>
        <p:nvSpPr>
          <p:cNvPr id="58397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492AD96-6165-4508-940C-5815513AD632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5867400"/>
            <a:ext cx="281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824</a:t>
            </a:r>
          </a:p>
          <a:p>
            <a:r>
              <a:rPr lang="el-GR" dirty="0" smtClean="0">
                <a:latin typeface="+mn-lt"/>
              </a:rPr>
              <a:t>110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0111000</a:t>
            </a:r>
            <a:endParaRPr lang="el-GR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02028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Άλλες κωδικοποιήσεις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3581400"/>
          </a:xfrm>
        </p:spPr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Αντί για </a:t>
            </a:r>
            <a:r>
              <a:rPr lang="en-US" dirty="0" smtClean="0">
                <a:ea typeface="ＭＳ Ｐゴシック" pitchFamily="-112" charset="-128"/>
              </a:rPr>
              <a:t>bytes</a:t>
            </a:r>
            <a:r>
              <a:rPr lang="el-GR" dirty="0" smtClean="0">
                <a:ea typeface="ＭＳ Ｐゴシック" pitchFamily="-112" charset="-128"/>
              </a:rPr>
              <a:t>, δηλαδή 8 </a:t>
            </a:r>
            <a:r>
              <a:rPr lang="en-US" dirty="0" smtClean="0">
                <a:ea typeface="ＭＳ Ｐゴシック" pitchFamily="-112" charset="-128"/>
              </a:rPr>
              <a:t>bits, </a:t>
            </a:r>
            <a:r>
              <a:rPr lang="el-GR" dirty="0" smtClean="0">
                <a:ea typeface="ＭＳ Ｐゴシック" pitchFamily="-112" charset="-128"/>
              </a:rPr>
              <a:t>άλλες μονάδες πχ 3</a:t>
            </a:r>
            <a:r>
              <a:rPr lang="en-US" dirty="0" smtClean="0">
                <a:ea typeface="ＭＳ Ｐゴシック" pitchFamily="-112" charset="-128"/>
              </a:rPr>
              <a:t>2 bits (words), 16 bits, 4 bits (nibbles).</a:t>
            </a:r>
            <a:endParaRPr lang="el-GR" dirty="0" smtClean="0">
              <a:ea typeface="ＭＳ Ｐゴシック" pitchFamily="-112" charset="-128"/>
            </a:endParaRPr>
          </a:p>
          <a:p>
            <a:endParaRPr lang="en-US" dirty="0" smtClean="0">
              <a:ea typeface="ＭＳ Ｐゴシック" pitchFamily="-112" charset="-128"/>
            </a:endParaRPr>
          </a:p>
          <a:p>
            <a:pPr>
              <a:buNone/>
            </a:pP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Compression ratio </a:t>
            </a:r>
            <a:r>
              <a:rPr lang="en-US" i="1" dirty="0" err="1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vs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 speed of decompression</a:t>
            </a:r>
          </a:p>
          <a:p>
            <a:pPr lvl="1"/>
            <a:r>
              <a:rPr lang="el-GR" dirty="0" smtClean="0">
                <a:ea typeface="ＭＳ Ｐゴシック" pitchFamily="-112" charset="-128"/>
              </a:rPr>
              <a:t>Με </a:t>
            </a:r>
            <a:r>
              <a:rPr lang="en-US" dirty="0" smtClean="0">
                <a:ea typeface="ＭＳ Ｐゴシック" pitchFamily="-112" charset="-128"/>
              </a:rPr>
              <a:t>byte </a:t>
            </a:r>
            <a:r>
              <a:rPr lang="el-GR" dirty="0" smtClean="0">
                <a:ea typeface="ＭＳ Ｐゴシック" pitchFamily="-112" charset="-128"/>
              </a:rPr>
              <a:t>χάνουμε κάποιο χώρο αν πολύ μικρά διάκενα</a:t>
            </a:r>
            <a:r>
              <a:rPr lang="en-US" dirty="0" smtClean="0">
                <a:ea typeface="ＭＳ Ｐゴシック" pitchFamily="-112" charset="-128"/>
              </a:rPr>
              <a:t>– nibbles </a:t>
            </a:r>
            <a:r>
              <a:rPr lang="el-GR" dirty="0" smtClean="0">
                <a:ea typeface="ＭＳ Ｐゴシック" pitchFamily="-112" charset="-128"/>
              </a:rPr>
              <a:t>καλύτερα σε αυτές τις περιπτώσεις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  <a:p>
            <a:pPr lvl="1"/>
            <a:r>
              <a:rPr lang="el-GR" dirty="0" smtClean="0">
                <a:ea typeface="ＭＳ Ｐゴシック" pitchFamily="-112" charset="-128"/>
              </a:rPr>
              <a:t>Μικρές λέξεις, πιο περίπλοκος χειρισμός</a:t>
            </a:r>
          </a:p>
          <a:p>
            <a:pPr lvl="1"/>
            <a:endParaRPr lang="en-US" dirty="0" smtClean="0">
              <a:ea typeface="ＭＳ Ｐゴシック" pitchFamily="-112" charset="-128"/>
            </a:endParaRPr>
          </a:p>
          <a:p>
            <a:r>
              <a:rPr lang="el-GR" dirty="0" smtClean="0">
                <a:ea typeface="ＭＳ Ｐゴシック" pitchFamily="-112" charset="-128"/>
              </a:rPr>
              <a:t>Οι κωδικοί </a:t>
            </a:r>
            <a:r>
              <a:rPr lang="en-US" dirty="0" smtClean="0">
                <a:ea typeface="ＭＳ Ｐゴシック" pitchFamily="-112" charset="-128"/>
              </a:rPr>
              <a:t>V</a:t>
            </a:r>
            <a:r>
              <a:rPr lang="el-GR" dirty="0" smtClean="0">
                <a:ea typeface="ＭＳ Ｐゴシック" pitchFamily="-112" charset="-128"/>
              </a:rPr>
              <a:t>Β χρησιμοποιούνται σε πολλά εμπορικά/ερευνητικά συστήματα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5939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smtClean="0">
                <a:solidFill>
                  <a:srgbClr val="FBFCFF"/>
                </a:solidFill>
              </a:rPr>
              <a:t>Κεφ. </a:t>
            </a:r>
            <a:r>
              <a:rPr lang="en-US" sz="1600" dirty="0" smtClean="0">
                <a:solidFill>
                  <a:srgbClr val="FBFCFF"/>
                </a:solidFill>
              </a:rPr>
              <a:t>5.3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5939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A324C8D-93FC-46B4-A790-7C85CDFEDC6A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2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Συμπίεση του </a:t>
            </a:r>
            <a:r>
              <a:rPr lang="en-US" dirty="0" smtClean="0">
                <a:ea typeface="ＭＳ Ｐゴシック" pitchFamily="-112" charset="-128"/>
              </a:rPr>
              <a:t>RCV1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6682807"/>
              </p:ext>
            </p:extLst>
          </p:nvPr>
        </p:nvGraphicFramePr>
        <p:xfrm>
          <a:off x="685800" y="1752600"/>
          <a:ext cx="7772400" cy="4457700"/>
        </p:xfrm>
        <a:graphic>
          <a:graphicData uri="http://schemas.openxmlformats.org/drawingml/2006/table">
            <a:tbl>
              <a:tblPr/>
              <a:tblGrid>
                <a:gridCol w="6324600"/>
                <a:gridCol w="14478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Data structure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Size in MB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dictionary, fixed-width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dictionary, term pointers into string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7.6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with blocking, k =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7.1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with blocking &amp; front coding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5.9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collection (text, xml markup etc)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3,600.0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collection (text)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960.0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Term-doc incidence matrix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40,000.0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postings, uncompressed (32-bit words)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400.0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postings, uncompressed (20 bits)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250.0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postings, variable byte encoded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116.0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postings,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Symbol" pitchFamily="-112" charset="2"/>
                          <a:cs typeface="Arial Unicode MS" pitchFamily="-112" charset="0"/>
                        </a:rPr>
                        <a:t>g-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encoded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101.0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</a:tbl>
          </a:graphicData>
        </a:graphic>
      </p:graphicFrame>
      <p:sp>
        <p:nvSpPr>
          <p:cNvPr id="6558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  <p:sp>
        <p:nvSpPr>
          <p:cNvPr id="6558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94EA8F55-C225-4314-91DC-95A954E8F30C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42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31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>
                <a:ea typeface="ＭＳ Ｐゴシック" pitchFamily="-112" charset="-128"/>
              </a:rPr>
              <a:t>Περίληψη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Μπορούμε να κατασκευάσουμε ένα ευρετήριο για </a:t>
            </a:r>
            <a:r>
              <a:rPr lang="en-US" dirty="0" smtClean="0">
                <a:ea typeface="ＭＳ Ｐゴシック" pitchFamily="-112" charset="-128"/>
              </a:rPr>
              <a:t>Boolean </a:t>
            </a:r>
            <a:r>
              <a:rPr lang="el-GR" dirty="0" smtClean="0">
                <a:ea typeface="ＭＳ Ｐゴシック" pitchFamily="-112" charset="-128"/>
              </a:rPr>
              <a:t>ανάκτηση πολύ αποδοτικό από άποψη χώρου</a:t>
            </a:r>
            <a:endParaRPr lang="en-US" dirty="0" smtClean="0">
              <a:ea typeface="ＭＳ Ｐゴシック" pitchFamily="-112" charset="-128"/>
            </a:endParaRPr>
          </a:p>
          <a:p>
            <a:r>
              <a:rPr lang="el-GR" dirty="0" smtClean="0">
                <a:ea typeface="ＭＳ Ｐゴシック" pitchFamily="-112" charset="-128"/>
              </a:rPr>
              <a:t>Μόνο </a:t>
            </a:r>
            <a:r>
              <a:rPr lang="en-US" dirty="0" smtClean="0">
                <a:ea typeface="ＭＳ Ｐゴシック" pitchFamily="-112" charset="-128"/>
              </a:rPr>
              <a:t> 4% </a:t>
            </a:r>
            <a:r>
              <a:rPr lang="el-GR" dirty="0" smtClean="0">
                <a:ea typeface="ＭＳ Ｐゴシック" pitchFamily="-112" charset="-128"/>
              </a:rPr>
              <a:t>του συνολικού μεγέθους της συλλογής </a:t>
            </a:r>
          </a:p>
          <a:p>
            <a:r>
              <a:rPr lang="el-GR" dirty="0" smtClean="0">
                <a:ea typeface="ＭＳ Ｐゴシック" pitchFamily="-112" charset="-128"/>
              </a:rPr>
              <a:t>Μόνο το </a:t>
            </a:r>
            <a:r>
              <a:rPr lang="en-US" dirty="0" smtClean="0">
                <a:ea typeface="ＭＳ Ｐゴシック" pitchFamily="-112" charset="-128"/>
              </a:rPr>
              <a:t>10-15% </a:t>
            </a:r>
            <a:r>
              <a:rPr lang="el-GR" dirty="0" smtClean="0">
                <a:ea typeface="ＭＳ Ｐゴシック" pitchFamily="-112" charset="-128"/>
              </a:rPr>
              <a:t>του συνολικού </a:t>
            </a:r>
            <a:r>
              <a:rPr lang="el-GR" u="sng" dirty="0" smtClean="0">
                <a:ea typeface="ＭＳ Ｐゴシック" pitchFamily="-112" charset="-128"/>
              </a:rPr>
              <a:t>κειμένου</a:t>
            </a:r>
            <a:r>
              <a:rPr lang="el-GR" dirty="0" smtClean="0">
                <a:ea typeface="ＭＳ Ｐゴシック" pitchFamily="-112" charset="-128"/>
              </a:rPr>
              <a:t> της συλλογής </a:t>
            </a:r>
          </a:p>
          <a:p>
            <a:r>
              <a:rPr lang="el-GR" dirty="0" smtClean="0">
                <a:ea typeface="ＭＳ Ｐゴシック" pitchFamily="-112" charset="-128"/>
              </a:rPr>
              <a:t>Βέβαια, έχουμε αγνοήσει την πληροφορία θέσης</a:t>
            </a:r>
          </a:p>
          <a:p>
            <a:pPr lvl="1"/>
            <a:r>
              <a:rPr lang="el-GR" dirty="0" smtClean="0">
                <a:ea typeface="ＭＳ Ｐゴシック" pitchFamily="-112" charset="-128"/>
              </a:rPr>
              <a:t>Η εξοικονόμηση χώρου είναι μικρότερη στην πράξη</a:t>
            </a:r>
          </a:p>
          <a:p>
            <a:pPr lvl="1"/>
            <a:r>
              <a:rPr lang="el-GR" dirty="0" smtClean="0">
                <a:ea typeface="ＭＳ Ｐゴシック" pitchFamily="-112" charset="-128"/>
              </a:rPr>
              <a:t>Αλλά, οι τεχνικές είναι </a:t>
            </a:r>
            <a:r>
              <a:rPr lang="el-GR" smtClean="0">
                <a:ea typeface="ＭＳ Ｐゴシック" pitchFamily="-112" charset="-128"/>
              </a:rPr>
              <a:t>παρόμοιες </a:t>
            </a:r>
            <a:endParaRPr lang="el-GR" dirty="0" smtClean="0">
              <a:ea typeface="ＭＳ Ｐゴシック" pitchFamily="-112" charset="-128"/>
            </a:endParaRPr>
          </a:p>
        </p:txBody>
      </p:sp>
      <p:sp>
        <p:nvSpPr>
          <p:cNvPr id="66564" name="TextBox 3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5.3</a:t>
            </a:r>
          </a:p>
        </p:txBody>
      </p:sp>
      <p:sp>
        <p:nvSpPr>
          <p:cNvPr id="665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275203B-CE1B-4348-8466-8FA6AF426238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43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37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ΤΕΛΟΣ πρώτου μέρους 5</a:t>
            </a:r>
            <a:r>
              <a:rPr lang="el-GR" baseline="30000" dirty="0" smtClean="0">
                <a:ea typeface="ＭＳ Ｐゴシック" pitchFamily="-112" charset="-128"/>
              </a:rPr>
              <a:t>ου</a:t>
            </a:r>
            <a:r>
              <a:rPr lang="el-GR" dirty="0" smtClean="0">
                <a:ea typeface="ＭＳ Ｐゴシック" pitchFamily="-112" charset="-128"/>
              </a:rPr>
              <a:t> Μαθήματος</a:t>
            </a:r>
          </a:p>
          <a:p>
            <a:pPr algn="ctr" eaLnBrk="1" hangingPunct="1">
              <a:buNone/>
            </a:pPr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Ερωτήσεις?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0" y="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sz="1200" smtClean="0">
                <a:solidFill>
                  <a:prstClr val="black"/>
                </a:solidFill>
                <a:latin typeface="Times New Roman" pitchFamily="-112" charset="0"/>
                <a:ea typeface="MS Mincho" pitchFamily="49" charset="-128"/>
                <a:cs typeface="Arial Unicode MS" pitchFamily="-112" charset="0"/>
              </a:rPr>
              <a:t> </a:t>
            </a:r>
            <a:endParaRPr lang="en-US" smtClean="0">
              <a:solidFill>
                <a:prstClr val="black"/>
              </a:solidFill>
              <a:latin typeface="Arial" charset="0"/>
              <a:ea typeface="MS Mincho" pitchFamily="49" charset="-128"/>
              <a:cs typeface="Arial Unicode MS" pitchFamily="-112" charset="0"/>
            </a:endParaRPr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373216"/>
            <a:ext cx="7690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Χρησιμοποιήθηκε κάποιο υλικό των: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Pandu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Nayak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Prabhakar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Raghavan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CS276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: 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Information Retrieval and Web Search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(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Stanford)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665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4365104"/>
            <a:ext cx="7490792" cy="1349896"/>
          </a:xfrm>
        </p:spPr>
        <p:txBody>
          <a:bodyPr/>
          <a:lstStyle/>
          <a:p>
            <a:pPr eaLnBrk="1" hangingPunct="1"/>
            <a:r>
              <a:rPr lang="el-GR" sz="3200" dirty="0" smtClean="0">
                <a:ea typeface="ＭＳ Ｐゴシック" pitchFamily="-112" charset="-128"/>
              </a:rPr>
              <a:t>ΠΛΕ70: Ανάκτηση Πληροφορίας</a:t>
            </a:r>
            <a:endParaRPr lang="en-US" sz="32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r>
              <a:rPr lang="en-US" dirty="0" smtClean="0">
                <a:ea typeface="ＭＳ Ｐゴシック" pitchFamily="-112" charset="-128"/>
              </a:rPr>
              <a:t/>
            </a:r>
            <a:br>
              <a:rPr lang="en-US" dirty="0" smtClean="0">
                <a:ea typeface="ＭＳ Ｐゴシック" pitchFamily="-112" charset="-128"/>
              </a:rPr>
            </a:br>
            <a:r>
              <a:rPr lang="el-GR" sz="2400" dirty="0" smtClean="0">
                <a:ea typeface="ＭＳ Ｐゴシック" pitchFamily="-112" charset="-128"/>
              </a:rPr>
              <a:t>Διάλεξη</a:t>
            </a:r>
            <a:r>
              <a:rPr lang="en-US" sz="2400" dirty="0" smtClean="0">
                <a:ea typeface="ＭＳ Ｐゴシック" pitchFamily="-112" charset="-128"/>
              </a:rPr>
              <a:t>  5(</a:t>
            </a:r>
            <a:r>
              <a:rPr lang="el-GR" sz="2400" dirty="0" smtClean="0">
                <a:ea typeface="ＭＳ Ｐゴシック" pitchFamily="-112" charset="-128"/>
              </a:rPr>
              <a:t>β) </a:t>
            </a:r>
            <a:r>
              <a:rPr lang="en-US" sz="2400" dirty="0" smtClean="0">
                <a:ea typeface="ＭＳ Ｐゴシック" pitchFamily="-112" charset="-128"/>
              </a:rPr>
              <a:t>: </a:t>
            </a:r>
            <a:r>
              <a:rPr lang="el-GR" sz="2400" dirty="0" smtClean="0">
                <a:ea typeface="ＭＳ Ｐゴシック" pitchFamily="-112" charset="-128"/>
              </a:rPr>
              <a:t>Βαθμολόγηση. Στάθμιση όρων. Το μοντέλο διανυσματικού χώρου. 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FA85-C043-4AC1-86AA-2F87DA980531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7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Τι  άλλο θα δούμε σήμερα;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438400"/>
            <a:ext cx="7620000" cy="1828800"/>
          </a:xfrm>
        </p:spPr>
        <p:txBody>
          <a:bodyPr/>
          <a:lstStyle/>
          <a:p>
            <a:pPr eaLnBrk="1" hangingPunct="1"/>
            <a:r>
              <a:rPr lang="el-GR" sz="3000" dirty="0" smtClean="0">
                <a:ea typeface="ＭＳ Ｐゴシック" pitchFamily="-112" charset="-128"/>
              </a:rPr>
              <a:t>Βαθμολόγηση και κατάταξη εγγράφων</a:t>
            </a:r>
          </a:p>
          <a:p>
            <a:pPr eaLnBrk="1" hangingPunct="1"/>
            <a:r>
              <a:rPr lang="el-GR" sz="3000" dirty="0" smtClean="0">
                <a:ea typeface="ＭＳ Ｐゴシック" pitchFamily="-112" charset="-128"/>
              </a:rPr>
              <a:t>Στ</a:t>
            </a:r>
            <a:r>
              <a:rPr lang="el-GR" sz="3000" dirty="0">
                <a:ea typeface="ＭＳ Ｐゴシック" pitchFamily="-112" charset="-128"/>
              </a:rPr>
              <a:t>ά</a:t>
            </a:r>
            <a:r>
              <a:rPr lang="el-GR" sz="3000" dirty="0" smtClean="0">
                <a:ea typeface="ＭＳ Ｐゴシック" pitchFamily="-112" charset="-128"/>
              </a:rPr>
              <a:t>θμιση όρων </a:t>
            </a:r>
            <a:r>
              <a:rPr lang="en-US" sz="3000" dirty="0" smtClean="0">
                <a:ea typeface="ＭＳ Ｐゴシック" pitchFamily="-112" charset="-128"/>
              </a:rPr>
              <a:t>(term weighting)</a:t>
            </a:r>
          </a:p>
          <a:p>
            <a:pPr eaLnBrk="1" hangingPunct="1"/>
            <a:r>
              <a:rPr lang="el-GR" sz="3000" dirty="0" smtClean="0">
                <a:ea typeface="ＭＳ Ｐゴシック" pitchFamily="-112" charset="-128"/>
              </a:rPr>
              <a:t>Αναπαράσταση εγγράφων και ερωτημάτων ως διανύσματα</a:t>
            </a:r>
            <a:endParaRPr lang="en-US" sz="2800" dirty="0" smtClean="0">
              <a:ea typeface="ＭＳ Ｐゴシック" pitchFamily="-112" charset="-128"/>
            </a:endParaRP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6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381000" y="2712308"/>
            <a:ext cx="8229600" cy="3993292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Τα </a:t>
            </a:r>
            <a:r>
              <a:rPr lang="en-US" dirty="0" smtClean="0">
                <a:ea typeface="ＭＳ Ｐゴシック" charset="-128"/>
              </a:rPr>
              <a:t>Boolean </a:t>
            </a:r>
            <a:r>
              <a:rPr lang="el-GR" dirty="0" smtClean="0">
                <a:ea typeface="ＭＳ Ｐゴシック" charset="-128"/>
              </a:rPr>
              <a:t>ερωτήματα συχνά έχουν είτε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πολύ λίγα  </a:t>
            </a:r>
            <a:r>
              <a:rPr lang="en-US" dirty="0" smtClean="0">
                <a:ea typeface="ＭＳ Ｐゴシック" charset="-128"/>
              </a:rPr>
              <a:t>(=0) </a:t>
            </a:r>
            <a:r>
              <a:rPr lang="el-GR" dirty="0" smtClean="0">
                <a:ea typeface="ＭＳ Ｐゴシック" charset="-128"/>
              </a:rPr>
              <a:t>είτε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πάρα πολλά </a:t>
            </a:r>
            <a:r>
              <a:rPr lang="en-US" dirty="0" smtClean="0">
                <a:ea typeface="ＭＳ Ｐゴシック" charset="-128"/>
              </a:rPr>
              <a:t>(</a:t>
            </a:r>
            <a:r>
              <a:rPr lang="el-GR" dirty="0" smtClean="0">
                <a:ea typeface="ＭＳ Ｐゴシック" charset="-128"/>
              </a:rPr>
              <a:t>χιλιάδες</a:t>
            </a:r>
            <a:r>
              <a:rPr lang="en-US" dirty="0" smtClean="0">
                <a:ea typeface="ＭＳ Ｐゴシック" charset="-128"/>
              </a:rPr>
              <a:t>) </a:t>
            </a:r>
            <a:r>
              <a:rPr lang="el-GR" dirty="0" smtClean="0">
                <a:ea typeface="ＭＳ Ｐゴシック" charset="-128"/>
              </a:rPr>
              <a:t>αποτελέσματα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dirty="0" smtClean="0">
                <a:ea typeface="ＭＳ Ｐゴシック" charset="-128"/>
              </a:rPr>
              <a:t>(“feast or famine”)</a:t>
            </a:r>
          </a:p>
          <a:p>
            <a:pPr lvl="1" eaLnBrk="1" hangingPunct="1"/>
            <a:r>
              <a:rPr lang="el-GR" sz="2000" dirty="0" smtClean="0">
                <a:ea typeface="ＭＳ Ｐゴシック" charset="-128"/>
              </a:rPr>
              <a:t>Ερώτημα </a:t>
            </a:r>
            <a:r>
              <a:rPr lang="en-US" sz="2000" dirty="0" smtClean="0">
                <a:ea typeface="ＭＳ Ｐゴシック" charset="-128"/>
              </a:rPr>
              <a:t> 1: “</a:t>
            </a:r>
            <a:r>
              <a:rPr lang="en-US" sz="2000" i="1" dirty="0" smtClean="0">
                <a:ea typeface="ＭＳ Ｐゴシック" charset="-128"/>
              </a:rPr>
              <a:t>standard user </a:t>
            </a:r>
            <a:r>
              <a:rPr lang="en-US" sz="2000" i="1" dirty="0" err="1" smtClean="0">
                <a:ea typeface="ＭＳ Ｐゴシック" charset="-128"/>
              </a:rPr>
              <a:t>dlink</a:t>
            </a:r>
            <a:r>
              <a:rPr lang="en-US" sz="2000" i="1" dirty="0" smtClean="0">
                <a:ea typeface="ＭＳ Ｐゴシック" charset="-128"/>
              </a:rPr>
              <a:t> 650</a:t>
            </a:r>
            <a:r>
              <a:rPr lang="en-US" sz="2000" dirty="0" smtClean="0">
                <a:ea typeface="ＭＳ Ｐゴシック" charset="-128"/>
              </a:rPr>
              <a:t>” → 200,000 hits</a:t>
            </a:r>
          </a:p>
          <a:p>
            <a:pPr lvl="1" eaLnBrk="1" hangingPunct="1"/>
            <a:r>
              <a:rPr lang="el-GR" sz="2000" dirty="0" smtClean="0">
                <a:ea typeface="ＭＳ Ｐゴシック" charset="-128"/>
              </a:rPr>
              <a:t>Ερώτημα</a:t>
            </a:r>
            <a:r>
              <a:rPr lang="en-US" sz="2000" dirty="0" smtClean="0">
                <a:ea typeface="ＭＳ Ｐゴシック" charset="-128"/>
              </a:rPr>
              <a:t> 2: “</a:t>
            </a:r>
            <a:r>
              <a:rPr lang="en-US" sz="2000" i="1" dirty="0" smtClean="0">
                <a:ea typeface="ＭＳ Ｐゴシック" charset="-128"/>
              </a:rPr>
              <a:t>standard user </a:t>
            </a:r>
            <a:r>
              <a:rPr lang="en-US" sz="2000" i="1" dirty="0" err="1" smtClean="0">
                <a:ea typeface="ＭＳ Ｐゴシック" charset="-128"/>
              </a:rPr>
              <a:t>dlink</a:t>
            </a:r>
            <a:r>
              <a:rPr lang="en-US" sz="2000" i="1" dirty="0" smtClean="0">
                <a:ea typeface="ＭＳ Ｐゴシック" charset="-128"/>
              </a:rPr>
              <a:t> 650 no card found</a:t>
            </a:r>
            <a:r>
              <a:rPr lang="en-US" sz="2000" dirty="0" smtClean="0">
                <a:ea typeface="ＭＳ Ｐゴシック" charset="-128"/>
              </a:rPr>
              <a:t>”: 0 hits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Χρειάζεται επιδεξιότητα για να διατυπωθεί μια ερώτηση που έχει ως αποτέλεσμα ένα </a:t>
            </a:r>
            <a:r>
              <a:rPr lang="el-GR" dirty="0" err="1" smtClean="0">
                <a:ea typeface="ＭＳ Ｐゴシック" charset="-128"/>
              </a:rPr>
              <a:t>διαχειρίσιμο</a:t>
            </a:r>
            <a:r>
              <a:rPr lang="el-GR" dirty="0" smtClean="0">
                <a:ea typeface="ＭＳ Ｐゴシック" charset="-128"/>
              </a:rPr>
              <a:t> αριθμό ταιριασμάτων </a:t>
            </a:r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AND </a:t>
            </a:r>
            <a:r>
              <a:rPr lang="el-GR" dirty="0" smtClean="0">
                <a:ea typeface="ＭＳ Ｐゴシック" charset="-128"/>
              </a:rPr>
              <a:t>πολύ λίγα -</a:t>
            </a:r>
            <a:r>
              <a:rPr lang="en-US" dirty="0" smtClean="0">
                <a:ea typeface="ＭＳ Ｐゴシック" charset="-128"/>
              </a:rPr>
              <a:t> OR </a:t>
            </a:r>
            <a:r>
              <a:rPr lang="el-GR" dirty="0" smtClean="0">
                <a:ea typeface="ＭＳ Ｐゴシック" charset="-128"/>
              </a:rPr>
              <a:t>πάρα πολλά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30659" y="1511643"/>
            <a:ext cx="868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Font typeface="Wingdings" pitchFamily="-11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Font typeface="Wingdings" pitchFamily="-11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F6E7E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Μέχρι τώρα, τα ερωτήματα που είδαμε ήταν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Boolean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.</a:t>
            </a:r>
          </a:p>
          <a:p>
            <a:pPr lvl="1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Τα έγγραφα είτε ταιριάζουν στο ερώτημα, είτε όχι</a:t>
            </a:r>
          </a:p>
          <a:p>
            <a:pPr marL="0" indent="0">
              <a:buNone/>
            </a:pP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ea typeface="ＭＳ Ｐゴシック" charset="-128"/>
              </a:rPr>
              <a:t>Κατάταξη εγγράφων (</a:t>
            </a:r>
            <a:r>
              <a:rPr lang="en-US" dirty="0" smtClean="0">
                <a:ea typeface="ＭＳ Ｐゴシック" charset="-128"/>
              </a:rPr>
              <a:t>Ranked retrieval</a:t>
            </a:r>
            <a:r>
              <a:rPr lang="el-GR" dirty="0" smtClean="0">
                <a:ea typeface="ＭＳ Ｐゴシック" charset="-128"/>
              </a:rPr>
              <a:t>)</a:t>
            </a:r>
            <a:endParaRPr lang="en-US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charset="-128"/>
              </a:rPr>
              <a:t>Διάταξη εγγράφων (</a:t>
            </a:r>
            <a:r>
              <a:rPr lang="en-US" dirty="0" smtClean="0">
                <a:ea typeface="ＭＳ Ｐゴシック" charset="-128"/>
              </a:rPr>
              <a:t>Ranked retrieval</a:t>
            </a:r>
            <a:r>
              <a:rPr lang="el-GR" dirty="0" smtClean="0">
                <a:ea typeface="ＭＳ Ｐゴシック" charset="-128"/>
              </a:rPr>
              <a:t>)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495800"/>
          </a:xfrm>
        </p:spPr>
        <p:txBody>
          <a:bodyPr/>
          <a:lstStyle/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Κατάλληλη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για ειδικούς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με σαφή κατανόηση των αναγκών τους και της συλλογής </a:t>
            </a:r>
          </a:p>
          <a:p>
            <a:pPr lvl="1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Επίσης, καλή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για εφαρμογές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: οι εφαρμογές μπορούν να επεξεργαστούν χιλιάδες αποτελεσμάτων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.</a:t>
            </a:r>
          </a:p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Αλλά, όχι κατάλληλη για την πλειοψηφία των χρηστών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lvl="1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Είναι δύσκολο για τους περισσότερους χρήστες να διατυπώσουν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Boolean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ερωτήματα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lvl="1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Οι περισσότεροι χρήστες δεν θέλουν να διαχειριστούν χιλιάδες αποτελέσματα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.</a:t>
            </a:r>
          </a:p>
          <a:p>
            <a:pPr lvl="2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Ιδιαίτερα στην περίπτωση των αναζητήσεων στο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web</a:t>
            </a:r>
          </a:p>
          <a:p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563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sz="2400" dirty="0">
                <a:ea typeface="ＭＳ Ｐゴシック" charset="-128"/>
              </a:rPr>
              <a:t>Αντί ενός </a:t>
            </a:r>
            <a:r>
              <a:rPr lang="el-GR" sz="2400" b="1" u="sng" dirty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συνόλου</a:t>
            </a:r>
            <a:r>
              <a:rPr lang="el-GR" sz="2400" dirty="0">
                <a:ea typeface="ＭＳ Ｐゴシック" charset="-128"/>
              </a:rPr>
              <a:t> εγγράφων που ικανοποιούν το ερώτημα, η </a:t>
            </a:r>
            <a:r>
              <a:rPr lang="el-GR" sz="2400" b="1" i="1" dirty="0">
                <a:solidFill>
                  <a:srgbClr val="357E69"/>
                </a:solidFill>
                <a:ea typeface="ＭＳ Ｐゴシック" charset="-128"/>
              </a:rPr>
              <a:t>διαβαθμισμένη ανάκτηση (</a:t>
            </a:r>
            <a:r>
              <a:rPr lang="en-US" sz="2400" b="1" i="1" dirty="0">
                <a:solidFill>
                  <a:srgbClr val="357E69"/>
                </a:solidFill>
                <a:ea typeface="ＭＳ Ｐゴシック" charset="-128"/>
              </a:rPr>
              <a:t>ranked retrieval) </a:t>
            </a:r>
            <a:r>
              <a:rPr lang="el-GR" sz="2400" dirty="0">
                <a:ea typeface="ＭＳ Ｐゴシック" charset="-128"/>
              </a:rPr>
              <a:t>επιστρέφει μια </a:t>
            </a:r>
            <a:r>
              <a:rPr lang="el-GR" sz="2400" b="1" u="sng" dirty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διάταξη</a:t>
            </a:r>
            <a:r>
              <a:rPr lang="el-GR" sz="2400" dirty="0">
                <a:ea typeface="ＭＳ Ｐゴシック" charset="-128"/>
              </a:rPr>
              <a:t> των (κορυφαίων) για την ερώτηση εγγράφων της συλλογής </a:t>
            </a:r>
          </a:p>
          <a:p>
            <a:pPr eaLnBrk="1" hangingPunct="1"/>
            <a:endParaRPr lang="en-US" sz="900" dirty="0"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ea typeface="ＭＳ Ｐゴシック" charset="-128"/>
              </a:rPr>
              <a:t>Όταν το σύστημα παράγει ένα διατεταγμένο σύνολο αποτελεσμάτων, τα μεγάλα σύνολα δεν αποτελούν πρόβλημα </a:t>
            </a:r>
          </a:p>
          <a:p>
            <a:pPr lvl="1" eaLnBrk="1" hangingPunct="1"/>
            <a:r>
              <a:rPr lang="el-GR" sz="2000" dirty="0" smtClean="0">
                <a:ea typeface="ＭＳ Ｐゴシック" charset="-128"/>
              </a:rPr>
              <a:t>Δείχνουμε απλώς τα </a:t>
            </a:r>
            <a:r>
              <a:rPr lang="el-GR" sz="2000" b="1" i="1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κορυφαία</a:t>
            </a:r>
            <a:r>
              <a:rPr lang="el-GR" sz="2000" dirty="0" smtClean="0">
                <a:ea typeface="ＭＳ Ｐゴシック" charset="-128"/>
              </a:rPr>
              <a:t> (</a:t>
            </a:r>
            <a:r>
              <a:rPr lang="en-US" sz="2000" dirty="0" smtClean="0">
                <a:ea typeface="ＭＳ Ｐゴシック" charset="-128"/>
              </a:rPr>
              <a:t>top</a:t>
            </a:r>
            <a:r>
              <a:rPr lang="el-GR" sz="2000" dirty="0" smtClean="0">
                <a:ea typeface="ＭＳ Ｐゴシック" charset="-128"/>
              </a:rPr>
              <a:t>)</a:t>
            </a:r>
            <a:r>
              <a:rPr lang="en-US" sz="2000" dirty="0" smtClean="0">
                <a:ea typeface="ＭＳ Ｐゴシック" charset="-128"/>
              </a:rPr>
              <a:t> </a:t>
            </a:r>
            <a:r>
              <a:rPr lang="en-US" sz="2000" i="1" dirty="0" smtClean="0">
                <a:ea typeface="ＭＳ Ｐゴシック" charset="-128"/>
              </a:rPr>
              <a:t>k </a:t>
            </a:r>
            <a:r>
              <a:rPr lang="en-US" sz="2000" dirty="0" smtClean="0">
                <a:ea typeface="ＭＳ Ｐゴシック" charset="-128"/>
              </a:rPr>
              <a:t>( ≈ 10) </a:t>
            </a:r>
            <a:r>
              <a:rPr lang="el-GR" sz="2000" dirty="0" smtClean="0">
                <a:ea typeface="ＭＳ Ｐゴシック" charset="-128"/>
              </a:rPr>
              <a:t>αποτελέσματα</a:t>
            </a:r>
            <a:endParaRPr lang="en-US" sz="2000" dirty="0" smtClean="0">
              <a:ea typeface="ＭＳ Ｐゴシック" charset="-128"/>
            </a:endParaRPr>
          </a:p>
          <a:p>
            <a:pPr lvl="1" eaLnBrk="1" hangingPunct="1"/>
            <a:r>
              <a:rPr lang="el-GR" sz="2000" dirty="0" smtClean="0">
                <a:ea typeface="ＭＳ Ｐゴシック" charset="-128"/>
              </a:rPr>
              <a:t>Δεν παραφορτώνουμε το χρήστη</a:t>
            </a:r>
          </a:p>
          <a:p>
            <a:pPr lvl="1" eaLnBrk="1" hangingPunct="1"/>
            <a:endParaRPr lang="en-US" sz="800" dirty="0" smtClean="0">
              <a:ea typeface="ＭＳ Ｐゴシック" charset="-128"/>
            </a:endParaRPr>
          </a:p>
          <a:p>
            <a:pPr lvl="1" eaLnBrk="1" hangingPunct="1">
              <a:buNone/>
            </a:pP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Προϋπόθεση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: 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ο αλγόριθμος διάταξης να δουλεύει σωστά</a:t>
            </a:r>
            <a:endParaRPr lang="en-US" sz="2800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</p:txBody>
      </p:sp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ea typeface="ＭＳ Ｐゴシック" charset="-128"/>
              </a:rPr>
              <a:t>Μοντέλα διαβαθμισμένης ανάκτησης</a:t>
            </a:r>
            <a:endParaRPr lang="en-US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Μέγεθος ευρετηρίου</a:t>
            </a:r>
            <a:endParaRPr lang="en-US" dirty="0" smtClean="0"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752600"/>
          <a:ext cx="9067800" cy="4017010"/>
        </p:xfrm>
        <a:graphic>
          <a:graphicData uri="http://schemas.openxmlformats.org/drawingml/2006/table">
            <a:tbl>
              <a:tblPr/>
              <a:tblGrid>
                <a:gridCol w="1676400"/>
                <a:gridCol w="914400"/>
                <a:gridCol w="533400"/>
                <a:gridCol w="914400"/>
                <a:gridCol w="1143000"/>
                <a:gridCol w="533400"/>
                <a:gridCol w="838200"/>
                <a:gridCol w="1066800"/>
                <a:gridCol w="533400"/>
                <a:gridCol w="914400"/>
              </a:tblGrid>
              <a:tr h="6096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size 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dictionary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cumul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Size (K)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cumul %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cumul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109,971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197,879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474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100,680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96,969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30 stopwords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83,390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121,858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150 stopwords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67,002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63,812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590800" y="4267200"/>
            <a:ext cx="5562600" cy="762000"/>
            <a:chOff x="2590800" y="4267200"/>
            <a:chExt cx="5562600" cy="762000"/>
          </a:xfrm>
        </p:grpSpPr>
        <p:sp>
          <p:nvSpPr>
            <p:cNvPr id="24686" name="Rectangle 4"/>
            <p:cNvSpPr>
              <a:spLocks noChangeArrowheads="1"/>
            </p:cNvSpPr>
            <p:nvPr/>
          </p:nvSpPr>
          <p:spPr bwMode="auto">
            <a:xfrm>
              <a:off x="2590800" y="4648200"/>
              <a:ext cx="533400" cy="381000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87" name="Rectangle 5"/>
            <p:cNvSpPr>
              <a:spLocks noChangeArrowheads="1"/>
            </p:cNvSpPr>
            <p:nvPr/>
          </p:nvSpPr>
          <p:spPr bwMode="auto">
            <a:xfrm>
              <a:off x="7620000" y="4267200"/>
              <a:ext cx="533400" cy="381000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68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5.1</a:t>
            </a:r>
          </a:p>
        </p:txBody>
      </p:sp>
      <p:sp>
        <p:nvSpPr>
          <p:cNvPr id="24683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78386CC-747D-4E23-9C86-E78EFA8B383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2590800" y="5029200"/>
            <a:ext cx="533400" cy="381000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7620000" y="5410200"/>
            <a:ext cx="533400" cy="381000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36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ea typeface="ＭＳ Ｐゴシック" charset="-128"/>
              </a:rPr>
              <a:t>Μοντέλα διαβαθμισμένης ανάκτησης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l-GR" dirty="0" smtClean="0">
                <a:ea typeface="ＭＳ Ｐゴシック" charset="-128"/>
              </a:rPr>
              <a:t>Αν </a:t>
            </a:r>
            <a:r>
              <a:rPr lang="el-GR" dirty="0">
                <a:ea typeface="ＭＳ Ｐゴシック" charset="-128"/>
              </a:rPr>
              <a:t>και διαφορετικά θέματα, η διαβαθμισμένη ανάκτηση συνήθως με ερωτήματα ελεύθερου </a:t>
            </a:r>
            <a:r>
              <a:rPr lang="el-GR" dirty="0" smtClean="0">
                <a:ea typeface="ＭＳ Ｐゴシック" charset="-128"/>
              </a:rPr>
              <a:t>κειμένου</a:t>
            </a:r>
            <a:endParaRPr lang="en-US" dirty="0" smtClean="0">
              <a:ea typeface="ＭＳ Ｐゴシック" charset="-128"/>
            </a:endParaRPr>
          </a:p>
          <a:p>
            <a:pPr lvl="1">
              <a:spcAft>
                <a:spcPts val="600"/>
              </a:spcAft>
            </a:pPr>
            <a:r>
              <a:rPr lang="el-GR" dirty="0" smtClean="0">
                <a:solidFill>
                  <a:srgbClr val="357E69"/>
                </a:solidFill>
                <a:ea typeface="ＭＳ Ｐゴシック" charset="-128"/>
              </a:rPr>
              <a:t>Ερωτήματα ελεύθερου κειμένου (</a:t>
            </a:r>
            <a:r>
              <a:rPr lang="en-US" dirty="0" smtClean="0">
                <a:solidFill>
                  <a:srgbClr val="357E69"/>
                </a:solidFill>
                <a:ea typeface="ＭＳ Ｐゴシック" charset="-128"/>
              </a:rPr>
              <a:t>Free text queries</a:t>
            </a:r>
            <a:r>
              <a:rPr lang="el-GR" dirty="0" smtClean="0">
                <a:solidFill>
                  <a:srgbClr val="357E69"/>
                </a:solidFill>
                <a:ea typeface="ＭＳ Ｐゴシック" charset="-128"/>
              </a:rPr>
              <a:t>)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Μία </a:t>
            </a:r>
            <a:r>
              <a:rPr lang="el-GR" dirty="0">
                <a:ea typeface="ＭＳ Ｐゴシック" charset="-128"/>
              </a:rPr>
              <a:t>ή περισσότερες λέξεις σε μια φυσική </a:t>
            </a:r>
            <a:r>
              <a:rPr lang="el-GR" dirty="0" smtClean="0">
                <a:ea typeface="ＭＳ Ｐゴシック" charset="-128"/>
              </a:rPr>
              <a:t>γλώσσα (αντί για μια γλώσσα ερωτημάτων με τελεστές και εκφράσεις</a:t>
            </a:r>
            <a:r>
              <a:rPr lang="el-GR" dirty="0">
                <a:ea typeface="ＭＳ Ｐゴシック" charset="-128"/>
              </a:rPr>
              <a:t>)</a:t>
            </a:r>
            <a:endParaRPr lang="el-GR" dirty="0" smtClean="0">
              <a:ea typeface="ＭＳ Ｐゴシック" charset="-128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CB5D301-0F3A-4F5E-8295-1EFA317729CE}" type="slidenum">
              <a:rPr lang="en-US" smtClean="0"/>
              <a:pPr/>
              <a:t>50</a:t>
            </a:fld>
            <a:endParaRPr lang="en-US" smtClean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Βαθμολόγηση ως  βάση της διαβαθμισμένης ανάκτησης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458200" cy="44958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Θέλουμε να επιστρέψουμε τα αποτελέσματα διατεταγμένα με βάση </a:t>
            </a:r>
            <a:r>
              <a:rPr lang="el-GR" i="1" dirty="0" smtClean="0">
                <a:ea typeface="ＭＳ Ｐゴシック" charset="-128"/>
              </a:rPr>
              <a:t>το πόσο πιθανό είναι να είναι χρήσιμα στο χρήστη </a:t>
            </a:r>
            <a:endParaRPr lang="en-US" i="1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Πως διατάσουμε-διαβαθμίζουμε τα έγγραφα μιας συλλογής με βάση ένα ερώτημα </a:t>
            </a: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Αναθέτουμε ένα βαθμό (</a:t>
            </a:r>
            <a:r>
              <a:rPr lang="en-US" dirty="0" smtClean="0">
                <a:ea typeface="ＭＳ Ｐゴシック" charset="-128"/>
              </a:rPr>
              <a:t>score</a:t>
            </a:r>
            <a:r>
              <a:rPr lang="el-GR" dirty="0" smtClean="0">
                <a:ea typeface="ＭＳ Ｐゴシック" charset="-128"/>
              </a:rPr>
              <a:t>)</a:t>
            </a:r>
            <a:r>
              <a:rPr lang="en-US" dirty="0" smtClean="0">
                <a:ea typeface="ＭＳ Ｐゴシック" charset="-128"/>
              </a:rPr>
              <a:t> – </a:t>
            </a:r>
            <a:r>
              <a:rPr lang="el-GR" dirty="0" smtClean="0">
                <a:ea typeface="ＭＳ Ｐゴシック" charset="-128"/>
              </a:rPr>
              <a:t>ας πούμε στο </a:t>
            </a:r>
            <a:r>
              <a:rPr lang="en-US" dirty="0" smtClean="0">
                <a:ea typeface="ＭＳ Ｐゴシック" charset="-128"/>
              </a:rPr>
              <a:t>[0, 1] – </a:t>
            </a:r>
            <a:r>
              <a:rPr lang="el-GR" dirty="0" smtClean="0">
                <a:ea typeface="ＭＳ Ｐゴシック" charset="-128"/>
              </a:rPr>
              <a:t>σε κάθε έγγραφο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Αυτός ο βαθμός μετρά πόσο καλά το έγγραφο </a:t>
            </a:r>
            <a:r>
              <a:rPr lang="en-US" i="1" dirty="0" smtClean="0">
                <a:solidFill>
                  <a:srgbClr val="C00000"/>
                </a:solidFill>
                <a:ea typeface="ＭＳ Ｐゴシック" charset="-128"/>
              </a:rPr>
              <a:t>d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 “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ταιριάζει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”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dirty="0">
                <a:solidFill>
                  <a:srgbClr val="C00000"/>
                </a:solidFill>
                <a:ea typeface="ＭＳ Ｐゴシック" charset="-128"/>
              </a:rPr>
              <a:t>(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match)  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με το ερώτημα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i="1" dirty="0" smtClean="0">
                <a:solidFill>
                  <a:srgbClr val="C00000"/>
                </a:solidFill>
                <a:ea typeface="ＭＳ Ｐゴシック" charset="-128"/>
              </a:rPr>
              <a:t>q</a:t>
            </a:r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Βαθμός ταιριάσματος ερωτήματος-εγγράφου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Χρειαζόμαστε ένα τρόπο για να αναθέσουμε ένα βαθμό σε κάθε ζεύγος ερωτήματος</a:t>
            </a:r>
            <a:r>
              <a:rPr lang="en-US" dirty="0" smtClean="0">
                <a:ea typeface="ＭＳ Ｐゴシック" charset="-128"/>
              </a:rPr>
              <a:t>(q)</a:t>
            </a:r>
            <a:r>
              <a:rPr lang="el-GR" dirty="0" smtClean="0">
                <a:ea typeface="ＭＳ Ｐゴシック" charset="-128"/>
              </a:rPr>
              <a:t>/εγγράφου</a:t>
            </a:r>
            <a:r>
              <a:rPr lang="en-US" dirty="0" smtClean="0">
                <a:ea typeface="ＭＳ Ｐゴシック" charset="-128"/>
              </a:rPr>
              <a:t>(d)</a:t>
            </a:r>
            <a:endParaRPr lang="el-GR" dirty="0" smtClean="0">
              <a:ea typeface="ＭＳ Ｐゴシック" charset="-128"/>
            </a:endParaRPr>
          </a:p>
          <a:p>
            <a:pPr marL="0" indent="0" eaLnBrk="1" hangingPunct="1">
              <a:buNone/>
            </a:pPr>
            <a:r>
              <a:rPr lang="el-GR" dirty="0" smtClean="0">
                <a:ea typeface="ＭＳ Ｐゴシック" charset="-128"/>
              </a:rPr>
              <a:t> </a:t>
            </a:r>
            <a:r>
              <a:rPr lang="en-US" dirty="0" smtClean="0">
                <a:ea typeface="ＭＳ Ｐゴシック" charset="-128"/>
              </a:rPr>
              <a:t>				</a:t>
            </a:r>
            <a:r>
              <a:rPr lang="en-US" b="1" dirty="0" smtClean="0">
                <a:ea typeface="ＭＳ Ｐゴシック" charset="-128"/>
              </a:rPr>
              <a:t>score(d, q)</a:t>
            </a:r>
            <a:endParaRPr lang="el-GR" b="1" dirty="0" smtClean="0">
              <a:ea typeface="ＭＳ Ｐゴシック" charset="-128"/>
            </a:endParaRPr>
          </a:p>
          <a:p>
            <a:pPr eaLnBrk="1" hangingPunct="1">
              <a:buNone/>
            </a:pPr>
            <a:endParaRPr lang="el-GR" dirty="0" smtClean="0">
              <a:solidFill>
                <a:srgbClr val="C00000"/>
              </a:solidFill>
              <a:ea typeface="ＭＳ Ｐゴシック" charset="-128"/>
            </a:endParaRP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Αν ο όρος του ερωτήματος δεν εμφανίζεται στο έγγραφο, τότε ο βαθμός θα πρέπει να είναι 0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  <a:ea typeface="ＭＳ Ｐゴシック" charset="-128"/>
            </a:endParaRP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Όσο </a:t>
            </a:r>
            <a:r>
              <a:rPr lang="el-GR" sz="2400" i="1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πιο συχνά 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εμφανίζεται ο όρος του ερωτήματος σε ένα έγγραφο, </a:t>
            </a:r>
            <a:r>
              <a:rPr lang="el-GR" sz="2400" i="1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τόσο μεγαλύτερος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 θα πρέπει να είναι ο βαθμός 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  <a:ea typeface="ＭＳ Ｐゴシック" charset="-128"/>
            </a:endParaRPr>
          </a:p>
          <a:p>
            <a:pPr marL="0" indent="0" eaLnBrk="1" hangingPunct="1">
              <a:buNone/>
            </a:pPr>
            <a:endParaRPr lang="en-US" sz="2400" dirty="0" smtClean="0">
              <a:solidFill>
                <a:srgbClr val="C00000"/>
              </a:solidFill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ea typeface="ＭＳ Ｐゴシック" charset="-128"/>
              </a:rPr>
              <a:t>Θα εξετάσουμε κάποιες εναλλακτικές για αυτό</a:t>
            </a:r>
            <a:endParaRPr lang="en-US" sz="2400" dirty="0" smtClean="0">
              <a:ea typeface="ＭＳ Ｐゴシック" charset="-128"/>
            </a:endParaRPr>
          </a:p>
        </p:txBody>
      </p:sp>
      <p:sp>
        <p:nvSpPr>
          <p:cNvPr id="2970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Προσπάθεια 1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Συντελεστής </a:t>
            </a:r>
            <a:r>
              <a:rPr lang="en-US" dirty="0" err="1" smtClean="0">
                <a:ea typeface="ＭＳ Ｐゴシック" charset="-128"/>
              </a:rPr>
              <a:t>Jaccar</a:t>
            </a:r>
            <a:r>
              <a:rPr lang="en-US" dirty="0" err="1">
                <a:ea typeface="ＭＳ Ｐゴシック" charset="-128"/>
              </a:rPr>
              <a:t>d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l-GR" dirty="0" smtClean="0">
                <a:ea typeface="ＭＳ Ｐゴシック" charset="-128"/>
              </a:rPr>
              <a:t>Υπενθύμιση: συνηθισμένη μέτρηση της επικάλυψης δύο συνόλων </a:t>
            </a:r>
            <a:r>
              <a:rPr lang="en-US" i="1" dirty="0" smtClean="0">
                <a:ea typeface="ＭＳ Ｐゴシック" charset="-128"/>
              </a:rPr>
              <a:t>A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και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B</a:t>
            </a:r>
          </a:p>
          <a:p>
            <a:pPr marL="457200" lvl="1" indent="0" eaLnBrk="1" hangingPunct="1">
              <a:buNone/>
            </a:pPr>
            <a:r>
              <a:rPr lang="en-US" sz="3600" dirty="0" err="1" smtClean="0">
                <a:solidFill>
                  <a:srgbClr val="C00000"/>
                </a:solidFill>
                <a:ea typeface="ＭＳ Ｐゴシック" charset="-128"/>
              </a:rPr>
              <a:t>jaccard</a:t>
            </a:r>
            <a:r>
              <a:rPr lang="en-US" sz="3600" i="1" dirty="0" smtClean="0">
                <a:solidFill>
                  <a:srgbClr val="C00000"/>
                </a:solidFill>
                <a:ea typeface="ＭＳ Ｐゴシック" charset="-128"/>
              </a:rPr>
              <a:t>(A,B) = </a:t>
            </a:r>
            <a:r>
              <a:rPr lang="en-US" sz="3600" dirty="0" smtClean="0">
                <a:solidFill>
                  <a:srgbClr val="C00000"/>
                </a:solidFill>
                <a:ea typeface="ＭＳ Ｐゴシック" charset="-128"/>
              </a:rPr>
              <a:t>|</a:t>
            </a:r>
            <a:r>
              <a:rPr lang="en-US" sz="3600" i="1" dirty="0" smtClean="0">
                <a:solidFill>
                  <a:srgbClr val="C00000"/>
                </a:solidFill>
                <a:ea typeface="ＭＳ Ｐゴシック" charset="-128"/>
              </a:rPr>
              <a:t>A </a:t>
            </a:r>
            <a:r>
              <a:rPr lang="en-US" sz="3600" dirty="0" smtClean="0">
                <a:solidFill>
                  <a:srgbClr val="C00000"/>
                </a:solidFill>
                <a:ea typeface="ＭＳ Ｐゴシック" charset="-128"/>
              </a:rPr>
              <a:t>∩</a:t>
            </a:r>
            <a:r>
              <a:rPr lang="en-US" sz="3600" i="1" dirty="0" smtClean="0">
                <a:solidFill>
                  <a:srgbClr val="C00000"/>
                </a:solidFill>
                <a:ea typeface="ＭＳ Ｐゴシック" charset="-128"/>
              </a:rPr>
              <a:t> B</a:t>
            </a:r>
            <a:r>
              <a:rPr lang="en-US" sz="3600" dirty="0" smtClean="0">
                <a:solidFill>
                  <a:srgbClr val="C00000"/>
                </a:solidFill>
                <a:ea typeface="ＭＳ Ｐゴシック" charset="-128"/>
              </a:rPr>
              <a:t>| / |</a:t>
            </a:r>
            <a:r>
              <a:rPr lang="en-US" sz="3600" i="1" dirty="0" smtClean="0">
                <a:solidFill>
                  <a:srgbClr val="C00000"/>
                </a:solidFill>
                <a:ea typeface="ＭＳ Ｐゴシック" charset="-128"/>
              </a:rPr>
              <a:t>A </a:t>
            </a:r>
            <a:r>
              <a:rPr lang="en-US" sz="3600" dirty="0" smtClean="0">
                <a:solidFill>
                  <a:srgbClr val="C00000"/>
                </a:solidFill>
                <a:ea typeface="ＭＳ Ｐゴシック" charset="-128"/>
              </a:rPr>
              <a:t>∪ </a:t>
            </a:r>
            <a:r>
              <a:rPr lang="en-US" sz="3600" i="1" dirty="0" smtClean="0">
                <a:solidFill>
                  <a:srgbClr val="C00000"/>
                </a:solidFill>
                <a:ea typeface="ＭＳ Ｐゴシック" charset="-128"/>
              </a:rPr>
              <a:t>B</a:t>
            </a:r>
            <a:r>
              <a:rPr lang="en-US" sz="3600" dirty="0" smtClean="0">
                <a:solidFill>
                  <a:srgbClr val="C00000"/>
                </a:solidFill>
                <a:ea typeface="ＭＳ Ｐゴシック" charset="-128"/>
              </a:rPr>
              <a:t>|</a:t>
            </a:r>
          </a:p>
          <a:p>
            <a:pPr lvl="2" eaLnBrk="1" hangingPunct="1"/>
            <a:r>
              <a:rPr lang="en-US" dirty="0" err="1" smtClean="0">
                <a:solidFill>
                  <a:srgbClr val="C00000"/>
                </a:solidFill>
                <a:ea typeface="ＭＳ Ｐゴシック" charset="-128"/>
              </a:rPr>
              <a:t>jaccard</a:t>
            </a:r>
            <a:r>
              <a:rPr lang="en-US" i="1" dirty="0" smtClean="0">
                <a:solidFill>
                  <a:srgbClr val="C00000"/>
                </a:solidFill>
                <a:ea typeface="ＭＳ Ｐゴシック" charset="-128"/>
              </a:rPr>
              <a:t>(A,A) = 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1</a:t>
            </a:r>
          </a:p>
          <a:p>
            <a:pPr lvl="2" eaLnBrk="1" hangingPunct="1"/>
            <a:r>
              <a:rPr lang="en-US" dirty="0" err="1" smtClean="0">
                <a:solidFill>
                  <a:srgbClr val="C00000"/>
                </a:solidFill>
                <a:ea typeface="ＭＳ Ｐゴシック" charset="-128"/>
              </a:rPr>
              <a:t>jaccard</a:t>
            </a:r>
            <a:r>
              <a:rPr lang="en-US" i="1" dirty="0" smtClean="0">
                <a:solidFill>
                  <a:srgbClr val="C00000"/>
                </a:solidFill>
                <a:ea typeface="ＭＳ Ｐゴシック" charset="-128"/>
              </a:rPr>
              <a:t>(A,B) = 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0</a:t>
            </a:r>
            <a:r>
              <a:rPr lang="en-US" i="1" dirty="0" smtClean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if </a:t>
            </a:r>
            <a:r>
              <a:rPr lang="en-US" i="1" dirty="0" smtClean="0">
                <a:solidFill>
                  <a:srgbClr val="C00000"/>
                </a:solidFill>
                <a:ea typeface="ＭＳ Ｐゴシック" charset="-128"/>
              </a:rPr>
              <a:t>A ∩ B = 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0</a:t>
            </a:r>
            <a:endParaRPr lang="el-GR" dirty="0" smtClean="0">
              <a:solidFill>
                <a:srgbClr val="C00000"/>
              </a:solidFill>
              <a:ea typeface="ＭＳ Ｐゴシック" charset="-128"/>
            </a:endParaRPr>
          </a:p>
          <a:p>
            <a:pPr lvl="1" eaLnBrk="1" hangingPunct="1"/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  <a:p>
            <a:pPr eaLnBrk="1" hangingPunct="1"/>
            <a:r>
              <a:rPr lang="el-GR" i="1" dirty="0" smtClean="0">
                <a:ea typeface="ＭＳ Ｐゴシック" charset="-128"/>
              </a:rPr>
              <a:t>Τα </a:t>
            </a:r>
            <a:r>
              <a:rPr lang="en-US" i="1" dirty="0" smtClean="0">
                <a:ea typeface="ＭＳ Ｐゴシック" charset="-128"/>
              </a:rPr>
              <a:t>A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και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B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δεν έχουν απαραίτητα το ίδιο μέγεθος</a:t>
            </a:r>
          </a:p>
          <a:p>
            <a:pPr eaLnBrk="1" hangingPunct="1"/>
            <a:r>
              <a:rPr lang="el-GR" dirty="0">
                <a:ea typeface="ＭＳ Ｐゴシック" charset="-128"/>
              </a:rPr>
              <a:t>Α</a:t>
            </a:r>
            <a:r>
              <a:rPr lang="el-GR" dirty="0" smtClean="0">
                <a:ea typeface="ＭＳ Ｐゴシック" charset="-128"/>
              </a:rPr>
              <a:t>ναθέτει πάντα έναν αριθμό μεταξύ του 0 και του 1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072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Συντελεστής </a:t>
            </a:r>
            <a:r>
              <a:rPr lang="en-US" dirty="0" err="1" smtClean="0">
                <a:ea typeface="ＭＳ Ｐゴシック" charset="-128"/>
              </a:rPr>
              <a:t>Jaccard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Παράδειγμα βαθμολόγησης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2004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Ποιος είναι </a:t>
            </a:r>
            <a:r>
              <a:rPr lang="en-US" dirty="0" smtClean="0">
                <a:ea typeface="ＭＳ Ｐゴシック" charset="-128"/>
              </a:rPr>
              <a:t>o </a:t>
            </a:r>
            <a:r>
              <a:rPr lang="el-GR" dirty="0" smtClean="0">
                <a:ea typeface="ＭＳ Ｐゴシック" charset="-128"/>
              </a:rPr>
              <a:t>βαθμός ταιριάσματος ερωτήματος-εγγράφου με βάση το συντελεστή </a:t>
            </a:r>
            <a:r>
              <a:rPr lang="en-US" dirty="0" err="1" smtClean="0">
                <a:ea typeface="ＭＳ Ｐゴシック" charset="-128"/>
              </a:rPr>
              <a:t>Jaccard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για τα παρακάτω</a:t>
            </a:r>
            <a:r>
              <a:rPr lang="en-US" dirty="0" smtClean="0">
                <a:ea typeface="ＭＳ Ｐゴシック" charset="-128"/>
              </a:rPr>
              <a:t>;</a:t>
            </a:r>
          </a:p>
          <a:p>
            <a:pPr lvl="1" eaLnBrk="1" hangingPunct="1"/>
            <a:r>
              <a:rPr lang="el-GR" u="sng" dirty="0" smtClean="0">
                <a:ea typeface="ＭＳ Ｐゴシック" charset="-128"/>
              </a:rPr>
              <a:t>Ερώτημα </a:t>
            </a:r>
            <a:r>
              <a:rPr lang="en-US" u="sng" dirty="0" smtClean="0">
                <a:ea typeface="ＭＳ Ｐゴシック" charset="-128"/>
              </a:rPr>
              <a:t>(q)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n-US" i="1" dirty="0" smtClean="0">
                <a:ea typeface="ＭＳ Ｐゴシック" charset="-128"/>
              </a:rPr>
              <a:t>ides of march</a:t>
            </a:r>
            <a:endParaRPr lang="el-GR" i="1" dirty="0">
              <a:ea typeface="ＭＳ Ｐゴシック" charset="-128"/>
            </a:endParaRPr>
          </a:p>
          <a:p>
            <a:pPr lvl="1" eaLnBrk="1" hangingPunct="1"/>
            <a:endParaRPr lang="en-US" i="1" dirty="0" smtClean="0">
              <a:ea typeface="ＭＳ Ｐゴシック" charset="-128"/>
            </a:endParaRPr>
          </a:p>
          <a:p>
            <a:pPr lvl="1" eaLnBrk="1" hangingPunct="1"/>
            <a:r>
              <a:rPr lang="el-GR" u="sng" dirty="0" smtClean="0">
                <a:ea typeface="ＭＳ Ｐゴシック" charset="-128"/>
              </a:rPr>
              <a:t>Έγγραφο</a:t>
            </a:r>
            <a:r>
              <a:rPr lang="en-US" dirty="0" smtClean="0">
                <a:ea typeface="ＭＳ Ｐゴシック" charset="-128"/>
              </a:rPr>
              <a:t> 1 (d1): </a:t>
            </a:r>
            <a:r>
              <a:rPr lang="en-US" i="1" dirty="0" err="1" smtClean="0">
                <a:ea typeface="ＭＳ Ｐゴシック" charset="-128"/>
              </a:rPr>
              <a:t>caesar</a:t>
            </a:r>
            <a:r>
              <a:rPr lang="en-US" i="1" dirty="0" smtClean="0">
                <a:ea typeface="ＭＳ Ｐゴシック" charset="-128"/>
              </a:rPr>
              <a:t> died in march</a:t>
            </a:r>
          </a:p>
          <a:p>
            <a:pPr lvl="1" eaLnBrk="1" hangingPunct="1"/>
            <a:r>
              <a:rPr lang="el-GR" u="sng" dirty="0" smtClean="0">
                <a:ea typeface="ＭＳ Ｐゴシック" charset="-128"/>
              </a:rPr>
              <a:t>Έγγραφο</a:t>
            </a:r>
            <a:r>
              <a:rPr lang="en-US" dirty="0" smtClean="0">
                <a:ea typeface="ＭＳ Ｐゴシック" charset="-128"/>
              </a:rPr>
              <a:t> 2 (d2): </a:t>
            </a:r>
            <a:r>
              <a:rPr lang="en-US" i="1" dirty="0" smtClean="0">
                <a:ea typeface="ＭＳ Ｐゴシック" charset="-128"/>
              </a:rPr>
              <a:t>the long march</a:t>
            </a:r>
            <a:endParaRPr lang="en-US" u="sng" dirty="0" smtClean="0">
              <a:ea typeface="ＭＳ Ｐゴシック" charset="-128"/>
            </a:endParaRPr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54</a:t>
            </a:fld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6720396"/>
              </p:ext>
            </p:extLst>
          </p:nvPr>
        </p:nvGraphicFramePr>
        <p:xfrm>
          <a:off x="3581400" y="5867400"/>
          <a:ext cx="255587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37" name="Equation" r:id="rId3" imgW="1193800" imgH="254000" progId="Equation.3">
                  <p:embed/>
                </p:oleObj>
              </mc:Choice>
              <mc:Fallback>
                <p:oleObj name="Equation" r:id="rId3" imgW="1193800" imgH="254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5867400"/>
                        <a:ext cx="2555875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685799" y="5105400"/>
            <a:ext cx="77408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+mn-lt"/>
              </a:rPr>
              <a:t>Θα δούμε και έναν πιο πλήρη τρόπο </a:t>
            </a:r>
            <a:r>
              <a:rPr lang="el-GR" dirty="0" err="1">
                <a:latin typeface="+mn-lt"/>
              </a:rPr>
              <a:t>κανονικοποιήσης</a:t>
            </a:r>
            <a:r>
              <a:rPr lang="el-GR" dirty="0">
                <a:latin typeface="+mn-lt"/>
              </a:rPr>
              <a:t> του μήκους: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Παράδειγμα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10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52400" y="1600200"/>
            <a:ext cx="8701118" cy="363377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B050"/>
                </a:solidFill>
                <a:latin typeface="+mj-lt"/>
              </a:rPr>
              <a:t>Ποιο είναι ο βαθμός για τα παρακάτω ζεύγη χρησιμοποιώντας </a:t>
            </a:r>
            <a:r>
              <a:rPr lang="en-US" dirty="0" err="1" smtClean="0">
                <a:solidFill>
                  <a:srgbClr val="00B050"/>
                </a:solidFill>
                <a:latin typeface="+mj-lt"/>
              </a:rPr>
              <a:t>jaccard</a:t>
            </a:r>
            <a:r>
              <a:rPr lang="el-GR" dirty="0" smtClean="0">
                <a:solidFill>
                  <a:srgbClr val="00B050"/>
                </a:solidFill>
                <a:latin typeface="+mj-lt"/>
              </a:rPr>
              <a:t>; </a:t>
            </a:r>
            <a:endParaRPr lang="en-US" dirty="0" smtClean="0">
              <a:solidFill>
                <a:srgbClr val="00B050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el-GR" sz="800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q: [information on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cars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] </a:t>
            </a:r>
            <a:endParaRPr lang="el-GR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d: “all you’ve ever wanted to know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about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cars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”</a:t>
            </a:r>
            <a:endParaRPr lang="el-GR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de-DE" sz="900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de-DE" dirty="0" smtClean="0">
                <a:solidFill>
                  <a:schemeClr val="tx1"/>
                </a:solidFill>
                <a:latin typeface="+mj-lt"/>
              </a:rPr>
              <a:t>q: [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information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on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cars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] </a:t>
            </a:r>
            <a:endParaRPr lang="el-GR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de-DE" dirty="0" smtClean="0">
                <a:solidFill>
                  <a:schemeClr val="tx1"/>
                </a:solidFill>
                <a:latin typeface="+mj-lt"/>
              </a:rPr>
              <a:t>d: “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information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on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trucks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information</a:t>
            </a:r>
            <a:r>
              <a:rPr lang="fr-FR" dirty="0" smtClean="0">
                <a:solidFill>
                  <a:schemeClr val="tx1"/>
                </a:solidFill>
                <a:latin typeface="+mj-lt"/>
              </a:rPr>
              <a:t> on planes,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information</a:t>
            </a:r>
            <a:r>
              <a:rPr lang="fr-FR" dirty="0" smtClean="0">
                <a:solidFill>
                  <a:schemeClr val="tx1"/>
                </a:solidFill>
                <a:latin typeface="+mj-lt"/>
              </a:rPr>
              <a:t> on trains”</a:t>
            </a: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el-GR" sz="800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q: [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red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cars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and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red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trucks] </a:t>
            </a:r>
            <a:endParaRPr lang="el-GR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d: “cops stop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red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cars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more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often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Συχνότητα όρου - </a:t>
            </a:r>
            <a:r>
              <a:rPr lang="en-US" dirty="0" smtClean="0">
                <a:ea typeface="ＭＳ Ｐゴシック" charset="-128"/>
              </a:rPr>
              <a:t>Term frequency </a:t>
            </a:r>
            <a:r>
              <a:rPr lang="el-GR" dirty="0" smtClean="0">
                <a:ea typeface="ＭＳ Ｐゴシック" charset="-128"/>
              </a:rPr>
              <a:t>(</a:t>
            </a:r>
            <a:r>
              <a:rPr lang="en-US" dirty="0" err="1" smtClean="0">
                <a:ea typeface="ＭＳ Ｐゴシック" charset="-128"/>
              </a:rPr>
              <a:t>tf</a:t>
            </a:r>
            <a:r>
              <a:rPr lang="el-GR" dirty="0" smtClean="0">
                <a:ea typeface="ＭＳ Ｐゴシック" charset="-128"/>
              </a:rPr>
              <a:t>)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1524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συχνότητα όρου </a:t>
            </a:r>
            <a:r>
              <a:rPr lang="en-US" dirty="0" err="1" smtClean="0">
                <a:ea typeface="ＭＳ Ｐゴシック" charset="-128"/>
              </a:rPr>
              <a:t>tf</a:t>
            </a:r>
            <a:r>
              <a:rPr lang="en-US" i="1" baseline="-25000" dirty="0" err="1" smtClean="0">
                <a:ea typeface="ＭＳ Ｐゴシック" charset="-128"/>
              </a:rPr>
              <a:t>t,d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του όρου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 σε ένα έγγραφο </a:t>
            </a:r>
            <a:r>
              <a:rPr lang="en-US" i="1" dirty="0" smtClean="0">
                <a:ea typeface="ＭＳ Ｐゴシック" charset="-128"/>
              </a:rPr>
              <a:t>d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ορίζεται ως ο αριθμός των φορών που το </a:t>
            </a:r>
            <a:r>
              <a:rPr lang="en-US" i="1" dirty="0" smtClean="0">
                <a:ea typeface="ＭＳ Ｐゴシック" charset="-128"/>
              </a:rPr>
              <a:t>t </a:t>
            </a:r>
            <a:r>
              <a:rPr lang="el-GR" dirty="0">
                <a:ea typeface="ＭＳ Ｐゴシック" charset="-128"/>
              </a:rPr>
              <a:t>εμφανίζεται στο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d</a:t>
            </a:r>
            <a:r>
              <a:rPr lang="en-US" dirty="0">
                <a:ea typeface="ＭＳ Ｐゴシック" charset="-128"/>
              </a:rPr>
              <a:t>  </a:t>
            </a:r>
            <a:r>
              <a:rPr lang="el-GR" dirty="0" smtClean="0">
                <a:ea typeface="ＭＳ Ｐゴシック" charset="-128"/>
              </a:rPr>
              <a:t>(το πλήθος των εμφανίσεων του όρου </a:t>
            </a:r>
            <a:r>
              <a:rPr lang="en-US" dirty="0" smtClean="0">
                <a:ea typeface="ＭＳ Ｐゴシック" charset="-128"/>
              </a:rPr>
              <a:t>t </a:t>
            </a:r>
            <a:r>
              <a:rPr lang="el-GR" dirty="0" smtClean="0">
                <a:ea typeface="ＭＳ Ｐゴシック" charset="-128"/>
              </a:rPr>
              <a:t>στο έγγραφο </a:t>
            </a:r>
            <a:r>
              <a:rPr lang="en-US" dirty="0" smtClean="0">
                <a:ea typeface="ＭＳ Ｐゴシック" charset="-128"/>
              </a:rPr>
              <a:t>d)</a:t>
            </a:r>
            <a:endParaRPr lang="en-US" dirty="0" smtClean="0">
              <a:ea typeface="ＭＳ Ｐゴシック" charset="-128"/>
            </a:endParaRPr>
          </a:p>
          <a:p>
            <a:pPr marL="0" indent="0" eaLnBrk="1" hangingPunct="1">
              <a:buNone/>
            </a:pPr>
            <a:endParaRPr lang="el-GR" sz="2400" dirty="0" smtClean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Παράδειγμα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10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52400" y="1600200"/>
            <a:ext cx="8701118" cy="363377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B050"/>
                </a:solidFill>
                <a:latin typeface="+mj-lt"/>
              </a:rPr>
              <a:t>Ποιο είναι ο βαθμός για τα παρακάτω ζεύγη χρησιμοποιώντας </a:t>
            </a:r>
            <a:r>
              <a:rPr lang="en-US" dirty="0" err="1" smtClean="0">
                <a:solidFill>
                  <a:srgbClr val="00B050"/>
                </a:solidFill>
                <a:latin typeface="+mj-lt"/>
              </a:rPr>
              <a:t>tf</a:t>
            </a:r>
            <a:r>
              <a:rPr lang="el-GR" dirty="0" smtClean="0">
                <a:solidFill>
                  <a:srgbClr val="00B050"/>
                </a:solidFill>
                <a:latin typeface="+mj-lt"/>
              </a:rPr>
              <a:t>; </a:t>
            </a:r>
            <a:endParaRPr lang="en-US" dirty="0" smtClean="0">
              <a:solidFill>
                <a:srgbClr val="00B050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el-GR" sz="800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q: [information on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cars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] </a:t>
            </a:r>
            <a:endParaRPr lang="el-GR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d: “all you’ve ever wanted to know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about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cars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”</a:t>
            </a:r>
            <a:endParaRPr lang="el-GR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de-DE" sz="900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de-DE" dirty="0" smtClean="0">
                <a:solidFill>
                  <a:schemeClr val="tx1"/>
                </a:solidFill>
                <a:latin typeface="+mj-lt"/>
              </a:rPr>
              <a:t>q: [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information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on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cars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] </a:t>
            </a:r>
            <a:endParaRPr lang="el-GR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de-DE" dirty="0" smtClean="0">
                <a:solidFill>
                  <a:schemeClr val="tx1"/>
                </a:solidFill>
                <a:latin typeface="+mj-lt"/>
              </a:rPr>
              <a:t>d: “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information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on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trucks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information</a:t>
            </a:r>
            <a:r>
              <a:rPr lang="fr-FR" dirty="0" smtClean="0">
                <a:solidFill>
                  <a:schemeClr val="tx1"/>
                </a:solidFill>
                <a:latin typeface="+mj-lt"/>
              </a:rPr>
              <a:t> on planes,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information</a:t>
            </a:r>
            <a:r>
              <a:rPr lang="fr-FR" dirty="0" smtClean="0">
                <a:solidFill>
                  <a:schemeClr val="tx1"/>
                </a:solidFill>
                <a:latin typeface="+mj-lt"/>
              </a:rPr>
              <a:t> on trains”</a:t>
            </a: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el-GR" sz="800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q: [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red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cars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and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red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trucks] </a:t>
            </a:r>
            <a:endParaRPr lang="el-GR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d: “cops stop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red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cars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more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often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383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Προβλήματα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3581400"/>
          </a:xfrm>
        </p:spPr>
        <p:txBody>
          <a:bodyPr/>
          <a:lstStyle/>
          <a:p>
            <a:pPr eaLnBrk="1" hangingPunct="1"/>
            <a:r>
              <a:rPr lang="en-US" dirty="0" err="1" smtClean="0">
                <a:ea typeface="ＭＳ Ｐゴシック" charset="-128"/>
              </a:rPr>
              <a:t>Jaccard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δεν λαμβάνει υπ’ όψιν την </a:t>
            </a:r>
            <a:r>
              <a:rPr lang="el-GR" i="1" dirty="0">
                <a:solidFill>
                  <a:srgbClr val="357E69"/>
                </a:solidFill>
                <a:ea typeface="ＭＳ Ｐゴシック" charset="-128"/>
              </a:rPr>
              <a:t>συχνότητα </a:t>
            </a:r>
            <a:r>
              <a:rPr lang="el-GR" i="1" dirty="0" smtClean="0">
                <a:solidFill>
                  <a:srgbClr val="357E69"/>
                </a:solidFill>
                <a:ea typeface="ＭＳ Ｐゴシック" charset="-128"/>
              </a:rPr>
              <a:t>όρου </a:t>
            </a:r>
            <a:r>
              <a:rPr lang="el-GR" dirty="0" smtClean="0">
                <a:ea typeface="ＭＳ Ｐゴシック" charset="-128"/>
              </a:rPr>
              <a:t>(</a:t>
            </a:r>
            <a:r>
              <a:rPr lang="en-US" i="1" dirty="0" smtClean="0">
                <a:solidFill>
                  <a:srgbClr val="357E69"/>
                </a:solidFill>
                <a:ea typeface="ＭＳ Ｐゴシック" charset="-128"/>
              </a:rPr>
              <a:t>term frequency</a:t>
            </a:r>
            <a:r>
              <a:rPr lang="el-GR" dirty="0">
                <a:ea typeface="ＭＳ Ｐゴシック" charset="-128"/>
              </a:rPr>
              <a:t>): πόσες φορές εμφανίζεται ο όρος στο έγγραφο </a:t>
            </a:r>
            <a:r>
              <a:rPr lang="en-US" dirty="0">
                <a:ea typeface="ＭＳ Ｐゴシック" charset="-128"/>
              </a:rPr>
              <a:t> </a:t>
            </a:r>
            <a:endParaRPr lang="el-GR" dirty="0" smtClean="0">
              <a:ea typeface="ＭＳ Ｐゴシック" charset="-128"/>
            </a:endParaRPr>
          </a:p>
          <a:p>
            <a:pPr eaLnBrk="1" hangingPunct="1"/>
            <a:endParaRPr lang="en-US" dirty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Αγνοεί το γεγονός πως οι </a:t>
            </a:r>
            <a:r>
              <a:rPr lang="el-GR" i="1" dirty="0" smtClean="0">
                <a:solidFill>
                  <a:srgbClr val="357E69"/>
                </a:solidFill>
                <a:ea typeface="ＭＳ Ｐゴシック" charset="-128"/>
              </a:rPr>
              <a:t>σπάνιοι όροι </a:t>
            </a:r>
            <a:r>
              <a:rPr lang="el-GR" dirty="0" smtClean="0">
                <a:ea typeface="ＭＳ Ｐゴシック" charset="-128"/>
              </a:rPr>
              <a:t>περιέχουν περισσότερη πληροφορία από </a:t>
            </a:r>
            <a:r>
              <a:rPr lang="el-GR" dirty="0" err="1" smtClean="0">
                <a:ea typeface="ＭＳ Ｐゴシック" charset="-128"/>
              </a:rPr>
              <a:t>ό,τι</a:t>
            </a:r>
            <a:r>
              <a:rPr lang="el-GR" dirty="0" smtClean="0">
                <a:ea typeface="ＭＳ Ｐゴシック" charset="-128"/>
              </a:rPr>
              <a:t> οι συχνοί. 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l-GR" dirty="0" smtClean="0">
              <a:ea typeface="ＭＳ Ｐゴシック" charset="-128"/>
            </a:endParaRPr>
          </a:p>
          <a:p>
            <a:pPr eaLnBrk="1" hangingPunct="1"/>
            <a:endParaRPr lang="el-GR" dirty="0">
              <a:ea typeface="ＭＳ Ｐゴシック" charset="-128"/>
            </a:endParaRPr>
          </a:p>
          <a:p>
            <a:pPr marL="0" indent="0" eaLnBrk="1" hangingPunct="1">
              <a:buNone/>
            </a:pPr>
            <a:endParaRPr lang="en-US" dirty="0" smtClean="0">
              <a:ea typeface="ＭＳ Ｐゴシック" charset="-128"/>
            </a:endParaRPr>
          </a:p>
        </p:txBody>
      </p:sp>
      <p:sp>
        <p:nvSpPr>
          <p:cNvPr id="102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731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Συχνότητα εγγράφου </a:t>
            </a:r>
            <a:r>
              <a:rPr lang="el-GR" dirty="0">
                <a:ea typeface="ＭＳ Ｐゴシック" charset="-128"/>
              </a:rPr>
              <a:t>(</a:t>
            </a:r>
            <a:r>
              <a:rPr lang="en-US" dirty="0" smtClean="0">
                <a:ea typeface="ＭＳ Ｐゴシック" charset="-128"/>
              </a:rPr>
              <a:t>Document frequency</a:t>
            </a:r>
            <a:r>
              <a:rPr lang="el-GR" dirty="0" smtClean="0">
                <a:ea typeface="ＭＳ Ｐゴシック" charset="-128"/>
              </a:rPr>
              <a:t>)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876800"/>
          </a:xfrm>
        </p:spPr>
        <p:txBody>
          <a:bodyPr/>
          <a:lstStyle/>
          <a:p>
            <a:pPr eaLnBrk="1" hangingPunct="1">
              <a:buNone/>
            </a:pPr>
            <a:r>
              <a:rPr lang="el-GR" dirty="0" smtClean="0">
                <a:ea typeface="ＭＳ Ｐゴシック" charset="-128"/>
              </a:rPr>
              <a:t>	Οι σπάνιοι όροι παρέχουν περισσότερη πληροφορία από τους συχνούς όρους </a:t>
            </a: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Θυμηθείτε τα</a:t>
            </a:r>
            <a:r>
              <a:rPr lang="en-US" dirty="0" smtClean="0">
                <a:ea typeface="ＭＳ Ｐゴシック" charset="-128"/>
              </a:rPr>
              <a:t> stop words</a:t>
            </a:r>
            <a:r>
              <a:rPr lang="el-GR" dirty="0" smtClean="0">
                <a:ea typeface="ＭＳ Ｐゴシック" charset="-128"/>
              </a:rPr>
              <a:t> (διακοπτόμενες λέξεις)</a:t>
            </a:r>
          </a:p>
          <a:p>
            <a:pPr lvl="1" eaLnBrk="1" hangingPunct="1"/>
            <a:endParaRPr lang="en-US" sz="800" dirty="0" smtClean="0"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Θεωρείστε έναν όρο σε μια ερώτηση που είναι σπάνιος στη συλλογή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(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π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.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χ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., </a:t>
            </a:r>
            <a:r>
              <a:rPr lang="en-US" sz="2400" i="1" dirty="0" err="1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arachnocentric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)</a:t>
            </a:r>
          </a:p>
          <a:p>
            <a:pPr eaLnBrk="1" hangingPunct="1"/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Το έγγραφο που περιέχει αυτόν τον όρο είναι πιο πιθανό να είναι περισσότερο συναφές με το ερώτημα από ένα έγγραφο που περιέχει ένα λιγότερο σπάνιο όρο του ερωτήματος</a:t>
            </a:r>
            <a:endParaRPr lang="en-US" sz="2400" dirty="0" smtClean="0">
              <a:ea typeface="ＭＳ Ｐゴシック" charset="-128"/>
            </a:endParaRPr>
          </a:p>
          <a:p>
            <a:pPr eaLnBrk="1" hangingPunct="1">
              <a:buNone/>
            </a:pP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→ 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Θέλουμε να δώσουμε μεγαλύτερο βάρος στους σπάνιους όρους – αλλά πως; </a:t>
            </a:r>
            <a:r>
              <a:rPr lang="en-US" b="1" u="sng" dirty="0" err="1" smtClean="0">
                <a:solidFill>
                  <a:srgbClr val="C00000"/>
                </a:solidFill>
                <a:ea typeface="ＭＳ Ｐゴシック" charset="-128"/>
              </a:rPr>
              <a:t>df</a:t>
            </a:r>
            <a:endParaRPr lang="en-US" b="1" u="sng" dirty="0" smtClean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6.2.1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Λεξιλόγιο και μέγεθος συλλογής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392597" y="1905000"/>
            <a:ext cx="8229600" cy="3733800"/>
          </a:xfrm>
        </p:spPr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Πόσο μεγάλο είναι το λεξιλόγιο όρων; </a:t>
            </a:r>
            <a:endParaRPr lang="en-US" dirty="0" smtClean="0"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Δηλαδή, πόσες είναι οι διαφορετικές λέξεις; </a:t>
            </a:r>
            <a:endParaRPr lang="en-US" dirty="0" smtClean="0">
              <a:ea typeface="ＭＳ Ｐゴシック" pitchFamily="-112" charset="-128"/>
            </a:endParaRPr>
          </a:p>
          <a:p>
            <a:r>
              <a:rPr lang="el-GR" dirty="0" smtClean="0">
                <a:ea typeface="ＭＳ Ｐゴシック" pitchFamily="-112" charset="-128"/>
              </a:rPr>
              <a:t>Υπάρχει κάποιο</a:t>
            </a:r>
            <a:r>
              <a:rPr lang="el-GR" dirty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άνω όριο; </a:t>
            </a:r>
          </a:p>
          <a:p>
            <a:pPr marL="0" indent="0">
              <a:buNone/>
            </a:pPr>
            <a:endParaRPr lang="el-GR" sz="1400" dirty="0">
              <a:ea typeface="ＭＳ Ｐゴシック" pitchFamily="-112" charset="-128"/>
            </a:endParaRPr>
          </a:p>
          <a:p>
            <a:pPr marL="0" indent="0">
              <a:buNone/>
            </a:pPr>
            <a:r>
              <a:rPr lang="el-GR" dirty="0" smtClean="0">
                <a:ea typeface="ＭＳ Ｐゴシック" pitchFamily="-112" charset="-128"/>
              </a:rPr>
              <a:t>Π.χ., το </a:t>
            </a:r>
            <a:r>
              <a:rPr lang="en-US" dirty="0" smtClean="0">
                <a:ea typeface="ＭＳ Ｐゴシック" pitchFamily="-112" charset="-128"/>
              </a:rPr>
              <a:t>Oxford English Dictionary 600,000 </a:t>
            </a:r>
            <a:r>
              <a:rPr lang="el-GR" dirty="0" smtClean="0">
                <a:ea typeface="ＭＳ Ｐゴシック" pitchFamily="-112" charset="-128"/>
              </a:rPr>
              <a:t>λέξεις, αλλά στις πραγματικά μεγάλες συλλογές ονόματα προσώπων, προϊόντων, κλπ</a:t>
            </a:r>
          </a:p>
          <a:p>
            <a:pPr marL="0" indent="0">
              <a:buNone/>
            </a:pPr>
            <a:endParaRPr lang="en-US" sz="1200" dirty="0" smtClean="0">
              <a:ea typeface="ＭＳ Ｐゴシック" pitchFamily="-112" charset="-128"/>
            </a:endParaRPr>
          </a:p>
          <a:p>
            <a:pPr>
              <a:buFont typeface="Wingdings" pitchFamily="2" charset="2"/>
              <a:buChar char="ü"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  <a:ea typeface="ＭＳ Ｐゴシック" pitchFamily="-112" charset="-128"/>
              </a:rPr>
              <a:t>Στην πραγματικότητα, το λεξιλόγιο συνεχίζει να  μεγαλώνει με το μέγεθος της συλλογής </a:t>
            </a:r>
            <a:endParaRPr lang="en-US" dirty="0" smtClean="0">
              <a:solidFill>
                <a:schemeClr val="tx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662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5.1</a:t>
            </a: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AC0E45A-5E86-45F7-B7C7-F19DB95085A7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6</a:t>
            </a:fld>
            <a:endParaRPr lang="en-US" sz="1200" dirty="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17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Βάρος </a:t>
            </a:r>
            <a:r>
              <a:rPr lang="en-US" dirty="0" err="1" smtClean="0">
                <a:ea typeface="ＭＳ Ｐゴシック" charset="-128"/>
              </a:rPr>
              <a:t>idf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12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ea typeface="ＭＳ Ｐゴシック" charset="-128"/>
              </a:rPr>
              <a:t>df</a:t>
            </a:r>
            <a:r>
              <a:rPr lang="en-US" i="1" baseline="-25000" dirty="0" err="1" smtClean="0">
                <a:ea typeface="ＭＳ Ｐゴシック" charset="-128"/>
              </a:rPr>
              <a:t>t</a:t>
            </a:r>
            <a:r>
              <a:rPr lang="el-GR" i="1" baseline="-25000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είναι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συχνότητα εγγράφων </a:t>
            </a:r>
            <a:r>
              <a:rPr lang="el-GR" dirty="0" smtClean="0">
                <a:ea typeface="ＭＳ Ｐゴシック" charset="-128"/>
              </a:rPr>
              <a:t>του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ο αριθμός (πλήθος)  των εγγράφων της συλλογής που περιέχουν το </a:t>
            </a:r>
            <a:r>
              <a:rPr lang="en-US" i="1" dirty="0" smtClean="0">
                <a:ea typeface="ＭＳ Ｐゴシック" charset="-128"/>
              </a:rPr>
              <a:t>t</a:t>
            </a:r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n-US" dirty="0" err="1" smtClean="0">
                <a:ea typeface="ＭＳ Ｐゴシック" charset="-128"/>
              </a:rPr>
              <a:t>df</a:t>
            </a:r>
            <a:r>
              <a:rPr lang="en-US" i="1" baseline="-25000" dirty="0" err="1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είναι η αντίστροφη μέτρηση της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πληροφορίας που παρέχει ο όρος  </a:t>
            </a:r>
            <a:r>
              <a:rPr lang="en-US" i="1" dirty="0" smtClean="0">
                <a:ea typeface="ＭＳ Ｐゴシック" charset="-128"/>
              </a:rPr>
              <a:t>t</a:t>
            </a:r>
          </a:p>
          <a:p>
            <a:pPr lvl="1" eaLnBrk="1" hangingPunct="1"/>
            <a:r>
              <a:rPr lang="en-US" dirty="0" err="1" smtClean="0">
                <a:ea typeface="ＭＳ Ｐゴシック" charset="-128"/>
              </a:rPr>
              <a:t>df</a:t>
            </a:r>
            <a:r>
              <a:rPr lang="en-US" i="1" baseline="-25000" dirty="0" err="1" smtClean="0">
                <a:ea typeface="ＭＳ Ｐゴシック" charset="-128"/>
              </a:rPr>
              <a:t>t</a:t>
            </a:r>
            <a:r>
              <a:rPr lang="en-US" i="1" baseline="-25000" dirty="0" smtClean="0">
                <a:ea typeface="ＭＳ Ｐゴシック" charset="-128"/>
              </a:rPr>
              <a:t>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dirty="0" smtClean="0">
                <a:ea typeface="ＭＳ Ｐゴシック" charset="-128"/>
                <a:sym typeface="Symbol" charset="2"/>
              </a:rPr>
              <a:t> </a:t>
            </a:r>
            <a:r>
              <a:rPr lang="en-US" i="1" dirty="0" smtClean="0">
                <a:ea typeface="ＭＳ Ｐゴシック" charset="-128"/>
              </a:rPr>
              <a:t>N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Ορίζουμε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αντίστροφη συχνότητα εγγράφων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n-US" dirty="0" smtClean="0">
                <a:ea typeface="ＭＳ Ｐゴシック" charset="-128"/>
              </a:rPr>
              <a:t> (inverse document frequency) </a:t>
            </a:r>
            <a:r>
              <a:rPr lang="el-GR" dirty="0" smtClean="0">
                <a:ea typeface="ＭＳ Ｐゴシック" charset="-128"/>
              </a:rPr>
              <a:t>του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ως</a:t>
            </a:r>
            <a:endParaRPr lang="en-US" dirty="0" smtClean="0">
              <a:ea typeface="ＭＳ Ｐゴシック" charset="-128"/>
            </a:endParaRPr>
          </a:p>
          <a:p>
            <a:pPr eaLnBrk="1" hangingPunct="1">
              <a:buFont typeface="Wingdings" charset="2"/>
              <a:buNone/>
            </a:pPr>
            <a:endParaRPr lang="en-US" dirty="0" smtClean="0">
              <a:ea typeface="ＭＳ Ｐゴシック" charset="-128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9921430"/>
              </p:ext>
            </p:extLst>
          </p:nvPr>
        </p:nvGraphicFramePr>
        <p:xfrm>
          <a:off x="2971800" y="5410200"/>
          <a:ext cx="2278063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60" name="Equation" r:id="rId3" imgW="723600" imgH="228600" progId="Equation.3">
                  <p:embed/>
                </p:oleObj>
              </mc:Choice>
              <mc:Fallback>
                <p:oleObj name="Equation" r:id="rId3" imgW="723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410200"/>
                        <a:ext cx="2278063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6.2.1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25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charset="-128"/>
              </a:rPr>
              <a:t>Βαθμός εγγράφου και ερώτησης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403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ea typeface="ＭＳ Ｐゴシック" charset="-128"/>
            </a:endParaRPr>
          </a:p>
          <a:p>
            <a:pPr>
              <a:buNone/>
            </a:pPr>
            <a:endParaRPr lang="en-US" dirty="0" smtClean="0">
              <a:ea typeface="ＭＳ Ｐゴシック" charset="-128"/>
            </a:endParaRPr>
          </a:p>
          <a:p>
            <a:r>
              <a:rPr lang="el-GR" sz="2000" dirty="0" smtClean="0"/>
              <a:t>Μεγάλο για όρους που εμφανίζονται πολλές φορές σε λίγα έγγραφα </a:t>
            </a:r>
            <a:r>
              <a:rPr lang="en-US" sz="2000" dirty="0" smtClean="0"/>
              <a:t>(</a:t>
            </a:r>
            <a:r>
              <a:rPr lang="el-GR" sz="2000" dirty="0" smtClean="0"/>
              <a:t>μεγάλη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</a:rPr>
              <a:t>διακριτική δύναμη  </a:t>
            </a:r>
            <a:r>
              <a:rPr lang="el-GR" sz="2000" i="1" dirty="0" smtClean="0"/>
              <a:t>(</a:t>
            </a:r>
            <a:r>
              <a:rPr lang="en-US" sz="2000" dirty="0" smtClean="0"/>
              <a:t>discriminating power</a:t>
            </a:r>
            <a:r>
              <a:rPr lang="el-GR" sz="2000" dirty="0" smtClean="0"/>
              <a:t>) σε αυτά τα έγγραφα </a:t>
            </a:r>
            <a:r>
              <a:rPr lang="en-US" sz="2000" dirty="0" smtClean="0"/>
              <a:t> </a:t>
            </a:r>
            <a:endParaRPr lang="el-GR" sz="2000" dirty="0" smtClean="0"/>
          </a:p>
          <a:p>
            <a:r>
              <a:rPr lang="el-GR" sz="2000" dirty="0" smtClean="0"/>
              <a:t>Μικρότερο  όταν ο όρος  εμφανίζεται λίγες φορές σε ένα έγγραφο ή όταν εμφανίζεται σε πολλά έγγραφα</a:t>
            </a:r>
          </a:p>
          <a:p>
            <a:r>
              <a:rPr lang="el-GR" sz="2000" dirty="0" smtClean="0"/>
              <a:t>Το μικρότερο για όρους που εμφανίζονται σχεδόν σε όλα τα έγγραφα  </a:t>
            </a:r>
          </a:p>
          <a:p>
            <a:endParaRPr lang="el-GR" sz="1800" dirty="0" smtClean="0"/>
          </a:p>
          <a:p>
            <a:r>
              <a:rPr lang="el-GR" sz="2400" dirty="0" smtClean="0">
                <a:ea typeface="ＭＳ Ｐゴシック" charset="-128"/>
              </a:rPr>
              <a:t>Υπάρχουν πολλές άλλες παραλλαγές</a:t>
            </a:r>
            <a:endParaRPr lang="en-US" sz="2400" dirty="0" smtClean="0">
              <a:ea typeface="ＭＳ Ｐゴシック" charset="-128"/>
            </a:endParaRPr>
          </a:p>
          <a:p>
            <a:pPr lvl="1"/>
            <a:r>
              <a:rPr lang="el-GR" dirty="0" smtClean="0">
                <a:ea typeface="ＭＳ Ｐゴシック" charset="-128"/>
              </a:rPr>
              <a:t>Πως υπολογίζεται το </a:t>
            </a:r>
            <a:r>
              <a:rPr lang="en-US" dirty="0" smtClean="0">
                <a:ea typeface="ＭＳ Ｐゴシック" charset="-128"/>
              </a:rPr>
              <a:t>“</a:t>
            </a:r>
            <a:r>
              <a:rPr lang="en-US" dirty="0" err="1" smtClean="0">
                <a:ea typeface="ＭＳ Ｐゴシック" charset="-128"/>
              </a:rPr>
              <a:t>tf</a:t>
            </a:r>
            <a:r>
              <a:rPr lang="en-US" dirty="0" smtClean="0">
                <a:ea typeface="ＭＳ Ｐゴシック" charset="-128"/>
              </a:rPr>
              <a:t>” (</a:t>
            </a:r>
            <a:r>
              <a:rPr lang="el-GR" dirty="0" smtClean="0">
                <a:ea typeface="ＭＳ Ｐゴシック" charset="-128"/>
              </a:rPr>
              <a:t>με ή χωρίς</a:t>
            </a:r>
            <a:r>
              <a:rPr lang="en-US" dirty="0" smtClean="0">
                <a:ea typeface="ＭＳ Ｐゴシック" charset="-128"/>
              </a:rPr>
              <a:t> log)</a:t>
            </a:r>
          </a:p>
          <a:p>
            <a:pPr lvl="1"/>
            <a:r>
              <a:rPr lang="el-GR" dirty="0" smtClean="0">
                <a:ea typeface="ＭＳ Ｐゴシック" charset="-128"/>
              </a:rPr>
              <a:t>Αν δίνεται βάρος και στους όρους του ερωτήματος</a:t>
            </a:r>
            <a:endParaRPr lang="en-US" dirty="0" smtClean="0">
              <a:ea typeface="ＭＳ Ｐゴシック" charset="-128"/>
            </a:endParaRPr>
          </a:p>
          <a:p>
            <a:pPr lvl="1"/>
            <a:r>
              <a:rPr lang="en-US" dirty="0" smtClean="0">
                <a:ea typeface="ＭＳ Ｐゴシック" charset="-128"/>
              </a:rPr>
              <a:t>…</a:t>
            </a:r>
            <a:r>
              <a:rPr lang="en-US" sz="2800" dirty="0" smtClean="0">
                <a:ea typeface="ＭＳ Ｐゴシック" charset="-128"/>
              </a:rPr>
              <a:t> </a:t>
            </a: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A855833-23CE-4FC1-ABAF-6A7CD71D4182}" type="slidenum">
              <a:rPr lang="en-US" smtClean="0"/>
              <a:pPr/>
              <a:t>61</a:t>
            </a:fld>
            <a:endParaRPr lang="en-US" smtClean="0"/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4909112"/>
              </p:ext>
            </p:extLst>
          </p:nvPr>
        </p:nvGraphicFramePr>
        <p:xfrm>
          <a:off x="990600" y="1676400"/>
          <a:ext cx="5562600" cy="907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23" name="Equation" r:id="rId3" imgW="1714500" imgH="279400" progId="Equation.3">
                  <p:embed/>
                </p:oleObj>
              </mc:Choice>
              <mc:Fallback>
                <p:oleObj name="Equation" r:id="rId3" imgW="1714500" imgH="279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676400"/>
                        <a:ext cx="5562600" cy="907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6.2.2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Συχνότητα συλλογής και εγγράφου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382000" cy="50292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Η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συχνότητα συλλογής </a:t>
            </a:r>
            <a:r>
              <a:rPr lang="el-GR" dirty="0" smtClean="0">
                <a:ea typeface="ＭＳ Ｐゴシック" charset="-128"/>
              </a:rPr>
              <a:t>ενός όρου </a:t>
            </a:r>
            <a:r>
              <a:rPr lang="en-US" i="1" dirty="0">
                <a:ea typeface="ＭＳ Ｐゴシック" charset="-128"/>
              </a:rPr>
              <a:t>t</a:t>
            </a:r>
            <a:r>
              <a:rPr lang="en-US" dirty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 είναι ο αριθμός των εμφανίσεων του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στη συλλογή</a:t>
            </a:r>
            <a:r>
              <a:rPr lang="en-US" dirty="0" smtClean="0">
                <a:ea typeface="ＭＳ Ｐゴシック" charset="-128"/>
              </a:rPr>
              <a:t>, </a:t>
            </a:r>
            <a:r>
              <a:rPr lang="el-GR" dirty="0" smtClean="0">
                <a:ea typeface="ＭＳ Ｐゴシック" charset="-128"/>
              </a:rPr>
              <a:t>μετρώντας και τις πολλαπλές εμφανίσεις </a:t>
            </a:r>
          </a:p>
          <a:p>
            <a:pPr marL="0" indent="0" eaLnBrk="1" hangingPunct="1">
              <a:buNone/>
            </a:pPr>
            <a:r>
              <a:rPr lang="el-GR" dirty="0" smtClean="0">
                <a:ea typeface="ＭＳ Ｐゴシック" charset="-128"/>
              </a:rPr>
              <a:t>Παράδειγμα</a:t>
            </a:r>
            <a:r>
              <a:rPr lang="en-US" dirty="0" smtClean="0">
                <a:ea typeface="ＭＳ Ｐゴシック" charset="-128"/>
              </a:rPr>
              <a:t>:</a:t>
            </a: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marL="0" indent="0" eaLnBrk="1" hangingPunct="1">
              <a:buNone/>
            </a:pPr>
            <a:endParaRPr lang="el-GR" sz="800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Ποια λέξη είναι καλύτερος όρος αναζήτησης (και πρέπει να έχει μεγαλύτερο βάρος</a:t>
            </a:r>
            <a:r>
              <a:rPr lang="en-US" dirty="0" smtClean="0">
                <a:ea typeface="ＭＳ Ｐゴシック" charset="-128"/>
              </a:rPr>
              <a:t>)?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559921"/>
              </p:ext>
            </p:extLst>
          </p:nvPr>
        </p:nvGraphicFramePr>
        <p:xfrm>
          <a:off x="1219200" y="3505200"/>
          <a:ext cx="7010400" cy="1676400"/>
        </p:xfrm>
        <a:graphic>
          <a:graphicData uri="http://schemas.openxmlformats.org/drawingml/2006/table">
            <a:tbl>
              <a:tblPr/>
              <a:tblGrid>
                <a:gridCol w="1507613"/>
                <a:gridCol w="2487561"/>
                <a:gridCol w="3015226"/>
              </a:tblGrid>
              <a:tr h="675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Word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Collection frequency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Document frequency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0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insurance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10440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3997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50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10422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8760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3791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6.2.1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smtClean="0">
                <a:ea typeface="ＭＳ Ｐゴシック" charset="-128"/>
              </a:rPr>
              <a:t>Bag of words </a:t>
            </a:r>
            <a:r>
              <a:rPr lang="en-US" smtClean="0">
                <a:ea typeface="ＭＳ Ｐゴシック" charset="-128"/>
              </a:rPr>
              <a:t>model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305800" cy="41148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Η </a:t>
            </a:r>
            <a:r>
              <a:rPr lang="en-US" dirty="0" err="1" smtClean="0">
                <a:ea typeface="ＭＳ Ｐゴシック" charset="-128"/>
              </a:rPr>
              <a:t>tf-idf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διαβάθμιση δεν εξετάζει τη διάταξη των λέξεων σε ένα έγγραφο </a:t>
            </a:r>
          </a:p>
          <a:p>
            <a:pPr lvl="1" eaLnBrk="1" hangingPunct="1"/>
            <a:r>
              <a:rPr lang="en-US" i="1" dirty="0" smtClean="0">
                <a:solidFill>
                  <a:srgbClr val="357E69"/>
                </a:solidFill>
                <a:ea typeface="ＭＳ Ｐゴシック" charset="-128"/>
              </a:rPr>
              <a:t>John is quicker than Mary</a:t>
            </a:r>
            <a:r>
              <a:rPr lang="en-US" i="1" dirty="0" smtClean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l-GR" sz="2800" dirty="0">
                <a:ea typeface="ＭＳ Ｐゴシック" charset="-128"/>
                <a:cs typeface="ＭＳ Ｐゴシック" pitchFamily="-65" charset="-128"/>
              </a:rPr>
              <a:t>και </a:t>
            </a:r>
          </a:p>
          <a:p>
            <a:pPr lvl="1" eaLnBrk="1" hangingPunct="1"/>
            <a:r>
              <a:rPr lang="en-US" i="1" dirty="0" smtClean="0">
                <a:solidFill>
                  <a:srgbClr val="357E69"/>
                </a:solidFill>
                <a:ea typeface="ＭＳ Ｐゴシック" charset="-128"/>
              </a:rPr>
              <a:t>Mary is quicker than John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 </a:t>
            </a:r>
            <a:endParaRPr lang="el-GR" dirty="0" smtClean="0">
              <a:solidFill>
                <a:srgbClr val="C00000"/>
              </a:solidFill>
              <a:ea typeface="ＭＳ Ｐゴシック" charset="-128"/>
            </a:endParaRPr>
          </a:p>
          <a:p>
            <a:pPr marL="457200" lvl="1" indent="0" eaLnBrk="1" hangingPunct="1">
              <a:buNone/>
            </a:pPr>
            <a:r>
              <a:rPr lang="el-GR" sz="2800" dirty="0">
                <a:ea typeface="ＭＳ Ｐゴシック" charset="-128"/>
                <a:cs typeface="ＭＳ Ｐゴシック" pitchFamily="-65" charset="-128"/>
              </a:rPr>
              <a:t>Έχουν τα ίδια </a:t>
            </a:r>
            <a:r>
              <a:rPr lang="el-GR" sz="2800" dirty="0" smtClean="0">
                <a:ea typeface="ＭＳ Ｐゴシック" charset="-128"/>
                <a:cs typeface="ＭＳ Ｐゴシック" pitchFamily="-65" charset="-128"/>
              </a:rPr>
              <a:t>διανύσματα</a:t>
            </a:r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Αυτό λέγεται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μοντέλο σάκου λέξεων </a:t>
            </a:r>
            <a:r>
              <a:rPr lang="el-GR" dirty="0">
                <a:ea typeface="ＭＳ Ｐゴシック" charset="-128"/>
              </a:rPr>
              <a:t>(</a:t>
            </a:r>
            <a:r>
              <a:rPr lang="en-US" u="sng" dirty="0" smtClean="0">
                <a:ea typeface="ＭＳ Ｐゴシック" charset="-128"/>
              </a:rPr>
              <a:t>bag of words</a:t>
            </a:r>
            <a:r>
              <a:rPr lang="en-US" dirty="0" smtClean="0">
                <a:ea typeface="ＭＳ Ｐゴシック" charset="-128"/>
              </a:rPr>
              <a:t> model</a:t>
            </a:r>
            <a:r>
              <a:rPr lang="el-GR" dirty="0" smtClean="0">
                <a:ea typeface="ＭＳ Ｐゴシック" charset="-128"/>
              </a:rPr>
              <a:t>)</a:t>
            </a:r>
            <a:r>
              <a:rPr lang="el-GR" dirty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– έχει σημασία ο αριθμός των εμφανίσεων αλλά όχι η διάταξη</a:t>
            </a:r>
          </a:p>
          <a:p>
            <a:pPr eaLnBrk="1" hangingPunct="1"/>
            <a:endParaRPr lang="el-GR" sz="800" dirty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 Θα εισάγουμε πληροφορία θέσης </a:t>
            </a:r>
            <a:r>
              <a:rPr lang="el-GR" i="1" dirty="0" smtClean="0">
                <a:ea typeface="ＭＳ Ｐゴシック" charset="-128"/>
              </a:rPr>
              <a:t>αργότερα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Στάθμιση </a:t>
            </a:r>
            <a:r>
              <a:rPr lang="en-US" dirty="0" err="1" smtClean="0">
                <a:ea typeface="ＭＳ Ｐゴシック" charset="-128"/>
              </a:rPr>
              <a:t>tf-idf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6.2.2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97476" y="18288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Ποιο είναι το </a:t>
            </a:r>
            <a:r>
              <a:rPr lang="en-US" dirty="0" err="1" smtClean="0">
                <a:latin typeface="+mn-lt"/>
              </a:rPr>
              <a:t>idf</a:t>
            </a:r>
            <a:r>
              <a:rPr lang="en-US" dirty="0" smtClean="0">
                <a:latin typeface="+mn-lt"/>
              </a:rPr>
              <a:t> </a:t>
            </a:r>
            <a:r>
              <a:rPr lang="el-GR" dirty="0" smtClean="0">
                <a:latin typeface="+mn-lt"/>
              </a:rPr>
              <a:t>ενός όρου που εμφανίζεται σε κάθε έγγραφο (ποια η σχέση με </a:t>
            </a:r>
            <a:r>
              <a:rPr lang="en-US" dirty="0" smtClean="0">
                <a:latin typeface="+mn-lt"/>
              </a:rPr>
              <a:t>stop words);</a:t>
            </a:r>
          </a:p>
        </p:txBody>
      </p:sp>
      <p:pic>
        <p:nvPicPr>
          <p:cNvPr id="2549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611" y="3810000"/>
            <a:ext cx="4200525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34546" y="3215282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err="1" smtClean="0">
                <a:latin typeface="+mn-lt"/>
              </a:rPr>
              <a:t>tf-idf</a:t>
            </a:r>
            <a:r>
              <a:rPr lang="en-US" dirty="0" smtClean="0">
                <a:latin typeface="+mn-lt"/>
              </a:rPr>
              <a:t> </a:t>
            </a:r>
            <a:r>
              <a:rPr lang="el-GR" dirty="0" smtClean="0">
                <a:latin typeface="+mn-lt"/>
              </a:rPr>
              <a:t>των παρακάτω όρων</a:t>
            </a:r>
            <a:r>
              <a:rPr lang="en-US" dirty="0">
                <a:latin typeface="+mn-lt"/>
              </a:rPr>
              <a:t>:</a:t>
            </a: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5260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charset="-128"/>
              </a:rPr>
              <a:t>Η επίδραση του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στη διάταξη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/>
          <a:lstStyle/>
          <a:p>
            <a:r>
              <a:rPr lang="el-GR" dirty="0" smtClean="0">
                <a:ea typeface="ＭＳ Ｐゴシック" charset="-128"/>
              </a:rPr>
              <a:t>Το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δεν επηρεάζει τη διάταξη ερωτημάτων με ένα όρο, όπως </a:t>
            </a:r>
          </a:p>
          <a:p>
            <a:pPr lvl="1"/>
            <a:r>
              <a:rPr lang="en-US" dirty="0" smtClean="0">
                <a:ea typeface="ＭＳ Ｐゴシック" charset="-128"/>
              </a:rPr>
              <a:t>iPhone</a:t>
            </a:r>
          </a:p>
          <a:p>
            <a:r>
              <a:rPr lang="el-GR" dirty="0" smtClean="0">
                <a:ea typeface="ＭＳ Ｐゴシック" charset="-128"/>
              </a:rPr>
              <a:t>Το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επηρεάζει μόνο τη διάταξη εγγράφων με τουλάχιστον δύο όρους </a:t>
            </a:r>
          </a:p>
          <a:p>
            <a:pPr lvl="1"/>
            <a:r>
              <a:rPr lang="el-GR" dirty="0" smtClean="0">
                <a:ea typeface="ＭＳ Ｐゴシック" charset="-128"/>
              </a:rPr>
              <a:t>Για το ερώτημα </a:t>
            </a:r>
            <a:r>
              <a:rPr lang="en-US" dirty="0" smtClean="0">
                <a:solidFill>
                  <a:srgbClr val="357E69"/>
                </a:solidFill>
                <a:ea typeface="ＭＳ Ｐゴシック" charset="-128"/>
              </a:rPr>
              <a:t>capricious person</a:t>
            </a:r>
            <a:r>
              <a:rPr lang="en-US" dirty="0" smtClean="0">
                <a:ea typeface="ＭＳ Ｐゴシック" charset="-128"/>
              </a:rPr>
              <a:t>, </a:t>
            </a:r>
            <a:r>
              <a:rPr lang="el-GR" dirty="0" smtClean="0">
                <a:ea typeface="ＭＳ Ｐゴシック" charset="-128"/>
              </a:rPr>
              <a:t> η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στάθμιση έχει ως αποτέλεσμα οι εμφανίσεις του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dirty="0" smtClean="0">
                <a:solidFill>
                  <a:srgbClr val="357E69"/>
                </a:solidFill>
                <a:ea typeface="ＭＳ Ｐゴシック" charset="-128"/>
              </a:rPr>
              <a:t>capricious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να μετράνε περισσότερο στην τελική διάταξη των εγγράφων από </a:t>
            </a:r>
            <a:r>
              <a:rPr lang="el-GR" dirty="0">
                <a:ea typeface="ＭＳ Ｐゴシック" charset="-128"/>
              </a:rPr>
              <a:t>ό</a:t>
            </a:r>
            <a:r>
              <a:rPr lang="el-GR" dirty="0" smtClean="0">
                <a:ea typeface="ＭＳ Ｐゴシック" charset="-128"/>
              </a:rPr>
              <a:t>τι οι εμφανίσεις του </a:t>
            </a:r>
            <a:r>
              <a:rPr lang="en-US" dirty="0" smtClean="0">
                <a:solidFill>
                  <a:srgbClr val="357E69"/>
                </a:solidFill>
                <a:ea typeface="ＭＳ Ｐゴシック" charset="-128"/>
              </a:rPr>
              <a:t>person</a:t>
            </a:r>
            <a:r>
              <a:rPr lang="en-US" dirty="0" smtClean="0">
                <a:ea typeface="ＭＳ Ｐゴシック" charset="-128"/>
              </a:rPr>
              <a:t>.</a:t>
            </a:r>
            <a:endParaRPr lang="el-GR" dirty="0" smtClean="0">
              <a:ea typeface="ＭＳ Ｐゴシック" charset="-128"/>
            </a:endParaRPr>
          </a:p>
          <a:p>
            <a:pPr marL="457200" lvl="1" indent="0">
              <a:buNone/>
            </a:pPr>
            <a:r>
              <a:rPr lang="el-GR" dirty="0" smtClean="0">
                <a:ea typeface="ＭＳ Ｐゴシック" charset="-128"/>
              </a:rPr>
              <a:t>(ένα έγγραφο που περιέχει μόνο το </a:t>
            </a:r>
            <a:r>
              <a:rPr lang="en-US" dirty="0">
                <a:solidFill>
                  <a:srgbClr val="357E69"/>
                </a:solidFill>
                <a:ea typeface="ＭＳ Ｐゴシック" charset="-128"/>
              </a:rPr>
              <a:t>capricious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είναι πιο σημαντικό από ένα που περιέχει μόνο το </a:t>
            </a:r>
            <a:r>
              <a:rPr lang="en-US" dirty="0">
                <a:solidFill>
                  <a:srgbClr val="357E69"/>
                </a:solidFill>
                <a:ea typeface="ＭＳ Ｐゴシック" charset="-128"/>
              </a:rPr>
              <a:t>person</a:t>
            </a:r>
            <a:r>
              <a:rPr lang="en-US" dirty="0" smtClean="0">
                <a:ea typeface="ＭＳ Ｐゴシック" charset="-128"/>
              </a:rPr>
              <a:t>)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598FA0-B43A-46D3-B5F7-9210E9DF604E}" type="slidenum">
              <a:rPr lang="en-US" smtClean="0"/>
              <a:pPr/>
              <a:t>65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Συχνότητα όρου - </a:t>
            </a:r>
            <a:r>
              <a:rPr lang="en-US" dirty="0" smtClean="0">
                <a:ea typeface="ＭＳ Ｐゴシック" charset="-128"/>
              </a:rPr>
              <a:t>Term frequency </a:t>
            </a:r>
            <a:r>
              <a:rPr lang="el-GR" dirty="0" smtClean="0">
                <a:ea typeface="ＭＳ Ｐゴシック" charset="-128"/>
              </a:rPr>
              <a:t>(</a:t>
            </a:r>
            <a:r>
              <a:rPr lang="en-US" dirty="0" err="1" smtClean="0">
                <a:ea typeface="ＭＳ Ｐゴシック" charset="-128"/>
              </a:rPr>
              <a:t>tf</a:t>
            </a:r>
            <a:r>
              <a:rPr lang="el-GR" dirty="0" smtClean="0">
                <a:ea typeface="ＭＳ Ｐゴシック" charset="-128"/>
              </a:rPr>
              <a:t>)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συχνότητα όρου </a:t>
            </a:r>
            <a:r>
              <a:rPr lang="en-US" dirty="0" err="1" smtClean="0">
                <a:ea typeface="ＭＳ Ｐゴシック" charset="-128"/>
              </a:rPr>
              <a:t>tf</a:t>
            </a:r>
            <a:r>
              <a:rPr lang="en-US" i="1" baseline="-25000" dirty="0" err="1" smtClean="0">
                <a:ea typeface="ＭＳ Ｐゴシック" charset="-128"/>
              </a:rPr>
              <a:t>t,d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του όρου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 σε ένα έγγραφο </a:t>
            </a:r>
            <a:r>
              <a:rPr lang="en-US" i="1" dirty="0" smtClean="0">
                <a:ea typeface="ＭＳ Ｐゴシック" charset="-128"/>
              </a:rPr>
              <a:t>d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ορίζεται ως ο αριθμός των φορών που το </a:t>
            </a:r>
            <a:r>
              <a:rPr lang="en-US" i="1" dirty="0" smtClean="0">
                <a:ea typeface="ＭＳ Ｐゴシック" charset="-128"/>
              </a:rPr>
              <a:t>t </a:t>
            </a:r>
            <a:r>
              <a:rPr lang="el-GR" dirty="0">
                <a:ea typeface="ＭＳ Ｐゴシック" charset="-128"/>
              </a:rPr>
              <a:t>εμφανίζεται στο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d</a:t>
            </a:r>
            <a:r>
              <a:rPr lang="en-US" dirty="0" smtClean="0">
                <a:ea typeface="ＭＳ Ｐゴシック" charset="-128"/>
              </a:rPr>
              <a:t>.</a:t>
            </a:r>
          </a:p>
          <a:p>
            <a:pPr marL="0" indent="0" eaLnBrk="1" hangingPunct="1">
              <a:buNone/>
            </a:pPr>
            <a:endParaRPr lang="el-GR" sz="2400" dirty="0">
              <a:solidFill>
                <a:srgbClr val="C00000"/>
              </a:solidFill>
              <a:ea typeface="ＭＳ Ｐゴシック" charset="-128"/>
            </a:endParaRPr>
          </a:p>
          <a:p>
            <a:pPr marL="0" indent="0" eaLnBrk="1" hangingPunct="1">
              <a:buNone/>
            </a:pPr>
            <a:r>
              <a:rPr lang="el-GR" sz="2400" dirty="0" smtClean="0">
                <a:ea typeface="ＭＳ Ｐゴシック" charset="-128"/>
              </a:rPr>
              <a:t>Φτάνει μόνο η συχνότητα </a:t>
            </a:r>
            <a:endParaRPr lang="en-US" sz="2400" dirty="0" smtClean="0">
              <a:ea typeface="ＭＳ Ｐゴシック" charset="-128"/>
            </a:endParaRPr>
          </a:p>
          <a:p>
            <a:pPr lvl="1" eaLnBrk="1" hangingPunct="1"/>
            <a:r>
              <a:rPr lang="el-GR" sz="2000" dirty="0" smtClean="0">
                <a:ea typeface="ＭＳ Ｐゴシック" charset="-128"/>
              </a:rPr>
              <a:t>Ένα έγγραφο με 10 εμφανίσεις ενός όρου είναι πιο σχετικό από ένα έγγραφο με 1 εμφάνιση του όρου .. Αλλά είναι 10 φορές πιο σχετικό; </a:t>
            </a:r>
            <a:endParaRPr lang="en-US" sz="2000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Η σχετικότητα (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relevance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) δεν αυξάνει </a:t>
            </a:r>
            <a:r>
              <a:rPr lang="el-GR" i="1" dirty="0" smtClean="0">
                <a:solidFill>
                  <a:srgbClr val="C00000"/>
                </a:solidFill>
                <a:ea typeface="ＭＳ Ｐゴシック" charset="-128"/>
              </a:rPr>
              <a:t>ανάλογα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 με τη συχνότητα όρου</a:t>
            </a:r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082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Στάθμιση με </a:t>
            </a:r>
            <a:r>
              <a:rPr lang="en-US" dirty="0" smtClean="0">
                <a:ea typeface="ＭＳ Ｐゴシック" charset="-128"/>
              </a:rPr>
              <a:t>Log-</a:t>
            </a:r>
            <a:r>
              <a:rPr lang="el-GR" dirty="0" smtClean="0">
                <a:ea typeface="ＭＳ Ｐゴシック" charset="-128"/>
              </a:rPr>
              <a:t>συχνότητας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101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763000" cy="495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Η στάθμιση με χρήση του λογάριθμου της συχνότητας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(</a:t>
            </a:r>
            <a:r>
              <a:rPr lang="en-US" dirty="0" smtClean="0">
                <a:ea typeface="ＭＳ Ｐゴシック" charset="-128"/>
              </a:rPr>
              <a:t>log frequency weight</a:t>
            </a:r>
            <a:r>
              <a:rPr lang="el-GR" dirty="0" smtClean="0">
                <a:ea typeface="ＭＳ Ｐゴシック" charset="-128"/>
              </a:rPr>
              <a:t>)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του όρου </a:t>
            </a:r>
            <a:r>
              <a:rPr lang="en-US" i="1" dirty="0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στο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d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είναι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lvl="2" eaLnBrk="1" hangingPunct="1"/>
            <a:r>
              <a:rPr lang="en-US" sz="1600" dirty="0" smtClean="0">
                <a:ea typeface="ＭＳ Ｐゴシック" charset="-128"/>
              </a:rPr>
              <a:t>0 → 0, 1 → 1, 2 → 1.3, 10 → 2, 1000 → 4, etc.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Ο βαθμός για ένα ζεύγος εγγράφου-ερωτήματος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άθροισμα όλων των κοινών όρων </a:t>
            </a:r>
            <a:r>
              <a:rPr lang="en-US" dirty="0" smtClean="0">
                <a:ea typeface="ＭＳ Ｐゴシック" charset="-128"/>
              </a:rPr>
              <a:t>:</a:t>
            </a:r>
            <a:endParaRPr lang="el-GR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l-GR" sz="1600" dirty="0" smtClean="0">
                <a:ea typeface="ＭＳ Ｐゴシック" charset="-128"/>
              </a:rPr>
              <a:t>Ο βαθμός είναι 0 όταν κανένας από τους όρους του ερωτήματος δεν εμφανίζεται στο έγγραφο</a:t>
            </a:r>
            <a:endParaRPr lang="en-US" sz="1600" dirty="0" smtClean="0">
              <a:ea typeface="ＭＳ Ｐゴシック" charset="-128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295400" y="2667000"/>
          <a:ext cx="5321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34" name="Equation" r:id="rId3" imgW="2108200" imgH="457200" progId="Equation.3">
                  <p:embed/>
                </p:oleObj>
              </mc:Choice>
              <mc:Fallback>
                <p:oleObj name="Equation" r:id="rId3" imgW="210820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667000"/>
                        <a:ext cx="53213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3468371"/>
              </p:ext>
            </p:extLst>
          </p:nvPr>
        </p:nvGraphicFramePr>
        <p:xfrm>
          <a:off x="1538288" y="4953000"/>
          <a:ext cx="5026025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35" name="Equation" r:id="rId5" imgW="1930320" imgH="279360" progId="Equation.3">
                  <p:embed/>
                </p:oleObj>
              </mc:Choice>
              <mc:Fallback>
                <p:oleObj name="Equation" r:id="rId5" imgW="1930320" imgH="2793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8288" y="4953000"/>
                        <a:ext cx="5026025" cy="728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Βάρος </a:t>
            </a:r>
            <a:r>
              <a:rPr lang="en-US" dirty="0" err="1" smtClean="0">
                <a:ea typeface="ＭＳ Ｐゴシック" charset="-128"/>
              </a:rPr>
              <a:t>idf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124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2971800"/>
          </a:xfrm>
        </p:spPr>
        <p:txBody>
          <a:bodyPr/>
          <a:lstStyle/>
          <a:p>
            <a:pPr lvl="1" eaLnBrk="1" hangingPunct="1"/>
            <a:r>
              <a:rPr lang="el-GR" dirty="0" smtClean="0">
                <a:ea typeface="ＭＳ Ｐゴシック" charset="-128"/>
              </a:rPr>
              <a:t>Χρησιμοποιούμε </a:t>
            </a:r>
            <a:r>
              <a:rPr lang="en-US" dirty="0" smtClean="0">
                <a:ea typeface="ＭＳ Ｐゴシック" charset="-128"/>
              </a:rPr>
              <a:t>log (</a:t>
            </a:r>
            <a:r>
              <a:rPr lang="en-US" i="1" dirty="0" smtClean="0">
                <a:ea typeface="ＭＳ Ｐゴシック" charset="-128"/>
              </a:rPr>
              <a:t>N</a:t>
            </a:r>
            <a:r>
              <a:rPr lang="en-US" dirty="0" smtClean="0">
                <a:ea typeface="ＭＳ Ｐゴシック" charset="-128"/>
              </a:rPr>
              <a:t>/</a:t>
            </a:r>
            <a:r>
              <a:rPr lang="en-US" dirty="0" err="1" smtClean="0">
                <a:ea typeface="ＭＳ Ｐゴシック" charset="-128"/>
              </a:rPr>
              <a:t>df</a:t>
            </a:r>
            <a:r>
              <a:rPr lang="en-US" i="1" baseline="-25000" dirty="0" err="1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) </a:t>
            </a:r>
            <a:r>
              <a:rPr lang="el-GR" dirty="0" smtClean="0">
                <a:ea typeface="ＭＳ Ｐゴシック" charset="-128"/>
              </a:rPr>
              <a:t>αντί για </a:t>
            </a:r>
            <a:r>
              <a:rPr lang="en-US" i="1" dirty="0" smtClean="0">
                <a:ea typeface="ＭＳ Ｐゴシック" charset="-128"/>
              </a:rPr>
              <a:t>N</a:t>
            </a:r>
            <a:r>
              <a:rPr lang="en-US" dirty="0" smtClean="0">
                <a:ea typeface="ＭＳ Ｐゴシック" charset="-128"/>
              </a:rPr>
              <a:t>/</a:t>
            </a:r>
            <a:r>
              <a:rPr lang="en-US" dirty="0" err="1" smtClean="0">
                <a:ea typeface="ＭＳ Ｐゴシック" charset="-128"/>
              </a:rPr>
              <a:t>df</a:t>
            </a:r>
            <a:r>
              <a:rPr lang="en-US" i="1" baseline="-25000" dirty="0" err="1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 για να «ομαλοποιήσουμε» την επίδραση του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n-US" dirty="0" smtClean="0">
                <a:ea typeface="ＭＳ Ｐゴシック" charset="-128"/>
              </a:rPr>
              <a:t>.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6474092"/>
              </p:ext>
            </p:extLst>
          </p:nvPr>
        </p:nvGraphicFramePr>
        <p:xfrm>
          <a:off x="2057400" y="3200400"/>
          <a:ext cx="3636962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650" name="Equation" r:id="rId3" imgW="1155700" imgH="228600" progId="Equation.3">
                  <p:embed/>
                </p:oleObj>
              </mc:Choice>
              <mc:Fallback>
                <p:oleObj name="Equation" r:id="rId3" imgW="11557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200400"/>
                        <a:ext cx="3636962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6.2.1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249362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Παράδειγμα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l-GR" dirty="0">
                <a:ea typeface="ＭＳ Ｐゴシック" charset="-128"/>
              </a:rPr>
              <a:t>,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έστω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N </a:t>
            </a:r>
            <a:r>
              <a:rPr lang="en-US" dirty="0" smtClean="0">
                <a:ea typeface="ＭＳ Ｐゴシック" charset="-128"/>
              </a:rPr>
              <a:t>= 1 </a:t>
            </a:r>
            <a:r>
              <a:rPr lang="el-GR" dirty="0" smtClean="0">
                <a:ea typeface="ＭＳ Ｐゴシック" charset="-128"/>
              </a:rPr>
              <a:t>εκατομμύριο</a:t>
            </a:r>
            <a:endParaRPr lang="en-US" dirty="0" smtClean="0">
              <a:ea typeface="ＭＳ Ｐゴシック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0600" y="1676398"/>
          <a:ext cx="5867400" cy="3275020"/>
        </p:xfrm>
        <a:graphic>
          <a:graphicData uri="http://schemas.openxmlformats.org/drawingml/2006/table">
            <a:tbl>
              <a:tblPr/>
              <a:tblGrid>
                <a:gridCol w="1955800"/>
                <a:gridCol w="1955800"/>
                <a:gridCol w="1955800"/>
              </a:tblGrid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df</a:t>
                      </a:r>
                      <a:r>
                        <a:rPr kumimoji="0" lang="en-US" sz="1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idf</a:t>
                      </a:r>
                      <a:r>
                        <a:rPr kumimoji="0" lang="en-US" sz="1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calpurnia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sunday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fly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under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6182" name="TextBox 4"/>
          <p:cNvSpPr txBox="1">
            <a:spLocks noChangeArrowheads="1"/>
          </p:cNvSpPr>
          <p:nvPr/>
        </p:nvSpPr>
        <p:spPr bwMode="auto">
          <a:xfrm>
            <a:off x="1295400" y="5867400"/>
            <a:ext cx="692348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>
                <a:latin typeface="+mn-lt"/>
              </a:rPr>
              <a:t>   Κάθε όρος στη συλλογή έχει μια τιμή </a:t>
            </a:r>
            <a:r>
              <a:rPr lang="en-US" dirty="0" err="1" smtClean="0">
                <a:latin typeface="+mn-lt"/>
              </a:rPr>
              <a:t>idf</a:t>
            </a:r>
            <a:r>
              <a:rPr lang="el-GR" dirty="0" smtClean="0">
                <a:latin typeface="+mn-lt"/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el-GR" dirty="0">
                <a:latin typeface="+mn-lt"/>
              </a:rPr>
              <a:t> </a:t>
            </a:r>
            <a:r>
              <a:rPr lang="el-GR" dirty="0" smtClean="0">
                <a:latin typeface="+mn-lt"/>
              </a:rPr>
              <a:t>  Ολική μέτρηση (επίσης, αλλάζει συνεχώς)</a:t>
            </a:r>
            <a:endParaRPr lang="en-US" dirty="0">
              <a:latin typeface="+mn-lt"/>
            </a:endParaRPr>
          </a:p>
        </p:txBody>
      </p:sp>
      <p:sp>
        <p:nvSpPr>
          <p:cNvPr id="618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6.2.1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2057400" y="5105400"/>
          <a:ext cx="3636963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74" name="Equation" r:id="rId4" imgW="1155700" imgH="228600" progId="Equation.3">
                  <p:embed/>
                </p:oleObj>
              </mc:Choice>
              <mc:Fallback>
                <p:oleObj name="Equation" r:id="rId4" imgW="11557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105400"/>
                        <a:ext cx="3636963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69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953000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>
                <a:ea typeface="ＭＳ Ｐゴシック" pitchFamily="-112" charset="-128"/>
              </a:rPr>
              <a:t>Ο </a:t>
            </a:r>
            <a:r>
              <a:rPr lang="el-GR" b="1" dirty="0" smtClean="0">
                <a:ea typeface="ＭＳ Ｐゴシック" pitchFamily="-112" charset="-128"/>
              </a:rPr>
              <a:t>νόμος του </a:t>
            </a:r>
            <a:r>
              <a:rPr lang="en-US" b="1" dirty="0" smtClean="0">
                <a:ea typeface="ＭＳ Ｐゴシック" pitchFamily="-112" charset="-128"/>
              </a:rPr>
              <a:t>Heaps</a:t>
            </a:r>
            <a:r>
              <a:rPr lang="en-US" dirty="0" smtClean="0">
                <a:ea typeface="ＭＳ Ｐゴシック" pitchFamily="-112" charset="-128"/>
              </a:rPr>
              <a:t>: </a:t>
            </a:r>
            <a:endParaRPr lang="el-GR" dirty="0" smtClean="0">
              <a:ea typeface="ＭＳ Ｐゴシック" pitchFamily="-112" charset="-128"/>
            </a:endParaRPr>
          </a:p>
          <a:p>
            <a:pPr marL="0" indent="0">
              <a:buNone/>
            </a:pPr>
            <a:r>
              <a:rPr lang="el-GR" i="1" dirty="0">
                <a:ea typeface="ＭＳ Ｐゴシック" pitchFamily="-112" charset="-128"/>
              </a:rPr>
              <a:t>	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M</a:t>
            </a:r>
            <a:r>
              <a:rPr lang="en-US" i="1" dirty="0" smtClean="0">
                <a:ea typeface="ＭＳ Ｐゴシック" pitchFamily="-112" charset="-128"/>
              </a:rPr>
              <a:t> = k 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T</a:t>
            </a:r>
            <a:r>
              <a:rPr lang="en-US" i="1" baseline="30000" dirty="0" smtClean="0">
                <a:ea typeface="ＭＳ Ｐゴシック" pitchFamily="-112" charset="-128"/>
              </a:rPr>
              <a:t>b</a:t>
            </a:r>
          </a:p>
          <a:p>
            <a:pPr marL="0" indent="0">
              <a:buNone/>
            </a:pPr>
            <a:r>
              <a:rPr lang="en-US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M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είναι το μέγεθος του λεξιλογίου (αριθμός όρων), </a:t>
            </a:r>
            <a:r>
              <a:rPr lang="en-US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T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ο αριθμός των </a:t>
            </a:r>
            <a:r>
              <a:rPr lang="en-US" sz="2400" dirty="0" smtClean="0">
                <a:ea typeface="ＭＳ Ｐゴシック" pitchFamily="-112" charset="-128"/>
              </a:rPr>
              <a:t>tokens </a:t>
            </a:r>
            <a:r>
              <a:rPr lang="el-GR" sz="2400" dirty="0" smtClean="0">
                <a:ea typeface="ＭＳ Ｐゴシック" pitchFamily="-112" charset="-128"/>
              </a:rPr>
              <a:t>στη συλλογή</a:t>
            </a:r>
          </a:p>
          <a:p>
            <a:pPr marL="0" indent="0">
              <a:buNone/>
            </a:pPr>
            <a:r>
              <a:rPr lang="el-G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περιγράφει πως μεγαλώνει το λεξιλόγιο όσο μεγαλώνει η συλλογή</a:t>
            </a: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  <a:ea typeface="ＭＳ Ｐゴシック" pitchFamily="-112" charset="-128"/>
            </a:endParaRPr>
          </a:p>
          <a:p>
            <a:endParaRPr lang="el-GR" dirty="0" smtClean="0">
              <a:ea typeface="ＭＳ Ｐゴシック" pitchFamily="-112" charset="-128"/>
            </a:endParaRPr>
          </a:p>
          <a:p>
            <a:r>
              <a:rPr lang="el-GR" dirty="0" smtClean="0">
                <a:ea typeface="ＭＳ Ｐゴシック" pitchFamily="-112" charset="-128"/>
              </a:rPr>
              <a:t>Συνήθης τιμές</a:t>
            </a:r>
            <a:r>
              <a:rPr lang="en-US" dirty="0" smtClean="0">
                <a:ea typeface="ＭＳ Ｐゴシック" pitchFamily="-112" charset="-128"/>
              </a:rPr>
              <a:t>: 30 ≤ </a:t>
            </a:r>
            <a:r>
              <a:rPr lang="en-US" i="1" dirty="0" smtClean="0">
                <a:ea typeface="ＭＳ Ｐゴシック" pitchFamily="-112" charset="-128"/>
              </a:rPr>
              <a:t>k</a:t>
            </a:r>
            <a:r>
              <a:rPr lang="en-US" dirty="0" smtClean="0">
                <a:ea typeface="ＭＳ Ｐゴシック" pitchFamily="-112" charset="-128"/>
              </a:rPr>
              <a:t> ≤ 100 </a:t>
            </a:r>
            <a:r>
              <a:rPr lang="el-GR" dirty="0" smtClean="0">
                <a:ea typeface="ＭＳ Ｐゴシック" pitchFamily="-112" charset="-128"/>
              </a:rPr>
              <a:t>(εξαρτάται από το είδος της συλλογής) και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i="1" dirty="0" smtClean="0">
                <a:ea typeface="ＭＳ Ｐゴシック" pitchFamily="-112" charset="-128"/>
              </a:rPr>
              <a:t>b</a:t>
            </a:r>
            <a:r>
              <a:rPr lang="en-US" dirty="0" smtClean="0">
                <a:ea typeface="ＭＳ Ｐゴシック" pitchFamily="-112" charset="-128"/>
              </a:rPr>
              <a:t> ≈ 0.5</a:t>
            </a:r>
          </a:p>
          <a:p>
            <a:r>
              <a:rPr lang="el-GR" dirty="0" smtClean="0">
                <a:ea typeface="ＭＳ Ｐゴシック" pitchFamily="-112" charset="-128"/>
              </a:rPr>
              <a:t>Σε</a:t>
            </a:r>
            <a:r>
              <a:rPr lang="en-US" dirty="0" smtClean="0">
                <a:ea typeface="ＭＳ Ｐゴシック" pitchFamily="-112" charset="-128"/>
              </a:rPr>
              <a:t> log-log plot </a:t>
            </a:r>
            <a:r>
              <a:rPr lang="el-GR" dirty="0" smtClean="0">
                <a:ea typeface="ＭＳ Ｐゴシック" pitchFamily="-112" charset="-128"/>
              </a:rPr>
              <a:t>του μεγέθους Μ του λεξιλογίου με το Τ, ο νόμος προβλέπει γραμμή με κλίση περίπου </a:t>
            </a:r>
            <a:r>
              <a:rPr lang="en-US" dirty="0" smtClean="0">
                <a:ea typeface="ＭＳ Ｐゴシック" pitchFamily="-112" charset="-128"/>
              </a:rPr>
              <a:t> ½</a:t>
            </a:r>
          </a:p>
          <a:p>
            <a:pPr marL="457200" lvl="1" indent="0">
              <a:buNone/>
            </a:pP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5.1</a:t>
            </a:r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0C20BB4-1BBB-4A15-B672-D6215D5524C3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7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Λεξιλόγιο και μέγεθος συλλογής</a:t>
            </a:r>
            <a:endParaRPr lang="en-US" dirty="0" smtClean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266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Στάθμιση </a:t>
            </a:r>
            <a:r>
              <a:rPr lang="en-US" dirty="0" err="1" smtClean="0">
                <a:ea typeface="ＭＳ Ｐゴシック" charset="-128"/>
              </a:rPr>
              <a:t>tf-idf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876800"/>
          </a:xfrm>
        </p:spPr>
        <p:txBody>
          <a:bodyPr/>
          <a:lstStyle/>
          <a:p>
            <a:pPr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Το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tf-idf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βάρος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ενός όρου είναι το γινόμενο του βάρους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tf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και του βάρους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idf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.</a:t>
            </a:r>
          </a:p>
          <a:p>
            <a:pPr eaLnBrk="1" hangingPunct="1">
              <a:buFont typeface="Wingdings" charset="2"/>
              <a:buNone/>
            </a:pP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Overlap score measure</a:t>
            </a:r>
          </a:p>
          <a:p>
            <a:pPr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Το </a:t>
            </a:r>
            <a:r>
              <a:rPr lang="el-GR" i="1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πιο γνωστό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σχήμα διαβάθμισης στην ανάκτηση πληροφορίας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Εναλλακτικά ονόματα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: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tf.idf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,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tf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x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idf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Αυξάνει με τον αριθμό εμφανίσεων του όρου στο έγγραφο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Αυξάνει με τη σπανιότητα του όρου στη συλλογή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6.2.2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70</a:t>
            </a:fld>
            <a:endParaRPr lang="en-US"/>
          </a:p>
        </p:txBody>
      </p:sp>
      <p:graphicFrame>
        <p:nvGraphicFramePr>
          <p:cNvPr id="118817" name="Object 33"/>
          <p:cNvGraphicFramePr>
            <a:graphicFrameLocks noChangeAspect="1"/>
          </p:cNvGraphicFramePr>
          <p:nvPr/>
        </p:nvGraphicFramePr>
        <p:xfrm>
          <a:off x="1117600" y="2743200"/>
          <a:ext cx="66675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698" name="Equation" r:id="rId3" imgW="2209800" imgH="254000" progId="Equation.3">
                  <p:embed/>
                </p:oleObj>
              </mc:Choice>
              <mc:Fallback>
                <p:oleObj name="Equation" r:id="rId3" imgW="2209800" imgH="254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2743200"/>
                        <a:ext cx="66675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Δυαδική μήτρα σύμπτωσης (</a:t>
            </a:r>
            <a:r>
              <a:rPr lang="en-US" dirty="0" smtClean="0">
                <a:ea typeface="ＭＳ Ｐゴシック" charset="-128"/>
              </a:rPr>
              <a:t>binary term-document incidence matrix)</a:t>
            </a:r>
          </a:p>
        </p:txBody>
      </p:sp>
      <p:graphicFrame>
        <p:nvGraphicFramePr>
          <p:cNvPr id="2050" name="Object 1028"/>
          <p:cNvGraphicFramePr>
            <a:graphicFrameLocks noGrp="1" noChangeAspect="1"/>
          </p:cNvGraphicFramePr>
          <p:nvPr>
            <p:ph idx="1"/>
          </p:nvPr>
        </p:nvGraphicFramePr>
        <p:xfrm>
          <a:off x="0" y="1985963"/>
          <a:ext cx="9101138" cy="334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578" name="Worksheet" r:id="rId4" imgW="9791852" imgH="3596678" progId="Excel.Sheet.8">
                  <p:embed/>
                </p:oleObj>
              </mc:Choice>
              <mc:Fallback>
                <p:oleObj name="Worksheet" r:id="rId4" imgW="9791852" imgH="3596678" progId="Excel.Sheet.8">
                  <p:embed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85963"/>
                        <a:ext cx="9101138" cy="3348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Box 6"/>
          <p:cNvSpPr txBox="1">
            <a:spLocks noChangeArrowheads="1"/>
          </p:cNvSpPr>
          <p:nvPr/>
        </p:nvSpPr>
        <p:spPr bwMode="auto">
          <a:xfrm>
            <a:off x="348698" y="5257800"/>
            <a:ext cx="7772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dirty="0" smtClean="0">
                <a:latin typeface="+mn-lt"/>
              </a:rPr>
              <a:t>Κάθε έγγραφο αναπαρίσταται ως ένα δυαδικό διάνυσμα </a:t>
            </a:r>
            <a:r>
              <a:rPr lang="en-US" dirty="0" smtClean="0">
                <a:latin typeface="+mn-lt"/>
              </a:rPr>
              <a:t>∈ </a:t>
            </a:r>
            <a:r>
              <a:rPr lang="en-US" dirty="0">
                <a:latin typeface="+mn-lt"/>
              </a:rPr>
              <a:t>{0,1}</a:t>
            </a:r>
            <a:r>
              <a:rPr lang="en-US" baseline="30000" dirty="0">
                <a:latin typeface="+mn-lt"/>
              </a:rPr>
              <a:t>|V</a:t>
            </a:r>
            <a:r>
              <a:rPr lang="en-US" baseline="30000" dirty="0" smtClean="0">
                <a:latin typeface="+mn-lt"/>
              </a:rPr>
              <a:t>|</a:t>
            </a:r>
            <a:r>
              <a:rPr lang="el-GR" dirty="0" smtClean="0">
                <a:latin typeface="+mn-lt"/>
              </a:rPr>
              <a:t>(την αντίστοιχη στήλη)</a:t>
            </a:r>
            <a:endParaRPr lang="en-US" dirty="0">
              <a:latin typeface="+mn-lt"/>
            </a:endParaRPr>
          </a:p>
        </p:txBody>
      </p:sp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smtClean="0">
                <a:solidFill>
                  <a:srgbClr val="FBFCFF"/>
                </a:solidFill>
              </a:rPr>
              <a:t>Κεφ. </a:t>
            </a:r>
            <a:r>
              <a:rPr lang="en-US" sz="1600" dirty="0" smtClean="0">
                <a:solidFill>
                  <a:srgbClr val="FBFCFF"/>
                </a:solidFill>
              </a:rPr>
              <a:t>6.2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71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276600" y="1981200"/>
            <a:ext cx="1524000" cy="2819400"/>
          </a:xfrm>
          <a:prstGeom prst="rect">
            <a:avLst/>
          </a:prstGeom>
          <a:noFill/>
          <a:ln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Ο πίνακας με μετρητές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6764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Θεωρούμε τον </a:t>
            </a:r>
            <a:r>
              <a:rPr lang="en-US" dirty="0" err="1" smtClean="0">
                <a:ea typeface="ＭＳ Ｐゴシック" charset="-128"/>
              </a:rPr>
              <a:t>tf</a:t>
            </a:r>
            <a:r>
              <a:rPr lang="en-US" dirty="0" smtClean="0">
                <a:ea typeface="ＭＳ Ｐゴシック" charset="-128"/>
              </a:rPr>
              <a:t>, </a:t>
            </a:r>
            <a:r>
              <a:rPr lang="el-GR" dirty="0" smtClean="0">
                <a:ea typeface="ＭＳ Ｐゴシック" charset="-128"/>
              </a:rPr>
              <a:t>αριθμό </a:t>
            </a:r>
            <a:r>
              <a:rPr lang="en-US" dirty="0" smtClean="0">
                <a:ea typeface="ＭＳ Ｐゴシック" charset="-128"/>
              </a:rPr>
              <a:t>(</a:t>
            </a:r>
            <a:r>
              <a:rPr lang="el-GR" dirty="0" smtClean="0">
                <a:ea typeface="ＭＳ Ｐゴシック" charset="-128"/>
              </a:rPr>
              <a:t>πλήθος) των εμφανίσεων ενός όρου σε ένα έγγραφο</a:t>
            </a:r>
            <a:r>
              <a:rPr lang="en-US" dirty="0" smtClean="0">
                <a:ea typeface="ＭＳ Ｐゴシック" charset="-128"/>
              </a:rPr>
              <a:t>: </a:t>
            </a: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Κάθε έγγραφο είναι ένα διάνυσμα μετρητών στο </a:t>
            </a:r>
            <a:r>
              <a:rPr lang="en-US" dirty="0" smtClean="0">
                <a:latin typeface="Lucida Sans Unicode" charset="0"/>
                <a:ea typeface="ＭＳ Ｐゴシック" charset="-128"/>
              </a:rPr>
              <a:t>ℕ</a:t>
            </a:r>
            <a:r>
              <a:rPr lang="el-GR" baseline="30000" dirty="0" smtClean="0">
                <a:ea typeface="ＭＳ Ｐゴシック" charset="-128"/>
              </a:rPr>
              <a:t>|</a:t>
            </a:r>
            <a:r>
              <a:rPr lang="en-US" baseline="30000" dirty="0" smtClean="0">
                <a:ea typeface="ＭＳ Ｐゴシック" charset="-128"/>
              </a:rPr>
              <a:t>v</a:t>
            </a:r>
            <a:r>
              <a:rPr lang="el-GR" baseline="30000" dirty="0" smtClean="0">
                <a:ea typeface="ＭＳ Ｐゴシック" charset="-128"/>
              </a:rPr>
              <a:t>|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μια στήλη παρακάτω</a:t>
            </a:r>
            <a:endParaRPr lang="en-US" dirty="0" smtClean="0">
              <a:ea typeface="ＭＳ Ｐゴシック" charset="-128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76200" y="3765550"/>
          <a:ext cx="8932863" cy="271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02" name="Worksheet" r:id="rId4" imgW="9791700" imgH="2926080" progId="Excel.Sheet.8">
                  <p:embed/>
                </p:oleObj>
              </mc:Choice>
              <mc:Fallback>
                <p:oleObj name="Worksheet" r:id="rId4" imgW="9791700" imgH="2926080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3765550"/>
                        <a:ext cx="8932863" cy="2711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3352800" y="3810000"/>
            <a:ext cx="1371600" cy="2667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4343400" y="2646218"/>
            <a:ext cx="25908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72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20650" y="1905000"/>
          <a:ext cx="8947150" cy="267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94" name="Worksheet" r:id="rId4" imgW="9776460" imgH="2926080" progId="Excel.Sheet.8">
                  <p:embed/>
                </p:oleObj>
              </mc:Choice>
              <mc:Fallback>
                <p:oleObj name="Worksheet" r:id="rId4" imgW="9776460" imgH="2926080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1905000"/>
                        <a:ext cx="8947150" cy="267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73</a:t>
            </a:fld>
            <a:endParaRPr 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114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Ο πίνακας με βάρη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81000" y="48768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 typeface="Wingdings" pitchFamily="-112" charset="2"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Θεωρούμε  το</a:t>
            </a:r>
            <a:r>
              <a:rPr kumimoji="0" lang="el-G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 </a:t>
            </a:r>
            <a:r>
              <a:rPr lang="en-US" sz="2800" noProof="0" dirty="0" err="1" smtClean="0">
                <a:latin typeface="+mn-lt"/>
                <a:ea typeface="ＭＳ Ｐゴシック" charset="-128"/>
                <a:cs typeface="ＭＳ Ｐゴシック" pitchFamily="-65" charset="-128"/>
              </a:rPr>
              <a:t>tf-idf</a:t>
            </a:r>
            <a:r>
              <a:rPr lang="en-US" sz="2800" noProof="0" dirty="0" smtClean="0">
                <a:latin typeface="+mn-lt"/>
                <a:ea typeface="ＭＳ Ｐゴシック" charset="-128"/>
                <a:cs typeface="ＭＳ Ｐゴシック" pitchFamily="-65" charset="-128"/>
              </a:rPr>
              <a:t> </a:t>
            </a:r>
            <a:r>
              <a:rPr lang="el-GR" sz="2800" noProof="0" dirty="0" smtClean="0">
                <a:latin typeface="+mn-lt"/>
                <a:ea typeface="ＭＳ Ｐゴシック" charset="-128"/>
                <a:cs typeface="ＭＳ Ｐゴシック" pitchFamily="-65" charset="-128"/>
              </a:rPr>
              <a:t>βάρος του όρου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: </a:t>
            </a:r>
          </a:p>
          <a:p>
            <a:pPr marL="742950" marR="0" lvl="1" indent="-28575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Κάθε έγγραφο είναι ένα διάνυσμα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tf-idf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</a:t>
            </a:r>
            <a:r>
              <a:rPr kumimoji="0" lang="el-G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βαρών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στο </a:t>
            </a:r>
            <a:r>
              <a:rPr lang="en-US" dirty="0" smtClean="0">
                <a:latin typeface="Lucida Sans Unicode" charset="0"/>
                <a:ea typeface="ＭＳ Ｐゴシック" charset="-128"/>
                <a:cs typeface="+mn-cs"/>
              </a:rPr>
              <a:t>R</a:t>
            </a:r>
            <a:r>
              <a:rPr kumimoji="0" lang="el-GR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|</a:t>
            </a:r>
            <a:r>
              <a:rPr kumimoji="0" lang="en-US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v</a:t>
            </a:r>
            <a:r>
              <a:rPr kumimoji="0" lang="el-GR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|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57600" y="2209800"/>
            <a:ext cx="990600" cy="2438400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i="1" dirty="0" smtClean="0">
                <a:ea typeface="ＭＳ Ｐゴシック" charset="-128"/>
              </a:rPr>
              <a:t>Αποθήκευση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305800" cy="41148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Που υπάρχει αυτή η πληροφορία στο σύστημα ανάκτησης πληροφορίας;</a:t>
            </a:r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52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Τα έγγραφα ως διανύσματα </a:t>
            </a:r>
            <a:r>
              <a:rPr lang="en-US" dirty="0" smtClean="0">
                <a:ea typeface="ＭＳ Ｐゴシック" charset="-128"/>
              </a:rPr>
              <a:t>(vector space model)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305800" cy="4038600"/>
          </a:xfrm>
        </p:spPr>
        <p:txBody>
          <a:bodyPr/>
          <a:lstStyle/>
          <a:p>
            <a:pPr eaLnBrk="1" hangingPunct="1">
              <a:buNone/>
            </a:pP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Έχουμε ένα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|V|-</a:t>
            </a:r>
            <a:r>
              <a:rPr lang="el-GR" dirty="0" err="1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διάστατο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διανυσματικό χώρο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Οι όροι είναι οι άξονες αυτού του χώρου</a:t>
            </a:r>
          </a:p>
          <a:p>
            <a:pPr lvl="1" eaLnBrk="1" hangingPunct="1"/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Τα έγγραφα είναι σημεία ή διανύσματα σε αυτόν τον χώρο 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endParaRPr lang="el-GR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endParaRPr lang="el-GR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Πολύ μεγάλη διάσταση: δεκάδες εκατομμύρια διαστάσεις στην περίπτωση της αναζήτησης στο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web</a:t>
            </a:r>
          </a:p>
          <a:p>
            <a:pPr eaLnBrk="1" hangingPunct="1"/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Πολύ αραιά διανύσματα – οι περισσότεροι όροι είναι 0</a:t>
            </a:r>
            <a:endParaRPr lang="en-US" sz="2400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</p:txBody>
      </p:sp>
      <p:sp>
        <p:nvSpPr>
          <p:cNvPr id="3891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75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Τα ερωτήματα ως διανύσματα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Βασική ιδέα </a:t>
            </a:r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1: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 Εφαρμόζουμε το ίδιο και για τα ερωτήματα, δηλαδή,  </a:t>
            </a:r>
            <a:r>
              <a:rPr lang="el-GR" i="1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αναπαριστούμε </a:t>
            </a:r>
            <a:r>
              <a:rPr lang="en-US" i="1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i="1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και τα ερωτήματα ως διανύσματα στον ίδιο χώρο</a:t>
            </a:r>
          </a:p>
          <a:p>
            <a:pPr eaLnBrk="1" hangingPunct="1"/>
            <a:endParaRPr lang="en-US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Βασική ιδέα </a:t>
            </a:r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2: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Διαβάθμιση των εγγράφων με βάση το πόσο κοντά είναι στην ερώτηση σε αυτό το χώρο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Κοντινά</a:t>
            </a:r>
            <a:r>
              <a:rPr lang="en-US" dirty="0" smtClean="0">
                <a:ea typeface="ＭＳ Ｐゴシック" charset="-128"/>
              </a:rPr>
              <a:t> = </a:t>
            </a:r>
            <a:r>
              <a:rPr lang="el-GR" dirty="0" smtClean="0">
                <a:ea typeface="ＭＳ Ｐゴシック" charset="-128"/>
              </a:rPr>
              <a:t>ομοιότητα διανυσμάτων</a:t>
            </a:r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Ομοιότητα </a:t>
            </a:r>
            <a:r>
              <a:rPr lang="en-US" dirty="0" smtClean="0">
                <a:ea typeface="ＭＳ Ｐゴシック" charset="-128"/>
              </a:rPr>
              <a:t>≈ </a:t>
            </a:r>
            <a:r>
              <a:rPr lang="el-GR" dirty="0" smtClean="0">
                <a:ea typeface="ＭＳ Ｐゴシック" charset="-128"/>
              </a:rPr>
              <a:t>αντίθετο της απόστασης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9940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76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Ομοιότητα διανυσμάτων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382000" cy="2514600"/>
          </a:xfrm>
        </p:spPr>
        <p:txBody>
          <a:bodyPr/>
          <a:lstStyle/>
          <a:p>
            <a:pPr eaLnBrk="1" hangingPunct="1">
              <a:buNone/>
            </a:pPr>
            <a:r>
              <a:rPr lang="el-GR" dirty="0" smtClean="0">
                <a:ea typeface="ＭＳ Ｐゴシック" charset="-128"/>
              </a:rPr>
              <a:t>Πρώτη προσέγγιση</a:t>
            </a:r>
            <a:r>
              <a:rPr lang="el-GR" dirty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απόστασης μεταξύ δυο διανυσμάτων</a:t>
            </a:r>
          </a:p>
          <a:p>
            <a:pPr eaLnBrk="1" hangingPunct="1">
              <a:buNone/>
            </a:pP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Ευκλείδεια απόσταση;</a:t>
            </a:r>
            <a:endParaRPr lang="en-US" dirty="0" smtClean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Δεν είναι καλή ιδέα – είναι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μεγάλη</a:t>
            </a:r>
            <a:r>
              <a:rPr lang="el-GR" dirty="0" smtClean="0">
                <a:ea typeface="ＭＳ Ｐゴシック" charset="-128"/>
              </a:rPr>
              <a:t> για διανύσματα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διαφορετικού μήκους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  <a:ea typeface="ＭＳ Ｐゴシック" charset="-128"/>
            </a:endParaRPr>
          </a:p>
        </p:txBody>
      </p:sp>
      <p:sp>
        <p:nvSpPr>
          <p:cNvPr id="40964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77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153400" cy="1219200"/>
          </a:xfrm>
        </p:spPr>
        <p:txBody>
          <a:bodyPr/>
          <a:lstStyle/>
          <a:p>
            <a:pPr eaLnBrk="1" hangingPunct="1"/>
            <a:r>
              <a:rPr lang="el-GR" sz="4000" b="0" dirty="0" smtClean="0">
                <a:ea typeface="ＭＳ Ｐゴシック" charset="-128"/>
              </a:rPr>
              <a:t>Γιατί η απόσταση δεν είναι καλή ιδέα</a:t>
            </a:r>
            <a:endParaRPr lang="en-US" sz="4000" b="0" dirty="0" smtClean="0">
              <a:ea typeface="ＭＳ Ｐゴシック" charset="-128"/>
            </a:endParaRPr>
          </a:p>
        </p:txBody>
      </p:sp>
      <p:pic>
        <p:nvPicPr>
          <p:cNvPr id="41987" name="Content Placeholder 3" descr="vs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733800" y="1600200"/>
            <a:ext cx="5257800" cy="4114800"/>
          </a:xfrm>
        </p:spPr>
      </p:pic>
      <p:sp>
        <p:nvSpPr>
          <p:cNvPr id="41988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2590800"/>
            <a:ext cx="2819400" cy="2405062"/>
          </a:xfrm>
        </p:spPr>
        <p:txBody>
          <a:bodyPr/>
          <a:lstStyle/>
          <a:p>
            <a:pPr eaLnBrk="1" hangingPunct="1"/>
            <a:r>
              <a:rPr lang="el-GR" sz="2400" dirty="0" smtClean="0">
                <a:ea typeface="ＭＳ Ｐゴシック" charset="-128"/>
              </a:rPr>
              <a:t>Η Ευκλείδεια απόσταση μεταξύ του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n-US" sz="2400" i="1" dirty="0" smtClean="0">
                <a:solidFill>
                  <a:srgbClr val="0000FF"/>
                </a:solidFill>
                <a:ea typeface="ＭＳ Ｐゴシック" charset="-128"/>
              </a:rPr>
              <a:t>q</a:t>
            </a:r>
            <a:r>
              <a:rPr lang="el-GR" sz="2400" i="1" dirty="0" smtClean="0">
                <a:solidFill>
                  <a:srgbClr val="0000FF"/>
                </a:solidFill>
                <a:ea typeface="ＭＳ Ｐゴシック" charset="-128"/>
              </a:rPr>
              <a:t> </a:t>
            </a:r>
            <a:r>
              <a:rPr lang="el-GR" sz="2400" dirty="0">
                <a:ea typeface="ＭＳ Ｐゴシック" charset="-128"/>
              </a:rPr>
              <a:t>και του</a:t>
            </a:r>
            <a:r>
              <a:rPr lang="en-US" sz="2400" dirty="0">
                <a:ea typeface="ＭＳ Ｐゴシック" charset="-128"/>
              </a:rPr>
              <a:t> </a:t>
            </a:r>
            <a:r>
              <a:rPr lang="en-US" sz="2400" i="1" dirty="0" smtClean="0">
                <a:solidFill>
                  <a:srgbClr val="0000FF"/>
                </a:solidFill>
                <a:ea typeface="ＭＳ Ｐゴシック" charset="-128"/>
              </a:rPr>
              <a:t>d</a:t>
            </a:r>
            <a:r>
              <a:rPr lang="en-US" sz="2400" i="1" baseline="-25000" dirty="0" smtClean="0">
                <a:solidFill>
                  <a:srgbClr val="0000FF"/>
                </a:solidFill>
                <a:ea typeface="ＭＳ Ｐゴシック" charset="-128"/>
              </a:rPr>
              <a:t>2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l-GR" sz="2400" dirty="0" smtClean="0">
                <a:ea typeface="ＭＳ Ｐゴシック" charset="-128"/>
              </a:rPr>
              <a:t>είναι μεγάλη αν και η κατανομή των όρων είναι παρόμοια</a:t>
            </a:r>
            <a:endParaRPr lang="en-US" sz="2400" dirty="0" smtClean="0">
              <a:ea typeface="ＭＳ Ｐゴシック" charset="-128"/>
            </a:endParaRPr>
          </a:p>
        </p:txBody>
      </p:sp>
      <p:cxnSp>
        <p:nvCxnSpPr>
          <p:cNvPr id="41989" name="Straight Arrow Connector 6"/>
          <p:cNvCxnSpPr>
            <a:cxnSpLocks noChangeShapeType="1"/>
          </p:cNvCxnSpPr>
          <p:nvPr/>
        </p:nvCxnSpPr>
        <p:spPr bwMode="auto">
          <a:xfrm>
            <a:off x="914400" y="3429000"/>
            <a:ext cx="2286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41990" name="Straight Arrow Connector 7"/>
          <p:cNvCxnSpPr>
            <a:cxnSpLocks noChangeShapeType="1"/>
          </p:cNvCxnSpPr>
          <p:nvPr/>
        </p:nvCxnSpPr>
        <p:spPr bwMode="auto">
          <a:xfrm>
            <a:off x="2209800" y="3429000"/>
            <a:ext cx="2286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sp>
        <p:nvSpPr>
          <p:cNvPr id="41993" name="TextBox 8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558E-6DE4-4CD3-890E-A7DA5D004993}" type="slidenum">
              <a:rPr lang="en-US" smtClean="0"/>
              <a:pPr/>
              <a:t>78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Χρήση της γωνίας αντί της απόστασης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301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Έστω ένα έγγραφο 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d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. Ως παράδειγμα, υποθέστε ότι κάνουμε 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append 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το 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d 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στον εαυτό του και έστω 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d’ 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το κείμενο που προκύπτει. </a:t>
            </a:r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  <a:p>
            <a:pPr eaLnBrk="1" hangingPunct="1"/>
            <a:r>
              <a:rPr lang="en-US" dirty="0" smtClean="0">
                <a:ea typeface="ＭＳ Ｐゴシック" charset="-128"/>
              </a:rPr>
              <a:t>“</a:t>
            </a:r>
            <a:r>
              <a:rPr lang="el-GR" dirty="0" smtClean="0">
                <a:ea typeface="ＭＳ Ｐゴシック" charset="-128"/>
              </a:rPr>
              <a:t>Σημασιολογικά</a:t>
            </a:r>
            <a:r>
              <a:rPr lang="en-US" dirty="0" smtClean="0">
                <a:ea typeface="ＭＳ Ｐゴシック" charset="-128"/>
              </a:rPr>
              <a:t>” </a:t>
            </a:r>
            <a:r>
              <a:rPr lang="el-GR" dirty="0" smtClean="0">
                <a:ea typeface="ＭＳ Ｐゴシック" charset="-128"/>
              </a:rPr>
              <a:t>το </a:t>
            </a:r>
            <a:r>
              <a:rPr lang="en-US" dirty="0" smtClean="0">
                <a:ea typeface="ＭＳ Ｐゴシック" charset="-128"/>
              </a:rPr>
              <a:t>d </a:t>
            </a:r>
            <a:r>
              <a:rPr lang="el-GR" dirty="0" smtClean="0">
                <a:ea typeface="ＭＳ Ｐゴシック" charset="-128"/>
              </a:rPr>
              <a:t>και το</a:t>
            </a:r>
            <a:r>
              <a:rPr lang="en-US" dirty="0" smtClean="0">
                <a:ea typeface="ＭＳ Ｐゴシック" charset="-128"/>
              </a:rPr>
              <a:t> d′ </a:t>
            </a:r>
            <a:r>
              <a:rPr lang="el-GR" dirty="0" smtClean="0">
                <a:ea typeface="ＭＳ Ｐゴシック" charset="-128"/>
              </a:rPr>
              <a:t>έχουν το ίδιο περιεχόμενο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Η Ευκλείδεια απόσταση μεταξύ τους μπορεί να είναι πολύ μεγάλη</a:t>
            </a:r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Η γωνία όμως είναι 0 (αντιστοιχεί στη μεγαλύτερη ομοιότητα)  =&gt; χρήση της γωνίας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3012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79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3886200" y="609600"/>
            <a:ext cx="3008313" cy="1162050"/>
          </a:xfrm>
        </p:spPr>
        <p:txBody>
          <a:bodyPr/>
          <a:lstStyle/>
          <a:p>
            <a:r>
              <a:rPr lang="en-US" sz="4000" b="0" dirty="0" smtClean="0">
                <a:ea typeface="ＭＳ Ｐゴシック" pitchFamily="-112" charset="-128"/>
              </a:rPr>
              <a:t>Heaps’ Law</a:t>
            </a:r>
          </a:p>
        </p:txBody>
      </p:sp>
      <p:pic>
        <p:nvPicPr>
          <p:cNvPr id="29699" name="Content Placeholder 3" descr="heaps.gif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25875" y="1836738"/>
            <a:ext cx="4860925" cy="4487862"/>
          </a:xfrm>
        </p:spPr>
      </p:pic>
      <p:sp>
        <p:nvSpPr>
          <p:cNvPr id="29700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838200"/>
            <a:ext cx="3617912" cy="4800600"/>
          </a:xfrm>
        </p:spPr>
        <p:txBody>
          <a:bodyPr/>
          <a:lstStyle/>
          <a:p>
            <a:r>
              <a:rPr lang="el-GR" sz="2400" dirty="0" smtClean="0">
                <a:ea typeface="ＭＳ Ｐゴシック" pitchFamily="-112" charset="-128"/>
              </a:rPr>
              <a:t>Για το</a:t>
            </a:r>
            <a:r>
              <a:rPr lang="en-US" sz="2400" dirty="0" smtClean="0">
                <a:ea typeface="ＭＳ Ｐゴシック" pitchFamily="-112" charset="-128"/>
              </a:rPr>
              <a:t> RCV1, </a:t>
            </a:r>
            <a:r>
              <a:rPr lang="el-GR" sz="2400" dirty="0" smtClean="0">
                <a:ea typeface="ＭＳ Ｐゴシック" pitchFamily="-112" charset="-128"/>
              </a:rPr>
              <a:t>η διακεκομμένη γραμμή </a:t>
            </a:r>
            <a:endParaRPr lang="en-US" sz="2400" dirty="0" smtClean="0">
              <a:ea typeface="ＭＳ Ｐゴシック" pitchFamily="-112" charset="-128"/>
            </a:endParaRPr>
          </a:p>
          <a:p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</a:rPr>
              <a:t>log</a:t>
            </a:r>
            <a:r>
              <a:rPr lang="en-US" sz="2400" baseline="-25000" dirty="0" smtClean="0">
                <a:solidFill>
                  <a:srgbClr val="A40508"/>
                </a:solidFill>
                <a:ea typeface="ＭＳ Ｐゴシック" pitchFamily="-112" charset="-128"/>
              </a:rPr>
              <a:t>10</a:t>
            </a:r>
            <a:r>
              <a:rPr lang="en-US" sz="2400" i="1" dirty="0" smtClean="0">
                <a:solidFill>
                  <a:srgbClr val="A40508"/>
                </a:solidFill>
                <a:ea typeface="ＭＳ Ｐゴシック" pitchFamily="-112" charset="-128"/>
              </a:rPr>
              <a:t>M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</a:rPr>
              <a:t> = 0.49 log</a:t>
            </a:r>
            <a:r>
              <a:rPr lang="en-US" sz="2400" baseline="-25000" dirty="0" smtClean="0">
                <a:solidFill>
                  <a:srgbClr val="A40508"/>
                </a:solidFill>
                <a:ea typeface="ＭＳ Ｐゴシック" pitchFamily="-112" charset="-128"/>
              </a:rPr>
              <a:t>10</a:t>
            </a:r>
            <a:r>
              <a:rPr lang="en-US" sz="2400" i="1" dirty="0" smtClean="0">
                <a:solidFill>
                  <a:srgbClr val="A40508"/>
                </a:solidFill>
                <a:ea typeface="ＭＳ Ｐゴシック" pitchFamily="-112" charset="-128"/>
              </a:rPr>
              <a:t>T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</a:rPr>
              <a:t> + 1.64</a:t>
            </a:r>
            <a:r>
              <a:rPr lang="en-US" sz="2800" dirty="0" smtClean="0">
                <a:solidFill>
                  <a:srgbClr val="A40508"/>
                </a:solidFill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(</a:t>
            </a:r>
            <a:r>
              <a:rPr lang="en-US" sz="2400" dirty="0" smtClean="0">
                <a:ea typeface="ＭＳ Ｐゴシック" pitchFamily="-112" charset="-128"/>
              </a:rPr>
              <a:t>best </a:t>
            </a:r>
            <a:r>
              <a:rPr lang="en-US" sz="2400" dirty="0">
                <a:ea typeface="ＭＳ Ｐゴシック" pitchFamily="-112" charset="-128"/>
              </a:rPr>
              <a:t>least squares </a:t>
            </a:r>
            <a:r>
              <a:rPr lang="en-US" sz="2400" dirty="0" smtClean="0">
                <a:ea typeface="ＭＳ Ｐゴシック" pitchFamily="-112" charset="-128"/>
              </a:rPr>
              <a:t>fit</a:t>
            </a:r>
            <a:r>
              <a:rPr lang="el-GR" sz="2400" dirty="0" smtClean="0">
                <a:ea typeface="ＭＳ Ｐゴシック" pitchFamily="-112" charset="-128"/>
              </a:rPr>
              <a:t>)</a:t>
            </a:r>
            <a:endParaRPr lang="en-US" sz="2400" dirty="0">
              <a:ea typeface="ＭＳ Ｐゴシック" pitchFamily="-112" charset="-128"/>
            </a:endParaRPr>
          </a:p>
          <a:p>
            <a:r>
              <a:rPr lang="el-GR" sz="2400" dirty="0" smtClean="0">
                <a:ea typeface="ＭＳ Ｐゴシック" pitchFamily="-112" charset="-128"/>
              </a:rPr>
              <a:t>Οπότε</a:t>
            </a:r>
            <a:r>
              <a:rPr lang="en-US" sz="2400" dirty="0" smtClean="0">
                <a:ea typeface="ＭＳ Ｐゴシック" pitchFamily="-112" charset="-128"/>
              </a:rPr>
              <a:t>, </a:t>
            </a:r>
            <a:r>
              <a:rPr lang="en-US" sz="2400" i="1" dirty="0" smtClean="0">
                <a:solidFill>
                  <a:srgbClr val="A40508"/>
                </a:solidFill>
                <a:ea typeface="ＭＳ Ｐゴシック" pitchFamily="-112" charset="-128"/>
              </a:rPr>
              <a:t>M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</a:rPr>
              <a:t> = 10</a:t>
            </a:r>
            <a:r>
              <a:rPr lang="en-US" sz="2400" baseline="30000" dirty="0" smtClean="0">
                <a:solidFill>
                  <a:srgbClr val="A40508"/>
                </a:solidFill>
                <a:ea typeface="ＭＳ Ｐゴシック" pitchFamily="-112" charset="-128"/>
              </a:rPr>
              <a:t>1.64</a:t>
            </a:r>
            <a:r>
              <a:rPr lang="en-US" sz="2400" i="1" dirty="0" smtClean="0">
                <a:solidFill>
                  <a:srgbClr val="A40508"/>
                </a:solidFill>
                <a:ea typeface="ＭＳ Ｐゴシック" pitchFamily="-112" charset="-128"/>
              </a:rPr>
              <a:t>T</a:t>
            </a:r>
            <a:r>
              <a:rPr lang="en-US" sz="2400" baseline="30000" dirty="0" smtClean="0">
                <a:solidFill>
                  <a:srgbClr val="A40508"/>
                </a:solidFill>
                <a:ea typeface="ＭＳ Ｐゴシック" pitchFamily="-112" charset="-128"/>
              </a:rPr>
              <a:t>0.49</a:t>
            </a:r>
            <a:r>
              <a:rPr lang="el-GR" sz="2400" dirty="0" smtClean="0">
                <a:ea typeface="ＭＳ Ｐゴシック" pitchFamily="-112" charset="-128"/>
              </a:rPr>
              <a:t>, άρα </a:t>
            </a:r>
            <a:r>
              <a:rPr lang="en-US" sz="2400" i="1" dirty="0" smtClean="0">
                <a:ea typeface="ＭＳ Ｐゴシック" pitchFamily="-112" charset="-128"/>
              </a:rPr>
              <a:t>k</a:t>
            </a:r>
            <a:r>
              <a:rPr lang="en-US" sz="2400" dirty="0" smtClean="0">
                <a:ea typeface="ＭＳ Ｐゴシック" pitchFamily="-112" charset="-128"/>
              </a:rPr>
              <a:t> = 10</a:t>
            </a:r>
            <a:r>
              <a:rPr lang="en-US" sz="2400" baseline="30000" dirty="0" smtClean="0">
                <a:ea typeface="ＭＳ Ｐゴシック" pitchFamily="-112" charset="-128"/>
              </a:rPr>
              <a:t>1.64 </a:t>
            </a:r>
            <a:r>
              <a:rPr lang="en-US" sz="2400" dirty="0" smtClean="0">
                <a:ea typeface="ＭＳ Ｐゴシック" pitchFamily="-112" charset="-128"/>
              </a:rPr>
              <a:t>≈ 44 and </a:t>
            </a:r>
            <a:r>
              <a:rPr lang="en-US" sz="2400" i="1" dirty="0" smtClean="0">
                <a:ea typeface="ＭＳ Ｐゴシック" pitchFamily="-112" charset="-128"/>
              </a:rPr>
              <a:t>b</a:t>
            </a:r>
            <a:r>
              <a:rPr lang="en-US" sz="2400" dirty="0" smtClean="0">
                <a:ea typeface="ＭＳ Ｐゴシック" pitchFamily="-112" charset="-128"/>
              </a:rPr>
              <a:t> = 0.49.</a:t>
            </a:r>
          </a:p>
          <a:p>
            <a:endParaRPr lang="en-US" sz="1100" dirty="0" smtClean="0">
              <a:ea typeface="ＭＳ Ｐゴシック" pitchFamily="-112" charset="-128"/>
            </a:endParaRPr>
          </a:p>
          <a:p>
            <a:r>
              <a:rPr lang="el-GR" sz="2400" dirty="0" smtClean="0">
                <a:ea typeface="ＭＳ Ｐゴシック" pitchFamily="-112" charset="-128"/>
              </a:rPr>
              <a:t>Καλή προσέγγιση για το </a:t>
            </a:r>
            <a:r>
              <a:rPr lang="en-US" sz="2400" dirty="0" smtClean="0">
                <a:ea typeface="ＭＳ Ｐゴシック" pitchFamily="-112" charset="-128"/>
              </a:rPr>
              <a:t>Reuters RCV1 !</a:t>
            </a:r>
            <a:endParaRPr lang="en-US" sz="1800" dirty="0" smtClean="0">
              <a:ea typeface="ＭＳ Ｐゴシック" pitchFamily="-112" charset="-128"/>
            </a:endParaRPr>
          </a:p>
          <a:p>
            <a:r>
              <a:rPr lang="el-GR" sz="2400" dirty="0" smtClean="0">
                <a:ea typeface="ＭＳ Ｐゴシック" pitchFamily="-112" charset="-128"/>
              </a:rPr>
              <a:t>Για το πρώτα </a:t>
            </a:r>
            <a:r>
              <a:rPr lang="en-US" sz="2400" dirty="0" smtClean="0">
                <a:solidFill>
                  <a:srgbClr val="FF0000"/>
                </a:solidFill>
                <a:ea typeface="ＭＳ Ｐゴシック" pitchFamily="-112" charset="-128"/>
              </a:rPr>
              <a:t>1,000,020</a:t>
            </a:r>
            <a:r>
              <a:rPr lang="en-US" sz="2400" dirty="0" smtClean="0">
                <a:ea typeface="ＭＳ Ｐゴシック" pitchFamily="-112" charset="-128"/>
              </a:rPr>
              <a:t> tokens,</a:t>
            </a:r>
            <a:r>
              <a:rPr lang="el-GR" sz="2400" dirty="0" smtClean="0">
                <a:ea typeface="ＭＳ Ｐゴシック" pitchFamily="-112" charset="-128"/>
              </a:rPr>
              <a:t> ο νόμος προβλέπει </a:t>
            </a:r>
            <a:r>
              <a:rPr lang="en-US" sz="2400" dirty="0" smtClean="0">
                <a:ea typeface="ＭＳ Ｐゴシック" pitchFamily="-112" charset="-128"/>
              </a:rPr>
              <a:t> 38,323 </a:t>
            </a:r>
            <a:r>
              <a:rPr lang="el-GR" sz="2400" dirty="0" smtClean="0">
                <a:ea typeface="ＭＳ Ｐゴシック" pitchFamily="-112" charset="-128"/>
              </a:rPr>
              <a:t>όρους, στην πραγματικότητα </a:t>
            </a:r>
            <a:r>
              <a:rPr lang="en-US" sz="2400" dirty="0" smtClean="0">
                <a:ea typeface="ＭＳ Ｐゴシック" pitchFamily="-112" charset="-128"/>
              </a:rPr>
              <a:t>38,365</a:t>
            </a:r>
          </a:p>
        </p:txBody>
      </p:sp>
      <p:sp>
        <p:nvSpPr>
          <p:cNvPr id="2970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5.1</a:t>
            </a:r>
          </a:p>
        </p:txBody>
      </p:sp>
      <p:sp>
        <p:nvSpPr>
          <p:cNvPr id="29703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2D63DD20-80B6-45A3-A40D-785CA2952A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8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00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Από γωνίες σε συνημίτονα 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Οι παρακάτω έννοιες είναι ισοδύναμες:</a:t>
            </a:r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Διαβάθμιση των εγγράφων σε </a:t>
            </a:r>
            <a:r>
              <a:rPr lang="el-GR" u="sng" dirty="0" smtClean="0">
                <a:ea typeface="ＭＳ Ｐゴシック" charset="-128"/>
              </a:rPr>
              <a:t>φθίνουσα</a:t>
            </a:r>
            <a:r>
              <a:rPr lang="el-GR" dirty="0" smtClean="0">
                <a:ea typeface="ＭＳ Ｐゴシック" charset="-128"/>
              </a:rPr>
              <a:t> διάταξη με βάση τη 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γωνία</a:t>
            </a:r>
            <a:r>
              <a:rPr lang="el-GR" dirty="0" smtClean="0">
                <a:ea typeface="ＭＳ Ｐゴシック" charset="-128"/>
              </a:rPr>
              <a:t> μεταξύ του εγγράφου και του ερωτήματος  </a:t>
            </a: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Διαβάθμιση </a:t>
            </a:r>
            <a:r>
              <a:rPr lang="el-GR" dirty="0">
                <a:ea typeface="ＭＳ Ｐゴシック" charset="-128"/>
              </a:rPr>
              <a:t>των εγγράφων σε </a:t>
            </a:r>
            <a:r>
              <a:rPr lang="el-GR" u="sng" dirty="0" smtClean="0">
                <a:ea typeface="ＭＳ Ｐゴシック" charset="-128"/>
              </a:rPr>
              <a:t>αύξουσα</a:t>
            </a:r>
            <a:r>
              <a:rPr lang="el-GR" dirty="0" smtClean="0">
                <a:ea typeface="ＭＳ Ｐゴシック" charset="-128"/>
              </a:rPr>
              <a:t> διάταξη </a:t>
            </a:r>
            <a:r>
              <a:rPr lang="el-GR" dirty="0">
                <a:ea typeface="ＭＳ Ｐゴシック" charset="-128"/>
              </a:rPr>
              <a:t>με βάση </a:t>
            </a:r>
            <a:r>
              <a:rPr lang="el-GR" dirty="0" smtClean="0">
                <a:ea typeface="ＭＳ Ｐゴシック" charset="-128"/>
              </a:rPr>
              <a:t>το 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συνημίτονο της γωνίας </a:t>
            </a:r>
            <a:r>
              <a:rPr lang="el-GR" dirty="0" smtClean="0">
                <a:ea typeface="ＭＳ Ｐゴシック" charset="-128"/>
              </a:rPr>
              <a:t>μεταξύ </a:t>
            </a:r>
            <a:r>
              <a:rPr lang="el-GR" dirty="0">
                <a:ea typeface="ＭＳ Ｐゴシック" charset="-128"/>
              </a:rPr>
              <a:t>του εγγράφου και του ερωτήματος  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Συνημίτονο μονότονα φθίνουσα συνάρτηση στο διάστημα </a:t>
            </a:r>
            <a:r>
              <a:rPr lang="en-US" dirty="0" smtClean="0">
                <a:ea typeface="ＭＳ Ｐゴシック" charset="-128"/>
              </a:rPr>
              <a:t>[0</a:t>
            </a:r>
            <a:r>
              <a:rPr lang="en-US" baseline="30000" dirty="0" smtClean="0">
                <a:ea typeface="ＭＳ Ｐゴシック" charset="-128"/>
              </a:rPr>
              <a:t>o</a:t>
            </a:r>
            <a:r>
              <a:rPr lang="en-US" dirty="0" smtClean="0">
                <a:ea typeface="ＭＳ Ｐゴシック" charset="-128"/>
              </a:rPr>
              <a:t>, 180</a:t>
            </a:r>
            <a:r>
              <a:rPr lang="en-US" baseline="30000" dirty="0" smtClean="0">
                <a:ea typeface="ＭＳ Ｐゴシック" charset="-128"/>
              </a:rPr>
              <a:t>o</a:t>
            </a:r>
            <a:r>
              <a:rPr lang="en-US" dirty="0" smtClean="0">
                <a:ea typeface="ＭＳ Ｐゴシック" charset="-128"/>
              </a:rPr>
              <a:t>]</a:t>
            </a:r>
          </a:p>
        </p:txBody>
      </p:sp>
      <p:sp>
        <p:nvSpPr>
          <p:cNvPr id="4403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80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Από γωνίες σε συνημίτονα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5060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pic>
        <p:nvPicPr>
          <p:cNvPr id="45061" name="Picture 4"/>
          <p:cNvPicPr>
            <a:picLocks noChangeAspect="1"/>
          </p:cNvPicPr>
          <p:nvPr/>
        </p:nvPicPr>
        <p:blipFill>
          <a:blip r:embed="rId2" cstate="print"/>
          <a:srcRect t="16666" b="16666"/>
          <a:stretch>
            <a:fillRect/>
          </a:stretch>
        </p:blipFill>
        <p:spPr bwMode="auto">
          <a:xfrm>
            <a:off x="1219200" y="1676400"/>
            <a:ext cx="6324600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81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cosine(query,document)</a:t>
            </a:r>
          </a:p>
        </p:txBody>
      </p:sp>
      <p:graphicFrame>
        <p:nvGraphicFramePr>
          <p:cNvPr id="11266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1012825" y="2317750"/>
          <a:ext cx="7216775" cy="149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18" name="Equation" r:id="rId4" imgW="2946400" imgH="609600" progId="Equation.3">
                  <p:embed/>
                </p:oleObj>
              </mc:Choice>
              <mc:Fallback>
                <p:oleObj name="Equation" r:id="rId4" imgW="2946400" imgH="609600" progId="Equation.3">
                  <p:embed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825" y="2317750"/>
                        <a:ext cx="7216775" cy="1492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Line Callout 1 4"/>
          <p:cNvSpPr>
            <a:spLocks/>
          </p:cNvSpPr>
          <p:nvPr/>
        </p:nvSpPr>
        <p:spPr bwMode="auto">
          <a:xfrm>
            <a:off x="1600200" y="1676400"/>
            <a:ext cx="1984375" cy="461963"/>
          </a:xfrm>
          <a:prstGeom prst="borderCallout1">
            <a:avLst>
              <a:gd name="adj1" fmla="val 104463"/>
              <a:gd name="adj2" fmla="val 51190"/>
              <a:gd name="adj3" fmla="val 204176"/>
              <a:gd name="adj4" fmla="val 7493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Dot </a:t>
            </a:r>
            <a:r>
              <a:rPr lang="en-US" dirty="0" smtClean="0">
                <a:solidFill>
                  <a:srgbClr val="C00000"/>
                </a:solidFill>
              </a:rPr>
              <a:t>product</a:t>
            </a: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114800" y="1676400"/>
            <a:ext cx="1981200" cy="762000"/>
            <a:chOff x="4114800" y="1676400"/>
            <a:chExt cx="1981200" cy="762000"/>
          </a:xfrm>
        </p:grpSpPr>
        <p:sp>
          <p:nvSpPr>
            <p:cNvPr id="11278" name="Line Callout 2 5"/>
            <p:cNvSpPr>
              <a:spLocks/>
            </p:cNvSpPr>
            <p:nvPr/>
          </p:nvSpPr>
          <p:spPr bwMode="auto">
            <a:xfrm>
              <a:off x="4114800" y="1676400"/>
              <a:ext cx="1981200" cy="457200"/>
            </a:xfrm>
            <a:prstGeom prst="borderCallout2">
              <a:avLst>
                <a:gd name="adj1" fmla="val 97319"/>
                <a:gd name="adj2" fmla="val 8153"/>
                <a:gd name="adj3" fmla="val 159227"/>
                <a:gd name="adj4" fmla="val 7509"/>
                <a:gd name="adj5" fmla="val 172023"/>
                <a:gd name="adj6" fmla="val 388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</a:rPr>
                <a:t>Unit vectors</a:t>
              </a:r>
            </a:p>
          </p:txBody>
        </p:sp>
        <p:cxnSp>
          <p:nvCxnSpPr>
            <p:cNvPr id="11279" name="Straight Connector 7"/>
            <p:cNvCxnSpPr>
              <a:cxnSpLocks noChangeShapeType="1"/>
            </p:cNvCxnSpPr>
            <p:nvPr/>
          </p:nvCxnSpPr>
          <p:spPr bwMode="auto">
            <a:xfrm rot="5400000">
              <a:off x="4572794" y="2286000"/>
              <a:ext cx="304006" cy="7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</p:grpSp>
      <p:sp>
        <p:nvSpPr>
          <p:cNvPr id="11270" name="TextBox 10"/>
          <p:cNvSpPr txBox="1">
            <a:spLocks noChangeArrowheads="1"/>
          </p:cNvSpPr>
          <p:nvPr/>
        </p:nvSpPr>
        <p:spPr bwMode="auto">
          <a:xfrm>
            <a:off x="304800" y="4343400"/>
            <a:ext cx="8610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 dirty="0">
                <a:solidFill>
                  <a:srgbClr val="0000FF"/>
                </a:solidFill>
              </a:rPr>
              <a:t>q</a:t>
            </a:r>
            <a:r>
              <a:rPr lang="en-US" i="1" baseline="-25000" dirty="0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l-GR" dirty="0" smtClean="0">
                <a:solidFill>
                  <a:srgbClr val="0000FF"/>
                </a:solidFill>
              </a:rPr>
              <a:t>είναι το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tf-idf</a:t>
            </a:r>
            <a:r>
              <a:rPr lang="el-GR" dirty="0">
                <a:solidFill>
                  <a:srgbClr val="0000FF"/>
                </a:solidFill>
              </a:rPr>
              <a:t> </a:t>
            </a:r>
            <a:r>
              <a:rPr lang="el-GR" dirty="0" smtClean="0">
                <a:solidFill>
                  <a:srgbClr val="0000FF"/>
                </a:solidFill>
              </a:rPr>
              <a:t>βάρος του όρου 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i="1" dirty="0" err="1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l-GR" dirty="0" smtClean="0">
                <a:solidFill>
                  <a:srgbClr val="0000FF"/>
                </a:solidFill>
              </a:rPr>
              <a:t>στην ερώτηση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i="1" dirty="0">
                <a:solidFill>
                  <a:srgbClr val="0000FF"/>
                </a:solidFill>
              </a:rPr>
              <a:t>d</a:t>
            </a:r>
            <a:r>
              <a:rPr lang="en-US" i="1" baseline="-25000" dirty="0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l-GR" dirty="0" smtClean="0">
                <a:solidFill>
                  <a:srgbClr val="0000FF"/>
                </a:solidFill>
              </a:rPr>
              <a:t>είναι το </a:t>
            </a:r>
            <a:r>
              <a:rPr lang="en-US" dirty="0" err="1" smtClean="0">
                <a:solidFill>
                  <a:srgbClr val="0000FF"/>
                </a:solidFill>
              </a:rPr>
              <a:t>tf-idf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l-GR" dirty="0" smtClean="0">
                <a:solidFill>
                  <a:srgbClr val="0000FF"/>
                </a:solidFill>
              </a:rPr>
              <a:t>βάρος του όρου </a:t>
            </a:r>
            <a:r>
              <a:rPr lang="en-US" i="1" dirty="0" err="1" smtClean="0">
                <a:solidFill>
                  <a:srgbClr val="0000FF"/>
                </a:solidFill>
              </a:rPr>
              <a:t>i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l-GR" dirty="0" smtClean="0">
                <a:solidFill>
                  <a:srgbClr val="0000FF"/>
                </a:solidFill>
              </a:rPr>
              <a:t>στο έγγραφο</a:t>
            </a:r>
            <a:endParaRPr lang="en-US" dirty="0">
              <a:solidFill>
                <a:srgbClr val="0000FF"/>
              </a:solidFill>
            </a:endParaRPr>
          </a:p>
          <a:p>
            <a:endParaRPr lang="en-US" dirty="0">
              <a:solidFill>
                <a:srgbClr val="0000FF"/>
              </a:solidFill>
            </a:endParaRPr>
          </a:p>
          <a:p>
            <a:r>
              <a:rPr lang="en-US" dirty="0"/>
              <a:t>cos(</a:t>
            </a:r>
            <a:r>
              <a:rPr lang="en-US" i="1" dirty="0" err="1"/>
              <a:t>q,d</a:t>
            </a:r>
            <a:r>
              <a:rPr lang="en-US" dirty="0"/>
              <a:t>) </a:t>
            </a:r>
            <a:r>
              <a:rPr lang="en-US" dirty="0" smtClean="0"/>
              <a:t>is the cosine similarity of </a:t>
            </a:r>
            <a:r>
              <a:rPr lang="en-US" i="1" dirty="0"/>
              <a:t>q</a:t>
            </a:r>
            <a:r>
              <a:rPr lang="en-US" dirty="0"/>
              <a:t> and </a:t>
            </a:r>
            <a:r>
              <a:rPr lang="en-US" i="1" dirty="0"/>
              <a:t>d</a:t>
            </a:r>
            <a:r>
              <a:rPr lang="en-US" dirty="0"/>
              <a:t> … or,</a:t>
            </a:r>
          </a:p>
          <a:p>
            <a:r>
              <a:rPr lang="en-US" dirty="0"/>
              <a:t>equivalently, the cosine of the angle between </a:t>
            </a:r>
            <a:r>
              <a:rPr lang="en-US" i="1" dirty="0"/>
              <a:t>q</a:t>
            </a:r>
            <a:r>
              <a:rPr lang="en-US" dirty="0"/>
              <a:t> and </a:t>
            </a:r>
            <a:r>
              <a:rPr lang="en-US" i="1" dirty="0"/>
              <a:t>d</a:t>
            </a:r>
            <a:r>
              <a:rPr lang="en-US" dirty="0"/>
              <a:t>.</a:t>
            </a:r>
          </a:p>
        </p:txBody>
      </p:sp>
      <p:cxnSp>
        <p:nvCxnSpPr>
          <p:cNvPr id="11271" name="Straight Arrow Connector 11"/>
          <p:cNvCxnSpPr>
            <a:cxnSpLocks noChangeShapeType="1"/>
          </p:cNvCxnSpPr>
          <p:nvPr/>
        </p:nvCxnSpPr>
        <p:spPr bwMode="auto">
          <a:xfrm>
            <a:off x="5486400" y="5561013"/>
            <a:ext cx="2286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1272" name="Straight Arrow Connector 12"/>
          <p:cNvCxnSpPr>
            <a:cxnSpLocks noChangeShapeType="1"/>
          </p:cNvCxnSpPr>
          <p:nvPr/>
        </p:nvCxnSpPr>
        <p:spPr bwMode="auto">
          <a:xfrm>
            <a:off x="6400800" y="5486400"/>
            <a:ext cx="2286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1273" name="Straight Arrow Connector 13"/>
          <p:cNvCxnSpPr>
            <a:cxnSpLocks noChangeShapeType="1"/>
          </p:cNvCxnSpPr>
          <p:nvPr/>
        </p:nvCxnSpPr>
        <p:spPr bwMode="auto">
          <a:xfrm>
            <a:off x="7239000" y="5942013"/>
            <a:ext cx="2286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1274" name="Straight Arrow Connector 14"/>
          <p:cNvCxnSpPr>
            <a:cxnSpLocks noChangeShapeType="1"/>
          </p:cNvCxnSpPr>
          <p:nvPr/>
        </p:nvCxnSpPr>
        <p:spPr bwMode="auto">
          <a:xfrm>
            <a:off x="8077200" y="5865813"/>
            <a:ext cx="2286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1275" name="Straight Arrow Connector 15"/>
          <p:cNvCxnSpPr>
            <a:cxnSpLocks noChangeShapeType="1"/>
          </p:cNvCxnSpPr>
          <p:nvPr/>
        </p:nvCxnSpPr>
        <p:spPr bwMode="auto">
          <a:xfrm>
            <a:off x="1295400" y="5486400"/>
            <a:ext cx="2286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1276" name="Straight Arrow Connector 16"/>
          <p:cNvCxnSpPr>
            <a:cxnSpLocks noChangeShapeType="1"/>
          </p:cNvCxnSpPr>
          <p:nvPr/>
        </p:nvCxnSpPr>
        <p:spPr bwMode="auto">
          <a:xfrm>
            <a:off x="990600" y="5562600"/>
            <a:ext cx="2286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sp>
        <p:nvSpPr>
          <p:cNvPr id="11277" name="TextBox 1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82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err="1" smtClean="0">
                <a:ea typeface="ＭＳ Ｐゴシック" charset="-128"/>
              </a:rPr>
              <a:t>Κανονικοποίηση</a:t>
            </a:r>
            <a:r>
              <a:rPr lang="el-GR" dirty="0" smtClean="0">
                <a:ea typeface="ＭＳ Ｐゴシック" charset="-128"/>
              </a:rPr>
              <a:t> του μήκους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1024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Ένα διάνυσμα μπορεί να </a:t>
            </a:r>
            <a:r>
              <a:rPr lang="el-GR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κανονικοποιηθεί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διαιρώντας τα στοιχεία του με το μήκος του, με χρήση της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L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νόρμας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:</a:t>
            </a:r>
          </a:p>
          <a:p>
            <a:pPr eaLnBrk="1" hangingPunct="1"/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Διαιρώντας ένα διάνυσμα με την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L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νόρμα το κάνει μοναδιαίο </a:t>
            </a:r>
          </a:p>
          <a:p>
            <a:pPr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Για παράδειγμα το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d and d′ (d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και μετά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d)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έχουν τα ίδια διανύσματα μετά την </a:t>
            </a:r>
            <a:r>
              <a:rPr lang="el-GR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κανονικοποίηση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μήκους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Ως αποτέλεσμα, μικρά και μεγάλα έγγραφα έχουν συγκρίσιμα βάρη</a:t>
            </a:r>
            <a:endParaRPr lang="en-US" i="1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3703087"/>
              </p:ext>
            </p:extLst>
          </p:nvPr>
        </p:nvGraphicFramePr>
        <p:xfrm>
          <a:off x="4419600" y="2667000"/>
          <a:ext cx="2087562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42" name="Equation" r:id="rId3" imgW="875920" imgH="317362" progId="Equation.3">
                  <p:embed/>
                </p:oleObj>
              </mc:Choice>
              <mc:Fallback>
                <p:oleObj name="Equation" r:id="rId3" imgW="875920" imgH="317362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667000"/>
                        <a:ext cx="2087562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83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charset="-128"/>
              </a:rPr>
              <a:t>Συνημίτονο για </a:t>
            </a:r>
            <a:r>
              <a:rPr lang="el-GR" dirty="0" err="1" smtClean="0">
                <a:ea typeface="ＭＳ Ｐゴシック" charset="-128"/>
              </a:rPr>
              <a:t>κανονικοποιημένα</a:t>
            </a:r>
            <a:r>
              <a:rPr lang="el-GR" dirty="0" smtClean="0">
                <a:ea typeface="ＭＳ Ｐゴシック" charset="-128"/>
              </a:rPr>
              <a:t> διανύσματα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12292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200400"/>
          </a:xfrm>
        </p:spPr>
        <p:txBody>
          <a:bodyPr/>
          <a:lstStyle/>
          <a:p>
            <a:r>
              <a:rPr lang="el-GR" dirty="0" smtClean="0">
                <a:ea typeface="ＭＳ Ｐゴシック" charset="-128"/>
              </a:rPr>
              <a:t>Για διανύσματα που έχουμε </a:t>
            </a:r>
            <a:r>
              <a:rPr lang="el-GR" dirty="0" err="1" smtClean="0">
                <a:ea typeface="ＭＳ Ｐゴシック" charset="-128"/>
              </a:rPr>
              <a:t>κανονικοποιήσει</a:t>
            </a:r>
            <a:r>
              <a:rPr lang="el-GR" dirty="0" smtClean="0">
                <a:ea typeface="ＭＳ Ｐゴシック" charset="-128"/>
              </a:rPr>
              <a:t> το μήκος τους </a:t>
            </a:r>
            <a:r>
              <a:rPr lang="el-GR" dirty="0">
                <a:ea typeface="ＭＳ Ｐゴシック" charset="-128"/>
              </a:rPr>
              <a:t>(</a:t>
            </a:r>
            <a:r>
              <a:rPr lang="en-US" dirty="0" smtClean="0">
                <a:ea typeface="ＭＳ Ｐゴシック" charset="-128"/>
              </a:rPr>
              <a:t>length-normalized vectors</a:t>
            </a:r>
            <a:r>
              <a:rPr lang="el-GR" dirty="0" smtClean="0">
                <a:ea typeface="ＭＳ Ｐゴシック" charset="-128"/>
              </a:rPr>
              <a:t>) το συνημίτονο είναι απλώς το εσωτερικό γινόμενο </a:t>
            </a:r>
            <a:r>
              <a:rPr lang="el-GR" dirty="0">
                <a:ea typeface="ＭＳ Ｐゴシック" charset="-128"/>
              </a:rPr>
              <a:t>(</a:t>
            </a:r>
            <a:r>
              <a:rPr lang="en-US" dirty="0" smtClean="0">
                <a:ea typeface="ＭＳ Ｐゴシック" charset="-128"/>
              </a:rPr>
              <a:t>dot</a:t>
            </a:r>
            <a:r>
              <a:rPr lang="el-GR" dirty="0" smtClean="0">
                <a:ea typeface="ＭＳ Ｐゴシック" charset="-128"/>
              </a:rPr>
              <a:t> </a:t>
            </a:r>
            <a:r>
              <a:rPr lang="en-US" dirty="0" smtClean="0">
                <a:ea typeface="ＭＳ Ｐゴシック" charset="-128"/>
              </a:rPr>
              <a:t>or scalar product):</a:t>
            </a:r>
          </a:p>
          <a:p>
            <a:endParaRPr lang="en-US" dirty="0" smtClean="0">
              <a:ea typeface="ＭＳ Ｐゴシック" charset="-128"/>
            </a:endParaRPr>
          </a:p>
          <a:p>
            <a:endParaRPr lang="en-US" dirty="0" smtClean="0">
              <a:ea typeface="ＭＳ Ｐゴシック" charset="-128"/>
            </a:endParaRPr>
          </a:p>
          <a:p>
            <a:endParaRPr lang="en-US" dirty="0" smtClean="0">
              <a:ea typeface="ＭＳ Ｐゴシック" charset="-128"/>
            </a:endParaRPr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DE28F05-BD8F-41DC-85D5-BD73BB006865}" type="slidenum">
              <a:rPr lang="en-US" smtClean="0"/>
              <a:pPr/>
              <a:t>84</a:t>
            </a:fld>
            <a:endParaRPr lang="en-US" smtClean="0"/>
          </a:p>
        </p:txBody>
      </p:sp>
      <p:graphicFrame>
        <p:nvGraphicFramePr>
          <p:cNvPr id="12290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0373010"/>
              </p:ext>
            </p:extLst>
          </p:nvPr>
        </p:nvGraphicFramePr>
        <p:xfrm>
          <a:off x="1447800" y="3505200"/>
          <a:ext cx="5200650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66" name="Equation" r:id="rId3" imgW="1638300" imgH="304800" progId="Equation.3">
                  <p:embed/>
                </p:oleObj>
              </mc:Choice>
              <mc:Fallback>
                <p:oleObj name="Equation" r:id="rId3" imgW="1638300" imgH="304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505200"/>
                        <a:ext cx="5200650" cy="966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charset="-128"/>
              </a:rPr>
              <a:t>Ομοιότητα συνημίτονου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A843B0-D3DB-49D8-828B-3FBA68545CC7}" type="slidenum">
              <a:rPr lang="en-US" smtClean="0"/>
              <a:pPr/>
              <a:t>85</a:t>
            </a:fld>
            <a:endParaRPr lang="en-US" smtClean="0"/>
          </a:p>
        </p:txBody>
      </p:sp>
      <p:pic>
        <p:nvPicPr>
          <p:cNvPr id="46085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36713"/>
            <a:ext cx="6559550" cy="489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3"/>
          <p:cNvSpPr>
            <a:spLocks noGrp="1"/>
          </p:cNvSpPr>
          <p:nvPr>
            <p:ph type="title"/>
          </p:nvPr>
        </p:nvSpPr>
        <p:spPr>
          <a:xfrm>
            <a:off x="457200" y="-33546"/>
            <a:ext cx="8610600" cy="1162050"/>
          </a:xfrm>
        </p:spPr>
        <p:txBody>
          <a:bodyPr/>
          <a:lstStyle/>
          <a:p>
            <a:pPr eaLnBrk="1" hangingPunct="1"/>
            <a:r>
              <a:rPr lang="el-GR" sz="3600" b="0" dirty="0" smtClean="0">
                <a:ea typeface="ＭＳ Ｐゴシック" charset="-128"/>
              </a:rPr>
              <a:t>Παράδειγμα</a:t>
            </a:r>
            <a:endParaRPr lang="en-US" sz="3600" b="0" dirty="0" smtClean="0">
              <a:ea typeface="ＭＳ Ｐゴシック" charset="-128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505200" y="2209800"/>
          <a:ext cx="5410200" cy="2436815"/>
        </p:xfrm>
        <a:graphic>
          <a:graphicData uri="http://schemas.openxmlformats.org/drawingml/2006/table">
            <a:tbl>
              <a:tblPr/>
              <a:tblGrid>
                <a:gridCol w="1352550"/>
                <a:gridCol w="1352550"/>
                <a:gridCol w="1352550"/>
                <a:gridCol w="1352550"/>
              </a:tblGrid>
              <a:tr h="487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47139" name="Text Placeholder 5"/>
          <p:cNvSpPr>
            <a:spLocks noGrp="1"/>
          </p:cNvSpPr>
          <p:nvPr>
            <p:ph type="body" sz="half" idx="2"/>
          </p:nvPr>
        </p:nvSpPr>
        <p:spPr>
          <a:xfrm>
            <a:off x="225714" y="1143000"/>
            <a:ext cx="3008313" cy="4691062"/>
          </a:xfrm>
        </p:spPr>
        <p:txBody>
          <a:bodyPr/>
          <a:lstStyle/>
          <a:p>
            <a:pPr eaLnBrk="1" hangingPunct="1"/>
            <a:r>
              <a:rPr lang="el-GR" sz="2800" dirty="0" smtClean="0">
                <a:ea typeface="ＭＳ Ｐゴシック" charset="-128"/>
              </a:rPr>
              <a:t>Ποια είναι οι ομοιότητα μεταξύ των έργων  (εγγράφων)</a:t>
            </a:r>
          </a:p>
          <a:p>
            <a:pPr eaLnBrk="1" hangingPunct="1"/>
            <a:r>
              <a:rPr lang="en-US" sz="2800" dirty="0" err="1" smtClean="0">
                <a:solidFill>
                  <a:srgbClr val="0000FF"/>
                </a:solidFill>
                <a:ea typeface="ＭＳ Ｐゴシック" charset="-128"/>
              </a:rPr>
              <a:t>SaS</a:t>
            </a:r>
            <a:r>
              <a:rPr lang="en-US" sz="2800" dirty="0" smtClean="0">
                <a:ea typeface="ＭＳ Ｐゴシック" charset="-128"/>
              </a:rPr>
              <a:t>: </a:t>
            </a:r>
            <a:r>
              <a:rPr lang="en-US" sz="2800" i="1" dirty="0" smtClean="0">
                <a:ea typeface="ＭＳ Ｐゴシック" charset="-128"/>
              </a:rPr>
              <a:t>Sense and</a:t>
            </a:r>
          </a:p>
          <a:p>
            <a:pPr eaLnBrk="1" hangingPunct="1"/>
            <a:r>
              <a:rPr lang="en-US" sz="2800" i="1" dirty="0" smtClean="0">
                <a:ea typeface="ＭＳ Ｐゴシック" charset="-128"/>
              </a:rPr>
              <a:t>Sensibility</a:t>
            </a:r>
          </a:p>
          <a:p>
            <a:pPr eaLnBrk="1" hangingPunct="1"/>
            <a:r>
              <a:rPr lang="en-US" sz="2800" dirty="0" err="1" smtClean="0">
                <a:solidFill>
                  <a:srgbClr val="0000FF"/>
                </a:solidFill>
                <a:ea typeface="ＭＳ Ｐゴシック" charset="-128"/>
              </a:rPr>
              <a:t>PaP</a:t>
            </a:r>
            <a:r>
              <a:rPr lang="en-US" sz="2800" dirty="0" smtClean="0">
                <a:ea typeface="ＭＳ Ｐゴシック" charset="-128"/>
              </a:rPr>
              <a:t>: </a:t>
            </a:r>
            <a:r>
              <a:rPr lang="en-US" sz="2800" i="1" dirty="0" smtClean="0">
                <a:ea typeface="ＭＳ Ｐゴシック" charset="-128"/>
              </a:rPr>
              <a:t>Pride and</a:t>
            </a:r>
          </a:p>
          <a:p>
            <a:pPr eaLnBrk="1" hangingPunct="1"/>
            <a:r>
              <a:rPr lang="en-US" sz="2800" i="1" dirty="0" smtClean="0">
                <a:ea typeface="ＭＳ Ｐゴシック" charset="-128"/>
              </a:rPr>
              <a:t>Prejudice</a:t>
            </a:r>
            <a:r>
              <a:rPr lang="en-US" sz="2800" dirty="0" smtClean="0">
                <a:ea typeface="ＭＳ Ｐゴシック" charset="-128"/>
              </a:rPr>
              <a:t>, and</a:t>
            </a:r>
          </a:p>
          <a:p>
            <a:pPr eaLnBrk="1" hangingPunct="1"/>
            <a:r>
              <a:rPr lang="en-US" sz="2800" dirty="0" smtClean="0">
                <a:solidFill>
                  <a:srgbClr val="0000FF"/>
                </a:solidFill>
                <a:ea typeface="ＭＳ Ｐゴシック" charset="-128"/>
              </a:rPr>
              <a:t>WH</a:t>
            </a:r>
            <a:r>
              <a:rPr lang="en-US" sz="2800" dirty="0" smtClean="0">
                <a:ea typeface="ＭＳ Ｐゴシック" charset="-128"/>
              </a:rPr>
              <a:t>: </a:t>
            </a:r>
            <a:r>
              <a:rPr lang="en-US" sz="2800" i="1" dirty="0" smtClean="0">
                <a:ea typeface="ＭＳ Ｐゴシック" charset="-128"/>
              </a:rPr>
              <a:t>Wuthering</a:t>
            </a:r>
          </a:p>
          <a:p>
            <a:pPr eaLnBrk="1" hangingPunct="1"/>
            <a:r>
              <a:rPr lang="en-US" sz="2800" i="1" dirty="0" smtClean="0">
                <a:ea typeface="ＭＳ Ｐゴシック" charset="-128"/>
              </a:rPr>
              <a:t>Heights</a:t>
            </a:r>
            <a:r>
              <a:rPr lang="en-US" sz="2800" dirty="0" smtClean="0">
                <a:ea typeface="ＭＳ Ｐゴシック" charset="-128"/>
              </a:rPr>
              <a:t>?</a:t>
            </a:r>
          </a:p>
        </p:txBody>
      </p:sp>
      <p:sp>
        <p:nvSpPr>
          <p:cNvPr id="47140" name="TextBox 7"/>
          <p:cNvSpPr txBox="1">
            <a:spLocks noChangeArrowheads="1"/>
          </p:cNvSpPr>
          <p:nvPr/>
        </p:nvSpPr>
        <p:spPr bwMode="auto">
          <a:xfrm>
            <a:off x="3886200" y="1371600"/>
            <a:ext cx="487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rgbClr val="C00000"/>
                </a:solidFill>
                <a:latin typeface="+mn-lt"/>
              </a:rPr>
              <a:t>Συχνότητα όρων 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(</a:t>
            </a:r>
            <a:r>
              <a:rPr lang="el-GR" sz="2800" dirty="0" smtClean="0">
                <a:solidFill>
                  <a:srgbClr val="C00000"/>
                </a:solidFill>
                <a:latin typeface="+mn-lt"/>
              </a:rPr>
              <a:t>μετρητές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)</a:t>
            </a:r>
            <a:endParaRPr lang="en-US" sz="2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7141" name="TextBox 5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47142" name="TextBox 7"/>
          <p:cNvSpPr txBox="1">
            <a:spLocks noChangeArrowheads="1"/>
          </p:cNvSpPr>
          <p:nvPr/>
        </p:nvSpPr>
        <p:spPr bwMode="auto">
          <a:xfrm>
            <a:off x="260350" y="6172200"/>
            <a:ext cx="81533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Για απλοποίηση δε θα χρησιμοποιήσουμε  τα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idf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βάρη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558E-6DE4-4CD3-890E-A7DA5D004993}" type="slidenum">
              <a:rPr lang="en-US" smtClean="0"/>
              <a:pPr/>
              <a:t>86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Παράδειγμα (συνέχεια) 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8131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C00000"/>
                </a:solidFill>
                <a:ea typeface="ＭＳ Ｐゴシック" charset="-128"/>
              </a:rPr>
              <a:t>Log frequency weighting</a:t>
            </a: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</p:nvPr>
        </p:nvGraphicFramePr>
        <p:xfrm>
          <a:off x="228600" y="2438400"/>
          <a:ext cx="4191000" cy="1857375"/>
        </p:xfrm>
        <a:graphic>
          <a:graphicData uri="http://schemas.openxmlformats.org/drawingml/2006/table">
            <a:tbl>
              <a:tblPr/>
              <a:tblGrid>
                <a:gridCol w="1185863"/>
                <a:gridCol w="909637"/>
                <a:gridCol w="1047750"/>
                <a:gridCol w="104775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PaP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3.06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C00000"/>
                </a:solidFill>
                <a:ea typeface="ＭＳ Ｐゴシック" charset="-128"/>
              </a:rPr>
              <a:t>After length normalization</a:t>
            </a: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quarter" idx="4"/>
          </p:nvPr>
        </p:nvGraphicFramePr>
        <p:xfrm>
          <a:off x="4645025" y="2438400"/>
          <a:ext cx="4268788" cy="1857375"/>
        </p:xfrm>
        <a:graphic>
          <a:graphicData uri="http://schemas.openxmlformats.org/drawingml/2006/table">
            <a:tbl>
              <a:tblPr/>
              <a:tblGrid>
                <a:gridCol w="1236663"/>
                <a:gridCol w="1011237"/>
                <a:gridCol w="1009650"/>
                <a:gridCol w="1011238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0.832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0.465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0.335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0.405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6200" y="4397375"/>
            <a:ext cx="86741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cos(SaS,PaP) </a:t>
            </a:r>
            <a:r>
              <a:rPr lang="en-US"/>
              <a:t>≈</a:t>
            </a:r>
          </a:p>
          <a:p>
            <a:r>
              <a:rPr lang="en-US"/>
              <a:t>0.789 × 0.832 + 0.515 × 0.555 + 0.335 × 0.0 + 0.0 × 0.0</a:t>
            </a:r>
          </a:p>
          <a:p>
            <a:r>
              <a:rPr lang="en-US"/>
              <a:t>≈ </a:t>
            </a:r>
            <a:r>
              <a:rPr lang="en-US">
                <a:solidFill>
                  <a:srgbClr val="C00000"/>
                </a:solidFill>
              </a:rPr>
              <a:t>0.94</a:t>
            </a:r>
            <a:endParaRPr lang="en-US"/>
          </a:p>
          <a:p>
            <a:r>
              <a:rPr lang="en-US">
                <a:solidFill>
                  <a:srgbClr val="0000FF"/>
                </a:solidFill>
              </a:rPr>
              <a:t>cos(SaS,WH)</a:t>
            </a:r>
            <a:r>
              <a:rPr lang="en-US"/>
              <a:t> ≈ </a:t>
            </a:r>
            <a:r>
              <a:rPr lang="en-US">
                <a:solidFill>
                  <a:srgbClr val="C00000"/>
                </a:solidFill>
              </a:rPr>
              <a:t>0.79</a:t>
            </a:r>
          </a:p>
          <a:p>
            <a:r>
              <a:rPr lang="en-US">
                <a:solidFill>
                  <a:srgbClr val="0000FF"/>
                </a:solidFill>
              </a:rPr>
              <a:t>cos(PaP,WH) </a:t>
            </a:r>
            <a:r>
              <a:rPr lang="en-US"/>
              <a:t>≈ </a:t>
            </a:r>
            <a:r>
              <a:rPr lang="en-US">
                <a:solidFill>
                  <a:srgbClr val="C00000"/>
                </a:solidFill>
              </a:rPr>
              <a:t>0.69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447800" y="6324600"/>
            <a:ext cx="683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7254"/>
                </a:solidFill>
              </a:rPr>
              <a:t>Why do we have cos(SaS,PaP) &gt; cos(SaS,WH)?</a:t>
            </a:r>
          </a:p>
        </p:txBody>
      </p:sp>
      <p:sp>
        <p:nvSpPr>
          <p:cNvPr id="48199" name="TextBox 8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E445E-0100-404D-AEB0-69CA392494B7}" type="slidenum">
              <a:rPr lang="en-US" smtClean="0"/>
              <a:pPr/>
              <a:t>87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5" grpId="0"/>
      <p:bldP spid="16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9906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Computing cosine scores</a:t>
            </a:r>
          </a:p>
        </p:txBody>
      </p:sp>
      <p:pic>
        <p:nvPicPr>
          <p:cNvPr id="49155" name="Content Placeholder 8" descr="cosinescore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573213"/>
            <a:ext cx="8153400" cy="5187950"/>
          </a:xfrm>
        </p:spPr>
      </p:pic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88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Παραλλαγές της </a:t>
            </a:r>
            <a:r>
              <a:rPr lang="en-US" dirty="0" err="1" smtClean="0">
                <a:ea typeface="ＭＳ Ｐゴシック" charset="-128"/>
              </a:rPr>
              <a:t>tf-idf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στάθμισης</a:t>
            </a:r>
            <a:endParaRPr lang="en-US" dirty="0" smtClean="0">
              <a:ea typeface="ＭＳ Ｐゴシック" charset="-128"/>
            </a:endParaRPr>
          </a:p>
        </p:txBody>
      </p:sp>
      <p:pic>
        <p:nvPicPr>
          <p:cNvPr id="50179" name="Content Placeholder 7" descr="table1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03188" y="1592263"/>
            <a:ext cx="8888412" cy="2751137"/>
          </a:xfrm>
        </p:spPr>
      </p:pic>
      <p:sp>
        <p:nvSpPr>
          <p:cNvPr id="50180" name="Rectangle 8"/>
          <p:cNvSpPr>
            <a:spLocks noChangeArrowheads="1"/>
          </p:cNvSpPr>
          <p:nvPr/>
        </p:nvSpPr>
        <p:spPr bwMode="auto">
          <a:xfrm>
            <a:off x="152400" y="1905000"/>
            <a:ext cx="7772400" cy="381000"/>
          </a:xfrm>
          <a:prstGeom prst="rect">
            <a:avLst/>
          </a:prstGeom>
          <a:solidFill>
            <a:schemeClr val="accent1">
              <a:alpha val="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0183" name="TextBox 6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89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48768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Γιατί δεν έχει σημασία η βάση του λογαρίθμου;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Ο νόμος του </a:t>
            </a:r>
            <a:r>
              <a:rPr lang="en-US" dirty="0" smtClean="0">
                <a:ea typeface="ＭＳ Ｐゴシック" pitchFamily="-112" charset="-128"/>
              </a:rPr>
              <a:t>Heaps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033302" cy="2514600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Τα παρακάτω επηρεάζουν το μέγεθος του λεξικού: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Stemming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Including numbers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Spelling errors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Case folding</a:t>
            </a: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5.1</a:t>
            </a: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3677038-DD2A-4DB0-84D9-984FC2DD5D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90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Στάθμιση ερωτημάτων και εγγράφων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95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Πολλές μηχανές αναζήτησης σταθμίζουνε διαφορετικά τις ερωτήσεις από τα έγγραφα </a:t>
            </a:r>
          </a:p>
          <a:p>
            <a:pPr eaLnBrk="1" hangingPunct="1"/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Συμβολισμό: </a:t>
            </a:r>
            <a:r>
              <a:rPr lang="en-US" i="1" dirty="0" err="1" smtClean="0">
                <a:solidFill>
                  <a:srgbClr val="C00000"/>
                </a:solidFill>
                <a:ea typeface="ＭＳ Ｐゴシック" charset="-128"/>
              </a:rPr>
              <a:t>ddd.qqq</a:t>
            </a:r>
            <a:r>
              <a:rPr lang="en-US" i="1" dirty="0" smtClean="0">
                <a:solidFill>
                  <a:srgbClr val="C00000"/>
                </a:solidFill>
                <a:ea typeface="ＭＳ Ｐゴシック" charset="-128"/>
              </a:rPr>
              <a:t>,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με χρήση των </a:t>
            </a:r>
            <a:r>
              <a:rPr lang="el-GR" dirty="0" err="1" smtClean="0">
                <a:solidFill>
                  <a:srgbClr val="C00000"/>
                </a:solidFill>
                <a:ea typeface="ＭＳ Ｐゴシック" charset="-128"/>
              </a:rPr>
              <a:t>ακρονύμων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 του πίνακα 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Συχνό σχήμα 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n-US" dirty="0" err="1" smtClean="0">
                <a:ea typeface="ＭＳ Ｐゴシック" charset="-128"/>
              </a:rPr>
              <a:t>lnc.ltc</a:t>
            </a:r>
            <a:endParaRPr lang="en-US" dirty="0" smtClean="0">
              <a:ea typeface="ＭＳ Ｐゴシック" charset="-128"/>
            </a:endParaRPr>
          </a:p>
          <a:p>
            <a:pPr eaLnBrk="1" hangingPunct="1">
              <a:spcAft>
                <a:spcPts val="900"/>
              </a:spcAft>
            </a:pPr>
            <a:r>
              <a:rPr lang="el-GR" dirty="0" smtClean="0">
                <a:ea typeface="ＭＳ Ｐゴシック" charset="-128"/>
              </a:rPr>
              <a:t>Έγγραφο</a:t>
            </a:r>
            <a:r>
              <a:rPr lang="en-US" dirty="0" smtClean="0">
                <a:ea typeface="ＭＳ Ｐゴシック" charset="-128"/>
              </a:rPr>
              <a:t>: logarithmic </a:t>
            </a:r>
            <a:r>
              <a:rPr lang="en-US" dirty="0" err="1" smtClean="0">
                <a:ea typeface="ＭＳ Ｐゴシック" charset="-128"/>
              </a:rPr>
              <a:t>tf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(l as first character)</a:t>
            </a:r>
            <a:r>
              <a:rPr lang="en-US" dirty="0" smtClean="0">
                <a:ea typeface="ＭＳ Ｐゴシック" charset="-128"/>
              </a:rPr>
              <a:t>, no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l-GR" dirty="0" smtClean="0">
                <a:ea typeface="ＭＳ Ｐゴシック" charset="-128"/>
              </a:rPr>
              <a:t>, </a:t>
            </a:r>
            <a:r>
              <a:rPr lang="en-US" dirty="0" smtClean="0">
                <a:ea typeface="ＭＳ Ｐゴシック" charset="-128"/>
              </a:rPr>
              <a:t>cosine normalization</a:t>
            </a:r>
            <a:endParaRPr lang="el-GR" dirty="0" smtClean="0">
              <a:ea typeface="ＭＳ Ｐゴシック" charset="-128"/>
            </a:endParaRPr>
          </a:p>
          <a:p>
            <a:pPr eaLnBrk="1" hangingPunct="1">
              <a:spcAft>
                <a:spcPts val="900"/>
              </a:spcAft>
            </a:pPr>
            <a:endParaRPr lang="en-US" sz="800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Ερώτημα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: logarithmic </a:t>
            </a:r>
            <a:r>
              <a:rPr lang="en-US" dirty="0" err="1" smtClean="0">
                <a:solidFill>
                  <a:srgbClr val="C00000"/>
                </a:solidFill>
                <a:ea typeface="ＭＳ Ｐゴシック" charset="-128"/>
              </a:rPr>
              <a:t>tf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 (l in leftmost column), </a:t>
            </a:r>
            <a:r>
              <a:rPr lang="en-US" dirty="0" err="1" smtClean="0">
                <a:solidFill>
                  <a:srgbClr val="C00000"/>
                </a:solidFill>
                <a:ea typeface="ＭＳ Ｐゴシック" charset="-128"/>
              </a:rPr>
              <a:t>idf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 (t 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στη δεύτερη στήλη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), no normalization </a:t>
            </a:r>
          </a:p>
        </p:txBody>
      </p:sp>
      <p:sp>
        <p:nvSpPr>
          <p:cNvPr id="4" name="Up Arrow Callout 3"/>
          <p:cNvSpPr>
            <a:spLocks noChangeArrowheads="1"/>
          </p:cNvSpPr>
          <p:nvPr/>
        </p:nvSpPr>
        <p:spPr bwMode="auto">
          <a:xfrm>
            <a:off x="7521597" y="4523184"/>
            <a:ext cx="876778" cy="707231"/>
          </a:xfrm>
          <a:prstGeom prst="upArrowCallout">
            <a:avLst>
              <a:gd name="adj1" fmla="val 25048"/>
              <a:gd name="adj2" fmla="val 25073"/>
              <a:gd name="adj3" fmla="val 25000"/>
              <a:gd name="adj4" fmla="val 64977"/>
            </a:avLst>
          </a:prstGeom>
          <a:solidFill>
            <a:schemeClr val="accent1">
              <a:alpha val="3999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dirty="0" smtClean="0"/>
              <a:t>Γιατί</a:t>
            </a:r>
            <a:r>
              <a:rPr lang="el-GR" dirty="0"/>
              <a:t>;</a:t>
            </a:r>
            <a:endParaRPr lang="en-US" dirty="0"/>
          </a:p>
        </p:txBody>
      </p:sp>
      <p:sp>
        <p:nvSpPr>
          <p:cNvPr id="5120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90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Περίληψη βαθμολόγησης στο διανυσματικό χώρο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3434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Αναπαράσταση του ερωτήματος ως ένα διαβαθμισμένο </a:t>
            </a:r>
            <a:r>
              <a:rPr lang="en-US" dirty="0" err="1" smtClean="0">
                <a:ea typeface="ＭＳ Ｐゴシック" charset="-128"/>
              </a:rPr>
              <a:t>tf-idf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διάνυσμα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l-GR" dirty="0">
                <a:ea typeface="ＭＳ Ｐゴシック" charset="-128"/>
              </a:rPr>
              <a:t>Αναπαράσταση </a:t>
            </a:r>
            <a:r>
              <a:rPr lang="el-GR" dirty="0" smtClean="0">
                <a:ea typeface="ＭＳ Ｐゴシック" charset="-128"/>
              </a:rPr>
              <a:t>κάθε εγγράφου ως </a:t>
            </a:r>
            <a:r>
              <a:rPr lang="el-GR" dirty="0">
                <a:ea typeface="ＭＳ Ｐゴシック" charset="-128"/>
              </a:rPr>
              <a:t>ένα διαβαθμισμένο </a:t>
            </a:r>
            <a:r>
              <a:rPr lang="en-US" dirty="0" err="1">
                <a:ea typeface="ＭＳ Ｐゴシック" charset="-128"/>
              </a:rPr>
              <a:t>tf-idf</a:t>
            </a:r>
            <a:r>
              <a:rPr lang="en-US" dirty="0">
                <a:ea typeface="ＭＳ Ｐゴシック" charset="-128"/>
              </a:rPr>
              <a:t> </a:t>
            </a:r>
            <a:r>
              <a:rPr lang="el-GR" dirty="0">
                <a:ea typeface="ＭＳ Ｐゴシック" charset="-128"/>
              </a:rPr>
              <a:t>διάνυσμα</a:t>
            </a:r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Υπολόγισε το συνημίτονο για κάθε ζεύγος ερωτήματος, εγγράφου</a:t>
            </a:r>
          </a:p>
          <a:p>
            <a:pPr eaLnBrk="1" hangingPunct="1"/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Διάταξε τα έγγραφα με βάση αυτό το βαθμό </a:t>
            </a:r>
          </a:p>
          <a:p>
            <a:pPr eaLnBrk="1" hangingPunct="1"/>
            <a:r>
              <a:rPr lang="el-GR" dirty="0">
                <a:ea typeface="ＭＳ Ｐゴシック" charset="-128"/>
              </a:rPr>
              <a:t>Επέστρεψε τα κορυφαία Κ (π.χ., Κ =10) έγγραφα στο χρήστη</a:t>
            </a:r>
            <a:endParaRPr lang="en-US" dirty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91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Παράδειγμα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n-US" dirty="0" err="1" smtClean="0">
                <a:ea typeface="ＭＳ Ｐゴシック" charset="-128"/>
              </a:rPr>
              <a:t>lnc.ltc</a:t>
            </a:r>
            <a:endParaRPr lang="en-US" dirty="0" smtClean="0">
              <a:ea typeface="ＭＳ Ｐゴシック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" y="2514600"/>
          <a:ext cx="9067800" cy="2766060"/>
        </p:xfrm>
        <a:graphic>
          <a:graphicData uri="http://schemas.openxmlformats.org/drawingml/2006/table">
            <a:tbl>
              <a:tblPr/>
              <a:tblGrid>
                <a:gridCol w="1295400"/>
                <a:gridCol w="609600"/>
                <a:gridCol w="625475"/>
                <a:gridCol w="842963"/>
                <a:gridCol w="588962"/>
                <a:gridCol w="606425"/>
                <a:gridCol w="703263"/>
                <a:gridCol w="773112"/>
                <a:gridCol w="773113"/>
                <a:gridCol w="842962"/>
                <a:gridCol w="703263"/>
                <a:gridCol w="703262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Query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Document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Prod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tf-raw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tf-wt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df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idf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n’lize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tf-raw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tf-wt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n’lize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auto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best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50000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car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insurance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</a:tbl>
          </a:graphicData>
        </a:graphic>
      </p:graphicFrame>
      <p:sp>
        <p:nvSpPr>
          <p:cNvPr id="13412" name="TextBox 4"/>
          <p:cNvSpPr txBox="1">
            <a:spLocks noChangeArrowheads="1"/>
          </p:cNvSpPr>
          <p:nvPr/>
        </p:nvSpPr>
        <p:spPr bwMode="auto">
          <a:xfrm>
            <a:off x="990600" y="1447800"/>
            <a:ext cx="606986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800" dirty="0" smtClean="0">
                <a:latin typeface="+mn-lt"/>
              </a:rPr>
              <a:t>Έγγραφο</a:t>
            </a:r>
            <a:r>
              <a:rPr lang="en-US" dirty="0" smtClean="0"/>
              <a:t>: </a:t>
            </a:r>
            <a:r>
              <a:rPr lang="en-US" i="1" dirty="0"/>
              <a:t>car insurance auto insurance</a:t>
            </a:r>
          </a:p>
          <a:p>
            <a:r>
              <a:rPr lang="el-GR" sz="2800" dirty="0">
                <a:latin typeface="+mn-lt"/>
              </a:rPr>
              <a:t>Ερώτημα</a:t>
            </a:r>
            <a:r>
              <a:rPr lang="en-US" dirty="0" smtClean="0"/>
              <a:t>: </a:t>
            </a:r>
            <a:r>
              <a:rPr lang="en-US" i="1" dirty="0"/>
              <a:t>best car insurance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152650" y="6243638"/>
            <a:ext cx="45958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Score = 0+0+0.27+0.53 = 0.8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133600" y="5715000"/>
            <a:ext cx="4895850" cy="461963"/>
            <a:chOff x="2133600" y="5715000"/>
            <a:chExt cx="4895850" cy="461665"/>
          </a:xfrm>
        </p:grpSpPr>
        <p:sp>
          <p:nvSpPr>
            <p:cNvPr id="13417" name="TextBox 8"/>
            <p:cNvSpPr txBox="1">
              <a:spLocks noChangeArrowheads="1"/>
            </p:cNvSpPr>
            <p:nvPr/>
          </p:nvSpPr>
          <p:spPr bwMode="auto">
            <a:xfrm>
              <a:off x="2133600" y="5715000"/>
              <a:ext cx="210185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Doc length =</a:t>
              </a:r>
            </a:p>
          </p:txBody>
        </p:sp>
        <p:graphicFrame>
          <p:nvGraphicFramePr>
            <p:cNvPr id="13314" name="Object 2"/>
            <p:cNvGraphicFramePr>
              <a:graphicFrameLocks noChangeAspect="1"/>
            </p:cNvGraphicFramePr>
            <p:nvPr/>
          </p:nvGraphicFramePr>
          <p:xfrm>
            <a:off x="4070350" y="5729723"/>
            <a:ext cx="2959100" cy="4057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0890" name="Equation" r:id="rId3" imgW="1574800" imgH="215900" progId="Equation.3">
                    <p:embed/>
                  </p:oleObj>
                </mc:Choice>
                <mc:Fallback>
                  <p:oleObj name="Equation" r:id="rId3" imgW="1574800" imgH="2159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70350" y="5729723"/>
                          <a:ext cx="2959100" cy="4057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416" name="TextBox 9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6.4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92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ΤΕΛΟΣ </a:t>
            </a:r>
            <a:r>
              <a:rPr lang="el-GR" smtClean="0">
                <a:ea typeface="ＭＳ Ｐゴシック" pitchFamily="-112" charset="-128"/>
              </a:rPr>
              <a:t>δεύτερου μέρους 5</a:t>
            </a:r>
            <a:r>
              <a:rPr lang="el-GR" baseline="30000" smtClean="0">
                <a:ea typeface="ＭＳ Ｐゴシック" pitchFamily="-112" charset="-128"/>
              </a:rPr>
              <a:t>ου</a:t>
            </a:r>
            <a:r>
              <a:rPr lang="el-GR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Μαθήματος</a:t>
            </a:r>
          </a:p>
          <a:p>
            <a:pPr algn="ctr" eaLnBrk="1" hangingPunct="1">
              <a:buNone/>
            </a:pPr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Ερωτήσεις?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0" y="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sz="1200" smtClean="0">
                <a:solidFill>
                  <a:prstClr val="black"/>
                </a:solidFill>
                <a:latin typeface="Times New Roman" pitchFamily="-112" charset="0"/>
                <a:ea typeface="MS Mincho" pitchFamily="49" charset="-128"/>
                <a:cs typeface="Arial Unicode MS" pitchFamily="-112" charset="0"/>
              </a:rPr>
              <a:t> </a:t>
            </a:r>
            <a:endParaRPr lang="en-US" smtClean="0">
              <a:solidFill>
                <a:prstClr val="black"/>
              </a:solidFill>
              <a:latin typeface="Arial" charset="0"/>
              <a:ea typeface="MS Mincho" pitchFamily="49" charset="-128"/>
              <a:cs typeface="Arial Unicode MS" pitchFamily="-112" charset="0"/>
            </a:endParaRPr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373216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Χρησιμοποιήθηκε κάποιο υλικό των: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Pandu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Nayak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Prabhakar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Raghavan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CS276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: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Information Retrieval and Web Search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(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Stanford)</a:t>
            </a:r>
          </a:p>
          <a:p>
            <a:pPr>
              <a:buFont typeface="Wingdings" pitchFamily="2" charset="2"/>
              <a:buChar char="ü"/>
            </a:pPr>
            <a:r>
              <a:rPr lang="el-GR" sz="1200" i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Hinrich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Schütze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Christina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Lioma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Stuttgart IIR class</a:t>
            </a:r>
            <a:endParaRPr lang="el-GR" sz="1200" i="1" dirty="0" smtClean="0">
              <a:solidFill>
                <a:schemeClr val="accent5">
                  <a:lumMod val="75000"/>
                </a:schemeClr>
              </a:solidFill>
              <a:latin typeface="+mn-lt"/>
              <a:ea typeface="ＭＳ Ｐゴシック" pitchFamily="-112" charset="-12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IR-slides">
  <a:themeElements>
    <a:clrScheme name="IIR Boo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37085"/>
      </a:accent1>
      <a:accent2>
        <a:srgbClr val="C0504D"/>
      </a:accent2>
      <a:accent3>
        <a:srgbClr val="357E69"/>
      </a:accent3>
      <a:accent4>
        <a:srgbClr val="918BA3"/>
      </a:accent4>
      <a:accent5>
        <a:srgbClr val="139CB7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IIR-slides.pot</Template>
  <TotalTime>28647</TotalTime>
  <Words>4652</Words>
  <Application>Microsoft Office PowerPoint</Application>
  <PresentationFormat>On-screen Show (4:3)</PresentationFormat>
  <Paragraphs>998</Paragraphs>
  <Slides>93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93</vt:i4>
      </vt:variant>
    </vt:vector>
  </HeadingPairs>
  <TitlesOfParts>
    <vt:vector size="97" baseType="lpstr">
      <vt:lpstr>IIR-slides</vt:lpstr>
      <vt:lpstr>Document</vt:lpstr>
      <vt:lpstr>Equation</vt:lpstr>
      <vt:lpstr>Worksheet</vt:lpstr>
      <vt:lpstr>PowerPoint Presentation</vt:lpstr>
      <vt:lpstr>Στατιστικα συλλογησ</vt:lpstr>
      <vt:lpstr>Στατιστικά στοιχεία</vt:lpstr>
      <vt:lpstr>Στατιστικά για τη συλλογή Reuters RCV1</vt:lpstr>
      <vt:lpstr>Μέγεθος ευρετηρίου</vt:lpstr>
      <vt:lpstr>Λεξιλόγιο και μέγεθος συλλογής</vt:lpstr>
      <vt:lpstr>Λεξιλόγιο και μέγεθος συλλογής</vt:lpstr>
      <vt:lpstr>Heaps’ Law</vt:lpstr>
      <vt:lpstr>Ο νόμος του Heaps</vt:lpstr>
      <vt:lpstr>Ο νόμος του Zipf</vt:lpstr>
      <vt:lpstr>Ο νόμος του Zipf</vt:lpstr>
      <vt:lpstr>Ο νόμος του Zipf</vt:lpstr>
      <vt:lpstr>Zipf’s law for Reuters RCV1</vt:lpstr>
      <vt:lpstr>ΣΥΜΠΙΕΣΗ</vt:lpstr>
      <vt:lpstr>Συμπίεση</vt:lpstr>
      <vt:lpstr>Γιατί συμπίεση; </vt:lpstr>
      <vt:lpstr>Απωλεστική και μη συμπίεση</vt:lpstr>
      <vt:lpstr>ΣΥΜΠΙΕΣΗ ΛΕΞΙΚΟΥ</vt:lpstr>
      <vt:lpstr>Συμπίεση λεξικού</vt:lpstr>
      <vt:lpstr>Αποθήκευση λεξικού</vt:lpstr>
      <vt:lpstr>Αποθήκευση λεξικού</vt:lpstr>
      <vt:lpstr>Συμπίεση της λίστας όρων:  Λεξικό-ως-Σειρά-Χαρακτήρων </vt:lpstr>
      <vt:lpstr>Χώρος για το λεξικό ως string</vt:lpstr>
      <vt:lpstr>Blocking (Δείκτες σε ομάδες)</vt:lpstr>
      <vt:lpstr>Blocking</vt:lpstr>
      <vt:lpstr>Αναζήτηση στο λεξικό χωρίς Βlocking</vt:lpstr>
      <vt:lpstr>Αναζήτηση στο λεξικό με Βlocking</vt:lpstr>
      <vt:lpstr>Εμπρόσθια κωδικοποίηση (Front coding)</vt:lpstr>
      <vt:lpstr>Περίληψη συμπίεσης για το λεξικό του RCV1</vt:lpstr>
      <vt:lpstr>Εμπρόσθια κωδικοποίηση (Front coding)</vt:lpstr>
      <vt:lpstr>ΣΥΜΠΙΕΣΗ ΤΩΝ ΚΑΤΑΧΩΡΗΣΕΩΝ</vt:lpstr>
      <vt:lpstr>Συμπίεση των καταχωρήσεων</vt:lpstr>
      <vt:lpstr>Συμπίεση των καταχωρήσεων</vt:lpstr>
      <vt:lpstr>Συμπίεση των καταχωρήσεων</vt:lpstr>
      <vt:lpstr>Παράδειγμα</vt:lpstr>
      <vt:lpstr>Συμπίεση των καταχωρήσεων</vt:lpstr>
      <vt:lpstr>Κωδικοποίηση μεταβλητού μεγέθους (Variable length encoding)</vt:lpstr>
      <vt:lpstr>Κωδικοί μεταβλητών Byte (Variable Byte (VB) codes)</vt:lpstr>
      <vt:lpstr>Κωδικοί μεταβλητών Byte (Variable Byte (VB) codes)</vt:lpstr>
      <vt:lpstr>Παράδειγμα</vt:lpstr>
      <vt:lpstr>Άλλες κωδικοποιήσεις</vt:lpstr>
      <vt:lpstr>Συμπίεση του RCV1</vt:lpstr>
      <vt:lpstr>Περίληψη</vt:lpstr>
      <vt:lpstr>PowerPoint Presentation</vt:lpstr>
      <vt:lpstr>PowerPoint Presentation</vt:lpstr>
      <vt:lpstr>Τι  άλλο θα δούμε σήμερα;</vt:lpstr>
      <vt:lpstr>Κατάταξη εγγράφων (Ranked retrieval)</vt:lpstr>
      <vt:lpstr>Διάταξη εγγράφων (Ranked retrieval)</vt:lpstr>
      <vt:lpstr>Μοντέλα διαβαθμισμένης ανάκτησης</vt:lpstr>
      <vt:lpstr>Μοντέλα διαβαθμισμένης ανάκτησης</vt:lpstr>
      <vt:lpstr>Βαθμολόγηση ως  βάση της διαβαθμισμένης ανάκτησης</vt:lpstr>
      <vt:lpstr>Βαθμός ταιριάσματος ερωτήματος-εγγράφου</vt:lpstr>
      <vt:lpstr>Προσπάθεια 1: Συντελεστής Jaccard</vt:lpstr>
      <vt:lpstr>Συντελεστής Jaccard: Παράδειγμα βαθμολόγησης</vt:lpstr>
      <vt:lpstr>Παράδειγμα</vt:lpstr>
      <vt:lpstr>Συχνότητα όρου - Term frequency (tf)</vt:lpstr>
      <vt:lpstr>Παράδειγμα</vt:lpstr>
      <vt:lpstr>Προβλήματα</vt:lpstr>
      <vt:lpstr>Συχνότητα εγγράφου (Document frequency)</vt:lpstr>
      <vt:lpstr>Βάρος idf</vt:lpstr>
      <vt:lpstr>Βαθμός εγγράφου και ερώτησης</vt:lpstr>
      <vt:lpstr>Συχνότητα συλλογής και εγγράφου</vt:lpstr>
      <vt:lpstr>Bag of words model</vt:lpstr>
      <vt:lpstr>Στάθμιση tf-idf</vt:lpstr>
      <vt:lpstr>Η επίδραση του idf στη διάταξη</vt:lpstr>
      <vt:lpstr>Συχνότητα όρου - Term frequency (tf)</vt:lpstr>
      <vt:lpstr>Στάθμιση με Log-συχνότητας</vt:lpstr>
      <vt:lpstr>Βάρος idf</vt:lpstr>
      <vt:lpstr>Παράδειγμα idf, έστω N = 1 εκατομμύριο</vt:lpstr>
      <vt:lpstr>Στάθμιση tf-idf</vt:lpstr>
      <vt:lpstr>Δυαδική μήτρα σύμπτωσης (binary term-document incidence matrix)</vt:lpstr>
      <vt:lpstr>Ο πίνακας με μετρητές</vt:lpstr>
      <vt:lpstr>Ο πίνακας με βάρη</vt:lpstr>
      <vt:lpstr>Αποθήκευση</vt:lpstr>
      <vt:lpstr>Τα έγγραφα ως διανύσματα (vector space model)</vt:lpstr>
      <vt:lpstr>Τα ερωτήματα ως διανύσματα</vt:lpstr>
      <vt:lpstr>Ομοιότητα διανυσμάτων</vt:lpstr>
      <vt:lpstr>Γιατί η απόσταση δεν είναι καλή ιδέα</vt:lpstr>
      <vt:lpstr>Χρήση της γωνίας αντί της απόστασης</vt:lpstr>
      <vt:lpstr>Από γωνίες σε συνημίτονα </vt:lpstr>
      <vt:lpstr>Από γωνίες σε συνημίτονα</vt:lpstr>
      <vt:lpstr>cosine(query,document)</vt:lpstr>
      <vt:lpstr>Κανονικοποίηση του μήκους</vt:lpstr>
      <vt:lpstr>Συνημίτονο για κανονικοποιημένα διανύσματα</vt:lpstr>
      <vt:lpstr>Ομοιότητα συνημίτονου</vt:lpstr>
      <vt:lpstr>Παράδειγμα</vt:lpstr>
      <vt:lpstr>Παράδειγμα (συνέχεια) </vt:lpstr>
      <vt:lpstr>Computing cosine scores</vt:lpstr>
      <vt:lpstr>Παραλλαγές της tf-idf στάθμισης</vt:lpstr>
      <vt:lpstr>Στάθμιση ερωτημάτων και εγγράφων</vt:lpstr>
      <vt:lpstr>Περίληψη βαθμολόγησης στο διανυσματικό χώρο</vt:lpstr>
      <vt:lpstr>Παράδειγμα: lnc.ltc</vt:lpstr>
      <vt:lpstr>PowerPoint Presentation</vt:lpstr>
    </vt:vector>
  </TitlesOfParts>
  <Company>Stanford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E. PITOURA</cp:lastModifiedBy>
  <cp:revision>510</cp:revision>
  <cp:lastPrinted>2011-04-04T04:19:57Z</cp:lastPrinted>
  <dcterms:created xsi:type="dcterms:W3CDTF">2011-04-01T01:43:31Z</dcterms:created>
  <dcterms:modified xsi:type="dcterms:W3CDTF">2015-03-18T06:11:03Z</dcterms:modified>
</cp:coreProperties>
</file>