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23"/>
  </p:notesMasterIdLst>
  <p:handoutMasterIdLst>
    <p:handoutMasterId r:id="rId124"/>
  </p:handoutMasterIdLst>
  <p:sldIdLst>
    <p:sldId id="402" r:id="rId2"/>
    <p:sldId id="527" r:id="rId3"/>
    <p:sldId id="550" r:id="rId4"/>
    <p:sldId id="551" r:id="rId5"/>
    <p:sldId id="552" r:id="rId6"/>
    <p:sldId id="553" r:id="rId7"/>
    <p:sldId id="554" r:id="rId8"/>
    <p:sldId id="555" r:id="rId9"/>
    <p:sldId id="354" r:id="rId10"/>
    <p:sldId id="355" r:id="rId11"/>
    <p:sldId id="406" r:id="rId12"/>
    <p:sldId id="356" r:id="rId13"/>
    <p:sldId id="414" r:id="rId14"/>
    <p:sldId id="357" r:id="rId15"/>
    <p:sldId id="358" r:id="rId16"/>
    <p:sldId id="359" r:id="rId17"/>
    <p:sldId id="407" r:id="rId18"/>
    <p:sldId id="360" r:id="rId19"/>
    <p:sldId id="361" r:id="rId20"/>
    <p:sldId id="559" r:id="rId21"/>
    <p:sldId id="362" r:id="rId22"/>
    <p:sldId id="546" r:id="rId23"/>
    <p:sldId id="409" r:id="rId24"/>
    <p:sldId id="650" r:id="rId25"/>
    <p:sldId id="363" r:id="rId26"/>
    <p:sldId id="365" r:id="rId27"/>
    <p:sldId id="547" r:id="rId28"/>
    <p:sldId id="561" r:id="rId29"/>
    <p:sldId id="410" r:id="rId30"/>
    <p:sldId id="367" r:id="rId31"/>
    <p:sldId id="368" r:id="rId32"/>
    <p:sldId id="369" r:id="rId33"/>
    <p:sldId id="370" r:id="rId34"/>
    <p:sldId id="371" r:id="rId35"/>
    <p:sldId id="565" r:id="rId36"/>
    <p:sldId id="566" r:id="rId37"/>
    <p:sldId id="567" r:id="rId38"/>
    <p:sldId id="569" r:id="rId39"/>
    <p:sldId id="570" r:id="rId40"/>
    <p:sldId id="652" r:id="rId41"/>
    <p:sldId id="571" r:id="rId42"/>
    <p:sldId id="572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80" r:id="rId51"/>
    <p:sldId id="581" r:id="rId52"/>
    <p:sldId id="582" r:id="rId53"/>
    <p:sldId id="583" r:id="rId54"/>
    <p:sldId id="584" r:id="rId55"/>
    <p:sldId id="585" r:id="rId56"/>
    <p:sldId id="586" r:id="rId57"/>
    <p:sldId id="587" r:id="rId58"/>
    <p:sldId id="588" r:id="rId59"/>
    <p:sldId id="589" r:id="rId60"/>
    <p:sldId id="590" r:id="rId61"/>
    <p:sldId id="591" r:id="rId62"/>
    <p:sldId id="592" r:id="rId63"/>
    <p:sldId id="593" r:id="rId64"/>
    <p:sldId id="594" r:id="rId65"/>
    <p:sldId id="595" r:id="rId66"/>
    <p:sldId id="596" r:id="rId67"/>
    <p:sldId id="597" r:id="rId68"/>
    <p:sldId id="598" r:id="rId69"/>
    <p:sldId id="599" r:id="rId70"/>
    <p:sldId id="600" r:id="rId71"/>
    <p:sldId id="601" r:id="rId72"/>
    <p:sldId id="602" r:id="rId73"/>
    <p:sldId id="603" r:id="rId74"/>
    <p:sldId id="604" r:id="rId75"/>
    <p:sldId id="605" r:id="rId76"/>
    <p:sldId id="606" r:id="rId77"/>
    <p:sldId id="607" r:id="rId78"/>
    <p:sldId id="608" r:id="rId79"/>
    <p:sldId id="609" r:id="rId80"/>
    <p:sldId id="610" r:id="rId81"/>
    <p:sldId id="611" r:id="rId82"/>
    <p:sldId id="612" r:id="rId83"/>
    <p:sldId id="613" r:id="rId84"/>
    <p:sldId id="614" r:id="rId85"/>
    <p:sldId id="615" r:id="rId86"/>
    <p:sldId id="616" r:id="rId87"/>
    <p:sldId id="617" r:id="rId88"/>
    <p:sldId id="618" r:id="rId89"/>
    <p:sldId id="619" r:id="rId90"/>
    <p:sldId id="620" r:id="rId91"/>
    <p:sldId id="621" r:id="rId92"/>
    <p:sldId id="622" r:id="rId93"/>
    <p:sldId id="623" r:id="rId94"/>
    <p:sldId id="624" r:id="rId95"/>
    <p:sldId id="625" r:id="rId96"/>
    <p:sldId id="626" r:id="rId97"/>
    <p:sldId id="627" r:id="rId98"/>
    <p:sldId id="628" r:id="rId99"/>
    <p:sldId id="629" r:id="rId100"/>
    <p:sldId id="630" r:id="rId101"/>
    <p:sldId id="631" r:id="rId102"/>
    <p:sldId id="632" r:id="rId103"/>
    <p:sldId id="635" r:id="rId104"/>
    <p:sldId id="653" r:id="rId105"/>
    <p:sldId id="633" r:id="rId106"/>
    <p:sldId id="636" r:id="rId107"/>
    <p:sldId id="637" r:id="rId108"/>
    <p:sldId id="638" r:id="rId109"/>
    <p:sldId id="639" r:id="rId110"/>
    <p:sldId id="640" r:id="rId111"/>
    <p:sldId id="641" r:id="rId112"/>
    <p:sldId id="642" r:id="rId113"/>
    <p:sldId id="643" r:id="rId114"/>
    <p:sldId id="644" r:id="rId115"/>
    <p:sldId id="645" r:id="rId116"/>
    <p:sldId id="646" r:id="rId117"/>
    <p:sldId id="647" r:id="rId118"/>
    <p:sldId id="648" r:id="rId119"/>
    <p:sldId id="651" r:id="rId120"/>
    <p:sldId id="364" r:id="rId121"/>
    <p:sldId id="568" r:id="rId122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320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60D9C-50E6-4DDE-B072-D92B4158B100}" type="slidenum">
              <a:rPr lang="en-US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1EF9AD5B-80E3-44A6-B5FE-01C0C8E5A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5486-50DC-4565-9187-DFAA67AD2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FDF18-76F6-47A3-9B99-0969E788D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42" r:id="rId13"/>
    <p:sldLayoutId id="2147483943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jobs/archive/britney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riampark.com/ld.ht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3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Δομές για Λεξικά. Ανάκτηση Ανεκτική στα </a:t>
            </a:r>
            <a:r>
              <a:rPr lang="el-GR" sz="2400" dirty="0" smtClean="0">
                <a:ea typeface="ＭＳ Ｐゴシック" pitchFamily="-112" charset="-128"/>
              </a:rPr>
              <a:t>Σφάλματα</a:t>
            </a:r>
            <a:r>
              <a:rPr lang="en-US" sz="2400" dirty="0">
                <a:ea typeface="ＭＳ Ｐゴシック" pitchFamily="-112" charset="-128"/>
              </a:rPr>
              <a:t>.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515350" cy="26670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Οι δομές δεδομένων για το λεξικό περιέχουν: το </a:t>
            </a:r>
            <a:r>
              <a:rPr lang="el-GR" sz="2400" i="1" dirty="0" smtClean="0">
                <a:ea typeface="ＭＳ Ｐゴシック" pitchFamily="-112" charset="-128"/>
              </a:rPr>
              <a:t>λεξιλόγιο όρων (λήμμα)</a:t>
            </a:r>
            <a:r>
              <a:rPr lang="el-GR" sz="2400" dirty="0" smtClean="0">
                <a:ea typeface="ＭＳ Ｐゴシック" pitchFamily="-112" charset="-128"/>
              </a:rPr>
              <a:t>, τη συχνότητα εγγράφου (</a:t>
            </a:r>
            <a:r>
              <a:rPr lang="en-US" sz="2400" dirty="0" smtClean="0">
                <a:ea typeface="ＭＳ Ｐゴシック" pitchFamily="-112" charset="-128"/>
              </a:rPr>
              <a:t>document frequency</a:t>
            </a:r>
            <a:r>
              <a:rPr lang="el-GR" sz="2400" dirty="0" smtClean="0">
                <a:ea typeface="ＭＳ Ｐゴシック" pitchFamily="-112" charset="-128"/>
              </a:rPr>
              <a:t>), δείκτες σε κάθε λίστα καταχωρήσεων </a:t>
            </a:r>
          </a:p>
          <a:p>
            <a:pPr eaLnBrk="1" hangingPunct="1"/>
            <a:r>
              <a:rPr lang="el-GR" sz="2400" dirty="0" smtClean="0">
                <a:solidFill>
                  <a:srgbClr val="00A000"/>
                </a:solidFill>
                <a:ea typeface="ＭＳ Ｐゴシック" pitchFamily="-112" charset="-128"/>
              </a:rPr>
              <a:t>ποια δομή δεδομένων είναι κατάλληλη;</a:t>
            </a:r>
            <a:endParaRPr lang="en-US" sz="24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8134350" cy="34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39409"/>
            <a:ext cx="2057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  <a:latin typeface="+mn-lt"/>
                <a:cs typeface="Kokila" pitchFamily="34" charset="0"/>
              </a:rPr>
              <a:t>Λεξικό</a:t>
            </a:r>
            <a:endParaRPr lang="el-GR" b="1" dirty="0">
              <a:solidFill>
                <a:srgbClr val="FF0000"/>
              </a:solidFill>
              <a:latin typeface="+mn-lt"/>
              <a:cs typeface="Kokil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7786742" cy="29070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3714776" cy="21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pic>
        <p:nvPicPr>
          <p:cNvPr id="9" name="Picture 8" descr="3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7620052" cy="285752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16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7786742" cy="291426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714776" cy="22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Απόσταση διόρθωσης από όλους τους όρους του λεξικού; 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91" y="1828800"/>
            <a:ext cx="8229600" cy="4267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Δοθέντος ενός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ανορθόγραφου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ερωτήματος,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υπολογίζουμε την απόσταση διόρθωσης από όλους τους όρους του λεξικού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 και αργό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Μπορούμε να μειώσουμε τον αριθμό των υποψήφιων όρων του ευρετηρίου;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Μόνο λέξεις που αρχίζουν από το ίδιο γράμμα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θεωρήσουμε ότι υπάρχει * και ένα </a:t>
            </a:r>
            <a:r>
              <a:rPr lang="en-US" dirty="0" err="1" smtClean="0">
                <a:ea typeface="ＭＳ Ｐゴシック" pitchFamily="-112" charset="-128"/>
              </a:rPr>
              <a:t>permutern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βρούμε λέξεις με αρκετά κοινά </a:t>
            </a:r>
            <a:r>
              <a:rPr lang="en-US" dirty="0" smtClean="0">
                <a:ea typeface="ＭＳ Ｐゴシック" pitchFamily="-112" charset="-128"/>
              </a:rPr>
              <a:t>k-</a:t>
            </a:r>
            <a:r>
              <a:rPr lang="el-GR" dirty="0" smtClean="0">
                <a:ea typeface="ＭＳ Ｐゴシック" pitchFamily="-112" charset="-128"/>
              </a:rPr>
              <a:t>γράμματα και να περιορίσουμε τον υπολογισμό απόστασης με αυτές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Χρήση των αποστάσεων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‘Η, </a:t>
            </a:r>
            <a:r>
              <a:rPr lang="el-GR" sz="2400" dirty="0" err="1" smtClean="0">
                <a:ea typeface="ＭＳ Ｐゴシック" pitchFamily="-112" charset="-128"/>
              </a:rPr>
              <a:t>φοθείσας</a:t>
            </a:r>
            <a:r>
              <a:rPr lang="el-GR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r>
              <a:rPr lang="el-GR" sz="2400" dirty="0" smtClean="0">
                <a:ea typeface="ＭＳ Ｐゴシック" pitchFamily="-112" charset="-128"/>
              </a:rPr>
              <a:t>χ</a:t>
            </a:r>
            <a:r>
              <a:rPr lang="en-US" sz="2400" dirty="0" smtClean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Πρότεινε τους όρους </a:t>
            </a:r>
            <a:r>
              <a:rPr lang="el-GR" sz="2400" dirty="0" smtClean="0">
                <a:ea typeface="ＭＳ Ｐゴシック" pitchFamily="-112" charset="-128"/>
              </a:rPr>
              <a:t>που βρήκες στο </a:t>
            </a:r>
            <a:r>
              <a:rPr lang="el-GR" sz="2400" dirty="0" smtClean="0">
                <a:ea typeface="ＭＳ Ｐゴシック" pitchFamily="-112" charset="-128"/>
              </a:rPr>
              <a:t>χρήστη</a:t>
            </a:r>
            <a:endParaRPr lang="en-US" sz="24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Μπορούμε να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επιστρέψουμε τα έγγραφα </a:t>
            </a:r>
            <a:r>
              <a:rPr lang="el-GR" dirty="0" smtClean="0">
                <a:ea typeface="ＭＳ Ｐゴシック" pitchFamily="-112" charset="-128"/>
              </a:rPr>
              <a:t>μόνο για την πιο πιθανή διόρθωση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sz="2400" dirty="0" err="1" smtClean="0">
                <a:ea typeface="ＭＳ Ｐゴシック" pitchFamily="-112" charset="-128"/>
              </a:rPr>
              <a:t>διάδρασης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Σταθμισμένη απόσταση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βάρος μιας πράξης εξαρτάται από τον ποιο χαρακτήρα (χαρακτήρες) περιλαμβάνει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Στόχος να λάβει υπόψη λάθη </a:t>
            </a:r>
            <a:r>
              <a:rPr lang="en-US" dirty="0" smtClean="0">
                <a:ea typeface="ＭＳ Ｐゴシック" pitchFamily="-112" charset="-128"/>
              </a:rPr>
              <a:t>OCR </a:t>
            </a:r>
            <a:r>
              <a:rPr lang="el-GR" dirty="0" smtClean="0">
                <a:ea typeface="ＭＳ Ｐゴシック" pitchFamily="-112" charset="-128"/>
              </a:rPr>
              <a:t>ή πληκτρολόγησης 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πιο πιθανό να πληκτρολογηθεί ως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παρά ως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Οπότε η αντικατάσταση του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έχει μικρότερη απόσταση διόρθωσης από την απόσταση του από το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Διατύπωση ως </a:t>
            </a:r>
            <a:r>
              <a:rPr lang="el-GR" dirty="0" err="1" smtClean="0">
                <a:ea typeface="ＭＳ Ｐゴシック" pitchFamily="-112" charset="-128"/>
              </a:rPr>
              <a:t>πιθανοτικό</a:t>
            </a:r>
            <a:r>
              <a:rPr lang="el-GR" dirty="0" smtClean="0">
                <a:ea typeface="ＭＳ Ｐゴシック" pitchFamily="-112" charset="-128"/>
              </a:rPr>
              <a:t>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Προϋποθέτει ως είσοδο έναν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πίνακα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βαρών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Πως θα μετατρέψουμε το δυναμικό προγραμματισμό για να χειριστούμε τα βάρη; </a:t>
            </a:r>
            <a:endParaRPr lang="en-US" i="1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Εναλλακτικός ορισμός απόστασης: βάση των κοινών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Απαρίθμησε όλα το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στον όρο της ερώτησης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Χρησιμοποίησε το ευρετήριο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για να ανακτήσεις όλους τους όρους του λεξικού που ταιριάζουν κάποιο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Ανέκτησε όλους τους όρους του λεξικού που ταιριάζουν </a:t>
            </a:r>
            <a:r>
              <a:rPr lang="el-GR" i="1" dirty="0" smtClean="0">
                <a:ea typeface="ＭＳ Ｐゴシック" pitchFamily="-112" charset="-128"/>
              </a:rPr>
              <a:t>κάποιο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&gt;=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dirty="0" smtClean="0">
                <a:ea typeface="ＭＳ Ｐゴシック" pitchFamily="-112" charset="-128"/>
              </a:rPr>
              <a:t>) αριθμό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 με 3-γράμματα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ότι το κείμενο είναι </a:t>
            </a:r>
            <a:r>
              <a:rPr lang="en-US" b="1" i="1" dirty="0" err="1" smtClean="0">
                <a:ea typeface="ＭＳ Ｐゴシック" pitchFamily="-112" charset="-128"/>
              </a:rPr>
              <a:t>november</a:t>
            </a:r>
            <a:endParaRPr lang="en-US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Τα τριγράμματα είναι </a:t>
            </a:r>
            <a:r>
              <a:rPr lang="en-US" i="1" dirty="0" err="1" smtClean="0">
                <a:ea typeface="ＭＳ Ｐゴシック" pitchFamily="-112" charset="-128"/>
              </a:rPr>
              <a:t>nov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ove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vem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marL="457200" lvl="1" indent="0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το ερώτημα </a:t>
            </a:r>
            <a:r>
              <a:rPr lang="en-US" b="1" i="1" dirty="0" err="1" smtClean="0">
                <a:ea typeface="ＭＳ Ｐゴシック" pitchFamily="-112" charset="-128"/>
              </a:rPr>
              <a:t>december</a:t>
            </a:r>
            <a:endParaRPr lang="en-US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Τα τριγράμματα είναι </a:t>
            </a:r>
            <a:r>
              <a:rPr lang="en-US" i="1" dirty="0" err="1" smtClean="0">
                <a:ea typeface="ＭＳ Ｐゴシック" pitchFamily="-112" charset="-128"/>
              </a:rPr>
              <a:t>dec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ece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cem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Άρα 3 τριγράμματα επικαλύπτονται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από τα</a:t>
            </a:r>
            <a:r>
              <a:rPr lang="en-US" dirty="0" smtClean="0">
                <a:ea typeface="ＭＳ Ｐゴシック" pitchFamily="-112" charset="-128"/>
              </a:rPr>
              <a:t> 6 </a:t>
            </a:r>
            <a:r>
              <a:rPr lang="el-GR" dirty="0" smtClean="0">
                <a:ea typeface="ＭＳ Ｐゴシック" pitchFamily="-112" charset="-128"/>
              </a:rPr>
              <a:t>κάθε όρου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4737100" y="38100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724400" y="38100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724400" y="3810000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4716463" y="32766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724400" y="32766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724400" y="3276600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Ταίριασμα τριγραμμάτων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32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το ερώτημα </a:t>
            </a:r>
            <a:r>
              <a:rPr lang="en-US" b="1" i="1" dirty="0" smtClean="0">
                <a:ea typeface="ＭＳ Ｐゴシック" pitchFamily="-112" charset="-128"/>
              </a:rPr>
              <a:t>lord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θέλουμε να βρούμε τις λέξεις που ταιριάζουν τουλάχιστον 2 από τα 3 </a:t>
            </a:r>
            <a:r>
              <a:rPr lang="el-GR" dirty="0" err="1" smtClean="0">
                <a:ea typeface="ＭＳ Ｐゴシック" pitchFamily="-112" charset="-128"/>
              </a:rPr>
              <a:t>διγράμματα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b="1" i="1" dirty="0" smtClean="0">
                <a:ea typeface="ＭＳ Ｐゴシック" pitchFamily="-112" charset="-128"/>
              </a:rPr>
              <a:t>lo, or, rd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1592263" y="3267075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592263" y="3800475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1592263" y="4333875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53261" name="AutoShape 7"/>
          <p:cNvSpPr>
            <a:spLocks noChangeArrowheads="1"/>
          </p:cNvSpPr>
          <p:nvPr/>
        </p:nvSpPr>
        <p:spPr bwMode="auto">
          <a:xfrm>
            <a:off x="2125663" y="34194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2" name="AutoShape 8"/>
          <p:cNvSpPr>
            <a:spLocks noChangeArrowheads="1"/>
          </p:cNvSpPr>
          <p:nvPr/>
        </p:nvSpPr>
        <p:spPr bwMode="auto">
          <a:xfrm>
            <a:off x="2125663" y="39528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3" name="AutoShape 9"/>
          <p:cNvSpPr>
            <a:spLocks noChangeArrowheads="1"/>
          </p:cNvSpPr>
          <p:nvPr/>
        </p:nvSpPr>
        <p:spPr bwMode="auto">
          <a:xfrm>
            <a:off x="2125663" y="44862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4" name="Text Box 10"/>
          <p:cNvSpPr txBox="1">
            <a:spLocks noChangeArrowheads="1"/>
          </p:cNvSpPr>
          <p:nvPr/>
        </p:nvSpPr>
        <p:spPr bwMode="auto">
          <a:xfrm>
            <a:off x="3352800" y="3276600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53265" name="Text Box 12"/>
          <p:cNvSpPr txBox="1">
            <a:spLocks noChangeArrowheads="1"/>
          </p:cNvSpPr>
          <p:nvPr/>
        </p:nvSpPr>
        <p:spPr bwMode="auto">
          <a:xfrm>
            <a:off x="6011863" y="3276600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6011863" y="3810000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53267" name="Text Box 15"/>
          <p:cNvSpPr txBox="1">
            <a:spLocks noChangeArrowheads="1"/>
          </p:cNvSpPr>
          <p:nvPr/>
        </p:nvSpPr>
        <p:spPr bwMode="auto">
          <a:xfrm>
            <a:off x="4792663" y="440055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53268" name="Text Box 16"/>
          <p:cNvSpPr txBox="1">
            <a:spLocks noChangeArrowheads="1"/>
          </p:cNvSpPr>
          <p:nvPr/>
        </p:nvSpPr>
        <p:spPr bwMode="auto">
          <a:xfrm>
            <a:off x="6170613" y="4400550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53269" name="AutoShape 17"/>
          <p:cNvCxnSpPr>
            <a:cxnSpLocks noChangeShapeType="1"/>
            <a:stCxn id="53264" idx="3"/>
            <a:endCxn id="53253" idx="1"/>
          </p:cNvCxnSpPr>
          <p:nvPr/>
        </p:nvCxnSpPr>
        <p:spPr bwMode="auto">
          <a:xfrm>
            <a:off x="4349750" y="3509963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0" name="Text Box 18"/>
          <p:cNvSpPr txBox="1">
            <a:spLocks noChangeArrowheads="1"/>
          </p:cNvSpPr>
          <p:nvPr/>
        </p:nvSpPr>
        <p:spPr bwMode="auto">
          <a:xfrm>
            <a:off x="3344863" y="381000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53271" name="AutoShape 19"/>
          <p:cNvCxnSpPr>
            <a:cxnSpLocks noChangeShapeType="1"/>
            <a:stCxn id="53270" idx="3"/>
            <a:endCxn id="53250" idx="1"/>
          </p:cNvCxnSpPr>
          <p:nvPr/>
        </p:nvCxnSpPr>
        <p:spPr bwMode="auto">
          <a:xfrm>
            <a:off x="4530725" y="4043363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2" name="AutoShape 20"/>
          <p:cNvCxnSpPr>
            <a:cxnSpLocks noChangeShapeType="1"/>
            <a:stCxn id="53250" idx="3"/>
            <a:endCxn id="53266" idx="1"/>
          </p:cNvCxnSpPr>
          <p:nvPr/>
        </p:nvCxnSpPr>
        <p:spPr bwMode="auto">
          <a:xfrm>
            <a:off x="5597525" y="4043363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1"/>
          <p:cNvCxnSpPr>
            <a:cxnSpLocks noChangeShapeType="1"/>
            <a:stCxn id="53267" idx="3"/>
            <a:endCxn id="53268" idx="1"/>
          </p:cNvCxnSpPr>
          <p:nvPr/>
        </p:nvCxnSpPr>
        <p:spPr bwMode="auto">
          <a:xfrm>
            <a:off x="5978525" y="4633913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4" name="AutoShape 22"/>
          <p:cNvCxnSpPr>
            <a:cxnSpLocks noChangeShapeType="1"/>
            <a:stCxn id="53253" idx="3"/>
            <a:endCxn id="53265" idx="1"/>
          </p:cNvCxnSpPr>
          <p:nvPr/>
        </p:nvCxnSpPr>
        <p:spPr bwMode="auto">
          <a:xfrm>
            <a:off x="5576888" y="3509963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5" name="Text Box 23"/>
          <p:cNvSpPr txBox="1">
            <a:spLocks noChangeArrowheads="1"/>
          </p:cNvSpPr>
          <p:nvPr/>
        </p:nvSpPr>
        <p:spPr bwMode="auto">
          <a:xfrm>
            <a:off x="3344863" y="4410075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53276" name="AutoShape 24"/>
          <p:cNvCxnSpPr>
            <a:cxnSpLocks noChangeShapeType="1"/>
            <a:stCxn id="53275" idx="3"/>
            <a:endCxn id="53267" idx="1"/>
          </p:cNvCxnSpPr>
          <p:nvPr/>
        </p:nvCxnSpPr>
        <p:spPr bwMode="auto">
          <a:xfrm flipV="1">
            <a:off x="4497388" y="4633913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7" name="AutoShape 36"/>
          <p:cNvSpPr>
            <a:spLocks noChangeArrowheads="1"/>
          </p:cNvSpPr>
          <p:nvPr/>
        </p:nvSpPr>
        <p:spPr bwMode="auto">
          <a:xfrm>
            <a:off x="1934478" y="5274271"/>
            <a:ext cx="5014706" cy="689372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/>
              <a:t>Η τυπική συγχώνευση θα τα δώσει</a:t>
            </a:r>
            <a:endParaRPr lang="en-US" dirty="0"/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152400" y="6172200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chemeClr val="accent6"/>
              </a:buClr>
              <a:buFont typeface="Wingdings" pitchFamily="-112" charset="2"/>
              <a:buChar char="§"/>
            </a:pPr>
            <a:r>
              <a:rPr lang="el-GR" sz="1800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itchFamily="-112" charset="-128"/>
              </a:rPr>
              <a:t>Πως μπορούμε να το χρησιμοποιήσουμε ως ένα </a:t>
            </a:r>
            <a:r>
              <a:rPr lang="el-GR" sz="18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itchFamily="-112" charset="-128"/>
              </a:rPr>
              <a:t>κανονικοποιημένο</a:t>
            </a:r>
            <a:r>
              <a:rPr lang="el-GR" sz="1800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itchFamily="-112" charset="-128"/>
              </a:rPr>
              <a:t> μέσω επικάλυψης; </a:t>
            </a:r>
            <a:endParaRPr lang="en-US" sz="1800" i="1" dirty="0" smtClean="0">
              <a:solidFill>
                <a:srgbClr val="F79646">
                  <a:lumMod val="75000"/>
                </a:srgbClr>
              </a:solidFill>
              <a:latin typeface="Calibri"/>
              <a:ea typeface="ＭＳ Ｐゴシック" pitchFamily="-112" charset="-128"/>
            </a:endParaRPr>
          </a:p>
        </p:txBody>
      </p: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352800" y="3276600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352800" y="3810000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352800" y="4419600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800600" y="4419600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19800" y="3276600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019800" y="3810000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172200" y="44196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52800" y="3810000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800600" y="4419600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2" grpId="0" animBg="1"/>
      <p:bldP spid="43" grpId="0" animBg="1"/>
      <p:bldP spid="43" grpId="1" animBg="1"/>
      <p:bldP spid="51" grpId="0" animBg="1"/>
      <p:bldP spid="1339429" grpId="0" autoUpdateAnimBg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Μια δυνατότητα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συντελεστής </a:t>
            </a:r>
            <a:r>
              <a:rPr lang="en-US" dirty="0" err="1" smtClean="0"/>
              <a:t>Jaccard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267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Συνήθης μέτρηση της  επικάλυψης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Έστω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δύο σύνολα, 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ορίζεται </a:t>
            </a:r>
            <a:r>
              <a:rPr lang="el-GR" dirty="0" smtClean="0">
                <a:ea typeface="ＭＳ Ｐゴシック" pitchFamily="-112" charset="-128"/>
              </a:rPr>
              <a:t>ως: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Ίσος με</a:t>
            </a:r>
            <a:r>
              <a:rPr lang="en-US" dirty="0" smtClean="0">
                <a:ea typeface="ＭＳ Ｐゴシック" pitchFamily="-112" charset="-128"/>
              </a:rPr>
              <a:t> 1 </a:t>
            </a:r>
            <a:r>
              <a:rPr lang="el-GR" dirty="0" smtClean="0">
                <a:ea typeface="ＭＳ Ｐゴシック" pitchFamily="-112" charset="-128"/>
              </a:rPr>
              <a:t>όταν τα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έχουν τα ίδια στοιχεία και 0 όταν είναι </a:t>
            </a:r>
            <a:r>
              <a:rPr lang="el-GR" dirty="0" smtClean="0">
                <a:ea typeface="ＭＳ Ｐゴシック" pitchFamily="-112" charset="-128"/>
              </a:rPr>
              <a:t>ξένα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Τα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δε χρειάζεται να έχουν το ίδιο </a:t>
            </a:r>
            <a:r>
              <a:rPr lang="el-GR" dirty="0" smtClean="0">
                <a:ea typeface="ＭＳ Ｐゴシック" pitchFamily="-112" charset="-128"/>
              </a:rPr>
              <a:t>μέγεθος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Πάντα </a:t>
            </a:r>
            <a:r>
              <a:rPr lang="el-GR" dirty="0" smtClean="0">
                <a:ea typeface="ＭＳ Ｐゴシック" pitchFamily="-112" charset="-128"/>
              </a:rPr>
              <a:t>μεταξύ του 0 και του </a:t>
            </a:r>
            <a:r>
              <a:rPr lang="el-GR" dirty="0" smtClean="0">
                <a:ea typeface="ＭＳ Ｐゴシック" pitchFamily="-112" charset="-128"/>
              </a:rPr>
              <a:t>1</a:t>
            </a:r>
            <a:endParaRPr lang="el-GR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l-GR" dirty="0" smtClean="0">
                <a:ea typeface="ＭＳ Ｐゴシック" pitchFamily="-112" charset="-128"/>
              </a:rPr>
              <a:t>κατώφλι καθορίζει αν υπάρχει ταίριασμα, πχ.,  αν </a:t>
            </a:r>
            <a:r>
              <a:rPr lang="en-US" dirty="0" smtClean="0">
                <a:ea typeface="ＭＳ Ｐゴシック" pitchFamily="-112" charset="-128"/>
              </a:rPr>
              <a:t>J.C. &gt; 0.8, </a:t>
            </a:r>
            <a:r>
              <a:rPr lang="el-GR" dirty="0" smtClean="0">
                <a:ea typeface="ＭＳ Ｐゴシック" pitchFamily="-112" charset="-128"/>
              </a:rPr>
              <a:t>τότε ταίριασμα</a:t>
            </a:r>
            <a:endParaRPr lang="en-US" dirty="0" smtClean="0">
              <a:ea typeface="ＭＳ Ｐゴシック" pitchFamily="-112" charset="-128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895600" y="2895600"/>
          <a:ext cx="27352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977476" imgH="253890" progId="Equation.3">
                  <p:embed/>
                </p:oleObj>
              </mc:Choice>
              <mc:Fallback>
                <p:oleObj name="Equation" r:id="rId3" imgW="977476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95600"/>
                        <a:ext cx="27352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0945" y="6005110"/>
            <a:ext cx="872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Πως το υπολογίζουμε αποδοτικά στην περίπτωση των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γραμμάτων;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762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(vocabulary)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: το σύνολο των όρων</a:t>
            </a:r>
            <a:endParaRPr lang="en-US" sz="24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Λεξικό (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dictionary)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μια δομή για την αποθήκευση του λεξιλογίου</a:t>
            </a:r>
          </a:p>
          <a:p>
            <a:pPr eaLnBrk="1" hangingPunct="1">
              <a:buNone/>
            </a:pPr>
            <a:endParaRPr lang="en-US" sz="8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 smtClean="0">
                <a:solidFill>
                  <a:schemeClr val="tx2"/>
                </a:solidFill>
                <a:ea typeface="ＭＳ Ｐゴシック" pitchFamily="-112" charset="-128"/>
              </a:rPr>
              <a:t>Πως αποθηκεύουμε ένα λεξικό στη μνήμη αποδοτικά;</a:t>
            </a:r>
            <a:endParaRPr lang="en-US" sz="2400" i="1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 smtClean="0">
                <a:solidFill>
                  <a:schemeClr val="tx2"/>
                </a:solidFill>
                <a:ea typeface="ＭＳ Ｐゴシック" pitchFamily="-112" charset="-128"/>
              </a:rPr>
              <a:t>Πως το χρησιμοποιούμε;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Κείμενο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I flew </a:t>
            </a:r>
            <a:r>
              <a:rPr lang="en-US" b="1" i="1" u="sng" dirty="0" smtClean="0">
                <a:ea typeface="ＭＳ Ｐゴシック" pitchFamily="-112" charset="-128"/>
              </a:rPr>
              <a:t>from</a:t>
            </a:r>
            <a:r>
              <a:rPr lang="en-US" b="1" i="1" dirty="0" smtClean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 smtClean="0">
                <a:ea typeface="ＭＳ Ｐゴシック" pitchFamily="-112" charset="-128"/>
              </a:rPr>
              <a:t>“flew </a:t>
            </a:r>
            <a:r>
              <a:rPr lang="en-US" b="1" i="1" u="sng" dirty="0" smtClean="0">
                <a:ea typeface="ＭＳ Ｐゴシック" pitchFamily="-112" charset="-128"/>
              </a:rPr>
              <a:t>form</a:t>
            </a:r>
            <a:r>
              <a:rPr lang="en-US" b="1" i="1" dirty="0" smtClean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θέλαμε να απαντήσουμε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	Did you mean “</a:t>
            </a:r>
            <a:r>
              <a:rPr lang="en-US" b="1" i="1" dirty="0" smtClean="0">
                <a:ea typeface="ＭＳ Ｐゴシック" pitchFamily="-112" charset="-128"/>
              </a:rPr>
              <a:t>flew from Heathrow</a:t>
            </a:r>
            <a:r>
              <a:rPr lang="en-US" dirty="0" smtClean="0">
                <a:ea typeface="ＭＳ Ｐゴシック" pitchFamily="-112" charset="-128"/>
              </a:rPr>
              <a:t>”?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Γιατί δεν υπήρχαν έγγραφα που να ταιριάζουν το ερώτημα φράση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Πρώτη ιδέα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από κάθε όρο του ερωτήματος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Δοκίμασε όλες τις πιθανές φράσεις που προκύπτουν κρατώντας κάθε φορά μια λέξη σταθερή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flew from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r>
              <a:rPr lang="en-US" sz="1800" b="1" i="1" dirty="0" smtClean="0">
                <a:ea typeface="ＭＳ Ｐゴシック" pitchFamily="-112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fled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flea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400" dirty="0" smtClean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Εναλλακτική Προσέγγιση</a:t>
            </a:r>
          </a:p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Ψάξε τα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5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 θέματα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Θέλουμε να δούμε διαφορετικές απαντήσεις στο </a:t>
            </a:r>
            <a:r>
              <a:rPr lang="en-US" dirty="0" smtClean="0">
                <a:ea typeface="ＭＳ Ｐゴシック" pitchFamily="-112" charset="-128"/>
              </a:rPr>
              <a:t>“Did you mean?”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Ποιες θα επιλέξουμε να παρουσιάσουμε στο χρήστη;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Αυτή που εμφανίζεται στα περισσότερα έγγραφα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Ανάλυση του </a:t>
            </a:r>
            <a:r>
              <a:rPr lang="en-US" dirty="0" smtClean="0">
                <a:ea typeface="ＭＳ Ｐゴシック" pitchFamily="-112" charset="-128"/>
              </a:rPr>
              <a:t>Query log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9624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ΦΩΝΗΤΙΚΗ ΔΙΟΡΘΩΣΗ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Soundex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Soundex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849" y="2554307"/>
            <a:ext cx="7848600" cy="2743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Κλάση </a:t>
            </a:r>
            <a:r>
              <a:rPr lang="el-GR" dirty="0" err="1" smtClean="0">
                <a:ea typeface="ＭＳ Ｐゴシック" pitchFamily="-112" charset="-128"/>
              </a:rPr>
              <a:t>ευριστικών</a:t>
            </a:r>
            <a:r>
              <a:rPr lang="el-GR" dirty="0" smtClean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ισοδύναμα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err="1" smtClean="0">
                <a:ea typeface="ＭＳ Ｐゴシック" pitchFamily="-112" charset="-128"/>
              </a:rPr>
              <a:t>chebyshev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 smtClean="0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n-US" b="1" i="1" dirty="0" smtClean="0">
              <a:ea typeface="ＭＳ Ｐゴシック" pitchFamily="-112" charset="-128"/>
              <a:sym typeface="Symbol" pitchFamily="-112" charset="2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Προτάθηκε από το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U.S. census … 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το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1918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 (για ονόματα από </a:t>
            </a:r>
            <a:r>
              <a:rPr lang="el-GR" dirty="0" err="1" smtClean="0">
                <a:ea typeface="ＭＳ Ｐゴシック" pitchFamily="-112" charset="-128"/>
                <a:sym typeface="Symbol" pitchFamily="-112" charset="2"/>
              </a:rPr>
              <a:t>εγληματίες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!)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</a:t>
            </a:r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766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Φωνητική διόρθωση</a:t>
            </a:r>
            <a:r>
              <a:rPr lang="el-GR" sz="2800" dirty="0" smtClean="0">
                <a:latin typeface="+mn-lt"/>
              </a:rPr>
              <a:t>: ερώτημα που «ακούγεται» όπως ο σωστός όρος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355" y="5410200"/>
            <a:ext cx="816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Βασική ιδέα: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“phonetic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hash”: </a:t>
            </a:r>
            <a:r>
              <a:rPr lang="el-GR" sz="2800" dirty="0" smtClean="0">
                <a:latin typeface="+mn-lt"/>
              </a:rPr>
              <a:t>όροι που «ακούγονται» ίδιοι κατακερματίζονται στην ίδια θέση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8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</a:rPr>
              <a:t>Soundex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τυπικός αλγόριθμος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Μετέτρεψε κάθε </a:t>
            </a:r>
            <a:r>
              <a:rPr lang="en-US" dirty="0" smtClean="0">
                <a:ea typeface="ＭＳ Ｐゴシック" pitchFamily="-112" charset="-128"/>
              </a:rPr>
              <a:t>token </a:t>
            </a:r>
            <a:r>
              <a:rPr lang="el-GR" dirty="0" smtClean="0">
                <a:ea typeface="ＭＳ Ｐゴシック" pitchFamily="-112" charset="-128"/>
              </a:rPr>
              <a:t>προς δεικτοδότηση σε μια μορφή 4-χαρακτήρων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ίδιο και για τους όρους του ερωτήματος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Κατασκεύασε </a:t>
            </a:r>
            <a:r>
              <a:rPr lang="el-GR" dirty="0" smtClean="0">
                <a:ea typeface="ＭＳ Ｐゴシック" pitchFamily="-112" charset="-128"/>
              </a:rPr>
              <a:t>ένα ανεστραμμένο ευρετήριο από </a:t>
            </a:r>
            <a:r>
              <a:rPr lang="el-GR" dirty="0" smtClean="0">
                <a:ea typeface="ＭＳ Ｐゴシック" pitchFamily="-112" charset="-128"/>
              </a:rPr>
              <a:t>αυτούς τους 4-χαρακτήρες στον αρχικό όρο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l-GR" dirty="0" smtClean="0">
                <a:ea typeface="ＭＳ Ｐゴシック" pitchFamily="-112" charset="-128"/>
              </a:rPr>
              <a:t>ψάξε στο ευρετήριο τις μειωμένες μορφές 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όταν το ερώτημα χρειάζεται φωνητικό ταίριασμα</a:t>
            </a:r>
            <a:r>
              <a:rPr lang="el-GR" dirty="0" smtClean="0">
                <a:ea typeface="ＭＳ Ｐゴシック" pitchFamily="-112" charset="-128"/>
              </a:rPr>
              <a:t>) </a:t>
            </a:r>
          </a:p>
          <a:p>
            <a:pPr eaLnBrk="1" hangingPunct="1"/>
            <a:endParaRPr lang="el-GR" sz="1600" u="sng" dirty="0" smtClean="0">
              <a:solidFill>
                <a:schemeClr val="folHlink"/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3200" u="sng" dirty="0" smtClean="0">
                <a:solidFill>
                  <a:schemeClr val="folHlink"/>
                </a:solidFill>
                <a:ea typeface="ＭＳ Ｐゴシック" pitchFamily="-112" charset="-128"/>
              </a:rPr>
              <a:t>http://www.creativyst.com/Doc/Articles/SoundEx1/SoundEx1.htm#Top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</a:rPr>
              <a:t>Soundex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τυπικός αλγόριθμος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Κράτησε τον πρώτο χαρακτήρα της λέξης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Μετάτρεψε όλες τις εμφανίσεις των παρακάτω όρων σε </a:t>
            </a:r>
            <a:r>
              <a:rPr lang="en-US" dirty="0" smtClean="0">
                <a:ea typeface="ＭＳ Ｐゴシック" pitchFamily="-112" charset="-128"/>
              </a:rPr>
              <a:t>'0' (zero):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  'A', E', 'I', 'O', 'U', 'H', 'W', 'Y'.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Άλλαξε τα γράμματα σε αριθμούς ως ακολούθως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B, F, P, V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1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C, G, J, K, Q, S, X, Z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2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D, T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3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L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4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M, N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5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R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6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</a:rPr>
              <a:t>Soundex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συνέχεια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ζεύγη συνεχόμενων αριθμών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υπομένοντα 0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Πρόσθεσε 0 στο τέλος και επέστρεψε τις τέσσερις πρώτες θέσεις που θα είναι της μορφής </a:t>
            </a:r>
            <a:r>
              <a:rPr lang="en-US" dirty="0" smtClean="0">
                <a:ea typeface="ＭＳ Ｐゴシック" pitchFamily="-112" charset="-128"/>
              </a:rPr>
              <a:t>&lt;uppercase letter&gt; &lt;digit&gt; &lt;digit&gt; &lt;digit&gt;. </a:t>
            </a:r>
          </a:p>
          <a:p>
            <a:pPr marL="495300" indent="-49530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smtClean="0">
                <a:ea typeface="ＭＳ Ｐゴシック" pitchFamily="-112" charset="-128"/>
              </a:rPr>
              <a:t>Herman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γίνεται</a:t>
            </a:r>
            <a:r>
              <a:rPr lang="en-US" dirty="0" smtClean="0">
                <a:ea typeface="ＭＳ Ｐゴシック" pitchFamily="-112" charset="-128"/>
              </a:rPr>
              <a:t> H655.</a:t>
            </a:r>
          </a:p>
          <a:p>
            <a:pPr marL="495300" indent="-495300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752600" y="4876800"/>
            <a:ext cx="4728346" cy="689372"/>
          </a:xfrm>
          <a:prstGeom prst="upArrowCallout">
            <a:avLst>
              <a:gd name="adj1" fmla="val 227200"/>
              <a:gd name="adj2" fmla="val 2272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n-US" b="1" i="1" dirty="0" err="1">
                <a:latin typeface="+mn-lt"/>
              </a:rPr>
              <a:t>hermann</a:t>
            </a:r>
            <a:r>
              <a:rPr lang="en-US" dirty="0"/>
              <a:t> </a:t>
            </a:r>
            <a:r>
              <a:rPr lang="el-GR" dirty="0" smtClean="0"/>
              <a:t>δίνει τον ίδιο κωδικό;</a:t>
            </a:r>
            <a:endParaRPr lang="en-US" dirty="0"/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3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Μια απλοϊκή λύση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3435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array of </a:t>
            </a:r>
            <a:r>
              <a:rPr lang="en-US" dirty="0" err="1" smtClean="0">
                <a:ea typeface="ＭＳ Ｐゴシック" pitchFamily="-112" charset="-128"/>
              </a:rPr>
              <a:t>struct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        char[20]   </a:t>
            </a:r>
            <a:r>
              <a:rPr lang="en-US" sz="2400" dirty="0" err="1" smtClean="0">
                <a:ea typeface="ＭＳ Ｐゴシック" pitchFamily="-112" charset="-128"/>
              </a:rPr>
              <a:t>int</a:t>
            </a:r>
            <a:r>
              <a:rPr lang="en-US" sz="2400" dirty="0" smtClean="0">
                <a:ea typeface="ＭＳ Ｐゴシック" pitchFamily="-112" charset="-128"/>
              </a:rPr>
              <a:t>                   Postings *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        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20 bytes   4/8 bytes        4/8 bytes  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638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</a:rPr>
              <a:t>Πως αναζητούμε έναν όρο (λήμμα) στο λεξικό γρήγορα κατά την εκτέλεση του ερωτήματος; 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357E69"/>
              </a:buClr>
              <a:buFont typeface="Wingdings" pitchFamily="-112" charset="2"/>
              <a:buChar char="§"/>
            </a:pPr>
            <a:r>
              <a:rPr lang="el-GR" sz="200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+mn-cs"/>
              </a:rPr>
              <a:t>ο όρος είναι το </a:t>
            </a:r>
            <a:r>
              <a:rPr lang="el-GR" sz="2000" dirty="0" smtClean="0">
                <a:solidFill>
                  <a:srgbClr val="FF0000"/>
                </a:solidFill>
                <a:latin typeface="Calibri"/>
                <a:ea typeface="ＭＳ Ｐゴシック" pitchFamily="-112" charset="-128"/>
                <a:cs typeface="+mn-cs"/>
              </a:rPr>
              <a:t>κλειδί</a:t>
            </a:r>
            <a:r>
              <a:rPr lang="el-GR" sz="2000" dirty="0" smtClean="0">
                <a:solidFill>
                  <a:srgbClr val="00A000"/>
                </a:solidFill>
                <a:latin typeface="Calibri"/>
                <a:ea typeface="ＭＳ Ｐゴシック" pitchFamily="-112" charset="-128"/>
                <a:cs typeface="+mn-cs"/>
              </a:rPr>
              <a:t> </a:t>
            </a:r>
            <a:r>
              <a:rPr lang="el-GR" sz="200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+mn-cs"/>
              </a:rPr>
              <a:t>(σε ορολογία δομών δεδομένων)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γενικών ερωτημάτων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20000" cy="2514600"/>
          </a:xfrm>
        </p:spPr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Θεωρείστε το ερώτημα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  <a:r>
              <a:rPr lang="en-US" b="1" i="1" dirty="0" smtClean="0">
                <a:ea typeface="ＭＳ Ｐゴシック" pitchFamily="-112" charset="-128"/>
              </a:rPr>
              <a:t>se*ate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fil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er</a:t>
            </a:r>
            <a:endParaRPr lang="en-US" b="1" i="1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	Μπορεί να οδηγήσει στην εκτέλεση πολλών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ερωτημάτων (πιθανοί συνδυασμοί όρων)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λαθών στο ερώτημα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64997" cy="4495800"/>
          </a:xfrm>
        </p:spPr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Βασική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έμφαση στα ερωτήματα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το ερώτημα </a:t>
            </a:r>
            <a:r>
              <a:rPr lang="en-US" b="1" i="1" dirty="0" smtClean="0">
                <a:ea typeface="ＭＳ Ｐゴシック" pitchFamily="-112" charset="-128"/>
              </a:rPr>
              <a:t>Alanis </a:t>
            </a:r>
            <a:r>
              <a:rPr lang="en-US" b="1" i="1" dirty="0" err="1" smtClean="0">
                <a:ea typeface="ＭＳ Ｐゴシック" pitchFamily="-112" charset="-128"/>
              </a:rPr>
              <a:t>Morisett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Μπορεί είτε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ανακτήσουμε τα έγγραφα που έχουν δεικτοδοτηθεί κάτω από τη σωστή ορθογραφία, Ή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επιστρέψουμε διάφορα προτεινόμενα ερωτήματα με σωστή ορθογραφία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i="1" dirty="0" smtClean="0">
                <a:ea typeface="ＭＳ Ｐゴシック" pitchFamily="-112" charset="-128"/>
              </a:rPr>
              <a:t>Did you mean … ?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810000"/>
          </a:xfrm>
        </p:spPr>
        <p:txBody>
          <a:bodyPr/>
          <a:lstStyle/>
          <a:p>
            <a:pPr eaLnBrk="1" hangingPunct="1">
              <a:buNone/>
            </a:pPr>
            <a:endParaRPr lang="en-US" sz="8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solidFill>
                  <a:schemeClr val="tx2"/>
                </a:solidFill>
                <a:ea typeface="ＭＳ Ｐゴシック" pitchFamily="-112" charset="-128"/>
              </a:rPr>
              <a:t>Κριτήρια για την επιλογή δομής:</a:t>
            </a:r>
          </a:p>
          <a:p>
            <a:pPr eaLnBrk="1" hangingPunct="1"/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Αποδοτική αναζήτηση ενός όρου (κλειδιού) στο λεξικό.</a:t>
            </a:r>
          </a:p>
          <a:p>
            <a:pPr eaLnBrk="1" hangingPunct="1"/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Σχετικές συχνότητες προσπέλασης των κλειδιών (πιο γρήγορα οι συχνοί όροι;)</a:t>
            </a:r>
          </a:p>
          <a:p>
            <a:pPr eaLnBrk="1" hangingPunct="1"/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Πόσοι είναι οι όροι (κλειδιά), </a:t>
            </a:r>
          </a:p>
          <a:p>
            <a:pPr eaLnBrk="1" hangingPunct="1"/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Είναι στατικό ή έχουμε συχνά εισαγωγές/διαγραφές όρων ή και τροποποιήσεις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-112" charset="-128"/>
              </a:rPr>
              <a:t>;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 Μόνο εισαγωγές 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-112" charset="-128"/>
              </a:rPr>
              <a:t>(insert only – append only)</a:t>
            </a:r>
            <a:endParaRPr lang="el-GR" sz="2400" dirty="0" smtClean="0">
              <a:solidFill>
                <a:schemeClr val="tx2"/>
              </a:solidFill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το Λεξικό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επιλογές: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Πίνακες Κατακερματισμού (</a:t>
            </a:r>
            <a:r>
              <a:rPr lang="en-US" dirty="0" err="1" smtClean="0">
                <a:ea typeface="ＭＳ Ｐゴシック" pitchFamily="-112" charset="-128"/>
              </a:rPr>
              <a:t>Hashtables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Δέντρα (</a:t>
            </a:r>
            <a:r>
              <a:rPr lang="en-US" dirty="0" smtClean="0">
                <a:ea typeface="ＭＳ Ｐゴシック" pitchFamily="-112" charset="-128"/>
              </a:rPr>
              <a:t>Trees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Μερικά Συστήματα Ανάκτησης Πληροφορίας χρησιμοποιούν πίνακες κατακερματισμού άλλα δέντρα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Πίνακες Κατακερματισμού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r>
              <a:rPr lang="el-GR" sz="4000" dirty="0" smtClean="0">
                <a:ea typeface="ＭＳ Ｐゴシック" pitchFamily="-112" charset="-128"/>
              </a:rPr>
              <a:t>+:</a:t>
            </a:r>
            <a:endParaRPr lang="en-US" sz="4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 smtClean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4000" dirty="0">
                <a:ea typeface="ＭＳ Ｐゴシック" pitchFamily="-112" charset="-128"/>
              </a:rPr>
              <a:t>- </a:t>
            </a:r>
            <a:r>
              <a:rPr lang="en-US" sz="4000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judgment/</a:t>
            </a:r>
            <a:r>
              <a:rPr lang="en-US" dirty="0" err="1" smtClean="0">
                <a:ea typeface="ＭＳ Ｐゴシック" pitchFamily="-112" charset="-128"/>
              </a:rPr>
              <a:t>judgement</a:t>
            </a:r>
            <a:r>
              <a:rPr lang="en-US" smtClean="0">
                <a:ea typeface="ＭＳ Ｐゴシック" pitchFamily="-112" charset="-128"/>
              </a:rPr>
              <a:t>, </a:t>
            </a:r>
            <a:r>
              <a:rPr lang="en-US" i="1" smtClean="0"/>
              <a:t>resume</a:t>
            </a:r>
            <a:r>
              <a:rPr lang="en-US" smtClean="0"/>
              <a:t> </a:t>
            </a:r>
            <a:r>
              <a:rPr lang="en-US" dirty="0" smtClean="0"/>
              <a:t>vs. </a:t>
            </a:r>
            <a:r>
              <a:rPr lang="en-US" i="1" dirty="0" smtClean="0"/>
              <a:t>r</a:t>
            </a:r>
            <a:r>
              <a:rPr lang="en-US" i="1" dirty="0" smtClean="0">
                <a:cs typeface="Calibri"/>
              </a:rPr>
              <a:t>é</a:t>
            </a:r>
            <a:r>
              <a:rPr lang="en-US" i="1" dirty="0" smtClean="0"/>
              <a:t>sum</a:t>
            </a:r>
            <a:r>
              <a:rPr lang="en-US" i="1" dirty="0" smtClean="0">
                <a:cs typeface="Calibri"/>
              </a:rPr>
              <a:t>é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57200" y="1524000"/>
            <a:ext cx="8305800" cy="5200684"/>
            <a:chOff x="76200" y="1458913"/>
            <a:chExt cx="8991600" cy="5429495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>
              <a:off x="4267200" y="14589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Root</a:t>
              </a:r>
            </a:p>
          </p:txBody>
        </p:sp>
        <p:sp>
          <p:nvSpPr>
            <p:cNvPr id="25617" name="Oval 23"/>
            <p:cNvSpPr>
              <a:spLocks noChangeArrowheads="1"/>
            </p:cNvSpPr>
            <p:nvPr/>
          </p:nvSpPr>
          <p:spPr bwMode="auto">
            <a:xfrm>
              <a:off x="76200" y="55737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 rot="17400000">
              <a:off x="-114572" y="6218483"/>
              <a:ext cx="1035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" pitchFamily="-112" charset="0"/>
                </a:rPr>
                <a:t>aardvark</a:t>
              </a:r>
            </a:p>
          </p:txBody>
        </p:sp>
        <p:sp>
          <p:nvSpPr>
            <p:cNvPr id="25646" name="Text Box 58"/>
            <p:cNvSpPr txBox="1">
              <a:spLocks noChangeArrowheads="1"/>
            </p:cNvSpPr>
            <p:nvPr/>
          </p:nvSpPr>
          <p:spPr bwMode="auto">
            <a:xfrm rot="-4200000">
              <a:off x="2488406" y="6266657"/>
              <a:ext cx="9286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huygens</a:t>
              </a:r>
            </a:p>
          </p:txBody>
        </p:sp>
        <p:sp>
          <p:nvSpPr>
            <p:cNvPr id="25649" name="Text Box 61"/>
            <p:cNvSpPr txBox="1">
              <a:spLocks noChangeArrowheads="1"/>
            </p:cNvSpPr>
            <p:nvPr/>
          </p:nvSpPr>
          <p:spPr bwMode="auto">
            <a:xfrm rot="-4200000">
              <a:off x="5360987" y="6213476"/>
              <a:ext cx="822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sickle</a:t>
              </a:r>
            </a:p>
          </p:txBody>
        </p:sp>
        <p:sp>
          <p:nvSpPr>
            <p:cNvPr id="25650" name="Text Box 62"/>
            <p:cNvSpPr txBox="1">
              <a:spLocks noChangeArrowheads="1"/>
            </p:cNvSpPr>
            <p:nvPr/>
          </p:nvSpPr>
          <p:spPr bwMode="auto">
            <a:xfrm rot="-4200000">
              <a:off x="8463757" y="6160294"/>
              <a:ext cx="715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zygot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04800" y="1671638"/>
              <a:ext cx="8763000" cy="4359275"/>
              <a:chOff x="304800" y="1671638"/>
              <a:chExt cx="8763000" cy="4359275"/>
            </a:xfrm>
          </p:grpSpPr>
          <p:sp>
            <p:nvSpPr>
              <p:cNvPr id="25603" name="Oval 4"/>
              <p:cNvSpPr>
                <a:spLocks noChangeArrowheads="1"/>
              </p:cNvSpPr>
              <p:nvPr/>
            </p:nvSpPr>
            <p:spPr bwMode="auto">
              <a:xfrm>
                <a:off x="63246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4" name="Oval 5"/>
              <p:cNvSpPr>
                <a:spLocks noChangeArrowheads="1"/>
              </p:cNvSpPr>
              <p:nvPr/>
            </p:nvSpPr>
            <p:spPr bwMode="auto">
              <a:xfrm>
                <a:off x="22098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5" name="Oval 6"/>
              <p:cNvSpPr>
                <a:spLocks noChangeArrowheads="1"/>
              </p:cNvSpPr>
              <p:nvPr/>
            </p:nvSpPr>
            <p:spPr bwMode="auto">
              <a:xfrm>
                <a:off x="70104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6" name="Oval 7"/>
              <p:cNvSpPr>
                <a:spLocks noChangeArrowheads="1"/>
              </p:cNvSpPr>
              <p:nvPr/>
            </p:nvSpPr>
            <p:spPr bwMode="auto">
              <a:xfrm>
                <a:off x="27432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7" name="Oval 9"/>
              <p:cNvSpPr>
                <a:spLocks noChangeArrowheads="1"/>
              </p:cNvSpPr>
              <p:nvPr/>
            </p:nvSpPr>
            <p:spPr bwMode="auto">
              <a:xfrm>
                <a:off x="16764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8" name="Oval 10"/>
              <p:cNvSpPr>
                <a:spLocks noChangeArrowheads="1"/>
              </p:cNvSpPr>
              <p:nvPr/>
            </p:nvSpPr>
            <p:spPr bwMode="auto">
              <a:xfrm>
                <a:off x="57150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09" name="AutoShape 12"/>
              <p:cNvCxnSpPr>
                <a:cxnSpLocks noChangeShapeType="1"/>
                <a:stCxn id="25602" idx="3"/>
                <a:endCxn id="25604" idx="0"/>
              </p:cNvCxnSpPr>
              <p:nvPr/>
            </p:nvCxnSpPr>
            <p:spPr bwMode="auto">
              <a:xfrm flipH="1">
                <a:off x="2438400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0" name="AutoShape 14"/>
              <p:cNvCxnSpPr>
                <a:cxnSpLocks noChangeShapeType="1"/>
                <a:stCxn id="25602" idx="5"/>
                <a:endCxn id="25603" idx="0"/>
              </p:cNvCxnSpPr>
              <p:nvPr/>
            </p:nvCxnSpPr>
            <p:spPr bwMode="auto">
              <a:xfrm>
                <a:off x="4657725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1" name="AutoShape 15"/>
              <p:cNvCxnSpPr>
                <a:cxnSpLocks noChangeShapeType="1"/>
                <a:stCxn id="25604" idx="3"/>
                <a:endCxn id="25607" idx="0"/>
              </p:cNvCxnSpPr>
              <p:nvPr/>
            </p:nvCxnSpPr>
            <p:spPr bwMode="auto">
              <a:xfrm flipH="1">
                <a:off x="1905000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2" name="AutoShape 16"/>
              <p:cNvCxnSpPr>
                <a:cxnSpLocks noChangeShapeType="1"/>
                <a:stCxn id="25604" idx="5"/>
                <a:endCxn id="25606" idx="0"/>
              </p:cNvCxnSpPr>
              <p:nvPr/>
            </p:nvCxnSpPr>
            <p:spPr bwMode="auto">
              <a:xfrm>
                <a:off x="2600325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3" name="AutoShape 17"/>
              <p:cNvCxnSpPr>
                <a:cxnSpLocks noChangeShapeType="1"/>
                <a:stCxn id="25603" idx="3"/>
                <a:endCxn id="25608" idx="0"/>
              </p:cNvCxnSpPr>
              <p:nvPr/>
            </p:nvCxnSpPr>
            <p:spPr bwMode="auto">
              <a:xfrm flipH="1">
                <a:off x="5943600" y="2763838"/>
                <a:ext cx="4476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4" name="AutoShape 18"/>
              <p:cNvCxnSpPr>
                <a:cxnSpLocks noChangeShapeType="1"/>
                <a:stCxn id="25603" idx="5"/>
                <a:endCxn id="25605" idx="0"/>
              </p:cNvCxnSpPr>
              <p:nvPr/>
            </p:nvCxnSpPr>
            <p:spPr bwMode="auto">
              <a:xfrm>
                <a:off x="6715125" y="2763838"/>
                <a:ext cx="5238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15" name="Oval 21"/>
              <p:cNvSpPr>
                <a:spLocks noChangeArrowheads="1"/>
              </p:cNvSpPr>
              <p:nvPr/>
            </p:nvSpPr>
            <p:spPr bwMode="auto">
              <a:xfrm>
                <a:off x="6096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16" name="Oval 22"/>
              <p:cNvSpPr>
                <a:spLocks noChangeArrowheads="1"/>
              </p:cNvSpPr>
              <p:nvPr/>
            </p:nvSpPr>
            <p:spPr bwMode="auto">
              <a:xfrm>
                <a:off x="11430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18" name="AutoShape 24"/>
              <p:cNvCxnSpPr>
                <a:cxnSpLocks noChangeShapeType="1"/>
                <a:stCxn id="25615" idx="3"/>
                <a:endCxn id="25617" idx="0"/>
              </p:cNvCxnSpPr>
              <p:nvPr/>
            </p:nvCxnSpPr>
            <p:spPr bwMode="auto">
              <a:xfrm flipH="1">
                <a:off x="3048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9" name="AutoShape 25"/>
              <p:cNvCxnSpPr>
                <a:cxnSpLocks noChangeShapeType="1"/>
                <a:stCxn id="25615" idx="5"/>
                <a:endCxn id="25616" idx="0"/>
              </p:cNvCxnSpPr>
              <p:nvPr/>
            </p:nvCxnSpPr>
            <p:spPr bwMode="auto">
              <a:xfrm>
                <a:off x="10001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0" name="Oval 26"/>
              <p:cNvSpPr>
                <a:spLocks noChangeArrowheads="1"/>
              </p:cNvSpPr>
              <p:nvPr/>
            </p:nvSpPr>
            <p:spPr bwMode="auto">
              <a:xfrm>
                <a:off x="22860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1" name="Oval 27"/>
              <p:cNvSpPr>
                <a:spLocks noChangeArrowheads="1"/>
              </p:cNvSpPr>
              <p:nvPr/>
            </p:nvSpPr>
            <p:spPr bwMode="auto">
              <a:xfrm>
                <a:off x="2819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2" name="Oval 28"/>
              <p:cNvSpPr>
                <a:spLocks noChangeArrowheads="1"/>
              </p:cNvSpPr>
              <p:nvPr/>
            </p:nvSpPr>
            <p:spPr bwMode="auto">
              <a:xfrm>
                <a:off x="1752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3" name="AutoShape 29"/>
              <p:cNvCxnSpPr>
                <a:cxnSpLocks noChangeShapeType="1"/>
                <a:stCxn id="25620" idx="3"/>
                <a:endCxn id="25622" idx="0"/>
              </p:cNvCxnSpPr>
              <p:nvPr/>
            </p:nvCxnSpPr>
            <p:spPr bwMode="auto">
              <a:xfrm flipH="1">
                <a:off x="19812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4" name="AutoShape 30"/>
              <p:cNvCxnSpPr>
                <a:cxnSpLocks noChangeShapeType="1"/>
                <a:stCxn id="25620" idx="5"/>
                <a:endCxn id="25621" idx="0"/>
              </p:cNvCxnSpPr>
              <p:nvPr/>
            </p:nvCxnSpPr>
            <p:spPr bwMode="auto">
              <a:xfrm>
                <a:off x="26765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5" name="Oval 31"/>
              <p:cNvSpPr>
                <a:spLocks noChangeArrowheads="1"/>
              </p:cNvSpPr>
              <p:nvPr/>
            </p:nvSpPr>
            <p:spPr bwMode="auto">
              <a:xfrm>
                <a:off x="64008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6" name="Oval 32"/>
              <p:cNvSpPr>
                <a:spLocks noChangeArrowheads="1"/>
              </p:cNvSpPr>
              <p:nvPr/>
            </p:nvSpPr>
            <p:spPr bwMode="auto">
              <a:xfrm>
                <a:off x="69342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7" name="Oval 33"/>
              <p:cNvSpPr>
                <a:spLocks noChangeArrowheads="1"/>
              </p:cNvSpPr>
              <p:nvPr/>
            </p:nvSpPr>
            <p:spPr bwMode="auto">
              <a:xfrm>
                <a:off x="5867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8" name="AutoShape 34"/>
              <p:cNvCxnSpPr>
                <a:cxnSpLocks noChangeShapeType="1"/>
                <a:stCxn id="25625" idx="3"/>
                <a:endCxn id="25627" idx="0"/>
              </p:cNvCxnSpPr>
              <p:nvPr/>
            </p:nvCxnSpPr>
            <p:spPr bwMode="auto">
              <a:xfrm flipH="1">
                <a:off x="60960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9" name="AutoShape 35"/>
              <p:cNvCxnSpPr>
                <a:cxnSpLocks noChangeShapeType="1"/>
                <a:stCxn id="25625" idx="5"/>
                <a:endCxn id="25626" idx="0"/>
              </p:cNvCxnSpPr>
              <p:nvPr/>
            </p:nvCxnSpPr>
            <p:spPr bwMode="auto">
              <a:xfrm>
                <a:off x="67913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0" name="Oval 36"/>
              <p:cNvSpPr>
                <a:spLocks noChangeArrowheads="1"/>
              </p:cNvSpPr>
              <p:nvPr/>
            </p:nvSpPr>
            <p:spPr bwMode="auto">
              <a:xfrm>
                <a:off x="80772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1" name="Oval 37"/>
              <p:cNvSpPr>
                <a:spLocks noChangeArrowheads="1"/>
              </p:cNvSpPr>
              <p:nvPr/>
            </p:nvSpPr>
            <p:spPr bwMode="auto">
              <a:xfrm>
                <a:off x="8610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2" name="Oval 38"/>
              <p:cNvSpPr>
                <a:spLocks noChangeArrowheads="1"/>
              </p:cNvSpPr>
              <p:nvPr/>
            </p:nvSpPr>
            <p:spPr bwMode="auto">
              <a:xfrm>
                <a:off x="75438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33" name="AutoShape 39"/>
              <p:cNvCxnSpPr>
                <a:cxnSpLocks noChangeShapeType="1"/>
                <a:stCxn id="25630" idx="3"/>
                <a:endCxn id="25632" idx="0"/>
              </p:cNvCxnSpPr>
              <p:nvPr/>
            </p:nvCxnSpPr>
            <p:spPr bwMode="auto">
              <a:xfrm flipH="1">
                <a:off x="77724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34" name="AutoShape 40"/>
              <p:cNvCxnSpPr>
                <a:cxnSpLocks noChangeShapeType="1"/>
                <a:stCxn id="25630" idx="5"/>
                <a:endCxn id="25631" idx="0"/>
              </p:cNvCxnSpPr>
              <p:nvPr/>
            </p:nvCxnSpPr>
            <p:spPr bwMode="auto">
              <a:xfrm>
                <a:off x="84677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5" name="Text Box 41"/>
              <p:cNvSpPr txBox="1">
                <a:spLocks noChangeArrowheads="1"/>
              </p:cNvSpPr>
              <p:nvPr/>
            </p:nvSpPr>
            <p:spPr bwMode="auto">
              <a:xfrm>
                <a:off x="3505200" y="1671638"/>
                <a:ext cx="5349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a-m</a:t>
                </a:r>
              </a:p>
            </p:txBody>
          </p:sp>
          <p:sp>
            <p:nvSpPr>
              <p:cNvPr id="25636" name="Text Box 42"/>
              <p:cNvSpPr txBox="1">
                <a:spLocks noChangeArrowheads="1"/>
              </p:cNvSpPr>
              <p:nvPr/>
            </p:nvSpPr>
            <p:spPr bwMode="auto">
              <a:xfrm>
                <a:off x="4953000" y="1676400"/>
                <a:ext cx="466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n-z</a:t>
                </a:r>
              </a:p>
            </p:txBody>
          </p:sp>
          <p:sp>
            <p:nvSpPr>
              <p:cNvPr id="25637" name="Oval 44"/>
              <p:cNvSpPr>
                <a:spLocks noChangeAspect="1" noChangeArrowheads="1"/>
              </p:cNvSpPr>
              <p:nvPr/>
            </p:nvSpPr>
            <p:spPr bwMode="auto">
              <a:xfrm>
                <a:off x="40386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8" name="Oval 45"/>
              <p:cNvSpPr>
                <a:spLocks noChangeAspect="1" noChangeArrowheads="1"/>
              </p:cNvSpPr>
              <p:nvPr/>
            </p:nvSpPr>
            <p:spPr bwMode="auto">
              <a:xfrm>
                <a:off x="42672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9" name="Oval 46"/>
              <p:cNvSpPr>
                <a:spLocks noChangeAspect="1" noChangeArrowheads="1"/>
              </p:cNvSpPr>
              <p:nvPr/>
            </p:nvSpPr>
            <p:spPr bwMode="auto">
              <a:xfrm>
                <a:off x="44958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0" name="Oval 47"/>
              <p:cNvSpPr>
                <a:spLocks noChangeAspect="1" noChangeArrowheads="1"/>
              </p:cNvSpPr>
              <p:nvPr/>
            </p:nvSpPr>
            <p:spPr bwMode="auto">
              <a:xfrm>
                <a:off x="47244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1" name="Text Box 53"/>
              <p:cNvSpPr txBox="1">
                <a:spLocks noChangeArrowheads="1"/>
              </p:cNvSpPr>
              <p:nvPr/>
            </p:nvSpPr>
            <p:spPr bwMode="auto">
              <a:xfrm>
                <a:off x="1447800" y="2798763"/>
                <a:ext cx="5905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a-hu</a:t>
                </a:r>
              </a:p>
            </p:txBody>
          </p:sp>
          <p:sp>
            <p:nvSpPr>
              <p:cNvPr id="25642" name="Text Box 54"/>
              <p:cNvSpPr txBox="1">
                <a:spLocks noChangeArrowheads="1"/>
              </p:cNvSpPr>
              <p:nvPr/>
            </p:nvSpPr>
            <p:spPr bwMode="auto">
              <a:xfrm>
                <a:off x="2762250" y="2798763"/>
                <a:ext cx="6365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hy-m</a:t>
                </a:r>
              </a:p>
            </p:txBody>
          </p:sp>
          <p:sp>
            <p:nvSpPr>
              <p:cNvPr id="25643" name="Text Box 55"/>
              <p:cNvSpPr txBox="1">
                <a:spLocks noChangeArrowheads="1"/>
              </p:cNvSpPr>
              <p:nvPr/>
            </p:nvSpPr>
            <p:spPr bwMode="auto">
              <a:xfrm>
                <a:off x="5459413" y="2798763"/>
                <a:ext cx="57943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n-sh</a:t>
                </a:r>
              </a:p>
            </p:txBody>
          </p:sp>
          <p:sp>
            <p:nvSpPr>
              <p:cNvPr id="25644" name="Text Box 56"/>
              <p:cNvSpPr txBox="1">
                <a:spLocks noChangeArrowheads="1"/>
              </p:cNvSpPr>
              <p:nvPr/>
            </p:nvSpPr>
            <p:spPr bwMode="auto">
              <a:xfrm>
                <a:off x="7040563" y="2798763"/>
                <a:ext cx="500062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si-z</a:t>
                </a:r>
              </a:p>
            </p:txBody>
          </p:sp>
          <p:sp>
            <p:nvSpPr>
              <p:cNvPr id="25647" name="Line 59"/>
              <p:cNvSpPr>
                <a:spLocks noChangeShapeType="1"/>
              </p:cNvSpPr>
              <p:nvPr/>
            </p:nvSpPr>
            <p:spPr bwMode="auto">
              <a:xfrm flipH="1">
                <a:off x="1371600" y="3668713"/>
                <a:ext cx="3810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48" name="Line 60"/>
              <p:cNvSpPr>
                <a:spLocks noChangeShapeType="1"/>
              </p:cNvSpPr>
              <p:nvPr/>
            </p:nvSpPr>
            <p:spPr bwMode="auto">
              <a:xfrm>
                <a:off x="2057400" y="3668713"/>
                <a:ext cx="3048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1" name="Line 63"/>
              <p:cNvSpPr>
                <a:spLocks noChangeShapeType="1"/>
              </p:cNvSpPr>
              <p:nvPr/>
            </p:nvSpPr>
            <p:spPr bwMode="auto">
              <a:xfrm flipH="1">
                <a:off x="6781800" y="3592513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2" name="Line 64"/>
              <p:cNvSpPr>
                <a:spLocks noChangeShapeType="1"/>
              </p:cNvSpPr>
              <p:nvPr/>
            </p:nvSpPr>
            <p:spPr bwMode="auto">
              <a:xfrm>
                <a:off x="7467600" y="3516313"/>
                <a:ext cx="609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5653" name="Title 5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Δυαδικό δέντρο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Δυαδικό δέντρο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399" y="2286000"/>
            <a:ext cx="808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O(log M), M: </a:t>
            </a:r>
            <a:r>
              <a:rPr lang="el-GR" dirty="0" smtClean="0">
                <a:latin typeface="+mn-lt"/>
              </a:rPr>
              <a:t>αριθμός των όρων</a:t>
            </a:r>
            <a:r>
              <a:rPr lang="en-US" dirty="0" smtClean="0">
                <a:latin typeface="+mn-lt"/>
              </a:rPr>
              <a:t> (</a:t>
            </a:r>
            <a:r>
              <a:rPr lang="el-GR" dirty="0" smtClean="0">
                <a:latin typeface="+mn-lt"/>
              </a:rPr>
              <a:t>το μέγεθος του λεξικού)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προϋποθέτει </a:t>
            </a:r>
            <a:r>
              <a:rPr lang="el-GR" dirty="0" err="1" smtClean="0">
                <a:latin typeface="+mn-lt"/>
              </a:rPr>
              <a:t>ισοζύγιση</a:t>
            </a:r>
            <a:endParaRPr lang="el-GR" dirty="0">
              <a:latin typeface="+mn-lt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63246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4953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2667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102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1242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 rot="-5400000">
            <a:off x="3810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20574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72390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36" name="AutoShape 14"/>
          <p:cNvCxnSpPr>
            <a:cxnSpLocks noChangeShapeType="1"/>
            <a:stCxn id="26626" idx="3"/>
            <a:endCxn id="26629" idx="0"/>
          </p:cNvCxnSpPr>
          <p:nvPr/>
        </p:nvCxnSpPr>
        <p:spPr bwMode="auto">
          <a:xfrm flipH="1">
            <a:off x="2895600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5"/>
          <p:cNvCxnSpPr>
            <a:cxnSpLocks noChangeShapeType="1"/>
            <a:stCxn id="26626" idx="4"/>
            <a:endCxn id="26632" idx="6"/>
          </p:cNvCxnSpPr>
          <p:nvPr/>
        </p:nvCxnSpPr>
        <p:spPr bwMode="auto">
          <a:xfrm>
            <a:off x="40386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8" name="AutoShape 16"/>
          <p:cNvCxnSpPr>
            <a:cxnSpLocks noChangeShapeType="1"/>
            <a:stCxn id="26626" idx="5"/>
            <a:endCxn id="26628" idx="0"/>
          </p:cNvCxnSpPr>
          <p:nvPr/>
        </p:nvCxnSpPr>
        <p:spPr bwMode="auto">
          <a:xfrm>
            <a:off x="4200525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9" name="AutoShape 17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2286000" y="3209925"/>
            <a:ext cx="4476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0" name="AutoShape 18"/>
          <p:cNvCxnSpPr>
            <a:cxnSpLocks noChangeShapeType="1"/>
            <a:stCxn id="26629" idx="5"/>
            <a:endCxn id="26631" idx="0"/>
          </p:cNvCxnSpPr>
          <p:nvPr/>
        </p:nvCxnSpPr>
        <p:spPr bwMode="auto">
          <a:xfrm>
            <a:off x="3057525" y="3209925"/>
            <a:ext cx="2952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1" name="AutoShape 19"/>
          <p:cNvCxnSpPr>
            <a:cxnSpLocks noChangeShapeType="1"/>
            <a:stCxn id="26628" idx="3"/>
            <a:endCxn id="26634" idx="0"/>
          </p:cNvCxnSpPr>
          <p:nvPr/>
        </p:nvCxnSpPr>
        <p:spPr bwMode="auto">
          <a:xfrm flipH="1">
            <a:off x="4572000" y="3209925"/>
            <a:ext cx="447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2" name="AutoShape 20"/>
          <p:cNvCxnSpPr>
            <a:cxnSpLocks noChangeShapeType="1"/>
            <a:stCxn id="26628" idx="4"/>
            <a:endCxn id="26630" idx="0"/>
          </p:cNvCxnSpPr>
          <p:nvPr/>
        </p:nvCxnSpPr>
        <p:spPr bwMode="auto">
          <a:xfrm>
            <a:off x="5181600" y="3276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3" name="AutoShape 21"/>
          <p:cNvCxnSpPr>
            <a:cxnSpLocks noChangeShapeType="1"/>
            <a:stCxn id="26628" idx="5"/>
            <a:endCxn id="26627" idx="0"/>
          </p:cNvCxnSpPr>
          <p:nvPr/>
        </p:nvCxnSpPr>
        <p:spPr bwMode="auto">
          <a:xfrm>
            <a:off x="5343525" y="3209925"/>
            <a:ext cx="1209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4" name="AutoShape 22"/>
          <p:cNvCxnSpPr>
            <a:cxnSpLocks noChangeShapeType="1"/>
            <a:stCxn id="26628" idx="6"/>
            <a:endCxn id="26635" idx="0"/>
          </p:cNvCxnSpPr>
          <p:nvPr/>
        </p:nvCxnSpPr>
        <p:spPr bwMode="auto">
          <a:xfrm>
            <a:off x="5410200" y="3048000"/>
            <a:ext cx="2057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n-US" dirty="0" smtClean="0">
                <a:ea typeface="ＭＳ Ｐゴシック" pitchFamily="-112" charset="-128"/>
              </a:rPr>
              <a:t>: B-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6646" name="Content Placeholder 21"/>
          <p:cNvSpPr>
            <a:spLocks noGrp="1"/>
          </p:cNvSpPr>
          <p:nvPr>
            <p:ph idx="1"/>
          </p:nvPr>
        </p:nvSpPr>
        <p:spPr>
          <a:xfrm>
            <a:off x="457200" y="5105400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 smtClean="0">
                <a:ea typeface="ＭＳ Ｐゴシック" pitchFamily="-112" charset="-128"/>
              </a:rPr>
              <a:t>Ορισμός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 smtClean="0">
                <a:ea typeface="ＭＳ Ｐゴシック" pitchFamily="-112" charset="-128"/>
              </a:rPr>
              <a:t> [</a:t>
            </a:r>
            <a:r>
              <a:rPr lang="en-US" i="1" dirty="0" smtClean="0">
                <a:ea typeface="ＭＳ Ｐゴシック" pitchFamily="-112" charset="-128"/>
              </a:rPr>
              <a:t>a</a:t>
            </a:r>
            <a:r>
              <a:rPr lang="en-US" dirty="0" smtClean="0">
                <a:ea typeface="ＭＳ Ｐゴシック" pitchFamily="-112" charset="-128"/>
              </a:rPr>
              <a:t>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]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a, b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 smtClean="0">
                <a:ea typeface="ＭＳ Ｐゴシック" pitchFamily="-112" charset="-128"/>
              </a:rPr>
              <a:t>[2,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4]</a:t>
            </a:r>
          </a:p>
        </p:txBody>
      </p:sp>
      <p:sp>
        <p:nvSpPr>
          <p:cNvPr id="26647" name="Text Box 53"/>
          <p:cNvSpPr txBox="1">
            <a:spLocks noChangeArrowheads="1"/>
          </p:cNvSpPr>
          <p:nvPr/>
        </p:nvSpPr>
        <p:spPr bwMode="auto">
          <a:xfrm>
            <a:off x="2838450" y="22098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a-hu</a:t>
            </a:r>
          </a:p>
        </p:txBody>
      </p:sp>
      <p:sp>
        <p:nvSpPr>
          <p:cNvPr id="26648" name="Text Box 54"/>
          <p:cNvSpPr txBox="1">
            <a:spLocks noChangeArrowheads="1"/>
          </p:cNvSpPr>
          <p:nvPr/>
        </p:nvSpPr>
        <p:spPr bwMode="auto">
          <a:xfrm>
            <a:off x="3429000" y="24066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hy-m</a:t>
            </a: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4495800" y="21780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n-z</a:t>
            </a:r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Το απλούστερο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δυαδικό δέντρο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Το πιο συνηθισμένο</a:t>
            </a:r>
            <a:r>
              <a:rPr lang="en-US" sz="2400" dirty="0" smtClean="0">
                <a:ea typeface="ＭＳ Ｐゴシック" pitchFamily="-112" charset="-128"/>
              </a:rPr>
              <a:t>: B-</a:t>
            </a:r>
            <a:r>
              <a:rPr lang="el-GR" sz="2400" dirty="0" smtClean="0">
                <a:ea typeface="ＭＳ Ｐゴシック" pitchFamily="-112" charset="-128"/>
              </a:rPr>
              <a:t>δέντρα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Τα δέντρα απαιτούν ένα δεδομένο τρόπο διάταξης των χαρακτήρων (αλλά συνήθως υπάρχει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ή μπορεί να οριστεί)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+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Λύνουν το πρόβλημα προθέματος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π.χ., όροι που αρχίζουν με </a:t>
            </a:r>
            <a:r>
              <a:rPr lang="en-US" i="1" dirty="0" err="1" smtClean="0">
                <a:ea typeface="ＭＳ Ｐゴシック" pitchFamily="-112" charset="-128"/>
              </a:rPr>
              <a:t>hyp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Πλεονεκτούν όταν το λεξικό αποθηκεύεται στο δίσκο (τότε τα </a:t>
            </a:r>
            <a:r>
              <a:rPr lang="en-US" i="1" dirty="0" smtClean="0">
                <a:ea typeface="ＭＳ Ｐゴシック" pitchFamily="-112" charset="-128"/>
              </a:rPr>
              <a:t>a</a:t>
            </a:r>
            <a:r>
              <a:rPr lang="el-GR" dirty="0" smtClean="0">
                <a:ea typeface="ＭＳ Ｐゴシック" pitchFamily="-112" charset="-128"/>
              </a:rPr>
              <a:t> και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l-GR" dirty="0" smtClean="0">
                <a:ea typeface="ＭＳ Ｐゴシック" pitchFamily="-112" charset="-128"/>
              </a:rPr>
              <a:t> καθορίζονται από το μέγεθος του </a:t>
            </a:r>
            <a:r>
              <a:rPr lang="en-US" dirty="0" smtClean="0">
                <a:ea typeface="ＭＳ Ｐゴシック" pitchFamily="-112" charset="-128"/>
              </a:rPr>
              <a:t>block)</a:t>
            </a: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-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Πιο αργή</a:t>
            </a:r>
            <a:r>
              <a:rPr lang="en-US" dirty="0" smtClean="0">
                <a:ea typeface="ＭＳ Ｐゴシック" pitchFamily="-112" charset="-128"/>
              </a:rPr>
              <a:t>: O(log 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)  [</a:t>
            </a:r>
            <a:r>
              <a:rPr lang="el-GR" dirty="0" smtClean="0">
                <a:ea typeface="ＭＳ Ｐゴシック" pitchFamily="-112" charset="-128"/>
              </a:rPr>
              <a:t>και αυτό απαιτεί (</a:t>
            </a:r>
            <a:r>
              <a:rPr lang="el-GR" i="1" dirty="0" smtClean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n-US" dirty="0" smtClean="0">
                <a:ea typeface="ＭＳ Ｐゴシック" pitchFamily="-112" charset="-128"/>
              </a:rPr>
              <a:t>]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Η </a:t>
            </a:r>
            <a:r>
              <a:rPr lang="el-GR" dirty="0" err="1" smtClean="0">
                <a:ea typeface="ＭＳ Ｐゴシック" pitchFamily="-112" charset="-128"/>
              </a:rPr>
              <a:t>ισοζύγιση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rebalancing) </a:t>
            </a:r>
            <a:r>
              <a:rPr lang="el-GR" dirty="0" smtClean="0">
                <a:ea typeface="ＭＳ Ｐゴシック" pitchFamily="-112" charset="-128"/>
              </a:rPr>
              <a:t>των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δυαδικών δέντρων είναι ακριβή 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dirty="0" smtClean="0">
                <a:ea typeface="ＭＳ Ｐゴシック" pitchFamily="-112" charset="-128"/>
              </a:rPr>
              <a:t>Αλλά τα </a:t>
            </a:r>
            <a:r>
              <a:rPr lang="en-US" dirty="0" smtClean="0">
                <a:ea typeface="ＭＳ Ｐゴシック" pitchFamily="-112" charset="-128"/>
              </a:rPr>
              <a:t>B-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καλύτερα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Επανάληψη προηγούμενης διάλεξης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924800" cy="1219200"/>
          </a:xfrm>
        </p:spPr>
        <p:txBody>
          <a:bodyPr/>
          <a:lstStyle/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Προ-επεξεργασία εγγράφων της συλλογής για την  κατασκευή του αντεστραμμένου ευρετηρίου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endParaRPr lang="el-GR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Πιο γρήγορες λίστες καταχώρησης με λίστες παράλειψης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endParaRPr lang="el-GR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Υποστήριξη ερωτημάτων φράσεων (</a:t>
            </a:r>
            <a:r>
              <a:rPr lang="en-US" sz="2400" dirty="0" smtClean="0">
                <a:ea typeface="ＭＳ Ｐゴシック" pitchFamily="-112" charset="-128"/>
              </a:rPr>
              <a:t>phrase queries) </a:t>
            </a:r>
            <a:r>
              <a:rPr lang="el-GR" sz="2400" dirty="0" smtClean="0">
                <a:ea typeface="ＭＳ Ｐゴシック" pitchFamily="-112" charset="-128"/>
              </a:rPr>
              <a:t>και θέσης </a:t>
            </a:r>
            <a:r>
              <a:rPr lang="en-US" sz="2400" dirty="0" smtClean="0">
                <a:ea typeface="ＭＳ Ｐゴシック" pitchFamily="-112" charset="-128"/>
              </a:rPr>
              <a:t>(positional queries)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ea typeface="ＭＳ Ｐゴシック" pitchFamily="-112" charset="-128"/>
              </a:rPr>
              <a:t>Λεξικά (σύνοψη)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762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(vocabulary)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: το σύνολο των όρων</a:t>
            </a:r>
            <a:endParaRPr lang="en-US" sz="24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Λεξικό (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dictionary)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μια δομή για την αποθήκευση του λεξιλογίου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3528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Δυο βασικές επιλογές: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Πίνακες Κατακερματισμού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Hashtables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Δέντρα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Trees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Μερικά Συστήματα Ανάκτησης Πληροφορίας χρησιμοποιούν πίνακες κατακερματισμού άλλα δέντρα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Ερωτηματα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με *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ea typeface="ＭＳ Ｐゴシック" pitchFamily="-112" charset="-128"/>
              </a:rPr>
              <a:t>Wild-card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164997" cy="4572000"/>
          </a:xfrm>
        </p:spPr>
        <p:txBody>
          <a:bodyPr/>
          <a:lstStyle/>
          <a:p>
            <a:pPr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(1) Δεν είμαστε σίγουροι για την ορθογραφία της λέξης (πχ </a:t>
            </a:r>
            <a:r>
              <a:rPr lang="en-US" sz="3200" dirty="0" smtClean="0">
                <a:ea typeface="ＭＳ Ｐゴシック" pitchFamily="-112" charset="-128"/>
              </a:rPr>
              <a:t>Sydney? Sidney?)</a:t>
            </a:r>
            <a:r>
              <a:rPr lang="el-GR" sz="3200" dirty="0" smtClean="0">
                <a:ea typeface="ＭＳ Ｐゴシック" pitchFamily="-112" charset="-128"/>
              </a:rPr>
              <a:t> ή </a:t>
            </a:r>
          </a:p>
          <a:p>
            <a:pPr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(2) Υπάρχουν πολλαπλές εκδοχές της ορθογραφίας της λέξης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και θέλουμε να ανακτήσουμε τα έγγραφα που περιέχουν οποιαδήποτε από αυτές </a:t>
            </a:r>
            <a:r>
              <a:rPr lang="en-US" sz="3200" dirty="0" smtClean="0">
                <a:ea typeface="ＭＳ Ｐゴシック" pitchFamily="-112" charset="-128"/>
              </a:rPr>
              <a:t>(</a:t>
            </a:r>
            <a:r>
              <a:rPr lang="el-GR" sz="3200" dirty="0" smtClean="0">
                <a:ea typeface="ＭＳ Ｐゴシック" pitchFamily="-112" charset="-128"/>
              </a:rPr>
              <a:t>πχ </a:t>
            </a:r>
            <a:r>
              <a:rPr lang="en-US" sz="3200" dirty="0" smtClean="0">
                <a:ea typeface="ＭＳ Ｐゴシック" pitchFamily="-112" charset="-128"/>
              </a:rPr>
              <a:t>color, </a:t>
            </a:r>
            <a:r>
              <a:rPr lang="en-US" sz="3200" dirty="0" err="1" smtClean="0">
                <a:ea typeface="ＭＳ Ｐゴシック" pitchFamily="-112" charset="-128"/>
              </a:rPr>
              <a:t>colour</a:t>
            </a:r>
            <a:r>
              <a:rPr lang="en-US" sz="3200" dirty="0" smtClean="0">
                <a:ea typeface="ＭＳ Ｐゴシック" pitchFamily="-112" charset="-128"/>
              </a:rPr>
              <a:t>)</a:t>
            </a:r>
            <a:endParaRPr lang="el-GR" sz="32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1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Δεν είμαστε σίγουροι αν έχει γίνει </a:t>
            </a:r>
            <a:r>
              <a:rPr lang="en-US" dirty="0" smtClean="0">
                <a:ea typeface="ＭＳ Ｐゴシック" pitchFamily="-112" charset="-128"/>
              </a:rPr>
              <a:t>stemming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Ορθογραφία ξένης λέξης (</a:t>
            </a:r>
            <a:r>
              <a:rPr lang="el-GR" dirty="0" err="1" smtClean="0">
                <a:ea typeface="ＭＳ Ｐゴシック" pitchFamily="-112" charset="-128"/>
              </a:rPr>
              <a:t>Σ*ξπ*ρ</a:t>
            </a:r>
            <a:r>
              <a:rPr lang="el-GR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ea typeface="ＭＳ Ｐゴシック" pitchFamily="-112" charset="-128"/>
              </a:rPr>
              <a:t>Wild-card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696200" cy="44196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</a:t>
            </a:r>
            <a:r>
              <a:rPr lang="en-US" dirty="0" smtClean="0">
                <a:ea typeface="ＭＳ Ｐゴシック" pitchFamily="-112" charset="-128"/>
              </a:rPr>
              <a:t>railing wild card query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*: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Βρες όλα τα έγγραφα που περιέχουν οποιαδήποτε λέξη </a:t>
            </a:r>
            <a:r>
              <a:rPr lang="el-GR" i="1" dirty="0" smtClean="0">
                <a:ea typeface="ＭＳ Ｐゴシック" pitchFamily="-112" charset="-128"/>
              </a:rPr>
              <a:t>αρχίζει με </a:t>
            </a:r>
            <a:r>
              <a:rPr lang="en-US" i="1" dirty="0" smtClean="0">
                <a:ea typeface="ＭＳ Ｐゴシック" pitchFamily="-112" charset="-128"/>
              </a:rPr>
              <a:t> “</a:t>
            </a:r>
            <a:r>
              <a:rPr lang="en-US" i="1" dirty="0" err="1" smtClean="0">
                <a:ea typeface="ＭＳ Ｐゴシック" pitchFamily="-112" charset="-128"/>
              </a:rPr>
              <a:t>mon</a:t>
            </a:r>
            <a:r>
              <a:rPr lang="en-US" i="1" dirty="0" smtClean="0">
                <a:ea typeface="ＭＳ Ｐゴシック" pitchFamily="-112" charset="-128"/>
              </a:rPr>
              <a:t>”</a:t>
            </a:r>
            <a:endParaRPr lang="el-GR" i="1" dirty="0" smtClean="0">
              <a:ea typeface="ＭＳ Ｐゴシック" pitchFamily="-112" charset="-128"/>
            </a:endParaRPr>
          </a:p>
          <a:p>
            <a:pPr eaLnBrk="1" hangingPunct="1"/>
            <a:endParaRPr lang="en-US" sz="8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Εύκολο όταν το λεξικό με δυαδικό δέντρο 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ή</a:t>
            </a:r>
            <a:r>
              <a:rPr lang="en-US" dirty="0" smtClean="0">
                <a:ea typeface="ＭＳ Ｐゴシック" pitchFamily="-112" charset="-128"/>
              </a:rPr>
              <a:t> 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): </a:t>
            </a:r>
            <a:endParaRPr lang="el-GR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moo</a:t>
            </a:r>
            <a:endParaRPr lang="el-GR" b="1" i="1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Για κάθε όρο, αναζήτησε το αντεστραμμένο ευρετήριο σε ποια έγγραφα εμφανίζεται</a:t>
            </a:r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ea typeface="ＭＳ Ｐゴシック" pitchFamily="-112" charset="-128"/>
              </a:rPr>
              <a:t>Wild-card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077200" cy="2971799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Leading wild card queries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b="1" i="1" dirty="0" smtClean="0">
                <a:ea typeface="ＭＳ Ｐゴシック" pitchFamily="-112" charset="-128"/>
              </a:rPr>
              <a:t>Π.χ., </a:t>
            </a:r>
            <a:r>
              <a:rPr lang="en-US" b="1" i="1" dirty="0" smtClean="0">
                <a:ea typeface="ＭＳ Ｐゴシック" pitchFamily="-112" charset="-128"/>
              </a:rPr>
              <a:t>*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Βρες όλα τα έγγραφα που περιέχουν οποιαδήποτε </a:t>
            </a:r>
            <a:r>
              <a:rPr lang="el-GR" dirty="0" smtClean="0">
                <a:ea typeface="ＭＳ Ｐゴシック" pitchFamily="-112" charset="-128"/>
              </a:rPr>
              <a:t>λέξη τελειώνει σε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n-US" dirty="0" err="1" smtClean="0">
                <a:ea typeface="ＭＳ Ｐゴシック" pitchFamily="-112" charset="-128"/>
              </a:rPr>
              <a:t>mon</a:t>
            </a:r>
            <a:r>
              <a:rPr lang="en-US" dirty="0" smtClean="0">
                <a:ea typeface="ＭＳ Ｐゴシック" pitchFamily="-112" charset="-128"/>
              </a:rPr>
              <a:t>” </a:t>
            </a: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πιο δύσκολο</a:t>
            </a:r>
            <a:endParaRPr lang="en-US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Διατήρησε ένα επιπρόσθετο </a:t>
            </a:r>
            <a:r>
              <a:rPr lang="en-US" dirty="0" smtClean="0">
                <a:ea typeface="ＭＳ Ｐゴシック" pitchFamily="-112" charset="-128"/>
              </a:rPr>
              <a:t>B-tree </a:t>
            </a:r>
            <a:r>
              <a:rPr lang="el-GR" dirty="0" smtClean="0">
                <a:ea typeface="ＭＳ Ｐゴシック" pitchFamily="-112" charset="-128"/>
              </a:rPr>
              <a:t>για τους όρους ανάποδα (</a:t>
            </a:r>
            <a:r>
              <a:rPr lang="en-US" i="1" dirty="0" smtClean="0">
                <a:ea typeface="ＭＳ Ｐゴシック" pitchFamily="-112" charset="-128"/>
              </a:rPr>
              <a:t>backwards</a:t>
            </a:r>
            <a:r>
              <a:rPr lang="el-GR" i="1" dirty="0" smtClean="0">
                <a:ea typeface="ＭＳ Ｐゴシック" pitchFamily="-112" charset="-128"/>
              </a:rPr>
              <a:t>), πχ ο όρος </a:t>
            </a:r>
            <a:r>
              <a:rPr lang="en-US" i="1" dirty="0" smtClean="0">
                <a:ea typeface="ＭＳ Ｐゴシック" pitchFamily="-112" charset="-128"/>
              </a:rPr>
              <a:t>demon </a:t>
            </a:r>
            <a:r>
              <a:rPr lang="el-GR" i="1" dirty="0" smtClean="0">
                <a:ea typeface="ＭＳ Ｐゴシック" pitchFamily="-112" charset="-128"/>
              </a:rPr>
              <a:t>-&gt; </a:t>
            </a:r>
            <a:r>
              <a:rPr lang="en-US" i="1" dirty="0" err="1" smtClean="0">
                <a:ea typeface="ＭＳ Ｐゴシック" pitchFamily="-112" charset="-128"/>
              </a:rPr>
              <a:t>nomed</a:t>
            </a:r>
            <a:endParaRPr lang="en-US" i="1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i="1" dirty="0" smtClean="0">
                <a:ea typeface="ＭＳ Ｐゴシック" pitchFamily="-112" charset="-128"/>
              </a:rPr>
              <a:t>Reverse B-tree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nom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non</a:t>
            </a:r>
            <a:r>
              <a:rPr lang="en-US" i="1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ea typeface="ＭＳ Ｐゴシック" pitchFamily="-112" charset="-128"/>
              </a:rPr>
              <a:t>Wild-card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265668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7772400" cy="954107"/>
          </a:xfrm>
          <a:prstGeom prst="rect">
            <a:avLst/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+mn-lt"/>
              </a:rPr>
              <a:t>Πως μπορούμε να απαντήσουμε ερωτήσεις με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ένα</a:t>
            </a:r>
            <a:r>
              <a:rPr lang="el-GR" sz="2800" dirty="0" smtClean="0">
                <a:latin typeface="+mn-lt"/>
              </a:rPr>
              <a:t> * στη μέση της λέξης, π.χ., </a:t>
            </a:r>
            <a:r>
              <a:rPr lang="en-US" sz="2800" b="1" i="1" dirty="0" smtClean="0">
                <a:latin typeface="+mn-lt"/>
              </a:rPr>
              <a:t>pro*cent</a:t>
            </a:r>
            <a:r>
              <a:rPr lang="en-US" sz="2800" i="1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?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3962401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+ διατρέχουμε τους όρους που ανήκουν στην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τομή</a:t>
            </a:r>
            <a:r>
              <a:rPr lang="el-GR" sz="2800" dirty="0" smtClean="0">
                <a:latin typeface="+mn-lt"/>
              </a:rPr>
              <a:t> και απορρίπτουμε όσους ταιριάζουν και με το πρόθεμα και με το επίθημα (αρκεί; </a:t>
            </a:r>
            <a:r>
              <a:rPr lang="en-US" sz="2800" dirty="0" err="1" smtClean="0">
                <a:latin typeface="+mn-lt"/>
              </a:rPr>
              <a:t>ba</a:t>
            </a:r>
            <a:r>
              <a:rPr lang="en-US" sz="2800" dirty="0" smtClean="0">
                <a:latin typeface="+mn-lt"/>
              </a:rPr>
              <a:t>*</a:t>
            </a:r>
            <a:r>
              <a:rPr lang="en-US" sz="2800" dirty="0" err="1" smtClean="0">
                <a:latin typeface="+mn-lt"/>
              </a:rPr>
              <a:t>ba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όρος </a:t>
            </a:r>
            <a:r>
              <a:rPr lang="en-US" sz="2800" dirty="0" err="1" smtClean="0">
                <a:latin typeface="+mn-lt"/>
              </a:rPr>
              <a:t>ba</a:t>
            </a:r>
            <a:r>
              <a:rPr lang="en-US" sz="2800" dirty="0" smtClean="0">
                <a:latin typeface="+mn-lt"/>
              </a:rPr>
              <a:t>?)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στη μέση του όρου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endParaRPr lang="en-US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Αναζήτησε το </a:t>
            </a:r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ένα </a:t>
            </a:r>
            <a:r>
              <a:rPr lang="en-US" dirty="0" smtClean="0">
                <a:ea typeface="ＭＳ Ｐゴシック" pitchFamily="-112" charset="-128"/>
              </a:rPr>
              <a:t>B-tree </a:t>
            </a:r>
            <a:r>
              <a:rPr lang="el-GR" dirty="0" smtClean="0">
                <a:ea typeface="ＭＳ Ｐゴシック" pitchFamily="-112" charset="-128"/>
              </a:rPr>
              <a:t>και  ένα </a:t>
            </a:r>
            <a:r>
              <a:rPr lang="en-US" dirty="0" smtClean="0">
                <a:ea typeface="ＭＳ Ｐゴシック" pitchFamily="-112" charset="-128"/>
              </a:rPr>
              <a:t>reverse </a:t>
            </a:r>
            <a:r>
              <a:rPr lang="el-GR" dirty="0" smtClean="0">
                <a:ea typeface="ＭＳ Ｐゴシック" pitchFamily="-112" charset="-128"/>
              </a:rPr>
              <a:t>και υπολόγισε την τομή των συνόλων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Ακριβό!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λύσεις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και οι δύο:</a:t>
            </a:r>
            <a:endParaRPr lang="el-GR" dirty="0" smtClean="0">
              <a:ea typeface="ＭＳ Ｐゴシック" pitchFamily="-112" charset="-128"/>
            </a:endParaRP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 smtClean="0">
                <a:ea typeface="ＭＳ Ｐゴシック" pitchFamily="-112" charset="-128"/>
              </a:rPr>
              <a:t>Έχουν ένα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ειδικό ευρετήριο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 smtClean="0">
                <a:ea typeface="ＭＳ Ｐゴシック" pitchFamily="-112" charset="-128"/>
              </a:rPr>
              <a:t>Μετατρέπουν την αρχική </a:t>
            </a:r>
            <a:r>
              <a:rPr lang="el-GR" dirty="0" smtClean="0">
                <a:ea typeface="ＭＳ Ｐゴシック" pitchFamily="-112" charset="-128"/>
              </a:rPr>
              <a:t>ερώτησης </a:t>
            </a:r>
            <a:r>
              <a:rPr lang="en-US" dirty="0" smtClean="0">
                <a:ea typeface="ＭＳ Ｐゴシック" pitchFamily="-112" charset="-128"/>
              </a:rPr>
              <a:t>q* </a:t>
            </a:r>
            <a:r>
              <a:rPr lang="el-GR" dirty="0" smtClean="0">
                <a:ea typeface="ＭＳ Ｐゴシック" pitchFamily="-112" charset="-128"/>
              </a:rPr>
              <a:t>σε </a:t>
            </a:r>
            <a:r>
              <a:rPr lang="el-GR" dirty="0" smtClean="0">
                <a:ea typeface="ＭＳ Ｐゴシック" pitchFamily="-112" charset="-128"/>
              </a:rPr>
              <a:t>μια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ερώτηση </a:t>
            </a:r>
            <a:r>
              <a:rPr lang="en-US" dirty="0" smtClean="0">
                <a:ea typeface="ＭＳ Ｐゴシック" pitchFamily="-112" charset="-128"/>
              </a:rPr>
              <a:t>Q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ειδικό </a:t>
            </a:r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l-GR" dirty="0" smtClean="0">
                <a:ea typeface="ＭＳ Ｐゴシック" pitchFamily="-112" charset="-128"/>
              </a:rPr>
              <a:t>έτσι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ώστε η απάντηση στο </a:t>
            </a:r>
            <a:r>
              <a:rPr lang="en-US" dirty="0" smtClean="0">
                <a:ea typeface="ＭＳ Ｐゴシック" pitchFamily="-112" charset="-128"/>
              </a:rPr>
              <a:t>Q </a:t>
            </a:r>
            <a:r>
              <a:rPr lang="el-GR" dirty="0" smtClean="0">
                <a:ea typeface="ＭＳ Ｐゴシック" pitchFamily="-112" charset="-128"/>
              </a:rPr>
              <a:t>να είναι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υπερσύνολο</a:t>
            </a:r>
            <a:r>
              <a:rPr lang="el-GR" dirty="0" smtClean="0">
                <a:ea typeface="ＭＳ Ｐゴシック" pitchFamily="-112" charset="-128"/>
              </a:rPr>
              <a:t> της απάντησης στο </a:t>
            </a:r>
            <a:r>
              <a:rPr lang="en-US" dirty="0" smtClean="0">
                <a:ea typeface="ＭＳ Ｐゴシック" pitchFamily="-112" charset="-128"/>
              </a:rPr>
              <a:t>q*</a:t>
            </a:r>
            <a:r>
              <a:rPr lang="el-GR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Σ</a:t>
            </a:r>
            <a:r>
              <a:rPr lang="el-GR" dirty="0" smtClean="0">
                <a:ea typeface="ＭＳ Ｐゴシック" pitchFamily="-112" charset="-128"/>
              </a:rPr>
              <a:t>τη </a:t>
            </a:r>
            <a:r>
              <a:rPr lang="el-GR" dirty="0" smtClean="0">
                <a:ea typeface="ＭＳ Ｐゴシック" pitchFamily="-112" charset="-128"/>
              </a:rPr>
              <a:t>συνέχεια </a:t>
            </a:r>
            <a:r>
              <a:rPr lang="el-GR" dirty="0" smtClean="0">
                <a:ea typeface="ＭＳ Ｐゴシック" pitchFamily="-112" charset="-128"/>
              </a:rPr>
              <a:t>ελέγχουν τις απαντήσεις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 smtClean="0">
              <a:solidFill>
                <a:srgbClr val="00A000"/>
              </a:solidFill>
              <a:ea typeface="ＭＳ Ｐゴシック" pitchFamily="-112" charset="-128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924800" cy="2971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Πρώτη εναλλακτική λύση: Μετάτρεψε τις ερωτήσεις έτσι ώστε τα 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να εμφανίζονται στο τέλος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(ευρετήριο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όρων)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8768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	Κατασκευάζουμε </a:t>
            </a:r>
            <a:r>
              <a:rPr lang="el-GR" sz="2400" dirty="0">
                <a:ea typeface="ＭＳ Ｐゴシック" pitchFamily="-112" charset="-128"/>
              </a:rPr>
              <a:t>ένα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ευρετήριο </a:t>
            </a:r>
            <a:r>
              <a:rPr lang="el-GR" sz="24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όρων (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στο οποίο </a:t>
            </a:r>
            <a:r>
              <a:rPr lang="el-GR" sz="2400" dirty="0" smtClean="0">
                <a:ea typeface="ＭＳ Ｐゴシック" pitchFamily="-112" charset="-128"/>
              </a:rPr>
              <a:t>όλες οι παραλλαγές </a:t>
            </a:r>
            <a:r>
              <a:rPr lang="el-GR" sz="2400" dirty="0">
                <a:ea typeface="ＭＳ Ｐゴシック" pitchFamily="-112" charset="-128"/>
              </a:rPr>
              <a:t>που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προκύπτουν από την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δεξιόστροφη) περιστροφή (</a:t>
            </a:r>
            <a:r>
              <a:rPr lang="en-US" sz="2400" dirty="0" smtClean="0">
                <a:ea typeface="ＭＳ Ｐゴシック" pitchFamily="-112" charset="-128"/>
              </a:rPr>
              <a:t>rotation) </a:t>
            </a:r>
            <a:r>
              <a:rPr lang="el-GR" sz="2400" dirty="0" smtClean="0">
                <a:ea typeface="ＭＳ Ｐゴシック" pitchFamily="-112" charset="-128"/>
              </a:rPr>
              <a:t>του </a:t>
            </a:r>
            <a:r>
              <a:rPr lang="el-GR" sz="2400" dirty="0">
                <a:ea typeface="ＭＳ Ｐゴシック" pitchFamily="-112" charset="-128"/>
              </a:rPr>
              <a:t>όρου συνδέονται με τον </a:t>
            </a:r>
            <a:r>
              <a:rPr lang="el-GR" sz="2400" dirty="0" smtClean="0">
                <a:ea typeface="ＭＳ Ｐゴシック" pitchFamily="-112" charset="-128"/>
              </a:rPr>
              <a:t>αρχικό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όρο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	Πχ. για τον όρο </a:t>
            </a:r>
            <a:r>
              <a:rPr lang="en-US" sz="2000" b="1" dirty="0">
                <a:ea typeface="ＭＳ Ｐゴシック" pitchFamily="-112" charset="-128"/>
              </a:rPr>
              <a:t>hello -&gt; hello$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εισάγουμε στο ευρετήριο τα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n-US" sz="2000" b="1" dirty="0">
                <a:ea typeface="ＭＳ Ｐゴシック" pitchFamily="-112" charset="-128"/>
              </a:rPr>
              <a:t>hello$, </a:t>
            </a:r>
            <a:r>
              <a:rPr lang="el-GR" sz="2000" b="1" dirty="0">
                <a:ea typeface="ＭＳ Ｐゴシック" pitchFamily="-112" charset="-128"/>
              </a:rPr>
              <a:t>$</a:t>
            </a:r>
            <a:r>
              <a:rPr lang="en-US" sz="2000" b="1" dirty="0">
                <a:ea typeface="ＭＳ Ｐゴシック" pitchFamily="-112" charset="-128"/>
              </a:rPr>
              <a:t>hello, </a:t>
            </a:r>
            <a:r>
              <a:rPr lang="en-US" sz="2000" b="1" dirty="0" err="1">
                <a:ea typeface="ＭＳ Ｐゴシック" pitchFamily="-112" charset="-128"/>
              </a:rPr>
              <a:t>o$hell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 smtClean="0">
                <a:ea typeface="ＭＳ Ｐゴシック" pitchFamily="-112" charset="-128"/>
              </a:rPr>
              <a:t>lo$hel</a:t>
            </a:r>
            <a:r>
              <a:rPr lang="en-US" sz="2000" b="1" dirty="0" smtClean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llo$he</a:t>
            </a:r>
            <a:r>
              <a:rPr lang="en-US" sz="2000" b="1" dirty="0">
                <a:ea typeface="ＭＳ Ｐゴシック" pitchFamily="-112" charset="-128"/>
              </a:rPr>
              <a:t>, </a:t>
            </a:r>
            <a:r>
              <a:rPr lang="en-US" sz="2000" b="1" dirty="0" err="1" smtClean="0">
                <a:ea typeface="ＭＳ Ｐゴシック" pitchFamily="-112" charset="-128"/>
              </a:rPr>
              <a:t>ello$h</a:t>
            </a:r>
            <a:endParaRPr lang="en-US" sz="2000" b="1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600" dirty="0" smtClean="0">
                <a:ea typeface="ＭＳ Ｐゴシック" pitchFamily="-112" charset="-128"/>
                <a:cs typeface="ＭＳ Ｐゴシック" pitchFamily="-65" charset="-128"/>
              </a:rPr>
              <a:t>όπου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  <a:cs typeface="ＭＳ Ｐゴシック" pitchFamily="-65" charset="-128"/>
              </a:rPr>
              <a:t>ένα ειδικός χαρακτήρας που σηματοδοτεί το τέλος μιας λέξης</a:t>
            </a:r>
          </a:p>
          <a:p>
            <a:pPr lvl="2" eaLnBrk="1" hangingPunct="1"/>
            <a:r>
              <a:rPr lang="en-US" sz="1600" dirty="0" err="1" smtClean="0">
                <a:ea typeface="ＭＳ Ｐゴシック" pitchFamily="-112" charset="-128"/>
                <a:cs typeface="ＭＳ Ｐゴシック" pitchFamily="-65" charset="-128"/>
              </a:rPr>
              <a:t>Permuter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n-US" sz="1600" dirty="0" err="1" smtClean="0">
                <a:ea typeface="ＭＳ Ｐゴシック" pitchFamily="-112" charset="-128"/>
                <a:cs typeface="ＭＳ Ｐゴシック" pitchFamily="-65" charset="-128"/>
              </a:rPr>
              <a:t>vocubalary</a:t>
            </a:r>
            <a:endParaRPr lang="el-GR" sz="1600" dirty="0" smtClean="0">
              <a:ea typeface="ＭＳ Ｐゴシック" pitchFamily="-112" charset="-128"/>
              <a:cs typeface="ＭＳ Ｐゴシック" pitchFamily="-65" charset="-128"/>
            </a:endParaRPr>
          </a:p>
          <a:p>
            <a:pPr lvl="2" eaLnBrk="1" hangingPunct="1"/>
            <a:endParaRPr lang="el-GR" sz="11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Περιστροφή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(rotation)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όρου του ερωτήματος </a:t>
            </a:r>
            <a:r>
              <a:rPr lang="el-GR" sz="2400" dirty="0" smtClean="0">
                <a:ea typeface="ＭＳ Ｐゴシック" pitchFamily="-112" charset="-128"/>
              </a:rPr>
              <a:t>ώστε το * στο τέλος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				</a:t>
            </a:r>
            <a:r>
              <a:rPr lang="el-GR" sz="2000" dirty="0" smtClean="0">
                <a:ea typeface="ＭＳ Ｐゴシック" pitchFamily="-112" charset="-128"/>
              </a:rPr>
              <a:t>π.χ., Ερώτημα </a:t>
            </a:r>
            <a:r>
              <a:rPr lang="en-US" sz="2000" dirty="0" smtClean="0">
                <a:ea typeface="ＭＳ Ｐゴシック" pitchFamily="-112" charset="-128"/>
              </a:rPr>
              <a:t>he*lo -&gt; he*lo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smtClean="0">
                <a:ea typeface="ＭＳ Ｐゴシック" pitchFamily="-112" charset="-128"/>
              </a:rPr>
              <a:t> -&gt; </a:t>
            </a:r>
            <a:r>
              <a:rPr lang="en-US" sz="2000" dirty="0" err="1" smtClean="0">
                <a:ea typeface="ＭＳ Ｐゴシック" pitchFamily="-112" charset="-128"/>
              </a:rPr>
              <a:t>lo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err="1" smtClean="0">
                <a:ea typeface="ＭＳ Ｐゴシック" pitchFamily="-112" charset="-128"/>
              </a:rPr>
              <a:t>he</a:t>
            </a:r>
            <a:r>
              <a:rPr lang="en-US" sz="2000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						</a:t>
            </a:r>
            <a:r>
              <a:rPr lang="el-GR" sz="2000" u="sng" dirty="0" smtClean="0">
                <a:ea typeface="ＭＳ Ｐゴシック" pitchFamily="-112" charset="-128"/>
              </a:rPr>
              <a:t>Ψάχνουμε το </a:t>
            </a:r>
            <a:r>
              <a:rPr lang="en-US" sz="2000" u="sng" dirty="0" err="1" smtClean="0">
                <a:ea typeface="ＭＳ Ｐゴシック" pitchFamily="-112" charset="-128"/>
              </a:rPr>
              <a:t>lo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u="sng" dirty="0" err="1" smtClean="0">
                <a:ea typeface="ＭＳ Ｐゴシック" pitchFamily="-112" charset="-128"/>
              </a:rPr>
              <a:t>hel</a:t>
            </a:r>
            <a:r>
              <a:rPr lang="el-GR" sz="2000" u="sng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" name="Picture 9" descr="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895600"/>
            <a:ext cx="1409950" cy="1596811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l-GR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5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Παράδειγμα</a:t>
            </a:r>
          </a:p>
          <a:p>
            <a:pPr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Ευρετήριο</a:t>
            </a:r>
            <a:r>
              <a:rPr lang="el-GR" sz="1800" b="1" dirty="0">
                <a:ea typeface="ＭＳ Ｐゴシック" pitchFamily="-112" charset="-128"/>
              </a:rPr>
              <a:t> </a:t>
            </a:r>
            <a:r>
              <a:rPr lang="el-GR" sz="1800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sz="1800" dirty="0" smtClean="0">
                <a:ea typeface="ＭＳ Ｐゴシック" pitchFamily="-112" charset="-128"/>
              </a:rPr>
              <a:t> όρων για </a:t>
            </a:r>
            <a:r>
              <a:rPr lang="el-GR" sz="1800" dirty="0" smtClean="0"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moron, man</a:t>
            </a:r>
          </a:p>
          <a:p>
            <a:pPr eaLnBrk="1" hangingPunct="1">
              <a:buNone/>
            </a:pPr>
            <a:r>
              <a:rPr lang="el-GR" sz="1800" dirty="0" smtClean="0">
                <a:ea typeface="ＭＳ Ｐゴシック" pitchFamily="-112" charset="-128"/>
              </a:rPr>
              <a:t>Εισάγουμε στο λεξικό όλες τις περιστροφές των όρων </a:t>
            </a:r>
            <a:r>
              <a:rPr lang="el-GR" sz="1800" dirty="0" smtClean="0">
                <a:ea typeface="ＭＳ Ｐゴシック" pitchFamily="-112" charset="-128"/>
              </a:rPr>
              <a:t>ώστε να </a:t>
            </a:r>
            <a:r>
              <a:rPr lang="el-GR" sz="1800" dirty="0" smtClean="0">
                <a:ea typeface="ＭＳ Ｐゴシック" pitchFamily="-112" charset="-128"/>
              </a:rPr>
              <a:t>δείχνουν στον </a:t>
            </a:r>
            <a:r>
              <a:rPr lang="el-GR" sz="1800" dirty="0" smtClean="0">
                <a:ea typeface="ＭＳ Ｐゴシック" pitchFamily="-112" charset="-128"/>
              </a:rPr>
              <a:t>αρχικό όρο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moron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-&gt; moron$ -&gt; </a:t>
            </a:r>
            <a:r>
              <a:rPr lang="el-GR" sz="1800" dirty="0" smtClean="0">
                <a:ea typeface="ＭＳ Ｐゴシック" pitchFamily="-112" charset="-128"/>
              </a:rPr>
              <a:t>στο ευρετήριο: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moron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$, $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moron,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n$moro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on$mor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ron$mo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oron$m</a:t>
            </a:r>
            <a:endParaRPr lang="en-US" sz="1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man </a:t>
            </a:r>
            <a:r>
              <a:rPr lang="en-US" sz="1800" dirty="0" smtClean="0">
                <a:ea typeface="ＭＳ Ｐゴシック" pitchFamily="-112" charset="-128"/>
              </a:rPr>
              <a:t>-&gt; man$ </a:t>
            </a:r>
            <a:r>
              <a:rPr lang="en-US" sz="1800" dirty="0">
                <a:ea typeface="ＭＳ Ｐゴシック" pitchFamily="-112" charset="-128"/>
              </a:rPr>
              <a:t>-&gt; </a:t>
            </a:r>
            <a:r>
              <a:rPr lang="el-GR" sz="1800" dirty="0">
                <a:ea typeface="ＭＳ Ｐゴシック" pitchFamily="-112" charset="-128"/>
              </a:rPr>
              <a:t>σ</a:t>
            </a:r>
            <a:r>
              <a:rPr lang="el-GR" sz="1800" dirty="0" smtClean="0">
                <a:ea typeface="ＭＳ Ｐゴシック" pitchFamily="-112" charset="-128"/>
              </a:rPr>
              <a:t>το ευρετήριο: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man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$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,$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man</a:t>
            </a:r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</a:t>
            </a:r>
            <a:r>
              <a:rPr lang="en-US" sz="1800" u="sng" dirty="0" smtClean="0">
                <a:ea typeface="ＭＳ Ｐゴシック" pitchFamily="-112" charset="-128"/>
              </a:rPr>
              <a:t> </a:t>
            </a:r>
            <a:r>
              <a:rPr lang="en-US" sz="1800" u="sng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n$ma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an$m</a:t>
            </a:r>
            <a:endParaRPr lang="en-US" sz="1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endParaRPr lang="el-GR" sz="1800" b="1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1800" dirty="0">
                <a:ea typeface="ＭＳ Ｐゴシック" pitchFamily="-112" charset="-128"/>
              </a:rPr>
              <a:t>m*n -&gt; m*n$ -&gt; </a:t>
            </a:r>
            <a:r>
              <a:rPr lang="en-US" sz="1800" dirty="0" err="1">
                <a:ea typeface="ＭＳ Ｐゴシック" pitchFamily="-112" charset="-128"/>
              </a:rPr>
              <a:t>n$m</a:t>
            </a:r>
            <a:r>
              <a:rPr lang="en-US" sz="1800" dirty="0">
                <a:ea typeface="ＭＳ Ｐゴシック" pitchFamily="-112" charset="-128"/>
              </a:rPr>
              <a:t>*</a:t>
            </a: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mo*n -&gt; </a:t>
            </a:r>
            <a:r>
              <a:rPr lang="en-US" sz="1800" dirty="0" err="1" smtClean="0">
                <a:ea typeface="ＭＳ Ｐゴシック" pitchFamily="-112" charset="-128"/>
              </a:rPr>
              <a:t>n$mo</a:t>
            </a:r>
            <a:r>
              <a:rPr lang="en-US" sz="1800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m* -&gt; $m*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endParaRPr lang="el-GR" sz="1800" dirty="0" smtClean="0">
              <a:ea typeface="ＭＳ Ｐゴシック" pitchFamily="-112" charset="-128"/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l-GR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1.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Προσδιορισμός Λεξιλογίου όρων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8113" y="1500174"/>
            <a:ext cx="8505825" cy="4725988"/>
            <a:chOff x="138113" y="1500174"/>
            <a:chExt cx="8505825" cy="4725988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38113" y="1500174"/>
              <a:ext cx="8505825" cy="47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  <a:buClr>
                  <a:srgbClr val="336699"/>
                </a:buClr>
                <a:buSzPct val="75000"/>
                <a:buFont typeface="Calibri" charset="0"/>
                <a:buChar char="❶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r>
                <a:rPr lang="el-GR" dirty="0" smtClean="0">
                  <a:latin typeface="+mj-lt"/>
                </a:rPr>
                <a:t> </a:t>
              </a:r>
              <a:r>
                <a:rPr lang="el-GR" sz="2000" dirty="0" smtClean="0">
                  <a:latin typeface="+mj-lt"/>
                </a:rPr>
                <a:t>Συλλέγουμε τα έγγραφα για τα οποία θα κατασκευαστεί το ευρετήριο</a:t>
              </a:r>
              <a:endParaRPr lang="en-US" sz="2000" dirty="0" smtClean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buFont typeface="Calibri" charset="0"/>
                <a:buChar char="❷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r>
                <a:rPr lang="en-US" sz="2000" dirty="0" smtClean="0">
                  <a:latin typeface="+mj-lt"/>
                </a:rPr>
                <a:t>Tokenize </a:t>
              </a:r>
              <a:r>
                <a:rPr lang="el-GR" sz="2000" dirty="0" smtClean="0">
                  <a:latin typeface="+mj-lt"/>
                </a:rPr>
                <a:t>το κείμενο, αποτέλεσμα: μια λίστα από </a:t>
              </a:r>
              <a:r>
                <a:rPr lang="en-US" sz="2000" dirty="0" smtClean="0">
                  <a:latin typeface="+mj-lt"/>
                </a:rPr>
                <a:t>tokens: </a:t>
              </a:r>
              <a:endParaRPr lang="en-US" dirty="0" smtClean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l-GR" dirty="0" smtClean="0"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n-US" sz="800" dirty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  <a:buFont typeface="Calibri" pitchFamily="34" charset="0"/>
                <a:buChar char="❸"/>
              </a:pP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  </a:t>
              </a:r>
              <a:r>
                <a:rPr lang="el-GR" sz="2000" dirty="0" smtClean="0">
                  <a:latin typeface="+mj-lt"/>
                </a:rPr>
                <a:t>Γλωσσική επεξεργασία ώστε να παραχθεί μια λίστα από </a:t>
              </a:r>
              <a:r>
                <a:rPr lang="el-GR" sz="2000" dirty="0" err="1" smtClean="0">
                  <a:latin typeface="+mj-lt"/>
                </a:rPr>
                <a:t>κανονικοποιημένα</a:t>
              </a:r>
              <a:r>
                <a:rPr lang="el-GR" sz="2000" dirty="0" smtClean="0">
                  <a:latin typeface="+mj-lt"/>
                </a:rPr>
                <a:t> </a:t>
              </a:r>
              <a:r>
                <a:rPr lang="en-US" sz="2000" dirty="0" smtClean="0">
                  <a:latin typeface="+mj-lt"/>
                </a:rPr>
                <a:t>tokens </a:t>
              </a:r>
              <a:r>
                <a:rPr lang="el-GR" sz="2000" dirty="0" smtClean="0">
                  <a:latin typeface="+mj-lt"/>
                </a:rPr>
                <a:t>που θα είναι οι όροι που εισαχθούν στο ευρετήριο</a:t>
              </a:r>
            </a:p>
            <a:p>
              <a:pPr>
                <a:buClr>
                  <a:srgbClr val="336699"/>
                </a:buClr>
                <a:buSzPct val="75000"/>
              </a:pPr>
              <a:endParaRPr lang="el-GR" sz="2000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</a:pPr>
              <a:endParaRPr lang="el-GR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</a:pPr>
              <a:endParaRPr lang="en-US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  <a:buFont typeface="Calibri" pitchFamily="34" charset="0"/>
                <a:buChar char="❹"/>
              </a:pP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l-GR" dirty="0" smtClean="0">
                  <a:solidFill>
                    <a:schemeClr val="tx1"/>
                  </a:solidFill>
                  <a:latin typeface="+mj-lt"/>
                </a:rPr>
                <a:t> Κατασκευή αντεστραμμένου ευρετηρίου</a:t>
              </a:r>
              <a:endParaRPr lang="en-US" dirty="0" smtClean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80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n-US" dirty="0" smtClean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1" name="Picture 10" descr="1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981200"/>
              <a:ext cx="7416575" cy="571505"/>
            </a:xfrm>
            <a:prstGeom prst="rect">
              <a:avLst/>
            </a:prstGeom>
          </p:spPr>
        </p:pic>
        <p:pic>
          <p:nvPicPr>
            <p:cNvPr id="12" name="Picture 11" descr="12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3276600"/>
              <a:ext cx="5000660" cy="549944"/>
            </a:xfrm>
            <a:prstGeom prst="rect">
              <a:avLst/>
            </a:prstGeom>
          </p:spPr>
        </p:pic>
        <p:pic>
          <p:nvPicPr>
            <p:cNvPr id="13" name="Picture 12" descr="1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4648200"/>
              <a:ext cx="2000264" cy="588312"/>
            </a:xfrm>
            <a:prstGeom prst="rect">
              <a:avLst/>
            </a:prstGeom>
          </p:spPr>
        </p:pic>
        <p:pic>
          <p:nvPicPr>
            <p:cNvPr id="14" name="Picture 13" descr="12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910" y="4786322"/>
              <a:ext cx="2714644" cy="606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1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112" charset="-128"/>
              </a:rPr>
              <a:t>X*Y*Z</a:t>
            </a:r>
            <a:r>
              <a:rPr lang="en-US" dirty="0" smtClean="0">
                <a:ea typeface="ＭＳ Ｐゴシック" pitchFamily="-112" charset="-128"/>
              </a:rPr>
              <a:t>    </a:t>
            </a:r>
            <a:r>
              <a:rPr lang="en-US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πως γίνεται </a:t>
            </a:r>
            <a:r>
              <a:rPr lang="en-US" dirty="0" smtClean="0">
                <a:ea typeface="ＭＳ Ｐゴシック" pitchFamily="-112" charset="-128"/>
              </a:rPr>
              <a:t>match?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X*Y*Z$ -&gt; Z$X*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</a:t>
            </a:r>
            <a:r>
              <a:rPr lang="en-US" dirty="0" smtClean="0">
                <a:ea typeface="ＭＳ Ｐゴシック" pitchFamily="-112" charset="-128"/>
              </a:rPr>
              <a:t>Z$X*</a:t>
            </a:r>
            <a:r>
              <a:rPr lang="el-GR" dirty="0" smtClean="0">
                <a:ea typeface="ＭＳ Ｐゴシック" pitchFamily="-112" charset="-128"/>
              </a:rPr>
              <a:t> και μετά έλεγξε κάθε υποψήφιο όρο για το Υ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Πχ </a:t>
            </a:r>
            <a:r>
              <a:rPr lang="en-US" dirty="0" err="1" smtClean="0">
                <a:ea typeface="ＭＳ Ｐゴシック" pitchFamily="-112" charset="-128"/>
              </a:rPr>
              <a:t>fi</a:t>
            </a:r>
            <a:r>
              <a:rPr lang="en-US" dirty="0" smtClean="0">
                <a:ea typeface="ＭＳ Ｐゴシック" pitchFamily="-112" charset="-128"/>
              </a:rPr>
              <a:t>*mo*</a:t>
            </a:r>
            <a:r>
              <a:rPr lang="en-US" dirty="0" err="1" smtClean="0">
                <a:ea typeface="ＭＳ Ｐゴシック" pitchFamily="-112" charset="-128"/>
              </a:rPr>
              <a:t>er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-&gt; ψάξε </a:t>
            </a:r>
            <a:r>
              <a:rPr lang="en-US" dirty="0" err="1" smtClean="0">
                <a:ea typeface="ＭＳ Ｐゴシック" pitchFamily="-112" charset="-128"/>
              </a:rPr>
              <a:t>er$fi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, έλεγξε αν και </a:t>
            </a:r>
            <a:r>
              <a:rPr lang="en-US" dirty="0" smtClean="0">
                <a:ea typeface="ＭＳ Ｐゴシック" pitchFamily="-112" charset="-128"/>
              </a:rPr>
              <a:t>mo (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fishmonger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n-US" dirty="0" err="1" smtClean="0">
                <a:ea typeface="ＭＳ Ｐゴシック" pitchFamily="-112" charset="-128"/>
              </a:rPr>
              <a:t>fillbuster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Στην πραγματικότητα,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r>
              <a:rPr lang="en-US" dirty="0" smtClean="0">
                <a:ea typeface="ＭＳ Ｐゴシック" pitchFamily="-112" charset="-128"/>
              </a:rPr>
              <a:t> B-tree</a:t>
            </a: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Πρόβλημα</a:t>
            </a:r>
            <a:r>
              <a:rPr lang="en-US" i="1" dirty="0" smtClean="0">
                <a:ea typeface="ＭＳ Ｐゴシック" pitchFamily="-112" charset="-128"/>
              </a:rPr>
              <a:t>: </a:t>
            </a:r>
            <a:r>
              <a:rPr lang="en-US" dirty="0" smtClean="0">
                <a:ea typeface="ＭＳ Ｐゴシック" pitchFamily="-112" charset="-128"/>
                <a:cs typeface="Times New Roman" pitchFamily="-112" charset="0"/>
              </a:rPr>
              <a:t>≈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l-GR" i="1" dirty="0" smtClean="0">
                <a:ea typeface="ＭＳ Ｐゴシック" pitchFamily="-112" charset="-128"/>
              </a:rPr>
              <a:t>δεκαπλασιάζει το μέγεθος του λεξικού</a:t>
            </a:r>
            <a:endParaRPr lang="en-US" i="1" dirty="0" smtClean="0">
              <a:ea typeface="ＭＳ Ｐゴシック" pitchFamily="-112" charset="-128"/>
            </a:endParaRPr>
          </a:p>
        </p:txBody>
      </p:sp>
      <p:sp>
        <p:nvSpPr>
          <p:cNvPr id="33796" name="AutoShape 1028"/>
          <p:cNvSpPr>
            <a:spLocks noChangeArrowheads="1"/>
          </p:cNvSpPr>
          <p:nvPr/>
        </p:nvSpPr>
        <p:spPr bwMode="auto">
          <a:xfrm>
            <a:off x="2265221" y="4998958"/>
            <a:ext cx="4191724" cy="597456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Εμπειρική παρατήρηση για τα Αγγλικά</a:t>
            </a:r>
            <a:endParaRPr lang="en-US" sz="2000" dirty="0">
              <a:latin typeface="+mn-lt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l-GR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-gram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indexes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k-gram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ακολουθία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χαρακτήρων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Απαρίθμησε όλα 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-</a:t>
            </a:r>
            <a:r>
              <a:rPr lang="el-GR" sz="2400" dirty="0" smtClean="0">
                <a:ea typeface="ＭＳ Ｐゴシック" pitchFamily="-112" charset="-128"/>
              </a:rPr>
              <a:t>γράμματα που εμφανίζονται σε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i="1" dirty="0" smtClean="0">
                <a:ea typeface="ＭＳ Ｐゴシック" pitchFamily="-112" charset="-128"/>
              </a:rPr>
              <a:t>π</a:t>
            </a:r>
            <a:r>
              <a:rPr lang="en-US" sz="2000" i="1" dirty="0" smtClean="0">
                <a:ea typeface="ＭＳ Ｐゴシック" pitchFamily="-112" charset="-128"/>
              </a:rPr>
              <a:t>.</a:t>
            </a:r>
            <a:r>
              <a:rPr lang="el-GR" sz="2000" i="1" dirty="0" smtClean="0">
                <a:ea typeface="ＭＳ Ｐゴシック" pitchFamily="-112" charset="-128"/>
              </a:rPr>
              <a:t>χ</a:t>
            </a:r>
            <a:r>
              <a:rPr lang="en-US" sz="2000" i="1" dirty="0" smtClean="0">
                <a:ea typeface="ＭＳ Ｐゴシック" pitchFamily="-112" charset="-128"/>
              </a:rPr>
              <a:t>.,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για το κείμενο </a:t>
            </a:r>
            <a:r>
              <a:rPr lang="en-US" sz="2000" dirty="0" smtClean="0">
                <a:ea typeface="ＭＳ Ｐゴシック" pitchFamily="-112" charset="-128"/>
              </a:rPr>
              <a:t>“</a:t>
            </a:r>
            <a:r>
              <a:rPr lang="en-US" sz="2000" b="1" i="1" dirty="0" smtClean="0">
                <a:ea typeface="ＭＳ Ｐゴシック" pitchFamily="-112" charset="-128"/>
              </a:rPr>
              <a:t>April is the cruelest month</a:t>
            </a:r>
            <a:r>
              <a:rPr lang="en-US" sz="2000" dirty="0" smtClean="0">
                <a:ea typeface="ＭＳ Ｐゴシック" pitchFamily="-112" charset="-128"/>
              </a:rPr>
              <a:t>” </a:t>
            </a:r>
            <a:r>
              <a:rPr lang="el-GR" sz="2000" dirty="0" smtClean="0">
                <a:ea typeface="ＭＳ Ｐゴシック" pitchFamily="-112" charset="-128"/>
              </a:rPr>
              <a:t>έχουμε τα 2-γράμματα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n-US" sz="2000" i="1" dirty="0" smtClean="0">
                <a:ea typeface="ＭＳ Ｐゴシック" pitchFamily="-112" charset="-128"/>
              </a:rPr>
              <a:t>bigrams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endParaRPr lang="el-GR" sz="2000" dirty="0" smtClean="0"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endParaRPr lang="en-US" dirty="0" smtClean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600" dirty="0" smtClean="0">
                <a:ea typeface="ＭＳ Ｐゴシック" pitchFamily="-112" charset="-128"/>
              </a:rPr>
              <a:t>Όπου </a:t>
            </a:r>
            <a:r>
              <a:rPr lang="en-US" sz="1600" dirty="0" smtClean="0">
                <a:ea typeface="ＭＳ Ｐゴシック" pitchFamily="-112" charset="-128"/>
              </a:rPr>
              <a:t>$ </a:t>
            </a:r>
            <a:r>
              <a:rPr lang="el-GR" sz="1600" dirty="0" smtClean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</a:p>
          <a:p>
            <a:pPr lvl="2" eaLnBrk="1" hangingPunct="1"/>
            <a:endParaRPr lang="en-US" sz="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Σε ένα </a:t>
            </a:r>
            <a:r>
              <a:rPr lang="en-US" sz="2400" dirty="0" smtClean="0">
                <a:ea typeface="ＭＳ Ｐゴシック" pitchFamily="-112" charset="-128"/>
              </a:rPr>
              <a:t>k-gram </a:t>
            </a:r>
            <a:r>
              <a:rPr lang="el-GR" sz="2400" dirty="0" smtClean="0">
                <a:ea typeface="ＭＳ Ｐゴシック" pitchFamily="-112" charset="-128"/>
              </a:rPr>
              <a:t>ευρετήριο </a:t>
            </a:r>
            <a:r>
              <a:rPr lang="el-GR" sz="2400" dirty="0" smtClean="0">
                <a:ea typeface="ＭＳ Ｐゴシック" pitchFamily="-112" charset="-128"/>
              </a:rPr>
              <a:t>για </a:t>
            </a:r>
            <a:r>
              <a:rPr lang="el-GR" sz="2400" dirty="0" smtClean="0">
                <a:ea typeface="ＭＳ Ｐゴシック" pitchFamily="-112" charset="-128"/>
              </a:rPr>
              <a:t>το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λεξικό </a:t>
            </a:r>
            <a:r>
              <a:rPr lang="el-GR" sz="2400" dirty="0" smtClean="0">
                <a:ea typeface="ＭＳ Ｐゴシック" pitchFamily="-112" charset="-128"/>
              </a:rPr>
              <a:t>που περιέχει </a:t>
            </a:r>
            <a:r>
              <a:rPr lang="el-GR" sz="2400" dirty="0" smtClean="0">
                <a:ea typeface="ＭＳ Ｐゴシック" pitchFamily="-112" charset="-128"/>
              </a:rPr>
              <a:t>όλα τα </a:t>
            </a:r>
            <a:r>
              <a:rPr lang="en-US" sz="2400" dirty="0" smtClean="0">
                <a:ea typeface="ＭＳ Ｐゴシック" pitchFamily="-112" charset="-128"/>
              </a:rPr>
              <a:t>k-grams </a:t>
            </a:r>
            <a:r>
              <a:rPr lang="el-GR" sz="2400" dirty="0" smtClean="0">
                <a:ea typeface="ＭＳ Ｐゴシック" pitchFamily="-112" charset="-128"/>
              </a:rPr>
              <a:t>που εμφανίζονται σε οποιονδήποτε όρο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Διατήρησε ένα </a:t>
            </a:r>
            <a:r>
              <a:rPr lang="el-GR" sz="2400" u="sng" dirty="0" smtClean="0">
                <a:ea typeface="ＭＳ Ｐゴシック" pitchFamily="-112" charset="-128"/>
              </a:rPr>
              <a:t>δεύτερο</a:t>
            </a:r>
            <a:r>
              <a:rPr lang="el-GR" sz="2400" dirty="0" smtClean="0">
                <a:ea typeface="ＭＳ Ｐゴシック" pitchFamily="-112" charset="-128"/>
              </a:rPr>
              <a:t> αντεστραμμένο ευρετήριο από τα 2-γράμματα στους όρους του λεξικού που τα περιέχουν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 smtClean="0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 </a:t>
            </a:r>
            <a:r>
              <a:rPr lang="el-GR" dirty="0" smtClean="0">
                <a:ea typeface="ＭＳ Ｐゴシック" pitchFamily="-112" charset="-128"/>
              </a:rPr>
              <a:t>ευρετηρίου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l-GR" dirty="0" smtClean="0">
                <a:ea typeface="ＭＳ Ｐゴシック" pitchFamily="-112" charset="-128"/>
              </a:rPr>
              <a:t>-γρ</a:t>
            </a:r>
            <a:r>
              <a:rPr lang="el-GR" dirty="0" smtClean="0">
                <a:ea typeface="ＭＳ Ｐゴシック" pitchFamily="-112" charset="-128"/>
              </a:rPr>
              <a:t>α</a:t>
            </a:r>
            <a:r>
              <a:rPr lang="el-GR" dirty="0" smtClean="0">
                <a:ea typeface="ＭＳ Ｐゴシック" pitchFamily="-112" charset="-128"/>
              </a:rPr>
              <a:t>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5843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ευρετήριο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βρίσκει τους όρους βασισμένο σε μια ερώτηση που αποτελείται από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εδώ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k=</a:t>
            </a:r>
            <a:r>
              <a:rPr lang="en-US" dirty="0" smtClean="0">
                <a:ea typeface="ＭＳ Ｐゴシック" pitchFamily="-112" charset="-128"/>
              </a:rPr>
              <a:t>2).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57300" y="3667125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57300" y="4200525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on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074862" y="38195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2074862" y="4352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314700" y="366712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among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257300" y="3048000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$m</a:t>
            </a: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2074862" y="3209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00412" y="3048000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mace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300412" y="4267200"/>
            <a:ext cx="1138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along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94262" y="3667125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amortize</a:t>
            </a:r>
          </a:p>
        </p:txBody>
      </p:sp>
      <p:cxnSp>
        <p:nvCxnSpPr>
          <p:cNvPr id="35854" name="AutoShape 13"/>
          <p:cNvCxnSpPr>
            <a:cxnSpLocks noChangeShapeType="1"/>
            <a:stCxn id="35848" idx="3"/>
            <a:endCxn id="35853" idx="1"/>
          </p:cNvCxnSpPr>
          <p:nvPr/>
        </p:nvCxnSpPr>
        <p:spPr bwMode="auto">
          <a:xfrm>
            <a:off x="4527550" y="3900488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madden</a:t>
            </a:r>
          </a:p>
        </p:txBody>
      </p:sp>
      <p:cxnSp>
        <p:nvCxnSpPr>
          <p:cNvPr id="35856" name="AutoShape 15"/>
          <p:cNvCxnSpPr>
            <a:cxnSpLocks noChangeShapeType="1"/>
            <a:stCxn id="35851" idx="3"/>
            <a:endCxn id="35855" idx="1"/>
          </p:cNvCxnSpPr>
          <p:nvPr/>
        </p:nvCxnSpPr>
        <p:spPr bwMode="auto">
          <a:xfrm>
            <a:off x="4271962" y="3281363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6113462" y="3286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18262" y="389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6113462" y="450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4900612" y="4267200"/>
            <a:ext cx="13382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among</a:t>
            </a:r>
          </a:p>
        </p:txBody>
      </p:sp>
      <p:cxnSp>
        <p:nvCxnSpPr>
          <p:cNvPr id="35861" name="AutoShape 20"/>
          <p:cNvCxnSpPr>
            <a:cxnSpLocks noChangeShapeType="1"/>
            <a:stCxn id="35852" idx="3"/>
            <a:endCxn id="35860" idx="1"/>
          </p:cNvCxnSpPr>
          <p:nvPr/>
        </p:nvCxnSpPr>
        <p:spPr bwMode="auto">
          <a:xfrm>
            <a:off x="4438650" y="4497388"/>
            <a:ext cx="4619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5" name="Picture 24" descr="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7405001" cy="84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k</a:t>
            </a:r>
            <a:r>
              <a:rPr lang="el-GR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2800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267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Ερώτημα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τώρα γίνεται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b="1" i="1" dirty="0" smtClean="0">
                <a:ea typeface="ＭＳ Ｐゴシック" pitchFamily="-112" charset="-128"/>
              </a:rPr>
              <a:t>		</a:t>
            </a:r>
            <a:r>
              <a:rPr lang="en-US" b="1" i="1" dirty="0" smtClean="0">
                <a:ea typeface="ＭＳ Ｐゴシック" pitchFamily="-112" charset="-128"/>
              </a:rPr>
              <a:t>$m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mo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on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Βρίσκει τους όρους που ταιριάζουν μια </a:t>
            </a:r>
            <a:r>
              <a:rPr lang="en-US" dirty="0" smtClean="0">
                <a:ea typeface="ＭＳ Ｐゴシック" pitchFamily="-112" charset="-128"/>
              </a:rPr>
              <a:t>AND </a:t>
            </a:r>
            <a:r>
              <a:rPr lang="el-GR" dirty="0" smtClean="0">
                <a:ea typeface="ＭＳ Ｐゴシック" pitchFamily="-112" charset="-128"/>
              </a:rPr>
              <a:t>εκδοχή του </a:t>
            </a:r>
            <a:r>
              <a:rPr lang="en-US" dirty="0" smtClean="0">
                <a:ea typeface="ＭＳ Ｐゴシック" pitchFamily="-112" charset="-128"/>
              </a:rPr>
              <a:t>wildcard </a:t>
            </a:r>
            <a:r>
              <a:rPr lang="el-GR" dirty="0" smtClean="0">
                <a:ea typeface="ＭＳ Ｐゴシック" pitchFamily="-112" charset="-128"/>
              </a:rPr>
              <a:t>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Απαιτείται βήμα μετ</a:t>
            </a:r>
            <a:r>
              <a:rPr lang="el-GR" dirty="0">
                <a:ea typeface="ＭＳ Ｐゴシック" pitchFamily="-112" charset="-128"/>
              </a:rPr>
              <a:t>ά</a:t>
            </a:r>
            <a:r>
              <a:rPr lang="el-GR" dirty="0" smtClean="0">
                <a:ea typeface="ＭＳ Ｐゴシック" pitchFamily="-112" charset="-128"/>
              </a:rPr>
              <a:t>-φιλτραρίσματος (</a:t>
            </a:r>
            <a:r>
              <a:rPr lang="en-US" dirty="0" smtClean="0">
                <a:ea typeface="ＭＳ Ｐゴシック" pitchFamily="-112" charset="-128"/>
              </a:rPr>
              <a:t>post-filter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False positive, 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moon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όροι που απομένουν αναζητούνται στο γνωστό αντεστραμμένο ευρετήριο όρων-εγγράφων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 flipV="1">
            <a:off x="4038600" y="2438400"/>
            <a:ext cx="144780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Ένα </a:t>
            </a:r>
            <a:r>
              <a:rPr lang="en-US" sz="2400" dirty="0" smtClean="0">
                <a:ea typeface="ＭＳ Ｐゴシック" pitchFamily="-112" charset="-128"/>
              </a:rPr>
              <a:t>Boolean </a:t>
            </a:r>
            <a:r>
              <a:rPr lang="el-GR" sz="2400" dirty="0" smtClean="0">
                <a:ea typeface="ＭＳ Ｐゴシック" pitchFamily="-112" charset="-128"/>
              </a:rPr>
              <a:t>ερώτημα για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Μπορεί να οδηγήσουν σε ακριβή επεξεργασία ερωτημάτων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-112" charset="-128"/>
              </a:rPr>
              <a:t>pyth</a:t>
            </a:r>
            <a:r>
              <a:rPr lang="en-US" dirty="0" smtClean="0">
                <a:ea typeface="ＭＳ Ｐゴシック" pitchFamily="-112" charset="-128"/>
              </a:rPr>
              <a:t>* AND </a:t>
            </a:r>
            <a:r>
              <a:rPr lang="en-US" dirty="0" err="1" smtClean="0">
                <a:ea typeface="ＭＳ Ｐゴシック" pitchFamily="-112" charset="-128"/>
              </a:rPr>
              <a:t>prog</a:t>
            </a:r>
            <a:r>
              <a:rPr lang="en-US" dirty="0" smtClean="0">
                <a:ea typeface="ＭＳ Ｐゴシック" pitchFamily="-112" charset="-128"/>
              </a:rPr>
              <a:t>*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Αν ενθαρρύνουμε την </a:t>
            </a:r>
            <a:r>
              <a:rPr lang="en-US" sz="2400" dirty="0" smtClean="0">
                <a:ea typeface="ＭＳ Ｐゴシック" pitchFamily="-112" charset="-128"/>
              </a:rPr>
              <a:t>“</a:t>
            </a:r>
            <a:r>
              <a:rPr lang="el-GR" sz="2400" dirty="0" smtClean="0">
                <a:ea typeface="ＭＳ Ｐゴシック" pitchFamily="-112" charset="-128"/>
              </a:rPr>
              <a:t>τεμπελιά</a:t>
            </a:r>
            <a:r>
              <a:rPr lang="en-US" sz="2400" dirty="0" smtClean="0">
                <a:ea typeface="ＭＳ Ｐゴシック" pitchFamily="-112" charset="-128"/>
              </a:rPr>
              <a:t>” </a:t>
            </a:r>
            <a:r>
              <a:rPr lang="el-GR" sz="2400" dirty="0" smtClean="0">
                <a:ea typeface="ＭＳ Ｐゴシック" pitchFamily="-112" charset="-128"/>
              </a:rPr>
              <a:t>οι άνθρωποι θα ανταποκριθούν</a:t>
            </a:r>
            <a:r>
              <a:rPr lang="en-US" sz="2400" dirty="0" smtClean="0">
                <a:ea typeface="ＭＳ Ｐゴシック" pitchFamily="-112" charset="-128"/>
              </a:rPr>
              <a:t>!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1800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Ποιες μηχανές αναζήτησης επιτρέπουν τέτοια ερωτήματα; </a:t>
            </a:r>
            <a:endParaRPr lang="en-US" dirty="0" smtClean="0">
              <a:solidFill>
                <a:srgbClr val="00A000"/>
              </a:solidFill>
              <a:ea typeface="ＭＳ Ｐゴシック" pitchFamily="-112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3505200"/>
            <a:ext cx="7924800" cy="1570037"/>
            <a:chOff x="838200" y="4525963"/>
            <a:chExt cx="7924800" cy="1570037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219200" y="4754563"/>
              <a:ext cx="5562600" cy="38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6935788" y="4691063"/>
              <a:ext cx="1204912" cy="508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Search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127125" y="5222875"/>
              <a:ext cx="534193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Type your search terms, use ‘*’ if you need to.</a:t>
              </a:r>
            </a:p>
            <a:p>
              <a:r>
                <a:rPr lang="en-US" sz="2000" dirty="0">
                  <a:latin typeface="Arial" charset="0"/>
                </a:rPr>
                <a:t>E.g., Alex* will match Alexander.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838200" y="4525963"/>
              <a:ext cx="7924800" cy="157003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</p:grp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3.2.2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895600"/>
            <a:ext cx="67818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Διορθωση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ορθογραφικων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λαθων</a:t>
            </a:r>
            <a:endParaRPr lang="el-GR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ορθογραφικών λαθών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βασικές χρήσεις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 smtClean="0">
                <a:ea typeface="ＭＳ Ｐゴシック" pitchFamily="-112" charset="-128"/>
              </a:rPr>
              <a:t> που </a:t>
            </a:r>
            <a:r>
              <a:rPr lang="el-GR" sz="2000" dirty="0" err="1" smtClean="0">
                <a:ea typeface="ＭＳ Ｐゴシック" pitchFamily="-112" charset="-128"/>
              </a:rPr>
              <a:t>ευρετηριοποιούνται</a:t>
            </a: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ερωτημάτω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ν</a:t>
            </a:r>
            <a:r>
              <a:rPr lang="el-GR" sz="2000" dirty="0" smtClean="0">
                <a:ea typeface="ＭＳ Ｐゴシック" pitchFamily="-112" charset="-128"/>
              </a:rPr>
              <a:t> ώστε να ανακτηθούν «σωστές» απαντήσεις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κατηγορίες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Μεμονωμένες λέξεις (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isolated term)</a:t>
            </a: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Δεν πιάνει </a:t>
            </a:r>
            <a:r>
              <a:rPr lang="en-US" sz="1800" dirty="0" smtClean="0">
                <a:ea typeface="ＭＳ Ｐゴシック" pitchFamily="-112" charset="-128"/>
              </a:rPr>
              <a:t>typos </a:t>
            </a:r>
            <a:r>
              <a:rPr lang="el-GR" sz="1800" dirty="0" smtClean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from </a:t>
            </a:r>
            <a:r>
              <a:rPr lang="en-US" sz="1600" b="1" i="1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 smtClean="0">
                <a:ea typeface="ＭＳ Ｐゴシック" pitchFamily="-112" charset="-128"/>
              </a:rPr>
              <a:t> form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Βασισμένη </a:t>
            </a:r>
            <a:r>
              <a:rPr lang="el-GR" sz="2000" i="1" dirty="0" smtClean="0">
                <a:ea typeface="ＭＳ Ｐゴシック" pitchFamily="-112" charset="-128"/>
              </a:rPr>
              <a:t>σε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συμφραζόμενα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context sensitive)</a:t>
            </a: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Κοιτά τις λέξεις γύρω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endParaRPr lang="el-GR" sz="1800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I flew </a:t>
            </a:r>
            <a:r>
              <a:rPr lang="en-US" sz="1600" b="1" i="1" u="sng" dirty="0" smtClean="0">
                <a:ea typeface="ＭＳ Ｐゴシック" pitchFamily="-112" charset="-128"/>
              </a:rPr>
              <a:t>form</a:t>
            </a:r>
            <a:r>
              <a:rPr lang="en-US" sz="1600" b="1" i="1" dirty="0" smtClean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Χρήσιμη ιδιαίτερα για έγγραφα μετά από </a:t>
            </a:r>
            <a:r>
              <a:rPr lang="en-US" dirty="0" smtClean="0">
                <a:ea typeface="ＭＳ Ｐゴシック" pitchFamily="-112" charset="-128"/>
              </a:rPr>
              <a:t>OCR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Αλγόριθμοι διόρθωσης ρυθμισμένοι για αυτό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n-US" sz="2000" dirty="0" err="1" smtClean="0">
                <a:ea typeface="ＭＳ Ｐゴシック" pitchFamily="-112" charset="-128"/>
              </a:rPr>
              <a:t>rn</a:t>
            </a:r>
            <a:r>
              <a:rPr lang="el-GR" sz="2000" dirty="0" smtClean="0">
                <a:ea typeface="ＭＳ Ｐゴシック" pitchFamily="-112" charset="-128"/>
              </a:rPr>
              <a:t>  μοιάζει με </a:t>
            </a:r>
            <a:r>
              <a:rPr lang="en-US" sz="2000" dirty="0" smtClean="0">
                <a:ea typeface="ＭＳ Ｐゴシック" pitchFamily="-112" charset="-128"/>
              </a:rPr>
              <a:t>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Μπορεί να χρησιμοποιούν ειδική γνώση (</a:t>
            </a:r>
            <a:r>
              <a:rPr lang="en-US" sz="2000" dirty="0" smtClean="0">
                <a:ea typeface="ＭＳ Ｐゴシック" pitchFamily="-112" charset="-128"/>
              </a:rPr>
              <a:t>domain-specific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OCR </a:t>
            </a:r>
            <a:r>
              <a:rPr lang="el-GR" sz="1600" dirty="0" smtClean="0">
                <a:ea typeface="ＭＳ Ｐゴシック" pitchFamily="-112" charset="-128"/>
              </a:rPr>
              <a:t>μπερδεύει το </a:t>
            </a:r>
            <a:r>
              <a:rPr lang="en-US" sz="1600" dirty="0" smtClean="0">
                <a:ea typeface="ＭＳ Ｐゴシック" pitchFamily="-112" charset="-128"/>
              </a:rPr>
              <a:t>O </a:t>
            </a:r>
            <a:r>
              <a:rPr lang="el-GR" sz="1600" dirty="0" smtClean="0">
                <a:ea typeface="ＭＳ Ｐゴシック" pitchFamily="-112" charset="-128"/>
              </a:rPr>
              <a:t>με το</a:t>
            </a:r>
            <a:r>
              <a:rPr lang="en-US" sz="1600" dirty="0" smtClean="0">
                <a:ea typeface="ＭＳ Ｐゴシック" pitchFamily="-112" charset="-128"/>
              </a:rPr>
              <a:t> D </a:t>
            </a:r>
            <a:r>
              <a:rPr lang="el-GR" sz="1600" dirty="0" smtClean="0">
                <a:ea typeface="ＭＳ Ｐゴシック" pitchFamily="-112" charset="-128"/>
              </a:rPr>
              <a:t>πιο συχνά από το</a:t>
            </a:r>
            <a:r>
              <a:rPr lang="en-US" sz="1600" dirty="0" smtClean="0">
                <a:ea typeface="ＭＳ Ｐゴシック" pitchFamily="-112" charset="-128"/>
              </a:rPr>
              <a:t> O </a:t>
            </a:r>
            <a:r>
              <a:rPr lang="el-GR" sz="1600" dirty="0" smtClean="0">
                <a:ea typeface="ＭＳ Ｐゴシック" pitchFamily="-112" charset="-128"/>
              </a:rPr>
              <a:t>και το</a:t>
            </a:r>
            <a:r>
              <a:rPr lang="en-US" sz="1600" dirty="0" smtClean="0">
                <a:ea typeface="ＭＳ Ｐゴシック" pitchFamily="-112" charset="-128"/>
              </a:rPr>
              <a:t> I (</a:t>
            </a:r>
            <a:r>
              <a:rPr lang="el-GR" sz="1600" dirty="0" smtClean="0">
                <a:ea typeface="ＭＳ Ｐゴシック" pitchFamily="-112" charset="-128"/>
              </a:rPr>
              <a:t>που είναι γειτονικά στα </a:t>
            </a:r>
            <a:r>
              <a:rPr lang="en-US" sz="1600" dirty="0" smtClean="0">
                <a:ea typeface="ＭＳ Ｐゴシック" pitchFamily="-112" charset="-128"/>
              </a:rPr>
              <a:t>QWERTY </a:t>
            </a:r>
            <a:r>
              <a:rPr lang="el-GR" sz="1600" dirty="0" smtClean="0">
                <a:ea typeface="ＭＳ Ｐゴシック" pitchFamily="-112" charset="-128"/>
              </a:rPr>
              <a:t>πληκτρολόγιο), 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</a:rPr>
              <a:t>οπότε πιο πιθανή η ανταλλαγή τους στην πληκτρολόγηση</a:t>
            </a:r>
            <a:endParaRPr lang="en-US" sz="16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Αλλά συχνά</a:t>
            </a:r>
            <a:r>
              <a:rPr lang="en-US" sz="2400" dirty="0" smtClean="0">
                <a:ea typeface="ＭＳ Ｐゴシック" pitchFamily="-112" charset="-128"/>
              </a:rPr>
              <a:t>: web </a:t>
            </a:r>
            <a:r>
              <a:rPr lang="el-GR" sz="2400" dirty="0" smtClean="0">
                <a:ea typeface="ＭＳ Ｐゴシック" pitchFamily="-112" charset="-128"/>
              </a:rPr>
              <a:t>σελίδες αλλά και τυπωμένο υλικό έχουν </a:t>
            </a:r>
            <a:r>
              <a:rPr lang="en-US" sz="2400" dirty="0" smtClean="0">
                <a:ea typeface="ＭＳ Ｐゴシック" pitchFamily="-112" charset="-128"/>
              </a:rPr>
              <a:t>typos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λεξικό να περιέχει λιγότερα ορθογραφικά λάθη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Αλλά συχνά δεν αλλάζουμε τα έγγραφα αλλά  επεκτείνουμε την απεικόνιση ερωτήματος </a:t>
            </a:r>
            <a:r>
              <a:rPr lang="el-GR" sz="2000" dirty="0" smtClean="0">
                <a:ea typeface="ＭＳ Ｐゴシック" pitchFamily="-112" charset="-128"/>
              </a:rPr>
              <a:t>– εγγράφου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Θεμελιώδης υπόθεση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υπάρχει ένα λεξικό που μας δίνει τη σωστή ορθογραφία</a:t>
            </a:r>
            <a:endParaRPr lang="en-US" i="1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επιλογές για αυτό 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 standard </a:t>
            </a:r>
            <a:r>
              <a:rPr lang="el-GR" dirty="0" smtClean="0">
                <a:ea typeface="ＭＳ Ｐゴシック" pitchFamily="-112" charset="-128"/>
              </a:rPr>
              <a:t>λεξικό όπως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Webster’s English Dictionary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“industry-specific” </a:t>
            </a:r>
            <a:r>
              <a:rPr lang="el-GR" dirty="0" smtClean="0">
                <a:ea typeface="ＭＳ Ｐゴシック" pitchFamily="-112" charset="-128"/>
              </a:rPr>
              <a:t>λεξικό </a:t>
            </a:r>
            <a:r>
              <a:rPr lang="en-US" dirty="0" smtClean="0">
                <a:ea typeface="ＭＳ Ｐゴシック" pitchFamily="-112" charset="-128"/>
              </a:rPr>
              <a:t> – hand-maintained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l-GR" i="1" dirty="0" smtClean="0">
                <a:ea typeface="ＭＳ Ｐゴシック" pitchFamily="-112" charset="-128"/>
              </a:rPr>
              <a:t>λεξικό της συλλογής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corpus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όλες οι λέξεις στο </a:t>
            </a:r>
            <a:r>
              <a:rPr lang="en-US" dirty="0" smtClean="0">
                <a:ea typeface="ＭＳ Ｐゴシック" pitchFamily="-112" charset="-128"/>
              </a:rPr>
              <a:t>web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Όλα τα ονόματα, ακρώνυμα 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συμπεριλαμβανομένων και των ορθογραφικών λαθών)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 θέματα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48768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sz="2400" dirty="0" smtClean="0"/>
              <a:t>Στο ερώτημα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πάντα επέστρεψε τα έγγραφα που περιέχουν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καθώς και </a:t>
            </a:r>
            <a:r>
              <a:rPr lang="el-GR" sz="2400" dirty="0" smtClean="0"/>
              <a:t>τα έγγραφα όλες </a:t>
            </a:r>
            <a:r>
              <a:rPr lang="el-GR" sz="2400" dirty="0" smtClean="0"/>
              <a:t>τις διορθωμένες εκδοχές του </a:t>
            </a:r>
            <a:r>
              <a:rPr lang="el-GR" sz="2400" dirty="0" smtClean="0"/>
              <a:t>όρου</a:t>
            </a:r>
            <a:r>
              <a:rPr lang="el-GR" sz="2400" dirty="0" smtClean="0"/>
              <a:t>, </a:t>
            </a:r>
            <a:r>
              <a:rPr lang="el-GR" sz="2400" dirty="0" smtClean="0"/>
              <a:t>πχ</a:t>
            </a:r>
            <a:r>
              <a:rPr lang="el-GR" sz="2400" dirty="0"/>
              <a:t> </a:t>
            </a:r>
            <a:r>
              <a:rPr lang="en-US" sz="2400" dirty="0" smtClean="0"/>
              <a:t>carrot </a:t>
            </a:r>
            <a:r>
              <a:rPr lang="en-US" sz="2400" dirty="0"/>
              <a:t>and tarot</a:t>
            </a:r>
            <a:r>
              <a:rPr lang="en-US" sz="2400" dirty="0" smtClean="0"/>
              <a:t>.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 , αλλά διορθώσεις μόνο αν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δεν είναι στο λεξικό</a:t>
            </a:r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(1), αλλά μόνο αν η αρχική ερώτηση επιστρέφει λίγα (πχ λιγότερο από 5) έγγραφα</a:t>
            </a:r>
            <a:r>
              <a:rPr lang="en-US" sz="2400" dirty="0" smtClean="0"/>
              <a:t>. 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Όταν η αρχική ερώτηση επιστρέφει λιγότερα από έναν προκαθορισμένο αριθμό από έγγραφα επιστρέφει «</a:t>
            </a:r>
            <a:r>
              <a:rPr lang="en-US" sz="2400" i="1" dirty="0" smtClean="0"/>
              <a:t>spelling suggestions” </a:t>
            </a:r>
            <a:r>
              <a:rPr lang="en-US" sz="2400" dirty="0" smtClean="0"/>
              <a:t>: “</a:t>
            </a:r>
            <a:r>
              <a:rPr lang="en-US" sz="2400" dirty="0"/>
              <a:t>Did you mean carrot</a:t>
            </a:r>
            <a:r>
              <a:rPr lang="en-US" sz="2400" dirty="0" smtClean="0"/>
              <a:t>?” (</a:t>
            </a:r>
            <a:r>
              <a:rPr lang="el-GR" sz="2400" dirty="0" smtClean="0"/>
              <a:t>και όχι επιπρόσθετα έγγραφα)</a:t>
            </a:r>
            <a:endParaRPr lang="en-US" sz="2400" dirty="0" smtClean="0"/>
          </a:p>
          <a:p>
            <a:pPr marL="1257300" lvl="2" indent="-457200">
              <a:buAutoNum type="arabicParenBoth"/>
            </a:pPr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7091" y="1905000"/>
            <a:ext cx="84582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Token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–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η εμφάνιση μια λέξης ή ενός όρου σε ένα έγγραφο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Type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(τύπος)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–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μια κ</a:t>
            </a:r>
            <a:r>
              <a:rPr lang="el-GR" dirty="0" smtClean="0">
                <a:latin typeface="+mj-lt"/>
              </a:rPr>
              <a:t>λάση ισοδυναμίας από </a:t>
            </a:r>
            <a:r>
              <a:rPr lang="en-US" dirty="0" smtClean="0">
                <a:latin typeface="+mj-lt"/>
              </a:rPr>
              <a:t>tokens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000" i="1" dirty="0" smtClean="0">
                <a:solidFill>
                  <a:schemeClr val="tx1"/>
                </a:solidFill>
                <a:latin typeface="+mj-lt"/>
              </a:rPr>
              <a:t>Παράδειγμα: 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In June, the dog likes to chase the cat in the barn.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12 word tokens, 9 word types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4191000"/>
            <a:ext cx="857256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Tokenization - </a:t>
            </a:r>
            <a:r>
              <a:rPr lang="el-GR" b="1" dirty="0" smtClean="0">
                <a:solidFill>
                  <a:schemeClr val="tx1"/>
                </a:solidFill>
                <a:latin typeface="+mj-lt"/>
              </a:rPr>
              <a:t>Προβλήματα </a:t>
            </a:r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l-GR" dirty="0" smtClean="0">
                <a:latin typeface="+mj-lt"/>
              </a:rPr>
              <a:t>   Ποια είναι τα διαχωριστικά (κενό, απόστροφος, ενωτικά (</a:t>
            </a:r>
            <a:r>
              <a:rPr lang="en-US" dirty="0" smtClean="0">
                <a:latin typeface="+mj-lt"/>
              </a:rPr>
              <a:t>hyphen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1.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Προσδιορισμός Λεξιλογίου όρων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9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 θέματα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153400" cy="40386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sz="2400" dirty="0" smtClean="0"/>
              <a:t>Επιστρέφουμε τη λέξη (λέξεις) που είναι πιο «κοντά»</a:t>
            </a:r>
          </a:p>
          <a:p>
            <a:pPr marL="457200" indent="-457200">
              <a:buAutoNum type="arabicParenBoth"/>
            </a:pPr>
            <a:endParaRPr lang="el-GR" sz="24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Όταν ισοπαλία</a:t>
            </a:r>
          </a:p>
          <a:p>
            <a:pPr marL="857250" lvl="1" indent="-457200">
              <a:buAutoNum type="arabicParenBoth"/>
            </a:pPr>
            <a:r>
              <a:rPr lang="el-GR" sz="2000" dirty="0" smtClean="0"/>
              <a:t>Την πιο συχνή (συχνές) στη συλλογή</a:t>
            </a:r>
          </a:p>
          <a:p>
            <a:pPr marL="857250" lvl="1" indent="-457200">
              <a:buAutoNum type="arabicParenBoth"/>
            </a:pPr>
            <a:r>
              <a:rPr lang="el-GR" sz="2000" dirty="0" smtClean="0"/>
              <a:t>Την πιο συχνή στα ερωτήματα</a:t>
            </a:r>
            <a:endParaRPr lang="en-US" sz="2000" dirty="0" smtClean="0"/>
          </a:p>
          <a:p>
            <a:pPr marL="857250" lvl="1" indent="-457200">
              <a:buNone/>
            </a:pPr>
            <a:endParaRPr lang="en-US" sz="2000" dirty="0" smtClean="0"/>
          </a:p>
          <a:p>
            <a:pPr marL="857250" lvl="1" indent="-457200">
              <a:buNone/>
            </a:pPr>
            <a:r>
              <a:rPr lang="el-GR" sz="2000" dirty="0" smtClean="0"/>
              <a:t>Δείτε στο</a:t>
            </a:r>
          </a:p>
          <a:p>
            <a:pPr marL="857250" lvl="1" indent="-457200">
              <a:buNone/>
            </a:pPr>
            <a:r>
              <a:rPr lang="en-US" sz="2000" dirty="0" smtClean="0">
                <a:hlinkClick r:id="rId2"/>
              </a:rPr>
              <a:t>http://www.google.com/jobs/archive/britney.html</a:t>
            </a:r>
            <a:endParaRPr lang="el-GR" sz="2000" dirty="0" smtClean="0"/>
          </a:p>
          <a:p>
            <a:pPr marL="857250" lvl="1" indent="-457200">
              <a:buNone/>
            </a:pPr>
            <a:r>
              <a:rPr lang="el-GR" sz="2000" dirty="0" smtClean="0"/>
              <a:t>στατιστικά για </a:t>
            </a:r>
            <a:r>
              <a:rPr lang="en-US" sz="2000" dirty="0" smtClean="0"/>
              <a:t>misspellings </a:t>
            </a:r>
            <a:r>
              <a:rPr lang="el-GR" sz="2000" dirty="0" smtClean="0"/>
              <a:t>του </a:t>
            </a:r>
            <a:r>
              <a:rPr lang="en-US" sz="2000" dirty="0" smtClean="0"/>
              <a:t>Britney Spears</a:t>
            </a:r>
            <a:endParaRPr lang="el-GR" sz="2000" dirty="0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Δοθέντος ενός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λεξικού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και μιας ακολουθίας χαρακτήρων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, επέστρεψε τις λέξεις του λεξικού που είναι </a:t>
            </a:r>
            <a:r>
              <a:rPr lang="el-G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πιο κοντά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στο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σημαίνει </a:t>
            </a:r>
            <a:r>
              <a:rPr lang="en-US" dirty="0" smtClean="0">
                <a:ea typeface="ＭＳ Ｐゴシック" pitchFamily="-112" charset="-128"/>
              </a:rPr>
              <a:t> “</a:t>
            </a:r>
            <a:r>
              <a:rPr lang="el-GR" dirty="0" smtClean="0">
                <a:ea typeface="ＭＳ Ｐゴシック" pitchFamily="-112" charset="-128"/>
              </a:rPr>
              <a:t>πιο κοντά</a:t>
            </a:r>
            <a:r>
              <a:rPr lang="en-US" dirty="0" smtClean="0">
                <a:ea typeface="ＭＳ Ｐゴシック" pitchFamily="-112" charset="-128"/>
              </a:rPr>
              <a:t>”?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εξετάσουμε δύο ορισμούς εγγύτητας: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-- edit distance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dirty="0" err="1" smtClean="0">
                <a:ea typeface="ＭＳ Ｐゴシック" pitchFamily="-112" charset="-128"/>
              </a:rPr>
              <a:t>Levenshtein</a:t>
            </a:r>
            <a:r>
              <a:rPr lang="en-US" dirty="0" smtClean="0">
                <a:ea typeface="ＭＳ Ｐゴシック" pitchFamily="-112" charset="-128"/>
              </a:rPr>
              <a:t> distance)</a:t>
            </a:r>
            <a:r>
              <a:rPr lang="el-GR" dirty="0" smtClean="0">
                <a:ea typeface="ＭＳ Ｐゴシック" pitchFamily="-112" charset="-128"/>
              </a:rPr>
              <a:t> και την </a:t>
            </a:r>
            <a:r>
              <a:rPr lang="el-GR" i="1" dirty="0" smtClean="0">
                <a:ea typeface="ＭＳ Ｐゴシック" pitchFamily="-112" charset="-128"/>
              </a:rPr>
              <a:t>σταθμισμένη</a:t>
            </a:r>
            <a:r>
              <a:rPr lang="el-GR" dirty="0" smtClean="0">
                <a:ea typeface="ＭＳ Ｐゴシック" pitchFamily="-112" charset="-128"/>
              </a:rPr>
              <a:t> εκδοχή της </a:t>
            </a:r>
            <a:r>
              <a:rPr lang="en-US" dirty="0" smtClean="0">
                <a:ea typeface="ＭＳ Ｐゴシック" pitchFamily="-112" charset="-128"/>
              </a:rPr>
              <a:t>-- weighted edit distance</a:t>
            </a:r>
          </a:p>
          <a:p>
            <a:pPr lvl="1" eaLnBrk="1" hangingPunct="1"/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Επικάλυψη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overlap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n-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ea typeface="ＭＳ Ｐゴシック" pitchFamily="-112" charset="-128"/>
              </a:rPr>
              <a:t>Edit distance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ΟΡΙΣΜΟΣ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Δοθέντων δυο αλφαριθμητικών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strings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 ελάχιστος αριθμός πράξεων για τη μετατροπή του ενός στο άλλο</a:t>
            </a:r>
          </a:p>
          <a:p>
            <a:pPr eaLnBrk="1" hangingPunct="1">
              <a:buNone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Συνήθως, οι πράξεις είναι σε επίπεδο χαρακτήρα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dirty="0" err="1" smtClean="0"/>
              <a:t>Levenshtein</a:t>
            </a:r>
            <a:r>
              <a:rPr lang="en-US" sz="2000" b="1" dirty="0" smtClean="0"/>
              <a:t> distance</a:t>
            </a:r>
            <a:r>
              <a:rPr lang="el-GR" sz="2000" b="1" dirty="0" smtClean="0"/>
              <a:t>: </a:t>
            </a:r>
            <a:r>
              <a:rPr lang="el-GR" sz="2000" dirty="0" smtClean="0"/>
              <a:t>(1) </a:t>
            </a:r>
            <a:r>
              <a:rPr lang="en-US" sz="2000" dirty="0" smtClean="0">
                <a:ea typeface="ＭＳ Ｐゴシック" pitchFamily="-112" charset="-128"/>
              </a:rPr>
              <a:t>Insert</a:t>
            </a:r>
            <a:r>
              <a:rPr lang="el-GR" sz="2000" dirty="0" smtClean="0">
                <a:ea typeface="ＭＳ Ｐゴシック" pitchFamily="-112" charset="-128"/>
              </a:rPr>
              <a:t> – Εισαγωγή</a:t>
            </a:r>
            <a:r>
              <a:rPr lang="en-US" sz="2000" dirty="0" smtClean="0">
                <a:ea typeface="ＭＳ Ｐゴシック" pitchFamily="-112" charset="-128"/>
              </a:rPr>
              <a:t>, </a:t>
            </a:r>
            <a:r>
              <a:rPr lang="el-GR" sz="2000" dirty="0" smtClean="0">
                <a:ea typeface="ＭＳ Ｐゴシック" pitchFamily="-112" charset="-128"/>
              </a:rPr>
              <a:t>(2) </a:t>
            </a:r>
            <a:r>
              <a:rPr lang="en-US" sz="2000" dirty="0" smtClean="0">
                <a:ea typeface="ＭＳ Ｐゴシック" pitchFamily="-112" charset="-128"/>
              </a:rPr>
              <a:t>Delete</a:t>
            </a:r>
            <a:r>
              <a:rPr lang="el-GR" sz="2000" dirty="0" smtClean="0">
                <a:ea typeface="ＭＳ Ｐゴシック" pitchFamily="-112" charset="-128"/>
              </a:rPr>
              <a:t> - Διαγραφή και (3)</a:t>
            </a:r>
            <a:r>
              <a:rPr lang="en-US" sz="2000" dirty="0" smtClean="0">
                <a:ea typeface="ＭＳ Ｐゴシック" pitchFamily="-112" charset="-128"/>
              </a:rPr>
              <a:t> Replace</a:t>
            </a:r>
            <a:r>
              <a:rPr lang="el-GR" sz="2000" dirty="0" smtClean="0">
                <a:ea typeface="ＭＳ Ｐゴシック" pitchFamily="-112" charset="-128"/>
              </a:rPr>
              <a:t> – Αντικατάσταση ενός χαρακτήρα</a:t>
            </a:r>
          </a:p>
          <a:p>
            <a:pPr lvl="1" eaLnBrk="1" hangingPunct="1"/>
            <a:r>
              <a:rPr lang="de-DE" sz="2000" b="1" dirty="0" err="1" smtClean="0"/>
              <a:t>Damerau-Levenshtein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distance</a:t>
            </a:r>
            <a:r>
              <a:rPr lang="el-GR" sz="2000" b="1" dirty="0" smtClean="0"/>
              <a:t>: </a:t>
            </a:r>
            <a:r>
              <a:rPr lang="el-GR" sz="2000" dirty="0" smtClean="0"/>
              <a:t>+ </a:t>
            </a:r>
            <a:r>
              <a:rPr lang="en-US" sz="2000" dirty="0" smtClean="0">
                <a:solidFill>
                  <a:srgbClr val="00A000"/>
                </a:solidFill>
                <a:ea typeface="ＭＳ Ｐゴシック" pitchFamily="-112" charset="-128"/>
              </a:rPr>
              <a:t>Transposition</a:t>
            </a:r>
            <a:r>
              <a:rPr lang="el-GR" sz="2000" dirty="0" smtClean="0">
                <a:solidFill>
                  <a:srgbClr val="00A000"/>
                </a:solidFill>
                <a:ea typeface="ＭＳ Ｐゴシック" pitchFamily="-112" charset="-128"/>
              </a:rPr>
              <a:t> - Αντιμετάθεση </a:t>
            </a:r>
            <a:r>
              <a:rPr lang="el-GR" sz="2000" dirty="0" smtClean="0">
                <a:ea typeface="ＭＳ Ｐゴシック" pitchFamily="-112" charset="-128"/>
              </a:rPr>
              <a:t>ενός χαρακτήρα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η απόσταση διόρθωσης από </a:t>
            </a:r>
            <a:r>
              <a:rPr lang="en-US" b="1" i="1" dirty="0" err="1" smtClean="0">
                <a:ea typeface="ＭＳ Ｐゴシック" pitchFamily="-112" charset="-128"/>
              </a:rPr>
              <a:t>dof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dog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1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act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2	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  (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Μόνο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 1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με αντιμετάθεση)</a:t>
            </a:r>
            <a:endParaRPr lang="en-US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dog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3.	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ea typeface="ＭＳ Ｐゴシック" pitchFamily="-112" charset="-128"/>
              </a:rPr>
              <a:t>Edit distance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657600"/>
            <a:ext cx="8077200" cy="2743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υπολογίζεται με Δυναμικό Προγραμματισμό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Κοιτάξτε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hlinkClick r:id="rId2"/>
              </a:rPr>
              <a:t>http://www.merriampark.com/ld.htm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ένα παράδειγμα και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applet.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01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Παράδειγμα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dog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-do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cat-cart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cat-cut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cat-act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2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i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Damerau-Levenshtein</a:t>
            </a:r>
            <a:r>
              <a:rPr lang="de-DE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de-DE" i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distance</a:t>
            </a:r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</a:t>
            </a:r>
            <a:r>
              <a:rPr lang="de-DE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de-DE" i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cat-act</a:t>
            </a:r>
            <a:r>
              <a:rPr lang="de-DE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 smtClean="0">
                <a:latin typeface="+mn-lt"/>
              </a:rPr>
              <a:t>α ως συνδυασμό υπό-προβλημάτων – η βέλτιστη λύση βασίζεται στη βέλτιστη λύση του υπό-πρόβληματος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Στην περίπτωση των αποστάσεων διόρθωσης – το υπό-πρόβλημα δυο προθεμάτων: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</a:pPr>
            <a:r>
              <a:rPr lang="el-GR" sz="1800" dirty="0" smtClean="0">
                <a:latin typeface="+mn-lt"/>
              </a:rPr>
              <a:t>	</a:t>
            </a:r>
            <a:r>
              <a:rPr lang="el-GR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πρόθεμα της πρώτης σε πρόθεμα της δεύτερης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Έναν Πίνακα 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Γραμμές: Γράμματα (προθέματα) της πρώτη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Στήλες: Γράμματα (προθέματα) της δεύτερης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Θέσεις του πίνακα: βέλτιστο κόστος (απόσταση)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05400" y="22098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cats – fast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Κάθε στοιχείο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j]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του πίνακα </a:t>
            </a:r>
            <a:r>
              <a:rPr lang="el-GR" dirty="0" smtClean="0">
                <a:latin typeface="+mn-lt"/>
              </a:rPr>
              <a:t>μας δίνει το 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βέλτιστο</a:t>
            </a:r>
            <a:r>
              <a:rPr lang="el-GR" dirty="0" smtClean="0">
                <a:latin typeface="+mn-lt"/>
              </a:rPr>
              <a:t> κόστος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απόσταση) για να πάμε από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 πρόθεμα μήκους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 πρόθεμα μήκους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j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endParaRPr lang="el-GR" baseline="-25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Πως υπολογίζουμε τα στοιχεία του πίνακα;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Ε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πικαλυπτόμενες υπό-λύσεις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Βέλτιστο κόστος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j]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Πχ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m[2, 3] ca -&gt;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fas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διαφορετικοί τρόποι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, j-1]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αριστερά (γραμμή)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πάνω (στήλη)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j-1] (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διαγώνια)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5000" y="28194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(από αριστερά)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" name="Picture 9" descr="3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99" y="1643050"/>
            <a:ext cx="8392167" cy="45720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30292"/>
              </p:ext>
            </p:extLst>
          </p:nvPr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5626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571612"/>
            <a:ext cx="8526029" cy="4716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(από πάνω)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580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8" name="Picture 17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4299892" y="2057400"/>
            <a:ext cx="4425063" cy="3736032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5791200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Κόστος διόρθωσης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τα προθέματα</a:t>
            </a:r>
            <a:endParaRPr lang="el-GR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133600"/>
            <a:ext cx="29718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5486400" y="2590800"/>
            <a:ext cx="609600" cy="3124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4495799" y="3200400"/>
            <a:ext cx="4212165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25908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67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</a:rPr>
              <a:t>Αρχικοποίηση</a:t>
            </a:r>
            <a:endParaRPr lang="el-GR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905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Από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τύπους ισοδύναμων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tokens </a:t>
            </a:r>
            <a:r>
              <a:rPr lang="el-GR" dirty="0" smtClean="0">
                <a:latin typeface="+mn-lt"/>
              </a:rPr>
              <a:t>σε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όρους</a:t>
            </a:r>
            <a:r>
              <a:rPr lang="el-GR" dirty="0" smtClean="0">
                <a:latin typeface="+mn-lt"/>
              </a:rPr>
              <a:t> που θα εισαχθούν στο ευρετήριο </a:t>
            </a:r>
            <a:endParaRPr lang="el-G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971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Αριθμοί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Κεφαλαία/Μικρά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dirty="0" err="1" smtClean="0">
                <a:latin typeface="+mn-lt"/>
              </a:rPr>
              <a:t>Λημματοποίηση</a:t>
            </a:r>
            <a:r>
              <a:rPr lang="el-GR" dirty="0" smtClean="0">
                <a:latin typeface="+mn-lt"/>
              </a:rPr>
              <a:t> και Περιστολή (</a:t>
            </a:r>
            <a:r>
              <a:rPr lang="en-US" dirty="0" smtClean="0">
                <a:latin typeface="+mn-lt"/>
              </a:rPr>
              <a:t>Stemming)</a:t>
            </a: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Stop words?</a:t>
            </a: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Κλάσεις ισοδύναμων όρων (για συνώνυμα) κατά την επεξεργασία του ερωτήματος ή στο ευρετήριο</a:t>
            </a:r>
            <a:endParaRPr lang="el-GR" dirty="0">
              <a:latin typeface="+mn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1.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Προσδιορισμός Λεξιλογίου όρων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2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/>
              <a:t>Levenshtein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55976"/>
              </p:ext>
            </p:extLst>
          </p:nvPr>
        </p:nvGraphicFramePr>
        <p:xfrm>
          <a:off x="1295400" y="3124200"/>
          <a:ext cx="6705600" cy="2590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5744"/>
                <a:gridCol w="3419856"/>
              </a:tblGrid>
              <a:tr h="1258096">
                <a:tc>
                  <a:txBody>
                    <a:bodyPr/>
                    <a:lstStyle/>
                    <a:p>
                      <a:pPr algn="ctr" rtl="0"/>
                      <a:endParaRPr lang="el-GR" sz="2200" b="0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l-GR" sz="22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Εξαρτάται από το επόμενο γράμμα</a:t>
                      </a:r>
                      <a:endParaRPr lang="de-DE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de-DE" sz="2200" b="0" kern="1200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delete</a:t>
                      </a:r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) </a:t>
                      </a:r>
                      <a:r>
                        <a:rPr lang="de-DE" sz="2200" b="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[i-1, j]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04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 </a:t>
                      </a:r>
                      <a:r>
                        <a:rPr lang="de-DE" sz="2200" kern="1200" baseline="0" dirty="0" smtClean="0"/>
                        <a:t>(</a:t>
                      </a:r>
                      <a:r>
                        <a:rPr lang="de-DE" sz="2200" kern="1200" baseline="0" dirty="0" err="1" smtClean="0"/>
                        <a:t>insert</a:t>
                      </a:r>
                      <a:r>
                        <a:rPr lang="de-DE" sz="2200" kern="1200" baseline="0" dirty="0" smtClean="0"/>
                        <a:t>)</a:t>
                      </a:r>
                    </a:p>
                    <a:p>
                      <a:pPr rtl="0"/>
                      <a:r>
                        <a:rPr lang="de-DE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[i, j-1]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Το μικρότερο από τις 3 πιθανές για να φτάσουμε στο </a:t>
                      </a:r>
                      <a:r>
                        <a:rPr lang="el-GR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2200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j]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2514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 -1				j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-1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l-G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Για να υπολογίσουμε 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, j]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1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8399045" cy="4556667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ίδιο με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διαφορετικό από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/>
              <a:t>Levenshtein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41672"/>
              </p:ext>
            </p:extLst>
          </p:nvPr>
        </p:nvGraphicFramePr>
        <p:xfrm>
          <a:off x="1000100" y="2185044"/>
          <a:ext cx="7143800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/>
                <a:gridCol w="3643338"/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αριστερό γείτονα </a:t>
                      </a:r>
                      <a:endParaRPr lang="en-US" sz="2200" b="0" kern="1200" baseline="0" dirty="0" smtClean="0"/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Copy </a:t>
                      </a:r>
                      <a:r>
                        <a:rPr lang="el-GR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Replace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Delete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Insert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l-GR" sz="2200" kern="1200" baseline="0" dirty="0" smtClean="0"/>
                    </a:p>
                    <a:p>
                      <a:pPr rtl="0"/>
                      <a:r>
                        <a:rPr lang="el-GR" sz="2200" kern="1200" baseline="0" dirty="0" smtClean="0"/>
                        <a:t>Το μικρότερο από τα 3 κόστη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 smtClean="0"/>
              <a:t>Levenshtein</a:t>
            </a:r>
            <a:r>
              <a:rPr lang="el-GR" dirty="0" smtClean="0"/>
              <a:t>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8" name="Picture 7" descr="3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6929486" cy="44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905000"/>
            <a:ext cx="8320118" cy="445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Βέλτιστη υπό-δομής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Optimal substructure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Η βέλτιστη λ</a:t>
            </a:r>
            <a:r>
              <a:rPr lang="el-GR" dirty="0">
                <a:latin typeface="+mn-lt"/>
              </a:rPr>
              <a:t>ύ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ση σε ένα πρόβλημα περιέχει τις υπό-λύσεις, δηλαδή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τις βέλτιστες λύσεις σε υπό-προβλήματα</a:t>
            </a: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Επικαλυπτόμενες υπό-λύσεις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Overlapping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subsolutions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Οι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υπο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-λύσεις υπολογ</a:t>
            </a:r>
            <a:r>
              <a:rPr lang="el-GR" dirty="0" smtClean="0">
                <a:latin typeface="+mn-lt"/>
              </a:rPr>
              <a:t>ίζονται ξανά και ξανά όταν υπολογίζονται οι ολικές βέλτιστες λύσεις στον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brute-force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αλγόριθμο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5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Στην περίπτωση των αποστάσεων διόρθωσης – το υπό-πρόβλημα δυο προθεμάτων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6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2590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Από </a:t>
            </a:r>
            <a:r>
              <a:rPr lang="en-US" dirty="0" smtClean="0">
                <a:latin typeface="+mn-lt"/>
              </a:rPr>
              <a:t>OSLO </a:t>
            </a:r>
            <a:r>
              <a:rPr lang="el-GR" dirty="0" smtClean="0">
                <a:latin typeface="+mn-lt"/>
              </a:rPr>
              <a:t>σε </a:t>
            </a:r>
            <a:r>
              <a:rPr lang="en-US" dirty="0" smtClean="0">
                <a:latin typeface="+mn-lt"/>
              </a:rPr>
              <a:t>SNOW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4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6" descr="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981200"/>
            <a:ext cx="5759254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8" name="Picture 7" descr="3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3517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2</a:t>
            </a:r>
            <a:r>
              <a:rPr lang="el-GR" dirty="0" smtClean="0">
                <a:ea typeface="ＭＳ Ｐゴシック" pitchFamily="-112" charset="-128"/>
              </a:rPr>
              <a:t>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Δείκτες παράλειψης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8" name="Picture 7" descr="3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6143668" cy="33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" name="Picture 6" descr="3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5789254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" name="Picture 7" descr="3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048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6" descr="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72656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8" name="Picture 7" descr="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73942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508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37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 descr="3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 descr="3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574349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 descr="3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8152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Picture 4" descr="3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90703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3.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Ερωτήματα Φράσεων και Θέσης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0574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Ευρετήρια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Biword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ερωτήματα φράσεων</a:t>
            </a:r>
          </a:p>
          <a:p>
            <a:pPr>
              <a:buFont typeface="Wingdings" pitchFamily="2" charset="2"/>
              <a:buChar char="§"/>
            </a:pP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Ευρετήρια Θέσης </a:t>
            </a:r>
            <a:r>
              <a:rPr lang="en-US" dirty="0" smtClean="0">
                <a:latin typeface="+mn-lt"/>
              </a:rPr>
              <a:t>(positional indexes) </a:t>
            </a:r>
            <a:r>
              <a:rPr lang="el-GR" dirty="0" smtClean="0">
                <a:latin typeface="+mn-lt"/>
              </a:rPr>
              <a:t>για ερωτήματα φράσεων και θέσης (</a:t>
            </a:r>
            <a:r>
              <a:rPr lang="el-GR" dirty="0" err="1" smtClean="0">
                <a:latin typeface="+mn-lt"/>
              </a:rPr>
              <a:t>γειτονικότητας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3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" name="Picture 4" descr="3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5778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5" name="Picture 4" descr="3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571275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4" descr="3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743479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4" descr="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57162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" name="Picture 4" descr="3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17" y="1828800"/>
            <a:ext cx="573808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5" name="Picture 4" descr="3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78989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" name="Picture 4" descr="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70522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" name="Picture 4" descr="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5" name="Picture 4" descr="3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67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5" name="Picture 4" descr="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1302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3.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Ερωτήματα Φράσεων και Θέσης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428736"/>
            <a:ext cx="8715404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Στις λίστες καταχωρήσεων σε ένα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nonpositional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+mj-lt"/>
              </a:rPr>
              <a:t>ευρετήριο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κάθε καταχώρηση είναι μόνο ένα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docID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Στις λίστες καταχωρήσεων σε ένα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positional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+mj-lt"/>
              </a:rPr>
              <a:t>ευρετήριο</a:t>
            </a:r>
            <a:r>
              <a:rPr lang="el-GR" dirty="0" smtClean="0">
                <a:latin typeface="+mj-lt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κάθε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καταχώρηση είναι ένα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docID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και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+mj-lt"/>
              </a:rPr>
              <a:t>μια λίστα από θέσεις</a:t>
            </a:r>
            <a:endParaRPr lang="de-DE" dirty="0" smtClean="0">
              <a:solidFill>
                <a:srgbClr val="0070C0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Παράδειγμα ερωτήματος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“to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be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or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not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to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be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6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”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TO, 993427: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7, 18, 33, 72, 86, 231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  2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1, 17, 74, 222, 255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8, 16, 190, 429, 433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 5: 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363, 367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 7: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13, 23, 191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 . . .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endParaRPr lang="pt-BR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BE, 178239:</a:t>
            </a:r>
          </a:p>
          <a:p>
            <a:pPr lvl="2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2200" dirty="0" smtClean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de-DE" sz="2200" dirty="0" smtClean="0">
                <a:solidFill>
                  <a:srgbClr val="FF0000"/>
                </a:solidFill>
                <a:latin typeface="+mj-lt"/>
              </a:rPr>
              <a:t>17, 25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17, 191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, 291,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430, 434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 5: 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14, 19, 101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; . . . 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2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5" name="Picture 4" descr="3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668949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5" name="Picture 4" descr="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57974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4" descr="3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573369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5" name="Picture 4" descr="3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574534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5" name="Picture 4" descr="3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574838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5" name="Picture 4" descr="3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951693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5" name="Picture 4" descr="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5" name="Picture 4" descr="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01045" cy="3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5" name="Picture 4" descr="3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565222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5" name="Picture 4" descr="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573549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30480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Δομές δεδομένων για Λεξικά </a:t>
            </a:r>
            <a:endParaRPr lang="en-US" sz="30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Ανάκτηση Ανεκτική </a:t>
            </a:r>
            <a:r>
              <a:rPr lang="en-US" sz="3000" dirty="0" smtClean="0">
                <a:ea typeface="ＭＳ Ｐゴシック" pitchFamily="-112" charset="-128"/>
              </a:rPr>
              <a:t> (Tolerant</a:t>
            </a:r>
            <a:r>
              <a:rPr lang="en-US" sz="3000" dirty="0">
                <a:ea typeface="ＭＳ Ｐゴシック" pitchFamily="-112" charset="-128"/>
              </a:rPr>
              <a:t>)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σε Σφάλματα 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Ερωτήματα με </a:t>
            </a:r>
            <a:r>
              <a:rPr lang="en-US" sz="2800" dirty="0" smtClean="0">
                <a:ea typeface="ＭＳ Ｐゴシック" pitchFamily="-112" charset="-128"/>
              </a:rPr>
              <a:t>wild-card </a:t>
            </a:r>
            <a:r>
              <a:rPr lang="el-GR" sz="2800" dirty="0" smtClean="0">
                <a:ea typeface="ＭＳ Ｐゴシック" pitchFamily="-112" charset="-128"/>
              </a:rPr>
              <a:t>(«χαρακτήρων μπαλαντέρ»)*</a:t>
            </a:r>
          </a:p>
          <a:p>
            <a:pPr lvl="1" eaLnBrk="1" hangingPunct="1">
              <a:defRPr/>
            </a:pPr>
            <a:r>
              <a:rPr lang="el-GR" sz="2800" dirty="0" smtClean="0">
                <a:ea typeface="ＭＳ Ｐゴシック" pitchFamily="-112" charset="-128"/>
              </a:rPr>
              <a:t>Ορθογραφικά λάθη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>
              <a:defRPr/>
            </a:pPr>
            <a:r>
              <a:rPr lang="el-GR" sz="2800" dirty="0" smtClean="0">
                <a:ea typeface="ＭＳ Ｐゴシック" pitchFamily="-112" charset="-128"/>
              </a:rPr>
              <a:t>Απόσταση μεταξύ όρων</a:t>
            </a:r>
          </a:p>
          <a:p>
            <a:pPr lvl="1" eaLnBrk="1" hangingPunct="1">
              <a:defRPr/>
            </a:pPr>
            <a:r>
              <a:rPr lang="el-GR" sz="2800" dirty="0" smtClean="0">
                <a:ea typeface="ＭＳ Ｐゴシック" pitchFamily="-112" charset="-128"/>
              </a:rPr>
              <a:t>Φωνητική διόρθωση</a:t>
            </a:r>
          </a:p>
          <a:p>
            <a:pPr lvl="1" eaLnBrk="1" hangingPunct="1">
              <a:defRPr/>
            </a:pP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/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7" name="Picture 6" descr="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OSLO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SNOW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143668" cy="38304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5399312" cy="338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81600"/>
            <a:ext cx="4929222" cy="10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804129" cy="352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41039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734466" cy="349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41871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5572164" cy="3298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3929090" cy="1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5735876" cy="33575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48200"/>
            <a:ext cx="3643338" cy="18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8018010" cy="321471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7620055" cy="28575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3571900" cy="21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27663</TotalTime>
  <Words>4125</Words>
  <Application>Microsoft Office PowerPoint</Application>
  <PresentationFormat>On-screen Show (4:3)</PresentationFormat>
  <Paragraphs>843</Paragraphs>
  <Slides>121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3" baseType="lpstr">
      <vt:lpstr>IIR-slides</vt:lpstr>
      <vt:lpstr>Equation</vt:lpstr>
      <vt:lpstr>PowerPoint Presentation</vt:lpstr>
      <vt:lpstr>Επανάληψη προηγούμενης διάλεξης</vt:lpstr>
      <vt:lpstr>1. Προσδιορισμός Λεξιλογίου όρων</vt:lpstr>
      <vt:lpstr>1. Προσδιορισμός Λεξιλογίου όρων</vt:lpstr>
      <vt:lpstr>1. Προσδιορισμός Λεξιλογίου όρων</vt:lpstr>
      <vt:lpstr>2. Δείκτες παράλειψης</vt:lpstr>
      <vt:lpstr>3. Ερωτήματα Φράσεων και Θέσης</vt:lpstr>
      <vt:lpstr>3. Ερωτήματα Φράσεων και Θέσης</vt:lpstr>
      <vt:lpstr>Τι θα δούμε σήμερα;</vt:lpstr>
      <vt:lpstr>Δομές Δεδομένων για Λεξικά</vt:lpstr>
      <vt:lpstr>Δομές Δεδομένων για Λεξικά</vt:lpstr>
      <vt:lpstr>Μια απλοϊκή λύση </vt:lpstr>
      <vt:lpstr>Δομές Δεδομένων για Λεξικά</vt:lpstr>
      <vt:lpstr>Δομές δεδομένων για το Λεξικό</vt:lpstr>
      <vt:lpstr>Πίνακες Κατακερματισμού</vt:lpstr>
      <vt:lpstr>Δέντρα αναζήτησης: Δυαδικό δέντρο</vt:lpstr>
      <vt:lpstr>Δέντρα αναζήτησης: Δυαδικό δέντρο</vt:lpstr>
      <vt:lpstr>Δέντρα: B-δέντρα</vt:lpstr>
      <vt:lpstr>Δέντρα</vt:lpstr>
      <vt:lpstr>Λεξικά (σύνοψη)</vt:lpstr>
      <vt:lpstr>Ερωτηματα με *</vt:lpstr>
      <vt:lpstr>Ερωτήματα με Wild-card (*)</vt:lpstr>
      <vt:lpstr>Ερωτήματα με Wild-card (*)</vt:lpstr>
      <vt:lpstr>Ερωτήματα με Wild-card (*)</vt:lpstr>
      <vt:lpstr>Ερωτήματα με Wild-card (*)</vt:lpstr>
      <vt:lpstr>Γενικά ερωτήματα με *</vt:lpstr>
      <vt:lpstr>Γενικά ερωτήματα με *</vt:lpstr>
      <vt:lpstr>Ευρετήριο αντιμετατεθειμένων όρων</vt:lpstr>
      <vt:lpstr>Ευρετήριο αντιμετατεθειμένων όρων</vt:lpstr>
      <vt:lpstr>Ευρετήριο αντιμετατεθειμένων όρων</vt:lpstr>
      <vt:lpstr>Ευρετήρια k-γραμμάτων (k-gram indexes)</vt:lpstr>
      <vt:lpstr>Παράδειγμα ευρετηρίου k-γραμμάτων</vt:lpstr>
      <vt:lpstr>Επεξεργασία ερωτημάτων</vt:lpstr>
      <vt:lpstr>Επεξεργασία ερωτημάτων</vt:lpstr>
      <vt:lpstr>Διορθωση ορθογραφικων λαθων</vt:lpstr>
      <vt:lpstr>Διόρθωση ορθογραφικών λαθών</vt:lpstr>
      <vt:lpstr>Διόρθωση εγγράφων</vt:lpstr>
      <vt:lpstr>Διόρθωση μεμονωμένης λέξης</vt:lpstr>
      <vt:lpstr>Γενικά  θέματα</vt:lpstr>
      <vt:lpstr>Γενικά  θέματα</vt:lpstr>
      <vt:lpstr>Διόρθωση μεμονωμένης λέξης</vt:lpstr>
      <vt:lpstr>Απόσταση διόρθωσης (Edit distance)</vt:lpstr>
      <vt:lpstr>Απόσταση Διόρθωσης (Edit distance)</vt:lpstr>
      <vt:lpstr>Δυναμικός προγραμματισμός</vt:lpstr>
      <vt:lpstr>Υπολογισμός απόστασης διόρθωσης</vt:lpstr>
      <vt:lpstr>Δυναμικός προγραμματισμός</vt:lpstr>
      <vt:lpstr>Αλγόριθμος (από αριστερά)</vt:lpstr>
      <vt:lpstr>Αλγόριθμος (από πάνω)</vt:lpstr>
      <vt:lpstr>Υπολογισμός απόστασης διόρθωσης</vt:lpstr>
      <vt:lpstr>Υπολογισμός απόστασης Levenshtein</vt:lpstr>
      <vt:lpstr>Αλγόριθμος (διαγώνια)</vt:lpstr>
      <vt:lpstr>Αλγόριθμος (διαγώνια)</vt:lpstr>
      <vt:lpstr>Υπολογισμός απόστασης Levenshtein</vt:lpstr>
      <vt:lpstr>Υπολογισμός απόστασης Levenshtein: παράδειγμα</vt:lpstr>
      <vt:lpstr>Δυναμικός προγραμματισμός</vt:lpstr>
      <vt:lpstr>Δυναμικός προγραμματισμός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Απόσταση διόρθωσης από όλους τους όρους του λεξικού; </vt:lpstr>
      <vt:lpstr>Χρήση των αποστάσεων διόρθωσης</vt:lpstr>
      <vt:lpstr>Σταθμισμένη απόσταση διόρθωσης</vt:lpstr>
      <vt:lpstr>Επικάλυψη k-γραμμάτων</vt:lpstr>
      <vt:lpstr>Παράδειγμα με 3-γράμματα</vt:lpstr>
      <vt:lpstr>Ταίριασμα τριγραμμάτων</vt:lpstr>
      <vt:lpstr>Μια δυνατότητα – συντελεστής Jaccard</vt:lpstr>
      <vt:lpstr>Διόρθωση εξαρτώμενη από το περιβάλλον</vt:lpstr>
      <vt:lpstr>Διόρθωση βασισμένη στα συμφραζόμενα</vt:lpstr>
      <vt:lpstr>Διόρθωση βασισμένη στα συμφραζόμενα</vt:lpstr>
      <vt:lpstr>Γενικά  θέματα</vt:lpstr>
      <vt:lpstr>ΦΩΝΗΤΙΚΗ ΔΙΟΡΘΩΣΗ (Soundex)</vt:lpstr>
      <vt:lpstr>Soundex</vt:lpstr>
      <vt:lpstr>Soundex – τυπικός αλγόριθμος</vt:lpstr>
      <vt:lpstr>Soundex – τυπικός αλγόριθμος</vt:lpstr>
      <vt:lpstr>Soundex συνέχεια</vt:lpstr>
      <vt:lpstr>PowerPoint Presentation</vt:lpstr>
      <vt:lpstr>Επεξεργασία γενικών ερωτημάτων</vt:lpstr>
      <vt:lpstr>Διόρθωση λαθών στο ερώτημα 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E. PITOURA</cp:lastModifiedBy>
  <cp:revision>428</cp:revision>
  <cp:lastPrinted>2011-04-04T04:19:57Z</cp:lastPrinted>
  <dcterms:created xsi:type="dcterms:W3CDTF">2011-04-01T01:43:31Z</dcterms:created>
  <dcterms:modified xsi:type="dcterms:W3CDTF">2015-03-04T06:39:26Z</dcterms:modified>
</cp:coreProperties>
</file>