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4" r:id="rId1"/>
  </p:sldMasterIdLst>
  <p:notesMasterIdLst>
    <p:notesMasterId r:id="rId78"/>
  </p:notesMasterIdLst>
  <p:handoutMasterIdLst>
    <p:handoutMasterId r:id="rId79"/>
  </p:handoutMasterIdLst>
  <p:sldIdLst>
    <p:sldId id="1135" r:id="rId2"/>
    <p:sldId id="1206" r:id="rId3"/>
    <p:sldId id="1216" r:id="rId4"/>
    <p:sldId id="1298" r:id="rId5"/>
    <p:sldId id="1284" r:id="rId6"/>
    <p:sldId id="1334" r:id="rId7"/>
    <p:sldId id="1333" r:id="rId8"/>
    <p:sldId id="1265" r:id="rId9"/>
    <p:sldId id="1217" r:id="rId10"/>
    <p:sldId id="1218" r:id="rId11"/>
    <p:sldId id="1219" r:id="rId12"/>
    <p:sldId id="1286" r:id="rId13"/>
    <p:sldId id="1220" r:id="rId14"/>
    <p:sldId id="1285" r:id="rId15"/>
    <p:sldId id="1266" r:id="rId16"/>
    <p:sldId id="1221" r:id="rId17"/>
    <p:sldId id="1222" r:id="rId18"/>
    <p:sldId id="1288" r:id="rId19"/>
    <p:sldId id="1287" r:id="rId20"/>
    <p:sldId id="1289" r:id="rId21"/>
    <p:sldId id="1290" r:id="rId22"/>
    <p:sldId id="1224" r:id="rId23"/>
    <p:sldId id="1291" r:id="rId24"/>
    <p:sldId id="1225" r:id="rId25"/>
    <p:sldId id="1276" r:id="rId26"/>
    <p:sldId id="1226" r:id="rId27"/>
    <p:sldId id="1277" r:id="rId28"/>
    <p:sldId id="1292" r:id="rId29"/>
    <p:sldId id="1275" r:id="rId30"/>
    <p:sldId id="1279" r:id="rId31"/>
    <p:sldId id="1227" r:id="rId32"/>
    <p:sldId id="1228" r:id="rId33"/>
    <p:sldId id="1294" r:id="rId34"/>
    <p:sldId id="1267" r:id="rId35"/>
    <p:sldId id="1229" r:id="rId36"/>
    <p:sldId id="1233" r:id="rId37"/>
    <p:sldId id="1268" r:id="rId38"/>
    <p:sldId id="1230" r:id="rId39"/>
    <p:sldId id="1231" r:id="rId40"/>
    <p:sldId id="1232" r:id="rId41"/>
    <p:sldId id="1234" r:id="rId42"/>
    <p:sldId id="1295" r:id="rId43"/>
    <p:sldId id="1235" r:id="rId44"/>
    <p:sldId id="1335" r:id="rId45"/>
    <p:sldId id="1236" r:id="rId46"/>
    <p:sldId id="1237" r:id="rId47"/>
    <p:sldId id="1238" r:id="rId48"/>
    <p:sldId id="1239" r:id="rId49"/>
    <p:sldId id="1270" r:id="rId50"/>
    <p:sldId id="1240" r:id="rId51"/>
    <p:sldId id="1336" r:id="rId52"/>
    <p:sldId id="1242" r:id="rId53"/>
    <p:sldId id="1243" r:id="rId54"/>
    <p:sldId id="1244" r:id="rId55"/>
    <p:sldId id="1245" r:id="rId56"/>
    <p:sldId id="1337" r:id="rId57"/>
    <p:sldId id="1296" r:id="rId58"/>
    <p:sldId id="1246" r:id="rId59"/>
    <p:sldId id="1247" r:id="rId60"/>
    <p:sldId id="1297" r:id="rId61"/>
    <p:sldId id="1249" r:id="rId62"/>
    <p:sldId id="1250" r:id="rId63"/>
    <p:sldId id="1251" r:id="rId64"/>
    <p:sldId id="1252" r:id="rId65"/>
    <p:sldId id="1338" r:id="rId66"/>
    <p:sldId id="1253" r:id="rId67"/>
    <p:sldId id="1254" r:id="rId68"/>
    <p:sldId id="1255" r:id="rId69"/>
    <p:sldId id="1256" r:id="rId70"/>
    <p:sldId id="1257" r:id="rId71"/>
    <p:sldId id="1339" r:id="rId72"/>
    <p:sldId id="1258" r:id="rId73"/>
    <p:sldId id="1259" r:id="rId74"/>
    <p:sldId id="1260" r:id="rId75"/>
    <p:sldId id="1261" r:id="rId76"/>
    <p:sldId id="1283" r:id="rId77"/>
  </p:sldIdLst>
  <p:sldSz cx="9144000" cy="6858000" type="screen4x3"/>
  <p:notesSz cx="7099300" cy="10223500"/>
  <p:defaultTextStyle>
    <a:defPPr>
      <a:defRPr lang="en-GB"/>
    </a:defPPr>
    <a:lvl1pPr algn="l" defTabSz="449263" rtl="0" fontAlgn="base">
      <a:spcBef>
        <a:spcPct val="0"/>
      </a:spcBef>
      <a:spcAft>
        <a:spcPct val="0"/>
      </a:spcAft>
      <a:defRPr sz="2400" kern="1200">
        <a:solidFill>
          <a:schemeClr val="bg1"/>
        </a:solidFill>
        <a:latin typeface="Lucida Sans" charset="0"/>
        <a:ea typeface="ＭＳ Ｐゴシック" charset="-128"/>
        <a:cs typeface="+mn-cs"/>
      </a:defRPr>
    </a:lvl1pPr>
    <a:lvl2pPr marL="742950" indent="-285750" algn="l" defTabSz="449263" rtl="0" fontAlgn="base">
      <a:spcBef>
        <a:spcPct val="0"/>
      </a:spcBef>
      <a:spcAft>
        <a:spcPct val="0"/>
      </a:spcAft>
      <a:defRPr sz="2400" kern="1200">
        <a:solidFill>
          <a:schemeClr val="bg1"/>
        </a:solidFill>
        <a:latin typeface="Lucida Sans" charset="0"/>
        <a:ea typeface="ＭＳ Ｐゴシック" charset="-128"/>
        <a:cs typeface="+mn-cs"/>
      </a:defRPr>
    </a:lvl2pPr>
    <a:lvl3pPr marL="11430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3pPr>
    <a:lvl4pPr marL="16002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4pPr>
    <a:lvl5pPr marL="2057400" indent="-228600" algn="l" defTabSz="449263" rtl="0" fontAlgn="base">
      <a:spcBef>
        <a:spcPct val="0"/>
      </a:spcBef>
      <a:spcAft>
        <a:spcPct val="0"/>
      </a:spcAft>
      <a:defRPr sz="2400" kern="1200">
        <a:solidFill>
          <a:schemeClr val="bg1"/>
        </a:solidFill>
        <a:latin typeface="Lucida Sans" charset="0"/>
        <a:ea typeface="ＭＳ Ｐゴシック" charset="-128"/>
        <a:cs typeface="+mn-cs"/>
      </a:defRPr>
    </a:lvl5pPr>
    <a:lvl6pPr marL="2286000" algn="l" defTabSz="914400" rtl="0" eaLnBrk="1" latinLnBrk="0" hangingPunct="1">
      <a:defRPr sz="2400" kern="1200">
        <a:solidFill>
          <a:schemeClr val="bg1"/>
        </a:solidFill>
        <a:latin typeface="Lucida Sans" charset="0"/>
        <a:ea typeface="ＭＳ Ｐゴシック" charset="-128"/>
        <a:cs typeface="+mn-cs"/>
      </a:defRPr>
    </a:lvl6pPr>
    <a:lvl7pPr marL="2743200" algn="l" defTabSz="914400" rtl="0" eaLnBrk="1" latinLnBrk="0" hangingPunct="1">
      <a:defRPr sz="2400" kern="1200">
        <a:solidFill>
          <a:schemeClr val="bg1"/>
        </a:solidFill>
        <a:latin typeface="Lucida Sans" charset="0"/>
        <a:ea typeface="ＭＳ Ｐゴシック" charset="-128"/>
        <a:cs typeface="+mn-cs"/>
      </a:defRPr>
    </a:lvl7pPr>
    <a:lvl8pPr marL="3200400" algn="l" defTabSz="914400" rtl="0" eaLnBrk="1" latinLnBrk="0" hangingPunct="1">
      <a:defRPr sz="2400" kern="1200">
        <a:solidFill>
          <a:schemeClr val="bg1"/>
        </a:solidFill>
        <a:latin typeface="Lucida Sans" charset="0"/>
        <a:ea typeface="ＭＳ Ｐゴシック" charset="-128"/>
        <a:cs typeface="+mn-cs"/>
      </a:defRPr>
    </a:lvl8pPr>
    <a:lvl9pPr marL="3657600" algn="l" defTabSz="914400" rtl="0" eaLnBrk="1" latinLnBrk="0" hangingPunct="1">
      <a:defRPr sz="2400" kern="1200">
        <a:solidFill>
          <a:schemeClr val="bg1"/>
        </a:solidFill>
        <a:latin typeface="Lucida Sans"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669900"/>
    <a:srgbClr val="BDD3E9"/>
    <a:srgbClr val="2A7041"/>
    <a:srgbClr val="E6F2ED"/>
    <a:srgbClr val="DBEDE6"/>
    <a:srgbClr val="D7F1E6"/>
    <a:srgbClr val="D4F0E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75" autoAdjust="0"/>
    <p:restoredTop sz="72051" autoAdjust="0"/>
  </p:normalViewPr>
  <p:slideViewPr>
    <p:cSldViewPr>
      <p:cViewPr varScale="1">
        <p:scale>
          <a:sx n="74" d="100"/>
          <a:sy n="74" d="100"/>
        </p:scale>
        <p:origin x="-1272" y="-96"/>
      </p:cViewPr>
      <p:guideLst>
        <p:guide orient="horz" pos="2160"/>
        <p:guide pos="2880"/>
      </p:guideLst>
    </p:cSldViewPr>
  </p:slideViewPr>
  <p:outlineViewPr>
    <p:cViewPr varScale="1">
      <p:scale>
        <a:sx n="170" d="200"/>
        <a:sy n="170" d="200"/>
      </p:scale>
      <p:origin x="0" y="0"/>
    </p:cViewPr>
    <p:sldLst>
      <p:sld r:id="rId1" collapse="1"/>
    </p:sldLst>
  </p:outlineViewPr>
  <p:notesTextViewPr>
    <p:cViewPr>
      <p:scale>
        <a:sx n="100" d="100"/>
        <a:sy n="100" d="100"/>
      </p:scale>
      <p:origin x="0" y="0"/>
    </p:cViewPr>
  </p:notesTextViewPr>
  <p:sorterViewPr>
    <p:cViewPr>
      <p:scale>
        <a:sx n="66" d="100"/>
        <a:sy n="66" d="100"/>
      </p:scale>
      <p:origin x="0" y="6924"/>
    </p:cViewPr>
  </p:sorterViewPr>
  <p:notesViewPr>
    <p:cSldViewPr>
      <p:cViewPr varScale="1">
        <p:scale>
          <a:sx n="35" d="100"/>
          <a:sy n="35" d="100"/>
        </p:scale>
        <p:origin x="-1578" y="-90"/>
      </p:cViewPr>
      <p:guideLst>
        <p:guide orient="horz" pos="3067"/>
        <p:guide pos="2096"/>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72" cy="510499"/>
          </a:xfrm>
          <a:prstGeom prst="rect">
            <a:avLst/>
          </a:prstGeom>
        </p:spPr>
        <p:txBody>
          <a:bodyPr vert="horz" lIns="91440" tIns="45720" rIns="91440" bIns="45720" rtlCol="0"/>
          <a:lstStyle>
            <a:lvl1pPr algn="l">
              <a:buClr>
                <a:srgbClr val="000000"/>
              </a:buClr>
              <a:buSzPct val="100000"/>
              <a:buFont typeface="Times New Roman" pitchFamily="16" charset="0"/>
              <a:buNone/>
              <a:defRPr sz="1200">
                <a:cs typeface="+mn-cs"/>
              </a:defRPr>
            </a:lvl1pPr>
          </a:lstStyle>
          <a:p>
            <a:pPr>
              <a:defRPr/>
            </a:pPr>
            <a:endParaRPr lang="de-DE"/>
          </a:p>
        </p:txBody>
      </p:sp>
      <p:sp>
        <p:nvSpPr>
          <p:cNvPr id="3" name="Date Placeholder 2"/>
          <p:cNvSpPr>
            <a:spLocks noGrp="1"/>
          </p:cNvSpPr>
          <p:nvPr>
            <p:ph type="dt" sz="quarter" idx="1"/>
          </p:nvPr>
        </p:nvSpPr>
        <p:spPr>
          <a:xfrm>
            <a:off x="4021088" y="0"/>
            <a:ext cx="3076672" cy="510499"/>
          </a:xfrm>
          <a:prstGeom prst="rect">
            <a:avLst/>
          </a:prstGeom>
        </p:spPr>
        <p:txBody>
          <a:bodyPr vert="horz" lIns="91440" tIns="45720" rIns="91440" bIns="45720" rtlCol="0"/>
          <a:lstStyle>
            <a:lvl1pPr algn="r">
              <a:buClr>
                <a:srgbClr val="000000"/>
              </a:buClr>
              <a:buSzPct val="100000"/>
              <a:buFont typeface="Times New Roman" pitchFamily="16" charset="0"/>
              <a:buNone/>
              <a:defRPr sz="1200">
                <a:cs typeface="+mn-cs"/>
              </a:defRPr>
            </a:lvl1pPr>
          </a:lstStyle>
          <a:p>
            <a:pPr>
              <a:defRPr/>
            </a:pPr>
            <a:fld id="{FAC8717C-415A-44F2-932B-9470F257B40D}" type="datetimeFigureOut">
              <a:rPr lang="de-DE"/>
              <a:pPr>
                <a:defRPr/>
              </a:pPr>
              <a:t>25.02.2015</a:t>
            </a:fld>
            <a:endParaRPr lang="de-DE"/>
          </a:p>
        </p:txBody>
      </p:sp>
      <p:sp>
        <p:nvSpPr>
          <p:cNvPr id="4" name="Footer Placeholder 3"/>
          <p:cNvSpPr>
            <a:spLocks noGrp="1"/>
          </p:cNvSpPr>
          <p:nvPr>
            <p:ph type="ftr" sz="quarter" idx="2"/>
          </p:nvPr>
        </p:nvSpPr>
        <p:spPr>
          <a:xfrm>
            <a:off x="0" y="9711312"/>
            <a:ext cx="3076672" cy="510499"/>
          </a:xfrm>
          <a:prstGeom prst="rect">
            <a:avLst/>
          </a:prstGeom>
        </p:spPr>
        <p:txBody>
          <a:bodyPr vert="horz" lIns="91440" tIns="45720" rIns="91440" bIns="45720" rtlCol="0" anchor="b"/>
          <a:lstStyle>
            <a:lvl1pPr algn="l">
              <a:buClr>
                <a:srgbClr val="000000"/>
              </a:buClr>
              <a:buSzPct val="100000"/>
              <a:buFont typeface="Times New Roman" pitchFamily="16" charset="0"/>
              <a:buNone/>
              <a:defRPr sz="1200">
                <a:cs typeface="+mn-cs"/>
              </a:defRPr>
            </a:lvl1pPr>
          </a:lstStyle>
          <a:p>
            <a:pPr>
              <a:defRPr/>
            </a:pPr>
            <a:endParaRPr lang="de-DE"/>
          </a:p>
        </p:txBody>
      </p:sp>
      <p:sp>
        <p:nvSpPr>
          <p:cNvPr id="5" name="Slide Number Placeholder 4"/>
          <p:cNvSpPr>
            <a:spLocks noGrp="1"/>
          </p:cNvSpPr>
          <p:nvPr>
            <p:ph type="sldNum" sz="quarter" idx="3"/>
          </p:nvPr>
        </p:nvSpPr>
        <p:spPr>
          <a:xfrm>
            <a:off x="4021088" y="9711312"/>
            <a:ext cx="3076672" cy="510499"/>
          </a:xfrm>
          <a:prstGeom prst="rect">
            <a:avLst/>
          </a:prstGeom>
        </p:spPr>
        <p:txBody>
          <a:bodyPr vert="horz" lIns="91440" tIns="45720" rIns="91440" bIns="45720" rtlCol="0" anchor="b"/>
          <a:lstStyle>
            <a:lvl1pPr algn="r">
              <a:buClr>
                <a:srgbClr val="000000"/>
              </a:buClr>
              <a:buSzPct val="100000"/>
              <a:buFont typeface="Times New Roman" pitchFamily="16" charset="0"/>
              <a:buNone/>
              <a:defRPr sz="1200">
                <a:cs typeface="+mn-cs"/>
              </a:defRPr>
            </a:lvl1pPr>
          </a:lstStyle>
          <a:p>
            <a:pPr>
              <a:defRPr/>
            </a:pPr>
            <a:fld id="{436286E6-33A4-43B5-AF89-26A9B7F2651B}" type="slidenum">
              <a:rPr lang="de-DE"/>
              <a:pPr>
                <a:defRPr/>
              </a:pPr>
              <a:t>‹#›</a:t>
            </a:fld>
            <a:endParaRPr lang="de-DE"/>
          </a:p>
        </p:txBody>
      </p:sp>
    </p:spTree>
    <p:extLst>
      <p:ext uri="{BB962C8B-B14F-4D97-AF65-F5344CB8AC3E}">
        <p14:creationId xmlns:p14="http://schemas.microsoft.com/office/powerpoint/2010/main" val="412180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7" name="AutoShape 1"/>
          <p:cNvSpPr>
            <a:spLocks noChangeArrowheads="1"/>
          </p:cNvSpPr>
          <p:nvPr/>
        </p:nvSpPr>
        <p:spPr bwMode="auto">
          <a:xfrm>
            <a:off x="0" y="0"/>
            <a:ext cx="7099300" cy="10223500"/>
          </a:xfrm>
          <a:prstGeom prst="roundRect">
            <a:avLst>
              <a:gd name="adj" fmla="val 19"/>
            </a:avLst>
          </a:prstGeom>
          <a:solidFill>
            <a:srgbClr val="FFFFFF"/>
          </a:solidFill>
          <a:ln w="9360">
            <a:noFill/>
            <a:miter lim="800000"/>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8" name="AutoShape 2"/>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19" name="AutoShape 3"/>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0" name="AutoShape 4"/>
          <p:cNvSpPr>
            <a:spLocks noChangeArrowheads="1"/>
          </p:cNvSpPr>
          <p:nvPr/>
        </p:nvSpPr>
        <p:spPr bwMode="auto">
          <a:xfrm>
            <a:off x="0" y="0"/>
            <a:ext cx="7099300" cy="10223500"/>
          </a:xfrm>
          <a:prstGeom prst="roundRect">
            <a:avLst>
              <a:gd name="adj" fmla="val 19"/>
            </a:avLst>
          </a:prstGeom>
          <a:solidFill>
            <a:srgbClr val="FFFFFF"/>
          </a:solid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1" name="Text Box 5"/>
          <p:cNvSpPr txBox="1">
            <a:spLocks noChangeArrowheads="1"/>
          </p:cNvSpPr>
          <p:nvPr/>
        </p:nvSpPr>
        <p:spPr bwMode="auto">
          <a:xfrm>
            <a:off x="0" y="0"/>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2" name="Text Box 6"/>
          <p:cNvSpPr txBox="1">
            <a:spLocks noChangeArrowheads="1"/>
          </p:cNvSpPr>
          <p:nvPr/>
        </p:nvSpPr>
        <p:spPr bwMode="auto">
          <a:xfrm>
            <a:off x="4022629" y="0"/>
            <a:ext cx="3076671"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288776" name="Rectangle 7"/>
          <p:cNvSpPr>
            <a:spLocks noGrp="1" noRot="1" noChangeAspect="1" noChangeArrowheads="1"/>
          </p:cNvSpPr>
          <p:nvPr>
            <p:ph type="sldImg"/>
          </p:nvPr>
        </p:nvSpPr>
        <p:spPr bwMode="auto">
          <a:xfrm>
            <a:off x="995363" y="766763"/>
            <a:ext cx="5102225" cy="3827462"/>
          </a:xfrm>
          <a:prstGeom prst="rect">
            <a:avLst/>
          </a:prstGeom>
          <a:noFill/>
          <a:ln w="9360">
            <a:solidFill>
              <a:srgbClr val="000000"/>
            </a:solidFill>
            <a:miter lim="800000"/>
            <a:headEnd/>
            <a:tailEnd/>
          </a:ln>
        </p:spPr>
      </p:sp>
      <p:sp>
        <p:nvSpPr>
          <p:cNvPr id="9224" name="Rectangle 8"/>
          <p:cNvSpPr>
            <a:spLocks noGrp="1" noChangeArrowheads="1"/>
          </p:cNvSpPr>
          <p:nvPr>
            <p:ph type="body"/>
          </p:nvPr>
        </p:nvSpPr>
        <p:spPr bwMode="auto">
          <a:xfrm>
            <a:off x="945957" y="4856501"/>
            <a:ext cx="5201223" cy="4592799"/>
          </a:xfrm>
          <a:prstGeom prst="rect">
            <a:avLst/>
          </a:prstGeom>
          <a:noFill/>
          <a:ln w="9525">
            <a:noFill/>
            <a:round/>
            <a:headEnd/>
            <a:tailEnd/>
          </a:ln>
          <a:effectLst/>
        </p:spPr>
        <p:txBody>
          <a:bodyPr vert="horz" wrap="square" lIns="95400" tIns="47520" rIns="95400" bIns="47520" numCol="1" anchor="t" anchorCtr="0" compatLnSpc="1">
            <a:prstTxWarp prst="textNoShape">
              <a:avLst/>
            </a:prstTxWarp>
          </a:bodyPr>
          <a:lstStyle/>
          <a:p>
            <a:pPr lvl="0"/>
            <a:endParaRPr lang="de-DE" noProof="0" smtClean="0"/>
          </a:p>
        </p:txBody>
      </p:sp>
      <p:sp>
        <p:nvSpPr>
          <p:cNvPr id="9225" name="Text Box 9"/>
          <p:cNvSpPr txBox="1">
            <a:spLocks noChangeArrowheads="1"/>
          </p:cNvSpPr>
          <p:nvPr/>
        </p:nvSpPr>
        <p:spPr bwMode="auto">
          <a:xfrm>
            <a:off x="0" y="9713002"/>
            <a:ext cx="3076672" cy="510499"/>
          </a:xfrm>
          <a:prstGeom prst="rect">
            <a:avLst/>
          </a:prstGeom>
          <a:noFill/>
          <a:ln w="9525">
            <a:noFill/>
            <a:round/>
            <a:headEnd/>
            <a:tailEnd/>
          </a:ln>
          <a:effectLst/>
        </p:spPr>
        <p:txBody>
          <a:bodyPr wrap="none" anchor="ctr"/>
          <a:lstStyle/>
          <a:p>
            <a:pPr>
              <a:buClr>
                <a:srgbClr val="000000"/>
              </a:buClr>
              <a:buSzPct val="100000"/>
              <a:buFont typeface="Times New Roman" pitchFamily="16" charset="0"/>
              <a:buNone/>
              <a:defRPr/>
            </a:pPr>
            <a:endParaRPr lang="de-DE">
              <a:ea typeface="+mn-ea"/>
              <a:cs typeface="Arial Unicode MS" charset="0"/>
            </a:endParaRPr>
          </a:p>
        </p:txBody>
      </p:sp>
      <p:sp>
        <p:nvSpPr>
          <p:cNvPr id="9226" name="Rectangle 10"/>
          <p:cNvSpPr>
            <a:spLocks noGrp="1" noChangeArrowheads="1"/>
          </p:cNvSpPr>
          <p:nvPr>
            <p:ph type="sldNum"/>
          </p:nvPr>
        </p:nvSpPr>
        <p:spPr bwMode="auto">
          <a:xfrm>
            <a:off x="4022630" y="9711312"/>
            <a:ext cx="3070508" cy="503737"/>
          </a:xfrm>
          <a:prstGeom prst="rect">
            <a:avLst/>
          </a:prstGeom>
          <a:noFill/>
          <a:ln w="9525">
            <a:noFill/>
            <a:round/>
            <a:headEnd/>
            <a:tailEnd/>
          </a:ln>
          <a:effectLst/>
        </p:spPr>
        <p:txBody>
          <a:bodyPr vert="horz" wrap="square" lIns="95400" tIns="47520" rIns="95400" bIns="47520" numCol="1" anchor="b" anchorCtr="0" compatLnSpc="1">
            <a:prstTxWarp prst="textNoShape">
              <a:avLst/>
            </a:prstTxWarp>
          </a:bodyPr>
          <a:lstStyle>
            <a:lvl1pPr algn="r">
              <a:buClrTx/>
              <a:buSzPct val="100000"/>
              <a:buFontTx/>
              <a:buNone/>
              <a:tabLst>
                <a:tab pos="723900" algn="l"/>
                <a:tab pos="1447800" algn="l"/>
                <a:tab pos="2171700" algn="l"/>
                <a:tab pos="2895600" algn="l"/>
              </a:tabLst>
              <a:defRPr sz="1200">
                <a:solidFill>
                  <a:srgbClr val="000000"/>
                </a:solidFill>
                <a:latin typeface="Times New Roman" pitchFamily="16" charset="0"/>
                <a:ea typeface="+mn-ea"/>
                <a:cs typeface="Arial Unicode MS" charset="0"/>
              </a:defRPr>
            </a:lvl1pPr>
          </a:lstStyle>
          <a:p>
            <a:pPr>
              <a:defRPr/>
            </a:pPr>
            <a:fld id="{655445CD-BE69-4A95-B1A9-CC7D8B1B044C}" type="slidenum">
              <a:rPr lang="en-US"/>
              <a:pPr>
                <a:defRPr/>
              </a:pPr>
              <a:t>‹#›</a:t>
            </a:fld>
            <a:endParaRPr lang="en-US"/>
          </a:p>
        </p:txBody>
      </p:sp>
    </p:spTree>
    <p:extLst>
      <p:ext uri="{BB962C8B-B14F-4D97-AF65-F5344CB8AC3E}">
        <p14:creationId xmlns:p14="http://schemas.microsoft.com/office/powerpoint/2010/main" val="37804080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a:ln/>
        </p:spPr>
      </p:sp>
      <p:sp>
        <p:nvSpPr>
          <p:cNvPr id="2457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Nontrivial issues.  Requires some design decisions.</a:t>
            </a:r>
          </a:p>
        </p:txBody>
      </p:sp>
      <p:sp>
        <p:nvSpPr>
          <p:cNvPr id="24580" name="Slide Number Placeholder 3"/>
          <p:cNvSpPr>
            <a:spLocks noGrp="1"/>
          </p:cNvSpPr>
          <p:nvPr>
            <p:ph type="sldNum" sz="quarter" idx="5"/>
          </p:nvPr>
        </p:nvSpPr>
        <p:spPr>
          <a:noFill/>
        </p:spPr>
        <p:txBody>
          <a:bodyPr/>
          <a:lstStyle/>
          <a:p>
            <a:fld id="{D75D8C23-95BC-4A80-A845-157F9832A6F6}" type="slidenum">
              <a:rPr lang="en-US"/>
              <a:pPr/>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Nevertheless: “Google ignores common words and characters such as where, the, how, and other digits and letters which slow down your search without improving the results.” (Though you can explicitly ask for them to remain.)</a:t>
            </a:r>
          </a:p>
        </p:txBody>
      </p:sp>
      <p:sp>
        <p:nvSpPr>
          <p:cNvPr id="33796" name="Slide Number Placeholder 3"/>
          <p:cNvSpPr>
            <a:spLocks noGrp="1"/>
          </p:cNvSpPr>
          <p:nvPr>
            <p:ph type="sldNum" sz="quarter" idx="5"/>
          </p:nvPr>
        </p:nvSpPr>
        <p:spPr>
          <a:noFill/>
        </p:spPr>
        <p:txBody>
          <a:bodyPr/>
          <a:lstStyle/>
          <a:p>
            <a:fld id="{9EB98349-899D-4FE5-A8C1-71F1855DA20D}" type="slidenum">
              <a:rPr lang="en-US"/>
              <a:pPr/>
              <a:t>33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Why not the reverse?</a:t>
            </a:r>
          </a:p>
        </p:txBody>
      </p:sp>
      <p:sp>
        <p:nvSpPr>
          <p:cNvPr id="39940" name="Slide Number Placeholder 3"/>
          <p:cNvSpPr>
            <a:spLocks noGrp="1"/>
          </p:cNvSpPr>
          <p:nvPr>
            <p:ph type="sldNum" sz="quarter" idx="5"/>
          </p:nvPr>
        </p:nvSpPr>
        <p:spPr>
          <a:noFill/>
        </p:spPr>
        <p:txBody>
          <a:bodyPr/>
          <a:lstStyle/>
          <a:p>
            <a:fld id="{4A40D841-6009-48D0-8CCC-8807AAA3BB76}" type="slidenum">
              <a:rPr lang="en-US"/>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233337"/>
        </a:solidFill>
        <a:effectLst/>
      </p:bgPr>
    </p:bg>
    <p:spTree>
      <p:nvGrpSpPr>
        <p:cNvPr id="1" name=""/>
        <p:cNvGrpSpPr/>
        <p:nvPr/>
      </p:nvGrpSpPr>
      <p:grpSpPr>
        <a:xfrm>
          <a:off x="0" y="0"/>
          <a:ext cx="0" cy="0"/>
          <a:chOff x="0" y="0"/>
          <a:chExt cx="0" cy="0"/>
        </a:xfrm>
      </p:grpSpPr>
      <p:sp>
        <p:nvSpPr>
          <p:cNvPr id="4" name="TextBox 3"/>
          <p:cNvSpPr txBox="1"/>
          <p:nvPr/>
        </p:nvSpPr>
        <p:spPr>
          <a:xfrm>
            <a:off x="1084263" y="1981200"/>
            <a:ext cx="3013075" cy="646113"/>
          </a:xfrm>
          <a:prstGeom prst="rect">
            <a:avLst/>
          </a:prstGeom>
          <a:noFill/>
        </p:spPr>
        <p:txBody>
          <a:bodyPr wrap="none">
            <a:spAutoFit/>
          </a:bodyPr>
          <a:lstStyle/>
          <a:p>
            <a:pPr defTabSz="914400">
              <a:defRPr/>
            </a:pPr>
            <a:r>
              <a:rPr lang="en-US" sz="3600">
                <a:solidFill>
                  <a:srgbClr val="FBFCFF"/>
                </a:solidFill>
                <a:latin typeface="Calibri" charset="0"/>
                <a:ea typeface="Arial Unicode MS" charset="0"/>
                <a:cs typeface="Arial Unicode MS" charset="0"/>
              </a:rPr>
              <a:t>Introduction to</a:t>
            </a:r>
          </a:p>
        </p:txBody>
      </p:sp>
      <p:sp>
        <p:nvSpPr>
          <p:cNvPr id="5" name="Rectangle 4"/>
          <p:cNvSpPr>
            <a:spLocks noChangeArrowheads="1"/>
          </p:cNvSpPr>
          <p:nvPr/>
        </p:nvSpPr>
        <p:spPr bwMode="auto">
          <a:xfrm>
            <a:off x="0" y="0"/>
            <a:ext cx="9144000" cy="304800"/>
          </a:xfrm>
          <a:prstGeom prst="rect">
            <a:avLst/>
          </a:prstGeom>
          <a:solidFill>
            <a:srgbClr val="139CB7"/>
          </a:solidFill>
          <a:ln w="9525">
            <a:solidFill>
              <a:srgbClr val="406E84"/>
            </a:solidFill>
            <a:miter lim="800000"/>
            <a:headEnd/>
            <a:tailEnd/>
          </a:ln>
          <a:effectLst>
            <a:outerShdw dist="23000" dir="5400000" rotWithShape="0">
              <a:srgbClr val="808080">
                <a:alpha val="34999"/>
              </a:srgbClr>
            </a:outerShdw>
          </a:effectLst>
        </p:spPr>
        <p:txBody>
          <a:bodyPr anchor="ctr"/>
          <a:lstStyle/>
          <a:p>
            <a:pPr algn="ctr" defTabSz="914400">
              <a:defRPr/>
            </a:pPr>
            <a:endParaRPr lang="en-US">
              <a:solidFill>
                <a:srgbClr val="FFFFFF"/>
              </a:solidFill>
              <a:latin typeface="Calibri"/>
              <a:ea typeface="Arial Unicode MS" charset="0"/>
              <a:cs typeface="Arial Unicode MS" charset="0"/>
            </a:endParaRPr>
          </a:p>
        </p:txBody>
      </p:sp>
      <p:sp>
        <p:nvSpPr>
          <p:cNvPr id="6" name="Rectangle 5"/>
          <p:cNvSpPr/>
          <p:nvPr/>
        </p:nvSpPr>
        <p:spPr>
          <a:xfrm>
            <a:off x="830263" y="2590800"/>
            <a:ext cx="5646737" cy="830263"/>
          </a:xfrm>
          <a:prstGeom prst="rect">
            <a:avLst/>
          </a:prstGeom>
        </p:spPr>
        <p:txBody>
          <a:bodyPr wrap="none">
            <a:spAutoFit/>
          </a:bodyPr>
          <a:lstStyle/>
          <a:p>
            <a:pPr defTabSz="914400">
              <a:defRPr/>
            </a:pPr>
            <a:r>
              <a:rPr lang="en-US" sz="4800" b="1">
                <a:solidFill>
                  <a:srgbClr val="139CB7"/>
                </a:solidFill>
                <a:latin typeface="Calibri" charset="0"/>
                <a:ea typeface="Arial Unicode MS" charset="0"/>
                <a:cs typeface="Arial Unicode MS" charset="0"/>
              </a:rPr>
              <a:t>Information Retrieval</a:t>
            </a:r>
          </a:p>
        </p:txBody>
      </p:sp>
      <p:sp>
        <p:nvSpPr>
          <p:cNvPr id="3" name="Subtitle 2"/>
          <p:cNvSpPr>
            <a:spLocks noGrp="1"/>
          </p:cNvSpPr>
          <p:nvPr>
            <p:ph type="subTitle" idx="1"/>
          </p:nvPr>
        </p:nvSpPr>
        <p:spPr>
          <a:xfrm>
            <a:off x="1371600" y="3886200"/>
            <a:ext cx="6400800" cy="2362200"/>
          </a:xfrm>
        </p:spPr>
        <p:txBody>
          <a:bodyPr/>
          <a:lstStyle>
            <a:lvl1pPr marL="0" indent="0" algn="ctr">
              <a:buNone/>
              <a:defRPr>
                <a:solidFill>
                  <a:srgbClr val="4370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solidFill>
                  <a:srgbClr val="437085"/>
                </a:solidFill>
              </a:defRPr>
            </a:lvl1pPr>
          </a:lstStyle>
          <a:p>
            <a:pPr>
              <a:defRPr/>
            </a:pPr>
            <a:endParaRPr lang="en-US"/>
          </a:p>
        </p:txBody>
      </p:sp>
      <p:sp>
        <p:nvSpPr>
          <p:cNvPr id="8" name="Footer Placeholder 4"/>
          <p:cNvSpPr>
            <a:spLocks noGrp="1"/>
          </p:cNvSpPr>
          <p:nvPr>
            <p:ph type="ftr" sz="quarter" idx="11"/>
          </p:nvPr>
        </p:nvSpPr>
        <p:spPr/>
        <p:txBody>
          <a:bodyPr/>
          <a:lstStyle>
            <a:lvl1pPr>
              <a:defRPr>
                <a:solidFill>
                  <a:srgbClr val="437085"/>
                </a:solidFill>
              </a:defRPr>
            </a:lvl1pPr>
          </a:lstStyle>
          <a:p>
            <a:pPr>
              <a:defRPr/>
            </a:pPr>
            <a:endParaRPr lang="en-US"/>
          </a:p>
        </p:txBody>
      </p:sp>
      <p:sp>
        <p:nvSpPr>
          <p:cNvPr id="9" name="Slide Number Placeholder 5"/>
          <p:cNvSpPr>
            <a:spLocks noGrp="1"/>
          </p:cNvSpPr>
          <p:nvPr>
            <p:ph type="sldNum" sz="quarter" idx="12"/>
          </p:nvPr>
        </p:nvSpPr>
        <p:spPr/>
        <p:txBody>
          <a:bodyPr/>
          <a:lstStyle>
            <a:lvl1pPr>
              <a:defRPr>
                <a:solidFill>
                  <a:srgbClr val="437085"/>
                </a:solidFill>
              </a:defRPr>
            </a:lvl1pPr>
          </a:lstStyle>
          <a:p>
            <a:fld id="{B632CA24-4D05-442C-BD58-55B5F17DBC07}"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04BC0D7-D61E-4C36-824E-2C016B9C5B4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A0464F1-9DF7-4EB8-AF1B-FF1B665B2F23}"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685800" y="914400"/>
            <a:ext cx="7772400" cy="1143000"/>
          </a:xfrm>
        </p:spPr>
        <p:txBody>
          <a:bodyPr/>
          <a:lstStyle>
            <a:lvl1pPr algn="ctr">
              <a:defRPr/>
            </a:lvl1pPr>
          </a:lstStyle>
          <a:p>
            <a:r>
              <a:rPr lang="en-US"/>
              <a:t>Click to edit Master title style</a:t>
            </a:r>
          </a:p>
        </p:txBody>
      </p:sp>
      <p:sp>
        <p:nvSpPr>
          <p:cNvPr id="65549" name="Rectangle 13"/>
          <p:cNvSpPr>
            <a:spLocks noGrp="1" noChangeArrowheads="1"/>
          </p:cNvSpPr>
          <p:nvPr>
            <p:ph type="subTitle" idx="1"/>
          </p:nvPr>
        </p:nvSpPr>
        <p:spPr>
          <a:xfrm>
            <a:off x="1371600" y="4191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14"/>
          <p:cNvSpPr>
            <a:spLocks noGrp="1" noChangeArrowheads="1"/>
          </p:cNvSpPr>
          <p:nvPr>
            <p:ph type="dt" sz="half" idx="10"/>
          </p:nvPr>
        </p:nvSpPr>
        <p:spPr>
          <a:xfrm>
            <a:off x="990600" y="6248400"/>
            <a:ext cx="1905000" cy="457200"/>
          </a:xfrm>
        </p:spPr>
        <p:txBody>
          <a:bodyPr anchor="b"/>
          <a:lstStyle>
            <a:lvl1pPr>
              <a:defRPr>
                <a:solidFill>
                  <a:schemeClr val="bg2"/>
                </a:solidFill>
                <a:latin typeface="Tahoma" charset="0"/>
              </a:defRPr>
            </a:lvl1pPr>
          </a:lstStyle>
          <a:p>
            <a:pPr>
              <a:defRPr/>
            </a:pPr>
            <a:endParaRPr lang="en-US">
              <a:solidFill>
                <a:srgbClr val="EEECE1"/>
              </a:solidFill>
            </a:endParaRPr>
          </a:p>
        </p:txBody>
      </p:sp>
      <p:sp>
        <p:nvSpPr>
          <p:cNvPr id="5" name="Rectangle 15"/>
          <p:cNvSpPr>
            <a:spLocks noGrp="1" noChangeArrowheads="1"/>
          </p:cNvSpPr>
          <p:nvPr>
            <p:ph type="ftr" sz="quarter" idx="11"/>
          </p:nvPr>
        </p:nvSpPr>
        <p:spPr>
          <a:xfrm>
            <a:off x="3429000" y="6248400"/>
            <a:ext cx="2895600" cy="457200"/>
          </a:xfrm>
        </p:spPr>
        <p:txBody>
          <a:bodyPr anchor="b"/>
          <a:lstStyle>
            <a:lvl1pPr>
              <a:defRPr>
                <a:solidFill>
                  <a:schemeClr val="bg2"/>
                </a:solidFill>
                <a:latin typeface="Tahoma" charset="0"/>
              </a:defRPr>
            </a:lvl1pPr>
          </a:lstStyle>
          <a:p>
            <a:pPr>
              <a:defRPr/>
            </a:pPr>
            <a:endParaRPr lang="en-US">
              <a:solidFill>
                <a:srgbClr val="EEECE1"/>
              </a:solidFill>
            </a:endParaRPr>
          </a:p>
        </p:txBody>
      </p:sp>
      <p:sp>
        <p:nvSpPr>
          <p:cNvPr id="6" name="Rectangle 16"/>
          <p:cNvSpPr>
            <a:spLocks noGrp="1" noChangeArrowheads="1"/>
          </p:cNvSpPr>
          <p:nvPr>
            <p:ph type="sldNum" sz="quarter" idx="12"/>
          </p:nvPr>
        </p:nvSpPr>
        <p:spPr>
          <a:xfrm>
            <a:off x="6858000" y="6248400"/>
            <a:ext cx="1905000" cy="457200"/>
          </a:xfrm>
        </p:spPr>
        <p:txBody>
          <a:bodyPr anchor="b"/>
          <a:lstStyle>
            <a:lvl1pPr>
              <a:defRPr>
                <a:solidFill>
                  <a:schemeClr val="bg2"/>
                </a:solidFill>
                <a:latin typeface="Tahoma" pitchFamily="-112" charset="0"/>
              </a:defRPr>
            </a:lvl1pPr>
          </a:lstStyle>
          <a:p>
            <a:fld id="{9F8D4EB2-8D48-4701-B866-0FCE6DFA21B1}" type="slidenum">
              <a:rPr lang="en-US">
                <a:solidFill>
                  <a:srgbClr val="EEECE1"/>
                </a:solidFill>
              </a:rPr>
              <a:pPr/>
              <a:t>‹#›</a:t>
            </a:fld>
            <a:endParaRPr lang="en-US">
              <a:solidFill>
                <a:srgbClr val="EEECE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EE5AF7B-E247-4AA5-97DB-C858130D4E1F}"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BF07C44-CE31-44A2-9F98-32C06BA7502F}"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81DDD03A-87B7-4331-B7E5-AAEC9B8BFD8C}"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fld id="{51F2D4CE-F0D2-4490-BE9C-8D3F94B1B09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a:cxnSpLocks noChangeShapeType="1"/>
          </p:cNvCxnSpPr>
          <p:nvPr/>
        </p:nvCxnSpPr>
        <p:spPr bwMode="auto">
          <a:xfrm>
            <a:off x="228600" y="1447800"/>
            <a:ext cx="8686800" cy="1588"/>
          </a:xfrm>
          <a:prstGeom prst="line">
            <a:avLst/>
          </a:prstGeom>
          <a:noFill/>
          <a:ln w="38100">
            <a:solidFill>
              <a:srgbClr val="139CB7"/>
            </a:solidFill>
            <a:round/>
            <a:headEnd/>
            <a:tailEnd/>
          </a:ln>
          <a:effectLst>
            <a:outerShdw dist="20000" dir="5400000" rotWithShape="0">
              <a:srgbClr val="808080">
                <a:alpha val="37999"/>
              </a:srgbClr>
            </a:outerShdw>
          </a:effectLst>
        </p:spPr>
      </p:cxn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fld id="{F70D7C6F-4BE5-4D8B-BC33-560F6B1AB88E}"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D4559FE-E4CF-4C8C-8316-3BAE54D44B16}"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6BFA190-4700-4A0A-AB0B-252EB0E956B1}"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F923273-BAA5-4233-9C4E-DE6667199B0D}"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Arial Unicode MS" charset="0"/>
                <a:cs typeface="Arial Unicode MS" charset="0"/>
              </a:defRPr>
            </a:lvl1pPr>
          </a:lstStyle>
          <a:p>
            <a:pPr defTabSz="914400">
              <a:defRPr/>
            </a:pPr>
            <a:endParaRPr lang="en-US"/>
          </a:p>
        </p:txBody>
      </p:sp>
      <p:sp>
        <p:nvSpPr>
          <p:cNvPr id="5" name="Footer Placeholder 4"/>
          <p:cNvSpPr>
            <a:spLocks noGrp="1"/>
          </p:cNvSpPr>
          <p:nvPr>
            <p:ph type="ftr" sz="quarter" idx="3"/>
          </p:nvPr>
        </p:nvSpPr>
        <p:spPr>
          <a:xfrm>
            <a:off x="3124200" y="6477000"/>
            <a:ext cx="2895600" cy="24447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Arial Unicode MS" charset="0"/>
                <a:cs typeface="Arial Unicode MS" charset="0"/>
              </a:defRPr>
            </a:lvl1pPr>
          </a:lstStyle>
          <a:p>
            <a:pPr defTabSz="914400">
              <a:defRPr/>
            </a:pPr>
            <a:endParaRPr lang="en-US"/>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12" charset="0"/>
              </a:defRPr>
            </a:lvl1pPr>
          </a:lstStyle>
          <a:p>
            <a:pPr defTabSz="914400"/>
            <a:fld id="{E2E8D3C3-F6AF-4B77-BE34-0EFDA9AC29B8}" type="slidenum">
              <a:rPr lang="en-US" smtClean="0">
                <a:ea typeface="+mn-ea"/>
                <a:cs typeface="Arial Unicode MS" pitchFamily="-112" charset="0"/>
              </a:rPr>
              <a:pPr defTabSz="914400"/>
              <a:t>‹#›</a:t>
            </a:fld>
            <a:endParaRPr lang="en-US" smtClean="0">
              <a:ea typeface="+mn-ea"/>
              <a:cs typeface="Arial Unicode MS" pitchFamily="-112" charset="0"/>
            </a:endParaRPr>
          </a:p>
        </p:txBody>
      </p:sp>
      <p:sp>
        <p:nvSpPr>
          <p:cNvPr id="7" name="Rectangle 6"/>
          <p:cNvSpPr>
            <a:spLocks noChangeArrowheads="1"/>
          </p:cNvSpPr>
          <p:nvPr/>
        </p:nvSpPr>
        <p:spPr bwMode="auto">
          <a:xfrm>
            <a:off x="0" y="0"/>
            <a:ext cx="3733800" cy="274638"/>
          </a:xfrm>
          <a:prstGeom prst="rect">
            <a:avLst/>
          </a:prstGeom>
          <a:solidFill>
            <a:srgbClr val="0E4851"/>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i="1">
                <a:solidFill>
                  <a:srgbClr val="FFFFFF"/>
                </a:solidFill>
                <a:latin typeface="Calibri"/>
                <a:cs typeface="ＭＳ Ｐゴシック" charset="-128"/>
              </a:rPr>
              <a:t>Introduction to Information Retrieval</a:t>
            </a:r>
          </a:p>
        </p:txBody>
      </p:sp>
      <p:sp>
        <p:nvSpPr>
          <p:cNvPr id="8" name="Rectangle 7"/>
          <p:cNvSpPr>
            <a:spLocks noChangeArrowheads="1"/>
          </p:cNvSpPr>
          <p:nvPr/>
        </p:nvSpPr>
        <p:spPr bwMode="auto">
          <a:xfrm>
            <a:off x="3733800" y="0"/>
            <a:ext cx="3886200" cy="274638"/>
          </a:xfrm>
          <a:prstGeom prst="rect">
            <a:avLst/>
          </a:prstGeom>
          <a:solidFill>
            <a:srgbClr val="0E4851"/>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a:solidFill>
                  <a:srgbClr val="FFFFFF"/>
                </a:solidFill>
                <a:latin typeface="Calibri"/>
                <a:cs typeface="ＭＳ Ｐゴシック" charset="-128"/>
              </a:rPr>
              <a:t> </a:t>
            </a:r>
          </a:p>
        </p:txBody>
      </p:sp>
      <p:sp>
        <p:nvSpPr>
          <p:cNvPr id="9" name="Rectangle 8"/>
          <p:cNvSpPr>
            <a:spLocks noChangeArrowheads="1"/>
          </p:cNvSpPr>
          <p:nvPr/>
        </p:nvSpPr>
        <p:spPr bwMode="auto">
          <a:xfrm>
            <a:off x="7620000" y="0"/>
            <a:ext cx="1524000" cy="274638"/>
          </a:xfrm>
          <a:prstGeom prst="rect">
            <a:avLst/>
          </a:prstGeom>
          <a:solidFill>
            <a:srgbClr val="139CB7"/>
          </a:solidFill>
          <a:ln w="9525">
            <a:noFill/>
            <a:miter lim="800000"/>
            <a:headEnd/>
            <a:tailEnd/>
          </a:ln>
          <a:effectLst>
            <a:outerShdw dist="23000" dir="5400000" rotWithShape="0">
              <a:srgbClr val="808080">
                <a:alpha val="34999"/>
              </a:srgbClr>
            </a:outerShdw>
          </a:effectLst>
        </p:spPr>
        <p:txBody>
          <a:bodyPr anchor="ctr"/>
          <a:lstStyle/>
          <a:p>
            <a:pPr defTabSz="914400">
              <a:defRPr/>
            </a:pPr>
            <a:r>
              <a:rPr lang="en-US" sz="1600">
                <a:solidFill>
                  <a:srgbClr val="FFFFFF"/>
                </a:solidFill>
                <a:latin typeface="Calibri"/>
                <a:cs typeface="ＭＳ Ｐゴシック" charset="-128"/>
              </a:rPr>
              <a:t> </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algn="l" defTabSz="457200" rtl="0" eaLnBrk="0" fontAlgn="base" hangingPunct="0">
        <a:spcBef>
          <a:spcPct val="0"/>
        </a:spcBef>
        <a:spcAft>
          <a:spcPct val="0"/>
        </a:spcAft>
        <a:defRPr sz="4000"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5pPr>
      <a:lvl6pPr marL="4572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6pPr>
      <a:lvl7pPr marL="9144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7pPr>
      <a:lvl8pPr marL="13716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8pPr>
      <a:lvl9pPr marL="1828800" algn="l" defTabSz="457200" rtl="0" eaLnBrk="1" fontAlgn="base" hangingPunct="1">
        <a:spcBef>
          <a:spcPct val="0"/>
        </a:spcBef>
        <a:spcAft>
          <a:spcPct val="0"/>
        </a:spcAft>
        <a:defRPr sz="40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Clr>
          <a:srgbClr val="437085"/>
        </a:buClr>
        <a:buFont typeface="Wingdings" pitchFamily="-112" charset="2"/>
        <a:buChar char="§"/>
        <a:defRPr sz="28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Clr>
          <a:srgbClr val="357E69"/>
        </a:buClr>
        <a:buFont typeface="Wingdings" pitchFamily="-112" charset="2"/>
        <a:buChar char="§"/>
        <a:defRPr sz="24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Clr>
          <a:srgbClr val="918BA3"/>
        </a:buClr>
        <a:buFont typeface="Wingdings" pitchFamily="-112" charset="2"/>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Clr>
          <a:srgbClr val="2F6E7E"/>
        </a:buClr>
        <a:buFont typeface="Wingdings" pitchFamily="-112" charset="2"/>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Clr>
          <a:srgbClr val="233337"/>
        </a:buClr>
        <a:buFont typeface="Wingdings" pitchFamily="-112" charset="2"/>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7"/>
          <p:cNvSpPr>
            <a:spLocks noGrp="1" noChangeArrowheads="1"/>
          </p:cNvSpPr>
          <p:nvPr>
            <p:ph type="subTitle" idx="1"/>
          </p:nvPr>
        </p:nvSpPr>
        <p:spPr>
          <a:xfrm>
            <a:off x="1043608" y="4365104"/>
            <a:ext cx="7033592" cy="1198984"/>
          </a:xfrm>
        </p:spPr>
        <p:txBody>
          <a:bodyPr/>
          <a:lstStyle/>
          <a:p>
            <a:pPr eaLnBrk="1" hangingPunct="1"/>
            <a:r>
              <a:rPr lang="el-GR" sz="3200" dirty="0" smtClean="0">
                <a:ea typeface="ＭＳ Ｐゴシック" pitchFamily="-112" charset="-128"/>
              </a:rPr>
              <a:t>ΠΛΕ70: Ανάκτηση Πληροφορίας</a:t>
            </a:r>
            <a:endParaRPr lang="en-US" sz="3200" dirty="0" smtClean="0">
              <a:ea typeface="ＭＳ Ｐゴシック" pitchFamily="-112" charset="-128"/>
            </a:endParaRPr>
          </a:p>
          <a:p>
            <a:pPr eaLnBrk="1" hangingPunct="1"/>
            <a:r>
              <a:rPr lang="el-GR" sz="1800" i="1" dirty="0" smtClean="0">
                <a:solidFill>
                  <a:schemeClr val="bg1">
                    <a:lumMod val="95000"/>
                  </a:schemeClr>
                </a:solidFill>
                <a:ea typeface="ＭＳ Ｐゴシック" pitchFamily="-112" charset="-128"/>
              </a:rPr>
              <a:t>Διδάσκουσα: Ευαγγελία </a:t>
            </a:r>
            <a:r>
              <a:rPr lang="el-GR" sz="1800" i="1" dirty="0" err="1" smtClean="0">
                <a:solidFill>
                  <a:schemeClr val="bg1">
                    <a:lumMod val="95000"/>
                  </a:schemeClr>
                </a:solidFill>
                <a:ea typeface="ＭＳ Ｐゴシック" pitchFamily="-112" charset="-128"/>
              </a:rPr>
              <a:t>Πιτουρά</a:t>
            </a:r>
            <a:r>
              <a:rPr lang="en-US" dirty="0" smtClean="0">
                <a:ea typeface="ＭＳ Ｐゴシック" pitchFamily="-112" charset="-128"/>
              </a:rPr>
              <a:t/>
            </a:r>
            <a:br>
              <a:rPr lang="en-US" dirty="0" smtClean="0">
                <a:ea typeface="ＭＳ Ｐゴシック" pitchFamily="-112" charset="-128"/>
              </a:rPr>
            </a:br>
            <a:r>
              <a:rPr lang="el-GR" sz="2400" dirty="0" smtClean="0">
                <a:ea typeface="ＭＳ Ｐゴシック" pitchFamily="-112" charset="-128"/>
              </a:rPr>
              <a:t>Διάλεξη</a:t>
            </a:r>
            <a:r>
              <a:rPr lang="en-US" sz="2400" dirty="0" smtClean="0">
                <a:ea typeface="ＭＳ Ｐゴシック" pitchFamily="-112" charset="-128"/>
              </a:rPr>
              <a:t> </a:t>
            </a:r>
            <a:r>
              <a:rPr lang="el-GR" sz="2400" dirty="0" smtClean="0">
                <a:ea typeface="ＭＳ Ｐゴシック" pitchFamily="-112" charset="-128"/>
              </a:rPr>
              <a:t>2</a:t>
            </a:r>
            <a:r>
              <a:rPr lang="en-US" sz="2400" dirty="0" smtClean="0">
                <a:ea typeface="ＭＳ Ｐゴシック" pitchFamily="-112" charset="-128"/>
              </a:rPr>
              <a:t>: </a:t>
            </a:r>
            <a:r>
              <a:rPr lang="el-GR" sz="2400" dirty="0" smtClean="0">
                <a:ea typeface="ＭＳ Ｐゴシック" pitchFamily="-112" charset="-128"/>
              </a:rPr>
              <a:t>Λεξιλόγιο Όρων και Λίστες Καταχωρήσεων</a:t>
            </a:r>
            <a:endParaRPr lang="en-US" sz="2400" dirty="0" smtClean="0">
              <a:ea typeface="ＭＳ Ｐゴシック" pitchFamily="-112"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smtClean="0">
                <a:solidFill>
                  <a:schemeClr val="accent1">
                    <a:lumMod val="75000"/>
                  </a:schemeClr>
                </a:solidFill>
                <a:ea typeface="ＭＳ Ｐゴシック" pitchFamily="34" charset="-128"/>
              </a:rPr>
              <a:t>Τα βασικά βήματα για την κατασκευή του ευρετηρίου</a:t>
            </a:r>
            <a:endParaRPr lang="en-US" sz="3200" dirty="0" smtClean="0">
              <a:solidFill>
                <a:schemeClr val="accent1">
                  <a:lumMod val="75000"/>
                </a:schemeClr>
              </a:solidFill>
              <a:ea typeface="ＭＳ Ｐゴシック" pitchFamily="34" charset="-128"/>
            </a:endParaRPr>
          </a:p>
        </p:txBody>
      </p:sp>
      <p:grpSp>
        <p:nvGrpSpPr>
          <p:cNvPr id="2" name="Group 3"/>
          <p:cNvGrpSpPr>
            <a:grpSpLocks/>
          </p:cNvGrpSpPr>
          <p:nvPr/>
        </p:nvGrpSpPr>
        <p:grpSpPr bwMode="auto">
          <a:xfrm>
            <a:off x="2124075" y="2736850"/>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86189"/>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grpSp>
        <p:nvGrpSpPr>
          <p:cNvPr id="4" name="Group 17"/>
          <p:cNvGrpSpPr>
            <a:grpSpLocks/>
          </p:cNvGrpSpPr>
          <p:nvPr/>
        </p:nvGrpSpPr>
        <p:grpSpPr bwMode="auto">
          <a:xfrm>
            <a:off x="2555777" y="5050827"/>
            <a:ext cx="6408712" cy="1546525"/>
            <a:chOff x="1746" y="3137"/>
            <a:chExt cx="3994" cy="1250"/>
          </a:xfrm>
        </p:grpSpPr>
        <p:sp>
          <p:nvSpPr>
            <p:cNvPr id="21523" name="AutoShape 18"/>
            <p:cNvSpPr>
              <a:spLocks noChangeArrowheads="1"/>
            </p:cNvSpPr>
            <p:nvPr/>
          </p:nvSpPr>
          <p:spPr bwMode="auto">
            <a:xfrm>
              <a:off x="2153" y="3254"/>
              <a:ext cx="853"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2496" y="3570"/>
              <a:ext cx="231" cy="33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1746" y="3974"/>
              <a:ext cx="1283" cy="250"/>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grpSp>
          <p:nvGrpSpPr>
            <p:cNvPr id="5" name="Group 21"/>
            <p:cNvGrpSpPr>
              <a:grpSpLocks/>
            </p:cNvGrpSpPr>
            <p:nvPr/>
          </p:nvGrpSpPr>
          <p:grpSpPr bwMode="auto">
            <a:xfrm>
              <a:off x="3024" y="3137"/>
              <a:ext cx="2716" cy="1250"/>
              <a:chOff x="3024" y="3137"/>
              <a:chExt cx="2716" cy="1250"/>
            </a:xfrm>
          </p:grpSpPr>
          <p:grpSp>
            <p:nvGrpSpPr>
              <p:cNvPr id="6" name="Group 22"/>
              <p:cNvGrpSpPr>
                <a:grpSpLocks/>
              </p:cNvGrpSpPr>
              <p:nvPr/>
            </p:nvGrpSpPr>
            <p:grpSpPr bwMode="auto">
              <a:xfrm>
                <a:off x="3024" y="3137"/>
                <a:ext cx="1217" cy="1250"/>
                <a:chOff x="528" y="2465"/>
                <a:chExt cx="1217" cy="1250"/>
              </a:xfrm>
            </p:grpSpPr>
            <p:sp>
              <p:nvSpPr>
                <p:cNvPr id="20514" name="Text Box 23"/>
                <p:cNvSpPr txBox="1">
                  <a:spLocks noChangeArrowheads="1"/>
                </p:cNvSpPr>
                <p:nvPr/>
              </p:nvSpPr>
              <p:spPr bwMode="auto">
                <a:xfrm>
                  <a:off x="528" y="2634"/>
                  <a:ext cx="554"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528" y="2970"/>
                  <a:ext cx="603"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528" y="3306"/>
                  <a:ext cx="1007"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1584" y="2465"/>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1584" y="2801"/>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1584" y="3137"/>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grpSp>
          <p:sp>
            <p:nvSpPr>
              <p:cNvPr id="21528" name="Text Box 29"/>
              <p:cNvSpPr txBox="1">
                <a:spLocks noChangeArrowheads="1"/>
              </p:cNvSpPr>
              <p:nvPr/>
            </p:nvSpPr>
            <p:spPr bwMode="auto">
              <a:xfrm>
                <a:off x="4883"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5291"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5304"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4848" y="3936"/>
                <a:ext cx="384" cy="294"/>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5376" y="3930"/>
                <a:ext cx="364"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5112" y="3405"/>
                <a:ext cx="17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5534" y="3405"/>
                <a:ext cx="192"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4896"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5125" y="3741"/>
                <a:ext cx="17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5547" y="3741"/>
                <a:ext cx="17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5232" y="4077"/>
                <a:ext cx="144" cy="6"/>
              </a:xfrm>
              <a:prstGeom prst="straightConnector1">
                <a:avLst/>
              </a:prstGeom>
              <a:noFill/>
              <a:ln w="9525">
                <a:solidFill>
                  <a:schemeClr val="tx1"/>
                </a:solidFill>
                <a:miter lim="800000"/>
                <a:headEnd/>
                <a:tailEnd type="triangle" w="med" len="med"/>
              </a:ln>
            </p:spPr>
          </p:cxnSp>
        </p:grpSp>
      </p:grp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10</a:t>
            </a:fld>
            <a:endParaRPr lang="en-US"/>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smtClean="0">
                <a:solidFill>
                  <a:schemeClr val="accent1">
                    <a:lumMod val="75000"/>
                  </a:schemeClr>
                </a:solidFill>
                <a:latin typeface="+mn-lt"/>
              </a:rPr>
              <a:t>1. Συλλέγουμε τα έγγραφα που θέλουμε να συμπεριλάβουμε στο ευρετήριο</a:t>
            </a:r>
            <a:endParaRPr lang="el-GR" sz="1600" dirty="0">
              <a:solidFill>
                <a:schemeClr val="accent1">
                  <a:lumMod val="75000"/>
                </a:schemeClr>
              </a:solidFill>
              <a:latin typeface="+mn-lt"/>
            </a:endParaRP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smtClean="0">
                <a:solidFill>
                  <a:schemeClr val="accent1">
                    <a:lumMod val="75000"/>
                  </a:schemeClr>
                </a:solidFill>
                <a:latin typeface="+mn-lt"/>
              </a:rPr>
              <a:t>2. Διαιρούμε το κείμενο σε γλωσσικά σύμβολα </a:t>
            </a:r>
            <a:r>
              <a:rPr lang="en-US" sz="2000" b="1" dirty="0" smtClean="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smtClean="0">
                <a:solidFill>
                  <a:schemeClr val="accent1">
                    <a:lumMod val="75000"/>
                  </a:schemeClr>
                </a:solidFill>
                <a:latin typeface="+mn-lt"/>
              </a:rPr>
              <a:t>3. Γλωσσολογική προ-επεξεργασία των συμβόλων</a:t>
            </a:r>
            <a:endParaRPr lang="el-GR" sz="2000" b="1" dirty="0">
              <a:solidFill>
                <a:srgbClr val="669900"/>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smtClean="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eaLnBrk="1" hangingPunct="1"/>
            <a:r>
              <a:rPr lang="en-US" dirty="0" smtClean="0">
                <a:ea typeface="ＭＳ Ｐゴシック" pitchFamily="34" charset="-128"/>
              </a:rPr>
              <a:t>Parsing </a:t>
            </a:r>
          </a:p>
        </p:txBody>
      </p:sp>
      <p:sp>
        <p:nvSpPr>
          <p:cNvPr id="22531" name="Rectangle 1027"/>
          <p:cNvSpPr>
            <a:spLocks noGrp="1" noChangeArrowheads="1"/>
          </p:cNvSpPr>
          <p:nvPr>
            <p:ph type="body" idx="1"/>
          </p:nvPr>
        </p:nvSpPr>
        <p:spPr>
          <a:xfrm>
            <a:off x="513479" y="1628800"/>
            <a:ext cx="8294841" cy="3556992"/>
          </a:xfrm>
        </p:spPr>
        <p:txBody>
          <a:bodyPr/>
          <a:lstStyle/>
          <a:p>
            <a:pPr marL="0" indent="0" eaLnBrk="1" hangingPunct="1">
              <a:buNone/>
            </a:pPr>
            <a:r>
              <a:rPr lang="el-GR" sz="2400" dirty="0" smtClean="0">
                <a:ea typeface="ＭＳ Ｐゴシック" pitchFamily="34" charset="-128"/>
              </a:rPr>
              <a:t>Λήψη της ακολουθίας χαρακτήρων ενός εγγράφου</a:t>
            </a:r>
          </a:p>
          <a:p>
            <a:pPr marL="0" indent="0" eaLnBrk="1" hangingPunct="1">
              <a:buNone/>
            </a:pPr>
            <a:r>
              <a:rPr lang="el-GR" sz="2400" dirty="0">
                <a:ea typeface="ＭＳ Ｐゴシック" pitchFamily="34" charset="-128"/>
              </a:rPr>
              <a:t>Π</a:t>
            </a:r>
            <a:r>
              <a:rPr lang="el-GR" sz="2400" dirty="0" smtClean="0">
                <a:ea typeface="ＭＳ Ｐゴシック" pitchFamily="34" charset="-128"/>
              </a:rPr>
              <a:t>οια είναι τα θέματα; </a:t>
            </a:r>
          </a:p>
          <a:p>
            <a:pPr eaLnBrk="1" hangingPunct="1"/>
            <a:r>
              <a:rPr lang="el-GR" sz="2400" dirty="0" smtClean="0">
                <a:ea typeface="ＭＳ Ｐゴシック" pitchFamily="34" charset="-128"/>
              </a:rPr>
              <a:t>Σε τι </a:t>
            </a:r>
            <a:r>
              <a:rPr lang="en-US" sz="2400" dirty="0" smtClean="0">
                <a:ea typeface="ＭＳ Ｐゴシック" pitchFamily="34" charset="-128"/>
              </a:rPr>
              <a:t>format?</a:t>
            </a:r>
          </a:p>
          <a:p>
            <a:pPr lvl="1" eaLnBrk="1" hangingPunct="1"/>
            <a:r>
              <a:rPr lang="en-US" dirty="0" err="1" smtClean="0">
                <a:ea typeface="ＭＳ Ｐゴシック" pitchFamily="34" charset="-128"/>
              </a:rPr>
              <a:t>pdf</a:t>
            </a:r>
            <a:r>
              <a:rPr lang="en-US" dirty="0" smtClean="0">
                <a:ea typeface="ＭＳ Ｐゴシック" pitchFamily="34" charset="-128"/>
              </a:rPr>
              <a:t>/word/excel/html</a:t>
            </a:r>
            <a:r>
              <a:rPr lang="el-GR" dirty="0" smtClean="0">
                <a:ea typeface="ＭＳ Ｐゴシック" pitchFamily="34" charset="-128"/>
              </a:rPr>
              <a:t> ή και </a:t>
            </a:r>
            <a:r>
              <a:rPr lang="en-US" dirty="0" smtClean="0">
                <a:ea typeface="ＭＳ Ｐゴシック" pitchFamily="34" charset="-128"/>
              </a:rPr>
              <a:t>zip</a:t>
            </a:r>
            <a:endParaRPr lang="el-GR" dirty="0">
              <a:ea typeface="ＭＳ Ｐゴシック" pitchFamily="34" charset="-128"/>
            </a:endParaRPr>
          </a:p>
          <a:p>
            <a:pPr marL="457200" lvl="1" indent="0" eaLnBrk="1" hangingPunct="1">
              <a:buNone/>
            </a:pPr>
            <a:r>
              <a:rPr lang="el-GR" dirty="0" smtClean="0">
                <a:ea typeface="ＭＳ Ｐゴシック" pitchFamily="34" charset="-128"/>
              </a:rPr>
              <a:t>Αν σε δυαδική μορφή - χρήση αποκωδικοποιητή (</a:t>
            </a:r>
            <a:r>
              <a:rPr lang="en-US" dirty="0" smtClean="0">
                <a:ea typeface="ＭＳ Ｐゴシック" pitchFamily="34" charset="-128"/>
              </a:rPr>
              <a:t>decoder</a:t>
            </a:r>
            <a:r>
              <a:rPr lang="el-GR" dirty="0" smtClean="0">
                <a:ea typeface="ＭＳ Ｐゴシック" pitchFamily="34" charset="-128"/>
              </a:rPr>
              <a:t>) ώστε ακολουθία χαρακτήρων</a:t>
            </a:r>
            <a:endParaRPr lang="en-US" dirty="0" smtClean="0">
              <a:ea typeface="ＭＳ Ｐゴシック" pitchFamily="34" charset="-128"/>
            </a:endParaRPr>
          </a:p>
          <a:p>
            <a:pPr eaLnBrk="1" hangingPunct="1"/>
            <a:r>
              <a:rPr lang="el-GR" sz="2400" dirty="0" smtClean="0">
                <a:ea typeface="ＭＳ Ｐゴシック" pitchFamily="34" charset="-128"/>
              </a:rPr>
              <a:t>Σε ποια γλώσσα</a:t>
            </a:r>
            <a:r>
              <a:rPr lang="en-US" sz="2400" dirty="0" smtClean="0">
                <a:ea typeface="ＭＳ Ｐゴシック" pitchFamily="34" charset="-128"/>
              </a:rPr>
              <a:t>?</a:t>
            </a:r>
            <a:endParaRPr lang="el-GR" sz="2400" dirty="0">
              <a:ea typeface="ＭＳ Ｐゴシック" pitchFamily="34" charset="-128"/>
            </a:endParaRPr>
          </a:p>
          <a:p>
            <a:pPr eaLnBrk="1" hangingPunct="1"/>
            <a:r>
              <a:rPr lang="el-GR" sz="2400" dirty="0" smtClean="0">
                <a:ea typeface="ＭＳ Ｐゴシック" pitchFamily="34" charset="-128"/>
              </a:rPr>
              <a:t>Σε διαφορετικές κωδικοποιήσεις</a:t>
            </a:r>
            <a:r>
              <a:rPr lang="en-US" sz="2400" dirty="0" smtClean="0">
                <a:ea typeface="ＭＳ Ｐゴシック" pitchFamily="34" charset="-128"/>
              </a:rPr>
              <a:t> (</a:t>
            </a:r>
            <a:r>
              <a:rPr lang="el-GR" sz="2400" dirty="0" smtClean="0">
                <a:ea typeface="ＭＳ Ｐゴシック" pitchFamily="34" charset="-128"/>
              </a:rPr>
              <a:t>σύνολο χαρακτήρων</a:t>
            </a:r>
            <a:r>
              <a:rPr lang="en-US" sz="2400" dirty="0" smtClean="0">
                <a:ea typeface="ＭＳ Ｐゴシック" pitchFamily="34" charset="-128"/>
              </a:rPr>
              <a:t>/character set) </a:t>
            </a:r>
            <a:endParaRPr lang="en-US" sz="2400" dirty="0">
              <a:ea typeface="ＭＳ Ｐゴシック" pitchFamily="34" charset="-128"/>
            </a:endParaRPr>
          </a:p>
          <a:p>
            <a:pPr lvl="1" eaLnBrk="1" hangingPunct="1"/>
            <a:r>
              <a:rPr lang="el-GR" sz="2000" dirty="0" smtClean="0">
                <a:ea typeface="ＭＳ Ｐゴシック" pitchFamily="34" charset="-128"/>
              </a:rPr>
              <a:t>Π.χ., </a:t>
            </a:r>
            <a:r>
              <a:rPr lang="en-US" sz="2000" dirty="0" smtClean="0">
                <a:ea typeface="ＭＳ Ｐゴシック" pitchFamily="34" charset="-128"/>
              </a:rPr>
              <a:t>UTF-8</a:t>
            </a:r>
            <a:endParaRPr lang="el-GR" sz="2000" dirty="0" smtClean="0">
              <a:ea typeface="ＭＳ Ｐゴシック" pitchFamily="34" charset="-128"/>
            </a:endParaRPr>
          </a:p>
          <a:p>
            <a:pPr marL="457200" lvl="1" indent="0" eaLnBrk="1" hangingPunct="1">
              <a:buNone/>
            </a:pPr>
            <a:endParaRPr lang="en-US" sz="2000" dirty="0" smtClean="0">
              <a:ea typeface="ＭＳ Ｐゴシック" pitchFamily="34" charset="-128"/>
            </a:endParaRPr>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.1</a:t>
            </a:r>
            <a:endParaRPr lang="en-US" sz="1600" dirty="0">
              <a:solidFill>
                <a:srgbClr val="FBFCFF"/>
              </a:solidFill>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11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Grp="1" noChangeArrowheads="1"/>
          </p:cNvSpPr>
          <p:nvPr>
            <p:ph type="title"/>
          </p:nvPr>
        </p:nvSpPr>
        <p:spPr/>
        <p:txBody>
          <a:bodyPr/>
          <a:lstStyle/>
          <a:p>
            <a:pPr eaLnBrk="1" hangingPunct="1"/>
            <a:r>
              <a:rPr lang="en-US" dirty="0" smtClean="0">
                <a:ea typeface="ＭＳ Ｐゴシック" pitchFamily="34" charset="-128"/>
              </a:rPr>
              <a:t>Parsing </a:t>
            </a:r>
          </a:p>
        </p:txBody>
      </p:sp>
      <p:sp>
        <p:nvSpPr>
          <p:cNvPr id="22531" name="Rectangle 1027"/>
          <p:cNvSpPr>
            <a:spLocks noGrp="1" noChangeArrowheads="1"/>
          </p:cNvSpPr>
          <p:nvPr>
            <p:ph type="body" idx="1"/>
          </p:nvPr>
        </p:nvSpPr>
        <p:spPr>
          <a:xfrm>
            <a:off x="513479" y="1628800"/>
            <a:ext cx="8294841" cy="3556992"/>
          </a:xfrm>
        </p:spPr>
        <p:txBody>
          <a:bodyPr/>
          <a:lstStyle/>
          <a:p>
            <a:pPr eaLnBrk="1" hangingPunct="1"/>
            <a:r>
              <a:rPr lang="el-GR" sz="2400" dirty="0" smtClean="0">
                <a:ea typeface="ＭＳ Ｐゴシック" pitchFamily="34" charset="-128"/>
              </a:rPr>
              <a:t>Να αγνοήσουμε τα ειδικά σύμβολα </a:t>
            </a:r>
            <a:r>
              <a:rPr lang="en-US" sz="2400" dirty="0" smtClean="0">
                <a:ea typeface="ＭＳ Ｐゴシック" pitchFamily="34" charset="-128"/>
              </a:rPr>
              <a:t>(mark up)</a:t>
            </a:r>
          </a:p>
          <a:p>
            <a:pPr lvl="1" eaLnBrk="1" hangingPunct="1"/>
            <a:r>
              <a:rPr lang="en-US" dirty="0" smtClean="0">
                <a:ea typeface="ＭＳ Ｐゴシック" pitchFamily="34" charset="-128"/>
              </a:rPr>
              <a:t>JSON, XML</a:t>
            </a:r>
          </a:p>
          <a:p>
            <a:pPr lvl="1" eaLnBrk="1" hangingPunct="1"/>
            <a:r>
              <a:rPr lang="el-GR" sz="2000" dirty="0" smtClean="0">
                <a:ea typeface="ＭＳ Ｐゴシック" pitchFamily="34" charset="-128"/>
              </a:rPr>
              <a:t>&amp;</a:t>
            </a:r>
            <a:r>
              <a:rPr lang="en-US" sz="2000" dirty="0" smtClean="0">
                <a:ea typeface="ＭＳ Ｐゴシック" pitchFamily="34" charset="-128"/>
              </a:rPr>
              <a:t>amp -&gt; &amp; (XML)</a:t>
            </a:r>
            <a:endParaRPr lang="el-GR" sz="2000" dirty="0">
              <a:ea typeface="ＭＳ Ｐゴシック" pitchFamily="34" charset="-128"/>
            </a:endParaRPr>
          </a:p>
          <a:p>
            <a:pPr marL="457200" lvl="1" indent="0" eaLnBrk="1" hangingPunct="1">
              <a:buNone/>
            </a:pPr>
            <a:endParaRPr lang="en-US" sz="2000" dirty="0" smtClean="0">
              <a:ea typeface="ＭＳ Ｐゴシック" pitchFamily="34" charset="-128"/>
            </a:endParaRPr>
          </a:p>
        </p:txBody>
      </p:sp>
      <p:sp>
        <p:nvSpPr>
          <p:cNvPr id="22534"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.1</a:t>
            </a:r>
            <a:endParaRPr lang="en-US" sz="1600" dirty="0">
              <a:solidFill>
                <a:srgbClr val="FBFCFF"/>
              </a:solidFill>
            </a:endParaRPr>
          </a:p>
        </p:txBody>
      </p:sp>
      <p:sp>
        <p:nvSpPr>
          <p:cNvPr id="22535" name="Slide Number Placeholder 6"/>
          <p:cNvSpPr>
            <a:spLocks noGrp="1"/>
          </p:cNvSpPr>
          <p:nvPr>
            <p:ph type="sldNum" sz="quarter" idx="12"/>
          </p:nvPr>
        </p:nvSpPr>
        <p:spPr bwMode="auto">
          <a:noFill/>
          <a:ln>
            <a:miter lim="800000"/>
            <a:headEnd/>
            <a:tailEnd/>
          </a:ln>
        </p:spPr>
        <p:txBody>
          <a:bodyPr/>
          <a:lstStyle/>
          <a:p>
            <a:fld id="{1F0A0292-3945-4FA2-8FCA-293A45BECFB7}" type="slidenum">
              <a:rPr lang="en-US"/>
              <a:pPr/>
              <a:t>12</a:t>
            </a:fld>
            <a:endParaRPr lang="en-US"/>
          </a:p>
        </p:txBody>
      </p:sp>
    </p:spTree>
    <p:extLst>
      <p:ext uri="{BB962C8B-B14F-4D97-AF65-F5344CB8AC3E}">
        <p14:creationId xmlns:p14="http://schemas.microsoft.com/office/powerpoint/2010/main" val="2750644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n-US" sz="3600" smtClean="0">
                <a:ea typeface="ＭＳ Ｐゴシック" pitchFamily="34" charset="-128"/>
              </a:rPr>
              <a:t>Complications: Format/language</a:t>
            </a:r>
          </a:p>
        </p:txBody>
      </p:sp>
      <p:sp>
        <p:nvSpPr>
          <p:cNvPr id="23555" name="Rectangle 1027"/>
          <p:cNvSpPr>
            <a:spLocks noGrp="1" noChangeArrowheads="1"/>
          </p:cNvSpPr>
          <p:nvPr>
            <p:ph type="body" idx="1"/>
          </p:nvPr>
        </p:nvSpPr>
        <p:spPr>
          <a:xfrm>
            <a:off x="395536" y="1628800"/>
            <a:ext cx="8147248" cy="2836912"/>
          </a:xfrm>
        </p:spPr>
        <p:txBody>
          <a:bodyPr/>
          <a:lstStyle/>
          <a:p>
            <a:pPr eaLnBrk="1" hangingPunct="1">
              <a:lnSpc>
                <a:spcPct val="90000"/>
              </a:lnSpc>
            </a:pPr>
            <a:r>
              <a:rPr lang="el-GR" dirty="0" smtClean="0">
                <a:ea typeface="ＭＳ Ｐゴシック" pitchFamily="34" charset="-128"/>
                <a:sym typeface="Symbol" pitchFamily="18" charset="2"/>
              </a:rPr>
              <a:t>Τα έγγραφα για τα οποία κατασκευάζουμε το ευρετήρια μπορεί να είναι γραμμένα σε διαφορετικές γλώσσες το καθένα  </a:t>
            </a:r>
          </a:p>
          <a:p>
            <a:pPr lvl="1" eaLnBrk="1" hangingPunct="1">
              <a:lnSpc>
                <a:spcPct val="90000"/>
              </a:lnSpc>
            </a:pPr>
            <a:r>
              <a:rPr lang="el-GR" sz="1600" i="1" dirty="0" smtClean="0">
                <a:solidFill>
                  <a:schemeClr val="tx2">
                    <a:lumMod val="75000"/>
                  </a:schemeClr>
                </a:solidFill>
                <a:ea typeface="ＭＳ Ｐゴシック" pitchFamily="34" charset="-128"/>
                <a:sym typeface="Symbol" pitchFamily="18" charset="2"/>
              </a:rPr>
              <a:t>Στο ίδιο ευρετήριο μπορεί να υπάρχουν όροι από πολλές γλώσσες </a:t>
            </a:r>
            <a:endParaRPr lang="en-US" sz="1600" i="1" dirty="0" smtClean="0">
              <a:solidFill>
                <a:schemeClr val="tx2">
                  <a:lumMod val="75000"/>
                </a:schemeClr>
              </a:solidFill>
              <a:ea typeface="ＭＳ Ｐゴシック" pitchFamily="34" charset="-128"/>
              <a:sym typeface="Symbol" pitchFamily="18" charset="2"/>
            </a:endParaRPr>
          </a:p>
          <a:p>
            <a:pPr eaLnBrk="1" hangingPunct="1">
              <a:lnSpc>
                <a:spcPct val="90000"/>
              </a:lnSpc>
            </a:pPr>
            <a:r>
              <a:rPr lang="el-GR" dirty="0" smtClean="0">
                <a:ea typeface="ＭＳ Ｐゴシック" pitchFamily="34" charset="-128"/>
                <a:sym typeface="Symbol" pitchFamily="18" charset="2"/>
              </a:rPr>
              <a:t>Πολλαπλές γλώσσες/</a:t>
            </a:r>
            <a:r>
              <a:rPr lang="en-US" dirty="0" smtClean="0">
                <a:ea typeface="ＭＳ Ｐゴシック" pitchFamily="34" charset="-128"/>
                <a:sym typeface="Symbol" pitchFamily="18" charset="2"/>
              </a:rPr>
              <a:t>format </a:t>
            </a:r>
            <a:r>
              <a:rPr lang="el-GR" dirty="0" smtClean="0">
                <a:ea typeface="ＭＳ Ｐゴシック" pitchFamily="34" charset="-128"/>
                <a:sym typeface="Symbol" pitchFamily="18" charset="2"/>
              </a:rPr>
              <a:t>μπορεί να εμφανίζονται και σε ένα έγγραφο ή στα τμήματά του </a:t>
            </a:r>
          </a:p>
          <a:p>
            <a:pPr lvl="1" eaLnBrk="1" hangingPunct="1">
              <a:lnSpc>
                <a:spcPct val="90000"/>
              </a:lnSpc>
            </a:pPr>
            <a:r>
              <a:rPr lang="en-US" sz="1800" i="1" dirty="0">
                <a:solidFill>
                  <a:schemeClr val="tx2">
                    <a:lumMod val="75000"/>
                  </a:schemeClr>
                </a:solidFill>
                <a:ea typeface="ＭＳ Ｐゴシック" pitchFamily="34" charset="-128"/>
                <a:sym typeface="Symbol" pitchFamily="18" charset="2"/>
              </a:rPr>
              <a:t>French email </a:t>
            </a:r>
            <a:r>
              <a:rPr lang="el-GR" sz="1800" i="1" dirty="0">
                <a:solidFill>
                  <a:schemeClr val="tx2">
                    <a:lumMod val="75000"/>
                  </a:schemeClr>
                </a:solidFill>
                <a:ea typeface="ＭＳ Ｐゴシック" pitchFamily="34" charset="-128"/>
                <a:sym typeface="Symbol" pitchFamily="18" charset="2"/>
              </a:rPr>
              <a:t>στα Γαλλικά με</a:t>
            </a:r>
            <a:r>
              <a:rPr lang="en-US" sz="1800" i="1" dirty="0">
                <a:solidFill>
                  <a:schemeClr val="tx2">
                    <a:lumMod val="75000"/>
                  </a:schemeClr>
                </a:solidFill>
                <a:ea typeface="ＭＳ Ｐゴシック" pitchFamily="34" charset="-128"/>
                <a:sym typeface="Symbol" pitchFamily="18" charset="2"/>
              </a:rPr>
              <a:t> </a:t>
            </a:r>
            <a:r>
              <a:rPr lang="en-US" sz="1800" i="1" dirty="0" err="1">
                <a:solidFill>
                  <a:schemeClr val="tx2">
                    <a:lumMod val="75000"/>
                  </a:schemeClr>
                </a:solidFill>
                <a:ea typeface="ＭＳ Ｐゴシック" pitchFamily="34" charset="-128"/>
                <a:sym typeface="Symbol" pitchFamily="18" charset="2"/>
              </a:rPr>
              <a:t>pdf</a:t>
            </a:r>
            <a:r>
              <a:rPr lang="en-US" sz="1800" i="1" dirty="0">
                <a:solidFill>
                  <a:schemeClr val="tx2">
                    <a:lumMod val="75000"/>
                  </a:schemeClr>
                </a:solidFill>
                <a:ea typeface="ＭＳ Ｐゴシック" pitchFamily="34" charset="-128"/>
                <a:sym typeface="Symbol" pitchFamily="18" charset="2"/>
              </a:rPr>
              <a:t> attachment</a:t>
            </a:r>
            <a:r>
              <a:rPr lang="el-GR" sz="1800" i="1" dirty="0">
                <a:solidFill>
                  <a:schemeClr val="tx2">
                    <a:lumMod val="75000"/>
                  </a:schemeClr>
                </a:solidFill>
                <a:ea typeface="ＭＳ Ｐゴシック" pitchFamily="34" charset="-128"/>
                <a:sym typeface="Symbol" pitchFamily="18" charset="2"/>
              </a:rPr>
              <a:t> στα Γερμανικά</a:t>
            </a:r>
            <a:r>
              <a:rPr lang="en-US" i="1" dirty="0">
                <a:solidFill>
                  <a:schemeClr val="tx2">
                    <a:lumMod val="75000"/>
                  </a:schemeClr>
                </a:solidFill>
                <a:ea typeface="ＭＳ Ｐゴシック" pitchFamily="34" charset="-128"/>
                <a:sym typeface="Symbol" pitchFamily="18" charset="2"/>
              </a:rPr>
              <a:t>.</a:t>
            </a:r>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2.1</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13</a:t>
            </a:fld>
            <a:endParaRPr lang="en-US"/>
          </a:p>
        </p:txBody>
      </p:sp>
      <p:sp>
        <p:nvSpPr>
          <p:cNvPr id="6" name="TextBox 5"/>
          <p:cNvSpPr txBox="1"/>
          <p:nvPr/>
        </p:nvSpPr>
        <p:spPr>
          <a:xfrm>
            <a:off x="179512" y="5157192"/>
            <a:ext cx="8712968" cy="1200329"/>
          </a:xfrm>
          <a:prstGeom prst="rect">
            <a:avLst/>
          </a:prstGeom>
          <a:noFill/>
          <a:ln>
            <a:solidFill>
              <a:schemeClr val="accent2">
                <a:lumMod val="75000"/>
              </a:schemeClr>
            </a:solidFill>
          </a:ln>
        </p:spPr>
        <p:txBody>
          <a:bodyPr wrap="square" rtlCol="0">
            <a:spAutoFit/>
          </a:bodyPr>
          <a:lstStyle/>
          <a:p>
            <a:pPr marL="342900" lvl="1" indent="-342900">
              <a:buFont typeface="Wingdings" pitchFamily="2" charset="2"/>
              <a:buChar char="v"/>
            </a:pPr>
            <a:r>
              <a:rPr lang="el-GR" dirty="0">
                <a:solidFill>
                  <a:schemeClr val="accent4">
                    <a:lumMod val="50000"/>
                  </a:schemeClr>
                </a:solidFill>
                <a:latin typeface="+mn-lt"/>
                <a:ea typeface="ＭＳ Ｐゴシック" pitchFamily="34" charset="-128"/>
              </a:rPr>
              <a:t>Πως θα το </a:t>
            </a:r>
            <a:r>
              <a:rPr lang="el-GR" dirty="0" smtClean="0">
                <a:solidFill>
                  <a:schemeClr val="accent4">
                    <a:lumMod val="50000"/>
                  </a:schemeClr>
                </a:solidFill>
                <a:latin typeface="+mn-lt"/>
                <a:ea typeface="ＭＳ Ｐゴシック" pitchFamily="34" charset="-128"/>
              </a:rPr>
              <a:t>καταλάβουμε</a:t>
            </a:r>
            <a:r>
              <a:rPr lang="el-GR" dirty="0">
                <a:solidFill>
                  <a:schemeClr val="accent4">
                    <a:lumMod val="50000"/>
                  </a:schemeClr>
                </a:solidFill>
                <a:latin typeface="+mn-lt"/>
                <a:ea typeface="ＭＳ Ｐゴシック" pitchFamily="34" charset="-128"/>
              </a:rPr>
              <a:t>;</a:t>
            </a:r>
            <a:endParaRPr lang="en-US" dirty="0" smtClean="0">
              <a:solidFill>
                <a:schemeClr val="accent4">
                  <a:lumMod val="50000"/>
                </a:schemeClr>
              </a:solidFill>
              <a:latin typeface="+mn-lt"/>
              <a:ea typeface="ＭＳ Ｐゴシック" pitchFamily="34" charset="-128"/>
            </a:endParaRPr>
          </a:p>
          <a:p>
            <a:pPr marL="0" lvl="1" indent="0"/>
            <a:r>
              <a:rPr lang="el-GR" dirty="0" smtClean="0">
                <a:solidFill>
                  <a:schemeClr val="accent4">
                    <a:lumMod val="50000"/>
                  </a:schemeClr>
                </a:solidFill>
                <a:latin typeface="+mn-lt"/>
                <a:ea typeface="ＭＳ Ｐゴシック" pitchFamily="34" charset="-128"/>
              </a:rPr>
              <a:t>Πρόβλημα ταξινόμησης </a:t>
            </a:r>
            <a:r>
              <a:rPr lang="en-US" dirty="0" smtClean="0">
                <a:solidFill>
                  <a:schemeClr val="accent4">
                    <a:lumMod val="50000"/>
                  </a:schemeClr>
                </a:solidFill>
                <a:latin typeface="+mn-lt"/>
                <a:ea typeface="ＭＳ Ｐゴシック" pitchFamily="34" charset="-128"/>
              </a:rPr>
              <a:t>(classification) </a:t>
            </a:r>
            <a:r>
              <a:rPr lang="el-GR" dirty="0" smtClean="0">
                <a:solidFill>
                  <a:schemeClr val="accent4">
                    <a:lumMod val="50000"/>
                  </a:schemeClr>
                </a:solidFill>
                <a:latin typeface="+mn-lt"/>
                <a:ea typeface="ＭＳ Ｐゴシック" pitchFamily="34" charset="-128"/>
              </a:rPr>
              <a:t>αλλά στην πράξη συνήθως επιλογή </a:t>
            </a:r>
            <a:r>
              <a:rPr lang="el-GR" dirty="0">
                <a:solidFill>
                  <a:schemeClr val="accent4">
                    <a:lumMod val="50000"/>
                  </a:schemeClr>
                </a:solidFill>
                <a:latin typeface="+mn-lt"/>
                <a:ea typeface="ＭＳ Ｐゴシック" pitchFamily="34" charset="-128"/>
              </a:rPr>
              <a:t>από το χρήστη, χρήση </a:t>
            </a:r>
            <a:r>
              <a:rPr lang="el-GR" dirty="0" err="1" smtClean="0">
                <a:solidFill>
                  <a:schemeClr val="accent4">
                    <a:lumMod val="50000"/>
                  </a:schemeClr>
                </a:solidFill>
                <a:latin typeface="+mn-lt"/>
                <a:ea typeface="ＭＳ Ｐゴシック" pitchFamily="34" charset="-128"/>
              </a:rPr>
              <a:t>μεταδεδομένων</a:t>
            </a:r>
            <a:r>
              <a:rPr lang="el-GR" dirty="0" smtClean="0">
                <a:solidFill>
                  <a:schemeClr val="accent4">
                    <a:lumMod val="50000"/>
                  </a:schemeClr>
                </a:solidFill>
                <a:latin typeface="+mn-lt"/>
                <a:ea typeface="ＭＳ Ｐゴシック" pitchFamily="34" charset="-128"/>
              </a:rPr>
              <a:t> αρχείου</a:t>
            </a:r>
            <a:r>
              <a:rPr lang="el-GR" dirty="0">
                <a:solidFill>
                  <a:schemeClr val="accent4">
                    <a:lumMod val="50000"/>
                  </a:schemeClr>
                </a:solidFill>
                <a:latin typeface="+mn-lt"/>
                <a:ea typeface="ＭＳ Ｐゴシック" pitchFamily="34" charset="-128"/>
              </a:rPr>
              <a:t> </a:t>
            </a:r>
            <a:r>
              <a:rPr lang="el-GR" dirty="0" smtClean="0">
                <a:solidFill>
                  <a:schemeClr val="accent4">
                    <a:lumMod val="50000"/>
                  </a:schemeClr>
                </a:solidFill>
                <a:latin typeface="+mn-lt"/>
                <a:ea typeface="ＭＳ Ｐゴシック" pitchFamily="34" charset="-128"/>
              </a:rPr>
              <a:t>κλπ</a:t>
            </a:r>
            <a:endParaRPr lang="en-US" dirty="0">
              <a:solidFill>
                <a:schemeClr val="accent4">
                  <a:lumMod val="50000"/>
                </a:schemeClr>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n-US" sz="3600" dirty="0" smtClean="0">
                <a:ea typeface="ＭＳ Ｐゴシック" pitchFamily="34" charset="-128"/>
              </a:rPr>
              <a:t>Complications: </a:t>
            </a:r>
            <a:r>
              <a:rPr lang="el-GR" sz="3600" dirty="0" smtClean="0">
                <a:ea typeface="ＭＳ Ｐゴシック" pitchFamily="34" charset="-128"/>
              </a:rPr>
              <a:t>όχι απαραίτητα σειριακά</a:t>
            </a:r>
            <a:endParaRPr lang="en-US" sz="3600" dirty="0" smtClean="0">
              <a:ea typeface="ＭＳ Ｐゴシック" pitchFamily="34" charset="-128"/>
            </a:endParaRPr>
          </a:p>
        </p:txBody>
      </p:sp>
      <p:sp>
        <p:nvSpPr>
          <p:cNvPr id="2355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2.1</a:t>
            </a: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14</a:t>
            </a:fld>
            <a:endParaRPr lang="en-US"/>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2286351"/>
            <a:ext cx="4276184" cy="14992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67544" y="4293096"/>
            <a:ext cx="8424936" cy="1569660"/>
          </a:xfrm>
          <a:prstGeom prst="rect">
            <a:avLst/>
          </a:prstGeom>
          <a:noFill/>
        </p:spPr>
        <p:txBody>
          <a:bodyPr wrap="square" rtlCol="0">
            <a:spAutoFit/>
          </a:bodyPr>
          <a:lstStyle/>
          <a:p>
            <a:r>
              <a:rPr lang="el-GR" dirty="0" smtClean="0">
                <a:solidFill>
                  <a:schemeClr val="tx1"/>
                </a:solidFill>
                <a:latin typeface="+mn-lt"/>
              </a:rPr>
              <a:t>Αραβικά: δισδιάστατη ακολουθία χαρακτήρων και χαρακτήρες σε μεικτή </a:t>
            </a:r>
            <a:r>
              <a:rPr lang="el-GR" dirty="0" smtClean="0">
                <a:solidFill>
                  <a:schemeClr val="tx1"/>
                </a:solidFill>
                <a:latin typeface="+mn-lt"/>
              </a:rPr>
              <a:t>σειρά</a:t>
            </a:r>
          </a:p>
          <a:p>
            <a:r>
              <a:rPr lang="el-GR" dirty="0" smtClean="0">
                <a:solidFill>
                  <a:schemeClr val="tx1"/>
                </a:solidFill>
                <a:latin typeface="+mn-lt"/>
              </a:rPr>
              <a:t>Πιθανή απουσία φωνηέντων</a:t>
            </a:r>
            <a:endParaRPr lang="el-GR" dirty="0" smtClean="0">
              <a:solidFill>
                <a:schemeClr val="tx1"/>
              </a:solidFill>
              <a:latin typeface="+mn-lt"/>
            </a:endParaRPr>
          </a:p>
          <a:p>
            <a:r>
              <a:rPr lang="el-GR" dirty="0" smtClean="0">
                <a:solidFill>
                  <a:schemeClr val="tx1"/>
                </a:solidFill>
                <a:latin typeface="+mn-lt"/>
              </a:rPr>
              <a:t>Η αντίστοιχη </a:t>
            </a:r>
            <a:r>
              <a:rPr lang="el-GR" i="1" dirty="0" smtClean="0">
                <a:solidFill>
                  <a:srgbClr val="FF0000"/>
                </a:solidFill>
                <a:latin typeface="+mn-lt"/>
              </a:rPr>
              <a:t>ακουστική </a:t>
            </a:r>
            <a:r>
              <a:rPr lang="el-GR" dirty="0" smtClean="0">
                <a:solidFill>
                  <a:schemeClr val="tx1"/>
                </a:solidFill>
                <a:latin typeface="+mn-lt"/>
              </a:rPr>
              <a:t>γραμμική ακολουθία</a:t>
            </a:r>
            <a:endParaRPr lang="en-US" dirty="0">
              <a:solidFill>
                <a:schemeClr val="tx1"/>
              </a:solidFill>
              <a:latin typeface="+mn-lt"/>
            </a:endParaRPr>
          </a:p>
        </p:txBody>
      </p:sp>
    </p:spTree>
    <p:extLst>
      <p:ext uri="{BB962C8B-B14F-4D97-AF65-F5344CB8AC3E}">
        <p14:creationId xmlns:p14="http://schemas.microsoft.com/office/powerpoint/2010/main" val="3023623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pPr eaLnBrk="1" hangingPunct="1"/>
            <a:r>
              <a:rPr lang="el-GR" sz="3600" dirty="0" smtClean="0">
                <a:ea typeface="ＭＳ Ｐゴシック" pitchFamily="34" charset="-128"/>
              </a:rPr>
              <a:t>Μονάδα εγγράφου</a:t>
            </a:r>
            <a:endParaRPr lang="en-US" sz="3600" dirty="0" smtClean="0">
              <a:ea typeface="ＭＳ Ｐゴシック" pitchFamily="34" charset="-128"/>
            </a:endParaRPr>
          </a:p>
        </p:txBody>
      </p:sp>
      <p:sp>
        <p:nvSpPr>
          <p:cNvPr id="23555" name="Rectangle 1027"/>
          <p:cNvSpPr>
            <a:spLocks noGrp="1" noChangeArrowheads="1"/>
          </p:cNvSpPr>
          <p:nvPr>
            <p:ph type="body" idx="1"/>
          </p:nvPr>
        </p:nvSpPr>
        <p:spPr>
          <a:xfrm>
            <a:off x="457200" y="1600200"/>
            <a:ext cx="8056453" cy="3052936"/>
          </a:xfrm>
        </p:spPr>
        <p:txBody>
          <a:bodyPr/>
          <a:lstStyle/>
          <a:p>
            <a:pPr eaLnBrk="1" hangingPunct="1">
              <a:lnSpc>
                <a:spcPct val="90000"/>
              </a:lnSpc>
              <a:buNone/>
            </a:pPr>
            <a:r>
              <a:rPr lang="el-GR" sz="2400" b="1" i="1" dirty="0" smtClean="0">
                <a:solidFill>
                  <a:schemeClr val="accent2">
                    <a:lumMod val="50000"/>
                  </a:schemeClr>
                </a:solidFill>
                <a:ea typeface="ＭＳ Ｐゴシック" pitchFamily="34" charset="-128"/>
              </a:rPr>
              <a:t>Ποια θεωρείται η </a:t>
            </a:r>
            <a:r>
              <a:rPr lang="el-GR" sz="2400" b="1" i="1" dirty="0" smtClean="0">
                <a:solidFill>
                  <a:schemeClr val="accent6">
                    <a:lumMod val="75000"/>
                  </a:schemeClr>
                </a:solidFill>
                <a:ea typeface="ＭＳ Ｐゴシック" pitchFamily="34" charset="-128"/>
              </a:rPr>
              <a:t>μονάδα εγγράφου </a:t>
            </a:r>
            <a:r>
              <a:rPr lang="el-GR" sz="2400" b="1" i="1" dirty="0" smtClean="0">
                <a:solidFill>
                  <a:schemeClr val="accent2">
                    <a:lumMod val="50000"/>
                  </a:schemeClr>
                </a:solidFill>
                <a:ea typeface="ＭＳ Ｐゴシック" pitchFamily="34" charset="-128"/>
              </a:rPr>
              <a:t>που βάζουμε στο ευρετήριο;</a:t>
            </a:r>
          </a:p>
          <a:p>
            <a:pPr lvl="1" eaLnBrk="1" hangingPunct="1">
              <a:lnSpc>
                <a:spcPct val="90000"/>
              </a:lnSpc>
            </a:pPr>
            <a:endParaRPr lang="el-GR"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αρχείο;</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 </a:t>
            </a:r>
            <a:r>
              <a:rPr lang="en-US" sz="2000" dirty="0" smtClean="0">
                <a:ea typeface="ＭＳ Ｐゴシック" pitchFamily="34" charset="-128"/>
              </a:rPr>
              <a:t> email</a:t>
            </a:r>
            <a:r>
              <a:rPr lang="el-GR" sz="2000" dirty="0">
                <a:ea typeface="ＭＳ Ｐゴシック" pitchFamily="34" charset="-128"/>
              </a:rPr>
              <a:t>;</a:t>
            </a:r>
            <a:r>
              <a:rPr lang="en-US" sz="2000" dirty="0" smtClean="0">
                <a:ea typeface="ＭＳ Ｐゴシック" pitchFamily="34" charset="-128"/>
              </a:rPr>
              <a:t>  (</a:t>
            </a:r>
            <a:r>
              <a:rPr lang="el-GR" sz="2000" dirty="0" smtClean="0">
                <a:ea typeface="ＭＳ Ｐゴシック" pitchFamily="34" charset="-128"/>
              </a:rPr>
              <a:t>από τα πολλά στο </a:t>
            </a:r>
            <a:r>
              <a:rPr lang="el-GR" sz="2000" dirty="0" smtClean="0">
                <a:ea typeface="ＭＳ Ｐゴシック" pitchFamily="34" charset="-128"/>
              </a:rPr>
              <a:t>ένα αρχείο του </a:t>
            </a:r>
            <a:r>
              <a:rPr lang="en-US" sz="2000" dirty="0" err="1" smtClean="0">
                <a:ea typeface="ＭＳ Ｐゴシック" pitchFamily="34" charset="-128"/>
              </a:rPr>
              <a:t>mbox</a:t>
            </a:r>
            <a:r>
              <a:rPr lang="en-US" sz="2000" dirty="0" smtClean="0">
                <a:ea typeface="ＭＳ Ｐゴシック" pitchFamily="34" charset="-128"/>
              </a:rPr>
              <a:t>)</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Ένα</a:t>
            </a:r>
            <a:r>
              <a:rPr lang="en-US" sz="2000" dirty="0" smtClean="0">
                <a:ea typeface="ＭＳ Ｐゴシック" pitchFamily="34" charset="-128"/>
              </a:rPr>
              <a:t> email </a:t>
            </a:r>
            <a:r>
              <a:rPr lang="el-GR" sz="2000" dirty="0" smtClean="0">
                <a:ea typeface="ＭＳ Ｐゴシック" pitchFamily="34" charset="-128"/>
              </a:rPr>
              <a:t>με</a:t>
            </a:r>
            <a:r>
              <a:rPr lang="en-US" sz="2000" dirty="0" smtClean="0">
                <a:ea typeface="ＭＳ Ｐゴシック" pitchFamily="34" charset="-128"/>
              </a:rPr>
              <a:t> 5 </a:t>
            </a:r>
            <a:r>
              <a:rPr lang="el-GR" sz="2000" dirty="0" smtClean="0">
                <a:ea typeface="ＭＳ Ｐゴシック" pitchFamily="34" charset="-128"/>
              </a:rPr>
              <a:t>συνημμένα έγγραφα (</a:t>
            </a:r>
            <a:r>
              <a:rPr lang="en-US" sz="2000" dirty="0" smtClean="0">
                <a:ea typeface="ＭＳ Ｐゴシック" pitchFamily="34" charset="-128"/>
              </a:rPr>
              <a:t>attachments</a:t>
            </a:r>
            <a:r>
              <a:rPr lang="el-GR" sz="2000" dirty="0" smtClean="0">
                <a:ea typeface="ＭＳ Ｐゴシック" pitchFamily="34" charset="-128"/>
              </a:rPr>
              <a:t>); Αν το 1 συνη</a:t>
            </a:r>
            <a:r>
              <a:rPr lang="el-GR" sz="2000" dirty="0">
                <a:ea typeface="ＭＳ Ｐゴシック" pitchFamily="34" charset="-128"/>
              </a:rPr>
              <a:t>μ</a:t>
            </a:r>
            <a:r>
              <a:rPr lang="el-GR" sz="2000" dirty="0" smtClean="0">
                <a:ea typeface="ＭＳ Ｐゴシック" pitchFamily="34" charset="-128"/>
              </a:rPr>
              <a:t>μένο σε μορφή </a:t>
            </a:r>
            <a:r>
              <a:rPr lang="en-US" sz="2000" dirty="0" smtClean="0">
                <a:ea typeface="ＭＳ Ｐゴシック" pitchFamily="34" charset="-128"/>
              </a:rPr>
              <a:t>zip</a:t>
            </a:r>
            <a:r>
              <a:rPr lang="el-GR" sz="2000" dirty="0" smtClean="0">
                <a:ea typeface="ＭＳ Ｐゴシック" pitchFamily="34" charset="-128"/>
              </a:rPr>
              <a:t>;</a:t>
            </a:r>
            <a:endParaRPr lang="en-US" sz="2000" dirty="0" smtClean="0">
              <a:ea typeface="ＭＳ Ｐゴシック" pitchFamily="34" charset="-128"/>
            </a:endParaRPr>
          </a:p>
          <a:p>
            <a:pPr lvl="1" eaLnBrk="1" hangingPunct="1">
              <a:lnSpc>
                <a:spcPct val="90000"/>
              </a:lnSpc>
            </a:pPr>
            <a:r>
              <a:rPr lang="el-GR" sz="2000" dirty="0" smtClean="0">
                <a:ea typeface="ＭＳ Ｐゴシック" pitchFamily="34" charset="-128"/>
              </a:rPr>
              <a:t>Ανάποδα: εργαλεία χωρίζουνε ένα αρχείο σε πολλά, </a:t>
            </a:r>
            <a:r>
              <a:rPr lang="en-US" sz="2000" dirty="0" smtClean="0">
                <a:ea typeface="ＭＳ Ｐゴシック" pitchFamily="34" charset="-128"/>
              </a:rPr>
              <a:t> (PPT </a:t>
            </a:r>
            <a:r>
              <a:rPr lang="el-GR" sz="2000" dirty="0" smtClean="0">
                <a:ea typeface="ＭＳ Ｐゴシック" pitchFamily="34" charset="-128"/>
              </a:rPr>
              <a:t>ή</a:t>
            </a:r>
            <a:r>
              <a:rPr lang="en-US" sz="2000" dirty="0" smtClean="0">
                <a:ea typeface="ＭＳ Ｐゴシック" pitchFamily="34" charset="-128"/>
              </a:rPr>
              <a:t> </a:t>
            </a:r>
            <a:r>
              <a:rPr lang="en-US" sz="2000" dirty="0" err="1" smtClean="0">
                <a:ea typeface="ＭＳ Ｐゴシック" pitchFamily="34" charset="-128"/>
              </a:rPr>
              <a:t>LaTeX</a:t>
            </a:r>
            <a:r>
              <a:rPr lang="en-US" sz="2000" dirty="0" smtClean="0">
                <a:ea typeface="ＭＳ Ｐゴシック" pitchFamily="34" charset="-128"/>
              </a:rPr>
              <a:t> </a:t>
            </a:r>
            <a:r>
              <a:rPr lang="el-GR" sz="2000" dirty="0" smtClean="0">
                <a:ea typeface="ＭＳ Ｐゴシック" pitchFamily="34" charset="-128"/>
              </a:rPr>
              <a:t>σε πολλαπλές </a:t>
            </a:r>
            <a:r>
              <a:rPr lang="en-US" sz="2000" dirty="0" smtClean="0">
                <a:ea typeface="ＭＳ Ｐゴシック" pitchFamily="34" charset="-128"/>
              </a:rPr>
              <a:t>HTML </a:t>
            </a:r>
            <a:r>
              <a:rPr lang="el-GR" sz="2000" dirty="0" smtClean="0">
                <a:ea typeface="ＭＳ Ｐゴシック" pitchFamily="34" charset="-128"/>
              </a:rPr>
              <a:t>σελίδες</a:t>
            </a:r>
            <a:r>
              <a:rPr lang="en-US" sz="2000" dirty="0" smtClean="0">
                <a:ea typeface="ＭＳ Ｐゴシック" pitchFamily="34" charset="-128"/>
              </a:rPr>
              <a:t>)</a:t>
            </a:r>
            <a:r>
              <a:rPr lang="el-GR" sz="2000" dirty="0" smtClean="0">
                <a:ea typeface="ＭＳ Ｐゴシック" pitchFamily="34" charset="-128"/>
              </a:rPr>
              <a:t> ίσως ένωση τους</a:t>
            </a:r>
            <a:endParaRPr lang="en-US" sz="2000" dirty="0" smtClean="0">
              <a:ea typeface="ＭＳ Ｐゴシック" pitchFamily="34" charset="-128"/>
            </a:endParaRPr>
          </a:p>
        </p:txBody>
      </p:sp>
      <p:sp>
        <p:nvSpPr>
          <p:cNvPr id="23556"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2.1</a:t>
            </a:r>
            <a:r>
              <a:rPr lang="el-GR" sz="1600" dirty="0" smtClean="0">
                <a:solidFill>
                  <a:srgbClr val="FBFCFF"/>
                </a:solidFill>
              </a:rPr>
              <a:t>.2</a:t>
            </a:r>
            <a:endParaRPr lang="en-US" sz="1600" dirty="0">
              <a:solidFill>
                <a:srgbClr val="FBFCFF"/>
              </a:solidFill>
            </a:endParaRPr>
          </a:p>
        </p:txBody>
      </p:sp>
      <p:sp>
        <p:nvSpPr>
          <p:cNvPr id="23557" name="Slide Number Placeholder 4"/>
          <p:cNvSpPr>
            <a:spLocks noGrp="1"/>
          </p:cNvSpPr>
          <p:nvPr>
            <p:ph type="sldNum" sz="quarter" idx="12"/>
          </p:nvPr>
        </p:nvSpPr>
        <p:spPr bwMode="auto">
          <a:noFill/>
          <a:ln>
            <a:miter lim="800000"/>
            <a:headEnd/>
            <a:tailEnd/>
          </a:ln>
        </p:spPr>
        <p:txBody>
          <a:bodyPr/>
          <a:lstStyle/>
          <a:p>
            <a:fld id="{D31C7CAB-EA38-4023-9498-EAD4DD5D5203}" type="slidenum">
              <a:rPr lang="en-US"/>
              <a:pPr/>
              <a:t>15</a:t>
            </a:fld>
            <a:endParaRPr lang="en-US"/>
          </a:p>
        </p:txBody>
      </p:sp>
      <p:sp>
        <p:nvSpPr>
          <p:cNvPr id="2" name="TextBox 1"/>
          <p:cNvSpPr txBox="1"/>
          <p:nvPr/>
        </p:nvSpPr>
        <p:spPr>
          <a:xfrm>
            <a:off x="251520" y="4653136"/>
            <a:ext cx="8136904" cy="461665"/>
          </a:xfrm>
          <a:prstGeom prst="rect">
            <a:avLst/>
          </a:prstGeom>
          <a:noFill/>
        </p:spPr>
        <p:txBody>
          <a:bodyPr wrap="square" rtlCol="0">
            <a:spAutoFit/>
          </a:bodyPr>
          <a:lstStyle/>
          <a:p>
            <a:r>
              <a:rPr lang="el-GR" dirty="0" smtClean="0">
                <a:solidFill>
                  <a:schemeClr val="accent2">
                    <a:lumMod val="50000"/>
                  </a:schemeClr>
                </a:solidFill>
                <a:latin typeface="+mn-lt"/>
              </a:rPr>
              <a:t>Αναλυτικότητα </a:t>
            </a:r>
            <a:r>
              <a:rPr lang="el-GR" dirty="0" err="1" smtClean="0">
                <a:solidFill>
                  <a:schemeClr val="accent2">
                    <a:lumMod val="50000"/>
                  </a:schemeClr>
                </a:solidFill>
                <a:latin typeface="+mn-lt"/>
              </a:rPr>
              <a:t>ευρετηριοποίησης</a:t>
            </a:r>
            <a:r>
              <a:rPr lang="el-GR" dirty="0" smtClean="0">
                <a:solidFill>
                  <a:schemeClr val="accent2">
                    <a:lumMod val="50000"/>
                  </a:schemeClr>
                </a:solidFill>
                <a:latin typeface="+mn-lt"/>
              </a:rPr>
              <a:t> </a:t>
            </a:r>
            <a:r>
              <a:rPr lang="en-US" dirty="0" smtClean="0">
                <a:solidFill>
                  <a:schemeClr val="accent2">
                    <a:lumMod val="50000"/>
                  </a:schemeClr>
                </a:solidFill>
                <a:latin typeface="+mn-lt"/>
              </a:rPr>
              <a:t>(indexing granularity)</a:t>
            </a:r>
            <a:endParaRPr lang="en-US" dirty="0">
              <a:solidFill>
                <a:schemeClr val="accent2">
                  <a:lumMod val="50000"/>
                </a:schemeClr>
              </a:solidFill>
              <a:latin typeface="+mn-lt"/>
            </a:endParaRPr>
          </a:p>
        </p:txBody>
      </p:sp>
      <p:sp>
        <p:nvSpPr>
          <p:cNvPr id="3" name="TextBox 2"/>
          <p:cNvSpPr txBox="1"/>
          <p:nvPr/>
        </p:nvSpPr>
        <p:spPr>
          <a:xfrm>
            <a:off x="251519" y="5301208"/>
            <a:ext cx="8532581" cy="1323439"/>
          </a:xfrm>
          <a:prstGeom prst="rect">
            <a:avLst/>
          </a:prstGeom>
          <a:noFill/>
        </p:spPr>
        <p:txBody>
          <a:bodyPr wrap="square" rtlCol="0">
            <a:spAutoFit/>
          </a:bodyPr>
          <a:lstStyle/>
          <a:p>
            <a:r>
              <a:rPr lang="el-GR" sz="2000" dirty="0" smtClean="0">
                <a:solidFill>
                  <a:schemeClr val="accent1">
                    <a:lumMod val="50000"/>
                  </a:schemeClr>
                </a:solidFill>
                <a:latin typeface="+mn-lt"/>
              </a:rPr>
              <a:t>Π.χ., ποια πληροφορία για ένα βιβλίο έχουμε στο ευρετήριο (σε επίπεδο  κεφαλαίου, παραγράφου, πρότασης;) </a:t>
            </a:r>
          </a:p>
          <a:p>
            <a:r>
              <a:rPr lang="el-GR" sz="2000" dirty="0" smtClean="0">
                <a:solidFill>
                  <a:schemeClr val="accent1">
                    <a:lumMod val="50000"/>
                  </a:schemeClr>
                </a:solidFill>
                <a:latin typeface="+mn-lt"/>
              </a:rPr>
              <a:t>	</a:t>
            </a:r>
            <a:r>
              <a:rPr lang="el-GR" sz="2000" dirty="0" smtClean="0">
                <a:solidFill>
                  <a:schemeClr val="accent1">
                    <a:lumMod val="50000"/>
                  </a:schemeClr>
                </a:solidFill>
                <a:latin typeface="+mn-lt"/>
              </a:rPr>
              <a:t>Ακρίβεια/ανάκληση</a:t>
            </a:r>
          </a:p>
          <a:p>
            <a:r>
              <a:rPr lang="el-GR" sz="2000" dirty="0" smtClean="0">
                <a:solidFill>
                  <a:schemeClr val="tx1"/>
                </a:solidFill>
                <a:latin typeface="+mn-lt"/>
              </a:rPr>
              <a:t>Προβλήματα με μεγάλα έγγραφα και ερωτήματα </a:t>
            </a:r>
            <a:r>
              <a:rPr lang="el-GR" sz="2000" dirty="0" err="1" smtClean="0">
                <a:solidFill>
                  <a:schemeClr val="tx1"/>
                </a:solidFill>
                <a:latin typeface="+mn-lt"/>
              </a:rPr>
              <a:t>γειτονικότητας</a:t>
            </a:r>
            <a:endParaRPr lang="en-US" sz="2000" dirty="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899592" y="2852936"/>
            <a:ext cx="7920880" cy="1368152"/>
          </a:xfrm>
        </p:spPr>
        <p:txBody>
          <a:bodyPr/>
          <a:lstStyle/>
          <a:p>
            <a:pPr eaLnBrk="1" hangingPunct="1">
              <a:defRPr/>
            </a:pPr>
            <a:r>
              <a:rPr lang="el-GR" sz="3600" dirty="0" smtClean="0">
                <a:solidFill>
                  <a:schemeClr val="tx2">
                    <a:lumMod val="50000"/>
                  </a:schemeClr>
                </a:solidFill>
                <a:ea typeface="ＭＳ Ｐゴシック" charset="-128"/>
                <a:cs typeface="ＭＳ Ｐゴシック" charset="-128"/>
              </a:rPr>
              <a:t>ΣΥΜΒΟΛΑ (</a:t>
            </a:r>
            <a:r>
              <a:rPr lang="en-US" sz="3600" dirty="0" smtClean="0">
                <a:solidFill>
                  <a:schemeClr val="tx2">
                    <a:lumMod val="50000"/>
                  </a:schemeClr>
                </a:solidFill>
                <a:ea typeface="ＭＳ Ｐゴシック" charset="-128"/>
                <a:cs typeface="ＭＳ Ｐゴシック" charset="-128"/>
              </a:rPr>
              <a:t>Tokens</a:t>
            </a:r>
            <a:r>
              <a:rPr lang="el-GR" sz="3600" dirty="0" smtClean="0">
                <a:solidFill>
                  <a:schemeClr val="tx2">
                    <a:lumMod val="50000"/>
                  </a:schemeClr>
                </a:solidFill>
                <a:ea typeface="ＭＳ Ｐゴシック" charset="-128"/>
                <a:cs typeface="ＭＳ Ｐゴシック" charset="-128"/>
              </a:rPr>
              <a:t>)</a:t>
            </a:r>
            <a:r>
              <a:rPr lang="en-US" sz="3600" dirty="0" smtClean="0">
                <a:solidFill>
                  <a:schemeClr val="tx2">
                    <a:lumMod val="50000"/>
                  </a:schemeClr>
                </a:solidFill>
                <a:ea typeface="ＭＳ Ｐゴシック" charset="-128"/>
                <a:cs typeface="ＭＳ Ｐゴシック" charset="-128"/>
              </a:rPr>
              <a:t> </a:t>
            </a:r>
            <a:r>
              <a:rPr lang="el-GR" sz="3600" dirty="0" smtClean="0">
                <a:solidFill>
                  <a:schemeClr val="tx2">
                    <a:lumMod val="50000"/>
                  </a:schemeClr>
                </a:solidFill>
                <a:ea typeface="ＭＳ Ｐゴシック" charset="-128"/>
                <a:cs typeface="ＭＳ Ｐゴシック" charset="-128"/>
              </a:rPr>
              <a:t>και ΟΡΟΙ (Τ</a:t>
            </a:r>
            <a:r>
              <a:rPr lang="en-US" sz="3600" dirty="0" smtClean="0">
                <a:solidFill>
                  <a:schemeClr val="tx2">
                    <a:lumMod val="50000"/>
                  </a:schemeClr>
                </a:solidFill>
                <a:ea typeface="ＭＳ Ｐゴシック" charset="-128"/>
                <a:cs typeface="ＭＳ Ｐゴシック" charset="-128"/>
              </a:rPr>
              <a:t>ERMS)</a:t>
            </a:r>
          </a:p>
        </p:txBody>
      </p:sp>
      <p:sp>
        <p:nvSpPr>
          <p:cNvPr id="25604" name="Slide Number Placeholder 4"/>
          <p:cNvSpPr>
            <a:spLocks noGrp="1"/>
          </p:cNvSpPr>
          <p:nvPr>
            <p:ph type="sldNum" sz="quarter" idx="12"/>
          </p:nvPr>
        </p:nvSpPr>
        <p:spPr bwMode="auto">
          <a:noFill/>
          <a:ln>
            <a:miter lim="800000"/>
            <a:headEnd/>
            <a:tailEnd/>
          </a:ln>
        </p:spPr>
        <p:txBody>
          <a:bodyPr/>
          <a:lstStyle/>
          <a:p>
            <a:fld id="{6720D6CA-C085-43ED-B54E-76CCBADFFBB1}" type="slidenum">
              <a:rPr lang="en-US"/>
              <a:pPr/>
              <a:t>16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251520" y="1556792"/>
            <a:ext cx="8640960" cy="4104456"/>
          </a:xfrm>
        </p:spPr>
        <p:txBody>
          <a:bodyPr/>
          <a:lstStyle/>
          <a:p>
            <a:pPr eaLnBrk="1" hangingPunct="1"/>
            <a:r>
              <a:rPr lang="el-GR" sz="2000" u="sng" dirty="0" smtClean="0">
                <a:solidFill>
                  <a:srgbClr val="A40508"/>
                </a:solidFill>
                <a:ea typeface="ＭＳ Ｐゴシック" pitchFamily="34" charset="-128"/>
              </a:rPr>
              <a:t>Είσοδος</a:t>
            </a:r>
            <a:r>
              <a:rPr lang="en-US" sz="2000" dirty="0" smtClean="0">
                <a:ea typeface="ＭＳ Ｐゴシック" pitchFamily="34" charset="-128"/>
              </a:rPr>
              <a:t>: “</a:t>
            </a:r>
            <a:r>
              <a:rPr lang="en-US" sz="2000" b="1" i="1" dirty="0" smtClean="0">
                <a:ea typeface="ＭＳ Ｐゴシック" pitchFamily="34" charset="-128"/>
              </a:rPr>
              <a:t>Friends, Romans, Countrymen</a:t>
            </a:r>
            <a:r>
              <a:rPr lang="en-US" sz="2000" dirty="0" smtClean="0">
                <a:ea typeface="ＭＳ Ｐゴシック" pitchFamily="34" charset="-128"/>
              </a:rPr>
              <a:t>”</a:t>
            </a:r>
          </a:p>
          <a:p>
            <a:pPr eaLnBrk="1" hangingPunct="1"/>
            <a:r>
              <a:rPr lang="el-GR" sz="2000" u="sng" dirty="0" smtClean="0">
                <a:solidFill>
                  <a:srgbClr val="A40508"/>
                </a:solidFill>
                <a:ea typeface="ＭＳ Ｐゴシック" pitchFamily="34" charset="-128"/>
              </a:rPr>
              <a:t>Έξοδος</a:t>
            </a:r>
            <a:r>
              <a:rPr lang="en-US" sz="2000" dirty="0" smtClean="0">
                <a:ea typeface="ＭＳ Ｐゴシック" pitchFamily="34" charset="-128"/>
              </a:rPr>
              <a:t>: Tokens</a:t>
            </a:r>
          </a:p>
          <a:p>
            <a:pPr lvl="1" eaLnBrk="1" hangingPunct="1"/>
            <a:r>
              <a:rPr lang="en-US" sz="2000" b="1" i="1" dirty="0" smtClean="0">
                <a:ea typeface="ＭＳ Ｐゴシック" pitchFamily="34" charset="-128"/>
              </a:rPr>
              <a:t>Friends</a:t>
            </a:r>
          </a:p>
          <a:p>
            <a:pPr lvl="1" eaLnBrk="1" hangingPunct="1"/>
            <a:r>
              <a:rPr lang="en-US" sz="2000" b="1" i="1" dirty="0" smtClean="0">
                <a:ea typeface="ＭＳ Ｐゴシック" pitchFamily="34" charset="-128"/>
              </a:rPr>
              <a:t>Romans</a:t>
            </a:r>
          </a:p>
          <a:p>
            <a:pPr lvl="1" eaLnBrk="1" hangingPunct="1"/>
            <a:r>
              <a:rPr lang="en-US" sz="2000" b="1" i="1" dirty="0" smtClean="0">
                <a:ea typeface="ＭＳ Ｐゴシック" pitchFamily="34" charset="-128"/>
              </a:rPr>
              <a:t>Countrymen</a:t>
            </a:r>
          </a:p>
          <a:p>
            <a:pPr eaLnBrk="1" hangingPunct="1"/>
            <a:r>
              <a:rPr lang="el-GR" sz="2400" dirty="0" smtClean="0">
                <a:ea typeface="ＭＳ Ｐゴシック" pitchFamily="34" charset="-128"/>
              </a:rPr>
              <a:t>Ένα σύμβολο </a:t>
            </a:r>
            <a:r>
              <a:rPr lang="el-GR" sz="2400" dirty="0">
                <a:solidFill>
                  <a:srgbClr val="139CB7"/>
                </a:solidFill>
                <a:ea typeface="ＭＳ Ｐゴシック" pitchFamily="34" charset="-128"/>
              </a:rPr>
              <a:t>(</a:t>
            </a:r>
            <a:r>
              <a:rPr lang="en-US" sz="2400" dirty="0" smtClean="0">
                <a:solidFill>
                  <a:srgbClr val="139CB7"/>
                </a:solidFill>
                <a:ea typeface="ＭＳ Ｐゴシック" pitchFamily="34" charset="-128"/>
              </a:rPr>
              <a:t>token</a:t>
            </a:r>
            <a:r>
              <a:rPr lang="el-GR" sz="2400" dirty="0" smtClean="0">
                <a:solidFill>
                  <a:srgbClr val="139CB7"/>
                </a:solidFill>
                <a:ea typeface="ＭＳ Ｐゴシック" pitchFamily="34" charset="-128"/>
              </a:rPr>
              <a:t>)</a:t>
            </a:r>
            <a:r>
              <a:rPr lang="en-US" sz="2400" dirty="0" smtClean="0">
                <a:ea typeface="ＭＳ Ｐゴシック" pitchFamily="34" charset="-128"/>
              </a:rPr>
              <a:t> </a:t>
            </a:r>
            <a:r>
              <a:rPr lang="el-GR" sz="2400" dirty="0" smtClean="0">
                <a:ea typeface="ＭＳ Ｐゴシック" pitchFamily="34" charset="-128"/>
              </a:rPr>
              <a:t>είναι μια ακολουθία από χαρακτήρες σε ένα κείμενο  (που είναι ομαδοποιημένοι ως μια χρήσιμη σημασιολογικά μονάδα)</a:t>
            </a:r>
          </a:p>
          <a:p>
            <a:pPr eaLnBrk="1" hangingPunct="1"/>
            <a:r>
              <a:rPr lang="el-GR" sz="2400" dirty="0" smtClean="0">
                <a:ea typeface="ＭＳ Ｐゴシック" pitchFamily="34" charset="-128"/>
              </a:rPr>
              <a:t>Κάθε τέτοιο </a:t>
            </a:r>
            <a:r>
              <a:rPr lang="en-US" sz="2400" dirty="0" smtClean="0">
                <a:ea typeface="ＭＳ Ｐゴシック" pitchFamily="34" charset="-128"/>
              </a:rPr>
              <a:t>token </a:t>
            </a:r>
            <a:r>
              <a:rPr lang="el-GR" sz="2400" dirty="0" smtClean="0">
                <a:ea typeface="ＭＳ Ｐゴシック" pitchFamily="34" charset="-128"/>
              </a:rPr>
              <a:t>είναι υποψήφιο για να εισαχθεί στο ευρετήριο μετά από περαιτέρω επεξεργασία </a:t>
            </a: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251520" y="2132856"/>
            <a:ext cx="8640960" cy="4104456"/>
          </a:xfrm>
        </p:spPr>
        <p:txBody>
          <a:bodyPr/>
          <a:lstStyle/>
          <a:p>
            <a:pPr marL="0" indent="0" eaLnBrk="1" hangingPunct="1">
              <a:buNone/>
            </a:pPr>
            <a:r>
              <a:rPr lang="en-US" dirty="0" smtClean="0">
                <a:solidFill>
                  <a:schemeClr val="accent6">
                    <a:lumMod val="75000"/>
                  </a:schemeClr>
                </a:solidFill>
                <a:ea typeface="ＭＳ Ｐゴシック" pitchFamily="34" charset="-128"/>
              </a:rPr>
              <a:t>Token</a:t>
            </a:r>
            <a:r>
              <a:rPr lang="en-US" dirty="0" smtClean="0">
                <a:ea typeface="ＭＳ Ｐゴシック" pitchFamily="34" charset="-128"/>
              </a:rPr>
              <a:t> (</a:t>
            </a:r>
            <a:r>
              <a:rPr lang="el-GR" dirty="0" smtClean="0">
                <a:ea typeface="ＭＳ Ｐゴシック" pitchFamily="34" charset="-128"/>
              </a:rPr>
              <a:t>λεκτική μονάδα)</a:t>
            </a:r>
            <a:endParaRPr lang="en-US" dirty="0" smtClean="0">
              <a:ea typeface="ＭＳ Ｐゴシック" pitchFamily="34" charset="-128"/>
            </a:endParaRPr>
          </a:p>
          <a:p>
            <a:pPr marL="0" indent="0" eaLnBrk="1" hangingPunct="1">
              <a:buNone/>
            </a:pPr>
            <a:endParaRPr lang="en-US" dirty="0">
              <a:ea typeface="ＭＳ Ｐゴシック" pitchFamily="34" charset="-128"/>
            </a:endParaRPr>
          </a:p>
          <a:p>
            <a:pPr marL="0" indent="0" eaLnBrk="1" hangingPunct="1">
              <a:buNone/>
            </a:pPr>
            <a:r>
              <a:rPr lang="en-US" dirty="0" smtClean="0">
                <a:solidFill>
                  <a:schemeClr val="accent6">
                    <a:lumMod val="75000"/>
                  </a:schemeClr>
                </a:solidFill>
                <a:ea typeface="ＭＳ Ｐゴシック" pitchFamily="34" charset="-128"/>
              </a:rPr>
              <a:t>Type</a:t>
            </a:r>
            <a:r>
              <a:rPr lang="el-GR" dirty="0" smtClean="0">
                <a:solidFill>
                  <a:schemeClr val="accent6">
                    <a:lumMod val="75000"/>
                  </a:schemeClr>
                </a:solidFill>
                <a:ea typeface="ＭＳ Ｐゴシック" pitchFamily="34" charset="-128"/>
              </a:rPr>
              <a:t> (τύπος) </a:t>
            </a:r>
            <a:r>
              <a:rPr lang="el-GR" dirty="0" smtClean="0">
                <a:ea typeface="ＭＳ Ｐゴシック" pitchFamily="34" charset="-128"/>
              </a:rPr>
              <a:t>μία ομάδα από </a:t>
            </a:r>
            <a:r>
              <a:rPr lang="en-US" dirty="0" smtClean="0">
                <a:ea typeface="ＭＳ Ｐゴシック" pitchFamily="34" charset="-128"/>
              </a:rPr>
              <a:t>tokens </a:t>
            </a:r>
            <a:r>
              <a:rPr lang="el-GR" dirty="0" smtClean="0">
                <a:ea typeface="ＭＳ Ｐゴシック" pitchFamily="34" charset="-128"/>
              </a:rPr>
              <a:t>που αποτελείται από την ίδια ακολουθία χαρακτήρων</a:t>
            </a:r>
            <a:endParaRPr lang="en-US" dirty="0" smtClean="0">
              <a:ea typeface="ＭＳ Ｐゴシック" pitchFamily="34" charset="-128"/>
            </a:endParaRPr>
          </a:p>
          <a:p>
            <a:pPr marL="0" indent="0" eaLnBrk="1" hangingPunct="1">
              <a:buNone/>
            </a:pPr>
            <a:endParaRPr lang="en-US" dirty="0">
              <a:ea typeface="ＭＳ Ｐゴシック" pitchFamily="34" charset="-128"/>
            </a:endParaRPr>
          </a:p>
          <a:p>
            <a:pPr marL="0" indent="0" eaLnBrk="1" hangingPunct="1">
              <a:buNone/>
            </a:pPr>
            <a:r>
              <a:rPr lang="en-US" dirty="0" smtClean="0">
                <a:solidFill>
                  <a:schemeClr val="accent6">
                    <a:lumMod val="75000"/>
                  </a:schemeClr>
                </a:solidFill>
                <a:ea typeface="ＭＳ Ｐゴシック" pitchFamily="34" charset="-128"/>
              </a:rPr>
              <a:t>Term</a:t>
            </a:r>
            <a:r>
              <a:rPr lang="el-GR" dirty="0" smtClean="0">
                <a:solidFill>
                  <a:schemeClr val="accent6">
                    <a:lumMod val="75000"/>
                  </a:schemeClr>
                </a:solidFill>
                <a:ea typeface="ＭＳ Ｐゴシック" pitchFamily="34" charset="-128"/>
              </a:rPr>
              <a:t> (όρος) </a:t>
            </a:r>
            <a:r>
              <a:rPr lang="el-GR" dirty="0" smtClean="0">
                <a:ea typeface="ＭＳ Ｐゴシック" pitchFamily="34" charset="-128"/>
              </a:rPr>
              <a:t>συχνά </a:t>
            </a:r>
            <a:r>
              <a:rPr lang="el-GR" dirty="0" err="1" smtClean="0">
                <a:ea typeface="ＭＳ Ｐゴシック" pitchFamily="34" charset="-128"/>
              </a:rPr>
              <a:t>κανονικοποιημένος</a:t>
            </a:r>
            <a:r>
              <a:rPr lang="el-GR" dirty="0" smtClean="0">
                <a:ea typeface="ＭＳ Ｐゴシック" pitchFamily="34" charset="-128"/>
              </a:rPr>
              <a:t> τύπος που εισάγεται στο ευρετήριο του συστήματος</a:t>
            </a:r>
            <a:endParaRPr lang="en-US" dirty="0" smtClean="0">
              <a:ea typeface="ＭＳ Ｐゴシック" pitchFamily="34" charset="-128"/>
            </a:endParaRP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18</a:t>
            </a:fld>
            <a:endParaRPr lang="en-US"/>
          </a:p>
        </p:txBody>
      </p:sp>
      <p:sp>
        <p:nvSpPr>
          <p:cNvPr id="2" name="TextBox 1"/>
          <p:cNvSpPr txBox="1"/>
          <p:nvPr/>
        </p:nvSpPr>
        <p:spPr>
          <a:xfrm>
            <a:off x="683568" y="5733256"/>
            <a:ext cx="5328592" cy="338554"/>
          </a:xfrm>
          <a:prstGeom prst="rect">
            <a:avLst/>
          </a:prstGeom>
          <a:noFill/>
        </p:spPr>
        <p:txBody>
          <a:bodyPr wrap="square" rtlCol="0">
            <a:spAutoFit/>
          </a:bodyPr>
          <a:lstStyle/>
          <a:p>
            <a:r>
              <a:rPr lang="el-GR" sz="1600" i="1" dirty="0" smtClean="0">
                <a:solidFill>
                  <a:schemeClr val="tx1"/>
                </a:solidFill>
              </a:rPr>
              <a:t>Παράδειγμα: </a:t>
            </a:r>
            <a:r>
              <a:rPr lang="en-US" sz="1600" i="1" dirty="0" smtClean="0">
                <a:solidFill>
                  <a:schemeClr val="tx1"/>
                </a:solidFill>
              </a:rPr>
              <a:t>to </a:t>
            </a:r>
            <a:r>
              <a:rPr lang="en-US" sz="1600" i="1" dirty="0">
                <a:solidFill>
                  <a:schemeClr val="tx1"/>
                </a:solidFill>
              </a:rPr>
              <a:t>sleep perchance </a:t>
            </a:r>
            <a:r>
              <a:rPr lang="en-US" sz="1600" i="1" dirty="0" smtClean="0">
                <a:solidFill>
                  <a:schemeClr val="tx1"/>
                </a:solidFill>
              </a:rPr>
              <a:t>to</a:t>
            </a:r>
            <a:r>
              <a:rPr lang="el-GR" sz="1600" i="1" dirty="0" smtClean="0">
                <a:solidFill>
                  <a:schemeClr val="tx1"/>
                </a:solidFill>
              </a:rPr>
              <a:t> </a:t>
            </a:r>
            <a:r>
              <a:rPr lang="en-US" sz="1600" i="1" dirty="0" smtClean="0">
                <a:solidFill>
                  <a:schemeClr val="tx1"/>
                </a:solidFill>
              </a:rPr>
              <a:t>dream</a:t>
            </a:r>
            <a:endParaRPr lang="en-US" sz="1600" dirty="0">
              <a:solidFill>
                <a:schemeClr val="tx1"/>
              </a:solidFill>
            </a:endParaRPr>
          </a:p>
        </p:txBody>
      </p:sp>
    </p:spTree>
    <p:extLst>
      <p:ext uri="{BB962C8B-B14F-4D97-AF65-F5344CB8AC3E}">
        <p14:creationId xmlns:p14="http://schemas.microsoft.com/office/powerpoint/2010/main" val="1617549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 Διαίρεση σε Σύμβολα</a:t>
            </a:r>
            <a:endParaRPr lang="en-US" dirty="0" smtClean="0">
              <a:ea typeface="ＭＳ Ｐゴシック" pitchFamily="34" charset="-128"/>
            </a:endParaRPr>
          </a:p>
        </p:txBody>
      </p:sp>
      <p:sp>
        <p:nvSpPr>
          <p:cNvPr id="24579" name="Rectangle 3"/>
          <p:cNvSpPr>
            <a:spLocks noGrp="1" noChangeArrowheads="1"/>
          </p:cNvSpPr>
          <p:nvPr>
            <p:ph type="body" idx="1"/>
          </p:nvPr>
        </p:nvSpPr>
        <p:spPr>
          <a:xfrm>
            <a:off x="323528" y="2204864"/>
            <a:ext cx="8280920" cy="1296144"/>
          </a:xfrm>
        </p:spPr>
        <p:txBody>
          <a:bodyPr/>
          <a:lstStyle/>
          <a:p>
            <a:pPr marL="0" indent="0" eaLnBrk="1" hangingPunct="1">
              <a:buNone/>
            </a:pPr>
            <a:r>
              <a:rPr lang="el-GR" sz="3200" b="1" i="1" dirty="0" smtClean="0">
                <a:solidFill>
                  <a:srgbClr val="C00000"/>
                </a:solidFill>
                <a:ea typeface="ＭＳ Ｐゴシック" pitchFamily="34" charset="-128"/>
              </a:rPr>
              <a:t>Αλλά ποια είναι τα κατάλληλα </a:t>
            </a:r>
            <a:r>
              <a:rPr lang="en-US" sz="3200" b="1" i="1" dirty="0" smtClean="0">
                <a:solidFill>
                  <a:srgbClr val="C00000"/>
                </a:solidFill>
                <a:ea typeface="ＭＳ Ｐゴシック" pitchFamily="34" charset="-128"/>
              </a:rPr>
              <a:t>tokens; </a:t>
            </a:r>
            <a:endParaRPr lang="el-GR" sz="3200" b="1" i="1" dirty="0" smtClean="0">
              <a:solidFill>
                <a:srgbClr val="C00000"/>
              </a:solidFill>
              <a:ea typeface="ＭＳ Ｐゴシック" pitchFamily="34" charset="-128"/>
            </a:endParaRPr>
          </a:p>
          <a:p>
            <a:pPr marL="0" indent="0" eaLnBrk="1" hangingPunct="1">
              <a:buNone/>
            </a:pPr>
            <a:r>
              <a:rPr lang="el-GR" sz="3200" i="1" dirty="0" smtClean="0">
                <a:ea typeface="ＭＳ Ｐゴシック" pitchFamily="34" charset="-128"/>
              </a:rPr>
              <a:t>Αρκεί </a:t>
            </a:r>
            <a:r>
              <a:rPr lang="el-GR" sz="3200" i="1" dirty="0">
                <a:ea typeface="ＭＳ Ｐゴシック" pitchFamily="34" charset="-128"/>
              </a:rPr>
              <a:t>να χωρίσουμε το κείμενο στα κενά και στα σημεία </a:t>
            </a:r>
            <a:r>
              <a:rPr lang="el-GR" sz="3200" i="1" dirty="0" smtClean="0">
                <a:ea typeface="ＭＳ Ｐゴシック" pitchFamily="34" charset="-128"/>
              </a:rPr>
              <a:t>στίξης;</a:t>
            </a:r>
          </a:p>
          <a:p>
            <a:pPr marL="0" indent="0" eaLnBrk="1" hangingPunct="1">
              <a:buNone/>
            </a:pPr>
            <a:r>
              <a:rPr lang="el-GR" sz="3200" i="1" dirty="0" smtClean="0">
                <a:ea typeface="ＭＳ Ｐゴシック" pitchFamily="34" charset="-128"/>
              </a:rPr>
              <a:t>Εξαρτάται από τη γλώσσα</a:t>
            </a:r>
            <a:endParaRPr lang="en-US" sz="3200" i="1" dirty="0">
              <a:ea typeface="ＭＳ Ｐゴシック" pitchFamily="34" charset="-128"/>
            </a:endParaRPr>
          </a:p>
        </p:txBody>
      </p:sp>
      <p:sp>
        <p:nvSpPr>
          <p:cNvPr id="26628"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6629" name="Slide Number Placeholder 4"/>
          <p:cNvSpPr>
            <a:spLocks noGrp="1"/>
          </p:cNvSpPr>
          <p:nvPr>
            <p:ph type="sldNum" sz="quarter" idx="12"/>
          </p:nvPr>
        </p:nvSpPr>
        <p:spPr bwMode="auto">
          <a:noFill/>
          <a:ln>
            <a:miter lim="800000"/>
            <a:headEnd/>
            <a:tailEnd/>
          </a:ln>
        </p:spPr>
        <p:txBody>
          <a:bodyPr/>
          <a:lstStyle/>
          <a:p>
            <a:fld id="{80B2F1E2-EEC6-4253-94E8-ADA634AADFCD}" type="slidenum">
              <a:rPr lang="en-US"/>
              <a:pPr/>
              <a:t>19</a:t>
            </a:fld>
            <a:endParaRPr lang="en-US"/>
          </a:p>
        </p:txBody>
      </p:sp>
    </p:spTree>
    <p:extLst>
      <p:ext uri="{BB962C8B-B14F-4D97-AF65-F5344CB8AC3E}">
        <p14:creationId xmlns:p14="http://schemas.microsoft.com/office/powerpoint/2010/main" val="1279209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p:cNvPicPr>
            <a:picLocks noChangeAspect="1" noChangeArrowheads="1"/>
          </p:cNvPicPr>
          <p:nvPr/>
        </p:nvPicPr>
        <p:blipFill>
          <a:blip r:embed="rId2" cstate="print"/>
          <a:srcRect/>
          <a:stretch>
            <a:fillRect/>
          </a:stretch>
        </p:blipFill>
        <p:spPr bwMode="auto">
          <a:xfrm>
            <a:off x="683568" y="1988840"/>
            <a:ext cx="6667500" cy="4248150"/>
          </a:xfrm>
          <a:prstGeom prst="rect">
            <a:avLst/>
          </a:prstGeom>
          <a:noFill/>
          <a:ln w="9525">
            <a:noFill/>
            <a:miter lim="800000"/>
            <a:headEnd/>
            <a:tailEnd/>
          </a:ln>
        </p:spPr>
      </p:pic>
      <p:sp>
        <p:nvSpPr>
          <p:cNvPr id="27652" name="Slide Number Placeholder 5"/>
          <p:cNvSpPr>
            <a:spLocks noGrp="1"/>
          </p:cNvSpPr>
          <p:nvPr>
            <p:ph type="sldNum" sz="quarter" idx="12"/>
          </p:nvPr>
        </p:nvSpPr>
        <p:spPr bwMode="auto">
          <a:noFill/>
          <a:ln>
            <a:miter lim="800000"/>
            <a:headEnd/>
            <a:tailEnd/>
          </a:ln>
        </p:spPr>
        <p:txBody>
          <a:bodyPr/>
          <a:lstStyle/>
          <a:p>
            <a:fld id="{17228506-E243-4C19-8FFA-807787CFB7A9}" type="slidenum">
              <a:rPr lang="en-US"/>
              <a:pPr/>
              <a:t>2</a:t>
            </a:fld>
            <a:endParaRPr lang="en-US"/>
          </a:p>
        </p:txBody>
      </p:sp>
      <p:sp>
        <p:nvSpPr>
          <p:cNvPr id="27653" name="TextBox 5"/>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pPr defTabSz="914400"/>
            <a:r>
              <a:rPr lang="el-GR" sz="1600" dirty="0" err="1" smtClean="0">
                <a:solidFill>
                  <a:srgbClr val="FBFCFF"/>
                </a:solidFill>
                <a:latin typeface="Lucida Sans" pitchFamily="-112" charset="0"/>
                <a:ea typeface="+mn-ea"/>
                <a:cs typeface="Arial Unicode MS" pitchFamily="-112" charset="0"/>
              </a:rPr>
              <a:t>Κεφ</a:t>
            </a:r>
            <a:r>
              <a:rPr lang="en-US" sz="1600" dirty="0" smtClean="0">
                <a:solidFill>
                  <a:srgbClr val="FBFCFF"/>
                </a:solidFill>
                <a:latin typeface="Lucida Sans" pitchFamily="-112" charset="0"/>
                <a:ea typeface="+mn-ea"/>
                <a:cs typeface="Arial Unicode MS" pitchFamily="-112" charset="0"/>
              </a:rPr>
              <a:t>. 1.1</a:t>
            </a:r>
          </a:p>
        </p:txBody>
      </p:sp>
      <p:sp>
        <p:nvSpPr>
          <p:cNvPr id="9" name="Title 1"/>
          <p:cNvSpPr>
            <a:spLocks noGrp="1"/>
          </p:cNvSpPr>
          <p:nvPr>
            <p:ph type="title"/>
          </p:nvPr>
        </p:nvSpPr>
        <p:spPr>
          <a:xfrm>
            <a:off x="457200" y="274638"/>
            <a:ext cx="8229600" cy="1143000"/>
          </a:xfrm>
        </p:spPr>
        <p:txBody>
          <a:bodyPr/>
          <a:lstStyle/>
          <a:p>
            <a:pPr eaLnBrk="1" hangingPunct="1"/>
            <a:r>
              <a:rPr lang="el-GR" sz="3600" dirty="0" smtClean="0">
                <a:ea typeface="ＭＳ Ｐゴシック" pitchFamily="-112" charset="-128"/>
              </a:rPr>
              <a:t>Τι είναι η </a:t>
            </a:r>
            <a:r>
              <a:rPr lang="el-GR" sz="3200" dirty="0" smtClean="0">
                <a:ea typeface="ＭＳ Ｐゴシック" pitchFamily="-112" charset="-128"/>
              </a:rPr>
              <a:t>«Ανάκτηση Πληροφορίας»;</a:t>
            </a:r>
            <a:endParaRPr lang="en-US" sz="3200" dirty="0" smtClean="0">
              <a:ea typeface="ＭＳ Ｐゴシック" pitchFamily="-112" charset="-128"/>
            </a:endParaRPr>
          </a:p>
        </p:txBody>
      </p:sp>
      <p:sp>
        <p:nvSpPr>
          <p:cNvPr id="10" name="TextBox 9"/>
          <p:cNvSpPr txBox="1"/>
          <p:nvPr/>
        </p:nvSpPr>
        <p:spPr>
          <a:xfrm>
            <a:off x="1907704" y="2204864"/>
            <a:ext cx="1440160" cy="954107"/>
          </a:xfrm>
          <a:prstGeom prst="rect">
            <a:avLst/>
          </a:prstGeom>
          <a:solidFill>
            <a:schemeClr val="bg1"/>
          </a:solidFill>
        </p:spPr>
        <p:txBody>
          <a:bodyPr wrap="square" rtlCol="0">
            <a:spAutoFit/>
          </a:bodyPr>
          <a:lstStyle/>
          <a:p>
            <a:r>
              <a:rPr lang="el-GR" sz="1400" b="1" dirty="0" smtClean="0">
                <a:solidFill>
                  <a:srgbClr val="FF0000"/>
                </a:solidFill>
                <a:latin typeface="+mn-lt"/>
              </a:rPr>
              <a:t>Ανάγκη πληροφόρησης</a:t>
            </a:r>
          </a:p>
          <a:p>
            <a:endParaRPr lang="el-GR" sz="1400" b="1" dirty="0" smtClean="0">
              <a:solidFill>
                <a:srgbClr val="FF0000"/>
              </a:solidFill>
              <a:latin typeface="+mn-lt"/>
            </a:endParaRPr>
          </a:p>
          <a:p>
            <a:endParaRPr lang="el-GR" sz="1400" b="1" dirty="0">
              <a:solidFill>
                <a:srgbClr val="FF0000"/>
              </a:solidFill>
              <a:latin typeface="+mn-lt"/>
            </a:endParaRPr>
          </a:p>
        </p:txBody>
      </p:sp>
      <p:sp>
        <p:nvSpPr>
          <p:cNvPr id="11" name="TextBox 10"/>
          <p:cNvSpPr txBox="1"/>
          <p:nvPr/>
        </p:nvSpPr>
        <p:spPr>
          <a:xfrm>
            <a:off x="4211960" y="3356992"/>
            <a:ext cx="936104" cy="307777"/>
          </a:xfrm>
          <a:prstGeom prst="rect">
            <a:avLst/>
          </a:prstGeom>
          <a:solidFill>
            <a:schemeClr val="bg1"/>
          </a:solidFill>
        </p:spPr>
        <p:txBody>
          <a:bodyPr wrap="square" rtlCol="0">
            <a:spAutoFit/>
          </a:bodyPr>
          <a:lstStyle/>
          <a:p>
            <a:r>
              <a:rPr lang="el-GR" sz="1400" b="1" dirty="0" smtClean="0">
                <a:solidFill>
                  <a:srgbClr val="FF0000"/>
                </a:solidFill>
                <a:latin typeface="+mn-lt"/>
              </a:rPr>
              <a:t>ερώτημα</a:t>
            </a:r>
          </a:p>
        </p:txBody>
      </p:sp>
      <p:sp>
        <p:nvSpPr>
          <p:cNvPr id="21" name="Freeform 20"/>
          <p:cNvSpPr/>
          <p:nvPr/>
        </p:nvSpPr>
        <p:spPr>
          <a:xfrm>
            <a:off x="1835696" y="1988840"/>
            <a:ext cx="1730721" cy="1007952"/>
          </a:xfrm>
          <a:custGeom>
            <a:avLst/>
            <a:gdLst>
              <a:gd name="connsiteX0" fmla="*/ 586966 w 1730721"/>
              <a:gd name="connsiteY0" fmla="*/ 30178 h 1007952"/>
              <a:gd name="connsiteX1" fmla="*/ 89026 w 1730721"/>
              <a:gd name="connsiteY1" fmla="*/ 202194 h 1007952"/>
              <a:gd name="connsiteX2" fmla="*/ 52812 w 1730721"/>
              <a:gd name="connsiteY2" fmla="*/ 663920 h 1007952"/>
              <a:gd name="connsiteX3" fmla="*/ 333469 w 1730721"/>
              <a:gd name="connsiteY3" fmla="*/ 799722 h 1007952"/>
              <a:gd name="connsiteX4" fmla="*/ 596020 w 1730721"/>
              <a:gd name="connsiteY4" fmla="*/ 881204 h 1007952"/>
              <a:gd name="connsiteX5" fmla="*/ 641287 w 1730721"/>
              <a:gd name="connsiteY5" fmla="*/ 998899 h 1007952"/>
              <a:gd name="connsiteX6" fmla="*/ 849517 w 1730721"/>
              <a:gd name="connsiteY6" fmla="*/ 935524 h 1007952"/>
              <a:gd name="connsiteX7" fmla="*/ 1365564 w 1730721"/>
              <a:gd name="connsiteY7" fmla="*/ 863097 h 1007952"/>
              <a:gd name="connsiteX8" fmla="*/ 1727703 w 1730721"/>
              <a:gd name="connsiteY8" fmla="*/ 573386 h 1007952"/>
              <a:gd name="connsiteX9" fmla="*/ 1383671 w 1730721"/>
              <a:gd name="connsiteY9" fmla="*/ 184087 h 1007952"/>
              <a:gd name="connsiteX10" fmla="*/ 876677 w 1730721"/>
              <a:gd name="connsiteY10" fmla="*/ 66392 h 1007952"/>
              <a:gd name="connsiteX11" fmla="*/ 650341 w 1730721"/>
              <a:gd name="connsiteY11" fmla="*/ 21124 h 1007952"/>
              <a:gd name="connsiteX12" fmla="*/ 586966 w 1730721"/>
              <a:gd name="connsiteY12" fmla="*/ 30178 h 1007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30721" h="1007952">
                <a:moveTo>
                  <a:pt x="586966" y="30178"/>
                </a:moveTo>
                <a:cubicBezTo>
                  <a:pt x="493414" y="60356"/>
                  <a:pt x="178052" y="96570"/>
                  <a:pt x="89026" y="202194"/>
                </a:cubicBezTo>
                <a:cubicBezTo>
                  <a:pt x="0" y="307818"/>
                  <a:pt x="12071" y="564332"/>
                  <a:pt x="52812" y="663920"/>
                </a:cubicBezTo>
                <a:cubicBezTo>
                  <a:pt x="93553" y="763508"/>
                  <a:pt x="242934" y="763508"/>
                  <a:pt x="333469" y="799722"/>
                </a:cubicBezTo>
                <a:cubicBezTo>
                  <a:pt x="424004" y="835936"/>
                  <a:pt x="544717" y="848008"/>
                  <a:pt x="596020" y="881204"/>
                </a:cubicBezTo>
                <a:cubicBezTo>
                  <a:pt x="647323" y="914400"/>
                  <a:pt x="599038" y="989846"/>
                  <a:pt x="641287" y="998899"/>
                </a:cubicBezTo>
                <a:cubicBezTo>
                  <a:pt x="683537" y="1007952"/>
                  <a:pt x="728804" y="958158"/>
                  <a:pt x="849517" y="935524"/>
                </a:cubicBezTo>
                <a:cubicBezTo>
                  <a:pt x="970230" y="912890"/>
                  <a:pt x="1219200" y="923453"/>
                  <a:pt x="1365564" y="863097"/>
                </a:cubicBezTo>
                <a:cubicBezTo>
                  <a:pt x="1511928" y="802741"/>
                  <a:pt x="1724685" y="686554"/>
                  <a:pt x="1727703" y="573386"/>
                </a:cubicBezTo>
                <a:cubicBezTo>
                  <a:pt x="1730721" y="460218"/>
                  <a:pt x="1525509" y="268586"/>
                  <a:pt x="1383671" y="184087"/>
                </a:cubicBezTo>
                <a:cubicBezTo>
                  <a:pt x="1241833" y="99588"/>
                  <a:pt x="998899" y="93552"/>
                  <a:pt x="876677" y="66392"/>
                </a:cubicBezTo>
                <a:cubicBezTo>
                  <a:pt x="754455" y="39232"/>
                  <a:pt x="701644" y="28669"/>
                  <a:pt x="650341" y="21124"/>
                </a:cubicBezTo>
                <a:cubicBezTo>
                  <a:pt x="599038" y="13579"/>
                  <a:pt x="680518" y="0"/>
                  <a:pt x="586966" y="30178"/>
                </a:cubicBezTo>
                <a:close/>
              </a:path>
            </a:pathLst>
          </a:cu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l-GR" dirty="0">
              <a:solidFill>
                <a:srgbClr val="FF0000"/>
              </a:solidFill>
            </a:endParaRPr>
          </a:p>
        </p:txBody>
      </p:sp>
      <p:sp>
        <p:nvSpPr>
          <p:cNvPr id="23" name="Rectangle 22"/>
          <p:cNvSpPr/>
          <p:nvPr/>
        </p:nvSpPr>
        <p:spPr>
          <a:xfrm>
            <a:off x="6300192" y="4509120"/>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6" name="Rectangle 25"/>
          <p:cNvSpPr/>
          <p:nvPr/>
        </p:nvSpPr>
        <p:spPr>
          <a:xfrm rot="5400000">
            <a:off x="5544108" y="4617132"/>
            <a:ext cx="1224136" cy="187220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27" name="TextBox 26"/>
          <p:cNvSpPr txBox="1"/>
          <p:nvPr/>
        </p:nvSpPr>
        <p:spPr>
          <a:xfrm>
            <a:off x="4283968" y="4797152"/>
            <a:ext cx="1224136" cy="307777"/>
          </a:xfrm>
          <a:prstGeom prst="rect">
            <a:avLst/>
          </a:prstGeom>
          <a:solidFill>
            <a:schemeClr val="bg1"/>
          </a:solidFill>
        </p:spPr>
        <p:txBody>
          <a:bodyPr wrap="square" rtlCol="0">
            <a:spAutoFit/>
          </a:bodyPr>
          <a:lstStyle/>
          <a:p>
            <a:r>
              <a:rPr lang="el-GR" sz="1400" b="1" dirty="0" smtClean="0">
                <a:solidFill>
                  <a:srgbClr val="FF0000"/>
                </a:solidFill>
                <a:latin typeface="+mn-lt"/>
              </a:rPr>
              <a:t>Απάντηση</a:t>
            </a:r>
          </a:p>
        </p:txBody>
      </p:sp>
      <p:sp>
        <p:nvSpPr>
          <p:cNvPr id="28" name="TextBox 27"/>
          <p:cNvSpPr txBox="1"/>
          <p:nvPr/>
        </p:nvSpPr>
        <p:spPr>
          <a:xfrm>
            <a:off x="5364088" y="2348880"/>
            <a:ext cx="1224136" cy="523220"/>
          </a:xfrm>
          <a:prstGeom prst="rect">
            <a:avLst/>
          </a:prstGeom>
          <a:solidFill>
            <a:schemeClr val="bg1"/>
          </a:solidFill>
        </p:spPr>
        <p:txBody>
          <a:bodyPr wrap="square" rtlCol="0">
            <a:spAutoFit/>
          </a:bodyPr>
          <a:lstStyle/>
          <a:p>
            <a:r>
              <a:rPr lang="el-GR" sz="1400" b="1" dirty="0" smtClean="0">
                <a:solidFill>
                  <a:srgbClr val="FF0000"/>
                </a:solidFill>
                <a:latin typeface="+mn-lt"/>
              </a:rPr>
              <a:t>Βάση Εγγράφων</a:t>
            </a:r>
          </a:p>
        </p:txBody>
      </p:sp>
      <p:sp>
        <p:nvSpPr>
          <p:cNvPr id="29" name="TextBox 28"/>
          <p:cNvSpPr txBox="1"/>
          <p:nvPr/>
        </p:nvSpPr>
        <p:spPr>
          <a:xfrm>
            <a:off x="5508104" y="3501008"/>
            <a:ext cx="864096" cy="461665"/>
          </a:xfrm>
          <a:prstGeom prst="rect">
            <a:avLst/>
          </a:prstGeom>
          <a:solidFill>
            <a:schemeClr val="bg1"/>
          </a:solidFill>
        </p:spPr>
        <p:txBody>
          <a:bodyPr wrap="square" rtlCol="0">
            <a:spAutoFit/>
          </a:bodyPr>
          <a:lstStyle/>
          <a:p>
            <a:r>
              <a:rPr lang="el-GR" dirty="0" smtClean="0">
                <a:solidFill>
                  <a:srgbClr val="FF0000"/>
                </a:solidFill>
              </a:rPr>
              <a:t>ΣΑΠ</a:t>
            </a:r>
            <a:endParaRPr lang="el-GR"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Θέματα</a:t>
            </a:r>
            <a:endParaRPr lang="en-US" dirty="0" smtClean="0">
              <a:ea typeface="ＭＳ Ｐゴシック" pitchFamily="34" charset="-128"/>
            </a:endParaRPr>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7651" name="Rectangle 2051"/>
          <p:cNvSpPr>
            <a:spLocks noGrp="1" noChangeArrowheads="1"/>
          </p:cNvSpPr>
          <p:nvPr>
            <p:ph type="body" idx="1"/>
          </p:nvPr>
        </p:nvSpPr>
        <p:spPr>
          <a:xfrm>
            <a:off x="395536" y="1772816"/>
            <a:ext cx="8147248" cy="2116832"/>
          </a:xfrm>
        </p:spPr>
        <p:txBody>
          <a:bodyPr/>
          <a:lstStyle/>
          <a:p>
            <a:pPr lvl="1" eaLnBrk="1" hangingPunct="1"/>
            <a:r>
              <a:rPr lang="el-GR" sz="2000" dirty="0" smtClean="0">
                <a:ea typeface="ＭＳ Ｐゴシック" pitchFamily="34" charset="-128"/>
              </a:rPr>
              <a:t>Αγγλικά: απόστροφος</a:t>
            </a:r>
            <a:r>
              <a:rPr lang="el-GR" sz="2000" dirty="0">
                <a:ea typeface="ＭＳ Ｐゴシック" pitchFamily="34" charset="-128"/>
              </a:rPr>
              <a:t> </a:t>
            </a:r>
            <a:r>
              <a:rPr lang="el-GR" sz="2000" dirty="0" smtClean="0">
                <a:ea typeface="ＭＳ Ｐゴシック" pitchFamily="34" charset="-128"/>
              </a:rPr>
              <a:t>(σύντμηση και  γενική κτητική)</a:t>
            </a:r>
          </a:p>
          <a:p>
            <a:pPr lvl="2" eaLnBrk="1" hangingPunct="1"/>
            <a:r>
              <a:rPr lang="en-US" b="1" i="1" dirty="0" smtClean="0">
                <a:ea typeface="ＭＳ Ｐゴシック" pitchFamily="34" charset="-128"/>
              </a:rPr>
              <a:t>Finland’s capital </a:t>
            </a:r>
            <a:r>
              <a:rPr lang="en-US" b="1" i="1" dirty="0">
                <a:ea typeface="ＭＳ Ｐゴシック" pitchFamily="34" charset="-128"/>
                <a:sym typeface="Symbol" pitchFamily="18" charset="2"/>
              </a:rPr>
              <a:t>  Finland? </a:t>
            </a:r>
            <a:r>
              <a:rPr lang="en-US" b="1" i="1" dirty="0" err="1">
                <a:ea typeface="ＭＳ Ｐゴシック" pitchFamily="34" charset="-128"/>
                <a:sym typeface="Symbol" pitchFamily="18" charset="2"/>
              </a:rPr>
              <a:t>Finlands</a:t>
            </a:r>
            <a:r>
              <a:rPr lang="en-US" b="1" i="1" dirty="0">
                <a:ea typeface="ＭＳ Ｐゴシック" pitchFamily="34" charset="-128"/>
                <a:sym typeface="Symbol" pitchFamily="18" charset="2"/>
              </a:rPr>
              <a:t>? Finland’s?</a:t>
            </a:r>
          </a:p>
          <a:p>
            <a:pPr lvl="2" eaLnBrk="1" hangingPunct="1"/>
            <a:r>
              <a:rPr lang="en-US" b="1" i="1" dirty="0">
                <a:ea typeface="ＭＳ Ｐゴシック" pitchFamily="34" charset="-128"/>
                <a:sym typeface="Symbol" pitchFamily="18" charset="2"/>
              </a:rPr>
              <a:t>Mr. O’ Neill thinks that the boys’ stories about Chile’s capital aren’t </a:t>
            </a:r>
            <a:r>
              <a:rPr lang="en-US" b="1" i="1" dirty="0" smtClean="0">
                <a:ea typeface="ＭＳ Ｐゴシック" pitchFamily="34" charset="-128"/>
                <a:sym typeface="Symbol" pitchFamily="18" charset="2"/>
              </a:rPr>
              <a:t>amusing</a:t>
            </a: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20</a:t>
            </a:fld>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3212976"/>
            <a:ext cx="1728192" cy="1876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3886" y="3240248"/>
            <a:ext cx="1636015" cy="1694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01473" y="5448386"/>
            <a:ext cx="7560840" cy="1077218"/>
          </a:xfrm>
          <a:prstGeom prst="rect">
            <a:avLst/>
          </a:prstGeom>
          <a:noFill/>
        </p:spPr>
        <p:txBody>
          <a:bodyPr wrap="square" rtlCol="0">
            <a:spAutoFit/>
          </a:bodyPr>
          <a:lstStyle/>
          <a:p>
            <a:pPr marL="342900" indent="-342900">
              <a:buFont typeface="Wingdings" panose="05000000000000000000" pitchFamily="2" charset="2"/>
              <a:buChar char="§"/>
            </a:pPr>
            <a:r>
              <a:rPr lang="el-GR" i="1" dirty="0" smtClean="0">
                <a:solidFill>
                  <a:schemeClr val="tx2">
                    <a:lumMod val="75000"/>
                  </a:schemeClr>
                </a:solidFill>
                <a:latin typeface="+mn-lt"/>
                <a:ea typeface="ＭＳ Ｐゴシック" pitchFamily="34" charset="-128"/>
              </a:rPr>
              <a:t>καθορίζουν ποιες </a:t>
            </a:r>
            <a:r>
              <a:rPr lang="en-US" i="1" dirty="0" smtClean="0">
                <a:solidFill>
                  <a:schemeClr val="tx2">
                    <a:lumMod val="75000"/>
                  </a:schemeClr>
                </a:solidFill>
                <a:latin typeface="+mn-lt"/>
                <a:ea typeface="ＭＳ Ｐゴシック" pitchFamily="34" charset="-128"/>
              </a:rPr>
              <a:t>Boolean </a:t>
            </a:r>
            <a:r>
              <a:rPr lang="el-GR" i="1" dirty="0" smtClean="0">
                <a:solidFill>
                  <a:schemeClr val="tx2">
                    <a:lumMod val="75000"/>
                  </a:schemeClr>
                </a:solidFill>
                <a:latin typeface="+mn-lt"/>
                <a:ea typeface="ＭＳ Ｐゴシック" pitchFamily="34" charset="-128"/>
              </a:rPr>
              <a:t>ερωτήσεις θα </a:t>
            </a:r>
            <a:r>
              <a:rPr lang="el-GR" i="1" dirty="0" smtClean="0">
                <a:solidFill>
                  <a:schemeClr val="tx2">
                    <a:lumMod val="75000"/>
                  </a:schemeClr>
                </a:solidFill>
                <a:latin typeface="+mn-lt"/>
                <a:ea typeface="ＭＳ Ｐゴシック" pitchFamily="34" charset="-128"/>
              </a:rPr>
              <a:t>απαντούν</a:t>
            </a:r>
          </a:p>
          <a:p>
            <a:pPr algn="ctr"/>
            <a:r>
              <a:rPr lang="el-GR" sz="1600" i="1" dirty="0" smtClean="0">
                <a:solidFill>
                  <a:schemeClr val="tx1"/>
                </a:solidFill>
                <a:latin typeface="+mn-lt"/>
                <a:ea typeface="ＭＳ Ｐゴシック" pitchFamily="34" charset="-128"/>
              </a:rPr>
              <a:t>Πχ </a:t>
            </a:r>
            <a:r>
              <a:rPr lang="en-US" sz="1600" i="1" dirty="0" err="1" smtClean="0">
                <a:solidFill>
                  <a:schemeClr val="tx1"/>
                </a:solidFill>
              </a:rPr>
              <a:t>neill</a:t>
            </a:r>
            <a:r>
              <a:rPr lang="el-GR" sz="1600" i="1" dirty="0">
                <a:solidFill>
                  <a:schemeClr val="tx1"/>
                </a:solidFill>
              </a:rPr>
              <a:t> </a:t>
            </a:r>
            <a:r>
              <a:rPr lang="en-US" sz="1600" i="1" dirty="0" smtClean="0">
                <a:solidFill>
                  <a:schemeClr val="tx1"/>
                </a:solidFill>
              </a:rPr>
              <a:t>AND capital</a:t>
            </a:r>
            <a:r>
              <a:rPr lang="el-GR" sz="1600" i="1" dirty="0" smtClean="0">
                <a:solidFill>
                  <a:schemeClr val="tx1"/>
                </a:solidFill>
              </a:rPr>
              <a:t>, </a:t>
            </a:r>
            <a:r>
              <a:rPr lang="en-US" sz="1600" i="1" dirty="0" err="1" smtClean="0">
                <a:solidFill>
                  <a:schemeClr val="tx1"/>
                </a:solidFill>
              </a:rPr>
              <a:t>o’neill</a:t>
            </a:r>
            <a:r>
              <a:rPr lang="en-US" sz="1600" i="1" dirty="0" smtClean="0">
                <a:solidFill>
                  <a:schemeClr val="tx1"/>
                </a:solidFill>
              </a:rPr>
              <a:t> </a:t>
            </a:r>
            <a:r>
              <a:rPr lang="en-US" sz="1600" i="1" dirty="0">
                <a:solidFill>
                  <a:schemeClr val="tx1"/>
                </a:solidFill>
              </a:rPr>
              <a:t>AND capital</a:t>
            </a:r>
            <a:endParaRPr lang="el-GR" sz="1600" i="1" dirty="0" smtClean="0">
              <a:solidFill>
                <a:schemeClr val="tx1"/>
              </a:solidFill>
              <a:latin typeface="+mn-lt"/>
              <a:ea typeface="ＭＳ Ｐゴシック" pitchFamily="34" charset="-128"/>
            </a:endParaRPr>
          </a:p>
          <a:p>
            <a:r>
              <a:rPr lang="el-GR" i="1" dirty="0">
                <a:solidFill>
                  <a:schemeClr val="accent2">
                    <a:lumMod val="75000"/>
                  </a:schemeClr>
                </a:solidFill>
                <a:latin typeface="+mn-lt"/>
                <a:ea typeface="ＭＳ Ｐゴシック" pitchFamily="34" charset="-128"/>
              </a:rPr>
              <a:t>Την ίδια πολιτική και στην ερώτηση και </a:t>
            </a:r>
            <a:r>
              <a:rPr lang="el-GR" i="1" dirty="0" smtClean="0">
                <a:solidFill>
                  <a:schemeClr val="accent2">
                    <a:lumMod val="75000"/>
                  </a:schemeClr>
                </a:solidFill>
                <a:latin typeface="+mn-lt"/>
                <a:ea typeface="ＭＳ Ｐゴシック" pitchFamily="34" charset="-128"/>
              </a:rPr>
              <a:t>στο κείμενο</a:t>
            </a:r>
            <a:r>
              <a:rPr lang="en-US" i="1" dirty="0" smtClean="0">
                <a:solidFill>
                  <a:schemeClr val="accent2">
                    <a:lumMod val="75000"/>
                  </a:schemeClr>
                </a:solidFill>
                <a:latin typeface="+mn-lt"/>
                <a:ea typeface="ＭＳ Ｐゴシック" pitchFamily="34" charset="-128"/>
              </a:rPr>
              <a:t> </a:t>
            </a:r>
          </a:p>
        </p:txBody>
      </p:sp>
    </p:spTree>
    <p:extLst>
      <p:ext uri="{BB962C8B-B14F-4D97-AF65-F5344CB8AC3E}">
        <p14:creationId xmlns:p14="http://schemas.microsoft.com/office/powerpoint/2010/main" val="1429205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050"/>
          <p:cNvSpPr>
            <a:spLocks noGrp="1" noChangeArrowheads="1"/>
          </p:cNvSpPr>
          <p:nvPr>
            <p:ph type="title"/>
          </p:nvPr>
        </p:nvSpPr>
        <p:spPr/>
        <p:txBody>
          <a:bodyPr/>
          <a:lstStyle/>
          <a:p>
            <a:pPr eaLnBrk="1" hangingPunct="1"/>
            <a:r>
              <a:rPr lang="en-US" dirty="0" smtClean="0">
                <a:ea typeface="ＭＳ Ｐゴシック" pitchFamily="34" charset="-128"/>
              </a:rPr>
              <a:t>Tokenization</a:t>
            </a:r>
            <a:r>
              <a:rPr lang="el-GR" dirty="0" smtClean="0">
                <a:ea typeface="ＭＳ Ｐゴシック" pitchFamily="34" charset="-128"/>
              </a:rPr>
              <a:t>: Θέματα</a:t>
            </a:r>
            <a:endParaRPr lang="en-US" dirty="0" smtClean="0">
              <a:ea typeface="ＭＳ Ｐゴシック" pitchFamily="34" charset="-128"/>
            </a:endParaRPr>
          </a:p>
        </p:txBody>
      </p:sp>
      <p:sp>
        <p:nvSpPr>
          <p:cNvPr id="2765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7651" name="Rectangle 2051"/>
          <p:cNvSpPr>
            <a:spLocks noGrp="1" noChangeArrowheads="1"/>
          </p:cNvSpPr>
          <p:nvPr>
            <p:ph type="body" idx="1"/>
          </p:nvPr>
        </p:nvSpPr>
        <p:spPr>
          <a:xfrm>
            <a:off x="298963" y="1412776"/>
            <a:ext cx="8147248" cy="2116832"/>
          </a:xfrm>
        </p:spPr>
        <p:txBody>
          <a:bodyPr/>
          <a:lstStyle/>
          <a:p>
            <a:pPr lvl="1" eaLnBrk="1" hangingPunct="1"/>
            <a:r>
              <a:rPr lang="el-GR" sz="2000" dirty="0" smtClean="0">
                <a:ea typeface="ＭＳ Ｐゴシック" pitchFamily="34" charset="-128"/>
                <a:sym typeface="Symbol" pitchFamily="18" charset="2"/>
              </a:rPr>
              <a:t>Ενωτικό </a:t>
            </a:r>
            <a:r>
              <a:rPr lang="en-US" sz="2000" dirty="0" smtClean="0">
                <a:ea typeface="ＭＳ Ｐゴシック" pitchFamily="34" charset="-128"/>
                <a:sym typeface="Symbol" pitchFamily="18" charset="2"/>
              </a:rPr>
              <a:t>(hyphen</a:t>
            </a:r>
            <a:r>
              <a:rPr lang="en-US" sz="2000" dirty="0" smtClean="0">
                <a:ea typeface="ＭＳ Ｐゴシック" pitchFamily="34" charset="-128"/>
                <a:sym typeface="Symbol" pitchFamily="18" charset="2"/>
              </a:rPr>
              <a:t>)</a:t>
            </a:r>
            <a:r>
              <a:rPr lang="el-GR" sz="2000" dirty="0" smtClean="0">
                <a:ea typeface="ＭＳ Ｐゴシック" pitchFamily="34" charset="-128"/>
                <a:sym typeface="Symbol" pitchFamily="18" charset="2"/>
              </a:rPr>
              <a:t>: </a:t>
            </a:r>
            <a:endParaRPr lang="el-GR" sz="2000" dirty="0" smtClean="0">
              <a:ea typeface="ＭＳ Ｐゴシック" pitchFamily="34" charset="-128"/>
              <a:sym typeface="Symbol" pitchFamily="18" charset="2"/>
            </a:endParaRPr>
          </a:p>
          <a:p>
            <a:pPr lvl="2" eaLnBrk="1" hangingPunct="1"/>
            <a:r>
              <a:rPr lang="el-GR" sz="1600" dirty="0" smtClean="0">
                <a:ea typeface="ＭＳ Ｐゴシック" pitchFamily="34" charset="-128"/>
                <a:sym typeface="Symbol" pitchFamily="18" charset="2"/>
              </a:rPr>
              <a:t>(ένωση λέξεων ως ονόματα) </a:t>
            </a:r>
            <a:r>
              <a:rPr lang="en-US" sz="1600" b="1" i="1" dirty="0" smtClean="0">
                <a:ea typeface="ＭＳ Ｐゴシック" pitchFamily="34" charset="-128"/>
                <a:sym typeface="Symbol" pitchFamily="18" charset="2"/>
              </a:rPr>
              <a:t>Hewlett-Packard </a:t>
            </a:r>
            <a:r>
              <a:rPr lang="en-US" sz="1600" b="1" i="1" dirty="0">
                <a:ea typeface="ＭＳ Ｐゴシック" pitchFamily="34" charset="-128"/>
                <a:sym typeface="Symbol" pitchFamily="18" charset="2"/>
              </a:rPr>
              <a:t> </a:t>
            </a:r>
            <a:r>
              <a:rPr lang="en-US" sz="1600" b="1" i="1" dirty="0" smtClean="0">
                <a:ea typeface="ＭＳ Ｐゴシック" pitchFamily="34" charset="-128"/>
                <a:sym typeface="Symbol" pitchFamily="18" charset="2"/>
              </a:rPr>
              <a:t> Hewlett </a:t>
            </a:r>
            <a:r>
              <a:rPr lang="el-GR" sz="1600" dirty="0" smtClean="0">
                <a:ea typeface="ＭＳ Ｐゴシック" pitchFamily="34" charset="-128"/>
                <a:sym typeface="Symbol" pitchFamily="18" charset="2"/>
              </a:rPr>
              <a:t>και </a:t>
            </a:r>
            <a:r>
              <a:rPr lang="en-US" sz="1600" b="1" i="1" dirty="0">
                <a:ea typeface="ＭＳ Ｐゴシック" pitchFamily="34" charset="-128"/>
                <a:sym typeface="Symbol" pitchFamily="18" charset="2"/>
              </a:rPr>
              <a:t>Packard</a:t>
            </a:r>
            <a:r>
              <a:rPr lang="en-US" sz="1600" dirty="0" smtClean="0">
                <a:ea typeface="ＭＳ Ｐゴシック" pitchFamily="34" charset="-128"/>
                <a:sym typeface="Symbol" pitchFamily="18" charset="2"/>
              </a:rPr>
              <a:t> </a:t>
            </a:r>
            <a:r>
              <a:rPr lang="el-GR" sz="1600" dirty="0" smtClean="0">
                <a:ea typeface="ＭＳ Ｐゴシック" pitchFamily="34" charset="-128"/>
                <a:sym typeface="Symbol" pitchFamily="18" charset="2"/>
              </a:rPr>
              <a:t>ως δύο </a:t>
            </a:r>
            <a:r>
              <a:rPr lang="en-US" sz="1600" dirty="0" smtClean="0">
                <a:ea typeface="ＭＳ Ｐゴシック" pitchFamily="34" charset="-128"/>
                <a:sym typeface="Symbol" pitchFamily="18" charset="2"/>
              </a:rPr>
              <a:t>tokens</a:t>
            </a:r>
            <a:r>
              <a:rPr lang="el-GR" sz="1600" dirty="0" smtClean="0">
                <a:ea typeface="ＭＳ Ｐゴシック" pitchFamily="34" charset="-128"/>
                <a:sym typeface="Symbol" pitchFamily="18" charset="2"/>
              </a:rPr>
              <a:t> </a:t>
            </a:r>
            <a:r>
              <a:rPr lang="en-US" sz="1600" dirty="0" smtClean="0">
                <a:ea typeface="ＭＳ Ｐゴシック" pitchFamily="34" charset="-128"/>
                <a:sym typeface="Symbol" pitchFamily="18" charset="2"/>
              </a:rPr>
              <a:t>?</a:t>
            </a:r>
          </a:p>
          <a:p>
            <a:pPr lvl="2" eaLnBrk="1" hangingPunct="1"/>
            <a:r>
              <a:rPr lang="el-GR" sz="1600" dirty="0" smtClean="0">
                <a:ea typeface="ＭＳ Ｐゴシック" pitchFamily="34" charset="-128"/>
              </a:rPr>
              <a:t>(ομαδοποίηση λέξεων)  </a:t>
            </a:r>
            <a:r>
              <a:rPr lang="en-US" sz="1600" b="1" i="1" dirty="0" smtClean="0">
                <a:ea typeface="ＭＳ Ｐゴシック" pitchFamily="34" charset="-128"/>
              </a:rPr>
              <a:t>state-of-the-art</a:t>
            </a:r>
            <a:r>
              <a:rPr lang="el-GR" sz="1600" dirty="0" smtClean="0">
                <a:ea typeface="ＭＳ Ｐゴシック" pitchFamily="34" charset="-128"/>
              </a:rPr>
              <a:t> </a:t>
            </a:r>
            <a:r>
              <a:rPr lang="el-GR" sz="1600" dirty="0" smtClean="0">
                <a:ea typeface="ＭＳ Ｐゴシック" pitchFamily="34" charset="-128"/>
              </a:rPr>
              <a:t>ή </a:t>
            </a:r>
            <a:r>
              <a:rPr lang="en-US" sz="1600" b="1" i="1" dirty="0">
                <a:ea typeface="ＭＳ Ｐゴシック" pitchFamily="34" charset="-128"/>
              </a:rPr>
              <a:t>the-hold-him-back-and-drag-him-away maneuver  </a:t>
            </a:r>
            <a:r>
              <a:rPr lang="en-US" sz="1600" dirty="0">
                <a:ea typeface="ＭＳ Ｐゴシック" pitchFamily="34" charset="-128"/>
              </a:rPr>
              <a:t>(</a:t>
            </a:r>
            <a:r>
              <a:rPr lang="el-GR" sz="1600" dirty="0">
                <a:ea typeface="ＭＳ Ｐゴシック" pitchFamily="34" charset="-128"/>
              </a:rPr>
              <a:t>να διασπάσουμε την ακολουθία</a:t>
            </a:r>
            <a:r>
              <a:rPr lang="el-GR" sz="1600" dirty="0" smtClean="0">
                <a:ea typeface="ＭＳ Ｐゴシック" pitchFamily="34" charset="-128"/>
              </a:rPr>
              <a:t>;) </a:t>
            </a:r>
            <a:r>
              <a:rPr lang="en-US" sz="1600" dirty="0" smtClean="0">
                <a:ea typeface="ＭＳ Ｐゴシック" pitchFamily="34" charset="-128"/>
              </a:rPr>
              <a:t> </a:t>
            </a:r>
            <a:endParaRPr lang="en-US" sz="1600" dirty="0">
              <a:ea typeface="ＭＳ Ｐゴシック" pitchFamily="34" charset="-128"/>
            </a:endParaRPr>
          </a:p>
          <a:p>
            <a:pPr lvl="2" eaLnBrk="1" hangingPunct="1"/>
            <a:r>
              <a:rPr lang="en-US" sz="1600" dirty="0">
                <a:ea typeface="ＭＳ Ｐゴシック" pitchFamily="34" charset="-128"/>
                <a:sym typeface="Symbol" pitchFamily="18" charset="2"/>
              </a:rPr>
              <a:t>(</a:t>
            </a:r>
            <a:r>
              <a:rPr lang="el-GR" sz="1600" dirty="0">
                <a:ea typeface="ＭＳ Ｐゴシック" pitchFamily="34" charset="-128"/>
                <a:sym typeface="Symbol" pitchFamily="18" charset="2"/>
              </a:rPr>
              <a:t>χωρισμός </a:t>
            </a:r>
            <a:r>
              <a:rPr lang="el-GR" sz="1600" dirty="0" smtClean="0">
                <a:ea typeface="ＭＳ Ｐゴシック" pitchFamily="34" charset="-128"/>
                <a:sym typeface="Symbol" pitchFamily="18" charset="2"/>
              </a:rPr>
              <a:t>φωνηέντων)  </a:t>
            </a:r>
            <a:r>
              <a:rPr lang="en-US" sz="1600" b="1" i="1" dirty="0" smtClean="0">
                <a:ea typeface="ＭＳ Ｐゴシック" pitchFamily="34" charset="-128"/>
                <a:sym typeface="Symbol" pitchFamily="18" charset="2"/>
              </a:rPr>
              <a:t>co-education </a:t>
            </a:r>
            <a:r>
              <a:rPr lang="en-US" sz="1600" dirty="0" smtClean="0">
                <a:ea typeface="ＭＳ Ｐゴシック" pitchFamily="34" charset="-128"/>
                <a:sym typeface="Symbol" pitchFamily="18" charset="2"/>
              </a:rPr>
              <a:t>(</a:t>
            </a:r>
            <a:r>
              <a:rPr lang="el-GR" sz="1600" dirty="0" smtClean="0">
                <a:ea typeface="ＭＳ Ｐゴシック" pitchFamily="34" charset="-128"/>
                <a:sym typeface="Symbol" pitchFamily="18" charset="2"/>
              </a:rPr>
              <a:t>ως μια λέξη;</a:t>
            </a:r>
            <a:r>
              <a:rPr lang="el-GR" sz="1600" dirty="0" smtClean="0">
                <a:ea typeface="ＭＳ Ｐゴシック" pitchFamily="34" charset="-128"/>
                <a:sym typeface="Symbol" pitchFamily="18" charset="2"/>
              </a:rPr>
              <a:t>)</a:t>
            </a:r>
            <a:endParaRPr lang="en-US" sz="1600" dirty="0" smtClean="0">
              <a:ea typeface="ＭＳ Ｐゴシック" pitchFamily="34" charset="-128"/>
              <a:sym typeface="Symbol" pitchFamily="18" charset="2"/>
            </a:endParaRPr>
          </a:p>
          <a:p>
            <a:pPr lvl="2" eaLnBrk="1" hangingPunct="1"/>
            <a:r>
              <a:rPr lang="en-US" sz="1600" b="1" i="1" dirty="0" smtClean="0">
                <a:ea typeface="ＭＳ Ｐゴシック" pitchFamily="34" charset="-128"/>
                <a:sym typeface="Symbol" pitchFamily="18" charset="2"/>
              </a:rPr>
              <a:t>lowercase</a:t>
            </a:r>
            <a:r>
              <a:rPr lang="en-US" sz="1600" b="1" i="1" dirty="0">
                <a:ea typeface="ＭＳ Ｐゴシック" pitchFamily="34" charset="-128"/>
                <a:sym typeface="Symbol" pitchFamily="18" charset="2"/>
              </a:rPr>
              <a:t>, lower-case, lower case ?</a:t>
            </a:r>
          </a:p>
          <a:p>
            <a:pPr lvl="1" eaLnBrk="1" hangingPunct="1"/>
            <a:r>
              <a:rPr lang="el-GR" sz="2000" dirty="0" smtClean="0">
                <a:ea typeface="ＭＳ Ｐゴシック" pitchFamily="34" charset="-128"/>
                <a:sym typeface="Symbol" pitchFamily="18" charset="2"/>
              </a:rPr>
              <a:t>Διάσπαση</a:t>
            </a:r>
            <a:r>
              <a:rPr lang="el-GR" sz="2800" b="1" i="1" dirty="0" smtClean="0">
                <a:ea typeface="ＭＳ Ｐゴシック" pitchFamily="34" charset="-128"/>
                <a:sym typeface="Symbol" pitchFamily="18" charset="2"/>
              </a:rPr>
              <a:t> </a:t>
            </a:r>
            <a:r>
              <a:rPr lang="el-GR" sz="2000" dirty="0">
                <a:ea typeface="ＭＳ Ｐゴシック" pitchFamily="34" charset="-128"/>
                <a:sym typeface="Symbol" pitchFamily="18" charset="2"/>
              </a:rPr>
              <a:t>στο κενό σύμβολο </a:t>
            </a:r>
            <a:endParaRPr lang="el-GR" sz="1600" dirty="0" smtClean="0">
              <a:ea typeface="ＭＳ Ｐゴシック" pitchFamily="34" charset="-128"/>
              <a:sym typeface="Symbol" pitchFamily="18" charset="2"/>
            </a:endParaRPr>
          </a:p>
          <a:p>
            <a:pPr lvl="2" eaLnBrk="1" hangingPunct="1"/>
            <a:r>
              <a:rPr lang="en-US" sz="1600" b="1" i="1" dirty="0" smtClean="0">
                <a:ea typeface="ＭＳ Ｐゴシック" pitchFamily="34" charset="-128"/>
                <a:sym typeface="Symbol" pitchFamily="18" charset="2"/>
              </a:rPr>
              <a:t>San Francisco, Los Angeles </a:t>
            </a:r>
            <a:r>
              <a:rPr lang="el-GR" sz="1600" b="1" i="1" dirty="0" smtClean="0">
                <a:ea typeface="ＭＳ Ｐゴシック" pitchFamily="34" charset="-128"/>
                <a:sym typeface="Symbol" pitchFamily="18" charset="2"/>
              </a:rPr>
              <a:t> </a:t>
            </a:r>
            <a:r>
              <a:rPr lang="en-US" sz="1600" b="1" i="1" dirty="0" smtClean="0">
                <a:ea typeface="ＭＳ Ｐゴシック" pitchFamily="34" charset="-128"/>
                <a:sym typeface="Symbol" pitchFamily="18" charset="2"/>
              </a:rPr>
              <a:t>York University </a:t>
            </a:r>
            <a:r>
              <a:rPr lang="en-US" sz="1600" b="1" i="1" dirty="0" err="1" smtClean="0">
                <a:ea typeface="ＭＳ Ｐゴシック" pitchFamily="34" charset="-128"/>
                <a:sym typeface="Symbol" pitchFamily="18" charset="2"/>
              </a:rPr>
              <a:t>vs</a:t>
            </a:r>
            <a:r>
              <a:rPr lang="en-US" sz="1600" b="1" i="1" dirty="0" smtClean="0">
                <a:ea typeface="ＭＳ Ｐゴシック" pitchFamily="34" charset="-128"/>
                <a:sym typeface="Symbol" pitchFamily="18" charset="2"/>
              </a:rPr>
              <a:t> New York University </a:t>
            </a:r>
            <a:r>
              <a:rPr lang="en-US" sz="1600" dirty="0" smtClean="0">
                <a:ea typeface="ＭＳ Ｐゴシック" pitchFamily="34" charset="-128"/>
                <a:sym typeface="Symbol" pitchFamily="18" charset="2"/>
              </a:rPr>
              <a:t>(</a:t>
            </a:r>
            <a:r>
              <a:rPr lang="el-GR" sz="1600" dirty="0" smtClean="0">
                <a:ea typeface="ＭＳ Ｐゴシック" pitchFamily="34" charset="-128"/>
                <a:sym typeface="Symbol" pitchFamily="18" charset="2"/>
              </a:rPr>
              <a:t>διάσπαση ονομάτων) αλλά πως μπορούμε να το καταλάβουμε; </a:t>
            </a:r>
            <a:endParaRPr lang="el-GR" sz="1600" dirty="0" smtClean="0">
              <a:ea typeface="ＭＳ Ｐゴシック" pitchFamily="34" charset="-128"/>
              <a:sym typeface="Symbol" pitchFamily="18" charset="2"/>
            </a:endParaRPr>
          </a:p>
          <a:p>
            <a:pPr lvl="2" eaLnBrk="1" hangingPunct="1"/>
            <a:r>
              <a:rPr lang="el-GR" sz="1600" dirty="0" smtClean="0">
                <a:ea typeface="ＭＳ Ｐゴシック" pitchFamily="34" charset="-128"/>
                <a:sym typeface="Symbol" pitchFamily="18" charset="2"/>
              </a:rPr>
              <a:t>Συχνά και τα δύο </a:t>
            </a:r>
            <a:r>
              <a:rPr lang="en-US" sz="1600" dirty="0" smtClean="0">
                <a:ea typeface="ＭＳ Ｐゴシック" pitchFamily="34" charset="-128"/>
                <a:sym typeface="Symbol" pitchFamily="18" charset="2"/>
              </a:rPr>
              <a:t>white space </a:t>
            </a:r>
            <a:r>
              <a:rPr lang="el-GR" sz="1600" dirty="0" smtClean="0">
                <a:ea typeface="ＭＳ Ｐゴシック" pitchFamily="34" charset="-128"/>
                <a:sym typeface="Symbol" pitchFamily="18" charset="2"/>
              </a:rPr>
              <a:t>και </a:t>
            </a:r>
            <a:r>
              <a:rPr lang="en-US" sz="1600" dirty="0" smtClean="0">
                <a:ea typeface="ＭＳ Ｐゴシック" pitchFamily="34" charset="-128"/>
                <a:sym typeface="Symbol" pitchFamily="18" charset="2"/>
              </a:rPr>
              <a:t>whitespace</a:t>
            </a:r>
            <a:endParaRPr lang="el-GR" sz="1600" dirty="0" smtClean="0">
              <a:ea typeface="ＭＳ Ｐゴシック" pitchFamily="34" charset="-128"/>
              <a:sym typeface="Symbol" pitchFamily="18" charset="2"/>
            </a:endParaRPr>
          </a:p>
          <a:p>
            <a:pPr lvl="2" eaLnBrk="1" hangingPunct="1"/>
            <a:r>
              <a:rPr lang="el-GR" sz="1600" dirty="0" smtClean="0">
                <a:ea typeface="ＭＳ Ｐゴシック" pitchFamily="34" charset="-128"/>
                <a:sym typeface="Symbol" pitchFamily="18" charset="2"/>
              </a:rPr>
              <a:t>Επίσης, ημερομηνίες και αριθμοί τηλεφώνου</a:t>
            </a:r>
            <a:endParaRPr lang="en-US" sz="1600" dirty="0" smtClean="0">
              <a:ea typeface="ＭＳ Ｐゴシック" pitchFamily="34" charset="-128"/>
              <a:sym typeface="Symbol" pitchFamily="18" charset="2"/>
            </a:endParaRPr>
          </a:p>
          <a:p>
            <a:pPr lvl="1" eaLnBrk="1" hangingPunct="1"/>
            <a:r>
              <a:rPr lang="el-GR" sz="2000" dirty="0" smtClean="0">
                <a:solidFill>
                  <a:prstClr val="black"/>
                </a:solidFill>
                <a:ea typeface="ＭＳ Ｐゴシック" pitchFamily="34" charset="-128"/>
                <a:sym typeface="Symbol" pitchFamily="18" charset="2"/>
              </a:rPr>
              <a:t>Ή και συνδυασμός </a:t>
            </a:r>
            <a:endParaRPr lang="el-GR" sz="2000" dirty="0">
              <a:solidFill>
                <a:prstClr val="black"/>
              </a:solidFill>
              <a:ea typeface="ＭＳ Ｐゴシック" pitchFamily="34" charset="-128"/>
              <a:sym typeface="Symbol" pitchFamily="18" charset="2"/>
            </a:endParaRPr>
          </a:p>
          <a:p>
            <a:pPr lvl="2" eaLnBrk="1" hangingPunct="1"/>
            <a:r>
              <a:rPr lang="en-US" sz="1600" b="1" i="1" dirty="0">
                <a:ea typeface="ＭＳ Ｐゴシック" pitchFamily="34" charset="-128"/>
                <a:sym typeface="Symbol" pitchFamily="18" charset="2"/>
              </a:rPr>
              <a:t>San Francisco-Los </a:t>
            </a:r>
            <a:r>
              <a:rPr lang="en-US" sz="1600" b="1" i="1" dirty="0" smtClean="0">
                <a:ea typeface="ＭＳ Ｐゴシック" pitchFamily="34" charset="-128"/>
                <a:sym typeface="Symbol" pitchFamily="18" charset="2"/>
              </a:rPr>
              <a:t>Angeles</a:t>
            </a:r>
            <a:endParaRPr lang="el-GR" sz="1600" b="1" i="1" dirty="0" smtClean="0">
              <a:ea typeface="ＭＳ Ｐゴシック" pitchFamily="34" charset="-128"/>
              <a:sym typeface="Symbol" pitchFamily="18" charset="2"/>
            </a:endParaRPr>
          </a:p>
          <a:p>
            <a:pPr lvl="2" eaLnBrk="1" hangingPunct="1"/>
            <a:endParaRPr lang="el-GR" sz="1600" b="1" i="1" dirty="0" smtClean="0">
              <a:ea typeface="ＭＳ Ｐゴシック" pitchFamily="34" charset="-128"/>
              <a:sym typeface="Symbol" pitchFamily="18" charset="2"/>
            </a:endParaRPr>
          </a:p>
          <a:p>
            <a:pPr lvl="2" eaLnBrk="1" hangingPunct="1"/>
            <a:endParaRPr lang="en-US" sz="1600" b="1" i="1" dirty="0">
              <a:ea typeface="ＭＳ Ｐゴシック" pitchFamily="34" charset="-128"/>
              <a:sym typeface="Symbol" pitchFamily="18" charset="2"/>
            </a:endParaRPr>
          </a:p>
        </p:txBody>
      </p:sp>
      <p:sp>
        <p:nvSpPr>
          <p:cNvPr id="27653" name="Slide Number Placeholder 4"/>
          <p:cNvSpPr>
            <a:spLocks noGrp="1"/>
          </p:cNvSpPr>
          <p:nvPr>
            <p:ph type="sldNum" sz="quarter" idx="12"/>
          </p:nvPr>
        </p:nvSpPr>
        <p:spPr bwMode="auto">
          <a:noFill/>
          <a:ln>
            <a:miter lim="800000"/>
            <a:headEnd/>
            <a:tailEnd/>
          </a:ln>
        </p:spPr>
        <p:txBody>
          <a:bodyPr/>
          <a:lstStyle/>
          <a:p>
            <a:fld id="{722C26AF-7912-4A79-A0A2-27C6EDC19050}" type="slidenum">
              <a:rPr lang="en-US"/>
              <a:pPr/>
              <a:t>21</a:t>
            </a:fld>
            <a:endParaRPr lang="en-US" dirty="0"/>
          </a:p>
        </p:txBody>
      </p:sp>
      <p:sp>
        <p:nvSpPr>
          <p:cNvPr id="2" name="TextBox 1"/>
          <p:cNvSpPr txBox="1"/>
          <p:nvPr/>
        </p:nvSpPr>
        <p:spPr>
          <a:xfrm>
            <a:off x="298963" y="5657671"/>
            <a:ext cx="8518801" cy="1200329"/>
          </a:xfrm>
          <a:prstGeom prst="rect">
            <a:avLst/>
          </a:prstGeom>
          <a:noFill/>
        </p:spPr>
        <p:txBody>
          <a:bodyPr wrap="square" rtlCol="0">
            <a:spAutoFit/>
          </a:bodyPr>
          <a:lstStyle/>
          <a:p>
            <a:pPr marL="342900" indent="-342900">
              <a:buFont typeface="Wingdings" pitchFamily="2" charset="2"/>
              <a:buChar char="ü"/>
            </a:pPr>
            <a:r>
              <a:rPr lang="el-GR" sz="1800" dirty="0" smtClean="0">
                <a:solidFill>
                  <a:schemeClr val="accent2">
                    <a:lumMod val="50000"/>
                  </a:schemeClr>
                </a:solidFill>
                <a:latin typeface="+mn-lt"/>
              </a:rPr>
              <a:t>Την ίδια πολιτική και στην ερώτηση και στο κείμενο</a:t>
            </a:r>
            <a:r>
              <a:rPr lang="en-US" sz="1800" dirty="0" smtClean="0">
                <a:solidFill>
                  <a:schemeClr val="accent2">
                    <a:lumMod val="50000"/>
                  </a:schemeClr>
                </a:solidFill>
                <a:latin typeface="+mn-lt"/>
              </a:rPr>
              <a:t> </a:t>
            </a:r>
          </a:p>
          <a:p>
            <a:pPr marL="342900" indent="-342900">
              <a:buFont typeface="Wingdings" pitchFamily="2" charset="2"/>
              <a:buChar char="ü"/>
            </a:pPr>
            <a:r>
              <a:rPr lang="el-GR" sz="1800" dirty="0" smtClean="0">
                <a:solidFill>
                  <a:schemeClr val="accent2">
                    <a:lumMod val="50000"/>
                  </a:schemeClr>
                </a:solidFill>
                <a:latin typeface="+mn-lt"/>
              </a:rPr>
              <a:t>Μερικά συστήματα ζητούν </a:t>
            </a:r>
            <a:r>
              <a:rPr lang="el-GR" sz="1800" dirty="0" smtClean="0">
                <a:solidFill>
                  <a:schemeClr val="accent2">
                    <a:lumMod val="50000"/>
                  </a:schemeClr>
                </a:solidFill>
                <a:latin typeface="+mn-lt"/>
              </a:rPr>
              <a:t>οι </a:t>
            </a:r>
            <a:r>
              <a:rPr lang="el-GR" sz="1800" dirty="0" smtClean="0">
                <a:solidFill>
                  <a:schemeClr val="accent2">
                    <a:lumMod val="50000"/>
                  </a:schemeClr>
                </a:solidFill>
                <a:latin typeface="+mn-lt"/>
              </a:rPr>
              <a:t>χρήστες </a:t>
            </a:r>
            <a:r>
              <a:rPr lang="el-GR" sz="1800" dirty="0" smtClean="0">
                <a:solidFill>
                  <a:schemeClr val="accent2">
                    <a:lumMod val="50000"/>
                  </a:schemeClr>
                </a:solidFill>
                <a:latin typeface="+mn-lt"/>
              </a:rPr>
              <a:t>πάντα το </a:t>
            </a:r>
            <a:r>
              <a:rPr lang="en-US" sz="1800" dirty="0" smtClean="0">
                <a:solidFill>
                  <a:schemeClr val="accent2">
                    <a:lumMod val="50000"/>
                  </a:schemeClr>
                </a:solidFill>
                <a:latin typeface="+mn-lt"/>
              </a:rPr>
              <a:t> </a:t>
            </a:r>
            <a:r>
              <a:rPr lang="el-GR" sz="1800" dirty="0" smtClean="0">
                <a:solidFill>
                  <a:schemeClr val="accent2">
                    <a:lumMod val="50000"/>
                  </a:schemeClr>
                </a:solidFill>
                <a:latin typeface="+mn-lt"/>
              </a:rPr>
              <a:t>‘–’ </a:t>
            </a:r>
            <a:r>
              <a:rPr lang="el-GR" sz="1800" dirty="0" smtClean="0">
                <a:solidFill>
                  <a:schemeClr val="accent2">
                    <a:lumMod val="50000"/>
                  </a:schemeClr>
                </a:solidFill>
                <a:latin typeface="+mn-lt"/>
              </a:rPr>
              <a:t>όταν θέλουν να εξεταστούν όλες οι περιπτώσεις</a:t>
            </a:r>
            <a:endParaRPr lang="en-US" sz="1800" dirty="0" smtClean="0">
              <a:solidFill>
                <a:schemeClr val="accent2">
                  <a:lumMod val="50000"/>
                </a:schemeClr>
              </a:solidFill>
              <a:latin typeface="+mn-lt"/>
            </a:endParaRPr>
          </a:p>
          <a:p>
            <a:pPr marL="342900" indent="-342900">
              <a:buFont typeface="Wingdings" pitchFamily="2" charset="2"/>
              <a:buChar char="ü"/>
            </a:pPr>
            <a:r>
              <a:rPr lang="el-GR" sz="1800" dirty="0" smtClean="0">
                <a:solidFill>
                  <a:schemeClr val="accent2">
                    <a:lumMod val="50000"/>
                  </a:schemeClr>
                </a:solidFill>
                <a:latin typeface="+mn-lt"/>
              </a:rPr>
              <a:t>Φράσεις (πχ </a:t>
            </a:r>
            <a:r>
              <a:rPr lang="en-US" sz="1800" dirty="0" smtClean="0">
                <a:solidFill>
                  <a:schemeClr val="accent2">
                    <a:lumMod val="50000"/>
                  </a:schemeClr>
                </a:solidFill>
                <a:latin typeface="+mn-lt"/>
              </a:rPr>
              <a:t>lower, case, lowercase) </a:t>
            </a:r>
            <a:endParaRPr lang="en-US" sz="1800" dirty="0">
              <a:solidFill>
                <a:schemeClr val="accent2">
                  <a:lumMod val="50000"/>
                </a:schemeClr>
              </a:solidFill>
              <a:latin typeface="+mn-lt"/>
            </a:endParaRPr>
          </a:p>
        </p:txBody>
      </p:sp>
    </p:spTree>
    <p:extLst>
      <p:ext uri="{BB962C8B-B14F-4D97-AF65-F5344CB8AC3E}">
        <p14:creationId xmlns:p14="http://schemas.microsoft.com/office/powerpoint/2010/main" val="3468052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Αριθμοί</a:t>
            </a:r>
            <a:endParaRPr lang="en-US" dirty="0" smtClean="0">
              <a:ea typeface="ＭＳ Ｐゴシック" pitchFamily="34" charset="-128"/>
            </a:endParaRPr>
          </a:p>
        </p:txBody>
      </p:sp>
      <p:sp>
        <p:nvSpPr>
          <p:cNvPr id="28675" name="Rectangle 3"/>
          <p:cNvSpPr>
            <a:spLocks noGrp="1" noChangeArrowheads="1"/>
          </p:cNvSpPr>
          <p:nvPr>
            <p:ph type="body" idx="1"/>
          </p:nvPr>
        </p:nvSpPr>
        <p:spPr>
          <a:xfrm>
            <a:off x="467544" y="1484784"/>
            <a:ext cx="8229600" cy="4953000"/>
          </a:xfrm>
        </p:spPr>
        <p:txBody>
          <a:bodyPr/>
          <a:lstStyle/>
          <a:p>
            <a:pPr eaLnBrk="1" hangingPunct="1"/>
            <a:r>
              <a:rPr lang="en-US" sz="2000" b="1" i="1" dirty="0" smtClean="0">
                <a:ea typeface="ＭＳ Ｐゴシック" pitchFamily="34" charset="-128"/>
              </a:rPr>
              <a:t>3/12/91			 Mar. 12, 1991				12/3/91</a:t>
            </a:r>
          </a:p>
          <a:p>
            <a:pPr eaLnBrk="1" hangingPunct="1"/>
            <a:r>
              <a:rPr lang="en-US" sz="2000" b="1" i="1" dirty="0" smtClean="0">
                <a:ea typeface="ＭＳ Ｐゴシック" pitchFamily="34" charset="-128"/>
              </a:rPr>
              <a:t>55 B.C.</a:t>
            </a:r>
          </a:p>
          <a:p>
            <a:pPr eaLnBrk="1" hangingPunct="1"/>
            <a:r>
              <a:rPr lang="en-US" sz="2000" b="1" i="1" dirty="0" smtClean="0">
                <a:ea typeface="ＭＳ Ｐゴシック" pitchFamily="34" charset="-128"/>
              </a:rPr>
              <a:t>B-52</a:t>
            </a:r>
          </a:p>
          <a:p>
            <a:pPr eaLnBrk="1" hangingPunct="1"/>
            <a:r>
              <a:rPr lang="en-US" sz="2000" b="1" i="1" dirty="0" smtClean="0">
                <a:ea typeface="ＭＳ Ｐゴシック" pitchFamily="34" charset="-128"/>
              </a:rPr>
              <a:t>My PGP key is 324a3df234cb23e</a:t>
            </a:r>
          </a:p>
          <a:p>
            <a:pPr eaLnBrk="1" hangingPunct="1"/>
            <a:r>
              <a:rPr lang="en-US" sz="2000" b="1" i="1" dirty="0" smtClean="0">
                <a:ea typeface="ＭＳ Ｐゴシック" pitchFamily="34" charset="-128"/>
              </a:rPr>
              <a:t>(800) 234-2333</a:t>
            </a:r>
          </a:p>
          <a:p>
            <a:pPr lvl="1" eaLnBrk="1" hangingPunct="1"/>
            <a:r>
              <a:rPr lang="el-GR" dirty="0" smtClean="0">
                <a:ea typeface="ＭＳ Ｐゴシック" pitchFamily="34" charset="-128"/>
              </a:rPr>
              <a:t>Συχνά περιέχουν ενδιάμεσα κενά </a:t>
            </a:r>
          </a:p>
          <a:p>
            <a:pPr lvl="1" eaLnBrk="1" hangingPunct="1"/>
            <a:r>
              <a:rPr lang="el-GR" dirty="0" smtClean="0">
                <a:ea typeface="ＭＳ Ｐゴシック" pitchFamily="34" charset="-128"/>
              </a:rPr>
              <a:t>Τα παλιότερα συστήματα μπορεί να μη έβαζαν στο ευρετήριο τους αριθμούς </a:t>
            </a:r>
          </a:p>
          <a:p>
            <a:pPr lvl="2" eaLnBrk="1" hangingPunct="1"/>
            <a:r>
              <a:rPr lang="el-GR" dirty="0" smtClean="0">
                <a:ea typeface="ＭＳ Ｐゴシック" pitchFamily="34" charset="-128"/>
              </a:rPr>
              <a:t>Συχνά όμως είναι χρήσιμοι, πχ αναζήτηση για κώδικες λάθους </a:t>
            </a:r>
            <a:r>
              <a:rPr lang="en-US" dirty="0" smtClean="0">
                <a:ea typeface="ＭＳ Ｐゴシック" pitchFamily="34" charset="-128"/>
              </a:rPr>
              <a:t>error codes/</a:t>
            </a:r>
            <a:r>
              <a:rPr lang="en-US" dirty="0" err="1" smtClean="0">
                <a:ea typeface="ＭＳ Ｐゴシック" pitchFamily="34" charset="-128"/>
              </a:rPr>
              <a:t>stacktraces</a:t>
            </a:r>
            <a:r>
              <a:rPr lang="en-US" dirty="0" smtClean="0">
                <a:ea typeface="ＭＳ Ｐゴシック" pitchFamily="34" charset="-128"/>
              </a:rPr>
              <a:t> </a:t>
            </a:r>
            <a:r>
              <a:rPr lang="el-GR" dirty="0" smtClean="0">
                <a:ea typeface="ＭＳ Ｐゴシック" pitchFamily="34" charset="-128"/>
              </a:rPr>
              <a:t>στο </a:t>
            </a:r>
            <a:r>
              <a:rPr lang="en-US" dirty="0" smtClean="0">
                <a:ea typeface="ＭＳ Ｐゴシック" pitchFamily="34" charset="-128"/>
              </a:rPr>
              <a:t>web</a:t>
            </a:r>
            <a:r>
              <a:rPr lang="el-GR" dirty="0" smtClean="0">
                <a:ea typeface="ＭＳ Ｐゴシック" pitchFamily="34" charset="-128"/>
              </a:rPr>
              <a:t>, </a:t>
            </a:r>
            <a:r>
              <a:rPr lang="en-US" dirty="0" smtClean="0">
                <a:ea typeface="ＭＳ Ｐゴシック" pitchFamily="34" charset="-128"/>
              </a:rPr>
              <a:t>IP </a:t>
            </a:r>
            <a:r>
              <a:rPr lang="el-GR" dirty="0" smtClean="0">
                <a:ea typeface="ＭＳ Ｐゴシック" pitchFamily="34" charset="-128"/>
              </a:rPr>
              <a:t>διευθύνσεις, </a:t>
            </a:r>
            <a:r>
              <a:rPr lang="en-US" dirty="0" smtClean="0">
                <a:ea typeface="ＭＳ Ｐゴシック" pitchFamily="34" charset="-128"/>
              </a:rPr>
              <a:t>package tracking numbers</a:t>
            </a:r>
          </a:p>
          <a:p>
            <a:pPr lvl="2" eaLnBrk="1" hangingPunct="1"/>
            <a:r>
              <a:rPr lang="en-US" dirty="0" smtClean="0">
                <a:ea typeface="ＭＳ Ｐゴシック" pitchFamily="34" charset="-128"/>
              </a:rPr>
              <a:t>(</a:t>
            </a:r>
            <a:r>
              <a:rPr lang="el-GR" dirty="0" smtClean="0">
                <a:ea typeface="ＭＳ Ｐゴシック" pitchFamily="34" charset="-128"/>
              </a:rPr>
              <a:t>Χρήση </a:t>
            </a:r>
            <a:r>
              <a:rPr lang="en-US" dirty="0" smtClean="0">
                <a:ea typeface="ＭＳ Ｐゴシック" pitchFamily="34" charset="-128"/>
              </a:rPr>
              <a:t>n-grams)</a:t>
            </a:r>
          </a:p>
          <a:p>
            <a:pPr lvl="1" eaLnBrk="1" hangingPunct="1"/>
            <a:r>
              <a:rPr lang="el-GR" dirty="0" err="1" smtClean="0">
                <a:ea typeface="ＭＳ Ｐゴシック" pitchFamily="34" charset="-128"/>
              </a:rPr>
              <a:t>Ευρετηριοποίηση</a:t>
            </a:r>
            <a:r>
              <a:rPr lang="el-GR" dirty="0" smtClean="0">
                <a:ea typeface="ＭＳ Ｐゴシック" pitchFamily="34" charset="-128"/>
              </a:rPr>
              <a:t> των </a:t>
            </a:r>
            <a:r>
              <a:rPr lang="el-GR" dirty="0" err="1" smtClean="0">
                <a:ea typeface="ＭＳ Ｐゴシック" pitchFamily="34" charset="-128"/>
              </a:rPr>
              <a:t>μεταδεδομένων</a:t>
            </a:r>
            <a:r>
              <a:rPr lang="el-GR" dirty="0" smtClean="0">
                <a:ea typeface="ＭＳ Ｐゴシック" pitchFamily="34" charset="-128"/>
              </a:rPr>
              <a:t> ξεχωριστά </a:t>
            </a:r>
          </a:p>
          <a:p>
            <a:pPr lvl="2" eaLnBrk="1" hangingPunct="1"/>
            <a:r>
              <a:rPr lang="el-GR" dirty="0" smtClean="0">
                <a:ea typeface="ＭＳ Ｐゴシック" pitchFamily="34" charset="-128"/>
              </a:rPr>
              <a:t>Ημερομηνία δημιουργίας, </a:t>
            </a:r>
            <a:r>
              <a:rPr lang="en-US" dirty="0" smtClean="0">
                <a:ea typeface="ＭＳ Ｐゴシック" pitchFamily="34" charset="-128"/>
              </a:rPr>
              <a:t>format, </a:t>
            </a:r>
            <a:r>
              <a:rPr lang="el-GR" dirty="0" smtClean="0">
                <a:ea typeface="ＭＳ Ｐゴシック" pitchFamily="34" charset="-128"/>
              </a:rPr>
              <a:t>κλπ</a:t>
            </a:r>
            <a:endParaRPr lang="en-US" dirty="0" smtClean="0">
              <a:ea typeface="ＭＳ Ｐゴシック" pitchFamily="34" charset="-128"/>
            </a:endParaRPr>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22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smtClean="0">
                <a:ea typeface="ＭＳ Ｐゴシック" pitchFamily="34" charset="-128"/>
              </a:rPr>
              <a:t>Tokenization</a:t>
            </a:r>
          </a:p>
        </p:txBody>
      </p:sp>
      <p:sp>
        <p:nvSpPr>
          <p:cNvPr id="28675" name="Rectangle 3"/>
          <p:cNvSpPr>
            <a:spLocks noGrp="1" noChangeArrowheads="1"/>
          </p:cNvSpPr>
          <p:nvPr>
            <p:ph type="body" idx="1"/>
          </p:nvPr>
        </p:nvSpPr>
        <p:spPr>
          <a:xfrm>
            <a:off x="539552" y="2060848"/>
            <a:ext cx="7848872" cy="3168352"/>
          </a:xfrm>
        </p:spPr>
        <p:txBody>
          <a:bodyPr/>
          <a:lstStyle/>
          <a:p>
            <a:pPr eaLnBrk="1" hangingPunct="1"/>
            <a:r>
              <a:rPr lang="el-GR" dirty="0" smtClean="0">
                <a:ea typeface="ＭＳ Ｐゴシック" pitchFamily="34" charset="-128"/>
              </a:rPr>
              <a:t>Επίσης ειδικές </a:t>
            </a:r>
            <a:r>
              <a:rPr lang="el-GR" dirty="0" smtClean="0">
                <a:ea typeface="ＭＳ Ｐゴシック" pitchFamily="34" charset="-128"/>
              </a:rPr>
              <a:t>λέξεις</a:t>
            </a:r>
            <a:endParaRPr lang="el-GR" dirty="0" smtClean="0">
              <a:ea typeface="ＭＳ Ｐゴシック" pitchFamily="34" charset="-128"/>
            </a:endParaRPr>
          </a:p>
          <a:p>
            <a:pPr eaLnBrk="1" hangingPunct="1"/>
            <a:endParaRPr lang="el-GR" dirty="0">
              <a:ea typeface="ＭＳ Ｐゴシック" pitchFamily="34" charset="-128"/>
            </a:endParaRPr>
          </a:p>
          <a:p>
            <a:pPr lvl="1" eaLnBrk="1" hangingPunct="1"/>
            <a:r>
              <a:rPr lang="en-US" dirty="0" smtClean="0">
                <a:ea typeface="ＭＳ Ｐゴシック" pitchFamily="34" charset="-128"/>
              </a:rPr>
              <a:t>M*A*S*H </a:t>
            </a:r>
          </a:p>
          <a:p>
            <a:pPr lvl="1" eaLnBrk="1" hangingPunct="1"/>
            <a:r>
              <a:rPr lang="en-US" dirty="0" smtClean="0">
                <a:ea typeface="ＭＳ Ｐゴシック" pitchFamily="34" charset="-128"/>
              </a:rPr>
              <a:t>C++</a:t>
            </a:r>
          </a:p>
          <a:p>
            <a:pPr lvl="1" eaLnBrk="1" hangingPunct="1"/>
            <a:r>
              <a:rPr lang="en-US" dirty="0" smtClean="0">
                <a:ea typeface="ＭＳ Ｐゴシック" pitchFamily="34" charset="-128"/>
              </a:rPr>
              <a:t>C</a:t>
            </a:r>
            <a:r>
              <a:rPr lang="en-US" dirty="0" smtClean="0">
                <a:ea typeface="ＭＳ Ｐゴシック" pitchFamily="34" charset="-128"/>
              </a:rPr>
              <a:t>#</a:t>
            </a:r>
            <a:endParaRPr lang="el-GR" dirty="0" smtClean="0">
              <a:ea typeface="ＭＳ Ｐゴシック" pitchFamily="34" charset="-128"/>
            </a:endParaRPr>
          </a:p>
          <a:p>
            <a:pPr lvl="1" eaLnBrk="1" hangingPunct="1"/>
            <a:endParaRPr lang="el-GR" dirty="0">
              <a:ea typeface="ＭＳ Ｐゴシック" pitchFamily="34" charset="-128"/>
            </a:endParaRPr>
          </a:p>
          <a:p>
            <a:pPr marL="342900" lvl="1" indent="-342900" eaLnBrk="1" hangingPunct="1">
              <a:buClr>
                <a:srgbClr val="437085"/>
              </a:buClr>
            </a:pPr>
            <a:r>
              <a:rPr lang="el-GR" sz="2800" dirty="0" smtClean="0">
                <a:ea typeface="ＭＳ Ｐゴシック" pitchFamily="34" charset="-128"/>
                <a:cs typeface="ＭＳ Ｐゴシック" pitchFamily="-65" charset="-128"/>
              </a:rPr>
              <a:t>Αλλά και </a:t>
            </a:r>
            <a:r>
              <a:rPr lang="en-US" sz="2800" dirty="0" smtClean="0">
                <a:ea typeface="ＭＳ Ｐゴシック" pitchFamily="34" charset="-128"/>
                <a:cs typeface="ＭＳ Ｐゴシック" pitchFamily="-65" charset="-128"/>
              </a:rPr>
              <a:t>email</a:t>
            </a:r>
            <a:r>
              <a:rPr lang="el-GR" sz="2800" dirty="0" smtClean="0">
                <a:ea typeface="ＭＳ Ｐゴシック" pitchFamily="34" charset="-128"/>
                <a:cs typeface="ＭＳ Ｐゴシック" pitchFamily="-65" charset="-128"/>
              </a:rPr>
              <a:t> και </a:t>
            </a:r>
            <a:r>
              <a:rPr lang="en-US" sz="2800" dirty="0" smtClean="0">
                <a:ea typeface="ＭＳ Ｐゴシック" pitchFamily="34" charset="-128"/>
                <a:cs typeface="ＭＳ Ｐゴシック" pitchFamily="-65" charset="-128"/>
              </a:rPr>
              <a:t>web </a:t>
            </a:r>
            <a:r>
              <a:rPr lang="el-GR" sz="2800" dirty="0" smtClean="0">
                <a:ea typeface="ＭＳ Ｐゴシック" pitchFamily="34" charset="-128"/>
                <a:cs typeface="ＭＳ Ｐゴシック" pitchFamily="-65" charset="-128"/>
              </a:rPr>
              <a:t>διευθύνσεις</a:t>
            </a:r>
            <a:r>
              <a:rPr lang="en-US" sz="2800" dirty="0" smtClean="0">
                <a:ea typeface="ＭＳ Ｐゴシック" pitchFamily="34" charset="-128"/>
                <a:cs typeface="ＭＳ Ｐゴシック" pitchFamily="-65" charset="-128"/>
              </a:rPr>
              <a:t>, </a:t>
            </a:r>
            <a:r>
              <a:rPr lang="el-GR" sz="2800" dirty="0" smtClean="0">
                <a:ea typeface="ＭＳ Ｐゴシック" pitchFamily="34" charset="-128"/>
                <a:cs typeface="ＭＳ Ｐゴシック" pitchFamily="-65" charset="-128"/>
              </a:rPr>
              <a:t>κλπ</a:t>
            </a:r>
            <a:endParaRPr lang="el-GR" sz="2800" dirty="0">
              <a:ea typeface="ＭＳ Ｐゴシック" pitchFamily="34" charset="-128"/>
              <a:cs typeface="ＭＳ Ｐゴシック" pitchFamily="-65" charset="-128"/>
            </a:endParaRPr>
          </a:p>
          <a:p>
            <a:pPr marL="457200" lvl="1" indent="0" eaLnBrk="1" hangingPunct="1">
              <a:buNone/>
            </a:pPr>
            <a:endParaRPr lang="en-US" dirty="0" smtClean="0">
              <a:ea typeface="ＭＳ Ｐゴシック" pitchFamily="34" charset="-128"/>
            </a:endParaRPr>
          </a:p>
        </p:txBody>
      </p:sp>
      <p:sp>
        <p:nvSpPr>
          <p:cNvPr id="2867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8677" name="Slide Number Placeholder 4"/>
          <p:cNvSpPr>
            <a:spLocks noGrp="1"/>
          </p:cNvSpPr>
          <p:nvPr>
            <p:ph type="sldNum" sz="quarter" idx="12"/>
          </p:nvPr>
        </p:nvSpPr>
        <p:spPr bwMode="auto">
          <a:noFill/>
          <a:ln>
            <a:miter lim="800000"/>
            <a:headEnd/>
            <a:tailEnd/>
          </a:ln>
        </p:spPr>
        <p:txBody>
          <a:bodyPr/>
          <a:lstStyle/>
          <a:p>
            <a:fld id="{D912FBBC-33DF-46E5-9092-82FB586A1E42}" type="slidenum">
              <a:rPr lang="en-US"/>
              <a:pPr/>
              <a:t>23</a:t>
            </a:fld>
            <a:endParaRPr lang="en-US"/>
          </a:p>
        </p:txBody>
      </p:sp>
    </p:spTree>
    <p:extLst>
      <p:ext uri="{BB962C8B-B14F-4D97-AF65-F5344CB8AC3E}">
        <p14:creationId xmlns:p14="http://schemas.microsoft.com/office/powerpoint/2010/main" val="1174250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29699" name="Rectangle 1027"/>
          <p:cNvSpPr>
            <a:spLocks noGrp="1" noChangeArrowheads="1"/>
          </p:cNvSpPr>
          <p:nvPr>
            <p:ph type="body" idx="1"/>
          </p:nvPr>
        </p:nvSpPr>
        <p:spPr/>
        <p:txBody>
          <a:bodyPr/>
          <a:lstStyle/>
          <a:p>
            <a:pPr eaLnBrk="1" hangingPunct="1"/>
            <a:r>
              <a:rPr lang="el-GR" dirty="0" smtClean="0">
                <a:ea typeface="ＭＳ Ｐゴシック" pitchFamily="34" charset="-128"/>
              </a:rPr>
              <a:t>Γαλλικά</a:t>
            </a:r>
            <a:endParaRPr lang="en-US" dirty="0" smtClean="0">
              <a:ea typeface="ＭＳ Ｐゴシック" pitchFamily="34" charset="-128"/>
            </a:endParaRPr>
          </a:p>
          <a:p>
            <a:pPr lvl="1" eaLnBrk="1" hangingPunct="1"/>
            <a:r>
              <a:rPr lang="en-US" b="1" i="1" dirty="0" err="1" smtClean="0">
                <a:ea typeface="ＭＳ Ｐゴシック" pitchFamily="34" charset="-128"/>
              </a:rPr>
              <a:t>L'ensemble</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(σύντμηση άρθρου)</a:t>
            </a:r>
            <a:endParaRPr lang="en-US" dirty="0" smtClean="0">
              <a:ea typeface="ＭＳ Ｐゴシック" pitchFamily="34" charset="-128"/>
              <a:sym typeface="Symbol" pitchFamily="18" charset="2"/>
            </a:endParaRPr>
          </a:p>
          <a:p>
            <a:pPr lvl="2" eaLnBrk="1" hangingPunct="1"/>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 </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Le </a:t>
            </a:r>
            <a:r>
              <a:rPr lang="en-US" dirty="0" smtClean="0">
                <a:ea typeface="ＭＳ Ｐゴシック" pitchFamily="34" charset="-128"/>
                <a:sym typeface="Symbol" pitchFamily="18" charset="2"/>
              </a:rPr>
              <a:t>?</a:t>
            </a:r>
          </a:p>
          <a:p>
            <a:pPr lvl="2" eaLnBrk="1" hangingPunct="1"/>
            <a:r>
              <a:rPr lang="el-GR" dirty="0" smtClean="0">
                <a:ea typeface="ＭＳ Ｐゴシック" pitchFamily="34" charset="-128"/>
                <a:sym typeface="Symbol" pitchFamily="18" charset="2"/>
              </a:rPr>
              <a:t>Θα θέλαμε τα </a:t>
            </a:r>
            <a:r>
              <a:rPr lang="en-US"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l’ensemble</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να ταιριάζει με το </a:t>
            </a:r>
            <a:r>
              <a:rPr lang="en-US" b="1" i="1" dirty="0" smtClean="0">
                <a:ea typeface="ＭＳ Ｐゴシック" pitchFamily="34" charset="-128"/>
                <a:sym typeface="Symbol" pitchFamily="18" charset="2"/>
              </a:rPr>
              <a:t>un ensemble</a:t>
            </a:r>
          </a:p>
          <a:p>
            <a:pPr lvl="3" eaLnBrk="1" hangingPunct="1"/>
            <a:r>
              <a:rPr lang="el-GR" dirty="0" smtClean="0">
                <a:ea typeface="ＭＳ Ｐゴシック" pitchFamily="34" charset="-128"/>
                <a:sym typeface="Symbol" pitchFamily="18" charset="2"/>
              </a:rPr>
              <a:t>Έως το 2003, δεν το υποστήριζε το </a:t>
            </a:r>
            <a:r>
              <a:rPr lang="en-US" dirty="0" smtClean="0">
                <a:ea typeface="ＭＳ Ｐゴシック" pitchFamily="34" charset="-128"/>
                <a:sym typeface="Symbol" pitchFamily="18" charset="2"/>
              </a:rPr>
              <a:t>Google</a:t>
            </a:r>
            <a:endParaRPr lang="el-GR" dirty="0" smtClean="0">
              <a:ea typeface="ＭＳ Ｐゴシック" pitchFamily="34" charset="-128"/>
              <a:sym typeface="Symbol" pitchFamily="18" charset="2"/>
            </a:endParaRPr>
          </a:p>
          <a:p>
            <a:pPr lvl="4" eaLnBrk="1" hangingPunct="1"/>
            <a:r>
              <a:rPr lang="en-US" dirty="0" smtClean="0">
                <a:solidFill>
                  <a:srgbClr val="C0504D"/>
                </a:solidFill>
                <a:ea typeface="ＭＳ Ｐゴシック" pitchFamily="34" charset="-128"/>
                <a:sym typeface="Symbol" pitchFamily="18" charset="2"/>
              </a:rPr>
              <a:t>Internationalization!</a:t>
            </a:r>
            <a:endParaRPr lang="en-US" sz="16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Γερμανικά (οι σύνθετες λέξεις δεν διαχωρίζονται)</a:t>
            </a:r>
          </a:p>
          <a:p>
            <a:pPr lvl="1" eaLnBrk="1" hangingPunct="1"/>
            <a:r>
              <a:rPr lang="en-US" sz="1600" b="1" i="1" dirty="0" err="1" smtClean="0">
                <a:ea typeface="ＭＳ Ｐゴシック" pitchFamily="34" charset="-128"/>
                <a:sym typeface="Symbol" pitchFamily="18" charset="2"/>
              </a:rPr>
              <a:t>Lebensversicherungsgesellschaftsangestellter</a:t>
            </a:r>
            <a:r>
              <a:rPr lang="el-GR" sz="1600" b="1" i="1" dirty="0">
                <a:ea typeface="ＭＳ Ｐゴシック" pitchFamily="34" charset="-128"/>
                <a:sym typeface="Symbol" pitchFamily="18" charset="2"/>
              </a:rPr>
              <a:t> </a:t>
            </a:r>
            <a:r>
              <a:rPr lang="el-GR" sz="2000" dirty="0">
                <a:ea typeface="ＭＳ Ｐゴシック" pitchFamily="34" charset="-128"/>
                <a:sym typeface="Symbol" pitchFamily="18" charset="2"/>
              </a:rPr>
              <a:t>(</a:t>
            </a:r>
            <a:r>
              <a:rPr lang="en-US" sz="2000" dirty="0">
                <a:ea typeface="ＭＳ Ｐゴシック" pitchFamily="34" charset="-128"/>
                <a:sym typeface="Symbol" pitchFamily="18" charset="2"/>
              </a:rPr>
              <a:t>life </a:t>
            </a:r>
            <a:r>
              <a:rPr lang="en-US" sz="2000" dirty="0" smtClean="0">
                <a:ea typeface="ＭＳ Ｐゴシック" pitchFamily="34" charset="-128"/>
                <a:sym typeface="Symbol" pitchFamily="18" charset="2"/>
              </a:rPr>
              <a:t>insurance company employee</a:t>
            </a:r>
            <a:r>
              <a:rPr lang="el-GR" sz="2000" dirty="0" smtClean="0">
                <a:ea typeface="ＭＳ Ｐゴシック" pitchFamily="34" charset="-128"/>
                <a:sym typeface="Symbol" pitchFamily="18" charset="2"/>
              </a:rPr>
              <a:t>)</a:t>
            </a:r>
            <a:endParaRPr lang="en-US" sz="2000"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Τα Γερμανικά συστήματα ανάκτησης πληροφορίας χρησιμοποιούν μια μονάδα </a:t>
            </a:r>
            <a:r>
              <a:rPr lang="en-US" sz="2000" b="1" dirty="0" smtClean="0">
                <a:ea typeface="ＭＳ Ｐゴシック" pitchFamily="34" charset="-128"/>
                <a:sym typeface="Symbol" pitchFamily="18" charset="2"/>
              </a:rPr>
              <a:t>compound splitter</a:t>
            </a:r>
            <a:r>
              <a:rPr lang="el-GR" sz="2000" b="1" dirty="0" smtClean="0">
                <a:ea typeface="ＭＳ Ｐゴシック" pitchFamily="34" charset="-128"/>
                <a:sym typeface="Symbol" pitchFamily="18" charset="2"/>
              </a:rPr>
              <a:t> </a:t>
            </a:r>
            <a:endParaRPr lang="en-US" sz="2000" dirty="0" smtClean="0">
              <a:ea typeface="ＭＳ Ｐゴシック" pitchFamily="34" charset="-128"/>
              <a:sym typeface="Symbol" pitchFamily="18" charset="2"/>
            </a:endParaRPr>
          </a:p>
          <a:p>
            <a:pPr lvl="3" eaLnBrk="1" hangingPunct="1"/>
            <a:r>
              <a:rPr lang="el-GR" sz="1600" dirty="0" smtClean="0">
                <a:ea typeface="ＭＳ Ｐゴシック" pitchFamily="34" charset="-128"/>
                <a:sym typeface="Symbol" pitchFamily="18" charset="2"/>
              </a:rPr>
              <a:t>Βελτίωση της απόδοσης κατά </a:t>
            </a:r>
            <a:r>
              <a:rPr lang="en-US" sz="1600" dirty="0" smtClean="0">
                <a:ea typeface="ＭＳ Ｐゴシック" pitchFamily="34" charset="-128"/>
                <a:sym typeface="Symbol" pitchFamily="18" charset="2"/>
              </a:rPr>
              <a:t>15%</a:t>
            </a:r>
          </a:p>
        </p:txBody>
      </p:sp>
      <p:sp>
        <p:nvSpPr>
          <p:cNvPr id="2970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29701" name="Slide Number Placeholder 4"/>
          <p:cNvSpPr>
            <a:spLocks noGrp="1"/>
          </p:cNvSpPr>
          <p:nvPr>
            <p:ph type="sldNum" sz="quarter" idx="12"/>
          </p:nvPr>
        </p:nvSpPr>
        <p:spPr bwMode="auto">
          <a:noFill/>
          <a:ln>
            <a:miter lim="800000"/>
            <a:headEnd/>
            <a:tailEnd/>
          </a:ln>
        </p:spPr>
        <p:txBody>
          <a:bodyPr/>
          <a:lstStyle/>
          <a:p>
            <a:fld id="{B45259E1-7FDD-4765-A69E-EC985A44E147}" type="slidenum">
              <a:rPr lang="en-US"/>
              <a:pPr/>
              <a:t>24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25</a:t>
            </a:fld>
            <a:endParaRPr lang="en-US"/>
          </a:p>
        </p:txBody>
      </p:sp>
      <p:pic>
        <p:nvPicPr>
          <p:cNvPr id="7" name="Picture 6" descr="223.png"/>
          <p:cNvPicPr>
            <a:picLocks noChangeAspect="1"/>
          </p:cNvPicPr>
          <p:nvPr/>
        </p:nvPicPr>
        <p:blipFill>
          <a:blip r:embed="rId2" cstate="print"/>
          <a:stretch>
            <a:fillRect/>
          </a:stretch>
        </p:blipFill>
        <p:spPr>
          <a:xfrm>
            <a:off x="571472" y="2276872"/>
            <a:ext cx="7945907" cy="1428760"/>
          </a:xfrm>
          <a:prstGeom prst="rect">
            <a:avLst/>
          </a:prstGeom>
        </p:spPr>
      </p:pic>
      <p:sp>
        <p:nvSpPr>
          <p:cNvPr id="3" name="TextBox 2"/>
          <p:cNvSpPr txBox="1"/>
          <p:nvPr/>
        </p:nvSpPr>
        <p:spPr>
          <a:xfrm>
            <a:off x="899592" y="4365104"/>
            <a:ext cx="4392488" cy="461665"/>
          </a:xfrm>
          <a:prstGeom prst="rect">
            <a:avLst/>
          </a:prstGeom>
          <a:noFill/>
        </p:spPr>
        <p:txBody>
          <a:bodyPr wrap="square" rtlCol="0">
            <a:spAutoFit/>
          </a:bodyPr>
          <a:lstStyle/>
          <a:p>
            <a:r>
              <a:rPr lang="el-GR" dirty="0" smtClean="0">
                <a:solidFill>
                  <a:schemeClr val="accent4">
                    <a:lumMod val="75000"/>
                  </a:schemeClr>
                </a:solidFill>
                <a:latin typeface="+mn-lt"/>
              </a:rPr>
              <a:t>Κινέζικα: δεν υπάρχουν κενά </a:t>
            </a:r>
            <a:endParaRPr lang="en-US" dirty="0">
              <a:solidFill>
                <a:schemeClr val="accent4">
                  <a:lumMod val="75000"/>
                </a:schemeClr>
              </a:solidFill>
              <a:latin typeface="+mn-lt"/>
            </a:endParaRPr>
          </a:p>
        </p:txBody>
      </p:sp>
    </p:spTree>
    <p:extLst>
      <p:ext uri="{BB962C8B-B14F-4D97-AF65-F5344CB8AC3E}">
        <p14:creationId xmlns:p14="http://schemas.microsoft.com/office/powerpoint/2010/main" val="3702614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23" name="Rectangle 1027"/>
          <p:cNvSpPr>
            <a:spLocks noGrp="1" noChangeArrowheads="1"/>
          </p:cNvSpPr>
          <p:nvPr>
            <p:ph type="body"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Τα Κινέζικα και τα Ιαπωνικά δεν έχουν κενούς χαρακτήρες ανάμεσα στις λέξεις</a:t>
            </a:r>
            <a:r>
              <a:rPr lang="en-US" dirty="0" smtClean="0">
                <a:ea typeface="ＭＳ Ｐゴシック" pitchFamily="34" charset="-128"/>
                <a:sym typeface="Symbol" pitchFamily="18" charset="2"/>
              </a:rPr>
              <a:t>:</a:t>
            </a:r>
          </a:p>
          <a:p>
            <a:pPr lvl="1" eaLnBrk="1" hangingPunct="1"/>
            <a:r>
              <a:rPr lang="ja-JP" altLang="en-US" dirty="0" smtClean="0">
                <a:ea typeface="ＭＳ Ｐゴシック" pitchFamily="34" charset="-128"/>
                <a:sym typeface="Symbol" pitchFamily="18" charset="2"/>
              </a:rPr>
              <a:t>莎拉波娃现在居住在美国东南部的佛罗里达。</a:t>
            </a: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26</a:t>
            </a:fld>
            <a:endParaRPr lang="en-US"/>
          </a:p>
        </p:txBody>
      </p:sp>
      <p:sp>
        <p:nvSpPr>
          <p:cNvPr id="2" name="TextBox 1"/>
          <p:cNvSpPr txBox="1"/>
          <p:nvPr/>
        </p:nvSpPr>
        <p:spPr>
          <a:xfrm>
            <a:off x="607282" y="3677490"/>
            <a:ext cx="6912768" cy="1261884"/>
          </a:xfrm>
          <a:prstGeom prst="rect">
            <a:avLst/>
          </a:prstGeom>
          <a:noFill/>
        </p:spPr>
        <p:txBody>
          <a:bodyPr wrap="square" rtlCol="0">
            <a:spAutoFit/>
          </a:bodyPr>
          <a:lstStyle/>
          <a:p>
            <a:r>
              <a:rPr lang="el-GR" sz="2800" dirty="0">
                <a:solidFill>
                  <a:schemeClr val="accent6">
                    <a:lumMod val="50000"/>
                  </a:schemeClr>
                </a:solidFill>
                <a:latin typeface="+mn-lt"/>
                <a:ea typeface="ＭＳ Ｐゴシック" pitchFamily="34" charset="-128"/>
                <a:cs typeface="ＭＳ Ｐゴシック" pitchFamily="-65" charset="-128"/>
              </a:rPr>
              <a:t>Χωρισμός σε λέξεις </a:t>
            </a:r>
            <a:r>
              <a:rPr lang="en-US" sz="2800" dirty="0">
                <a:solidFill>
                  <a:schemeClr val="accent6">
                    <a:lumMod val="50000"/>
                  </a:schemeClr>
                </a:solidFill>
                <a:latin typeface="+mn-lt"/>
                <a:ea typeface="ＭＳ Ｐゴシック" pitchFamily="34" charset="-128"/>
                <a:cs typeface="ＭＳ Ｐゴシック" pitchFamily="-65" charset="-128"/>
              </a:rPr>
              <a:t>(word segmentation)</a:t>
            </a:r>
          </a:p>
          <a:p>
            <a:pPr marL="457200" indent="-457200">
              <a:buFont typeface="Wingdings" panose="05000000000000000000" pitchFamily="2" charset="2"/>
              <a:buChar char="§"/>
            </a:pPr>
            <a:r>
              <a:rPr lang="el-GR" dirty="0">
                <a:solidFill>
                  <a:schemeClr val="tx1"/>
                </a:solidFill>
                <a:latin typeface="+mn-lt"/>
                <a:ea typeface="ＭＳ Ｐゴシック" pitchFamily="34" charset="-128"/>
                <a:cs typeface="ＭＳ Ｐゴシック" pitchFamily="-65" charset="-128"/>
              </a:rPr>
              <a:t>Διάφορες τεχνικές: χρήση λεξικού και ταίριασμα της μεγαλύτερης ακολουθίας, μηχανική μάθηση</a:t>
            </a:r>
            <a:endParaRPr lang="en-US" dirty="0">
              <a:solidFill>
                <a:schemeClr val="tx1"/>
              </a:solidFill>
              <a:latin typeface="+mn-lt"/>
              <a:ea typeface="ＭＳ Ｐゴシック" pitchFamily="34" charset="-128"/>
              <a:cs typeface="ＭＳ Ｐゴシック" pitchFamily="-65" charset="-128"/>
            </a:endParaRPr>
          </a:p>
        </p:txBody>
      </p:sp>
      <p:sp>
        <p:nvSpPr>
          <p:cNvPr id="7" name="TextBox 6"/>
          <p:cNvSpPr txBox="1"/>
          <p:nvPr/>
        </p:nvSpPr>
        <p:spPr>
          <a:xfrm>
            <a:off x="395536" y="5244485"/>
            <a:ext cx="8352928" cy="523220"/>
          </a:xfrm>
          <a:prstGeom prst="rect">
            <a:avLst/>
          </a:prstGeom>
          <a:noFill/>
        </p:spPr>
        <p:txBody>
          <a:bodyPr wrap="square" rtlCol="0">
            <a:spAutoFit/>
          </a:bodyPr>
          <a:lstStyle/>
          <a:p>
            <a:pPr lvl="1" eaLnBrk="1" hangingPunct="1"/>
            <a:r>
              <a:rPr lang="el-GR" sz="2800" dirty="0">
                <a:solidFill>
                  <a:schemeClr val="tx1"/>
                </a:solidFill>
                <a:latin typeface="+mn-lt"/>
                <a:ea typeface="ＭＳ Ｐゴシック" pitchFamily="34" charset="-128"/>
                <a:cs typeface="ＭＳ Ｐゴシック" pitchFamily="-65" charset="-128"/>
                <a:sym typeface="Symbol" pitchFamily="18" charset="2"/>
              </a:rPr>
              <a:t>Αλλά δεν υπάρχει πάντα μια μοναδική </a:t>
            </a:r>
            <a:r>
              <a:rPr lang="en-US" sz="2800" dirty="0">
                <a:solidFill>
                  <a:schemeClr val="tx1"/>
                </a:solidFill>
                <a:latin typeface="+mn-lt"/>
                <a:ea typeface="ＭＳ Ｐゴシック" pitchFamily="34" charset="-128"/>
                <a:cs typeface="ＭＳ Ｐゴシック" pitchFamily="-65" charset="-128"/>
                <a:sym typeface="Symbol" pitchFamily="18" charset="2"/>
              </a:rPr>
              <a:t>tokenization</a:t>
            </a:r>
            <a:r>
              <a:rPr lang="ja-JP" altLang="en-US" sz="2800" dirty="0">
                <a:solidFill>
                  <a:schemeClr val="tx1"/>
                </a:solidFill>
                <a:latin typeface="+mn-lt"/>
                <a:ea typeface="ＭＳ Ｐゴシック" pitchFamily="34" charset="-128"/>
                <a:cs typeface="ＭＳ Ｐゴシック" pitchFamily="-65" charset="-128"/>
                <a:sym typeface="Symbol" pitchFamily="18" charset="2"/>
              </a:rPr>
              <a:t> </a:t>
            </a:r>
            <a:endParaRPr lang="en-US" sz="2800" dirty="0">
              <a:solidFill>
                <a:schemeClr val="tx1"/>
              </a:solidFill>
              <a:latin typeface="+mn-lt"/>
              <a:ea typeface="ＭＳ Ｐゴシック" pitchFamily="34" charset="-128"/>
              <a:cs typeface="ＭＳ Ｐゴシック" pitchFamily="-65" charset="-128"/>
              <a:sym typeface="Symbol" pitchFamily="18" charset="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27</a:t>
            </a:fld>
            <a:endParaRPr lang="en-US"/>
          </a:p>
        </p:txBody>
      </p:sp>
      <p:sp>
        <p:nvSpPr>
          <p:cNvPr id="3" name="TextBox 2"/>
          <p:cNvSpPr txBox="1"/>
          <p:nvPr/>
        </p:nvSpPr>
        <p:spPr>
          <a:xfrm>
            <a:off x="899592" y="4725144"/>
            <a:ext cx="7056784" cy="840289"/>
          </a:xfrm>
          <a:prstGeom prst="rect">
            <a:avLst/>
          </a:prstGeom>
          <a:noFill/>
        </p:spPr>
        <p:txBody>
          <a:bodyPr wrap="square" rtlCol="0">
            <a:spAutoFit/>
          </a:bodyPr>
          <a:lstStyle/>
          <a:p>
            <a:r>
              <a:rPr lang="el-GR" dirty="0" smtClean="0">
                <a:solidFill>
                  <a:schemeClr val="accent4">
                    <a:lumMod val="75000"/>
                  </a:schemeClr>
                </a:solidFill>
                <a:latin typeface="+mn-lt"/>
              </a:rPr>
              <a:t>Κινέζικα: είτε ως ακολουθία δύο λέξεων </a:t>
            </a:r>
            <a:r>
              <a:rPr lang="en-US" dirty="0" smtClean="0">
                <a:solidFill>
                  <a:schemeClr val="accent4">
                    <a:lumMod val="75000"/>
                  </a:schemeClr>
                </a:solidFill>
                <a:latin typeface="+mn-lt"/>
              </a:rPr>
              <a:t>“and” </a:t>
            </a:r>
            <a:r>
              <a:rPr lang="el-GR" dirty="0" smtClean="0">
                <a:solidFill>
                  <a:schemeClr val="accent4">
                    <a:lumMod val="75000"/>
                  </a:schemeClr>
                </a:solidFill>
                <a:latin typeface="+mn-lt"/>
              </a:rPr>
              <a:t>και </a:t>
            </a:r>
            <a:r>
              <a:rPr lang="en-US" dirty="0" smtClean="0">
                <a:solidFill>
                  <a:schemeClr val="accent4">
                    <a:lumMod val="75000"/>
                  </a:schemeClr>
                </a:solidFill>
                <a:latin typeface="+mn-lt"/>
              </a:rPr>
              <a:t>“still” </a:t>
            </a:r>
            <a:r>
              <a:rPr lang="el-GR" dirty="0" smtClean="0">
                <a:solidFill>
                  <a:schemeClr val="accent4">
                    <a:lumMod val="75000"/>
                  </a:schemeClr>
                </a:solidFill>
                <a:latin typeface="+mn-lt"/>
              </a:rPr>
              <a:t>ή ως μια λέξη  </a:t>
            </a:r>
            <a:r>
              <a:rPr lang="en-US" dirty="0" smtClean="0">
                <a:solidFill>
                  <a:schemeClr val="accent4">
                    <a:lumMod val="75000"/>
                  </a:schemeClr>
                </a:solidFill>
                <a:latin typeface="+mn-lt"/>
              </a:rPr>
              <a:t>“monk” </a:t>
            </a:r>
            <a:endParaRPr lang="en-US" dirty="0">
              <a:solidFill>
                <a:schemeClr val="accent4">
                  <a:lumMod val="75000"/>
                </a:schemeClr>
              </a:solidFill>
              <a:latin typeface="+mn-lt"/>
            </a:endParaRPr>
          </a:p>
        </p:txBody>
      </p:sp>
      <p:pic>
        <p:nvPicPr>
          <p:cNvPr id="9" name="Picture 8" descr="224.png"/>
          <p:cNvPicPr>
            <a:picLocks noChangeAspect="1"/>
          </p:cNvPicPr>
          <p:nvPr/>
        </p:nvPicPr>
        <p:blipFill>
          <a:blip r:embed="rId2" cstate="print"/>
          <a:stretch>
            <a:fillRect/>
          </a:stretch>
        </p:blipFill>
        <p:spPr>
          <a:xfrm>
            <a:off x="642910" y="2071678"/>
            <a:ext cx="5203866" cy="2310899"/>
          </a:xfrm>
          <a:prstGeom prst="rect">
            <a:avLst/>
          </a:prstGeom>
        </p:spPr>
      </p:pic>
    </p:spTree>
    <p:extLst>
      <p:ext uri="{BB962C8B-B14F-4D97-AF65-F5344CB8AC3E}">
        <p14:creationId xmlns:p14="http://schemas.microsoft.com/office/powerpoint/2010/main" val="2664757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28</a:t>
            </a:fld>
            <a:endParaRPr lang="en-US"/>
          </a:p>
        </p:txBody>
      </p:sp>
      <p:sp>
        <p:nvSpPr>
          <p:cNvPr id="2" name="TextBox 1"/>
          <p:cNvSpPr txBox="1"/>
          <p:nvPr/>
        </p:nvSpPr>
        <p:spPr>
          <a:xfrm>
            <a:off x="395536" y="2492896"/>
            <a:ext cx="8280920" cy="1384995"/>
          </a:xfrm>
          <a:prstGeom prst="rect">
            <a:avLst/>
          </a:prstGeom>
          <a:noFill/>
        </p:spPr>
        <p:txBody>
          <a:bodyPr wrap="square" rtlCol="0">
            <a:spAutoFit/>
          </a:bodyPr>
          <a:lstStyle/>
          <a:p>
            <a:r>
              <a:rPr lang="el-GR" sz="2800" dirty="0" smtClean="0">
                <a:solidFill>
                  <a:schemeClr val="tx1"/>
                </a:solidFill>
                <a:latin typeface="+mn-lt"/>
                <a:ea typeface="ＭＳ Ｐゴシック" pitchFamily="34" charset="-128"/>
                <a:cs typeface="ＭＳ Ｐゴシック" pitchFamily="-65" charset="-128"/>
              </a:rPr>
              <a:t>Αντί για </a:t>
            </a:r>
            <a:r>
              <a:rPr lang="el-GR" sz="2800" dirty="0" err="1" smtClean="0">
                <a:solidFill>
                  <a:schemeClr val="tx1"/>
                </a:solidFill>
                <a:latin typeface="+mn-lt"/>
                <a:ea typeface="ＭＳ Ｐゴシック" pitchFamily="34" charset="-128"/>
                <a:cs typeface="ＭＳ Ｐゴシック" pitchFamily="-65" charset="-128"/>
              </a:rPr>
              <a:t>ευρετηριοποίηση</a:t>
            </a:r>
            <a:r>
              <a:rPr lang="el-GR" sz="2800" dirty="0" smtClean="0">
                <a:solidFill>
                  <a:schemeClr val="tx1"/>
                </a:solidFill>
                <a:latin typeface="+mn-lt"/>
                <a:ea typeface="ＭＳ Ｐゴシック" pitchFamily="34" charset="-128"/>
                <a:cs typeface="ＭＳ Ｐゴシック" pitchFamily="-65" charset="-128"/>
              </a:rPr>
              <a:t> σε επίπεδο λέξεων </a:t>
            </a:r>
            <a:r>
              <a:rPr lang="el-GR" sz="2800" dirty="0" err="1" smtClean="0">
                <a:solidFill>
                  <a:schemeClr val="tx1"/>
                </a:solidFill>
                <a:latin typeface="+mn-lt"/>
                <a:ea typeface="ＭＳ Ｐゴシック" pitchFamily="34" charset="-128"/>
                <a:cs typeface="ＭＳ Ｐゴシック" pitchFamily="-65" charset="-128"/>
              </a:rPr>
              <a:t>ευρετηριοποίηση</a:t>
            </a:r>
            <a:r>
              <a:rPr lang="el-GR" sz="2800" dirty="0" smtClean="0">
                <a:solidFill>
                  <a:schemeClr val="tx1"/>
                </a:solidFill>
                <a:latin typeface="+mn-lt"/>
                <a:ea typeface="ＭＳ Ｐゴシック" pitchFamily="34" charset="-128"/>
                <a:cs typeface="ＭＳ Ｐゴシック" pitchFamily="-65" charset="-128"/>
              </a:rPr>
              <a:t> </a:t>
            </a:r>
            <a:r>
              <a:rPr lang="el-GR" sz="2800" dirty="0" smtClean="0">
                <a:solidFill>
                  <a:schemeClr val="tx1"/>
                </a:solidFill>
                <a:latin typeface="+mn-lt"/>
                <a:ea typeface="ＭＳ Ｐゴシック" pitchFamily="34" charset="-128"/>
                <a:cs typeface="ＭＳ Ｐゴシック" pitchFamily="-65" charset="-128"/>
              </a:rPr>
              <a:t>όλων των </a:t>
            </a:r>
            <a:r>
              <a:rPr lang="el-GR" sz="2800" dirty="0" smtClean="0">
                <a:solidFill>
                  <a:schemeClr val="accent6">
                    <a:lumMod val="75000"/>
                  </a:schemeClr>
                </a:solidFill>
                <a:latin typeface="+mn-lt"/>
                <a:ea typeface="ＭＳ Ｐゴシック" pitchFamily="34" charset="-128"/>
                <a:cs typeface="ＭＳ Ｐゴシック" pitchFamily="-65" charset="-128"/>
              </a:rPr>
              <a:t>ακολουθιών </a:t>
            </a:r>
            <a:r>
              <a:rPr lang="en-US" sz="2800" dirty="0" smtClean="0">
                <a:solidFill>
                  <a:schemeClr val="accent6">
                    <a:lumMod val="75000"/>
                  </a:schemeClr>
                </a:solidFill>
                <a:latin typeface="+mn-lt"/>
                <a:ea typeface="ＭＳ Ｐゴシック" pitchFamily="34" charset="-128"/>
                <a:cs typeface="ＭＳ Ｐゴシック" pitchFamily="-65" charset="-128"/>
              </a:rPr>
              <a:t>k-</a:t>
            </a:r>
            <a:r>
              <a:rPr lang="el-GR" sz="2800" dirty="0" smtClean="0">
                <a:solidFill>
                  <a:schemeClr val="accent6">
                    <a:lumMod val="75000"/>
                  </a:schemeClr>
                </a:solidFill>
                <a:latin typeface="+mn-lt"/>
                <a:ea typeface="ＭＳ Ｐゴシック" pitchFamily="34" charset="-128"/>
                <a:cs typeface="ＭＳ Ｐゴシック" pitchFamily="-65" charset="-128"/>
              </a:rPr>
              <a:t>χαρακτήρων </a:t>
            </a:r>
            <a:r>
              <a:rPr lang="en-US" sz="2800" dirty="0" smtClean="0">
                <a:solidFill>
                  <a:schemeClr val="tx1"/>
                </a:solidFill>
                <a:latin typeface="+mn-lt"/>
                <a:ea typeface="ＭＳ Ｐゴシック" pitchFamily="34" charset="-128"/>
                <a:cs typeface="ＭＳ Ｐゴシック" pitchFamily="-65" charset="-128"/>
              </a:rPr>
              <a:t>(</a:t>
            </a:r>
            <a:r>
              <a:rPr lang="en-US" sz="2800" dirty="0" smtClean="0">
                <a:solidFill>
                  <a:schemeClr val="tx1"/>
                </a:solidFill>
                <a:latin typeface="+mn-lt"/>
                <a:ea typeface="ＭＳ Ｐゴシック" pitchFamily="34" charset="-128"/>
                <a:cs typeface="ＭＳ Ｐゴシック" pitchFamily="-65" charset="-128"/>
              </a:rPr>
              <a:t>k-grams)</a:t>
            </a:r>
            <a:endParaRPr lang="en-US" sz="2800" dirty="0" smtClean="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3201479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23" name="Rectangle 1027"/>
          <p:cNvSpPr>
            <a:spLocks noGrp="1" noChangeArrowheads="1"/>
          </p:cNvSpPr>
          <p:nvPr>
            <p:ph type="body" idx="1"/>
          </p:nvPr>
        </p:nvSpPr>
        <p:spPr>
          <a:xfrm>
            <a:off x="533400" y="1676400"/>
            <a:ext cx="7772400" cy="4876800"/>
          </a:xfrm>
        </p:spPr>
        <p:txBody>
          <a:bodyPr/>
          <a:lstStyle/>
          <a:p>
            <a:pPr eaLnBrk="1" hangingPunct="1"/>
            <a:r>
              <a:rPr lang="el-GR" dirty="0" smtClean="0">
                <a:ea typeface="ＭＳ Ｐゴシック" pitchFamily="34" charset="-128"/>
                <a:sym typeface="Symbol" pitchFamily="18" charset="2"/>
              </a:rPr>
              <a:t>Ακόμα πιο δύσκολο στα Ιαπωνικά, ανάμιξη πολλαπλών αλφάβητων</a:t>
            </a:r>
            <a:endParaRPr lang="en-US" dirty="0" smtClean="0">
              <a:ea typeface="ＭＳ Ｐゴシック" pitchFamily="34" charset="-128"/>
              <a:sym typeface="Symbol" pitchFamily="18" charset="2"/>
            </a:endParaRPr>
          </a:p>
          <a:p>
            <a:pPr lvl="1" eaLnBrk="1" hangingPunct="1"/>
            <a:r>
              <a:rPr lang="el-GR" dirty="0" smtClean="0">
                <a:ea typeface="ＭＳ Ｐゴシック" pitchFamily="34" charset="-128"/>
                <a:sym typeface="Symbol" pitchFamily="18" charset="2"/>
              </a:rPr>
              <a:t>Ημερομηνίες</a:t>
            </a:r>
            <a:r>
              <a:rPr lang="en-US" dirty="0" smtClean="0">
                <a:ea typeface="ＭＳ Ｐゴシック" pitchFamily="34" charset="-128"/>
                <a:sym typeface="Symbol" pitchFamily="18" charset="2"/>
              </a:rPr>
              <a:t>/</a:t>
            </a:r>
            <a:r>
              <a:rPr lang="el-GR" dirty="0" smtClean="0">
                <a:ea typeface="ＭＳ Ｐゴシック" pitchFamily="34" charset="-128"/>
                <a:sym typeface="Symbol" pitchFamily="18" charset="2"/>
              </a:rPr>
              <a:t>ποσά</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σε πολλά </a:t>
            </a:r>
            <a:r>
              <a:rPr lang="en-US" dirty="0" smtClean="0">
                <a:ea typeface="ＭＳ Ｐゴシック" pitchFamily="34" charset="-128"/>
                <a:sym typeface="Symbol" pitchFamily="18" charset="2"/>
              </a:rPr>
              <a:t>formats</a:t>
            </a:r>
          </a:p>
        </p:txBody>
      </p:sp>
      <p:sp>
        <p:nvSpPr>
          <p:cNvPr id="30724" name="Text Box 1037"/>
          <p:cNvSpPr txBox="1">
            <a:spLocks noChangeArrowheads="1"/>
          </p:cNvSpPr>
          <p:nvPr/>
        </p:nvSpPr>
        <p:spPr bwMode="auto">
          <a:xfrm>
            <a:off x="143669" y="3895725"/>
            <a:ext cx="8888413" cy="412750"/>
          </a:xfrm>
          <a:prstGeom prst="rect">
            <a:avLst/>
          </a:prstGeom>
          <a:noFill/>
          <a:ln w="9525">
            <a:noFill/>
            <a:miter lim="800000"/>
            <a:headEnd/>
            <a:tailEnd/>
          </a:ln>
        </p:spPr>
        <p:txBody>
          <a:bodyPr wrap="none">
            <a:spAutoFit/>
          </a:bodyPr>
          <a:lstStyle/>
          <a:p>
            <a:pPr lvl="1">
              <a:spcBef>
                <a:spcPct val="20000"/>
              </a:spcBef>
              <a:buClr>
                <a:schemeClr val="tx1"/>
              </a:buClr>
              <a:buSzPct val="55000"/>
              <a:buFont typeface="Wingdings" pitchFamily="2" charset="2"/>
              <a:buNone/>
            </a:pPr>
            <a:r>
              <a:rPr lang="ja-JP" altLang="en-US" sz="2100" b="1" i="1">
                <a:latin typeface="Tahoma" pitchFamily="34" charset="0"/>
                <a:ea typeface="ＭＳ Ｐゴシック" pitchFamily="34" charset="-128"/>
              </a:rPr>
              <a:t>フ</a:t>
            </a:r>
            <a:r>
              <a:rPr lang="ja-JP" altLang="en-US" sz="2100" b="1" i="1">
                <a:solidFill>
                  <a:schemeClr val="accent1">
                    <a:lumMod val="75000"/>
                  </a:schemeClr>
                </a:solidFill>
                <a:latin typeface="Tahoma" pitchFamily="34" charset="0"/>
                <a:ea typeface="ＭＳ Ｐゴシック" pitchFamily="34" charset="-128"/>
              </a:rPr>
              <a:t>ォーチュン</a:t>
            </a:r>
            <a:r>
              <a:rPr lang="en-US" altLang="ja-JP" sz="2100" b="1" i="1" dirty="0">
                <a:solidFill>
                  <a:schemeClr val="accent1">
                    <a:lumMod val="75000"/>
                  </a:schemeClr>
                </a:solidFill>
                <a:latin typeface="Tahoma" pitchFamily="34" charset="0"/>
                <a:ea typeface="ＭＳ Ｐゴシック" pitchFamily="34" charset="-128"/>
              </a:rPr>
              <a:t>500</a:t>
            </a:r>
            <a:r>
              <a:rPr lang="ja-JP" altLang="en-US" sz="2100" b="1" i="1">
                <a:solidFill>
                  <a:schemeClr val="accent1">
                    <a:lumMod val="75000"/>
                  </a:schemeClr>
                </a:solidFill>
                <a:latin typeface="Tahoma" pitchFamily="34" charset="0"/>
                <a:ea typeface="ＭＳ Ｐゴシック" pitchFamily="34" charset="-128"/>
              </a:rPr>
              <a:t>社は情報不足のため時間あた</a:t>
            </a:r>
            <a:r>
              <a:rPr lang="en-US" altLang="ja-JP" sz="2100" b="1" i="1" dirty="0">
                <a:solidFill>
                  <a:schemeClr val="accent1">
                    <a:lumMod val="75000"/>
                  </a:schemeClr>
                </a:solidFill>
                <a:latin typeface="Tahoma" pitchFamily="34" charset="0"/>
                <a:ea typeface="ＭＳ Ｐゴシック" pitchFamily="34" charset="-128"/>
              </a:rPr>
              <a:t>$500K(</a:t>
            </a:r>
            <a:r>
              <a:rPr lang="ja-JP" altLang="en-US" sz="2100" b="1" i="1">
                <a:solidFill>
                  <a:schemeClr val="accent1">
                    <a:lumMod val="75000"/>
                  </a:schemeClr>
                </a:solidFill>
                <a:latin typeface="Tahoma" pitchFamily="34" charset="0"/>
                <a:ea typeface="ＭＳ Ｐゴシック" pitchFamily="34" charset="-128"/>
              </a:rPr>
              <a:t>約</a:t>
            </a:r>
            <a:r>
              <a:rPr lang="en-US" altLang="ja-JP" sz="2100" b="1" i="1" dirty="0">
                <a:solidFill>
                  <a:schemeClr val="accent1">
                    <a:lumMod val="75000"/>
                  </a:schemeClr>
                </a:solidFill>
                <a:latin typeface="Tahoma" pitchFamily="34" charset="0"/>
                <a:ea typeface="ＭＳ Ｐゴシック" pitchFamily="34" charset="-128"/>
              </a:rPr>
              <a:t>6,000</a:t>
            </a:r>
            <a:r>
              <a:rPr lang="ja-JP" altLang="en-US" sz="2100" b="1" i="1">
                <a:solidFill>
                  <a:schemeClr val="accent1">
                    <a:lumMod val="75000"/>
                  </a:schemeClr>
                </a:solidFill>
                <a:latin typeface="Tahoma" pitchFamily="34" charset="0"/>
                <a:ea typeface="ＭＳ Ｐゴシック" pitchFamily="34" charset="-128"/>
              </a:rPr>
              <a:t>万円</a:t>
            </a:r>
            <a:r>
              <a:rPr lang="en-US" altLang="ja-JP" sz="2100" b="1" i="1" dirty="0">
                <a:solidFill>
                  <a:schemeClr val="accent1">
                    <a:lumMod val="75000"/>
                  </a:schemeClr>
                </a:solidFill>
                <a:latin typeface="Tahoma" pitchFamily="34" charset="0"/>
                <a:ea typeface="ＭＳ Ｐゴシック" pitchFamily="34" charset="-128"/>
              </a:rPr>
              <a:t>)</a:t>
            </a:r>
            <a:endParaRPr lang="en-US" b="1" i="1" dirty="0">
              <a:solidFill>
                <a:schemeClr val="accent1">
                  <a:lumMod val="75000"/>
                </a:schemeClr>
              </a:solidFill>
            </a:endParaRPr>
          </a:p>
        </p:txBody>
      </p:sp>
      <p:grpSp>
        <p:nvGrpSpPr>
          <p:cNvPr id="2" name="Group 1032"/>
          <p:cNvGrpSpPr>
            <a:grpSpLocks/>
          </p:cNvGrpSpPr>
          <p:nvPr/>
        </p:nvGrpSpPr>
        <p:grpSpPr bwMode="auto">
          <a:xfrm>
            <a:off x="1439069" y="4505325"/>
            <a:ext cx="5726113" cy="457200"/>
            <a:chOff x="422" y="3792"/>
            <a:chExt cx="3607" cy="288"/>
          </a:xfrm>
        </p:grpSpPr>
        <p:sp>
          <p:nvSpPr>
            <p:cNvPr id="30740" name="Text Box 1028"/>
            <p:cNvSpPr txBox="1">
              <a:spLocks noChangeArrowheads="1"/>
            </p:cNvSpPr>
            <p:nvPr/>
          </p:nvSpPr>
          <p:spPr bwMode="auto">
            <a:xfrm>
              <a:off x="422" y="3792"/>
              <a:ext cx="968" cy="288"/>
            </a:xfrm>
            <a:prstGeom prst="rect">
              <a:avLst/>
            </a:prstGeom>
            <a:solidFill>
              <a:schemeClr val="accent1">
                <a:alpha val="50195"/>
              </a:schemeClr>
            </a:solidFill>
            <a:ln w="9525">
              <a:noFill/>
              <a:miter lim="800000"/>
              <a:headEnd/>
              <a:tailEnd/>
            </a:ln>
          </p:spPr>
          <p:txBody>
            <a:bodyPr wrap="none">
              <a:spAutoFit/>
            </a:bodyPr>
            <a:lstStyle/>
            <a:p>
              <a:r>
                <a:rPr lang="en-US"/>
                <a:t>Katakana</a:t>
              </a:r>
            </a:p>
          </p:txBody>
        </p:sp>
        <p:sp>
          <p:nvSpPr>
            <p:cNvPr id="30741" name="Text Box 1029"/>
            <p:cNvSpPr txBox="1">
              <a:spLocks noChangeArrowheads="1"/>
            </p:cNvSpPr>
            <p:nvPr/>
          </p:nvSpPr>
          <p:spPr bwMode="auto">
            <a:xfrm>
              <a:off x="1499" y="3792"/>
              <a:ext cx="949" cy="288"/>
            </a:xfrm>
            <a:prstGeom prst="rect">
              <a:avLst/>
            </a:prstGeom>
            <a:solidFill>
              <a:schemeClr val="accent1">
                <a:alpha val="50195"/>
              </a:schemeClr>
            </a:solidFill>
            <a:ln w="9525">
              <a:noFill/>
              <a:miter lim="800000"/>
              <a:headEnd/>
              <a:tailEnd/>
            </a:ln>
          </p:spPr>
          <p:txBody>
            <a:bodyPr wrap="none">
              <a:spAutoFit/>
            </a:bodyPr>
            <a:lstStyle/>
            <a:p>
              <a:r>
                <a:rPr lang="en-US"/>
                <a:t>Hiragana</a:t>
              </a:r>
            </a:p>
          </p:txBody>
        </p:sp>
        <p:sp>
          <p:nvSpPr>
            <p:cNvPr id="30742" name="Text Box 1030"/>
            <p:cNvSpPr txBox="1">
              <a:spLocks noChangeArrowheads="1"/>
            </p:cNvSpPr>
            <p:nvPr/>
          </p:nvSpPr>
          <p:spPr bwMode="auto">
            <a:xfrm>
              <a:off x="2603" y="3792"/>
              <a:ext cx="580" cy="288"/>
            </a:xfrm>
            <a:prstGeom prst="rect">
              <a:avLst/>
            </a:prstGeom>
            <a:solidFill>
              <a:schemeClr val="accent1">
                <a:alpha val="50195"/>
              </a:schemeClr>
            </a:solidFill>
            <a:ln w="9525">
              <a:noFill/>
              <a:miter lim="800000"/>
              <a:headEnd/>
              <a:tailEnd/>
            </a:ln>
          </p:spPr>
          <p:txBody>
            <a:bodyPr wrap="none">
              <a:spAutoFit/>
            </a:bodyPr>
            <a:lstStyle/>
            <a:p>
              <a:r>
                <a:rPr lang="en-US"/>
                <a:t>Kanji</a:t>
              </a:r>
            </a:p>
          </p:txBody>
        </p:sp>
        <p:sp>
          <p:nvSpPr>
            <p:cNvPr id="30743" name="Text Box 1031"/>
            <p:cNvSpPr txBox="1">
              <a:spLocks noChangeArrowheads="1"/>
            </p:cNvSpPr>
            <p:nvPr/>
          </p:nvSpPr>
          <p:spPr bwMode="auto">
            <a:xfrm>
              <a:off x="3275" y="3792"/>
              <a:ext cx="754" cy="288"/>
            </a:xfrm>
            <a:prstGeom prst="rect">
              <a:avLst/>
            </a:prstGeom>
            <a:solidFill>
              <a:schemeClr val="accent1">
                <a:alpha val="50195"/>
              </a:schemeClr>
            </a:solidFill>
            <a:ln w="9525">
              <a:noFill/>
              <a:miter lim="800000"/>
              <a:headEnd/>
              <a:tailEnd/>
            </a:ln>
          </p:spPr>
          <p:txBody>
            <a:bodyPr wrap="none">
              <a:spAutoFit/>
            </a:bodyPr>
            <a:lstStyle/>
            <a:p>
              <a:r>
                <a:rPr lang="en-US"/>
                <a:t>Romaji</a:t>
              </a:r>
            </a:p>
          </p:txBody>
        </p:sp>
      </p:grpSp>
      <p:sp>
        <p:nvSpPr>
          <p:cNvPr id="30726" name="Rectangle 1040"/>
          <p:cNvSpPr>
            <a:spLocks noChangeArrowheads="1"/>
          </p:cNvSpPr>
          <p:nvPr/>
        </p:nvSpPr>
        <p:spPr bwMode="auto">
          <a:xfrm>
            <a:off x="600869" y="3895725"/>
            <a:ext cx="1447800" cy="461963"/>
          </a:xfrm>
          <a:prstGeom prst="rect">
            <a:avLst/>
          </a:prstGeom>
          <a:noFill/>
          <a:ln w="9525">
            <a:solidFill>
              <a:schemeClr val="tx1"/>
            </a:solidFill>
            <a:miter lim="800000"/>
            <a:headEnd/>
            <a:tailEnd/>
          </a:ln>
        </p:spPr>
        <p:txBody>
          <a:bodyPr anchor="ctr">
            <a:spAutoFit/>
          </a:bodyPr>
          <a:lstStyle/>
          <a:p>
            <a:endParaRPr lang="el-GR" dirty="0">
              <a:solidFill>
                <a:schemeClr val="accent1">
                  <a:lumMod val="75000"/>
                </a:schemeClr>
              </a:solidFill>
            </a:endParaRPr>
          </a:p>
        </p:txBody>
      </p:sp>
      <p:cxnSp>
        <p:nvCxnSpPr>
          <p:cNvPr id="30727" name="AutoShape 1041"/>
          <p:cNvCxnSpPr>
            <a:cxnSpLocks noChangeShapeType="1"/>
            <a:stCxn id="30740" idx="0"/>
            <a:endCxn id="30726" idx="2"/>
          </p:cNvCxnSpPr>
          <p:nvPr/>
        </p:nvCxnSpPr>
        <p:spPr bwMode="auto">
          <a:xfrm rot="16200000" flipV="1">
            <a:off x="1692275" y="3990182"/>
            <a:ext cx="147637" cy="882650"/>
          </a:xfrm>
          <a:prstGeom prst="straightConnector1">
            <a:avLst/>
          </a:prstGeom>
          <a:noFill/>
          <a:ln w="9525">
            <a:solidFill>
              <a:schemeClr val="tx1"/>
            </a:solidFill>
            <a:miter lim="800000"/>
            <a:headEnd/>
            <a:tailEnd type="triangle" w="med" len="med"/>
          </a:ln>
        </p:spPr>
      </p:cxnSp>
      <p:sp>
        <p:nvSpPr>
          <p:cNvPr id="30728" name="Rectangle 1044"/>
          <p:cNvSpPr>
            <a:spLocks noChangeArrowheads="1"/>
          </p:cNvSpPr>
          <p:nvPr/>
        </p:nvSpPr>
        <p:spPr bwMode="auto">
          <a:xfrm>
            <a:off x="4182269" y="3895725"/>
            <a:ext cx="7620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29" name="AutoShape 1045"/>
          <p:cNvCxnSpPr>
            <a:cxnSpLocks noChangeShapeType="1"/>
            <a:stCxn id="30741" idx="0"/>
            <a:endCxn id="30728" idx="2"/>
          </p:cNvCxnSpPr>
          <p:nvPr/>
        </p:nvCxnSpPr>
        <p:spPr bwMode="auto">
          <a:xfrm rot="5400000" flipH="1" flipV="1">
            <a:off x="4159250" y="4101307"/>
            <a:ext cx="147637" cy="660400"/>
          </a:xfrm>
          <a:prstGeom prst="straightConnector1">
            <a:avLst/>
          </a:prstGeom>
          <a:noFill/>
          <a:ln w="9525">
            <a:solidFill>
              <a:schemeClr val="tx1"/>
            </a:solidFill>
            <a:miter lim="800000"/>
            <a:headEnd/>
            <a:tailEnd type="triangle" w="med" len="med"/>
          </a:ln>
        </p:spPr>
      </p:cxnSp>
      <p:sp>
        <p:nvSpPr>
          <p:cNvPr id="30730" name="Rectangle 1046"/>
          <p:cNvSpPr>
            <a:spLocks noChangeArrowheads="1"/>
          </p:cNvSpPr>
          <p:nvPr/>
        </p:nvSpPr>
        <p:spPr bwMode="auto">
          <a:xfrm>
            <a:off x="4944269" y="3895725"/>
            <a:ext cx="609600" cy="461963"/>
          </a:xfrm>
          <a:prstGeom prst="rect">
            <a:avLst/>
          </a:prstGeom>
          <a:noFill/>
          <a:ln w="9525">
            <a:solidFill>
              <a:schemeClr val="tx1"/>
            </a:solidFill>
            <a:miter lim="800000"/>
            <a:headEnd/>
            <a:tailEnd/>
          </a:ln>
        </p:spPr>
        <p:txBody>
          <a:bodyPr anchor="ctr">
            <a:spAutoFit/>
          </a:bodyPr>
          <a:lstStyle/>
          <a:p>
            <a:endParaRPr lang="el-GR"/>
          </a:p>
        </p:txBody>
      </p:sp>
      <p:cxnSp>
        <p:nvCxnSpPr>
          <p:cNvPr id="30731" name="AutoShape 1047"/>
          <p:cNvCxnSpPr>
            <a:cxnSpLocks noChangeShapeType="1"/>
            <a:stCxn id="30742" idx="0"/>
            <a:endCxn id="30730" idx="2"/>
          </p:cNvCxnSpPr>
          <p:nvPr/>
        </p:nvCxnSpPr>
        <p:spPr bwMode="auto">
          <a:xfrm rot="16200000" flipV="1">
            <a:off x="5231607" y="4375150"/>
            <a:ext cx="147637" cy="112713"/>
          </a:xfrm>
          <a:prstGeom prst="straightConnector1">
            <a:avLst/>
          </a:prstGeom>
          <a:noFill/>
          <a:ln w="9525">
            <a:solidFill>
              <a:schemeClr val="tx1"/>
            </a:solidFill>
            <a:miter lim="800000"/>
            <a:headEnd/>
            <a:tailEnd type="triangle" w="med" len="med"/>
          </a:ln>
        </p:spPr>
      </p:cxnSp>
      <p:sp>
        <p:nvSpPr>
          <p:cNvPr id="30732" name="Rectangle 1048"/>
          <p:cNvSpPr>
            <a:spLocks noChangeArrowheads="1"/>
          </p:cNvSpPr>
          <p:nvPr/>
        </p:nvSpPr>
        <p:spPr bwMode="auto">
          <a:xfrm>
            <a:off x="6696869" y="3895725"/>
            <a:ext cx="228600" cy="381000"/>
          </a:xfrm>
          <a:prstGeom prst="rect">
            <a:avLst/>
          </a:prstGeom>
          <a:noFill/>
          <a:ln w="9525">
            <a:solidFill>
              <a:schemeClr val="tx1"/>
            </a:solidFill>
            <a:miter lim="800000"/>
            <a:headEnd/>
            <a:tailEnd/>
          </a:ln>
        </p:spPr>
        <p:txBody>
          <a:bodyPr anchor="ctr">
            <a:spAutoFit/>
          </a:bodyPr>
          <a:lstStyle/>
          <a:p>
            <a:endParaRPr lang="el-GR"/>
          </a:p>
        </p:txBody>
      </p:sp>
      <p:cxnSp>
        <p:nvCxnSpPr>
          <p:cNvPr id="30733" name="AutoShape 1049"/>
          <p:cNvCxnSpPr>
            <a:cxnSpLocks noChangeShapeType="1"/>
            <a:stCxn id="30743" idx="0"/>
            <a:endCxn id="30732" idx="2"/>
          </p:cNvCxnSpPr>
          <p:nvPr/>
        </p:nvCxnSpPr>
        <p:spPr bwMode="auto">
          <a:xfrm rot="5400000" flipH="1" flipV="1">
            <a:off x="6574632" y="4268787"/>
            <a:ext cx="228600" cy="244475"/>
          </a:xfrm>
          <a:prstGeom prst="straightConnector1">
            <a:avLst/>
          </a:prstGeom>
          <a:noFill/>
          <a:ln w="9525">
            <a:solidFill>
              <a:schemeClr val="tx1"/>
            </a:solidFill>
            <a:miter lim="800000"/>
            <a:headEnd/>
            <a:tailEnd type="triangle" w="med" len="med"/>
          </a:ln>
        </p:spPr>
      </p:cxnSp>
      <p:sp>
        <p:nvSpPr>
          <p:cNvPr id="30734" name="Text Box 1051"/>
          <p:cNvSpPr txBox="1">
            <a:spLocks noChangeArrowheads="1"/>
          </p:cNvSpPr>
          <p:nvPr/>
        </p:nvSpPr>
        <p:spPr bwMode="auto">
          <a:xfrm>
            <a:off x="419291" y="5675118"/>
            <a:ext cx="8652177" cy="461665"/>
          </a:xfrm>
          <a:prstGeom prst="rect">
            <a:avLst/>
          </a:prstGeom>
          <a:noFill/>
          <a:ln w="9525">
            <a:noFill/>
            <a:miter lim="800000"/>
            <a:headEnd/>
            <a:tailEnd/>
          </a:ln>
        </p:spPr>
        <p:txBody>
          <a:bodyPr wrap="square">
            <a:spAutoFit/>
          </a:bodyPr>
          <a:lstStyle/>
          <a:p>
            <a:r>
              <a:rPr lang="el-GR" dirty="0" smtClean="0">
                <a:solidFill>
                  <a:schemeClr val="tx1"/>
                </a:solidFill>
                <a:latin typeface="+mn-lt"/>
              </a:rPr>
              <a:t>Ο χρήστης μπορεί να διατυπώσει την ερώτηση μόνο σε </a:t>
            </a:r>
            <a:r>
              <a:rPr lang="en-US" dirty="0" smtClean="0">
                <a:solidFill>
                  <a:schemeClr val="tx1"/>
                </a:solidFill>
                <a:latin typeface="+mn-lt"/>
              </a:rPr>
              <a:t>hiragana</a:t>
            </a:r>
            <a:r>
              <a:rPr lang="en-US" dirty="0">
                <a:solidFill>
                  <a:schemeClr val="tx1"/>
                </a:solidFill>
                <a:latin typeface="+mn-lt"/>
              </a:rPr>
              <a:t>!</a:t>
            </a:r>
          </a:p>
        </p:txBody>
      </p:sp>
      <p:grpSp>
        <p:nvGrpSpPr>
          <p:cNvPr id="3" name="Group 1055"/>
          <p:cNvGrpSpPr>
            <a:grpSpLocks/>
          </p:cNvGrpSpPr>
          <p:nvPr/>
        </p:nvGrpSpPr>
        <p:grpSpPr bwMode="auto">
          <a:xfrm>
            <a:off x="6315869" y="3743325"/>
            <a:ext cx="1447800" cy="228600"/>
            <a:chOff x="4176" y="3168"/>
            <a:chExt cx="912" cy="144"/>
          </a:xfrm>
        </p:grpSpPr>
        <p:sp>
          <p:nvSpPr>
            <p:cNvPr id="30738" name="Line 1053"/>
            <p:cNvSpPr>
              <a:spLocks noChangeShapeType="1"/>
            </p:cNvSpPr>
            <p:nvPr/>
          </p:nvSpPr>
          <p:spPr bwMode="auto">
            <a:xfrm>
              <a:off x="4176" y="3168"/>
              <a:ext cx="0" cy="144"/>
            </a:xfrm>
            <a:prstGeom prst="line">
              <a:avLst/>
            </a:prstGeom>
            <a:noFill/>
            <a:ln w="9525">
              <a:solidFill>
                <a:schemeClr val="tx1"/>
              </a:solidFill>
              <a:miter lim="800000"/>
              <a:headEnd/>
              <a:tailEnd type="triangle" w="med" len="med"/>
            </a:ln>
          </p:spPr>
          <p:txBody>
            <a:bodyPr wrap="none">
              <a:spAutoFit/>
            </a:bodyPr>
            <a:lstStyle/>
            <a:p>
              <a:endParaRPr lang="el-GR"/>
            </a:p>
          </p:txBody>
        </p:sp>
        <p:sp>
          <p:nvSpPr>
            <p:cNvPr id="30739" name="Line 1054"/>
            <p:cNvSpPr>
              <a:spLocks noChangeShapeType="1"/>
            </p:cNvSpPr>
            <p:nvPr/>
          </p:nvSpPr>
          <p:spPr bwMode="auto">
            <a:xfrm>
              <a:off x="4176" y="3168"/>
              <a:ext cx="912" cy="144"/>
            </a:xfrm>
            <a:prstGeom prst="line">
              <a:avLst/>
            </a:prstGeom>
            <a:noFill/>
            <a:ln w="9525">
              <a:solidFill>
                <a:schemeClr val="tx1"/>
              </a:solidFill>
              <a:miter lim="800000"/>
              <a:headEnd/>
              <a:tailEnd type="triangle" w="med" len="med"/>
            </a:ln>
          </p:spPr>
          <p:txBody>
            <a:bodyPr wrap="none">
              <a:spAutoFit/>
            </a:bodyPr>
            <a:lstStyle/>
            <a:p>
              <a:endParaRPr lang="el-GR"/>
            </a:p>
          </p:txBody>
        </p:sp>
      </p:gr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29</a:t>
            </a:fld>
            <a:endParaRPr lang="en-US"/>
          </a:p>
        </p:txBody>
      </p:sp>
    </p:spTree>
    <p:extLst>
      <p:ext uri="{BB962C8B-B14F-4D97-AF65-F5344CB8AC3E}">
        <p14:creationId xmlns:p14="http://schemas.microsoft.com/office/powerpoint/2010/main" val="3775026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dirty="0" smtClean="0">
                <a:ea typeface="ＭＳ Ｐゴシック" pitchFamily="34" charset="-128"/>
              </a:rPr>
              <a:t>Βασικά Βήματα</a:t>
            </a:r>
            <a:endParaRPr lang="en-US" dirty="0" smtClean="0">
              <a:ea typeface="ＭＳ Ｐゴシック" pitchFamily="34" charset="-128"/>
            </a:endParaRPr>
          </a:p>
        </p:txBody>
      </p:sp>
      <p:sp>
        <p:nvSpPr>
          <p:cNvPr id="19459" name="Rectangle 3"/>
          <p:cNvSpPr>
            <a:spLocks noGrp="1" noChangeArrowheads="1"/>
          </p:cNvSpPr>
          <p:nvPr>
            <p:ph type="body" idx="1"/>
          </p:nvPr>
        </p:nvSpPr>
        <p:spPr>
          <a:xfrm>
            <a:off x="539552" y="1844824"/>
            <a:ext cx="7566115" cy="2836912"/>
          </a:xfrm>
        </p:spPr>
        <p:txBody>
          <a:bodyPr>
            <a:noAutofit/>
          </a:bodyPr>
          <a:lstStyle/>
          <a:p>
            <a:pPr eaLnBrk="1" hangingPunct="1"/>
            <a:r>
              <a:rPr lang="el-GR" sz="3600" dirty="0" smtClean="0">
                <a:ea typeface="ＭＳ Ｐゴシック" pitchFamily="34" charset="-128"/>
              </a:rPr>
              <a:t>Συλλογή </a:t>
            </a:r>
            <a:r>
              <a:rPr lang="el-GR" sz="3600" dirty="0" smtClean="0">
                <a:ea typeface="ＭＳ Ｐゴシック" pitchFamily="34" charset="-128"/>
              </a:rPr>
              <a:t>δεδομένων</a:t>
            </a:r>
            <a:endParaRPr lang="el-GR" sz="3600" dirty="0" smtClean="0">
              <a:ea typeface="ＭＳ Ｐゴシック" pitchFamily="34" charset="-128"/>
            </a:endParaRPr>
          </a:p>
          <a:p>
            <a:pPr eaLnBrk="1" hangingPunct="1"/>
            <a:r>
              <a:rPr lang="el-GR" sz="3600" dirty="0" smtClean="0">
                <a:ea typeface="ＭＳ Ｐゴシック" pitchFamily="34" charset="-128"/>
              </a:rPr>
              <a:t>Ανάγκη πληροφόρησης, ερώτημα</a:t>
            </a:r>
          </a:p>
          <a:p>
            <a:pPr eaLnBrk="1" hangingPunct="1"/>
            <a:r>
              <a:rPr lang="el-GR" sz="3600" dirty="0" smtClean="0">
                <a:ea typeface="ＭＳ Ｐゴシック" pitchFamily="34" charset="-128"/>
              </a:rPr>
              <a:t>Μοντέλο </a:t>
            </a:r>
            <a:r>
              <a:rPr lang="en-US" sz="3600" dirty="0" smtClean="0">
                <a:ea typeface="ＭＳ Ｐゴシック" pitchFamily="34" charset="-128"/>
              </a:rPr>
              <a:t>(</a:t>
            </a:r>
            <a:r>
              <a:rPr lang="el-GR" sz="3600" dirty="0" smtClean="0">
                <a:ea typeface="ＭＳ Ｐゴシック" pitchFamily="34" charset="-128"/>
              </a:rPr>
              <a:t>πχ </a:t>
            </a:r>
            <a:r>
              <a:rPr lang="en-US" sz="3600" dirty="0" smtClean="0">
                <a:ea typeface="ＭＳ Ｐゴシック" pitchFamily="34" charset="-128"/>
              </a:rPr>
              <a:t>Boolean) – </a:t>
            </a:r>
            <a:r>
              <a:rPr lang="el-GR" sz="3600" dirty="0" smtClean="0">
                <a:ea typeface="ＭＳ Ｐゴシック" pitchFamily="34" charset="-128"/>
              </a:rPr>
              <a:t>διαβάθμιση</a:t>
            </a:r>
          </a:p>
          <a:p>
            <a:pPr eaLnBrk="1" hangingPunct="1"/>
            <a:r>
              <a:rPr lang="el-GR" sz="3600" dirty="0" smtClean="0">
                <a:ea typeface="ＭＳ Ｐゴシック" pitchFamily="34" charset="-128"/>
              </a:rPr>
              <a:t>Αξιολόγηση </a:t>
            </a:r>
            <a:r>
              <a:rPr lang="en-US" sz="3600" dirty="0" smtClean="0">
                <a:ea typeface="ＭＳ Ｐゴシック" pitchFamily="34" charset="-128"/>
              </a:rPr>
              <a:t>(recall-precision)</a:t>
            </a:r>
          </a:p>
          <a:p>
            <a:pPr eaLnBrk="1" hangingPunct="1"/>
            <a:r>
              <a:rPr lang="el-GR" sz="3600" dirty="0" smtClean="0">
                <a:ea typeface="ＭＳ Ｐゴシック" pitchFamily="34" charset="-128"/>
              </a:rPr>
              <a:t>Προ-επεξεργασία</a:t>
            </a:r>
          </a:p>
          <a:p>
            <a:pPr lvl="1" eaLnBrk="1" hangingPunct="1"/>
            <a:r>
              <a:rPr lang="el-GR" sz="3200" dirty="0" smtClean="0">
                <a:ea typeface="ＭＳ Ｐゴシック" pitchFamily="34" charset="-128"/>
              </a:rPr>
              <a:t>Εύρεση των </a:t>
            </a:r>
            <a:r>
              <a:rPr lang="en-US" sz="3200" dirty="0" smtClean="0">
                <a:ea typeface="ＭＳ Ｐゴシック" pitchFamily="34" charset="-128"/>
              </a:rPr>
              <a:t>token, </a:t>
            </a:r>
            <a:r>
              <a:rPr lang="el-GR" sz="3200" dirty="0" smtClean="0">
                <a:ea typeface="ＭＳ Ｐゴシック" pitchFamily="34" charset="-128"/>
              </a:rPr>
              <a:t>Γλωσσική επεξεργασία</a:t>
            </a:r>
            <a:r>
              <a:rPr lang="en-US" sz="3200" dirty="0" smtClean="0">
                <a:ea typeface="ＭＳ Ｐゴシック" pitchFamily="34" charset="-128"/>
              </a:rPr>
              <a:t>, </a:t>
            </a:r>
            <a:r>
              <a:rPr lang="el-GR" sz="3200" dirty="0" smtClean="0">
                <a:ea typeface="ＭＳ Ｐゴシック" pitchFamily="34" charset="-128"/>
              </a:rPr>
              <a:t>Κατασκευή ευρετηρίου</a:t>
            </a:r>
          </a:p>
        </p:txBody>
      </p:sp>
      <p:sp>
        <p:nvSpPr>
          <p:cNvPr id="19461"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1</a:t>
            </a:r>
          </a:p>
        </p:txBody>
      </p:sp>
      <p:sp>
        <p:nvSpPr>
          <p:cNvPr id="19462" name="Slide Number Placeholder 5"/>
          <p:cNvSpPr>
            <a:spLocks noGrp="1"/>
          </p:cNvSpPr>
          <p:nvPr>
            <p:ph type="sldNum" sz="quarter" idx="12"/>
          </p:nvPr>
        </p:nvSpPr>
        <p:spPr bwMode="auto">
          <a:noFill/>
          <a:ln>
            <a:miter lim="800000"/>
            <a:headEnd/>
            <a:tailEnd/>
          </a:ln>
        </p:spPr>
        <p:txBody>
          <a:bodyPr/>
          <a:lstStyle/>
          <a:p>
            <a:fld id="{6DF728B7-380D-4D0E-BE06-6152ADA1BCF7}" type="slidenum">
              <a:rPr lang="en-US"/>
              <a:pPr/>
              <a:t>3</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07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2.2.1</a:t>
            </a:r>
          </a:p>
        </p:txBody>
      </p:sp>
      <p:sp>
        <p:nvSpPr>
          <p:cNvPr id="30737" name="Slide Number Placeholder 22"/>
          <p:cNvSpPr>
            <a:spLocks noGrp="1"/>
          </p:cNvSpPr>
          <p:nvPr>
            <p:ph type="sldNum" sz="quarter" idx="12"/>
          </p:nvPr>
        </p:nvSpPr>
        <p:spPr bwMode="auto">
          <a:noFill/>
          <a:ln>
            <a:miter lim="800000"/>
            <a:headEnd/>
            <a:tailEnd/>
          </a:ln>
        </p:spPr>
        <p:txBody>
          <a:bodyPr/>
          <a:lstStyle/>
          <a:p>
            <a:fld id="{9F73FCFD-982E-4F6C-B6D1-4D88A44AEA7C}" type="slidenum">
              <a:rPr lang="en-US"/>
              <a:pPr/>
              <a:t>30</a:t>
            </a:fld>
            <a:endParaRPr lang="en-US"/>
          </a:p>
        </p:txBody>
      </p:sp>
      <p:pic>
        <p:nvPicPr>
          <p:cNvPr id="25" name="Picture 24" descr="226.png"/>
          <p:cNvPicPr>
            <a:picLocks noChangeAspect="1"/>
          </p:cNvPicPr>
          <p:nvPr/>
        </p:nvPicPr>
        <p:blipFill>
          <a:blip r:embed="rId2" cstate="print"/>
          <a:stretch>
            <a:fillRect/>
          </a:stretch>
        </p:blipFill>
        <p:spPr>
          <a:xfrm>
            <a:off x="682040" y="1785926"/>
            <a:ext cx="7747612" cy="2357454"/>
          </a:xfrm>
          <a:prstGeom prst="rect">
            <a:avLst/>
          </a:prstGeom>
        </p:spPr>
      </p:pic>
      <p:sp>
        <p:nvSpPr>
          <p:cNvPr id="26" name="Text Box 3"/>
          <p:cNvSpPr txBox="1">
            <a:spLocks noChangeArrowheads="1"/>
          </p:cNvSpPr>
          <p:nvPr/>
        </p:nvSpPr>
        <p:spPr bwMode="auto">
          <a:xfrm>
            <a:off x="467544" y="4214818"/>
            <a:ext cx="8176422" cy="2143140"/>
          </a:xfrm>
          <a:prstGeom prst="rect">
            <a:avLst/>
          </a:prstGeom>
          <a:noFill/>
          <a:ln w="9525">
            <a:noFill/>
            <a:round/>
            <a:headEnd/>
            <a:tailEnd/>
          </a:ln>
        </p:spPr>
        <p:txBody>
          <a:bodyPr/>
          <a:lstStyle/>
          <a:p>
            <a:pPr lvl="1">
              <a:spcBef>
                <a:spcPts val="700"/>
              </a:spcBef>
              <a:buClr>
                <a:srgbClr val="336699"/>
              </a:buClr>
            </a:pPr>
            <a:r>
              <a:rPr lang="de-DE" dirty="0" smtClean="0">
                <a:solidFill>
                  <a:schemeClr val="tx1"/>
                </a:solidFill>
                <a:latin typeface="+mn-lt"/>
              </a:rPr>
              <a:t>	</a:t>
            </a:r>
            <a:r>
              <a:rPr lang="el-GR" dirty="0" smtClean="0">
                <a:solidFill>
                  <a:schemeClr val="tx1"/>
                </a:solidFill>
                <a:latin typeface="+mn-lt"/>
              </a:rPr>
              <a:t>Γιαπωνέζικα - </a:t>
            </a:r>
            <a:r>
              <a:rPr lang="de-DE" dirty="0" smtClean="0">
                <a:solidFill>
                  <a:schemeClr val="tx1"/>
                </a:solidFill>
                <a:latin typeface="+mn-lt"/>
              </a:rPr>
              <a:t>4 </a:t>
            </a:r>
            <a:r>
              <a:rPr lang="el-GR" dirty="0" smtClean="0">
                <a:solidFill>
                  <a:schemeClr val="tx1"/>
                </a:solidFill>
                <a:latin typeface="+mn-lt"/>
              </a:rPr>
              <a:t>διαφορετικά</a:t>
            </a:r>
            <a:r>
              <a:rPr lang="de-DE" dirty="0" smtClean="0">
                <a:solidFill>
                  <a:schemeClr val="tx1"/>
                </a:solidFill>
                <a:latin typeface="+mn-lt"/>
              </a:rPr>
              <a:t> “</a:t>
            </a:r>
            <a:r>
              <a:rPr lang="el-GR" dirty="0" smtClean="0">
                <a:solidFill>
                  <a:schemeClr val="tx1"/>
                </a:solidFill>
                <a:latin typeface="+mn-lt"/>
              </a:rPr>
              <a:t>αλφάβητα</a:t>
            </a:r>
            <a:r>
              <a:rPr lang="de-DE" dirty="0" smtClean="0">
                <a:solidFill>
                  <a:schemeClr val="tx1"/>
                </a:solidFill>
                <a:latin typeface="+mn-lt"/>
              </a:rPr>
              <a:t>”:</a:t>
            </a:r>
            <a:endParaRPr lang="el-GR" dirty="0" smtClean="0">
              <a:solidFill>
                <a:schemeClr val="tx1"/>
              </a:solidFill>
              <a:latin typeface="+mn-lt"/>
            </a:endParaRPr>
          </a:p>
          <a:p>
            <a:pPr lvl="1">
              <a:spcBef>
                <a:spcPts val="700"/>
              </a:spcBef>
              <a:buClr>
                <a:srgbClr val="336699"/>
              </a:buClr>
            </a:pPr>
            <a:r>
              <a:rPr lang="de-DE" dirty="0" smtClean="0">
                <a:solidFill>
                  <a:schemeClr val="tx1"/>
                </a:solidFill>
                <a:latin typeface="+mn-lt"/>
              </a:rPr>
              <a:t> </a:t>
            </a:r>
            <a:r>
              <a:rPr lang="el-GR" dirty="0" smtClean="0">
                <a:solidFill>
                  <a:schemeClr val="tx1"/>
                </a:solidFill>
                <a:latin typeface="+mn-lt"/>
              </a:rPr>
              <a:t>	</a:t>
            </a:r>
            <a:r>
              <a:rPr lang="de-DE" sz="1800" b="1" i="1" dirty="0" smtClean="0">
                <a:solidFill>
                  <a:schemeClr val="accent6">
                    <a:lumMod val="75000"/>
                  </a:schemeClr>
                </a:solidFill>
                <a:latin typeface="+mn-lt"/>
              </a:rPr>
              <a:t>Chinese</a:t>
            </a:r>
            <a:r>
              <a:rPr lang="de-DE" sz="1800" i="1" dirty="0" smtClean="0">
                <a:solidFill>
                  <a:schemeClr val="accent6">
                    <a:lumMod val="75000"/>
                  </a:schemeClr>
                </a:solidFill>
                <a:latin typeface="+mn-lt"/>
              </a:rPr>
              <a:t> characters, </a:t>
            </a:r>
            <a:r>
              <a:rPr lang="de-DE" sz="1800" b="1" i="1" dirty="0" err="1" smtClean="0">
                <a:solidFill>
                  <a:schemeClr val="accent6">
                    <a:lumMod val="75000"/>
                  </a:schemeClr>
                </a:solidFill>
                <a:latin typeface="+mn-lt"/>
              </a:rPr>
              <a:t>hiragana</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syllabary</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for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inflectional</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endings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and</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functional</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words</a:t>
            </a:r>
            <a:r>
              <a:rPr lang="de-DE" sz="1800" i="1" dirty="0" smtClean="0">
                <a:solidFill>
                  <a:schemeClr val="accent6">
                    <a:lumMod val="75000"/>
                  </a:schemeClr>
                </a:solidFill>
                <a:latin typeface="+mn-lt"/>
              </a:rPr>
              <a:t>, </a:t>
            </a:r>
            <a:r>
              <a:rPr lang="de-DE" sz="1800" b="1" i="1" dirty="0" err="1" smtClean="0">
                <a:solidFill>
                  <a:schemeClr val="accent6">
                    <a:lumMod val="75000"/>
                  </a:schemeClr>
                </a:solidFill>
                <a:latin typeface="+mn-lt"/>
              </a:rPr>
              <a:t>katakana</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syllabary</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for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transcription</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of</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foreign</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words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and</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other</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uses</a:t>
            </a:r>
            <a:r>
              <a:rPr lang="de-DE" sz="1800" i="1" dirty="0" smtClean="0">
                <a:solidFill>
                  <a:schemeClr val="accent6">
                    <a:lumMod val="75000"/>
                  </a:schemeClr>
                </a:solidFill>
                <a:latin typeface="+mn-lt"/>
              </a:rPr>
              <a:t>, </a:t>
            </a:r>
            <a:r>
              <a:rPr lang="de-DE" sz="1800" i="1" dirty="0" err="1" smtClean="0">
                <a:solidFill>
                  <a:schemeClr val="accent6">
                    <a:lumMod val="75000"/>
                  </a:schemeClr>
                </a:solidFill>
                <a:latin typeface="+mn-lt"/>
              </a:rPr>
              <a:t>and</a:t>
            </a:r>
            <a:r>
              <a:rPr lang="de-DE" sz="1800" i="1" dirty="0" smtClean="0">
                <a:solidFill>
                  <a:schemeClr val="accent6">
                    <a:lumMod val="75000"/>
                  </a:schemeClr>
                </a:solidFill>
                <a:latin typeface="+mn-lt"/>
              </a:rPr>
              <a:t> </a:t>
            </a:r>
            <a:r>
              <a:rPr lang="de-DE" sz="1800" b="1" i="1" dirty="0" err="1" smtClean="0">
                <a:solidFill>
                  <a:schemeClr val="accent6">
                    <a:lumMod val="75000"/>
                  </a:schemeClr>
                </a:solidFill>
                <a:latin typeface="+mn-lt"/>
              </a:rPr>
              <a:t>latin</a:t>
            </a:r>
            <a:endParaRPr lang="de-DE" sz="1800" i="1" dirty="0" smtClean="0">
              <a:solidFill>
                <a:schemeClr val="accent6">
                  <a:lumMod val="75000"/>
                </a:schemeClr>
              </a:solidFill>
              <a:latin typeface="+mn-lt"/>
            </a:endParaRPr>
          </a:p>
          <a:p>
            <a:pPr lvl="1">
              <a:spcBef>
                <a:spcPts val="700"/>
              </a:spcBef>
              <a:buClr>
                <a:srgbClr val="336699"/>
              </a:buClr>
            </a:pPr>
            <a:r>
              <a:rPr lang="de-DE" sz="1800" i="1" dirty="0">
                <a:solidFill>
                  <a:schemeClr val="accent6">
                    <a:lumMod val="75000"/>
                  </a:schemeClr>
                </a:solidFill>
                <a:latin typeface="+mn-lt"/>
              </a:rPr>
              <a:t> </a:t>
            </a:r>
            <a:r>
              <a:rPr lang="de-DE" sz="1800" i="1" dirty="0" smtClean="0">
                <a:solidFill>
                  <a:schemeClr val="accent6">
                    <a:lumMod val="75000"/>
                  </a:schemeClr>
                </a:solidFill>
                <a:latin typeface="+mn-lt"/>
              </a:rPr>
              <a:t>   </a:t>
            </a:r>
            <a:r>
              <a:rPr lang="el-GR" sz="1800" i="1" dirty="0" smtClean="0">
                <a:solidFill>
                  <a:schemeClr val="accent6">
                    <a:lumMod val="75000"/>
                  </a:schemeClr>
                </a:solidFill>
                <a:latin typeface="+mn-lt"/>
              </a:rPr>
              <a:t>δεν υπάρχουν κενά </a:t>
            </a:r>
            <a:r>
              <a:rPr lang="de-DE" sz="1800" i="1" dirty="0" smtClean="0">
                <a:solidFill>
                  <a:schemeClr val="accent6">
                    <a:lumMod val="75000"/>
                  </a:schemeClr>
                </a:solidFill>
                <a:latin typeface="+mn-lt"/>
              </a:rPr>
              <a:t>(</a:t>
            </a:r>
            <a:r>
              <a:rPr lang="el-GR" sz="1800" i="1" dirty="0" smtClean="0">
                <a:solidFill>
                  <a:schemeClr val="accent6">
                    <a:lumMod val="75000"/>
                  </a:schemeClr>
                </a:solidFill>
                <a:latin typeface="+mn-lt"/>
              </a:rPr>
              <a:t>όπως στα Κινέζικα</a:t>
            </a:r>
            <a:r>
              <a:rPr lang="de-DE" sz="1800" i="1" dirty="0" smtClean="0">
                <a:solidFill>
                  <a:schemeClr val="accent6">
                    <a:lumMod val="75000"/>
                  </a:schemeClr>
                </a:solidFill>
                <a:latin typeface="+mn-lt"/>
              </a:rPr>
              <a:t>). </a:t>
            </a:r>
            <a:endParaRPr lang="el-GR" sz="1800" i="1" dirty="0" smtClean="0">
              <a:solidFill>
                <a:schemeClr val="accent6">
                  <a:lumMod val="75000"/>
                </a:schemeClr>
              </a:solidFill>
              <a:latin typeface="+mn-lt"/>
            </a:endParaRPr>
          </a:p>
          <a:p>
            <a:pPr lvl="1">
              <a:spcBef>
                <a:spcPts val="700"/>
              </a:spcBef>
              <a:buClr>
                <a:srgbClr val="336699"/>
              </a:buClr>
            </a:pPr>
            <a:r>
              <a:rPr lang="el-GR" sz="1800" i="1" dirty="0">
                <a:solidFill>
                  <a:schemeClr val="accent6">
                    <a:lumMod val="75000"/>
                  </a:schemeClr>
                </a:solidFill>
                <a:latin typeface="+mn-lt"/>
              </a:rPr>
              <a:t>	</a:t>
            </a:r>
            <a:r>
              <a:rPr lang="el-GR" sz="1800" i="1" dirty="0" smtClean="0">
                <a:solidFill>
                  <a:schemeClr val="accent6">
                    <a:lumMod val="75000"/>
                  </a:schemeClr>
                </a:solidFill>
                <a:latin typeface="+mn-lt"/>
              </a:rPr>
              <a:t>Οι χρήστες μπορεί μια ερώτηση μόνο σε </a:t>
            </a:r>
            <a:r>
              <a:rPr lang="de-DE" sz="1800" i="1" dirty="0" err="1" smtClean="0">
                <a:solidFill>
                  <a:schemeClr val="accent6">
                    <a:lumMod val="75000"/>
                  </a:schemeClr>
                </a:solidFill>
                <a:latin typeface="+mn-lt"/>
              </a:rPr>
              <a:t>hiragana</a:t>
            </a:r>
            <a:r>
              <a:rPr lang="de-DE" i="1" dirty="0" smtClean="0">
                <a:solidFill>
                  <a:schemeClr val="accent6">
                    <a:lumMod val="75000"/>
                  </a:schemeClr>
                </a:solidFill>
                <a:latin typeface="+mn-lt"/>
              </a:rPr>
              <a:t> </a:t>
            </a:r>
            <a:endParaRPr lang="de-DE" i="1" dirty="0" smtClean="0">
              <a:solidFill>
                <a:schemeClr val="accent6">
                  <a:lumMod val="75000"/>
                </a:schemeClr>
              </a:solidFill>
              <a:latin typeface="+mn-lt"/>
            </a:endParaRPr>
          </a:p>
          <a:p>
            <a:pPr lvl="1">
              <a:spcBef>
                <a:spcPts val="700"/>
              </a:spcBef>
              <a:buClr>
                <a:srgbClr val="336699"/>
              </a:buClr>
            </a:pPr>
            <a:r>
              <a:rPr lang="de-DE" i="1" dirty="0" smtClean="0">
                <a:solidFill>
                  <a:schemeClr val="accent6">
                    <a:lumMod val="75000"/>
                  </a:schemeClr>
                </a:solidFill>
                <a:latin typeface="+mn-lt"/>
              </a:rPr>
              <a:t> </a:t>
            </a:r>
          </a:p>
        </p:txBody>
      </p:sp>
    </p:spTree>
    <p:extLst>
      <p:ext uri="{BB962C8B-B14F-4D97-AF65-F5344CB8AC3E}">
        <p14:creationId xmlns:p14="http://schemas.microsoft.com/office/powerpoint/2010/main" val="2412809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dirty="0" smtClean="0">
                <a:ea typeface="ＭＳ Ｐゴシック" pitchFamily="34" charset="-128"/>
              </a:rPr>
              <a:t>Tokenization: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1747" name="Content Placeholder 2"/>
          <p:cNvSpPr>
            <a:spLocks noGrp="1"/>
          </p:cNvSpPr>
          <p:nvPr>
            <p:ph idx="1"/>
          </p:nvPr>
        </p:nvSpPr>
        <p:spPr/>
        <p:txBody>
          <a:bodyPr/>
          <a:lstStyle/>
          <a:p>
            <a:pPr eaLnBrk="1" hangingPunct="1"/>
            <a:r>
              <a:rPr lang="el-GR" sz="2400" dirty="0">
                <a:ea typeface="ＭＳ Ｐゴシック" pitchFamily="34" charset="-128"/>
              </a:rPr>
              <a:t>Τ</a:t>
            </a:r>
            <a:r>
              <a:rPr lang="el-GR" sz="2400" dirty="0" smtClean="0">
                <a:ea typeface="ＭＳ Ｐゴシック" pitchFamily="34" charset="-128"/>
              </a:rPr>
              <a:t>α Αραβικά και στα Εβραϊκά γράφονται από τα δεξιά προς τα αριστερά, αλλά με συγκεκριμένα τμήματα (πχ αριθμοί)  να γράφονται από τα αριστερά στα δεξιά</a:t>
            </a:r>
          </a:p>
          <a:p>
            <a:pPr eaLnBrk="1" hangingPunct="1"/>
            <a:r>
              <a:rPr lang="el-GR" sz="2400" dirty="0" smtClean="0">
                <a:ea typeface="ＭＳ Ｐゴシック" pitchFamily="34" charset="-128"/>
              </a:rPr>
              <a:t>Οι λέξεις διαχωρίζονται αλλά τα γράμματα μέσα στις</a:t>
            </a:r>
          </a:p>
          <a:p>
            <a:pPr marL="0" indent="0" eaLnBrk="1" hangingPunct="1">
              <a:buNone/>
            </a:pPr>
            <a:r>
              <a:rPr lang="el-GR" sz="2400" dirty="0" smtClean="0">
                <a:ea typeface="ＭＳ Ｐゴシック" pitchFamily="34" charset="-128"/>
              </a:rPr>
              <a:t> λέξεις περίπλοκοι χαρακτήρες</a:t>
            </a:r>
          </a:p>
          <a:p>
            <a:pPr marL="0" indent="0" eaLnBrk="1" hangingPunct="1">
              <a:buNone/>
            </a:pPr>
            <a:endParaRPr lang="en-US" dirty="0" smtClean="0">
              <a:ea typeface="ＭＳ Ｐゴシック" pitchFamily="34" charset="-128"/>
            </a:endParaRPr>
          </a:p>
          <a:p>
            <a:pPr marL="0" indent="0" eaLnBrk="1" hangingPunct="1">
              <a:buNone/>
            </a:pPr>
            <a:r>
              <a:rPr lang="en-US" dirty="0" smtClean="0">
                <a:ea typeface="ＭＳ Ｐゴシック" pitchFamily="34" charset="-128"/>
              </a:rPr>
              <a:t>                  		         ←  →    ← →                         ← start</a:t>
            </a:r>
          </a:p>
          <a:p>
            <a:pPr lvl="1" eaLnBrk="1" hangingPunct="1"/>
            <a:r>
              <a:rPr lang="en-US" dirty="0" smtClean="0">
                <a:ea typeface="ＭＳ Ｐゴシック" pitchFamily="34" charset="-128"/>
              </a:rPr>
              <a:t>‘Algeria achieved its independence in 1962 after 132 years of French occupation.’</a:t>
            </a:r>
          </a:p>
          <a:p>
            <a:pPr eaLnBrk="1" hangingPunct="1"/>
            <a:r>
              <a:rPr lang="el-GR" sz="2400" dirty="0" smtClean="0">
                <a:ea typeface="ＭＳ Ｐゴシック" pitchFamily="34" charset="-128"/>
              </a:rPr>
              <a:t>Με χρήση</a:t>
            </a:r>
            <a:r>
              <a:rPr lang="en-US" sz="2400" dirty="0" smtClean="0">
                <a:ea typeface="ＭＳ Ｐゴシック" pitchFamily="34" charset="-128"/>
              </a:rPr>
              <a:t> Unicode, </a:t>
            </a:r>
            <a:r>
              <a:rPr lang="el-GR" sz="2400" dirty="0" smtClean="0">
                <a:ea typeface="ＭＳ Ｐゴシック" pitchFamily="34" charset="-128"/>
              </a:rPr>
              <a:t>η αποθηκευμένη μορφή είναι απλοποιημένη</a:t>
            </a:r>
            <a:endParaRPr lang="en-US" dirty="0" smtClean="0">
              <a:ea typeface="ＭＳ Ｐゴシック" pitchFamily="34" charset="-128"/>
            </a:endParaRPr>
          </a:p>
        </p:txBody>
      </p:sp>
      <p:pic>
        <p:nvPicPr>
          <p:cNvPr id="31748" name="Picture 3"/>
          <p:cNvPicPr>
            <a:picLocks noChangeAspect="1"/>
          </p:cNvPicPr>
          <p:nvPr/>
        </p:nvPicPr>
        <p:blipFill>
          <a:blip r:embed="rId2" cstate="print"/>
          <a:srcRect/>
          <a:stretch>
            <a:fillRect/>
          </a:stretch>
        </p:blipFill>
        <p:spPr bwMode="auto">
          <a:xfrm>
            <a:off x="914400" y="3789040"/>
            <a:ext cx="7620000" cy="436563"/>
          </a:xfrm>
          <a:prstGeom prst="rect">
            <a:avLst/>
          </a:prstGeom>
          <a:noFill/>
          <a:ln w="9525">
            <a:noFill/>
            <a:miter lim="800000"/>
            <a:headEnd/>
            <a:tailEnd/>
          </a:ln>
        </p:spPr>
      </p:pic>
      <p:sp>
        <p:nvSpPr>
          <p:cNvPr id="31749"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a:solidFill>
                  <a:srgbClr val="FBFCFF"/>
                </a:solidFill>
              </a:rPr>
              <a:t>Κ</a:t>
            </a:r>
            <a:r>
              <a:rPr lang="el-GR" sz="1600" dirty="0" err="1" smtClean="0">
                <a:solidFill>
                  <a:srgbClr val="FBFCFF"/>
                </a:solidFill>
              </a:rPr>
              <a:t>εφ</a:t>
            </a:r>
            <a:r>
              <a:rPr lang="en-US" sz="1600" dirty="0" smtClean="0">
                <a:solidFill>
                  <a:srgbClr val="FBFCFF"/>
                </a:solidFill>
              </a:rPr>
              <a:t>. </a:t>
            </a:r>
            <a:r>
              <a:rPr lang="en-US" sz="1600" dirty="0">
                <a:solidFill>
                  <a:srgbClr val="FBFCFF"/>
                </a:solidFill>
              </a:rPr>
              <a:t>2.2.1</a:t>
            </a:r>
          </a:p>
        </p:txBody>
      </p:sp>
      <p:sp>
        <p:nvSpPr>
          <p:cNvPr id="31750" name="Slide Number Placeholder 5"/>
          <p:cNvSpPr>
            <a:spLocks noGrp="1"/>
          </p:cNvSpPr>
          <p:nvPr>
            <p:ph type="sldNum" sz="quarter" idx="12"/>
          </p:nvPr>
        </p:nvSpPr>
        <p:spPr bwMode="auto">
          <a:noFill/>
          <a:ln>
            <a:miter lim="800000"/>
            <a:headEnd/>
            <a:tailEnd/>
          </a:ln>
        </p:spPr>
        <p:txBody>
          <a:bodyPr/>
          <a:lstStyle/>
          <a:p>
            <a:fld id="{882B43B0-6440-43ED-ADB4-B6F3958BCE98}" type="slidenum">
              <a:rPr lang="en-US"/>
              <a:pPr/>
              <a:t>31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ea typeface="ＭＳ Ｐゴシック" pitchFamily="34" charset="-128"/>
              </a:rPr>
              <a:t>Stop words</a:t>
            </a:r>
            <a:r>
              <a:rPr lang="el-GR" dirty="0" smtClean="0">
                <a:ea typeface="ＭＳ Ｐゴシック" pitchFamily="34" charset="-128"/>
              </a:rPr>
              <a:t> (Διακόπτουσες λέξεις)</a:t>
            </a:r>
            <a:endParaRPr lang="en-US" dirty="0" smtClean="0">
              <a:ea typeface="ＭＳ Ｐゴシック" pitchFamily="34" charset="-128"/>
            </a:endParaRPr>
          </a:p>
        </p:txBody>
      </p:sp>
      <p:sp>
        <p:nvSpPr>
          <p:cNvPr id="32771" name="Rectangle 3"/>
          <p:cNvSpPr>
            <a:spLocks noGrp="1" noChangeArrowheads="1"/>
          </p:cNvSpPr>
          <p:nvPr>
            <p:ph type="body" idx="1"/>
          </p:nvPr>
        </p:nvSpPr>
        <p:spPr>
          <a:xfrm>
            <a:off x="395536" y="2276872"/>
            <a:ext cx="7823346" cy="3528392"/>
          </a:xfrm>
        </p:spPr>
        <p:txBody>
          <a:bodyPr/>
          <a:lstStyle/>
          <a:p>
            <a:pPr eaLnBrk="1" hangingPunct="1"/>
            <a:r>
              <a:rPr lang="el-GR" sz="2400" dirty="0" smtClean="0">
                <a:ea typeface="ＭＳ Ｐゴシック" pitchFamily="34" charset="-128"/>
              </a:rPr>
              <a:t>Χρήση </a:t>
            </a:r>
            <a:r>
              <a:rPr lang="en-US" sz="2400" dirty="0" smtClean="0">
                <a:ea typeface="ＭＳ Ｐゴシック" pitchFamily="34" charset="-128"/>
              </a:rPr>
              <a:t>stop list, </a:t>
            </a:r>
            <a:r>
              <a:rPr lang="el-GR" sz="2400" dirty="0" smtClean="0">
                <a:ea typeface="ＭＳ Ｐゴシック" pitchFamily="34" charset="-128"/>
              </a:rPr>
              <a:t>αποκλείουμε από το λεξικό  τις ποιο κοινές </a:t>
            </a:r>
            <a:r>
              <a:rPr lang="el-GR" sz="2400" dirty="0" smtClean="0">
                <a:ea typeface="ＭＳ Ｐゴシック" pitchFamily="34" charset="-128"/>
              </a:rPr>
              <a:t>λέξεις</a:t>
            </a:r>
            <a:r>
              <a:rPr lang="en-US" sz="2400" dirty="0" smtClean="0">
                <a:ea typeface="ＭＳ Ｐゴシック" pitchFamily="34" charset="-128"/>
              </a:rPr>
              <a:t> (</a:t>
            </a:r>
            <a:r>
              <a:rPr lang="el-GR" sz="2400" dirty="0" smtClean="0">
                <a:ea typeface="ＭＳ Ｐゴシック" pitchFamily="34" charset="-128"/>
              </a:rPr>
              <a:t>με βάση τη συχνότητα συλλογής (</a:t>
            </a:r>
            <a:r>
              <a:rPr lang="en-US" sz="2400" dirty="0" smtClean="0">
                <a:ea typeface="ＭＳ Ｐゴシック" pitchFamily="34" charset="-128"/>
              </a:rPr>
              <a:t>collection frequency))</a:t>
            </a:r>
            <a:r>
              <a:rPr lang="el-GR" sz="2400" dirty="0" smtClean="0">
                <a:ea typeface="ＭＳ Ｐゴシック" pitchFamily="34" charset="-128"/>
              </a:rPr>
              <a:t>. </a:t>
            </a:r>
            <a:r>
              <a:rPr lang="el-GR" sz="2400" dirty="0" smtClean="0">
                <a:ea typeface="ＭＳ Ｐゴシック" pitchFamily="34" charset="-128"/>
              </a:rPr>
              <a:t>Γιατί;</a:t>
            </a:r>
          </a:p>
          <a:p>
            <a:pPr marL="0" indent="0" eaLnBrk="1" hangingPunct="1">
              <a:buNone/>
            </a:pPr>
            <a:r>
              <a:rPr lang="el-GR" sz="2400" dirty="0" smtClean="0">
                <a:ea typeface="ＭＳ Ｐゴシック" pitchFamily="34" charset="-128"/>
              </a:rPr>
              <a:t> </a:t>
            </a:r>
          </a:p>
          <a:p>
            <a:pPr lvl="1" eaLnBrk="1" hangingPunct="1"/>
            <a:r>
              <a:rPr lang="el-GR" sz="1800" dirty="0" smtClean="0">
                <a:ea typeface="ＭＳ Ｐゴシック" pitchFamily="34" charset="-128"/>
              </a:rPr>
              <a:t>Έχουν μικρό σημασιολογικό περιεχόμενο: </a:t>
            </a:r>
            <a:r>
              <a:rPr lang="en-US" sz="1800" dirty="0" smtClean="0">
                <a:ea typeface="ＭＳ Ｐゴシック" pitchFamily="34" charset="-128"/>
              </a:rPr>
              <a:t> </a:t>
            </a:r>
            <a:r>
              <a:rPr lang="en-US" sz="1800" i="1" dirty="0" smtClean="0"/>
              <a:t>a</a:t>
            </a:r>
            <a:r>
              <a:rPr lang="en-US" sz="1800" i="1" dirty="0"/>
              <a:t>, an, and, are, as, at, be, by, for, from, has, he, in, is, it, its, of, on, that, the, to, was, were, will, </a:t>
            </a:r>
            <a:r>
              <a:rPr lang="en-US" sz="1800" i="1" dirty="0" smtClean="0"/>
              <a:t>with</a:t>
            </a:r>
            <a:endParaRPr lang="el-GR" sz="1800" i="1" dirty="0" smtClean="0"/>
          </a:p>
          <a:p>
            <a:pPr lvl="1" eaLnBrk="1" hangingPunct="1"/>
            <a:endParaRPr lang="en-US" sz="1800" i="1" dirty="0" smtClean="0">
              <a:ea typeface="ＭＳ Ｐゴシック" pitchFamily="34" charset="-128"/>
            </a:endParaRPr>
          </a:p>
          <a:p>
            <a:pPr lvl="1" eaLnBrk="1" hangingPunct="1"/>
            <a:r>
              <a:rPr lang="el-GR" sz="1800" dirty="0" smtClean="0">
                <a:ea typeface="ＭＳ Ｐゴシック" pitchFamily="34" charset="-128"/>
              </a:rPr>
              <a:t>Είναι πάρα πολλές:</a:t>
            </a:r>
            <a:r>
              <a:rPr lang="en-US" sz="1800" dirty="0" smtClean="0">
                <a:ea typeface="ＭＳ Ｐゴシック" pitchFamily="34" charset="-128"/>
              </a:rPr>
              <a:t>~30%</a:t>
            </a:r>
            <a:r>
              <a:rPr lang="el-GR" sz="1800" dirty="0" smtClean="0">
                <a:ea typeface="ＭＳ Ｐゴシック" pitchFamily="34" charset="-128"/>
              </a:rPr>
              <a:t> των καταχωρήσεων αφορούν τις πιο συχνές 30 λέξεις </a:t>
            </a:r>
            <a:r>
              <a:rPr lang="en-US" sz="1800" dirty="0" smtClean="0">
                <a:ea typeface="ＭＳ Ｐゴシック" pitchFamily="34" charset="-128"/>
              </a:rPr>
              <a:t> </a:t>
            </a:r>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2.2.2</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smtClean="0">
                <a:ea typeface="ＭＳ Ｐゴシック" pitchFamily="34" charset="-128"/>
              </a:rPr>
              <a:t>Stop words</a:t>
            </a:r>
            <a:r>
              <a:rPr lang="el-GR" dirty="0" smtClean="0">
                <a:ea typeface="ＭＳ Ｐゴシック" pitchFamily="34" charset="-128"/>
              </a:rPr>
              <a:t> (Διακόπτουσες λέξεις)</a:t>
            </a:r>
            <a:endParaRPr lang="en-US" dirty="0" smtClean="0">
              <a:ea typeface="ＭＳ Ｐゴシック" pitchFamily="34" charset="-128"/>
            </a:endParaRPr>
          </a:p>
        </p:txBody>
      </p:sp>
      <p:sp>
        <p:nvSpPr>
          <p:cNvPr id="32771" name="Rectangle 3"/>
          <p:cNvSpPr>
            <a:spLocks noGrp="1" noChangeArrowheads="1"/>
          </p:cNvSpPr>
          <p:nvPr>
            <p:ph type="body" idx="1"/>
          </p:nvPr>
        </p:nvSpPr>
        <p:spPr>
          <a:xfrm>
            <a:off x="683568" y="2060848"/>
            <a:ext cx="8134196" cy="3168352"/>
          </a:xfrm>
        </p:spPr>
        <p:txBody>
          <a:bodyPr/>
          <a:lstStyle/>
          <a:p>
            <a:pPr eaLnBrk="1" hangingPunct="1"/>
            <a:r>
              <a:rPr lang="el-GR" sz="2400" dirty="0" smtClean="0">
                <a:ea typeface="ＭＳ Ｐゴシック" pitchFamily="34" charset="-128"/>
              </a:rPr>
              <a:t>Ωστόσο η τάση είναι </a:t>
            </a:r>
            <a:r>
              <a:rPr lang="el-GR" sz="2400" i="1" dirty="0" smtClean="0">
                <a:solidFill>
                  <a:schemeClr val="accent6">
                    <a:lumMod val="75000"/>
                  </a:schemeClr>
                </a:solidFill>
                <a:ea typeface="ＭＳ Ｐゴシック" pitchFamily="34" charset="-128"/>
              </a:rPr>
              <a:t>να μη χρησιμοποιούνται </a:t>
            </a:r>
            <a:r>
              <a:rPr lang="el-GR" sz="2400" dirty="0" smtClean="0">
                <a:ea typeface="ＭＳ Ｐゴシック" pitchFamily="34" charset="-128"/>
              </a:rPr>
              <a:t>λίστες</a:t>
            </a:r>
            <a:r>
              <a:rPr lang="en-US" sz="2400" dirty="0" smtClean="0">
                <a:ea typeface="ＭＳ Ｐゴシック" pitchFamily="34" charset="-128"/>
              </a:rPr>
              <a:t>:</a:t>
            </a:r>
          </a:p>
          <a:p>
            <a:pPr lvl="1" eaLnBrk="1" hangingPunct="1"/>
            <a:r>
              <a:rPr lang="el-GR" sz="2000" dirty="0" smtClean="0">
                <a:ea typeface="ＭＳ Ｐゴシック" pitchFamily="34" charset="-128"/>
              </a:rPr>
              <a:t>Καλές τεχνικές συμπίεσης οδηγούν στο να ελαχιστοποιούν το χώρο που χρειάζεται για την αποθήκευση τους</a:t>
            </a:r>
            <a:endParaRPr lang="en-US" sz="2000" dirty="0" smtClean="0">
              <a:ea typeface="ＭＳ Ｐゴシック" pitchFamily="34" charset="-128"/>
            </a:endParaRPr>
          </a:p>
          <a:p>
            <a:pPr lvl="1" eaLnBrk="1" hangingPunct="1"/>
            <a:r>
              <a:rPr lang="el-GR" sz="2000" dirty="0" smtClean="0">
                <a:ea typeface="ＭＳ Ｐゴシック" pitchFamily="34" charset="-128"/>
              </a:rPr>
              <a:t>Καλές τεχνικές για την επεξεργασία ερωτημάτων (βάρη </a:t>
            </a:r>
            <a:r>
              <a:rPr lang="el-GR" sz="2000" dirty="0" smtClean="0">
                <a:ea typeface="ＭＳ Ｐゴシック" pitchFamily="34" charset="-128"/>
              </a:rPr>
              <a:t>όρων</a:t>
            </a:r>
            <a:r>
              <a:rPr lang="en-US" sz="2000" dirty="0" smtClean="0">
                <a:ea typeface="ＭＳ Ｐゴシック" pitchFamily="34" charset="-128"/>
              </a:rPr>
              <a:t> </a:t>
            </a:r>
            <a:r>
              <a:rPr lang="el-GR" sz="2000" dirty="0" smtClean="0">
                <a:ea typeface="ＭＳ Ｐゴシック" pitchFamily="34" charset="-128"/>
              </a:rPr>
              <a:t>και διάταξη όρων στα ευρετήρια βάση σημαντικότητας) </a:t>
            </a:r>
            <a:r>
              <a:rPr lang="el-GR" sz="2000" dirty="0" smtClean="0">
                <a:ea typeface="ＭＳ Ｐゴシック" pitchFamily="34" charset="-128"/>
              </a:rPr>
              <a:t>μειώνουν το κόστος στην εκτέλεσης μιας ερώτησης εξαιτίας των </a:t>
            </a:r>
            <a:r>
              <a:rPr lang="en-US" sz="2000" dirty="0" smtClean="0">
                <a:ea typeface="ＭＳ Ｐゴシック" pitchFamily="34" charset="-128"/>
              </a:rPr>
              <a:t>stop words.</a:t>
            </a:r>
          </a:p>
          <a:p>
            <a:pPr lvl="1" eaLnBrk="1" hangingPunct="1">
              <a:buNone/>
            </a:pPr>
            <a:r>
              <a:rPr lang="el-GR" sz="2000" dirty="0" smtClean="0">
                <a:solidFill>
                  <a:schemeClr val="accent6">
                    <a:lumMod val="75000"/>
                  </a:schemeClr>
                </a:solidFill>
                <a:ea typeface="ＭＳ Ｐゴシック" pitchFamily="34" charset="-128"/>
              </a:rPr>
              <a:t>Είναι χρήσιμα για</a:t>
            </a:r>
            <a:r>
              <a:rPr lang="en-US" sz="2000" dirty="0" smtClean="0">
                <a:solidFill>
                  <a:schemeClr val="accent6">
                    <a:lumMod val="75000"/>
                  </a:schemeClr>
                </a:solidFill>
                <a:ea typeface="ＭＳ Ｐゴシック" pitchFamily="34" charset="-128"/>
              </a:rPr>
              <a:t>:</a:t>
            </a:r>
          </a:p>
          <a:p>
            <a:pPr lvl="2" eaLnBrk="1" hangingPunct="1"/>
            <a:r>
              <a:rPr lang="el-GR" sz="1600" dirty="0" smtClean="0">
                <a:solidFill>
                  <a:schemeClr val="accent6">
                    <a:lumMod val="75000"/>
                  </a:schemeClr>
                </a:solidFill>
                <a:ea typeface="ＭＳ Ｐゴシック" pitchFamily="34" charset="-128"/>
              </a:rPr>
              <a:t>Φράσεις</a:t>
            </a:r>
            <a:r>
              <a:rPr lang="en-US" sz="1600" dirty="0" smtClean="0">
                <a:solidFill>
                  <a:schemeClr val="accent6">
                    <a:lumMod val="75000"/>
                  </a:schemeClr>
                </a:solidFill>
                <a:ea typeface="ＭＳ Ｐゴシック" pitchFamily="34" charset="-128"/>
              </a:rPr>
              <a:t>: “King of Denmark”</a:t>
            </a:r>
          </a:p>
          <a:p>
            <a:pPr lvl="2" eaLnBrk="1" hangingPunct="1"/>
            <a:r>
              <a:rPr lang="el-GR" sz="1600" dirty="0" smtClean="0">
                <a:solidFill>
                  <a:schemeClr val="accent6">
                    <a:lumMod val="75000"/>
                  </a:schemeClr>
                </a:solidFill>
                <a:ea typeface="ＭＳ Ｐゴシック" pitchFamily="34" charset="-128"/>
              </a:rPr>
              <a:t>Τίτλους τραγουδιών, κλπ</a:t>
            </a:r>
            <a:r>
              <a:rPr lang="en-US" sz="1600" dirty="0" smtClean="0">
                <a:solidFill>
                  <a:schemeClr val="accent6">
                    <a:lumMod val="75000"/>
                  </a:schemeClr>
                </a:solidFill>
                <a:ea typeface="ＭＳ Ｐゴシック" pitchFamily="34" charset="-128"/>
              </a:rPr>
              <a:t>.: “Let it be”, “To be or not to be”</a:t>
            </a:r>
          </a:p>
          <a:p>
            <a:pPr lvl="2" eaLnBrk="1" hangingPunct="1"/>
            <a:r>
              <a:rPr lang="en-US" sz="1600" dirty="0" smtClean="0">
                <a:solidFill>
                  <a:schemeClr val="accent6">
                    <a:lumMod val="75000"/>
                  </a:schemeClr>
                </a:solidFill>
                <a:ea typeface="ＭＳ Ｐゴシック" pitchFamily="34" charset="-128"/>
              </a:rPr>
              <a:t>“</a:t>
            </a:r>
            <a:r>
              <a:rPr lang="el-GR" sz="1600" dirty="0" smtClean="0">
                <a:solidFill>
                  <a:schemeClr val="accent6">
                    <a:lumMod val="75000"/>
                  </a:schemeClr>
                </a:solidFill>
                <a:ea typeface="ＭＳ Ｐゴシック" pitchFamily="34" charset="-128"/>
              </a:rPr>
              <a:t>Σχεσιακά</a:t>
            </a:r>
            <a:r>
              <a:rPr lang="en-US" sz="1600" dirty="0" smtClean="0">
                <a:solidFill>
                  <a:schemeClr val="accent6">
                    <a:lumMod val="75000"/>
                  </a:schemeClr>
                </a:solidFill>
                <a:ea typeface="ＭＳ Ｐゴシック" pitchFamily="34" charset="-128"/>
              </a:rPr>
              <a:t>” </a:t>
            </a:r>
            <a:r>
              <a:rPr lang="el-GR" sz="1600" dirty="0" smtClean="0">
                <a:solidFill>
                  <a:schemeClr val="accent6">
                    <a:lumMod val="75000"/>
                  </a:schemeClr>
                </a:solidFill>
                <a:ea typeface="ＭＳ Ｐゴシック" pitchFamily="34" charset="-128"/>
              </a:rPr>
              <a:t>ερωτήματα</a:t>
            </a:r>
            <a:r>
              <a:rPr lang="en-US" sz="1600" dirty="0" smtClean="0">
                <a:solidFill>
                  <a:schemeClr val="accent6">
                    <a:lumMod val="75000"/>
                  </a:schemeClr>
                </a:solidFill>
                <a:ea typeface="ＭＳ Ｐゴシック" pitchFamily="34" charset="-128"/>
              </a:rPr>
              <a:t>: “flights to London”</a:t>
            </a:r>
          </a:p>
        </p:txBody>
      </p:sp>
      <p:sp>
        <p:nvSpPr>
          <p:cNvPr id="3277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2.2.2</a:t>
            </a:r>
          </a:p>
        </p:txBody>
      </p:sp>
      <p:sp>
        <p:nvSpPr>
          <p:cNvPr id="32773" name="Slide Number Placeholder 4"/>
          <p:cNvSpPr>
            <a:spLocks noGrp="1"/>
          </p:cNvSpPr>
          <p:nvPr>
            <p:ph type="sldNum" sz="quarter" idx="12"/>
          </p:nvPr>
        </p:nvSpPr>
        <p:spPr bwMode="auto">
          <a:noFill/>
          <a:ln>
            <a:miter lim="800000"/>
            <a:headEnd/>
            <a:tailEnd/>
          </a:ln>
        </p:spPr>
        <p:txBody>
          <a:bodyPr/>
          <a:lstStyle/>
          <a:p>
            <a:fld id="{713917D3-F9C9-4452-BFD2-B10E9BDCB2A1}" type="slidenum">
              <a:rPr lang="en-US"/>
              <a:pPr/>
              <a:t>33</a:t>
            </a:fld>
            <a:endParaRPr lang="en-US"/>
          </a:p>
        </p:txBody>
      </p:sp>
    </p:spTree>
    <p:extLst>
      <p:ext uri="{BB962C8B-B14F-4D97-AF65-F5344CB8AC3E}">
        <p14:creationId xmlns:p14="http://schemas.microsoft.com/office/powerpoint/2010/main" val="1410070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a:t>
            </a:r>
            <a:r>
              <a:rPr lang="en-US" dirty="0" smtClean="0">
                <a:ea typeface="ＭＳ Ｐゴシック" pitchFamily="34" charset="-128"/>
              </a:rPr>
              <a:t>Token normalization)</a:t>
            </a:r>
          </a:p>
        </p:txBody>
      </p:sp>
      <p:sp>
        <p:nvSpPr>
          <p:cNvPr id="34819" name="Rectangle 2051"/>
          <p:cNvSpPr>
            <a:spLocks noGrp="1" noChangeArrowheads="1"/>
          </p:cNvSpPr>
          <p:nvPr>
            <p:ph type="body" idx="1"/>
          </p:nvPr>
        </p:nvSpPr>
        <p:spPr>
          <a:xfrm>
            <a:off x="395536" y="1772816"/>
            <a:ext cx="8229600" cy="3629000"/>
          </a:xfrm>
        </p:spPr>
        <p:txBody>
          <a:bodyPr/>
          <a:lstStyle/>
          <a:p>
            <a:pPr eaLnBrk="1" hangingPunct="1"/>
            <a:r>
              <a:rPr lang="el-GR" dirty="0" smtClean="0">
                <a:ea typeface="ＭＳ Ｐゴシック" pitchFamily="34" charset="-128"/>
                <a:sym typeface="Symbol" pitchFamily="18" charset="2"/>
              </a:rPr>
              <a:t>Χρειάζεται να «</a:t>
            </a:r>
            <a:r>
              <a:rPr lang="el-GR" dirty="0" err="1" smtClean="0">
                <a:ea typeface="ＭＳ Ｐゴシック" pitchFamily="34" charset="-128"/>
                <a:sym typeface="Symbol" pitchFamily="18" charset="2"/>
              </a:rPr>
              <a:t>κανονικοποιήσουμε</a:t>
            </a:r>
            <a:r>
              <a:rPr lang="el-GR" dirty="0" smtClean="0">
                <a:ea typeface="ＭＳ Ｐゴシック" pitchFamily="34" charset="-128"/>
                <a:sym typeface="Symbol" pitchFamily="18" charset="2"/>
              </a:rPr>
              <a:t>» τις λέξεις στο κείμενο αλλά και στις ερωτήσεις στην ίδια μορφή</a:t>
            </a:r>
          </a:p>
          <a:p>
            <a:pPr lvl="1" eaLnBrk="1" hangingPunct="1"/>
            <a:r>
              <a:rPr lang="el-GR" dirty="0" err="1" smtClean="0">
                <a:ea typeface="ＭＳ Ｐゴシック" pitchFamily="34" charset="-128"/>
                <a:sym typeface="Symbol" pitchFamily="18" charset="2"/>
              </a:rPr>
              <a:t>Π.χ</a:t>
            </a:r>
            <a:r>
              <a:rPr lang="el-GR" dirty="0" smtClean="0">
                <a:ea typeface="ＭＳ Ｐゴシック" pitchFamily="34" charset="-128"/>
                <a:sym typeface="Symbol" pitchFamily="18" charset="2"/>
              </a:rPr>
              <a:t>, θέλουμε να ταιριάξουμε το </a:t>
            </a:r>
            <a:r>
              <a:rPr lang="en-US" b="1" i="1" dirty="0" smtClean="0">
                <a:ea typeface="ＭＳ Ｐゴシック" pitchFamily="34" charset="-128"/>
                <a:sym typeface="Symbol" pitchFamily="18" charset="2"/>
              </a:rPr>
              <a:t>U.S.A.</a:t>
            </a:r>
            <a:r>
              <a:rPr lang="en-US" dirty="0" smtClean="0">
                <a:ea typeface="ＭＳ Ｐゴシック" pitchFamily="34" charset="-128"/>
                <a:sym typeface="Symbol" pitchFamily="18" charset="2"/>
              </a:rPr>
              <a:t> a</a:t>
            </a:r>
            <a:r>
              <a:rPr lang="el-GR" dirty="0" smtClean="0">
                <a:ea typeface="ＭＳ Ｐゴシック" pitchFamily="34" charset="-128"/>
                <a:sym typeface="Symbol" pitchFamily="18" charset="2"/>
              </a:rPr>
              <a:t>και</a:t>
            </a:r>
            <a:r>
              <a:rPr lang="en-US" dirty="0" smtClean="0">
                <a:ea typeface="ＭＳ Ｐゴシック" pitchFamily="34" charset="-128"/>
                <a:sym typeface="Symbol" pitchFamily="18" charset="2"/>
              </a:rPr>
              <a:t> </a:t>
            </a:r>
            <a:r>
              <a:rPr lang="en-US" b="1" i="1" dirty="0" smtClean="0">
                <a:ea typeface="ＭＳ Ｐゴシック" pitchFamily="34" charset="-128"/>
                <a:sym typeface="Symbol" pitchFamily="18" charset="2"/>
              </a:rPr>
              <a:t>USA</a:t>
            </a:r>
            <a:endParaRPr lang="el-GR" b="1" i="1" dirty="0" smtClean="0">
              <a:ea typeface="ＭＳ Ｐゴシック" pitchFamily="34" charset="-128"/>
              <a:sym typeface="Symbol" pitchFamily="18" charset="2"/>
            </a:endParaRPr>
          </a:p>
          <a:p>
            <a:pPr lvl="1" eaLnBrk="1" hangingPunct="1"/>
            <a:endParaRPr lang="en-US"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Το αποτέλεσμα είναι ένας </a:t>
            </a:r>
            <a:r>
              <a:rPr lang="el-GR" b="1" dirty="0" smtClean="0">
                <a:solidFill>
                  <a:schemeClr val="tx2">
                    <a:lumMod val="60000"/>
                    <a:lumOff val="40000"/>
                  </a:schemeClr>
                </a:solidFill>
                <a:ea typeface="ＭＳ Ｐゴシック" pitchFamily="34" charset="-128"/>
                <a:sym typeface="Symbol" pitchFamily="18" charset="2"/>
              </a:rPr>
              <a:t>όρος</a:t>
            </a:r>
            <a:r>
              <a:rPr lang="el-GR" dirty="0" smtClean="0">
                <a:ea typeface="ＭＳ Ｐゴシック" pitchFamily="34" charset="-128"/>
                <a:sym typeface="Symbol" pitchFamily="18" charset="2"/>
              </a:rPr>
              <a:t> (</a:t>
            </a:r>
            <a:r>
              <a:rPr lang="en-US" dirty="0" smtClean="0">
                <a:ea typeface="ＭＳ Ｐゴシック" pitchFamily="34" charset="-128"/>
                <a:sym typeface="Symbol" pitchFamily="18" charset="2"/>
              </a:rPr>
              <a:t>term).</a:t>
            </a:r>
          </a:p>
          <a:p>
            <a:pPr lvl="1" eaLnBrk="1" hangingPunct="1"/>
            <a:r>
              <a:rPr lang="el-GR" dirty="0" smtClean="0">
                <a:ea typeface="ＭＳ Ｐゴシック" pitchFamily="34" charset="-128"/>
                <a:sym typeface="Symbol" pitchFamily="18" charset="2"/>
              </a:rPr>
              <a:t>Ένας όρος είναι ένα (</a:t>
            </a:r>
            <a:r>
              <a:rPr lang="el-GR" dirty="0" err="1" smtClean="0">
                <a:ea typeface="ＭＳ Ｐゴシック" pitchFamily="34" charset="-128"/>
                <a:sym typeface="Symbol" pitchFamily="18" charset="2"/>
              </a:rPr>
              <a:t>κανονικοποιημένος</a:t>
            </a:r>
            <a:r>
              <a:rPr lang="el-GR" dirty="0" smtClean="0">
                <a:ea typeface="ＭＳ Ｐゴシック" pitchFamily="34" charset="-128"/>
                <a:sym typeface="Symbol" pitchFamily="18" charset="2"/>
              </a:rPr>
              <a:t>) τύπος λέξης που εισάγεται στο </a:t>
            </a:r>
            <a:r>
              <a:rPr lang="el-GR" dirty="0" smtClean="0">
                <a:solidFill>
                  <a:schemeClr val="accent6">
                    <a:lumMod val="75000"/>
                  </a:schemeClr>
                </a:solidFill>
                <a:ea typeface="ＭＳ Ｐゴシック" pitchFamily="34" charset="-128"/>
                <a:sym typeface="Symbol" pitchFamily="18" charset="2"/>
              </a:rPr>
              <a:t>Λεξικό</a:t>
            </a:r>
            <a:r>
              <a:rPr lang="el-GR" dirty="0" smtClean="0">
                <a:ea typeface="ＭＳ Ｐゴシック" pitchFamily="34" charset="-128"/>
                <a:sym typeface="Symbol" pitchFamily="18" charset="2"/>
              </a:rPr>
              <a:t> του Συστήματος Ανάκτησης Πληροφορίας</a:t>
            </a:r>
            <a:endParaRPr lang="en-US" dirty="0" smtClean="0">
              <a:ea typeface="ＭＳ Ｐゴシック" pitchFamily="34" charset="-128"/>
              <a:sym typeface="Symbol" pitchFamily="18" charset="2"/>
            </a:endParaRPr>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34</a:t>
            </a:fld>
            <a:endParaRPr lang="en-US"/>
          </a:p>
        </p:txBody>
      </p:sp>
    </p:spTree>
    <p:extLst>
      <p:ext uri="{BB962C8B-B14F-4D97-AF65-F5344CB8AC3E}">
        <p14:creationId xmlns:p14="http://schemas.microsoft.com/office/powerpoint/2010/main" val="1648147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a:t>
            </a:r>
            <a:r>
              <a:rPr lang="en-US" dirty="0" smtClean="0">
                <a:ea typeface="ＭＳ Ｐゴシック" pitchFamily="34" charset="-128"/>
              </a:rPr>
              <a:t>Token normalization)</a:t>
            </a:r>
          </a:p>
        </p:txBody>
      </p:sp>
      <p:sp>
        <p:nvSpPr>
          <p:cNvPr id="34819" name="Rectangle 2051"/>
          <p:cNvSpPr>
            <a:spLocks noGrp="1" noChangeArrowheads="1"/>
          </p:cNvSpPr>
          <p:nvPr>
            <p:ph type="body" idx="1"/>
          </p:nvPr>
        </p:nvSpPr>
        <p:spPr>
          <a:xfrm>
            <a:off x="457200" y="1600200"/>
            <a:ext cx="8147248" cy="2404864"/>
          </a:xfrm>
        </p:spPr>
        <p:txBody>
          <a:bodyPr/>
          <a:lstStyle/>
          <a:p>
            <a:pPr eaLnBrk="1" hangingPunct="1"/>
            <a:r>
              <a:rPr lang="en-US" dirty="0" smtClean="0">
                <a:ea typeface="ＭＳ Ｐゴシック" pitchFamily="34" charset="-128"/>
                <a:sym typeface="Symbol" pitchFamily="18" charset="2"/>
              </a:rPr>
              <a:t>Token normalization: </a:t>
            </a:r>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των </a:t>
            </a:r>
            <a:r>
              <a:rPr lang="en-US" dirty="0" smtClean="0">
                <a:ea typeface="ＭＳ Ｐゴシック" pitchFamily="34" charset="-128"/>
                <a:sym typeface="Symbol" pitchFamily="18" charset="2"/>
              </a:rPr>
              <a:t>token </a:t>
            </a:r>
            <a:r>
              <a:rPr lang="el-GR" dirty="0" smtClean="0">
                <a:ea typeface="ＭＳ Ｐゴシック" pitchFamily="34" charset="-128"/>
                <a:sym typeface="Symbol" pitchFamily="18" charset="2"/>
              </a:rPr>
              <a:t>ώστε να ταιριάζουν παρά κάποιες μικρές διαφορές </a:t>
            </a:r>
          </a:p>
          <a:p>
            <a:pPr eaLnBrk="1" hangingPunct="1"/>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Συχνά </a:t>
            </a:r>
            <a:r>
              <a:rPr lang="el-GR" dirty="0" smtClean="0">
                <a:ea typeface="ＭＳ Ｐゴシック" pitchFamily="34" charset="-128"/>
                <a:sym typeface="Symbol" pitchFamily="18" charset="2"/>
              </a:rPr>
              <a:t>ορίζουμε έμμεσα </a:t>
            </a:r>
            <a:r>
              <a:rPr lang="el-GR" dirty="0">
                <a:solidFill>
                  <a:schemeClr val="tx2">
                    <a:lumMod val="60000"/>
                    <a:lumOff val="40000"/>
                  </a:schemeClr>
                </a:solidFill>
                <a:ea typeface="ＭＳ Ｐゴシック" pitchFamily="34" charset="-128"/>
                <a:sym typeface="Symbol" pitchFamily="18" charset="2"/>
              </a:rPr>
              <a:t>κλάσεις </a:t>
            </a:r>
            <a:r>
              <a:rPr lang="el-GR" dirty="0" smtClean="0">
                <a:solidFill>
                  <a:schemeClr val="tx2">
                    <a:lumMod val="60000"/>
                    <a:lumOff val="40000"/>
                  </a:schemeClr>
                </a:solidFill>
                <a:ea typeface="ＭＳ Ｐゴシック" pitchFamily="34" charset="-128"/>
                <a:sym typeface="Symbol" pitchFamily="18" charset="2"/>
              </a:rPr>
              <a:t>ισοδυναμίας </a:t>
            </a:r>
            <a:r>
              <a:rPr lang="el-GR" dirty="0">
                <a:solidFill>
                  <a:schemeClr val="tx2">
                    <a:lumMod val="60000"/>
                    <a:lumOff val="40000"/>
                  </a:schemeClr>
                </a:solidFill>
                <a:ea typeface="ＭＳ Ｐゴシック" pitchFamily="34" charset="-128"/>
                <a:sym typeface="Symbol" pitchFamily="18" charset="2"/>
              </a:rPr>
              <a:t>(</a:t>
            </a:r>
            <a:r>
              <a:rPr lang="en-US" dirty="0">
                <a:solidFill>
                  <a:schemeClr val="tx2">
                    <a:lumMod val="60000"/>
                    <a:lumOff val="40000"/>
                  </a:schemeClr>
                </a:solidFill>
                <a:ea typeface="ＭＳ Ｐゴシック" pitchFamily="34" charset="-128"/>
                <a:sym typeface="Symbol" pitchFamily="18" charset="2"/>
              </a:rPr>
              <a:t>equivalence classes</a:t>
            </a:r>
            <a:r>
              <a:rPr lang="el-GR" dirty="0">
                <a:solidFill>
                  <a:schemeClr val="tx2">
                    <a:lumMod val="60000"/>
                    <a:lumOff val="40000"/>
                  </a:schemeClr>
                </a:solidFill>
                <a:ea typeface="ＭＳ Ｐゴシック" pitchFamily="34" charset="-128"/>
                <a:sym typeface="Symbol" pitchFamily="18" charset="2"/>
              </a:rPr>
              <a:t>)</a:t>
            </a:r>
            <a:r>
              <a:rPr lang="el-GR" dirty="0" smtClean="0">
                <a:solidFill>
                  <a:schemeClr val="tx2">
                    <a:lumMod val="60000"/>
                    <a:lumOff val="40000"/>
                  </a:schemeClr>
                </a:solidFill>
                <a:ea typeface="ＭＳ Ｐゴシック" pitchFamily="34" charset="-128"/>
                <a:sym typeface="Symbol" pitchFamily="18" charset="2"/>
              </a:rPr>
              <a:t> </a:t>
            </a:r>
            <a:r>
              <a:rPr lang="el-GR" dirty="0" smtClean="0">
                <a:ea typeface="ＭＳ Ｐゴシック" pitchFamily="34" charset="-128"/>
                <a:sym typeface="Symbol" pitchFamily="18" charset="2"/>
              </a:rPr>
              <a:t>για </a:t>
            </a:r>
            <a:r>
              <a:rPr lang="el-GR" dirty="0" smtClean="0">
                <a:ea typeface="ＭＳ Ｐゴシック" pitchFamily="34" charset="-128"/>
                <a:sym typeface="Symbol" pitchFamily="18" charset="2"/>
              </a:rPr>
              <a:t>τους όρους, </a:t>
            </a:r>
            <a:r>
              <a:rPr lang="el-GR" dirty="0" smtClean="0">
                <a:ea typeface="ＭＳ Ｐゴシック" pitchFamily="34" charset="-128"/>
                <a:sym typeface="Symbol" pitchFamily="18" charset="2"/>
              </a:rPr>
              <a:t>δηλαδή, τις απεικονίζουμε στον ίδιο όρο π.χ</a:t>
            </a:r>
            <a:r>
              <a:rPr lang="el-GR" dirty="0" smtClean="0">
                <a:ea typeface="ＭＳ Ｐゴシック" pitchFamily="34" charset="-128"/>
                <a:sym typeface="Symbol" pitchFamily="18" charset="2"/>
              </a:rPr>
              <a:t>.</a:t>
            </a:r>
            <a:r>
              <a:rPr lang="en-US" dirty="0" smtClean="0">
                <a:ea typeface="ＭＳ Ｐゴシック" pitchFamily="34" charset="-128"/>
                <a:sym typeface="Symbol" pitchFamily="18" charset="2"/>
              </a:rPr>
              <a:t>, </a:t>
            </a:r>
          </a:p>
          <a:p>
            <a:pPr lvl="1" eaLnBrk="1" hangingPunct="1"/>
            <a:r>
              <a:rPr lang="el-GR" dirty="0" smtClean="0">
                <a:ea typeface="ＭＳ Ｐゴシック" pitchFamily="34" charset="-128"/>
                <a:sym typeface="Symbol" pitchFamily="18" charset="2"/>
              </a:rPr>
              <a:t>Σβήνουμε τις τελείες από έναν όρο </a:t>
            </a:r>
            <a:endParaRPr lang="en-US" dirty="0" smtClean="0">
              <a:ea typeface="ＭＳ Ｐゴシック" pitchFamily="34" charset="-128"/>
              <a:sym typeface="Symbol" pitchFamily="18" charset="2"/>
            </a:endParaRPr>
          </a:p>
          <a:p>
            <a:pPr lvl="2" eaLnBrk="1" hangingPunct="1"/>
            <a:r>
              <a:rPr lang="en-US" sz="1800" b="1" i="1" dirty="0" smtClean="0">
                <a:ea typeface="ＭＳ Ｐゴシック" pitchFamily="34" charset="-128"/>
                <a:sym typeface="Symbol" pitchFamily="18" charset="2"/>
              </a:rPr>
              <a:t>U.S.A.</a:t>
            </a:r>
            <a:r>
              <a:rPr lang="en-US" sz="1800" b="1" dirty="0" smtClean="0">
                <a:ea typeface="ＭＳ Ｐゴシック" pitchFamily="34" charset="-128"/>
                <a:sym typeface="Symbol" pitchFamily="18" charset="2"/>
              </a:rPr>
              <a:t>,</a:t>
            </a:r>
            <a:r>
              <a:rPr lang="en-US" sz="1800" dirty="0" smtClean="0">
                <a:ea typeface="ＭＳ Ｐゴシック" pitchFamily="34" charset="-128"/>
                <a:sym typeface="Symbol" pitchFamily="18" charset="2"/>
              </a:rPr>
              <a:t> </a:t>
            </a:r>
            <a:r>
              <a:rPr lang="en-US" sz="1800" b="1" i="1" dirty="0" smtClean="0">
                <a:ea typeface="ＭＳ Ｐゴシック" pitchFamily="34" charset="-128"/>
                <a:sym typeface="Symbol" pitchFamily="18" charset="2"/>
              </a:rPr>
              <a:t>USA  </a:t>
            </a:r>
            <a:r>
              <a:rPr lang="en-US" sz="1800" b="1" i="1" dirty="0" smtClean="0">
                <a:latin typeface="Wingdings" pitchFamily="2" charset="2"/>
                <a:ea typeface="ＭＳ Ｐゴシック" pitchFamily="34" charset="-128"/>
                <a:sym typeface="Symbol" pitchFamily="18" charset="2"/>
              </a:rPr>
              <a:t></a:t>
            </a:r>
            <a:r>
              <a:rPr lang="en-US" sz="1800" b="1" i="1" dirty="0" smtClean="0">
                <a:ea typeface="ＭＳ Ｐゴシック" pitchFamily="34" charset="-128"/>
                <a:sym typeface="Symbol" pitchFamily="18" charset="2"/>
              </a:rPr>
              <a:t>  USA</a:t>
            </a:r>
          </a:p>
          <a:p>
            <a:pPr lvl="1" eaLnBrk="1" hangingPunct="1"/>
            <a:r>
              <a:rPr lang="el-GR" dirty="0" smtClean="0">
                <a:ea typeface="ＭＳ Ｐゴシック" pitchFamily="34" charset="-128"/>
                <a:sym typeface="Symbol" pitchFamily="18" charset="2"/>
              </a:rPr>
              <a:t>Σβήνουμε τα ενωτικά </a:t>
            </a:r>
            <a:r>
              <a:rPr lang="el-GR" dirty="0">
                <a:ea typeface="ＭＳ Ｐゴシック" pitchFamily="34" charset="-128"/>
                <a:sym typeface="Symbol" pitchFamily="18" charset="2"/>
              </a:rPr>
              <a:t>α</a:t>
            </a:r>
            <a:r>
              <a:rPr lang="el-GR" dirty="0" smtClean="0">
                <a:ea typeface="ＭＳ Ｐゴシック" pitchFamily="34" charset="-128"/>
                <a:sym typeface="Symbol" pitchFamily="18" charset="2"/>
              </a:rPr>
              <a:t>πό έναν όρο </a:t>
            </a:r>
            <a:r>
              <a:rPr lang="en-US" sz="1800" b="1" i="1" dirty="0" smtClean="0">
                <a:ea typeface="ＭＳ Ｐゴシック" pitchFamily="34" charset="-128"/>
                <a:sym typeface="Symbol" pitchFamily="18" charset="2"/>
              </a:rPr>
              <a:t>anti-discriminatory, </a:t>
            </a:r>
            <a:r>
              <a:rPr lang="en-US" sz="1800" b="1" i="1" dirty="0" err="1" smtClean="0">
                <a:ea typeface="ＭＳ Ｐゴシック" pitchFamily="34" charset="-128"/>
                <a:sym typeface="Symbol" pitchFamily="18" charset="2"/>
              </a:rPr>
              <a:t>antidiscriminatory</a:t>
            </a:r>
            <a:endParaRPr lang="el-GR" sz="1800" b="1" i="1" dirty="0" smtClean="0">
              <a:ea typeface="ＭＳ Ｐゴシック" pitchFamily="34" charset="-128"/>
              <a:sym typeface="Symbol" pitchFamily="18" charset="2"/>
            </a:endParaRPr>
          </a:p>
          <a:p>
            <a:pPr lvl="1" eaLnBrk="1" hangingPunct="1"/>
            <a:endParaRPr lang="en-US" sz="1800" b="1" i="1" dirty="0" smtClean="0">
              <a:ea typeface="ＭＳ Ｐゴシック" pitchFamily="34" charset="-128"/>
              <a:sym typeface="Symbol" pitchFamily="18" charset="2"/>
            </a:endParaRPr>
          </a:p>
        </p:txBody>
      </p:sp>
      <p:sp>
        <p:nvSpPr>
          <p:cNvPr id="348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4821" name="Slide Number Placeholder 4"/>
          <p:cNvSpPr>
            <a:spLocks noGrp="1"/>
          </p:cNvSpPr>
          <p:nvPr>
            <p:ph type="sldNum" sz="quarter" idx="12"/>
          </p:nvPr>
        </p:nvSpPr>
        <p:spPr bwMode="auto">
          <a:noFill/>
          <a:ln>
            <a:miter lim="800000"/>
            <a:headEnd/>
            <a:tailEnd/>
          </a:ln>
        </p:spPr>
        <p:txBody>
          <a:bodyPr/>
          <a:lstStyle/>
          <a:p>
            <a:fld id="{D2BD55F4-3207-4F1F-89F2-BC15AE4FCFF5}" type="slidenum">
              <a:rPr lang="en-US"/>
              <a:pPr/>
              <a:t>35</a:t>
            </a:fld>
            <a:endParaRPr lang="en-US"/>
          </a:p>
        </p:txBody>
      </p:sp>
      <p:sp>
        <p:nvSpPr>
          <p:cNvPr id="3" name="TextBox 2"/>
          <p:cNvSpPr txBox="1"/>
          <p:nvPr/>
        </p:nvSpPr>
        <p:spPr>
          <a:xfrm>
            <a:off x="442428" y="5414578"/>
            <a:ext cx="7945995" cy="1200329"/>
          </a:xfrm>
          <a:prstGeom prst="rect">
            <a:avLst/>
          </a:prstGeom>
          <a:noFill/>
        </p:spPr>
        <p:txBody>
          <a:bodyPr wrap="square" rtlCol="0">
            <a:spAutoFit/>
          </a:bodyPr>
          <a:lstStyle/>
          <a:p>
            <a:r>
              <a:rPr lang="el-GR" dirty="0" smtClean="0">
                <a:solidFill>
                  <a:schemeClr val="tx1"/>
                </a:solidFill>
                <a:latin typeface="+mn-lt"/>
              </a:rPr>
              <a:t>Αρκούν απλοί κανόνες αντιστοίχησης</a:t>
            </a:r>
          </a:p>
          <a:p>
            <a:r>
              <a:rPr lang="el-GR" dirty="0" smtClean="0">
                <a:solidFill>
                  <a:schemeClr val="tx1"/>
                </a:solidFill>
                <a:latin typeface="+mn-lt"/>
              </a:rPr>
              <a:t>Μερικές φορές δεν είναι εύκολο να εντοπιστεί πότε χρειάζεται προσθήκη χαρακτήρων</a:t>
            </a:r>
            <a:endParaRPr lang="en-US" dirty="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σε όρους</a:t>
            </a:r>
            <a:endParaRPr lang="en-US" dirty="0" smtClean="0">
              <a:ea typeface="ＭＳ Ｐゴシック" pitchFamily="34" charset="-128"/>
            </a:endParaRPr>
          </a:p>
        </p:txBody>
      </p:sp>
      <p:sp>
        <p:nvSpPr>
          <p:cNvPr id="38915" name="Rectangle 2051"/>
          <p:cNvSpPr>
            <a:spLocks noGrp="1" noChangeArrowheads="1"/>
          </p:cNvSpPr>
          <p:nvPr>
            <p:ph type="body" idx="1"/>
          </p:nvPr>
        </p:nvSpPr>
        <p:spPr>
          <a:xfrm>
            <a:off x="457200" y="1628800"/>
            <a:ext cx="8507288" cy="4924400"/>
          </a:xfrm>
        </p:spPr>
        <p:txBody>
          <a:bodyPr/>
          <a:lstStyle/>
          <a:p>
            <a:pPr eaLnBrk="1" hangingPunct="1"/>
            <a:r>
              <a:rPr lang="el-GR" sz="2400" dirty="0" smtClean="0">
                <a:ea typeface="ＭＳ Ｐゴシック" pitchFamily="34" charset="-128"/>
                <a:sym typeface="Symbol" pitchFamily="18" charset="2"/>
              </a:rPr>
              <a:t>Μια εναλλακτική προσέγγιση στις </a:t>
            </a:r>
            <a:r>
              <a:rPr lang="el-GR" sz="2400" dirty="0" smtClean="0">
                <a:ea typeface="ＭＳ Ｐゴシック" pitchFamily="34" charset="-128"/>
                <a:sym typeface="Symbol" pitchFamily="18" charset="2"/>
              </a:rPr>
              <a:t>κλάσεις </a:t>
            </a:r>
            <a:r>
              <a:rPr lang="el-GR" sz="2400" dirty="0" smtClean="0">
                <a:ea typeface="ＭＳ Ｐゴシック" pitchFamily="34" charset="-128"/>
                <a:sym typeface="Symbol" pitchFamily="18" charset="2"/>
              </a:rPr>
              <a:t>ισοδυναμίας είναι να </a:t>
            </a:r>
            <a:r>
              <a:rPr lang="el-GR" sz="2400" i="1" dirty="0" smtClean="0">
                <a:ea typeface="ＭＳ Ｐゴシック" pitchFamily="34" charset="-128"/>
                <a:sym typeface="Symbol" pitchFamily="18" charset="2"/>
              </a:rPr>
              <a:t>κρατάμε όλα τα μη </a:t>
            </a:r>
            <a:r>
              <a:rPr lang="el-GR" sz="2400" i="1" dirty="0" err="1" smtClean="0">
                <a:ea typeface="ＭＳ Ｐゴシック" pitchFamily="34" charset="-128"/>
                <a:sym typeface="Symbol" pitchFamily="18" charset="2"/>
              </a:rPr>
              <a:t>κανονικοποιημένα</a:t>
            </a:r>
            <a:r>
              <a:rPr lang="el-GR" sz="2400" i="1"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token </a:t>
            </a:r>
          </a:p>
          <a:p>
            <a:pPr lvl="1" eaLnBrk="1" hangingPunct="1"/>
            <a:r>
              <a:rPr lang="el-GR" dirty="0" smtClean="0">
                <a:solidFill>
                  <a:schemeClr val="accent2">
                    <a:lumMod val="50000"/>
                  </a:schemeClr>
                </a:solidFill>
                <a:ea typeface="ＭＳ Ｐゴシック" pitchFamily="34" charset="-128"/>
                <a:sym typeface="Symbol" pitchFamily="18" charset="2"/>
              </a:rPr>
              <a:t>(ή και «Χειροποίητες» λίστες συνωνύμων )</a:t>
            </a:r>
          </a:p>
          <a:p>
            <a:pPr marL="514350" indent="-514350" eaLnBrk="1" hangingPunct="1">
              <a:buFont typeface="+mj-lt"/>
              <a:buAutoNum type="arabicPeriod"/>
            </a:pPr>
            <a:r>
              <a:rPr lang="el-GR" sz="2400" dirty="0" err="1" smtClean="0">
                <a:ea typeface="ＭＳ Ｐゴシック" pitchFamily="34" charset="-128"/>
                <a:sym typeface="Symbol" pitchFamily="18" charset="2"/>
              </a:rPr>
              <a:t>Ευρετηριοποίηση</a:t>
            </a:r>
            <a:r>
              <a:rPr lang="el-GR" sz="2400" dirty="0" smtClean="0">
                <a:ea typeface="ＭＳ Ｐゴシック" pitchFamily="34" charset="-128"/>
                <a:sym typeface="Symbol" pitchFamily="18" charset="2"/>
              </a:rPr>
              <a:t> του μη </a:t>
            </a:r>
            <a:r>
              <a:rPr lang="el-GR" sz="2400" dirty="0" err="1" smtClean="0">
                <a:ea typeface="ＭＳ Ｐゴシック" pitchFamily="34" charset="-128"/>
                <a:sym typeface="Symbol" pitchFamily="18" charset="2"/>
              </a:rPr>
              <a:t>κανονικοποιημένου</a:t>
            </a:r>
            <a:r>
              <a:rPr lang="el-GR" sz="2400" dirty="0" smtClean="0">
                <a:ea typeface="ＭＳ Ｐゴシック" pitchFamily="34" charset="-128"/>
                <a:sym typeface="Symbol" pitchFamily="18" charset="2"/>
              </a:rPr>
              <a:t> όρου και διεύρυνση </a:t>
            </a:r>
            <a:r>
              <a:rPr lang="el-GR" sz="2400" dirty="0" smtClean="0">
                <a:ea typeface="ＭＳ Ｐゴシック" pitchFamily="34" charset="-128"/>
                <a:sym typeface="Symbol" pitchFamily="18" charset="2"/>
              </a:rPr>
              <a:t>κατά την ερώτηση (διάζευξη)</a:t>
            </a:r>
          </a:p>
          <a:p>
            <a:pPr marL="457200" lvl="1" indent="0" eaLnBrk="1" hangingPunct="1">
              <a:buNone/>
            </a:pPr>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marL="457200" lvl="1" indent="0" eaLnBrk="1" hangingPunct="1">
              <a:buNone/>
            </a:pPr>
            <a:r>
              <a:rPr lang="en-US" dirty="0">
                <a:solidFill>
                  <a:schemeClr val="accent2">
                    <a:lumMod val="50000"/>
                  </a:schemeClr>
                </a:solidFill>
                <a:ea typeface="ＭＳ Ｐゴシック" pitchFamily="34" charset="-128"/>
                <a:sym typeface="Symbol" pitchFamily="18" charset="2"/>
              </a:rPr>
              <a:t>Enter: car  Search: car </a:t>
            </a:r>
            <a:r>
              <a:rPr lang="en-US" dirty="0" smtClean="0">
                <a:solidFill>
                  <a:schemeClr val="accent2">
                    <a:lumMod val="50000"/>
                  </a:schemeClr>
                </a:solidFill>
                <a:ea typeface="ＭＳ Ｐゴシック" pitchFamily="34" charset="-128"/>
                <a:sym typeface="Symbol" pitchFamily="18" charset="2"/>
              </a:rPr>
              <a:t>automobile</a:t>
            </a:r>
          </a:p>
          <a:p>
            <a:pPr marL="514350" indent="-514350" eaLnBrk="1" hangingPunct="1">
              <a:buFont typeface="+mj-lt"/>
              <a:buAutoNum type="arabicPeriod"/>
            </a:pPr>
            <a:r>
              <a:rPr lang="el-GR" sz="2400" dirty="0" smtClean="0">
                <a:ea typeface="ＭＳ Ｐゴシック" pitchFamily="34" charset="-128"/>
                <a:sym typeface="Symbol" pitchFamily="18" charset="2"/>
              </a:rPr>
              <a:t>Εναλλακτικά, καταχωρούμε το έγγραφο στις λίστες καταχώρησης κάθε συνώνυμου (πχ έγγραφο που περιέχει το </a:t>
            </a:r>
            <a:r>
              <a:rPr lang="en-US" sz="2400" dirty="0" smtClean="0">
                <a:ea typeface="ＭＳ Ｐゴシック" pitchFamily="34" charset="-128"/>
                <a:sym typeface="Symbol" pitchFamily="18" charset="2"/>
              </a:rPr>
              <a:t>car </a:t>
            </a:r>
            <a:r>
              <a:rPr lang="el-GR" sz="2400" dirty="0" smtClean="0">
                <a:ea typeface="ＭＳ Ｐゴシック" pitchFamily="34" charset="-128"/>
                <a:sym typeface="Symbol" pitchFamily="18" charset="2"/>
              </a:rPr>
              <a:t>καταχωρείται και στο </a:t>
            </a:r>
            <a:r>
              <a:rPr lang="en-US" sz="2400" dirty="0" smtClean="0">
                <a:ea typeface="ＭＳ Ｐゴシック" pitchFamily="34" charset="-128"/>
                <a:sym typeface="Symbol" pitchFamily="18" charset="2"/>
              </a:rPr>
              <a:t>automobile</a:t>
            </a:r>
            <a:r>
              <a:rPr lang="en-US" dirty="0" smtClean="0">
                <a:ea typeface="ＭＳ Ｐゴシック" pitchFamily="34" charset="-128"/>
                <a:sym typeface="Symbol" pitchFamily="18" charset="2"/>
              </a:rPr>
              <a:t>)</a:t>
            </a:r>
            <a:endParaRPr lang="el-GR" dirty="0" smtClean="0">
              <a:ea typeface="ＭＳ Ｐゴシック" pitchFamily="34" charset="-128"/>
              <a:sym typeface="Symbol" pitchFamily="18" charset="2"/>
            </a:endParaRPr>
          </a:p>
          <a:p>
            <a:pPr marL="0" indent="0" eaLnBrk="1" hangingPunct="1">
              <a:buNone/>
            </a:pPr>
            <a:r>
              <a:rPr lang="el-GR" dirty="0" smtClean="0">
                <a:ea typeface="ＭＳ Ｐゴシック" pitchFamily="34" charset="-128"/>
                <a:sym typeface="Symbol" pitchFamily="18" charset="2"/>
              </a:rPr>
              <a:t>Το 1 ή το 2 είναι καλύτερο;</a:t>
            </a:r>
          </a:p>
        </p:txBody>
      </p:sp>
      <p:sp>
        <p:nvSpPr>
          <p:cNvPr id="389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050"/>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l-GR" dirty="0" smtClean="0">
                <a:ea typeface="ＭＳ Ｐゴシック" pitchFamily="34" charset="-128"/>
              </a:rPr>
              <a:t> σε όρους</a:t>
            </a:r>
            <a:endParaRPr lang="en-US" dirty="0" smtClean="0">
              <a:ea typeface="ＭＳ Ｐゴシック" pitchFamily="34" charset="-128"/>
            </a:endParaRPr>
          </a:p>
        </p:txBody>
      </p:sp>
      <p:sp>
        <p:nvSpPr>
          <p:cNvPr id="38915" name="Rectangle 2051"/>
          <p:cNvSpPr>
            <a:spLocks noGrp="1" noChangeArrowheads="1"/>
          </p:cNvSpPr>
          <p:nvPr>
            <p:ph type="body" idx="1"/>
          </p:nvPr>
        </p:nvSpPr>
        <p:spPr/>
        <p:txBody>
          <a:bodyPr/>
          <a:lstStyle/>
          <a:p>
            <a:pPr eaLnBrk="1" hangingPunct="1"/>
            <a:endParaRPr lang="en-US" dirty="0" smtClean="0">
              <a:ea typeface="ＭＳ Ｐゴシック" pitchFamily="34" charset="-128"/>
              <a:sym typeface="Symbol" pitchFamily="18" charset="2"/>
            </a:endParaRPr>
          </a:p>
          <a:p>
            <a:pPr eaLnBrk="1" hangingPunct="1"/>
            <a:r>
              <a:rPr lang="el-GR" dirty="0">
                <a:solidFill>
                  <a:srgbClr val="336699"/>
                </a:solidFill>
                <a:ea typeface="ＭＳ Ｐゴシック" pitchFamily="34" charset="-128"/>
                <a:sym typeface="Symbol" pitchFamily="18" charset="2"/>
              </a:rPr>
              <a:t>Μ</a:t>
            </a:r>
            <a:r>
              <a:rPr lang="el-GR" dirty="0" smtClean="0">
                <a:solidFill>
                  <a:srgbClr val="336699"/>
                </a:solidFill>
                <a:ea typeface="ＭＳ Ｐゴシック" pitchFamily="34" charset="-128"/>
                <a:sym typeface="Symbol" pitchFamily="18" charset="2"/>
              </a:rPr>
              <a:t>η συμμετρική διεύρυνση </a:t>
            </a:r>
            <a:endParaRPr lang="en-US" dirty="0" smtClean="0">
              <a:solidFill>
                <a:srgbClr val="336699"/>
              </a:solidFill>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Ένα παράδειγμα όπου αυτό μπορεί να φανεί χρήσιμο </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 windows</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 windows, window</a:t>
            </a:r>
          </a:p>
          <a:p>
            <a:pPr lvl="1" eaLnBrk="1" hangingPunct="1"/>
            <a:r>
              <a:rPr lang="en-US" sz="2000" dirty="0" smtClean="0">
                <a:ea typeface="ＭＳ Ｐゴシック" pitchFamily="34" charset="-128"/>
                <a:sym typeface="Symbol" pitchFamily="18" charset="2"/>
              </a:rPr>
              <a:t>Enter: </a:t>
            </a:r>
            <a:r>
              <a:rPr lang="en-US" sz="2000" b="1" i="1" dirty="0" smtClean="0">
                <a:ea typeface="ＭＳ Ｐゴシック" pitchFamily="34" charset="-128"/>
                <a:sym typeface="Symbol" pitchFamily="18" charset="2"/>
              </a:rPr>
              <a:t>Windows</a:t>
            </a:r>
            <a:r>
              <a:rPr lang="en-US" sz="2000" dirty="0" smtClean="0">
                <a:ea typeface="ＭＳ Ｐゴシック" pitchFamily="34" charset="-128"/>
                <a:sym typeface="Symbol" pitchFamily="18" charset="2"/>
              </a:rPr>
              <a:t>	Search: </a:t>
            </a:r>
            <a:r>
              <a:rPr lang="en-US" sz="2000" b="1" i="1" dirty="0" smtClean="0">
                <a:ea typeface="ＭＳ Ｐゴシック" pitchFamily="34" charset="-128"/>
                <a:sym typeface="Symbol" pitchFamily="18" charset="2"/>
              </a:rPr>
              <a:t>Windows</a:t>
            </a:r>
            <a:endParaRPr lang="el-GR" sz="2000" b="1" i="1" dirty="0" smtClean="0">
              <a:ea typeface="ＭＳ Ｐゴシック" pitchFamily="34" charset="-128"/>
              <a:sym typeface="Symbol" pitchFamily="18" charset="2"/>
            </a:endParaRPr>
          </a:p>
          <a:p>
            <a:pPr lvl="1" eaLnBrk="1" hangingPunct="1"/>
            <a:endParaRPr lang="en-US" sz="2000" b="1" i="1" dirty="0" smtClean="0">
              <a:ea typeface="ＭＳ Ｐゴシック" pitchFamily="34" charset="-128"/>
              <a:sym typeface="Symbol" pitchFamily="18" charset="2"/>
            </a:endParaRPr>
          </a:p>
          <a:p>
            <a:pPr eaLnBrk="1" hangingPunct="1"/>
            <a:r>
              <a:rPr lang="el-GR" dirty="0" smtClean="0">
                <a:ea typeface="ＭＳ Ｐゴシック" pitchFamily="34" charset="-128"/>
                <a:sym typeface="Symbol" pitchFamily="18" charset="2"/>
              </a:rPr>
              <a:t>Θεωρητικά πιο ισχυρό από τις λίστες αλλά λιγότερο </a:t>
            </a:r>
            <a:r>
              <a:rPr lang="el-GR" dirty="0" smtClean="0">
                <a:ea typeface="ＭＳ Ｐゴシック" pitchFamily="34" charset="-128"/>
                <a:sym typeface="Symbol" pitchFamily="18" charset="2"/>
              </a:rPr>
              <a:t>αποδοτικό</a:t>
            </a:r>
          </a:p>
          <a:p>
            <a:pPr eaLnBrk="1" hangingPunct="1"/>
            <a:r>
              <a:rPr lang="el-GR" dirty="0" smtClean="0">
                <a:ea typeface="ＭＳ Ｐゴシック" pitchFamily="34" charset="-128"/>
                <a:sym typeface="Symbol" pitchFamily="18" charset="2"/>
              </a:rPr>
              <a:t>Είναι η </a:t>
            </a:r>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πάντα καλή, </a:t>
            </a:r>
            <a:r>
              <a:rPr lang="en-US" dirty="0" smtClean="0">
                <a:ea typeface="ＭＳ Ｐゴシック" pitchFamily="34" charset="-128"/>
                <a:sym typeface="Symbol" pitchFamily="18" charset="2"/>
              </a:rPr>
              <a:t>U.S.A, C.A.T?</a:t>
            </a:r>
            <a:endParaRPr lang="en-US" dirty="0" smtClean="0">
              <a:ea typeface="ＭＳ Ｐゴシック" pitchFamily="34" charset="-128"/>
              <a:sym typeface="Symbol" pitchFamily="18" charset="2"/>
            </a:endParaRPr>
          </a:p>
        </p:txBody>
      </p:sp>
      <p:sp>
        <p:nvSpPr>
          <p:cNvPr id="38916" name="TextBox 4"/>
          <p:cNvSpPr txBox="1">
            <a:spLocks noChangeArrowheads="1"/>
          </p:cNvSpPr>
          <p:nvPr/>
        </p:nvSpPr>
        <p:spPr bwMode="auto">
          <a:xfrm>
            <a:off x="7620000" y="-33546"/>
            <a:ext cx="113204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l-GR" sz="1600" dirty="0" smtClean="0">
                <a:solidFill>
                  <a:srgbClr val="FBFCFF"/>
                </a:solidFill>
              </a:rPr>
              <a:t> </a:t>
            </a:r>
            <a:r>
              <a:rPr lang="en-US" sz="1600" dirty="0" smtClean="0">
                <a:solidFill>
                  <a:srgbClr val="FBFCFF"/>
                </a:solidFill>
              </a:rPr>
              <a:t>2.2.3</a:t>
            </a:r>
            <a:endParaRPr lang="en-US" sz="1600" dirty="0">
              <a:solidFill>
                <a:srgbClr val="FBFCFF"/>
              </a:solidFill>
            </a:endParaRPr>
          </a:p>
        </p:txBody>
      </p:sp>
      <p:sp>
        <p:nvSpPr>
          <p:cNvPr id="38917" name="Slide Number Placeholder 4"/>
          <p:cNvSpPr>
            <a:spLocks noGrp="1"/>
          </p:cNvSpPr>
          <p:nvPr>
            <p:ph type="sldNum" sz="quarter" idx="12"/>
          </p:nvPr>
        </p:nvSpPr>
        <p:spPr bwMode="auto">
          <a:noFill/>
          <a:ln>
            <a:miter lim="800000"/>
            <a:headEnd/>
            <a:tailEnd/>
          </a:ln>
        </p:spPr>
        <p:txBody>
          <a:bodyPr/>
          <a:lstStyle/>
          <a:p>
            <a:fld id="{9122E675-40A8-4B30-980E-8DD85F429307}" type="slidenum">
              <a:rPr lang="en-US"/>
              <a:pPr/>
              <a:t>37</a:t>
            </a:fld>
            <a:endParaRPr lang="en-US"/>
          </a:p>
        </p:txBody>
      </p:sp>
    </p:spTree>
    <p:extLst>
      <p:ext uri="{BB962C8B-B14F-4D97-AF65-F5344CB8AC3E}">
        <p14:creationId xmlns:p14="http://schemas.microsoft.com/office/powerpoint/2010/main" val="2415139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n-US" dirty="0" smtClean="0">
                <a:ea typeface="ＭＳ Ｐゴシック" pitchFamily="34" charset="-128"/>
              </a:rPr>
              <a:t>: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5843" name="Rectangle 3"/>
          <p:cNvSpPr>
            <a:spLocks noGrp="1" noChangeArrowheads="1"/>
          </p:cNvSpPr>
          <p:nvPr>
            <p:ph type="body" idx="1"/>
          </p:nvPr>
        </p:nvSpPr>
        <p:spPr/>
        <p:txBody>
          <a:bodyPr/>
          <a:lstStyle/>
          <a:p>
            <a:pPr marL="0" indent="0" eaLnBrk="1" hangingPunct="1">
              <a:buNone/>
            </a:pPr>
            <a:r>
              <a:rPr lang="el-GR" sz="2400" dirty="0" smtClean="0">
                <a:ea typeface="ＭＳ Ｐゴシック" pitchFamily="34" charset="-128"/>
              </a:rPr>
              <a:t>60% ιστοσελίδων στα Αγγλικά (2007) – 1/3 των χρηστών του διαδικτύου - 10% του παγκόσμιου πληθυσμού μιλούν Αγγλικά</a:t>
            </a:r>
          </a:p>
          <a:p>
            <a:pPr eaLnBrk="1" hangingPunct="1"/>
            <a:r>
              <a:rPr lang="en-US" sz="2000" dirty="0" smtClean="0">
                <a:ea typeface="ＭＳ Ｐゴシック" pitchFamily="34" charset="-128"/>
              </a:rPr>
              <a:t>Accents: </a:t>
            </a:r>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 </a:t>
            </a:r>
            <a:r>
              <a:rPr lang="el-GR" sz="2000" dirty="0" smtClean="0">
                <a:ea typeface="ＭＳ Ｐゴシック" pitchFamily="34" charset="-128"/>
              </a:rPr>
              <a:t>Γαλλικά</a:t>
            </a:r>
            <a:r>
              <a:rPr lang="en-US" sz="2000" b="1" i="1" dirty="0" smtClean="0">
                <a:ea typeface="ＭＳ Ｐゴシック" pitchFamily="34" charset="-128"/>
              </a:rPr>
              <a:t> résumé</a:t>
            </a:r>
            <a:r>
              <a:rPr lang="en-US" sz="2000" dirty="0" smtClean="0">
                <a:ea typeface="ＭＳ Ｐゴシック" pitchFamily="34" charset="-128"/>
              </a:rPr>
              <a:t> vs. </a:t>
            </a:r>
            <a:r>
              <a:rPr lang="en-US" sz="2000" b="1" i="1" dirty="0" smtClean="0">
                <a:ea typeface="ＭＳ Ｐゴシック" pitchFamily="34" charset="-128"/>
              </a:rPr>
              <a:t>resume</a:t>
            </a:r>
            <a:r>
              <a:rPr lang="en-US" sz="2000" b="1" dirty="0" smtClean="0">
                <a:ea typeface="ＭＳ Ｐゴシック" pitchFamily="34" charset="-128"/>
              </a:rPr>
              <a:t>.</a:t>
            </a:r>
          </a:p>
          <a:p>
            <a:pPr eaLnBrk="1" hangingPunct="1"/>
            <a:r>
              <a:rPr lang="en-US" sz="2000" dirty="0" smtClean="0">
                <a:ea typeface="ＭＳ Ｐゴシック" pitchFamily="34" charset="-128"/>
                <a:sym typeface="Symbol" pitchFamily="18" charset="2"/>
              </a:rPr>
              <a:t>Umlauts: </a:t>
            </a:r>
            <a:r>
              <a:rPr lang="el-GR" sz="2000" dirty="0" smtClean="0">
                <a:ea typeface="ＭＳ Ｐゴシック" pitchFamily="34" charset="-128"/>
                <a:sym typeface="Symbol" pitchFamily="18" charset="2"/>
              </a:rPr>
              <a:t>π</a:t>
            </a:r>
            <a:r>
              <a:rPr lang="en-US" sz="2000" dirty="0" smtClean="0">
                <a:ea typeface="ＭＳ Ｐゴシック" pitchFamily="34" charset="-128"/>
                <a:sym typeface="Symbol" pitchFamily="18" charset="2"/>
              </a:rPr>
              <a:t>.</a:t>
            </a:r>
            <a:r>
              <a:rPr lang="el-GR" sz="2000" dirty="0" smtClean="0">
                <a:ea typeface="ＭＳ Ｐゴシック" pitchFamily="34" charset="-128"/>
                <a:sym typeface="Symbol" pitchFamily="18" charset="2"/>
              </a:rPr>
              <a:t>χ</a:t>
            </a:r>
            <a:r>
              <a:rPr lang="en-US" sz="2000" dirty="0" smtClean="0">
                <a:ea typeface="ＭＳ Ｐゴシック" pitchFamily="34" charset="-128"/>
                <a:sym typeface="Symbol" pitchFamily="18" charset="2"/>
              </a:rPr>
              <a:t>., </a:t>
            </a:r>
            <a:r>
              <a:rPr lang="el-GR" sz="2000" dirty="0" smtClean="0">
                <a:ea typeface="ＭＳ Ｐゴシック" pitchFamily="34" charset="-128"/>
                <a:sym typeface="Symbol" pitchFamily="18" charset="2"/>
              </a:rPr>
              <a:t>Γερμανικά</a:t>
            </a:r>
            <a:r>
              <a:rPr lang="en-US" sz="2000" dirty="0" smtClean="0">
                <a:ea typeface="ＭＳ Ｐゴシック" pitchFamily="34" charset="-128"/>
                <a:sym typeface="Symbol" pitchFamily="18" charset="2"/>
              </a:rPr>
              <a:t>: </a:t>
            </a:r>
            <a:r>
              <a:rPr lang="en-US" sz="2000" b="1" i="1" dirty="0" err="1" smtClean="0">
                <a:ea typeface="ＭＳ Ｐゴシック" pitchFamily="34" charset="-128"/>
                <a:sym typeface="Symbol" pitchFamily="18" charset="2"/>
              </a:rPr>
              <a:t>Tuebingen</a:t>
            </a:r>
            <a:r>
              <a:rPr lang="en-US" sz="2000" dirty="0" smtClean="0">
                <a:ea typeface="ＭＳ Ｐゴシック" pitchFamily="34" charset="-128"/>
                <a:sym typeface="Symbol" pitchFamily="18" charset="2"/>
              </a:rPr>
              <a:t> vs. </a:t>
            </a:r>
            <a:r>
              <a:rPr lang="en-US" sz="2000" b="1" i="1" dirty="0" err="1" smtClean="0">
                <a:ea typeface="ＭＳ Ｐゴシック" pitchFamily="34" charset="-128"/>
                <a:sym typeface="Symbol" pitchFamily="18" charset="2"/>
              </a:rPr>
              <a:t>Tübingen</a:t>
            </a:r>
            <a:endParaRPr lang="en-US" sz="2000" b="1" i="1" dirty="0" smtClean="0">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Πρέπει να είναι ισοδύναμα</a:t>
            </a:r>
            <a:endParaRPr lang="en-US" sz="2000"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Πιο βασικό κριτήριο</a:t>
            </a:r>
            <a:r>
              <a:rPr lang="en-US" sz="2400" dirty="0" smtClean="0">
                <a:ea typeface="ＭＳ Ｐゴシック" pitchFamily="34" charset="-128"/>
                <a:sym typeface="Symbol" pitchFamily="18" charset="2"/>
              </a:rPr>
              <a:t>:</a:t>
            </a:r>
          </a:p>
          <a:p>
            <a:pPr lvl="1" eaLnBrk="1" hangingPunct="1"/>
            <a:r>
              <a:rPr lang="el-GR" dirty="0" smtClean="0">
                <a:ea typeface="ＭＳ Ｐゴシック" pitchFamily="34" charset="-128"/>
                <a:sym typeface="Symbol" pitchFamily="18" charset="2"/>
              </a:rPr>
              <a:t>Πως προτιμούν οι χρήστες να γράφουν αυτές τις λέξεις στα ερωτήματά τους</a:t>
            </a:r>
            <a:endParaRPr lang="en-US"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Ακόμα και σε γλώσσες που έχουν </a:t>
            </a:r>
            <a:r>
              <a:rPr lang="en-US" sz="2400" dirty="0" smtClean="0">
                <a:ea typeface="ＭＳ Ｐゴシック" pitchFamily="34" charset="-128"/>
                <a:sym typeface="Symbol" pitchFamily="18" charset="2"/>
              </a:rPr>
              <a:t>accents, </a:t>
            </a:r>
            <a:r>
              <a:rPr lang="el-GR" sz="2400" dirty="0" smtClean="0">
                <a:ea typeface="ＭＳ Ｐゴシック" pitchFamily="34" charset="-128"/>
                <a:sym typeface="Symbol" pitchFamily="18" charset="2"/>
              </a:rPr>
              <a:t>οι χρήστες δεν τα πληκτρολογούν </a:t>
            </a:r>
            <a:r>
              <a:rPr lang="en-US" sz="2400" dirty="0" smtClean="0">
                <a:ea typeface="ＭＳ Ｐゴシック" pitchFamily="34" charset="-128"/>
                <a:sym typeface="Symbol" pitchFamily="18" charset="2"/>
              </a:rPr>
              <a:t> </a:t>
            </a:r>
            <a:r>
              <a:rPr lang="en-US" sz="2400" i="1" dirty="0" smtClean="0">
                <a:solidFill>
                  <a:schemeClr val="accent6">
                    <a:lumMod val="75000"/>
                  </a:schemeClr>
                </a:solidFill>
                <a:ea typeface="ＭＳ Ｐゴシック" pitchFamily="34" charset="-128"/>
                <a:sym typeface="Symbol" pitchFamily="18" charset="2"/>
              </a:rPr>
              <a:t>(</a:t>
            </a:r>
            <a:r>
              <a:rPr lang="el-GR" sz="2400" i="1" dirty="0" smtClean="0">
                <a:solidFill>
                  <a:schemeClr val="accent6">
                    <a:lumMod val="75000"/>
                  </a:schemeClr>
                </a:solidFill>
                <a:ea typeface="ＭＳ Ｐゴシック" pitchFamily="34" charset="-128"/>
                <a:sym typeface="Symbol" pitchFamily="18" charset="2"/>
              </a:rPr>
              <a:t>σκεφτείτε τους τόνους στα Ελληνικά)</a:t>
            </a:r>
            <a:endParaRPr lang="el-GR" sz="2400" i="1" dirty="0" smtClean="0">
              <a:solidFill>
                <a:schemeClr val="accent6">
                  <a:lumMod val="75000"/>
                </a:schemeClr>
              </a:solidFill>
              <a:ea typeface="ＭＳ Ｐゴシック" pitchFamily="34" charset="-128"/>
              <a:sym typeface="Symbol" pitchFamily="18" charset="2"/>
            </a:endParaRPr>
          </a:p>
          <a:p>
            <a:pPr lvl="1" eaLnBrk="1" hangingPunct="1"/>
            <a:r>
              <a:rPr lang="el-GR" sz="2000" dirty="0" smtClean="0">
                <a:ea typeface="ＭＳ Ｐゴシック" pitchFamily="34" charset="-128"/>
                <a:sym typeface="Symbol" pitchFamily="18" charset="2"/>
              </a:rPr>
              <a:t>Οπότε συχνά είναι καλύτερο να </a:t>
            </a:r>
            <a:r>
              <a:rPr lang="el-GR" sz="2000" dirty="0" err="1" smtClean="0">
                <a:ea typeface="ＭＳ Ｐゴシック" pitchFamily="34" charset="-128"/>
                <a:sym typeface="Symbol" pitchFamily="18" charset="2"/>
              </a:rPr>
              <a:t>κανονικοποιούμε</a:t>
            </a:r>
            <a:r>
              <a:rPr lang="el-GR" sz="2000" dirty="0" smtClean="0">
                <a:ea typeface="ＭＳ Ｐゴシック" pitchFamily="34" charset="-128"/>
                <a:sym typeface="Symbol" pitchFamily="18" charset="2"/>
              </a:rPr>
              <a:t> ή να αφαιρούμε το </a:t>
            </a:r>
            <a:r>
              <a:rPr lang="en-US" sz="2000" dirty="0" smtClean="0">
                <a:ea typeface="ＭＳ Ｐゴシック" pitchFamily="34" charset="-128"/>
                <a:sym typeface="Symbol" pitchFamily="18" charset="2"/>
              </a:rPr>
              <a:t>accent </a:t>
            </a:r>
            <a:r>
              <a:rPr lang="el-GR" sz="2000" dirty="0" smtClean="0">
                <a:ea typeface="ＭＳ Ｐゴシック" pitchFamily="34" charset="-128"/>
                <a:sym typeface="Symbol" pitchFamily="18" charset="2"/>
              </a:rPr>
              <a:t>από ένα όρο</a:t>
            </a:r>
            <a:endParaRPr lang="en-US" sz="2000" dirty="0" smtClean="0">
              <a:ea typeface="ＭＳ Ｐゴシック" pitchFamily="34" charset="-128"/>
              <a:sym typeface="Symbol" pitchFamily="18" charset="2"/>
            </a:endParaRPr>
          </a:p>
          <a:p>
            <a:pPr lvl="2" eaLnBrk="1" hangingPunct="1"/>
            <a:r>
              <a:rPr lang="en-US" b="1" i="1" dirty="0" err="1" smtClean="0">
                <a:ea typeface="ＭＳ Ｐゴシック" pitchFamily="34" charset="-128"/>
                <a:sym typeface="Symbol" pitchFamily="18" charset="2"/>
              </a:rPr>
              <a:t>Tuebingen</a:t>
            </a:r>
            <a:r>
              <a:rPr lang="en-US" b="1" i="1" dirty="0" smtClean="0">
                <a:ea typeface="ＭＳ Ｐゴシック" pitchFamily="34" charset="-128"/>
                <a:sym typeface="Symbol" pitchFamily="18" charset="2"/>
              </a:rPr>
              <a:t>, </a:t>
            </a:r>
            <a:r>
              <a:rPr lang="en-US" b="1" i="1" dirty="0" err="1" smtClean="0">
                <a:ea typeface="ＭＳ Ｐゴシック" pitchFamily="34" charset="-128"/>
                <a:sym typeface="Symbol" pitchFamily="18" charset="2"/>
              </a:rPr>
              <a:t>Tübingen</a:t>
            </a:r>
            <a:r>
              <a:rPr lang="en-US" b="1" i="1" dirty="0" smtClean="0">
                <a:ea typeface="ＭＳ Ｐゴシック" pitchFamily="34" charset="-128"/>
                <a:sym typeface="Symbol" pitchFamily="18" charset="2"/>
              </a:rPr>
              <a:t>, Tubingen </a:t>
            </a:r>
            <a:r>
              <a:rPr lang="en-US" dirty="0" smtClean="0">
                <a:latin typeface="Wingdings" pitchFamily="2" charset="2"/>
                <a:ea typeface="ＭＳ Ｐゴシック" pitchFamily="34" charset="-128"/>
                <a:sym typeface="Symbol" pitchFamily="18" charset="2"/>
              </a:rPr>
              <a:t></a:t>
            </a:r>
            <a:r>
              <a:rPr lang="en-US" b="1" i="1" dirty="0" smtClean="0">
                <a:ea typeface="ＭＳ Ｐゴシック" pitchFamily="34" charset="-128"/>
                <a:sym typeface="Symbol" pitchFamily="18" charset="2"/>
              </a:rPr>
              <a:t> Tubingen</a:t>
            </a:r>
            <a:endParaRPr lang="en-US" dirty="0" smtClean="0">
              <a:ea typeface="ＭＳ Ｐゴシック" pitchFamily="34" charset="-128"/>
              <a:sym typeface="Symbol" pitchFamily="18" charset="2"/>
            </a:endParaRPr>
          </a:p>
        </p:txBody>
      </p:sp>
      <p:sp>
        <p:nvSpPr>
          <p:cNvPr id="358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5845" name="Slide Number Placeholder 4"/>
          <p:cNvSpPr>
            <a:spLocks noGrp="1"/>
          </p:cNvSpPr>
          <p:nvPr>
            <p:ph type="sldNum" sz="quarter" idx="12"/>
          </p:nvPr>
        </p:nvSpPr>
        <p:spPr bwMode="auto">
          <a:noFill/>
          <a:ln>
            <a:miter lim="800000"/>
            <a:headEnd/>
            <a:tailEnd/>
          </a:ln>
        </p:spPr>
        <p:txBody>
          <a:bodyPr/>
          <a:lstStyle/>
          <a:p>
            <a:fld id="{E7A6308B-0113-4C8A-95A9-0A1C39E840FE}" type="slidenum">
              <a:rPr lang="en-US"/>
              <a:pPr/>
              <a:t>38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l-GR" dirty="0" err="1" smtClean="0">
                <a:ea typeface="ＭＳ Ｐゴシック" pitchFamily="34" charset="-128"/>
              </a:rPr>
              <a:t>Κανονικοποίηση</a:t>
            </a:r>
            <a:r>
              <a:rPr lang="en-US" dirty="0" smtClean="0">
                <a:ea typeface="ＭＳ Ｐゴシック" pitchFamily="34" charset="-128"/>
              </a:rPr>
              <a:t>: </a:t>
            </a:r>
            <a:r>
              <a:rPr lang="el-GR" dirty="0" smtClean="0">
                <a:ea typeface="ＭＳ Ｐゴシック" pitchFamily="34" charset="-128"/>
              </a:rPr>
              <a:t>άλλες γλώσσες</a:t>
            </a:r>
            <a:endParaRPr lang="en-US" dirty="0" smtClean="0">
              <a:ea typeface="ＭＳ Ｐゴシック" pitchFamily="34" charset="-128"/>
            </a:endParaRPr>
          </a:p>
        </p:txBody>
      </p:sp>
      <p:sp>
        <p:nvSpPr>
          <p:cNvPr id="36867" name="Rectangle 3"/>
          <p:cNvSpPr>
            <a:spLocks noGrp="1" noChangeArrowheads="1"/>
          </p:cNvSpPr>
          <p:nvPr>
            <p:ph type="body" idx="1"/>
          </p:nvPr>
        </p:nvSpPr>
        <p:spPr>
          <a:xfrm>
            <a:off x="395536" y="1412776"/>
            <a:ext cx="8229600" cy="4953000"/>
          </a:xfrm>
        </p:spPr>
        <p:txBody>
          <a:bodyPr/>
          <a:lstStyle/>
          <a:p>
            <a:pPr eaLnBrk="1" hangingPunct="1"/>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σε περιπτώσεις όπως οι ημερομηνίες</a:t>
            </a:r>
            <a:endParaRPr lang="en-US" dirty="0" smtClean="0">
              <a:ea typeface="ＭＳ Ｐゴシック" pitchFamily="34" charset="-128"/>
              <a:sym typeface="Symbol" pitchFamily="18" charset="2"/>
            </a:endParaRPr>
          </a:p>
          <a:p>
            <a:pPr lvl="1" eaLnBrk="1" hangingPunct="1"/>
            <a:r>
              <a:rPr lang="en-US" b="1" i="1" dirty="0" smtClean="0">
                <a:solidFill>
                  <a:srgbClr val="A40508"/>
                </a:solidFill>
                <a:latin typeface="楷体_GB2312" charset="0"/>
                <a:ea typeface="ＭＳ Ｐゴシック" pitchFamily="34" charset="-128"/>
              </a:rPr>
              <a:t>7</a:t>
            </a:r>
            <a:r>
              <a:rPr lang="ja-JP" altLang="en-US" b="1" i="1" dirty="0" smtClean="0">
                <a:solidFill>
                  <a:srgbClr val="A40508"/>
                </a:solidFill>
                <a:latin typeface="楷体_GB2312" charset="0"/>
                <a:ea typeface="ＭＳ Ｐゴシック" pitchFamily="34" charset="-128"/>
              </a:rPr>
              <a:t>月</a:t>
            </a:r>
            <a:r>
              <a:rPr lang="en-US" altLang="ja-JP" b="1" i="1" dirty="0" smtClean="0">
                <a:solidFill>
                  <a:srgbClr val="A40508"/>
                </a:solidFill>
                <a:latin typeface="楷体_GB2312" charset="0"/>
                <a:ea typeface="ＭＳ Ｐゴシック" pitchFamily="34" charset="-128"/>
              </a:rPr>
              <a:t>30</a:t>
            </a:r>
            <a:r>
              <a:rPr lang="ja-JP" altLang="en-US" b="1" i="1" dirty="0" smtClean="0">
                <a:solidFill>
                  <a:srgbClr val="A40508"/>
                </a:solidFill>
                <a:latin typeface="楷体_GB2312" charset="0"/>
                <a:ea typeface="ＭＳ Ｐゴシック" pitchFamily="34" charset="-128"/>
              </a:rPr>
              <a:t>日</a:t>
            </a:r>
            <a:r>
              <a:rPr lang="en-US" altLang="ja-JP" b="1" i="1" dirty="0" smtClean="0">
                <a:solidFill>
                  <a:srgbClr val="A40508"/>
                </a:solidFill>
                <a:latin typeface="楷体_GB2312" charset="0"/>
                <a:ea typeface="ＭＳ Ｐゴシック" pitchFamily="34" charset="-128"/>
              </a:rPr>
              <a:t> vs. 7/30</a:t>
            </a:r>
          </a:p>
          <a:p>
            <a:pPr lvl="1" eaLnBrk="1" hangingPunct="1"/>
            <a:r>
              <a:rPr lang="en-US" b="1" i="1" dirty="0" smtClean="0">
                <a:solidFill>
                  <a:srgbClr val="A40508"/>
                </a:solidFill>
                <a:latin typeface="楷体_GB2312" charset="0"/>
                <a:ea typeface="ＭＳ Ｐゴシック" pitchFamily="34" charset="-128"/>
                <a:sym typeface="Symbol" pitchFamily="18" charset="2"/>
              </a:rPr>
              <a:t>Japanese use of kana vs. Chinese characters</a:t>
            </a:r>
            <a:endParaRPr lang="en-US" dirty="0" smtClean="0">
              <a:ea typeface="ＭＳ Ｐゴシック" pitchFamily="34" charset="-128"/>
              <a:sym typeface="Symbol" pitchFamily="18" charset="2"/>
            </a:endParaRPr>
          </a:p>
          <a:p>
            <a:pPr eaLnBrk="1" hangingPunct="1"/>
            <a:r>
              <a:rPr lang="en-US" dirty="0" smtClean="0">
                <a:ea typeface="ＭＳ Ｐゴシック" pitchFamily="34" charset="-128"/>
                <a:sym typeface="Symbol" pitchFamily="18" charset="2"/>
              </a:rPr>
              <a:t>Tokenization </a:t>
            </a:r>
            <a:r>
              <a:rPr lang="el-GR" dirty="0" smtClean="0">
                <a:ea typeface="ＭＳ Ｐゴシック" pitchFamily="34" charset="-128"/>
                <a:sym typeface="Symbol" pitchFamily="18" charset="2"/>
              </a:rPr>
              <a:t>και οι </a:t>
            </a:r>
            <a:r>
              <a:rPr lang="el-GR" dirty="0" err="1" smtClean="0">
                <a:ea typeface="ＭＳ Ｐゴシック" pitchFamily="34" charset="-128"/>
                <a:sym typeface="Symbol" pitchFamily="18" charset="2"/>
              </a:rPr>
              <a:t>κανονικοποίηση</a:t>
            </a:r>
            <a:r>
              <a:rPr lang="el-GR" dirty="0" smtClean="0">
                <a:ea typeface="ＭＳ Ｐゴシック" pitchFamily="34" charset="-128"/>
                <a:sym typeface="Symbol" pitchFamily="18" charset="2"/>
              </a:rPr>
              <a:t> μπορεί να εξαρτάται από τη γλώσσα όποτε μαζί με αναγνώριση γλώσσας </a:t>
            </a:r>
          </a:p>
          <a:p>
            <a:pPr eaLnBrk="1" hangingPunct="1"/>
            <a:endParaRPr lang="el-GR" dirty="0">
              <a:ea typeface="ＭＳ Ｐゴシック" pitchFamily="34" charset="-128"/>
              <a:sym typeface="Symbol" pitchFamily="18" charset="2"/>
            </a:endParaRPr>
          </a:p>
          <a:p>
            <a:pPr eaLnBrk="1" hangingPunct="1"/>
            <a:endParaRPr lang="el-GR" dirty="0" smtClean="0">
              <a:ea typeface="ＭＳ Ｐゴシック" pitchFamily="34" charset="-128"/>
              <a:sym typeface="Symbol" pitchFamily="18" charset="2"/>
            </a:endParaRPr>
          </a:p>
          <a:p>
            <a:pPr eaLnBrk="1" hangingPunct="1"/>
            <a:r>
              <a:rPr lang="el-GR" sz="2400" dirty="0" smtClean="0">
                <a:solidFill>
                  <a:schemeClr val="tx2">
                    <a:lumMod val="75000"/>
                  </a:schemeClr>
                </a:solidFill>
                <a:ea typeface="ＭＳ Ｐゴシック" pitchFamily="34" charset="-128"/>
                <a:sym typeface="Symbol" pitchFamily="18" charset="2"/>
              </a:rPr>
              <a:t>Βασικό</a:t>
            </a:r>
            <a:r>
              <a:rPr lang="en-US" sz="2400" dirty="0" smtClean="0">
                <a:solidFill>
                  <a:schemeClr val="tx2">
                    <a:lumMod val="75000"/>
                  </a:schemeClr>
                </a:solidFill>
                <a:ea typeface="ＭＳ Ｐゴシック" pitchFamily="34" charset="-128"/>
                <a:sym typeface="Symbol" pitchFamily="18" charset="2"/>
              </a:rPr>
              <a:t>: </a:t>
            </a:r>
            <a:r>
              <a:rPr lang="el-GR" sz="2400" dirty="0" smtClean="0">
                <a:solidFill>
                  <a:schemeClr val="tx2">
                    <a:lumMod val="75000"/>
                  </a:schemeClr>
                </a:solidFill>
                <a:ea typeface="ＭＳ Ｐゴシック" pitchFamily="34" charset="-128"/>
                <a:sym typeface="Symbol" pitchFamily="18" charset="2"/>
              </a:rPr>
              <a:t>Πρέπει το κείμενο που θα </a:t>
            </a:r>
            <a:r>
              <a:rPr lang="el-GR" sz="2400" dirty="0" err="1" smtClean="0">
                <a:solidFill>
                  <a:schemeClr val="tx2">
                    <a:lumMod val="75000"/>
                  </a:schemeClr>
                </a:solidFill>
                <a:ea typeface="ＭＳ Ｐゴシック" pitchFamily="34" charset="-128"/>
                <a:sym typeface="Symbol" pitchFamily="18" charset="2"/>
              </a:rPr>
              <a:t>ευρετηριοποιηθεί</a:t>
            </a:r>
            <a:r>
              <a:rPr lang="el-GR" sz="2400" dirty="0" smtClean="0">
                <a:solidFill>
                  <a:schemeClr val="tx2">
                    <a:lumMod val="75000"/>
                  </a:schemeClr>
                </a:solidFill>
                <a:ea typeface="ＭＳ Ｐゴシック" pitchFamily="34" charset="-128"/>
                <a:sym typeface="Symbol" pitchFamily="18" charset="2"/>
              </a:rPr>
              <a:t> και οι όροι στο ερώτημα να </a:t>
            </a:r>
            <a:r>
              <a:rPr lang="el-GR" sz="2400" dirty="0" err="1" smtClean="0">
                <a:solidFill>
                  <a:schemeClr val="tx2">
                    <a:lumMod val="75000"/>
                  </a:schemeClr>
                </a:solidFill>
                <a:ea typeface="ＭＳ Ｐゴシック" pitchFamily="34" charset="-128"/>
                <a:sym typeface="Symbol" pitchFamily="18" charset="2"/>
              </a:rPr>
              <a:t>κανονικοποιούνατι</a:t>
            </a:r>
            <a:r>
              <a:rPr lang="el-GR" sz="2400" dirty="0" smtClean="0">
                <a:solidFill>
                  <a:schemeClr val="tx2">
                    <a:lumMod val="75000"/>
                  </a:schemeClr>
                </a:solidFill>
                <a:ea typeface="ＭＳ Ｐゴシック" pitchFamily="34" charset="-128"/>
                <a:sym typeface="Symbol" pitchFamily="18" charset="2"/>
              </a:rPr>
              <a:t> με τον ίδιο τρόπο</a:t>
            </a:r>
            <a:endParaRPr lang="en-US" sz="2400" dirty="0" smtClean="0">
              <a:solidFill>
                <a:schemeClr val="tx2">
                  <a:lumMod val="75000"/>
                </a:schemeClr>
              </a:solidFill>
              <a:ea typeface="ＭＳ Ｐゴシック" pitchFamily="34" charset="-128"/>
              <a:sym typeface="Symbol" pitchFamily="18" charset="2"/>
            </a:endParaRPr>
          </a:p>
        </p:txBody>
      </p:sp>
      <p:sp>
        <p:nvSpPr>
          <p:cNvPr id="36868" name="Text Box 6"/>
          <p:cNvSpPr txBox="1">
            <a:spLocks noChangeArrowheads="1"/>
          </p:cNvSpPr>
          <p:nvPr/>
        </p:nvSpPr>
        <p:spPr bwMode="auto">
          <a:xfrm>
            <a:off x="2209800" y="4794250"/>
            <a:ext cx="4140200" cy="457200"/>
          </a:xfrm>
          <a:prstGeom prst="rect">
            <a:avLst/>
          </a:prstGeom>
          <a:noFill/>
          <a:ln w="9525">
            <a:noFill/>
            <a:miter lim="800000"/>
            <a:headEnd/>
            <a:tailEnd/>
          </a:ln>
        </p:spPr>
        <p:txBody>
          <a:bodyPr wrap="none">
            <a:spAutoFit/>
          </a:bodyPr>
          <a:lstStyle/>
          <a:p>
            <a:r>
              <a:rPr lang="en-US" b="1" i="1" dirty="0" err="1">
                <a:solidFill>
                  <a:schemeClr val="accent4">
                    <a:lumMod val="50000"/>
                  </a:schemeClr>
                </a:solidFill>
              </a:rPr>
              <a:t>Morgen</a:t>
            </a:r>
            <a:r>
              <a:rPr lang="en-US" b="1" i="1" dirty="0">
                <a:solidFill>
                  <a:schemeClr val="accent4">
                    <a:lumMod val="50000"/>
                  </a:schemeClr>
                </a:solidFill>
              </a:rPr>
              <a:t> will </a:t>
            </a:r>
            <a:r>
              <a:rPr lang="en-US" b="1" i="1" dirty="0" err="1">
                <a:solidFill>
                  <a:schemeClr val="accent4">
                    <a:lumMod val="50000"/>
                  </a:schemeClr>
                </a:solidFill>
              </a:rPr>
              <a:t>ich</a:t>
            </a:r>
            <a:r>
              <a:rPr lang="en-US" b="1" i="1" dirty="0">
                <a:solidFill>
                  <a:schemeClr val="accent4">
                    <a:lumMod val="50000"/>
                  </a:schemeClr>
                </a:solidFill>
              </a:rPr>
              <a:t> in MIT</a:t>
            </a:r>
            <a:r>
              <a:rPr lang="en-US" dirty="0">
                <a:solidFill>
                  <a:schemeClr val="accent4">
                    <a:lumMod val="50000"/>
                  </a:schemeClr>
                </a:solidFill>
              </a:rPr>
              <a:t> … </a:t>
            </a:r>
          </a:p>
        </p:txBody>
      </p:sp>
      <p:grpSp>
        <p:nvGrpSpPr>
          <p:cNvPr id="2" name="Group 7"/>
          <p:cNvGrpSpPr>
            <a:grpSpLocks/>
          </p:cNvGrpSpPr>
          <p:nvPr/>
        </p:nvGrpSpPr>
        <p:grpSpPr bwMode="auto">
          <a:xfrm>
            <a:off x="5105400" y="4378325"/>
            <a:ext cx="3829050" cy="831850"/>
            <a:chOff x="3216" y="3604"/>
            <a:chExt cx="2412" cy="524"/>
          </a:xfrm>
        </p:grpSpPr>
        <p:sp>
          <p:nvSpPr>
            <p:cNvPr id="36872" name="Rectangle 8"/>
            <p:cNvSpPr>
              <a:spLocks noChangeArrowheads="1"/>
            </p:cNvSpPr>
            <p:nvPr/>
          </p:nvSpPr>
          <p:spPr bwMode="auto">
            <a:xfrm>
              <a:off x="3216" y="3888"/>
              <a:ext cx="432" cy="240"/>
            </a:xfrm>
            <a:prstGeom prst="rect">
              <a:avLst/>
            </a:prstGeom>
            <a:noFill/>
            <a:ln w="9525">
              <a:solidFill>
                <a:schemeClr val="tx1"/>
              </a:solidFill>
              <a:miter lim="800000"/>
              <a:headEnd/>
              <a:tailEnd/>
            </a:ln>
          </p:spPr>
          <p:txBody>
            <a:bodyPr wrap="none" anchor="ctr">
              <a:spAutoFit/>
            </a:bodyPr>
            <a:lstStyle/>
            <a:p>
              <a:endParaRPr lang="el-GR"/>
            </a:p>
          </p:txBody>
        </p:sp>
        <p:sp>
          <p:nvSpPr>
            <p:cNvPr id="36873" name="AutoShape 9"/>
            <p:cNvSpPr>
              <a:spLocks/>
            </p:cNvSpPr>
            <p:nvPr/>
          </p:nvSpPr>
          <p:spPr bwMode="auto">
            <a:xfrm>
              <a:off x="4176" y="3604"/>
              <a:ext cx="1452" cy="524"/>
            </a:xfrm>
            <a:prstGeom prst="borderCallout2">
              <a:avLst>
                <a:gd name="adj1" fmla="val 18750"/>
                <a:gd name="adj2" fmla="val -3083"/>
                <a:gd name="adj3" fmla="val 18750"/>
                <a:gd name="adj4" fmla="val -10218"/>
                <a:gd name="adj5" fmla="val 72917"/>
                <a:gd name="adj6" fmla="val -36056"/>
              </a:avLst>
            </a:prstGeom>
            <a:noFill/>
            <a:ln w="9525">
              <a:solidFill>
                <a:schemeClr val="tx1"/>
              </a:solidFill>
              <a:miter lim="800000"/>
              <a:headEnd/>
              <a:tailEnd/>
            </a:ln>
          </p:spPr>
          <p:txBody>
            <a:bodyPr wrap="none">
              <a:spAutoFit/>
            </a:bodyPr>
            <a:lstStyle/>
            <a:p>
              <a:pPr algn="ctr"/>
              <a:r>
                <a:rPr lang="en-US" dirty="0">
                  <a:solidFill>
                    <a:schemeClr val="accent4">
                      <a:lumMod val="50000"/>
                    </a:schemeClr>
                  </a:solidFill>
                </a:rPr>
                <a:t>Is this</a:t>
              </a:r>
            </a:p>
            <a:p>
              <a:pPr algn="ctr"/>
              <a:r>
                <a:rPr lang="en-US" dirty="0">
                  <a:solidFill>
                    <a:schemeClr val="accent4">
                      <a:lumMod val="50000"/>
                    </a:schemeClr>
                  </a:solidFill>
                </a:rPr>
                <a:t>German “</a:t>
              </a:r>
              <a:r>
                <a:rPr lang="en-US" dirty="0" err="1">
                  <a:solidFill>
                    <a:schemeClr val="accent4">
                      <a:lumMod val="50000"/>
                    </a:schemeClr>
                  </a:solidFill>
                </a:rPr>
                <a:t>mit</a:t>
              </a:r>
              <a:r>
                <a:rPr lang="en-US" dirty="0"/>
                <a:t>”?</a:t>
              </a:r>
            </a:p>
          </p:txBody>
        </p:sp>
      </p:grpSp>
      <p:sp>
        <p:nvSpPr>
          <p:cNvPr id="368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sp>
        <p:nvSpPr>
          <p:cNvPr id="36871" name="Slide Number Placeholder 8"/>
          <p:cNvSpPr>
            <a:spLocks noGrp="1"/>
          </p:cNvSpPr>
          <p:nvPr>
            <p:ph type="sldNum" sz="quarter" idx="12"/>
          </p:nvPr>
        </p:nvSpPr>
        <p:spPr bwMode="auto">
          <a:noFill/>
          <a:ln>
            <a:miter lim="800000"/>
            <a:headEnd/>
            <a:tailEnd/>
          </a:ln>
        </p:spPr>
        <p:txBody>
          <a:bodyPr/>
          <a:lstStyle/>
          <a:p>
            <a:fld id="{D14FDBBC-3DBB-4A3F-AB63-CB9C20CBC587}" type="slidenum">
              <a:rPr lang="en-US"/>
              <a:pPr/>
              <a:t>39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dirty="0" smtClean="0">
                <a:ea typeface="ＭＳ Ｐゴシック" pitchFamily="34" charset="-128"/>
              </a:rPr>
              <a:t>Βασικά Θέματα</a:t>
            </a:r>
            <a:endParaRPr lang="en-US" dirty="0" smtClean="0">
              <a:ea typeface="ＭＳ Ｐゴシック" pitchFamily="34" charset="-128"/>
            </a:endParaRPr>
          </a:p>
        </p:txBody>
      </p:sp>
      <p:sp>
        <p:nvSpPr>
          <p:cNvPr id="19459" name="Rectangle 3"/>
          <p:cNvSpPr>
            <a:spLocks noGrp="1" noChangeArrowheads="1"/>
          </p:cNvSpPr>
          <p:nvPr>
            <p:ph type="body" idx="1"/>
          </p:nvPr>
        </p:nvSpPr>
        <p:spPr>
          <a:xfrm>
            <a:off x="539552" y="1844824"/>
            <a:ext cx="7566115" cy="2836912"/>
          </a:xfrm>
        </p:spPr>
        <p:txBody>
          <a:bodyPr>
            <a:noAutofit/>
          </a:bodyPr>
          <a:lstStyle/>
          <a:p>
            <a:pPr eaLnBrk="1" hangingPunct="1"/>
            <a:r>
              <a:rPr lang="el-GR" sz="3600" dirty="0" smtClean="0">
                <a:ea typeface="ＭＳ Ｐゴシック" pitchFamily="34" charset="-128"/>
              </a:rPr>
              <a:t>Ανάλυση Συνδέσεων (π.χ., </a:t>
            </a:r>
            <a:r>
              <a:rPr lang="en-US" sz="3600" dirty="0" err="1" smtClean="0">
                <a:ea typeface="ＭＳ Ｐゴシック" pitchFamily="34" charset="-128"/>
              </a:rPr>
              <a:t>pagerank</a:t>
            </a:r>
            <a:r>
              <a:rPr lang="en-US" sz="3600" dirty="0" smtClean="0">
                <a:ea typeface="ＭＳ Ｐゴシック" pitchFamily="34" charset="-128"/>
              </a:rPr>
              <a:t>)</a:t>
            </a:r>
            <a:r>
              <a:rPr lang="el-GR" sz="3600" dirty="0" smtClean="0">
                <a:ea typeface="ＭＳ Ｐゴシック" pitchFamily="34" charset="-128"/>
              </a:rPr>
              <a:t> και μηχανές αναζήτησης</a:t>
            </a:r>
          </a:p>
          <a:p>
            <a:pPr eaLnBrk="1" hangingPunct="1"/>
            <a:r>
              <a:rPr lang="el-GR" sz="3600" dirty="0" smtClean="0">
                <a:ea typeface="ＭＳ Ｐゴシック" pitchFamily="34" charset="-128"/>
              </a:rPr>
              <a:t>Ομαδοποίηση και </a:t>
            </a:r>
            <a:r>
              <a:rPr lang="el-GR" sz="3600" dirty="0" err="1" smtClean="0">
                <a:ea typeface="ＭＳ Ｐゴシック" pitchFamily="34" charset="-128"/>
              </a:rPr>
              <a:t>κατηγοροιοποίηση</a:t>
            </a:r>
            <a:endParaRPr lang="el-GR" sz="3600" dirty="0" smtClean="0">
              <a:ea typeface="ＭＳ Ｐゴシック" pitchFamily="34" charset="-128"/>
            </a:endParaRPr>
          </a:p>
          <a:p>
            <a:pPr eaLnBrk="1" hangingPunct="1"/>
            <a:r>
              <a:rPr lang="el-GR" sz="3600" dirty="0" smtClean="0">
                <a:ea typeface="ＭＳ Ｐゴシック" pitchFamily="34" charset="-128"/>
              </a:rPr>
              <a:t>Συστάσεις, επέκταση ερωτημάτων</a:t>
            </a:r>
          </a:p>
        </p:txBody>
      </p:sp>
      <p:sp>
        <p:nvSpPr>
          <p:cNvPr id="19461"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1</a:t>
            </a:r>
          </a:p>
        </p:txBody>
      </p:sp>
      <p:sp>
        <p:nvSpPr>
          <p:cNvPr id="19462" name="Slide Number Placeholder 5"/>
          <p:cNvSpPr>
            <a:spLocks noGrp="1"/>
          </p:cNvSpPr>
          <p:nvPr>
            <p:ph type="sldNum" sz="quarter" idx="12"/>
          </p:nvPr>
        </p:nvSpPr>
        <p:spPr bwMode="auto">
          <a:noFill/>
          <a:ln>
            <a:miter lim="800000"/>
            <a:headEnd/>
            <a:tailEnd/>
          </a:ln>
        </p:spPr>
        <p:txBody>
          <a:bodyPr/>
          <a:lstStyle/>
          <a:p>
            <a:fld id="{6DF728B7-380D-4D0E-BE06-6152ADA1BCF7}" type="slidenum">
              <a:rPr lang="en-US"/>
              <a:pPr/>
              <a:t>4</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pPr eaLnBrk="1" hangingPunct="1"/>
            <a:r>
              <a:rPr lang="el-GR" dirty="0" smtClean="0">
                <a:ea typeface="ＭＳ Ｐゴシック" pitchFamily="34" charset="-128"/>
              </a:rPr>
              <a:t>Μετατροπή σε κεφαλαία/μικρά</a:t>
            </a:r>
            <a:endParaRPr lang="en-US" dirty="0" smtClean="0">
              <a:ea typeface="ＭＳ Ｐゴシック" pitchFamily="34" charset="-128"/>
            </a:endParaRPr>
          </a:p>
        </p:txBody>
      </p:sp>
      <p:sp>
        <p:nvSpPr>
          <p:cNvPr id="37891" name="Rectangle 7"/>
          <p:cNvSpPr>
            <a:spLocks noGrp="1" noChangeArrowheads="1"/>
          </p:cNvSpPr>
          <p:nvPr>
            <p:ph type="body" idx="1"/>
          </p:nvPr>
        </p:nvSpPr>
        <p:spPr>
          <a:xfrm>
            <a:off x="457200" y="1600200"/>
            <a:ext cx="6172200" cy="4953000"/>
          </a:xfrm>
        </p:spPr>
        <p:txBody>
          <a:bodyPr/>
          <a:lstStyle/>
          <a:p>
            <a:pPr eaLnBrk="1" hangingPunct="1"/>
            <a:r>
              <a:rPr lang="el-GR" dirty="0" smtClean="0">
                <a:ea typeface="ＭＳ Ｐゴシック" pitchFamily="34" charset="-128"/>
              </a:rPr>
              <a:t>Μετατροπή όλων των γραμμάτων σε μικρά </a:t>
            </a:r>
            <a:r>
              <a:rPr lang="el-GR" dirty="0" smtClean="0">
                <a:ea typeface="ＭＳ Ｐゴシック" pitchFamily="34" charset="-128"/>
              </a:rPr>
              <a:t> (</a:t>
            </a:r>
            <a:r>
              <a:rPr lang="en-US" dirty="0" smtClean="0">
                <a:ea typeface="ＭＳ Ｐゴシック" pitchFamily="34" charset="-128"/>
              </a:rPr>
              <a:t>case folding)</a:t>
            </a:r>
            <a:endParaRPr lang="el-GR" dirty="0" smtClean="0">
              <a:ea typeface="ＭＳ Ｐゴシック" pitchFamily="34" charset="-128"/>
            </a:endParaRPr>
          </a:p>
          <a:p>
            <a:pPr lvl="1" eaLnBrk="1" hangingPunct="1"/>
            <a:r>
              <a:rPr lang="el-GR" dirty="0" smtClean="0">
                <a:ea typeface="ＭＳ Ｐゴシック" pitchFamily="34" charset="-128"/>
              </a:rPr>
              <a:t>εξαίρεση</a:t>
            </a:r>
            <a:r>
              <a:rPr lang="en-US" dirty="0" smtClean="0">
                <a:ea typeface="ＭＳ Ｐゴシック" pitchFamily="34" charset="-128"/>
              </a:rPr>
              <a:t>: </a:t>
            </a:r>
            <a:r>
              <a:rPr lang="el-GR" dirty="0" smtClean="0">
                <a:ea typeface="ＭＳ Ｐゴシック" pitchFamily="34" charset="-128"/>
              </a:rPr>
              <a:t>κεφαλαία στη μέση της πρότασης</a:t>
            </a:r>
            <a:r>
              <a:rPr lang="el-GR" dirty="0" smtClean="0">
                <a:ea typeface="ＭＳ Ｐゴシック" pitchFamily="34" charset="-128"/>
              </a:rPr>
              <a:t>;</a:t>
            </a:r>
            <a:r>
              <a:rPr lang="en-US" dirty="0" smtClean="0">
                <a:ea typeface="ＭＳ Ｐゴシック" pitchFamily="34" charset="-128"/>
              </a:rPr>
              <a:t> (</a:t>
            </a:r>
            <a:r>
              <a:rPr lang="en-US" dirty="0" err="1" smtClean="0">
                <a:ea typeface="ＭＳ Ｐゴシック" pitchFamily="34" charset="-128"/>
              </a:rPr>
              <a:t>truefolding</a:t>
            </a:r>
            <a:r>
              <a:rPr lang="en-US" dirty="0" smtClean="0">
                <a:ea typeface="ＭＳ Ｐゴシック" pitchFamily="34" charset="-128"/>
              </a:rPr>
              <a:t>)</a:t>
            </a:r>
            <a:endParaRPr lang="en-US" dirty="0" smtClean="0">
              <a:ea typeface="ＭＳ Ｐゴシック" pitchFamily="34" charset="-128"/>
            </a:endParaRPr>
          </a:p>
          <a:p>
            <a:pPr lvl="2" eaLnBrk="1" hangingPunct="1"/>
            <a:r>
              <a:rPr lang="en-US" sz="1600" dirty="0" smtClean="0">
                <a:ea typeface="ＭＳ Ｐゴシック" pitchFamily="34" charset="-128"/>
              </a:rPr>
              <a:t>e.g., </a:t>
            </a:r>
            <a:r>
              <a:rPr lang="en-US" sz="1600" b="1" i="1" dirty="0" smtClean="0">
                <a:ea typeface="ＭＳ Ｐゴシック" pitchFamily="34" charset="-128"/>
              </a:rPr>
              <a:t>General Motors</a:t>
            </a:r>
          </a:p>
          <a:p>
            <a:pPr lvl="2" eaLnBrk="1" hangingPunct="1"/>
            <a:r>
              <a:rPr lang="en-US" sz="1600" b="1" i="1" dirty="0" smtClean="0">
                <a:ea typeface="ＭＳ Ｐゴシック" pitchFamily="34" charset="-128"/>
              </a:rPr>
              <a:t>Fed</a:t>
            </a:r>
            <a:r>
              <a:rPr lang="en-US" sz="1600" dirty="0" smtClean="0">
                <a:ea typeface="ＭＳ Ｐゴシック" pitchFamily="34" charset="-128"/>
              </a:rPr>
              <a:t> vs. </a:t>
            </a:r>
            <a:r>
              <a:rPr lang="en-US" sz="1600" b="1" i="1" dirty="0" smtClean="0">
                <a:ea typeface="ＭＳ Ｐゴシック" pitchFamily="34" charset="-128"/>
              </a:rPr>
              <a:t>fed</a:t>
            </a:r>
          </a:p>
          <a:p>
            <a:pPr lvl="2" eaLnBrk="1" hangingPunct="1"/>
            <a:r>
              <a:rPr lang="en-US" sz="1600" b="1" i="1" dirty="0" smtClean="0">
                <a:ea typeface="ＭＳ Ｐゴシック" pitchFamily="34" charset="-128"/>
              </a:rPr>
              <a:t>Bush </a:t>
            </a:r>
            <a:r>
              <a:rPr lang="en-US" sz="1600" dirty="0">
                <a:ea typeface="ＭＳ Ｐゴシック" pitchFamily="34" charset="-128"/>
              </a:rPr>
              <a:t>vs</a:t>
            </a:r>
            <a:r>
              <a:rPr lang="en-US" sz="1600" b="1" i="1" dirty="0" smtClean="0">
                <a:ea typeface="ＭＳ Ｐゴシック" pitchFamily="34" charset="-128"/>
              </a:rPr>
              <a:t>. bush</a:t>
            </a:r>
          </a:p>
          <a:p>
            <a:pPr lvl="1" eaLnBrk="1" hangingPunct="1"/>
            <a:r>
              <a:rPr lang="el-GR" sz="2000" dirty="0" smtClean="0">
                <a:ea typeface="ＭＳ Ｐゴシック" pitchFamily="34" charset="-128"/>
              </a:rPr>
              <a:t>Πρακτικά μετατροπή όλων σε μικρά, αφού συχνά οι χρήστες χρησιμοποιούν μικρά ανεξάρτητα της «σωστής» χρήσης των κεφαλαίων Παράδειγμα από τη </a:t>
            </a:r>
            <a:r>
              <a:rPr lang="en-US" sz="2000" dirty="0" smtClean="0">
                <a:ea typeface="ＭＳ Ｐゴシック" pitchFamily="34" charset="-128"/>
              </a:rPr>
              <a:t>Google:</a:t>
            </a:r>
            <a:endParaRPr lang="el-GR" sz="2000" dirty="0">
              <a:ea typeface="ＭＳ Ｐゴシック" pitchFamily="34" charset="-128"/>
            </a:endParaRPr>
          </a:p>
          <a:p>
            <a:pPr marL="342900" lvl="1" indent="-342900" eaLnBrk="1" hangingPunct="1">
              <a:buClr>
                <a:srgbClr val="437085"/>
              </a:buClr>
            </a:pPr>
            <a:r>
              <a:rPr lang="el-GR" sz="2800" dirty="0">
                <a:ea typeface="ＭＳ Ｐゴシック" pitchFamily="34" charset="-128"/>
                <a:cs typeface="ＭＳ Ｐゴシック" pitchFamily="-65" charset="-128"/>
              </a:rPr>
              <a:t>Δοκιμάστε την ερώτηση</a:t>
            </a:r>
            <a:r>
              <a:rPr lang="en-US" sz="2800" dirty="0">
                <a:ea typeface="ＭＳ Ｐゴシック" pitchFamily="34" charset="-128"/>
                <a:cs typeface="ＭＳ Ｐゴシック" pitchFamily="-65" charset="-128"/>
              </a:rPr>
              <a:t> C.A.T.  </a:t>
            </a:r>
          </a:p>
          <a:p>
            <a:pPr marL="742950" lvl="2" indent="-342900" eaLnBrk="1" hangingPunct="1">
              <a:buClr>
                <a:srgbClr val="437085"/>
              </a:buClr>
            </a:pPr>
            <a:r>
              <a:rPr lang="en-US" dirty="0">
                <a:ea typeface="ＭＳ Ｐゴシック" pitchFamily="34" charset="-128"/>
                <a:cs typeface="ＭＳ Ｐゴシック" pitchFamily="-65" charset="-128"/>
              </a:rPr>
              <a:t>#1 </a:t>
            </a:r>
            <a:r>
              <a:rPr lang="el-GR" dirty="0">
                <a:ea typeface="ＭＳ Ｐゴシック" pitchFamily="34" charset="-128"/>
                <a:cs typeface="ＭＳ Ｐゴシック" pitchFamily="-65" charset="-128"/>
              </a:rPr>
              <a:t>αποτέλεσμα για </a:t>
            </a:r>
            <a:r>
              <a:rPr lang="en-US" dirty="0">
                <a:ea typeface="ＭＳ Ｐゴシック" pitchFamily="34" charset="-128"/>
                <a:cs typeface="ＭＳ Ｐゴシック" pitchFamily="-65" charset="-128"/>
              </a:rPr>
              <a:t>“cat</a:t>
            </a:r>
            <a:r>
              <a:rPr lang="en-US" dirty="0" smtClean="0">
                <a:ea typeface="ＭＳ Ｐゴシック" pitchFamily="34" charset="-128"/>
              </a:rPr>
              <a:t>”</a:t>
            </a:r>
          </a:p>
          <a:p>
            <a:pPr lvl="1" eaLnBrk="1" hangingPunct="1"/>
            <a:endParaRPr lang="el-GR" sz="2000" dirty="0" smtClean="0">
              <a:ea typeface="ＭＳ Ｐゴシック" pitchFamily="34" charset="-128"/>
            </a:endParaRPr>
          </a:p>
        </p:txBody>
      </p:sp>
      <p:sp>
        <p:nvSpPr>
          <p:cNvPr id="378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2.2.3</a:t>
            </a:r>
          </a:p>
        </p:txBody>
      </p:sp>
      <p:pic>
        <p:nvPicPr>
          <p:cNvPr id="37893" name="Picture 4"/>
          <p:cNvPicPr>
            <a:picLocks noChangeAspect="1"/>
          </p:cNvPicPr>
          <p:nvPr/>
        </p:nvPicPr>
        <p:blipFill>
          <a:blip r:embed="rId2" cstate="print"/>
          <a:srcRect/>
          <a:stretch>
            <a:fillRect/>
          </a:stretch>
        </p:blipFill>
        <p:spPr bwMode="auto">
          <a:xfrm>
            <a:off x="6621463" y="3200400"/>
            <a:ext cx="2351087" cy="3436938"/>
          </a:xfrm>
          <a:prstGeom prst="rect">
            <a:avLst/>
          </a:prstGeom>
          <a:noFill/>
          <a:ln w="9525">
            <a:noFill/>
            <a:miter lim="800000"/>
            <a:headEnd/>
            <a:tailEnd/>
          </a:ln>
        </p:spPr>
      </p:pic>
      <p:sp>
        <p:nvSpPr>
          <p:cNvPr id="37894" name="TextBox 5"/>
          <p:cNvSpPr txBox="1">
            <a:spLocks noChangeArrowheads="1"/>
          </p:cNvSpPr>
          <p:nvPr/>
        </p:nvSpPr>
        <p:spPr bwMode="auto">
          <a:xfrm>
            <a:off x="282575" y="5221288"/>
            <a:ext cx="184150" cy="461962"/>
          </a:xfrm>
          <a:prstGeom prst="rect">
            <a:avLst/>
          </a:prstGeom>
          <a:noFill/>
          <a:ln w="9525">
            <a:noFill/>
            <a:miter lim="800000"/>
            <a:headEnd/>
            <a:tailEnd/>
          </a:ln>
        </p:spPr>
        <p:txBody>
          <a:bodyPr wrap="none">
            <a:spAutoFit/>
          </a:bodyPr>
          <a:lstStyle/>
          <a:p>
            <a:endParaRPr lang="el-GR"/>
          </a:p>
        </p:txBody>
      </p:sp>
      <p:sp>
        <p:nvSpPr>
          <p:cNvPr id="37895" name="Slide Number Placeholder 6"/>
          <p:cNvSpPr>
            <a:spLocks noGrp="1"/>
          </p:cNvSpPr>
          <p:nvPr>
            <p:ph type="sldNum" sz="quarter" idx="12"/>
          </p:nvPr>
        </p:nvSpPr>
        <p:spPr bwMode="auto">
          <a:noFill/>
          <a:ln>
            <a:miter lim="800000"/>
            <a:headEnd/>
            <a:tailEnd/>
          </a:ln>
        </p:spPr>
        <p:txBody>
          <a:bodyPr/>
          <a:lstStyle/>
          <a:p>
            <a:fld id="{BFE315A3-F15D-4EB7-9D07-A39BAFA7B6F1}" type="slidenum">
              <a:rPr lang="en-US"/>
              <a:pPr/>
              <a:t>40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l-GR" dirty="0" smtClean="0">
                <a:ea typeface="ＭＳ Ｐゴシック" pitchFamily="34" charset="-128"/>
              </a:rPr>
              <a:t>Θησαυροί (</a:t>
            </a:r>
            <a:r>
              <a:rPr lang="en-US" dirty="0" smtClean="0">
                <a:ea typeface="ＭＳ Ｐゴシック" pitchFamily="34" charset="-128"/>
              </a:rPr>
              <a:t>Thesauri</a:t>
            </a:r>
            <a:r>
              <a:rPr lang="el-GR" dirty="0" smtClean="0">
                <a:ea typeface="ＭＳ Ｐゴシック" pitchFamily="34" charset="-128"/>
              </a:rPr>
              <a:t>)</a:t>
            </a:r>
            <a:r>
              <a:rPr lang="en-US" dirty="0" smtClean="0">
                <a:ea typeface="ＭＳ Ｐゴシック" pitchFamily="34" charset="-128"/>
              </a:rPr>
              <a:t> </a:t>
            </a:r>
            <a:r>
              <a:rPr lang="el-GR" dirty="0" smtClean="0">
                <a:ea typeface="ＭＳ Ｐゴシック" pitchFamily="34" charset="-128"/>
              </a:rPr>
              <a:t>και</a:t>
            </a:r>
            <a:r>
              <a:rPr lang="en-US" dirty="0" smtClean="0">
                <a:ea typeface="ＭＳ Ｐゴシック" pitchFamily="34" charset="-128"/>
              </a:rPr>
              <a:t> </a:t>
            </a:r>
            <a:r>
              <a:rPr lang="en-US" dirty="0" err="1" smtClean="0">
                <a:ea typeface="ＭＳ Ｐゴシック" pitchFamily="34" charset="-128"/>
              </a:rPr>
              <a:t>soundex</a:t>
            </a:r>
            <a:endParaRPr lang="en-US" dirty="0" smtClean="0">
              <a:ea typeface="ＭＳ Ｐゴシック" pitchFamily="34" charset="-128"/>
            </a:endParaRPr>
          </a:p>
        </p:txBody>
      </p:sp>
      <p:sp>
        <p:nvSpPr>
          <p:cNvPr id="40963" name="Rectangle 3"/>
          <p:cNvSpPr>
            <a:spLocks noGrp="1" noChangeArrowheads="1"/>
          </p:cNvSpPr>
          <p:nvPr>
            <p:ph type="body" idx="1"/>
          </p:nvPr>
        </p:nvSpPr>
        <p:spPr/>
        <p:txBody>
          <a:bodyPr/>
          <a:lstStyle/>
          <a:p>
            <a:pPr eaLnBrk="1" hangingPunct="1">
              <a:lnSpc>
                <a:spcPct val="90000"/>
              </a:lnSpc>
            </a:pPr>
            <a:r>
              <a:rPr lang="el-GR" dirty="0" smtClean="0">
                <a:ea typeface="ＭＳ Ｐゴシック" pitchFamily="34" charset="-128"/>
              </a:rPr>
              <a:t>Πως χειριζόμαστε τα συνώνυμα και τα ομώνυμα;</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l-GR" dirty="0" smtClean="0">
                <a:ea typeface="ＭＳ Ｐゴシック" pitchFamily="34" charset="-128"/>
              </a:rPr>
              <a:t>κατασκευάζοντας </a:t>
            </a:r>
            <a:r>
              <a:rPr lang="el-GR" dirty="0" smtClean="0">
                <a:solidFill>
                  <a:srgbClr val="336699"/>
                </a:solidFill>
                <a:ea typeface="ＭＳ Ｐゴシック" pitchFamily="34" charset="-128"/>
              </a:rPr>
              <a:t>λίστες ισοδυναμίας </a:t>
            </a:r>
            <a:r>
              <a:rPr lang="el-GR" dirty="0" smtClean="0">
                <a:ea typeface="ＭＳ Ｐゴシック" pitchFamily="34" charset="-128"/>
              </a:rPr>
              <a:t>με το χέρι</a:t>
            </a:r>
          </a:p>
          <a:p>
            <a:pPr lvl="2" eaLnBrk="1" hangingPunct="1">
              <a:lnSpc>
                <a:spcPct val="90000"/>
              </a:lnSpc>
            </a:pPr>
            <a:r>
              <a:rPr lang="en-US" b="1" i="1" dirty="0" smtClean="0">
                <a:ea typeface="ＭＳ Ｐゴシック" pitchFamily="34" charset="-128"/>
              </a:rPr>
              <a:t>car</a:t>
            </a:r>
            <a:r>
              <a:rPr lang="en-US" dirty="0" smtClean="0">
                <a:ea typeface="ＭＳ Ｐゴシック" pitchFamily="34" charset="-128"/>
              </a:rPr>
              <a:t> = </a:t>
            </a:r>
            <a:r>
              <a:rPr lang="en-US" b="1" i="1" dirty="0" smtClean="0">
                <a:ea typeface="ＭＳ Ｐゴシック" pitchFamily="34" charset="-128"/>
              </a:rPr>
              <a:t>automobile	 color</a:t>
            </a:r>
            <a:r>
              <a:rPr lang="en-US" dirty="0" smtClean="0">
                <a:ea typeface="ＭＳ Ｐゴシック" pitchFamily="34" charset="-128"/>
              </a:rPr>
              <a:t> = </a:t>
            </a:r>
            <a:r>
              <a:rPr lang="en-US" b="1" i="1" dirty="0" err="1" smtClean="0">
                <a:ea typeface="ＭＳ Ｐゴシック" pitchFamily="34" charset="-128"/>
              </a:rPr>
              <a:t>colour</a:t>
            </a:r>
            <a:endParaRPr lang="en-US" b="1" i="1" dirty="0" smtClean="0">
              <a:ea typeface="ＭＳ Ｐゴシック" pitchFamily="34" charset="-128"/>
            </a:endParaRPr>
          </a:p>
          <a:p>
            <a:pPr lvl="1" eaLnBrk="1" hangingPunct="1">
              <a:lnSpc>
                <a:spcPct val="90000"/>
              </a:lnSpc>
            </a:pPr>
            <a:r>
              <a:rPr lang="el-GR" dirty="0" smtClean="0">
                <a:ea typeface="ＭＳ Ｐゴシック" pitchFamily="34" charset="-128"/>
              </a:rPr>
              <a:t>Μπορούμε να το ξαναγράψουμε  (</a:t>
            </a:r>
            <a:r>
              <a:rPr lang="en-US" dirty="0" smtClean="0">
                <a:ea typeface="ＭＳ Ｐゴシック" pitchFamily="34" charset="-128"/>
              </a:rPr>
              <a:t>rewrite</a:t>
            </a:r>
            <a:r>
              <a:rPr lang="el-GR" dirty="0" smtClean="0">
                <a:ea typeface="ＭＳ Ｐゴシック" pitchFamily="34" charset="-128"/>
              </a:rPr>
              <a:t>) για να δημιουργήσουμε κλάσεις ισοδυναμίας όρων </a:t>
            </a:r>
            <a:r>
              <a:rPr lang="en-US" dirty="0" smtClean="0">
                <a:ea typeface="ＭＳ Ｐゴシック" pitchFamily="34" charset="-128"/>
              </a:rPr>
              <a:t> </a:t>
            </a:r>
          </a:p>
          <a:p>
            <a:pPr lvl="2" eaLnBrk="1" hangingPunct="1">
              <a:lnSpc>
                <a:spcPct val="90000"/>
              </a:lnSpc>
            </a:pPr>
            <a:r>
              <a:rPr lang="el-GR" dirty="0">
                <a:ea typeface="ＭＳ Ｐゴシック" pitchFamily="34" charset="-128"/>
                <a:sym typeface="Symbol" pitchFamily="18" charset="2"/>
              </a:rPr>
              <a:t>Κ</a:t>
            </a:r>
            <a:r>
              <a:rPr lang="el-GR" dirty="0" smtClean="0">
                <a:ea typeface="ＭＳ Ｐゴシック" pitchFamily="34" charset="-128"/>
                <a:sym typeface="Symbol" pitchFamily="18" charset="2"/>
              </a:rPr>
              <a:t>αταχωρούμε </a:t>
            </a:r>
            <a:r>
              <a:rPr lang="el-GR" dirty="0">
                <a:ea typeface="ＭＳ Ｐゴシック" pitchFamily="34" charset="-128"/>
                <a:sym typeface="Symbol" pitchFamily="18" charset="2"/>
              </a:rPr>
              <a:t>το έγγραφο στις λίστες καταχώρησης κάθε συνώνυμου (πχ έγγραφο που περιέχει το </a:t>
            </a:r>
            <a:r>
              <a:rPr lang="en-US" b="1" i="1" dirty="0">
                <a:ea typeface="ＭＳ Ｐゴシック" pitchFamily="34" charset="-128"/>
                <a:sym typeface="Symbol" pitchFamily="18" charset="2"/>
              </a:rPr>
              <a:t>car</a:t>
            </a:r>
            <a:r>
              <a:rPr lang="en-US" dirty="0">
                <a:ea typeface="ＭＳ Ｐゴシック" pitchFamily="34" charset="-128"/>
                <a:sym typeface="Symbol" pitchFamily="18" charset="2"/>
              </a:rPr>
              <a:t> </a:t>
            </a:r>
            <a:r>
              <a:rPr lang="el-GR" dirty="0">
                <a:ea typeface="ＭＳ Ｐゴシック" pitchFamily="34" charset="-128"/>
                <a:sym typeface="Symbol" pitchFamily="18" charset="2"/>
              </a:rPr>
              <a:t>καταχωρείται και στο </a:t>
            </a:r>
            <a:r>
              <a:rPr lang="en-US" b="1" i="1" dirty="0" smtClean="0">
                <a:ea typeface="ＭＳ Ｐゴシック" pitchFamily="34" charset="-128"/>
                <a:sym typeface="Symbol" pitchFamily="18" charset="2"/>
              </a:rPr>
              <a:t>automobile</a:t>
            </a:r>
            <a:r>
              <a:rPr lang="el-GR" b="1" i="1" dirty="0" smtClean="0">
                <a:ea typeface="ＭＳ Ｐゴシック" pitchFamily="34" charset="-128"/>
                <a:sym typeface="Symbol" pitchFamily="18" charset="2"/>
              </a:rPr>
              <a:t> </a:t>
            </a:r>
            <a:r>
              <a:rPr lang="el-GR" dirty="0">
                <a:ea typeface="ＭＳ Ｐゴシック" pitchFamily="34" charset="-128"/>
                <a:sym typeface="Symbol" pitchFamily="18" charset="2"/>
              </a:rPr>
              <a:t>και το ανάποδο</a:t>
            </a:r>
            <a:r>
              <a:rPr lang="en-US" dirty="0">
                <a:ea typeface="ＭＳ Ｐゴシック" pitchFamily="34" charset="-128"/>
                <a:sym typeface="Symbol" pitchFamily="18" charset="2"/>
              </a:rPr>
              <a:t>)</a:t>
            </a:r>
          </a:p>
          <a:p>
            <a:pPr lvl="1" eaLnBrk="1" hangingPunct="1">
              <a:lnSpc>
                <a:spcPct val="90000"/>
              </a:lnSpc>
            </a:pPr>
            <a:r>
              <a:rPr lang="el-GR" dirty="0" smtClean="0">
                <a:ea typeface="ＭＳ Ｐゴシック" pitchFamily="34" charset="-128"/>
              </a:rPr>
              <a:t>Ή να διευρύνουμε το ερώτημα </a:t>
            </a:r>
          </a:p>
          <a:p>
            <a:pPr lvl="2" eaLnBrk="1" hangingPunct="1">
              <a:lnSpc>
                <a:spcPct val="90000"/>
              </a:lnSpc>
            </a:pPr>
            <a:r>
              <a:rPr lang="el-GR" dirty="0" smtClean="0">
                <a:ea typeface="ＭＳ Ｐゴシック" pitchFamily="34" charset="-128"/>
              </a:rPr>
              <a:t>Όταν το ερώτημα περιέχει </a:t>
            </a:r>
            <a:r>
              <a:rPr lang="en-US" b="1" i="1" dirty="0" smtClean="0">
                <a:ea typeface="ＭＳ Ｐゴシック" pitchFamily="34" charset="-128"/>
              </a:rPr>
              <a:t>automobile</a:t>
            </a:r>
            <a:r>
              <a:rPr lang="en-US" dirty="0" smtClean="0">
                <a:ea typeface="ＭＳ Ｐゴシック" pitchFamily="34" charset="-128"/>
              </a:rPr>
              <a:t>, </a:t>
            </a:r>
            <a:r>
              <a:rPr lang="el-GR" dirty="0" smtClean="0">
                <a:ea typeface="ＭＳ Ｐゴシック" pitchFamily="34" charset="-128"/>
              </a:rPr>
              <a:t>ψάξε και για το </a:t>
            </a:r>
            <a:r>
              <a:rPr lang="en-US" b="1" i="1" dirty="0" smtClean="0">
                <a:ea typeface="ＭＳ Ｐゴシック" pitchFamily="34" charset="-128"/>
              </a:rPr>
              <a:t>car</a:t>
            </a:r>
            <a:endParaRPr lang="en-US" dirty="0" smtClean="0">
              <a:ea typeface="ＭＳ Ｐゴシック" pitchFamily="34" charset="-128"/>
            </a:endParaRPr>
          </a:p>
          <a:p>
            <a:pPr eaLnBrk="1" hangingPunct="1">
              <a:lnSpc>
                <a:spcPct val="90000"/>
              </a:lnSpc>
            </a:pPr>
            <a:r>
              <a:rPr lang="el-GR" dirty="0" smtClean="0">
                <a:ea typeface="ＭＳ Ｐゴシック" pitchFamily="34" charset="-128"/>
              </a:rPr>
              <a:t>Τι γίνεται με τα ορθογραφικά λάθη (</a:t>
            </a:r>
            <a:r>
              <a:rPr lang="en-US" dirty="0" smtClean="0">
                <a:ea typeface="ＭＳ Ｐゴシック" pitchFamily="34" charset="-128"/>
              </a:rPr>
              <a:t>spelling mistakes</a:t>
            </a:r>
            <a:r>
              <a:rPr lang="el-GR" dirty="0">
                <a:ea typeface="ＭＳ Ｐゴシック" pitchFamily="34" charset="-128"/>
              </a:rPr>
              <a:t>)</a:t>
            </a:r>
            <a:r>
              <a:rPr lang="en-US" dirty="0" smtClean="0">
                <a:ea typeface="ＭＳ Ｐゴシック" pitchFamily="34" charset="-128"/>
              </a:rPr>
              <a:t>?</a:t>
            </a:r>
          </a:p>
          <a:p>
            <a:pPr lvl="1" eaLnBrk="1" hangingPunct="1">
              <a:lnSpc>
                <a:spcPct val="90000"/>
              </a:lnSpc>
            </a:pPr>
            <a:r>
              <a:rPr lang="el-GR" sz="1600" dirty="0" smtClean="0">
                <a:ea typeface="ＭＳ Ｐゴシック" pitchFamily="34" charset="-128"/>
              </a:rPr>
              <a:t>Μια προσέγγιση είναι το </a:t>
            </a:r>
            <a:r>
              <a:rPr lang="en-US" sz="1600" dirty="0" err="1" smtClean="0">
                <a:ea typeface="ＭＳ Ｐゴシック" pitchFamily="34" charset="-128"/>
              </a:rPr>
              <a:t>soundex</a:t>
            </a:r>
            <a:r>
              <a:rPr lang="en-US" sz="1600" dirty="0" smtClean="0">
                <a:ea typeface="ＭＳ Ｐゴシック" pitchFamily="34" charset="-128"/>
              </a:rPr>
              <a:t>, </a:t>
            </a:r>
            <a:r>
              <a:rPr lang="el-GR" sz="1600" dirty="0" smtClean="0">
                <a:ea typeface="ＭＳ Ｐゴシック" pitchFamily="34" charset="-128"/>
              </a:rPr>
              <a:t>που σχηματίζει κλάσεις ισοδυναμίας από λέξεις βασιζόμενες σε ακουστικούς </a:t>
            </a:r>
            <a:r>
              <a:rPr lang="el-GR" sz="1600" dirty="0" err="1" smtClean="0">
                <a:ea typeface="ＭＳ Ｐゴシック" pitchFamily="34" charset="-128"/>
              </a:rPr>
              <a:t>ευριστικούς</a:t>
            </a:r>
            <a:r>
              <a:rPr lang="el-GR" sz="1600" dirty="0" smtClean="0">
                <a:ea typeface="ＭＳ Ｐゴシック" pitchFamily="34" charset="-128"/>
              </a:rPr>
              <a:t> κανόνες </a:t>
            </a:r>
            <a:r>
              <a:rPr lang="en-US" sz="1600" dirty="0" smtClean="0">
                <a:ea typeface="ＭＳ Ｐゴシック" pitchFamily="34" charset="-128"/>
              </a:rPr>
              <a:t>phonetic heuristics</a:t>
            </a:r>
          </a:p>
        </p:txBody>
      </p:sp>
      <p:sp>
        <p:nvSpPr>
          <p:cNvPr id="40964" name="Slide Number Placeholder 3"/>
          <p:cNvSpPr>
            <a:spLocks noGrp="1"/>
          </p:cNvSpPr>
          <p:nvPr>
            <p:ph type="sldNum" sz="quarter" idx="12"/>
          </p:nvPr>
        </p:nvSpPr>
        <p:spPr bwMode="auto">
          <a:noFill/>
          <a:ln>
            <a:miter lim="800000"/>
            <a:headEnd/>
            <a:tailEnd/>
          </a:ln>
        </p:spPr>
        <p:txBody>
          <a:bodyPr/>
          <a:lstStyle/>
          <a:p>
            <a:fld id="{CE43F869-6B1E-4928-AB5A-5A5680A5E262}" type="slidenum">
              <a:rPr lang="en-US"/>
              <a:pPr/>
              <a:t>41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60648"/>
            <a:ext cx="9144000" cy="1152128"/>
          </a:xfrm>
        </p:spPr>
        <p:txBody>
          <a:bodyPr>
            <a:normAutofit/>
          </a:bodyPr>
          <a:lstStyle/>
          <a:p>
            <a:pPr eaLnBrk="1" hangingPunct="1"/>
            <a:r>
              <a:rPr lang="el-GR" sz="3200" dirty="0" smtClean="0">
                <a:solidFill>
                  <a:schemeClr val="accent1">
                    <a:lumMod val="75000"/>
                  </a:schemeClr>
                </a:solidFill>
                <a:ea typeface="ＭＳ Ｐゴシック" pitchFamily="34" charset="-128"/>
              </a:rPr>
              <a:t>Τα βασικά βήματα για την κατασκευή του ευρετηρίου</a:t>
            </a:r>
            <a:endParaRPr lang="en-US" sz="3200" dirty="0" smtClean="0">
              <a:solidFill>
                <a:schemeClr val="accent1">
                  <a:lumMod val="75000"/>
                </a:schemeClr>
              </a:solidFill>
              <a:ea typeface="ＭＳ Ｐゴシック" pitchFamily="34" charset="-128"/>
            </a:endParaRPr>
          </a:p>
        </p:txBody>
      </p:sp>
      <p:grpSp>
        <p:nvGrpSpPr>
          <p:cNvPr id="2" name="Group 3"/>
          <p:cNvGrpSpPr>
            <a:grpSpLocks/>
          </p:cNvGrpSpPr>
          <p:nvPr/>
        </p:nvGrpSpPr>
        <p:grpSpPr bwMode="auto">
          <a:xfrm>
            <a:off x="2124075" y="2736850"/>
            <a:ext cx="6907213" cy="1114425"/>
            <a:chOff x="1338" y="1724"/>
            <a:chExt cx="4351" cy="702"/>
          </a:xfrm>
        </p:grpSpPr>
        <p:sp>
          <p:nvSpPr>
            <p:cNvPr id="21551" name="AutoShape 4"/>
            <p:cNvSpPr>
              <a:spLocks noChangeArrowheads="1"/>
            </p:cNvSpPr>
            <p:nvPr/>
          </p:nvSpPr>
          <p:spPr bwMode="auto">
            <a:xfrm>
              <a:off x="2026" y="1724"/>
              <a:ext cx="1085"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Tokenizer</a:t>
              </a:r>
            </a:p>
          </p:txBody>
        </p:sp>
        <p:sp>
          <p:nvSpPr>
            <p:cNvPr id="21552" name="AutoShape 5"/>
            <p:cNvSpPr>
              <a:spLocks noChangeArrowheads="1"/>
            </p:cNvSpPr>
            <p:nvPr/>
          </p:nvSpPr>
          <p:spPr bwMode="auto">
            <a:xfrm>
              <a:off x="2496" y="2087"/>
              <a:ext cx="192" cy="339"/>
            </a:xfrm>
            <a:prstGeom prst="downArrow">
              <a:avLst>
                <a:gd name="adj1" fmla="val 50000"/>
                <a:gd name="adj2" fmla="val 5000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53" name="Text Box 6"/>
            <p:cNvSpPr txBox="1">
              <a:spLocks noChangeArrowheads="1"/>
            </p:cNvSpPr>
            <p:nvPr/>
          </p:nvSpPr>
          <p:spPr bwMode="auto">
            <a:xfrm>
              <a:off x="1338" y="2069"/>
              <a:ext cx="1130" cy="233"/>
            </a:xfrm>
            <a:prstGeom prst="rect">
              <a:avLst/>
            </a:prstGeom>
            <a:noFill/>
            <a:ln w="9525">
              <a:noFill/>
              <a:miter lim="800000"/>
              <a:headEnd/>
              <a:tailEnd/>
            </a:ln>
          </p:spPr>
          <p:txBody>
            <a:bodyPr wrap="none">
              <a:spAutoFit/>
            </a:bodyPr>
            <a:lstStyle/>
            <a:p>
              <a:r>
                <a:rPr lang="en-US" sz="1800" dirty="0">
                  <a:solidFill>
                    <a:schemeClr val="tx2">
                      <a:lumMod val="75000"/>
                    </a:schemeClr>
                  </a:solidFill>
                </a:rPr>
                <a:t>Token stream.</a:t>
              </a:r>
            </a:p>
          </p:txBody>
        </p:sp>
        <p:sp>
          <p:nvSpPr>
            <p:cNvPr id="21554" name="Rectangle 7"/>
            <p:cNvSpPr>
              <a:spLocks noChangeArrowheads="1"/>
            </p:cNvSpPr>
            <p:nvPr/>
          </p:nvSpPr>
          <p:spPr bwMode="auto">
            <a:xfrm>
              <a:off x="3009" y="2100"/>
              <a:ext cx="69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Friends</a:t>
              </a:r>
            </a:p>
          </p:txBody>
        </p:sp>
        <p:sp>
          <p:nvSpPr>
            <p:cNvPr id="21555" name="Rectangle 8"/>
            <p:cNvSpPr>
              <a:spLocks noChangeArrowheads="1"/>
            </p:cNvSpPr>
            <p:nvPr/>
          </p:nvSpPr>
          <p:spPr bwMode="auto">
            <a:xfrm>
              <a:off x="3761" y="2106"/>
              <a:ext cx="75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Romans</a:t>
              </a:r>
            </a:p>
          </p:txBody>
        </p:sp>
        <p:sp>
          <p:nvSpPr>
            <p:cNvPr id="21556" name="Rectangle 9"/>
            <p:cNvSpPr>
              <a:spLocks noChangeArrowheads="1"/>
            </p:cNvSpPr>
            <p:nvPr/>
          </p:nvSpPr>
          <p:spPr bwMode="auto">
            <a:xfrm>
              <a:off x="4608" y="2106"/>
              <a:ext cx="1081"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Countrymen</a:t>
              </a:r>
            </a:p>
          </p:txBody>
        </p:sp>
      </p:grpSp>
      <p:grpSp>
        <p:nvGrpSpPr>
          <p:cNvPr id="3" name="Group 10"/>
          <p:cNvGrpSpPr>
            <a:grpSpLocks/>
          </p:cNvGrpSpPr>
          <p:nvPr/>
        </p:nvGrpSpPr>
        <p:grpSpPr bwMode="auto">
          <a:xfrm>
            <a:off x="1979613" y="3786189"/>
            <a:ext cx="7054851" cy="1395413"/>
            <a:chOff x="1247" y="2385"/>
            <a:chExt cx="4444" cy="879"/>
          </a:xfrm>
        </p:grpSpPr>
        <p:sp>
          <p:nvSpPr>
            <p:cNvPr id="21545" name="AutoShape 11"/>
            <p:cNvSpPr>
              <a:spLocks noChangeArrowheads="1"/>
            </p:cNvSpPr>
            <p:nvPr/>
          </p:nvSpPr>
          <p:spPr bwMode="auto">
            <a:xfrm>
              <a:off x="1680" y="2385"/>
              <a:ext cx="1824" cy="579"/>
            </a:xfrm>
            <a:prstGeom prst="flowChartAlternateProcess">
              <a:avLst/>
            </a:prstGeom>
            <a:solidFill>
              <a:srgbClr val="FF9966"/>
            </a:solidFill>
            <a:ln w="9525">
              <a:solidFill>
                <a:schemeClr val="tx1"/>
              </a:solidFill>
              <a:miter lim="800000"/>
              <a:headEnd/>
              <a:tailEnd/>
            </a:ln>
          </p:spPr>
          <p:txBody>
            <a:bodyPr anchor="ctr">
              <a:spAutoFit/>
            </a:bodyPr>
            <a:lstStyle/>
            <a:p>
              <a:pPr algn="ctr"/>
              <a:r>
                <a:rPr lang="en-US">
                  <a:solidFill>
                    <a:schemeClr val="tx2">
                      <a:lumMod val="75000"/>
                    </a:schemeClr>
                  </a:solidFill>
                </a:rPr>
                <a:t>Linguistic modules</a:t>
              </a:r>
            </a:p>
          </p:txBody>
        </p:sp>
        <p:sp>
          <p:nvSpPr>
            <p:cNvPr id="21546" name="AutoShape 12"/>
            <p:cNvSpPr>
              <a:spLocks noChangeArrowheads="1"/>
            </p:cNvSpPr>
            <p:nvPr/>
          </p:nvSpPr>
          <p:spPr bwMode="auto">
            <a:xfrm>
              <a:off x="2496" y="2928"/>
              <a:ext cx="192" cy="336"/>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solidFill>
                  <a:schemeClr val="tx2">
                    <a:lumMod val="75000"/>
                  </a:schemeClr>
                </a:solidFill>
              </a:endParaRPr>
            </a:p>
          </p:txBody>
        </p:sp>
        <p:sp>
          <p:nvSpPr>
            <p:cNvPr id="21547" name="Text Box 13"/>
            <p:cNvSpPr txBox="1">
              <a:spLocks noChangeArrowheads="1"/>
            </p:cNvSpPr>
            <p:nvPr/>
          </p:nvSpPr>
          <p:spPr bwMode="auto">
            <a:xfrm>
              <a:off x="1247" y="3022"/>
              <a:ext cx="1169" cy="213"/>
            </a:xfrm>
            <a:prstGeom prst="rect">
              <a:avLst/>
            </a:prstGeom>
            <a:noFill/>
            <a:ln w="9525">
              <a:noFill/>
              <a:miter lim="800000"/>
              <a:headEnd/>
              <a:tailEnd/>
            </a:ln>
          </p:spPr>
          <p:txBody>
            <a:bodyPr wrap="none">
              <a:spAutoFit/>
            </a:bodyPr>
            <a:lstStyle/>
            <a:p>
              <a:r>
                <a:rPr lang="en-US" sz="1600" dirty="0">
                  <a:solidFill>
                    <a:schemeClr val="tx2">
                      <a:lumMod val="75000"/>
                    </a:schemeClr>
                  </a:solidFill>
                </a:rPr>
                <a:t>Modified tokens.</a:t>
              </a:r>
            </a:p>
          </p:txBody>
        </p:sp>
        <p:sp>
          <p:nvSpPr>
            <p:cNvPr id="21548" name="Rectangle 14"/>
            <p:cNvSpPr>
              <a:spLocks noChangeArrowheads="1"/>
            </p:cNvSpPr>
            <p:nvPr/>
          </p:nvSpPr>
          <p:spPr bwMode="auto">
            <a:xfrm>
              <a:off x="3092" y="2868"/>
              <a:ext cx="580"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friend</a:t>
              </a:r>
            </a:p>
          </p:txBody>
        </p:sp>
        <p:sp>
          <p:nvSpPr>
            <p:cNvPr id="21549" name="Rectangle 15"/>
            <p:cNvSpPr>
              <a:spLocks noChangeArrowheads="1"/>
            </p:cNvSpPr>
            <p:nvPr/>
          </p:nvSpPr>
          <p:spPr bwMode="auto">
            <a:xfrm>
              <a:off x="3854" y="2874"/>
              <a:ext cx="612"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roman</a:t>
              </a:r>
            </a:p>
          </p:txBody>
        </p:sp>
        <p:sp>
          <p:nvSpPr>
            <p:cNvPr id="21550" name="Rectangle 16"/>
            <p:cNvSpPr>
              <a:spLocks noChangeArrowheads="1"/>
            </p:cNvSpPr>
            <p:nvPr/>
          </p:nvSpPr>
          <p:spPr bwMode="auto">
            <a:xfrm>
              <a:off x="4653" y="2874"/>
              <a:ext cx="1038" cy="294"/>
            </a:xfrm>
            <a:prstGeom prst="rect">
              <a:avLst/>
            </a:prstGeom>
            <a:solidFill>
              <a:schemeClr val="bg1"/>
            </a:solidFill>
            <a:ln w="9525">
              <a:solidFill>
                <a:schemeClr val="tx1"/>
              </a:solidFill>
              <a:miter lim="800000"/>
              <a:headEnd/>
              <a:tailEnd/>
            </a:ln>
          </p:spPr>
          <p:txBody>
            <a:bodyPr wrap="none" anchor="ctr">
              <a:spAutoFit/>
            </a:bodyPr>
            <a:lstStyle/>
            <a:p>
              <a:pPr algn="ctr"/>
              <a:r>
                <a:rPr lang="en-US">
                  <a:solidFill>
                    <a:schemeClr val="tx2">
                      <a:lumMod val="75000"/>
                    </a:schemeClr>
                  </a:solidFill>
                  <a:latin typeface="Times New Roman" pitchFamily="18" charset="0"/>
                </a:rPr>
                <a:t>countryman</a:t>
              </a:r>
            </a:p>
          </p:txBody>
        </p:sp>
      </p:grpSp>
      <p:grpSp>
        <p:nvGrpSpPr>
          <p:cNvPr id="4" name="Group 17"/>
          <p:cNvGrpSpPr>
            <a:grpSpLocks/>
          </p:cNvGrpSpPr>
          <p:nvPr/>
        </p:nvGrpSpPr>
        <p:grpSpPr bwMode="auto">
          <a:xfrm>
            <a:off x="2771775" y="4979989"/>
            <a:ext cx="6340475" cy="1984376"/>
            <a:chOff x="1746" y="3137"/>
            <a:chExt cx="3994" cy="1250"/>
          </a:xfrm>
        </p:grpSpPr>
        <p:sp>
          <p:nvSpPr>
            <p:cNvPr id="21523" name="AutoShape 18"/>
            <p:cNvSpPr>
              <a:spLocks noChangeArrowheads="1"/>
            </p:cNvSpPr>
            <p:nvPr/>
          </p:nvSpPr>
          <p:spPr bwMode="auto">
            <a:xfrm>
              <a:off x="2153" y="3254"/>
              <a:ext cx="853" cy="322"/>
            </a:xfrm>
            <a:prstGeom prst="flowChartAlternateProcess">
              <a:avLst/>
            </a:prstGeom>
            <a:solidFill>
              <a:srgbClr val="FF9966"/>
            </a:solidFill>
            <a:ln w="9525">
              <a:solidFill>
                <a:schemeClr val="tx1"/>
              </a:solidFill>
              <a:miter lim="800000"/>
              <a:headEnd/>
              <a:tailEnd/>
            </a:ln>
          </p:spPr>
          <p:txBody>
            <a:bodyPr wrap="none" anchor="ctr">
              <a:spAutoFit/>
            </a:bodyPr>
            <a:lstStyle/>
            <a:p>
              <a:pPr algn="ctr"/>
              <a:r>
                <a:rPr lang="en-US">
                  <a:solidFill>
                    <a:schemeClr val="tx2">
                      <a:lumMod val="75000"/>
                    </a:schemeClr>
                  </a:solidFill>
                </a:rPr>
                <a:t>Indexer</a:t>
              </a:r>
            </a:p>
          </p:txBody>
        </p:sp>
        <p:sp>
          <p:nvSpPr>
            <p:cNvPr id="21524" name="AutoShape 19"/>
            <p:cNvSpPr>
              <a:spLocks noChangeArrowheads="1"/>
            </p:cNvSpPr>
            <p:nvPr/>
          </p:nvSpPr>
          <p:spPr bwMode="auto">
            <a:xfrm>
              <a:off x="2496" y="3570"/>
              <a:ext cx="231" cy="336"/>
            </a:xfrm>
            <a:prstGeom prst="downArrow">
              <a:avLst>
                <a:gd name="adj1" fmla="val 50000"/>
                <a:gd name="adj2" fmla="val 37500"/>
              </a:avLst>
            </a:prstGeom>
            <a:solidFill>
              <a:schemeClr val="accent1"/>
            </a:solid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25" name="Text Box 20"/>
            <p:cNvSpPr txBox="1">
              <a:spLocks noChangeArrowheads="1"/>
            </p:cNvSpPr>
            <p:nvPr/>
          </p:nvSpPr>
          <p:spPr bwMode="auto">
            <a:xfrm>
              <a:off x="1746" y="3974"/>
              <a:ext cx="1283" cy="250"/>
            </a:xfrm>
            <a:prstGeom prst="rect">
              <a:avLst/>
            </a:prstGeom>
            <a:noFill/>
            <a:ln w="9525">
              <a:noFill/>
              <a:miter lim="800000"/>
              <a:headEnd/>
              <a:tailEnd/>
            </a:ln>
          </p:spPr>
          <p:txBody>
            <a:bodyPr wrap="none">
              <a:spAutoFit/>
            </a:bodyPr>
            <a:lstStyle/>
            <a:p>
              <a:r>
                <a:rPr lang="en-US" sz="2000" dirty="0">
                  <a:solidFill>
                    <a:schemeClr val="tx2">
                      <a:lumMod val="75000"/>
                    </a:schemeClr>
                  </a:solidFill>
                </a:rPr>
                <a:t>Inverted index.</a:t>
              </a:r>
            </a:p>
          </p:txBody>
        </p:sp>
        <p:grpSp>
          <p:nvGrpSpPr>
            <p:cNvPr id="5" name="Group 21"/>
            <p:cNvGrpSpPr>
              <a:grpSpLocks/>
            </p:cNvGrpSpPr>
            <p:nvPr/>
          </p:nvGrpSpPr>
          <p:grpSpPr bwMode="auto">
            <a:xfrm>
              <a:off x="3024" y="3137"/>
              <a:ext cx="2716" cy="1250"/>
              <a:chOff x="3024" y="3137"/>
              <a:chExt cx="2716" cy="1250"/>
            </a:xfrm>
          </p:grpSpPr>
          <p:grpSp>
            <p:nvGrpSpPr>
              <p:cNvPr id="6" name="Group 22"/>
              <p:cNvGrpSpPr>
                <a:grpSpLocks/>
              </p:cNvGrpSpPr>
              <p:nvPr/>
            </p:nvGrpSpPr>
            <p:grpSpPr bwMode="auto">
              <a:xfrm>
                <a:off x="3024" y="3137"/>
                <a:ext cx="1217" cy="1250"/>
                <a:chOff x="528" y="2465"/>
                <a:chExt cx="1217" cy="1250"/>
              </a:xfrm>
            </p:grpSpPr>
            <p:sp>
              <p:nvSpPr>
                <p:cNvPr id="20514" name="Text Box 23"/>
                <p:cNvSpPr txBox="1">
                  <a:spLocks noChangeArrowheads="1"/>
                </p:cNvSpPr>
                <p:nvPr/>
              </p:nvSpPr>
              <p:spPr bwMode="auto">
                <a:xfrm>
                  <a:off x="528" y="2634"/>
                  <a:ext cx="554"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friend</a:t>
                  </a:r>
                </a:p>
              </p:txBody>
            </p:sp>
            <p:sp>
              <p:nvSpPr>
                <p:cNvPr id="20515" name="Text Box 24"/>
                <p:cNvSpPr txBox="1">
                  <a:spLocks noChangeArrowheads="1"/>
                </p:cNvSpPr>
                <p:nvPr/>
              </p:nvSpPr>
              <p:spPr bwMode="auto">
                <a:xfrm>
                  <a:off x="528" y="2970"/>
                  <a:ext cx="603"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roman</a:t>
                  </a:r>
                </a:p>
              </p:txBody>
            </p:sp>
            <p:sp>
              <p:nvSpPr>
                <p:cNvPr id="20516" name="Text Box 25"/>
                <p:cNvSpPr txBox="1">
                  <a:spLocks noChangeArrowheads="1"/>
                </p:cNvSpPr>
                <p:nvPr/>
              </p:nvSpPr>
              <p:spPr bwMode="auto">
                <a:xfrm>
                  <a:off x="528" y="3306"/>
                  <a:ext cx="1007" cy="271"/>
                </a:xfrm>
                <a:prstGeom prst="rect">
                  <a:avLst/>
                </a:prstGeom>
                <a:noFill/>
                <a:ln w="9525">
                  <a:solidFill>
                    <a:schemeClr val="tx1"/>
                  </a:solidFill>
                  <a:miter lim="800000"/>
                  <a:headEnd/>
                  <a:tailEnd/>
                </a:ln>
              </p:spPr>
              <p:txBody>
                <a:bodyPr wrap="none">
                  <a:spAutoFit/>
                </a:bodyPr>
                <a:lstStyle/>
                <a:p>
                  <a:pPr>
                    <a:defRPr/>
                  </a:pPr>
                  <a:r>
                    <a:rPr lang="en-US" sz="2200" b="1" i="1" dirty="0">
                      <a:solidFill>
                        <a:schemeClr val="tx2">
                          <a:lumMod val="75000"/>
                        </a:schemeClr>
                      </a:solidFill>
                      <a:latin typeface="+mn-lt"/>
                      <a:ea typeface="Arial Unicode MS" charset="0"/>
                      <a:cs typeface="Arial Unicode MS" charset="0"/>
                    </a:rPr>
                    <a:t>countryman</a:t>
                  </a:r>
                </a:p>
              </p:txBody>
            </p:sp>
            <p:sp>
              <p:nvSpPr>
                <p:cNvPr id="21542" name="AutoShape 26"/>
                <p:cNvSpPr>
                  <a:spLocks noChangeArrowheads="1"/>
                </p:cNvSpPr>
                <p:nvPr/>
              </p:nvSpPr>
              <p:spPr bwMode="auto">
                <a:xfrm>
                  <a:off x="1584" y="2465"/>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3" name="AutoShape 27"/>
                <p:cNvSpPr>
                  <a:spLocks noChangeArrowheads="1"/>
                </p:cNvSpPr>
                <p:nvPr/>
              </p:nvSpPr>
              <p:spPr bwMode="auto">
                <a:xfrm>
                  <a:off x="1584" y="2801"/>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sp>
              <p:nvSpPr>
                <p:cNvPr id="21544" name="AutoShape 28"/>
                <p:cNvSpPr>
                  <a:spLocks noChangeArrowheads="1"/>
                </p:cNvSpPr>
                <p:nvPr/>
              </p:nvSpPr>
              <p:spPr bwMode="auto">
                <a:xfrm>
                  <a:off x="1584" y="3137"/>
                  <a:ext cx="161" cy="57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3390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p:spPr>
              <p:txBody>
                <a:bodyPr wrap="none" anchor="ctr">
                  <a:spAutoFit/>
                </a:bodyPr>
                <a:lstStyle/>
                <a:p>
                  <a:endParaRPr lang="el-GR">
                    <a:solidFill>
                      <a:schemeClr val="tx2">
                        <a:lumMod val="75000"/>
                      </a:schemeClr>
                    </a:solidFill>
                  </a:endParaRPr>
                </a:p>
              </p:txBody>
            </p:sp>
          </p:grpSp>
          <p:sp>
            <p:nvSpPr>
              <p:cNvPr id="21528" name="Text Box 29"/>
              <p:cNvSpPr txBox="1">
                <a:spLocks noChangeArrowheads="1"/>
              </p:cNvSpPr>
              <p:nvPr/>
            </p:nvSpPr>
            <p:spPr bwMode="auto">
              <a:xfrm>
                <a:off x="4883"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29" name="Text Box 30"/>
              <p:cNvSpPr txBox="1">
                <a:spLocks noChangeArrowheads="1"/>
              </p:cNvSpPr>
              <p:nvPr/>
            </p:nvSpPr>
            <p:spPr bwMode="auto">
              <a:xfrm>
                <a:off x="5291" y="3258"/>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4</a:t>
                </a:r>
              </a:p>
            </p:txBody>
          </p:sp>
          <p:sp>
            <p:nvSpPr>
              <p:cNvPr id="21530" name="Text Box 31"/>
              <p:cNvSpPr txBox="1">
                <a:spLocks noChangeArrowheads="1"/>
              </p:cNvSpPr>
              <p:nvPr/>
            </p:nvSpPr>
            <p:spPr bwMode="auto">
              <a:xfrm>
                <a:off x="5304"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2</a:t>
                </a:r>
              </a:p>
            </p:txBody>
          </p:sp>
          <p:sp>
            <p:nvSpPr>
              <p:cNvPr id="21531" name="Text Box 32"/>
              <p:cNvSpPr txBox="1">
                <a:spLocks noChangeArrowheads="1"/>
              </p:cNvSpPr>
              <p:nvPr/>
            </p:nvSpPr>
            <p:spPr bwMode="auto">
              <a:xfrm>
                <a:off x="4848" y="3936"/>
                <a:ext cx="384" cy="294"/>
              </a:xfrm>
              <a:prstGeom prst="rect">
                <a:avLst/>
              </a:prstGeom>
              <a:noFill/>
              <a:ln w="9525">
                <a:solidFill>
                  <a:schemeClr val="tx1"/>
                </a:solidFill>
                <a:miter lim="800000"/>
                <a:headEnd/>
                <a:tailEnd/>
              </a:ln>
            </p:spPr>
            <p:txBody>
              <a:bodyPr>
                <a:spAutoFit/>
              </a:bodyPr>
              <a:lstStyle/>
              <a:p>
                <a:r>
                  <a:rPr lang="en-US">
                    <a:solidFill>
                      <a:schemeClr val="tx2">
                        <a:lumMod val="75000"/>
                      </a:schemeClr>
                    </a:solidFill>
                  </a:rPr>
                  <a:t>13</a:t>
                </a:r>
              </a:p>
            </p:txBody>
          </p:sp>
          <p:sp>
            <p:nvSpPr>
              <p:cNvPr id="21532" name="Text Box 33"/>
              <p:cNvSpPr txBox="1">
                <a:spLocks noChangeArrowheads="1"/>
              </p:cNvSpPr>
              <p:nvPr/>
            </p:nvSpPr>
            <p:spPr bwMode="auto">
              <a:xfrm>
                <a:off x="5376" y="3930"/>
                <a:ext cx="364"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16</a:t>
                </a:r>
              </a:p>
            </p:txBody>
          </p:sp>
          <p:cxnSp>
            <p:nvCxnSpPr>
              <p:cNvPr id="21533" name="AutoShape 34"/>
              <p:cNvCxnSpPr>
                <a:cxnSpLocks noChangeShapeType="1"/>
                <a:stCxn id="21528" idx="3"/>
                <a:endCxn id="21529" idx="1"/>
              </p:cNvCxnSpPr>
              <p:nvPr/>
            </p:nvCxnSpPr>
            <p:spPr bwMode="auto">
              <a:xfrm>
                <a:off x="5112" y="3405"/>
                <a:ext cx="179" cy="0"/>
              </a:xfrm>
              <a:prstGeom prst="straightConnector1">
                <a:avLst/>
              </a:prstGeom>
              <a:noFill/>
              <a:ln w="9525">
                <a:solidFill>
                  <a:schemeClr val="tx1"/>
                </a:solidFill>
                <a:miter lim="800000"/>
                <a:headEnd/>
                <a:tailEnd type="triangle" w="med" len="med"/>
              </a:ln>
            </p:spPr>
          </p:cxnSp>
          <p:cxnSp>
            <p:nvCxnSpPr>
              <p:cNvPr id="21534" name="AutoShape 35"/>
              <p:cNvCxnSpPr>
                <a:cxnSpLocks noChangeShapeType="1"/>
                <a:stCxn id="21529" idx="3"/>
              </p:cNvCxnSpPr>
              <p:nvPr/>
            </p:nvCxnSpPr>
            <p:spPr bwMode="auto">
              <a:xfrm>
                <a:off x="5534" y="3405"/>
                <a:ext cx="192" cy="0"/>
              </a:xfrm>
              <a:prstGeom prst="straightConnector1">
                <a:avLst/>
              </a:prstGeom>
              <a:noFill/>
              <a:ln w="9525">
                <a:solidFill>
                  <a:schemeClr val="tx1"/>
                </a:solidFill>
                <a:miter lim="800000"/>
                <a:headEnd/>
                <a:tailEnd type="triangle" w="med" len="med"/>
              </a:ln>
            </p:spPr>
          </p:cxnSp>
          <p:sp>
            <p:nvSpPr>
              <p:cNvPr id="21535" name="Text Box 36"/>
              <p:cNvSpPr txBox="1">
                <a:spLocks noChangeArrowheads="1"/>
              </p:cNvSpPr>
              <p:nvPr/>
            </p:nvSpPr>
            <p:spPr bwMode="auto">
              <a:xfrm>
                <a:off x="4896" y="3594"/>
                <a:ext cx="243" cy="294"/>
              </a:xfrm>
              <a:prstGeom prst="rect">
                <a:avLst/>
              </a:prstGeom>
              <a:noFill/>
              <a:ln w="9525">
                <a:solidFill>
                  <a:schemeClr val="tx1"/>
                </a:solidFill>
                <a:miter lim="800000"/>
                <a:headEnd/>
                <a:tailEnd/>
              </a:ln>
            </p:spPr>
            <p:txBody>
              <a:bodyPr wrap="none">
                <a:spAutoFit/>
              </a:bodyPr>
              <a:lstStyle/>
              <a:p>
                <a:r>
                  <a:rPr lang="en-US">
                    <a:solidFill>
                      <a:schemeClr val="tx2">
                        <a:lumMod val="75000"/>
                      </a:schemeClr>
                    </a:solidFill>
                  </a:rPr>
                  <a:t>1</a:t>
                </a:r>
              </a:p>
            </p:txBody>
          </p:sp>
          <p:cxnSp>
            <p:nvCxnSpPr>
              <p:cNvPr id="21536" name="AutoShape 37"/>
              <p:cNvCxnSpPr>
                <a:cxnSpLocks noChangeShapeType="1"/>
                <a:stCxn id="21535" idx="3"/>
                <a:endCxn id="21530" idx="1"/>
              </p:cNvCxnSpPr>
              <p:nvPr/>
            </p:nvCxnSpPr>
            <p:spPr bwMode="auto">
              <a:xfrm>
                <a:off x="5125" y="3741"/>
                <a:ext cx="179" cy="0"/>
              </a:xfrm>
              <a:prstGeom prst="straightConnector1">
                <a:avLst/>
              </a:prstGeom>
              <a:noFill/>
              <a:ln w="9525">
                <a:solidFill>
                  <a:schemeClr val="tx1"/>
                </a:solidFill>
                <a:miter lim="800000"/>
                <a:headEnd/>
                <a:tailEnd type="triangle" w="med" len="med"/>
              </a:ln>
            </p:spPr>
          </p:cxnSp>
          <p:cxnSp>
            <p:nvCxnSpPr>
              <p:cNvPr id="21537" name="AutoShape 38"/>
              <p:cNvCxnSpPr>
                <a:cxnSpLocks noChangeShapeType="1"/>
                <a:stCxn id="21530" idx="3"/>
              </p:cNvCxnSpPr>
              <p:nvPr/>
            </p:nvCxnSpPr>
            <p:spPr bwMode="auto">
              <a:xfrm>
                <a:off x="5547" y="3741"/>
                <a:ext cx="179" cy="0"/>
              </a:xfrm>
              <a:prstGeom prst="straightConnector1">
                <a:avLst/>
              </a:prstGeom>
              <a:noFill/>
              <a:ln w="9525">
                <a:solidFill>
                  <a:schemeClr val="tx1"/>
                </a:solidFill>
                <a:miter lim="800000"/>
                <a:headEnd/>
                <a:tailEnd type="triangle" w="med" len="med"/>
              </a:ln>
            </p:spPr>
          </p:cxnSp>
          <p:cxnSp>
            <p:nvCxnSpPr>
              <p:cNvPr id="21538" name="AutoShape 39"/>
              <p:cNvCxnSpPr>
                <a:cxnSpLocks noChangeShapeType="1"/>
                <a:stCxn id="21531" idx="3"/>
                <a:endCxn id="21532" idx="1"/>
              </p:cNvCxnSpPr>
              <p:nvPr/>
            </p:nvCxnSpPr>
            <p:spPr bwMode="auto">
              <a:xfrm flipV="1">
                <a:off x="5232" y="4077"/>
                <a:ext cx="144" cy="6"/>
              </a:xfrm>
              <a:prstGeom prst="straightConnector1">
                <a:avLst/>
              </a:prstGeom>
              <a:noFill/>
              <a:ln w="9525">
                <a:solidFill>
                  <a:schemeClr val="tx1"/>
                </a:solidFill>
                <a:miter lim="800000"/>
                <a:headEnd/>
                <a:tailEnd type="triangle" w="med" len="med"/>
              </a:ln>
            </p:spPr>
          </p:cxnSp>
        </p:grpSp>
      </p:grpSp>
      <p:grpSp>
        <p:nvGrpSpPr>
          <p:cNvPr id="7" name="Group 45"/>
          <p:cNvGrpSpPr>
            <a:grpSpLocks/>
          </p:cNvGrpSpPr>
          <p:nvPr/>
        </p:nvGrpSpPr>
        <p:grpSpPr bwMode="auto">
          <a:xfrm>
            <a:off x="3451225" y="1752600"/>
            <a:ext cx="1196975" cy="406400"/>
            <a:chOff x="399" y="1488"/>
            <a:chExt cx="849" cy="288"/>
          </a:xfrm>
        </p:grpSpPr>
        <p:pic>
          <p:nvPicPr>
            <p:cNvPr id="21518" name="Picture 46"/>
            <p:cNvPicPr>
              <a:picLocks noChangeAspect="1" noChangeArrowheads="1"/>
            </p:cNvPicPr>
            <p:nvPr/>
          </p:nvPicPr>
          <p:blipFill>
            <a:blip r:embed="rId2" cstate="print"/>
            <a:srcRect/>
            <a:stretch>
              <a:fillRect/>
            </a:stretch>
          </p:blipFill>
          <p:spPr bwMode="auto">
            <a:xfrm>
              <a:off x="399" y="1488"/>
              <a:ext cx="225" cy="192"/>
            </a:xfrm>
            <a:prstGeom prst="rect">
              <a:avLst/>
            </a:prstGeom>
            <a:solidFill>
              <a:schemeClr val="bg1"/>
            </a:solidFill>
            <a:ln w="9525">
              <a:solidFill>
                <a:schemeClr val="bg2"/>
              </a:solidFill>
              <a:miter lim="800000"/>
              <a:headEnd/>
              <a:tailEnd/>
            </a:ln>
          </p:spPr>
        </p:pic>
        <p:pic>
          <p:nvPicPr>
            <p:cNvPr id="21519" name="Picture 47"/>
            <p:cNvPicPr>
              <a:picLocks noChangeAspect="1" noChangeArrowheads="1"/>
            </p:cNvPicPr>
            <p:nvPr/>
          </p:nvPicPr>
          <p:blipFill>
            <a:blip r:embed="rId3" cstate="print"/>
            <a:srcRect/>
            <a:stretch>
              <a:fillRect/>
            </a:stretch>
          </p:blipFill>
          <p:spPr bwMode="auto">
            <a:xfrm>
              <a:off x="543" y="1536"/>
              <a:ext cx="225" cy="192"/>
            </a:xfrm>
            <a:prstGeom prst="rect">
              <a:avLst/>
            </a:prstGeom>
            <a:solidFill>
              <a:schemeClr val="bg1"/>
            </a:solidFill>
            <a:ln w="9525">
              <a:solidFill>
                <a:schemeClr val="bg2"/>
              </a:solidFill>
              <a:miter lim="800000"/>
              <a:headEnd/>
              <a:tailEnd/>
            </a:ln>
          </p:spPr>
        </p:pic>
        <p:pic>
          <p:nvPicPr>
            <p:cNvPr id="21520" name="Picture 48"/>
            <p:cNvPicPr>
              <a:picLocks noChangeAspect="1" noChangeArrowheads="1"/>
            </p:cNvPicPr>
            <p:nvPr/>
          </p:nvPicPr>
          <p:blipFill>
            <a:blip r:embed="rId4" cstate="print"/>
            <a:srcRect/>
            <a:stretch>
              <a:fillRect/>
            </a:stretch>
          </p:blipFill>
          <p:spPr bwMode="auto">
            <a:xfrm>
              <a:off x="735" y="1584"/>
              <a:ext cx="225" cy="192"/>
            </a:xfrm>
            <a:prstGeom prst="rect">
              <a:avLst/>
            </a:prstGeom>
            <a:solidFill>
              <a:schemeClr val="bg1"/>
            </a:solidFill>
            <a:ln w="9525">
              <a:solidFill>
                <a:schemeClr val="bg2"/>
              </a:solidFill>
              <a:miter lim="800000"/>
              <a:headEnd/>
              <a:tailEnd/>
            </a:ln>
          </p:spPr>
        </p:pic>
        <p:pic>
          <p:nvPicPr>
            <p:cNvPr id="21521" name="Picture 49"/>
            <p:cNvPicPr>
              <a:picLocks noChangeAspect="1" noChangeArrowheads="1"/>
            </p:cNvPicPr>
            <p:nvPr/>
          </p:nvPicPr>
          <p:blipFill>
            <a:blip r:embed="rId5" cstate="print"/>
            <a:srcRect/>
            <a:stretch>
              <a:fillRect/>
            </a:stretch>
          </p:blipFill>
          <p:spPr bwMode="auto">
            <a:xfrm>
              <a:off x="927" y="1536"/>
              <a:ext cx="225" cy="192"/>
            </a:xfrm>
            <a:prstGeom prst="rect">
              <a:avLst/>
            </a:prstGeom>
            <a:solidFill>
              <a:schemeClr val="bg1"/>
            </a:solidFill>
            <a:ln w="9525">
              <a:solidFill>
                <a:schemeClr val="bg2"/>
              </a:solidFill>
              <a:miter lim="800000"/>
              <a:headEnd/>
              <a:tailEnd/>
            </a:ln>
          </p:spPr>
        </p:pic>
        <p:pic>
          <p:nvPicPr>
            <p:cNvPr id="21522" name="Picture 50"/>
            <p:cNvPicPr>
              <a:picLocks noChangeAspect="1" noChangeArrowheads="1"/>
            </p:cNvPicPr>
            <p:nvPr/>
          </p:nvPicPr>
          <p:blipFill>
            <a:blip r:embed="rId6" cstate="print"/>
            <a:srcRect/>
            <a:stretch>
              <a:fillRect/>
            </a:stretch>
          </p:blipFill>
          <p:spPr bwMode="auto">
            <a:xfrm>
              <a:off x="1068" y="1488"/>
              <a:ext cx="180" cy="186"/>
            </a:xfrm>
            <a:prstGeom prst="rect">
              <a:avLst/>
            </a:prstGeom>
            <a:solidFill>
              <a:schemeClr val="bg1"/>
            </a:solidFill>
            <a:ln w="9525">
              <a:solidFill>
                <a:schemeClr val="bg2"/>
              </a:solidFill>
              <a:miter lim="800000"/>
              <a:headEnd/>
              <a:tailEnd/>
            </a:ln>
          </p:spPr>
        </p:pic>
      </p:grpSp>
      <p:sp>
        <p:nvSpPr>
          <p:cNvPr id="21511" name="AutoShape 51"/>
          <p:cNvSpPr>
            <a:spLocks noChangeArrowheads="1"/>
          </p:cNvSpPr>
          <p:nvPr/>
        </p:nvSpPr>
        <p:spPr bwMode="auto">
          <a:xfrm>
            <a:off x="3962400" y="2209800"/>
            <a:ext cx="304800" cy="533400"/>
          </a:xfrm>
          <a:prstGeom prst="downArrow">
            <a:avLst>
              <a:gd name="adj1" fmla="val 50000"/>
              <a:gd name="adj2" fmla="val 43750"/>
            </a:avLst>
          </a:prstGeom>
          <a:solidFill>
            <a:schemeClr val="accent1"/>
          </a:solidFill>
          <a:ln w="9525">
            <a:solidFill>
              <a:schemeClr val="tx1"/>
            </a:solidFill>
            <a:miter lim="800000"/>
            <a:headEnd/>
            <a:tailEnd/>
          </a:ln>
        </p:spPr>
        <p:txBody>
          <a:bodyPr anchor="ctr">
            <a:spAutoFit/>
          </a:bodyPr>
          <a:lstStyle/>
          <a:p>
            <a:endParaRPr lang="el-GR"/>
          </a:p>
        </p:txBody>
      </p:sp>
      <p:sp>
        <p:nvSpPr>
          <p:cNvPr id="21513" name="Rectangle 53"/>
          <p:cNvSpPr>
            <a:spLocks noChangeArrowheads="1"/>
          </p:cNvSpPr>
          <p:nvPr/>
        </p:nvSpPr>
        <p:spPr bwMode="auto">
          <a:xfrm>
            <a:off x="4940300" y="1747838"/>
            <a:ext cx="3941763" cy="466725"/>
          </a:xfrm>
          <a:prstGeom prst="rect">
            <a:avLst/>
          </a:prstGeom>
          <a:solidFill>
            <a:schemeClr val="bg1"/>
          </a:solidFill>
          <a:ln w="9525">
            <a:solidFill>
              <a:schemeClr val="tx1"/>
            </a:solidFill>
            <a:miter lim="800000"/>
            <a:headEnd/>
            <a:tailEnd/>
          </a:ln>
        </p:spPr>
        <p:txBody>
          <a:bodyPr wrap="none" anchor="ctr">
            <a:spAutoFit/>
          </a:bodyPr>
          <a:lstStyle/>
          <a:p>
            <a:pPr algn="ctr"/>
            <a:r>
              <a:rPr lang="en-US" dirty="0">
                <a:solidFill>
                  <a:schemeClr val="tx2">
                    <a:lumMod val="75000"/>
                  </a:schemeClr>
                </a:solidFill>
                <a:latin typeface="Times New Roman" pitchFamily="18" charset="0"/>
              </a:rPr>
              <a:t>Friends, Romans, countrymen.</a:t>
            </a:r>
          </a:p>
        </p:txBody>
      </p:sp>
      <p:sp>
        <p:nvSpPr>
          <p:cNvPr id="21514" name="Oval 54"/>
          <p:cNvSpPr>
            <a:spLocks noChangeArrowheads="1"/>
          </p:cNvSpPr>
          <p:nvPr/>
        </p:nvSpPr>
        <p:spPr bwMode="auto">
          <a:xfrm>
            <a:off x="6858000" y="22860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5" name="Oval 55"/>
          <p:cNvSpPr>
            <a:spLocks noChangeArrowheads="1"/>
          </p:cNvSpPr>
          <p:nvPr/>
        </p:nvSpPr>
        <p:spPr bwMode="auto">
          <a:xfrm>
            <a:off x="6858000" y="24384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6" name="Oval 56"/>
          <p:cNvSpPr>
            <a:spLocks noChangeArrowheads="1"/>
          </p:cNvSpPr>
          <p:nvPr/>
        </p:nvSpPr>
        <p:spPr bwMode="auto">
          <a:xfrm>
            <a:off x="6858000" y="2590800"/>
            <a:ext cx="76200" cy="76200"/>
          </a:xfrm>
          <a:prstGeom prst="ellipse">
            <a:avLst/>
          </a:prstGeom>
          <a:solidFill>
            <a:schemeClr val="tx1"/>
          </a:solidFill>
          <a:ln w="9525">
            <a:solidFill>
              <a:schemeClr val="tx1"/>
            </a:solidFill>
            <a:miter lim="800000"/>
            <a:headEnd/>
            <a:tailEnd/>
          </a:ln>
        </p:spPr>
        <p:txBody>
          <a:bodyPr wrap="none" anchor="ctr">
            <a:spAutoFit/>
          </a:bodyPr>
          <a:lstStyle/>
          <a:p>
            <a:endParaRPr lang="el-GR"/>
          </a:p>
        </p:txBody>
      </p:sp>
      <p:sp>
        <p:nvSpPr>
          <p:cNvPr id="21517" name="Slide Number Placeholder 51"/>
          <p:cNvSpPr>
            <a:spLocks noGrp="1"/>
          </p:cNvSpPr>
          <p:nvPr>
            <p:ph type="sldNum" sz="quarter" idx="12"/>
          </p:nvPr>
        </p:nvSpPr>
        <p:spPr bwMode="auto">
          <a:noFill/>
          <a:ln>
            <a:miter lim="800000"/>
            <a:headEnd/>
            <a:tailEnd/>
          </a:ln>
        </p:spPr>
        <p:txBody>
          <a:bodyPr/>
          <a:lstStyle/>
          <a:p>
            <a:fld id="{2FF4BFDE-B856-4CB6-A4E2-BE7902507A37}" type="slidenum">
              <a:rPr lang="en-US"/>
              <a:pPr/>
              <a:t>42</a:t>
            </a:fld>
            <a:endParaRPr lang="en-US"/>
          </a:p>
        </p:txBody>
      </p:sp>
      <p:sp>
        <p:nvSpPr>
          <p:cNvPr id="53" name="TextBox 52"/>
          <p:cNvSpPr txBox="1"/>
          <p:nvPr/>
        </p:nvSpPr>
        <p:spPr>
          <a:xfrm>
            <a:off x="179512" y="1700808"/>
            <a:ext cx="2952328" cy="830997"/>
          </a:xfrm>
          <a:prstGeom prst="rect">
            <a:avLst/>
          </a:prstGeom>
          <a:noFill/>
        </p:spPr>
        <p:txBody>
          <a:bodyPr wrap="square" rtlCol="0">
            <a:spAutoFit/>
          </a:bodyPr>
          <a:lstStyle/>
          <a:p>
            <a:r>
              <a:rPr lang="el-GR" sz="1600" dirty="0" smtClean="0">
                <a:solidFill>
                  <a:schemeClr val="accent1">
                    <a:lumMod val="75000"/>
                  </a:schemeClr>
                </a:solidFill>
                <a:latin typeface="+mn-lt"/>
              </a:rPr>
              <a:t>1. Συλλέγουμε τα έγγραφα που θέλουμε να συμπεριλάβουμε στο ευρετήριο</a:t>
            </a:r>
            <a:endParaRPr lang="el-GR" sz="1600" dirty="0">
              <a:solidFill>
                <a:schemeClr val="accent1">
                  <a:lumMod val="75000"/>
                </a:schemeClr>
              </a:solidFill>
              <a:latin typeface="+mn-lt"/>
            </a:endParaRPr>
          </a:p>
        </p:txBody>
      </p:sp>
      <p:sp>
        <p:nvSpPr>
          <p:cNvPr id="54" name="TextBox 53"/>
          <p:cNvSpPr txBox="1"/>
          <p:nvPr/>
        </p:nvSpPr>
        <p:spPr>
          <a:xfrm>
            <a:off x="179512" y="2564904"/>
            <a:ext cx="2808312" cy="646331"/>
          </a:xfrm>
          <a:prstGeom prst="rect">
            <a:avLst/>
          </a:prstGeom>
          <a:noFill/>
        </p:spPr>
        <p:txBody>
          <a:bodyPr wrap="square" rtlCol="0">
            <a:spAutoFit/>
          </a:bodyPr>
          <a:lstStyle/>
          <a:p>
            <a:r>
              <a:rPr lang="el-GR" sz="1600" dirty="0" smtClean="0">
                <a:solidFill>
                  <a:schemeClr val="accent1">
                    <a:lumMod val="75000"/>
                  </a:schemeClr>
                </a:solidFill>
                <a:latin typeface="+mn-lt"/>
              </a:rPr>
              <a:t>2. Διαιρούμε το κείμενο σε γλωσσικά σύμβολα </a:t>
            </a:r>
            <a:r>
              <a:rPr lang="en-US" sz="2000" b="1" dirty="0" smtClean="0">
                <a:solidFill>
                  <a:srgbClr val="669900"/>
                </a:solidFill>
                <a:latin typeface="+mn-lt"/>
              </a:rPr>
              <a:t>(token)</a:t>
            </a:r>
            <a:endParaRPr lang="el-GR" sz="2000" b="1" dirty="0">
              <a:solidFill>
                <a:srgbClr val="669900"/>
              </a:solidFill>
              <a:latin typeface="+mn-lt"/>
            </a:endParaRPr>
          </a:p>
        </p:txBody>
      </p:sp>
      <p:sp>
        <p:nvSpPr>
          <p:cNvPr id="55" name="TextBox 54"/>
          <p:cNvSpPr txBox="1"/>
          <p:nvPr/>
        </p:nvSpPr>
        <p:spPr>
          <a:xfrm>
            <a:off x="179512" y="3933056"/>
            <a:ext cx="2304256" cy="830997"/>
          </a:xfrm>
          <a:prstGeom prst="rect">
            <a:avLst/>
          </a:prstGeom>
          <a:noFill/>
        </p:spPr>
        <p:txBody>
          <a:bodyPr wrap="square" rtlCol="0">
            <a:spAutoFit/>
          </a:bodyPr>
          <a:lstStyle/>
          <a:p>
            <a:r>
              <a:rPr lang="el-GR" sz="1600" dirty="0" smtClean="0">
                <a:solidFill>
                  <a:schemeClr val="accent1">
                    <a:lumMod val="75000"/>
                  </a:schemeClr>
                </a:solidFill>
                <a:latin typeface="+mn-lt"/>
              </a:rPr>
              <a:t>3. Γλωσσολογική προ-επεξεργασία των συμβόλων</a:t>
            </a:r>
            <a:endParaRPr lang="el-GR" sz="2000" b="1" dirty="0">
              <a:solidFill>
                <a:srgbClr val="669900"/>
              </a:solidFill>
              <a:latin typeface="+mn-lt"/>
            </a:endParaRPr>
          </a:p>
        </p:txBody>
      </p:sp>
      <p:sp>
        <p:nvSpPr>
          <p:cNvPr id="56" name="TextBox 55"/>
          <p:cNvSpPr txBox="1"/>
          <p:nvPr/>
        </p:nvSpPr>
        <p:spPr>
          <a:xfrm>
            <a:off x="251520" y="5301208"/>
            <a:ext cx="2304256" cy="1077218"/>
          </a:xfrm>
          <a:prstGeom prst="rect">
            <a:avLst/>
          </a:prstGeom>
          <a:noFill/>
        </p:spPr>
        <p:txBody>
          <a:bodyPr wrap="square" rtlCol="0">
            <a:spAutoFit/>
          </a:bodyPr>
          <a:lstStyle/>
          <a:p>
            <a:r>
              <a:rPr lang="el-GR" sz="1600" dirty="0" smtClean="0">
                <a:solidFill>
                  <a:schemeClr val="accent1">
                    <a:lumMod val="75000"/>
                  </a:schemeClr>
                </a:solidFill>
                <a:latin typeface="+mn-lt"/>
              </a:rPr>
              <a:t>4. Ευρετηριάζουμε τα έγγραφα στα οποία περιλαμβάνεται κάθε όρος</a:t>
            </a:r>
            <a:endParaRPr lang="el-GR" sz="2000" b="1" dirty="0">
              <a:solidFill>
                <a:srgbClr val="669900"/>
              </a:solidFill>
              <a:latin typeface="+mn-lt"/>
            </a:endParaRPr>
          </a:p>
        </p:txBody>
      </p:sp>
    </p:spTree>
    <p:extLst>
      <p:ext uri="{BB962C8B-B14F-4D97-AF65-F5344CB8AC3E}">
        <p14:creationId xmlns:p14="http://schemas.microsoft.com/office/powerpoint/2010/main" val="448992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l-GR" dirty="0" err="1" smtClean="0">
                <a:ea typeface="ＭＳ Ｐゴシック" pitchFamily="34" charset="-128"/>
              </a:rPr>
              <a:t>Λημματοποίηση</a:t>
            </a:r>
            <a:r>
              <a:rPr lang="el-GR" dirty="0" smtClean="0">
                <a:ea typeface="ＭＳ Ｐゴシック" pitchFamily="34" charset="-128"/>
              </a:rPr>
              <a:t> </a:t>
            </a:r>
            <a:r>
              <a:rPr lang="el-GR" dirty="0" smtClean="0">
                <a:ea typeface="ＭＳ Ｐゴシック" pitchFamily="34" charset="-128"/>
              </a:rPr>
              <a:t>και </a:t>
            </a:r>
            <a:r>
              <a:rPr lang="en-US" dirty="0" smtClean="0">
                <a:ea typeface="ＭＳ Ｐゴシック" pitchFamily="34" charset="-128"/>
              </a:rPr>
              <a:t>Stemming</a:t>
            </a:r>
            <a:endParaRPr lang="en-US" dirty="0" smtClean="0">
              <a:ea typeface="ＭＳ Ｐゴシック" pitchFamily="34" charset="-128"/>
            </a:endParaRPr>
          </a:p>
        </p:txBody>
      </p:sp>
      <p:sp>
        <p:nvSpPr>
          <p:cNvPr id="41987" name="Rectangle 3"/>
          <p:cNvSpPr>
            <a:spLocks noGrp="1" noChangeArrowheads="1"/>
          </p:cNvSpPr>
          <p:nvPr>
            <p:ph type="body" idx="1"/>
          </p:nvPr>
        </p:nvSpPr>
        <p:spPr>
          <a:xfrm>
            <a:off x="395536" y="1988840"/>
            <a:ext cx="8229600" cy="1540768"/>
          </a:xfrm>
        </p:spPr>
        <p:txBody>
          <a:bodyPr/>
          <a:lstStyle/>
          <a:p>
            <a:pPr eaLnBrk="1" hangingPunct="1"/>
            <a:r>
              <a:rPr lang="el-GR" sz="2400" dirty="0">
                <a:ea typeface="ＭＳ Ｐゴシック" pitchFamily="34" charset="-128"/>
              </a:rPr>
              <a:t>Αναγωγή των όρων στις ρίζες του πριν την εισαγωγή τους στο ευρετήριο </a:t>
            </a:r>
          </a:p>
          <a:p>
            <a:pPr eaLnBrk="1" hangingPunct="1"/>
            <a:endParaRPr lang="en-US" sz="2400" dirty="0" smtClean="0">
              <a:ea typeface="ＭＳ Ｐゴシック" pitchFamily="34" charset="-128"/>
            </a:endParaRPr>
          </a:p>
          <a:p>
            <a:pPr eaLnBrk="1" hangingPunct="1"/>
            <a:r>
              <a:rPr lang="el-GR" sz="2400" dirty="0" smtClean="0">
                <a:ea typeface="ＭＳ Ｐゴシック" pitchFamily="34" charset="-128"/>
              </a:rPr>
              <a:t>Περικοπή </a:t>
            </a:r>
            <a:r>
              <a:rPr lang="el-GR" sz="2400" dirty="0" smtClean="0">
                <a:ea typeface="ＭＳ Ｐゴシック" pitchFamily="34" charset="-128"/>
              </a:rPr>
              <a:t>κλιτικών καταλήξεων και αναγωγή παράγωγων μορφών μιας λέξης σε κοινή βασική μορφή </a:t>
            </a:r>
            <a:endParaRPr lang="en-US" sz="2400" dirty="0" smtClean="0">
              <a:ea typeface="ＭＳ Ｐゴシック" pitchFamily="34" charset="-128"/>
            </a:endParaRPr>
          </a:p>
          <a:p>
            <a:pPr marL="0" indent="0" eaLnBrk="1" hangingPunct="1">
              <a:buNone/>
            </a:pPr>
            <a:endParaRPr lang="en-US" sz="2400" dirty="0" smtClean="0">
              <a:ea typeface="ＭＳ Ｐゴシック" pitchFamily="34" charset="-128"/>
            </a:endParaRPr>
          </a:p>
          <a:p>
            <a:pPr eaLnBrk="1" hangingPunct="1"/>
            <a:r>
              <a:rPr lang="el-GR" sz="2400" dirty="0" smtClean="0">
                <a:ea typeface="ＭＳ Ｐゴシック" pitchFamily="34" charset="-128"/>
              </a:rPr>
              <a:t>Δύο διαφορετικές προσεγγίσεις: </a:t>
            </a:r>
            <a:r>
              <a:rPr lang="el-GR" sz="2400" dirty="0" err="1" smtClean="0">
                <a:ea typeface="ＭＳ Ｐゴシック" pitchFamily="34" charset="-128"/>
              </a:rPr>
              <a:t>λημματοποίηση</a:t>
            </a:r>
            <a:r>
              <a:rPr lang="el-GR" sz="2400" dirty="0" smtClean="0">
                <a:ea typeface="ＭＳ Ｐゴシック" pitchFamily="34" charset="-128"/>
              </a:rPr>
              <a:t> και </a:t>
            </a:r>
            <a:r>
              <a:rPr lang="en-US" sz="2400" dirty="0" smtClean="0">
                <a:ea typeface="ＭＳ Ｐゴシック" pitchFamily="34" charset="-128"/>
              </a:rPr>
              <a:t>stemming</a:t>
            </a:r>
            <a:endParaRPr lang="el-GR" sz="2400" dirty="0" smtClean="0">
              <a:ea typeface="ＭＳ Ｐゴシック" pitchFamily="34" charset="-128"/>
            </a:endParaRPr>
          </a:p>
          <a:p>
            <a:pPr marL="0" indent="0" eaLnBrk="1" hangingPunct="1">
              <a:buNone/>
            </a:pPr>
            <a:endParaRPr lang="en-US" sz="2400" dirty="0" smtClean="0">
              <a:ea typeface="ＭＳ Ｐゴシック" pitchFamily="34" charset="-128"/>
            </a:endParaRPr>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l-GR" dirty="0" err="1" smtClean="0">
                <a:ea typeface="ＭＳ Ｐゴシック" pitchFamily="34" charset="-128"/>
              </a:rPr>
              <a:t>Λημματοποίηση</a:t>
            </a:r>
            <a:r>
              <a:rPr lang="el-GR" dirty="0" smtClean="0">
                <a:ea typeface="ＭＳ Ｐゴシック" pitchFamily="34" charset="-128"/>
              </a:rPr>
              <a:t> (</a:t>
            </a:r>
            <a:r>
              <a:rPr lang="en-US" dirty="0" smtClean="0">
                <a:ea typeface="ＭＳ Ｐゴシック" pitchFamily="34" charset="-128"/>
              </a:rPr>
              <a:t>Lemmatization</a:t>
            </a:r>
            <a:r>
              <a:rPr lang="el-GR" dirty="0" smtClean="0">
                <a:ea typeface="ＭＳ Ｐゴシック" pitchFamily="34" charset="-128"/>
              </a:rPr>
              <a:t>)</a:t>
            </a:r>
            <a:endParaRPr lang="en-US" dirty="0" smtClean="0">
              <a:ea typeface="ＭＳ Ｐゴシック" pitchFamily="34" charset="-128"/>
            </a:endParaRPr>
          </a:p>
        </p:txBody>
      </p:sp>
      <p:sp>
        <p:nvSpPr>
          <p:cNvPr id="41987" name="Rectangle 3"/>
          <p:cNvSpPr>
            <a:spLocks noGrp="1" noChangeArrowheads="1"/>
          </p:cNvSpPr>
          <p:nvPr>
            <p:ph type="body" idx="1"/>
          </p:nvPr>
        </p:nvSpPr>
        <p:spPr/>
        <p:txBody>
          <a:bodyPr/>
          <a:lstStyle/>
          <a:p>
            <a:pPr marL="0" indent="0" eaLnBrk="1" hangingPunct="1">
              <a:buNone/>
            </a:pPr>
            <a:endParaRPr lang="en-US" sz="2400" dirty="0" smtClean="0">
              <a:ea typeface="ＭＳ Ｐゴシック" pitchFamily="34" charset="-128"/>
            </a:endParaRPr>
          </a:p>
          <a:p>
            <a:pPr eaLnBrk="1" hangingPunct="1"/>
            <a:r>
              <a:rPr lang="el-GR" sz="2000" dirty="0" smtClean="0">
                <a:ea typeface="ＭＳ Ｐゴシック" pitchFamily="34" charset="-128"/>
              </a:rPr>
              <a:t>Π</a:t>
            </a:r>
            <a:r>
              <a:rPr lang="en-US" sz="2000" dirty="0" smtClean="0">
                <a:ea typeface="ＭＳ Ｐゴシック" pitchFamily="34" charset="-128"/>
              </a:rPr>
              <a:t>.</a:t>
            </a:r>
            <a:r>
              <a:rPr lang="el-GR" sz="2000" dirty="0" smtClean="0">
                <a:ea typeface="ＭＳ Ｐゴシック" pitchFamily="34" charset="-128"/>
              </a:rPr>
              <a:t>χ</a:t>
            </a:r>
            <a:r>
              <a:rPr lang="en-US" sz="2000" dirty="0" smtClean="0">
                <a:ea typeface="ＭＳ Ｐゴシック" pitchFamily="34" charset="-128"/>
              </a:rPr>
              <a:t>.,</a:t>
            </a:r>
          </a:p>
          <a:p>
            <a:pPr lvl="1" eaLnBrk="1" hangingPunct="1">
              <a:spcBef>
                <a:spcPts val="500"/>
              </a:spcBef>
              <a:spcAft>
                <a:spcPts val="500"/>
              </a:spcAft>
            </a:pPr>
            <a:r>
              <a:rPr lang="en-US" sz="2000" i="1" dirty="0" smtClean="0">
                <a:ea typeface="ＭＳ Ｐゴシック" pitchFamily="34" charset="-128"/>
              </a:rPr>
              <a:t>am, are,</a:t>
            </a:r>
            <a:r>
              <a:rPr lang="en-US" sz="2000" dirty="0" smtClean="0">
                <a:ea typeface="ＭＳ Ｐゴシック" pitchFamily="34" charset="-128"/>
              </a:rPr>
              <a:t> </a:t>
            </a:r>
            <a:r>
              <a:rPr lang="en-US" sz="2000" i="1" dirty="0" smtClean="0">
                <a:ea typeface="ＭＳ Ｐゴシック" pitchFamily="34" charset="-128"/>
              </a:rPr>
              <a:t>is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be</a:t>
            </a:r>
            <a:endParaRPr lang="en-US" sz="2000" dirty="0" smtClean="0">
              <a:ea typeface="ＭＳ Ｐゴシック" pitchFamily="34" charset="-128"/>
            </a:endParaRPr>
          </a:p>
          <a:p>
            <a:pPr lvl="1" eaLnBrk="1" hangingPunct="1">
              <a:spcBef>
                <a:spcPts val="500"/>
              </a:spcBef>
              <a:spcAft>
                <a:spcPts val="500"/>
              </a:spcAft>
            </a:pPr>
            <a:r>
              <a:rPr lang="en-US" sz="2000" i="1" dirty="0" smtClean="0">
                <a:ea typeface="ＭＳ Ｐゴシック" pitchFamily="34" charset="-128"/>
              </a:rPr>
              <a:t>car, cars, car's</a:t>
            </a:r>
            <a:r>
              <a:rPr lang="en-US" sz="2000" dirty="0" smtClean="0">
                <a:ea typeface="ＭＳ Ｐゴシック" pitchFamily="34" charset="-128"/>
              </a:rPr>
              <a:t>, </a:t>
            </a:r>
            <a:r>
              <a:rPr lang="en-US" sz="2000" i="1" dirty="0" smtClean="0">
                <a:ea typeface="ＭＳ Ｐゴシック" pitchFamily="34" charset="-128"/>
              </a:rPr>
              <a:t>cars'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car</a:t>
            </a:r>
          </a:p>
          <a:p>
            <a:pPr eaLnBrk="1" hangingPunct="1">
              <a:spcBef>
                <a:spcPts val="500"/>
              </a:spcBef>
              <a:spcAft>
                <a:spcPts val="500"/>
              </a:spcAft>
            </a:pPr>
            <a:r>
              <a:rPr lang="en-US" sz="2000" i="1" dirty="0" smtClean="0">
                <a:ea typeface="ＭＳ Ｐゴシック" pitchFamily="34" charset="-128"/>
              </a:rPr>
              <a:t>the boy's cars are different colors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r>
              <a:rPr lang="en-US" sz="2000" dirty="0" smtClean="0">
                <a:ea typeface="ＭＳ Ｐゴシック" pitchFamily="34" charset="-128"/>
              </a:rPr>
              <a:t> </a:t>
            </a:r>
            <a:r>
              <a:rPr lang="en-US" sz="2000" i="1" dirty="0" smtClean="0">
                <a:ea typeface="ＭＳ Ｐゴシック" pitchFamily="34" charset="-128"/>
              </a:rPr>
              <a:t>the boy car be different </a:t>
            </a:r>
            <a:r>
              <a:rPr lang="en-US" sz="2000" i="1" dirty="0" smtClean="0">
                <a:ea typeface="ＭＳ Ｐゴシック" pitchFamily="34" charset="-128"/>
              </a:rPr>
              <a:t>color</a:t>
            </a:r>
            <a:endParaRPr lang="en-US" sz="3200" i="1" dirty="0" smtClean="0">
              <a:ea typeface="ＭＳ Ｐゴシック" pitchFamily="34" charset="-128"/>
            </a:endParaRPr>
          </a:p>
          <a:p>
            <a:pPr eaLnBrk="1" hangingPunct="1">
              <a:spcBef>
                <a:spcPts val="500"/>
              </a:spcBef>
              <a:spcAft>
                <a:spcPts val="500"/>
              </a:spcAft>
            </a:pPr>
            <a:r>
              <a:rPr lang="el-GR" dirty="0">
                <a:ea typeface="ＭＳ Ｐゴシック" pitchFamily="34" charset="-128"/>
              </a:rPr>
              <a:t>Η </a:t>
            </a:r>
            <a:r>
              <a:rPr lang="el-GR" dirty="0" err="1">
                <a:solidFill>
                  <a:schemeClr val="accent6">
                    <a:lumMod val="75000"/>
                  </a:schemeClr>
                </a:solidFill>
                <a:ea typeface="ＭＳ Ｐゴシック" pitchFamily="34" charset="-128"/>
              </a:rPr>
              <a:t>λημματοποίηση</a:t>
            </a:r>
            <a:r>
              <a:rPr lang="el-GR" dirty="0">
                <a:ea typeface="ＭＳ Ｐゴシック" pitchFamily="34" charset="-128"/>
              </a:rPr>
              <a:t> προϋποθέτει «ορθή» αναγωγή που χρησιμοποιεί λεξιλόγιο και μορφολογική ανάλυση των λέξεων  και επιστρέφει τη βασική μορφή της λέξης, το </a:t>
            </a:r>
            <a:r>
              <a:rPr lang="el-GR" dirty="0" smtClean="0">
                <a:ea typeface="ＭＳ Ｐゴシック" pitchFamily="34" charset="-128"/>
              </a:rPr>
              <a:t>λήμμα</a:t>
            </a:r>
            <a:endParaRPr lang="en-US" dirty="0" smtClean="0">
              <a:ea typeface="ＭＳ Ｐゴシック" pitchFamily="34" charset="-128"/>
            </a:endParaRPr>
          </a:p>
          <a:p>
            <a:pPr eaLnBrk="1" hangingPunct="1">
              <a:spcBef>
                <a:spcPts val="500"/>
              </a:spcBef>
              <a:spcAft>
                <a:spcPts val="500"/>
              </a:spcAft>
            </a:pPr>
            <a:r>
              <a:rPr lang="en-US" dirty="0" err="1" smtClean="0">
                <a:ea typeface="ＭＳ Ｐゴシック" pitchFamily="34" charset="-128"/>
              </a:rPr>
              <a:t>lemmatizer</a:t>
            </a:r>
            <a:endParaRPr lang="el-GR" dirty="0">
              <a:ea typeface="ＭＳ Ｐゴシック" pitchFamily="34" charset="-128"/>
            </a:endParaRPr>
          </a:p>
          <a:p>
            <a:pPr eaLnBrk="1" hangingPunct="1">
              <a:spcBef>
                <a:spcPts val="500"/>
              </a:spcBef>
              <a:spcAft>
                <a:spcPts val="500"/>
              </a:spcAft>
            </a:pPr>
            <a:endParaRPr lang="el-GR" sz="2400" dirty="0" smtClean="0">
              <a:ea typeface="ＭＳ Ｐゴシック" pitchFamily="34" charset="-128"/>
            </a:endParaRPr>
          </a:p>
        </p:txBody>
      </p:sp>
      <p:sp>
        <p:nvSpPr>
          <p:cNvPr id="419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1989" name="Slide Number Placeholder 4"/>
          <p:cNvSpPr>
            <a:spLocks noGrp="1"/>
          </p:cNvSpPr>
          <p:nvPr>
            <p:ph type="sldNum" sz="quarter" idx="12"/>
          </p:nvPr>
        </p:nvSpPr>
        <p:spPr bwMode="auto">
          <a:noFill/>
          <a:ln>
            <a:miter lim="800000"/>
            <a:headEnd/>
            <a:tailEnd/>
          </a:ln>
        </p:spPr>
        <p:txBody>
          <a:bodyPr/>
          <a:lstStyle/>
          <a:p>
            <a:fld id="{843B17F6-3A19-4B6D-A317-AA6857A7D040}" type="slidenum">
              <a:rPr lang="en-US"/>
              <a:pPr/>
              <a:t>44</a:t>
            </a:fld>
            <a:endParaRPr lang="en-US"/>
          </a:p>
        </p:txBody>
      </p:sp>
    </p:spTree>
    <p:extLst>
      <p:ext uri="{BB962C8B-B14F-4D97-AF65-F5344CB8AC3E}">
        <p14:creationId xmlns:p14="http://schemas.microsoft.com/office/powerpoint/2010/main" val="3638642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smtClean="0">
                <a:ea typeface="ＭＳ Ｐゴシック" pitchFamily="34" charset="-128"/>
              </a:rPr>
              <a:t>Stemming</a:t>
            </a:r>
            <a:r>
              <a:rPr lang="el-GR" dirty="0" smtClean="0">
                <a:ea typeface="ＭＳ Ｐゴシック" pitchFamily="34" charset="-128"/>
              </a:rPr>
              <a:t> (Περιστολή)</a:t>
            </a:r>
            <a:endParaRPr lang="en-US" dirty="0" smtClean="0">
              <a:ea typeface="ＭＳ Ｐゴシック" pitchFamily="34" charset="-128"/>
            </a:endParaRPr>
          </a:p>
        </p:txBody>
      </p:sp>
      <p:sp>
        <p:nvSpPr>
          <p:cNvPr id="43011" name="Rectangle 3"/>
          <p:cNvSpPr>
            <a:spLocks noGrp="1" noChangeArrowheads="1"/>
          </p:cNvSpPr>
          <p:nvPr>
            <p:ph type="body" idx="1"/>
          </p:nvPr>
        </p:nvSpPr>
        <p:spPr>
          <a:xfrm>
            <a:off x="457200" y="1628800"/>
            <a:ext cx="8229600" cy="4953000"/>
          </a:xfrm>
        </p:spPr>
        <p:txBody>
          <a:bodyPr/>
          <a:lstStyle/>
          <a:p>
            <a:pPr eaLnBrk="1" hangingPunct="1"/>
            <a:r>
              <a:rPr lang="en-US" dirty="0" smtClean="0">
                <a:ea typeface="ＭＳ Ｐゴシック" pitchFamily="34" charset="-128"/>
              </a:rPr>
              <a:t>“</a:t>
            </a:r>
            <a:r>
              <a:rPr lang="en-US" dirty="0" smtClean="0">
                <a:ea typeface="ＭＳ Ｐゴシック" pitchFamily="34" charset="-128"/>
              </a:rPr>
              <a:t>Stemming” </a:t>
            </a:r>
            <a:r>
              <a:rPr lang="el-GR" dirty="0" smtClean="0">
                <a:ea typeface="ＭＳ Ｐゴシック" pitchFamily="34" charset="-128"/>
              </a:rPr>
              <a:t>υπονοεί ωμό κόψιμο των καταλήξεων </a:t>
            </a:r>
            <a:endParaRPr lang="en-US" dirty="0" smtClean="0">
              <a:ea typeface="ＭＳ Ｐゴシック" pitchFamily="34" charset="-128"/>
            </a:endParaRPr>
          </a:p>
          <a:p>
            <a:pPr lvl="1" eaLnBrk="1" hangingPunct="1"/>
            <a:r>
              <a:rPr lang="el-GR" dirty="0">
                <a:ea typeface="ＭＳ Ｐゴシック" pitchFamily="34" charset="-128"/>
              </a:rPr>
              <a:t> </a:t>
            </a:r>
            <a:r>
              <a:rPr lang="el-GR" dirty="0" smtClean="0">
                <a:ea typeface="ＭＳ Ｐゴシック" pitchFamily="34" charset="-128"/>
              </a:rPr>
              <a:t>εξαρτάται από τη γλώσσα</a:t>
            </a:r>
            <a:endParaRPr lang="en-US" dirty="0" smtClean="0">
              <a:ea typeface="ＭＳ Ｐゴシック" pitchFamily="34" charset="-128"/>
            </a:endParaRPr>
          </a:p>
          <a:p>
            <a:pPr lvl="1" eaLnBrk="1" hangingPunct="1"/>
            <a:r>
              <a:rPr lang="el-GR" dirty="0" smtClean="0">
                <a:ea typeface="ＭＳ Ｐゴシック" pitchFamily="34" charset="-128"/>
              </a:rPr>
              <a:t>π</a:t>
            </a:r>
            <a:r>
              <a:rPr lang="en-US" dirty="0" smtClean="0">
                <a:ea typeface="ＭＳ Ｐゴシック" pitchFamily="34" charset="-128"/>
              </a:rPr>
              <a:t>.</a:t>
            </a:r>
            <a:r>
              <a:rPr lang="el-GR" dirty="0" smtClean="0">
                <a:ea typeface="ＭＳ Ｐゴシック" pitchFamily="34" charset="-128"/>
              </a:rPr>
              <a:t>χ</a:t>
            </a:r>
            <a:r>
              <a:rPr lang="en-US" dirty="0" smtClean="0">
                <a:ea typeface="ＭＳ Ｐゴシック" pitchFamily="34" charset="-128"/>
              </a:rPr>
              <a:t>., </a:t>
            </a:r>
            <a:r>
              <a:rPr lang="en-US" b="1" i="1" dirty="0" smtClean="0">
                <a:ea typeface="ＭＳ Ｐゴシック" pitchFamily="34" charset="-128"/>
              </a:rPr>
              <a:t>automate(s), automatic, automation</a:t>
            </a:r>
            <a:r>
              <a:rPr lang="en-US" dirty="0" smtClean="0">
                <a:ea typeface="ＭＳ Ｐゴシック" pitchFamily="34" charset="-128"/>
              </a:rPr>
              <a:t> </a:t>
            </a:r>
            <a:r>
              <a:rPr lang="el-GR" dirty="0" smtClean="0">
                <a:ea typeface="ＭＳ Ｐゴシック" pitchFamily="34" charset="-128"/>
              </a:rPr>
              <a:t>όλα ανάγονται στο </a:t>
            </a:r>
            <a:r>
              <a:rPr lang="en-US" b="1" i="1" dirty="0" smtClean="0">
                <a:ea typeface="ＭＳ Ｐゴシック" pitchFamily="34" charset="-128"/>
              </a:rPr>
              <a:t>automat</a:t>
            </a:r>
            <a:r>
              <a:rPr lang="en-US" dirty="0" smtClean="0">
                <a:ea typeface="ＭＳ Ｐゴシック" pitchFamily="34" charset="-128"/>
              </a:rPr>
              <a:t>.</a:t>
            </a:r>
          </a:p>
        </p:txBody>
      </p:sp>
      <p:sp>
        <p:nvSpPr>
          <p:cNvPr id="43012" name="Rectangle 4"/>
          <p:cNvSpPr>
            <a:spLocks noChangeArrowheads="1"/>
          </p:cNvSpPr>
          <p:nvPr/>
        </p:nvSpPr>
        <p:spPr bwMode="auto">
          <a:xfrm>
            <a:off x="3275856" y="2128838"/>
            <a:ext cx="184150" cy="457200"/>
          </a:xfrm>
          <a:prstGeom prst="rect">
            <a:avLst/>
          </a:prstGeom>
          <a:noFill/>
          <a:ln w="9525">
            <a:noFill/>
            <a:miter lim="800000"/>
            <a:headEnd/>
            <a:tailEnd/>
          </a:ln>
        </p:spPr>
        <p:txBody>
          <a:bodyPr wrap="none">
            <a:spAutoFit/>
          </a:bodyPr>
          <a:lstStyle/>
          <a:p>
            <a:endParaRPr lang="el-GR">
              <a:latin typeface="Arial" pitchFamily="34" charset="0"/>
            </a:endParaRPr>
          </a:p>
        </p:txBody>
      </p:sp>
      <p:sp>
        <p:nvSpPr>
          <p:cNvPr id="43013" name="Rectangle 5"/>
          <p:cNvSpPr>
            <a:spLocks noChangeArrowheads="1"/>
          </p:cNvSpPr>
          <p:nvPr/>
        </p:nvSpPr>
        <p:spPr bwMode="auto">
          <a:xfrm>
            <a:off x="381000" y="4067175"/>
            <a:ext cx="4086225" cy="1562100"/>
          </a:xfrm>
          <a:prstGeom prst="rect">
            <a:avLst/>
          </a:prstGeom>
          <a:solidFill>
            <a:schemeClr val="accent1">
              <a:alpha val="50195"/>
            </a:schemeClr>
          </a:solidFill>
          <a:ln w="9525">
            <a:solidFill>
              <a:schemeClr val="tx1"/>
            </a:solidFill>
            <a:miter lim="800000"/>
            <a:headEnd/>
            <a:tailEnd/>
          </a:ln>
        </p:spPr>
        <p:txBody>
          <a:bodyPr wrap="none" anchor="ctr">
            <a:spAutoFit/>
          </a:bodyPr>
          <a:lstStyle/>
          <a:p>
            <a:r>
              <a:rPr lang="en-US" b="1" i="1">
                <a:latin typeface="Arial" pitchFamily="34" charset="0"/>
              </a:rPr>
              <a:t>for example compressed </a:t>
            </a:r>
          </a:p>
          <a:p>
            <a:r>
              <a:rPr lang="en-US" b="1" i="1">
                <a:latin typeface="Arial" pitchFamily="34" charset="0"/>
              </a:rPr>
              <a:t>and compression are both </a:t>
            </a:r>
          </a:p>
          <a:p>
            <a:r>
              <a:rPr lang="en-US" b="1" i="1">
                <a:latin typeface="Arial" pitchFamily="34" charset="0"/>
              </a:rPr>
              <a:t>accepted as equivalent to </a:t>
            </a:r>
          </a:p>
          <a:p>
            <a:r>
              <a:rPr lang="en-US" b="1" i="1">
                <a:latin typeface="Arial" pitchFamily="34" charset="0"/>
              </a:rPr>
              <a:t>compress</a:t>
            </a:r>
            <a:r>
              <a:rPr lang="en-US">
                <a:latin typeface="Arial" pitchFamily="34" charset="0"/>
              </a:rPr>
              <a:t>.</a:t>
            </a:r>
          </a:p>
        </p:txBody>
      </p:sp>
      <p:sp>
        <p:nvSpPr>
          <p:cNvPr id="43014" name="Rectangle 6"/>
          <p:cNvSpPr>
            <a:spLocks noChangeArrowheads="1"/>
          </p:cNvSpPr>
          <p:nvPr/>
        </p:nvSpPr>
        <p:spPr bwMode="auto">
          <a:xfrm>
            <a:off x="5000625" y="3990975"/>
            <a:ext cx="3609975" cy="1676400"/>
          </a:xfrm>
          <a:prstGeom prst="rect">
            <a:avLst/>
          </a:prstGeom>
          <a:solidFill>
            <a:schemeClr val="accent1">
              <a:alpha val="50195"/>
            </a:schemeClr>
          </a:solidFill>
          <a:ln w="9525">
            <a:solidFill>
              <a:schemeClr val="tx1"/>
            </a:solidFill>
            <a:miter lim="800000"/>
            <a:headEnd/>
            <a:tailEnd/>
          </a:ln>
        </p:spPr>
        <p:txBody>
          <a:bodyPr wrap="none"/>
          <a:lstStyle/>
          <a:p>
            <a:r>
              <a:rPr lang="en-US">
                <a:latin typeface="Arial" pitchFamily="34" charset="0"/>
              </a:rPr>
              <a:t>for exampl compress and</a:t>
            </a:r>
          </a:p>
          <a:p>
            <a:r>
              <a:rPr lang="en-US">
                <a:latin typeface="Arial" pitchFamily="34" charset="0"/>
              </a:rPr>
              <a:t>compress ar both accept</a:t>
            </a:r>
          </a:p>
          <a:p>
            <a:r>
              <a:rPr lang="en-US">
                <a:latin typeface="Arial" pitchFamily="34" charset="0"/>
              </a:rPr>
              <a:t>as equival to compress</a:t>
            </a:r>
          </a:p>
        </p:txBody>
      </p:sp>
      <p:sp>
        <p:nvSpPr>
          <p:cNvPr id="43015" name="AutoShape 7"/>
          <p:cNvSpPr>
            <a:spLocks noChangeArrowheads="1"/>
          </p:cNvSpPr>
          <p:nvPr/>
        </p:nvSpPr>
        <p:spPr bwMode="auto">
          <a:xfrm>
            <a:off x="4572000" y="4600575"/>
            <a:ext cx="304800" cy="485775"/>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el-GR"/>
          </a:p>
        </p:txBody>
      </p:sp>
      <p:sp>
        <p:nvSpPr>
          <p:cNvPr id="430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3017" name="Slide Number Placeholder 8"/>
          <p:cNvSpPr>
            <a:spLocks noGrp="1"/>
          </p:cNvSpPr>
          <p:nvPr>
            <p:ph type="sldNum" sz="quarter" idx="12"/>
          </p:nvPr>
        </p:nvSpPr>
        <p:spPr bwMode="auto">
          <a:noFill/>
          <a:ln>
            <a:miter lim="800000"/>
            <a:headEnd/>
            <a:tailEnd/>
          </a:ln>
        </p:spPr>
        <p:txBody>
          <a:bodyPr/>
          <a:lstStyle/>
          <a:p>
            <a:fld id="{634EA94B-AEB8-49E1-AF06-58D3791A80B6}" type="slidenum">
              <a:rPr lang="en-US"/>
              <a:pPr/>
              <a:t>45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l-GR" dirty="0" smtClean="0">
                <a:ea typeface="ＭＳ Ｐゴシック" pitchFamily="34" charset="-128"/>
              </a:rPr>
              <a:t>Ο αλγόριθμος του </a:t>
            </a:r>
            <a:r>
              <a:rPr lang="en-US" dirty="0" smtClean="0">
                <a:ea typeface="ＭＳ Ｐゴシック" pitchFamily="34" charset="-128"/>
              </a:rPr>
              <a:t>Porter</a:t>
            </a:r>
          </a:p>
        </p:txBody>
      </p:sp>
      <p:sp>
        <p:nvSpPr>
          <p:cNvPr id="44035" name="Rectangle 3"/>
          <p:cNvSpPr>
            <a:spLocks noGrp="1" noChangeArrowheads="1"/>
          </p:cNvSpPr>
          <p:nvPr>
            <p:ph type="body" idx="1"/>
          </p:nvPr>
        </p:nvSpPr>
        <p:spPr/>
        <p:txBody>
          <a:bodyPr/>
          <a:lstStyle/>
          <a:p>
            <a:pPr eaLnBrk="1" hangingPunct="1"/>
            <a:r>
              <a:rPr lang="el-GR" dirty="0" smtClean="0">
                <a:ea typeface="ＭＳ Ｐゴシック" pitchFamily="34" charset="-128"/>
              </a:rPr>
              <a:t>Ο πιο διαδεδομένος αλγόριθμος </a:t>
            </a:r>
            <a:r>
              <a:rPr lang="en-US" dirty="0" smtClean="0">
                <a:ea typeface="ＭＳ Ｐゴシック" pitchFamily="34" charset="-128"/>
              </a:rPr>
              <a:t>stemming </a:t>
            </a:r>
            <a:r>
              <a:rPr lang="el-GR" dirty="0" smtClean="0">
                <a:ea typeface="ＭＳ Ｐゴシック" pitchFamily="34" charset="-128"/>
              </a:rPr>
              <a:t>για τα Αγγλικά</a:t>
            </a:r>
            <a:endParaRPr lang="en-US" dirty="0" smtClean="0">
              <a:ea typeface="ＭＳ Ｐゴシック" pitchFamily="34" charset="-128"/>
            </a:endParaRPr>
          </a:p>
          <a:p>
            <a:pPr lvl="1" eaLnBrk="1" hangingPunct="1"/>
            <a:r>
              <a:rPr lang="el-GR" dirty="0" smtClean="0">
                <a:ea typeface="ＭＳ Ｐゴシック" pitchFamily="34" charset="-128"/>
              </a:rPr>
              <a:t>Τα αποτελέσματα δείχνουν ότι είναι τουλάχιστον τόσο καλός όσο οι άλλες επιλογές</a:t>
            </a:r>
            <a:endParaRPr lang="en-US" dirty="0" smtClean="0">
              <a:ea typeface="ＭＳ Ｐゴシック" pitchFamily="34" charset="-128"/>
            </a:endParaRPr>
          </a:p>
          <a:p>
            <a:pPr eaLnBrk="1" hangingPunct="1"/>
            <a:r>
              <a:rPr lang="el-GR" dirty="0" smtClean="0">
                <a:ea typeface="ＭＳ Ｐゴシック" pitchFamily="34" charset="-128"/>
              </a:rPr>
              <a:t>Συμβάσεις</a:t>
            </a:r>
            <a:r>
              <a:rPr lang="en-US" dirty="0" smtClean="0">
                <a:ea typeface="ＭＳ Ｐゴシック" pitchFamily="34" charset="-128"/>
              </a:rPr>
              <a:t> + 5 </a:t>
            </a:r>
            <a:r>
              <a:rPr lang="el-GR" dirty="0" smtClean="0">
                <a:ea typeface="ＭＳ Ｐゴシック" pitchFamily="34" charset="-128"/>
              </a:rPr>
              <a:t>φάσεις περικοπών </a:t>
            </a:r>
            <a:endParaRPr lang="en-US" dirty="0" smtClean="0">
              <a:ea typeface="ＭＳ Ｐゴシック" pitchFamily="34" charset="-128"/>
            </a:endParaRPr>
          </a:p>
          <a:p>
            <a:pPr lvl="1" eaLnBrk="1" hangingPunct="1"/>
            <a:r>
              <a:rPr lang="el-GR" dirty="0" smtClean="0">
                <a:ea typeface="ＭＳ Ｐゴシック" pitchFamily="34" charset="-128"/>
              </a:rPr>
              <a:t>Οι φάσεις εφαρμόζονται διαδοχικά</a:t>
            </a:r>
            <a:endParaRPr lang="en-US" dirty="0" smtClean="0">
              <a:ea typeface="ＭＳ Ｐゴシック" pitchFamily="34" charset="-128"/>
            </a:endParaRPr>
          </a:p>
          <a:p>
            <a:pPr lvl="1" eaLnBrk="1" hangingPunct="1"/>
            <a:r>
              <a:rPr lang="el-GR" dirty="0" smtClean="0">
                <a:ea typeface="ＭＳ Ｐゴシック" pitchFamily="34" charset="-128"/>
              </a:rPr>
              <a:t>Κάθε φάση αποτελείται από ένα σύνολο κανόνων </a:t>
            </a:r>
            <a:endParaRPr lang="el-GR" dirty="0">
              <a:ea typeface="ＭＳ Ｐゴシック" pitchFamily="34" charset="-128"/>
            </a:endParaRPr>
          </a:p>
          <a:p>
            <a:pPr lvl="1" eaLnBrk="1" hangingPunct="1"/>
            <a:endParaRPr lang="el-GR" sz="800" dirty="0" smtClean="0">
              <a:ea typeface="ＭＳ Ｐゴシック" pitchFamily="34" charset="-128"/>
            </a:endParaRPr>
          </a:p>
          <a:p>
            <a:pPr lvl="1" eaLnBrk="1" hangingPunct="1"/>
            <a:r>
              <a:rPr lang="el-GR" dirty="0" smtClean="0">
                <a:ea typeface="ＭＳ Ｐゴシック" pitchFamily="34" charset="-128"/>
              </a:rPr>
              <a:t>Παράδειγμα σύμβασης</a:t>
            </a:r>
            <a:r>
              <a:rPr lang="en-US" dirty="0" smtClean="0">
                <a:ea typeface="ＭＳ Ｐゴシック" pitchFamily="34" charset="-128"/>
              </a:rPr>
              <a:t>:</a:t>
            </a:r>
            <a:r>
              <a:rPr lang="el-GR" dirty="0" smtClean="0">
                <a:ea typeface="ＭＳ Ｐゴシック" pitchFamily="34" charset="-128"/>
              </a:rPr>
              <a:t> Επιλογή εκείνου του κανόνα από κάθε ομάδα που μπορεί να εφαρμοστεί στο μεγαλύτερο επίθεμα </a:t>
            </a:r>
            <a:r>
              <a:rPr lang="en-US" i="1" dirty="0" smtClean="0">
                <a:ea typeface="ＭＳ Ｐゴシック" pitchFamily="34" charset="-128"/>
              </a:rPr>
              <a:t>.</a:t>
            </a:r>
          </a:p>
          <a:p>
            <a:pPr eaLnBrk="1" hangingPunct="1"/>
            <a:endParaRPr lang="en-US" dirty="0" smtClean="0">
              <a:ea typeface="ＭＳ Ｐゴシック" pitchFamily="34" charset="-128"/>
            </a:endParaRPr>
          </a:p>
        </p:txBody>
      </p:sp>
      <p:sp>
        <p:nvSpPr>
          <p:cNvPr id="4403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4037" name="Slide Number Placeholder 4"/>
          <p:cNvSpPr>
            <a:spLocks noGrp="1"/>
          </p:cNvSpPr>
          <p:nvPr>
            <p:ph type="sldNum" sz="quarter" idx="12"/>
          </p:nvPr>
        </p:nvSpPr>
        <p:spPr bwMode="auto">
          <a:noFill/>
          <a:ln>
            <a:miter lim="800000"/>
            <a:headEnd/>
            <a:tailEnd/>
          </a:ln>
        </p:spPr>
        <p:txBody>
          <a:bodyPr/>
          <a:lstStyle/>
          <a:p>
            <a:fld id="{EA4A16CF-0499-4C1A-A39F-C1EB14460FE9}" type="slidenum">
              <a:rPr lang="en-US"/>
              <a:pPr/>
              <a:t>46</a:t>
            </a:fld>
            <a:endParaRPr lang="en-US"/>
          </a:p>
        </p:txBody>
      </p:sp>
      <p:sp>
        <p:nvSpPr>
          <p:cNvPr id="6" name="TextBox 5"/>
          <p:cNvSpPr txBox="1"/>
          <p:nvPr/>
        </p:nvSpPr>
        <p:spPr>
          <a:xfrm>
            <a:off x="539552" y="6237311"/>
            <a:ext cx="7488832" cy="461665"/>
          </a:xfrm>
          <a:prstGeom prst="rect">
            <a:avLst/>
          </a:prstGeom>
          <a:noFill/>
        </p:spPr>
        <p:txBody>
          <a:bodyPr wrap="square" rtlCol="0">
            <a:spAutoFit/>
          </a:bodyPr>
          <a:lstStyle/>
          <a:p>
            <a:r>
              <a:rPr lang="en-US" dirty="0" smtClean="0">
                <a:solidFill>
                  <a:schemeClr val="accent6">
                    <a:lumMod val="50000"/>
                  </a:schemeClr>
                </a:solidFill>
              </a:rPr>
              <a:t>www.tartarus.org/~martin/PorterStemmer</a:t>
            </a:r>
            <a:endParaRPr lang="en-US" dirty="0">
              <a:solidFill>
                <a:schemeClr val="accent6">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dirty="0" smtClean="0">
                <a:ea typeface="ＭＳ Ｐゴシック" pitchFamily="34" charset="-128"/>
              </a:rPr>
              <a:t>Χαρακτηριστικοί κανόνες του </a:t>
            </a:r>
            <a:r>
              <a:rPr lang="en-US" dirty="0" smtClean="0">
                <a:ea typeface="ＭＳ Ｐゴシック" pitchFamily="34" charset="-128"/>
              </a:rPr>
              <a:t>Porter</a:t>
            </a:r>
          </a:p>
        </p:txBody>
      </p:sp>
      <p:sp>
        <p:nvSpPr>
          <p:cNvPr id="45059" name="Rectangle 3"/>
          <p:cNvSpPr>
            <a:spLocks noGrp="1" noChangeArrowheads="1"/>
          </p:cNvSpPr>
          <p:nvPr>
            <p:ph type="body" idx="1"/>
          </p:nvPr>
        </p:nvSpPr>
        <p:spPr>
          <a:xfrm>
            <a:off x="457200" y="1600200"/>
            <a:ext cx="8360564" cy="4349080"/>
          </a:xfrm>
        </p:spPr>
        <p:txBody>
          <a:bodyPr/>
          <a:lstStyle/>
          <a:p>
            <a:pPr marL="0" indent="0" eaLnBrk="1" hangingPunct="1">
              <a:buNone/>
            </a:pPr>
            <a:r>
              <a:rPr lang="el-GR" sz="2400" i="1" dirty="0" smtClean="0">
                <a:ea typeface="ＭＳ Ｐゴシック" pitchFamily="34" charset="-128"/>
              </a:rPr>
              <a:t>Ομάδα κανόνων της πρώτης φάσης:</a:t>
            </a:r>
          </a:p>
          <a:p>
            <a:pPr eaLnBrk="1" hangingPunct="1"/>
            <a:r>
              <a:rPr lang="en-US" sz="2000" i="1" dirty="0" err="1" smtClean="0">
                <a:ea typeface="ＭＳ Ｐゴシック" pitchFamily="34" charset="-128"/>
              </a:rPr>
              <a:t>sses</a:t>
            </a:r>
            <a:r>
              <a:rPr lang="en-US" sz="2000" dirty="0" smtClean="0">
                <a:ea typeface="ＭＳ Ｐゴシック" pitchFamily="34" charset="-128"/>
              </a:rPr>
              <a:t> </a:t>
            </a:r>
            <a:r>
              <a:rPr lang="en-US" sz="2000" dirty="0" smtClean="0">
                <a:ea typeface="ＭＳ Ｐゴシック" pitchFamily="34" charset="-128"/>
                <a:sym typeface="Symbol" pitchFamily="18" charset="2"/>
              </a:rPr>
              <a:t> </a:t>
            </a:r>
            <a:r>
              <a:rPr lang="en-US" sz="2000" i="1" dirty="0" err="1" smtClean="0">
                <a:ea typeface="ＭＳ Ｐゴシック" pitchFamily="34" charset="-128"/>
                <a:sym typeface="Symbol" pitchFamily="18" charset="2"/>
              </a:rPr>
              <a:t>ss</a:t>
            </a:r>
            <a:endParaRPr lang="en-US" sz="2000" i="1" dirty="0" smtClean="0">
              <a:ea typeface="ＭＳ Ｐゴシック" pitchFamily="34" charset="-128"/>
              <a:sym typeface="Symbol" pitchFamily="18" charset="2"/>
            </a:endParaRPr>
          </a:p>
          <a:p>
            <a:pPr eaLnBrk="1" hangingPunct="1"/>
            <a:r>
              <a:rPr lang="en-US" sz="2000" i="1" dirty="0" err="1" smtClean="0">
                <a:ea typeface="ＭＳ Ｐゴシック" pitchFamily="34" charset="-128"/>
              </a:rPr>
              <a:t>ies</a:t>
            </a:r>
            <a:r>
              <a:rPr lang="en-US" sz="2000" dirty="0" smtClean="0">
                <a:ea typeface="ＭＳ Ｐゴシック" pitchFamily="34" charset="-128"/>
              </a:rPr>
              <a:t> </a:t>
            </a:r>
            <a:r>
              <a:rPr lang="en-US" sz="2000" dirty="0" smtClean="0">
                <a:ea typeface="ＭＳ Ｐゴシック" pitchFamily="34" charset="-128"/>
                <a:sym typeface="Symbol" pitchFamily="18" charset="2"/>
              </a:rPr>
              <a:t> </a:t>
            </a:r>
            <a:r>
              <a:rPr lang="en-US" sz="2000" i="1" dirty="0" err="1" smtClean="0">
                <a:ea typeface="ＭＳ Ｐゴシック" pitchFamily="34" charset="-128"/>
                <a:sym typeface="Symbol" pitchFamily="18" charset="2"/>
              </a:rPr>
              <a:t>i</a:t>
            </a:r>
            <a:endParaRPr lang="en-US" sz="2000" i="1" dirty="0" smtClean="0">
              <a:ea typeface="ＭＳ Ｐゴシック" pitchFamily="34" charset="-128"/>
              <a:sym typeface="Symbol" pitchFamily="18" charset="2"/>
            </a:endParaRPr>
          </a:p>
          <a:p>
            <a:pPr eaLnBrk="1" hangingPunct="1"/>
            <a:r>
              <a:rPr lang="en-US" sz="2000" i="1" dirty="0" err="1" smtClean="0">
                <a:ea typeface="ＭＳ Ｐゴシック" pitchFamily="34" charset="-128"/>
              </a:rPr>
              <a:t>ss</a:t>
            </a:r>
            <a:r>
              <a:rPr lang="en-US" sz="2000" dirty="0" smtClean="0">
                <a:ea typeface="ＭＳ Ｐゴシック" pitchFamily="34" charset="-128"/>
              </a:rPr>
              <a:t> </a:t>
            </a:r>
            <a:r>
              <a:rPr lang="en-US" sz="2000" dirty="0" smtClean="0">
                <a:ea typeface="ＭＳ Ｐゴシック" pitchFamily="34" charset="-128"/>
                <a:sym typeface="Symbol" pitchFamily="18" charset="2"/>
              </a:rPr>
              <a:t> </a:t>
            </a:r>
            <a:r>
              <a:rPr lang="en-US" sz="2000" i="1" dirty="0" err="1" smtClean="0">
                <a:ea typeface="ＭＳ Ｐゴシック" pitchFamily="34" charset="-128"/>
                <a:sym typeface="Symbol" pitchFamily="18" charset="2"/>
              </a:rPr>
              <a:t>ss</a:t>
            </a:r>
            <a:endParaRPr lang="en-US" sz="2000" i="1" dirty="0" smtClean="0">
              <a:ea typeface="ＭＳ Ｐゴシック" pitchFamily="34" charset="-128"/>
              <a:sym typeface="Symbol" pitchFamily="18" charset="2"/>
            </a:endParaRPr>
          </a:p>
          <a:p>
            <a:pPr eaLnBrk="1" hangingPunct="1"/>
            <a:r>
              <a:rPr lang="en-US" sz="2000" i="1" dirty="0" smtClean="0">
                <a:ea typeface="ＭＳ Ｐゴシック" pitchFamily="34" charset="-128"/>
              </a:rPr>
              <a:t>s</a:t>
            </a:r>
            <a:r>
              <a:rPr lang="en-US" sz="2000" dirty="0" smtClean="0">
                <a:ea typeface="ＭＳ Ｐゴシック" pitchFamily="34" charset="-128"/>
              </a:rPr>
              <a:t> </a:t>
            </a:r>
            <a:r>
              <a:rPr lang="en-US" sz="2000" dirty="0" smtClean="0">
                <a:ea typeface="ＭＳ Ｐゴシック" pitchFamily="34" charset="-128"/>
                <a:sym typeface="Symbol" pitchFamily="18" charset="2"/>
              </a:rPr>
              <a:t></a:t>
            </a:r>
          </a:p>
          <a:p>
            <a:pPr marL="0" indent="0" eaLnBrk="1" hangingPunct="1">
              <a:buNone/>
            </a:pPr>
            <a:endParaRPr lang="en-US" sz="800" i="1" dirty="0">
              <a:ea typeface="ＭＳ Ｐゴシック" pitchFamily="34" charset="-128"/>
              <a:sym typeface="Symbol" pitchFamily="18" charset="2"/>
            </a:endParaRPr>
          </a:p>
          <a:p>
            <a:pPr marL="0" indent="0" eaLnBrk="1" hangingPunct="1">
              <a:buNone/>
            </a:pPr>
            <a:r>
              <a:rPr lang="el-GR" sz="2400" i="1" dirty="0" smtClean="0">
                <a:ea typeface="ＭＳ Ｐゴシック" pitchFamily="34" charset="-128"/>
                <a:sym typeface="Symbol" pitchFamily="18" charset="2"/>
              </a:rPr>
              <a:t>Άλλοι κανόνες</a:t>
            </a:r>
            <a:endParaRPr lang="en-US" sz="2400" i="1" dirty="0" smtClean="0">
              <a:ea typeface="ＭＳ Ｐゴシック" pitchFamily="34" charset="-128"/>
              <a:sym typeface="Symbol" pitchFamily="18" charset="2"/>
            </a:endParaRPr>
          </a:p>
          <a:p>
            <a:pPr eaLnBrk="1" hangingPunct="1"/>
            <a:r>
              <a:rPr lang="en-US" sz="2000" i="1" dirty="0" err="1">
                <a:ea typeface="ＭＳ Ｐゴシック" pitchFamily="34" charset="-128"/>
              </a:rPr>
              <a:t>ational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a:ea typeface="ＭＳ Ｐゴシック" pitchFamily="34" charset="-128"/>
                <a:sym typeface="Symbol" pitchFamily="18" charset="2"/>
              </a:rPr>
              <a:t>ate</a:t>
            </a:r>
          </a:p>
          <a:p>
            <a:pPr eaLnBrk="1" hangingPunct="1"/>
            <a:r>
              <a:rPr lang="en-US" sz="2000" i="1" dirty="0" err="1">
                <a:ea typeface="ＭＳ Ｐゴシック" pitchFamily="34" charset="-128"/>
              </a:rPr>
              <a:t>tional</a:t>
            </a:r>
            <a:r>
              <a:rPr lang="en-US" sz="2000" dirty="0">
                <a:ea typeface="ＭＳ Ｐゴシック" pitchFamily="34" charset="-128"/>
              </a:rPr>
              <a:t> </a:t>
            </a:r>
            <a:r>
              <a:rPr lang="en-US" sz="2000" dirty="0">
                <a:ea typeface="ＭＳ Ｐゴシック" pitchFamily="34" charset="-128"/>
                <a:sym typeface="Symbol" pitchFamily="18" charset="2"/>
              </a:rPr>
              <a:t> </a:t>
            </a:r>
            <a:r>
              <a:rPr lang="en-US" sz="2000" i="1" dirty="0" err="1" smtClean="0">
                <a:ea typeface="ＭＳ Ｐゴシック" pitchFamily="34" charset="-128"/>
                <a:sym typeface="Symbol" pitchFamily="18" charset="2"/>
              </a:rPr>
              <a:t>tion</a:t>
            </a:r>
            <a:endParaRPr lang="el-GR" sz="2000" dirty="0" smtClean="0">
              <a:ea typeface="ＭＳ Ｐゴシック" pitchFamily="34" charset="-128"/>
              <a:sym typeface="Symbol" pitchFamily="18" charset="2"/>
            </a:endParaRPr>
          </a:p>
          <a:p>
            <a:pPr eaLnBrk="1" hangingPunct="1"/>
            <a:r>
              <a:rPr lang="el-GR" sz="2400" dirty="0" smtClean="0">
                <a:ea typeface="ＭＳ Ｐゴシック" pitchFamily="34" charset="-128"/>
                <a:sym typeface="Symbol" pitchFamily="18" charset="2"/>
              </a:rPr>
              <a:t>Οι </a:t>
            </a:r>
            <a:r>
              <a:rPr lang="el-GR" sz="2400" dirty="0" smtClean="0">
                <a:ea typeface="ＭＳ Ｐゴシック" pitchFamily="34" charset="-128"/>
                <a:sym typeface="Symbol" pitchFamily="18" charset="2"/>
              </a:rPr>
              <a:t>κανόνες χρησιμοποιούν ένα είδους μέτρου</a:t>
            </a:r>
            <a:r>
              <a:rPr lang="en-US" sz="2400" i="1" dirty="0" smtClean="0">
                <a:ea typeface="ＭＳ Ｐゴシック" pitchFamily="34" charset="-128"/>
                <a:sym typeface="Symbol" pitchFamily="18" charset="2"/>
              </a:rPr>
              <a:t> </a:t>
            </a:r>
            <a:r>
              <a:rPr lang="el-GR" sz="2400" i="1" dirty="0" smtClean="0">
                <a:ea typeface="ＭＳ Ｐゴシック" pitchFamily="34" charset="-128"/>
                <a:sym typeface="Symbol" pitchFamily="18" charset="2"/>
              </a:rPr>
              <a:t>(</a:t>
            </a:r>
            <a:r>
              <a:rPr lang="en-US" sz="2400" i="1" dirty="0" smtClean="0">
                <a:ea typeface="ＭＳ Ｐゴシック" pitchFamily="34" charset="-128"/>
                <a:sym typeface="Symbol" pitchFamily="18" charset="2"/>
              </a:rPr>
              <a:t>measure</a:t>
            </a:r>
            <a:r>
              <a:rPr lang="el-GR" sz="2400" i="1" dirty="0" smtClean="0">
                <a:ea typeface="ＭＳ Ｐゴシック" pitchFamily="34" charset="-128"/>
                <a:sym typeface="Symbol" pitchFamily="18" charset="2"/>
              </a:rPr>
              <a:t>)</a:t>
            </a:r>
            <a:r>
              <a:rPr lang="en-US" sz="2400" dirty="0" smtClean="0">
                <a:ea typeface="ＭＳ Ｐゴシック" pitchFamily="34" charset="-128"/>
                <a:sym typeface="Symbol" pitchFamily="18" charset="2"/>
              </a:rPr>
              <a:t> </a:t>
            </a:r>
            <a:r>
              <a:rPr lang="el-GR" sz="2400" dirty="0" smtClean="0">
                <a:ea typeface="ＭＳ Ｐゴシック" pitchFamily="34" charset="-128"/>
                <a:sym typeface="Symbol" pitchFamily="18" charset="2"/>
              </a:rPr>
              <a:t>που ελέγχει το πλήθος των συλλαβών</a:t>
            </a:r>
            <a:endParaRPr lang="en-US" sz="2400" b="1" i="1" dirty="0" smtClean="0">
              <a:ea typeface="ＭＳ Ｐゴシック" pitchFamily="34" charset="-128"/>
              <a:sym typeface="Symbol" pitchFamily="18" charset="2"/>
            </a:endParaRPr>
          </a:p>
          <a:p>
            <a:pPr eaLnBrk="1" hangingPunct="1"/>
            <a:r>
              <a:rPr lang="en-US" sz="2400" dirty="0" smtClean="0">
                <a:ea typeface="ＭＳ Ｐゴシック" pitchFamily="34" charset="-128"/>
                <a:sym typeface="Symbol" pitchFamily="18" charset="2"/>
              </a:rPr>
              <a:t> 	</a:t>
            </a:r>
            <a:r>
              <a:rPr lang="en-US" sz="2400" i="1" dirty="0" smtClean="0">
                <a:ea typeface="ＭＳ Ｐゴシック" pitchFamily="34" charset="-128"/>
                <a:sym typeface="Symbol" pitchFamily="18" charset="2"/>
              </a:rPr>
              <a:t>(m&gt;1) EMENT </a:t>
            </a:r>
            <a:r>
              <a:rPr lang="en-US" sz="2400" dirty="0" smtClean="0">
                <a:ea typeface="ＭＳ Ｐゴシック" pitchFamily="34" charset="-128"/>
                <a:sym typeface="Symbol" pitchFamily="18" charset="2"/>
              </a:rPr>
              <a:t>→</a:t>
            </a:r>
          </a:p>
          <a:p>
            <a:pPr lvl="2" eaLnBrk="1" hangingPunct="1"/>
            <a:r>
              <a:rPr lang="en-US" i="1" dirty="0" smtClean="0">
                <a:ea typeface="ＭＳ Ｐゴシック" pitchFamily="34" charset="-128"/>
                <a:sym typeface="Symbol" pitchFamily="18" charset="2"/>
              </a:rPr>
              <a:t>replacement</a:t>
            </a:r>
            <a:r>
              <a:rPr lang="en-US" dirty="0" smtClean="0">
                <a:ea typeface="ＭＳ Ｐゴシック" pitchFamily="34" charset="-128"/>
                <a:sym typeface="Symbol" pitchFamily="18" charset="2"/>
              </a:rPr>
              <a:t> → </a:t>
            </a:r>
            <a:r>
              <a:rPr lang="en-US" i="1" dirty="0" err="1" smtClean="0">
                <a:ea typeface="ＭＳ Ｐゴシック" pitchFamily="34" charset="-128"/>
                <a:sym typeface="Symbol" pitchFamily="18" charset="2"/>
              </a:rPr>
              <a:t>replac</a:t>
            </a:r>
            <a:endParaRPr lang="en-US" i="1" dirty="0" smtClean="0">
              <a:ea typeface="ＭＳ Ｐゴシック" pitchFamily="34" charset="-128"/>
              <a:sym typeface="Symbol" pitchFamily="18" charset="2"/>
            </a:endParaRPr>
          </a:p>
          <a:p>
            <a:pPr lvl="2" eaLnBrk="1" hangingPunct="1"/>
            <a:r>
              <a:rPr lang="en-US" i="1" dirty="0" smtClean="0">
                <a:ea typeface="ＭＳ Ｐゴシック" pitchFamily="34" charset="-128"/>
                <a:sym typeface="Symbol" pitchFamily="18" charset="2"/>
              </a:rPr>
              <a:t>cement </a:t>
            </a:r>
            <a:r>
              <a:rPr lang="en-US" dirty="0" smtClean="0">
                <a:ea typeface="ＭＳ Ｐゴシック" pitchFamily="34" charset="-128"/>
                <a:sym typeface="Symbol" pitchFamily="18" charset="2"/>
              </a:rPr>
              <a:t> → </a:t>
            </a:r>
            <a:r>
              <a:rPr lang="en-US" i="1" dirty="0" smtClean="0">
                <a:ea typeface="ＭＳ Ｐゴシック" pitchFamily="34" charset="-128"/>
                <a:sym typeface="Symbol" pitchFamily="18" charset="2"/>
              </a:rPr>
              <a:t>cement</a:t>
            </a:r>
          </a:p>
          <a:p>
            <a:pPr eaLnBrk="1" hangingPunct="1"/>
            <a:endParaRPr lang="en-US" i="1" dirty="0" smtClean="0">
              <a:ea typeface="ＭＳ Ｐゴシック" pitchFamily="34" charset="-128"/>
              <a:sym typeface="Symbol" pitchFamily="18" charset="2"/>
            </a:endParaRPr>
          </a:p>
        </p:txBody>
      </p:sp>
      <p:sp>
        <p:nvSpPr>
          <p:cNvPr id="4506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5061" name="Slide Number Placeholder 4"/>
          <p:cNvSpPr>
            <a:spLocks noGrp="1"/>
          </p:cNvSpPr>
          <p:nvPr>
            <p:ph type="sldNum" sz="quarter" idx="12"/>
          </p:nvPr>
        </p:nvSpPr>
        <p:spPr bwMode="auto">
          <a:noFill/>
          <a:ln>
            <a:miter lim="800000"/>
            <a:headEnd/>
            <a:tailEnd/>
          </a:ln>
        </p:spPr>
        <p:txBody>
          <a:bodyPr/>
          <a:lstStyle/>
          <a:p>
            <a:fld id="{4C999414-E2D0-4192-A009-D974E722A7A8}" type="slidenum">
              <a:rPr lang="en-US"/>
              <a:pPr/>
              <a:t>47</a:t>
            </a:fld>
            <a:endParaRPr lang="en-US"/>
          </a:p>
        </p:txBody>
      </p:sp>
      <p:sp>
        <p:nvSpPr>
          <p:cNvPr id="7" name="Text Box 3"/>
          <p:cNvSpPr txBox="1">
            <a:spLocks noChangeArrowheads="1"/>
          </p:cNvSpPr>
          <p:nvPr/>
        </p:nvSpPr>
        <p:spPr bwMode="auto">
          <a:xfrm>
            <a:off x="3929058" y="1700808"/>
            <a:ext cx="3500462" cy="1643074"/>
          </a:xfrm>
          <a:prstGeom prst="rect">
            <a:avLst/>
          </a:prstGeom>
          <a:noFill/>
          <a:ln w="9525">
            <a:noFill/>
            <a:round/>
            <a:headEnd/>
            <a:tailEnd/>
          </a:ln>
        </p:spPr>
        <p:txBody>
          <a:bodyPr/>
          <a:lstStyle/>
          <a:p>
            <a:pPr lvl="1">
              <a:spcBef>
                <a:spcPts val="700"/>
              </a:spcBef>
              <a:buClr>
                <a:srgbClr val="336699"/>
              </a:buClr>
            </a:pPr>
            <a:endParaRPr lang="el-GR" sz="1800" b="1" dirty="0" smtClean="0">
              <a:solidFill>
                <a:schemeClr val="tx1"/>
              </a:solidFill>
              <a:latin typeface="+mn-lt"/>
            </a:endParaRPr>
          </a:p>
          <a:p>
            <a:pPr lvl="1">
              <a:spcBef>
                <a:spcPts val="700"/>
              </a:spcBef>
              <a:buClr>
                <a:srgbClr val="336699"/>
              </a:buClr>
            </a:pPr>
            <a:r>
              <a:rPr lang="el-GR" sz="1800" b="1" dirty="0" smtClean="0">
                <a:solidFill>
                  <a:schemeClr val="tx1"/>
                </a:solidFill>
                <a:latin typeface="+mn-lt"/>
              </a:rPr>
              <a:t>Παράδειγμα</a:t>
            </a:r>
            <a:endParaRPr lang="de-DE" sz="1800" b="1"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caresses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ponies</a:t>
            </a:r>
            <a:r>
              <a:rPr lang="de-DE" sz="1800" dirty="0" smtClean="0">
                <a:solidFill>
                  <a:schemeClr val="tx1"/>
                </a:solidFill>
                <a:latin typeface="+mn-lt"/>
              </a:rPr>
              <a:t> → </a:t>
            </a:r>
            <a:r>
              <a:rPr lang="de-DE" sz="1800" dirty="0" err="1" smtClean="0">
                <a:solidFill>
                  <a:schemeClr val="tx1"/>
                </a:solidFill>
                <a:latin typeface="+mn-lt"/>
              </a:rPr>
              <a:t>poni</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caress</a:t>
            </a:r>
            <a:r>
              <a:rPr lang="de-DE" sz="1800" dirty="0" smtClean="0">
                <a:solidFill>
                  <a:schemeClr val="tx1"/>
                </a:solidFill>
                <a:latin typeface="+mn-lt"/>
              </a:rPr>
              <a:t> → </a:t>
            </a:r>
            <a:r>
              <a:rPr lang="de-DE" sz="1800" dirty="0" err="1" smtClean="0">
                <a:solidFill>
                  <a:schemeClr val="tx1"/>
                </a:solidFill>
                <a:latin typeface="+mn-lt"/>
              </a:rPr>
              <a:t>caress</a:t>
            </a:r>
            <a:endParaRPr lang="de-DE" sz="1800" dirty="0" smtClean="0">
              <a:solidFill>
                <a:schemeClr val="tx1"/>
              </a:solidFill>
              <a:latin typeface="+mn-lt"/>
            </a:endParaRPr>
          </a:p>
          <a:p>
            <a:pPr lvl="1">
              <a:spcBef>
                <a:spcPts val="700"/>
              </a:spcBef>
              <a:buClr>
                <a:srgbClr val="336699"/>
              </a:buClr>
            </a:pPr>
            <a:r>
              <a:rPr lang="de-DE" sz="1800" dirty="0" err="1" smtClean="0">
                <a:solidFill>
                  <a:schemeClr val="tx1"/>
                </a:solidFill>
                <a:latin typeface="+mn-lt"/>
              </a:rPr>
              <a:t>cats</a:t>
            </a:r>
            <a:r>
              <a:rPr lang="de-DE" sz="1800" dirty="0" smtClean="0">
                <a:solidFill>
                  <a:schemeClr val="tx1"/>
                </a:solidFill>
                <a:latin typeface="+mn-lt"/>
              </a:rPr>
              <a:t> → </a:t>
            </a:r>
            <a:r>
              <a:rPr lang="de-DE" sz="1800" dirty="0" err="1" smtClean="0">
                <a:solidFill>
                  <a:schemeClr val="tx1"/>
                </a:solidFill>
                <a:latin typeface="+mn-lt"/>
              </a:rPr>
              <a:t>cat</a:t>
            </a:r>
            <a:endParaRPr lang="en-US" sz="1800" dirty="0" smtClean="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dirty="0" smtClean="0">
                <a:ea typeface="ＭＳ Ｐゴシック" pitchFamily="34" charset="-128"/>
              </a:rPr>
              <a:t>Άλλοι</a:t>
            </a:r>
            <a:r>
              <a:rPr lang="en-US" dirty="0" smtClean="0">
                <a:ea typeface="ＭＳ Ｐゴシック" pitchFamily="34" charset="-128"/>
              </a:rPr>
              <a:t> stemmers</a:t>
            </a:r>
          </a:p>
        </p:txBody>
      </p:sp>
      <p:sp>
        <p:nvSpPr>
          <p:cNvPr id="46083" name="Rectangle 3"/>
          <p:cNvSpPr>
            <a:spLocks noGrp="1" noChangeArrowheads="1"/>
          </p:cNvSpPr>
          <p:nvPr>
            <p:ph type="body" idx="1"/>
          </p:nvPr>
        </p:nvSpPr>
        <p:spPr/>
        <p:txBody>
          <a:bodyPr/>
          <a:lstStyle/>
          <a:p>
            <a:pPr eaLnBrk="1" hangingPunct="1"/>
            <a:r>
              <a:rPr lang="el-GR" dirty="0" smtClean="0">
                <a:ea typeface="ＭＳ Ｐゴシック" pitchFamily="34" charset="-128"/>
              </a:rPr>
              <a:t>Υπάρχουν και άλλου π.χ., </a:t>
            </a:r>
            <a:r>
              <a:rPr lang="en-US" dirty="0" err="1" smtClean="0">
                <a:ea typeface="ＭＳ Ｐゴシック" pitchFamily="34" charset="-128"/>
              </a:rPr>
              <a:t>Lovins</a:t>
            </a:r>
            <a:r>
              <a:rPr lang="en-US" dirty="0" smtClean="0">
                <a:ea typeface="ＭＳ Ｐゴシック" pitchFamily="34" charset="-128"/>
              </a:rPr>
              <a:t> stemmer </a:t>
            </a:r>
          </a:p>
          <a:p>
            <a:pPr lvl="1" eaLnBrk="1" hangingPunct="1"/>
            <a:r>
              <a:rPr lang="en-US" sz="1600" dirty="0" smtClean="0">
                <a:ea typeface="ＭＳ Ｐゴシック" pitchFamily="34" charset="-128"/>
              </a:rPr>
              <a:t>http://www.comp.lancs.ac.uk/computing/research/stemming/general/lovins.htm</a:t>
            </a:r>
            <a:endParaRPr lang="en-US" sz="4400" dirty="0" smtClean="0">
              <a:ea typeface="ＭＳ Ｐゴシック" pitchFamily="34" charset="-128"/>
            </a:endParaRPr>
          </a:p>
          <a:p>
            <a:pPr lvl="1" eaLnBrk="1" hangingPunct="1"/>
            <a:r>
              <a:rPr lang="el-GR" sz="2000" dirty="0" smtClean="0">
                <a:ea typeface="ＭＳ Ｐゴシック" pitchFamily="34" charset="-128"/>
              </a:rPr>
              <a:t>Ένα πέρασμα, αφαίρεση της μεγαλύτερης κατάληξης </a:t>
            </a:r>
            <a:r>
              <a:rPr lang="en-US" sz="2000" dirty="0" smtClean="0">
                <a:ea typeface="ＭＳ Ｐゴシック" pitchFamily="34" charset="-128"/>
              </a:rPr>
              <a:t>(</a:t>
            </a:r>
            <a:r>
              <a:rPr lang="el-GR" sz="2000" dirty="0" smtClean="0">
                <a:ea typeface="ＭＳ Ｐゴシック" pitchFamily="34" charset="-128"/>
              </a:rPr>
              <a:t>περίπου</a:t>
            </a:r>
            <a:r>
              <a:rPr lang="en-US" sz="2000" dirty="0" smtClean="0">
                <a:ea typeface="ＭＳ Ｐゴシック" pitchFamily="34" charset="-128"/>
              </a:rPr>
              <a:t> 250 </a:t>
            </a:r>
            <a:r>
              <a:rPr lang="el-GR" sz="2000" dirty="0" smtClean="0">
                <a:ea typeface="ＭＳ Ｐゴシック" pitchFamily="34" charset="-128"/>
              </a:rPr>
              <a:t>κανόνες</a:t>
            </a:r>
            <a:r>
              <a:rPr lang="en-US" sz="2000" dirty="0" smtClean="0">
                <a:ea typeface="ＭＳ Ｐゴシック" pitchFamily="34" charset="-128"/>
              </a:rPr>
              <a:t>)</a:t>
            </a: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Πλήρη μορφολογική ανάλυση – περιορισμένα οφέλη</a:t>
            </a:r>
            <a:endParaRPr lang="en-US" sz="2400" dirty="0" smtClean="0">
              <a:ea typeface="ＭＳ Ｐゴシック" pitchFamily="34" charset="-128"/>
            </a:endParaRPr>
          </a:p>
          <a:p>
            <a:pPr eaLnBrk="1" hangingPunct="1"/>
            <a:endParaRPr lang="en-US" sz="1000" dirty="0" smtClean="0">
              <a:ea typeface="ＭＳ Ｐゴシック" pitchFamily="34" charset="-128"/>
            </a:endParaRPr>
          </a:p>
          <a:p>
            <a:pPr eaLnBrk="1" hangingPunct="1">
              <a:spcBef>
                <a:spcPct val="10000"/>
              </a:spcBef>
            </a:pPr>
            <a:r>
              <a:rPr lang="el-GR" sz="2400" dirty="0" smtClean="0">
                <a:ea typeface="ＭＳ Ｐゴシック" pitchFamily="34" charset="-128"/>
              </a:rPr>
              <a:t>Βοηθά το </a:t>
            </a:r>
            <a:r>
              <a:rPr lang="en-US" sz="2400" dirty="0" smtClean="0">
                <a:ea typeface="ＭＳ Ｐゴシック" pitchFamily="34" charset="-128"/>
              </a:rPr>
              <a:t>stemming </a:t>
            </a:r>
            <a:r>
              <a:rPr lang="el-GR" sz="2400" dirty="0" smtClean="0">
                <a:ea typeface="ＭＳ Ｐゴシック" pitchFamily="34" charset="-128"/>
              </a:rPr>
              <a:t>και οι άλλοι </a:t>
            </a:r>
            <a:r>
              <a:rPr lang="el-GR" sz="2400" dirty="0" err="1" smtClean="0">
                <a:ea typeface="ＭＳ Ｐゴシック" pitchFamily="34" charset="-128"/>
              </a:rPr>
              <a:t>κανονικοποιητές</a:t>
            </a:r>
            <a:r>
              <a:rPr lang="el-GR" sz="2400" dirty="0" smtClean="0">
                <a:ea typeface="ＭＳ Ｐゴシック" pitchFamily="34" charset="-128"/>
              </a:rPr>
              <a:t>;</a:t>
            </a:r>
          </a:p>
          <a:p>
            <a:pPr lvl="1" eaLnBrk="1" hangingPunct="1">
              <a:spcBef>
                <a:spcPct val="10000"/>
              </a:spcBef>
            </a:pPr>
            <a:r>
              <a:rPr lang="en-US" sz="1800" dirty="0" smtClean="0">
                <a:ea typeface="ＭＳ Ｐゴシック" pitchFamily="34" charset="-128"/>
              </a:rPr>
              <a:t>English: </a:t>
            </a:r>
            <a:r>
              <a:rPr lang="el-GR" sz="1800" dirty="0" smtClean="0">
                <a:ea typeface="ＭＳ Ｐゴシック" pitchFamily="34" charset="-128"/>
              </a:rPr>
              <a:t>ανάμικτα αποτελέσματα. Βοηθά την ανάκληση αλλά βλάπτει την ακρίβεια </a:t>
            </a:r>
          </a:p>
          <a:p>
            <a:pPr lvl="2" eaLnBrk="1" hangingPunct="1">
              <a:spcBef>
                <a:spcPct val="10000"/>
              </a:spcBef>
            </a:pPr>
            <a:r>
              <a:rPr lang="en-US" dirty="0" smtClean="0">
                <a:ea typeface="ＭＳ Ｐゴシック" pitchFamily="34" charset="-128"/>
              </a:rPr>
              <a:t>operative (dentistry)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operational (research</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lvl="2" eaLnBrk="1" hangingPunct="1"/>
            <a:r>
              <a:rPr lang="en-US" dirty="0" smtClean="0">
                <a:ea typeface="ＭＳ Ｐゴシック" pitchFamily="34" charset="-128"/>
                <a:cs typeface="Lucida Sans Unicode" pitchFamily="34" charset="0"/>
              </a:rPr>
              <a:t>operating (systems</a:t>
            </a:r>
            <a:r>
              <a:rPr lang="en-US" dirty="0" smtClean="0">
                <a:ea typeface="ＭＳ Ｐゴシック" pitchFamily="34" charset="-128"/>
              </a:rPr>
              <a:t>) </a:t>
            </a:r>
            <a:r>
              <a:rPr lang="en-US" dirty="0" smtClean="0">
                <a:latin typeface="Lucida Sans Unicode" pitchFamily="34" charset="0"/>
                <a:ea typeface="ＭＳ Ｐゴシック" pitchFamily="34" charset="-128"/>
                <a:cs typeface="Lucida Sans Unicode" pitchFamily="34" charset="0"/>
              </a:rPr>
              <a:t>⇒ </a:t>
            </a:r>
            <a:r>
              <a:rPr lang="en-US" dirty="0" err="1" smtClean="0">
                <a:ea typeface="ＭＳ Ｐゴシック" pitchFamily="34" charset="-128"/>
                <a:cs typeface="Lucida Sans Unicode" pitchFamily="34" charset="0"/>
              </a:rPr>
              <a:t>oper</a:t>
            </a:r>
            <a:endParaRPr lang="en-US" dirty="0" smtClean="0">
              <a:ea typeface="ＭＳ Ｐゴシック" pitchFamily="34" charset="-128"/>
              <a:cs typeface="Lucida Sans Unicode" pitchFamily="34" charset="0"/>
            </a:endParaRPr>
          </a:p>
          <a:p>
            <a:pPr marL="342900" lvl="1" indent="-342900" eaLnBrk="1" hangingPunct="1">
              <a:buClr>
                <a:srgbClr val="437085"/>
              </a:buClr>
            </a:pPr>
            <a:r>
              <a:rPr lang="el-GR" dirty="0" smtClean="0">
                <a:ea typeface="ＭＳ Ｐゴシック" pitchFamily="34" charset="-128"/>
                <a:cs typeface="ＭＳ Ｐゴシック" pitchFamily="-65" charset="-128"/>
              </a:rPr>
              <a:t>Οπωσδήποτε </a:t>
            </a:r>
            <a:r>
              <a:rPr lang="el-GR" dirty="0">
                <a:ea typeface="ＭＳ Ｐゴシック" pitchFamily="34" charset="-128"/>
                <a:cs typeface="ＭＳ Ｐゴシック" pitchFamily="-65" charset="-128"/>
              </a:rPr>
              <a:t>χρήσιμο για Ισπανικά, Γερμανικά, Φιλανδικά</a:t>
            </a:r>
            <a:endParaRPr lang="en-US" dirty="0">
              <a:ea typeface="ＭＳ Ｐゴシック" pitchFamily="34" charset="-128"/>
              <a:cs typeface="ＭＳ Ｐゴシック" pitchFamily="-65" charset="-128"/>
            </a:endParaRPr>
          </a:p>
          <a:p>
            <a:pPr lvl="2" eaLnBrk="1" hangingPunct="1"/>
            <a:r>
              <a:rPr lang="en-US" sz="1800" dirty="0" smtClean="0">
                <a:ea typeface="ＭＳ Ｐゴシック" pitchFamily="34" charset="-128"/>
                <a:cs typeface="Lucida Sans Unicode" pitchFamily="34" charset="0"/>
              </a:rPr>
              <a:t>30% </a:t>
            </a:r>
            <a:r>
              <a:rPr lang="el-GR" sz="1800" dirty="0" smtClean="0">
                <a:ea typeface="ＭＳ Ｐゴシック" pitchFamily="34" charset="-128"/>
                <a:cs typeface="Lucida Sans Unicode" pitchFamily="34" charset="0"/>
              </a:rPr>
              <a:t>βελτίωση για τα Φινλανδικά</a:t>
            </a:r>
            <a:endParaRPr lang="en-US" sz="1800" dirty="0" smtClean="0">
              <a:ea typeface="ＭＳ Ｐゴシック" pitchFamily="34" charset="-128"/>
              <a:cs typeface="Lucida Sans Unicode" pitchFamily="34" charset="0"/>
            </a:endParaRPr>
          </a:p>
        </p:txBody>
      </p:sp>
      <p:sp>
        <p:nvSpPr>
          <p:cNvPr id="4608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dirty="0" smtClean="0">
                <a:ea typeface="ＭＳ Ｐゴシック" pitchFamily="34" charset="-128"/>
              </a:rPr>
              <a:t>Άλλοι</a:t>
            </a:r>
            <a:r>
              <a:rPr lang="en-US" dirty="0" smtClean="0">
                <a:ea typeface="ＭＳ Ｐゴシック" pitchFamily="34" charset="-128"/>
              </a:rPr>
              <a:t> stemmers</a:t>
            </a:r>
            <a:r>
              <a:rPr lang="el-GR" dirty="0" smtClean="0">
                <a:ea typeface="ＭＳ Ｐゴシック" pitchFamily="34" charset="-128"/>
              </a:rPr>
              <a:t>: σύγκριση</a:t>
            </a:r>
            <a:endParaRPr lang="en-US" dirty="0" smtClean="0">
              <a:ea typeface="ＭＳ Ｐゴシック" pitchFamily="34" charset="-128"/>
            </a:endParaRPr>
          </a:p>
        </p:txBody>
      </p:sp>
      <p:sp>
        <p:nvSpPr>
          <p:cNvPr id="46084" name="TextBox 4"/>
          <p:cNvSpPr txBox="1">
            <a:spLocks noChangeArrowheads="1"/>
          </p:cNvSpPr>
          <p:nvPr/>
        </p:nvSpPr>
        <p:spPr bwMode="auto">
          <a:xfrm>
            <a:off x="7620000" y="-33546"/>
            <a:ext cx="116410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6085" name="Slide Number Placeholder 4"/>
          <p:cNvSpPr>
            <a:spLocks noGrp="1"/>
          </p:cNvSpPr>
          <p:nvPr>
            <p:ph type="sldNum" sz="quarter" idx="12"/>
          </p:nvPr>
        </p:nvSpPr>
        <p:spPr bwMode="auto">
          <a:noFill/>
          <a:ln>
            <a:miter lim="800000"/>
            <a:headEnd/>
            <a:tailEnd/>
          </a:ln>
        </p:spPr>
        <p:txBody>
          <a:bodyPr/>
          <a:lstStyle/>
          <a:p>
            <a:fld id="{34A9570C-0E41-4C88-9F4B-9EDA9FC18726}" type="slidenum">
              <a:rPr lang="en-US"/>
              <a:pPr/>
              <a:t>49</a:t>
            </a:fld>
            <a:endParaRPr lang="en-US"/>
          </a:p>
        </p:txBody>
      </p:sp>
      <p:sp>
        <p:nvSpPr>
          <p:cNvPr id="7" name="Text Box 3"/>
          <p:cNvSpPr txBox="1">
            <a:spLocks noChangeArrowheads="1"/>
          </p:cNvSpPr>
          <p:nvPr/>
        </p:nvSpPr>
        <p:spPr bwMode="auto">
          <a:xfrm>
            <a:off x="366682" y="1428736"/>
            <a:ext cx="8491598" cy="4857784"/>
          </a:xfrm>
          <a:prstGeom prst="rect">
            <a:avLst/>
          </a:prstGeom>
          <a:noFill/>
          <a:ln w="9525">
            <a:noFill/>
            <a:round/>
            <a:headEnd/>
            <a:tailEnd/>
          </a:ln>
        </p:spPr>
        <p:txBody>
          <a:bodyPr/>
          <a:lstStyle/>
          <a:p>
            <a:r>
              <a:rPr lang="en-US" sz="2200" i="1" dirty="0" smtClean="0">
                <a:solidFill>
                  <a:srgbClr val="0070C0"/>
                </a:solidFill>
                <a:latin typeface="+mj-lt"/>
              </a:rPr>
              <a:t>Sample text: 	  </a:t>
            </a:r>
            <a:r>
              <a:rPr lang="en-US" sz="2200" dirty="0" smtClean="0">
                <a:solidFill>
                  <a:schemeClr val="tx1"/>
                </a:solidFill>
                <a:latin typeface="+mj-lt"/>
              </a:rPr>
              <a:t>Such an analysis can reveal features that are not easil</a:t>
            </a:r>
            <a:r>
              <a:rPr lang="en-US" sz="2200" dirty="0">
                <a:solidFill>
                  <a:schemeClr val="tx1"/>
                </a:solidFill>
                <a:latin typeface="+mj-lt"/>
              </a:rPr>
              <a:t>y</a:t>
            </a:r>
            <a:r>
              <a:rPr lang="en-US" sz="2200" i="1" dirty="0" smtClean="0">
                <a:solidFill>
                  <a:schemeClr val="tx1"/>
                </a:solidFill>
                <a:latin typeface="+mj-lt"/>
              </a:rPr>
              <a:t>					  </a:t>
            </a:r>
            <a:r>
              <a:rPr lang="en-US" sz="2200" dirty="0" smtClean="0">
                <a:solidFill>
                  <a:schemeClr val="tx1"/>
                </a:solidFill>
                <a:latin typeface="+mj-lt"/>
              </a:rPr>
              <a:t>visible from the variations in the individual genes and    </a:t>
            </a:r>
          </a:p>
          <a:p>
            <a:r>
              <a:rPr lang="en-US" sz="2200" dirty="0" smtClean="0">
                <a:solidFill>
                  <a:schemeClr val="tx1"/>
                </a:solidFill>
                <a:latin typeface="+mj-lt"/>
              </a:rPr>
              <a:t>                              can lead to a picture of expression that is more  </a:t>
            </a:r>
          </a:p>
          <a:p>
            <a:r>
              <a:rPr lang="en-US" sz="2200" dirty="0" smtClean="0">
                <a:solidFill>
                  <a:schemeClr val="tx1"/>
                </a:solidFill>
                <a:latin typeface="+mj-lt"/>
              </a:rPr>
              <a:t>                              biologically transparent and accessible to interpretation</a:t>
            </a:r>
          </a:p>
          <a:p>
            <a:r>
              <a:rPr lang="en-US" sz="2200" i="1" dirty="0" smtClean="0">
                <a:solidFill>
                  <a:srgbClr val="0070C0"/>
                </a:solidFill>
                <a:latin typeface="+mj-lt"/>
              </a:rPr>
              <a:t>Porter stemmer: </a:t>
            </a:r>
            <a:r>
              <a:rPr lang="en-US" sz="2200" dirty="0" smtClean="0">
                <a:solidFill>
                  <a:schemeClr val="tx1"/>
                </a:solidFill>
                <a:latin typeface="+mj-lt"/>
              </a:rPr>
              <a:t>such an </a:t>
            </a:r>
            <a:r>
              <a:rPr lang="en-US" sz="2200" dirty="0" err="1" smtClean="0">
                <a:solidFill>
                  <a:schemeClr val="tx1"/>
                </a:solidFill>
                <a:latin typeface="+mj-lt"/>
              </a:rPr>
              <a:t>analysi</a:t>
            </a:r>
            <a:r>
              <a:rPr lang="en-US" sz="2200" dirty="0" smtClean="0">
                <a:solidFill>
                  <a:schemeClr val="tx1"/>
                </a:solidFill>
                <a:latin typeface="+mj-lt"/>
              </a:rPr>
              <a:t> can reveal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easili</a:t>
            </a:r>
            <a:r>
              <a:rPr lang="en-US" sz="2200" dirty="0" smtClean="0">
                <a:solidFill>
                  <a:schemeClr val="tx1"/>
                </a:solidFill>
                <a:latin typeface="+mj-lt"/>
              </a:rPr>
              <a:t> </a:t>
            </a:r>
            <a:r>
              <a:rPr lang="en-US" sz="2200" dirty="0" err="1" smtClean="0">
                <a:solidFill>
                  <a:schemeClr val="tx1"/>
                </a:solidFill>
                <a:latin typeface="+mj-lt"/>
              </a:rPr>
              <a:t>visibl</a:t>
            </a:r>
            <a:r>
              <a:rPr lang="en-US" sz="2200" dirty="0" smtClean="0">
                <a:solidFill>
                  <a:schemeClr val="tx1"/>
                </a:solidFill>
                <a:latin typeface="+mj-lt"/>
              </a:rPr>
              <a:t> </a:t>
            </a:r>
            <a:r>
              <a:rPr lang="en-US" sz="2200" i="1" dirty="0" smtClean="0">
                <a:solidFill>
                  <a:schemeClr val="tx1"/>
                </a:solidFill>
                <a:latin typeface="+mj-lt"/>
              </a:rPr>
              <a:t>			         </a:t>
            </a:r>
            <a:r>
              <a:rPr lang="en-US" sz="2200" dirty="0" smtClean="0">
                <a:solidFill>
                  <a:schemeClr val="tx1"/>
                </a:solidFill>
                <a:latin typeface="+mj-lt"/>
              </a:rPr>
              <a:t>from the </a:t>
            </a:r>
            <a:r>
              <a:rPr lang="en-US" sz="2200" dirty="0" err="1" smtClean="0">
                <a:solidFill>
                  <a:schemeClr val="tx1"/>
                </a:solidFill>
                <a:latin typeface="+mj-lt"/>
              </a:rPr>
              <a:t>variat</a:t>
            </a:r>
            <a:r>
              <a:rPr lang="en-US" sz="2200" dirty="0" smtClean="0">
                <a:solidFill>
                  <a:schemeClr val="tx1"/>
                </a:solidFill>
                <a:latin typeface="+mj-lt"/>
              </a:rPr>
              <a:t> in the </a:t>
            </a:r>
            <a:r>
              <a:rPr lang="en-US" sz="2200" dirty="0" err="1" smtClean="0">
                <a:solidFill>
                  <a:schemeClr val="tx1"/>
                </a:solidFill>
                <a:latin typeface="+mj-lt"/>
              </a:rPr>
              <a:t>individu</a:t>
            </a:r>
            <a:r>
              <a:rPr lang="en-US" sz="2200" dirty="0" smtClean="0">
                <a:solidFill>
                  <a:schemeClr val="tx1"/>
                </a:solidFill>
                <a:latin typeface="+mj-lt"/>
              </a:rPr>
              <a:t> gene and can lead to                   </a:t>
            </a:r>
          </a:p>
          <a:p>
            <a:r>
              <a:rPr lang="en-US" sz="2200" dirty="0" smtClean="0">
                <a:solidFill>
                  <a:schemeClr val="tx1"/>
                </a:solidFill>
                <a:latin typeface="+mj-lt"/>
              </a:rPr>
              <a:t>                              </a:t>
            </a:r>
            <a:r>
              <a:rPr lang="en-US" sz="2200" dirty="0" err="1" smtClean="0">
                <a:solidFill>
                  <a:schemeClr val="tx1"/>
                </a:solidFill>
                <a:latin typeface="+mj-lt"/>
              </a:rPr>
              <a:t>pictur</a:t>
            </a:r>
            <a:r>
              <a:rPr lang="en-US" sz="2200" dirty="0" smtClean="0">
                <a:solidFill>
                  <a:schemeClr val="tx1"/>
                </a:solidFill>
                <a:latin typeface="+mj-lt"/>
              </a:rPr>
              <a:t> of express that is more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p>
          <a:p>
            <a:r>
              <a:rPr lang="en-US" sz="2200" dirty="0" smtClean="0">
                <a:solidFill>
                  <a:schemeClr val="tx1"/>
                </a:solidFill>
                <a:latin typeface="+mj-lt"/>
              </a:rPr>
              <a:t>                              access to interpret</a:t>
            </a:r>
          </a:p>
          <a:p>
            <a:r>
              <a:rPr lang="en-US" sz="2200" i="1" dirty="0" err="1" smtClean="0">
                <a:solidFill>
                  <a:srgbClr val="0070C0"/>
                </a:solidFill>
                <a:latin typeface="+mj-lt"/>
              </a:rPr>
              <a:t>Lovins</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a:t>
            </a:r>
            <a:r>
              <a:rPr lang="en-US" sz="2200" dirty="0" err="1" smtClean="0">
                <a:solidFill>
                  <a:schemeClr val="tx1"/>
                </a:solidFill>
                <a:latin typeface="+mj-lt"/>
              </a:rPr>
              <a:t>reve</a:t>
            </a:r>
            <a:r>
              <a:rPr lang="en-US" sz="2200" dirty="0" smtClean="0">
                <a:solidFill>
                  <a:schemeClr val="tx1"/>
                </a:solidFill>
                <a:latin typeface="+mj-lt"/>
              </a:rPr>
              <a:t> </a:t>
            </a:r>
            <a:r>
              <a:rPr lang="en-US" sz="2200" dirty="0" err="1" smtClean="0">
                <a:solidFill>
                  <a:schemeClr val="tx1"/>
                </a:solidFill>
                <a:latin typeface="+mj-lt"/>
              </a:rPr>
              <a:t>featur</a:t>
            </a:r>
            <a:r>
              <a:rPr lang="en-US" sz="2200" dirty="0" smtClean="0">
                <a:solidFill>
                  <a:schemeClr val="tx1"/>
                </a:solidFill>
                <a:latin typeface="+mj-lt"/>
              </a:rPr>
              <a:t> that </a:t>
            </a:r>
            <a:r>
              <a:rPr lang="en-US" sz="2200" dirty="0" err="1" smtClean="0">
                <a:solidFill>
                  <a:schemeClr val="tx1"/>
                </a:solidFill>
                <a:latin typeface="+mj-lt"/>
              </a:rPr>
              <a:t>ar</a:t>
            </a:r>
            <a:r>
              <a:rPr lang="en-US" sz="2200" dirty="0" smtClean="0">
                <a:solidFill>
                  <a:schemeClr val="tx1"/>
                </a:solidFill>
                <a:latin typeface="+mj-lt"/>
              </a:rPr>
              <a:t> not </a:t>
            </a:r>
            <a:r>
              <a:rPr lang="en-US" sz="2200" dirty="0" err="1" smtClean="0">
                <a:solidFill>
                  <a:schemeClr val="tx1"/>
                </a:solidFill>
                <a:latin typeface="+mj-lt"/>
              </a:rPr>
              <a:t>eas</a:t>
            </a:r>
            <a:r>
              <a:rPr lang="en-US" sz="2200" dirty="0" smtClean="0">
                <a:solidFill>
                  <a:schemeClr val="tx1"/>
                </a:solidFill>
                <a:latin typeface="+mj-lt"/>
              </a:rPr>
              <a:t> </a:t>
            </a:r>
            <a:r>
              <a:rPr lang="en-US" sz="2200" dirty="0" err="1" smtClean="0">
                <a:solidFill>
                  <a:schemeClr val="tx1"/>
                </a:solidFill>
                <a:latin typeface="+mj-lt"/>
              </a:rPr>
              <a:t>vis</a:t>
            </a:r>
            <a:r>
              <a:rPr lang="en-US" sz="2200" dirty="0" smtClean="0">
                <a:solidFill>
                  <a:schemeClr val="tx1"/>
                </a:solidFill>
                <a:latin typeface="+mj-lt"/>
              </a:rPr>
              <a:t> from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vari</a:t>
            </a:r>
            <a:r>
              <a:rPr lang="en-US" sz="2200" dirty="0" smtClean="0">
                <a:solidFill>
                  <a:schemeClr val="tx1"/>
                </a:solidFill>
                <a:latin typeface="+mj-lt"/>
              </a:rPr>
              <a:t> in </a:t>
            </a:r>
            <a:r>
              <a:rPr lang="en-US" sz="2200" dirty="0" err="1" smtClean="0">
                <a:solidFill>
                  <a:schemeClr val="tx1"/>
                </a:solidFill>
                <a:latin typeface="+mj-lt"/>
              </a:rPr>
              <a:t>th</a:t>
            </a:r>
            <a:r>
              <a:rPr lang="en-US" sz="2200" dirty="0" smtClean="0">
                <a:solidFill>
                  <a:schemeClr val="tx1"/>
                </a:solidFill>
                <a:latin typeface="+mj-lt"/>
              </a:rPr>
              <a:t> </a:t>
            </a:r>
            <a:r>
              <a:rPr lang="en-US" sz="2200" dirty="0" err="1" smtClean="0">
                <a:solidFill>
                  <a:schemeClr val="tx1"/>
                </a:solidFill>
                <a:latin typeface="+mj-lt"/>
              </a:rPr>
              <a:t>individu</a:t>
            </a:r>
            <a:r>
              <a:rPr lang="en-US" sz="2200" dirty="0" smtClean="0">
                <a:solidFill>
                  <a:schemeClr val="tx1"/>
                </a:solidFill>
                <a:latin typeface="+mj-lt"/>
              </a:rPr>
              <a:t> gen and can lead to a </a:t>
            </a:r>
            <a:r>
              <a:rPr lang="en-US" sz="2200" dirty="0" err="1" smtClean="0">
                <a:solidFill>
                  <a:schemeClr val="tx1"/>
                </a:solidFill>
                <a:latin typeface="+mj-lt"/>
              </a:rPr>
              <a:t>pictur</a:t>
            </a:r>
            <a:r>
              <a:rPr lang="en-US" sz="2200" dirty="0" smtClean="0">
                <a:solidFill>
                  <a:schemeClr val="tx1"/>
                </a:solidFill>
                <a:latin typeface="+mj-lt"/>
              </a:rPr>
              <a:t> of   </a:t>
            </a:r>
          </a:p>
          <a:p>
            <a:r>
              <a:rPr lang="en-US" sz="2200" dirty="0" smtClean="0">
                <a:solidFill>
                  <a:schemeClr val="tx1"/>
                </a:solidFill>
                <a:latin typeface="+mj-lt"/>
              </a:rPr>
              <a:t>                              </a:t>
            </a:r>
            <a:r>
              <a:rPr lang="en-US" sz="2200" dirty="0" err="1" smtClean="0">
                <a:solidFill>
                  <a:schemeClr val="tx1"/>
                </a:solidFill>
                <a:latin typeface="+mj-lt"/>
              </a:rPr>
              <a:t>expres</a:t>
            </a:r>
            <a:r>
              <a:rPr lang="en-US" sz="2200" dirty="0" smtClean="0">
                <a:solidFill>
                  <a:schemeClr val="tx1"/>
                </a:solidFill>
                <a:latin typeface="+mj-lt"/>
              </a:rPr>
              <a:t>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transpar</a:t>
            </a:r>
            <a:r>
              <a:rPr lang="en-US" sz="2200" dirty="0" smtClean="0">
                <a:solidFill>
                  <a:schemeClr val="tx1"/>
                </a:solidFill>
                <a:latin typeface="+mj-lt"/>
              </a:rPr>
              <a:t> and </a:t>
            </a:r>
            <a:r>
              <a:rPr lang="en-US" sz="2200" dirty="0" err="1" smtClean="0">
                <a:solidFill>
                  <a:schemeClr val="tx1"/>
                </a:solidFill>
                <a:latin typeface="+mj-lt"/>
              </a:rPr>
              <a:t>acces</a:t>
            </a:r>
            <a:r>
              <a:rPr lang="en-US" sz="2200" dirty="0" smtClean="0">
                <a:solidFill>
                  <a:schemeClr val="tx1"/>
                </a:solidFill>
                <a:latin typeface="+mj-lt"/>
              </a:rPr>
              <a:t> to   </a:t>
            </a:r>
          </a:p>
          <a:p>
            <a:r>
              <a:rPr lang="en-US" sz="2200" dirty="0" smtClean="0">
                <a:solidFill>
                  <a:schemeClr val="tx1"/>
                </a:solidFill>
                <a:latin typeface="+mj-lt"/>
              </a:rPr>
              <a:t>                              </a:t>
            </a:r>
            <a:r>
              <a:rPr lang="en-US" sz="2200" dirty="0" err="1" smtClean="0">
                <a:solidFill>
                  <a:schemeClr val="tx1"/>
                </a:solidFill>
                <a:latin typeface="+mj-lt"/>
              </a:rPr>
              <a:t>interpres</a:t>
            </a:r>
            <a:endParaRPr lang="en-US" sz="2200" dirty="0" smtClean="0">
              <a:solidFill>
                <a:schemeClr val="tx1"/>
              </a:solidFill>
              <a:latin typeface="+mj-lt"/>
            </a:endParaRPr>
          </a:p>
          <a:p>
            <a:r>
              <a:rPr lang="en-US" sz="2200" i="1" dirty="0" err="1" smtClean="0">
                <a:solidFill>
                  <a:srgbClr val="0070C0"/>
                </a:solidFill>
                <a:latin typeface="+mj-lt"/>
              </a:rPr>
              <a:t>Paice</a:t>
            </a:r>
            <a:r>
              <a:rPr lang="en-US" sz="2200" i="1" dirty="0" smtClean="0">
                <a:solidFill>
                  <a:srgbClr val="0070C0"/>
                </a:solidFill>
                <a:latin typeface="+mj-lt"/>
              </a:rPr>
              <a:t> stemmer:  </a:t>
            </a:r>
            <a:r>
              <a:rPr lang="en-US" sz="2200" dirty="0" smtClean="0">
                <a:solidFill>
                  <a:schemeClr val="tx1"/>
                </a:solidFill>
                <a:latin typeface="+mj-lt"/>
              </a:rPr>
              <a:t>such an </a:t>
            </a:r>
            <a:r>
              <a:rPr lang="en-US" sz="2200" dirty="0" err="1" smtClean="0">
                <a:solidFill>
                  <a:schemeClr val="tx1"/>
                </a:solidFill>
                <a:latin typeface="+mj-lt"/>
              </a:rPr>
              <a:t>analys</a:t>
            </a:r>
            <a:r>
              <a:rPr lang="en-US" sz="2200" dirty="0" smtClean="0">
                <a:solidFill>
                  <a:schemeClr val="tx1"/>
                </a:solidFill>
                <a:latin typeface="+mj-lt"/>
              </a:rPr>
              <a:t> can rev feat that are not easy </a:t>
            </a:r>
            <a:r>
              <a:rPr lang="en-US" sz="2200" dirty="0" err="1" smtClean="0">
                <a:solidFill>
                  <a:schemeClr val="tx1"/>
                </a:solidFill>
                <a:latin typeface="+mj-lt"/>
              </a:rPr>
              <a:t>vis</a:t>
            </a:r>
            <a:r>
              <a:rPr lang="en-US" sz="2200" dirty="0" smtClean="0">
                <a:solidFill>
                  <a:schemeClr val="tx1"/>
                </a:solidFill>
                <a:latin typeface="+mj-lt"/>
              </a:rPr>
              <a:t> from    </a:t>
            </a:r>
          </a:p>
          <a:p>
            <a:r>
              <a:rPr lang="en-US" sz="2200" dirty="0" smtClean="0">
                <a:solidFill>
                  <a:schemeClr val="tx1"/>
                </a:solidFill>
                <a:latin typeface="+mj-lt"/>
              </a:rPr>
              <a:t>                              the vary in the </a:t>
            </a:r>
            <a:r>
              <a:rPr lang="en-US" sz="2200" dirty="0" err="1" smtClean="0">
                <a:solidFill>
                  <a:schemeClr val="tx1"/>
                </a:solidFill>
                <a:latin typeface="+mj-lt"/>
              </a:rPr>
              <a:t>individ</a:t>
            </a:r>
            <a:r>
              <a:rPr lang="en-US" sz="2200" dirty="0" smtClean="0">
                <a:solidFill>
                  <a:schemeClr val="tx1"/>
                </a:solidFill>
                <a:latin typeface="+mj-lt"/>
              </a:rPr>
              <a:t> gen and can lead to a </a:t>
            </a:r>
            <a:r>
              <a:rPr lang="en-US" sz="2200" dirty="0" err="1" smtClean="0">
                <a:solidFill>
                  <a:schemeClr val="tx1"/>
                </a:solidFill>
                <a:latin typeface="+mj-lt"/>
              </a:rPr>
              <a:t>pict</a:t>
            </a:r>
            <a:r>
              <a:rPr lang="en-US" sz="2200" dirty="0" smtClean="0">
                <a:solidFill>
                  <a:schemeClr val="tx1"/>
                </a:solidFill>
                <a:latin typeface="+mj-lt"/>
              </a:rPr>
              <a:t> of    </a:t>
            </a:r>
          </a:p>
          <a:p>
            <a:r>
              <a:rPr lang="en-US" sz="2200" dirty="0" smtClean="0">
                <a:solidFill>
                  <a:schemeClr val="tx1"/>
                </a:solidFill>
                <a:latin typeface="+mj-lt"/>
              </a:rPr>
              <a:t>                             express that is </a:t>
            </a:r>
            <a:r>
              <a:rPr lang="en-US" sz="2200" dirty="0" err="1" smtClean="0">
                <a:solidFill>
                  <a:schemeClr val="tx1"/>
                </a:solidFill>
                <a:latin typeface="+mj-lt"/>
              </a:rPr>
              <a:t>mor</a:t>
            </a:r>
            <a:r>
              <a:rPr lang="en-US" sz="2200" dirty="0" smtClean="0">
                <a:solidFill>
                  <a:schemeClr val="tx1"/>
                </a:solidFill>
                <a:latin typeface="+mj-lt"/>
              </a:rPr>
              <a:t> </a:t>
            </a:r>
            <a:r>
              <a:rPr lang="en-US" sz="2200" dirty="0" err="1" smtClean="0">
                <a:solidFill>
                  <a:schemeClr val="tx1"/>
                </a:solidFill>
                <a:latin typeface="+mj-lt"/>
              </a:rPr>
              <a:t>biolog</a:t>
            </a:r>
            <a:r>
              <a:rPr lang="en-US" sz="2200" dirty="0" smtClean="0">
                <a:solidFill>
                  <a:schemeClr val="tx1"/>
                </a:solidFill>
                <a:latin typeface="+mj-lt"/>
              </a:rPr>
              <a:t> </a:t>
            </a:r>
            <a:r>
              <a:rPr lang="en-US" sz="2200" dirty="0" err="1" smtClean="0">
                <a:solidFill>
                  <a:schemeClr val="tx1"/>
                </a:solidFill>
                <a:latin typeface="+mj-lt"/>
              </a:rPr>
              <a:t>transp</a:t>
            </a:r>
            <a:r>
              <a:rPr lang="en-US" sz="2200" dirty="0" smtClean="0">
                <a:solidFill>
                  <a:schemeClr val="tx1"/>
                </a:solidFill>
                <a:latin typeface="+mj-lt"/>
              </a:rPr>
              <a:t> and access to interpret</a:t>
            </a:r>
          </a:p>
        </p:txBody>
      </p:sp>
    </p:spTree>
    <p:extLst>
      <p:ext uri="{BB962C8B-B14F-4D97-AF65-F5344CB8AC3E}">
        <p14:creationId xmlns:p14="http://schemas.microsoft.com/office/powerpoint/2010/main" val="3807490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dirty="0" smtClean="0">
                <a:ea typeface="ＭＳ Ｐゴシック" pitchFamily="34" charset="-128"/>
              </a:rPr>
              <a:t>Επανάληψη</a:t>
            </a:r>
            <a:endParaRPr lang="en-US" dirty="0" smtClean="0">
              <a:ea typeface="ＭＳ Ｐゴシック" pitchFamily="34" charset="-128"/>
            </a:endParaRPr>
          </a:p>
        </p:txBody>
      </p:sp>
      <p:sp>
        <p:nvSpPr>
          <p:cNvPr id="19459" name="Rectangle 3"/>
          <p:cNvSpPr>
            <a:spLocks noGrp="1" noChangeArrowheads="1"/>
          </p:cNvSpPr>
          <p:nvPr>
            <p:ph type="body" idx="1"/>
          </p:nvPr>
        </p:nvSpPr>
        <p:spPr/>
        <p:txBody>
          <a:bodyPr>
            <a:noAutofit/>
          </a:bodyPr>
          <a:lstStyle/>
          <a:p>
            <a:pPr eaLnBrk="1" hangingPunct="1"/>
            <a:r>
              <a:rPr lang="el-GR" sz="3000" dirty="0" smtClean="0">
                <a:ea typeface="ＭＳ Ｐゴシック" pitchFamily="34" charset="-128"/>
              </a:rPr>
              <a:t>Βασικά αντεστραμμένα ευρετήρια</a:t>
            </a:r>
            <a:endParaRPr lang="en-US" sz="3000" dirty="0" smtClean="0">
              <a:ea typeface="ＭＳ Ｐゴシック" pitchFamily="34" charset="-128"/>
            </a:endParaRPr>
          </a:p>
          <a:p>
            <a:pPr lvl="1" eaLnBrk="1" hangingPunct="1"/>
            <a:r>
              <a:rPr lang="el-GR" sz="2000" dirty="0" smtClean="0">
                <a:ea typeface="ＭＳ Ｐゴシック" pitchFamily="34" charset="-128"/>
              </a:rPr>
              <a:t>Δομή: Λεξικό και οι Λίστες Καταχωρήσεων</a:t>
            </a:r>
            <a:endParaRPr lang="el-GR" sz="2800" dirty="0" smtClean="0">
              <a:ea typeface="ＭＳ Ｐゴシック" pitchFamily="34" charset="-128"/>
            </a:endParaRPr>
          </a:p>
          <a:p>
            <a:pPr lvl="1" eaLnBrk="1" hangingPunct="1"/>
            <a:endParaRPr lang="en-US" sz="2800" dirty="0" smtClean="0">
              <a:ea typeface="ＭＳ Ｐゴシック" pitchFamily="34" charset="-128"/>
            </a:endParaRPr>
          </a:p>
          <a:p>
            <a:pPr lvl="1" eaLnBrk="1" hangingPunct="1"/>
            <a:endParaRPr lang="en-US" sz="4400" dirty="0" smtClean="0">
              <a:ea typeface="ＭＳ Ｐゴシック" pitchFamily="34" charset="-128"/>
            </a:endParaRPr>
          </a:p>
          <a:p>
            <a:pPr lvl="1" eaLnBrk="1" hangingPunct="1"/>
            <a:endParaRPr lang="en-US" sz="2800" dirty="0" smtClean="0">
              <a:ea typeface="ＭＳ Ｐゴシック" pitchFamily="34" charset="-128"/>
            </a:endParaRPr>
          </a:p>
          <a:p>
            <a:pPr lvl="1" eaLnBrk="1" hangingPunct="1"/>
            <a:r>
              <a:rPr lang="el-GR" sz="2000" dirty="0" smtClean="0">
                <a:ea typeface="ＭＳ Ｐゴシック" pitchFamily="34" charset="-128"/>
              </a:rPr>
              <a:t>Βασικό σημείο στην κατασκευή τους: Διάταξη (</a:t>
            </a:r>
            <a:r>
              <a:rPr lang="en-US" sz="2000" dirty="0" smtClean="0">
                <a:ea typeface="ＭＳ Ｐゴシック" pitchFamily="34" charset="-128"/>
              </a:rPr>
              <a:t>Sorting)</a:t>
            </a:r>
            <a:endParaRPr lang="el-GR" sz="2000" dirty="0" smtClean="0">
              <a:ea typeface="ＭＳ Ｐゴシック" pitchFamily="34" charset="-128"/>
            </a:endParaRPr>
          </a:p>
          <a:p>
            <a:pPr lvl="1" eaLnBrk="1" hangingPunct="1"/>
            <a:endParaRPr lang="en-US" sz="2000" dirty="0" smtClean="0">
              <a:ea typeface="ＭＳ Ｐゴシック" pitchFamily="34" charset="-128"/>
            </a:endParaRPr>
          </a:p>
          <a:p>
            <a:pPr eaLnBrk="1" hangingPunct="1"/>
            <a:r>
              <a:rPr lang="en-US" sz="3000" dirty="0" smtClean="0">
                <a:ea typeface="ＭＳ Ｐゴシック" pitchFamily="34" charset="-128"/>
              </a:rPr>
              <a:t>Boolean </a:t>
            </a:r>
            <a:r>
              <a:rPr lang="el-GR" sz="3000" dirty="0" smtClean="0">
                <a:ea typeface="ＭＳ Ｐゴシック" pitchFamily="34" charset="-128"/>
              </a:rPr>
              <a:t>επεξεργασία ερωτήσεων</a:t>
            </a:r>
            <a:endParaRPr lang="en-US" sz="3000" dirty="0" smtClean="0">
              <a:ea typeface="ＭＳ Ｐゴシック" pitchFamily="34" charset="-128"/>
            </a:endParaRPr>
          </a:p>
          <a:p>
            <a:pPr lvl="1" eaLnBrk="1" hangingPunct="1"/>
            <a:r>
              <a:rPr lang="el-GR" sz="2000" dirty="0" smtClean="0">
                <a:ea typeface="ＭＳ Ｐゴシック" pitchFamily="34" charset="-128"/>
              </a:rPr>
              <a:t>Τομή με βάση γραμμικού χρόνου συγχώνευση (</a:t>
            </a:r>
            <a:r>
              <a:rPr lang="en-US" sz="2000" dirty="0" smtClean="0">
                <a:ea typeface="ＭＳ Ｐゴシック" pitchFamily="34" charset="-128"/>
              </a:rPr>
              <a:t>merging</a:t>
            </a:r>
            <a:r>
              <a:rPr lang="el-GR" sz="2000" dirty="0" smtClean="0">
                <a:ea typeface="ＭＳ Ｐゴシック" pitchFamily="34" charset="-128"/>
              </a:rPr>
              <a:t>)</a:t>
            </a:r>
            <a:endParaRPr lang="en-US" sz="2000" dirty="0" smtClean="0">
              <a:ea typeface="ＭＳ Ｐゴシック" pitchFamily="34" charset="-128"/>
            </a:endParaRPr>
          </a:p>
          <a:p>
            <a:pPr lvl="1" eaLnBrk="1" hangingPunct="1"/>
            <a:r>
              <a:rPr lang="el-GR" sz="2000" dirty="0" smtClean="0">
                <a:ea typeface="ＭＳ Ｐゴシック" pitchFamily="34" charset="-128"/>
              </a:rPr>
              <a:t>Απλές βελτιστοποιήσεις</a:t>
            </a:r>
            <a:endParaRPr lang="en-US" sz="2000" dirty="0" smtClean="0">
              <a:ea typeface="ＭＳ Ｐゴシック" pitchFamily="34" charset="-128"/>
            </a:endParaRPr>
          </a:p>
        </p:txBody>
      </p:sp>
      <p:pic>
        <p:nvPicPr>
          <p:cNvPr id="19460" name="Picture 3"/>
          <p:cNvPicPr>
            <a:picLocks noChangeAspect="1"/>
          </p:cNvPicPr>
          <p:nvPr/>
        </p:nvPicPr>
        <p:blipFill>
          <a:blip r:embed="rId2" cstate="print"/>
          <a:srcRect/>
          <a:stretch>
            <a:fillRect/>
          </a:stretch>
        </p:blipFill>
        <p:spPr bwMode="auto">
          <a:xfrm>
            <a:off x="1295400" y="2667000"/>
            <a:ext cx="5765800" cy="1271588"/>
          </a:xfrm>
          <a:prstGeom prst="rect">
            <a:avLst/>
          </a:prstGeom>
          <a:noFill/>
          <a:ln w="9525">
            <a:noFill/>
            <a:miter lim="800000"/>
            <a:headEnd/>
            <a:tailEnd/>
          </a:ln>
        </p:spPr>
      </p:pic>
      <p:sp>
        <p:nvSpPr>
          <p:cNvPr id="19461" name="TextBox 4"/>
          <p:cNvSpPr txBox="1">
            <a:spLocks noChangeArrowheads="1"/>
          </p:cNvSpPr>
          <p:nvPr/>
        </p:nvSpPr>
        <p:spPr bwMode="auto">
          <a:xfrm>
            <a:off x="7620000" y="-33546"/>
            <a:ext cx="806631"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1</a:t>
            </a:r>
          </a:p>
        </p:txBody>
      </p:sp>
      <p:sp>
        <p:nvSpPr>
          <p:cNvPr id="19462" name="Slide Number Placeholder 5"/>
          <p:cNvSpPr>
            <a:spLocks noGrp="1"/>
          </p:cNvSpPr>
          <p:nvPr>
            <p:ph type="sldNum" sz="quarter" idx="12"/>
          </p:nvPr>
        </p:nvSpPr>
        <p:spPr bwMode="auto">
          <a:noFill/>
          <a:ln>
            <a:miter lim="800000"/>
            <a:headEnd/>
            <a:tailEnd/>
          </a:ln>
        </p:spPr>
        <p:txBody>
          <a:bodyPr/>
          <a:lstStyle/>
          <a:p>
            <a:fld id="{6DF728B7-380D-4D0E-BE06-6152ADA1BCF7}" type="slidenum">
              <a:rPr lang="en-US"/>
              <a:pPr/>
              <a:t>5</a:t>
            </a:fld>
            <a:endParaRPr lang="en-US" dirty="0"/>
          </a:p>
        </p:txBody>
      </p:sp>
    </p:spTree>
    <p:extLst>
      <p:ext uri="{BB962C8B-B14F-4D97-AF65-F5344CB8AC3E}">
        <p14:creationId xmlns:p14="http://schemas.microsoft.com/office/powerpoint/2010/main" val="369981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l-GR" dirty="0" smtClean="0">
                <a:ea typeface="ＭＳ Ｐゴシック" pitchFamily="34" charset="-128"/>
              </a:rPr>
              <a:t>Εξάρτηση από </a:t>
            </a:r>
            <a:r>
              <a:rPr lang="el-GR" smtClean="0">
                <a:ea typeface="ＭＳ Ｐゴシック" pitchFamily="34" charset="-128"/>
              </a:rPr>
              <a:t>τη γλώσσα</a:t>
            </a:r>
            <a:endParaRPr lang="en-US" dirty="0" smtClean="0">
              <a:ea typeface="ＭＳ Ｐゴシック" pitchFamily="34" charset="-128"/>
            </a:endParaRPr>
          </a:p>
        </p:txBody>
      </p:sp>
      <p:sp>
        <p:nvSpPr>
          <p:cNvPr id="47107" name="Rectangle 3"/>
          <p:cNvSpPr>
            <a:spLocks noGrp="1" noChangeArrowheads="1"/>
          </p:cNvSpPr>
          <p:nvPr>
            <p:ph type="body" idx="1"/>
          </p:nvPr>
        </p:nvSpPr>
        <p:spPr>
          <a:xfrm>
            <a:off x="428675" y="2348880"/>
            <a:ext cx="8326438" cy="3268960"/>
          </a:xfrm>
        </p:spPr>
        <p:txBody>
          <a:bodyPr/>
          <a:lstStyle/>
          <a:p>
            <a:pPr eaLnBrk="1" hangingPunct="1"/>
            <a:r>
              <a:rPr lang="el-GR" dirty="0" smtClean="0">
                <a:ea typeface="ＭＳ Ｐゴシック" pitchFamily="34" charset="-128"/>
              </a:rPr>
              <a:t>Πολλά από τα παραπάνω περιλαμβάνουν μετασχηματισμούς που </a:t>
            </a:r>
          </a:p>
          <a:p>
            <a:pPr lvl="1" eaLnBrk="1" hangingPunct="1"/>
            <a:r>
              <a:rPr lang="el-GR" dirty="0" smtClean="0">
                <a:ea typeface="ＭＳ Ｐゴシック" pitchFamily="34" charset="-128"/>
              </a:rPr>
              <a:t>Εξαρτώνται από τη γλώσσα και</a:t>
            </a:r>
            <a:endParaRPr lang="en-US" dirty="0" smtClean="0">
              <a:ea typeface="ＭＳ Ｐゴシック" pitchFamily="34" charset="-128"/>
            </a:endParaRPr>
          </a:p>
          <a:p>
            <a:pPr lvl="1" eaLnBrk="1" hangingPunct="1"/>
            <a:r>
              <a:rPr lang="el-GR" dirty="0" smtClean="0">
                <a:ea typeface="ＭＳ Ｐゴシック" pitchFamily="34" charset="-128"/>
              </a:rPr>
              <a:t>Συχνά από την εφαρμογή</a:t>
            </a:r>
            <a:endParaRPr lang="en-US" dirty="0" smtClean="0">
              <a:ea typeface="ＭＳ Ｐゴシック" pitchFamily="34" charset="-128"/>
            </a:endParaRPr>
          </a:p>
          <a:p>
            <a:pPr eaLnBrk="1" hangingPunct="1"/>
            <a:r>
              <a:rPr lang="el-GR" dirty="0" smtClean="0">
                <a:ea typeface="ＭＳ Ｐゴシック" pitchFamily="34" charset="-128"/>
              </a:rPr>
              <a:t>Με τη μορφή </a:t>
            </a:r>
            <a:r>
              <a:rPr lang="en-US" dirty="0" smtClean="0">
                <a:ea typeface="ＭＳ Ｐゴシック" pitchFamily="34" charset="-128"/>
              </a:rPr>
              <a:t>“plug-in” </a:t>
            </a:r>
            <a:r>
              <a:rPr lang="el-GR" dirty="0" smtClean="0">
                <a:ea typeface="ＭＳ Ｐゴシック" pitchFamily="34" charset="-128"/>
              </a:rPr>
              <a:t>πριν τη διαδικασία δεικτοδότησης </a:t>
            </a:r>
          </a:p>
          <a:p>
            <a:pPr eaLnBrk="1" hangingPunct="1"/>
            <a:r>
              <a:rPr lang="el-GR" dirty="0" smtClean="0">
                <a:ea typeface="ＭＳ Ｐゴシック" pitchFamily="34" charset="-128"/>
              </a:rPr>
              <a:t>Ελεύθερου λογισμικού και εμπορικά</a:t>
            </a:r>
            <a:endParaRPr lang="en-US" dirty="0" smtClean="0">
              <a:ea typeface="ＭＳ Ｐゴシック" pitchFamily="34" charset="-128"/>
            </a:endParaRPr>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l-GR" dirty="0" smtClean="0">
                <a:ea typeface="ＭＳ Ｐゴシック" pitchFamily="34" charset="-128"/>
              </a:rPr>
              <a:t>Επανάληψη (ερωτήσεις)</a:t>
            </a:r>
            <a:endParaRPr lang="en-US" dirty="0" smtClean="0">
              <a:ea typeface="ＭＳ Ｐゴシック" pitchFamily="34" charset="-128"/>
            </a:endParaRPr>
          </a:p>
        </p:txBody>
      </p:sp>
      <p:sp>
        <p:nvSpPr>
          <p:cNvPr id="4710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2.2.4</a:t>
            </a:r>
          </a:p>
        </p:txBody>
      </p:sp>
      <p:sp>
        <p:nvSpPr>
          <p:cNvPr id="47109" name="Slide Number Placeholder 4"/>
          <p:cNvSpPr>
            <a:spLocks noGrp="1"/>
          </p:cNvSpPr>
          <p:nvPr>
            <p:ph type="sldNum" sz="quarter" idx="12"/>
          </p:nvPr>
        </p:nvSpPr>
        <p:spPr bwMode="auto">
          <a:noFill/>
          <a:ln>
            <a:miter lim="800000"/>
            <a:headEnd/>
            <a:tailEnd/>
          </a:ln>
        </p:spPr>
        <p:txBody>
          <a:bodyPr/>
          <a:lstStyle/>
          <a:p>
            <a:fld id="{281507EB-1C60-4B69-B7EA-51F75011C9CF}" type="slidenum">
              <a:rPr lang="en-US"/>
              <a:pPr/>
              <a:t>51</a:t>
            </a:fld>
            <a:endParaRPr lang="en-US"/>
          </a:p>
        </p:txBody>
      </p:sp>
      <p:sp>
        <p:nvSpPr>
          <p:cNvPr id="3" name="TextBox 2"/>
          <p:cNvSpPr txBox="1"/>
          <p:nvPr/>
        </p:nvSpPr>
        <p:spPr>
          <a:xfrm>
            <a:off x="467544" y="2060848"/>
            <a:ext cx="7416824" cy="3908762"/>
          </a:xfrm>
          <a:prstGeom prst="rect">
            <a:avLst/>
          </a:prstGeom>
          <a:noFill/>
        </p:spPr>
        <p:txBody>
          <a:bodyPr wrap="square" rtlCol="0">
            <a:spAutoFit/>
          </a:bodyPr>
          <a:lstStyle/>
          <a:p>
            <a:r>
              <a:rPr lang="el-GR" dirty="0" smtClean="0">
                <a:solidFill>
                  <a:schemeClr val="accent6">
                    <a:lumMod val="75000"/>
                  </a:schemeClr>
                </a:solidFill>
              </a:rPr>
              <a:t>Άσκηση 2.1</a:t>
            </a:r>
          </a:p>
          <a:p>
            <a:r>
              <a:rPr lang="en-US" sz="2800" dirty="0">
                <a:solidFill>
                  <a:schemeClr val="tx1"/>
                </a:solidFill>
                <a:latin typeface="+mn-lt"/>
                <a:ea typeface="ＭＳ Ｐゴシック" pitchFamily="34" charset="-128"/>
                <a:cs typeface="ＭＳ Ｐゴシック" pitchFamily="-65" charset="-128"/>
              </a:rPr>
              <a:t>Are </a:t>
            </a:r>
            <a:r>
              <a:rPr lang="en-US" sz="2800" dirty="0">
                <a:solidFill>
                  <a:schemeClr val="tx1"/>
                </a:solidFill>
                <a:latin typeface="+mn-lt"/>
                <a:ea typeface="ＭＳ Ｐゴシック" pitchFamily="34" charset="-128"/>
                <a:cs typeface="ＭＳ Ｐゴシック" pitchFamily="-65" charset="-128"/>
              </a:rPr>
              <a:t>the following statements true or false?</a:t>
            </a:r>
          </a:p>
          <a:p>
            <a:r>
              <a:rPr lang="en-US" sz="2800" dirty="0">
                <a:solidFill>
                  <a:schemeClr val="tx1"/>
                </a:solidFill>
                <a:latin typeface="+mn-lt"/>
                <a:ea typeface="ＭＳ Ｐゴシック" pitchFamily="34" charset="-128"/>
                <a:cs typeface="ＭＳ Ｐゴシック" pitchFamily="-65" charset="-128"/>
              </a:rPr>
              <a:t>a. In a Boolean retrieval system, stemming never lowers precision.</a:t>
            </a:r>
          </a:p>
          <a:p>
            <a:r>
              <a:rPr lang="en-US" sz="2800" dirty="0">
                <a:solidFill>
                  <a:schemeClr val="tx1"/>
                </a:solidFill>
                <a:latin typeface="+mn-lt"/>
                <a:ea typeface="ＭＳ Ｐゴシック" pitchFamily="34" charset="-128"/>
                <a:cs typeface="ＭＳ Ｐゴシック" pitchFamily="-65" charset="-128"/>
              </a:rPr>
              <a:t>b. In a Boolean retrieval system, stemming never lowers recall.</a:t>
            </a:r>
          </a:p>
          <a:p>
            <a:r>
              <a:rPr lang="en-US" sz="2800" dirty="0">
                <a:solidFill>
                  <a:schemeClr val="tx1"/>
                </a:solidFill>
                <a:latin typeface="+mn-lt"/>
                <a:ea typeface="ＭＳ Ｐゴシック" pitchFamily="34" charset="-128"/>
                <a:cs typeface="ＭＳ Ｐゴシック" pitchFamily="-65" charset="-128"/>
              </a:rPr>
              <a:t>c. Stemming increases the size of the vocabulary.</a:t>
            </a:r>
          </a:p>
          <a:p>
            <a:r>
              <a:rPr lang="en-US" sz="2800" dirty="0">
                <a:solidFill>
                  <a:schemeClr val="tx1"/>
                </a:solidFill>
                <a:latin typeface="+mn-lt"/>
                <a:ea typeface="ＭＳ Ｐゴシック" pitchFamily="34" charset="-128"/>
                <a:cs typeface="ＭＳ Ｐゴシック" pitchFamily="-65" charset="-128"/>
              </a:rPr>
              <a:t>d. </a:t>
            </a:r>
            <a:r>
              <a:rPr lang="en-US" sz="2800" dirty="0">
                <a:solidFill>
                  <a:schemeClr val="tx1"/>
                </a:solidFill>
                <a:latin typeface="+mn-lt"/>
                <a:ea typeface="ＭＳ Ｐゴシック" pitchFamily="34" charset="-128"/>
                <a:cs typeface="ＭＳ Ｐゴシック" pitchFamily="-65" charset="-128"/>
              </a:rPr>
              <a:t>Stemming should be invoked at indexing time but not while processing a </a:t>
            </a:r>
            <a:r>
              <a:rPr lang="en-US" sz="2800" dirty="0" smtClean="0">
                <a:solidFill>
                  <a:schemeClr val="tx1"/>
                </a:solidFill>
                <a:latin typeface="+mn-lt"/>
                <a:ea typeface="ＭＳ Ｐゴシック" pitchFamily="34" charset="-128"/>
                <a:cs typeface="ＭＳ Ｐゴシック" pitchFamily="-65" charset="-128"/>
              </a:rPr>
              <a:t>query</a:t>
            </a:r>
            <a:r>
              <a:rPr lang="el-GR" sz="2800" dirty="0" smtClean="0">
                <a:solidFill>
                  <a:schemeClr val="tx1"/>
                </a:solidFill>
                <a:latin typeface="+mn-lt"/>
                <a:ea typeface="ＭＳ Ｐゴシック" pitchFamily="34" charset="-128"/>
                <a:cs typeface="ＭＳ Ｐゴシック" pitchFamily="-65" charset="-128"/>
              </a:rPr>
              <a:t>.</a:t>
            </a:r>
            <a:endParaRPr lang="en-US" sz="2800" dirty="0">
              <a:solidFill>
                <a:schemeClr val="tx1"/>
              </a:solidFill>
              <a:latin typeface="+mn-lt"/>
              <a:ea typeface="ＭＳ Ｐゴシック" pitchFamily="34" charset="-128"/>
              <a:cs typeface="ＭＳ Ｐゴシック" pitchFamily="-65" charset="-128"/>
            </a:endParaRPr>
          </a:p>
        </p:txBody>
      </p:sp>
    </p:spTree>
    <p:extLst>
      <p:ext uri="{BB962C8B-B14F-4D97-AF65-F5344CB8AC3E}">
        <p14:creationId xmlns:p14="http://schemas.microsoft.com/office/powerpoint/2010/main" val="4145854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err="1" smtClean="0">
                <a:solidFill>
                  <a:schemeClr val="tx2">
                    <a:lumMod val="50000"/>
                  </a:schemeClr>
                </a:solidFill>
                <a:ea typeface="ＭＳ Ｐゴシック" charset="-128"/>
                <a:cs typeface="ＭＳ Ｐゴシック" charset="-128"/>
              </a:rPr>
              <a:t>Λιστεσ</a:t>
            </a:r>
            <a:r>
              <a:rPr lang="el-GR" dirty="0" smtClean="0">
                <a:solidFill>
                  <a:schemeClr val="tx2">
                    <a:lumMod val="50000"/>
                  </a:schemeClr>
                </a:solidFill>
                <a:ea typeface="ＭＳ Ｐゴシック" charset="-128"/>
                <a:cs typeface="ＭＳ Ｐゴシック" charset="-128"/>
              </a:rPr>
              <a:t> </a:t>
            </a:r>
            <a:r>
              <a:rPr lang="el-GR" dirty="0" err="1" smtClean="0">
                <a:solidFill>
                  <a:schemeClr val="tx2">
                    <a:lumMod val="50000"/>
                  </a:schemeClr>
                </a:solidFill>
                <a:ea typeface="ＭＳ Ｐゴシック" charset="-128"/>
                <a:cs typeface="ＭＳ Ｐゴシック" charset="-128"/>
              </a:rPr>
              <a:t>Καταχωρησεων</a:t>
            </a:r>
            <a:endParaRPr lang="en-US" dirty="0">
              <a:solidFill>
                <a:schemeClr val="tx2">
                  <a:lumMod val="50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52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4"/>
          <p:cNvSpPr>
            <a:spLocks noGrp="1" noChangeArrowheads="1"/>
          </p:cNvSpPr>
          <p:nvPr>
            <p:ph type="title"/>
          </p:nvPr>
        </p:nvSpPr>
        <p:spPr/>
        <p:txBody>
          <a:bodyPr/>
          <a:lstStyle/>
          <a:p>
            <a:pPr eaLnBrk="1" hangingPunct="1"/>
            <a:r>
              <a:rPr lang="el-GR" dirty="0" smtClean="0">
                <a:ea typeface="ＭＳ Ｐゴシック" pitchFamily="34" charset="-128"/>
              </a:rPr>
              <a:t>Βασική συγχώνευση</a:t>
            </a:r>
            <a:endParaRPr lang="en-US" dirty="0" smtClean="0">
              <a:ea typeface="ＭＳ Ｐゴシック" pitchFamily="34" charset="-128"/>
            </a:endParaRPr>
          </a:p>
        </p:txBody>
      </p:sp>
      <p:sp>
        <p:nvSpPr>
          <p:cNvPr id="50180" name="Text Box 46"/>
          <p:cNvSpPr txBox="1">
            <a:spLocks noChangeArrowheads="1"/>
          </p:cNvSpPr>
          <p:nvPr/>
        </p:nvSpPr>
        <p:spPr bwMode="auto">
          <a:xfrm>
            <a:off x="6878638" y="3429000"/>
            <a:ext cx="766557" cy="461665"/>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sp>
        <p:nvSpPr>
          <p:cNvPr id="50181" name="Text Box 47"/>
          <p:cNvSpPr txBox="1">
            <a:spLocks noChangeArrowheads="1"/>
          </p:cNvSpPr>
          <p:nvPr/>
        </p:nvSpPr>
        <p:spPr bwMode="auto">
          <a:xfrm>
            <a:off x="7351713" y="39624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sp>
        <p:nvSpPr>
          <p:cNvPr id="50182" name="Text Box 49"/>
          <p:cNvSpPr txBox="1">
            <a:spLocks noChangeArrowheads="1"/>
          </p:cNvSpPr>
          <p:nvPr/>
        </p:nvSpPr>
        <p:spPr bwMode="auto">
          <a:xfrm>
            <a:off x="2514600"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83" name="AutoShape 50"/>
          <p:cNvCxnSpPr>
            <a:cxnSpLocks noChangeShapeType="1"/>
            <a:stCxn id="50182" idx="3"/>
            <a:endCxn id="50184" idx="1"/>
          </p:cNvCxnSpPr>
          <p:nvPr/>
        </p:nvCxnSpPr>
        <p:spPr bwMode="auto">
          <a:xfrm>
            <a:off x="2893230" y="3659833"/>
            <a:ext cx="392057" cy="0"/>
          </a:xfrm>
          <a:prstGeom prst="straightConnector1">
            <a:avLst/>
          </a:prstGeom>
          <a:noFill/>
          <a:ln w="9525">
            <a:solidFill>
              <a:schemeClr val="tx1"/>
            </a:solidFill>
            <a:miter lim="800000"/>
            <a:headEnd/>
            <a:tailEnd type="triangle" w="med" len="med"/>
          </a:ln>
        </p:spPr>
      </p:cxnSp>
      <p:sp>
        <p:nvSpPr>
          <p:cNvPr id="50184" name="Text Box 52"/>
          <p:cNvSpPr txBox="1">
            <a:spLocks noChangeArrowheads="1"/>
          </p:cNvSpPr>
          <p:nvPr/>
        </p:nvSpPr>
        <p:spPr bwMode="auto">
          <a:xfrm>
            <a:off x="3285287"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0185" name="AutoShape 53"/>
          <p:cNvCxnSpPr>
            <a:cxnSpLocks noChangeShapeType="1"/>
            <a:stCxn id="50184" idx="3"/>
            <a:endCxn id="50186" idx="1"/>
          </p:cNvCxnSpPr>
          <p:nvPr/>
        </p:nvCxnSpPr>
        <p:spPr bwMode="auto">
          <a:xfrm>
            <a:off x="3663917" y="3659833"/>
            <a:ext cx="289708" cy="0"/>
          </a:xfrm>
          <a:prstGeom prst="straightConnector1">
            <a:avLst/>
          </a:prstGeom>
          <a:noFill/>
          <a:ln w="9525">
            <a:solidFill>
              <a:schemeClr val="tx1"/>
            </a:solidFill>
            <a:miter lim="800000"/>
            <a:headEnd/>
            <a:tailEnd type="triangle" w="med" len="med"/>
          </a:ln>
        </p:spPr>
      </p:cxnSp>
      <p:sp>
        <p:nvSpPr>
          <p:cNvPr id="50186" name="Text Box 55"/>
          <p:cNvSpPr txBox="1">
            <a:spLocks noChangeArrowheads="1"/>
          </p:cNvSpPr>
          <p:nvPr/>
        </p:nvSpPr>
        <p:spPr bwMode="auto">
          <a:xfrm>
            <a:off x="3953625" y="34290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187" name="AutoShape 56"/>
          <p:cNvCxnSpPr>
            <a:cxnSpLocks noChangeShapeType="1"/>
            <a:stCxn id="50186" idx="3"/>
            <a:endCxn id="50188" idx="1"/>
          </p:cNvCxnSpPr>
          <p:nvPr/>
        </p:nvCxnSpPr>
        <p:spPr bwMode="auto">
          <a:xfrm>
            <a:off x="4332255" y="3659833"/>
            <a:ext cx="107983" cy="149"/>
          </a:xfrm>
          <a:prstGeom prst="straightConnector1">
            <a:avLst/>
          </a:prstGeom>
          <a:noFill/>
          <a:ln w="9525">
            <a:solidFill>
              <a:schemeClr val="tx1"/>
            </a:solidFill>
            <a:miter lim="800000"/>
            <a:headEnd/>
            <a:tailEnd type="triangle" w="med" len="med"/>
          </a:ln>
        </p:spPr>
      </p:cxnSp>
      <p:sp>
        <p:nvSpPr>
          <p:cNvPr id="50188" name="Text Box 58"/>
          <p:cNvSpPr txBox="1">
            <a:spLocks noChangeArrowheads="1"/>
          </p:cNvSpPr>
          <p:nvPr/>
        </p:nvSpPr>
        <p:spPr bwMode="auto">
          <a:xfrm>
            <a:off x="4440238" y="3429000"/>
            <a:ext cx="574675" cy="461963"/>
          </a:xfrm>
          <a:prstGeom prst="rect">
            <a:avLst/>
          </a:prstGeom>
          <a:noFill/>
          <a:ln w="9525">
            <a:solidFill>
              <a:schemeClr val="tx1"/>
            </a:solidFill>
            <a:miter lim="800000"/>
            <a:headEnd/>
            <a:tailEnd/>
          </a:ln>
        </p:spPr>
        <p:txBody>
          <a:bodyPr wrap="none">
            <a:spAutoFit/>
          </a:bodyPr>
          <a:lstStyle/>
          <a:p>
            <a:r>
              <a:rPr lang="en-US" dirty="0">
                <a:solidFill>
                  <a:schemeClr val="tx1"/>
                </a:solidFill>
              </a:rPr>
              <a:t>41</a:t>
            </a:r>
          </a:p>
        </p:txBody>
      </p:sp>
      <p:cxnSp>
        <p:nvCxnSpPr>
          <p:cNvPr id="50189" name="AutoShape 59"/>
          <p:cNvCxnSpPr>
            <a:cxnSpLocks noChangeShapeType="1"/>
            <a:stCxn id="50188" idx="3"/>
            <a:endCxn id="50190" idx="1"/>
          </p:cNvCxnSpPr>
          <p:nvPr/>
        </p:nvCxnSpPr>
        <p:spPr bwMode="auto">
          <a:xfrm>
            <a:off x="5014913" y="3659188"/>
            <a:ext cx="187325" cy="1587"/>
          </a:xfrm>
          <a:prstGeom prst="straightConnector1">
            <a:avLst/>
          </a:prstGeom>
          <a:noFill/>
          <a:ln w="9525">
            <a:solidFill>
              <a:schemeClr val="tx1"/>
            </a:solidFill>
            <a:miter lim="800000"/>
            <a:headEnd/>
            <a:tailEnd type="triangle" w="med" len="med"/>
          </a:ln>
        </p:spPr>
      </p:cxnSp>
      <p:sp>
        <p:nvSpPr>
          <p:cNvPr id="50190" name="Text Box 61"/>
          <p:cNvSpPr txBox="1">
            <a:spLocks noChangeArrowheads="1"/>
          </p:cNvSpPr>
          <p:nvPr/>
        </p:nvSpPr>
        <p:spPr bwMode="auto">
          <a:xfrm>
            <a:off x="5202238" y="34290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0191" name="AutoShape 62"/>
          <p:cNvCxnSpPr>
            <a:cxnSpLocks noChangeShapeType="1"/>
            <a:stCxn id="50190" idx="3"/>
            <a:endCxn id="50192" idx="1"/>
          </p:cNvCxnSpPr>
          <p:nvPr/>
        </p:nvCxnSpPr>
        <p:spPr bwMode="auto">
          <a:xfrm flipV="1">
            <a:off x="5776913" y="3659833"/>
            <a:ext cx="263525" cy="149"/>
          </a:xfrm>
          <a:prstGeom prst="straightConnector1">
            <a:avLst/>
          </a:prstGeom>
          <a:noFill/>
          <a:ln w="9525">
            <a:solidFill>
              <a:schemeClr val="tx1"/>
            </a:solidFill>
            <a:miter lim="800000"/>
            <a:headEnd/>
            <a:tailEnd type="triangle" w="med" len="med"/>
          </a:ln>
        </p:spPr>
      </p:cxnSp>
      <p:sp>
        <p:nvSpPr>
          <p:cNvPr id="50192" name="Text Box 64"/>
          <p:cNvSpPr txBox="1">
            <a:spLocks noChangeArrowheads="1"/>
          </p:cNvSpPr>
          <p:nvPr/>
        </p:nvSpPr>
        <p:spPr bwMode="auto">
          <a:xfrm>
            <a:off x="6040438" y="34290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0193" name="AutoShape 65"/>
          <p:cNvCxnSpPr>
            <a:cxnSpLocks noChangeShapeType="1"/>
            <a:stCxn id="50192" idx="3"/>
            <a:endCxn id="50180" idx="1"/>
          </p:cNvCxnSpPr>
          <p:nvPr/>
        </p:nvCxnSpPr>
        <p:spPr bwMode="auto">
          <a:xfrm>
            <a:off x="6613031" y="3659833"/>
            <a:ext cx="265607" cy="0"/>
          </a:xfrm>
          <a:prstGeom prst="straightConnector1">
            <a:avLst/>
          </a:prstGeom>
          <a:noFill/>
          <a:ln w="9525">
            <a:solidFill>
              <a:schemeClr val="tx1"/>
            </a:solidFill>
            <a:miter lim="800000"/>
            <a:headEnd/>
            <a:tailEnd type="triangle" w="med" len="med"/>
          </a:ln>
        </p:spPr>
      </p:cxnSp>
      <p:sp>
        <p:nvSpPr>
          <p:cNvPr id="50194" name="Text Box 67"/>
          <p:cNvSpPr txBox="1">
            <a:spLocks noChangeArrowheads="1"/>
          </p:cNvSpPr>
          <p:nvPr/>
        </p:nvSpPr>
        <p:spPr bwMode="auto">
          <a:xfrm>
            <a:off x="2535238"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1</a:t>
            </a:r>
          </a:p>
        </p:txBody>
      </p:sp>
      <p:cxnSp>
        <p:nvCxnSpPr>
          <p:cNvPr id="50195" name="AutoShape 68"/>
          <p:cNvCxnSpPr>
            <a:cxnSpLocks noChangeShapeType="1"/>
            <a:stCxn id="50194" idx="3"/>
            <a:endCxn id="50196" idx="1"/>
          </p:cNvCxnSpPr>
          <p:nvPr/>
        </p:nvCxnSpPr>
        <p:spPr bwMode="auto">
          <a:xfrm>
            <a:off x="2913868" y="4193233"/>
            <a:ext cx="392057" cy="0"/>
          </a:xfrm>
          <a:prstGeom prst="straightConnector1">
            <a:avLst/>
          </a:prstGeom>
          <a:noFill/>
          <a:ln w="9525">
            <a:solidFill>
              <a:schemeClr val="tx1"/>
            </a:solidFill>
            <a:miter lim="800000"/>
            <a:headEnd/>
            <a:tailEnd type="triangle" w="med" len="med"/>
          </a:ln>
        </p:spPr>
      </p:cxnSp>
      <p:sp>
        <p:nvSpPr>
          <p:cNvPr id="50196" name="Text Box 70"/>
          <p:cNvSpPr txBox="1">
            <a:spLocks noChangeArrowheads="1"/>
          </p:cNvSpPr>
          <p:nvPr/>
        </p:nvSpPr>
        <p:spPr bwMode="auto">
          <a:xfrm>
            <a:off x="33059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197" name="AutoShape 71"/>
          <p:cNvCxnSpPr>
            <a:cxnSpLocks noChangeShapeType="1"/>
            <a:stCxn id="50196" idx="3"/>
            <a:endCxn id="50198" idx="1"/>
          </p:cNvCxnSpPr>
          <p:nvPr/>
        </p:nvCxnSpPr>
        <p:spPr bwMode="auto">
          <a:xfrm>
            <a:off x="3684555" y="4193233"/>
            <a:ext cx="269070" cy="0"/>
          </a:xfrm>
          <a:prstGeom prst="straightConnector1">
            <a:avLst/>
          </a:prstGeom>
          <a:noFill/>
          <a:ln w="9525">
            <a:solidFill>
              <a:schemeClr val="tx1"/>
            </a:solidFill>
            <a:miter lim="800000"/>
            <a:headEnd/>
            <a:tailEnd type="triangle" w="med" len="med"/>
          </a:ln>
        </p:spPr>
      </p:cxnSp>
      <p:sp>
        <p:nvSpPr>
          <p:cNvPr id="50198" name="Text Box 73"/>
          <p:cNvSpPr txBox="1">
            <a:spLocks noChangeArrowheads="1"/>
          </p:cNvSpPr>
          <p:nvPr/>
        </p:nvSpPr>
        <p:spPr bwMode="auto">
          <a:xfrm>
            <a:off x="3953625" y="39624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0199" name="AutoShape 74"/>
          <p:cNvCxnSpPr>
            <a:cxnSpLocks noChangeShapeType="1"/>
            <a:stCxn id="50198" idx="3"/>
            <a:endCxn id="50200" idx="1"/>
          </p:cNvCxnSpPr>
          <p:nvPr/>
        </p:nvCxnSpPr>
        <p:spPr bwMode="auto">
          <a:xfrm>
            <a:off x="4332255" y="4193233"/>
            <a:ext cx="128620" cy="149"/>
          </a:xfrm>
          <a:prstGeom prst="straightConnector1">
            <a:avLst/>
          </a:prstGeom>
          <a:noFill/>
          <a:ln w="9525">
            <a:solidFill>
              <a:schemeClr val="tx1"/>
            </a:solidFill>
            <a:miter lim="800000"/>
            <a:headEnd/>
            <a:tailEnd type="triangle" w="med" len="med"/>
          </a:ln>
        </p:spPr>
      </p:cxnSp>
      <p:sp>
        <p:nvSpPr>
          <p:cNvPr id="50200" name="Text Box 76"/>
          <p:cNvSpPr txBox="1">
            <a:spLocks noChangeArrowheads="1"/>
          </p:cNvSpPr>
          <p:nvPr/>
        </p:nvSpPr>
        <p:spPr bwMode="auto">
          <a:xfrm>
            <a:off x="4460875" y="3962400"/>
            <a:ext cx="379413" cy="461963"/>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0201" name="AutoShape 77"/>
          <p:cNvCxnSpPr>
            <a:cxnSpLocks noChangeShapeType="1"/>
            <a:stCxn id="50200" idx="3"/>
            <a:endCxn id="50202" idx="1"/>
          </p:cNvCxnSpPr>
          <p:nvPr/>
        </p:nvCxnSpPr>
        <p:spPr bwMode="auto">
          <a:xfrm>
            <a:off x="4840288" y="4192588"/>
            <a:ext cx="227012" cy="1587"/>
          </a:xfrm>
          <a:prstGeom prst="straightConnector1">
            <a:avLst/>
          </a:prstGeom>
          <a:noFill/>
          <a:ln w="9525">
            <a:solidFill>
              <a:schemeClr val="tx1"/>
            </a:solidFill>
            <a:miter lim="800000"/>
            <a:headEnd/>
            <a:tailEnd type="triangle" w="med" len="med"/>
          </a:ln>
        </p:spPr>
      </p:cxnSp>
      <p:sp>
        <p:nvSpPr>
          <p:cNvPr id="50202" name="Text Box 79"/>
          <p:cNvSpPr txBox="1">
            <a:spLocks noChangeArrowheads="1"/>
          </p:cNvSpPr>
          <p:nvPr/>
        </p:nvSpPr>
        <p:spPr bwMode="auto">
          <a:xfrm>
            <a:off x="5067300" y="3962400"/>
            <a:ext cx="574675" cy="461963"/>
          </a:xfrm>
          <a:prstGeom prst="rect">
            <a:avLst/>
          </a:prstGeom>
          <a:noFill/>
          <a:ln w="9525">
            <a:solidFill>
              <a:schemeClr val="tx1"/>
            </a:solidFill>
            <a:miter lim="800000"/>
            <a:headEnd/>
            <a:tailEnd/>
          </a:ln>
        </p:spPr>
        <p:txBody>
          <a:bodyPr wrap="none">
            <a:spAutoFit/>
          </a:bodyPr>
          <a:lstStyle/>
          <a:p>
            <a:r>
              <a:rPr lang="en-US">
                <a:solidFill>
                  <a:schemeClr val="tx1"/>
                </a:solidFill>
              </a:rPr>
              <a:t>11</a:t>
            </a:r>
          </a:p>
        </p:txBody>
      </p:sp>
      <p:cxnSp>
        <p:nvCxnSpPr>
          <p:cNvPr id="50203" name="AutoShape 80"/>
          <p:cNvCxnSpPr>
            <a:cxnSpLocks noChangeShapeType="1"/>
            <a:stCxn id="50202" idx="3"/>
            <a:endCxn id="50204" idx="1"/>
          </p:cNvCxnSpPr>
          <p:nvPr/>
        </p:nvCxnSpPr>
        <p:spPr bwMode="auto">
          <a:xfrm>
            <a:off x="5641975" y="4192588"/>
            <a:ext cx="185738" cy="3175"/>
          </a:xfrm>
          <a:prstGeom prst="straightConnector1">
            <a:avLst/>
          </a:prstGeom>
          <a:noFill/>
          <a:ln w="9525">
            <a:solidFill>
              <a:schemeClr val="tx1"/>
            </a:solidFill>
            <a:miter lim="800000"/>
            <a:headEnd/>
            <a:tailEnd type="triangle" w="med" len="med"/>
          </a:ln>
        </p:spPr>
      </p:cxnSp>
      <p:sp>
        <p:nvSpPr>
          <p:cNvPr id="50204" name="Text Box 82"/>
          <p:cNvSpPr txBox="1">
            <a:spLocks noChangeArrowheads="1"/>
          </p:cNvSpPr>
          <p:nvPr/>
        </p:nvSpPr>
        <p:spPr bwMode="auto">
          <a:xfrm>
            <a:off x="5827713" y="3962400"/>
            <a:ext cx="588962" cy="466725"/>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0205" name="AutoShape 83"/>
          <p:cNvCxnSpPr>
            <a:cxnSpLocks noChangeShapeType="1"/>
            <a:stCxn id="50204" idx="3"/>
            <a:endCxn id="50206" idx="1"/>
          </p:cNvCxnSpPr>
          <p:nvPr/>
        </p:nvCxnSpPr>
        <p:spPr bwMode="auto">
          <a:xfrm flipV="1">
            <a:off x="6416675" y="4193233"/>
            <a:ext cx="173038" cy="2530"/>
          </a:xfrm>
          <a:prstGeom prst="straightConnector1">
            <a:avLst/>
          </a:prstGeom>
          <a:noFill/>
          <a:ln w="9525">
            <a:solidFill>
              <a:schemeClr val="tx1"/>
            </a:solidFill>
            <a:miter lim="800000"/>
            <a:headEnd/>
            <a:tailEnd type="triangle" w="med" len="med"/>
          </a:ln>
        </p:spPr>
      </p:cxnSp>
      <p:sp>
        <p:nvSpPr>
          <p:cNvPr id="50206" name="Text Box 85"/>
          <p:cNvSpPr txBox="1">
            <a:spLocks noChangeArrowheads="1"/>
          </p:cNvSpPr>
          <p:nvPr/>
        </p:nvSpPr>
        <p:spPr bwMode="auto">
          <a:xfrm>
            <a:off x="6589713" y="3962400"/>
            <a:ext cx="572593" cy="461665"/>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0207" name="AutoShape 86"/>
          <p:cNvCxnSpPr>
            <a:cxnSpLocks noChangeShapeType="1"/>
            <a:stCxn id="50206" idx="3"/>
            <a:endCxn id="50181" idx="1"/>
          </p:cNvCxnSpPr>
          <p:nvPr/>
        </p:nvCxnSpPr>
        <p:spPr bwMode="auto">
          <a:xfrm>
            <a:off x="7162306" y="4193233"/>
            <a:ext cx="189407" cy="2530"/>
          </a:xfrm>
          <a:prstGeom prst="straightConnector1">
            <a:avLst/>
          </a:prstGeom>
          <a:noFill/>
          <a:ln w="9525">
            <a:solidFill>
              <a:schemeClr val="tx1"/>
            </a:solidFill>
            <a:miter lim="800000"/>
            <a:headEnd/>
            <a:tailEnd type="triangle" w="med" len="med"/>
          </a:ln>
        </p:spPr>
      </p:cxnSp>
      <p:sp>
        <p:nvSpPr>
          <p:cNvPr id="50208" name="Text Box 88"/>
          <p:cNvSpPr txBox="1">
            <a:spLocks noChangeArrowheads="1"/>
          </p:cNvSpPr>
          <p:nvPr/>
        </p:nvSpPr>
        <p:spPr bwMode="auto">
          <a:xfrm>
            <a:off x="7772400" y="3429000"/>
            <a:ext cx="1166813" cy="457200"/>
          </a:xfrm>
          <a:prstGeom prst="rect">
            <a:avLst/>
          </a:prstGeom>
          <a:noFill/>
          <a:ln w="9525">
            <a:noFill/>
            <a:miter lim="800000"/>
            <a:headEnd/>
            <a:tailEnd/>
          </a:ln>
        </p:spPr>
        <p:txBody>
          <a:bodyPr wrap="none">
            <a:spAutoFit/>
          </a:bodyPr>
          <a:lstStyle/>
          <a:p>
            <a:r>
              <a:rPr lang="en-US" b="1" i="1"/>
              <a:t>Brutus</a:t>
            </a:r>
          </a:p>
        </p:txBody>
      </p:sp>
      <p:sp>
        <p:nvSpPr>
          <p:cNvPr id="50209" name="Text Box 89"/>
          <p:cNvSpPr txBox="1">
            <a:spLocks noChangeArrowheads="1"/>
          </p:cNvSpPr>
          <p:nvPr/>
        </p:nvSpPr>
        <p:spPr bwMode="auto">
          <a:xfrm>
            <a:off x="7848600" y="3962400"/>
            <a:ext cx="1203325" cy="457200"/>
          </a:xfrm>
          <a:prstGeom prst="rect">
            <a:avLst/>
          </a:prstGeom>
          <a:noFill/>
          <a:ln w="9525">
            <a:noFill/>
            <a:miter lim="800000"/>
            <a:headEnd/>
            <a:tailEnd/>
          </a:ln>
        </p:spPr>
        <p:txBody>
          <a:bodyPr wrap="none">
            <a:spAutoFit/>
          </a:bodyPr>
          <a:lstStyle/>
          <a:p>
            <a:r>
              <a:rPr lang="en-US" b="1" i="1"/>
              <a:t>Caesar</a:t>
            </a:r>
          </a:p>
        </p:txBody>
      </p:sp>
      <p:sp>
        <p:nvSpPr>
          <p:cNvPr id="50210" name="AutoShape 90"/>
          <p:cNvSpPr>
            <a:spLocks noChangeArrowheads="1"/>
          </p:cNvSpPr>
          <p:nvPr/>
        </p:nvSpPr>
        <p:spPr bwMode="auto">
          <a:xfrm rot="10800000">
            <a:off x="1462088" y="3714750"/>
            <a:ext cx="976312" cy="485775"/>
          </a:xfrm>
          <a:prstGeom prst="notchedRightArrow">
            <a:avLst>
              <a:gd name="adj1" fmla="val 50000"/>
              <a:gd name="adj2" fmla="val 50245"/>
            </a:avLst>
          </a:prstGeom>
          <a:solidFill>
            <a:srgbClr val="CC0000"/>
          </a:solidFill>
          <a:ln w="9525">
            <a:solidFill>
              <a:schemeClr val="tx1"/>
            </a:solidFill>
            <a:miter lim="800000"/>
            <a:headEnd/>
            <a:tailEnd/>
          </a:ln>
        </p:spPr>
        <p:txBody>
          <a:bodyPr wrap="none" anchor="ctr">
            <a:spAutoFit/>
          </a:bodyPr>
          <a:lstStyle/>
          <a:p>
            <a:endParaRPr lang="el-GR"/>
          </a:p>
        </p:txBody>
      </p:sp>
      <p:sp>
        <p:nvSpPr>
          <p:cNvPr id="50211" name="Text Box 91"/>
          <p:cNvSpPr txBox="1">
            <a:spLocks noChangeArrowheads="1"/>
          </p:cNvSpPr>
          <p:nvPr/>
        </p:nvSpPr>
        <p:spPr bwMode="auto">
          <a:xfrm>
            <a:off x="228600" y="3733800"/>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0212" name="AutoShape 93"/>
          <p:cNvCxnSpPr>
            <a:cxnSpLocks noChangeShapeType="1"/>
            <a:stCxn id="50211" idx="3"/>
          </p:cNvCxnSpPr>
          <p:nvPr/>
        </p:nvCxnSpPr>
        <p:spPr bwMode="auto">
          <a:xfrm>
            <a:off x="607230" y="3964633"/>
            <a:ext cx="269070" cy="2530"/>
          </a:xfrm>
          <a:prstGeom prst="straightConnector1">
            <a:avLst/>
          </a:prstGeom>
          <a:noFill/>
          <a:ln w="9525">
            <a:solidFill>
              <a:schemeClr val="tx1"/>
            </a:solidFill>
            <a:miter lim="800000"/>
            <a:headEnd/>
            <a:tailEnd type="triangle" w="med" len="med"/>
          </a:ln>
        </p:spPr>
      </p:cxnSp>
      <p:sp>
        <p:nvSpPr>
          <p:cNvPr id="50213" name="Text Box 94"/>
          <p:cNvSpPr txBox="1">
            <a:spLocks noChangeArrowheads="1"/>
          </p:cNvSpPr>
          <p:nvPr/>
        </p:nvSpPr>
        <p:spPr bwMode="auto">
          <a:xfrm>
            <a:off x="855663" y="3743325"/>
            <a:ext cx="378630" cy="461665"/>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sp>
        <p:nvSpPr>
          <p:cNvPr id="50214" name="Text Box 95"/>
          <p:cNvSpPr txBox="1">
            <a:spLocks noChangeArrowheads="1"/>
          </p:cNvSpPr>
          <p:nvPr/>
        </p:nvSpPr>
        <p:spPr bwMode="auto">
          <a:xfrm>
            <a:off x="381000" y="4800600"/>
            <a:ext cx="5887189" cy="461665"/>
          </a:xfrm>
          <a:prstGeom prst="rect">
            <a:avLst/>
          </a:prstGeom>
          <a:noFill/>
          <a:ln w="9525">
            <a:noFill/>
            <a:miter lim="800000"/>
            <a:headEnd/>
            <a:tailEnd/>
          </a:ln>
        </p:spPr>
        <p:txBody>
          <a:bodyPr wrap="none">
            <a:spAutoFit/>
          </a:bodyPr>
          <a:lstStyle/>
          <a:p>
            <a:r>
              <a:rPr lang="el-GR" dirty="0" smtClean="0">
                <a:solidFill>
                  <a:srgbClr val="A50021"/>
                </a:solidFill>
                <a:latin typeface="+mn-lt"/>
              </a:rPr>
              <a:t>Αν τα μήκη των λιστών είναι </a:t>
            </a:r>
            <a:r>
              <a:rPr lang="en-US" dirty="0" smtClean="0">
                <a:solidFill>
                  <a:srgbClr val="A50021"/>
                </a:solidFill>
                <a:latin typeface="+mn-lt"/>
              </a:rPr>
              <a:t>m </a:t>
            </a:r>
            <a:r>
              <a:rPr lang="el-GR" dirty="0" smtClean="0">
                <a:solidFill>
                  <a:srgbClr val="A50021"/>
                </a:solidFill>
                <a:latin typeface="+mn-lt"/>
              </a:rPr>
              <a:t>και </a:t>
            </a:r>
            <a:r>
              <a:rPr lang="en-US" dirty="0" smtClean="0">
                <a:solidFill>
                  <a:srgbClr val="A50021"/>
                </a:solidFill>
                <a:latin typeface="+mn-lt"/>
              </a:rPr>
              <a:t>n,  </a:t>
            </a:r>
            <a:r>
              <a:rPr lang="en-US" dirty="0">
                <a:solidFill>
                  <a:srgbClr val="A50021"/>
                </a:solidFill>
                <a:latin typeface="+mn-lt"/>
              </a:rPr>
              <a:t>O(</a:t>
            </a:r>
            <a:r>
              <a:rPr lang="en-US" i="1" dirty="0" err="1">
                <a:solidFill>
                  <a:srgbClr val="A50021"/>
                </a:solidFill>
                <a:latin typeface="+mn-lt"/>
              </a:rPr>
              <a:t>m+n</a:t>
            </a:r>
            <a:r>
              <a:rPr lang="en-US" dirty="0" smtClean="0">
                <a:solidFill>
                  <a:srgbClr val="A50021"/>
                </a:solidFill>
                <a:latin typeface="+mn-lt"/>
              </a:rPr>
              <a:t>)</a:t>
            </a:r>
            <a:endParaRPr lang="en-US" dirty="0">
              <a:solidFill>
                <a:srgbClr val="A50021"/>
              </a:solidFill>
              <a:latin typeface="+mn-lt"/>
            </a:endParaRPr>
          </a:p>
        </p:txBody>
      </p:sp>
      <p:sp>
        <p:nvSpPr>
          <p:cNvPr id="1264736" name="Text Box 96"/>
          <p:cNvSpPr txBox="1">
            <a:spLocks noChangeArrowheads="1"/>
          </p:cNvSpPr>
          <p:nvPr/>
        </p:nvSpPr>
        <p:spPr bwMode="auto">
          <a:xfrm>
            <a:off x="2286000" y="5791200"/>
            <a:ext cx="5788025" cy="830263"/>
          </a:xfrm>
          <a:prstGeom prst="rect">
            <a:avLst/>
          </a:prstGeom>
          <a:noFill/>
          <a:ln w="9525">
            <a:noFill/>
            <a:miter lim="800000"/>
            <a:headEnd/>
            <a:tailEnd/>
          </a:ln>
        </p:spPr>
        <p:txBody>
          <a:bodyPr wrap="none">
            <a:spAutoFit/>
          </a:bodyPr>
          <a:lstStyle/>
          <a:p>
            <a:r>
              <a:rPr lang="en-US"/>
              <a:t>Can we do better?</a:t>
            </a:r>
          </a:p>
          <a:p>
            <a:r>
              <a:rPr lang="en-US"/>
              <a:t>Yes (if index isn’t changing too fast).</a:t>
            </a:r>
          </a:p>
        </p:txBody>
      </p:sp>
      <p:sp>
        <p:nvSpPr>
          <p:cNvPr id="5021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0217" name="Slide Number Placeholder 40"/>
          <p:cNvSpPr>
            <a:spLocks noGrp="1"/>
          </p:cNvSpPr>
          <p:nvPr>
            <p:ph type="sldNum" sz="quarter" idx="12"/>
          </p:nvPr>
        </p:nvSpPr>
        <p:spPr bwMode="auto">
          <a:noFill/>
          <a:ln>
            <a:miter lim="800000"/>
            <a:headEnd/>
            <a:tailEnd/>
          </a:ln>
        </p:spPr>
        <p:txBody>
          <a:bodyPr/>
          <a:lstStyle/>
          <a:p>
            <a:fld id="{EA04ED0B-50E3-48A3-BC03-B0595931CB2D}" type="slidenum">
              <a:rPr lang="en-US"/>
              <a:pPr/>
              <a:t>53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647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4736"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z="3200" dirty="0" smtClean="0">
                <a:ea typeface="ＭＳ Ｐゴシック" pitchFamily="34" charset="-128"/>
              </a:rPr>
              <a:t>Επέκταση των λιστών με δείκτες παράλειψης</a:t>
            </a:r>
            <a:r>
              <a:rPr lang="en-US" sz="3200" dirty="0" smtClean="0">
                <a:ea typeface="ＭＳ Ｐゴシック" pitchFamily="34" charset="-128"/>
              </a:rPr>
              <a:t> </a:t>
            </a:r>
            <a:r>
              <a:rPr lang="en-US" sz="3200" dirty="0" smtClean="0">
                <a:solidFill>
                  <a:schemeClr val="folHlink"/>
                </a:solidFill>
                <a:ea typeface="ＭＳ Ｐゴシック" pitchFamily="34" charset="-128"/>
              </a:rPr>
              <a:t>skip pointers</a:t>
            </a:r>
            <a:r>
              <a:rPr lang="en-US" sz="3200" dirty="0" smtClean="0">
                <a:ea typeface="ＭＳ Ｐゴシック" pitchFamily="34" charset="-128"/>
              </a:rPr>
              <a:t> </a:t>
            </a:r>
            <a:r>
              <a:rPr lang="en-US" sz="2400" dirty="0" smtClean="0">
                <a:ea typeface="ＭＳ Ｐゴシック" pitchFamily="34" charset="-128"/>
              </a:rPr>
              <a:t>(</a:t>
            </a:r>
            <a:r>
              <a:rPr lang="el-GR" sz="2400" dirty="0" smtClean="0">
                <a:ea typeface="ＭＳ Ｐゴシック" pitchFamily="34" charset="-128"/>
              </a:rPr>
              <a:t>κατά την κατασκευή του ευρετηρίου</a:t>
            </a:r>
            <a:r>
              <a:rPr lang="en-US" sz="2400" dirty="0" smtClean="0">
                <a:ea typeface="ＭＳ Ｐゴシック" pitchFamily="34" charset="-128"/>
              </a:rPr>
              <a:t>)</a:t>
            </a:r>
          </a:p>
        </p:txBody>
      </p:sp>
      <p:sp>
        <p:nvSpPr>
          <p:cNvPr id="51203" name="Rectangle 75"/>
          <p:cNvSpPr>
            <a:spLocks noGrp="1" noChangeArrowheads="1"/>
          </p:cNvSpPr>
          <p:nvPr>
            <p:ph idx="1"/>
          </p:nvPr>
        </p:nvSpPr>
        <p:spPr>
          <a:xfrm>
            <a:off x="457200" y="4038600"/>
            <a:ext cx="8229600" cy="2514600"/>
          </a:xfrm>
        </p:spPr>
        <p:txBody>
          <a:bodyPr/>
          <a:lstStyle/>
          <a:p>
            <a:pPr eaLnBrk="1" hangingPunct="1"/>
            <a:r>
              <a:rPr lang="el-GR" dirty="0" smtClean="0">
                <a:ea typeface="ＭＳ Ｐゴシック" pitchFamily="34" charset="-128"/>
              </a:rPr>
              <a:t>Γιατί</a:t>
            </a:r>
            <a:r>
              <a:rPr lang="en-US" dirty="0" smtClean="0">
                <a:ea typeface="ＭＳ Ｐゴシック" pitchFamily="34" charset="-128"/>
              </a:rPr>
              <a:t>?</a:t>
            </a:r>
          </a:p>
          <a:p>
            <a:pPr eaLnBrk="1" hangingPunct="1"/>
            <a:r>
              <a:rPr lang="el-GR" u="sng" dirty="0" smtClean="0">
                <a:ea typeface="ＭＳ Ｐゴシック" pitchFamily="34" charset="-128"/>
              </a:rPr>
              <a:t>Για να αποφύγουμε (</a:t>
            </a:r>
            <a:r>
              <a:rPr lang="en-US" u="sng" dirty="0" smtClean="0">
                <a:ea typeface="ＭＳ Ｐゴシック" pitchFamily="34" charset="-128"/>
              </a:rPr>
              <a:t>skip</a:t>
            </a:r>
            <a:r>
              <a:rPr lang="el-GR" u="sng" dirty="0" smtClean="0">
                <a:ea typeface="ＭＳ Ｐゴシック" pitchFamily="34" charset="-128"/>
              </a:rPr>
              <a:t>) καταχωρήσεις που δεν θα εμφανιστούν στο αποτέλεσμα της αναζήτησης</a:t>
            </a:r>
            <a:r>
              <a:rPr lang="en-US" u="sng" dirty="0" smtClean="0">
                <a:ea typeface="ＭＳ Ｐゴシック" pitchFamily="34" charset="-128"/>
              </a:rPr>
              <a:t>.</a:t>
            </a:r>
          </a:p>
          <a:p>
            <a:pPr eaLnBrk="1" hangingPunct="1"/>
            <a:r>
              <a:rPr lang="el-GR" dirty="0" smtClean="0">
                <a:ea typeface="ＭＳ Ｐゴシック" pitchFamily="34" charset="-128"/>
              </a:rPr>
              <a:t>Πως</a:t>
            </a:r>
            <a:r>
              <a:rPr lang="en-US" dirty="0" smtClean="0">
                <a:ea typeface="ＭＳ Ｐゴシック" pitchFamily="34" charset="-128"/>
              </a:rPr>
              <a:t>?</a:t>
            </a:r>
          </a:p>
          <a:p>
            <a:pPr eaLnBrk="1" hangingPunct="1"/>
            <a:r>
              <a:rPr lang="el-GR" dirty="0" smtClean="0">
                <a:ea typeface="ＭＳ Ｐゴシック" pitchFamily="34" charset="-128"/>
              </a:rPr>
              <a:t>Που να τοποθετήσουμε αυτούς τους δείκτες</a:t>
            </a:r>
            <a:r>
              <a:rPr lang="en-US" dirty="0" smtClean="0">
                <a:ea typeface="ＭＳ Ｐゴシック" pitchFamily="34" charset="-128"/>
              </a:rPr>
              <a:t>?</a:t>
            </a:r>
          </a:p>
        </p:txBody>
      </p:sp>
      <p:grpSp>
        <p:nvGrpSpPr>
          <p:cNvPr id="2" name="Group 68"/>
          <p:cNvGrpSpPr>
            <a:grpSpLocks/>
          </p:cNvGrpSpPr>
          <p:nvPr/>
        </p:nvGrpSpPr>
        <p:grpSpPr bwMode="auto">
          <a:xfrm>
            <a:off x="1447800" y="2055813"/>
            <a:ext cx="5133975" cy="468312"/>
            <a:chOff x="912" y="1295"/>
            <a:chExt cx="3234" cy="295"/>
          </a:xfrm>
        </p:grpSpPr>
        <p:sp>
          <p:nvSpPr>
            <p:cNvPr id="51236" name="Text Box 18"/>
            <p:cNvSpPr txBox="1">
              <a:spLocks noChangeArrowheads="1"/>
            </p:cNvSpPr>
            <p:nvPr/>
          </p:nvSpPr>
          <p:spPr bwMode="auto">
            <a:xfrm>
              <a:off x="3661" y="1296"/>
              <a:ext cx="485" cy="294"/>
            </a:xfrm>
            <a:prstGeom prst="rect">
              <a:avLst/>
            </a:prstGeom>
            <a:noFill/>
            <a:ln w="9525">
              <a:solidFill>
                <a:schemeClr val="tx1"/>
              </a:solidFill>
              <a:miter lim="800000"/>
              <a:headEnd/>
              <a:tailEnd/>
            </a:ln>
          </p:spPr>
          <p:txBody>
            <a:bodyPr wrap="none">
              <a:spAutoFit/>
            </a:bodyPr>
            <a:lstStyle/>
            <a:p>
              <a:r>
                <a:rPr lang="en-US">
                  <a:solidFill>
                    <a:schemeClr val="tx1"/>
                  </a:solidFill>
                </a:rPr>
                <a:t>128</a:t>
              </a:r>
            </a:p>
          </p:txBody>
        </p:sp>
        <p:grpSp>
          <p:nvGrpSpPr>
            <p:cNvPr id="3" name="Group 19"/>
            <p:cNvGrpSpPr>
              <a:grpSpLocks/>
            </p:cNvGrpSpPr>
            <p:nvPr/>
          </p:nvGrpSpPr>
          <p:grpSpPr bwMode="auto">
            <a:xfrm>
              <a:off x="912" y="1296"/>
              <a:ext cx="408" cy="294"/>
              <a:chOff x="1584" y="3162"/>
              <a:chExt cx="408" cy="294"/>
            </a:xfrm>
          </p:grpSpPr>
          <p:sp>
            <p:nvSpPr>
              <p:cNvPr id="51256" name="Text Box 20"/>
              <p:cNvSpPr txBox="1">
                <a:spLocks noChangeArrowheads="1"/>
              </p:cNvSpPr>
              <p:nvPr/>
            </p:nvSpPr>
            <p:spPr bwMode="auto">
              <a:xfrm>
                <a:off x="1584"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57" name="AutoShape 21"/>
              <p:cNvCxnSpPr>
                <a:cxnSpLocks noChangeShapeType="1"/>
                <a:stCxn id="51256" idx="3"/>
                <a:endCxn id="51254" idx="1"/>
              </p:cNvCxnSpPr>
              <p:nvPr/>
            </p:nvCxnSpPr>
            <p:spPr bwMode="auto">
              <a:xfrm>
                <a:off x="1813" y="3309"/>
                <a:ext cx="179" cy="0"/>
              </a:xfrm>
              <a:prstGeom prst="straightConnector1">
                <a:avLst/>
              </a:prstGeom>
              <a:noFill/>
              <a:ln w="9525">
                <a:solidFill>
                  <a:schemeClr val="tx1"/>
                </a:solidFill>
                <a:miter lim="800000"/>
                <a:headEnd/>
                <a:tailEnd type="triangle" w="med" len="med"/>
              </a:ln>
            </p:spPr>
          </p:cxnSp>
        </p:grpSp>
        <p:grpSp>
          <p:nvGrpSpPr>
            <p:cNvPr id="4" name="Group 22"/>
            <p:cNvGrpSpPr>
              <a:grpSpLocks/>
            </p:cNvGrpSpPr>
            <p:nvPr/>
          </p:nvGrpSpPr>
          <p:grpSpPr bwMode="auto">
            <a:xfrm>
              <a:off x="1320" y="1296"/>
              <a:ext cx="421" cy="294"/>
              <a:chOff x="1992" y="3162"/>
              <a:chExt cx="421" cy="294"/>
            </a:xfrm>
          </p:grpSpPr>
          <p:sp>
            <p:nvSpPr>
              <p:cNvPr id="51254" name="Text Box 23"/>
              <p:cNvSpPr txBox="1">
                <a:spLocks noChangeArrowheads="1"/>
              </p:cNvSpPr>
              <p:nvPr/>
            </p:nvSpPr>
            <p:spPr bwMode="auto">
              <a:xfrm>
                <a:off x="1992"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4</a:t>
                </a:r>
              </a:p>
            </p:txBody>
          </p:sp>
          <p:cxnSp>
            <p:nvCxnSpPr>
              <p:cNvPr id="51255" name="AutoShape 24"/>
              <p:cNvCxnSpPr>
                <a:cxnSpLocks noChangeShapeType="1"/>
                <a:stCxn id="51254" idx="3"/>
                <a:endCxn id="51252" idx="1"/>
              </p:cNvCxnSpPr>
              <p:nvPr/>
            </p:nvCxnSpPr>
            <p:spPr bwMode="auto">
              <a:xfrm>
                <a:off x="2221" y="3309"/>
                <a:ext cx="192" cy="0"/>
              </a:xfrm>
              <a:prstGeom prst="straightConnector1">
                <a:avLst/>
              </a:prstGeom>
              <a:noFill/>
              <a:ln w="9525">
                <a:solidFill>
                  <a:schemeClr val="tx1"/>
                </a:solidFill>
                <a:miter lim="800000"/>
                <a:headEnd/>
                <a:tailEnd type="triangle" w="med" len="med"/>
              </a:ln>
            </p:spPr>
          </p:cxnSp>
        </p:grpSp>
        <p:grpSp>
          <p:nvGrpSpPr>
            <p:cNvPr id="5" name="Group 25"/>
            <p:cNvGrpSpPr>
              <a:grpSpLocks/>
            </p:cNvGrpSpPr>
            <p:nvPr/>
          </p:nvGrpSpPr>
          <p:grpSpPr bwMode="auto">
            <a:xfrm>
              <a:off x="1741" y="1296"/>
              <a:ext cx="384" cy="294"/>
              <a:chOff x="2413" y="3162"/>
              <a:chExt cx="384" cy="294"/>
            </a:xfrm>
          </p:grpSpPr>
          <p:sp>
            <p:nvSpPr>
              <p:cNvPr id="51252" name="Text Box 26"/>
              <p:cNvSpPr txBox="1">
                <a:spLocks noChangeArrowheads="1"/>
              </p:cNvSpPr>
              <p:nvPr/>
            </p:nvSpPr>
            <p:spPr bwMode="auto">
              <a:xfrm>
                <a:off x="2413" y="3162"/>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53" name="AutoShape 27"/>
              <p:cNvCxnSpPr>
                <a:cxnSpLocks noChangeShapeType="1"/>
                <a:stCxn id="51252" idx="3"/>
                <a:endCxn id="51250" idx="1"/>
              </p:cNvCxnSpPr>
              <p:nvPr/>
            </p:nvCxnSpPr>
            <p:spPr bwMode="auto">
              <a:xfrm flipV="1">
                <a:off x="2656" y="3307"/>
                <a:ext cx="141" cy="2"/>
              </a:xfrm>
              <a:prstGeom prst="straightConnector1">
                <a:avLst/>
              </a:prstGeom>
              <a:noFill/>
              <a:ln w="9525">
                <a:solidFill>
                  <a:schemeClr val="tx1"/>
                </a:solidFill>
                <a:miter lim="800000"/>
                <a:headEnd/>
                <a:tailEnd type="triangle" w="med" len="med"/>
              </a:ln>
            </p:spPr>
          </p:cxnSp>
        </p:grpSp>
        <p:grpSp>
          <p:nvGrpSpPr>
            <p:cNvPr id="6" name="Group 28"/>
            <p:cNvGrpSpPr>
              <a:grpSpLocks/>
            </p:cNvGrpSpPr>
            <p:nvPr/>
          </p:nvGrpSpPr>
          <p:grpSpPr bwMode="auto">
            <a:xfrm>
              <a:off x="2125" y="1296"/>
              <a:ext cx="480" cy="291"/>
              <a:chOff x="2797" y="3162"/>
              <a:chExt cx="480" cy="291"/>
            </a:xfrm>
          </p:grpSpPr>
          <p:sp>
            <p:nvSpPr>
              <p:cNvPr id="51250" name="Text Box 29"/>
              <p:cNvSpPr txBox="1">
                <a:spLocks noChangeArrowheads="1"/>
              </p:cNvSpPr>
              <p:nvPr/>
            </p:nvSpPr>
            <p:spPr bwMode="auto">
              <a:xfrm>
                <a:off x="279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41</a:t>
                </a:r>
              </a:p>
            </p:txBody>
          </p:sp>
          <p:cxnSp>
            <p:nvCxnSpPr>
              <p:cNvPr id="51251" name="AutoShape 30"/>
              <p:cNvCxnSpPr>
                <a:cxnSpLocks noChangeShapeType="1"/>
                <a:stCxn id="51250" idx="3"/>
                <a:endCxn id="51248" idx="1"/>
              </p:cNvCxnSpPr>
              <p:nvPr/>
            </p:nvCxnSpPr>
            <p:spPr bwMode="auto">
              <a:xfrm>
                <a:off x="3159" y="3307"/>
                <a:ext cx="118" cy="1"/>
              </a:xfrm>
              <a:prstGeom prst="straightConnector1">
                <a:avLst/>
              </a:prstGeom>
              <a:noFill/>
              <a:ln w="9525">
                <a:solidFill>
                  <a:schemeClr val="tx1"/>
                </a:solidFill>
                <a:miter lim="800000"/>
                <a:headEnd/>
                <a:tailEnd type="triangle" w="med" len="med"/>
              </a:ln>
            </p:spPr>
          </p:cxnSp>
        </p:grpSp>
        <p:grpSp>
          <p:nvGrpSpPr>
            <p:cNvPr id="7" name="Group 31"/>
            <p:cNvGrpSpPr>
              <a:grpSpLocks/>
            </p:cNvGrpSpPr>
            <p:nvPr/>
          </p:nvGrpSpPr>
          <p:grpSpPr bwMode="auto">
            <a:xfrm>
              <a:off x="2605" y="1296"/>
              <a:ext cx="528" cy="291"/>
              <a:chOff x="3277" y="3162"/>
              <a:chExt cx="528" cy="291"/>
            </a:xfrm>
          </p:grpSpPr>
          <p:sp>
            <p:nvSpPr>
              <p:cNvPr id="51248" name="Text Box 32"/>
              <p:cNvSpPr txBox="1">
                <a:spLocks noChangeArrowheads="1"/>
              </p:cNvSpPr>
              <p:nvPr/>
            </p:nvSpPr>
            <p:spPr bwMode="auto">
              <a:xfrm>
                <a:off x="3277" y="3162"/>
                <a:ext cx="362" cy="291"/>
              </a:xfrm>
              <a:prstGeom prst="rect">
                <a:avLst/>
              </a:prstGeom>
              <a:noFill/>
              <a:ln w="9525">
                <a:solidFill>
                  <a:schemeClr val="tx1"/>
                </a:solidFill>
                <a:miter lim="800000"/>
                <a:headEnd/>
                <a:tailEnd/>
              </a:ln>
            </p:spPr>
            <p:txBody>
              <a:bodyPr wrap="none">
                <a:spAutoFit/>
              </a:bodyPr>
              <a:lstStyle/>
              <a:p>
                <a:r>
                  <a:rPr lang="en-US">
                    <a:solidFill>
                      <a:schemeClr val="tx1"/>
                    </a:solidFill>
                  </a:rPr>
                  <a:t>48</a:t>
                </a:r>
              </a:p>
            </p:txBody>
          </p:sp>
          <p:cxnSp>
            <p:nvCxnSpPr>
              <p:cNvPr id="51249" name="AutoShape 33"/>
              <p:cNvCxnSpPr>
                <a:cxnSpLocks noChangeShapeType="1"/>
                <a:stCxn id="51248" idx="3"/>
                <a:endCxn id="51246" idx="1"/>
              </p:cNvCxnSpPr>
              <p:nvPr/>
            </p:nvCxnSpPr>
            <p:spPr bwMode="auto">
              <a:xfrm>
                <a:off x="3639" y="3307"/>
                <a:ext cx="166" cy="2"/>
              </a:xfrm>
              <a:prstGeom prst="straightConnector1">
                <a:avLst/>
              </a:prstGeom>
              <a:noFill/>
              <a:ln w="9525">
                <a:solidFill>
                  <a:schemeClr val="tx1"/>
                </a:solidFill>
                <a:miter lim="800000"/>
                <a:headEnd/>
                <a:tailEnd type="triangle" w="med" len="med"/>
              </a:ln>
            </p:spPr>
          </p:cxnSp>
        </p:grpSp>
        <p:grpSp>
          <p:nvGrpSpPr>
            <p:cNvPr id="8" name="Group 34"/>
            <p:cNvGrpSpPr>
              <a:grpSpLocks/>
            </p:cNvGrpSpPr>
            <p:nvPr/>
          </p:nvGrpSpPr>
          <p:grpSpPr bwMode="auto">
            <a:xfrm>
              <a:off x="3133" y="1296"/>
              <a:ext cx="528" cy="294"/>
              <a:chOff x="3805" y="3162"/>
              <a:chExt cx="528" cy="294"/>
            </a:xfrm>
          </p:grpSpPr>
          <p:sp>
            <p:nvSpPr>
              <p:cNvPr id="51246" name="Text Box 35"/>
              <p:cNvSpPr txBox="1">
                <a:spLocks noChangeArrowheads="1"/>
              </p:cNvSpPr>
              <p:nvPr/>
            </p:nvSpPr>
            <p:spPr bwMode="auto">
              <a:xfrm>
                <a:off x="3805" y="3162"/>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64</a:t>
                </a:r>
              </a:p>
            </p:txBody>
          </p:sp>
          <p:cxnSp>
            <p:nvCxnSpPr>
              <p:cNvPr id="51247" name="AutoShape 36"/>
              <p:cNvCxnSpPr>
                <a:cxnSpLocks noChangeShapeType="1"/>
                <a:stCxn id="51246" idx="3"/>
                <a:endCxn id="51236" idx="1"/>
              </p:cNvCxnSpPr>
              <p:nvPr/>
            </p:nvCxnSpPr>
            <p:spPr bwMode="auto">
              <a:xfrm>
                <a:off x="4141" y="3309"/>
                <a:ext cx="192" cy="0"/>
              </a:xfrm>
              <a:prstGeom prst="straightConnector1">
                <a:avLst/>
              </a:prstGeom>
              <a:noFill/>
              <a:ln w="9525">
                <a:solidFill>
                  <a:schemeClr val="tx1"/>
                </a:solidFill>
                <a:miter lim="800000"/>
                <a:headEnd/>
                <a:tailEnd type="triangle" w="med" len="med"/>
              </a:ln>
            </p:spPr>
          </p:cxnSp>
        </p:grpSp>
        <p:grpSp>
          <p:nvGrpSpPr>
            <p:cNvPr id="9" name="Group 39"/>
            <p:cNvGrpSpPr>
              <a:grpSpLocks/>
            </p:cNvGrpSpPr>
            <p:nvPr/>
          </p:nvGrpSpPr>
          <p:grpSpPr bwMode="auto">
            <a:xfrm>
              <a:off x="1035" y="1295"/>
              <a:ext cx="2870" cy="1"/>
              <a:chOff x="1227" y="1817"/>
              <a:chExt cx="2870" cy="1"/>
            </a:xfrm>
          </p:grpSpPr>
          <p:cxnSp>
            <p:nvCxnSpPr>
              <p:cNvPr id="51244" name="AutoShape 37"/>
              <p:cNvCxnSpPr>
                <a:cxnSpLocks noChangeShapeType="1"/>
                <a:stCxn id="51256" idx="0"/>
                <a:endCxn id="51250" idx="0"/>
              </p:cNvCxnSpPr>
              <p:nvPr/>
            </p:nvCxnSpPr>
            <p:spPr bwMode="auto">
              <a:xfrm rot="5400000" flipH="1" flipV="1">
                <a:off x="1862" y="1182"/>
                <a:ext cx="1" cy="1272"/>
              </a:xfrm>
              <a:prstGeom prst="curvedConnector3">
                <a:avLst>
                  <a:gd name="adj1" fmla="val 14395468"/>
                </a:avLst>
              </a:prstGeom>
              <a:noFill/>
              <a:ln w="9525">
                <a:solidFill>
                  <a:schemeClr val="folHlink"/>
                </a:solidFill>
                <a:miter lim="800000"/>
                <a:headEnd/>
                <a:tailEnd type="triangle" w="med" len="med"/>
              </a:ln>
            </p:spPr>
          </p:cxnSp>
          <p:cxnSp>
            <p:nvCxnSpPr>
              <p:cNvPr id="51245" name="AutoShape 38"/>
              <p:cNvCxnSpPr>
                <a:cxnSpLocks noChangeShapeType="1"/>
                <a:stCxn id="51250" idx="0"/>
                <a:endCxn id="51236" idx="0"/>
              </p:cNvCxnSpPr>
              <p:nvPr/>
            </p:nvCxnSpPr>
            <p:spPr bwMode="auto">
              <a:xfrm rot="5400000" flipH="1" flipV="1">
                <a:off x="3297" y="1019"/>
                <a:ext cx="1" cy="1598"/>
              </a:xfrm>
              <a:prstGeom prst="curvedConnector3">
                <a:avLst>
                  <a:gd name="adj1" fmla="val 14395468"/>
                </a:avLst>
              </a:prstGeom>
              <a:noFill/>
              <a:ln w="9525">
                <a:solidFill>
                  <a:schemeClr val="folHlink"/>
                </a:solidFill>
                <a:miter lim="800000"/>
                <a:headEnd/>
                <a:tailEnd type="triangle" w="med" len="med"/>
              </a:ln>
            </p:spPr>
          </p:cxnSp>
        </p:grpSp>
      </p:grpSp>
      <p:sp>
        <p:nvSpPr>
          <p:cNvPr id="51205" name="Text Box 40"/>
          <p:cNvSpPr txBox="1">
            <a:spLocks noChangeArrowheads="1"/>
          </p:cNvSpPr>
          <p:nvPr/>
        </p:nvSpPr>
        <p:spPr bwMode="auto">
          <a:xfrm>
            <a:off x="6356350" y="3352800"/>
            <a:ext cx="577850" cy="466725"/>
          </a:xfrm>
          <a:prstGeom prst="rect">
            <a:avLst/>
          </a:prstGeom>
          <a:noFill/>
          <a:ln w="9525">
            <a:solidFill>
              <a:schemeClr val="tx1"/>
            </a:solidFill>
            <a:miter lim="800000"/>
            <a:headEnd/>
            <a:tailEnd/>
          </a:ln>
        </p:spPr>
        <p:txBody>
          <a:bodyPr wrap="none">
            <a:spAutoFit/>
          </a:bodyPr>
          <a:lstStyle/>
          <a:p>
            <a:r>
              <a:rPr lang="en-US">
                <a:solidFill>
                  <a:schemeClr val="tx1"/>
                </a:solidFill>
              </a:rPr>
              <a:t>31</a:t>
            </a:r>
          </a:p>
        </p:txBody>
      </p:sp>
      <p:grpSp>
        <p:nvGrpSpPr>
          <p:cNvPr id="10" name="Group 41"/>
          <p:cNvGrpSpPr>
            <a:grpSpLocks/>
          </p:cNvGrpSpPr>
          <p:nvPr/>
        </p:nvGrpSpPr>
        <p:grpSpPr bwMode="auto">
          <a:xfrm>
            <a:off x="1479550" y="3352800"/>
            <a:ext cx="647700" cy="466725"/>
            <a:chOff x="1597" y="3498"/>
            <a:chExt cx="408" cy="294"/>
          </a:xfrm>
        </p:grpSpPr>
        <p:sp>
          <p:nvSpPr>
            <p:cNvPr id="51234" name="Text Box 42"/>
            <p:cNvSpPr txBox="1">
              <a:spLocks noChangeArrowheads="1"/>
            </p:cNvSpPr>
            <p:nvPr/>
          </p:nvSpPr>
          <p:spPr bwMode="auto">
            <a:xfrm>
              <a:off x="1597" y="3498"/>
              <a:ext cx="243" cy="294"/>
            </a:xfrm>
            <a:prstGeom prst="rect">
              <a:avLst/>
            </a:prstGeom>
            <a:noFill/>
            <a:ln w="9525">
              <a:solidFill>
                <a:schemeClr val="tx1"/>
              </a:solidFill>
              <a:miter lim="800000"/>
              <a:headEnd/>
              <a:tailEnd/>
            </a:ln>
          </p:spPr>
          <p:txBody>
            <a:bodyPr wrap="none">
              <a:spAutoFit/>
            </a:bodyPr>
            <a:lstStyle/>
            <a:p>
              <a:r>
                <a:rPr lang="en-US" dirty="0">
                  <a:solidFill>
                    <a:schemeClr val="tx1"/>
                  </a:solidFill>
                </a:rPr>
                <a:t>1</a:t>
              </a:r>
            </a:p>
          </p:txBody>
        </p:sp>
        <p:cxnSp>
          <p:nvCxnSpPr>
            <p:cNvPr id="51235" name="AutoShape 43"/>
            <p:cNvCxnSpPr>
              <a:cxnSpLocks noChangeShapeType="1"/>
              <a:stCxn id="51234" idx="3"/>
              <a:endCxn id="51232" idx="1"/>
            </p:cNvCxnSpPr>
            <p:nvPr/>
          </p:nvCxnSpPr>
          <p:spPr bwMode="auto">
            <a:xfrm>
              <a:off x="1826" y="3645"/>
              <a:ext cx="179" cy="0"/>
            </a:xfrm>
            <a:prstGeom prst="straightConnector1">
              <a:avLst/>
            </a:prstGeom>
            <a:noFill/>
            <a:ln w="9525">
              <a:solidFill>
                <a:schemeClr val="tx1"/>
              </a:solidFill>
              <a:miter lim="800000"/>
              <a:headEnd/>
              <a:tailEnd type="triangle" w="med" len="med"/>
            </a:ln>
          </p:spPr>
        </p:cxnSp>
      </p:grpSp>
      <p:grpSp>
        <p:nvGrpSpPr>
          <p:cNvPr id="11" name="Group 44"/>
          <p:cNvGrpSpPr>
            <a:grpSpLocks/>
          </p:cNvGrpSpPr>
          <p:nvPr/>
        </p:nvGrpSpPr>
        <p:grpSpPr bwMode="auto">
          <a:xfrm>
            <a:off x="2127250" y="3352800"/>
            <a:ext cx="647700" cy="466725"/>
            <a:chOff x="2005" y="3498"/>
            <a:chExt cx="408" cy="294"/>
          </a:xfrm>
        </p:grpSpPr>
        <p:sp>
          <p:nvSpPr>
            <p:cNvPr id="51232" name="Text Box 45"/>
            <p:cNvSpPr txBox="1">
              <a:spLocks noChangeArrowheads="1"/>
            </p:cNvSpPr>
            <p:nvPr/>
          </p:nvSpPr>
          <p:spPr bwMode="auto">
            <a:xfrm>
              <a:off x="2005"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2</a:t>
              </a:r>
            </a:p>
          </p:txBody>
        </p:sp>
        <p:cxnSp>
          <p:nvCxnSpPr>
            <p:cNvPr id="51233" name="AutoShape 46"/>
            <p:cNvCxnSpPr>
              <a:cxnSpLocks noChangeShapeType="1"/>
              <a:stCxn id="51232" idx="3"/>
              <a:endCxn id="51230" idx="1"/>
            </p:cNvCxnSpPr>
            <p:nvPr/>
          </p:nvCxnSpPr>
          <p:spPr bwMode="auto">
            <a:xfrm>
              <a:off x="2234" y="3645"/>
              <a:ext cx="179" cy="0"/>
            </a:xfrm>
            <a:prstGeom prst="straightConnector1">
              <a:avLst/>
            </a:prstGeom>
            <a:noFill/>
            <a:ln w="9525">
              <a:solidFill>
                <a:schemeClr val="tx1"/>
              </a:solidFill>
              <a:miter lim="800000"/>
              <a:headEnd/>
              <a:tailEnd type="triangle" w="med" len="med"/>
            </a:ln>
          </p:spPr>
        </p:cxnSp>
      </p:grpSp>
      <p:grpSp>
        <p:nvGrpSpPr>
          <p:cNvPr id="12" name="Group 47"/>
          <p:cNvGrpSpPr>
            <a:grpSpLocks/>
          </p:cNvGrpSpPr>
          <p:nvPr/>
        </p:nvGrpSpPr>
        <p:grpSpPr bwMode="auto">
          <a:xfrm>
            <a:off x="2774950" y="3352800"/>
            <a:ext cx="630238" cy="466725"/>
            <a:chOff x="2413" y="3498"/>
            <a:chExt cx="397" cy="294"/>
          </a:xfrm>
        </p:grpSpPr>
        <p:sp>
          <p:nvSpPr>
            <p:cNvPr id="51230" name="Text Box 48"/>
            <p:cNvSpPr txBox="1">
              <a:spLocks noChangeArrowheads="1"/>
            </p:cNvSpPr>
            <p:nvPr/>
          </p:nvSpPr>
          <p:spPr bwMode="auto">
            <a:xfrm>
              <a:off x="2413"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3</a:t>
              </a:r>
            </a:p>
          </p:txBody>
        </p:sp>
        <p:cxnSp>
          <p:nvCxnSpPr>
            <p:cNvPr id="51231" name="AutoShape 49"/>
            <p:cNvCxnSpPr>
              <a:cxnSpLocks noChangeShapeType="1"/>
              <a:stCxn id="51230" idx="3"/>
              <a:endCxn id="51228" idx="1"/>
            </p:cNvCxnSpPr>
            <p:nvPr/>
          </p:nvCxnSpPr>
          <p:spPr bwMode="auto">
            <a:xfrm>
              <a:off x="2642" y="3645"/>
              <a:ext cx="168" cy="0"/>
            </a:xfrm>
            <a:prstGeom prst="straightConnector1">
              <a:avLst/>
            </a:prstGeom>
            <a:noFill/>
            <a:ln w="9525">
              <a:solidFill>
                <a:schemeClr val="tx1"/>
              </a:solidFill>
              <a:miter lim="800000"/>
              <a:headEnd/>
              <a:tailEnd type="triangle" w="med" len="med"/>
            </a:ln>
          </p:spPr>
        </p:cxnSp>
      </p:grpSp>
      <p:grpSp>
        <p:nvGrpSpPr>
          <p:cNvPr id="13" name="Group 50"/>
          <p:cNvGrpSpPr>
            <a:grpSpLocks/>
          </p:cNvGrpSpPr>
          <p:nvPr/>
        </p:nvGrpSpPr>
        <p:grpSpPr bwMode="auto">
          <a:xfrm>
            <a:off x="3405188" y="3352800"/>
            <a:ext cx="557212" cy="466725"/>
            <a:chOff x="2810" y="3498"/>
            <a:chExt cx="351" cy="294"/>
          </a:xfrm>
        </p:grpSpPr>
        <p:sp>
          <p:nvSpPr>
            <p:cNvPr id="51228" name="Text Box 51"/>
            <p:cNvSpPr txBox="1">
              <a:spLocks noChangeArrowheads="1"/>
            </p:cNvSpPr>
            <p:nvPr/>
          </p:nvSpPr>
          <p:spPr bwMode="auto">
            <a:xfrm>
              <a:off x="2810" y="3498"/>
              <a:ext cx="243" cy="294"/>
            </a:xfrm>
            <a:prstGeom prst="rect">
              <a:avLst/>
            </a:prstGeom>
            <a:noFill/>
            <a:ln w="9525">
              <a:solidFill>
                <a:schemeClr val="tx1"/>
              </a:solidFill>
              <a:miter lim="800000"/>
              <a:headEnd/>
              <a:tailEnd/>
            </a:ln>
          </p:spPr>
          <p:txBody>
            <a:bodyPr wrap="none">
              <a:spAutoFit/>
            </a:bodyPr>
            <a:lstStyle/>
            <a:p>
              <a:r>
                <a:rPr lang="en-US">
                  <a:solidFill>
                    <a:schemeClr val="tx1"/>
                  </a:solidFill>
                </a:rPr>
                <a:t>8</a:t>
              </a:r>
            </a:p>
          </p:txBody>
        </p:sp>
        <p:cxnSp>
          <p:nvCxnSpPr>
            <p:cNvPr id="51229" name="AutoShape 52"/>
            <p:cNvCxnSpPr>
              <a:cxnSpLocks noChangeShapeType="1"/>
              <a:stCxn id="51228" idx="3"/>
              <a:endCxn id="51226" idx="1"/>
            </p:cNvCxnSpPr>
            <p:nvPr/>
          </p:nvCxnSpPr>
          <p:spPr bwMode="auto">
            <a:xfrm flipV="1">
              <a:off x="3053" y="3643"/>
              <a:ext cx="108" cy="2"/>
            </a:xfrm>
            <a:prstGeom prst="straightConnector1">
              <a:avLst/>
            </a:prstGeom>
            <a:noFill/>
            <a:ln w="9525">
              <a:solidFill>
                <a:schemeClr val="tx1"/>
              </a:solidFill>
              <a:miter lim="800000"/>
              <a:headEnd/>
              <a:tailEnd type="triangle" w="med" len="med"/>
            </a:ln>
          </p:spPr>
        </p:cxnSp>
      </p:grpSp>
      <p:grpSp>
        <p:nvGrpSpPr>
          <p:cNvPr id="14" name="Group 53"/>
          <p:cNvGrpSpPr>
            <a:grpSpLocks/>
          </p:cNvGrpSpPr>
          <p:nvPr/>
        </p:nvGrpSpPr>
        <p:grpSpPr bwMode="auto">
          <a:xfrm>
            <a:off x="3962400" y="3352800"/>
            <a:ext cx="869950" cy="461963"/>
            <a:chOff x="3161" y="3498"/>
            <a:chExt cx="548" cy="291"/>
          </a:xfrm>
        </p:grpSpPr>
        <p:sp>
          <p:nvSpPr>
            <p:cNvPr id="51226" name="Text Box 54"/>
            <p:cNvSpPr txBox="1">
              <a:spLocks noChangeArrowheads="1"/>
            </p:cNvSpPr>
            <p:nvPr/>
          </p:nvSpPr>
          <p:spPr bwMode="auto">
            <a:xfrm>
              <a:off x="3161" y="3498"/>
              <a:ext cx="384" cy="291"/>
            </a:xfrm>
            <a:prstGeom prst="rect">
              <a:avLst/>
            </a:prstGeom>
            <a:noFill/>
            <a:ln w="9525">
              <a:solidFill>
                <a:schemeClr val="tx1"/>
              </a:solidFill>
              <a:miter lim="800000"/>
              <a:headEnd/>
              <a:tailEnd/>
            </a:ln>
          </p:spPr>
          <p:txBody>
            <a:bodyPr>
              <a:spAutoFit/>
            </a:bodyPr>
            <a:lstStyle/>
            <a:p>
              <a:r>
                <a:rPr lang="en-US">
                  <a:solidFill>
                    <a:schemeClr val="tx1"/>
                  </a:solidFill>
                </a:rPr>
                <a:t>11</a:t>
              </a:r>
            </a:p>
          </p:txBody>
        </p:sp>
        <p:cxnSp>
          <p:nvCxnSpPr>
            <p:cNvPr id="51227" name="AutoShape 55"/>
            <p:cNvCxnSpPr>
              <a:cxnSpLocks noChangeShapeType="1"/>
              <a:stCxn id="51226" idx="3"/>
              <a:endCxn id="51224" idx="1"/>
            </p:cNvCxnSpPr>
            <p:nvPr/>
          </p:nvCxnSpPr>
          <p:spPr bwMode="auto">
            <a:xfrm>
              <a:off x="3545" y="3643"/>
              <a:ext cx="164" cy="2"/>
            </a:xfrm>
            <a:prstGeom prst="straightConnector1">
              <a:avLst/>
            </a:prstGeom>
            <a:noFill/>
            <a:ln w="9525">
              <a:solidFill>
                <a:schemeClr val="tx1"/>
              </a:solidFill>
              <a:miter lim="800000"/>
              <a:headEnd/>
              <a:tailEnd type="triangle" w="med" len="med"/>
            </a:ln>
          </p:spPr>
        </p:cxnSp>
      </p:grpSp>
      <p:grpSp>
        <p:nvGrpSpPr>
          <p:cNvPr id="15" name="Group 56"/>
          <p:cNvGrpSpPr>
            <a:grpSpLocks/>
          </p:cNvGrpSpPr>
          <p:nvPr/>
        </p:nvGrpSpPr>
        <p:grpSpPr bwMode="auto">
          <a:xfrm>
            <a:off x="4832350" y="3352800"/>
            <a:ext cx="762000" cy="466725"/>
            <a:chOff x="3565" y="2496"/>
            <a:chExt cx="480" cy="294"/>
          </a:xfrm>
        </p:grpSpPr>
        <p:sp>
          <p:nvSpPr>
            <p:cNvPr id="51224" name="Text Box 57"/>
            <p:cNvSpPr txBox="1">
              <a:spLocks noChangeArrowheads="1"/>
            </p:cNvSpPr>
            <p:nvPr/>
          </p:nvSpPr>
          <p:spPr bwMode="auto">
            <a:xfrm>
              <a:off x="3565" y="2496"/>
              <a:ext cx="371" cy="294"/>
            </a:xfrm>
            <a:prstGeom prst="rect">
              <a:avLst/>
            </a:prstGeom>
            <a:noFill/>
            <a:ln w="9525">
              <a:solidFill>
                <a:schemeClr val="tx1"/>
              </a:solidFill>
              <a:miter lim="800000"/>
              <a:headEnd/>
              <a:tailEnd/>
            </a:ln>
          </p:spPr>
          <p:txBody>
            <a:bodyPr>
              <a:spAutoFit/>
            </a:bodyPr>
            <a:lstStyle/>
            <a:p>
              <a:r>
                <a:rPr lang="en-US">
                  <a:solidFill>
                    <a:schemeClr val="tx1"/>
                  </a:solidFill>
                </a:rPr>
                <a:t>17</a:t>
              </a:r>
            </a:p>
          </p:txBody>
        </p:sp>
        <p:cxnSp>
          <p:nvCxnSpPr>
            <p:cNvPr id="51225" name="AutoShape 58"/>
            <p:cNvCxnSpPr>
              <a:cxnSpLocks noChangeShapeType="1"/>
              <a:stCxn id="51224" idx="3"/>
              <a:endCxn id="51222" idx="1"/>
            </p:cNvCxnSpPr>
            <p:nvPr/>
          </p:nvCxnSpPr>
          <p:spPr bwMode="auto">
            <a:xfrm>
              <a:off x="3936" y="2643"/>
              <a:ext cx="109" cy="1"/>
            </a:xfrm>
            <a:prstGeom prst="straightConnector1">
              <a:avLst/>
            </a:prstGeom>
            <a:noFill/>
            <a:ln w="9525">
              <a:solidFill>
                <a:schemeClr val="tx1"/>
              </a:solidFill>
              <a:miter lim="800000"/>
              <a:headEnd/>
              <a:tailEnd type="triangle" w="med" len="med"/>
            </a:ln>
          </p:spPr>
        </p:cxnSp>
      </p:grpSp>
      <p:grpSp>
        <p:nvGrpSpPr>
          <p:cNvPr id="16" name="Group 59"/>
          <p:cNvGrpSpPr>
            <a:grpSpLocks/>
          </p:cNvGrpSpPr>
          <p:nvPr/>
        </p:nvGrpSpPr>
        <p:grpSpPr bwMode="auto">
          <a:xfrm>
            <a:off x="5594350" y="3352800"/>
            <a:ext cx="838200" cy="466725"/>
            <a:chOff x="4045" y="3498"/>
            <a:chExt cx="528" cy="294"/>
          </a:xfrm>
        </p:grpSpPr>
        <p:sp>
          <p:nvSpPr>
            <p:cNvPr id="51222" name="Text Box 60"/>
            <p:cNvSpPr txBox="1">
              <a:spLocks noChangeArrowheads="1"/>
            </p:cNvSpPr>
            <p:nvPr/>
          </p:nvSpPr>
          <p:spPr bwMode="auto">
            <a:xfrm>
              <a:off x="4045" y="3498"/>
              <a:ext cx="364" cy="294"/>
            </a:xfrm>
            <a:prstGeom prst="rect">
              <a:avLst/>
            </a:prstGeom>
            <a:noFill/>
            <a:ln w="9525">
              <a:solidFill>
                <a:schemeClr val="tx1"/>
              </a:solidFill>
              <a:miter lim="800000"/>
              <a:headEnd/>
              <a:tailEnd/>
            </a:ln>
          </p:spPr>
          <p:txBody>
            <a:bodyPr wrap="none">
              <a:spAutoFit/>
            </a:bodyPr>
            <a:lstStyle/>
            <a:p>
              <a:r>
                <a:rPr lang="en-US">
                  <a:solidFill>
                    <a:schemeClr val="tx1"/>
                  </a:solidFill>
                </a:rPr>
                <a:t>21</a:t>
              </a:r>
            </a:p>
          </p:txBody>
        </p:sp>
        <p:cxnSp>
          <p:nvCxnSpPr>
            <p:cNvPr id="51223" name="AutoShape 61"/>
            <p:cNvCxnSpPr>
              <a:cxnSpLocks noChangeShapeType="1"/>
              <a:stCxn id="51222" idx="3"/>
              <a:endCxn id="51205" idx="1"/>
            </p:cNvCxnSpPr>
            <p:nvPr/>
          </p:nvCxnSpPr>
          <p:spPr bwMode="auto">
            <a:xfrm>
              <a:off x="4409" y="3645"/>
              <a:ext cx="164" cy="1"/>
            </a:xfrm>
            <a:prstGeom prst="straightConnector1">
              <a:avLst/>
            </a:prstGeom>
            <a:noFill/>
            <a:ln w="9525">
              <a:solidFill>
                <a:schemeClr val="tx1"/>
              </a:solidFill>
              <a:miter lim="800000"/>
              <a:headEnd/>
              <a:tailEnd type="triangle" w="med" len="med"/>
            </a:ln>
          </p:spPr>
        </p:cxnSp>
      </p:grpSp>
      <p:grpSp>
        <p:nvGrpSpPr>
          <p:cNvPr id="17" name="Group 67"/>
          <p:cNvGrpSpPr>
            <a:grpSpLocks/>
          </p:cNvGrpSpPr>
          <p:nvPr/>
        </p:nvGrpSpPr>
        <p:grpSpPr bwMode="auto">
          <a:xfrm>
            <a:off x="1674813" y="3351213"/>
            <a:ext cx="4972050" cy="1587"/>
            <a:chOff x="1055" y="1967"/>
            <a:chExt cx="3132" cy="1"/>
          </a:xfrm>
        </p:grpSpPr>
        <p:cxnSp>
          <p:nvCxnSpPr>
            <p:cNvPr id="51220" name="AutoShape 65"/>
            <p:cNvCxnSpPr>
              <a:cxnSpLocks noChangeShapeType="1"/>
              <a:stCxn id="51234" idx="0"/>
              <a:endCxn id="51226" idx="0"/>
            </p:cNvCxnSpPr>
            <p:nvPr/>
          </p:nvCxnSpPr>
          <p:spPr bwMode="auto">
            <a:xfrm rot="5400000" flipH="1" flipV="1">
              <a:off x="1871" y="1151"/>
              <a:ext cx="1" cy="1634"/>
            </a:xfrm>
            <a:prstGeom prst="curvedConnector3">
              <a:avLst>
                <a:gd name="adj1" fmla="val 14395468"/>
              </a:avLst>
            </a:prstGeom>
            <a:noFill/>
            <a:ln w="9525">
              <a:solidFill>
                <a:schemeClr val="folHlink"/>
              </a:solidFill>
              <a:miter lim="800000"/>
              <a:headEnd/>
              <a:tailEnd type="triangle" w="med" len="med"/>
            </a:ln>
          </p:spPr>
        </p:cxnSp>
        <p:cxnSp>
          <p:nvCxnSpPr>
            <p:cNvPr id="51221" name="AutoShape 66"/>
            <p:cNvCxnSpPr>
              <a:cxnSpLocks noChangeShapeType="1"/>
              <a:stCxn id="51226" idx="0"/>
              <a:endCxn id="51205" idx="0"/>
            </p:cNvCxnSpPr>
            <p:nvPr/>
          </p:nvCxnSpPr>
          <p:spPr bwMode="auto">
            <a:xfrm rot="5400000" flipH="1" flipV="1">
              <a:off x="3437" y="1219"/>
              <a:ext cx="1" cy="1498"/>
            </a:xfrm>
            <a:prstGeom prst="curvedConnector3">
              <a:avLst>
                <a:gd name="adj1" fmla="val 14395468"/>
              </a:avLst>
            </a:prstGeom>
            <a:noFill/>
            <a:ln w="9525">
              <a:solidFill>
                <a:schemeClr val="folHlink"/>
              </a:solidFill>
              <a:miter lim="800000"/>
              <a:headEnd/>
              <a:tailEnd type="triangle" w="med" len="med"/>
            </a:ln>
          </p:spPr>
        </p:cxnSp>
      </p:grpSp>
      <p:sp>
        <p:nvSpPr>
          <p:cNvPr id="51214" name="Text Box 70"/>
          <p:cNvSpPr txBox="1">
            <a:spLocks noChangeArrowheads="1"/>
          </p:cNvSpPr>
          <p:nvPr/>
        </p:nvSpPr>
        <p:spPr bwMode="auto">
          <a:xfrm>
            <a:off x="4251325" y="2981325"/>
            <a:ext cx="504825" cy="396875"/>
          </a:xfrm>
          <a:prstGeom prst="rect">
            <a:avLst/>
          </a:prstGeom>
          <a:noFill/>
          <a:ln w="9525">
            <a:noFill/>
            <a:miter lim="800000"/>
            <a:headEnd/>
            <a:tailEnd/>
          </a:ln>
        </p:spPr>
        <p:txBody>
          <a:bodyPr wrap="none">
            <a:spAutoFit/>
          </a:bodyPr>
          <a:lstStyle/>
          <a:p>
            <a:r>
              <a:rPr lang="en-US" sz="2000">
                <a:solidFill>
                  <a:schemeClr val="hlink"/>
                </a:solidFill>
              </a:rPr>
              <a:t>31</a:t>
            </a:r>
          </a:p>
        </p:txBody>
      </p:sp>
      <p:sp>
        <p:nvSpPr>
          <p:cNvPr id="51215" name="Text Box 71"/>
          <p:cNvSpPr txBox="1">
            <a:spLocks noChangeArrowheads="1"/>
          </p:cNvSpPr>
          <p:nvPr/>
        </p:nvSpPr>
        <p:spPr bwMode="auto">
          <a:xfrm>
            <a:off x="1628775" y="3032125"/>
            <a:ext cx="509588" cy="400050"/>
          </a:xfrm>
          <a:prstGeom prst="rect">
            <a:avLst/>
          </a:prstGeom>
          <a:noFill/>
          <a:ln w="9525">
            <a:noFill/>
            <a:miter lim="800000"/>
            <a:headEnd/>
            <a:tailEnd/>
          </a:ln>
        </p:spPr>
        <p:txBody>
          <a:bodyPr wrap="none">
            <a:spAutoFit/>
          </a:bodyPr>
          <a:lstStyle/>
          <a:p>
            <a:r>
              <a:rPr lang="en-US" sz="2000">
                <a:solidFill>
                  <a:schemeClr val="hlink"/>
                </a:solidFill>
              </a:rPr>
              <a:t>11</a:t>
            </a:r>
          </a:p>
        </p:txBody>
      </p:sp>
      <p:sp>
        <p:nvSpPr>
          <p:cNvPr id="51216" name="Text Box 72"/>
          <p:cNvSpPr txBox="1">
            <a:spLocks noChangeArrowheads="1"/>
          </p:cNvSpPr>
          <p:nvPr/>
        </p:nvSpPr>
        <p:spPr bwMode="auto">
          <a:xfrm>
            <a:off x="1628775" y="1676400"/>
            <a:ext cx="509588" cy="400050"/>
          </a:xfrm>
          <a:prstGeom prst="rect">
            <a:avLst/>
          </a:prstGeom>
          <a:noFill/>
          <a:ln w="9525">
            <a:noFill/>
            <a:miter lim="800000"/>
            <a:headEnd/>
            <a:tailEnd/>
          </a:ln>
        </p:spPr>
        <p:txBody>
          <a:bodyPr wrap="none">
            <a:spAutoFit/>
          </a:bodyPr>
          <a:lstStyle/>
          <a:p>
            <a:r>
              <a:rPr lang="en-US" sz="2000">
                <a:solidFill>
                  <a:schemeClr val="hlink"/>
                </a:solidFill>
              </a:rPr>
              <a:t>41</a:t>
            </a:r>
          </a:p>
        </p:txBody>
      </p:sp>
      <p:sp>
        <p:nvSpPr>
          <p:cNvPr id="51217" name="Text Box 73"/>
          <p:cNvSpPr txBox="1">
            <a:spLocks noChangeArrowheads="1"/>
          </p:cNvSpPr>
          <p:nvPr/>
        </p:nvSpPr>
        <p:spPr bwMode="auto">
          <a:xfrm>
            <a:off x="3657600" y="1660525"/>
            <a:ext cx="665163" cy="396875"/>
          </a:xfrm>
          <a:prstGeom prst="rect">
            <a:avLst/>
          </a:prstGeom>
          <a:noFill/>
          <a:ln w="9525">
            <a:noFill/>
            <a:miter lim="800000"/>
            <a:headEnd/>
            <a:tailEnd/>
          </a:ln>
        </p:spPr>
        <p:txBody>
          <a:bodyPr wrap="none">
            <a:spAutoFit/>
          </a:bodyPr>
          <a:lstStyle/>
          <a:p>
            <a:r>
              <a:rPr lang="en-US" sz="2000">
                <a:solidFill>
                  <a:schemeClr val="hlink"/>
                </a:solidFill>
              </a:rPr>
              <a:t>128</a:t>
            </a:r>
          </a:p>
        </p:txBody>
      </p:sp>
      <p:sp>
        <p:nvSpPr>
          <p:cNvPr id="51218"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1219" name="Slide Number Placeholder 56"/>
          <p:cNvSpPr>
            <a:spLocks noGrp="1"/>
          </p:cNvSpPr>
          <p:nvPr>
            <p:ph type="sldNum" sz="quarter" idx="12"/>
          </p:nvPr>
        </p:nvSpPr>
        <p:spPr bwMode="auto">
          <a:noFill/>
          <a:ln>
            <a:miter lim="800000"/>
            <a:headEnd/>
            <a:tailEnd/>
          </a:ln>
        </p:spPr>
        <p:txBody>
          <a:bodyPr/>
          <a:lstStyle/>
          <a:p>
            <a:fld id="{C32B64CF-A505-45A6-BBF0-B74AD18C67EE}" type="slidenum">
              <a:rPr lang="en-US"/>
              <a:pPr/>
              <a:t>54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Επεξεργασία ερωτήματος με </a:t>
            </a:r>
            <a:r>
              <a:rPr lang="en-US" dirty="0" smtClean="0">
                <a:solidFill>
                  <a:schemeClr val="folHlink"/>
                </a:solidFill>
                <a:ea typeface="ＭＳ Ｐゴシック" pitchFamily="34" charset="-128"/>
              </a:rPr>
              <a:t>skip pointers</a:t>
            </a:r>
            <a:endParaRPr lang="en-US" dirty="0" smtClean="0">
              <a:ea typeface="ＭＳ Ｐゴシック" pitchFamily="34" charset="-128"/>
            </a:endParaRPr>
          </a:p>
        </p:txBody>
      </p:sp>
      <p:sp>
        <p:nvSpPr>
          <p:cNvPr id="52250" name="Text Box 60"/>
          <p:cNvSpPr txBox="1">
            <a:spLocks noChangeArrowheads="1"/>
          </p:cNvSpPr>
          <p:nvPr/>
        </p:nvSpPr>
        <p:spPr bwMode="auto">
          <a:xfrm>
            <a:off x="179512" y="4038600"/>
            <a:ext cx="8733362" cy="1200329"/>
          </a:xfrm>
          <a:prstGeom prst="rect">
            <a:avLst/>
          </a:prstGeom>
          <a:noFill/>
          <a:ln w="9525">
            <a:noFill/>
            <a:miter lim="800000"/>
            <a:headEnd/>
            <a:tailEnd/>
          </a:ln>
        </p:spPr>
        <p:txBody>
          <a:bodyPr wrap="square">
            <a:spAutoFit/>
          </a:bodyPr>
          <a:lstStyle/>
          <a:p>
            <a:pPr>
              <a:spcBef>
                <a:spcPct val="20000"/>
              </a:spcBef>
              <a:buClr>
                <a:srgbClr val="A50021"/>
              </a:buClr>
              <a:buSzPct val="60000"/>
              <a:buFont typeface="Wingdings" pitchFamily="2" charset="2"/>
              <a:buNone/>
            </a:pPr>
            <a:r>
              <a:rPr lang="el-GR" dirty="0" smtClean="0">
                <a:solidFill>
                  <a:schemeClr val="tx1"/>
                </a:solidFill>
              </a:rPr>
              <a:t>Υποθέστε ότι έχουμε διατρέξει τις λίστες και έχουμε βρει το κοινό στοιχείο </a:t>
            </a:r>
            <a:r>
              <a:rPr lang="en-US" dirty="0" smtClean="0">
                <a:solidFill>
                  <a:schemeClr val="tx1"/>
                </a:solidFill>
              </a:rPr>
              <a:t> </a:t>
            </a:r>
            <a:r>
              <a:rPr lang="en-US" b="1" dirty="0">
                <a:solidFill>
                  <a:schemeClr val="tx1"/>
                </a:solidFill>
              </a:rPr>
              <a:t>8 </a:t>
            </a:r>
            <a:r>
              <a:rPr lang="el-GR" dirty="0">
                <a:solidFill>
                  <a:schemeClr val="tx1"/>
                </a:solidFill>
              </a:rPr>
              <a:t>σε κάθε </a:t>
            </a:r>
            <a:r>
              <a:rPr lang="el-GR" dirty="0" smtClean="0">
                <a:solidFill>
                  <a:schemeClr val="tx1"/>
                </a:solidFill>
              </a:rPr>
              <a:t>λίστα, το ταιριάζουμε και προχωράμε</a:t>
            </a:r>
            <a:endParaRPr lang="en-US" dirty="0">
              <a:solidFill>
                <a:schemeClr val="tx1"/>
              </a:solidFill>
            </a:endParaRPr>
          </a:p>
        </p:txBody>
      </p:sp>
      <p:sp>
        <p:nvSpPr>
          <p:cNvPr id="52251" name="Text Box 63"/>
          <p:cNvSpPr txBox="1">
            <a:spLocks noChangeArrowheads="1"/>
          </p:cNvSpPr>
          <p:nvPr/>
        </p:nvSpPr>
        <p:spPr bwMode="auto">
          <a:xfrm>
            <a:off x="389586" y="5219611"/>
            <a:ext cx="6038897" cy="461665"/>
          </a:xfrm>
          <a:prstGeom prst="rect">
            <a:avLst/>
          </a:prstGeom>
          <a:noFill/>
          <a:ln w="9525">
            <a:noFill/>
            <a:miter lim="800000"/>
            <a:headEnd/>
            <a:tailEnd/>
          </a:ln>
        </p:spPr>
        <p:txBody>
          <a:bodyPr wrap="none">
            <a:spAutoFit/>
          </a:bodyPr>
          <a:lstStyle/>
          <a:p>
            <a:r>
              <a:rPr lang="el-GR" dirty="0" smtClean="0">
                <a:solidFill>
                  <a:schemeClr val="tx1"/>
                </a:solidFill>
              </a:rPr>
              <a:t>Έχουμε </a:t>
            </a:r>
            <a:r>
              <a:rPr lang="en-US" b="1" dirty="0" smtClean="0">
                <a:solidFill>
                  <a:schemeClr val="tx1"/>
                </a:solidFill>
              </a:rPr>
              <a:t>41</a:t>
            </a:r>
            <a:r>
              <a:rPr lang="en-US" dirty="0" smtClean="0">
                <a:solidFill>
                  <a:schemeClr val="tx1"/>
                </a:solidFill>
              </a:rPr>
              <a:t> </a:t>
            </a:r>
            <a:r>
              <a:rPr lang="el-GR" dirty="0" smtClean="0">
                <a:solidFill>
                  <a:schemeClr val="tx1"/>
                </a:solidFill>
              </a:rPr>
              <a:t>και</a:t>
            </a:r>
            <a:r>
              <a:rPr lang="en-US" dirty="0" smtClean="0">
                <a:solidFill>
                  <a:schemeClr val="tx1"/>
                </a:solidFill>
              </a:rPr>
              <a:t> </a:t>
            </a:r>
            <a:r>
              <a:rPr lang="en-US" b="1" dirty="0" smtClean="0">
                <a:solidFill>
                  <a:schemeClr val="tx1"/>
                </a:solidFill>
              </a:rPr>
              <a:t>11</a:t>
            </a:r>
            <a:r>
              <a:rPr lang="en-US" dirty="0" smtClean="0">
                <a:solidFill>
                  <a:schemeClr val="tx1"/>
                </a:solidFill>
              </a:rPr>
              <a:t>.  </a:t>
            </a:r>
            <a:r>
              <a:rPr lang="en-US" b="1" dirty="0">
                <a:solidFill>
                  <a:schemeClr val="tx1"/>
                </a:solidFill>
              </a:rPr>
              <a:t>11</a:t>
            </a:r>
            <a:r>
              <a:rPr lang="en-US" dirty="0">
                <a:solidFill>
                  <a:schemeClr val="tx1"/>
                </a:solidFill>
              </a:rPr>
              <a:t> </a:t>
            </a:r>
            <a:r>
              <a:rPr lang="el-GR" dirty="0" smtClean="0">
                <a:solidFill>
                  <a:schemeClr val="tx1"/>
                </a:solidFill>
              </a:rPr>
              <a:t>είναι το μικρότερο</a:t>
            </a:r>
            <a:r>
              <a:rPr lang="en-US" dirty="0" smtClean="0">
                <a:solidFill>
                  <a:schemeClr val="tx1"/>
                </a:solidFill>
              </a:rPr>
              <a:t>.</a:t>
            </a:r>
            <a:endParaRPr lang="en-US" dirty="0">
              <a:solidFill>
                <a:schemeClr val="tx1"/>
              </a:solidFill>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8" name="Text Box 67"/>
          <p:cNvSpPr txBox="1">
            <a:spLocks noChangeArrowheads="1"/>
          </p:cNvSpPr>
          <p:nvPr/>
        </p:nvSpPr>
        <p:spPr bwMode="auto">
          <a:xfrm>
            <a:off x="423481" y="5716420"/>
            <a:ext cx="8245424" cy="830997"/>
          </a:xfrm>
          <a:prstGeom prst="rect">
            <a:avLst/>
          </a:prstGeom>
          <a:noFill/>
          <a:ln w="9525">
            <a:noFill/>
            <a:miter lim="800000"/>
            <a:headEnd/>
            <a:tailEnd/>
          </a:ln>
        </p:spPr>
        <p:txBody>
          <a:bodyPr wrap="square">
            <a:spAutoFit/>
          </a:bodyPr>
          <a:lstStyle/>
          <a:p>
            <a:r>
              <a:rPr lang="el-GR" dirty="0" smtClean="0">
                <a:solidFill>
                  <a:schemeClr val="tx1"/>
                </a:solidFill>
              </a:rPr>
              <a:t>Αλλά ο δείκτης παράλειψης του </a:t>
            </a:r>
            <a:r>
              <a:rPr lang="en-US" b="1" dirty="0" smtClean="0">
                <a:solidFill>
                  <a:schemeClr val="tx1"/>
                </a:solidFill>
              </a:rPr>
              <a:t>11</a:t>
            </a:r>
            <a:r>
              <a:rPr lang="en-US" dirty="0" smtClean="0">
                <a:solidFill>
                  <a:schemeClr val="tx1"/>
                </a:solidFill>
              </a:rPr>
              <a:t> </a:t>
            </a:r>
            <a:r>
              <a:rPr lang="el-GR" dirty="0" smtClean="0">
                <a:solidFill>
                  <a:schemeClr val="tx1"/>
                </a:solidFill>
              </a:rPr>
              <a:t>είναι το </a:t>
            </a:r>
            <a:r>
              <a:rPr lang="en-US" b="1" dirty="0" smtClean="0">
                <a:solidFill>
                  <a:schemeClr val="tx1"/>
                </a:solidFill>
              </a:rPr>
              <a:t>31</a:t>
            </a:r>
            <a:r>
              <a:rPr lang="en-US" dirty="0">
                <a:solidFill>
                  <a:schemeClr val="tx1"/>
                </a:solidFill>
              </a:rPr>
              <a:t>, </a:t>
            </a:r>
            <a:r>
              <a:rPr lang="el-GR" dirty="0" smtClean="0">
                <a:solidFill>
                  <a:schemeClr val="tx1"/>
                </a:solidFill>
              </a:rPr>
              <a:t>οπότε</a:t>
            </a:r>
            <a:r>
              <a:rPr lang="el-GR" dirty="0">
                <a:solidFill>
                  <a:schemeClr val="tx1"/>
                </a:solidFill>
              </a:rPr>
              <a:t> </a:t>
            </a:r>
            <a:r>
              <a:rPr lang="el-GR" dirty="0" smtClean="0">
                <a:solidFill>
                  <a:schemeClr val="tx1"/>
                </a:solidFill>
              </a:rPr>
              <a:t>μπορούμε να παραβλέψουμε τις ενδιάμεσες καταχωρήσεις</a:t>
            </a:r>
            <a:endParaRPr lang="en-US" dirty="0">
              <a:solidFill>
                <a:schemeClr val="tx1"/>
              </a:solidFill>
            </a:endParaRP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55</a:t>
            </a:fld>
            <a:endParaRPr lang="en-US"/>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Επεξεργασία ερωτήματος με </a:t>
            </a:r>
            <a:r>
              <a:rPr lang="en-US" dirty="0" smtClean="0">
                <a:solidFill>
                  <a:schemeClr val="folHlink"/>
                </a:solidFill>
                <a:ea typeface="ＭＳ Ｐゴシック" pitchFamily="34" charset="-128"/>
              </a:rPr>
              <a:t>skip pointers</a:t>
            </a:r>
            <a:endParaRPr lang="en-US" dirty="0" smtClean="0">
              <a:ea typeface="ＭＳ Ｐゴシック" pitchFamily="34" charset="-128"/>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56</a:t>
            </a:fld>
            <a:endParaRPr lang="en-US"/>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40536" y="1709737"/>
            <a:ext cx="5670550" cy="232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828826" y="5225316"/>
            <a:ext cx="7415581" cy="830997"/>
          </a:xfrm>
          <a:prstGeom prst="rect">
            <a:avLst/>
          </a:prstGeom>
          <a:noFill/>
        </p:spPr>
        <p:txBody>
          <a:bodyPr wrap="square" rtlCol="0">
            <a:spAutoFit/>
          </a:bodyPr>
          <a:lstStyle/>
          <a:p>
            <a:pPr algn="just"/>
            <a:r>
              <a:rPr lang="el-GR" dirty="0" smtClean="0">
                <a:solidFill>
                  <a:schemeClr val="tx1"/>
                </a:solidFill>
              </a:rPr>
              <a:t>Αριθμός συγκρίσεων χωρίς και με χρήση δεικτών παράληψης</a:t>
            </a:r>
            <a:endParaRPr lang="en-US" dirty="0">
              <a:solidFill>
                <a:schemeClr val="tx1"/>
              </a:solidFill>
            </a:endParaRPr>
          </a:p>
        </p:txBody>
      </p:sp>
    </p:spTree>
    <p:extLst>
      <p:ext uri="{BB962C8B-B14F-4D97-AF65-F5344CB8AC3E}">
        <p14:creationId xmlns:p14="http://schemas.microsoft.com/office/powerpoint/2010/main" val="3711263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l-GR" dirty="0" smtClean="0">
                <a:ea typeface="ＭＳ Ｐゴシック" pitchFamily="34" charset="-128"/>
              </a:rPr>
              <a:t>Επεξεργασία ερωτήματος με </a:t>
            </a:r>
            <a:r>
              <a:rPr lang="en-US" dirty="0" smtClean="0">
                <a:solidFill>
                  <a:schemeClr val="folHlink"/>
                </a:solidFill>
                <a:ea typeface="ＭＳ Ｐゴシック" pitchFamily="34" charset="-128"/>
              </a:rPr>
              <a:t>skip pointers</a:t>
            </a:r>
            <a:endParaRPr lang="en-US" dirty="0" smtClean="0">
              <a:ea typeface="ＭＳ Ｐゴシック" pitchFamily="34" charset="-128"/>
            </a:endParaRPr>
          </a:p>
        </p:txBody>
      </p:sp>
      <p:sp>
        <p:nvSpPr>
          <p:cNvPr id="52253" name="Text Box 66"/>
          <p:cNvSpPr txBox="1">
            <a:spLocks noChangeArrowheads="1"/>
          </p:cNvSpPr>
          <p:nvPr/>
        </p:nvSpPr>
        <p:spPr bwMode="auto">
          <a:xfrm>
            <a:off x="425450" y="5827713"/>
            <a:ext cx="184150" cy="457200"/>
          </a:xfrm>
          <a:prstGeom prst="rect">
            <a:avLst/>
          </a:prstGeom>
          <a:noFill/>
          <a:ln w="9525">
            <a:noFill/>
            <a:miter lim="800000"/>
            <a:headEnd/>
            <a:tailEnd/>
          </a:ln>
        </p:spPr>
        <p:txBody>
          <a:bodyPr wrap="none">
            <a:spAutoFit/>
          </a:bodyPr>
          <a:lstStyle/>
          <a:p>
            <a:endParaRPr lang="el-GR"/>
          </a:p>
        </p:txBody>
      </p:sp>
      <p:sp>
        <p:nvSpPr>
          <p:cNvPr id="52255"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2257" name="Slide Number Placeholder 65"/>
          <p:cNvSpPr>
            <a:spLocks noGrp="1"/>
          </p:cNvSpPr>
          <p:nvPr>
            <p:ph type="sldNum" sz="quarter" idx="12"/>
          </p:nvPr>
        </p:nvSpPr>
        <p:spPr bwMode="auto">
          <a:noFill/>
          <a:ln>
            <a:miter lim="800000"/>
            <a:headEnd/>
            <a:tailEnd/>
          </a:ln>
        </p:spPr>
        <p:txBody>
          <a:bodyPr/>
          <a:lstStyle/>
          <a:p>
            <a:fld id="{56499B44-B44F-4B62-B469-3EF189E4CBB0}" type="slidenum">
              <a:rPr lang="en-US"/>
              <a:pPr/>
              <a:t>57</a:t>
            </a:fld>
            <a:endParaRPr 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4975" y="2071688"/>
            <a:ext cx="5734050"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0355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l-GR" dirty="0" smtClean="0">
                <a:ea typeface="ＭＳ Ｐゴシック" pitchFamily="34" charset="-128"/>
              </a:rPr>
              <a:t>Που να τοποθετήσουμε τους δείκτες</a:t>
            </a:r>
            <a:r>
              <a:rPr lang="en-US" dirty="0" smtClean="0">
                <a:ea typeface="ＭＳ Ｐゴシック" pitchFamily="34" charset="-128"/>
              </a:rPr>
              <a:t>?</a:t>
            </a:r>
          </a:p>
        </p:txBody>
      </p:sp>
      <p:sp>
        <p:nvSpPr>
          <p:cNvPr id="53251" name="Rectangle 3"/>
          <p:cNvSpPr>
            <a:spLocks noGrp="1" noChangeArrowheads="1"/>
          </p:cNvSpPr>
          <p:nvPr>
            <p:ph type="body" idx="1"/>
          </p:nvPr>
        </p:nvSpPr>
        <p:spPr>
          <a:xfrm>
            <a:off x="457200" y="1600200"/>
            <a:ext cx="8003232" cy="2404864"/>
          </a:xfrm>
        </p:spPr>
        <p:txBody>
          <a:bodyPr/>
          <a:lstStyle/>
          <a:p>
            <a:pPr eaLnBrk="1" hangingPunct="1"/>
            <a:r>
              <a:rPr lang="en-US" dirty="0" smtClean="0">
                <a:ea typeface="ＭＳ Ｐゴシック" pitchFamily="34" charset="-128"/>
              </a:rPr>
              <a:t>Tradeoff:</a:t>
            </a:r>
          </a:p>
          <a:p>
            <a:pPr lvl="1" eaLnBrk="1" hangingPunct="1"/>
            <a:r>
              <a:rPr lang="el-GR" dirty="0" smtClean="0">
                <a:ea typeface="ＭＳ Ｐゴシック" pitchFamily="34" charset="-128"/>
              </a:rPr>
              <a:t>Πολλοί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μικρότερα διαστήματα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μεγαλύτερη πιθανότητα παράβλεψης</a:t>
            </a:r>
            <a:r>
              <a:rPr lang="en-US" dirty="0" smtClean="0">
                <a:ea typeface="ＭＳ Ｐゴシック" pitchFamily="34" charset="-128"/>
              </a:rPr>
              <a:t>.  </a:t>
            </a:r>
            <a:r>
              <a:rPr lang="el-GR" dirty="0" smtClean="0">
                <a:ea typeface="ＭＳ Ｐゴシック" pitchFamily="34" charset="-128"/>
              </a:rPr>
              <a:t>Πολλές συγκρίσεις για να παραλείψουμε δείκτες</a:t>
            </a:r>
            <a:r>
              <a:rPr lang="en-US" dirty="0" smtClean="0">
                <a:ea typeface="ＭＳ Ｐゴシック" pitchFamily="34" charset="-128"/>
              </a:rPr>
              <a:t>.</a:t>
            </a:r>
          </a:p>
          <a:p>
            <a:pPr lvl="1" eaLnBrk="1" hangingPunct="1"/>
            <a:r>
              <a:rPr lang="el-GR" dirty="0" smtClean="0">
                <a:ea typeface="ＭＳ Ｐゴシック" pitchFamily="34" charset="-128"/>
              </a:rPr>
              <a:t>Λιγότεροι δείκτες παράβλεψης  </a:t>
            </a:r>
            <a:r>
              <a:rPr lang="en-US" dirty="0" smtClean="0">
                <a:ea typeface="ＭＳ Ｐゴシック" pitchFamily="34" charset="-128"/>
              </a:rPr>
              <a:t>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λιγότερες συγκρίσεις δεικτών αλλά μεγαλύτερα διαστήματα </a:t>
            </a:r>
            <a:r>
              <a:rPr lang="en-US" dirty="0" smtClean="0">
                <a:ea typeface="ＭＳ Ｐゴシック" pitchFamily="34" charset="-128"/>
                <a:sym typeface="Symbol" pitchFamily="18" charset="2"/>
              </a:rPr>
              <a:t> </a:t>
            </a:r>
            <a:r>
              <a:rPr lang="el-GR" dirty="0" smtClean="0">
                <a:ea typeface="ＭＳ Ｐゴシック" pitchFamily="34" charset="-128"/>
                <a:sym typeface="Symbol" pitchFamily="18" charset="2"/>
              </a:rPr>
              <a:t>λίγες επιτυχημένες παραβλέψεις</a:t>
            </a:r>
            <a:r>
              <a:rPr lang="en-US" dirty="0" smtClean="0">
                <a:ea typeface="ＭＳ Ｐゴシック" pitchFamily="34" charset="-128"/>
              </a:rPr>
              <a:t>.</a:t>
            </a:r>
          </a:p>
        </p:txBody>
      </p:sp>
      <p:sp>
        <p:nvSpPr>
          <p:cNvPr id="53252" name="Rectangle 5"/>
          <p:cNvSpPr>
            <a:spLocks noChangeArrowheads="1"/>
          </p:cNvSpPr>
          <p:nvPr/>
        </p:nvSpPr>
        <p:spPr bwMode="auto">
          <a:xfrm>
            <a:off x="7543800" y="49530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2" name="Group 7"/>
          <p:cNvGrpSpPr>
            <a:grpSpLocks/>
          </p:cNvGrpSpPr>
          <p:nvPr/>
        </p:nvGrpSpPr>
        <p:grpSpPr bwMode="auto">
          <a:xfrm>
            <a:off x="1447800" y="4953000"/>
            <a:ext cx="609600" cy="304800"/>
            <a:chOff x="1104" y="3168"/>
            <a:chExt cx="384" cy="192"/>
          </a:xfrm>
        </p:grpSpPr>
        <p:sp>
          <p:nvSpPr>
            <p:cNvPr id="53321" name="Rectangle 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2" name="AutoShape 6"/>
            <p:cNvCxnSpPr>
              <a:cxnSpLocks noChangeShapeType="1"/>
              <a:stCxn id="53321" idx="3"/>
              <a:endCxn id="5325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3" name="Group 8"/>
          <p:cNvGrpSpPr>
            <a:grpSpLocks/>
          </p:cNvGrpSpPr>
          <p:nvPr/>
        </p:nvGrpSpPr>
        <p:grpSpPr bwMode="auto">
          <a:xfrm>
            <a:off x="2057400" y="4953000"/>
            <a:ext cx="609600" cy="304800"/>
            <a:chOff x="1104" y="3168"/>
            <a:chExt cx="384" cy="192"/>
          </a:xfrm>
        </p:grpSpPr>
        <p:sp>
          <p:nvSpPr>
            <p:cNvPr id="53319" name="Rectangle 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20" name="AutoShape 10"/>
            <p:cNvCxnSpPr>
              <a:cxnSpLocks noChangeShapeType="1"/>
              <a:stCxn id="5331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4" name="Group 11"/>
          <p:cNvGrpSpPr>
            <a:grpSpLocks/>
          </p:cNvGrpSpPr>
          <p:nvPr/>
        </p:nvGrpSpPr>
        <p:grpSpPr bwMode="auto">
          <a:xfrm>
            <a:off x="2667000" y="4953000"/>
            <a:ext cx="609600" cy="304800"/>
            <a:chOff x="1104" y="3168"/>
            <a:chExt cx="384" cy="192"/>
          </a:xfrm>
        </p:grpSpPr>
        <p:sp>
          <p:nvSpPr>
            <p:cNvPr id="53317" name="Rectangle 1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8" name="AutoShape 13"/>
            <p:cNvCxnSpPr>
              <a:cxnSpLocks noChangeShapeType="1"/>
              <a:stCxn id="5331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5" name="Group 14"/>
          <p:cNvGrpSpPr>
            <a:grpSpLocks/>
          </p:cNvGrpSpPr>
          <p:nvPr/>
        </p:nvGrpSpPr>
        <p:grpSpPr bwMode="auto">
          <a:xfrm>
            <a:off x="3276600" y="4953000"/>
            <a:ext cx="609600" cy="304800"/>
            <a:chOff x="1104" y="3168"/>
            <a:chExt cx="384" cy="192"/>
          </a:xfrm>
        </p:grpSpPr>
        <p:sp>
          <p:nvSpPr>
            <p:cNvPr id="53315" name="Rectangle 1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6" name="AutoShape 16"/>
            <p:cNvCxnSpPr>
              <a:cxnSpLocks noChangeShapeType="1"/>
              <a:stCxn id="5331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6" name="Group 17"/>
          <p:cNvGrpSpPr>
            <a:grpSpLocks/>
          </p:cNvGrpSpPr>
          <p:nvPr/>
        </p:nvGrpSpPr>
        <p:grpSpPr bwMode="auto">
          <a:xfrm>
            <a:off x="3886200" y="4953000"/>
            <a:ext cx="609600" cy="304800"/>
            <a:chOff x="1104" y="3168"/>
            <a:chExt cx="384" cy="192"/>
          </a:xfrm>
        </p:grpSpPr>
        <p:sp>
          <p:nvSpPr>
            <p:cNvPr id="53313" name="Rectangle 1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4" name="AutoShape 19"/>
            <p:cNvCxnSpPr>
              <a:cxnSpLocks noChangeShapeType="1"/>
              <a:stCxn id="5331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7" name="Group 20"/>
          <p:cNvGrpSpPr>
            <a:grpSpLocks/>
          </p:cNvGrpSpPr>
          <p:nvPr/>
        </p:nvGrpSpPr>
        <p:grpSpPr bwMode="auto">
          <a:xfrm>
            <a:off x="4495800" y="4953000"/>
            <a:ext cx="609600" cy="304800"/>
            <a:chOff x="1104" y="3168"/>
            <a:chExt cx="384" cy="192"/>
          </a:xfrm>
        </p:grpSpPr>
        <p:sp>
          <p:nvSpPr>
            <p:cNvPr id="53311" name="Rectangle 21"/>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2" name="AutoShape 22"/>
            <p:cNvCxnSpPr>
              <a:cxnSpLocks noChangeShapeType="1"/>
              <a:stCxn id="5331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8" name="Group 23"/>
          <p:cNvGrpSpPr>
            <a:grpSpLocks/>
          </p:cNvGrpSpPr>
          <p:nvPr/>
        </p:nvGrpSpPr>
        <p:grpSpPr bwMode="auto">
          <a:xfrm>
            <a:off x="5105400" y="4953000"/>
            <a:ext cx="609600" cy="304800"/>
            <a:chOff x="1104" y="3168"/>
            <a:chExt cx="384" cy="192"/>
          </a:xfrm>
        </p:grpSpPr>
        <p:sp>
          <p:nvSpPr>
            <p:cNvPr id="53309" name="Rectangle 2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10" name="AutoShape 25"/>
            <p:cNvCxnSpPr>
              <a:cxnSpLocks noChangeShapeType="1"/>
              <a:stCxn id="5330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9" name="Group 26"/>
          <p:cNvGrpSpPr>
            <a:grpSpLocks/>
          </p:cNvGrpSpPr>
          <p:nvPr/>
        </p:nvGrpSpPr>
        <p:grpSpPr bwMode="auto">
          <a:xfrm>
            <a:off x="5715000" y="4953000"/>
            <a:ext cx="609600" cy="304800"/>
            <a:chOff x="1104" y="3168"/>
            <a:chExt cx="384" cy="192"/>
          </a:xfrm>
        </p:grpSpPr>
        <p:sp>
          <p:nvSpPr>
            <p:cNvPr id="53307" name="Rectangle 2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8" name="AutoShape 28"/>
            <p:cNvCxnSpPr>
              <a:cxnSpLocks noChangeShapeType="1"/>
              <a:stCxn id="5330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0" name="Group 29"/>
          <p:cNvGrpSpPr>
            <a:grpSpLocks/>
          </p:cNvGrpSpPr>
          <p:nvPr/>
        </p:nvGrpSpPr>
        <p:grpSpPr bwMode="auto">
          <a:xfrm>
            <a:off x="6324600" y="4953000"/>
            <a:ext cx="609600" cy="304800"/>
            <a:chOff x="1104" y="3168"/>
            <a:chExt cx="384" cy="192"/>
          </a:xfrm>
        </p:grpSpPr>
        <p:sp>
          <p:nvSpPr>
            <p:cNvPr id="53305" name="Rectangle 3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6" name="AutoShape 31"/>
            <p:cNvCxnSpPr>
              <a:cxnSpLocks noChangeShapeType="1"/>
              <a:stCxn id="5330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sp>
        <p:nvSpPr>
          <p:cNvPr id="53262" name="Rectangle 32"/>
          <p:cNvSpPr>
            <a:spLocks noChangeArrowheads="1"/>
          </p:cNvSpPr>
          <p:nvPr/>
        </p:nvSpPr>
        <p:spPr bwMode="auto">
          <a:xfrm>
            <a:off x="7543800" y="5943600"/>
            <a:ext cx="381000" cy="304800"/>
          </a:xfrm>
          <a:prstGeom prst="rect">
            <a:avLst/>
          </a:prstGeom>
          <a:noFill/>
          <a:ln w="9525">
            <a:solidFill>
              <a:schemeClr val="tx1"/>
            </a:solidFill>
            <a:miter lim="800000"/>
            <a:headEnd/>
            <a:tailEnd/>
          </a:ln>
        </p:spPr>
        <p:txBody>
          <a:bodyPr wrap="none" anchor="ctr">
            <a:spAutoFit/>
          </a:bodyPr>
          <a:lstStyle/>
          <a:p>
            <a:endParaRPr lang="el-GR"/>
          </a:p>
        </p:txBody>
      </p:sp>
      <p:grpSp>
        <p:nvGrpSpPr>
          <p:cNvPr id="11" name="Group 33"/>
          <p:cNvGrpSpPr>
            <a:grpSpLocks/>
          </p:cNvGrpSpPr>
          <p:nvPr/>
        </p:nvGrpSpPr>
        <p:grpSpPr bwMode="auto">
          <a:xfrm>
            <a:off x="1447800" y="5943600"/>
            <a:ext cx="609600" cy="304800"/>
            <a:chOff x="1104" y="3168"/>
            <a:chExt cx="384" cy="192"/>
          </a:xfrm>
        </p:grpSpPr>
        <p:sp>
          <p:nvSpPr>
            <p:cNvPr id="53303" name="Rectangle 34"/>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4" name="AutoShape 35"/>
            <p:cNvCxnSpPr>
              <a:cxnSpLocks noChangeShapeType="1"/>
              <a:stCxn id="53303" idx="3"/>
              <a:endCxn id="53262" idx="1"/>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2" name="Group 36"/>
          <p:cNvGrpSpPr>
            <a:grpSpLocks/>
          </p:cNvGrpSpPr>
          <p:nvPr/>
        </p:nvGrpSpPr>
        <p:grpSpPr bwMode="auto">
          <a:xfrm>
            <a:off x="2057400" y="5943600"/>
            <a:ext cx="609600" cy="304800"/>
            <a:chOff x="1104" y="3168"/>
            <a:chExt cx="384" cy="192"/>
          </a:xfrm>
        </p:grpSpPr>
        <p:sp>
          <p:nvSpPr>
            <p:cNvPr id="53301" name="Rectangle 3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2" name="AutoShape 38"/>
            <p:cNvCxnSpPr>
              <a:cxnSpLocks noChangeShapeType="1"/>
              <a:stCxn id="5330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3" name="Group 39"/>
          <p:cNvGrpSpPr>
            <a:grpSpLocks/>
          </p:cNvGrpSpPr>
          <p:nvPr/>
        </p:nvGrpSpPr>
        <p:grpSpPr bwMode="auto">
          <a:xfrm>
            <a:off x="2667000" y="5943600"/>
            <a:ext cx="609600" cy="304800"/>
            <a:chOff x="1104" y="3168"/>
            <a:chExt cx="384" cy="192"/>
          </a:xfrm>
        </p:grpSpPr>
        <p:sp>
          <p:nvSpPr>
            <p:cNvPr id="53299" name="Rectangle 4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300" name="AutoShape 41"/>
            <p:cNvCxnSpPr>
              <a:cxnSpLocks noChangeShapeType="1"/>
              <a:stCxn id="5329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4" name="Group 42"/>
          <p:cNvGrpSpPr>
            <a:grpSpLocks/>
          </p:cNvGrpSpPr>
          <p:nvPr/>
        </p:nvGrpSpPr>
        <p:grpSpPr bwMode="auto">
          <a:xfrm>
            <a:off x="3276600" y="5943600"/>
            <a:ext cx="609600" cy="304800"/>
            <a:chOff x="1104" y="3168"/>
            <a:chExt cx="384" cy="192"/>
          </a:xfrm>
        </p:grpSpPr>
        <p:sp>
          <p:nvSpPr>
            <p:cNvPr id="53297" name="Rectangle 43"/>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8" name="AutoShape 44"/>
            <p:cNvCxnSpPr>
              <a:cxnSpLocks noChangeShapeType="1"/>
              <a:stCxn id="5329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5" name="Group 45"/>
          <p:cNvGrpSpPr>
            <a:grpSpLocks/>
          </p:cNvGrpSpPr>
          <p:nvPr/>
        </p:nvGrpSpPr>
        <p:grpSpPr bwMode="auto">
          <a:xfrm>
            <a:off x="3886200" y="5943600"/>
            <a:ext cx="609600" cy="304800"/>
            <a:chOff x="1104" y="3168"/>
            <a:chExt cx="384" cy="192"/>
          </a:xfrm>
        </p:grpSpPr>
        <p:sp>
          <p:nvSpPr>
            <p:cNvPr id="53295" name="Rectangle 46"/>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6" name="AutoShape 47"/>
            <p:cNvCxnSpPr>
              <a:cxnSpLocks noChangeShapeType="1"/>
              <a:stCxn id="5329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6" name="Group 48"/>
          <p:cNvGrpSpPr>
            <a:grpSpLocks/>
          </p:cNvGrpSpPr>
          <p:nvPr/>
        </p:nvGrpSpPr>
        <p:grpSpPr bwMode="auto">
          <a:xfrm>
            <a:off x="4495800" y="5943600"/>
            <a:ext cx="609600" cy="304800"/>
            <a:chOff x="1104" y="3168"/>
            <a:chExt cx="384" cy="192"/>
          </a:xfrm>
        </p:grpSpPr>
        <p:sp>
          <p:nvSpPr>
            <p:cNvPr id="53293" name="Rectangle 49"/>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4" name="AutoShape 50"/>
            <p:cNvCxnSpPr>
              <a:cxnSpLocks noChangeShapeType="1"/>
              <a:stCxn id="5329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7" name="Group 51"/>
          <p:cNvGrpSpPr>
            <a:grpSpLocks/>
          </p:cNvGrpSpPr>
          <p:nvPr/>
        </p:nvGrpSpPr>
        <p:grpSpPr bwMode="auto">
          <a:xfrm>
            <a:off x="5105400" y="5943600"/>
            <a:ext cx="609600" cy="304800"/>
            <a:chOff x="1104" y="3168"/>
            <a:chExt cx="384" cy="192"/>
          </a:xfrm>
        </p:grpSpPr>
        <p:sp>
          <p:nvSpPr>
            <p:cNvPr id="53291" name="Rectangle 52"/>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2" name="AutoShape 53"/>
            <p:cNvCxnSpPr>
              <a:cxnSpLocks noChangeShapeType="1"/>
              <a:stCxn id="53291"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8" name="Group 54"/>
          <p:cNvGrpSpPr>
            <a:grpSpLocks/>
          </p:cNvGrpSpPr>
          <p:nvPr/>
        </p:nvGrpSpPr>
        <p:grpSpPr bwMode="auto">
          <a:xfrm>
            <a:off x="5715000" y="5943600"/>
            <a:ext cx="609600" cy="304800"/>
            <a:chOff x="1104" y="3168"/>
            <a:chExt cx="384" cy="192"/>
          </a:xfrm>
        </p:grpSpPr>
        <p:sp>
          <p:nvSpPr>
            <p:cNvPr id="53289" name="Rectangle 55"/>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90" name="AutoShape 56"/>
            <p:cNvCxnSpPr>
              <a:cxnSpLocks noChangeShapeType="1"/>
              <a:stCxn id="53289"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19" name="Group 57"/>
          <p:cNvGrpSpPr>
            <a:grpSpLocks/>
          </p:cNvGrpSpPr>
          <p:nvPr/>
        </p:nvGrpSpPr>
        <p:grpSpPr bwMode="auto">
          <a:xfrm>
            <a:off x="6324600" y="5943600"/>
            <a:ext cx="609600" cy="304800"/>
            <a:chOff x="1104" y="3168"/>
            <a:chExt cx="384" cy="192"/>
          </a:xfrm>
        </p:grpSpPr>
        <p:sp>
          <p:nvSpPr>
            <p:cNvPr id="53287" name="Rectangle 58"/>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8" name="AutoShape 59"/>
            <p:cNvCxnSpPr>
              <a:cxnSpLocks noChangeShapeType="1"/>
              <a:stCxn id="53287"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72" name="AutoShape 60"/>
          <p:cNvCxnSpPr>
            <a:cxnSpLocks noChangeShapeType="1"/>
            <a:stCxn id="53321" idx="0"/>
          </p:cNvCxnSpPr>
          <p:nvPr/>
        </p:nvCxnSpPr>
        <p:spPr bwMode="auto">
          <a:xfrm rot="5400000" flipV="1">
            <a:off x="22471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3" name="AutoShape 61"/>
          <p:cNvCxnSpPr>
            <a:cxnSpLocks noChangeShapeType="1"/>
            <a:stCxn id="53317" idx="0"/>
            <a:endCxn id="53313" idx="0"/>
          </p:cNvCxnSpPr>
          <p:nvPr/>
        </p:nvCxnSpPr>
        <p:spPr bwMode="auto">
          <a:xfrm rot="5400000" flipV="1">
            <a:off x="34663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4" name="AutoShape 62"/>
          <p:cNvCxnSpPr>
            <a:cxnSpLocks noChangeShapeType="1"/>
            <a:stCxn id="53313" idx="0"/>
            <a:endCxn id="53309" idx="0"/>
          </p:cNvCxnSpPr>
          <p:nvPr/>
        </p:nvCxnSpPr>
        <p:spPr bwMode="auto">
          <a:xfrm rot="5400000" flipV="1">
            <a:off x="46855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5" name="AutoShape 63"/>
          <p:cNvCxnSpPr>
            <a:cxnSpLocks noChangeShapeType="1"/>
            <a:stCxn id="53309" idx="0"/>
            <a:endCxn id="53305" idx="0"/>
          </p:cNvCxnSpPr>
          <p:nvPr/>
        </p:nvCxnSpPr>
        <p:spPr bwMode="auto">
          <a:xfrm rot="5400000" flipV="1">
            <a:off x="5904706" y="4344194"/>
            <a:ext cx="1588" cy="1219200"/>
          </a:xfrm>
          <a:prstGeom prst="curvedConnector3">
            <a:avLst>
              <a:gd name="adj1" fmla="val -14400000"/>
            </a:avLst>
          </a:prstGeom>
          <a:noFill/>
          <a:ln w="9525">
            <a:solidFill>
              <a:schemeClr val="tx1"/>
            </a:solidFill>
            <a:miter lim="800000"/>
            <a:headEnd/>
            <a:tailEnd type="triangle" w="med" len="med"/>
          </a:ln>
        </p:spPr>
      </p:cxnSp>
      <p:cxnSp>
        <p:nvCxnSpPr>
          <p:cNvPr id="53276" name="AutoShape 64"/>
          <p:cNvCxnSpPr>
            <a:cxnSpLocks noChangeShapeType="1"/>
            <a:stCxn id="53303" idx="0"/>
            <a:endCxn id="53293" idx="0"/>
          </p:cNvCxnSpPr>
          <p:nvPr/>
        </p:nvCxnSpPr>
        <p:spPr bwMode="auto">
          <a:xfrm rot="5400000" flipV="1">
            <a:off x="3161506" y="4420394"/>
            <a:ext cx="1588" cy="3048000"/>
          </a:xfrm>
          <a:prstGeom prst="curvedConnector3">
            <a:avLst>
              <a:gd name="adj1" fmla="val -14400000"/>
            </a:avLst>
          </a:prstGeom>
          <a:noFill/>
          <a:ln w="9525">
            <a:solidFill>
              <a:schemeClr val="tx1"/>
            </a:solidFill>
            <a:miter lim="800000"/>
            <a:headEnd/>
            <a:tailEnd type="triangle" w="med" len="med"/>
          </a:ln>
        </p:spPr>
      </p:cxnSp>
      <p:cxnSp>
        <p:nvCxnSpPr>
          <p:cNvPr id="53277" name="AutoShape 65"/>
          <p:cNvCxnSpPr>
            <a:cxnSpLocks noChangeShapeType="1"/>
            <a:stCxn id="53293" idx="0"/>
            <a:endCxn id="53262" idx="0"/>
          </p:cNvCxnSpPr>
          <p:nvPr/>
        </p:nvCxnSpPr>
        <p:spPr bwMode="auto">
          <a:xfrm rot="5400000" flipV="1">
            <a:off x="6209506" y="4420394"/>
            <a:ext cx="1588" cy="3048000"/>
          </a:xfrm>
          <a:prstGeom prst="curvedConnector3">
            <a:avLst>
              <a:gd name="adj1" fmla="val -14400000"/>
            </a:avLst>
          </a:prstGeom>
          <a:noFill/>
          <a:ln w="9525">
            <a:solidFill>
              <a:schemeClr val="tx1"/>
            </a:solidFill>
            <a:miter lim="800000"/>
            <a:headEnd/>
            <a:tailEnd type="triangle" w="med" len="med"/>
          </a:ln>
        </p:spPr>
      </p:cxnSp>
      <p:grpSp>
        <p:nvGrpSpPr>
          <p:cNvPr id="20" name="Group 66"/>
          <p:cNvGrpSpPr>
            <a:grpSpLocks/>
          </p:cNvGrpSpPr>
          <p:nvPr/>
        </p:nvGrpSpPr>
        <p:grpSpPr bwMode="auto">
          <a:xfrm>
            <a:off x="6934200" y="4953000"/>
            <a:ext cx="609600" cy="304800"/>
            <a:chOff x="1104" y="3168"/>
            <a:chExt cx="384" cy="192"/>
          </a:xfrm>
        </p:grpSpPr>
        <p:sp>
          <p:nvSpPr>
            <p:cNvPr id="53285" name="Rectangle 67"/>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6" name="AutoShape 68"/>
            <p:cNvCxnSpPr>
              <a:cxnSpLocks noChangeShapeType="1"/>
              <a:stCxn id="53285"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grpSp>
        <p:nvGrpSpPr>
          <p:cNvPr id="21" name="Group 69"/>
          <p:cNvGrpSpPr>
            <a:grpSpLocks/>
          </p:cNvGrpSpPr>
          <p:nvPr/>
        </p:nvGrpSpPr>
        <p:grpSpPr bwMode="auto">
          <a:xfrm>
            <a:off x="6934200" y="5943600"/>
            <a:ext cx="609600" cy="304800"/>
            <a:chOff x="1104" y="3168"/>
            <a:chExt cx="384" cy="192"/>
          </a:xfrm>
        </p:grpSpPr>
        <p:sp>
          <p:nvSpPr>
            <p:cNvPr id="53283" name="Rectangle 70"/>
            <p:cNvSpPr>
              <a:spLocks noChangeArrowheads="1"/>
            </p:cNvSpPr>
            <p:nvPr/>
          </p:nvSpPr>
          <p:spPr bwMode="auto">
            <a:xfrm>
              <a:off x="1104" y="3168"/>
              <a:ext cx="240" cy="192"/>
            </a:xfrm>
            <a:prstGeom prst="rect">
              <a:avLst/>
            </a:prstGeom>
            <a:noFill/>
            <a:ln w="9525">
              <a:solidFill>
                <a:schemeClr val="tx1"/>
              </a:solidFill>
              <a:miter lim="800000"/>
              <a:headEnd/>
              <a:tailEnd/>
            </a:ln>
          </p:spPr>
          <p:txBody>
            <a:bodyPr wrap="none" anchor="ctr">
              <a:spAutoFit/>
            </a:bodyPr>
            <a:lstStyle/>
            <a:p>
              <a:endParaRPr lang="el-GR"/>
            </a:p>
          </p:txBody>
        </p:sp>
        <p:cxnSp>
          <p:nvCxnSpPr>
            <p:cNvPr id="53284" name="AutoShape 71"/>
            <p:cNvCxnSpPr>
              <a:cxnSpLocks noChangeShapeType="1"/>
              <a:stCxn id="53283" idx="3"/>
            </p:cNvCxnSpPr>
            <p:nvPr/>
          </p:nvCxnSpPr>
          <p:spPr bwMode="auto">
            <a:xfrm>
              <a:off x="1344" y="3264"/>
              <a:ext cx="144" cy="0"/>
            </a:xfrm>
            <a:prstGeom prst="straightConnector1">
              <a:avLst/>
            </a:prstGeom>
            <a:noFill/>
            <a:ln w="9525">
              <a:solidFill>
                <a:schemeClr val="tx1"/>
              </a:solidFill>
              <a:miter lim="800000"/>
              <a:headEnd/>
              <a:tailEnd type="triangle" w="med" len="med"/>
            </a:ln>
          </p:spPr>
        </p:cxnSp>
      </p:grpSp>
      <p:cxnSp>
        <p:nvCxnSpPr>
          <p:cNvPr id="53280" name="AutoShape 72"/>
          <p:cNvCxnSpPr>
            <a:cxnSpLocks noChangeShapeType="1"/>
            <a:stCxn id="53305" idx="0"/>
            <a:endCxn id="53252" idx="0"/>
          </p:cNvCxnSpPr>
          <p:nvPr/>
        </p:nvCxnSpPr>
        <p:spPr bwMode="auto">
          <a:xfrm rot="5400000" flipV="1">
            <a:off x="7123906" y="4344194"/>
            <a:ext cx="1588" cy="1219200"/>
          </a:xfrm>
          <a:prstGeom prst="curvedConnector3">
            <a:avLst>
              <a:gd name="adj1" fmla="val -14400000"/>
            </a:avLst>
          </a:prstGeom>
          <a:noFill/>
          <a:ln w="9525">
            <a:solidFill>
              <a:schemeClr val="tx1"/>
            </a:solidFill>
            <a:miter lim="800000"/>
            <a:headEnd/>
            <a:tailEnd type="triangle" w="med" len="med"/>
          </a:ln>
        </p:spPr>
      </p:cxnSp>
      <p:sp>
        <p:nvSpPr>
          <p:cNvPr id="53281"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3282" name="Slide Number Placeholder 73"/>
          <p:cNvSpPr>
            <a:spLocks noGrp="1"/>
          </p:cNvSpPr>
          <p:nvPr>
            <p:ph type="sldNum" sz="quarter" idx="12"/>
          </p:nvPr>
        </p:nvSpPr>
        <p:spPr bwMode="auto">
          <a:noFill/>
          <a:ln>
            <a:miter lim="800000"/>
            <a:headEnd/>
            <a:tailEnd/>
          </a:ln>
        </p:spPr>
        <p:txBody>
          <a:bodyPr/>
          <a:lstStyle/>
          <a:p>
            <a:fld id="{3BC3CF98-2F7B-4A89-B1B3-9D0FD4804760}" type="slidenum">
              <a:rPr lang="en-US"/>
              <a:pPr/>
              <a:t>58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l-GR" dirty="0" smtClean="0">
                <a:ea typeface="ＭＳ Ｐゴシック" pitchFamily="34" charset="-128"/>
              </a:rPr>
              <a:t>Τοποθέτηση των δεικτών </a:t>
            </a:r>
            <a:endParaRPr lang="en-US" dirty="0" smtClean="0">
              <a:ea typeface="ＭＳ Ｐゴシック" pitchFamily="34" charset="-128"/>
            </a:endParaRPr>
          </a:p>
        </p:txBody>
      </p:sp>
      <p:sp>
        <p:nvSpPr>
          <p:cNvPr id="54275" name="Rectangle 3"/>
          <p:cNvSpPr>
            <a:spLocks noGrp="1" noChangeArrowheads="1"/>
          </p:cNvSpPr>
          <p:nvPr>
            <p:ph type="body" idx="1"/>
          </p:nvPr>
        </p:nvSpPr>
        <p:spPr/>
        <p:txBody>
          <a:bodyPr/>
          <a:lstStyle/>
          <a:p>
            <a:pPr eaLnBrk="1" hangingPunct="1"/>
            <a:r>
              <a:rPr lang="el-GR" dirty="0" smtClean="0">
                <a:ea typeface="ＭＳ Ｐゴシック" pitchFamily="34" charset="-128"/>
              </a:rPr>
              <a:t>Απλώς </a:t>
            </a:r>
            <a:r>
              <a:rPr lang="el-GR" dirty="0" err="1" smtClean="0">
                <a:ea typeface="ＭＳ Ｐゴシック" pitchFamily="34" charset="-128"/>
              </a:rPr>
              <a:t>ευριστικός</a:t>
            </a:r>
            <a:r>
              <a:rPr lang="en-US" dirty="0" smtClean="0">
                <a:ea typeface="ＭＳ Ｐゴシック" pitchFamily="34" charset="-128"/>
              </a:rPr>
              <a:t>: </a:t>
            </a:r>
            <a:r>
              <a:rPr lang="el-GR" dirty="0" smtClean="0">
                <a:ea typeface="ＭＳ Ｐゴシック" pitchFamily="34" charset="-128"/>
              </a:rPr>
              <a:t>για καταχωρήσεις μήκους </a:t>
            </a:r>
            <a:r>
              <a:rPr lang="en-US" dirty="0" smtClean="0">
                <a:ea typeface="ＭＳ Ｐゴシック" pitchFamily="34" charset="-128"/>
              </a:rPr>
              <a:t>for </a:t>
            </a:r>
            <a:r>
              <a:rPr lang="en-US" i="1" dirty="0" smtClean="0">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χρησιμοποίησε</a:t>
            </a:r>
            <a:r>
              <a:rPr lang="en-US" dirty="0" smtClean="0">
                <a:ea typeface="ＭＳ Ｐゴシック" pitchFamily="34" charset="-128"/>
              </a:rPr>
              <a:t> </a:t>
            </a:r>
            <a:r>
              <a:rPr lang="en-US" dirty="0" smtClean="0">
                <a:ea typeface="ＭＳ Ｐゴシック" pitchFamily="34" charset="-128"/>
                <a:sym typeface="Symbol" pitchFamily="18" charset="2"/>
              </a:rPr>
              <a:t></a:t>
            </a:r>
            <a:r>
              <a:rPr lang="en-US" i="1" dirty="0" smtClean="0">
                <a:ea typeface="ＭＳ Ｐゴシック" pitchFamily="34" charset="-128"/>
              </a:rPr>
              <a:t>L</a:t>
            </a:r>
            <a:r>
              <a:rPr lang="en-US" dirty="0" smtClean="0">
                <a:ea typeface="ＭＳ Ｐゴシック" pitchFamily="34" charset="-128"/>
              </a:rPr>
              <a:t> </a:t>
            </a:r>
            <a:r>
              <a:rPr lang="el-GR" dirty="0" err="1" smtClean="0">
                <a:ea typeface="ＭＳ Ｐゴシック" pitchFamily="34" charset="-128"/>
              </a:rPr>
              <a:t>ισαπέχοντες</a:t>
            </a:r>
            <a:r>
              <a:rPr lang="el-GR" dirty="0" smtClean="0">
                <a:ea typeface="ＭＳ Ｐゴシック" pitchFamily="34" charset="-128"/>
              </a:rPr>
              <a:t> δείκτες παράβλεψης</a:t>
            </a:r>
            <a:r>
              <a:rPr lang="en-US" dirty="0" smtClean="0">
                <a:ea typeface="ＭＳ Ｐゴシック" pitchFamily="34" charset="-128"/>
              </a:rPr>
              <a:t>.</a:t>
            </a:r>
          </a:p>
          <a:p>
            <a:pPr eaLnBrk="1" hangingPunct="1"/>
            <a:r>
              <a:rPr lang="el-GR" dirty="0" smtClean="0">
                <a:ea typeface="ＭＳ Ｐゴシック" pitchFamily="34" charset="-128"/>
              </a:rPr>
              <a:t>Αγνοεί την κατανομή των όρων της ερώτησης</a:t>
            </a:r>
            <a:r>
              <a:rPr lang="en-US" dirty="0" smtClean="0">
                <a:ea typeface="ＭＳ Ｐゴシック" pitchFamily="34" charset="-128"/>
              </a:rPr>
              <a:t>.</a:t>
            </a:r>
          </a:p>
          <a:p>
            <a:pPr eaLnBrk="1" hangingPunct="1"/>
            <a:r>
              <a:rPr lang="el-GR" dirty="0" smtClean="0">
                <a:ea typeface="ＭＳ Ｐゴシック" pitchFamily="34" charset="-128"/>
              </a:rPr>
              <a:t>Εύκολο αν το ευρετήριο είναι σχετικά στατικό</a:t>
            </a:r>
            <a:r>
              <a:rPr lang="en-US" dirty="0" smtClean="0">
                <a:ea typeface="ＭＳ Ｐゴシック" pitchFamily="34" charset="-128"/>
              </a:rPr>
              <a:t>; </a:t>
            </a:r>
            <a:r>
              <a:rPr lang="el-GR" dirty="0" smtClean="0">
                <a:ea typeface="ＭＳ Ｐゴシック" pitchFamily="34" charset="-128"/>
              </a:rPr>
              <a:t>Δύσκολο αν το </a:t>
            </a:r>
            <a:r>
              <a:rPr lang="en-US" i="1" dirty="0" smtClean="0">
                <a:ea typeface="ＭＳ Ｐゴシック" pitchFamily="34" charset="-128"/>
              </a:rPr>
              <a:t>L</a:t>
            </a:r>
            <a:r>
              <a:rPr lang="en-US" dirty="0" smtClean="0">
                <a:ea typeface="ＭＳ Ｐゴシック" pitchFamily="34" charset="-128"/>
              </a:rPr>
              <a:t> </a:t>
            </a:r>
            <a:r>
              <a:rPr lang="el-GR" dirty="0" smtClean="0">
                <a:ea typeface="ＭＳ Ｐゴシック" pitchFamily="34" charset="-128"/>
              </a:rPr>
              <a:t>αλλάζει συνεχώς λόγω τροποποιήσεων </a:t>
            </a:r>
            <a:r>
              <a:rPr lang="en-US" dirty="0" smtClean="0">
                <a:ea typeface="ＭＳ Ｐゴシック" pitchFamily="34" charset="-128"/>
              </a:rPr>
              <a:t>.</a:t>
            </a:r>
            <a:endParaRPr lang="en-US" sz="2000" dirty="0" smtClean="0">
              <a:ea typeface="ＭＳ Ｐゴシック" pitchFamily="34" charset="-128"/>
            </a:endParaRPr>
          </a:p>
          <a:p>
            <a:pPr eaLnBrk="1" hangingPunct="1"/>
            <a:r>
              <a:rPr lang="el-GR" dirty="0" smtClean="0">
                <a:ea typeface="ＭＳ Ｐゴシック" pitchFamily="34" charset="-128"/>
              </a:rPr>
              <a:t>Βοηθούσε </a:t>
            </a:r>
            <a:r>
              <a:rPr lang="en-US" dirty="0" smtClean="0">
                <a:ea typeface="ＭＳ Ｐゴシック" pitchFamily="34" charset="-128"/>
              </a:rPr>
              <a:t>(</a:t>
            </a:r>
            <a:r>
              <a:rPr lang="el-GR" dirty="0" smtClean="0">
                <a:ea typeface="ＭＳ Ｐゴシック" pitchFamily="34" charset="-128"/>
              </a:rPr>
              <a:t>λόγω πιο αργής </a:t>
            </a:r>
            <a:r>
              <a:rPr lang="en-US" dirty="0" smtClean="0">
                <a:ea typeface="ＭＳ Ｐゴシック" pitchFamily="34" charset="-128"/>
              </a:rPr>
              <a:t>CPU); </a:t>
            </a:r>
            <a:r>
              <a:rPr lang="el-GR" dirty="0" smtClean="0">
                <a:ea typeface="ＭＳ Ｐゴシック" pitchFamily="34" charset="-128"/>
              </a:rPr>
              <a:t>Όχι τόσο με το νέο υλικό εκτός αν </a:t>
            </a:r>
            <a:r>
              <a:rPr lang="en-US" dirty="0" smtClean="0">
                <a:ea typeface="ＭＳ Ｐゴシック" pitchFamily="34" charset="-128"/>
              </a:rPr>
              <a:t>memory-based</a:t>
            </a:r>
          </a:p>
          <a:p>
            <a:pPr lvl="1" eaLnBrk="1" hangingPunct="1"/>
            <a:r>
              <a:rPr lang="en-US" dirty="0" smtClean="0">
                <a:ea typeface="ＭＳ Ｐゴシック" pitchFamily="34" charset="-128"/>
              </a:rPr>
              <a:t>T</a:t>
            </a:r>
            <a:r>
              <a:rPr lang="el-GR" dirty="0">
                <a:ea typeface="ＭＳ Ｐゴシック" pitchFamily="34" charset="-128"/>
              </a:rPr>
              <a:t>ο</a:t>
            </a:r>
            <a:r>
              <a:rPr lang="en-US" dirty="0" smtClean="0">
                <a:ea typeface="ＭＳ Ｐゴシック" pitchFamily="34" charset="-128"/>
              </a:rPr>
              <a:t> I/O </a:t>
            </a:r>
            <a:r>
              <a:rPr lang="el-GR" dirty="0" smtClean="0">
                <a:ea typeface="ＭＳ Ｐゴシック" pitchFamily="34" charset="-128"/>
              </a:rPr>
              <a:t>κόστος για να φορτωθεί μια μεγαλύτερη λίστα καταχωρήσεων μπορεί να υπερβαίνει το κέρδος από τη γρηγορότερη συγχώνευση</a:t>
            </a:r>
            <a:endParaRPr lang="en-US" dirty="0" smtClean="0">
              <a:ea typeface="ＭＳ Ｐゴシック" pitchFamily="34" charset="-128"/>
            </a:endParaRPr>
          </a:p>
        </p:txBody>
      </p:sp>
      <p:sp>
        <p:nvSpPr>
          <p:cNvPr id="54276"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2.3</a:t>
            </a:r>
          </a:p>
        </p:txBody>
      </p:sp>
      <p:sp>
        <p:nvSpPr>
          <p:cNvPr id="54277" name="Slide Number Placeholder 4"/>
          <p:cNvSpPr>
            <a:spLocks noGrp="1"/>
          </p:cNvSpPr>
          <p:nvPr>
            <p:ph type="sldNum" sz="quarter" idx="12"/>
          </p:nvPr>
        </p:nvSpPr>
        <p:spPr bwMode="auto">
          <a:noFill/>
          <a:ln>
            <a:miter lim="800000"/>
            <a:headEnd/>
            <a:tailEnd/>
          </a:ln>
        </p:spPr>
        <p:txBody>
          <a:bodyPr/>
          <a:lstStyle/>
          <a:p>
            <a:fld id="{D135864C-F27B-4145-9951-EA30AC33F8EA}" type="slidenum">
              <a:rPr lang="en-US"/>
              <a:pPr/>
              <a:t>59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a:spLocks noGrp="1"/>
          </p:cNvSpPr>
          <p:nvPr>
            <p:ph type="title"/>
          </p:nvPr>
        </p:nvSpPr>
        <p:spPr>
          <a:xfrm>
            <a:off x="457200" y="274638"/>
            <a:ext cx="8229600" cy="1143000"/>
          </a:xfrm>
        </p:spPr>
        <p:txBody>
          <a:bodyPr/>
          <a:lstStyle/>
          <a:p>
            <a:pPr eaLnBrk="1" hangingPunct="1"/>
            <a:r>
              <a:rPr lang="el-GR" sz="3200" dirty="0" smtClean="0">
                <a:ea typeface="ＭＳ Ｐゴシック" pitchFamily="-112" charset="-128"/>
              </a:rPr>
              <a:t>Επανάληψη: Παράδειγμα</a:t>
            </a:r>
            <a:endParaRPr lang="en-US" sz="3200" dirty="0" smtClean="0">
              <a:ea typeface="ＭＳ Ｐゴシック" pitchFamily="-112" charset="-128"/>
            </a:endParaRPr>
          </a:p>
        </p:txBody>
      </p:sp>
      <p:sp>
        <p:nvSpPr>
          <p:cNvPr id="3" name="Rectangle 1027"/>
          <p:cNvSpPr txBox="1">
            <a:spLocks noChangeArrowheads="1"/>
          </p:cNvSpPr>
          <p:nvPr/>
        </p:nvSpPr>
        <p:spPr bwMode="auto">
          <a:xfrm>
            <a:off x="1115616" y="2420888"/>
            <a:ext cx="6408712" cy="1656184"/>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1</a:t>
            </a:r>
            <a:r>
              <a:rPr lang="el-GR" sz="1400" dirty="0" smtClean="0">
                <a:solidFill>
                  <a:schemeClr val="tx1">
                    <a:lumMod val="95000"/>
                    <a:lumOff val="5000"/>
                  </a:schemeClr>
                </a:solidFill>
                <a:latin typeface="+mn-lt"/>
                <a:ea typeface="ＭＳ Ｐゴシック" pitchFamily="-65" charset="-128"/>
                <a:cs typeface="ＭＳ Ｐゴシック" pitchFamily="-65" charset="-128"/>
              </a:rPr>
              <a:t> (</a:t>
            </a:r>
            <a:r>
              <a:rPr lang="en-US" sz="1400" dirty="0" smtClean="0">
                <a:solidFill>
                  <a:schemeClr val="tx1">
                    <a:lumMod val="95000"/>
                    <a:lumOff val="5000"/>
                  </a:schemeClr>
                </a:solidFill>
                <a:latin typeface="+mn-lt"/>
                <a:ea typeface="ＭＳ Ｐゴシック" pitchFamily="-65" charset="-128"/>
                <a:cs typeface="ＭＳ Ｐゴシック" pitchFamily="-65" charset="-128"/>
              </a:rPr>
              <a:t>d1) : Football Match Great Fun</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2 (d2) : Football Match Football Match</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3 (d3) :  Match Theory Football</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4 (d4) :  Football </a:t>
            </a:r>
            <a:r>
              <a:rPr lang="en-US" sz="1400" dirty="0" err="1" smtClean="0">
                <a:solidFill>
                  <a:schemeClr val="tx1">
                    <a:lumMod val="95000"/>
                    <a:lumOff val="5000"/>
                  </a:schemeClr>
                </a:solidFill>
                <a:latin typeface="+mn-lt"/>
                <a:ea typeface="ＭＳ Ｐゴシック" pitchFamily="-65" charset="-128"/>
                <a:cs typeface="ＭＳ Ｐゴシック" pitchFamily="-65" charset="-128"/>
              </a:rPr>
              <a:t>Football</a:t>
            </a:r>
            <a:r>
              <a:rPr lang="en-US" sz="1400" dirty="0" smtClean="0">
                <a:solidFill>
                  <a:schemeClr val="tx1">
                    <a:lumMod val="95000"/>
                    <a:lumOff val="5000"/>
                  </a:schemeClr>
                </a:solidFill>
                <a:latin typeface="+mn-lt"/>
                <a:ea typeface="ＭＳ Ｐゴシック" pitchFamily="-65" charset="-128"/>
                <a:cs typeface="ＭＳ Ｐゴシック" pitchFamily="-65" charset="-128"/>
              </a:rPr>
              <a:t> </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schemeClr val="tx1">
                    <a:lumMod val="95000"/>
                    <a:lumOff val="5000"/>
                  </a:schemeClr>
                </a:solidFill>
                <a:latin typeface="+mn-lt"/>
                <a:ea typeface="ＭＳ Ｐゴシック" pitchFamily="-65" charset="-128"/>
                <a:cs typeface="ＭＳ Ｐゴシック" pitchFamily="-65" charset="-128"/>
              </a:rPr>
              <a:t>Έγγραφο</a:t>
            </a:r>
            <a:r>
              <a:rPr lang="en-US" sz="1400" dirty="0" smtClean="0">
                <a:solidFill>
                  <a:schemeClr val="tx1">
                    <a:lumMod val="95000"/>
                    <a:lumOff val="5000"/>
                  </a:schemeClr>
                </a:solidFill>
                <a:latin typeface="+mn-lt"/>
                <a:ea typeface="ＭＳ Ｐゴシック" pitchFamily="-65" charset="-128"/>
                <a:cs typeface="ＭＳ Ｐゴシック" pitchFamily="-65" charset="-128"/>
              </a:rPr>
              <a:t> 5 (d5):  Cheap Football and Football Match </a:t>
            </a:r>
            <a:endParaRPr lang="el-GR" sz="1400" dirty="0" smtClean="0">
              <a:solidFill>
                <a:schemeClr val="tx1">
                  <a:lumMod val="95000"/>
                  <a:lumOff val="5000"/>
                </a:schemeClr>
              </a:solidFill>
              <a:latin typeface="+mn-lt"/>
              <a:ea typeface="ＭＳ Ｐゴシック" pitchFamily="-65" charset="-128"/>
              <a:cs typeface="ＭＳ Ｐゴシック" pitchFamily="-65" charset="-128"/>
            </a:endParaRPr>
          </a:p>
          <a:p>
            <a:pPr marL="342900" indent="-342900" defTabSz="457200" eaLnBrk="0" hangingPunct="0">
              <a:spcBef>
                <a:spcPct val="20000"/>
              </a:spcBef>
              <a:buClr>
                <a:srgbClr val="437085"/>
              </a:buClr>
              <a:defRPr/>
            </a:pPr>
            <a:r>
              <a:rPr lang="el-GR" sz="1400" dirty="0" smtClean="0">
                <a:solidFill>
                  <a:prstClr val="black">
                    <a:lumMod val="95000"/>
                    <a:lumOff val="5000"/>
                  </a:prstClr>
                </a:solidFill>
                <a:latin typeface="Calibri"/>
                <a:ea typeface="ＭＳ Ｐゴシック" pitchFamily="-65" charset="-128"/>
                <a:cs typeface="ＭＳ Ｐゴシック" pitchFamily="-65" charset="-128"/>
              </a:rPr>
              <a:t>Έγγραφο </a:t>
            </a:r>
            <a:r>
              <a:rPr lang="en-GB" sz="1400" dirty="0" smtClean="0">
                <a:solidFill>
                  <a:schemeClr val="tx1">
                    <a:lumMod val="95000"/>
                    <a:lumOff val="5000"/>
                  </a:schemeClr>
                </a:solidFill>
                <a:latin typeface="+mn-lt"/>
                <a:ea typeface="ＭＳ Ｐゴシック" pitchFamily="-65" charset="-128"/>
                <a:cs typeface="ＭＳ Ｐゴシック" pitchFamily="-65" charset="-128"/>
              </a:rPr>
              <a:t>6 (d6) : </a:t>
            </a:r>
            <a:r>
              <a:rPr lang="en-US" sz="1400" dirty="0" smtClean="0">
                <a:solidFill>
                  <a:schemeClr val="tx1">
                    <a:lumMod val="95000"/>
                    <a:lumOff val="5000"/>
                  </a:schemeClr>
                </a:solidFill>
                <a:latin typeface="+mn-lt"/>
                <a:ea typeface="ＭＳ Ｐゴシック" pitchFamily="-65" charset="-128"/>
                <a:cs typeface="ＭＳ Ｐゴシック" pitchFamily="-65" charset="-128"/>
              </a:rPr>
              <a:t>Match Summer</a:t>
            </a:r>
            <a:r>
              <a:rPr lang="el-GR" sz="1400" dirty="0" smtClean="0">
                <a:solidFill>
                  <a:schemeClr val="tx1">
                    <a:lumMod val="95000"/>
                    <a:lumOff val="5000"/>
                  </a:schemeClr>
                </a:solidFill>
                <a:latin typeface="+mn-lt"/>
                <a:ea typeface="ＭＳ Ｐゴシック" pitchFamily="-65" charset="-128"/>
                <a:cs typeface="ＭＳ Ｐゴシック" pitchFamily="-65" charset="-128"/>
              </a:rPr>
              <a:t>  </a:t>
            </a:r>
            <a:endParaRPr lang="el-GR" sz="1400" dirty="0">
              <a:solidFill>
                <a:schemeClr val="tx1">
                  <a:lumMod val="95000"/>
                  <a:lumOff val="5000"/>
                </a:schemeClr>
              </a:solidFill>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2339752" y="1844824"/>
            <a:ext cx="3672408" cy="461665"/>
          </a:xfrm>
          <a:prstGeom prst="rect">
            <a:avLst/>
          </a:prstGeom>
          <a:noFill/>
          <a:ln w="9525">
            <a:noFill/>
            <a:miter lim="800000"/>
            <a:headEnd/>
            <a:tailEnd/>
          </a:ln>
          <a:effectLst/>
        </p:spPr>
        <p:txBody>
          <a:bodyPr wrap="square">
            <a:spAutoFit/>
          </a:bodyPr>
          <a:lstStyle/>
          <a:p>
            <a:r>
              <a:rPr lang="el-GR" dirty="0">
                <a:solidFill>
                  <a:schemeClr val="tx1"/>
                </a:solidFill>
                <a:latin typeface="+mn-lt"/>
              </a:rPr>
              <a:t>Συλλογή </a:t>
            </a:r>
            <a:r>
              <a:rPr lang="el-GR" dirty="0" smtClean="0">
                <a:solidFill>
                  <a:schemeClr val="tx1"/>
                </a:solidFill>
                <a:latin typeface="+mn-lt"/>
              </a:rPr>
              <a:t>εγγράφων</a:t>
            </a:r>
            <a:endParaRPr lang="el-GR" dirty="0">
              <a:solidFill>
                <a:schemeClr val="tx1"/>
              </a:solidFill>
              <a:latin typeface="+mn-lt"/>
            </a:endParaRP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27584" y="2348880"/>
            <a:ext cx="7772400" cy="1362075"/>
          </a:xfrm>
        </p:spPr>
        <p:txBody>
          <a:bodyPr/>
          <a:lstStyle/>
          <a:p>
            <a:pPr algn="r" eaLnBrk="1" hangingPunct="1">
              <a:defRPr/>
            </a:pPr>
            <a:r>
              <a:rPr lang="el-GR" dirty="0" err="1" smtClean="0">
                <a:solidFill>
                  <a:schemeClr val="tx2">
                    <a:lumMod val="50000"/>
                  </a:schemeClr>
                </a:solidFill>
                <a:ea typeface="ＭＳ Ｐゴシック" charset="-128"/>
                <a:cs typeface="ＭＳ Ｐゴシック" charset="-128"/>
              </a:rPr>
              <a:t>Ευρετηρια</a:t>
            </a:r>
            <a:r>
              <a:rPr lang="el-GR" dirty="0" smtClean="0">
                <a:solidFill>
                  <a:schemeClr val="tx2">
                    <a:lumMod val="50000"/>
                  </a:schemeClr>
                </a:solidFill>
                <a:ea typeface="ＭＳ Ｐゴシック" charset="-128"/>
                <a:cs typeface="ＭＳ Ｐゴシック" charset="-128"/>
              </a:rPr>
              <a:t> </a:t>
            </a:r>
            <a:r>
              <a:rPr lang="el-GR" dirty="0" err="1" smtClean="0">
                <a:solidFill>
                  <a:schemeClr val="tx2">
                    <a:lumMod val="50000"/>
                  </a:schemeClr>
                </a:solidFill>
                <a:ea typeface="ＭＳ Ｐゴシック" charset="-128"/>
                <a:cs typeface="ＭＳ Ｐゴシック" charset="-128"/>
              </a:rPr>
              <a:t>φρασεων</a:t>
            </a:r>
            <a:endParaRPr lang="en-US" dirty="0">
              <a:solidFill>
                <a:schemeClr val="tx2">
                  <a:lumMod val="50000"/>
                </a:schemeClr>
              </a:solidFill>
              <a:ea typeface="ＭＳ Ｐゴシック" charset="-128"/>
              <a:cs typeface="ＭＳ Ｐゴシック" charset="-128"/>
            </a:endParaRPr>
          </a:p>
        </p:txBody>
      </p:sp>
      <p:sp>
        <p:nvSpPr>
          <p:cNvPr id="49156" name="Slide Number Placeholder 4"/>
          <p:cNvSpPr>
            <a:spLocks noGrp="1"/>
          </p:cNvSpPr>
          <p:nvPr>
            <p:ph type="sldNum" sz="quarter" idx="12"/>
          </p:nvPr>
        </p:nvSpPr>
        <p:spPr bwMode="auto">
          <a:noFill/>
          <a:ln>
            <a:miter lim="800000"/>
            <a:headEnd/>
            <a:tailEnd/>
          </a:ln>
        </p:spPr>
        <p:txBody>
          <a:bodyPr/>
          <a:lstStyle/>
          <a:p>
            <a:fld id="{3F1228B6-52B9-4927-8771-A475F0C1F445}" type="slidenum">
              <a:rPr lang="en-US"/>
              <a:pPr/>
              <a:t>60</a:t>
            </a:fld>
            <a:endParaRPr lang="en-US"/>
          </a:p>
        </p:txBody>
      </p:sp>
    </p:spTree>
    <p:extLst>
      <p:ext uri="{BB962C8B-B14F-4D97-AF65-F5344CB8AC3E}">
        <p14:creationId xmlns:p14="http://schemas.microsoft.com/office/powerpoint/2010/main" val="3965770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l-GR" dirty="0" smtClean="0">
                <a:ea typeface="ＭＳ Ｐゴシック" pitchFamily="34" charset="-128"/>
              </a:rPr>
              <a:t>Ερωτήματα Φράσεων</a:t>
            </a:r>
            <a:endParaRPr lang="en-US" dirty="0" smtClean="0">
              <a:ea typeface="ＭＳ Ｐゴシック" pitchFamily="34" charset="-128"/>
            </a:endParaRPr>
          </a:p>
        </p:txBody>
      </p:sp>
      <p:sp>
        <p:nvSpPr>
          <p:cNvPr id="56323" name="Rectangle 3"/>
          <p:cNvSpPr>
            <a:spLocks noGrp="1" noChangeArrowheads="1"/>
          </p:cNvSpPr>
          <p:nvPr>
            <p:ph type="body" idx="1"/>
          </p:nvPr>
        </p:nvSpPr>
        <p:spPr/>
        <p:txBody>
          <a:bodyPr/>
          <a:lstStyle/>
          <a:p>
            <a:pPr eaLnBrk="1" hangingPunct="1"/>
            <a:r>
              <a:rPr lang="el-GR" dirty="0" smtClean="0">
                <a:ea typeface="ＭＳ Ｐゴシック" pitchFamily="34" charset="-128"/>
              </a:rPr>
              <a:t>Θέλουμε να μπορούμε να απαντάμε σε ερωτήματα όπως </a:t>
            </a:r>
            <a:r>
              <a:rPr lang="en-US" dirty="0" smtClean="0">
                <a:ea typeface="ＭＳ Ｐゴシック" pitchFamily="34" charset="-128"/>
              </a:rPr>
              <a:t>“</a:t>
            </a:r>
            <a:r>
              <a:rPr lang="en-US" b="1" i="1" dirty="0" err="1" smtClean="0">
                <a:ea typeface="ＭＳ Ｐゴシック" pitchFamily="34" charset="-128"/>
              </a:rPr>
              <a:t>stanford</a:t>
            </a:r>
            <a:r>
              <a:rPr lang="en-US" b="1" i="1" dirty="0" smtClean="0">
                <a:ea typeface="ＭＳ Ｐゴシック" pitchFamily="34" charset="-128"/>
              </a:rPr>
              <a:t> university” </a:t>
            </a:r>
            <a:r>
              <a:rPr lang="en-US" dirty="0" smtClean="0">
                <a:ea typeface="ＭＳ Ｐゴシック" pitchFamily="34" charset="-128"/>
              </a:rPr>
              <a:t>– </a:t>
            </a:r>
            <a:r>
              <a:rPr lang="el-GR" dirty="0" smtClean="0">
                <a:ea typeface="ＭＳ Ｐゴシック" pitchFamily="34" charset="-128"/>
              </a:rPr>
              <a:t>ως φράση</a:t>
            </a:r>
            <a:endParaRPr lang="en-US" b="1" i="1" dirty="0" smtClean="0">
              <a:ea typeface="ＭＳ Ｐゴシック" pitchFamily="34" charset="-128"/>
            </a:endParaRPr>
          </a:p>
          <a:p>
            <a:pPr eaLnBrk="1" hangingPunct="1"/>
            <a:r>
              <a:rPr lang="el-GR" dirty="0" smtClean="0">
                <a:ea typeface="ＭＳ Ｐゴシック" pitchFamily="34" charset="-128"/>
              </a:rPr>
              <a:t>Οπότε η φράση </a:t>
            </a:r>
            <a:r>
              <a:rPr lang="en-US" i="1" dirty="0" smtClean="0">
                <a:ea typeface="ＭＳ Ｐゴシック" pitchFamily="34" charset="-128"/>
              </a:rPr>
              <a:t>“I went to university at Stanford”</a:t>
            </a:r>
            <a:r>
              <a:rPr lang="el-GR" i="1" dirty="0" smtClean="0">
                <a:ea typeface="ＭＳ Ｐゴシック" pitchFamily="34" charset="-128"/>
              </a:rPr>
              <a:t> </a:t>
            </a:r>
            <a:r>
              <a:rPr lang="el-GR" dirty="0" smtClean="0">
                <a:ea typeface="ＭＳ Ｐゴシック" pitchFamily="34" charset="-128"/>
              </a:rPr>
              <a:t>δεν αποτελεί ταίριασμα</a:t>
            </a:r>
            <a:r>
              <a:rPr lang="en-US" dirty="0" smtClean="0">
                <a:ea typeface="ＭＳ Ｐゴシック" pitchFamily="34" charset="-128"/>
              </a:rPr>
              <a:t>. </a:t>
            </a:r>
          </a:p>
          <a:p>
            <a:pPr lvl="1" eaLnBrk="1" hangingPunct="1"/>
            <a:r>
              <a:rPr lang="el-GR" dirty="0" smtClean="0">
                <a:ea typeface="ＭＳ Ｐゴシック" pitchFamily="34" charset="-128"/>
              </a:rPr>
              <a:t>Η έννοια των ερωτήσεων φράσεων έχει αποδειχθεί πολύ δημοφιλής και εύκολα κατανοητή από τους χρήστες, από τις λίγες μορφές αναζήτησης πέρα της βασικής που υιοθετήθηκαν </a:t>
            </a:r>
            <a:r>
              <a:rPr lang="el-GR" dirty="0">
                <a:ea typeface="ＭＳ Ｐゴシック" pitchFamily="34" charset="-128"/>
              </a:rPr>
              <a:t> </a:t>
            </a:r>
            <a:r>
              <a:rPr lang="el-GR" dirty="0" smtClean="0">
                <a:ea typeface="ＭＳ Ｐゴシック" pitchFamily="34" charset="-128"/>
              </a:rPr>
              <a:t>(ερωτήσεις με «» αποτελούν το </a:t>
            </a:r>
            <a:r>
              <a:rPr lang="el-GR" dirty="0" smtClean="0">
                <a:solidFill>
                  <a:srgbClr val="FF0000"/>
                </a:solidFill>
                <a:ea typeface="ＭＳ Ｐゴシック" pitchFamily="34" charset="-128"/>
              </a:rPr>
              <a:t>10%</a:t>
            </a:r>
            <a:r>
              <a:rPr lang="el-GR" dirty="0" smtClean="0">
                <a:ea typeface="ＭＳ Ｐゴシック" pitchFamily="34" charset="-128"/>
              </a:rPr>
              <a:t>)</a:t>
            </a:r>
            <a:endParaRPr lang="en-US" dirty="0" smtClean="0">
              <a:ea typeface="ＭＳ Ｐゴシック" pitchFamily="34" charset="-128"/>
            </a:endParaRPr>
          </a:p>
          <a:p>
            <a:pPr lvl="1" eaLnBrk="1" hangingPunct="1"/>
            <a:r>
              <a:rPr lang="el-GR" dirty="0" smtClean="0">
                <a:ea typeface="ＭＳ Ｐゴシック" pitchFamily="34" charset="-128"/>
              </a:rPr>
              <a:t>Ακόμα περισσότερες είναι έμμεσες ερωτήσεις φράσεις</a:t>
            </a:r>
            <a:endParaRPr lang="en-US" dirty="0" smtClean="0">
              <a:ea typeface="ＭＳ Ｐゴシック" pitchFamily="34" charset="-128"/>
            </a:endParaRPr>
          </a:p>
          <a:p>
            <a:pPr eaLnBrk="1" hangingPunct="1"/>
            <a:r>
              <a:rPr lang="el-GR" dirty="0" smtClean="0">
                <a:ea typeface="ＭＳ Ｐゴシック" pitchFamily="34" charset="-128"/>
              </a:rPr>
              <a:t>Για να τις υποστηρίξουμε, δεν αρκούν εγγραφές της μορφής</a:t>
            </a:r>
            <a:r>
              <a:rPr lang="en-US" dirty="0" smtClean="0">
                <a:ea typeface="ＭＳ Ｐゴシック" pitchFamily="34" charset="-128"/>
              </a:rPr>
              <a:t>   &lt;</a:t>
            </a:r>
            <a:r>
              <a:rPr lang="en-US" i="1" dirty="0" smtClean="0">
                <a:ea typeface="ＭＳ Ｐゴシック" pitchFamily="34" charset="-128"/>
              </a:rPr>
              <a:t>term </a:t>
            </a:r>
            <a:r>
              <a:rPr lang="en-US" dirty="0" smtClean="0">
                <a:ea typeface="ＭＳ Ｐゴシック" pitchFamily="34" charset="-128"/>
              </a:rPr>
              <a:t>: </a:t>
            </a:r>
            <a:r>
              <a:rPr lang="en-US" i="1" dirty="0" smtClean="0">
                <a:ea typeface="ＭＳ Ｐゴシック" pitchFamily="34" charset="-128"/>
              </a:rPr>
              <a:t>docs</a:t>
            </a:r>
            <a:r>
              <a:rPr lang="en-US" dirty="0" smtClean="0">
                <a:ea typeface="ＭＳ Ｐゴシック" pitchFamily="34" charset="-128"/>
              </a:rPr>
              <a:t>&gt; </a:t>
            </a:r>
          </a:p>
          <a:p>
            <a:pPr eaLnBrk="1" hangingPunct="1">
              <a:buFont typeface="Wingdings" pitchFamily="2" charset="2"/>
              <a:buNone/>
            </a:pPr>
            <a:endParaRPr lang="en-US" dirty="0" smtClean="0">
              <a:ea typeface="ＭＳ Ｐゴシック" pitchFamily="34" charset="-128"/>
            </a:endParaRPr>
          </a:p>
          <a:p>
            <a:pPr eaLnBrk="1" hangingPunct="1"/>
            <a:endParaRPr lang="en-US" b="1" dirty="0" smtClean="0">
              <a:ea typeface="ＭＳ Ｐゴシック" pitchFamily="34" charset="-128"/>
            </a:endParaRPr>
          </a:p>
        </p:txBody>
      </p:sp>
      <p:sp>
        <p:nvSpPr>
          <p:cNvPr id="56324" name="TextBox 4"/>
          <p:cNvSpPr txBox="1">
            <a:spLocks noChangeArrowheads="1"/>
          </p:cNvSpPr>
          <p:nvPr/>
        </p:nvSpPr>
        <p:spPr bwMode="auto">
          <a:xfrm>
            <a:off x="7620000" y="-33546"/>
            <a:ext cx="1002197"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a:t>
            </a:r>
          </a:p>
        </p:txBody>
      </p:sp>
      <p:sp>
        <p:nvSpPr>
          <p:cNvPr id="56325" name="Slide Number Placeholder 4"/>
          <p:cNvSpPr>
            <a:spLocks noGrp="1"/>
          </p:cNvSpPr>
          <p:nvPr>
            <p:ph type="sldNum" sz="quarter" idx="12"/>
          </p:nvPr>
        </p:nvSpPr>
        <p:spPr bwMode="auto">
          <a:noFill/>
          <a:ln>
            <a:miter lim="800000"/>
            <a:headEnd/>
            <a:tailEnd/>
          </a:ln>
        </p:spPr>
        <p:txBody>
          <a:bodyPr/>
          <a:lstStyle/>
          <a:p>
            <a:fld id="{9603A1E7-0811-4A2C-8EF8-184186123B94}" type="slidenum">
              <a:rPr lang="en-US"/>
              <a:pPr/>
              <a:t>61</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l-GR" sz="3600" dirty="0" smtClean="0">
                <a:ea typeface="ＭＳ Ｐゴシック" pitchFamily="34" charset="-128"/>
              </a:rPr>
              <a:t>Μια πρώτη προσέγγιση</a:t>
            </a:r>
            <a:r>
              <a:rPr lang="en-US" sz="3600" dirty="0" smtClean="0">
                <a:ea typeface="ＭＳ Ｐゴシック" pitchFamily="34" charset="-128"/>
              </a:rPr>
              <a:t>: </a:t>
            </a:r>
            <a:r>
              <a:rPr lang="el-GR" sz="3600" dirty="0" smtClean="0">
                <a:ea typeface="ＭＳ Ｐゴシック" pitchFamily="34" charset="-128"/>
              </a:rPr>
              <a:t>Ευρετήρια ζευγών λέξεων (</a:t>
            </a:r>
            <a:r>
              <a:rPr lang="en-US" sz="3600" dirty="0" err="1" smtClean="0">
                <a:ea typeface="ＭＳ Ｐゴシック" pitchFamily="34" charset="-128"/>
              </a:rPr>
              <a:t>Biword</a:t>
            </a:r>
            <a:r>
              <a:rPr lang="en-US" sz="3600" dirty="0" smtClean="0">
                <a:ea typeface="ＭＳ Ｐゴシック" pitchFamily="34" charset="-128"/>
              </a:rPr>
              <a:t> indexes</a:t>
            </a:r>
            <a:r>
              <a:rPr lang="el-GR" sz="3600" dirty="0" smtClean="0">
                <a:ea typeface="ＭＳ Ｐゴシック" pitchFamily="34" charset="-128"/>
              </a:rPr>
              <a:t>)</a:t>
            </a:r>
            <a:endParaRPr lang="en-US" sz="3600" dirty="0" smtClean="0">
              <a:ea typeface="ＭＳ Ｐゴシック" pitchFamily="34" charset="-128"/>
            </a:endParaRPr>
          </a:p>
        </p:txBody>
      </p:sp>
      <p:sp>
        <p:nvSpPr>
          <p:cNvPr id="57347" name="Rectangle 3"/>
          <p:cNvSpPr>
            <a:spLocks noGrp="1" noChangeArrowheads="1"/>
          </p:cNvSpPr>
          <p:nvPr>
            <p:ph type="body" idx="1"/>
          </p:nvPr>
        </p:nvSpPr>
        <p:spPr/>
        <p:txBody>
          <a:bodyPr/>
          <a:lstStyle/>
          <a:p>
            <a:pPr eaLnBrk="1" hangingPunct="1"/>
            <a:r>
              <a:rPr lang="el-GR" dirty="0" smtClean="0">
                <a:ea typeface="ＭＳ Ｐゴシック" pitchFamily="34" charset="-128"/>
              </a:rPr>
              <a:t>Εισήγαγε στο ευρετήριο κάθε διαδοχικό ζεύγος όρων στο κείμενο ως φράση</a:t>
            </a:r>
            <a:endParaRPr lang="en-US" dirty="0" smtClean="0">
              <a:ea typeface="ＭＳ Ｐゴシック" pitchFamily="34" charset="-128"/>
            </a:endParaRPr>
          </a:p>
          <a:p>
            <a:pPr eaLnBrk="1" hangingPunct="1"/>
            <a:r>
              <a:rPr lang="el-GR" dirty="0" smtClean="0">
                <a:ea typeface="ＭＳ Ｐゴシック" pitchFamily="34" charset="-128"/>
              </a:rPr>
              <a:t>Για παράδειγμα το κείμενο </a:t>
            </a:r>
            <a:r>
              <a:rPr lang="en-US" dirty="0" smtClean="0">
                <a:ea typeface="ＭＳ Ｐゴシック" pitchFamily="34" charset="-128"/>
              </a:rPr>
              <a:t>“Friends, Romans, Countrymen” </a:t>
            </a:r>
            <a:r>
              <a:rPr lang="el-GR" dirty="0" smtClean="0">
                <a:ea typeface="ＭＳ Ｐゴシック" pitchFamily="34" charset="-128"/>
              </a:rPr>
              <a:t>παράγει τα </a:t>
            </a:r>
            <a:r>
              <a:rPr lang="en-US" dirty="0" err="1" smtClean="0">
                <a:ea typeface="ＭＳ Ｐゴシック" pitchFamily="34" charset="-128"/>
              </a:rPr>
              <a:t>biwords</a:t>
            </a:r>
            <a:endParaRPr lang="en-US" dirty="0" smtClean="0">
              <a:ea typeface="ＭＳ Ｐゴシック" pitchFamily="34" charset="-128"/>
            </a:endParaRPr>
          </a:p>
          <a:p>
            <a:pPr lvl="1" eaLnBrk="1" hangingPunct="1"/>
            <a:r>
              <a:rPr lang="en-US" b="1" i="1" dirty="0" smtClean="0">
                <a:ea typeface="ＭＳ Ｐゴシック" pitchFamily="34" charset="-128"/>
              </a:rPr>
              <a:t>friends romans</a:t>
            </a:r>
          </a:p>
          <a:p>
            <a:pPr lvl="1" eaLnBrk="1" hangingPunct="1"/>
            <a:r>
              <a:rPr lang="en-US" b="1" i="1" dirty="0" smtClean="0">
                <a:ea typeface="ＭＳ Ｐゴシック" pitchFamily="34" charset="-128"/>
              </a:rPr>
              <a:t>romans countrymen</a:t>
            </a:r>
          </a:p>
          <a:p>
            <a:pPr eaLnBrk="1" hangingPunct="1"/>
            <a:r>
              <a:rPr lang="el-GR" dirty="0" smtClean="0">
                <a:ea typeface="ＭＳ Ｐゴシック" pitchFamily="34" charset="-128"/>
              </a:rPr>
              <a:t>Κάθε τέτοιο </a:t>
            </a:r>
            <a:r>
              <a:rPr lang="en-US" dirty="0" err="1" smtClean="0">
                <a:ea typeface="ＭＳ Ｐゴシック" pitchFamily="34" charset="-128"/>
              </a:rPr>
              <a:t>biword</a:t>
            </a:r>
            <a:r>
              <a:rPr lang="el-GR" dirty="0" smtClean="0">
                <a:ea typeface="ＭＳ Ｐゴシック" pitchFamily="34" charset="-128"/>
              </a:rPr>
              <a:t> είναι τώρα ένας όρος του</a:t>
            </a:r>
            <a:r>
              <a:rPr lang="en-US" dirty="0" smtClean="0">
                <a:ea typeface="ＭＳ Ｐゴシック" pitchFamily="34" charset="-128"/>
              </a:rPr>
              <a:t> </a:t>
            </a:r>
            <a:r>
              <a:rPr lang="el-GR" dirty="0" smtClean="0">
                <a:ea typeface="ＭＳ Ｐゴシック" pitchFamily="34" charset="-128"/>
              </a:rPr>
              <a:t>ευρετηρίου </a:t>
            </a:r>
          </a:p>
          <a:p>
            <a:pPr eaLnBrk="1" hangingPunct="1"/>
            <a:r>
              <a:rPr lang="el-GR" dirty="0" smtClean="0">
                <a:ea typeface="ＭＳ Ｐゴシック" pitchFamily="34" charset="-128"/>
              </a:rPr>
              <a:t>Επιτρέπει την επεξεργασία ερωτημάτων φράσεων με δύο λέξεις</a:t>
            </a:r>
            <a:r>
              <a:rPr lang="en-US" dirty="0" smtClean="0">
                <a:ea typeface="ＭＳ Ｐゴシック" pitchFamily="34" charset="-128"/>
              </a:rPr>
              <a:t>.</a:t>
            </a:r>
          </a:p>
        </p:txBody>
      </p:sp>
      <p:sp>
        <p:nvSpPr>
          <p:cNvPr id="5734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7349" name="Slide Number Placeholder 4"/>
          <p:cNvSpPr>
            <a:spLocks noGrp="1"/>
          </p:cNvSpPr>
          <p:nvPr>
            <p:ph type="sldNum" sz="quarter" idx="12"/>
          </p:nvPr>
        </p:nvSpPr>
        <p:spPr bwMode="auto">
          <a:noFill/>
          <a:ln>
            <a:miter lim="800000"/>
            <a:headEnd/>
            <a:tailEnd/>
          </a:ln>
        </p:spPr>
        <p:txBody>
          <a:bodyPr/>
          <a:lstStyle/>
          <a:p>
            <a:fld id="{E644B9B6-7DB9-44D7-99FE-BFA292DB9D25}" type="slidenum">
              <a:rPr lang="en-US"/>
              <a:pPr/>
              <a:t>62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l-GR" dirty="0" smtClean="0">
                <a:ea typeface="ＭＳ Ｐゴシック" pitchFamily="34" charset="-128"/>
              </a:rPr>
              <a:t>Μεγαλύτερες φράσεις</a:t>
            </a:r>
            <a:endParaRPr lang="en-US" dirty="0" smtClean="0">
              <a:ea typeface="ＭＳ Ｐゴシック" pitchFamily="34" charset="-128"/>
            </a:endParaRPr>
          </a:p>
        </p:txBody>
      </p:sp>
      <p:sp>
        <p:nvSpPr>
          <p:cNvPr id="58371" name="Rectangle 3"/>
          <p:cNvSpPr>
            <a:spLocks noGrp="1" noChangeArrowheads="1"/>
          </p:cNvSpPr>
          <p:nvPr>
            <p:ph type="body" idx="1"/>
          </p:nvPr>
        </p:nvSpPr>
        <p:spPr/>
        <p:txBody>
          <a:bodyPr/>
          <a:lstStyle/>
          <a:p>
            <a:pPr eaLnBrk="1" hangingPunct="1"/>
            <a:r>
              <a:rPr lang="el-GR" dirty="0" smtClean="0">
                <a:ea typeface="ＭＳ Ｐゴシック" pitchFamily="34" charset="-128"/>
              </a:rPr>
              <a:t>Οι μεγαλύτερες φράσεις με κατάτμηση</a:t>
            </a:r>
            <a:r>
              <a:rPr lang="en-US" dirty="0" smtClean="0">
                <a:ea typeface="ＭＳ Ｐゴシック" pitchFamily="34" charset="-128"/>
              </a:rPr>
              <a:t>:</a:t>
            </a:r>
          </a:p>
          <a:p>
            <a:pPr marL="0" indent="0" eaLnBrk="1" hangingPunct="1">
              <a:buNone/>
            </a:pPr>
            <a:r>
              <a:rPr lang="en-US" b="1" i="1" dirty="0" err="1" smtClean="0">
                <a:ea typeface="ＭＳ Ｐゴシック" pitchFamily="34" charset="-128"/>
              </a:rPr>
              <a:t>stanford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alto </a:t>
            </a:r>
            <a:r>
              <a:rPr lang="el-GR" dirty="0">
                <a:ea typeface="ＭＳ Ｐゴシック" pitchFamily="34" charset="-128"/>
              </a:rPr>
              <a:t>μπορεί να διασπαστεί ως ένα </a:t>
            </a:r>
            <a:r>
              <a:rPr lang="en-US" dirty="0">
                <a:ea typeface="ＭＳ Ｐゴシック" pitchFamily="34" charset="-128"/>
              </a:rPr>
              <a:t>Boolean </a:t>
            </a:r>
            <a:r>
              <a:rPr lang="el-GR" dirty="0">
                <a:ea typeface="ＭＳ Ｐゴシック" pitchFamily="34" charset="-128"/>
              </a:rPr>
              <a:t>ερώτημα με </a:t>
            </a:r>
            <a:r>
              <a:rPr lang="en-US" dirty="0" err="1">
                <a:ea typeface="ＭＳ Ｐゴシック" pitchFamily="34" charset="-128"/>
              </a:rPr>
              <a:t>biwords</a:t>
            </a:r>
            <a:r>
              <a:rPr lang="en-US" dirty="0" smtClean="0">
                <a:ea typeface="ＭＳ Ｐゴシック" pitchFamily="34" charset="-128"/>
              </a:rPr>
              <a:t>:</a:t>
            </a:r>
          </a:p>
          <a:p>
            <a:pPr eaLnBrk="1" hangingPunct="1">
              <a:buFont typeface="Wingdings" pitchFamily="2" charset="2"/>
              <a:buNone/>
            </a:pPr>
            <a:r>
              <a:rPr lang="en-US" b="1" i="1" dirty="0" err="1" smtClean="0">
                <a:ea typeface="ＭＳ Ｐゴシック" pitchFamily="34" charset="-128"/>
              </a:rPr>
              <a:t>stanford</a:t>
            </a:r>
            <a:r>
              <a:rPr lang="en-US" b="1" i="1" dirty="0" smtClean="0">
                <a:ea typeface="ＭＳ Ｐゴシック" pitchFamily="34" charset="-128"/>
              </a:rPr>
              <a:t> university </a:t>
            </a:r>
            <a:r>
              <a:rPr lang="en-US" i="1" dirty="0" smtClean="0">
                <a:ea typeface="ＭＳ Ｐゴシック" pitchFamily="34" charset="-128"/>
              </a:rPr>
              <a:t>AND</a:t>
            </a:r>
            <a:r>
              <a:rPr lang="en-US" b="1" i="1" dirty="0" smtClean="0">
                <a:ea typeface="ＭＳ Ｐゴシック" pitchFamily="34" charset="-128"/>
              </a:rPr>
              <a:t> university </a:t>
            </a:r>
            <a:r>
              <a:rPr lang="en-US" b="1" i="1" dirty="0" err="1" smtClean="0">
                <a:ea typeface="ＭＳ Ｐゴシック" pitchFamily="34" charset="-128"/>
              </a:rPr>
              <a:t>palo</a:t>
            </a:r>
            <a:r>
              <a:rPr lang="en-US" b="1" i="1" dirty="0" smtClean="0">
                <a:ea typeface="ＭＳ Ｐゴシック" pitchFamily="34" charset="-128"/>
              </a:rPr>
              <a:t> </a:t>
            </a:r>
            <a:r>
              <a:rPr lang="en-US" i="1" dirty="0" smtClean="0">
                <a:ea typeface="ＭＳ Ｐゴシック" pitchFamily="34" charset="-128"/>
              </a:rPr>
              <a:t>AND</a:t>
            </a:r>
            <a:r>
              <a:rPr lang="en-US" b="1" i="1" dirty="0" smtClean="0">
                <a:ea typeface="ＭＳ Ｐゴシック" pitchFamily="34" charset="-128"/>
              </a:rPr>
              <a:t> </a:t>
            </a:r>
            <a:r>
              <a:rPr lang="en-US" b="1" i="1" dirty="0" err="1" smtClean="0">
                <a:ea typeface="ＭＳ Ｐゴシック" pitchFamily="34" charset="-128"/>
              </a:rPr>
              <a:t>palo</a:t>
            </a:r>
            <a:r>
              <a:rPr lang="en-US" b="1" i="1" dirty="0" smtClean="0">
                <a:ea typeface="ＭＳ Ｐゴシック" pitchFamily="34" charset="-128"/>
              </a:rPr>
              <a:t> alto</a:t>
            </a:r>
          </a:p>
          <a:p>
            <a:pPr eaLnBrk="1" hangingPunct="1">
              <a:buFont typeface="Wingdings" pitchFamily="2" charset="2"/>
              <a:buNone/>
            </a:pPr>
            <a:endParaRPr lang="en-US" b="1" i="1" dirty="0" smtClean="0">
              <a:ea typeface="ＭＳ Ｐゴシック" pitchFamily="34" charset="-128"/>
            </a:endParaRPr>
          </a:p>
          <a:p>
            <a:pPr eaLnBrk="1" hangingPunct="1">
              <a:buFont typeface="Wingdings" pitchFamily="2" charset="2"/>
              <a:buNone/>
            </a:pPr>
            <a:r>
              <a:rPr lang="el-GR" dirty="0" smtClean="0">
                <a:ea typeface="ＭＳ Ｐゴシック" pitchFamily="34" charset="-128"/>
              </a:rPr>
              <a:t>Χωρίς να εξετάσουμε τα  έγγραφα, δεν μπορούμε να εξακριβώσουμε ότι τα έγγραφα που ικανοποιούν το παραπάνω ερώτημα περιέχουν τη φράση</a:t>
            </a:r>
            <a:r>
              <a:rPr lang="en-US" dirty="0" smtClean="0">
                <a:ea typeface="ＭＳ Ｐゴシック" pitchFamily="34" charset="-128"/>
              </a:rPr>
              <a:t>.</a:t>
            </a:r>
          </a:p>
        </p:txBody>
      </p:sp>
      <p:sp>
        <p:nvSpPr>
          <p:cNvPr id="58372" name="AutoShape 5"/>
          <p:cNvSpPr>
            <a:spLocks noChangeArrowheads="1"/>
          </p:cNvSpPr>
          <p:nvPr/>
        </p:nvSpPr>
        <p:spPr bwMode="auto">
          <a:xfrm>
            <a:off x="5212675" y="5847358"/>
            <a:ext cx="2404826" cy="689372"/>
          </a:xfrm>
          <a:prstGeom prst="upArrowCallout">
            <a:avLst>
              <a:gd name="adj1" fmla="val 147799"/>
              <a:gd name="adj2" fmla="val 147799"/>
              <a:gd name="adj3" fmla="val 16667"/>
              <a:gd name="adj4" fmla="val 66667"/>
            </a:avLst>
          </a:prstGeom>
          <a:solidFill>
            <a:schemeClr val="accent1">
              <a:alpha val="50195"/>
            </a:schemeClr>
          </a:solidFill>
          <a:ln w="9525">
            <a:solidFill>
              <a:schemeClr val="tx1"/>
            </a:solidFill>
            <a:miter lim="800000"/>
            <a:headEnd/>
            <a:tailEnd/>
          </a:ln>
        </p:spPr>
        <p:txBody>
          <a:bodyPr wrap="none" anchor="ctr">
            <a:spAutoFit/>
          </a:bodyPr>
          <a:lstStyle/>
          <a:p>
            <a:pPr algn="ctr"/>
            <a:r>
              <a:rPr lang="en-US" dirty="0" smtClean="0"/>
              <a:t>false </a:t>
            </a:r>
            <a:r>
              <a:rPr lang="en-US" dirty="0"/>
              <a:t>positives!</a:t>
            </a:r>
          </a:p>
        </p:txBody>
      </p:sp>
      <p:sp>
        <p:nvSpPr>
          <p:cNvPr id="58373"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8374" name="Slide Number Placeholder 5"/>
          <p:cNvSpPr>
            <a:spLocks noGrp="1"/>
          </p:cNvSpPr>
          <p:nvPr>
            <p:ph type="sldNum" sz="quarter" idx="12"/>
          </p:nvPr>
        </p:nvSpPr>
        <p:spPr bwMode="auto">
          <a:noFill/>
          <a:ln>
            <a:miter lim="800000"/>
            <a:headEnd/>
            <a:tailEnd/>
          </a:ln>
        </p:spPr>
        <p:txBody>
          <a:bodyPr/>
          <a:lstStyle/>
          <a:p>
            <a:fld id="{63C6A02F-ADBD-4B49-A859-70642F05473F}" type="slidenum">
              <a:rPr lang="en-US"/>
              <a:pPr/>
              <a:t>63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l-GR" dirty="0" smtClean="0">
                <a:ea typeface="ＭＳ Ｐゴシック" pitchFamily="34" charset="-128"/>
              </a:rPr>
              <a:t>Διευρυμένα</a:t>
            </a:r>
            <a:r>
              <a:rPr lang="en-US" dirty="0" smtClean="0">
                <a:ea typeface="ＭＳ Ｐゴシック" pitchFamily="34" charset="-128"/>
              </a:rPr>
              <a:t> </a:t>
            </a:r>
            <a:r>
              <a:rPr lang="en-US" dirty="0" err="1" smtClean="0">
                <a:ea typeface="ＭＳ Ｐゴシック" pitchFamily="34" charset="-128"/>
              </a:rPr>
              <a:t>biwords</a:t>
            </a:r>
            <a:endParaRPr lang="en-US" dirty="0" smtClean="0">
              <a:ea typeface="ＭＳ Ｐゴシック" pitchFamily="34" charset="-128"/>
            </a:endParaRPr>
          </a:p>
        </p:txBody>
      </p:sp>
      <p:sp>
        <p:nvSpPr>
          <p:cNvPr id="59395" name="Rectangle 3"/>
          <p:cNvSpPr>
            <a:spLocks noGrp="1" noChangeArrowheads="1"/>
          </p:cNvSpPr>
          <p:nvPr>
            <p:ph type="body" idx="1"/>
          </p:nvPr>
        </p:nvSpPr>
        <p:spPr/>
        <p:txBody>
          <a:bodyPr/>
          <a:lstStyle/>
          <a:p>
            <a:pPr eaLnBrk="1" hangingPunct="1">
              <a:lnSpc>
                <a:spcPct val="90000"/>
              </a:lnSpc>
            </a:pPr>
            <a:r>
              <a:rPr lang="el-GR" sz="2400" dirty="0" smtClean="0">
                <a:ea typeface="ＭＳ Ｐゴシック" pitchFamily="34" charset="-128"/>
              </a:rPr>
              <a:t>Επεξεργασία του κειμένου και εκτέλεση</a:t>
            </a:r>
            <a:r>
              <a:rPr lang="en-US" sz="2400" dirty="0" smtClean="0">
                <a:ea typeface="ＭＳ Ｐゴシック" pitchFamily="34" charset="-128"/>
              </a:rPr>
              <a:t> part-of-speech-tagging (POST).</a:t>
            </a:r>
          </a:p>
          <a:p>
            <a:pPr eaLnBrk="1" hangingPunct="1">
              <a:lnSpc>
                <a:spcPct val="90000"/>
              </a:lnSpc>
            </a:pPr>
            <a:r>
              <a:rPr lang="el-GR" sz="2400" dirty="0" smtClean="0">
                <a:ea typeface="ＭＳ Ｐゴシック" pitchFamily="34" charset="-128"/>
              </a:rPr>
              <a:t>Ομαδοποιούμε τους όρους </a:t>
            </a:r>
            <a:r>
              <a:rPr lang="en-US" sz="2400" dirty="0" smtClean="0">
                <a:ea typeface="ＭＳ Ｐゴシック" pitchFamily="34" charset="-128"/>
              </a:rPr>
              <a:t>(</a:t>
            </a:r>
            <a:r>
              <a:rPr lang="el-GR" sz="2400" dirty="0" smtClean="0">
                <a:ea typeface="ＭＳ Ｐゴシック" pitchFamily="34" charset="-128"/>
              </a:rPr>
              <a:t>έστω</a:t>
            </a:r>
            <a:r>
              <a:rPr lang="en-US" sz="2400" dirty="0" smtClean="0">
                <a:ea typeface="ＭＳ Ｐゴシック" pitchFamily="34" charset="-128"/>
              </a:rPr>
              <a:t>) </a:t>
            </a:r>
            <a:r>
              <a:rPr lang="el-GR" sz="2400" dirty="0" smtClean="0">
                <a:ea typeface="ＭＳ Ｐゴシック" pitchFamily="34" charset="-128"/>
              </a:rPr>
              <a:t>σε ουσιαστικά- </a:t>
            </a:r>
            <a:r>
              <a:rPr lang="en-US" sz="2400" dirty="0" smtClean="0">
                <a:ea typeface="ＭＳ Ｐゴシック" pitchFamily="34" charset="-128"/>
              </a:rPr>
              <a:t>Nouns (N) </a:t>
            </a:r>
            <a:r>
              <a:rPr lang="el-GR" sz="2400" dirty="0" smtClean="0">
                <a:ea typeface="ＭＳ Ｐゴシック" pitchFamily="34" charset="-128"/>
              </a:rPr>
              <a:t>και άρθρα/προθέσεις </a:t>
            </a:r>
            <a:r>
              <a:rPr lang="en-US" sz="2400" dirty="0" smtClean="0">
                <a:ea typeface="ＭＳ Ｐゴシック" pitchFamily="34" charset="-128"/>
              </a:rPr>
              <a:t> (X</a:t>
            </a:r>
            <a:r>
              <a:rPr lang="en-US" sz="2400" dirty="0" smtClean="0">
                <a:ea typeface="ＭＳ Ｐゴシック" pitchFamily="34" charset="-128"/>
              </a:rPr>
              <a:t>).</a:t>
            </a:r>
            <a:endParaRPr lang="el-GR" sz="2400" dirty="0" smtClean="0">
              <a:ea typeface="ＭＳ Ｐゴシック" pitchFamily="34" charset="-128"/>
            </a:endParaRPr>
          </a:p>
          <a:p>
            <a:pPr eaLnBrk="1" hangingPunct="1">
              <a:lnSpc>
                <a:spcPct val="90000"/>
              </a:lnSpc>
            </a:pPr>
            <a:endParaRPr lang="en-US" sz="2400" dirty="0" smtClean="0">
              <a:ea typeface="ＭＳ Ｐゴシック" pitchFamily="34" charset="-128"/>
            </a:endParaRPr>
          </a:p>
          <a:p>
            <a:pPr eaLnBrk="1" hangingPunct="1">
              <a:lnSpc>
                <a:spcPct val="90000"/>
              </a:lnSpc>
            </a:pPr>
            <a:r>
              <a:rPr lang="el-GR" sz="2400" dirty="0" smtClean="0">
                <a:solidFill>
                  <a:schemeClr val="accent6">
                    <a:lumMod val="75000"/>
                  </a:schemeClr>
                </a:solidFill>
                <a:ea typeface="ＭＳ Ｐゴシック" pitchFamily="34" charset="-128"/>
              </a:rPr>
              <a:t>Διευρυμένο </a:t>
            </a:r>
            <a:r>
              <a:rPr lang="en-US" sz="2400" dirty="0" err="1" smtClean="0">
                <a:solidFill>
                  <a:schemeClr val="accent6">
                    <a:lumMod val="75000"/>
                  </a:schemeClr>
                </a:solidFill>
                <a:ea typeface="ＭＳ Ｐゴシック" pitchFamily="34" charset="-128"/>
              </a:rPr>
              <a:t>biword</a:t>
            </a:r>
            <a:r>
              <a:rPr lang="en-US" sz="2400" dirty="0" smtClean="0">
                <a:ea typeface="ＭＳ Ｐゴシック" pitchFamily="34" charset="-128"/>
              </a:rPr>
              <a:t>: </a:t>
            </a:r>
            <a:r>
              <a:rPr lang="el-GR" sz="2400" dirty="0">
                <a:ea typeface="ＭＳ Ｐゴシック" pitchFamily="34" charset="-128"/>
              </a:rPr>
              <a:t> </a:t>
            </a:r>
            <a:r>
              <a:rPr lang="el-GR" sz="2400" dirty="0" smtClean="0">
                <a:ea typeface="ＭＳ Ｐゴシック" pitchFamily="34" charset="-128"/>
              </a:rPr>
              <a:t>κάθε ακολουθία όρων της μορφής </a:t>
            </a:r>
            <a:r>
              <a:rPr lang="en-US" sz="2400" dirty="0" smtClean="0">
                <a:ea typeface="ＭＳ Ｐゴシック" pitchFamily="34" charset="-128"/>
              </a:rPr>
              <a:t> NX*N </a:t>
            </a:r>
          </a:p>
          <a:p>
            <a:pPr lvl="1" eaLnBrk="1" hangingPunct="1">
              <a:lnSpc>
                <a:spcPct val="90000"/>
              </a:lnSpc>
            </a:pPr>
            <a:r>
              <a:rPr lang="el-GR" dirty="0" smtClean="0">
                <a:ea typeface="ＭＳ Ｐゴシック" pitchFamily="34" charset="-128"/>
              </a:rPr>
              <a:t>Κάθε τέτοιο διευρυμένο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είναι τώρα ένας όρος του λεξικού </a:t>
            </a:r>
            <a:endParaRPr lang="en-US" dirty="0" smtClean="0">
              <a:ea typeface="ＭＳ Ｐゴシック" pitchFamily="34" charset="-128"/>
            </a:endParaRPr>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64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l-GR" dirty="0" smtClean="0">
                <a:ea typeface="ＭＳ Ｐゴシック" pitchFamily="34" charset="-128"/>
              </a:rPr>
              <a:t>Διευρυμένα</a:t>
            </a:r>
            <a:r>
              <a:rPr lang="en-US" dirty="0" smtClean="0">
                <a:ea typeface="ＭＳ Ｐゴシック" pitchFamily="34" charset="-128"/>
              </a:rPr>
              <a:t> </a:t>
            </a:r>
            <a:r>
              <a:rPr lang="en-US" dirty="0" err="1" smtClean="0">
                <a:ea typeface="ＭＳ Ｐゴシック" pitchFamily="34" charset="-128"/>
              </a:rPr>
              <a:t>biwords</a:t>
            </a:r>
            <a:endParaRPr lang="en-US" dirty="0" smtClean="0">
              <a:ea typeface="ＭＳ Ｐゴシック" pitchFamily="34" charset="-128"/>
            </a:endParaRPr>
          </a:p>
        </p:txBody>
      </p:sp>
      <p:sp>
        <p:nvSpPr>
          <p:cNvPr id="59395" name="Rectangle 3"/>
          <p:cNvSpPr>
            <a:spLocks noGrp="1" noChangeArrowheads="1"/>
          </p:cNvSpPr>
          <p:nvPr>
            <p:ph type="body" idx="1"/>
          </p:nvPr>
        </p:nvSpPr>
        <p:spPr>
          <a:xfrm>
            <a:off x="395536" y="2204864"/>
            <a:ext cx="8229600" cy="3773016"/>
          </a:xfrm>
        </p:spPr>
        <p:txBody>
          <a:bodyPr/>
          <a:lstStyle/>
          <a:p>
            <a:pPr eaLnBrk="1" hangingPunct="1">
              <a:lnSpc>
                <a:spcPct val="90000"/>
              </a:lnSpc>
            </a:pPr>
            <a:r>
              <a:rPr lang="el-GR" sz="2400" dirty="0" smtClean="0">
                <a:ea typeface="ＭＳ Ｐゴシック" pitchFamily="34" charset="-128"/>
              </a:rPr>
              <a:t>Παράδειγμα</a:t>
            </a:r>
            <a:r>
              <a:rPr lang="en-US" sz="2400" dirty="0" smtClean="0">
                <a:ea typeface="ＭＳ Ｐゴシック" pitchFamily="34" charset="-128"/>
              </a:rPr>
              <a:t>:  </a:t>
            </a:r>
            <a:r>
              <a:rPr lang="en-US" sz="2400" b="1" i="1" dirty="0" smtClean="0">
                <a:ea typeface="ＭＳ Ｐゴシック" pitchFamily="34" charset="-128"/>
              </a:rPr>
              <a:t>catcher in the rye</a:t>
            </a:r>
          </a:p>
          <a:p>
            <a:pPr lvl="1" eaLnBrk="1" hangingPunct="1">
              <a:lnSpc>
                <a:spcPct val="90000"/>
              </a:lnSpc>
              <a:buFont typeface="Wingdings" pitchFamily="2" charset="2"/>
              <a:buNone/>
            </a:pPr>
            <a:r>
              <a:rPr lang="en-US" b="1" i="1" dirty="0" smtClean="0">
                <a:ea typeface="ＭＳ Ｐゴシック" pitchFamily="34" charset="-128"/>
              </a:rPr>
              <a:t>                </a:t>
            </a:r>
            <a:r>
              <a:rPr lang="en-US" b="1" dirty="0" smtClean="0">
                <a:ea typeface="ＭＳ Ｐゴシック" pitchFamily="34" charset="-128"/>
              </a:rPr>
              <a:t>N           X   </a:t>
            </a:r>
            <a:r>
              <a:rPr lang="en-US" b="1" dirty="0" err="1" smtClean="0">
                <a:ea typeface="ＭＳ Ｐゴシック" pitchFamily="34" charset="-128"/>
              </a:rPr>
              <a:t>X</a:t>
            </a:r>
            <a:r>
              <a:rPr lang="en-US" b="1" dirty="0" smtClean="0">
                <a:ea typeface="ＭＳ Ｐゴシック" pitchFamily="34" charset="-128"/>
              </a:rPr>
              <a:t>    N</a:t>
            </a:r>
          </a:p>
          <a:p>
            <a:pPr eaLnBrk="1" hangingPunct="1">
              <a:lnSpc>
                <a:spcPct val="90000"/>
              </a:lnSpc>
            </a:pPr>
            <a:r>
              <a:rPr lang="el-GR" sz="2400" dirty="0" smtClean="0">
                <a:ea typeface="ＭＳ Ｐゴシック" pitchFamily="34" charset="-128"/>
              </a:rPr>
              <a:t>Επεξεργασία ερωτήματος: χώρισε το σε </a:t>
            </a:r>
            <a:r>
              <a:rPr lang="en-US" sz="2400" dirty="0" smtClean="0">
                <a:ea typeface="ＭＳ Ｐゴシック" pitchFamily="34" charset="-128"/>
              </a:rPr>
              <a:t>N</a:t>
            </a:r>
            <a:r>
              <a:rPr lang="el-GR" sz="2400" dirty="0" smtClean="0">
                <a:ea typeface="ＭＳ Ｐゴシック" pitchFamily="34" charset="-128"/>
              </a:rPr>
              <a:t> και </a:t>
            </a:r>
            <a:r>
              <a:rPr lang="en-US" sz="2400" dirty="0" smtClean="0">
                <a:ea typeface="ＭＳ Ｐゴシック" pitchFamily="34" charset="-128"/>
              </a:rPr>
              <a:t>X</a:t>
            </a:r>
          </a:p>
          <a:p>
            <a:pPr lvl="1" eaLnBrk="1" hangingPunct="1">
              <a:lnSpc>
                <a:spcPct val="90000"/>
              </a:lnSpc>
            </a:pPr>
            <a:r>
              <a:rPr lang="el-GR" dirty="0" smtClean="0">
                <a:ea typeface="ＭＳ Ｐゴシック" pitchFamily="34" charset="-128"/>
              </a:rPr>
              <a:t>Διαίρεσε την ερώτηση σε διευρυμένα </a:t>
            </a:r>
            <a:r>
              <a:rPr lang="en-US" dirty="0" err="1" smtClean="0">
                <a:ea typeface="ＭＳ Ｐゴシック" pitchFamily="34" charset="-128"/>
              </a:rPr>
              <a:t>biwords</a:t>
            </a:r>
            <a:endParaRPr lang="en-US" dirty="0" smtClean="0">
              <a:ea typeface="ＭＳ Ｐゴシック" pitchFamily="34" charset="-128"/>
            </a:endParaRPr>
          </a:p>
          <a:p>
            <a:pPr lvl="1" eaLnBrk="1" hangingPunct="1">
              <a:lnSpc>
                <a:spcPct val="90000"/>
              </a:lnSpc>
            </a:pPr>
            <a:r>
              <a:rPr lang="el-GR" dirty="0" smtClean="0">
                <a:ea typeface="ＭＳ Ｐゴシック" pitchFamily="34" charset="-128"/>
              </a:rPr>
              <a:t>Αναζήτησε στο ευρετήριο το</a:t>
            </a:r>
            <a:r>
              <a:rPr lang="en-US" dirty="0" smtClean="0">
                <a:ea typeface="ＭＳ Ｐゴシック" pitchFamily="34" charset="-128"/>
              </a:rPr>
              <a:t>: </a:t>
            </a:r>
            <a:r>
              <a:rPr lang="en-US" b="1" i="1" dirty="0" smtClean="0">
                <a:ea typeface="ＭＳ Ｐゴシック" pitchFamily="34" charset="-128"/>
              </a:rPr>
              <a:t>catcher </a:t>
            </a:r>
            <a:r>
              <a:rPr lang="en-US" b="1" i="1" dirty="0" smtClean="0">
                <a:ea typeface="ＭＳ Ｐゴシック" pitchFamily="34" charset="-128"/>
              </a:rPr>
              <a:t>rye</a:t>
            </a:r>
            <a:endParaRPr lang="el-GR" b="1" i="1" dirty="0" smtClean="0">
              <a:ea typeface="ＭＳ Ｐゴシック" pitchFamily="34" charset="-128"/>
            </a:endParaRPr>
          </a:p>
          <a:p>
            <a:endParaRPr lang="el-GR" dirty="0" smtClean="0"/>
          </a:p>
          <a:p>
            <a:r>
              <a:rPr lang="el-GR" sz="2400" dirty="0" smtClean="0">
                <a:ea typeface="ＭＳ Ｐゴシック" pitchFamily="34" charset="-128"/>
                <a:cs typeface="+mn-cs"/>
              </a:rPr>
              <a:t>Παράδειγμα: </a:t>
            </a:r>
            <a:r>
              <a:rPr lang="en-US" sz="2400" b="1" i="1" dirty="0">
                <a:ea typeface="ＭＳ Ｐゴシック" pitchFamily="34" charset="-128"/>
              </a:rPr>
              <a:t>cost </a:t>
            </a:r>
            <a:r>
              <a:rPr lang="en-US" sz="2400" b="1" i="1" dirty="0">
                <a:ea typeface="ＭＳ Ｐゴシック" pitchFamily="34" charset="-128"/>
              </a:rPr>
              <a:t>overruns on a power </a:t>
            </a:r>
            <a:r>
              <a:rPr lang="en-US" sz="2400" b="1" i="1" dirty="0" smtClean="0">
                <a:ea typeface="ＭＳ Ｐゴシック" pitchFamily="34" charset="-128"/>
              </a:rPr>
              <a:t>plant</a:t>
            </a:r>
            <a:endParaRPr lang="el-GR" dirty="0" smtClean="0"/>
          </a:p>
          <a:p>
            <a:pPr lvl="1"/>
            <a:r>
              <a:rPr lang="en-US" dirty="0" smtClean="0"/>
              <a:t>“</a:t>
            </a:r>
            <a:r>
              <a:rPr lang="en-US" dirty="0"/>
              <a:t>cost overruns” </a:t>
            </a:r>
            <a:r>
              <a:rPr lang="en-US" dirty="0" smtClean="0"/>
              <a:t>“</a:t>
            </a:r>
            <a:r>
              <a:rPr lang="en-US" dirty="0"/>
              <a:t>overruns power” </a:t>
            </a:r>
            <a:r>
              <a:rPr lang="en-US" dirty="0" smtClean="0"/>
              <a:t>“</a:t>
            </a:r>
            <a:r>
              <a:rPr lang="en-US" dirty="0"/>
              <a:t>power plant”</a:t>
            </a:r>
            <a:endParaRPr lang="en-US" b="1" i="1" dirty="0" smtClean="0">
              <a:ea typeface="ＭＳ Ｐゴシック" pitchFamily="34" charset="-128"/>
            </a:endParaRPr>
          </a:p>
        </p:txBody>
      </p:sp>
      <p:sp>
        <p:nvSpPr>
          <p:cNvPr id="5939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59397" name="Slide Number Placeholder 4"/>
          <p:cNvSpPr>
            <a:spLocks noGrp="1"/>
          </p:cNvSpPr>
          <p:nvPr>
            <p:ph type="sldNum" sz="quarter" idx="12"/>
          </p:nvPr>
        </p:nvSpPr>
        <p:spPr bwMode="auto">
          <a:noFill/>
          <a:ln>
            <a:miter lim="800000"/>
            <a:headEnd/>
            <a:tailEnd/>
          </a:ln>
        </p:spPr>
        <p:txBody>
          <a:bodyPr/>
          <a:lstStyle/>
          <a:p>
            <a:fld id="{809316CF-7079-4006-8E9F-7F043F36EE1D}" type="slidenum">
              <a:rPr lang="en-US"/>
              <a:pPr/>
              <a:t>65</a:t>
            </a:fld>
            <a:endParaRPr lang="en-US"/>
          </a:p>
        </p:txBody>
      </p:sp>
    </p:spTree>
    <p:extLst>
      <p:ext uri="{BB962C8B-B14F-4D97-AF65-F5344CB8AC3E}">
        <p14:creationId xmlns:p14="http://schemas.microsoft.com/office/powerpoint/2010/main" val="3681242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67544" y="314347"/>
            <a:ext cx="8229600" cy="1143000"/>
          </a:xfrm>
        </p:spPr>
        <p:txBody>
          <a:bodyPr/>
          <a:lstStyle/>
          <a:p>
            <a:pPr eaLnBrk="1" hangingPunct="1"/>
            <a:r>
              <a:rPr lang="el-GR" dirty="0" smtClean="0">
                <a:ea typeface="ＭＳ Ｐゴシック" pitchFamily="34" charset="-128"/>
              </a:rPr>
              <a:t>Θέματα</a:t>
            </a:r>
            <a:endParaRPr lang="en-US" dirty="0" smtClean="0">
              <a:ea typeface="ＭＳ Ｐゴシック" pitchFamily="34" charset="-128"/>
            </a:endParaRPr>
          </a:p>
        </p:txBody>
      </p:sp>
      <p:sp>
        <p:nvSpPr>
          <p:cNvPr id="60419" name="Rectangle 3"/>
          <p:cNvSpPr>
            <a:spLocks noGrp="1" noChangeArrowheads="1"/>
          </p:cNvSpPr>
          <p:nvPr>
            <p:ph type="body" idx="1"/>
          </p:nvPr>
        </p:nvSpPr>
        <p:spPr/>
        <p:txBody>
          <a:bodyPr/>
          <a:lstStyle/>
          <a:p>
            <a:pPr eaLnBrk="1" hangingPunct="1"/>
            <a:r>
              <a:rPr lang="en-US" dirty="0" smtClean="0">
                <a:ea typeface="ＭＳ Ｐゴシック" pitchFamily="34" charset="-128"/>
              </a:rPr>
              <a:t>False </a:t>
            </a:r>
            <a:r>
              <a:rPr lang="en-US" dirty="0" smtClean="0">
                <a:ea typeface="ＭＳ Ｐゴシック" pitchFamily="34" charset="-128"/>
              </a:rPr>
              <a:t>positives</a:t>
            </a:r>
          </a:p>
          <a:p>
            <a:pPr eaLnBrk="1" hangingPunct="1"/>
            <a:r>
              <a:rPr lang="el-GR" dirty="0" smtClean="0">
                <a:ea typeface="ＭＳ Ｐゴシック" pitchFamily="34" charset="-128"/>
              </a:rPr>
              <a:t>Περισσότερους από 2 όρους -&gt; </a:t>
            </a:r>
            <a:r>
              <a:rPr lang="en-US" dirty="0" smtClean="0">
                <a:solidFill>
                  <a:schemeClr val="accent6">
                    <a:lumMod val="75000"/>
                  </a:schemeClr>
                </a:solidFill>
                <a:ea typeface="ＭＳ Ｐゴシック" pitchFamily="34" charset="-128"/>
              </a:rPr>
              <a:t>Phrase index </a:t>
            </a:r>
            <a:r>
              <a:rPr lang="el-GR" dirty="0" smtClean="0">
                <a:ea typeface="ＭＳ Ｐゴシック" pitchFamily="34" charset="-128"/>
              </a:rPr>
              <a:t>(ευρετήριο φράσης)</a:t>
            </a:r>
          </a:p>
          <a:p>
            <a:pPr eaLnBrk="1" hangingPunct="1"/>
            <a:endParaRPr lang="en-US" dirty="0" smtClean="0">
              <a:ea typeface="ＭＳ Ｐゴシック" pitchFamily="34" charset="-128"/>
            </a:endParaRPr>
          </a:p>
          <a:p>
            <a:pPr eaLnBrk="1" hangingPunct="1"/>
            <a:r>
              <a:rPr lang="el-GR" dirty="0" smtClean="0">
                <a:ea typeface="ＭＳ Ｐゴシック" pitchFamily="34" charset="-128"/>
              </a:rPr>
              <a:t>Δημιουργούνται πολύ μεγάλα λεξικά </a:t>
            </a:r>
            <a:endParaRPr lang="en-US" dirty="0" smtClean="0">
              <a:ea typeface="ＭＳ Ｐゴシック" pitchFamily="34" charset="-128"/>
            </a:endParaRPr>
          </a:p>
          <a:p>
            <a:pPr lvl="1" eaLnBrk="1" hangingPunct="1"/>
            <a:r>
              <a:rPr lang="el-GR" dirty="0" smtClean="0">
                <a:ea typeface="ＭＳ Ｐゴシック" pitchFamily="34" charset="-128"/>
              </a:rPr>
              <a:t>Δεν είναι δυνατόν για μεγαλύτερες φράσεις από 2 λέξεις, μεγάλα ακόμα και για </a:t>
            </a:r>
            <a:r>
              <a:rPr lang="el-GR" dirty="0" smtClean="0">
                <a:ea typeface="ＭＳ Ｐゴシック" pitchFamily="34" charset="-128"/>
              </a:rPr>
              <a:t>αυτές</a:t>
            </a:r>
            <a:endParaRPr lang="el-GR" dirty="0">
              <a:ea typeface="ＭＳ Ｐゴシック" pitchFamily="34" charset="-128"/>
            </a:endParaRPr>
          </a:p>
          <a:p>
            <a:pPr lvl="1" eaLnBrk="1" hangingPunct="1"/>
            <a:endParaRPr lang="en-US" sz="800" b="1" i="1" dirty="0" smtClean="0">
              <a:ea typeface="ＭＳ Ｐゴシック" pitchFamily="34" charset="-128"/>
            </a:endParaRPr>
          </a:p>
          <a:p>
            <a:pPr eaLnBrk="1" hangingPunct="1"/>
            <a:r>
              <a:rPr lang="el-GR" dirty="0" smtClean="0">
                <a:ea typeface="ＭＳ Ｐゴシック" pitchFamily="34" charset="-128"/>
              </a:rPr>
              <a:t>Τα ευρετήρια </a:t>
            </a:r>
            <a:r>
              <a:rPr lang="en-US" dirty="0" err="1" smtClean="0">
                <a:ea typeface="ＭＳ Ｐゴシック" pitchFamily="34" charset="-128"/>
              </a:rPr>
              <a:t>biword</a:t>
            </a:r>
            <a:r>
              <a:rPr lang="en-US" dirty="0" smtClean="0">
                <a:ea typeface="ＭＳ Ｐゴシック" pitchFamily="34" charset="-128"/>
              </a:rPr>
              <a:t> </a:t>
            </a:r>
            <a:r>
              <a:rPr lang="el-GR" dirty="0" smtClean="0">
                <a:ea typeface="ＭＳ Ｐゴシック" pitchFamily="34" charset="-128"/>
              </a:rPr>
              <a:t>δεν είναι η συνήθης λύση (για όλα τα </a:t>
            </a:r>
            <a:r>
              <a:rPr lang="en-US" dirty="0" err="1" smtClean="0">
                <a:ea typeface="ＭＳ Ｐゴシック" pitchFamily="34" charset="-128"/>
              </a:rPr>
              <a:t>biwords</a:t>
            </a:r>
            <a:r>
              <a:rPr lang="el-GR" dirty="0" smtClean="0">
                <a:ea typeface="ＭＳ Ｐゴシック" pitchFamily="34" charset="-128"/>
              </a:rPr>
              <a:t>) αλλά χρησιμοποιούνται ως μέρος πιο σύνθετων λύσεων</a:t>
            </a:r>
            <a:endParaRPr lang="en-US" dirty="0" smtClean="0">
              <a:ea typeface="ＭＳ Ｐゴシック" pitchFamily="34" charset="-128"/>
            </a:endParaRPr>
          </a:p>
        </p:txBody>
      </p:sp>
      <p:sp>
        <p:nvSpPr>
          <p:cNvPr id="6042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2.4.1</a:t>
            </a:r>
          </a:p>
        </p:txBody>
      </p:sp>
      <p:sp>
        <p:nvSpPr>
          <p:cNvPr id="60421" name="Slide Number Placeholder 4"/>
          <p:cNvSpPr>
            <a:spLocks noGrp="1"/>
          </p:cNvSpPr>
          <p:nvPr>
            <p:ph type="sldNum" sz="quarter" idx="12"/>
          </p:nvPr>
        </p:nvSpPr>
        <p:spPr bwMode="auto">
          <a:noFill/>
          <a:ln>
            <a:miter lim="800000"/>
            <a:headEnd/>
            <a:tailEnd/>
          </a:ln>
        </p:spPr>
        <p:txBody>
          <a:bodyPr/>
          <a:lstStyle/>
          <a:p>
            <a:fld id="{C9E987F5-7619-4B85-8544-0DDAACABEF83}" type="slidenum">
              <a:rPr lang="en-US"/>
              <a:pPr/>
              <a:t>66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4638"/>
            <a:ext cx="8326438" cy="1138138"/>
          </a:xfrm>
        </p:spPr>
        <p:txBody>
          <a:bodyPr>
            <a:normAutofit fontScale="90000"/>
          </a:bodyPr>
          <a:lstStyle/>
          <a:p>
            <a:pPr eaLnBrk="1" hangingPunct="1"/>
            <a:r>
              <a:rPr lang="el-GR" dirty="0" smtClean="0">
                <a:ea typeface="ＭＳ Ｐゴシック" pitchFamily="34" charset="-128"/>
              </a:rPr>
              <a:t>Λύση 2</a:t>
            </a:r>
            <a:r>
              <a:rPr lang="en-US" dirty="0" smtClean="0">
                <a:ea typeface="ＭＳ Ｐゴシック" pitchFamily="34" charset="-128"/>
              </a:rPr>
              <a:t>: Positional indexes</a:t>
            </a:r>
            <a:r>
              <a:rPr lang="el-GR" dirty="0" smtClean="0">
                <a:ea typeface="ＭＳ Ｐゴシック" pitchFamily="34" charset="-128"/>
              </a:rPr>
              <a:t> (Ευρετήρια Θέσεων)</a:t>
            </a:r>
            <a:endParaRPr lang="en-US" dirty="0" smtClean="0">
              <a:ea typeface="ＭＳ Ｐゴシック" pitchFamily="34" charset="-128"/>
            </a:endParaRPr>
          </a:p>
        </p:txBody>
      </p:sp>
      <p:sp>
        <p:nvSpPr>
          <p:cNvPr id="61443" name="Rectangle 3"/>
          <p:cNvSpPr>
            <a:spLocks noGrp="1" noChangeArrowheads="1"/>
          </p:cNvSpPr>
          <p:nvPr>
            <p:ph type="body" idx="1"/>
          </p:nvPr>
        </p:nvSpPr>
        <p:spPr>
          <a:xfrm>
            <a:off x="457200" y="1600200"/>
            <a:ext cx="8229600" cy="3989040"/>
          </a:xfrm>
        </p:spPr>
        <p:txBody>
          <a:bodyPr/>
          <a:lstStyle/>
          <a:p>
            <a:pPr eaLnBrk="1" hangingPunct="1"/>
            <a:r>
              <a:rPr lang="el-GR" dirty="0" smtClean="0">
                <a:ea typeface="ＭＳ Ｐゴシック" pitchFamily="34" charset="-128"/>
              </a:rPr>
              <a:t>Στις καταχωρήσεις, με κάθε όρο, αποθηκεύουμε και τη θέση (θέσεις) όπου εμφανίζονται </a:t>
            </a:r>
            <a:r>
              <a:rPr lang="en-US" dirty="0" smtClean="0">
                <a:ea typeface="ＭＳ Ｐゴシック" pitchFamily="34" charset="-128"/>
              </a:rPr>
              <a:t>tokens </a:t>
            </a:r>
            <a:r>
              <a:rPr lang="el-GR" dirty="0" smtClean="0">
                <a:ea typeface="ＭＳ Ｐゴシック" pitchFamily="34" charset="-128"/>
              </a:rPr>
              <a:t>του</a:t>
            </a:r>
            <a:r>
              <a:rPr lang="en-US" dirty="0" smtClean="0">
                <a:ea typeface="ＭＳ Ｐゴシック" pitchFamily="34" charset="-128"/>
              </a:rPr>
              <a:t>:</a:t>
            </a:r>
          </a:p>
          <a:p>
            <a:pPr eaLnBrk="1" hangingPunct="1"/>
            <a:endParaRPr lang="en-US" dirty="0" smtClean="0">
              <a:ea typeface="ＭＳ Ｐゴシック" pitchFamily="34" charset="-128"/>
            </a:endParaRPr>
          </a:p>
          <a:p>
            <a:pPr lvl="1" eaLnBrk="1" hangingPunct="1">
              <a:buFont typeface="Wingdings" pitchFamily="2" charset="2"/>
              <a:buNone/>
            </a:pPr>
            <a:r>
              <a:rPr lang="en-US" dirty="0" smtClean="0">
                <a:ea typeface="ＭＳ Ｐゴシック" pitchFamily="34" charset="-128"/>
              </a:rPr>
              <a:t>&lt;</a:t>
            </a:r>
            <a:r>
              <a:rPr lang="en-US" b="1" i="1" dirty="0" smtClean="0">
                <a:ea typeface="ＭＳ Ｐゴシック" pitchFamily="34" charset="-128"/>
              </a:rPr>
              <a:t>term</a:t>
            </a:r>
            <a:r>
              <a:rPr lang="en-US" i="1" dirty="0" smtClean="0">
                <a:ea typeface="ＭＳ Ｐゴシック" pitchFamily="34" charset="-128"/>
              </a:rPr>
              <a:t>, </a:t>
            </a:r>
            <a:r>
              <a:rPr lang="en-US" dirty="0" smtClean="0">
                <a:ea typeface="ＭＳ Ｐゴシック" pitchFamily="34" charset="-128"/>
              </a:rPr>
              <a:t>number of docs containing </a:t>
            </a:r>
            <a:r>
              <a:rPr lang="en-US" b="1" i="1" dirty="0" smtClean="0">
                <a:ea typeface="ＭＳ Ｐゴシック" pitchFamily="34" charset="-128"/>
              </a:rPr>
              <a:t>term</a:t>
            </a:r>
            <a:r>
              <a:rPr lang="en-US" dirty="0" smtClean="0">
                <a:ea typeface="ＭＳ Ｐゴシック" pitchFamily="34" charset="-128"/>
              </a:rPr>
              <a:t>;</a:t>
            </a:r>
          </a:p>
          <a:p>
            <a:pPr lvl="1" eaLnBrk="1" hangingPunct="1">
              <a:buFont typeface="Wingdings" pitchFamily="2" charset="2"/>
              <a:buNone/>
            </a:pPr>
            <a:r>
              <a:rPr lang="en-US" i="1" dirty="0" smtClean="0">
                <a:ea typeface="ＭＳ Ｐゴシック" pitchFamily="34" charset="-128"/>
              </a:rPr>
              <a:t>doc1</a:t>
            </a:r>
            <a:r>
              <a:rPr lang="en-US" dirty="0" smtClean="0">
                <a:ea typeface="ＭＳ Ｐゴシック" pitchFamily="34" charset="-128"/>
              </a:rPr>
              <a:t>: position1, position2 … ;</a:t>
            </a:r>
          </a:p>
          <a:p>
            <a:pPr lvl="1" eaLnBrk="1" hangingPunct="1">
              <a:buFont typeface="Wingdings" pitchFamily="2" charset="2"/>
              <a:buNone/>
            </a:pPr>
            <a:r>
              <a:rPr lang="en-US" i="1" dirty="0" smtClean="0">
                <a:ea typeface="ＭＳ Ｐゴシック" pitchFamily="34" charset="-128"/>
              </a:rPr>
              <a:t>doc2</a:t>
            </a:r>
            <a:r>
              <a:rPr lang="en-US" dirty="0" smtClean="0">
                <a:ea typeface="ＭＳ Ｐゴシック" pitchFamily="34" charset="-128"/>
              </a:rPr>
              <a:t>: position1, position2 … ;</a:t>
            </a:r>
          </a:p>
          <a:p>
            <a:pPr lvl="1" eaLnBrk="1" hangingPunct="1">
              <a:buFont typeface="Wingdings" pitchFamily="2" charset="2"/>
              <a:buNone/>
            </a:pPr>
            <a:r>
              <a:rPr lang="en-US" dirty="0" smtClean="0">
                <a:ea typeface="ＭＳ Ｐゴシック" pitchFamily="34" charset="-128"/>
              </a:rPr>
              <a:t>etc.&gt;</a:t>
            </a:r>
          </a:p>
        </p:txBody>
      </p:sp>
      <p:sp>
        <p:nvSpPr>
          <p:cNvPr id="61444"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1445" name="Slide Number Placeholder 4"/>
          <p:cNvSpPr>
            <a:spLocks noGrp="1"/>
          </p:cNvSpPr>
          <p:nvPr>
            <p:ph type="sldNum" sz="quarter" idx="12"/>
          </p:nvPr>
        </p:nvSpPr>
        <p:spPr bwMode="auto">
          <a:noFill/>
          <a:ln>
            <a:miter lim="800000"/>
            <a:headEnd/>
            <a:tailEnd/>
          </a:ln>
        </p:spPr>
        <p:txBody>
          <a:bodyPr/>
          <a:lstStyle/>
          <a:p>
            <a:fld id="{DF6DBA28-A6A2-40B6-BFD0-07119E9606D3}" type="slidenum">
              <a:rPr lang="en-US"/>
              <a:pPr/>
              <a:t>67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l-GR" dirty="0" smtClean="0">
                <a:ea typeface="ＭＳ Ｐゴシック" pitchFamily="34" charset="-128"/>
              </a:rPr>
              <a:t>Παράδειγμα</a:t>
            </a:r>
            <a:endParaRPr lang="en-US" dirty="0" smtClean="0">
              <a:ea typeface="ＭＳ Ｐゴシック" pitchFamily="34" charset="-128"/>
            </a:endParaRPr>
          </a:p>
        </p:txBody>
      </p:sp>
      <p:sp>
        <p:nvSpPr>
          <p:cNvPr id="62467" name="Rectangle 3"/>
          <p:cNvSpPr>
            <a:spLocks noGrp="1" noChangeArrowheads="1"/>
          </p:cNvSpPr>
          <p:nvPr>
            <p:ph type="body" idx="1"/>
          </p:nvPr>
        </p:nvSpPr>
        <p:spPr>
          <a:xfrm>
            <a:off x="685800" y="4419600"/>
            <a:ext cx="7772400" cy="2209800"/>
          </a:xfrm>
        </p:spPr>
        <p:txBody>
          <a:bodyPr/>
          <a:lstStyle/>
          <a:p>
            <a:pPr eaLnBrk="1" hangingPunct="1"/>
            <a:r>
              <a:rPr lang="el-GR" dirty="0" smtClean="0">
                <a:ea typeface="ＭＳ Ｐゴシック" pitchFamily="34" charset="-128"/>
              </a:rPr>
              <a:t>Για ερωτήματα φράσεων, χρησιμοποιούμε έναν αλγόριθμο φράσεων αναδρομικά στο επίπεδο εγγράφου </a:t>
            </a:r>
          </a:p>
          <a:p>
            <a:pPr eaLnBrk="1" hangingPunct="1"/>
            <a:r>
              <a:rPr lang="el-GR" dirty="0" smtClean="0">
                <a:ea typeface="ＭＳ Ｐゴシック" pitchFamily="34" charset="-128"/>
              </a:rPr>
              <a:t>Αλλά τώρα δεν αρκεί η ισότητα</a:t>
            </a:r>
            <a:endParaRPr lang="en-US" dirty="0" smtClean="0">
              <a:ea typeface="ＭＳ Ｐゴシック" pitchFamily="34" charset="-128"/>
            </a:endParaRPr>
          </a:p>
        </p:txBody>
      </p:sp>
      <p:sp>
        <p:nvSpPr>
          <p:cNvPr id="62468" name="Text Box 4"/>
          <p:cNvSpPr txBox="1">
            <a:spLocks noChangeArrowheads="1"/>
          </p:cNvSpPr>
          <p:nvPr/>
        </p:nvSpPr>
        <p:spPr bwMode="auto">
          <a:xfrm>
            <a:off x="762000" y="1905000"/>
            <a:ext cx="5410200" cy="2227263"/>
          </a:xfrm>
          <a:prstGeom prst="rect">
            <a:avLst/>
          </a:prstGeom>
          <a:noFill/>
          <a:ln w="9525">
            <a:noFill/>
            <a:miter lim="800000"/>
            <a:headEnd/>
            <a:tailEnd/>
          </a:ln>
        </p:spPr>
        <p:txBody>
          <a:bodyPr>
            <a:spAutoFit/>
          </a:bodyPr>
          <a:lstStyle/>
          <a:p>
            <a:pPr eaLnBrk="0" hangingPunct="0"/>
            <a:r>
              <a:rPr lang="en-US" sz="2800" dirty="0">
                <a:solidFill>
                  <a:schemeClr val="tx1"/>
                </a:solidFill>
                <a:latin typeface="Times New Roman" pitchFamily="18" charset="0"/>
              </a:rPr>
              <a:t>&lt;</a:t>
            </a:r>
            <a:r>
              <a:rPr lang="en-US" sz="2800" b="1" i="1" dirty="0">
                <a:solidFill>
                  <a:schemeClr val="tx1"/>
                </a:solidFill>
                <a:latin typeface="Times New Roman" pitchFamily="18" charset="0"/>
              </a:rPr>
              <a:t>be</a:t>
            </a:r>
            <a:r>
              <a:rPr lang="en-US" sz="2800" dirty="0">
                <a:solidFill>
                  <a:schemeClr val="tx1"/>
                </a:solidFill>
                <a:latin typeface="Times New Roman" pitchFamily="18" charset="0"/>
              </a:rPr>
              <a:t>: 993427;</a:t>
            </a:r>
          </a:p>
          <a:p>
            <a:pPr eaLnBrk="0" hangingPunct="0"/>
            <a:r>
              <a:rPr lang="en-US" sz="2800" i="1" dirty="0">
                <a:solidFill>
                  <a:schemeClr val="tx1"/>
                </a:solidFill>
                <a:latin typeface="Times New Roman" pitchFamily="18" charset="0"/>
              </a:rPr>
              <a:t>1</a:t>
            </a:r>
            <a:r>
              <a:rPr lang="en-US" sz="2800" dirty="0">
                <a:solidFill>
                  <a:schemeClr val="tx1"/>
                </a:solidFill>
                <a:latin typeface="Times New Roman" pitchFamily="18" charset="0"/>
              </a:rPr>
              <a:t>: 7, 18, 33, 72, 86, 231;</a:t>
            </a:r>
          </a:p>
          <a:p>
            <a:pPr eaLnBrk="0" hangingPunct="0"/>
            <a:r>
              <a:rPr lang="en-US" sz="2800" i="1" dirty="0">
                <a:solidFill>
                  <a:schemeClr val="tx1"/>
                </a:solidFill>
                <a:latin typeface="Times New Roman" pitchFamily="18" charset="0"/>
              </a:rPr>
              <a:t>2</a:t>
            </a:r>
            <a:r>
              <a:rPr lang="en-US" sz="2800" dirty="0">
                <a:solidFill>
                  <a:schemeClr val="tx1"/>
                </a:solidFill>
                <a:latin typeface="Times New Roman" pitchFamily="18" charset="0"/>
              </a:rPr>
              <a:t>: 3, 149;</a:t>
            </a:r>
          </a:p>
          <a:p>
            <a:pPr eaLnBrk="0" hangingPunct="0"/>
            <a:r>
              <a:rPr lang="en-US" sz="2800" i="1" dirty="0">
                <a:solidFill>
                  <a:schemeClr val="tx1"/>
                </a:solidFill>
                <a:latin typeface="Times New Roman" pitchFamily="18" charset="0"/>
              </a:rPr>
              <a:t>4</a:t>
            </a:r>
            <a:r>
              <a:rPr lang="en-US" sz="2800" dirty="0">
                <a:solidFill>
                  <a:schemeClr val="tx1"/>
                </a:solidFill>
                <a:latin typeface="Times New Roman" pitchFamily="18" charset="0"/>
              </a:rPr>
              <a:t>: 17, 191, 291, 430, 434;</a:t>
            </a:r>
          </a:p>
          <a:p>
            <a:pPr eaLnBrk="0" hangingPunct="0"/>
            <a:r>
              <a:rPr lang="en-US" sz="2800" i="1" dirty="0">
                <a:solidFill>
                  <a:schemeClr val="tx1"/>
                </a:solidFill>
                <a:latin typeface="Times New Roman" pitchFamily="18" charset="0"/>
              </a:rPr>
              <a:t>5</a:t>
            </a:r>
            <a:r>
              <a:rPr lang="en-US" sz="2800" dirty="0">
                <a:solidFill>
                  <a:schemeClr val="tx1"/>
                </a:solidFill>
                <a:latin typeface="Times New Roman" pitchFamily="18" charset="0"/>
              </a:rPr>
              <a:t>: 363, 367, …&gt;</a:t>
            </a:r>
          </a:p>
        </p:txBody>
      </p:sp>
      <p:sp>
        <p:nvSpPr>
          <p:cNvPr id="62469" name="AutoShape 5"/>
          <p:cNvSpPr>
            <a:spLocks noChangeArrowheads="1"/>
          </p:cNvSpPr>
          <p:nvPr/>
        </p:nvSpPr>
        <p:spPr bwMode="auto">
          <a:xfrm>
            <a:off x="3634172" y="2348879"/>
            <a:ext cx="5076056" cy="1497843"/>
          </a:xfrm>
          <a:prstGeom prst="leftArrowCallout">
            <a:avLst>
              <a:gd name="adj1" fmla="val 25000"/>
              <a:gd name="adj2" fmla="val 25000"/>
              <a:gd name="adj3" fmla="val 49981"/>
              <a:gd name="adj4" fmla="val 66667"/>
            </a:avLst>
          </a:prstGeom>
          <a:solidFill>
            <a:schemeClr val="accent1">
              <a:alpha val="50195"/>
            </a:schemeClr>
          </a:solidFill>
          <a:ln w="9525">
            <a:solidFill>
              <a:schemeClr val="tx1"/>
            </a:solidFill>
            <a:miter lim="800000"/>
            <a:headEnd/>
            <a:tailEnd/>
          </a:ln>
        </p:spPr>
        <p:txBody>
          <a:bodyPr wrap="none" anchor="ctr"/>
          <a:lstStyle/>
          <a:p>
            <a:pPr algn="ctr" eaLnBrk="0" hangingPunct="0"/>
            <a:r>
              <a:rPr lang="el-GR" sz="1600" b="1" dirty="0" smtClean="0">
                <a:latin typeface="Times New Roman" pitchFamily="18" charset="0"/>
              </a:rPr>
              <a:t>Ποιο από τα έγγραφα</a:t>
            </a:r>
          </a:p>
          <a:p>
            <a:pPr algn="ctr" eaLnBrk="0" hangingPunct="0"/>
            <a:r>
              <a:rPr lang="en-US" sz="1600" b="1" dirty="0" smtClean="0">
                <a:solidFill>
                  <a:srgbClr val="A40508"/>
                </a:solidFill>
                <a:latin typeface="Times New Roman" pitchFamily="18" charset="0"/>
              </a:rPr>
              <a:t>1,2,4,5</a:t>
            </a:r>
            <a:r>
              <a:rPr lang="el-GR" sz="1600" b="1" dirty="0">
                <a:solidFill>
                  <a:srgbClr val="A40508"/>
                </a:solidFill>
                <a:latin typeface="Times New Roman" pitchFamily="18" charset="0"/>
              </a:rPr>
              <a:t> </a:t>
            </a:r>
            <a:r>
              <a:rPr lang="el-GR" sz="1600" b="1" dirty="0" smtClean="0">
                <a:latin typeface="Times New Roman" pitchFamily="18" charset="0"/>
              </a:rPr>
              <a:t>μπορεί να περιέχει το </a:t>
            </a:r>
            <a:r>
              <a:rPr lang="en-US" sz="1600" b="1" dirty="0" smtClean="0">
                <a:latin typeface="Times New Roman" pitchFamily="18" charset="0"/>
              </a:rPr>
              <a:t>“</a:t>
            </a:r>
            <a:r>
              <a:rPr lang="en-US" sz="1600" b="1" i="1" dirty="0" smtClean="0">
                <a:latin typeface="Times New Roman" pitchFamily="18" charset="0"/>
              </a:rPr>
              <a:t>to </a:t>
            </a:r>
            <a:r>
              <a:rPr lang="en-US" sz="1600" b="1" i="1" dirty="0">
                <a:latin typeface="Times New Roman" pitchFamily="18" charset="0"/>
              </a:rPr>
              <a:t>be</a:t>
            </a:r>
          </a:p>
          <a:p>
            <a:pPr algn="ctr" eaLnBrk="0" hangingPunct="0"/>
            <a:r>
              <a:rPr lang="en-US" sz="1600" b="1" i="1" dirty="0">
                <a:latin typeface="Times New Roman" pitchFamily="18" charset="0"/>
              </a:rPr>
              <a:t>or not to be</a:t>
            </a:r>
            <a:r>
              <a:rPr lang="en-US" sz="1600" b="1" dirty="0">
                <a:latin typeface="Times New Roman" pitchFamily="18" charset="0"/>
              </a:rPr>
              <a:t>”?</a:t>
            </a:r>
          </a:p>
        </p:txBody>
      </p:sp>
      <p:sp>
        <p:nvSpPr>
          <p:cNvPr id="62470"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2471" name="Slide Number Placeholder 6"/>
          <p:cNvSpPr>
            <a:spLocks noGrp="1"/>
          </p:cNvSpPr>
          <p:nvPr>
            <p:ph type="sldNum" sz="quarter" idx="12"/>
          </p:nvPr>
        </p:nvSpPr>
        <p:spPr bwMode="auto">
          <a:noFill/>
          <a:ln>
            <a:miter lim="800000"/>
            <a:headEnd/>
            <a:tailEnd/>
          </a:ln>
        </p:spPr>
        <p:txBody>
          <a:bodyPr/>
          <a:lstStyle/>
          <a:p>
            <a:fld id="{89F5266E-5575-44A5-BF66-3902C0CD83CC}" type="slidenum">
              <a:rPr lang="en-US"/>
              <a:pPr/>
              <a:t>68</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l-GR" dirty="0" smtClean="0">
                <a:ea typeface="ＭＳ Ｐゴシック" pitchFamily="34" charset="-128"/>
              </a:rPr>
              <a:t>Επεξεργασία ερωτήματος φράσης</a:t>
            </a:r>
            <a:endParaRPr lang="en-US" dirty="0" smtClean="0">
              <a:ea typeface="ＭＳ Ｐゴシック" pitchFamily="34" charset="-128"/>
            </a:endParaRPr>
          </a:p>
        </p:txBody>
      </p:sp>
      <p:sp>
        <p:nvSpPr>
          <p:cNvPr id="63491" name="Rectangle 3"/>
          <p:cNvSpPr>
            <a:spLocks noGrp="1" noChangeArrowheads="1"/>
          </p:cNvSpPr>
          <p:nvPr>
            <p:ph type="body" idx="1"/>
          </p:nvPr>
        </p:nvSpPr>
        <p:spPr/>
        <p:txBody>
          <a:bodyPr/>
          <a:lstStyle/>
          <a:p>
            <a:pPr eaLnBrk="1" hangingPunct="1">
              <a:lnSpc>
                <a:spcPct val="90000"/>
              </a:lnSpc>
            </a:pPr>
            <a:r>
              <a:rPr lang="el-GR" dirty="0" smtClean="0">
                <a:ea typeface="ＭＳ Ｐゴシック" pitchFamily="34" charset="-128"/>
              </a:rPr>
              <a:t>Βρες τις εγγραφές του ευρετηρίου για κάθε διαφορετικό όρο</a:t>
            </a:r>
            <a:r>
              <a:rPr lang="en-US" dirty="0" smtClean="0">
                <a:ea typeface="ＭＳ Ｐゴシック" pitchFamily="34" charset="-128"/>
              </a:rPr>
              <a:t>: </a:t>
            </a:r>
            <a:r>
              <a:rPr lang="en-US" b="1" i="1" dirty="0" smtClean="0">
                <a:ea typeface="ＭＳ Ｐゴシック" pitchFamily="34" charset="-128"/>
              </a:rPr>
              <a:t>to, be, or, not.</a:t>
            </a:r>
          </a:p>
          <a:p>
            <a:pPr eaLnBrk="1" hangingPunct="1">
              <a:lnSpc>
                <a:spcPct val="90000"/>
              </a:lnSpc>
            </a:pPr>
            <a:r>
              <a:rPr lang="el-GR" dirty="0" smtClean="0">
                <a:ea typeface="ＭＳ Ｐゴシック" pitchFamily="34" charset="-128"/>
              </a:rPr>
              <a:t>Συγχώνευσε τις</a:t>
            </a:r>
            <a:r>
              <a:rPr lang="en-US" dirty="0" smtClean="0">
                <a:ea typeface="ＭＳ Ｐゴシック" pitchFamily="34" charset="-128"/>
              </a:rPr>
              <a:t> </a:t>
            </a:r>
            <a:r>
              <a:rPr lang="en-US" i="1" dirty="0" err="1" smtClean="0">
                <a:ea typeface="ＭＳ Ｐゴシック" pitchFamily="34" charset="-128"/>
              </a:rPr>
              <a:t>doc:position</a:t>
            </a:r>
            <a:r>
              <a:rPr lang="en-US" dirty="0" smtClean="0">
                <a:ea typeface="ＭＳ Ｐゴシック" pitchFamily="34" charset="-128"/>
              </a:rPr>
              <a:t> </a:t>
            </a:r>
            <a:r>
              <a:rPr lang="el-GR" dirty="0" smtClean="0">
                <a:ea typeface="ＭＳ Ｐゴシック" pitchFamily="34" charset="-128"/>
              </a:rPr>
              <a:t>λίστες για απαρίθμηση όλων των πιθανών θέσεων του </a:t>
            </a:r>
            <a:r>
              <a:rPr lang="en-US" dirty="0" smtClean="0">
                <a:ea typeface="ＭＳ Ｐゴシック" pitchFamily="34" charset="-128"/>
              </a:rPr>
              <a:t>“</a:t>
            </a:r>
            <a:r>
              <a:rPr lang="en-US" b="1" i="1" dirty="0" smtClean="0">
                <a:ea typeface="ＭＳ Ｐゴシック" pitchFamily="34" charset="-128"/>
              </a:rPr>
              <a:t>to be or not to be</a:t>
            </a:r>
            <a:r>
              <a:rPr lang="en-US" dirty="0" smtClean="0">
                <a:ea typeface="ＭＳ Ｐゴシック" pitchFamily="34" charset="-128"/>
              </a:rPr>
              <a:t>”.</a:t>
            </a:r>
          </a:p>
          <a:p>
            <a:pPr lvl="1" eaLnBrk="1" hangingPunct="1">
              <a:lnSpc>
                <a:spcPct val="90000"/>
              </a:lnSpc>
              <a:spcBef>
                <a:spcPct val="50000"/>
              </a:spcBef>
            </a:pPr>
            <a:r>
              <a:rPr lang="en-US" b="1" i="1" dirty="0" smtClean="0">
                <a:ea typeface="ＭＳ Ｐゴシック" pitchFamily="34" charset="-128"/>
              </a:rPr>
              <a:t>to</a:t>
            </a:r>
            <a:r>
              <a:rPr lang="en-US" i="1" dirty="0" smtClean="0">
                <a:ea typeface="ＭＳ Ｐゴシック" pitchFamily="34" charset="-128"/>
              </a:rPr>
              <a:t>: </a:t>
            </a:r>
          </a:p>
          <a:p>
            <a:pPr lvl="2" eaLnBrk="1" hangingPunct="1">
              <a:lnSpc>
                <a:spcPct val="90000"/>
              </a:lnSpc>
              <a:spcBef>
                <a:spcPct val="50000"/>
              </a:spcBef>
            </a:pPr>
            <a:r>
              <a:rPr lang="en-US" sz="2400" i="1" dirty="0" smtClean="0">
                <a:ea typeface="ＭＳ Ｐゴシック" pitchFamily="34" charset="-128"/>
              </a:rPr>
              <a:t>2</a:t>
            </a:r>
            <a:r>
              <a:rPr lang="en-US" sz="2400" dirty="0" smtClean="0">
                <a:ea typeface="ＭＳ Ｐゴシック" pitchFamily="34" charset="-128"/>
              </a:rPr>
              <a:t>:1,17,74,222,551;</a:t>
            </a:r>
            <a:r>
              <a:rPr lang="en-US" sz="2400" i="1" dirty="0" smtClean="0">
                <a:ea typeface="ＭＳ Ｐゴシック" pitchFamily="34" charset="-128"/>
              </a:rPr>
              <a:t> </a:t>
            </a:r>
            <a:r>
              <a:rPr lang="en-US" sz="2400" i="1" dirty="0" smtClean="0">
                <a:solidFill>
                  <a:srgbClr val="990033"/>
                </a:solidFill>
                <a:ea typeface="ＭＳ Ｐゴシック" pitchFamily="34" charset="-128"/>
              </a:rPr>
              <a:t>4</a:t>
            </a:r>
            <a:r>
              <a:rPr lang="en-US" sz="2400" dirty="0" smtClean="0">
                <a:solidFill>
                  <a:srgbClr val="990033"/>
                </a:solidFill>
                <a:ea typeface="ＭＳ Ｐゴシック" pitchFamily="34" charset="-128"/>
              </a:rPr>
              <a:t>:8,16,190,429,433;</a:t>
            </a:r>
            <a:r>
              <a:rPr lang="en-US" sz="2400" dirty="0" smtClean="0">
                <a:ea typeface="ＭＳ Ｐゴシック" pitchFamily="34" charset="-128"/>
              </a:rPr>
              <a:t> </a:t>
            </a:r>
            <a:r>
              <a:rPr lang="en-US" sz="2400" i="1" dirty="0" smtClean="0">
                <a:ea typeface="ＭＳ Ｐゴシック" pitchFamily="34" charset="-128"/>
              </a:rPr>
              <a:t>7</a:t>
            </a:r>
            <a:r>
              <a:rPr lang="en-US" sz="2400" dirty="0" smtClean="0">
                <a:ea typeface="ＭＳ Ｐゴシック" pitchFamily="34" charset="-128"/>
              </a:rPr>
              <a:t>:13,23,191; ...</a:t>
            </a:r>
          </a:p>
          <a:p>
            <a:pPr lvl="1" eaLnBrk="1" hangingPunct="1">
              <a:lnSpc>
                <a:spcPct val="90000"/>
              </a:lnSpc>
              <a:spcBef>
                <a:spcPct val="50000"/>
              </a:spcBef>
            </a:pPr>
            <a:r>
              <a:rPr lang="en-US" b="1" i="1" dirty="0" smtClean="0">
                <a:ea typeface="ＭＳ Ｐゴシック" pitchFamily="34" charset="-128"/>
              </a:rPr>
              <a:t>be</a:t>
            </a:r>
            <a:r>
              <a:rPr lang="en-US" i="1" dirty="0" smtClean="0">
                <a:ea typeface="ＭＳ Ｐゴシック" pitchFamily="34" charset="-128"/>
              </a:rPr>
              <a:t>:  </a:t>
            </a:r>
          </a:p>
          <a:p>
            <a:pPr lvl="2" eaLnBrk="1" hangingPunct="1">
              <a:lnSpc>
                <a:spcPct val="90000"/>
              </a:lnSpc>
              <a:spcBef>
                <a:spcPct val="50000"/>
              </a:spcBef>
            </a:pPr>
            <a:r>
              <a:rPr lang="en-US" sz="2400" i="1" dirty="0" smtClean="0">
                <a:ea typeface="ＭＳ Ｐゴシック" pitchFamily="34" charset="-128"/>
              </a:rPr>
              <a:t>1</a:t>
            </a:r>
            <a:r>
              <a:rPr lang="en-US" sz="2400" dirty="0" smtClean="0">
                <a:ea typeface="ＭＳ Ｐゴシック" pitchFamily="34" charset="-128"/>
              </a:rPr>
              <a:t>:17,19; </a:t>
            </a:r>
            <a:r>
              <a:rPr lang="en-US" sz="2400" i="1" dirty="0" smtClean="0">
                <a:solidFill>
                  <a:srgbClr val="990033"/>
                </a:solidFill>
                <a:ea typeface="ＭＳ Ｐゴシック" pitchFamily="34" charset="-128"/>
              </a:rPr>
              <a:t>4</a:t>
            </a:r>
            <a:r>
              <a:rPr lang="en-US" sz="2400" dirty="0" smtClean="0">
                <a:solidFill>
                  <a:srgbClr val="990033"/>
                </a:solidFill>
                <a:ea typeface="ＭＳ Ｐゴシック" pitchFamily="34" charset="-128"/>
              </a:rPr>
              <a:t>:17,191,291,430,434;</a:t>
            </a:r>
            <a:r>
              <a:rPr lang="en-US" sz="2400" dirty="0" smtClean="0">
                <a:ea typeface="ＭＳ Ｐゴシック" pitchFamily="34" charset="-128"/>
              </a:rPr>
              <a:t> </a:t>
            </a:r>
            <a:r>
              <a:rPr lang="en-US" sz="2400" i="1" dirty="0" smtClean="0">
                <a:ea typeface="ＭＳ Ｐゴシック" pitchFamily="34" charset="-128"/>
              </a:rPr>
              <a:t>5</a:t>
            </a:r>
            <a:r>
              <a:rPr lang="en-US" sz="2400" dirty="0" smtClean="0">
                <a:ea typeface="ＭＳ Ｐゴシック" pitchFamily="34" charset="-128"/>
              </a:rPr>
              <a:t>:14,19,101; ...</a:t>
            </a:r>
          </a:p>
          <a:p>
            <a:pPr eaLnBrk="1" hangingPunct="1">
              <a:lnSpc>
                <a:spcPct val="90000"/>
              </a:lnSpc>
              <a:spcBef>
                <a:spcPct val="50000"/>
              </a:spcBef>
            </a:pPr>
            <a:r>
              <a:rPr lang="el-GR" dirty="0" smtClean="0">
                <a:ea typeface="ＭＳ Ｐゴシック" pitchFamily="34" charset="-128"/>
              </a:rPr>
              <a:t>Η ίδια γενική μέθοδος για ερωτήματα </a:t>
            </a:r>
            <a:r>
              <a:rPr lang="el-GR" dirty="0" err="1" smtClean="0">
                <a:ea typeface="ＭＳ Ｐゴシック" pitchFamily="34" charset="-128"/>
              </a:rPr>
              <a:t>γειτονικότητας</a:t>
            </a:r>
            <a:r>
              <a:rPr lang="el-GR" dirty="0" smtClean="0">
                <a:ea typeface="ＭＳ Ｐゴシック" pitchFamily="34" charset="-128"/>
              </a:rPr>
              <a:t> (</a:t>
            </a:r>
            <a:r>
              <a:rPr lang="en-US" dirty="0" smtClean="0">
                <a:ea typeface="ＭＳ Ｐゴシック" pitchFamily="34" charset="-128"/>
              </a:rPr>
              <a:t>proximity searches</a:t>
            </a:r>
            <a:r>
              <a:rPr lang="el-GR" dirty="0" smtClean="0">
                <a:ea typeface="ＭＳ Ｐゴシック" pitchFamily="34" charset="-128"/>
              </a:rPr>
              <a:t>)</a:t>
            </a:r>
            <a:endParaRPr lang="en-US" b="1" i="1" dirty="0" smtClean="0">
              <a:ea typeface="ＭＳ Ｐゴシック" pitchFamily="34" charset="-128"/>
            </a:endParaRPr>
          </a:p>
        </p:txBody>
      </p:sp>
      <p:sp>
        <p:nvSpPr>
          <p:cNvPr id="6349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3493" name="Slide Number Placeholder 4"/>
          <p:cNvSpPr>
            <a:spLocks noGrp="1"/>
          </p:cNvSpPr>
          <p:nvPr>
            <p:ph type="sldNum" sz="quarter" idx="12"/>
          </p:nvPr>
        </p:nvSpPr>
        <p:spPr bwMode="auto">
          <a:noFill/>
          <a:ln>
            <a:miter lim="800000"/>
            <a:headEnd/>
            <a:tailEnd/>
          </a:ln>
        </p:spPr>
        <p:txBody>
          <a:bodyPr/>
          <a:lstStyle/>
          <a:p>
            <a:fld id="{14E8C0DF-3DE1-4D34-8543-AFEBF931AF6B}" type="slidenum">
              <a:rPr lang="en-US"/>
              <a:pPr/>
              <a:t>69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1"/>
          <p:cNvSpPr>
            <a:spLocks noGrp="1"/>
          </p:cNvSpPr>
          <p:nvPr>
            <p:ph type="title"/>
          </p:nvPr>
        </p:nvSpPr>
        <p:spPr>
          <a:xfrm>
            <a:off x="457200" y="274638"/>
            <a:ext cx="8229600" cy="1143000"/>
          </a:xfrm>
        </p:spPr>
        <p:txBody>
          <a:bodyPr/>
          <a:lstStyle/>
          <a:p>
            <a:pPr eaLnBrk="1" hangingPunct="1"/>
            <a:r>
              <a:rPr lang="el-GR" sz="3200" dirty="0" smtClean="0">
                <a:ea typeface="ＭＳ Ｐゴシック" pitchFamily="-112" charset="-128"/>
              </a:rPr>
              <a:t>Επανάληψη: Παράδειγμα</a:t>
            </a:r>
            <a:endParaRPr lang="en-US" sz="3200" dirty="0" smtClean="0">
              <a:ea typeface="ＭＳ Ｐゴシック" pitchFamily="-112" charset="-128"/>
            </a:endParaRPr>
          </a:p>
        </p:txBody>
      </p:sp>
      <p:sp>
        <p:nvSpPr>
          <p:cNvPr id="3" name="Rectangle 1027"/>
          <p:cNvSpPr txBox="1">
            <a:spLocks noChangeArrowheads="1"/>
          </p:cNvSpPr>
          <p:nvPr/>
        </p:nvSpPr>
        <p:spPr bwMode="auto">
          <a:xfrm>
            <a:off x="1115616" y="2420888"/>
            <a:ext cx="6408712" cy="2232248"/>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d1</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 </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Ο κομήτης του </a:t>
            </a:r>
            <a:r>
              <a:rPr kumimoji="0" lang="el-GR" sz="14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Χάλεϋ</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μας επισκέπτεται περίπου κάθε εβδομήντα έξι χρόνια.      </a:t>
            </a: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d2 </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Ο κομήτης του </a:t>
            </a:r>
            <a:r>
              <a:rPr kumimoji="0" lang="el-GR" sz="14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Χάλεϋ</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πήρε το όνομά του από τον </a:t>
            </a:r>
            <a:r>
              <a:rPr kumimoji="0" lang="el-GR" sz="14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αστρονόμ</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o </a:t>
            </a:r>
            <a:r>
              <a:rPr kumimoji="0" lang="el-GR" sz="14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Έντμοντ</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1400" b="0" i="0" u="none" strike="noStrike" kern="1200" cap="none" spc="0" normalizeH="0" baseline="0" noProof="0" dirty="0" err="1" smtClean="0">
                <a:ln>
                  <a:noFill/>
                </a:ln>
                <a:solidFill>
                  <a:schemeClr val="tx1"/>
                </a:solidFill>
                <a:effectLst/>
                <a:uLnTx/>
                <a:uFillTx/>
                <a:latin typeface="+mn-lt"/>
                <a:ea typeface="ＭＳ Ｐゴシック" pitchFamily="-65" charset="-128"/>
                <a:cs typeface="ＭＳ Ｐゴシック" pitchFamily="-65" charset="-128"/>
              </a:rPr>
              <a:t>Χάλεϋ</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a:t>
            </a: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d3 </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Ένας κομήτης διαγράφει ελλειπτική τροχιά.                             </a:t>
            </a: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d4 </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Ο πλανήτης Άρης έχει δύο φυσικούς δορυφόρους, το Δείμο και</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το Φόβο.   </a:t>
            </a: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d5 </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Ο πλανήτης Δίας έχει 63 γνωστούς φυσικούς δορυφόρους.                 </a:t>
            </a: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d6 </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Ένας κομήτης έχει μικρότερη διάμετρο από ότι ένας πλανήτης.            </a:t>
            </a: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d7 </a:t>
            </a:r>
            <a:r>
              <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Ο Άρης είναι ένας πλανήτης του ηλιακού μας συστήματος.  </a:t>
            </a:r>
            <a:endParaRPr kumimoji="0" lang="en-US"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endParaRPr>
          </a:p>
          <a:p>
            <a:pPr marL="342900" marR="0" lvl="0" indent="-342900" algn="l" defTabSz="457200" rtl="0" eaLnBrk="0" fontAlgn="base" latinLnBrk="0" hangingPunct="0">
              <a:lnSpc>
                <a:spcPct val="100000"/>
              </a:lnSpc>
              <a:spcBef>
                <a:spcPct val="20000"/>
              </a:spcBef>
              <a:spcAft>
                <a:spcPct val="0"/>
              </a:spcAft>
              <a:buClr>
                <a:srgbClr val="437085"/>
              </a:buClr>
              <a:buSzTx/>
              <a:buFontTx/>
              <a:buNone/>
              <a:tabLst/>
              <a:defRPr/>
            </a:pPr>
            <a:r>
              <a:rPr lang="en-US" sz="1400" dirty="0" smtClean="0">
                <a:solidFill>
                  <a:schemeClr val="tx1"/>
                </a:solidFill>
                <a:latin typeface="+mn-lt"/>
                <a:ea typeface="ＭＳ Ｐゴシック" pitchFamily="-65" charset="-128"/>
                <a:cs typeface="ＭＳ Ｐゴシック" pitchFamily="-65" charset="-128"/>
              </a:rPr>
              <a:t>…</a:t>
            </a:r>
            <a:r>
              <a:rPr kumimoji="0" lang="el-GR" sz="1400" b="0" i="0" u="none" strike="noStrike" kern="1200" cap="none" spc="0" normalizeH="0" baseline="0" noProof="0" dirty="0" smtClean="0">
                <a:ln>
                  <a:noFill/>
                </a:ln>
                <a:solidFill>
                  <a:schemeClr val="tx1"/>
                </a:solidFill>
                <a:effectLst/>
                <a:uLnTx/>
                <a:uFillTx/>
                <a:latin typeface="+mn-lt"/>
                <a:ea typeface="ＭＳ Ｐゴシック" pitchFamily="-65" charset="-128"/>
                <a:cs typeface="ＭＳ Ｐゴシック" pitchFamily="-65" charset="-128"/>
              </a:rPr>
              <a:t>             </a:t>
            </a:r>
            <a:endParaRPr kumimoji="0" lang="el-GR" sz="1400" b="0" i="0" u="none" strike="noStrike" kern="1200" cap="none" spc="0" normalizeH="0" baseline="0" noProof="0" dirty="0">
              <a:ln>
                <a:noFill/>
              </a:ln>
              <a:solidFill>
                <a:schemeClr val="tx1"/>
              </a:solidFill>
              <a:effectLst/>
              <a:uLnTx/>
              <a:uFillTx/>
              <a:latin typeface="+mn-lt"/>
              <a:ea typeface="ＭＳ Ｐゴシック" pitchFamily="-65" charset="-128"/>
              <a:cs typeface="ＭＳ Ｐゴシック" pitchFamily="-65" charset="-128"/>
            </a:endParaRPr>
          </a:p>
        </p:txBody>
      </p:sp>
      <p:sp>
        <p:nvSpPr>
          <p:cNvPr id="4" name="Text Box 1028"/>
          <p:cNvSpPr txBox="1">
            <a:spLocks noChangeArrowheads="1"/>
          </p:cNvSpPr>
          <p:nvPr/>
        </p:nvSpPr>
        <p:spPr bwMode="auto">
          <a:xfrm>
            <a:off x="2339752" y="1844824"/>
            <a:ext cx="3672408" cy="461665"/>
          </a:xfrm>
          <a:prstGeom prst="rect">
            <a:avLst/>
          </a:prstGeom>
          <a:noFill/>
          <a:ln w="9525">
            <a:noFill/>
            <a:miter lim="800000"/>
            <a:headEnd/>
            <a:tailEnd/>
          </a:ln>
          <a:effectLst/>
        </p:spPr>
        <p:txBody>
          <a:bodyPr wrap="square">
            <a:spAutoFit/>
          </a:bodyPr>
          <a:lstStyle/>
          <a:p>
            <a:r>
              <a:rPr lang="el-GR" dirty="0">
                <a:solidFill>
                  <a:schemeClr val="tx1"/>
                </a:solidFill>
                <a:latin typeface="+mn-lt"/>
              </a:rPr>
              <a:t>Συλλογή </a:t>
            </a:r>
            <a:r>
              <a:rPr lang="el-GR" dirty="0" smtClean="0">
                <a:solidFill>
                  <a:schemeClr val="tx1"/>
                </a:solidFill>
                <a:latin typeface="+mn-lt"/>
              </a:rPr>
              <a:t>εγγράφων</a:t>
            </a:r>
            <a:endParaRPr lang="el-GR" dirty="0">
              <a:solidFill>
                <a:schemeClr val="tx1"/>
              </a:solidFill>
              <a:latin typeface="+mn-lt"/>
            </a:endParaRPr>
          </a:p>
        </p:txBody>
      </p:sp>
    </p:spTree>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67544" y="404664"/>
            <a:ext cx="8229600" cy="1143000"/>
          </a:xfrm>
        </p:spPr>
        <p:txBody>
          <a:bodyPr>
            <a:normAutofit fontScale="90000"/>
          </a:bodyPr>
          <a:lstStyle/>
          <a:p>
            <a:pPr eaLnBrk="1" hangingPunct="1"/>
            <a:r>
              <a:rPr lang="el-GR" dirty="0" smtClean="0">
                <a:ea typeface="ＭＳ Ｐゴシック" pitchFamily="34" charset="-128"/>
              </a:rPr>
              <a:t>Ερωτήματα </a:t>
            </a:r>
            <a:r>
              <a:rPr lang="el-GR" dirty="0" err="1" smtClean="0">
                <a:ea typeface="ＭＳ Ｐゴシック" pitchFamily="34" charset="-128"/>
              </a:rPr>
              <a:t>γειτονικότητας</a:t>
            </a:r>
            <a:r>
              <a:rPr lang="el-GR" dirty="0" smtClean="0">
                <a:ea typeface="ＭＳ Ｐゴシック" pitchFamily="34" charset="-128"/>
              </a:rPr>
              <a:t> (</a:t>
            </a:r>
            <a:r>
              <a:rPr lang="en-US" dirty="0" smtClean="0">
                <a:ea typeface="ＭＳ Ｐゴシック" pitchFamily="34" charset="-128"/>
              </a:rPr>
              <a:t>Proximity queries</a:t>
            </a:r>
          </a:p>
        </p:txBody>
      </p:sp>
      <p:sp>
        <p:nvSpPr>
          <p:cNvPr id="64515" name="Rectangle 3"/>
          <p:cNvSpPr>
            <a:spLocks noGrp="1" noChangeArrowheads="1"/>
          </p:cNvSpPr>
          <p:nvPr>
            <p:ph type="body" idx="1"/>
          </p:nvPr>
        </p:nvSpPr>
        <p:spPr>
          <a:xfrm>
            <a:off x="467544" y="2492896"/>
            <a:ext cx="8147248" cy="1828800"/>
          </a:xfrm>
        </p:spPr>
        <p:txBody>
          <a:bodyPr/>
          <a:lstStyle/>
          <a:p>
            <a:pPr eaLnBrk="1" hangingPunct="1"/>
            <a:r>
              <a:rPr lang="en-US" dirty="0" smtClean="0">
                <a:solidFill>
                  <a:schemeClr val="tx2"/>
                </a:solidFill>
                <a:ea typeface="ＭＳ Ｐゴシック" pitchFamily="34" charset="-128"/>
                <a:cs typeface="Arial" pitchFamily="34" charset="0"/>
              </a:rPr>
              <a:t>LIMIT! /3 STATUTE /3 FEDERAL /2 TORT </a:t>
            </a:r>
          </a:p>
          <a:p>
            <a:pPr lvl="1" eaLnBrk="1" hangingPunct="1"/>
            <a:r>
              <a:rPr lang="el-GR" dirty="0" smtClean="0">
                <a:ea typeface="ＭＳ Ｐゴシック" pitchFamily="34" charset="-128"/>
                <a:cs typeface="Arial" pitchFamily="34" charset="0"/>
              </a:rPr>
              <a:t>Πάλι, </a:t>
            </a:r>
            <a:r>
              <a:rPr lang="en-US" dirty="0" smtClean="0">
                <a:ea typeface="ＭＳ Ｐゴシック" pitchFamily="34" charset="-128"/>
                <a:cs typeface="Arial" pitchFamily="34" charset="0"/>
              </a:rPr>
              <a:t>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means “within </a:t>
            </a:r>
            <a:r>
              <a:rPr lang="en-US" i="1" dirty="0" smtClean="0">
                <a:ea typeface="ＭＳ Ｐゴシック" pitchFamily="34" charset="-128"/>
                <a:cs typeface="Arial" pitchFamily="34" charset="0"/>
              </a:rPr>
              <a:t>k</a:t>
            </a:r>
            <a:r>
              <a:rPr lang="en-US" dirty="0" smtClean="0">
                <a:ea typeface="ＭＳ Ｐゴシック" pitchFamily="34" charset="-128"/>
                <a:cs typeface="Arial" pitchFamily="34" charset="0"/>
              </a:rPr>
              <a:t> words of”.</a:t>
            </a:r>
          </a:p>
          <a:p>
            <a:pPr eaLnBrk="1" hangingPunct="1"/>
            <a:r>
              <a:rPr lang="el-GR" dirty="0" smtClean="0">
                <a:ea typeface="ＭＳ Ｐゴシック" pitchFamily="34" charset="-128"/>
                <a:cs typeface="Arial" pitchFamily="34" charset="0"/>
              </a:rPr>
              <a:t>Μπορούμε να χρησιμοποιήσουμε ευρετήρια θέσεων αλλά όχι ευρετήρια </a:t>
            </a:r>
            <a:r>
              <a:rPr lang="en-US" dirty="0" err="1" smtClean="0">
                <a:ea typeface="ＭＳ Ｐゴシック" pitchFamily="34" charset="-128"/>
                <a:cs typeface="Arial" pitchFamily="34" charset="0"/>
              </a:rPr>
              <a:t>biword</a:t>
            </a:r>
            <a:r>
              <a:rPr lang="en-US" dirty="0" smtClean="0">
                <a:ea typeface="ＭＳ Ｐゴシック" pitchFamily="34" charset="-128"/>
                <a:cs typeface="Arial" pitchFamily="34" charset="0"/>
              </a:rPr>
              <a:t>.</a:t>
            </a:r>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70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67544" y="404664"/>
            <a:ext cx="8229600" cy="1143000"/>
          </a:xfrm>
        </p:spPr>
        <p:txBody>
          <a:bodyPr>
            <a:normAutofit/>
          </a:bodyPr>
          <a:lstStyle/>
          <a:p>
            <a:pPr eaLnBrk="1" hangingPunct="1"/>
            <a:r>
              <a:rPr lang="el-GR" dirty="0" smtClean="0">
                <a:ea typeface="ＭＳ Ｐゴシック" pitchFamily="34" charset="-128"/>
              </a:rPr>
              <a:t>Πολυπλοκότητα ερώτησης</a:t>
            </a:r>
            <a:endParaRPr lang="en-US" dirty="0" smtClean="0">
              <a:ea typeface="ＭＳ Ｐゴシック" pitchFamily="34" charset="-128"/>
            </a:endParaRPr>
          </a:p>
        </p:txBody>
      </p:sp>
      <p:sp>
        <p:nvSpPr>
          <p:cNvPr id="64515" name="Rectangle 3"/>
          <p:cNvSpPr>
            <a:spLocks noGrp="1" noChangeArrowheads="1"/>
          </p:cNvSpPr>
          <p:nvPr>
            <p:ph type="body" idx="1"/>
          </p:nvPr>
        </p:nvSpPr>
        <p:spPr>
          <a:xfrm>
            <a:off x="467544" y="2492896"/>
            <a:ext cx="8147248" cy="1828800"/>
          </a:xfrm>
        </p:spPr>
        <p:txBody>
          <a:bodyPr/>
          <a:lstStyle/>
          <a:p>
            <a:pPr eaLnBrk="1" hangingPunct="1"/>
            <a:r>
              <a:rPr lang="el-GR" dirty="0" smtClean="0">
                <a:ea typeface="ＭＳ Ｐゴシック" pitchFamily="34" charset="-128"/>
                <a:cs typeface="Arial" pitchFamily="34" charset="0"/>
              </a:rPr>
              <a:t>Αυξάνει την πολυπλοκότητα της ερώτησης από Ο(Τ), Τ αριθμός εγγράφων σε Ο(Ν), Ν αριθμός όρων</a:t>
            </a:r>
            <a:r>
              <a:rPr lang="en-US" dirty="0" smtClean="0">
                <a:ea typeface="ＭＳ Ｐゴシック" pitchFamily="34" charset="-128"/>
                <a:cs typeface="Arial" pitchFamily="34" charset="0"/>
              </a:rPr>
              <a:t>.</a:t>
            </a:r>
            <a:endParaRPr lang="en-US" dirty="0" smtClean="0">
              <a:ea typeface="ＭＳ Ｐゴシック" pitchFamily="34" charset="-128"/>
              <a:cs typeface="Arial" pitchFamily="34" charset="0"/>
            </a:endParaRPr>
          </a:p>
        </p:txBody>
      </p:sp>
      <p:sp>
        <p:nvSpPr>
          <p:cNvPr id="6451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4517" name="Slide Number Placeholder 4"/>
          <p:cNvSpPr>
            <a:spLocks noGrp="1"/>
          </p:cNvSpPr>
          <p:nvPr>
            <p:ph type="sldNum" sz="quarter" idx="12"/>
          </p:nvPr>
        </p:nvSpPr>
        <p:spPr bwMode="auto">
          <a:noFill/>
          <a:ln>
            <a:miter lim="800000"/>
            <a:headEnd/>
            <a:tailEnd/>
          </a:ln>
        </p:spPr>
        <p:txBody>
          <a:bodyPr/>
          <a:lstStyle/>
          <a:p>
            <a:fld id="{602EE471-B302-43A5-A08A-077F30C8135C}" type="slidenum">
              <a:rPr lang="en-US"/>
              <a:pPr/>
              <a:t>71</a:t>
            </a:fld>
            <a:endParaRPr lang="en-US"/>
          </a:p>
        </p:txBody>
      </p:sp>
    </p:spTree>
    <p:extLst>
      <p:ext uri="{BB962C8B-B14F-4D97-AF65-F5344CB8AC3E}">
        <p14:creationId xmlns:p14="http://schemas.microsoft.com/office/powerpoint/2010/main" val="1020213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l-GR" dirty="0" smtClean="0">
                <a:ea typeface="ＭＳ Ｐゴシック" pitchFamily="34" charset="-128"/>
              </a:rPr>
              <a:t>Μέγεθος ευρετηρίου</a:t>
            </a:r>
            <a:endParaRPr lang="en-US" dirty="0" smtClean="0">
              <a:ea typeface="ＭＳ Ｐゴシック" pitchFamily="34" charset="-128"/>
            </a:endParaRPr>
          </a:p>
        </p:txBody>
      </p:sp>
      <p:sp>
        <p:nvSpPr>
          <p:cNvPr id="65539" name="Rectangle 3"/>
          <p:cNvSpPr>
            <a:spLocks noChangeArrowheads="1"/>
          </p:cNvSpPr>
          <p:nvPr/>
        </p:nvSpPr>
        <p:spPr bwMode="auto">
          <a:xfrm>
            <a:off x="685800" y="4419600"/>
            <a:ext cx="7772400" cy="2209800"/>
          </a:xfrm>
          <a:prstGeom prst="rect">
            <a:avLst/>
          </a:prstGeom>
          <a:noFill/>
          <a:ln w="9525">
            <a:noFill/>
            <a:miter lim="800000"/>
            <a:headEnd/>
            <a:tailEnd/>
          </a:ln>
        </p:spPr>
        <p:txBody>
          <a:bodyPr/>
          <a:lstStyle/>
          <a:p>
            <a:pPr marL="342900" indent="-342900">
              <a:spcBef>
                <a:spcPct val="20000"/>
              </a:spcBef>
              <a:buClr>
                <a:srgbClr val="A50021"/>
              </a:buClr>
              <a:buSzPct val="60000"/>
              <a:buFont typeface="Wingdings" pitchFamily="2" charset="2"/>
              <a:buChar char="n"/>
            </a:pPr>
            <a:endParaRPr lang="el-GR" sz="2600"/>
          </a:p>
        </p:txBody>
      </p:sp>
      <p:sp>
        <p:nvSpPr>
          <p:cNvPr id="65540" name="Rectangle 4"/>
          <p:cNvSpPr>
            <a:spLocks noGrp="1" noChangeArrowheads="1"/>
          </p:cNvSpPr>
          <p:nvPr>
            <p:ph type="body" idx="1"/>
          </p:nvPr>
        </p:nvSpPr>
        <p:spPr/>
        <p:txBody>
          <a:bodyPr/>
          <a:lstStyle/>
          <a:p>
            <a:pPr eaLnBrk="1" hangingPunct="1"/>
            <a:r>
              <a:rPr lang="el-GR" dirty="0">
                <a:solidFill>
                  <a:srgbClr val="000000"/>
                </a:solidFill>
                <a:ea typeface="ＭＳ Ｐゴシック" pitchFamily="34" charset="-128"/>
                <a:cs typeface="Times New Roman" pitchFamily="18" charset="0"/>
              </a:rPr>
              <a:t>Μ</a:t>
            </a:r>
            <a:r>
              <a:rPr lang="el-GR" dirty="0" smtClean="0">
                <a:solidFill>
                  <a:srgbClr val="000000"/>
                </a:solidFill>
                <a:ea typeface="ＭＳ Ｐゴシック" pitchFamily="34" charset="-128"/>
                <a:cs typeface="Times New Roman" pitchFamily="18" charset="0"/>
              </a:rPr>
              <a:t>πορούμε να συμπιέσουμε τα </a:t>
            </a:r>
            <a:r>
              <a:rPr lang="en-US" dirty="0" smtClean="0">
                <a:solidFill>
                  <a:srgbClr val="000000"/>
                </a:solidFill>
                <a:ea typeface="ＭＳ Ｐゴシック" pitchFamily="34" charset="-128"/>
                <a:cs typeface="Times New Roman" pitchFamily="18" charset="0"/>
              </a:rPr>
              <a:t>position values/offsets</a:t>
            </a:r>
            <a:endParaRPr lang="en-US" dirty="0" smtClean="0">
              <a:ea typeface="ＭＳ Ｐゴシック" pitchFamily="34" charset="-128"/>
            </a:endParaRPr>
          </a:p>
          <a:p>
            <a:pPr eaLnBrk="1" hangingPunct="1"/>
            <a:r>
              <a:rPr lang="el-GR" dirty="0" smtClean="0">
                <a:ea typeface="ＭＳ Ｐゴシック" pitchFamily="34" charset="-128"/>
              </a:rPr>
              <a:t>Παρόλα αυτά, σημαντική αύξηση του χώρου αποθήκευση των λιστών καταχωρήσεων</a:t>
            </a:r>
            <a:endParaRPr lang="en-US" i="1" dirty="0" smtClean="0">
              <a:ea typeface="ＭＳ Ｐゴシック" pitchFamily="34" charset="-128"/>
            </a:endParaRPr>
          </a:p>
          <a:p>
            <a:pPr eaLnBrk="1" hangingPunct="1"/>
            <a:r>
              <a:rPr lang="el-GR" dirty="0" smtClean="0">
                <a:ea typeface="ＭＳ Ｐゴシック" pitchFamily="34" charset="-128"/>
              </a:rPr>
              <a:t>Αλλά χρησιμοποιείται ευρέως </a:t>
            </a:r>
          </a:p>
          <a:p>
            <a:pPr eaLnBrk="1" hangingPunct="1"/>
            <a:endParaRPr lang="el-GR" dirty="0" smtClean="0">
              <a:ea typeface="ＭＳ Ｐゴシック" pitchFamily="34" charset="-128"/>
            </a:endParaRPr>
          </a:p>
          <a:p>
            <a:pPr eaLnBrk="1" hangingPunct="1"/>
            <a:r>
              <a:rPr lang="el-GR" i="1" dirty="0" smtClean="0">
                <a:solidFill>
                  <a:schemeClr val="tx2">
                    <a:lumMod val="75000"/>
                  </a:schemeClr>
                </a:solidFill>
                <a:ea typeface="ＭＳ Ｐゴシック" pitchFamily="34" charset="-128"/>
              </a:rPr>
              <a:t>Η σχετική θέση των όρων χρησιμοποιείται και εμμέσως για την κατάταξη των αποτελεσμάτων</a:t>
            </a:r>
            <a:r>
              <a:rPr lang="en-US" i="1" dirty="0" smtClean="0">
                <a:solidFill>
                  <a:schemeClr val="tx2">
                    <a:lumMod val="75000"/>
                  </a:schemeClr>
                </a:solidFill>
                <a:ea typeface="ＭＳ Ｐゴシック" pitchFamily="34" charset="-128"/>
              </a:rPr>
              <a:t>.</a:t>
            </a:r>
          </a:p>
        </p:txBody>
      </p:sp>
      <p:sp>
        <p:nvSpPr>
          <p:cNvPr id="65541"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5542" name="Slide Number Placeholder 5"/>
          <p:cNvSpPr>
            <a:spLocks noGrp="1"/>
          </p:cNvSpPr>
          <p:nvPr>
            <p:ph type="sldNum" sz="quarter" idx="12"/>
          </p:nvPr>
        </p:nvSpPr>
        <p:spPr bwMode="auto">
          <a:noFill/>
          <a:ln>
            <a:miter lim="800000"/>
            <a:headEnd/>
            <a:tailEnd/>
          </a:ln>
        </p:spPr>
        <p:txBody>
          <a:bodyPr/>
          <a:lstStyle/>
          <a:p>
            <a:fld id="{E7189BF1-224F-462E-A011-1BECF8BD0E5B}" type="slidenum">
              <a:rPr lang="en-US"/>
              <a:pPr/>
              <a:t>72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l-GR" dirty="0" smtClean="0">
                <a:ea typeface="ＭＳ Ｐゴシック" pitchFamily="34" charset="-128"/>
              </a:rPr>
              <a:t>Μέγεθος ευρετηρίου</a:t>
            </a:r>
            <a:endParaRPr lang="en-US" dirty="0" smtClean="0">
              <a:ea typeface="ＭＳ Ｐゴシック" pitchFamily="34" charset="-128"/>
            </a:endParaRPr>
          </a:p>
        </p:txBody>
      </p:sp>
      <p:sp>
        <p:nvSpPr>
          <p:cNvPr id="66563" name="Rectangle 3"/>
          <p:cNvSpPr>
            <a:spLocks noGrp="1" noChangeArrowheads="1"/>
          </p:cNvSpPr>
          <p:nvPr>
            <p:ph type="body" idx="1"/>
          </p:nvPr>
        </p:nvSpPr>
        <p:spPr>
          <a:xfrm>
            <a:off x="452516" y="1412776"/>
            <a:ext cx="8583980" cy="4895162"/>
          </a:xfrm>
        </p:spPr>
        <p:txBody>
          <a:bodyPr/>
          <a:lstStyle/>
          <a:p>
            <a:pPr eaLnBrk="1" hangingPunct="1"/>
            <a:r>
              <a:rPr lang="el-GR" dirty="0" smtClean="0">
                <a:ea typeface="ＭＳ Ｐゴシック" pitchFamily="34" charset="-128"/>
              </a:rPr>
              <a:t>Χρειάζεται μια εγγραφή για κάθε εμφάνιση στο έγγραφο αντί για μια ανά έγγραφο , </a:t>
            </a:r>
            <a:endParaRPr lang="en-US" dirty="0" smtClean="0">
              <a:ea typeface="ＭＳ Ｐゴシック" pitchFamily="34" charset="-128"/>
            </a:endParaRPr>
          </a:p>
          <a:p>
            <a:pPr eaLnBrk="1" hangingPunct="1"/>
            <a:r>
              <a:rPr lang="el-GR" dirty="0" smtClean="0">
                <a:ea typeface="ＭＳ Ｐゴシック" pitchFamily="34" charset="-128"/>
              </a:rPr>
              <a:t>Το μέγεθος του ευρετηρίου εξαρτάται από το μέσο μέγεθος του αρχείου </a:t>
            </a:r>
            <a:endParaRPr lang="en-US" dirty="0" smtClean="0">
              <a:ea typeface="ＭＳ Ｐゴシック" pitchFamily="34" charset="-128"/>
            </a:endParaRPr>
          </a:p>
          <a:p>
            <a:pPr lvl="1" eaLnBrk="1" hangingPunct="1"/>
            <a:r>
              <a:rPr lang="el-GR" dirty="0" smtClean="0">
                <a:ea typeface="ＭＳ Ｐゴシック" pitchFamily="34" charset="-128"/>
              </a:rPr>
              <a:t>Μέσο μέγεθος </a:t>
            </a:r>
            <a:r>
              <a:rPr lang="en-US" dirty="0" smtClean="0">
                <a:ea typeface="ＭＳ Ｐゴシック" pitchFamily="34" charset="-128"/>
              </a:rPr>
              <a:t>web </a:t>
            </a:r>
            <a:r>
              <a:rPr lang="el-GR" dirty="0" smtClean="0">
                <a:ea typeface="ＭＳ Ｐゴシック" pitchFamily="34" charset="-128"/>
              </a:rPr>
              <a:t>σελίδας</a:t>
            </a:r>
            <a:r>
              <a:rPr lang="en-US" dirty="0" smtClean="0">
                <a:ea typeface="ＭＳ Ｐゴシック" pitchFamily="34" charset="-128"/>
              </a:rPr>
              <a:t> &lt;1000 </a:t>
            </a:r>
            <a:r>
              <a:rPr lang="el-GR" dirty="0" smtClean="0">
                <a:ea typeface="ＭＳ Ｐゴシック" pitchFamily="34" charset="-128"/>
              </a:rPr>
              <a:t>όροι</a:t>
            </a:r>
            <a:endParaRPr lang="en-US" dirty="0" smtClean="0">
              <a:ea typeface="ＭＳ Ｐゴシック" pitchFamily="34" charset="-128"/>
            </a:endParaRPr>
          </a:p>
          <a:p>
            <a:pPr lvl="1" eaLnBrk="1" hangingPunct="1"/>
            <a:r>
              <a:rPr lang="en-US" dirty="0" smtClean="0">
                <a:ea typeface="ＭＳ Ｐゴシック" pitchFamily="34" charset="-128"/>
              </a:rPr>
              <a:t>SEC filings, books, even some epic poems … </a:t>
            </a:r>
            <a:r>
              <a:rPr lang="el-GR" dirty="0" smtClean="0">
                <a:ea typeface="ＭＳ Ｐゴシック" pitchFamily="34" charset="-128"/>
              </a:rPr>
              <a:t>πάνω από</a:t>
            </a:r>
            <a:r>
              <a:rPr lang="en-US" dirty="0" smtClean="0">
                <a:ea typeface="ＭＳ Ｐゴシック" pitchFamily="34" charset="-128"/>
              </a:rPr>
              <a:t> 100,000 </a:t>
            </a:r>
            <a:r>
              <a:rPr lang="el-GR" dirty="0" smtClean="0">
                <a:ea typeface="ＭＳ Ｐゴシック" pitchFamily="34" charset="-128"/>
              </a:rPr>
              <a:t>όρους</a:t>
            </a:r>
            <a:endParaRPr lang="en-US" dirty="0" smtClean="0">
              <a:ea typeface="ＭＳ Ｐゴシック" pitchFamily="34" charset="-128"/>
            </a:endParaRPr>
          </a:p>
          <a:p>
            <a:pPr eaLnBrk="1" hangingPunct="1"/>
            <a:r>
              <a:rPr lang="el-GR" dirty="0" smtClean="0">
                <a:ea typeface="ＭＳ Ｐゴシック" pitchFamily="34" charset="-128"/>
              </a:rPr>
              <a:t>Έστω ένας όρος με συχνότητα</a:t>
            </a:r>
            <a:r>
              <a:rPr lang="en-US" dirty="0" smtClean="0">
                <a:ea typeface="ＭＳ Ｐゴシック" pitchFamily="34" charset="-128"/>
              </a:rPr>
              <a:t>  0.1%</a:t>
            </a:r>
          </a:p>
        </p:txBody>
      </p:sp>
      <p:sp>
        <p:nvSpPr>
          <p:cNvPr id="66564" name="AutoShape 4"/>
          <p:cNvSpPr>
            <a:spLocks noChangeArrowheads="1"/>
          </p:cNvSpPr>
          <p:nvPr/>
        </p:nvSpPr>
        <p:spPr bwMode="auto">
          <a:xfrm>
            <a:off x="6183015" y="2828485"/>
            <a:ext cx="976312" cy="685800"/>
          </a:xfrm>
          <a:prstGeom prst="leftArrow">
            <a:avLst>
              <a:gd name="adj1" fmla="val 50000"/>
              <a:gd name="adj2" fmla="val 35590"/>
            </a:avLst>
          </a:prstGeom>
          <a:solidFill>
            <a:schemeClr val="accent1">
              <a:alpha val="50195"/>
            </a:schemeClr>
          </a:solidFill>
          <a:ln w="9525">
            <a:solidFill>
              <a:schemeClr val="tx1"/>
            </a:solidFill>
            <a:miter lim="800000"/>
            <a:headEnd/>
            <a:tailEnd/>
          </a:ln>
        </p:spPr>
        <p:txBody>
          <a:bodyPr wrap="none" anchor="ctr"/>
          <a:lstStyle/>
          <a:p>
            <a:pPr algn="ctr"/>
            <a:r>
              <a:rPr lang="el-GR" b="1" dirty="0" smtClean="0"/>
              <a:t>Γιατί</a:t>
            </a:r>
            <a:r>
              <a:rPr lang="en-US" b="1" dirty="0" smtClean="0"/>
              <a:t>?</a:t>
            </a:r>
            <a:endParaRPr lang="en-US" b="1" dirty="0"/>
          </a:p>
        </p:txBody>
      </p:sp>
      <p:grpSp>
        <p:nvGrpSpPr>
          <p:cNvPr id="2" name="Group 5"/>
          <p:cNvGrpSpPr>
            <a:grpSpLocks/>
          </p:cNvGrpSpPr>
          <p:nvPr/>
        </p:nvGrpSpPr>
        <p:grpSpPr bwMode="auto">
          <a:xfrm>
            <a:off x="755576" y="5057995"/>
            <a:ext cx="7769225" cy="1524000"/>
            <a:chOff x="624" y="3168"/>
            <a:chExt cx="4894" cy="960"/>
          </a:xfrm>
        </p:grpSpPr>
        <p:grpSp>
          <p:nvGrpSpPr>
            <p:cNvPr id="3" name="Group 6"/>
            <p:cNvGrpSpPr>
              <a:grpSpLocks/>
            </p:cNvGrpSpPr>
            <p:nvPr/>
          </p:nvGrpSpPr>
          <p:grpSpPr bwMode="auto">
            <a:xfrm>
              <a:off x="624" y="3216"/>
              <a:ext cx="4894" cy="912"/>
              <a:chOff x="912" y="2448"/>
              <a:chExt cx="3888" cy="992"/>
            </a:xfrm>
          </p:grpSpPr>
          <p:sp>
            <p:nvSpPr>
              <p:cNvPr id="66570" name="Rectangle 7"/>
              <p:cNvSpPr>
                <a:spLocks noChangeArrowheads="1"/>
              </p:cNvSpPr>
              <p:nvPr/>
            </p:nvSpPr>
            <p:spPr bwMode="auto">
              <a:xfrm>
                <a:off x="3504"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a:t>
                </a:r>
              </a:p>
            </p:txBody>
          </p:sp>
          <p:sp>
            <p:nvSpPr>
              <p:cNvPr id="66571" name="Rectangle 8"/>
              <p:cNvSpPr>
                <a:spLocks noChangeArrowheads="1"/>
              </p:cNvSpPr>
              <p:nvPr/>
            </p:nvSpPr>
            <p:spPr bwMode="auto">
              <a:xfrm>
                <a:off x="2208"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2" name="Rectangle 9"/>
              <p:cNvSpPr>
                <a:spLocks noChangeArrowheads="1"/>
              </p:cNvSpPr>
              <p:nvPr/>
            </p:nvSpPr>
            <p:spPr bwMode="auto">
              <a:xfrm>
                <a:off x="912" y="3109"/>
                <a:ext cx="1296" cy="331"/>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100,000</a:t>
                </a:r>
              </a:p>
            </p:txBody>
          </p:sp>
          <p:sp>
            <p:nvSpPr>
              <p:cNvPr id="66573" name="Rectangle 10"/>
              <p:cNvSpPr>
                <a:spLocks noChangeArrowheads="1"/>
              </p:cNvSpPr>
              <p:nvPr/>
            </p:nvSpPr>
            <p:spPr bwMode="auto">
              <a:xfrm>
                <a:off x="3504"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4" name="Rectangle 11"/>
              <p:cNvSpPr>
                <a:spLocks noChangeArrowheads="1"/>
              </p:cNvSpPr>
              <p:nvPr/>
            </p:nvSpPr>
            <p:spPr bwMode="auto">
              <a:xfrm>
                <a:off x="2208"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a:t>
                </a:r>
              </a:p>
            </p:txBody>
          </p:sp>
          <p:sp>
            <p:nvSpPr>
              <p:cNvPr id="66575" name="Rectangle 12"/>
              <p:cNvSpPr>
                <a:spLocks noChangeArrowheads="1"/>
              </p:cNvSpPr>
              <p:nvPr/>
            </p:nvSpPr>
            <p:spPr bwMode="auto">
              <a:xfrm>
                <a:off x="912" y="2779"/>
                <a:ext cx="1296" cy="330"/>
              </a:xfrm>
              <a:prstGeom prst="rect">
                <a:avLst/>
              </a:prstGeom>
              <a:noFill/>
              <a:ln w="9525">
                <a:noFill/>
                <a:miter lim="800000"/>
                <a:headEnd/>
                <a:tailEnd/>
              </a:ln>
            </p:spPr>
            <p:txBody>
              <a:bodyPr anchor="ctr"/>
              <a:lstStyle/>
              <a:p>
                <a:pPr algn="r">
                  <a:spcBef>
                    <a:spcPct val="20000"/>
                  </a:spcBef>
                  <a:buClr>
                    <a:srgbClr val="A50021"/>
                  </a:buClr>
                  <a:buSzPct val="60000"/>
                  <a:buFont typeface="Wingdings" pitchFamily="2" charset="2"/>
                  <a:buNone/>
                </a:pPr>
                <a:r>
                  <a:rPr lang="en-US" sz="2200">
                    <a:solidFill>
                      <a:schemeClr val="tx1"/>
                    </a:solidFill>
                  </a:rPr>
                  <a:t>1000</a:t>
                </a:r>
              </a:p>
            </p:txBody>
          </p:sp>
          <p:sp>
            <p:nvSpPr>
              <p:cNvPr id="66576" name="Rectangle 13"/>
              <p:cNvSpPr>
                <a:spLocks noChangeArrowheads="1"/>
              </p:cNvSpPr>
              <p:nvPr/>
            </p:nvSpPr>
            <p:spPr bwMode="auto">
              <a:xfrm>
                <a:off x="3504"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000">
                    <a:solidFill>
                      <a:schemeClr val="tx1"/>
                    </a:solidFill>
                  </a:rPr>
                  <a:t>Positional postings</a:t>
                </a:r>
              </a:p>
            </p:txBody>
          </p:sp>
          <p:sp>
            <p:nvSpPr>
              <p:cNvPr id="66577" name="Rectangle 14"/>
              <p:cNvSpPr>
                <a:spLocks noChangeArrowheads="1"/>
              </p:cNvSpPr>
              <p:nvPr/>
            </p:nvSpPr>
            <p:spPr bwMode="auto">
              <a:xfrm>
                <a:off x="2208" y="2448"/>
                <a:ext cx="1296" cy="331"/>
              </a:xfrm>
              <a:prstGeom prst="rect">
                <a:avLst/>
              </a:prstGeom>
              <a:noFill/>
              <a:ln w="9525">
                <a:noFill/>
                <a:miter lim="800000"/>
                <a:headEnd/>
                <a:tailEnd/>
              </a:ln>
            </p:spPr>
            <p:txBody>
              <a:bodyPr anchor="ctr"/>
              <a:lstStyle/>
              <a:p>
                <a:pPr algn="ctr">
                  <a:spcBef>
                    <a:spcPct val="20000"/>
                  </a:spcBef>
                  <a:buClr>
                    <a:srgbClr val="A50021"/>
                  </a:buClr>
                  <a:buSzPct val="60000"/>
                  <a:buFont typeface="Wingdings" pitchFamily="2" charset="2"/>
                  <a:buNone/>
                </a:pPr>
                <a:r>
                  <a:rPr lang="en-US" sz="2200">
                    <a:solidFill>
                      <a:schemeClr val="tx1"/>
                    </a:solidFill>
                  </a:rPr>
                  <a:t>Postings</a:t>
                </a:r>
              </a:p>
            </p:txBody>
          </p:sp>
          <p:sp>
            <p:nvSpPr>
              <p:cNvPr id="66578" name="Rectangle 15"/>
              <p:cNvSpPr>
                <a:spLocks noChangeArrowheads="1"/>
              </p:cNvSpPr>
              <p:nvPr/>
            </p:nvSpPr>
            <p:spPr bwMode="auto">
              <a:xfrm>
                <a:off x="912" y="2448"/>
                <a:ext cx="1296" cy="331"/>
              </a:xfrm>
              <a:prstGeom prst="rect">
                <a:avLst/>
              </a:prstGeom>
              <a:noFill/>
              <a:ln w="9525">
                <a:noFill/>
                <a:miter lim="800000"/>
                <a:headEnd/>
                <a:tailEnd/>
              </a:ln>
            </p:spPr>
            <p:txBody>
              <a:bodyPr anchor="ctr"/>
              <a:lstStyle/>
              <a:p>
                <a:pPr>
                  <a:spcBef>
                    <a:spcPct val="20000"/>
                  </a:spcBef>
                  <a:buClr>
                    <a:srgbClr val="A50021"/>
                  </a:buClr>
                  <a:buSzPct val="60000"/>
                  <a:buFont typeface="Wingdings" pitchFamily="2" charset="2"/>
                  <a:buNone/>
                </a:pPr>
                <a:endParaRPr lang="el-GR" sz="2200">
                  <a:solidFill>
                    <a:schemeClr val="tx1"/>
                  </a:solidFill>
                </a:endParaRPr>
              </a:p>
            </p:txBody>
          </p:sp>
          <p:sp>
            <p:nvSpPr>
              <p:cNvPr id="66579" name="Line 16"/>
              <p:cNvSpPr>
                <a:spLocks noChangeShapeType="1"/>
              </p:cNvSpPr>
              <p:nvPr/>
            </p:nvSpPr>
            <p:spPr bwMode="auto">
              <a:xfrm>
                <a:off x="912" y="2448"/>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0" name="Line 17"/>
              <p:cNvSpPr>
                <a:spLocks noChangeShapeType="1"/>
              </p:cNvSpPr>
              <p:nvPr/>
            </p:nvSpPr>
            <p:spPr bwMode="auto">
              <a:xfrm>
                <a:off x="912" y="277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1" name="Line 18"/>
              <p:cNvSpPr>
                <a:spLocks noChangeShapeType="1"/>
              </p:cNvSpPr>
              <p:nvPr/>
            </p:nvSpPr>
            <p:spPr bwMode="auto">
              <a:xfrm>
                <a:off x="912" y="3109"/>
                <a:ext cx="3888" cy="0"/>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2" name="Line 19"/>
              <p:cNvSpPr>
                <a:spLocks noChangeShapeType="1"/>
              </p:cNvSpPr>
              <p:nvPr/>
            </p:nvSpPr>
            <p:spPr bwMode="auto">
              <a:xfrm>
                <a:off x="912" y="3440"/>
                <a:ext cx="3888" cy="0"/>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3" name="Line 20"/>
              <p:cNvSpPr>
                <a:spLocks noChangeShapeType="1"/>
              </p:cNvSpPr>
              <p:nvPr/>
            </p:nvSpPr>
            <p:spPr bwMode="auto">
              <a:xfrm>
                <a:off x="912"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sp>
            <p:nvSpPr>
              <p:cNvPr id="66584" name="Line 21"/>
              <p:cNvSpPr>
                <a:spLocks noChangeShapeType="1"/>
              </p:cNvSpPr>
              <p:nvPr/>
            </p:nvSpPr>
            <p:spPr bwMode="auto">
              <a:xfrm>
                <a:off x="2208"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5" name="Line 22"/>
              <p:cNvSpPr>
                <a:spLocks noChangeShapeType="1"/>
              </p:cNvSpPr>
              <p:nvPr/>
            </p:nvSpPr>
            <p:spPr bwMode="auto">
              <a:xfrm>
                <a:off x="3504" y="2448"/>
                <a:ext cx="0" cy="992"/>
              </a:xfrm>
              <a:prstGeom prst="line">
                <a:avLst/>
              </a:prstGeom>
              <a:noFill/>
              <a:ln w="12700">
                <a:solidFill>
                  <a:schemeClr val="tx1"/>
                </a:solidFill>
                <a:miter lim="800000"/>
                <a:headEnd/>
                <a:tailEnd/>
              </a:ln>
            </p:spPr>
            <p:txBody>
              <a:bodyPr wrap="none" anchor="ctr"/>
              <a:lstStyle/>
              <a:p>
                <a:endParaRPr lang="el-GR">
                  <a:solidFill>
                    <a:schemeClr val="tx1"/>
                  </a:solidFill>
                </a:endParaRPr>
              </a:p>
            </p:txBody>
          </p:sp>
          <p:sp>
            <p:nvSpPr>
              <p:cNvPr id="66586" name="Line 23"/>
              <p:cNvSpPr>
                <a:spLocks noChangeShapeType="1"/>
              </p:cNvSpPr>
              <p:nvPr/>
            </p:nvSpPr>
            <p:spPr bwMode="auto">
              <a:xfrm>
                <a:off x="4800" y="2448"/>
                <a:ext cx="0" cy="992"/>
              </a:xfrm>
              <a:prstGeom prst="line">
                <a:avLst/>
              </a:prstGeom>
              <a:noFill/>
              <a:ln w="28575" cap="sq">
                <a:solidFill>
                  <a:schemeClr val="tx1"/>
                </a:solidFill>
                <a:miter lim="800000"/>
                <a:headEnd/>
                <a:tailEnd/>
              </a:ln>
            </p:spPr>
            <p:txBody>
              <a:bodyPr wrap="none" anchor="ctr"/>
              <a:lstStyle/>
              <a:p>
                <a:endParaRPr lang="el-GR">
                  <a:solidFill>
                    <a:schemeClr val="tx1"/>
                  </a:solidFill>
                </a:endParaRPr>
              </a:p>
            </p:txBody>
          </p:sp>
        </p:grpSp>
        <p:sp>
          <p:nvSpPr>
            <p:cNvPr id="66569" name="Rectangle 24"/>
            <p:cNvSpPr>
              <a:spLocks noChangeArrowheads="1"/>
            </p:cNvSpPr>
            <p:nvPr/>
          </p:nvSpPr>
          <p:spPr bwMode="auto">
            <a:xfrm>
              <a:off x="624" y="3168"/>
              <a:ext cx="1632" cy="288"/>
            </a:xfrm>
            <a:prstGeom prst="rect">
              <a:avLst/>
            </a:prstGeom>
            <a:noFill/>
            <a:ln w="9525">
              <a:noFill/>
              <a:miter lim="800000"/>
              <a:headEnd/>
              <a:tailEnd/>
            </a:ln>
          </p:spPr>
          <p:txBody>
            <a:bodyPr wrap="none" anchor="ctr"/>
            <a:lstStyle/>
            <a:p>
              <a:pPr algn="ctr"/>
              <a:r>
                <a:rPr lang="en-US">
                  <a:solidFill>
                    <a:schemeClr val="tx1"/>
                  </a:solidFill>
                </a:rPr>
                <a:t>Document size</a:t>
              </a:r>
              <a:endParaRPr lang="en-US" b="1">
                <a:solidFill>
                  <a:schemeClr val="tx1"/>
                </a:solidFill>
              </a:endParaRPr>
            </a:p>
          </p:txBody>
        </p:sp>
      </p:grpSp>
      <p:sp>
        <p:nvSpPr>
          <p:cNvPr id="66566"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6567" name="Slide Number Placeholder 25"/>
          <p:cNvSpPr>
            <a:spLocks noGrp="1"/>
          </p:cNvSpPr>
          <p:nvPr>
            <p:ph type="sldNum" sz="quarter" idx="12"/>
          </p:nvPr>
        </p:nvSpPr>
        <p:spPr bwMode="auto">
          <a:noFill/>
          <a:ln>
            <a:miter lim="800000"/>
            <a:headEnd/>
            <a:tailEnd/>
          </a:ln>
        </p:spPr>
        <p:txBody>
          <a:bodyPr/>
          <a:lstStyle/>
          <a:p>
            <a:fld id="{5A3EEE73-29F9-47CF-A53F-4E82EB51D904}" type="slidenum">
              <a:rPr lang="en-US"/>
              <a:pPr/>
              <a:t>73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dirty="0" smtClean="0">
                <a:ea typeface="ＭＳ Ｐゴシック" pitchFamily="34" charset="-128"/>
              </a:rPr>
              <a:t>Rules of thumb</a:t>
            </a:r>
          </a:p>
        </p:txBody>
      </p:sp>
      <p:sp>
        <p:nvSpPr>
          <p:cNvPr id="67587" name="Rectangle 3"/>
          <p:cNvSpPr>
            <a:spLocks noGrp="1" noChangeArrowheads="1"/>
          </p:cNvSpPr>
          <p:nvPr>
            <p:ph type="body" idx="1"/>
          </p:nvPr>
        </p:nvSpPr>
        <p:spPr/>
        <p:txBody>
          <a:bodyPr/>
          <a:lstStyle/>
          <a:p>
            <a:pPr eaLnBrk="1" hangingPunct="1"/>
            <a:r>
              <a:rPr lang="el-GR" dirty="0" smtClean="0">
                <a:ea typeface="ＭＳ Ｐゴシック" pitchFamily="34" charset="-128"/>
              </a:rPr>
              <a:t>Ένα ευρετήριο θέσεων είναι </a:t>
            </a:r>
            <a:r>
              <a:rPr lang="en-US" dirty="0" smtClean="0">
                <a:ea typeface="ＭＳ Ｐゴシック" pitchFamily="34" charset="-128"/>
              </a:rPr>
              <a:t>2–4 </a:t>
            </a:r>
            <a:r>
              <a:rPr lang="el-GR" dirty="0" smtClean="0">
                <a:ea typeface="ＭＳ Ｐゴシック" pitchFamily="34" charset="-128"/>
              </a:rPr>
              <a:t>μεγαλύτερο από ένα απλό ευρετήριο </a:t>
            </a:r>
          </a:p>
          <a:p>
            <a:pPr eaLnBrk="1" hangingPunct="1"/>
            <a:r>
              <a:rPr lang="el-GR" dirty="0" smtClean="0">
                <a:ea typeface="ＭＳ Ｐゴシック" pitchFamily="34" charset="-128"/>
              </a:rPr>
              <a:t>Το μέγεθος του </a:t>
            </a:r>
            <a:r>
              <a:rPr lang="el-GR" i="1" dirty="0" smtClean="0">
                <a:solidFill>
                  <a:schemeClr val="tx2">
                    <a:lumMod val="60000"/>
                    <a:lumOff val="40000"/>
                  </a:schemeClr>
                </a:solidFill>
                <a:ea typeface="ＭＳ Ｐゴシック" pitchFamily="34" charset="-128"/>
              </a:rPr>
              <a:t>συμπιεσμένου</a:t>
            </a:r>
            <a:r>
              <a:rPr lang="el-GR" dirty="0" smtClean="0">
                <a:ea typeface="ＭＳ Ｐゴシック" pitchFamily="34" charset="-128"/>
              </a:rPr>
              <a:t> ευρετηρίου είναι </a:t>
            </a:r>
            <a:r>
              <a:rPr lang="el-GR" dirty="0" smtClean="0">
                <a:ea typeface="ＭＳ Ｐゴシック" pitchFamily="34" charset="-128"/>
              </a:rPr>
              <a:t>το </a:t>
            </a:r>
            <a:r>
              <a:rPr lang="en-US" dirty="0" smtClean="0">
                <a:ea typeface="ＭＳ Ｐゴシック" pitchFamily="34" charset="-128"/>
              </a:rPr>
              <a:t>35–50% </a:t>
            </a:r>
            <a:r>
              <a:rPr lang="el-GR" dirty="0" smtClean="0">
                <a:ea typeface="ＭＳ Ｐゴシック" pitchFamily="34" charset="-128"/>
              </a:rPr>
              <a:t>του όγκου του αρχικού κειμένου </a:t>
            </a:r>
          </a:p>
          <a:p>
            <a:pPr eaLnBrk="1" hangingPunct="1"/>
            <a:r>
              <a:rPr lang="el-GR" dirty="0" smtClean="0">
                <a:ea typeface="ＭＳ Ｐゴシック" pitchFamily="34" charset="-128"/>
              </a:rPr>
              <a:t>Αυτά αφορούν την Αγγλική (και παρόμοιες) γλώσσες</a:t>
            </a:r>
            <a:endParaRPr lang="en-US" dirty="0" smtClean="0">
              <a:ea typeface="ＭＳ Ｐゴシック" pitchFamily="34" charset="-128"/>
            </a:endParaRPr>
          </a:p>
        </p:txBody>
      </p:sp>
      <p:sp>
        <p:nvSpPr>
          <p:cNvPr id="67588"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2.4.2</a:t>
            </a:r>
          </a:p>
        </p:txBody>
      </p:sp>
      <p:sp>
        <p:nvSpPr>
          <p:cNvPr id="67589" name="Slide Number Placeholder 4"/>
          <p:cNvSpPr>
            <a:spLocks noGrp="1"/>
          </p:cNvSpPr>
          <p:nvPr>
            <p:ph type="sldNum" sz="quarter" idx="12"/>
          </p:nvPr>
        </p:nvSpPr>
        <p:spPr bwMode="auto">
          <a:noFill/>
          <a:ln>
            <a:miter lim="800000"/>
            <a:headEnd/>
            <a:tailEnd/>
          </a:ln>
        </p:spPr>
        <p:txBody>
          <a:bodyPr/>
          <a:lstStyle/>
          <a:p>
            <a:fld id="{D026DD0F-6DA7-473B-9846-B669EC58F0EE}" type="slidenum">
              <a:rPr lang="en-US"/>
              <a:pPr/>
              <a:t>74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l-GR" dirty="0" smtClean="0">
                <a:ea typeface="ＭＳ Ｐゴシック" pitchFamily="34" charset="-128"/>
              </a:rPr>
              <a:t>Συνδυαστικές μέθοδοι</a:t>
            </a:r>
            <a:endParaRPr lang="en-US" dirty="0" smtClean="0">
              <a:ea typeface="ＭＳ Ｐゴシック" pitchFamily="34" charset="-128"/>
            </a:endParaRPr>
          </a:p>
        </p:txBody>
      </p:sp>
      <p:sp>
        <p:nvSpPr>
          <p:cNvPr id="68611" name="Rectangle 3"/>
          <p:cNvSpPr>
            <a:spLocks noGrp="1" noChangeArrowheads="1"/>
          </p:cNvSpPr>
          <p:nvPr>
            <p:ph type="body" idx="1"/>
          </p:nvPr>
        </p:nvSpPr>
        <p:spPr>
          <a:xfrm>
            <a:off x="685800" y="1752600"/>
            <a:ext cx="7846640" cy="3692624"/>
          </a:xfrm>
        </p:spPr>
        <p:txBody>
          <a:bodyPr/>
          <a:lstStyle/>
          <a:p>
            <a:pPr eaLnBrk="1" hangingPunct="1"/>
            <a:r>
              <a:rPr lang="el-GR" dirty="0" smtClean="0">
                <a:ea typeface="ＭＳ Ｐゴシック" pitchFamily="34" charset="-128"/>
              </a:rPr>
              <a:t>Αυτές οι δυο προσεγγίσεις μπορεί να συνδυαστούν</a:t>
            </a:r>
            <a:endParaRPr lang="en-US" dirty="0" smtClean="0">
              <a:ea typeface="ＭＳ Ｐゴシック" pitchFamily="34" charset="-128"/>
            </a:endParaRPr>
          </a:p>
          <a:p>
            <a:pPr lvl="1" eaLnBrk="1" hangingPunct="1"/>
            <a:r>
              <a:rPr lang="el-GR" dirty="0" smtClean="0">
                <a:ea typeface="ＭＳ Ｐゴシック" pitchFamily="34" charset="-128"/>
              </a:rPr>
              <a:t>Για συγκεκριμένες φράσεις </a:t>
            </a:r>
            <a:r>
              <a:rPr lang="en-US" dirty="0" smtClean="0">
                <a:ea typeface="ＭＳ Ｐゴシック" pitchFamily="34" charset="-128"/>
              </a:rPr>
              <a:t>(</a:t>
            </a:r>
            <a:r>
              <a:rPr lang="en-US" b="1" i="1" dirty="0" smtClean="0">
                <a:ea typeface="ＭＳ Ｐゴシック" pitchFamily="34" charset="-128"/>
              </a:rPr>
              <a:t>“Michael Jackson”, “Britney Spears”</a:t>
            </a:r>
            <a:r>
              <a:rPr lang="en-US" dirty="0" smtClean="0">
                <a:ea typeface="ＭＳ Ｐゴシック" pitchFamily="34" charset="-128"/>
              </a:rPr>
              <a:t>)</a:t>
            </a:r>
            <a:r>
              <a:rPr lang="el-GR" dirty="0" smtClean="0">
                <a:ea typeface="ＭＳ Ｐゴシック" pitchFamily="34" charset="-128"/>
              </a:rPr>
              <a:t> οι συνεχείς συγχώνευση καταχωρήσεων ευρετηρίου θέσεων δεν είναι αποδοτική </a:t>
            </a:r>
            <a:r>
              <a:rPr lang="en-US" dirty="0" smtClean="0">
                <a:ea typeface="ＭＳ Ｐゴシック" pitchFamily="34" charset="-128"/>
              </a:rPr>
              <a:t> </a:t>
            </a:r>
            <a:endParaRPr lang="el-GR" dirty="0" smtClean="0">
              <a:ea typeface="ＭＳ Ｐゴシック" pitchFamily="34" charset="-128"/>
            </a:endParaRPr>
          </a:p>
          <a:p>
            <a:pPr lvl="2" eaLnBrk="1" hangingPunct="1"/>
            <a:r>
              <a:rPr lang="el-GR" dirty="0" smtClean="0">
                <a:ea typeface="ＭＳ Ｐゴシック" pitchFamily="34" charset="-128"/>
              </a:rPr>
              <a:t>Ακόμα περισσότερο για φράσεις όπως </a:t>
            </a:r>
            <a:r>
              <a:rPr lang="en-US" dirty="0" smtClean="0">
                <a:ea typeface="ＭＳ Ｐゴシック" pitchFamily="34" charset="-128"/>
              </a:rPr>
              <a:t> </a:t>
            </a:r>
            <a:r>
              <a:rPr lang="en-US" b="1" i="1" dirty="0" smtClean="0">
                <a:ea typeface="ＭＳ Ｐゴシック" pitchFamily="34" charset="-128"/>
              </a:rPr>
              <a:t>“The Who”</a:t>
            </a:r>
          </a:p>
        </p:txBody>
      </p:sp>
      <p:sp>
        <p:nvSpPr>
          <p:cNvPr id="68612" name="TextBox 4"/>
          <p:cNvSpPr txBox="1">
            <a:spLocks noChangeArrowheads="1"/>
          </p:cNvSpPr>
          <p:nvPr/>
        </p:nvSpPr>
        <p:spPr bwMode="auto">
          <a:xfrm>
            <a:off x="7620000" y="-33546"/>
            <a:ext cx="1197764" cy="338554"/>
          </a:xfrm>
          <a:prstGeom prst="rect">
            <a:avLst/>
          </a:prstGeom>
          <a:noFill/>
          <a:ln w="9525">
            <a:noFill/>
            <a:miter lim="800000"/>
            <a:headEnd/>
            <a:tailEnd/>
          </a:ln>
        </p:spPr>
        <p:txBody>
          <a:bodyPr wrap="none" anchor="ctr">
            <a:spAutoFit/>
          </a:bodyPr>
          <a:lstStyle/>
          <a:p>
            <a:r>
              <a:rPr lang="el-GR" sz="1600" dirty="0" err="1" smtClean="0">
                <a:solidFill>
                  <a:srgbClr val="FBFCFF"/>
                </a:solidFill>
              </a:rPr>
              <a:t>Κεφ</a:t>
            </a:r>
            <a:r>
              <a:rPr lang="en-US" sz="1600" dirty="0" smtClean="0">
                <a:solidFill>
                  <a:srgbClr val="FBFCFF"/>
                </a:solidFill>
              </a:rPr>
              <a:t>. </a:t>
            </a:r>
            <a:r>
              <a:rPr lang="en-US" sz="1600" dirty="0">
                <a:solidFill>
                  <a:srgbClr val="FBFCFF"/>
                </a:solidFill>
              </a:rPr>
              <a:t>2.4.3</a:t>
            </a:r>
          </a:p>
        </p:txBody>
      </p:sp>
      <p:sp>
        <p:nvSpPr>
          <p:cNvPr id="68613" name="Slide Number Placeholder 4"/>
          <p:cNvSpPr>
            <a:spLocks noGrp="1"/>
          </p:cNvSpPr>
          <p:nvPr>
            <p:ph type="sldNum" sz="quarter" idx="12"/>
          </p:nvPr>
        </p:nvSpPr>
        <p:spPr bwMode="auto">
          <a:noFill/>
          <a:ln>
            <a:miter lim="800000"/>
            <a:headEnd/>
            <a:tailEnd/>
          </a:ln>
        </p:spPr>
        <p:txBody>
          <a:bodyPr/>
          <a:lstStyle/>
          <a:p>
            <a:fld id="{368E2140-588A-4785-BF03-595F690584E4}" type="slidenum">
              <a:rPr lang="en-US"/>
              <a:pPr/>
              <a:t>75</a:t>
            </a:fld>
            <a:endParaRPr lang="en-US"/>
          </a:p>
        </p:txBody>
      </p:sp>
      <p:sp>
        <p:nvSpPr>
          <p:cNvPr id="2" name="TextBox 1"/>
          <p:cNvSpPr txBox="1"/>
          <p:nvPr/>
        </p:nvSpPr>
        <p:spPr>
          <a:xfrm>
            <a:off x="683568" y="5013176"/>
            <a:ext cx="6936432" cy="1557349"/>
          </a:xfrm>
          <a:prstGeom prst="rect">
            <a:avLst/>
          </a:prstGeom>
          <a:noFill/>
        </p:spPr>
        <p:txBody>
          <a:bodyPr wrap="square" rtlCol="0">
            <a:spAutoFit/>
          </a:bodyPr>
          <a:lstStyle/>
          <a:p>
            <a:pPr defTabSz="457200">
              <a:spcBef>
                <a:spcPct val="20000"/>
              </a:spcBef>
              <a:buClr>
                <a:srgbClr val="437085"/>
              </a:buClr>
            </a:pPr>
            <a:r>
              <a:rPr lang="el-GR" sz="2800" dirty="0">
                <a:solidFill>
                  <a:schemeClr val="tx1"/>
                </a:solidFill>
                <a:latin typeface="+mn-lt"/>
                <a:ea typeface="ＭＳ Ｐゴシック" pitchFamily="34" charset="-128"/>
                <a:cs typeface="ＭＳ Ｐゴシック" pitchFamily="-65" charset="-128"/>
              </a:rPr>
              <a:t>Πότε </a:t>
            </a:r>
            <a:r>
              <a:rPr lang="en-US" sz="2800" dirty="0" err="1">
                <a:solidFill>
                  <a:schemeClr val="tx1"/>
                </a:solidFill>
                <a:latin typeface="+mn-lt"/>
                <a:ea typeface="ＭＳ Ｐゴシック" pitchFamily="34" charset="-128"/>
                <a:cs typeface="ＭＳ Ｐゴシック" pitchFamily="-65" charset="-128"/>
              </a:rPr>
              <a:t>biwords</a:t>
            </a:r>
            <a:r>
              <a:rPr lang="el-GR" sz="2800" dirty="0">
                <a:solidFill>
                  <a:schemeClr val="tx1"/>
                </a:solidFill>
                <a:latin typeface="+mn-lt"/>
                <a:ea typeface="ＭＳ Ｐゴシック" pitchFamily="34" charset="-128"/>
                <a:cs typeface="ＭＳ Ｐゴシック" pitchFamily="-65" charset="-128"/>
              </a:rPr>
              <a:t> αντί για </a:t>
            </a:r>
            <a:r>
              <a:rPr lang="en-US" sz="2800" dirty="0">
                <a:solidFill>
                  <a:schemeClr val="tx1"/>
                </a:solidFill>
                <a:latin typeface="+mn-lt"/>
                <a:ea typeface="ＭＳ Ｐゴシック" pitchFamily="34" charset="-128"/>
                <a:cs typeface="ＭＳ Ｐゴシック" pitchFamily="-65" charset="-128"/>
              </a:rPr>
              <a:t>positional indexes?</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Αυτά που συναντώνται συχνά</a:t>
            </a:r>
          </a:p>
          <a:p>
            <a:pPr marL="342900" indent="-342900" defTabSz="457200">
              <a:spcBef>
                <a:spcPct val="20000"/>
              </a:spcBef>
              <a:buClr>
                <a:srgbClr val="437085"/>
              </a:buClr>
              <a:buFont typeface="Wingdings" pitchFamily="-112" charset="2"/>
              <a:buChar char="§"/>
            </a:pPr>
            <a:r>
              <a:rPr lang="el-GR" sz="2800" dirty="0">
                <a:solidFill>
                  <a:schemeClr val="tx1"/>
                </a:solidFill>
                <a:latin typeface="+mn-lt"/>
                <a:ea typeface="ＭＳ Ｐゴシック" pitchFamily="34" charset="-128"/>
                <a:cs typeface="ＭＳ Ｐゴシック" pitchFamily="-65" charset="-128"/>
              </a:rPr>
              <a:t>Τις ποιο «ακριβές»</a:t>
            </a:r>
            <a:r>
              <a:rPr lang="en-US" sz="2800" dirty="0">
                <a:solidFill>
                  <a:schemeClr val="tx1"/>
                </a:solidFill>
                <a:latin typeface="+mn-lt"/>
                <a:ea typeface="ＭＳ Ｐゴシック" pitchFamily="34" charset="-128"/>
                <a:cs typeface="ＭＳ Ｐゴシック" pitchFamily="-65" charset="-128"/>
              </a:rPr>
              <a:t> </a:t>
            </a:r>
            <a:endParaRPr lang="en-US" sz="2800" dirty="0">
              <a:solidFill>
                <a:schemeClr val="tx1"/>
              </a:solidFill>
              <a:latin typeface="+mn-lt"/>
              <a:ea typeface="ＭＳ Ｐゴシック" pitchFamily="34" charset="-128"/>
              <a:cs typeface="ＭＳ Ｐゴシック" pitchFamily="-65"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p:txBody>
          <a:bodyPr/>
          <a:lstStyle/>
          <a:p>
            <a:pPr eaLnBrk="1" hangingPunct="1"/>
            <a:endParaRPr lang="el-GR" dirty="0" smtClean="0">
              <a:ea typeface="ＭＳ Ｐゴシック" pitchFamily="-112" charset="-128"/>
            </a:endParaRPr>
          </a:p>
          <a:p>
            <a:pPr algn="ctr" eaLnBrk="1" hangingPunct="1">
              <a:buNone/>
            </a:pPr>
            <a:r>
              <a:rPr lang="el-GR" dirty="0" smtClean="0">
                <a:ea typeface="ＭＳ Ｐゴシック" pitchFamily="-112" charset="-128"/>
              </a:rPr>
              <a:t>ΤΕΛΟΣ 2</a:t>
            </a:r>
            <a:r>
              <a:rPr lang="el-GR" baseline="30000" dirty="0" smtClean="0">
                <a:ea typeface="ＭＳ Ｐゴシック" pitchFamily="-112" charset="-128"/>
              </a:rPr>
              <a:t>ου</a:t>
            </a:r>
            <a:r>
              <a:rPr lang="el-GR" dirty="0" smtClean="0">
                <a:ea typeface="ＭＳ Ｐゴシック" pitchFamily="-112" charset="-128"/>
              </a:rPr>
              <a:t> Μαθήματος</a:t>
            </a:r>
          </a:p>
          <a:p>
            <a:pPr algn="ctr" eaLnBrk="1" hangingPunct="1">
              <a:buNone/>
            </a:pPr>
            <a:endParaRPr lang="el-GR" dirty="0" smtClean="0">
              <a:ea typeface="ＭＳ Ｐゴシック" pitchFamily="-112" charset="-128"/>
            </a:endParaRPr>
          </a:p>
          <a:p>
            <a:pPr algn="ctr" eaLnBrk="1" hangingPunct="1">
              <a:buNone/>
            </a:pPr>
            <a:r>
              <a:rPr lang="el-GR" dirty="0" smtClean="0">
                <a:ea typeface="ＭＳ Ｐゴシック" pitchFamily="-112" charset="-128"/>
              </a:rPr>
              <a:t>Ερωτήσεις?</a:t>
            </a:r>
            <a:endParaRPr lang="en-US" dirty="0" smtClean="0">
              <a:ea typeface="ＭＳ Ｐゴシック" pitchFamily="-112" charset="-128"/>
            </a:endParaRPr>
          </a:p>
        </p:txBody>
      </p:sp>
      <p:sp>
        <p:nvSpPr>
          <p:cNvPr id="67588" name="Slide Number Placeholder 5"/>
          <p:cNvSpPr>
            <a:spLocks noGrp="1"/>
          </p:cNvSpPr>
          <p:nvPr>
            <p:ph type="sldNum" sz="quarter" idx="12"/>
          </p:nvPr>
        </p:nvSpPr>
        <p:spPr bwMode="auto">
          <a:noFill/>
          <a:ln>
            <a:miter lim="800000"/>
            <a:headEnd/>
            <a:tailEnd/>
          </a:ln>
        </p:spPr>
        <p:txBody>
          <a:bodyPr/>
          <a:lstStyle/>
          <a:p>
            <a:fld id="{D386FE0E-F76C-44ED-A650-8532307F92FB}" type="slidenum">
              <a:rPr lang="en-US"/>
              <a:pPr/>
              <a:t>76</a:t>
            </a:fld>
            <a:endParaRPr lang="en-US"/>
          </a:p>
        </p:txBody>
      </p:sp>
      <p:sp>
        <p:nvSpPr>
          <p:cNvPr id="67589" name="Rectangle 4"/>
          <p:cNvSpPr>
            <a:spLocks noChangeArrowheads="1"/>
          </p:cNvSpPr>
          <p:nvPr/>
        </p:nvSpPr>
        <p:spPr bwMode="auto">
          <a:xfrm>
            <a:off x="0" y="0"/>
            <a:ext cx="222250" cy="274638"/>
          </a:xfrm>
          <a:prstGeom prst="rect">
            <a:avLst/>
          </a:prstGeom>
          <a:noFill/>
          <a:ln w="9525">
            <a:noFill/>
            <a:miter lim="800000"/>
            <a:headEnd/>
            <a:tailEnd/>
          </a:ln>
        </p:spPr>
        <p:txBody>
          <a:bodyPr wrap="none" anchor="ctr">
            <a:spAutoFit/>
          </a:bodyPr>
          <a:lstStyle/>
          <a:p>
            <a:pPr defTabSz="914400"/>
            <a:r>
              <a:rPr lang="en-US" sz="1200" smtClean="0">
                <a:solidFill>
                  <a:prstClr val="black"/>
                </a:solidFill>
                <a:latin typeface="Times New Roman" pitchFamily="-112" charset="0"/>
                <a:ea typeface="MS Mincho" pitchFamily="49" charset="-128"/>
                <a:cs typeface="Arial Unicode MS" pitchFamily="-112" charset="0"/>
              </a:rPr>
              <a:t> </a:t>
            </a:r>
            <a:endParaRPr lang="en-US" smtClean="0">
              <a:solidFill>
                <a:prstClr val="black"/>
              </a:solidFill>
              <a:latin typeface="Arial" charset="0"/>
              <a:ea typeface="MS Mincho" pitchFamily="49" charset="-128"/>
              <a:cs typeface="Arial Unicode MS" pitchFamily="-112" charset="0"/>
            </a:endParaRPr>
          </a:p>
        </p:txBody>
      </p:sp>
      <p:sp>
        <p:nvSpPr>
          <p:cNvPr id="67590" name="Rectangle 5"/>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67591" name="Rectangle 6"/>
          <p:cNvSpPr>
            <a:spLocks noChangeArrowheads="1"/>
          </p:cNvSpPr>
          <p:nvPr/>
        </p:nvSpPr>
        <p:spPr bwMode="auto">
          <a:xfrm>
            <a:off x="0" y="0"/>
            <a:ext cx="266700" cy="274638"/>
          </a:xfrm>
          <a:prstGeom prst="rect">
            <a:avLst/>
          </a:prstGeom>
          <a:noFill/>
          <a:ln w="9525">
            <a:noFill/>
            <a:miter lim="800000"/>
            <a:headEnd/>
            <a:tailEnd/>
          </a:ln>
        </p:spPr>
        <p:txBody>
          <a:bodyPr wrap="none" anchor="ctr">
            <a:spAutoFit/>
          </a:bodyPr>
          <a:lstStyle/>
          <a:p>
            <a:pPr defTabSz="914400"/>
            <a:r>
              <a:rPr lang="en-US" altLang="ja-JP" sz="1200" smtClean="0">
                <a:solidFill>
                  <a:prstClr val="black"/>
                </a:solidFill>
                <a:latin typeface="Times New Roman" pitchFamily="-112" charset="0"/>
                <a:ea typeface="ＭＳ Ｐゴシック"/>
                <a:cs typeface="Times New Roman" pitchFamily="-112" charset="0"/>
              </a:rPr>
              <a:t> </a:t>
            </a:r>
            <a:r>
              <a:rPr lang="en-US" altLang="ja-JP" sz="1100" smtClean="0">
                <a:solidFill>
                  <a:prstClr val="black"/>
                </a:solidFill>
                <a:latin typeface="Lucida Sans" pitchFamily="-112" charset="0"/>
                <a:ea typeface="ＭＳ Ｐゴシック"/>
                <a:cs typeface="Times New Roman" pitchFamily="-112" charset="0"/>
              </a:rPr>
              <a:t> </a:t>
            </a:r>
            <a:endParaRPr lang="en-US" altLang="ja-JP" smtClean="0">
              <a:solidFill>
                <a:prstClr val="black"/>
              </a:solidFill>
              <a:latin typeface="Arial" charset="0"/>
              <a:ea typeface="ＭＳ Ｐゴシック"/>
              <a:cs typeface="Times New Roman" pitchFamily="-112" charset="0"/>
            </a:endParaRPr>
          </a:p>
        </p:txBody>
      </p:sp>
      <p:sp>
        <p:nvSpPr>
          <p:cNvPr id="7" name="TextBox 6"/>
          <p:cNvSpPr txBox="1"/>
          <p:nvPr/>
        </p:nvSpPr>
        <p:spPr>
          <a:xfrm>
            <a:off x="539552" y="5373216"/>
            <a:ext cx="7488832" cy="461665"/>
          </a:xfrm>
          <a:prstGeom prst="rect">
            <a:avLst/>
          </a:prstGeom>
          <a:noFill/>
        </p:spPr>
        <p:txBody>
          <a:bodyPr wrap="square" rtlCol="0">
            <a:spAutoFit/>
          </a:bodyPr>
          <a:lstStyle/>
          <a:p>
            <a:pPr eaLnBrk="1" hangingPunct="1"/>
            <a:r>
              <a:rPr lang="el-GR" sz="1200" i="1" dirty="0" smtClean="0">
                <a:solidFill>
                  <a:schemeClr val="accent5">
                    <a:lumMod val="75000"/>
                  </a:schemeClr>
                </a:solidFill>
                <a:latin typeface="+mn-lt"/>
                <a:ea typeface="ＭＳ Ｐゴシック" pitchFamily="-112" charset="-128"/>
              </a:rPr>
              <a:t>Χρησιμοποιήθηκε κάποιο υλικό των:</a:t>
            </a:r>
          </a:p>
          <a:p>
            <a:pPr eaLnBrk="1" hangingPunct="1">
              <a:buFont typeface="Wingdings" pitchFamily="2" charset="2"/>
              <a:buChar char="ü"/>
            </a:pPr>
            <a:r>
              <a:rPr lang="en-US" sz="1200" i="1" dirty="0" err="1" smtClean="0">
                <a:solidFill>
                  <a:schemeClr val="accent5">
                    <a:lumMod val="75000"/>
                  </a:schemeClr>
                </a:solidFill>
                <a:latin typeface="+mn-lt"/>
                <a:ea typeface="ＭＳ Ｐゴシック" pitchFamily="-112" charset="-128"/>
              </a:rPr>
              <a:t>Pandu</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Nayak</a:t>
            </a:r>
            <a:r>
              <a:rPr lang="en-US" sz="1200" i="1" dirty="0" smtClean="0">
                <a:solidFill>
                  <a:schemeClr val="accent5">
                    <a:lumMod val="75000"/>
                  </a:schemeClr>
                </a:solidFill>
                <a:latin typeface="+mn-lt"/>
                <a:ea typeface="ＭＳ Ｐゴシック" pitchFamily="-112" charset="-128"/>
              </a:rPr>
              <a:t> and </a:t>
            </a:r>
            <a:r>
              <a:rPr lang="en-US" sz="1200" i="1" dirty="0" err="1" smtClean="0">
                <a:solidFill>
                  <a:schemeClr val="accent5">
                    <a:lumMod val="75000"/>
                  </a:schemeClr>
                </a:solidFill>
                <a:latin typeface="+mn-lt"/>
                <a:ea typeface="ＭＳ Ｐゴシック" pitchFamily="-112" charset="-128"/>
              </a:rPr>
              <a:t>Prabhakar</a:t>
            </a:r>
            <a:r>
              <a:rPr lang="en-US" sz="1200" i="1" dirty="0" smtClean="0">
                <a:solidFill>
                  <a:schemeClr val="accent5">
                    <a:lumMod val="75000"/>
                  </a:schemeClr>
                </a:solidFill>
                <a:latin typeface="+mn-lt"/>
                <a:ea typeface="ＭＳ Ｐゴシック" pitchFamily="-112" charset="-128"/>
              </a:rPr>
              <a:t> </a:t>
            </a:r>
            <a:r>
              <a:rPr lang="en-US" sz="1200" i="1" dirty="0" err="1" smtClean="0">
                <a:solidFill>
                  <a:schemeClr val="accent5">
                    <a:lumMod val="75000"/>
                  </a:schemeClr>
                </a:solidFill>
                <a:latin typeface="+mn-lt"/>
                <a:ea typeface="ＭＳ Ｐゴシック" pitchFamily="-112" charset="-128"/>
              </a:rPr>
              <a:t>Raghavan</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CS276</a:t>
            </a:r>
            <a:r>
              <a:rPr lang="el-GR" sz="1200" i="1" dirty="0" smtClean="0">
                <a:solidFill>
                  <a:schemeClr val="accent5">
                    <a:lumMod val="75000"/>
                  </a:schemeClr>
                </a:solidFill>
                <a:latin typeface="+mn-lt"/>
                <a:ea typeface="ＭＳ Ｐゴシック" pitchFamily="-112" charset="-128"/>
              </a:rPr>
              <a:t>:</a:t>
            </a:r>
            <a:r>
              <a:rPr lang="en-US" sz="1200" i="1" dirty="0" smtClean="0">
                <a:solidFill>
                  <a:schemeClr val="accent5">
                    <a:lumMod val="75000"/>
                  </a:schemeClr>
                </a:solidFill>
                <a:latin typeface="+mn-lt"/>
                <a:ea typeface="ＭＳ Ｐゴシック" pitchFamily="-112" charset="-128"/>
              </a:rPr>
              <a:t>Information Retrieval and Web Search</a:t>
            </a:r>
            <a:r>
              <a:rPr lang="el-GR" sz="1200" i="1" dirty="0" smtClean="0">
                <a:solidFill>
                  <a:schemeClr val="accent5">
                    <a:lumMod val="75000"/>
                  </a:schemeClr>
                </a:solidFill>
                <a:latin typeface="+mn-lt"/>
                <a:ea typeface="ＭＳ Ｐゴシック" pitchFamily="-112" charset="-128"/>
              </a:rPr>
              <a:t> (</a:t>
            </a:r>
            <a:r>
              <a:rPr lang="en-US" sz="1200" i="1" dirty="0" smtClean="0">
                <a:solidFill>
                  <a:schemeClr val="accent5">
                    <a:lumMod val="75000"/>
                  </a:schemeClr>
                </a:solidFill>
                <a:latin typeface="+mn-lt"/>
                <a:ea typeface="ＭＳ Ｐゴシック" pitchFamily="-112" charset="-128"/>
              </a:rPr>
              <a:t>Stanford)</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4559FE-E4CF-4C8C-8316-3BAE54D44B16}" type="slidenum">
              <a:rPr lang="en-US" smtClean="0"/>
              <a:pPr/>
              <a:t>8</a:t>
            </a:fld>
            <a:endParaRPr lang="en-US"/>
          </a:p>
        </p:txBody>
      </p:sp>
      <p:sp>
        <p:nvSpPr>
          <p:cNvPr id="3" name="TextBox 2"/>
          <p:cNvSpPr txBox="1"/>
          <p:nvPr/>
        </p:nvSpPr>
        <p:spPr>
          <a:xfrm>
            <a:off x="1259632" y="2276872"/>
            <a:ext cx="5760640" cy="1446550"/>
          </a:xfrm>
          <a:prstGeom prst="rect">
            <a:avLst/>
          </a:prstGeom>
          <a:noFill/>
        </p:spPr>
        <p:txBody>
          <a:bodyPr wrap="square" rtlCol="0">
            <a:spAutoFit/>
          </a:bodyPr>
          <a:lstStyle/>
          <a:p>
            <a:pPr algn="r"/>
            <a:r>
              <a:rPr lang="el-GR" sz="4400" dirty="0" smtClean="0">
                <a:solidFill>
                  <a:schemeClr val="accent1">
                    <a:lumMod val="75000"/>
                  </a:schemeClr>
                </a:solidFill>
                <a:latin typeface="+mn-lt"/>
                <a:ea typeface="ＭＳ Ｐゴシック" pitchFamily="-112" charset="-128"/>
              </a:rPr>
              <a:t>Λεξιλόγιο Όρων </a:t>
            </a:r>
            <a:r>
              <a:rPr lang="el-GR" sz="4400" i="1" dirty="0" smtClean="0">
                <a:solidFill>
                  <a:schemeClr val="accent1">
                    <a:lumMod val="75000"/>
                  </a:schemeClr>
                </a:solidFill>
                <a:latin typeface="+mn-lt"/>
                <a:ea typeface="ＭＳ Ｐゴシック" pitchFamily="-112" charset="-128"/>
              </a:rPr>
              <a:t>και </a:t>
            </a:r>
            <a:r>
              <a:rPr lang="el-GR" sz="4400" dirty="0" smtClean="0">
                <a:solidFill>
                  <a:schemeClr val="accent1">
                    <a:lumMod val="75000"/>
                  </a:schemeClr>
                </a:solidFill>
                <a:latin typeface="+mn-lt"/>
                <a:ea typeface="ＭＳ Ｐゴシック" pitchFamily="-112" charset="-128"/>
              </a:rPr>
              <a:t>Λίστες Καταχωρήσεων</a:t>
            </a:r>
            <a:endParaRPr lang="el-GR" sz="4400" dirty="0">
              <a:solidFill>
                <a:schemeClr val="accent1">
                  <a:lumMod val="75000"/>
                </a:schemeClr>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l-GR" sz="3600" i="1" dirty="0" smtClean="0">
                <a:solidFill>
                  <a:schemeClr val="accent2">
                    <a:lumMod val="75000"/>
                  </a:schemeClr>
                </a:solidFill>
                <a:ea typeface="ＭＳ Ｐゴシック" pitchFamily="34" charset="-128"/>
              </a:rPr>
              <a:t>Τι θα δούμε σήμερα;</a:t>
            </a:r>
            <a:endParaRPr lang="en-US" sz="3600" i="1" dirty="0" smtClean="0">
              <a:solidFill>
                <a:schemeClr val="accent2">
                  <a:lumMod val="75000"/>
                </a:schemeClr>
              </a:solidFill>
              <a:ea typeface="ＭＳ Ｐゴシック" pitchFamily="34" charset="-128"/>
            </a:endParaRPr>
          </a:p>
        </p:txBody>
      </p:sp>
      <p:sp>
        <p:nvSpPr>
          <p:cNvPr id="20483" name="Rectangle 3"/>
          <p:cNvSpPr>
            <a:spLocks noGrp="1" noChangeArrowheads="1"/>
          </p:cNvSpPr>
          <p:nvPr>
            <p:ph type="body" idx="1"/>
          </p:nvPr>
        </p:nvSpPr>
        <p:spPr>
          <a:xfrm>
            <a:off x="467544" y="1844824"/>
            <a:ext cx="8003232" cy="3773016"/>
          </a:xfrm>
        </p:spPr>
        <p:txBody>
          <a:bodyPr/>
          <a:lstStyle/>
          <a:p>
            <a:pPr eaLnBrk="1" hangingPunct="1">
              <a:buFont typeface="Wingdings" pitchFamily="2" charset="2"/>
              <a:buNone/>
            </a:pPr>
            <a:endParaRPr lang="en-US" sz="2000" dirty="0" smtClean="0">
              <a:ea typeface="ＭＳ Ｐゴシック" pitchFamily="34" charset="-128"/>
            </a:endParaRPr>
          </a:p>
          <a:p>
            <a:pPr eaLnBrk="1" hangingPunct="1"/>
            <a:r>
              <a:rPr lang="el-GR" sz="2400" dirty="0" smtClean="0">
                <a:solidFill>
                  <a:schemeClr val="accent6">
                    <a:lumMod val="75000"/>
                  </a:schemeClr>
                </a:solidFill>
                <a:ea typeface="ＭＳ Ｐゴシック" pitchFamily="34" charset="-128"/>
              </a:rPr>
              <a:t>Προ-επεξεργασία για τη δημιουργία του λεξιλογίου όρων</a:t>
            </a:r>
            <a:endParaRPr lang="en-US" sz="2400" dirty="0" smtClean="0">
              <a:solidFill>
                <a:schemeClr val="accent6">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Έγγραφα</a:t>
            </a:r>
            <a:endParaRPr lang="en-US" sz="2000" dirty="0" smtClean="0">
              <a:solidFill>
                <a:schemeClr val="tx2">
                  <a:lumMod val="75000"/>
                </a:schemeClr>
              </a:solidFill>
              <a:ea typeface="ＭＳ Ｐゴシック" pitchFamily="34" charset="-128"/>
            </a:endParaRPr>
          </a:p>
          <a:p>
            <a:pPr lvl="1" eaLnBrk="1" hangingPunct="1"/>
            <a:r>
              <a:rPr lang="en-US" sz="2000" dirty="0" smtClean="0">
                <a:solidFill>
                  <a:schemeClr val="tx2">
                    <a:lumMod val="75000"/>
                  </a:schemeClr>
                </a:solidFill>
                <a:ea typeface="ＭＳ Ｐゴシック" pitchFamily="34" charset="-128"/>
              </a:rPr>
              <a:t>Tokenization</a:t>
            </a:r>
            <a:r>
              <a:rPr lang="el-GR" sz="2000" dirty="0" smtClean="0">
                <a:solidFill>
                  <a:schemeClr val="tx2">
                    <a:lumMod val="75000"/>
                  </a:schemeClr>
                </a:solidFill>
                <a:ea typeface="ＭＳ Ｐゴシック" pitchFamily="34" charset="-128"/>
              </a:rPr>
              <a:t> – Μονάδες εγγράφου</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Ποιους </a:t>
            </a:r>
            <a:r>
              <a:rPr lang="el-GR" sz="2000" i="1" dirty="0" smtClean="0">
                <a:solidFill>
                  <a:schemeClr val="tx2">
                    <a:lumMod val="75000"/>
                  </a:schemeClr>
                </a:solidFill>
                <a:ea typeface="ＭＳ Ｐゴシック" pitchFamily="34" charset="-128"/>
              </a:rPr>
              <a:t>όρους</a:t>
            </a:r>
            <a:r>
              <a:rPr lang="el-GR" sz="2000" dirty="0" smtClean="0">
                <a:solidFill>
                  <a:schemeClr val="tx2">
                    <a:lumMod val="75000"/>
                  </a:schemeClr>
                </a:solidFill>
                <a:ea typeface="ＭＳ Ｐゴシック" pitchFamily="34" charset="-128"/>
              </a:rPr>
              <a:t> </a:t>
            </a:r>
            <a:r>
              <a:rPr lang="el-GR" sz="2000" dirty="0" smtClean="0">
                <a:solidFill>
                  <a:schemeClr val="tx2">
                    <a:lumMod val="75000"/>
                  </a:schemeClr>
                </a:solidFill>
                <a:ea typeface="ＭＳ Ｐゴシック" pitchFamily="34" charset="-128"/>
              </a:rPr>
              <a:t>εισάγουμε </a:t>
            </a:r>
            <a:r>
              <a:rPr lang="el-GR" sz="2000" dirty="0" smtClean="0">
                <a:solidFill>
                  <a:schemeClr val="tx2">
                    <a:lumMod val="75000"/>
                  </a:schemeClr>
                </a:solidFill>
                <a:ea typeface="ＭＳ Ｐゴシック" pitchFamily="34" charset="-128"/>
              </a:rPr>
              <a:t>στο ευρετήριο; </a:t>
            </a:r>
          </a:p>
          <a:p>
            <a:pPr lvl="1" eaLnBrk="1" hangingPunct="1">
              <a:buNone/>
            </a:pPr>
            <a:endParaRPr lang="en-US" sz="2000" dirty="0" smtClean="0">
              <a:solidFill>
                <a:schemeClr val="tx2">
                  <a:lumMod val="75000"/>
                </a:schemeClr>
              </a:solidFill>
              <a:ea typeface="ＭＳ Ｐゴシック" pitchFamily="34" charset="-128"/>
            </a:endParaRPr>
          </a:p>
          <a:p>
            <a:pPr eaLnBrk="1" hangingPunct="1"/>
            <a:r>
              <a:rPr lang="el-GR" sz="2400" dirty="0" smtClean="0">
                <a:solidFill>
                  <a:schemeClr val="accent6">
                    <a:lumMod val="75000"/>
                  </a:schemeClr>
                </a:solidFill>
                <a:ea typeface="ＭＳ Ｐゴシック" pitchFamily="34" charset="-128"/>
              </a:rPr>
              <a:t>Καταχωρήσεις</a:t>
            </a:r>
            <a:endParaRPr lang="en-US" sz="2400" dirty="0" smtClean="0">
              <a:solidFill>
                <a:schemeClr val="accent6">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Γρηγορότερη συγχώνευση</a:t>
            </a:r>
            <a:r>
              <a:rPr lang="en-US" sz="2000" dirty="0" smtClean="0">
                <a:solidFill>
                  <a:schemeClr val="tx2">
                    <a:lumMod val="75000"/>
                  </a:schemeClr>
                </a:solidFill>
                <a:ea typeface="ＭＳ Ｐゴシック" pitchFamily="34" charset="-128"/>
              </a:rPr>
              <a:t>: </a:t>
            </a:r>
            <a:r>
              <a:rPr lang="el-GR" sz="2000" i="1" dirty="0" smtClean="0">
                <a:solidFill>
                  <a:schemeClr val="tx2">
                    <a:lumMod val="75000"/>
                  </a:schemeClr>
                </a:solidFill>
                <a:ea typeface="ＭＳ Ｐゴシック" pitchFamily="34" charset="-128"/>
              </a:rPr>
              <a:t>Λίστες Παράβλεψης </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skip lists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a:p>
            <a:pPr lvl="1" eaLnBrk="1" hangingPunct="1"/>
            <a:r>
              <a:rPr lang="el-GR" sz="2000" dirty="0" smtClean="0">
                <a:solidFill>
                  <a:schemeClr val="tx2">
                    <a:lumMod val="75000"/>
                  </a:schemeClr>
                </a:solidFill>
                <a:ea typeface="ＭＳ Ｐゴシック" pitchFamily="34" charset="-128"/>
              </a:rPr>
              <a:t>Λίστες καταχωρήσεων </a:t>
            </a:r>
            <a:r>
              <a:rPr lang="el-GR" sz="2000" i="1" dirty="0" smtClean="0">
                <a:solidFill>
                  <a:schemeClr val="tx2">
                    <a:lumMod val="75000"/>
                  </a:schemeClr>
                </a:solidFill>
                <a:ea typeface="ＭＳ Ｐゴシック" pitchFamily="34" charset="-128"/>
              </a:rPr>
              <a:t>με πληροφορίες θέσεων </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Positional postings</a:t>
            </a:r>
            <a:r>
              <a:rPr lang="el-GR" sz="2000" dirty="0" smtClean="0">
                <a:solidFill>
                  <a:schemeClr val="tx2">
                    <a:lumMod val="75000"/>
                  </a:schemeClr>
                </a:solidFill>
                <a:ea typeface="ＭＳ Ｐゴシック" pitchFamily="34" charset="-128"/>
              </a:rPr>
              <a:t>)</a:t>
            </a:r>
            <a:r>
              <a:rPr lang="en-US" sz="2000" dirty="0" smtClean="0">
                <a:solidFill>
                  <a:schemeClr val="tx2">
                    <a:lumMod val="75000"/>
                  </a:schemeClr>
                </a:solidFill>
                <a:ea typeface="ＭＳ Ｐゴシック" pitchFamily="34" charset="-128"/>
              </a:rPr>
              <a:t> </a:t>
            </a:r>
            <a:r>
              <a:rPr lang="el-GR" sz="2000" dirty="0" smtClean="0">
                <a:solidFill>
                  <a:schemeClr val="tx2">
                    <a:lumMod val="75000"/>
                  </a:schemeClr>
                </a:solidFill>
                <a:ea typeface="ＭＳ Ｐゴシック" pitchFamily="34" charset="-128"/>
              </a:rPr>
              <a:t>και ερωτήματα φράσεων (</a:t>
            </a:r>
            <a:r>
              <a:rPr lang="en-US" sz="2000" dirty="0" smtClean="0">
                <a:solidFill>
                  <a:schemeClr val="tx2">
                    <a:lumMod val="75000"/>
                  </a:schemeClr>
                </a:solidFill>
                <a:ea typeface="ＭＳ Ｐゴシック" pitchFamily="34" charset="-128"/>
              </a:rPr>
              <a:t> phrase queries</a:t>
            </a:r>
            <a:r>
              <a:rPr lang="el-GR" sz="2000" dirty="0" smtClean="0">
                <a:solidFill>
                  <a:schemeClr val="tx2">
                    <a:lumMod val="75000"/>
                  </a:schemeClr>
                </a:solidFill>
                <a:ea typeface="ＭＳ Ｐゴシック" pitchFamily="34" charset="-128"/>
              </a:rPr>
              <a:t>)</a:t>
            </a:r>
            <a:endParaRPr lang="en-US" sz="2000" dirty="0" smtClean="0">
              <a:solidFill>
                <a:schemeClr val="tx2">
                  <a:lumMod val="75000"/>
                </a:schemeClr>
              </a:solidFill>
              <a:ea typeface="ＭＳ Ｐゴシック" pitchFamily="34" charset="-128"/>
            </a:endParaRPr>
          </a:p>
        </p:txBody>
      </p:sp>
      <p:sp>
        <p:nvSpPr>
          <p:cNvPr id="20484" name="Slide Number Placeholder 3"/>
          <p:cNvSpPr>
            <a:spLocks noGrp="1"/>
          </p:cNvSpPr>
          <p:nvPr>
            <p:ph type="sldNum" sz="quarter" idx="12"/>
          </p:nvPr>
        </p:nvSpPr>
        <p:spPr bwMode="auto">
          <a:noFill/>
          <a:ln>
            <a:miter lim="800000"/>
            <a:headEnd/>
            <a:tailEnd/>
          </a:ln>
        </p:spPr>
        <p:txBody>
          <a:bodyPr/>
          <a:lstStyle/>
          <a:p>
            <a:fld id="{8EC893A0-1466-4038-A3EB-A44E730DDBBF}" type="slidenum">
              <a:rPr lang="en-US"/>
              <a:pPr/>
              <a:t>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IIR-slides">
  <a:themeElements>
    <a:clrScheme name="IIR Book">
      <a:dk1>
        <a:sysClr val="windowText" lastClr="000000"/>
      </a:dk1>
      <a:lt1>
        <a:sysClr val="window" lastClr="FFFFFF"/>
      </a:lt1>
      <a:dk2>
        <a:srgbClr val="1F497D"/>
      </a:dk2>
      <a:lt2>
        <a:srgbClr val="EEECE1"/>
      </a:lt2>
      <a:accent1>
        <a:srgbClr val="437085"/>
      </a:accent1>
      <a:accent2>
        <a:srgbClr val="C0504D"/>
      </a:accent2>
      <a:accent3>
        <a:srgbClr val="357E69"/>
      </a:accent3>
      <a:accent4>
        <a:srgbClr val="918BA3"/>
      </a:accent4>
      <a:accent5>
        <a:srgbClr val="139CB7"/>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1249</TotalTime>
  <Words>4056</Words>
  <Application>Microsoft Office PowerPoint</Application>
  <PresentationFormat>On-screen Show (4:3)</PresentationFormat>
  <Paragraphs>770</Paragraphs>
  <Slides>76</Slides>
  <Notes>7</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IIR-slides</vt:lpstr>
      <vt:lpstr>PowerPoint Presentation</vt:lpstr>
      <vt:lpstr>Τι είναι η «Ανάκτηση Πληροφορίας»;</vt:lpstr>
      <vt:lpstr>Βασικά Βήματα</vt:lpstr>
      <vt:lpstr>Βασικά Θέματα</vt:lpstr>
      <vt:lpstr>Επανάληψη</vt:lpstr>
      <vt:lpstr>Επανάληψη: Παράδειγμα</vt:lpstr>
      <vt:lpstr>Επανάληψη: Παράδειγμα</vt:lpstr>
      <vt:lpstr>PowerPoint Presentation</vt:lpstr>
      <vt:lpstr>Τι θα δούμε σήμερα;</vt:lpstr>
      <vt:lpstr>Τα βασικά βήματα για την κατασκευή του ευρετηρίου</vt:lpstr>
      <vt:lpstr>Parsing </vt:lpstr>
      <vt:lpstr>Parsing </vt:lpstr>
      <vt:lpstr>Complications: Format/language</vt:lpstr>
      <vt:lpstr>Complications: όχι απαραίτητα σειριακά</vt:lpstr>
      <vt:lpstr>Μονάδα εγγράφου</vt:lpstr>
      <vt:lpstr>ΣΥΜΒΟΛΑ (Tokens) και ΟΡΟΙ (ΤERMS)</vt:lpstr>
      <vt:lpstr>Tokenization – Διαίρεση σε Σύμβολα</vt:lpstr>
      <vt:lpstr>Tokenization – Διαίρεση σε Σύμβολα</vt:lpstr>
      <vt:lpstr>Tokenization – Διαίρεση σε Σύμβολα</vt:lpstr>
      <vt:lpstr>Tokenization: Θέματα</vt:lpstr>
      <vt:lpstr>Tokenization: Θέματα</vt:lpstr>
      <vt:lpstr>Tokenization: Αριθμοί</vt:lpstr>
      <vt:lpstr>Tokenization</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Tokenization: άλλες γλώσσες</vt:lpstr>
      <vt:lpstr>Stop words (Διακόπτουσες λέξεις)</vt:lpstr>
      <vt:lpstr>Stop words (Διακόπτουσες λέξεις)</vt:lpstr>
      <vt:lpstr>Κανονικοποίηση (Token normalization)</vt:lpstr>
      <vt:lpstr>Κανονικοποίηση (Token normalization)</vt:lpstr>
      <vt:lpstr>Κανονικοποίηση σε όρους</vt:lpstr>
      <vt:lpstr>Κανονικοποίηση σε όρους</vt:lpstr>
      <vt:lpstr>Κανονικοποίηση: άλλες γλώσσες</vt:lpstr>
      <vt:lpstr>Κανονικοποίηση: άλλες γλώσσες</vt:lpstr>
      <vt:lpstr>Μετατροπή σε κεφαλαία/μικρά</vt:lpstr>
      <vt:lpstr>Θησαυροί (Thesauri) και soundex</vt:lpstr>
      <vt:lpstr>Τα βασικά βήματα για την κατασκευή του ευρετηρίου</vt:lpstr>
      <vt:lpstr>Λημματοποίηση και Stemming</vt:lpstr>
      <vt:lpstr>Λημματοποίηση (Lemmatization)</vt:lpstr>
      <vt:lpstr>Stemming (Περιστολή)</vt:lpstr>
      <vt:lpstr>Ο αλγόριθμος του Porter</vt:lpstr>
      <vt:lpstr>Χαρακτηριστικοί κανόνες του Porter</vt:lpstr>
      <vt:lpstr>Άλλοι stemmers</vt:lpstr>
      <vt:lpstr>Άλλοι stemmers: σύγκριση</vt:lpstr>
      <vt:lpstr>Εξάρτηση από τη γλώσσα</vt:lpstr>
      <vt:lpstr>Επανάληψη (ερωτήσεις)</vt:lpstr>
      <vt:lpstr>Λιστεσ Καταχωρησεων</vt:lpstr>
      <vt:lpstr>Βασική συγχώνευση</vt:lpstr>
      <vt:lpstr>Επέκταση των λιστών με δείκτες παράλειψης skip pointers (κατά την κατασκευή του ευρετηρίου)</vt:lpstr>
      <vt:lpstr>Επεξεργασία ερωτήματος με skip pointers</vt:lpstr>
      <vt:lpstr>Επεξεργασία ερωτήματος με skip pointers</vt:lpstr>
      <vt:lpstr>Επεξεργασία ερωτήματος με skip pointers</vt:lpstr>
      <vt:lpstr>Που να τοποθετήσουμε τους δείκτες?</vt:lpstr>
      <vt:lpstr>Τοποθέτηση των δεικτών </vt:lpstr>
      <vt:lpstr>Ευρετηρια φρασεων</vt:lpstr>
      <vt:lpstr>Ερωτήματα Φράσεων</vt:lpstr>
      <vt:lpstr>Μια πρώτη προσέγγιση: Ευρετήρια ζευγών λέξεων (Biword indexes)</vt:lpstr>
      <vt:lpstr>Μεγαλύτερες φράσεις</vt:lpstr>
      <vt:lpstr>Διευρυμένα biwords</vt:lpstr>
      <vt:lpstr>Διευρυμένα biwords</vt:lpstr>
      <vt:lpstr>Θέματα</vt:lpstr>
      <vt:lpstr>Λύση 2: Positional indexes (Ευρετήρια Θέσεων)</vt:lpstr>
      <vt:lpstr>Παράδειγμα</vt:lpstr>
      <vt:lpstr>Επεξεργασία ερωτήματος φράσης</vt:lpstr>
      <vt:lpstr>Ερωτήματα γειτονικότητας (Proximity queries</vt:lpstr>
      <vt:lpstr>Πολυπλοκότητα ερώτησης</vt:lpstr>
      <vt:lpstr>Μέγεθος ευρετηρίου</vt:lpstr>
      <vt:lpstr>Μέγεθος ευρετηρίου</vt:lpstr>
      <vt:lpstr>Rules of thumb</vt:lpstr>
      <vt:lpstr>Συνδυαστικές μέθοδοι</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Christopher Manning</dc:creator>
  <cp:lastModifiedBy>E. PITOURA</cp:lastModifiedBy>
  <cp:revision>1418</cp:revision>
  <cp:lastPrinted>2009-09-22T15:48:09Z</cp:lastPrinted>
  <dcterms:created xsi:type="dcterms:W3CDTF">2009-09-21T23:46:17Z</dcterms:created>
  <dcterms:modified xsi:type="dcterms:W3CDTF">2015-02-25T06:52:27Z</dcterms:modified>
</cp:coreProperties>
</file>