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4" r:id="rId2"/>
  </p:sldMasterIdLst>
  <p:notesMasterIdLst>
    <p:notesMasterId r:id="rId66"/>
  </p:notesMasterIdLst>
  <p:handoutMasterIdLst>
    <p:handoutMasterId r:id="rId67"/>
  </p:handoutMasterIdLst>
  <p:sldIdLst>
    <p:sldId id="1135" r:id="rId3"/>
    <p:sldId id="1206" r:id="rId4"/>
    <p:sldId id="1216" r:id="rId5"/>
    <p:sldId id="1217" r:id="rId6"/>
    <p:sldId id="1185" r:id="rId7"/>
    <p:sldId id="1218" r:id="rId8"/>
    <p:sldId id="1199" r:id="rId9"/>
    <p:sldId id="1214" r:id="rId10"/>
    <p:sldId id="1212" r:id="rId11"/>
    <p:sldId id="1213" r:id="rId12"/>
    <p:sldId id="1211" r:id="rId13"/>
    <p:sldId id="1204" r:id="rId14"/>
    <p:sldId id="1137" r:id="rId15"/>
    <p:sldId id="1138" r:id="rId16"/>
    <p:sldId id="1184" r:id="rId17"/>
    <p:sldId id="1186" r:id="rId18"/>
    <p:sldId id="1187" r:id="rId19"/>
    <p:sldId id="1139" r:id="rId20"/>
    <p:sldId id="1208" r:id="rId21"/>
    <p:sldId id="1215" r:id="rId22"/>
    <p:sldId id="1188" r:id="rId23"/>
    <p:sldId id="1189" r:id="rId24"/>
    <p:sldId id="1140" r:id="rId25"/>
    <p:sldId id="1141" r:id="rId26"/>
    <p:sldId id="1142" r:id="rId27"/>
    <p:sldId id="1143" r:id="rId28"/>
    <p:sldId id="1145" r:id="rId29"/>
    <p:sldId id="1190" r:id="rId30"/>
    <p:sldId id="1144" r:id="rId31"/>
    <p:sldId id="1146" r:id="rId32"/>
    <p:sldId id="1147" r:id="rId33"/>
    <p:sldId id="1148" r:id="rId34"/>
    <p:sldId id="1191" r:id="rId35"/>
    <p:sldId id="1149" r:id="rId36"/>
    <p:sldId id="1192" r:id="rId37"/>
    <p:sldId id="1150" r:id="rId38"/>
    <p:sldId id="1151" r:id="rId39"/>
    <p:sldId id="1152" r:id="rId40"/>
    <p:sldId id="1153" r:id="rId41"/>
    <p:sldId id="1154" r:id="rId42"/>
    <p:sldId id="1155" r:id="rId43"/>
    <p:sldId id="1156" r:id="rId44"/>
    <p:sldId id="1157" r:id="rId45"/>
    <p:sldId id="1158" r:id="rId46"/>
    <p:sldId id="1164" r:id="rId47"/>
    <p:sldId id="1165" r:id="rId48"/>
    <p:sldId id="1166" r:id="rId49"/>
    <p:sldId id="1123" r:id="rId50"/>
    <p:sldId id="1209" r:id="rId51"/>
    <p:sldId id="1159" r:id="rId52"/>
    <p:sldId id="1160" r:id="rId53"/>
    <p:sldId id="1201" r:id="rId54"/>
    <p:sldId id="1161" r:id="rId55"/>
    <p:sldId id="1171" r:id="rId56"/>
    <p:sldId id="1170" r:id="rId57"/>
    <p:sldId id="1172" r:id="rId58"/>
    <p:sldId id="1176" r:id="rId59"/>
    <p:sldId id="1178" r:id="rId60"/>
    <p:sldId id="1179" r:id="rId61"/>
    <p:sldId id="1219" r:id="rId62"/>
    <p:sldId id="1180" r:id="rId63"/>
    <p:sldId id="1220" r:id="rId64"/>
    <p:sldId id="1210" r:id="rId65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5" autoAdjust="0"/>
    <p:restoredTop sz="72051" autoAdjust="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26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18.02.2015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AF7B-E247-4AA5-97DB-C858130D4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7C44-CE31-44A2-9F98-32C06BA75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D03A-87B7-4331-B7E5-AAEC9B8BF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4CE-F0D2-4490-BE9C-8D3F94B1B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7C6F-4BE5-4D8B-BC33-560F6B1AB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559FE-E4CF-4C8C-8316-3BAE54D44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FA190-4700-4A0A-AB0B-252EB0E95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3273-BAA5-4233-9C4E-DE6667199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C0D7-D61E-4C36-824E-2C016B9C5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464F1-9DF7-4EB8-AF1B-FF1B665B2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9F8D4EB2-8D48-4701-B866-0FCE6DFA21B1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/>
            <a:fld id="{E2E8D3C3-F6AF-4B77-BE34-0EFDA9AC29B8}" type="slidenum">
              <a:rPr lang="en-US" smtClean="0">
                <a:ea typeface="+mn-ea"/>
                <a:cs typeface="Arial Unicode MS" pitchFamily="-112" charset="0"/>
              </a:rPr>
              <a:pPr defTabSz="914400"/>
              <a:t>‹#›</a:t>
            </a:fld>
            <a:endParaRPr lang="en-US" smtClean="0">
              <a:ea typeface="+mn-ea"/>
              <a:cs typeface="Arial Unicode MS" pitchFamily="-11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 i="1">
                <a:solidFill>
                  <a:srgbClr val="FFFFFF"/>
                </a:solidFill>
                <a:latin typeface="Calibri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>
                <a:solidFill>
                  <a:srgbClr val="FFFFFF"/>
                </a:solidFill>
                <a:latin typeface="Calibri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>
                <a:solidFill>
                  <a:srgbClr val="FFFFFF"/>
                </a:solidFill>
                <a:latin typeface="Calibri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Microsoft_Excel_97-2003_Worksheet2.xls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yahoo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033592" cy="1198984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1: </a:t>
            </a:r>
            <a:r>
              <a:rPr lang="el-GR" sz="2400" dirty="0" smtClean="0">
                <a:ea typeface="ＭＳ Ｐゴシック" pitchFamily="-112" charset="-128"/>
              </a:rPr>
              <a:t>Εισαγωγή. Ανάκτηση </a:t>
            </a:r>
            <a:r>
              <a:rPr lang="en-US" sz="2400" dirty="0" smtClean="0">
                <a:ea typeface="ＭＳ Ｐゴシック" pitchFamily="-112" charset="-128"/>
              </a:rPr>
              <a:t>Boole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εγγράφων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ανάγκη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 smtClean="0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Διαισθητικά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σχετίζονται περισσότερο με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το ερώτημα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από ότι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τα υπόλοιπα έγγραφα.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5" name="Group 57"/>
          <p:cNvGraphicFramePr>
            <a:graphicFrameLocks noGrp="1"/>
          </p:cNvGraphicFramePr>
          <p:nvPr/>
        </p:nvGraphicFramePr>
        <p:xfrm>
          <a:off x="381000" y="1865313"/>
          <a:ext cx="8295456" cy="3991048"/>
        </p:xfrm>
        <a:graphic>
          <a:graphicData uri="http://schemas.openxmlformats.org/drawingml/2006/table">
            <a:tbl>
              <a:tblPr/>
              <a:tblGrid>
                <a:gridCol w="2765152"/>
                <a:gridCol w="2765152"/>
                <a:gridCol w="2765152"/>
              </a:tblGrid>
              <a:tr h="44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ΣΔΒΔ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είδος δεδομένων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δομημένα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αδόμητα, ημι-δομημένα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δεδομένων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αριθμητικά, αλφαριθμητικά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έγγραφα (κειμένου)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γλώσσα ερωτημάτων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φυσική γλώσσα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λέξεις κλειδιά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(keywords)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ερώτημα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σαφές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ασαφές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αποτελέσματα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χωρίς βαθμολόγηση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βαθμολογημένα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Ημιδομημένα</a:t>
            </a:r>
            <a:r>
              <a:rPr lang="el-GR" dirty="0" smtClean="0">
                <a:ea typeface="ＭＳ Ｐゴシック" pitchFamily="-112" charset="-128"/>
              </a:rPr>
              <a:t> δεδομένα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Web pages?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» αναζήτηση όπως: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contains </a:t>
            </a:r>
            <a:r>
              <a:rPr lang="el-GR" u="sng" dirty="0" err="1" smtClean="0">
                <a:ea typeface="ＭＳ Ｐゴシック" pitchFamily="-112" charset="-128"/>
              </a:rPr>
              <a:t>ημιδομημένα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r>
              <a:rPr lang="en-US" dirty="0" smtClean="0">
                <a:ea typeface="ＭＳ Ｐゴシック" pitchFamily="-112" charset="-128"/>
              </a:rPr>
              <a:t> contain </a:t>
            </a:r>
            <a:r>
              <a:rPr lang="el-GR" u="sng" dirty="0" smtClean="0">
                <a:ea typeface="ＭＳ Ｐゴシック" pitchFamily="-112" charset="-128"/>
              </a:rPr>
              <a:t>ζώνες</a:t>
            </a:r>
            <a:endParaRPr lang="en-US" u="sng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r>
              <a:rPr lang="el-GR" sz="2400" dirty="0" smtClean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το</a:t>
            </a:r>
            <a:r>
              <a:rPr lang="en-US" sz="3600" dirty="0" smtClean="0">
                <a:ea typeface="ＭＳ Ｐゴシック" pitchFamily="-112" charset="-128"/>
              </a:rPr>
              <a:t> 1996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685800" y="1914525"/>
          <a:ext cx="7772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3" imgW="7771758" imgH="4553336" progId="Excel.Sheet.8">
                  <p:embed/>
                </p:oleObj>
              </mc:Choice>
              <mc:Fallback>
                <p:oleObj r:id="rId3" imgW="7771758" imgH="455333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772400" cy="455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3" imgW="7771758" imgH="4553336" progId="Excel.Sheet.8">
                  <p:embed/>
                </p:oleObj>
              </mc:Choice>
              <mc:Fallback>
                <p:oleObj r:id="rId3" imgW="7771758" imgH="4553336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772400" cy="455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05600" y="2819400"/>
            <a:ext cx="2209800" cy="465138"/>
            <a:chOff x="107" y="0"/>
            <a:chExt cx="1392" cy="293"/>
          </a:xfrm>
        </p:grpSpPr>
        <p:pic>
          <p:nvPicPr>
            <p:cNvPr id="21513" name="Picture 14" descr="Yahoo!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" y="29"/>
              <a:ext cx="139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Freeform 17">
              <a:hlinkClick r:id="rId6"/>
            </p:cNvPr>
            <p:cNvSpPr>
              <a:spLocks/>
            </p:cNvSpPr>
            <p:nvPr/>
          </p:nvSpPr>
          <p:spPr bwMode="auto">
            <a:xfrm>
              <a:off x="1266" y="0"/>
              <a:ext cx="66" cy="156"/>
            </a:xfrm>
            <a:custGeom>
              <a:avLst/>
              <a:gdLst>
                <a:gd name="T0" fmla="*/ 0 w 66"/>
                <a:gd name="T1" fmla="*/ 0 h 156"/>
                <a:gd name="T2" fmla="*/ 66 w 66"/>
                <a:gd name="T3" fmla="*/ 6 h 156"/>
                <a:gd name="T4" fmla="*/ 24 w 66"/>
                <a:gd name="T5" fmla="*/ 156 h 156"/>
                <a:gd name="T6" fmla="*/ 0 w 66"/>
                <a:gd name="T7" fmla="*/ 150 h 156"/>
                <a:gd name="T8" fmla="*/ 0 w 66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56"/>
                <a:gd name="T17" fmla="*/ 66 w 6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56">
                  <a:moveTo>
                    <a:pt x="0" y="0"/>
                  </a:moveTo>
                  <a:lnTo>
                    <a:pt x="66" y="6"/>
                  </a:lnTo>
                  <a:lnTo>
                    <a:pt x="24" y="156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1515" name="Rectangle 16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1254" y="180"/>
              <a:ext cx="4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pic>
        <p:nvPicPr>
          <p:cNvPr id="1246242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791200"/>
            <a:ext cx="1171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6245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9900" y="1831975"/>
            <a:ext cx="20955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648200"/>
            <a:ext cx="1803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το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2009</a:t>
            </a:r>
            <a:endParaRPr lang="en-US" sz="36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15</a:t>
            </a:fld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σήμερα?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2420888"/>
            <a:ext cx="763284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Web 2.0 User generated content (social networks, blogs, etc)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i="1" dirty="0" err="1" smtClean="0">
                <a:solidFill>
                  <a:schemeClr val="tx1"/>
                </a:solidFill>
                <a:latin typeface="Calibri" pitchFamily="34" charset="0"/>
              </a:rPr>
              <a:t>Facebook</a:t>
            </a:r>
            <a:r>
              <a:rPr lang="en-US" i="1" dirty="0" smtClean="0">
                <a:solidFill>
                  <a:schemeClr val="tx1"/>
                </a:solidFill>
                <a:latin typeface="Calibri" pitchFamily="34" charset="0"/>
              </a:rPr>
              <a:t> search</a:t>
            </a:r>
            <a:endParaRPr lang="el-GR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 smtClean="0">
                <a:ea typeface="ＭＳ Ｐゴシック" pitchFamily="-112" charset="-128"/>
              </a:rPr>
              <a:t>Όχι μόνο ανάκτηση!</a:t>
            </a:r>
            <a:endParaRPr lang="en-US" sz="44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Κατηγοριοποίηση </a:t>
            </a:r>
            <a:r>
              <a:rPr lang="en-US" dirty="0" smtClean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Τοποθέτηση εγγράφων στη σωστή κατηγορία</a:t>
            </a:r>
            <a:r>
              <a:rPr lang="en-US" sz="2000" dirty="0" smtClean="0">
                <a:ea typeface="ＭＳ Ｐゴシック" pitchFamily="-112" charset="-128"/>
              </a:rPr>
              <a:t> ((</a:t>
            </a:r>
            <a:r>
              <a:rPr lang="el-GR" sz="2000" dirty="0" smtClean="0">
                <a:ea typeface="ＭＳ Ｐゴシック" pitchFamily="-112" charset="-128"/>
              </a:rPr>
              <a:t>Παράδειγμα: </a:t>
            </a:r>
            <a:r>
              <a:rPr lang="en-US" sz="2000" dirty="0" smtClean="0">
                <a:ea typeface="ＭＳ Ｐゴシック" pitchFamily="-112" charset="-128"/>
              </a:rPr>
              <a:t>email spam)</a:t>
            </a: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 err="1">
                <a:ea typeface="ＭＳ Ｐゴシック" pitchFamily="-112" charset="-128"/>
              </a:rPr>
              <a:t>Συσταδοποίηση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1800" dirty="0" smtClean="0">
                <a:ea typeface="ＭＳ Ｐゴシック" pitchFamily="-112" charset="-128"/>
              </a:rPr>
              <a:t>Ομαδοποίηση σχετικών εγγράφων</a:t>
            </a:r>
            <a:r>
              <a:rPr lang="en-US" sz="1800" dirty="0" smtClean="0">
                <a:ea typeface="ＭＳ Ｐゴシック" pitchFamily="-112" charset="-128"/>
              </a:rPr>
              <a:t>  </a:t>
            </a:r>
            <a:r>
              <a:rPr lang="el-GR" sz="1800" dirty="0" smtClean="0">
                <a:ea typeface="ＭＳ Ｐゴシック" pitchFamily="-112" charset="-128"/>
              </a:rPr>
              <a:t>και περίληψη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«Φιλτράρισμα»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sz="1800" dirty="0">
                <a:ea typeface="ＭＳ Ｐゴシック" pitchFamily="-112" charset="-128"/>
              </a:rPr>
              <a:t>Με βάση κριτήρια σχετικότητας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Συστάσεις </a:t>
            </a:r>
            <a:r>
              <a:rPr lang="en-US" dirty="0">
                <a:ea typeface="ＭＳ Ｐゴシック" pitchFamily="-112" charset="-128"/>
              </a:rPr>
              <a:t>(recommendations)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Κριτικές (</a:t>
            </a:r>
            <a:r>
              <a:rPr lang="en-US" dirty="0">
                <a:ea typeface="ＭＳ Ｐゴシック" pitchFamily="-112" charset="-128"/>
              </a:rPr>
              <a:t>reviews)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 smtClean="0">
                <a:ea typeface="ＭＳ Ｐゴシック" pitchFamily="-112" charset="-128"/>
              </a:rPr>
              <a:t>Σε διαφορετική κλίμακα!</a:t>
            </a:r>
            <a:endParaRPr lang="en-US" sz="44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Στο </a:t>
            </a:r>
            <a:r>
              <a:rPr lang="en-US" sz="3200" dirty="0" smtClean="0">
                <a:ea typeface="ＭＳ Ｐゴシック" pitchFamily="-112" charset="-128"/>
              </a:rPr>
              <a:t>web/</a:t>
            </a:r>
            <a:r>
              <a:rPr lang="el-GR" sz="3200" dirty="0" smtClean="0">
                <a:ea typeface="ＭＳ Ｐゴシック" pitchFamily="-112" charset="-128"/>
              </a:rPr>
              <a:t>διαδίκτυο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Δισεκατομμύρια έγγραφα σε εκατομμύρια υπολογιστές. Θέματα?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 smtClean="0">
                <a:ea typeface="ＭＳ Ｐゴシック" pitchFamily="-112" charset="-128"/>
              </a:rPr>
              <a:t>email, </a:t>
            </a:r>
            <a:r>
              <a:rPr lang="el-GR" sz="2000" dirty="0" smtClean="0">
                <a:ea typeface="ＭＳ Ｐゴシック" pitchFamily="-112" charset="-128"/>
              </a:rPr>
              <a:t>κλπ) Θέματα?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Σε επίπεδο επιχείρησης, </a:t>
            </a:r>
            <a:r>
              <a:rPr lang="el-GR" sz="3200" dirty="0" smtClean="0">
                <a:ea typeface="ＭＳ Ｐゴシック" pitchFamily="-112" charset="-128"/>
              </a:rPr>
              <a:t>οργανισμού</a:t>
            </a:r>
            <a:r>
              <a:rPr lang="en-US" sz="3200" dirty="0" smtClean="0">
                <a:ea typeface="ＭＳ Ｐゴシック" pitchFamily="-112" charset="-128"/>
              </a:rPr>
              <a:t> (enterprise, institutional) </a:t>
            </a:r>
            <a:r>
              <a:rPr lang="el-GR" sz="3200" dirty="0" smtClean="0">
                <a:ea typeface="ＭＳ Ｐゴシック" pitchFamily="-112" charset="-128"/>
              </a:rPr>
              <a:t>και αναζήτηση ειδικού σκοπού </a:t>
            </a:r>
            <a:r>
              <a:rPr lang="el-GR" sz="3200" dirty="0" smtClean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d</a:t>
            </a:r>
            <a:r>
              <a:rPr lang="en-US" dirty="0" smtClean="0">
                <a:ea typeface="ＭＳ Ｐゴシック" pitchFamily="-112" charset="-128"/>
              </a:rPr>
              <a:t>omain-specific search) – </a:t>
            </a:r>
            <a:r>
              <a:rPr lang="el-GR" sz="2000" dirty="0" smtClean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άλλο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Μια μικρή εισαγωγή στο απλούστερο μοντέλο αναζήτησης </a:t>
            </a:r>
            <a:r>
              <a:rPr lang="en-US" dirty="0" smtClean="0">
                <a:ea typeface="ＭＳ Ｐゴシック" pitchFamily="-112" charset="-128"/>
              </a:rPr>
              <a:t>(Boolean)</a:t>
            </a:r>
            <a:r>
              <a:rPr lang="el-GR" dirty="0" smtClean="0">
                <a:ea typeface="ＭＳ Ｐゴシック" pitchFamily="-112" charset="-128"/>
              </a:rPr>
              <a:t> (Κεφάλαιο 1 του Βιβλίου)</a:t>
            </a:r>
            <a:endParaRPr lang="en-US" dirty="0" smtClean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Λίγα διαδικαστικά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ea typeface="ＭＳ Ｐゴシック" pitchFamily="-112" charset="-128"/>
              </a:rPr>
              <a:t>«Ανάκτηση Πληροφορίας»;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356992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4088" y="2348880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Βάση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51723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 Retrieval –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Ανάκτηση Πληροφορίας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θεατρικά έργα του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Shakespeare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περιέχουν τις λέξεις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αλλά όχι τη λέξη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 smtClean="0">
              <a:ea typeface="ＭＳ Ｐゴシック" pitchFamily="-112" charset="-128"/>
            </a:endParaRPr>
          </a:p>
          <a:p>
            <a:pPr eaLnBrk="1" hangingPunct="1"/>
            <a:endParaRPr lang="el-GR" sz="2000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 smtClean="0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όλα τα έργα για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20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68952" cy="3384376"/>
          </a:xfrm>
        </p:spPr>
        <p:txBody>
          <a:bodyPr/>
          <a:lstStyle/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Γιατί όχι</a:t>
            </a:r>
            <a:r>
              <a:rPr lang="en-US" sz="4000" dirty="0" smtClean="0">
                <a:ea typeface="ＭＳ Ｐゴシック" pitchFamily="-112" charset="-128"/>
              </a:rPr>
              <a:t>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για μεγάλες συλλογές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line-oriented, </a:t>
            </a:r>
            <a:r>
              <a:rPr lang="el-GR" dirty="0" smtClean="0">
                <a:ea typeface="ＭＳ Ｐゴシック" pitchFamily="-112" charset="-128"/>
              </a:rPr>
              <a:t>ανάκτηση πληροφορίας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/>
            <a:r>
              <a:rPr lang="en-US" i="1" u="sng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δεν είναι εύκολο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Επιπρόσθετες λειτουργικότητα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βρες τη λέξη </a:t>
            </a:r>
            <a:r>
              <a:rPr lang="en-US" b="1" i="1" dirty="0" smtClean="0">
                <a:ea typeface="ＭＳ Ｐゴシック" pitchFamily="-112" charset="-128"/>
              </a:rPr>
              <a:t>Romans </a:t>
            </a:r>
            <a:r>
              <a:rPr lang="el-GR" dirty="0" smtClean="0">
                <a:ea typeface="ＭＳ Ｐゴシック" pitchFamily="-112" charset="-128"/>
              </a:rPr>
              <a:t>κοντά στο</a:t>
            </a:r>
            <a:r>
              <a:rPr lang="en-US" b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countrymen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Διάταξη! </a:t>
            </a:r>
            <a:r>
              <a:rPr lang="en-US" dirty="0" smtClean="0">
                <a:ea typeface="ＭＳ Ｐゴシック" pitchFamily="-112" charset="-128"/>
              </a:rPr>
              <a:t>Ranked retrieval (</a:t>
            </a:r>
            <a:r>
              <a:rPr lang="el-GR" dirty="0" smtClean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Σε επόμενα μαθήματα ….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21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950" y="6056075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/>
          <a:lstStyle/>
          <a:p>
            <a:pPr eaLnBrk="1" hangingPunct="1"/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To Boolean </a:t>
            </a:r>
            <a:r>
              <a:rPr lang="el-GR" sz="3200" i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  <a:endParaRPr lang="el-GR" sz="3200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 smtClean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Γραμμές: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Στήλες: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έγγραφα, έργα)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[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,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  <a:r>
              <a:rPr lang="en-US" dirty="0" smtClean="0">
                <a:ea typeface="ＭＳ Ｐゴシック" pitchFamily="-112" charset="-128"/>
              </a:rPr>
              <a:t>]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= 1, </a:t>
            </a:r>
            <a:r>
              <a:rPr lang="el-GR" dirty="0" smtClean="0">
                <a:ea typeface="ＭＳ Ｐゴシック" pitchFamily="-112" charset="-128"/>
              </a:rPr>
              <a:t>αν ο όρος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στο έγγραφο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  	 </a:t>
            </a:r>
            <a:r>
              <a:rPr lang="en-US" dirty="0" smtClean="0">
                <a:ea typeface="ＭＳ Ｐゴシック" pitchFamily="-112" charset="-128"/>
              </a:rPr>
              <a:t>0, </a:t>
            </a:r>
            <a:r>
              <a:rPr lang="el-GR" dirty="0" smtClean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813" y="135731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Term-document incidence</a:t>
            </a:r>
            <a:r>
              <a:rPr lang="el-GR" sz="3200" dirty="0" smtClean="0">
                <a:ea typeface="ＭＳ Ｐゴシック" pitchFamily="-112" charset="-128"/>
              </a:rPr>
              <a:t> </a:t>
            </a:r>
            <a:r>
              <a:rPr lang="en-US" sz="3200" dirty="0" smtClean="0">
                <a:ea typeface="ＭＳ Ｐゴシック" pitchFamily="-112" charset="-128"/>
              </a:rPr>
              <a:t>matrix </a:t>
            </a:r>
            <a:r>
              <a:rPr lang="el-GR" sz="3200" dirty="0" smtClean="0">
                <a:ea typeface="ＭＳ Ｐゴシック" pitchFamily="-112" charset="-128"/>
              </a:rPr>
              <a:t>(μήτρα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σύμπτωσης)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762000" y="2284413"/>
          <a:ext cx="7637463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Worksheet" r:id="rId3" imgW="11250000" imgH="4185000" progId="Excel.Sheet.8">
                  <p:embed/>
                </p:oleObj>
              </mc:Choice>
              <mc:Fallback>
                <p:oleObj name="Worksheet" r:id="rId3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4413"/>
                        <a:ext cx="7637463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1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αν το </a:t>
            </a:r>
            <a:r>
              <a:rPr lang="el-GR" sz="2000" dirty="0" smtClean="0">
                <a:solidFill>
                  <a:srgbClr val="800080"/>
                </a:solidFill>
                <a:latin typeface="Arial" charset="0"/>
                <a:ea typeface="+mn-ea"/>
                <a:cs typeface="Arial Unicode MS" pitchFamily="-112" charset="0"/>
              </a:rPr>
              <a:t>έργο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 smtClean="0">
                <a:solidFill>
                  <a:srgbClr val="990033"/>
                </a:solidFill>
                <a:latin typeface="Arial" charset="0"/>
                <a:ea typeface="+mn-ea"/>
                <a:cs typeface="Arial Unicode MS" pitchFamily="-112" charset="0"/>
              </a:rPr>
              <a:t>λέξη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, 0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αλλιώς</a:t>
            </a:r>
            <a:endParaRPr lang="en-US" sz="2000" dirty="0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όροι ως διανύσματα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147248" cy="4133056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Έχουμε ένα δυαδικό διάνυσμα για κάθε όρο και κάθε έγγραφο</a:t>
            </a:r>
          </a:p>
          <a:p>
            <a:pPr eaLnBrk="1" hangingPunct="1"/>
            <a:endParaRPr lang="el-GR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να απαντήσουμε στην ερώτηση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παίρνουμε τα διανύσματα για το </a:t>
            </a:r>
            <a:r>
              <a:rPr lang="en-US" b="1" i="1" dirty="0" smtClean="0">
                <a:ea typeface="ＭＳ Ｐゴシック" pitchFamily="-112" charset="-128"/>
              </a:rPr>
              <a:t>Brutus, 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το συμπλήρωμα του διανύσματος για το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dirty="0" smtClean="0">
                <a:ea typeface="ＭＳ Ｐゴシック" pitchFamily="-112" charset="-128"/>
              </a:rPr>
              <a:t>itwise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110100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110111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24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απαντήσεις: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 smtClean="0">
                <a:ea typeface="ＭＳ Ｐゴシック" pitchFamily="-112" charset="-128"/>
              </a:rPr>
              <a:t> </a:t>
            </a:r>
            <a:r>
              <a:rPr lang="en-US" sz="3400" dirty="0" smtClean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25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33773" y="1628800"/>
            <a:ext cx="8388424" cy="3484984"/>
          </a:xfrm>
        </p:spPr>
        <p:txBody>
          <a:bodyPr/>
          <a:lstStyle/>
          <a:p>
            <a:pPr eaLnBrk="1" hangingPunct="1">
              <a:buClr>
                <a:srgbClr val="357E69"/>
              </a:buClr>
            </a:pPr>
            <a:endParaRPr lang="el-GR" dirty="0" smtClean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</a:pP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Συλλογή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Collection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 - 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corpus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Σταθερό σύνολο από έγγραφα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u="sng" dirty="0" smtClean="0">
                <a:ea typeface="ＭＳ Ｐゴシック" pitchFamily="-112" charset="-128"/>
              </a:rPr>
              <a:t>σχετική/συναφής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με την ανάγκη πληροφόρησης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l-GR" dirty="0" smtClean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dirty="0" smtClean="0">
                <a:solidFill>
                  <a:schemeClr val="accent2"/>
                </a:solidFill>
                <a:ea typeface="ＭＳ Ｐゴシック" pitchFamily="-112" charset="-128"/>
              </a:rPr>
              <a:t>έργο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26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66124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57" y="604448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Αποτελεσματικότητα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032448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Αποτελεσματικότητα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effectiveness):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Πόσο καλά είναι τα έγγραφα που ανακτήθηκαν;</a:t>
            </a:r>
          </a:p>
          <a:p>
            <a:pPr eaLnBrk="1" hangingPunct="1">
              <a:buNone/>
            </a:pPr>
            <a:endParaRPr lang="el-GR" sz="800" i="1" dirty="0" smtClean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Ακρίβεια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Precision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Ανάκληση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Recall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rgbClr val="139CB7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27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87727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αποτελεσματικότητας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effectiveness)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απόδοσης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efficiency)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28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20" y="1628800"/>
            <a:ext cx="7072431" cy="460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 smtClean="0">
                <a:ea typeface="ＭＳ Ｐゴシック" pitchFamily="-112" charset="-128"/>
              </a:rPr>
              <a:t>search model</a:t>
            </a:r>
            <a:r>
              <a:rPr lang="el-GR" sz="3600" dirty="0" smtClean="0">
                <a:ea typeface="ＭＳ Ｐゴシック" pitchFamily="-112" charset="-128"/>
              </a:rPr>
              <a:t>)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Corpus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TASK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Info Need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Verbal form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Results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SEARCH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ENGINE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Refinement 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dirty="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Get rid of mice in a politically correct way</a:t>
            </a:r>
            <a:endParaRPr kumimoji="1" lang="en-US" sz="2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7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Info about removing mice</a:t>
            </a:r>
          </a:p>
          <a:p>
            <a:pPr defTabSz="914400" eaLnBrk="0" hangingPunct="0">
              <a:lnSpc>
                <a:spcPct val="4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rPr>
              <a:t> </a:t>
            </a: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How do I trap mice alive?</a:t>
            </a:r>
            <a:endParaRPr kumimoji="1" lang="en-US" sz="200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pic>
        <p:nvPicPr>
          <p:cNvPr id="28696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1600" b="1" smtClean="0">
                <a:solidFill>
                  <a:srgbClr val="1F497D"/>
                </a:solidFill>
                <a:latin typeface="Courier New" pitchFamily="-112" charset="0"/>
                <a:ea typeface="+mn-ea"/>
                <a:cs typeface="Arial Unicode MS" pitchFamily="-112" charset="0"/>
              </a:rPr>
              <a:t>mouse trap</a:t>
            </a:r>
            <a:endParaRPr kumimoji="1" lang="en-US" sz="2800" smtClean="0">
              <a:solidFill>
                <a:srgbClr val="1F497D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cxnSp>
        <p:nvCxnSpPr>
          <p:cNvPr id="28701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8711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Misconception?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12" name="AutoShape 32"/>
            <p:cNvCxnSpPr>
              <a:cxnSpLocks noChangeShapeType="1"/>
              <a:stCxn id="28711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3" name="AutoShape 33"/>
            <p:cNvCxnSpPr>
              <a:cxnSpLocks noChangeShapeType="1"/>
              <a:stCxn id="28711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Mistranslation?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9" name="AutoShape 36"/>
            <p:cNvCxnSpPr>
              <a:cxnSpLocks noChangeShapeType="1"/>
              <a:stCxn id="28708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0" name="AutoShape 37"/>
            <p:cNvCxnSpPr>
              <a:cxnSpLocks noChangeShapeType="1"/>
              <a:stCxn id="28708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8705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Misformulation?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6" name="AutoShape 40"/>
            <p:cNvCxnSpPr>
              <a:cxnSpLocks noChangeShapeType="1"/>
              <a:stCxn id="28705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Μεγαλύτερες συλλογές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Ας θεωρήσουμε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 </a:t>
            </a:r>
            <a:r>
              <a:rPr lang="en-US" dirty="0" smtClean="0">
                <a:ea typeface="ＭＳ Ｐゴシック" pitchFamily="-112" charset="-128"/>
              </a:rPr>
              <a:t>= 1 </a:t>
            </a:r>
            <a:r>
              <a:rPr lang="el-GR" dirty="0" smtClean="0">
                <a:ea typeface="ＭＳ Ｐゴシック" pitchFamily="-112" charset="-128"/>
              </a:rPr>
              <a:t>εκατομμύρια έγγραφα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το καθένα με περίπου </a:t>
            </a:r>
            <a:r>
              <a:rPr lang="en-US" dirty="0" smtClean="0">
                <a:ea typeface="ＭＳ Ｐゴシック" pitchFamily="-112" charset="-128"/>
              </a:rPr>
              <a:t>1000 </a:t>
            </a:r>
            <a:r>
              <a:rPr lang="el-GR" dirty="0" smtClean="0">
                <a:ea typeface="ＭＳ Ｐゴシック" pitchFamily="-112" charset="-128"/>
              </a:rPr>
              <a:t>λέξεις (~ 2-3 σελίδες βιβλίου)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6 bytes/</a:t>
            </a:r>
            <a:r>
              <a:rPr lang="el-GR" dirty="0" smtClean="0">
                <a:ea typeface="ＭＳ Ｐゴシック" pitchFamily="-112" charset="-128"/>
              </a:rPr>
              <a:t>λέξη συμπεριλαμβανομένων κενών/συμβόλων στίξης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6GB </a:t>
            </a:r>
            <a:r>
              <a:rPr lang="el-GR" dirty="0" smtClean="0">
                <a:ea typeface="ＭＳ Ｐゴシック" pitchFamily="-112" charset="-128"/>
              </a:rPr>
              <a:t>δεδομένων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 smtClean="0">
                <a:ea typeface="ＭＳ Ｐゴシック" pitchFamily="-112" charset="-128"/>
              </a:rPr>
              <a:t>M </a:t>
            </a:r>
            <a:r>
              <a:rPr lang="en-US" dirty="0" smtClean="0">
                <a:ea typeface="ＭＳ Ｐゴシック" pitchFamily="-112" charset="-128"/>
              </a:rPr>
              <a:t>= 500K </a:t>
            </a:r>
            <a:r>
              <a:rPr lang="el-GR" dirty="0" smtClean="0">
                <a:ea typeface="ＭＳ Ｐゴシック" pitchFamily="-112" charset="-128"/>
              </a:rPr>
              <a:t>διακριτοί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distinct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30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 smtClean="0"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7643192" cy="4852392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smtClean="0">
                <a:ea typeface="ＭＳ Ｐゴシック" pitchFamily="-112" charset="-128"/>
              </a:rPr>
              <a:t>500K x 1M </a:t>
            </a:r>
            <a:r>
              <a:rPr lang="el-GR" dirty="0" smtClean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 smtClean="0">
                <a:ea typeface="ＭＳ Ｐゴシック" pitchFamily="-112" charset="-128"/>
              </a:rPr>
              <a:t>0’s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1.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 πίνακας είναι εξαιρετικά αραιός (</a:t>
            </a:r>
            <a:r>
              <a:rPr lang="en-US" dirty="0" smtClean="0">
                <a:ea typeface="ＭＳ Ｐゴシック" pitchFamily="-112" charset="-128"/>
              </a:rPr>
              <a:t>sparse</a:t>
            </a:r>
            <a:r>
              <a:rPr lang="el-GR" dirty="0" smtClean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Καταγράφουμε μόνο τις θέσεις του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31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516216" y="3284984"/>
            <a:ext cx="1447800" cy="609600"/>
          </a:xfrm>
          <a:prstGeom prst="leftArrowCallout">
            <a:avLst>
              <a:gd name="adj1" fmla="val 25000"/>
              <a:gd name="adj2" fmla="val 25000"/>
              <a:gd name="adj3" fmla="val 3958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 smtClean="0">
                <a:latin typeface="+mn-lt"/>
              </a:rPr>
              <a:t>Γιατί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 (</a:t>
            </a:r>
            <a:r>
              <a:rPr lang="en-US" dirty="0" smtClean="0">
                <a:ea typeface="ＭＳ Ｐゴシック" pitchFamily="-112" charset="-128"/>
              </a:rPr>
              <a:t>Inverted index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992888" cy="3816424"/>
          </a:xfrm>
        </p:spPr>
        <p:txBody>
          <a:bodyPr/>
          <a:lstStyle/>
          <a:p>
            <a:pPr eaLnBrk="1" hangingPunct="1">
              <a:buNone/>
            </a:pP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dirty="0" smtClean="0">
                <a:ea typeface="ＭＳ Ｐゴシック" pitchFamily="-112" charset="-128"/>
              </a:rPr>
              <a:t>ή αρχείο (</a:t>
            </a:r>
            <a:r>
              <a:rPr lang="en-US" dirty="0" smtClean="0">
                <a:ea typeface="ＭＳ Ｐゴシック" pitchFamily="-112" charset="-128"/>
              </a:rPr>
              <a:t>Inverted index</a:t>
            </a:r>
            <a:r>
              <a:rPr lang="el-GR" dirty="0" smtClean="0">
                <a:ea typeface="ＭＳ Ｐゴシック" pitchFamily="-112" charset="-128"/>
              </a:rPr>
              <a:t>/</a:t>
            </a:r>
            <a:r>
              <a:rPr lang="en-US" dirty="0" smtClean="0">
                <a:ea typeface="ＭＳ Ｐゴシック" pitchFamily="-112" charset="-128"/>
              </a:rPr>
              <a:t>file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κάθε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term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διατηρούμε μια λίστα με όλα τα έγγραφα που περιέχουν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32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 smtClean="0">
                <a:ea typeface="ＭＳ Ｐゴシック" pitchFamily="-112" charset="-128"/>
              </a:rPr>
              <a:t>arrays </a:t>
            </a:r>
            <a:r>
              <a:rPr lang="el-GR" sz="2000" dirty="0" smtClean="0">
                <a:ea typeface="ＭＳ Ｐゴシック" pitchFamily="-112" charset="-128"/>
              </a:rPr>
              <a:t>για αυτό</a:t>
            </a:r>
            <a:r>
              <a:rPr lang="en-US" sz="2000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33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344816" cy="1252736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Στη μνήμη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 smtClean="0">
                <a:ea typeface="ＭＳ Ｐゴシック" pitchFamily="-112" charset="-128"/>
              </a:rPr>
              <a:t>skip lists) </a:t>
            </a:r>
            <a:r>
              <a:rPr lang="el-GR" sz="1800" dirty="0" smtClean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Βασική Ορολογία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496944" cy="3816424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Αντεστραμμένο ευρετήριο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Λίστες καταχωρήσεων 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ea typeface="ＭＳ Ｐゴシック" pitchFamily="-112" charset="-128"/>
              </a:rPr>
              <a:t>Κάθε λίστα είναι διατεταγμένη με το </a:t>
            </a:r>
            <a:r>
              <a:rPr lang="en-US" sz="2400" dirty="0" err="1" smtClean="0">
                <a:ea typeface="ＭＳ Ｐゴシック" pitchFamily="-112" charset="-128"/>
              </a:rPr>
              <a:t>DocID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Vocabulary):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Dictionary) </a:t>
            </a:r>
            <a:r>
              <a:rPr lang="el-GR" sz="2400" dirty="0" smtClean="0">
                <a:ea typeface="ＭＳ Ｐゴシック" pitchFamily="-112" charset="-128"/>
              </a:rPr>
              <a:t>δομή δεδομένων για τους όρους 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ea typeface="ＭＳ Ｐゴシック" pitchFamily="-112" charset="-128"/>
              </a:rPr>
              <a:t>Αρχικά ας θεωρήσουμε αλφαβητική διάταξη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35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5172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  <a:endParaRPr lang="el-GR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85800" y="2743200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488" cy="1282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 smtClean="0"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62000" y="5172075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0325" y="2992441"/>
            <a:ext cx="3163888" cy="1668464"/>
            <a:chOff x="38" y="1885"/>
            <a:chExt cx="2036" cy="1051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</p:cNvCxnSpPr>
            <p:nvPr/>
          </p:nvCxnSpPr>
          <p:spPr bwMode="auto">
            <a:xfrm flipV="1">
              <a:off x="1020" y="1885"/>
              <a:ext cx="1054" cy="82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664" cy="465"/>
              <a:chOff x="220" y="2471"/>
              <a:chExt cx="1460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  <a:endParaRPr lang="en-US" sz="1400" i="1" dirty="0">
                  <a:solidFill>
                    <a:prstClr val="black"/>
                  </a:solidFill>
                  <a:latin typeface="Lucida Sans" pitchFamily="-65" charset="0"/>
                  <a:ea typeface="Arial Unicode MS" pitchFamily="-65" charset="0"/>
                  <a:cs typeface="Arial Unicode MS" pitchFamily="-65" charset="0"/>
                </a:endParaRP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</p:cNvCxnSpPr>
              <p:nvPr/>
            </p:nvCxnSpPr>
            <p:spPr bwMode="auto">
              <a:xfrm flipV="1">
                <a:off x="1082" y="2678"/>
                <a:ext cx="598" cy="2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746125" y="1687512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dirty="0" smtClean="0"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ea typeface="ＭＳ Ｐゴシック" pitchFamily="-112" charset="-128"/>
              </a:rPr>
              <a:t>Ακολουθία από ζεύγη </a:t>
            </a:r>
            <a:r>
              <a:rPr lang="en-US" sz="2200" dirty="0" smtClean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Worksheet" r:id="rId3" imgW="4077269" imgH="15242128" progId="Excel.Sheet.8">
                  <p:embed/>
                </p:oleObj>
              </mc:Choice>
              <mc:Fallback>
                <p:oleObj name="Worksheet" r:id="rId3" imgW="4077269" imgH="1524212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Ταξινόμηση (</a:t>
            </a:r>
            <a:r>
              <a:rPr lang="en-US" dirty="0" smtClean="0"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/>
          <a:lstStyle/>
          <a:p>
            <a:pPr eaLnBrk="1" hangingPunct="1"/>
            <a:r>
              <a:rPr lang="el-GR" sz="3400" dirty="0" smtClean="0">
                <a:ea typeface="ＭＳ Ｐゴシック" pitchFamily="-112" charset="-128"/>
              </a:rPr>
              <a:t>Ταξινόμηση με βάση τους όρους</a:t>
            </a:r>
            <a:endParaRPr lang="en-US" sz="3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Και μετά το </a:t>
            </a:r>
            <a:r>
              <a:rPr lang="en-US" sz="1800" dirty="0" err="1" smtClean="0">
                <a:ea typeface="ＭＳ Ｐゴシック" pitchFamily="-112" charset="-128"/>
              </a:rPr>
              <a:t>docID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Worksheet" r:id="rId3" imgW="4077269" imgH="16270971" progId="Excel.Sheet.8">
                  <p:embed/>
                </p:oleObj>
              </mc:Choice>
              <mc:Fallback>
                <p:oleObj name="Worksheet" r:id="rId3" imgW="4077269" imgH="16270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Worksheet" r:id="rId5" imgW="4077269" imgH="15127812" progId="Excel.Sheet.8">
                  <p:embed/>
                </p:oleObj>
              </mc:Choice>
              <mc:Fallback>
                <p:oleObj name="Worksheet" r:id="rId5" imgW="4077269" imgH="1512781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71600" y="3356992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 smtClean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Λεξικό</a:t>
            </a:r>
            <a:r>
              <a:rPr lang="en-US" dirty="0" smtClean="0">
                <a:ea typeface="ＭＳ Ｐゴシック" pitchFamily="-112" charset="-128"/>
              </a:rPr>
              <a:t> &amp; </a:t>
            </a:r>
            <a:r>
              <a:rPr lang="el-GR" dirty="0" smtClean="0">
                <a:ea typeface="ＭＳ Ｐゴシック" pitchFamily="-112" charset="-128"/>
              </a:rPr>
              <a:t>Καταχωρήσεις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 smtClean="0">
                <a:ea typeface="ＭＳ Ｐゴシック" pitchFamily="-112" charset="-128"/>
              </a:rPr>
              <a:t>merged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Διαχωρισμός σε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και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 smtClean="0">
                <a:ea typeface="ＭＳ Ｐゴシック" pitchFamily="-112" charset="-128"/>
              </a:rPr>
              <a:t>doc. frequency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Worksheet" r:id="rId3" imgW="4077269" imgH="16270971" progId="Excel.Sheet.8">
                  <p:embed/>
                </p:oleObj>
              </mc:Choice>
              <mc:Fallback>
                <p:oleObj name="Worksheet" r:id="rId3" imgW="4077269" imgH="16270971" progId="Excel.Shee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07504" y="5013176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  <a:endParaRPr lang="en-US" sz="1600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Web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782" y="2060848"/>
            <a:ext cx="4503218" cy="44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17032"/>
            <a:ext cx="29337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 smtClean="0">
                <a:ea typeface="ＭＳ Ｐゴシック" pitchFamily="-112" charset="-128"/>
              </a:rPr>
              <a:t>Πόσο χώρο χρειαζόμαστε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40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491880" y="6021288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868144" y="4725144"/>
            <a:ext cx="3168352" cy="974626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Φτιάξαμε το ευρετήριο, τώρα;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 επεξεργαζόμαστε μια ερώτηση;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41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ερωτήσεων</a:t>
            </a:r>
            <a:r>
              <a:rPr lang="en-US" dirty="0" smtClean="0"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η ερώτηση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itchFamily="-112" charset="2"/>
              <a:buNone/>
            </a:pP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“Merge” </a:t>
            </a:r>
            <a:r>
              <a:rPr lang="el-GR" dirty="0" smtClean="0">
                <a:ea typeface="ＭＳ Ｐゴシック" pitchFamily="-112" charset="-128"/>
              </a:rPr>
              <a:t>τις δυο καταχωρήσεις (για τον υπολογισμό της τομής)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42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878638" y="5019675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7183438" y="55530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2514600" y="5019675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3162300" y="5019675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830638" y="5019675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4440238" y="5019675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5202238" y="5019675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6040438" y="5019675"/>
            <a:ext cx="838200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2535238" y="5553075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3182938" y="5553075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830638" y="5553075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4460875" y="5553075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5067300" y="5553075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5659438" y="5553075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6421438" y="5553075"/>
            <a:ext cx="762000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7772400" y="5038725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7772400" y="549592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0" name="AutoShape 2082"/>
          <p:cNvSpPr>
            <a:spLocks noChangeArrowheads="1"/>
          </p:cNvSpPr>
          <p:nvPr/>
        </p:nvSpPr>
        <p:spPr bwMode="auto">
          <a:xfrm rot="10800000">
            <a:off x="1462088" y="53054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συγχώνευση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merge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 smtClean="0">
                <a:ea typeface="ＭＳ Ｐゴシック" pitchFamily="-112" charset="-128"/>
              </a:rPr>
              <a:t>linear</a:t>
            </a:r>
            <a:r>
              <a:rPr lang="el-GR" dirty="0" smtClean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44089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44111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4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441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29" name="AutoShape 57"/>
                <p:cNvCxnSpPr>
                  <a:cxnSpLocks noChangeShapeType="1"/>
                  <a:stCxn id="44128" idx="3"/>
                  <a:endCxn id="44126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441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44127" name="AutoShape 60"/>
                <p:cNvCxnSpPr>
                  <a:cxnSpLocks noChangeShapeType="1"/>
                  <a:stCxn id="44126" idx="3"/>
                  <a:endCxn id="44124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44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25" name="AutoShape 63"/>
                <p:cNvCxnSpPr>
                  <a:cxnSpLocks noChangeShapeType="1"/>
                  <a:stCxn id="44124" idx="3"/>
                  <a:endCxn id="44122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4412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44123" name="AutoShape 66"/>
                <p:cNvCxnSpPr>
                  <a:cxnSpLocks noChangeShapeType="1"/>
                  <a:stCxn id="44122" idx="3"/>
                  <a:endCxn id="44120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441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44121" name="AutoShape 69"/>
                <p:cNvCxnSpPr>
                  <a:cxnSpLocks noChangeShapeType="1"/>
                  <a:stCxn id="44120" idx="3"/>
                  <a:endCxn id="44118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9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4411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44119" name="AutoShape 72"/>
                <p:cNvCxnSpPr>
                  <a:cxnSpLocks noChangeShapeType="1"/>
                  <a:stCxn id="44118" idx="3"/>
                  <a:endCxn id="44111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44109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110" name="AutoShape 75"/>
              <p:cNvCxnSpPr>
                <a:cxnSpLocks noChangeShapeType="1"/>
                <a:stCxn id="44109" idx="3"/>
                <a:endCxn id="44107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44107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108" name="AutoShape 78"/>
              <p:cNvCxnSpPr>
                <a:cxnSpLocks noChangeShapeType="1"/>
                <a:stCxn id="44107" idx="3"/>
                <a:endCxn id="44105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44105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106" name="AutoShape 81"/>
              <p:cNvCxnSpPr>
                <a:cxnSpLocks noChangeShapeType="1"/>
                <a:stCxn id="44105" idx="3"/>
                <a:endCxn id="44103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44103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104" name="AutoShape 84"/>
              <p:cNvCxnSpPr>
                <a:cxnSpLocks noChangeShapeType="1"/>
                <a:stCxn id="44103" idx="3"/>
                <a:endCxn id="44101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44101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102" name="AutoShape 87"/>
              <p:cNvCxnSpPr>
                <a:cxnSpLocks noChangeShapeType="1"/>
                <a:stCxn id="44101" idx="3"/>
                <a:endCxn id="44096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4096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97" name="AutoShape 90"/>
            <p:cNvCxnSpPr>
              <a:cxnSpLocks noChangeShapeType="1"/>
              <a:stCxn id="44096" idx="3"/>
              <a:endCxn id="44099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44099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100" name="AutoShape 93"/>
              <p:cNvCxnSpPr>
                <a:cxnSpLocks noChangeShapeType="1"/>
                <a:stCxn id="44099" idx="3"/>
                <a:endCxn id="44089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44087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88" name="AutoShape 8"/>
            <p:cNvCxnSpPr>
              <a:cxnSpLocks noChangeShapeType="1"/>
              <a:stCxn id="44087" idx="3"/>
              <a:endCxn id="44085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44085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4086" name="AutoShape 11"/>
            <p:cNvCxnSpPr>
              <a:cxnSpLocks noChangeShapeType="1"/>
              <a:stCxn id="44085" idx="3"/>
              <a:endCxn id="4408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44083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84" name="AutoShape 14"/>
            <p:cNvCxnSpPr>
              <a:cxnSpLocks noChangeShapeType="1"/>
              <a:stCxn id="44083" idx="3"/>
              <a:endCxn id="44081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44081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4082" name="AutoShape 17"/>
            <p:cNvCxnSpPr>
              <a:cxnSpLocks noChangeShapeType="1"/>
              <a:stCxn id="44081" idx="3"/>
              <a:endCxn id="4407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44079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4080" name="AutoShape 20"/>
            <p:cNvCxnSpPr>
              <a:cxnSpLocks noChangeShapeType="1"/>
              <a:stCxn id="44079" idx="3"/>
              <a:endCxn id="44077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44077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4078" name="AutoShape 23"/>
            <p:cNvCxnSpPr>
              <a:cxnSpLocks noChangeShapeType="1"/>
              <a:stCxn id="44077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44075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4076" name="AutoShape 26"/>
            <p:cNvCxnSpPr>
              <a:cxnSpLocks noChangeShapeType="1"/>
              <a:stCxn id="44075" idx="3"/>
              <a:endCxn id="44073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44073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74" name="AutoShape 29"/>
            <p:cNvCxnSpPr>
              <a:cxnSpLocks noChangeShapeType="1"/>
              <a:stCxn id="44073" idx="3"/>
              <a:endCxn id="4407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44071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4072" name="AutoShape 32"/>
            <p:cNvCxnSpPr>
              <a:cxnSpLocks noChangeShapeType="1"/>
              <a:stCxn id="44071" idx="3"/>
              <a:endCxn id="44069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44069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4070" name="AutoShape 35"/>
            <p:cNvCxnSpPr>
              <a:cxnSpLocks noChangeShapeType="1"/>
              <a:stCxn id="44069" idx="3"/>
              <a:endCxn id="4406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44067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68" name="AutoShape 38"/>
            <p:cNvCxnSpPr>
              <a:cxnSpLocks noChangeShapeType="1"/>
              <a:stCxn id="44067" idx="3"/>
              <a:endCxn id="44065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44065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66" name="AutoShape 41"/>
            <p:cNvCxnSpPr>
              <a:cxnSpLocks noChangeShapeType="1"/>
              <a:stCxn id="44065" idx="3"/>
              <a:endCxn id="44063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4064" name="AutoShape 44"/>
            <p:cNvCxnSpPr>
              <a:cxnSpLocks noChangeShapeType="1"/>
              <a:stCxn id="44063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44061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4062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44059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52476" y="4919008"/>
            <a:ext cx="8151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i="1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i="1" dirty="0" err="1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u="sng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dirty="0" err="1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αλγόριθμος συγχώνευσης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44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</a:t>
            </a:r>
            <a:r>
              <a:rPr lang="el-GR" i="1" dirty="0" smtClean="0">
                <a:ea typeface="ＭＳ Ｐゴシック" pitchFamily="-112" charset="-128"/>
              </a:rPr>
              <a:t>βέλτιστη σειρά </a:t>
            </a:r>
            <a:r>
              <a:rPr lang="el-GR" dirty="0" smtClean="0">
                <a:ea typeface="ＭＳ Ｐゴシック" pitchFamily="-112" charset="-128"/>
              </a:rPr>
              <a:t>για την επεξεργασία ενός ερωτήματος;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καθέναν από τους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όρους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όλες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45</a:t>
            </a:fld>
            <a:endParaRPr lang="en-US" sz="1400" smtClean="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Ξεκίνησε με το μικρότερο σύνολο και συνέχισε μειώνοντας και άλλο το αποτέλεσμα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46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/>
          <a:lstStyle/>
          <a:p>
            <a:pPr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Π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  <a:r>
              <a:rPr lang="el-GR" sz="3000" dirty="0" smtClean="0">
                <a:ea typeface="ＭＳ Ｐゴシック" pitchFamily="-112" charset="-128"/>
              </a:rPr>
              <a:t>χ</a:t>
            </a:r>
            <a:r>
              <a:rPr lang="en-US" sz="3000" dirty="0" smtClean="0">
                <a:ea typeface="ＭＳ Ｐゴシック" pitchFamily="-112" charset="-128"/>
              </a:rPr>
              <a:t>., </a:t>
            </a:r>
            <a:r>
              <a:rPr lang="en-US" sz="3000" i="1" dirty="0" smtClean="0">
                <a:ea typeface="ＭＳ Ｐゴシック" pitchFamily="-112" charset="-128"/>
              </a:rPr>
              <a:t>(</a:t>
            </a:r>
            <a:r>
              <a:rPr lang="en-US" sz="3000" b="1" i="1" dirty="0" smtClean="0">
                <a:ea typeface="ＭＳ Ｐゴシック" pitchFamily="-112" charset="-128"/>
              </a:rPr>
              <a:t>madding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crowd</a:t>
            </a:r>
            <a:r>
              <a:rPr lang="en-US" sz="3000" i="1" dirty="0" smtClean="0">
                <a:ea typeface="ＭＳ Ｐゴシック" pitchFamily="-112" charset="-128"/>
              </a:rPr>
              <a:t>) AND (</a:t>
            </a:r>
            <a:r>
              <a:rPr lang="en-US" sz="3000" b="1" i="1" dirty="0" smtClean="0">
                <a:ea typeface="ＭＳ Ｐゴシック" pitchFamily="-112" charset="-128"/>
              </a:rPr>
              <a:t>ignoble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strife</a:t>
            </a:r>
            <a:r>
              <a:rPr lang="en-US" sz="3000" i="1" dirty="0" smtClean="0">
                <a:ea typeface="ＭＳ Ｐゴシック" pitchFamily="-112" charset="-128"/>
              </a:rPr>
              <a:t>)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endParaRPr lang="el-GR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Βρες τη συχνότητας εγγράφου για όλους τους όρους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 smtClean="0">
                <a:ea typeface="ＭＳ Ｐゴシック" pitchFamily="-112" charset="-128"/>
              </a:rPr>
              <a:t>OR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47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3429000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((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NOT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 OR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9" name="Picture 8" descr="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09" y="1928802"/>
            <a:ext cx="8824047" cy="1289668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Βελτιστοποίηση ερωτήματος: παράδειγμα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500570"/>
            <a:ext cx="7008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Κρατάμε το ενδιάμεσο αποτέλεσμα στη μνήμη 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Αρχικά, ενδιάμεσο αποτέλεσμα = Α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Παρατήρηση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 smtClean="0">
                <a:solidFill>
                  <a:srgbClr val="C00000"/>
                </a:solidFill>
                <a:ea typeface="ＭＳ Ｐゴシック" pitchFamily="-112" charset="-128"/>
              </a:rPr>
              <a:t>Δοκιμάστε το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Desktop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564904"/>
            <a:ext cx="4452937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Boolean </a:t>
            </a:r>
            <a:r>
              <a:rPr lang="el-GR" sz="3200" dirty="0" smtClean="0">
                <a:ea typeface="ＭＳ Ｐゴシック" pitchFamily="-112" charset="-128"/>
              </a:rPr>
              <a:t>ερωτήματα</a:t>
            </a:r>
            <a:r>
              <a:rPr lang="en-US" sz="3200" dirty="0" smtClean="0">
                <a:ea typeface="ＭＳ Ｐゴシック" pitchFamily="-112" charset="-128"/>
              </a:rPr>
              <a:t>: </a:t>
            </a:r>
            <a:r>
              <a:rPr lang="el-GR" sz="3200" dirty="0" smtClean="0">
                <a:ea typeface="ＭＳ Ｐゴシック" pitchFamily="-112" charset="-128"/>
              </a:rPr>
              <a:t>Ακριβές ταίριασμα </a:t>
            </a:r>
            <a:r>
              <a:rPr lang="el-GR" sz="2800" dirty="0" smtClean="0">
                <a:ea typeface="ＭＳ Ｐゴシック" pitchFamily="-112" charset="-128"/>
              </a:rPr>
              <a:t>(</a:t>
            </a:r>
            <a:r>
              <a:rPr lang="en-US" sz="2800" dirty="0" smtClean="0">
                <a:ea typeface="ＭＳ Ｐゴシック" pitchFamily="-112" charset="-128"/>
              </a:rPr>
              <a:t>Exact match</a:t>
            </a:r>
            <a:r>
              <a:rPr lang="el-GR" sz="2800" dirty="0" smtClean="0">
                <a:ea typeface="ＭＳ Ｐゴシック" pitchFamily="-112" charset="-128"/>
              </a:rPr>
              <a:t>)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solidFill>
                  <a:srgbClr val="139CB7"/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rgbClr val="139CB7"/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 smtClean="0">
                <a:ea typeface="ＭＳ Ｐゴシック" pitchFamily="-112" charset="-128"/>
              </a:rPr>
              <a:t>απαντά ερωτήματα που είναι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εκφράσεις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Χρήση </a:t>
            </a:r>
            <a:r>
              <a:rPr lang="en-US" i="1" dirty="0" smtClean="0">
                <a:ea typeface="ＭＳ Ｐゴシック" pitchFamily="-112" charset="-128"/>
              </a:rPr>
              <a:t>AND, OR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συνδυασμό όρων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 smtClean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Είναι ακριβές (</a:t>
            </a:r>
            <a:r>
              <a:rPr lang="en-US" dirty="0" smtClean="0">
                <a:ea typeface="ＭＳ Ｐゴシック" pitchFamily="-112" charset="-128"/>
              </a:rPr>
              <a:t>precise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Ίσως, το απλούστερο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 smtClean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Πολλά συστήματα ακόμα </a:t>
            </a:r>
            <a:r>
              <a:rPr lang="en-US" dirty="0" smtClean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50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508518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Η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Google</a:t>
            </a: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 χρησιμοποιεί το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Boolean </a:t>
            </a: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μοντέλο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500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Δεκάδες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terabytes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δεδομένων,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700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000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χρήστες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πλειοψηφία των χρηστών </a:t>
            </a:r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χρησιμοποιεί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</a:t>
            </a:r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51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 smtClean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52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 smtClean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Example: WestLaw  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5000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 smtClean="0">
                <a:ea typeface="ＭＳ Ｐゴシック" pitchFamily="-112" charset="-128"/>
              </a:rPr>
              <a:t>SPACE </a:t>
            </a:r>
            <a:r>
              <a:rPr lang="el-GR" sz="2000" dirty="0" smtClean="0">
                <a:ea typeface="ＭＳ Ｐゴシック" pitchFamily="-112" charset="-128"/>
              </a:rPr>
              <a:t>σημαίνει διάζευξη (</a:t>
            </a:r>
            <a:r>
              <a:rPr lang="en-US" sz="2000" dirty="0" smtClean="0">
                <a:ea typeface="ＭＳ Ｐゴシック" pitchFamily="-112" charset="-128"/>
              </a:rPr>
              <a:t>disjunction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 smtClean="0"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1 vs. 0 </a:t>
            </a:r>
            <a:r>
              <a:rPr lang="el-GR" dirty="0" smtClean="0">
                <a:ea typeface="ＭＳ Ｐゴシック" pitchFamily="-112" charset="-128"/>
              </a:rPr>
              <a:t>εμφάνιση ενός όρου αναζήτησης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2 vs. 1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vs. 2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Συχνά φαίνεται καλύτερο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τη συχνότητα εμφάνισης του όρου στο έγγραφο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άλλο πέρα της αναζήτησης όρων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«Λάθη», </a:t>
            </a:r>
            <a:r>
              <a:rPr lang="en-US" dirty="0" smtClean="0">
                <a:ea typeface="ＭＳ Ｐゴシック" pitchFamily="-112" charset="-128"/>
              </a:rPr>
              <a:t>wildcards,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Φράσεις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Stanford University,</a:t>
            </a:r>
            <a:r>
              <a:rPr lang="el-GR" b="1" i="1" dirty="0" smtClean="0">
                <a:ea typeface="ＭＳ Ｐゴシック" pitchFamily="-112" charset="-128"/>
              </a:rPr>
              <a:t> Πανεπιστήμιο Ιωαννίνων</a:t>
            </a:r>
          </a:p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Proximity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Find </a:t>
            </a:r>
            <a:r>
              <a:rPr lang="en-US" b="1" i="1" dirty="0" smtClean="0">
                <a:ea typeface="ＭＳ Ｐゴシック" pitchFamily="-112" charset="-128"/>
              </a:rPr>
              <a:t>Gates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NEAR </a:t>
            </a:r>
            <a:r>
              <a:rPr lang="en-US" b="1" i="1" dirty="0" smtClean="0">
                <a:ea typeface="ＭＳ Ｐゴシック" pitchFamily="-112" charset="-128"/>
              </a:rPr>
              <a:t>Microsoft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Χρειαζόμαστε ευρετήρια που να διατηρούν πληροφορία για τη θέση των όρων σε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Ζώνες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έγγραφα</a:t>
            </a:r>
            <a:r>
              <a:rPr lang="en-US" dirty="0" smtClean="0">
                <a:ea typeface="ＭＳ Ｐゴシック" pitchFamily="-112" charset="-128"/>
              </a:rPr>
              <a:t>: Find documents with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author = </a:t>
            </a:r>
            <a:r>
              <a:rPr lang="en-US" b="1" i="1" dirty="0" err="1" smtClean="0">
                <a:ea typeface="ＭＳ Ｐゴシック" pitchFamily="-112" charset="-128"/>
              </a:rPr>
              <a:t>Ullman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n-US" i="1" dirty="0" smtClean="0">
                <a:ea typeface="ＭＳ Ｐゴシック" pitchFamily="-112" charset="-128"/>
              </a:rPr>
              <a:t> AND</a:t>
            </a:r>
            <a:r>
              <a:rPr lang="en-US" dirty="0" smtClean="0">
                <a:ea typeface="ＭＳ Ｐゴシック" pitchFamily="-112" charset="-128"/>
              </a:rPr>
              <a:t> (text contains 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ea typeface="ＭＳ Ｐゴシック" pitchFamily="-112" charset="-128"/>
              </a:rPr>
              <a:t>).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A5C50-C11A-4275-A90D-B9156B8AB36B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Καταταγμένη (</a:t>
            </a:r>
            <a:r>
              <a:rPr lang="en-US" dirty="0" smtClean="0">
                <a:ea typeface="ＭＳ Ｐゴシック" pitchFamily="-112" charset="-128"/>
              </a:rPr>
              <a:t>Ranked) </a:t>
            </a:r>
            <a:r>
              <a:rPr lang="el-GR" dirty="0" smtClean="0">
                <a:ea typeface="ＭＳ Ｐゴシック" pitchFamily="-112" charset="-128"/>
              </a:rPr>
              <a:t>αναζήτηση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Συχνά θέλουμε να κατατάξουμε/ομαδοποιήσουμε τα αποτελέσματα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ομοιότητα (</a:t>
            </a:r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) ενός ερωτήματος με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Χρειάζεται να αποφασίσουμε αν τα έγγραφα που παρουσιάζουμε στους χρήστες είναι μονοσύνολα ή αν ένα σύνολο από έγγραφα </a:t>
            </a:r>
            <a:r>
              <a:rPr lang="el-GR" i="1" dirty="0" smtClean="0">
                <a:ea typeface="ＭＳ Ｐゴシック" pitchFamily="-112" charset="-128"/>
              </a:rPr>
              <a:t>καλύπτει διαφορετικές απόψεις </a:t>
            </a:r>
            <a:r>
              <a:rPr lang="el-GR" dirty="0" smtClean="0">
                <a:ea typeface="ＭＳ Ｐゴシック" pitchFamily="-112" charset="-128"/>
              </a:rPr>
              <a:t>ενός 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CDCD8-7691-4EF2-B399-6AB9473EB9F9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Ποιο περίπλοκη 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 αναζήτηση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is about </a:t>
            </a:r>
            <a:r>
              <a:rPr lang="en-US" u="sng" dirty="0" smtClean="0">
                <a:ea typeface="ＭＳ Ｐゴシック" pitchFamily="-112" charset="-128"/>
              </a:rPr>
              <a:t>Object Oriented Programming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Author</a:t>
            </a:r>
            <a:r>
              <a:rPr lang="en-US" dirty="0" smtClean="0">
                <a:ea typeface="ＭＳ Ｐゴシック" pitchFamily="-112" charset="-128"/>
              </a:rPr>
              <a:t>  something like </a:t>
            </a:r>
            <a:r>
              <a:rPr lang="en-US" u="sng" dirty="0" err="1" smtClean="0">
                <a:ea typeface="ＭＳ Ｐゴシック" pitchFamily="-112" charset="-128"/>
              </a:rPr>
              <a:t>stro</a:t>
            </a:r>
            <a:r>
              <a:rPr lang="en-US" u="sng" dirty="0" smtClean="0">
                <a:ea typeface="ＭＳ Ｐゴシック" pitchFamily="-112" charset="-128"/>
              </a:rPr>
              <a:t>*</a:t>
            </a:r>
            <a:r>
              <a:rPr lang="en-US" u="sng" dirty="0" err="1" smtClean="0">
                <a:ea typeface="ＭＳ Ｐゴシック" pitchFamily="-112" charset="-128"/>
              </a:rPr>
              <a:t>rup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* </a:t>
            </a:r>
            <a:r>
              <a:rPr lang="el-GR" dirty="0" smtClean="0">
                <a:ea typeface="ＭＳ Ｐゴシック" pitchFamily="-112" charset="-128"/>
              </a:rPr>
              <a:t>είναι ο </a:t>
            </a:r>
            <a:r>
              <a:rPr lang="en-US" dirty="0" smtClean="0">
                <a:ea typeface="ＭＳ Ｐゴシック" pitchFamily="-112" charset="-128"/>
              </a:rPr>
              <a:t>wild-card </a:t>
            </a:r>
            <a:r>
              <a:rPr lang="el-GR" dirty="0" smtClean="0">
                <a:ea typeface="ＭＳ Ｐゴシック" pitchFamily="-112" charset="-128"/>
              </a:rPr>
              <a:t>τελεστής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Θέματα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αντιμετωπίζουμε το </a:t>
            </a:r>
            <a:r>
              <a:rPr lang="en-US" dirty="0" smtClean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γίνεται η κατάταξη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web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Πέρα από τους όρους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συνδέσεις</a:t>
            </a:r>
            <a:endParaRPr lang="en-US" sz="2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Διαφορετικοί χρήστες, ανάγκες, ερωτήματα, κείμενα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Ιδέες από κοινωνικά δίκτυα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Ανάλυση συνδέσμων, </a:t>
            </a:r>
            <a:r>
              <a:rPr lang="en-US" sz="2800" dirty="0" err="1" smtClean="0">
                <a:ea typeface="ＭＳ Ｐゴシック" pitchFamily="-112" charset="-128"/>
              </a:rPr>
              <a:t>clickstreams</a:t>
            </a:r>
            <a:r>
              <a:rPr lang="en-US" sz="2800" dirty="0" smtClean="0">
                <a:ea typeface="ＭＳ Ｐゴシック" pitchFamily="-112" charset="-128"/>
              </a:rPr>
              <a:t> ...</a:t>
            </a: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Πως δουλεύουν οι μηχανές αναζήτησης; Μπορούμε να τις βελτιώσουμε; 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Ακόμα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Διαφορετικές γλώσσες (πολύγλωσσα κείμενα)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Απαντήσεις ερωτήσεων (</a:t>
            </a:r>
            <a:r>
              <a:rPr lang="en-US" dirty="0" smtClean="0">
                <a:ea typeface="ＭＳ Ｐゴシック" pitchFamily="-112" charset="-128"/>
              </a:rPr>
              <a:t>Question answering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Περιλήψεις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Εξόρυξη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…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DFFE4-6C96-47E6-9402-8931A25785C0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777686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Digital libraries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Διαδικαστικά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Ιστοσελίδα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Βιβλίο</a:t>
            </a:r>
          </a:p>
          <a:p>
            <a:pPr lvl="1" eaLnBrk="1" hangingPunct="1"/>
            <a:r>
              <a:rPr lang="en-US" dirty="0" err="1" smtClean="0"/>
              <a:t>Cristopher</a:t>
            </a:r>
            <a:r>
              <a:rPr lang="en-US" dirty="0" smtClean="0"/>
              <a:t> D. Manning,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Schutze</a:t>
            </a:r>
            <a:r>
              <a:rPr lang="en-US" dirty="0" smtClean="0"/>
              <a:t>.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 smtClean="0"/>
              <a:t>, Εκδόσεις Κλειδάριθμος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Η αγγλική έκδοση διαθέσιμη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δωρεάν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645024"/>
            <a:ext cx="3145790" cy="291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Διαδικαστικά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7787208" cy="2044824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Βαθμολογία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μπορεί να αλλάξει)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Ασκήσεις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ή/και </a:t>
            </a:r>
            <a:r>
              <a:rPr lang="en-US" dirty="0" smtClean="0">
                <a:ea typeface="ＭＳ Ｐゴシック" pitchFamily="-112" charset="-128"/>
              </a:rPr>
              <a:t>project:		</a:t>
            </a:r>
            <a:r>
              <a:rPr lang="el-GR" dirty="0" smtClean="0">
                <a:ea typeface="ＭＳ Ｐゴシック" pitchFamily="-112" charset="-128"/>
              </a:rPr>
              <a:t>	5</a:t>
            </a:r>
            <a:r>
              <a:rPr lang="en-US" dirty="0" smtClean="0">
                <a:ea typeface="ＭＳ Ｐゴシック" pitchFamily="-112" charset="-128"/>
              </a:rPr>
              <a:t>0%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ea typeface="ＭＳ Ｐゴシック" pitchFamily="-112" charset="-128"/>
              </a:rPr>
              <a:t>65</a:t>
            </a:r>
            <a:r>
              <a:rPr lang="el-GR" dirty="0" smtClean="0">
                <a:ea typeface="ＭＳ Ｐゴシック" pitchFamily="-112" charset="-128"/>
              </a:rPr>
              <a:t>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Τελικό Διαγώνισμα</a:t>
            </a:r>
            <a:r>
              <a:rPr lang="en-US" dirty="0" smtClean="0">
                <a:ea typeface="ＭＳ Ｐゴシック" pitchFamily="-112" charset="-128"/>
              </a:rPr>
              <a:t>:			      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35%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ea typeface="ＭＳ Ｐゴシック" pitchFamily="-112" charset="-128"/>
              </a:rPr>
              <a:t>5</a:t>
            </a:r>
            <a:r>
              <a:rPr lang="el-GR" dirty="0" smtClean="0">
                <a:ea typeface="ＭＳ Ｐゴシック" pitchFamily="-112" charset="-128"/>
              </a:rPr>
              <a:t>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Διαδικαστικά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7787208" cy="2044824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Βαθμολογία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μπορεί να αλλάξει)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Project</a:t>
            </a:r>
            <a:r>
              <a:rPr lang="en-US" dirty="0" smtClean="0">
                <a:ea typeface="ＭＳ Ｐゴシック" pitchFamily="-112" charset="-128"/>
              </a:rPr>
              <a:t>:		</a:t>
            </a:r>
            <a:r>
              <a:rPr lang="el-GR" dirty="0" smtClean="0">
                <a:ea typeface="ＭＳ Ｐゴシック" pitchFamily="-112" charset="-128"/>
              </a:rPr>
              <a:t>	5</a:t>
            </a:r>
            <a:r>
              <a:rPr lang="en-US" dirty="0" smtClean="0">
                <a:ea typeface="ＭＳ Ｐゴシック" pitchFamily="-112" charset="-128"/>
              </a:rPr>
              <a:t>0%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ea typeface="ＭＳ Ｐゴシック" pitchFamily="-112" charset="-128"/>
              </a:rPr>
              <a:t>65</a:t>
            </a:r>
            <a:r>
              <a:rPr lang="el-GR" dirty="0" smtClean="0">
                <a:ea typeface="ＭＳ Ｐゴシック" pitchFamily="-112" charset="-128"/>
              </a:rPr>
              <a:t>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Τελικό Διαγώνισμα</a:t>
            </a:r>
            <a:r>
              <a:rPr lang="en-US" dirty="0" smtClean="0">
                <a:ea typeface="ＭＳ Ｐゴシック" pitchFamily="-112" charset="-128"/>
              </a:rPr>
              <a:t>:			      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35%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ea typeface="ＭＳ Ｐゴシック" pitchFamily="-112" charset="-128"/>
              </a:rPr>
              <a:t>5</a:t>
            </a:r>
            <a:r>
              <a:rPr lang="el-GR" dirty="0" smtClean="0">
                <a:ea typeface="ＭＳ Ｐゴシック" pitchFamily="-112" charset="-128"/>
              </a:rPr>
              <a:t>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1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63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ea typeface="ＭＳ Ｐゴシック" pitchFamily="-112" charset="-128"/>
              </a:rPr>
              <a:t>Ανάκτηση Πληροφορίας;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360040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Ανάκτηση Πληροφορίας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  <a:cs typeface="+mn-cs"/>
              </a:rPr>
              <a:t>Information Retrieval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(IR)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είναι η εύρεση υλικού κυρίως εγγράφων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documents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αδόμητης φύσης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unstructured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text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οποίο ικανοποιεί μια ανάγκη πληροφόρησης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 μεγάλες συλλογές (συνήθως αποθηκευμένες σε υπολογιστές)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  <a:endParaRPr lang="el-GR" sz="2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19256" cy="3629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Τυπικά αναφέρεται σε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Επιτρέπει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keyword</a:t>
            </a:r>
            <a:r>
              <a:rPr lang="el-GR" dirty="0" smtClean="0">
                <a:ea typeface="ＭＳ Ｐゴシック" pitchFamily="-112" charset="-128"/>
              </a:rPr>
              <a:t>) με πιθανούς τελεστές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Ποιο περίπλοκες ερωτήσεις για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dirty="0" smtClean="0">
                <a:ea typeface="ＭＳ Ｐゴシック" pitchFamily="-112" charset="-128"/>
              </a:rPr>
              <a:t>: π.χ.,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Βρες όλες τις </a:t>
            </a:r>
            <a:r>
              <a:rPr lang="en-US" dirty="0" smtClean="0">
                <a:ea typeface="ＭＳ Ｐゴシック" pitchFamily="-112" charset="-128"/>
              </a:rPr>
              <a:t>web </a:t>
            </a:r>
            <a:r>
              <a:rPr lang="el-GR" dirty="0" smtClean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/>
                <a:gridCol w="1504950"/>
                <a:gridCol w="1504950"/>
                <a:gridCol w="1504950"/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αποτέλεσμα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l-G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2888</Words>
  <Application>Microsoft Office PowerPoint</Application>
  <PresentationFormat>On-screen Show (4:3)</PresentationFormat>
  <Paragraphs>718</Paragraphs>
  <Slides>63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2_Office Theme</vt:lpstr>
      <vt:lpstr>IIR-slides</vt:lpstr>
      <vt:lpstr>Microsoft Excel 97-2003 Worksheet</vt:lpstr>
      <vt:lpstr>Worksheet</vt:lpstr>
      <vt:lpstr>PowerPoint Presentation</vt:lpstr>
      <vt:lpstr>Τι είναι η «Ανάκτηση Πληροφορίας»;</vt:lpstr>
      <vt:lpstr>Γιατί να μας ενδιαφέρει;</vt:lpstr>
      <vt:lpstr>Γιατί να μας ενδιαφέρει;</vt:lpstr>
      <vt:lpstr>Γιατί να μας ενδιαφέρει;</vt:lpstr>
      <vt:lpstr>Γιατί να μας ενδιαφέρει;</vt:lpstr>
      <vt:lpstr>Τι είναι η Ανάκτηση Πληροφορίας;</vt:lpstr>
      <vt:lpstr>Αδόμητα δεδομένα</vt:lpstr>
      <vt:lpstr>Ανάκτηση Πληροφορίας vs Βάσεις Δεδομένων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το 2009</vt:lpstr>
      <vt:lpstr>Αδόμητα (κείμενο) vs. Δομημένα (βάσεις δεδομένων) δεδομένα σήμερα?</vt:lpstr>
      <vt:lpstr>Όχι μόνο ανάκτηση!</vt:lpstr>
      <vt:lpstr>Σε διαφορετική κλίμακα!</vt:lpstr>
      <vt:lpstr>Τι άλλο θα δούμε σήμερα;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ως διανύσματα</vt:lpstr>
      <vt:lpstr>Οι απαντήσεις:</vt:lpstr>
      <vt:lpstr>Βασικές Έννοιες</vt:lpstr>
      <vt:lpstr>Αποτελεσματικότητα</vt:lpstr>
      <vt:lpstr>Βασικές Έννοιες</vt:lpstr>
      <vt:lpstr>Το κλασικό μοντέλο αναζήτησης (search model)</vt:lpstr>
      <vt:lpstr>Μεγαλύτερες συλλογές</vt:lpstr>
      <vt:lpstr>Πόσο είναι το μέγεθος του πίνακα;</vt:lpstr>
      <vt:lpstr>Αντεστραμμένο ευρετήριο (Inverted index)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Η 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Παρατήρηση</vt:lpstr>
      <vt:lpstr>Boolean ερωτήματα: Ακριβές ταίριασμα (Exact match)</vt:lpstr>
      <vt:lpstr>Παράδειγμα: WestLaw   http://www.westlaw.com/</vt:lpstr>
      <vt:lpstr>Παράδειγμα: WestLaw   http://www.westlaw.com/</vt:lpstr>
      <vt:lpstr>Example: WestLaw   http://www.westlaw.com/</vt:lpstr>
      <vt:lpstr>Evidence accumulation</vt:lpstr>
      <vt:lpstr>Τι άλλο πέρα της αναζήτησης όρων</vt:lpstr>
      <vt:lpstr>Καταταγμένη (Ranked) αναζήτηση</vt:lpstr>
      <vt:lpstr>Ποιο περίπλοκη ημιδομημένη αναζήτηση</vt:lpstr>
      <vt:lpstr>web</vt:lpstr>
      <vt:lpstr>Ακόμα</vt:lpstr>
      <vt:lpstr>Διαδικαστικά</vt:lpstr>
      <vt:lpstr>Διαδικαστικά</vt:lpstr>
      <vt:lpstr>Διαδικαστικά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E. PITOURA</cp:lastModifiedBy>
  <cp:revision>1331</cp:revision>
  <cp:lastPrinted>2009-09-22T15:48:09Z</cp:lastPrinted>
  <dcterms:created xsi:type="dcterms:W3CDTF">2009-09-21T23:46:17Z</dcterms:created>
  <dcterms:modified xsi:type="dcterms:W3CDTF">2015-02-18T06:14:11Z</dcterms:modified>
</cp:coreProperties>
</file>