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xls" ContentType="application/vnd.ms-exce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117"/>
  </p:notesMasterIdLst>
  <p:handoutMasterIdLst>
    <p:handoutMasterId r:id="rId118"/>
  </p:handoutMasterIdLst>
  <p:sldIdLst>
    <p:sldId id="402" r:id="rId2"/>
    <p:sldId id="1014" r:id="rId3"/>
    <p:sldId id="1016" r:id="rId4"/>
    <p:sldId id="1144" r:id="rId5"/>
    <p:sldId id="1106" r:id="rId6"/>
    <p:sldId id="1019" r:id="rId7"/>
    <p:sldId id="1023" r:id="rId8"/>
    <p:sldId id="1025" r:id="rId9"/>
    <p:sldId id="1028" r:id="rId10"/>
    <p:sldId id="1029" r:id="rId11"/>
    <p:sldId id="1030" r:id="rId12"/>
    <p:sldId id="1031" r:id="rId13"/>
    <p:sldId id="1037" r:id="rId14"/>
    <p:sldId id="1038" r:id="rId15"/>
    <p:sldId id="1108" r:id="rId16"/>
    <p:sldId id="1111" r:id="rId17"/>
    <p:sldId id="1110" r:id="rId18"/>
    <p:sldId id="1143" r:id="rId19"/>
    <p:sldId id="1107" r:id="rId20"/>
    <p:sldId id="1047" r:id="rId21"/>
    <p:sldId id="1048" r:id="rId22"/>
    <p:sldId id="1052" r:id="rId23"/>
    <p:sldId id="1054" r:id="rId24"/>
    <p:sldId id="1055" r:id="rId25"/>
    <p:sldId id="1059" r:id="rId26"/>
    <p:sldId id="1062" r:id="rId27"/>
    <p:sldId id="1063" r:id="rId28"/>
    <p:sldId id="1067" r:id="rId29"/>
    <p:sldId id="1077" r:id="rId30"/>
    <p:sldId id="1140" r:id="rId31"/>
    <p:sldId id="1070" r:id="rId32"/>
    <p:sldId id="1071" r:id="rId33"/>
    <p:sldId id="1072" r:id="rId34"/>
    <p:sldId id="1073" r:id="rId35"/>
    <p:sldId id="1074" r:id="rId36"/>
    <p:sldId id="1076" r:id="rId37"/>
    <p:sldId id="1145" r:id="rId38"/>
    <p:sldId id="1079" r:id="rId39"/>
    <p:sldId id="1069" r:id="rId40"/>
    <p:sldId id="1142" r:id="rId41"/>
    <p:sldId id="1086" r:id="rId42"/>
    <p:sldId id="1087" r:id="rId43"/>
    <p:sldId id="1088" r:id="rId44"/>
    <p:sldId id="1139" r:id="rId45"/>
    <p:sldId id="1096" r:id="rId46"/>
    <p:sldId id="1103" r:id="rId47"/>
    <p:sldId id="704" r:id="rId48"/>
    <p:sldId id="896" r:id="rId49"/>
    <p:sldId id="897" r:id="rId50"/>
    <p:sldId id="898" r:id="rId51"/>
    <p:sldId id="899" r:id="rId52"/>
    <p:sldId id="900" r:id="rId53"/>
    <p:sldId id="901" r:id="rId54"/>
    <p:sldId id="902" r:id="rId55"/>
    <p:sldId id="903" r:id="rId56"/>
    <p:sldId id="904" r:id="rId57"/>
    <p:sldId id="912" r:id="rId58"/>
    <p:sldId id="1009" r:id="rId59"/>
    <p:sldId id="913" r:id="rId60"/>
    <p:sldId id="905" r:id="rId61"/>
    <p:sldId id="907" r:id="rId62"/>
    <p:sldId id="908" r:id="rId63"/>
    <p:sldId id="910" r:id="rId64"/>
    <p:sldId id="909" r:id="rId65"/>
    <p:sldId id="911" r:id="rId66"/>
    <p:sldId id="936" r:id="rId67"/>
    <p:sldId id="954" r:id="rId68"/>
    <p:sldId id="955" r:id="rId69"/>
    <p:sldId id="857" r:id="rId70"/>
    <p:sldId id="914" r:id="rId71"/>
    <p:sldId id="947" r:id="rId72"/>
    <p:sldId id="951" r:id="rId73"/>
    <p:sldId id="952" r:id="rId74"/>
    <p:sldId id="953" r:id="rId75"/>
    <p:sldId id="945" r:id="rId76"/>
    <p:sldId id="948" r:id="rId77"/>
    <p:sldId id="939" r:id="rId78"/>
    <p:sldId id="957" r:id="rId79"/>
    <p:sldId id="958" r:id="rId80"/>
    <p:sldId id="959" r:id="rId81"/>
    <p:sldId id="916" r:id="rId82"/>
    <p:sldId id="942" r:id="rId83"/>
    <p:sldId id="1002" r:id="rId84"/>
    <p:sldId id="1010" r:id="rId85"/>
    <p:sldId id="1149" r:id="rId86"/>
    <p:sldId id="1228" r:id="rId87"/>
    <p:sldId id="1229" r:id="rId88"/>
    <p:sldId id="1230" r:id="rId89"/>
    <p:sldId id="1231" r:id="rId90"/>
    <p:sldId id="1232" r:id="rId91"/>
    <p:sldId id="1233" r:id="rId92"/>
    <p:sldId id="1234" r:id="rId93"/>
    <p:sldId id="1235" r:id="rId94"/>
    <p:sldId id="1236" r:id="rId95"/>
    <p:sldId id="1237" r:id="rId96"/>
    <p:sldId id="1238" r:id="rId97"/>
    <p:sldId id="1239" r:id="rId98"/>
    <p:sldId id="1240" r:id="rId99"/>
    <p:sldId id="1241" r:id="rId100"/>
    <p:sldId id="1242" r:id="rId101"/>
    <p:sldId id="1243" r:id="rId102"/>
    <p:sldId id="1244" r:id="rId103"/>
    <p:sldId id="1245" r:id="rId104"/>
    <p:sldId id="1246" r:id="rId105"/>
    <p:sldId id="1247" r:id="rId106"/>
    <p:sldId id="1248" r:id="rId107"/>
    <p:sldId id="1249" r:id="rId108"/>
    <p:sldId id="1250" r:id="rId109"/>
    <p:sldId id="1251" r:id="rId110"/>
    <p:sldId id="1252" r:id="rId111"/>
    <p:sldId id="1253" r:id="rId112"/>
    <p:sldId id="1254" r:id="rId113"/>
    <p:sldId id="1255" r:id="rId114"/>
    <p:sldId id="1256" r:id="rId115"/>
    <p:sldId id="1257" r:id="rId116"/>
  </p:sldIdLst>
  <p:sldSz cx="9144000" cy="6858000" type="screen4x3"/>
  <p:notesSz cx="7099300" cy="10223500"/>
  <p:defaultTextStyle>
    <a:defPPr>
      <a:defRPr lang="en-US"/>
    </a:defPPr>
    <a:lvl1pPr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1pPr>
    <a:lvl2pPr marL="4572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2pPr>
    <a:lvl3pPr marL="9144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3pPr>
    <a:lvl4pPr marL="13716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4pPr>
    <a:lvl5pPr marL="18288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5pPr>
    <a:lvl6pPr marL="2286000" algn="l" defTabSz="914400" rtl="0" eaLnBrk="1" latinLnBrk="0" hangingPunct="1">
      <a:defRPr sz="2400" kern="1200">
        <a:solidFill>
          <a:schemeClr val="tx1"/>
        </a:solidFill>
        <a:latin typeface="Lucida Sans" pitchFamily="-112" charset="0"/>
        <a:ea typeface="+mn-ea"/>
        <a:cs typeface="Arial Unicode MS" pitchFamily="-112" charset="0"/>
      </a:defRPr>
    </a:lvl6pPr>
    <a:lvl7pPr marL="2743200" algn="l" defTabSz="914400" rtl="0" eaLnBrk="1" latinLnBrk="0" hangingPunct="1">
      <a:defRPr sz="2400" kern="1200">
        <a:solidFill>
          <a:schemeClr val="tx1"/>
        </a:solidFill>
        <a:latin typeface="Lucida Sans" pitchFamily="-112" charset="0"/>
        <a:ea typeface="+mn-ea"/>
        <a:cs typeface="Arial Unicode MS" pitchFamily="-112" charset="0"/>
      </a:defRPr>
    </a:lvl7pPr>
    <a:lvl8pPr marL="3200400" algn="l" defTabSz="914400" rtl="0" eaLnBrk="1" latinLnBrk="0" hangingPunct="1">
      <a:defRPr sz="2400" kern="1200">
        <a:solidFill>
          <a:schemeClr val="tx1"/>
        </a:solidFill>
        <a:latin typeface="Lucida Sans" pitchFamily="-112" charset="0"/>
        <a:ea typeface="+mn-ea"/>
        <a:cs typeface="Arial Unicode MS" pitchFamily="-112" charset="0"/>
      </a:defRPr>
    </a:lvl8pPr>
    <a:lvl9pPr marL="3657600" algn="l" defTabSz="914400" rtl="0" eaLnBrk="1" latinLnBrk="0" hangingPunct="1">
      <a:defRPr sz="2400" kern="1200">
        <a:solidFill>
          <a:schemeClr val="tx1"/>
        </a:solidFill>
        <a:latin typeface="Lucida Sans" pitchFamily="-112" charset="0"/>
        <a:ea typeface="+mn-ea"/>
        <a:cs typeface="Arial Unicode MS" pitchFamily="-112"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FF9966"/>
    <a:srgbClr val="00A000"/>
    <a:srgbClr val="A50021"/>
    <a:srgbClr val="F0EEEB"/>
    <a:srgbClr val="B2B2B2"/>
    <a:srgbClr val="F4F3EB"/>
    <a:srgbClr val="A40508"/>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0409" autoAdjust="0"/>
  </p:normalViewPr>
  <p:slideViewPr>
    <p:cSldViewPr>
      <p:cViewPr>
        <p:scale>
          <a:sx n="75" d="100"/>
          <a:sy n="75" d="100"/>
        </p:scale>
        <p:origin x="-816" y="-5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26" y="-96"/>
      </p:cViewPr>
      <p:guideLst>
        <p:guide orient="horz" pos="3220"/>
        <p:guide pos="2236"/>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emf"/><Relationship Id="rId1" Type="http://schemas.openxmlformats.org/officeDocument/2006/relationships/image" Target="../media/image3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3" name="Rectangle 3"/>
          <p:cNvSpPr>
            <a:spLocks noGrp="1" noChangeArrowheads="1"/>
          </p:cNvSpPr>
          <p:nvPr>
            <p:ph type="dt" sz="quarter"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Tahoma" charset="0"/>
                <a:ea typeface="Arial Unicode MS" charset="0"/>
                <a:cs typeface="Arial Unicode MS" charset="0"/>
              </a:defRPr>
            </a:lvl1pPr>
          </a:lstStyle>
          <a:p>
            <a:pPr>
              <a:defRPr/>
            </a:pPr>
            <a:endParaRPr lang="en-US"/>
          </a:p>
        </p:txBody>
      </p:sp>
      <p:sp>
        <p:nvSpPr>
          <p:cNvPr id="97284" name="Rectangle 4"/>
          <p:cNvSpPr>
            <a:spLocks noGrp="1" noChangeArrowheads="1"/>
          </p:cNvSpPr>
          <p:nvPr>
            <p:ph type="ftr" sz="quarter" idx="2"/>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5" name="Rectangle 5"/>
          <p:cNvSpPr>
            <a:spLocks noGrp="1" noChangeArrowheads="1"/>
          </p:cNvSpPr>
          <p:nvPr>
            <p:ph type="sldNum" sz="quarter" idx="3"/>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atin typeface="Tahoma" pitchFamily="-112" charset="0"/>
              </a:defRPr>
            </a:lvl1pPr>
          </a:lstStyle>
          <a:p>
            <a:fld id="{99F3A387-7CA4-42C4-A654-FB16CB140011}" type="slidenum">
              <a:rPr lang="en-US"/>
              <a:pPr/>
              <a:t>‹#›</a:t>
            </a:fld>
            <a:endParaRPr lang="en-US"/>
          </a:p>
        </p:txBody>
      </p:sp>
    </p:spTree>
    <p:extLst>
      <p:ext uri="{BB962C8B-B14F-4D97-AF65-F5344CB8AC3E}">
        <p14:creationId xmlns:p14="http://schemas.microsoft.com/office/powerpoint/2010/main" xmlns="" val="29774285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79" name="Rectangle 3"/>
          <p:cNvSpPr>
            <a:spLocks noGrp="1" noChangeArrowheads="1"/>
          </p:cNvSpPr>
          <p:nvPr>
            <p:ph type="dt"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Lucida Sans" charset="0"/>
                <a:ea typeface="Arial Unicode MS" charset="0"/>
                <a:cs typeface="Arial Unicode MS"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993775" y="766763"/>
            <a:ext cx="5111750" cy="3833812"/>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945957" y="4856502"/>
            <a:ext cx="5207386" cy="4599560"/>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1382" name="Rectangle 6"/>
          <p:cNvSpPr>
            <a:spLocks noGrp="1" noChangeArrowheads="1"/>
          </p:cNvSpPr>
          <p:nvPr>
            <p:ph type="ftr" sz="quarter" idx="4"/>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83" name="Rectangle 7"/>
          <p:cNvSpPr>
            <a:spLocks noGrp="1" noChangeArrowheads="1"/>
          </p:cNvSpPr>
          <p:nvPr>
            <p:ph type="sldNum" sz="quarter" idx="5"/>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vl1pPr>
          </a:lstStyle>
          <a:p>
            <a:fld id="{51FFFE52-FE1E-4D89-83CF-6E59217A9C14}" type="slidenum">
              <a:rPr lang="en-US"/>
              <a:pPr/>
              <a:t>‹#›</a:t>
            </a:fld>
            <a:endParaRPr lang="en-US"/>
          </a:p>
        </p:txBody>
      </p:sp>
    </p:spTree>
    <p:extLst>
      <p:ext uri="{BB962C8B-B14F-4D97-AF65-F5344CB8AC3E}">
        <p14:creationId xmlns:p14="http://schemas.microsoft.com/office/powerpoint/2010/main" xmlns="" val="63632650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FFFE52-FE1E-4D89-83CF-6E59217A9C14}" type="slidenum">
              <a:rPr lang="en-US" smtClean="0"/>
              <a:pPr/>
              <a:t>1</a:t>
            </a:fld>
            <a:endParaRPr lang="en-US"/>
          </a:p>
        </p:txBody>
      </p:sp>
    </p:spTree>
    <p:extLst>
      <p:ext uri="{BB962C8B-B14F-4D97-AF65-F5344CB8AC3E}">
        <p14:creationId xmlns:p14="http://schemas.microsoft.com/office/powerpoint/2010/main" xmlns="" val="390534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dirty="0" smtClean="0">
                <a:ea typeface="ＭＳ Ｐゴシック" charset="-128"/>
              </a:rPr>
              <a:t>n default is just term frequency</a:t>
            </a:r>
          </a:p>
          <a:p>
            <a:r>
              <a:rPr lang="en-US" dirty="0" err="1" smtClean="0">
                <a:ea typeface="ＭＳ Ｐゴシック" charset="-128"/>
              </a:rPr>
              <a:t>ltc</a:t>
            </a:r>
            <a:r>
              <a:rPr lang="en-US" dirty="0" smtClean="0">
                <a:ea typeface="ＭＳ Ｐゴシック" charset="-128"/>
              </a:rPr>
              <a:t> is best known form of weighting</a:t>
            </a:r>
          </a:p>
        </p:txBody>
      </p:sp>
      <p:sp>
        <p:nvSpPr>
          <p:cNvPr id="59396" name="Slide Number Placeholder 3"/>
          <p:cNvSpPr>
            <a:spLocks noGrp="1"/>
          </p:cNvSpPr>
          <p:nvPr>
            <p:ph type="sldNum" sz="quarter" idx="5"/>
          </p:nvPr>
        </p:nvSpPr>
        <p:spPr>
          <a:noFill/>
        </p:spPr>
        <p:txBody>
          <a:bodyPr/>
          <a:lstStyle/>
          <a:p>
            <a:fld id="{598EEBAF-CAC7-40A9-A383-5D9FB5D11DE4}" type="slidenum">
              <a:rPr lang="en-US" smtClean="0"/>
              <a:pPr/>
              <a:t>14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289437-9F90-4DED-9841-8512A25623B8}" type="slidenum">
              <a:rPr lang="en-US"/>
              <a:pPr/>
              <a:t>67</a:t>
            </a:fld>
            <a:endParaRPr lang="en-US"/>
          </a:p>
        </p:txBody>
      </p:sp>
      <p:sp>
        <p:nvSpPr>
          <p:cNvPr id="331778" name="Rectangle 2"/>
          <p:cNvSpPr>
            <a:spLocks noGrp="1" noRot="1" noChangeAspect="1" noChangeArrowheads="1" noTextEdit="1"/>
          </p:cNvSpPr>
          <p:nvPr>
            <p:ph type="sldImg"/>
          </p:nvPr>
        </p:nvSpPr>
        <p:spPr>
          <a:xfrm>
            <a:off x="995363" y="766763"/>
            <a:ext cx="5111750" cy="3833812"/>
          </a:xfrm>
          <a:ln/>
        </p:spPr>
      </p:sp>
      <p:sp>
        <p:nvSpPr>
          <p:cNvPr id="331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1118A-571A-42F1-808C-51867C526409}" type="slidenum">
              <a:rPr lang="en-US"/>
              <a:pPr/>
              <a:t>68</a:t>
            </a:fld>
            <a:endParaRPr lang="en-US"/>
          </a:p>
        </p:txBody>
      </p:sp>
      <p:sp>
        <p:nvSpPr>
          <p:cNvPr id="333826" name="Rectangle 2"/>
          <p:cNvSpPr>
            <a:spLocks noGrp="1" noRot="1" noChangeAspect="1" noChangeArrowheads="1" noTextEdit="1"/>
          </p:cNvSpPr>
          <p:nvPr>
            <p:ph type="sldImg"/>
          </p:nvPr>
        </p:nvSpPr>
        <p:spPr>
          <a:xfrm>
            <a:off x="995363" y="766763"/>
            <a:ext cx="5111750" cy="3833812"/>
          </a:xfrm>
          <a:ln/>
        </p:spPr>
      </p:sp>
      <p:sp>
        <p:nvSpPr>
          <p:cNvPr id="333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34C721-2DBE-49A3-8B1F-89453D88B7B6}" type="slidenum">
              <a:rPr lang="el-GR"/>
              <a:pPr/>
              <a:t>76</a:t>
            </a:fld>
            <a:endParaRPr lang="el-GR"/>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0CE9D6-7BEE-4F90-B1B7-CC88504E426B}" type="slidenum">
              <a:rPr lang="en-US"/>
              <a:pPr/>
              <a:t>83</a:t>
            </a:fld>
            <a:endParaRPr lang="en-US"/>
          </a:p>
        </p:txBody>
      </p:sp>
      <p:sp>
        <p:nvSpPr>
          <p:cNvPr id="346114" name="Rectangle 2"/>
          <p:cNvSpPr>
            <a:spLocks noGrp="1" noRot="1" noChangeAspect="1" noChangeArrowheads="1" noTextEdit="1"/>
          </p:cNvSpPr>
          <p:nvPr>
            <p:ph type="sldImg"/>
          </p:nvPr>
        </p:nvSpPr>
        <p:spPr>
          <a:xfrm>
            <a:off x="995363" y="766763"/>
            <a:ext cx="5111750" cy="3833812"/>
          </a:xfrm>
          <a:ln/>
        </p:spPr>
      </p:sp>
      <p:sp>
        <p:nvSpPr>
          <p:cNvPr id="3461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233337"/>
        </a:solidFill>
        <a:effectLst/>
      </p:bgPr>
    </p:bg>
    <p:spTree>
      <p:nvGrpSpPr>
        <p:cNvPr id="1" name=""/>
        <p:cNvGrpSpPr/>
        <p:nvPr/>
      </p:nvGrpSpPr>
      <p:grpSpPr>
        <a:xfrm>
          <a:off x="0" y="0"/>
          <a:ext cx="0" cy="0"/>
          <a:chOff x="0" y="0"/>
          <a:chExt cx="0" cy="0"/>
        </a:xfrm>
      </p:grpSpPr>
      <p:sp>
        <p:nvSpPr>
          <p:cNvPr id="4" name="TextBox 3"/>
          <p:cNvSpPr txBox="1"/>
          <p:nvPr/>
        </p:nvSpPr>
        <p:spPr>
          <a:xfrm>
            <a:off x="1084263" y="1981200"/>
            <a:ext cx="3013075" cy="646113"/>
          </a:xfrm>
          <a:prstGeom prst="rect">
            <a:avLst/>
          </a:prstGeom>
          <a:noFill/>
        </p:spPr>
        <p:txBody>
          <a:bodyPr wrap="none">
            <a:spAutoFit/>
          </a:bodyPr>
          <a:lstStyle/>
          <a:p>
            <a:pPr>
              <a:defRPr/>
            </a:pPr>
            <a:r>
              <a:rPr lang="en-US" sz="3600">
                <a:solidFill>
                  <a:srgbClr val="FBFCFF"/>
                </a:solidFill>
                <a:latin typeface="Calibri" charset="0"/>
                <a:ea typeface="Arial Unicode MS" charset="0"/>
                <a:cs typeface="Arial Unicode MS" charset="0"/>
              </a:rPr>
              <a:t>Introduction to</a:t>
            </a:r>
          </a:p>
        </p:txBody>
      </p:sp>
      <p:sp>
        <p:nvSpPr>
          <p:cNvPr id="5" name="Rectangle 4"/>
          <p:cNvSpPr>
            <a:spLocks noChangeArrowheads="1"/>
          </p:cNvSpPr>
          <p:nvPr/>
        </p:nvSpPr>
        <p:spPr bwMode="auto">
          <a:xfrm>
            <a:off x="0" y="0"/>
            <a:ext cx="9144000" cy="304800"/>
          </a:xfrm>
          <a:prstGeom prst="rect">
            <a:avLst/>
          </a:prstGeom>
          <a:solidFill>
            <a:srgbClr val="139CB7"/>
          </a:solidFill>
          <a:ln w="9525">
            <a:solidFill>
              <a:srgbClr val="406E84"/>
            </a:solidFill>
            <a:miter lim="800000"/>
            <a:headEnd/>
            <a:tailEnd/>
          </a:ln>
          <a:effectLst>
            <a:outerShdw dist="23000" dir="5400000" rotWithShape="0">
              <a:srgbClr val="808080">
                <a:alpha val="34998"/>
              </a:srgbClr>
            </a:outerShdw>
          </a:effectLst>
        </p:spPr>
        <p:txBody>
          <a:bodyPr anchor="ctr"/>
          <a:lstStyle/>
          <a:p>
            <a:pPr algn="ctr">
              <a:defRPr/>
            </a:pPr>
            <a:endParaRPr lang="en-US">
              <a:solidFill>
                <a:srgbClr val="FFFFFF"/>
              </a:solidFill>
              <a:latin typeface="+mn-lt"/>
              <a:ea typeface="Arial Unicode MS" charset="0"/>
              <a:cs typeface="Arial Unicode MS" charset="0"/>
            </a:endParaRPr>
          </a:p>
        </p:txBody>
      </p:sp>
      <p:sp>
        <p:nvSpPr>
          <p:cNvPr id="6" name="Rectangle 5"/>
          <p:cNvSpPr/>
          <p:nvPr/>
        </p:nvSpPr>
        <p:spPr>
          <a:xfrm>
            <a:off x="830263" y="2590800"/>
            <a:ext cx="5646737" cy="830263"/>
          </a:xfrm>
          <a:prstGeom prst="rect">
            <a:avLst/>
          </a:prstGeom>
        </p:spPr>
        <p:txBody>
          <a:bodyPr wrap="none">
            <a:spAutoFit/>
          </a:bodyPr>
          <a:lstStyle/>
          <a:p>
            <a:pPr>
              <a:defRPr/>
            </a:pPr>
            <a:r>
              <a:rPr lang="en-US" sz="4800" b="1">
                <a:solidFill>
                  <a:srgbClr val="139CB7"/>
                </a:solidFill>
                <a:latin typeface="Calibri" charset="0"/>
                <a:ea typeface="Arial Unicode MS" charset="0"/>
                <a:cs typeface="Arial Unicode MS" charset="0"/>
              </a:rPr>
              <a:t>Information Retrieval</a:t>
            </a:r>
          </a:p>
        </p:txBody>
      </p:sp>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EC65FA85-C043-4AC1-86AA-2F87DA98053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736FAF4-678C-4170-8B5E-D5D1B48C4BF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CEAC3AD-617C-4A6C-BEE7-10C9A9D6037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Click to edit Master title style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charset="0"/>
              </a:defRPr>
            </a:lvl1pPr>
          </a:lstStyle>
          <a:p>
            <a:pPr>
              <a:defRPr/>
            </a:pPr>
            <a:endParaRPr lang="en-US"/>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charset="0"/>
              </a:defRPr>
            </a:lvl1pPr>
          </a:lstStyle>
          <a:p>
            <a:pPr>
              <a:defRPr/>
            </a:pPr>
            <a:endParaRPr lang="en-US"/>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112" charset="0"/>
              </a:defRPr>
            </a:lvl1pPr>
          </a:lstStyle>
          <a:p>
            <a:fld id="{1EF9AD5B-80E3-44A6-B5FE-01C0C8E5A83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D9190B-40F4-4D14-B8A7-A8F5BA31F2B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80ECC92-4490-4DFD-A50E-7CFF54CC480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08300CA-A080-476D-84B4-AC6434A6B4B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fld id="{9E8E445E-0100-404D-AEB0-69CA392494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5841DDB1-E385-4C2A-9F6F-88E564B234D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8FAE9CB-6C8B-49DF-BA0E-D5C49502510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44A558E-6DE4-4CD3-890E-A7DA5D00499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8BAA00D-81AD-4FD2-AEF2-53F20508ED2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Arial Unicode MS" charset="0"/>
                <a:cs typeface="Arial Unicode MS" charset="0"/>
              </a:defRPr>
            </a:lvl1pPr>
          </a:lstStyle>
          <a:p>
            <a:pPr>
              <a:defRPr/>
            </a:pPr>
            <a:endParaRPr lang="en-US"/>
          </a:p>
        </p:txBody>
      </p:sp>
      <p:sp>
        <p:nvSpPr>
          <p:cNvPr id="5" name="Footer Placeholder 4"/>
          <p:cNvSpPr>
            <a:spLocks noGrp="1"/>
          </p:cNvSpPr>
          <p:nvPr>
            <p:ph type="ftr" sz="quarter" idx="3"/>
          </p:nvPr>
        </p:nvSpPr>
        <p:spPr>
          <a:xfrm>
            <a:off x="3124200" y="6477000"/>
            <a:ext cx="2895600" cy="24447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Arial Unicode MS" charset="0"/>
                <a:cs typeface="Arial Unicode MS" charset="0"/>
              </a:defRPr>
            </a:lvl1pPr>
          </a:lstStyle>
          <a:p>
            <a:pPr>
              <a:defRPr/>
            </a:pPr>
            <a:endParaRPr lang="en-US"/>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12" charset="0"/>
              </a:defRPr>
            </a:lvl1pPr>
          </a:lstStyle>
          <a:p>
            <a:fld id="{4182170C-A630-4BC4-99C2-1EEFC93C12B4}" type="slidenum">
              <a:rPr lang="en-US"/>
              <a:pPr/>
              <a:t>‹#›</a:t>
            </a:fld>
            <a:endParaRPr lang="en-US"/>
          </a:p>
        </p:txBody>
      </p:sp>
      <p:sp>
        <p:nvSpPr>
          <p:cNvPr id="7" name="Rectangle 6"/>
          <p:cNvSpPr>
            <a:spLocks noChangeArrowheads="1"/>
          </p:cNvSpPr>
          <p:nvPr/>
        </p:nvSpPr>
        <p:spPr bwMode="auto">
          <a:xfrm>
            <a:off x="0" y="0"/>
            <a:ext cx="3733800" cy="274638"/>
          </a:xfrm>
          <a:prstGeom prst="rect">
            <a:avLst/>
          </a:prstGeom>
          <a:solidFill>
            <a:srgbClr val="0E4851"/>
          </a:solidFill>
          <a:ln w="9525">
            <a:noFill/>
            <a:miter lim="800000"/>
            <a:headEnd/>
            <a:tailEnd/>
          </a:ln>
          <a:effectLst>
            <a:outerShdw dist="23000" dir="5400000" rotWithShape="0">
              <a:srgbClr val="808080">
                <a:alpha val="34998"/>
              </a:srgbClr>
            </a:outerShdw>
          </a:effectLst>
        </p:spPr>
        <p:txBody>
          <a:bodyPr anchor="ctr"/>
          <a:lstStyle/>
          <a:p>
            <a:pPr>
              <a:defRPr/>
            </a:pPr>
            <a:r>
              <a:rPr lang="en-US" sz="1600" i="1">
                <a:solidFill>
                  <a:srgbClr val="FFFFFF"/>
                </a:solidFill>
                <a:latin typeface="+mn-lt"/>
                <a:ea typeface="ＭＳ Ｐゴシック" charset="-128"/>
                <a:cs typeface="ＭＳ Ｐゴシック" charset="-128"/>
              </a:rPr>
              <a:t>Introduction to Information Retrieval</a:t>
            </a:r>
          </a:p>
        </p:txBody>
      </p:sp>
      <p:sp>
        <p:nvSpPr>
          <p:cNvPr id="8" name="Rectangle 7"/>
          <p:cNvSpPr>
            <a:spLocks noChangeArrowheads="1"/>
          </p:cNvSpPr>
          <p:nvPr/>
        </p:nvSpPr>
        <p:spPr bwMode="auto">
          <a:xfrm>
            <a:off x="3733800" y="0"/>
            <a:ext cx="3886200" cy="274638"/>
          </a:xfrm>
          <a:prstGeom prst="rect">
            <a:avLst/>
          </a:prstGeom>
          <a:solidFill>
            <a:srgbClr val="0E4851"/>
          </a:solidFill>
          <a:ln w="9525">
            <a:noFill/>
            <a:miter lim="800000"/>
            <a:headEnd/>
            <a:tailEnd/>
          </a:ln>
          <a:effectLst>
            <a:outerShdw dist="23000" dir="5400000" rotWithShape="0">
              <a:srgbClr val="808080">
                <a:alpha val="34998"/>
              </a:srgbClr>
            </a:outerShdw>
          </a:effectLst>
        </p:spPr>
        <p:txBody>
          <a:bodyPr anchor="ctr"/>
          <a:lstStyle/>
          <a:p>
            <a:pPr>
              <a:defRPr/>
            </a:pPr>
            <a:r>
              <a:rPr lang="en-US" sz="1600">
                <a:solidFill>
                  <a:srgbClr val="FFFFFF"/>
                </a:solidFill>
                <a:latin typeface="+mn-lt"/>
                <a:ea typeface="ＭＳ Ｐゴシック" charset="-128"/>
                <a:cs typeface="ＭＳ Ｐゴシック" charset="-128"/>
              </a:rPr>
              <a:t> </a:t>
            </a:r>
          </a:p>
        </p:txBody>
      </p:sp>
      <p:sp>
        <p:nvSpPr>
          <p:cNvPr id="9" name="Rectangle 8"/>
          <p:cNvSpPr>
            <a:spLocks noChangeArrowheads="1"/>
          </p:cNvSpPr>
          <p:nvPr/>
        </p:nvSpPr>
        <p:spPr bwMode="auto">
          <a:xfrm>
            <a:off x="7620000" y="0"/>
            <a:ext cx="1524000" cy="274638"/>
          </a:xfrm>
          <a:prstGeom prst="rect">
            <a:avLst/>
          </a:prstGeom>
          <a:solidFill>
            <a:srgbClr val="139CB7"/>
          </a:solidFill>
          <a:ln w="9525">
            <a:noFill/>
            <a:miter lim="800000"/>
            <a:headEnd/>
            <a:tailEnd/>
          </a:ln>
          <a:effectLst>
            <a:outerShdw dist="23000" dir="5400000" rotWithShape="0">
              <a:srgbClr val="808080">
                <a:alpha val="34998"/>
              </a:srgbClr>
            </a:outerShdw>
          </a:effectLst>
        </p:spPr>
        <p:txBody>
          <a:bodyPr anchor="ctr"/>
          <a:lstStyle/>
          <a:p>
            <a:pPr>
              <a:defRPr/>
            </a:pPr>
            <a:r>
              <a:rPr lang="en-US" sz="1600">
                <a:solidFill>
                  <a:srgbClr val="FFFFFF"/>
                </a:solidFill>
                <a:latin typeface="+mn-lt"/>
                <a:ea typeface="ＭＳ Ｐゴシック" charset="-128"/>
                <a:cs typeface="ＭＳ Ｐゴシック" charset="-128"/>
              </a:rPr>
              <a:t> </a:t>
            </a:r>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37" r:id="rId3"/>
    <p:sldLayoutId id="2147483946" r:id="rId4"/>
    <p:sldLayoutId id="2147483947" r:id="rId5"/>
    <p:sldLayoutId id="2147483948" r:id="rId6"/>
    <p:sldLayoutId id="2147483938" r:id="rId7"/>
    <p:sldLayoutId id="2147483939" r:id="rId8"/>
    <p:sldLayoutId id="2147483940" r:id="rId9"/>
    <p:sldLayoutId id="2147483949" r:id="rId10"/>
    <p:sldLayoutId id="2147483941" r:id="rId11"/>
    <p:sldLayoutId id="2147483950" r:id="rId12"/>
  </p:sldLayoutIdLst>
  <p:hf hdr="0" ftr="0" dt="0"/>
  <p:txStyles>
    <p:titleStyle>
      <a:lvl1pPr algn="l" defTabSz="457200" rtl="0" eaLnBrk="0" fontAlgn="base" hangingPunct="0">
        <a:spcBef>
          <a:spcPct val="0"/>
        </a:spcBef>
        <a:spcAft>
          <a:spcPct val="0"/>
        </a:spcAft>
        <a:defRPr sz="4000"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5pPr>
      <a:lvl6pPr marL="4572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6pPr>
      <a:lvl7pPr marL="9144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7pPr>
      <a:lvl8pPr marL="13716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8pPr>
      <a:lvl9pPr marL="18288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marketingland.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united.com/"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Microsoft_Office_Excel_97-2003_Worksheet4.xls"/><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6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6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oleObject" Target="../embeddings/Microsoft_Office_Excel_97-2003_Worksheet5.xls"/><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7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7.bin"/></Relationships>
</file>

<file path=ppt/slides/_rels/slide75.xml.rels><?xml version="1.0" encoding="UTF-8" standalone="yes"?>
<Relationships xmlns="http://schemas.openxmlformats.org/package/2006/relationships"><Relationship Id="rId3" Type="http://schemas.openxmlformats.org/officeDocument/2006/relationships/oleObject" Target="../embeddings/Microsoft_Office_Excel_97-2003_Worksheet6.xls"/><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8.bin"/><Relationship Id="rId5" Type="http://schemas.openxmlformats.org/officeDocument/2006/relationships/oleObject" Target="../embeddings/Microsoft_Office_Excel_97-2003_Worksheet8.xls"/><Relationship Id="rId4" Type="http://schemas.openxmlformats.org/officeDocument/2006/relationships/oleObject" Target="../embeddings/Microsoft_Office_Excel_97-2003_Worksheet7.xls"/></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82.xml.rels><?xml version="1.0" encoding="UTF-8" standalone="yes"?>
<Relationships xmlns="http://schemas.openxmlformats.org/package/2006/relationships"><Relationship Id="rId3" Type="http://schemas.openxmlformats.org/officeDocument/2006/relationships/oleObject" Target="../embeddings/Microsoft_Office_Excel_97-2003_Worksheet9.xls"/><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8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10.bin"/></Relationships>
</file>

<file path=ppt/slides/_rels/slide8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490792" cy="1349896"/>
          </a:xfrm>
        </p:spPr>
        <p:txBody>
          <a:bodyPr/>
          <a:lstStyle/>
          <a:p>
            <a:pPr eaLnBrk="1" hangingPunct="1"/>
            <a:r>
              <a:rPr lang="el-GR" sz="3200" dirty="0" smtClean="0">
                <a:ea typeface="ＭＳ Ｐゴシック" pitchFamily="-112" charset="-128"/>
              </a:rPr>
              <a:t>ΠΛΕ70: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Διάλεξη</a:t>
            </a:r>
            <a:r>
              <a:rPr lang="en-US" sz="2400" dirty="0" smtClean="0">
                <a:ea typeface="ＭＳ Ｐゴシック" pitchFamily="-112" charset="-128"/>
              </a:rPr>
              <a:t> </a:t>
            </a:r>
            <a:r>
              <a:rPr lang="en-US" sz="2400" dirty="0">
                <a:ea typeface="ＭＳ Ｐゴシック" pitchFamily="-112" charset="-128"/>
              </a:rPr>
              <a:t>9</a:t>
            </a:r>
            <a:r>
              <a:rPr lang="en-US" sz="2400" dirty="0" smtClean="0">
                <a:ea typeface="ＭＳ Ｐゴシック" pitchFamily="-112" charset="-128"/>
              </a:rPr>
              <a:t>: </a:t>
            </a:r>
            <a:r>
              <a:rPr lang="el-GR" sz="2400" dirty="0" smtClean="0">
                <a:ea typeface="ＭＳ Ｐゴシック" pitchFamily="-112" charset="-128"/>
              </a:rPr>
              <a:t>Αξιολόγηση στην Ανάκτηση Πληροφοριών. </a:t>
            </a:r>
            <a:endParaRPr lang="en-US" sz="2400" dirty="0" smtClean="0">
              <a:ea typeface="ＭＳ Ｐゴシック" pitchFamily="-112" charset="-128"/>
            </a:endParaRPr>
          </a:p>
        </p:txBody>
      </p:sp>
      <p:sp>
        <p:nvSpPr>
          <p:cNvPr id="3" name="Slide Number Placeholder 2"/>
          <p:cNvSpPr>
            <a:spLocks noGrp="1"/>
          </p:cNvSpPr>
          <p:nvPr>
            <p:ph type="sldNum" sz="quarter" idx="12"/>
          </p:nvPr>
        </p:nvSpPr>
        <p:spPr/>
        <p:txBody>
          <a:bodyPr/>
          <a:lstStyle/>
          <a:p>
            <a:fld id="{EC65FA85-C043-4AC1-86AA-2F87DA980531}" type="slidenum">
              <a:rPr lang="en-US" smtClean="0"/>
              <a:pPr/>
              <a:t>1</a:t>
            </a:fld>
            <a:endParaRPr lang="en-US"/>
          </a:p>
        </p:txBody>
      </p:sp>
    </p:spTree>
    <p:extLst>
      <p:ext uri="{BB962C8B-B14F-4D97-AF65-F5344CB8AC3E}">
        <p14:creationId xmlns:p14="http://schemas.microsoft.com/office/powerpoint/2010/main" xmlns="" val="27733731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l-GR" dirty="0" smtClean="0">
                <a:ea typeface="ＭＳ Ｐゴシック" charset="-128"/>
              </a:rPr>
              <a:t>Ο πίνακας με μετρητές</a:t>
            </a:r>
            <a:endParaRPr lang="en-US" dirty="0" smtClean="0">
              <a:ea typeface="ＭＳ Ｐゴシック" charset="-128"/>
            </a:endParaRPr>
          </a:p>
        </p:txBody>
      </p:sp>
      <p:sp>
        <p:nvSpPr>
          <p:cNvPr id="3076" name="Rectangle 3"/>
          <p:cNvSpPr>
            <a:spLocks noGrp="1" noChangeArrowheads="1"/>
          </p:cNvSpPr>
          <p:nvPr>
            <p:ph type="body" idx="1"/>
          </p:nvPr>
        </p:nvSpPr>
        <p:spPr>
          <a:xfrm>
            <a:off x="457200" y="5181600"/>
            <a:ext cx="8001000" cy="838200"/>
          </a:xfrm>
        </p:spPr>
        <p:txBody>
          <a:bodyPr/>
          <a:lstStyle/>
          <a:p>
            <a:pPr lvl="1" eaLnBrk="1" hangingPunct="1">
              <a:buNone/>
            </a:pPr>
            <a:r>
              <a:rPr lang="el-GR" dirty="0" smtClean="0">
                <a:ea typeface="ＭＳ Ｐゴシック" charset="-128"/>
              </a:rPr>
              <a:t>Κάθε έγγραφο είναι ένα </a:t>
            </a:r>
            <a:r>
              <a:rPr lang="el-GR" dirty="0" smtClean="0">
                <a:solidFill>
                  <a:schemeClr val="accent6">
                    <a:lumMod val="50000"/>
                  </a:schemeClr>
                </a:solidFill>
                <a:ea typeface="ＭＳ Ｐゴシック" charset="-128"/>
              </a:rPr>
              <a:t>διάνυσμα μετρητών </a:t>
            </a:r>
            <a:r>
              <a:rPr lang="el-GR" dirty="0" smtClean="0">
                <a:ea typeface="ＭＳ Ｐゴシック" charset="-128"/>
              </a:rPr>
              <a:t>(συχνότητα εμφάνισης του όρου στο έγγραφο) στο </a:t>
            </a:r>
            <a:r>
              <a:rPr lang="en-US" dirty="0" smtClean="0">
                <a:latin typeface="Lucida Sans Unicode" charset="0"/>
                <a:ea typeface="ＭＳ Ｐゴシック" charset="-128"/>
              </a:rPr>
              <a:t>ℕ</a:t>
            </a:r>
            <a:r>
              <a:rPr lang="el-GR" baseline="30000" dirty="0" smtClean="0">
                <a:ea typeface="ＭＳ Ｐゴシック" charset="-128"/>
              </a:rPr>
              <a:t>|</a:t>
            </a:r>
            <a:r>
              <a:rPr lang="en-US" baseline="30000" dirty="0" smtClean="0">
                <a:ea typeface="ＭＳ Ｐゴシック" charset="-128"/>
              </a:rPr>
              <a:t>v</a:t>
            </a:r>
            <a:r>
              <a:rPr lang="el-GR" baseline="30000" dirty="0" smtClean="0">
                <a:ea typeface="ＭＳ Ｐゴシック" charset="-128"/>
              </a:rPr>
              <a:t>|</a:t>
            </a:r>
            <a:r>
              <a:rPr lang="en-US" dirty="0" smtClean="0">
                <a:ea typeface="ＭＳ Ｐゴシック" charset="-128"/>
              </a:rPr>
              <a:t>: </a:t>
            </a:r>
            <a:r>
              <a:rPr lang="el-GR" dirty="0" smtClean="0">
                <a:ea typeface="ＭＳ Ｐゴシック" charset="-128"/>
              </a:rPr>
              <a:t>μια στήλη παρακάτω</a:t>
            </a:r>
            <a:endParaRPr lang="en-US" dirty="0" smtClean="0">
              <a:ea typeface="ＭＳ Ｐゴシック" charset="-128"/>
            </a:endParaRPr>
          </a:p>
        </p:txBody>
      </p:sp>
      <p:graphicFrame>
        <p:nvGraphicFramePr>
          <p:cNvPr id="3074" name="Object 2"/>
          <p:cNvGraphicFramePr>
            <a:graphicFrameLocks noChangeAspect="1"/>
          </p:cNvGraphicFramePr>
          <p:nvPr/>
        </p:nvGraphicFramePr>
        <p:xfrm>
          <a:off x="211137" y="1905000"/>
          <a:ext cx="8932863" cy="2711450"/>
        </p:xfrm>
        <a:graphic>
          <a:graphicData uri="http://schemas.openxmlformats.org/presentationml/2006/ole">
            <p:oleObj spid="_x0000_s113703" name="Worksheet" r:id="rId3" imgW="9791700" imgH="2926080" progId="Excel.Sheet.8">
              <p:embed/>
            </p:oleObj>
          </a:graphicData>
        </a:graphic>
      </p:graphicFrame>
      <p:sp>
        <p:nvSpPr>
          <p:cNvPr id="3077" name="Rectangle 4"/>
          <p:cNvSpPr>
            <a:spLocks noChangeArrowheads="1"/>
          </p:cNvSpPr>
          <p:nvPr/>
        </p:nvSpPr>
        <p:spPr bwMode="auto">
          <a:xfrm>
            <a:off x="3505200" y="1905000"/>
            <a:ext cx="1371600" cy="2667000"/>
          </a:xfrm>
          <a:prstGeom prst="rect">
            <a:avLst/>
          </a:prstGeom>
          <a:noFill/>
          <a:ln w="9525">
            <a:solidFill>
              <a:srgbClr val="FF0000"/>
            </a:solidFill>
            <a:miter lim="800000"/>
            <a:headEnd/>
            <a:tailEnd/>
          </a:ln>
        </p:spPr>
        <p:txBody>
          <a:bodyPr wrap="none" anchor="ctr"/>
          <a:lstStyle/>
          <a:p>
            <a:endParaRPr lang="el-GR"/>
          </a:p>
        </p:txBody>
      </p:sp>
      <p:sp>
        <p:nvSpPr>
          <p:cNvPr id="307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6.2</a:t>
            </a:r>
          </a:p>
        </p:txBody>
      </p:sp>
      <p:sp>
        <p:nvSpPr>
          <p:cNvPr id="2" name="Slide Number Placeholder 1"/>
          <p:cNvSpPr>
            <a:spLocks noGrp="1"/>
          </p:cNvSpPr>
          <p:nvPr>
            <p:ph type="sldNum" sz="quarter" idx="12"/>
          </p:nvPr>
        </p:nvSpPr>
        <p:spPr/>
        <p:txBody>
          <a:bodyPr/>
          <a:lstStyle/>
          <a:p>
            <a:fld id="{0ED9190B-40F4-4D14-B8A7-A8F5BA31F2B1}" type="slidenum">
              <a:rPr lang="en-US" smtClean="0"/>
              <a:pPr/>
              <a:t>10</a:t>
            </a:fld>
            <a:endParaRPr lang="en-US"/>
          </a:p>
        </p:txBody>
      </p:sp>
    </p:spTree>
    <p:extLst>
      <p:ext uri="{BB962C8B-B14F-4D97-AF65-F5344CB8AC3E}">
        <p14:creationId xmlns:p14="http://schemas.microsoft.com/office/powerpoint/2010/main" xmlns="" val="390511164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Backlinks Factors (I</a:t>
            </a:r>
            <a:r>
              <a:rPr lang="en-US" dirty="0">
                <a:solidFill>
                  <a:schemeClr val="accent6">
                    <a:lumMod val="75000"/>
                  </a:schemeClr>
                </a:solidFill>
                <a:ea typeface="ＭＳ Ｐゴシック" charset="-128"/>
              </a:rPr>
              <a:t>V</a:t>
            </a:r>
            <a:r>
              <a:rPr lang="en-US" dirty="0" smtClean="0">
                <a:solidFill>
                  <a:schemeClr val="accent6">
                    <a:lumMod val="75000"/>
                  </a:schemeClr>
                </a:solidFill>
                <a:ea typeface="ＭＳ Ｐゴシック" charset="-128"/>
              </a:rPr>
              <a:t>)</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100</a:t>
            </a:fld>
            <a:endParaRPr lang="en-US" smtClean="0"/>
          </a:p>
        </p:txBody>
      </p:sp>
      <p:sp>
        <p:nvSpPr>
          <p:cNvPr id="15" name="TextBox 14"/>
          <p:cNvSpPr txBox="1"/>
          <p:nvPr/>
        </p:nvSpPr>
        <p:spPr>
          <a:xfrm>
            <a:off x="533400" y="1447800"/>
            <a:ext cx="8001000" cy="5016758"/>
          </a:xfrm>
          <a:prstGeom prst="rect">
            <a:avLst/>
          </a:prstGeom>
          <a:noFill/>
        </p:spPr>
        <p:txBody>
          <a:bodyPr wrap="square" rtlCol="0">
            <a:spAutoFit/>
          </a:bodyPr>
          <a:lstStyle/>
          <a:p>
            <a:pPr marL="457200" indent="-457200">
              <a:buFont typeface="+mj-lt"/>
              <a:buAutoNum type="arabicPeriod" startAt="25"/>
            </a:pPr>
            <a:r>
              <a:rPr lang="en-US" sz="2000" dirty="0" smtClean="0">
                <a:latin typeface="+mn-lt"/>
              </a:rPr>
              <a:t>Linking </a:t>
            </a:r>
            <a:r>
              <a:rPr lang="en-US" sz="2000" dirty="0">
                <a:latin typeface="+mn-lt"/>
              </a:rPr>
              <a:t>Domain </a:t>
            </a:r>
            <a:r>
              <a:rPr lang="en-US" sz="2000" i="1" dirty="0">
                <a:solidFill>
                  <a:schemeClr val="accent6">
                    <a:lumMod val="50000"/>
                  </a:schemeClr>
                </a:solidFill>
                <a:latin typeface="+mn-lt"/>
              </a:rPr>
              <a:t>Relevancy:</a:t>
            </a:r>
            <a:r>
              <a:rPr lang="en-US" sz="2000" dirty="0">
                <a:latin typeface="+mn-lt"/>
              </a:rPr>
              <a:t> </a:t>
            </a:r>
          </a:p>
          <a:p>
            <a:pPr marL="457200" indent="-457200">
              <a:buFont typeface="+mj-lt"/>
              <a:buAutoNum type="arabicPeriod" startAt="25"/>
            </a:pPr>
            <a:r>
              <a:rPr lang="en-US" sz="2000" dirty="0" smtClean="0">
                <a:latin typeface="+mn-lt"/>
              </a:rPr>
              <a:t>Page </a:t>
            </a:r>
            <a:r>
              <a:rPr lang="en-US" sz="2000" dirty="0">
                <a:latin typeface="+mn-lt"/>
              </a:rPr>
              <a:t>Level Relevancy:  </a:t>
            </a:r>
            <a:r>
              <a:rPr lang="en-US" sz="2000" dirty="0" smtClean="0">
                <a:latin typeface="+mn-lt"/>
              </a:rPr>
              <a:t>link </a:t>
            </a:r>
            <a:r>
              <a:rPr lang="en-US" sz="2000" dirty="0">
                <a:latin typeface="+mn-lt"/>
              </a:rPr>
              <a:t>from a page </a:t>
            </a:r>
            <a:r>
              <a:rPr lang="en-US" sz="2000" dirty="0" smtClean="0">
                <a:latin typeface="+mn-lt"/>
              </a:rPr>
              <a:t>closely </a:t>
            </a:r>
            <a:r>
              <a:rPr lang="en-US" sz="2000" dirty="0">
                <a:latin typeface="+mn-lt"/>
              </a:rPr>
              <a:t>tied to </a:t>
            </a:r>
            <a:r>
              <a:rPr lang="en-US" sz="2000" dirty="0" smtClean="0">
                <a:latin typeface="+mn-lt"/>
              </a:rPr>
              <a:t>page </a:t>
            </a:r>
            <a:r>
              <a:rPr lang="en-US" sz="2000" dirty="0">
                <a:latin typeface="+mn-lt"/>
              </a:rPr>
              <a:t>content </a:t>
            </a:r>
            <a:r>
              <a:rPr lang="en-US" sz="2000" dirty="0" smtClean="0">
                <a:latin typeface="+mn-lt"/>
              </a:rPr>
              <a:t>more </a:t>
            </a:r>
            <a:r>
              <a:rPr lang="en-US" sz="2000" dirty="0">
                <a:latin typeface="+mn-lt"/>
              </a:rPr>
              <a:t>powerful than a link from an unrelated page</a:t>
            </a:r>
            <a:r>
              <a:rPr lang="en-US" sz="2000" dirty="0" smtClean="0">
                <a:latin typeface="+mn-lt"/>
              </a:rPr>
              <a:t>.</a:t>
            </a:r>
          </a:p>
          <a:p>
            <a:pPr marL="457200" indent="-457200">
              <a:buFont typeface="+mj-lt"/>
              <a:buAutoNum type="arabicPeriod" startAt="25"/>
            </a:pPr>
            <a:endParaRPr lang="en-US" sz="2000" dirty="0">
              <a:latin typeface="+mn-lt"/>
            </a:endParaRPr>
          </a:p>
          <a:p>
            <a:pPr marL="457200" indent="-457200">
              <a:buFont typeface="+mj-lt"/>
              <a:buAutoNum type="arabicPeriod" startAt="25"/>
            </a:pPr>
            <a:r>
              <a:rPr lang="en-US" sz="2000" i="1" dirty="0" smtClean="0">
                <a:solidFill>
                  <a:schemeClr val="accent6">
                    <a:lumMod val="50000"/>
                  </a:schemeClr>
                </a:solidFill>
                <a:latin typeface="+mn-lt"/>
              </a:rPr>
              <a:t>Text </a:t>
            </a:r>
            <a:r>
              <a:rPr lang="en-US" sz="2000" i="1" dirty="0">
                <a:solidFill>
                  <a:schemeClr val="accent6">
                    <a:lumMod val="50000"/>
                  </a:schemeClr>
                </a:solidFill>
                <a:latin typeface="+mn-lt"/>
              </a:rPr>
              <a:t>Around Link Sentiment</a:t>
            </a:r>
            <a:r>
              <a:rPr lang="en-US" sz="2000" dirty="0">
                <a:latin typeface="+mn-lt"/>
              </a:rPr>
              <a:t>:  whether or not a link to your site is a recommendation or part of a negative review. Links with positive sentiments </a:t>
            </a:r>
            <a:r>
              <a:rPr lang="en-US" sz="2000" dirty="0" smtClean="0">
                <a:latin typeface="+mn-lt"/>
              </a:rPr>
              <a:t>likely </a:t>
            </a:r>
            <a:r>
              <a:rPr lang="en-US" sz="2000" dirty="0">
                <a:latin typeface="+mn-lt"/>
              </a:rPr>
              <a:t>carry more weight</a:t>
            </a:r>
            <a:r>
              <a:rPr lang="en-US" sz="2000" dirty="0" smtClean="0">
                <a:latin typeface="+mn-lt"/>
              </a:rPr>
              <a:t>.</a:t>
            </a:r>
          </a:p>
          <a:p>
            <a:pPr marL="457200" indent="-457200">
              <a:buFont typeface="+mj-lt"/>
              <a:buAutoNum type="arabicPeriod" startAt="25"/>
            </a:pPr>
            <a:endParaRPr lang="en-US" sz="2000" dirty="0">
              <a:latin typeface="+mn-lt"/>
            </a:endParaRPr>
          </a:p>
          <a:p>
            <a:pPr marL="457200" indent="-457200">
              <a:buFont typeface="+mj-lt"/>
              <a:buAutoNum type="arabicPeriod" startAt="25"/>
            </a:pPr>
            <a:r>
              <a:rPr lang="en-US" sz="2000" dirty="0" smtClean="0">
                <a:latin typeface="+mn-lt"/>
              </a:rPr>
              <a:t>Keyword </a:t>
            </a:r>
            <a:r>
              <a:rPr lang="en-US" sz="2000" dirty="0">
                <a:latin typeface="+mn-lt"/>
              </a:rPr>
              <a:t>in </a:t>
            </a:r>
            <a:r>
              <a:rPr lang="en-US" sz="2000" dirty="0" smtClean="0">
                <a:latin typeface="+mn-lt"/>
              </a:rPr>
              <a:t>Title</a:t>
            </a:r>
            <a:endParaRPr lang="en-US" sz="2000" dirty="0">
              <a:latin typeface="+mn-lt"/>
            </a:endParaRPr>
          </a:p>
          <a:p>
            <a:pPr marL="457200" indent="-457200">
              <a:buFont typeface="+mj-lt"/>
              <a:buAutoNum type="arabicPeriod" startAt="25"/>
            </a:pPr>
            <a:r>
              <a:rPr lang="en-US" sz="2000" dirty="0" smtClean="0">
                <a:latin typeface="+mn-lt"/>
              </a:rPr>
              <a:t>Positive </a:t>
            </a:r>
            <a:r>
              <a:rPr lang="en-US" sz="2000" dirty="0">
                <a:latin typeface="+mn-lt"/>
              </a:rPr>
              <a:t>Link </a:t>
            </a:r>
            <a:r>
              <a:rPr lang="en-US" sz="2000" dirty="0" smtClean="0">
                <a:latin typeface="+mn-lt"/>
              </a:rPr>
              <a:t>Velocity</a:t>
            </a:r>
          </a:p>
          <a:p>
            <a:pPr marL="457200" indent="-457200">
              <a:buFont typeface="+mj-lt"/>
              <a:buAutoNum type="arabicPeriod" startAt="25"/>
            </a:pPr>
            <a:r>
              <a:rPr lang="en-US" sz="2000" dirty="0" smtClean="0">
                <a:latin typeface="+mn-lt"/>
              </a:rPr>
              <a:t>Negative </a:t>
            </a:r>
            <a:r>
              <a:rPr lang="en-US" sz="2000" dirty="0">
                <a:latin typeface="+mn-lt"/>
              </a:rPr>
              <a:t>Link </a:t>
            </a:r>
            <a:r>
              <a:rPr lang="en-US" sz="2000" dirty="0" smtClean="0">
                <a:latin typeface="+mn-lt"/>
              </a:rPr>
              <a:t>Velocity</a:t>
            </a:r>
          </a:p>
          <a:p>
            <a:pPr marL="457200" indent="-457200">
              <a:buFont typeface="+mj-lt"/>
              <a:buAutoNum type="arabicPeriod" startAt="25"/>
            </a:pPr>
            <a:endParaRPr lang="en-US" sz="2000" dirty="0">
              <a:latin typeface="+mn-lt"/>
            </a:endParaRPr>
          </a:p>
          <a:p>
            <a:pPr marL="457200" indent="-457200">
              <a:buFont typeface="+mj-lt"/>
              <a:buAutoNum type="arabicPeriod" startAt="25"/>
            </a:pPr>
            <a:r>
              <a:rPr lang="en-US" sz="2000" dirty="0" smtClean="0">
                <a:latin typeface="+mn-lt"/>
              </a:rPr>
              <a:t>Links </a:t>
            </a:r>
            <a:r>
              <a:rPr lang="en-US" sz="2000" dirty="0">
                <a:latin typeface="+mn-lt"/>
              </a:rPr>
              <a:t>from “Hub” Pages: </a:t>
            </a:r>
            <a:r>
              <a:rPr lang="en-US" sz="2000" dirty="0" smtClean="0">
                <a:latin typeface="+mn-lt"/>
              </a:rPr>
              <a:t>getting </a:t>
            </a:r>
            <a:r>
              <a:rPr lang="en-US" sz="2000" dirty="0">
                <a:latin typeface="+mn-lt"/>
              </a:rPr>
              <a:t>links from pages that are considered top resources (or hubs) on a certain topic are given special treatment.</a:t>
            </a:r>
          </a:p>
          <a:p>
            <a:pPr marL="457200" indent="-457200">
              <a:buFont typeface="+mj-lt"/>
              <a:buAutoNum type="arabicPeriod" startAt="25"/>
            </a:pPr>
            <a:r>
              <a:rPr lang="en-US" sz="2000" dirty="0" smtClean="0">
                <a:latin typeface="+mn-lt"/>
              </a:rPr>
              <a:t>Link </a:t>
            </a:r>
            <a:r>
              <a:rPr lang="en-US" sz="2000" dirty="0">
                <a:latin typeface="+mn-lt"/>
              </a:rPr>
              <a:t>from Authority Sites: A link from a site considered an “authority site” likely </a:t>
            </a:r>
            <a:r>
              <a:rPr lang="en-US" sz="2000" dirty="0" smtClean="0">
                <a:latin typeface="+mn-lt"/>
              </a:rPr>
              <a:t>more important than </a:t>
            </a:r>
            <a:r>
              <a:rPr lang="en-US" sz="2000" dirty="0">
                <a:latin typeface="+mn-lt"/>
              </a:rPr>
              <a:t>a link from a small, </a:t>
            </a:r>
            <a:r>
              <a:rPr lang="en-US" sz="2000" dirty="0" err="1">
                <a:latin typeface="+mn-lt"/>
              </a:rPr>
              <a:t>microniche</a:t>
            </a:r>
            <a:r>
              <a:rPr lang="en-US" sz="2000" dirty="0">
                <a:latin typeface="+mn-lt"/>
              </a:rPr>
              <a:t> site</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121656105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Backlinks Factors (I</a:t>
            </a:r>
            <a:r>
              <a:rPr lang="en-US" dirty="0">
                <a:solidFill>
                  <a:schemeClr val="accent6">
                    <a:lumMod val="75000"/>
                  </a:schemeClr>
                </a:solidFill>
                <a:ea typeface="ＭＳ Ｐゴシック" charset="-128"/>
              </a:rPr>
              <a:t>V</a:t>
            </a:r>
            <a:r>
              <a:rPr lang="en-US" dirty="0" smtClean="0">
                <a:solidFill>
                  <a:schemeClr val="accent6">
                    <a:lumMod val="75000"/>
                  </a:schemeClr>
                </a:solidFill>
                <a:ea typeface="ＭＳ Ｐゴシック" charset="-128"/>
              </a:rPr>
              <a:t>)</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101</a:t>
            </a:fld>
            <a:endParaRPr lang="en-US" smtClean="0"/>
          </a:p>
        </p:txBody>
      </p:sp>
      <p:sp>
        <p:nvSpPr>
          <p:cNvPr id="15" name="TextBox 14"/>
          <p:cNvSpPr txBox="1"/>
          <p:nvPr/>
        </p:nvSpPr>
        <p:spPr>
          <a:xfrm>
            <a:off x="228600" y="1905000"/>
            <a:ext cx="8686800" cy="3785652"/>
          </a:xfrm>
          <a:prstGeom prst="rect">
            <a:avLst/>
          </a:prstGeom>
          <a:noFill/>
        </p:spPr>
        <p:txBody>
          <a:bodyPr wrap="square" rtlCol="0">
            <a:spAutoFit/>
          </a:bodyPr>
          <a:lstStyle/>
          <a:p>
            <a:pPr marL="457200" indent="-457200">
              <a:buFont typeface="+mj-lt"/>
              <a:buAutoNum type="arabicPeriod" startAt="33"/>
            </a:pPr>
            <a:r>
              <a:rPr lang="en-US" sz="2000" dirty="0" smtClean="0">
                <a:latin typeface="+mn-lt"/>
              </a:rPr>
              <a:t>Linked </a:t>
            </a:r>
            <a:r>
              <a:rPr lang="en-US" sz="2000" dirty="0">
                <a:latin typeface="+mn-lt"/>
              </a:rPr>
              <a:t>to </a:t>
            </a:r>
            <a:r>
              <a:rPr lang="en-US" sz="2000" dirty="0" smtClean="0">
                <a:latin typeface="+mn-lt"/>
              </a:rPr>
              <a:t>as </a:t>
            </a:r>
            <a:r>
              <a:rPr lang="en-US" sz="2000" dirty="0" smtClean="0">
                <a:solidFill>
                  <a:schemeClr val="accent6">
                    <a:lumMod val="50000"/>
                  </a:schemeClr>
                </a:solidFill>
                <a:latin typeface="+mn-lt"/>
              </a:rPr>
              <a:t>Wikipedia</a:t>
            </a:r>
            <a:r>
              <a:rPr lang="en-US" sz="2000" dirty="0" smtClean="0">
                <a:latin typeface="+mn-lt"/>
              </a:rPr>
              <a:t> </a:t>
            </a:r>
            <a:r>
              <a:rPr lang="en-US" sz="2000" dirty="0">
                <a:latin typeface="+mn-lt"/>
              </a:rPr>
              <a:t>Source: Although the links are </a:t>
            </a:r>
            <a:r>
              <a:rPr lang="en-US" sz="2000" dirty="0" err="1">
                <a:latin typeface="+mn-lt"/>
              </a:rPr>
              <a:t>nofollow</a:t>
            </a:r>
            <a:r>
              <a:rPr lang="en-US" sz="2000" dirty="0">
                <a:latin typeface="+mn-lt"/>
              </a:rPr>
              <a:t>, </a:t>
            </a:r>
            <a:r>
              <a:rPr lang="en-US" sz="2000" dirty="0" smtClean="0">
                <a:latin typeface="+mn-lt"/>
              </a:rPr>
              <a:t>getting </a:t>
            </a:r>
            <a:r>
              <a:rPr lang="en-US" sz="2000" dirty="0">
                <a:latin typeface="+mn-lt"/>
              </a:rPr>
              <a:t>a link from Wikipedia </a:t>
            </a:r>
            <a:r>
              <a:rPr lang="en-US" sz="2000" dirty="0" smtClean="0">
                <a:latin typeface="+mn-lt"/>
              </a:rPr>
              <a:t>may give  </a:t>
            </a:r>
            <a:r>
              <a:rPr lang="en-US" sz="2000" dirty="0">
                <a:latin typeface="+mn-lt"/>
              </a:rPr>
              <a:t>a little added trust and </a:t>
            </a:r>
            <a:r>
              <a:rPr lang="en-US" sz="2000" dirty="0" smtClean="0">
                <a:latin typeface="+mn-lt"/>
              </a:rPr>
              <a:t>authority</a:t>
            </a:r>
            <a:endParaRPr lang="en-US" sz="2000" dirty="0">
              <a:latin typeface="+mn-lt"/>
            </a:endParaRPr>
          </a:p>
          <a:p>
            <a:pPr marL="457200" indent="-457200">
              <a:buFont typeface="+mj-lt"/>
              <a:buAutoNum type="arabicPeriod" startAt="33"/>
            </a:pPr>
            <a:r>
              <a:rPr lang="en-US" sz="2000" dirty="0" smtClean="0">
                <a:latin typeface="+mn-lt"/>
              </a:rPr>
              <a:t>Co-Occurrences</a:t>
            </a:r>
            <a:r>
              <a:rPr lang="en-US" sz="2000" dirty="0">
                <a:latin typeface="+mn-lt"/>
              </a:rPr>
              <a:t>: The words that tend to appear around your </a:t>
            </a:r>
            <a:r>
              <a:rPr lang="en-US" sz="2000" dirty="0" err="1" smtClean="0">
                <a:latin typeface="+mn-lt"/>
              </a:rPr>
              <a:t>backlinks</a:t>
            </a:r>
            <a:endParaRPr lang="en-US" sz="2000" dirty="0" smtClean="0">
              <a:latin typeface="+mn-lt"/>
            </a:endParaRPr>
          </a:p>
          <a:p>
            <a:pPr marL="457200" indent="-457200">
              <a:buFont typeface="+mj-lt"/>
              <a:buAutoNum type="arabicPeriod" startAt="33"/>
            </a:pPr>
            <a:r>
              <a:rPr lang="en-US" sz="2000" dirty="0" smtClean="0">
                <a:latin typeface="+mn-lt"/>
              </a:rPr>
              <a:t>Backlink </a:t>
            </a:r>
            <a:r>
              <a:rPr lang="en-US" sz="2000" dirty="0">
                <a:latin typeface="+mn-lt"/>
              </a:rPr>
              <a:t>Age: </a:t>
            </a:r>
            <a:r>
              <a:rPr lang="en-US" sz="2000" dirty="0" smtClean="0">
                <a:latin typeface="+mn-lt"/>
              </a:rPr>
              <a:t>older </a:t>
            </a:r>
            <a:r>
              <a:rPr lang="en-US" sz="2000" dirty="0">
                <a:latin typeface="+mn-lt"/>
              </a:rPr>
              <a:t>links have more ranking power than newly minted backlinks.</a:t>
            </a:r>
          </a:p>
          <a:p>
            <a:pPr marL="457200" indent="-457200">
              <a:buFont typeface="+mj-lt"/>
              <a:buAutoNum type="arabicPeriod" startAt="33"/>
            </a:pPr>
            <a:r>
              <a:rPr lang="en-US" sz="2000" dirty="0" smtClean="0">
                <a:latin typeface="+mn-lt"/>
              </a:rPr>
              <a:t>Links </a:t>
            </a:r>
            <a:r>
              <a:rPr lang="en-US" sz="2000" dirty="0">
                <a:latin typeface="+mn-lt"/>
              </a:rPr>
              <a:t>from Real Sites vs. </a:t>
            </a:r>
            <a:r>
              <a:rPr lang="en-US" sz="2000" dirty="0" err="1">
                <a:latin typeface="+mn-lt"/>
              </a:rPr>
              <a:t>Splogs</a:t>
            </a:r>
            <a:r>
              <a:rPr lang="en-US" sz="2000" dirty="0">
                <a:latin typeface="+mn-lt"/>
              </a:rPr>
              <a:t>: </a:t>
            </a:r>
            <a:r>
              <a:rPr lang="en-US" sz="2000" dirty="0" smtClean="0">
                <a:latin typeface="+mn-lt"/>
              </a:rPr>
              <a:t> </a:t>
            </a:r>
            <a:r>
              <a:rPr lang="en-US" sz="2000" dirty="0">
                <a:latin typeface="+mn-lt"/>
              </a:rPr>
              <a:t>probably </a:t>
            </a:r>
            <a:r>
              <a:rPr lang="en-US" sz="2000" dirty="0" smtClean="0">
                <a:latin typeface="+mn-lt"/>
              </a:rPr>
              <a:t>more </a:t>
            </a:r>
            <a:r>
              <a:rPr lang="en-US" sz="2000" dirty="0">
                <a:latin typeface="+mn-lt"/>
              </a:rPr>
              <a:t>weight to links </a:t>
            </a:r>
            <a:r>
              <a:rPr lang="en-US" sz="2000" dirty="0" smtClean="0">
                <a:latin typeface="+mn-lt"/>
              </a:rPr>
              <a:t>from </a:t>
            </a:r>
            <a:r>
              <a:rPr lang="en-US" sz="2000" dirty="0">
                <a:latin typeface="+mn-lt"/>
              </a:rPr>
              <a:t>“real sites” than from fake blogs. </a:t>
            </a:r>
          </a:p>
          <a:p>
            <a:pPr marL="457200" indent="-457200">
              <a:buFont typeface="+mj-lt"/>
              <a:buAutoNum type="arabicPeriod" startAt="33"/>
            </a:pPr>
            <a:r>
              <a:rPr lang="en-US" sz="2000" dirty="0" smtClean="0">
                <a:latin typeface="+mn-lt"/>
              </a:rPr>
              <a:t>Natural </a:t>
            </a:r>
            <a:r>
              <a:rPr lang="en-US" sz="2000" dirty="0">
                <a:latin typeface="+mn-lt"/>
              </a:rPr>
              <a:t>Link Profile: A site with a “natural” link profile is going to rank highly and be more durable to updates.</a:t>
            </a:r>
          </a:p>
          <a:p>
            <a:pPr marL="457200" indent="-457200">
              <a:buFont typeface="+mj-lt"/>
              <a:buAutoNum type="arabicPeriod" startAt="33"/>
            </a:pPr>
            <a:r>
              <a:rPr lang="en-US" sz="2000" dirty="0" smtClean="0">
                <a:latin typeface="+mn-lt"/>
              </a:rPr>
              <a:t>Reciprocal </a:t>
            </a:r>
            <a:r>
              <a:rPr lang="en-US" sz="2000" dirty="0">
                <a:latin typeface="+mn-lt"/>
              </a:rPr>
              <a:t>Links: </a:t>
            </a:r>
            <a:r>
              <a:rPr lang="en-US" sz="2000" u="sng" dirty="0" smtClean="0">
                <a:latin typeface="+mn-lt"/>
              </a:rPr>
              <a:t> </a:t>
            </a:r>
            <a:r>
              <a:rPr lang="en-US" sz="2000" dirty="0" smtClean="0">
                <a:latin typeface="+mn-lt"/>
              </a:rPr>
              <a:t>“</a:t>
            </a:r>
            <a:r>
              <a:rPr lang="en-US" sz="2000" dirty="0">
                <a:latin typeface="+mn-lt"/>
              </a:rPr>
              <a:t>Excessive link exchanging” as a link scheme to avoid.</a:t>
            </a:r>
          </a:p>
          <a:p>
            <a:pPr marL="457200" indent="-457200">
              <a:buFont typeface="+mj-lt"/>
              <a:buAutoNum type="arabicPeriod" startAt="33"/>
            </a:pPr>
            <a:r>
              <a:rPr lang="en-US" sz="2000" dirty="0" smtClean="0">
                <a:latin typeface="+mn-lt"/>
              </a:rPr>
              <a:t>User </a:t>
            </a:r>
            <a:r>
              <a:rPr lang="en-US" sz="2000" dirty="0">
                <a:latin typeface="+mn-lt"/>
              </a:rPr>
              <a:t>Generated Content Links: Google is able to identify links generated from UGC vs. the actual site owner. </a:t>
            </a:r>
          </a:p>
        </p:txBody>
      </p:sp>
    </p:spTree>
    <p:extLst>
      <p:ext uri="{BB962C8B-B14F-4D97-AF65-F5344CB8AC3E}">
        <p14:creationId xmlns:p14="http://schemas.microsoft.com/office/powerpoint/2010/main" xmlns="" val="134318880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Backlinks Factors (I</a:t>
            </a:r>
            <a:r>
              <a:rPr lang="en-US" dirty="0">
                <a:solidFill>
                  <a:schemeClr val="accent6">
                    <a:lumMod val="75000"/>
                  </a:schemeClr>
                </a:solidFill>
                <a:ea typeface="ＭＳ Ｐゴシック" charset="-128"/>
              </a:rPr>
              <a:t>V</a:t>
            </a:r>
            <a:r>
              <a:rPr lang="en-US" dirty="0" smtClean="0">
                <a:solidFill>
                  <a:schemeClr val="accent6">
                    <a:lumMod val="75000"/>
                  </a:schemeClr>
                </a:solidFill>
                <a:ea typeface="ＭＳ Ｐゴシック" charset="-128"/>
              </a:rPr>
              <a:t>)</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102</a:t>
            </a:fld>
            <a:endParaRPr lang="en-US" smtClean="0"/>
          </a:p>
        </p:txBody>
      </p:sp>
      <p:sp>
        <p:nvSpPr>
          <p:cNvPr id="15" name="TextBox 14"/>
          <p:cNvSpPr txBox="1"/>
          <p:nvPr/>
        </p:nvSpPr>
        <p:spPr>
          <a:xfrm>
            <a:off x="152400" y="1828800"/>
            <a:ext cx="8686800" cy="4462760"/>
          </a:xfrm>
          <a:prstGeom prst="rect">
            <a:avLst/>
          </a:prstGeom>
          <a:noFill/>
        </p:spPr>
        <p:txBody>
          <a:bodyPr wrap="square" rtlCol="0">
            <a:spAutoFit/>
          </a:bodyPr>
          <a:lstStyle/>
          <a:p>
            <a:pPr marL="457200" indent="-457200">
              <a:buFont typeface="+mj-lt"/>
              <a:buAutoNum type="arabicPeriod" startAt="40"/>
            </a:pPr>
            <a:r>
              <a:rPr lang="en-US" sz="2000" dirty="0" smtClean="0">
                <a:latin typeface="+mn-lt"/>
              </a:rPr>
              <a:t>Links </a:t>
            </a:r>
            <a:r>
              <a:rPr lang="en-US" sz="2000" dirty="0">
                <a:latin typeface="+mn-lt"/>
              </a:rPr>
              <a:t>from 301: Links from 301 redirects may lose </a:t>
            </a:r>
            <a:r>
              <a:rPr lang="en-US" sz="2000" dirty="0" smtClean="0">
                <a:latin typeface="+mn-lt"/>
              </a:rPr>
              <a:t>compared </a:t>
            </a:r>
            <a:r>
              <a:rPr lang="en-US" sz="2000" dirty="0">
                <a:latin typeface="+mn-lt"/>
              </a:rPr>
              <a:t>to a direct link. </a:t>
            </a:r>
          </a:p>
          <a:p>
            <a:pPr marL="457200" indent="-457200">
              <a:buFont typeface="+mj-lt"/>
              <a:buAutoNum type="arabicPeriod" startAt="40"/>
            </a:pPr>
            <a:r>
              <a:rPr lang="en-US" sz="2000" dirty="0" smtClean="0">
                <a:latin typeface="+mn-lt"/>
              </a:rPr>
              <a:t>Schema.org </a:t>
            </a:r>
            <a:r>
              <a:rPr lang="en-US" sz="2000" dirty="0" err="1">
                <a:latin typeface="+mn-lt"/>
              </a:rPr>
              <a:t>Microformats</a:t>
            </a:r>
            <a:r>
              <a:rPr lang="en-US" sz="2000" dirty="0">
                <a:latin typeface="+mn-lt"/>
              </a:rPr>
              <a:t>: Pages that support </a:t>
            </a:r>
            <a:r>
              <a:rPr lang="en-US" sz="2000" dirty="0" err="1">
                <a:latin typeface="+mn-lt"/>
              </a:rPr>
              <a:t>microformats</a:t>
            </a:r>
            <a:r>
              <a:rPr lang="en-US" sz="2000" dirty="0">
                <a:latin typeface="+mn-lt"/>
              </a:rPr>
              <a:t> may rank above pages without it. </a:t>
            </a:r>
          </a:p>
          <a:p>
            <a:pPr marL="457200" indent="-457200">
              <a:buFont typeface="+mj-lt"/>
              <a:buAutoNum type="arabicPeriod" startAt="40"/>
            </a:pPr>
            <a:r>
              <a:rPr lang="en-US" sz="2000" dirty="0" smtClean="0">
                <a:solidFill>
                  <a:schemeClr val="accent6">
                    <a:lumMod val="50000"/>
                  </a:schemeClr>
                </a:solidFill>
                <a:latin typeface="+mn-lt"/>
              </a:rPr>
              <a:t>DMOZ </a:t>
            </a:r>
            <a:r>
              <a:rPr lang="en-US" sz="2000" dirty="0">
                <a:solidFill>
                  <a:schemeClr val="accent6">
                    <a:lumMod val="50000"/>
                  </a:schemeClr>
                </a:solidFill>
                <a:latin typeface="+mn-lt"/>
              </a:rPr>
              <a:t>Listed</a:t>
            </a:r>
            <a:r>
              <a:rPr lang="en-US" sz="2000" dirty="0">
                <a:latin typeface="+mn-lt"/>
              </a:rPr>
              <a:t>: Many believe that Google gives DMOZ listed sites a little extra trust.</a:t>
            </a:r>
          </a:p>
          <a:p>
            <a:pPr marL="457200" indent="-457200">
              <a:buFont typeface="+mj-lt"/>
              <a:buAutoNum type="arabicPeriod" startAt="40"/>
            </a:pPr>
            <a:r>
              <a:rPr lang="en-US" sz="2000" dirty="0" smtClean="0">
                <a:solidFill>
                  <a:schemeClr val="accent6">
                    <a:lumMod val="50000"/>
                  </a:schemeClr>
                </a:solidFill>
                <a:latin typeface="+mn-lt"/>
              </a:rPr>
              <a:t>Yahoo</a:t>
            </a:r>
            <a:r>
              <a:rPr lang="en-US" sz="2000" dirty="0">
                <a:solidFill>
                  <a:schemeClr val="accent6">
                    <a:lumMod val="50000"/>
                  </a:schemeClr>
                </a:solidFill>
                <a:latin typeface="+mn-lt"/>
              </a:rPr>
              <a:t>! Directory Listed</a:t>
            </a:r>
            <a:r>
              <a:rPr lang="en-US" sz="2000" dirty="0" smtClean="0">
                <a:latin typeface="+mn-lt"/>
              </a:rPr>
              <a:t>:</a:t>
            </a:r>
            <a:endParaRPr lang="en-US" sz="2000" dirty="0">
              <a:latin typeface="+mn-lt"/>
            </a:endParaRPr>
          </a:p>
          <a:p>
            <a:pPr marL="457200" indent="-457200">
              <a:buFont typeface="+mj-lt"/>
              <a:buAutoNum type="arabicPeriod" startAt="40"/>
            </a:pPr>
            <a:r>
              <a:rPr lang="en-US" sz="2000" dirty="0" smtClean="0">
                <a:latin typeface="+mn-lt"/>
              </a:rPr>
              <a:t>Number </a:t>
            </a:r>
            <a:r>
              <a:rPr lang="en-US" sz="2000" dirty="0">
                <a:latin typeface="+mn-lt"/>
              </a:rPr>
              <a:t>of Outbound Links on Page: </a:t>
            </a:r>
            <a:endParaRPr lang="en-US" sz="2000" dirty="0" smtClean="0">
              <a:latin typeface="+mn-lt"/>
            </a:endParaRPr>
          </a:p>
          <a:p>
            <a:pPr marL="457200" indent="-457200">
              <a:buFont typeface="+mj-lt"/>
              <a:buAutoNum type="arabicPeriod" startAt="40"/>
            </a:pPr>
            <a:endParaRPr lang="en-US" sz="800" dirty="0">
              <a:latin typeface="+mn-lt"/>
            </a:endParaRPr>
          </a:p>
          <a:p>
            <a:pPr marL="457200" indent="-457200">
              <a:buFont typeface="+mj-lt"/>
              <a:buAutoNum type="arabicPeriod" startAt="40"/>
            </a:pPr>
            <a:r>
              <a:rPr lang="en-US" sz="2000" dirty="0" smtClean="0">
                <a:latin typeface="+mn-lt"/>
              </a:rPr>
              <a:t>Forum </a:t>
            </a:r>
            <a:r>
              <a:rPr lang="en-US" sz="2000" dirty="0">
                <a:latin typeface="+mn-lt"/>
              </a:rPr>
              <a:t>Profile Links: Because of industrial-level spamming, Google may significantly devalue links from forum profiles</a:t>
            </a:r>
            <a:r>
              <a:rPr lang="en-US" sz="2000" dirty="0" smtClean="0">
                <a:latin typeface="+mn-lt"/>
              </a:rPr>
              <a:t>.</a:t>
            </a:r>
          </a:p>
          <a:p>
            <a:pPr marL="457200" indent="-457200">
              <a:buFont typeface="+mj-lt"/>
              <a:buAutoNum type="arabicPeriod" startAt="40"/>
            </a:pPr>
            <a:endParaRPr lang="en-US" sz="800" dirty="0">
              <a:latin typeface="+mn-lt"/>
            </a:endParaRPr>
          </a:p>
          <a:p>
            <a:pPr marL="457200" indent="-457200">
              <a:buFont typeface="+mj-lt"/>
              <a:buAutoNum type="arabicPeriod" startAt="40"/>
            </a:pPr>
            <a:r>
              <a:rPr lang="en-US" sz="2000" dirty="0" smtClean="0">
                <a:latin typeface="+mn-lt"/>
              </a:rPr>
              <a:t>Word </a:t>
            </a:r>
            <a:r>
              <a:rPr lang="en-US" sz="2000" dirty="0">
                <a:latin typeface="+mn-lt"/>
              </a:rPr>
              <a:t>Count of Linking Content: A link from a 1000-word post is more valuable than a link inside of  a 25-word snippet.</a:t>
            </a:r>
          </a:p>
          <a:p>
            <a:pPr marL="457200" indent="-457200">
              <a:buFont typeface="+mj-lt"/>
              <a:buAutoNum type="arabicPeriod" startAt="40"/>
            </a:pPr>
            <a:r>
              <a:rPr lang="en-US" sz="2000" dirty="0" smtClean="0">
                <a:latin typeface="+mn-lt"/>
              </a:rPr>
              <a:t>Quality </a:t>
            </a:r>
            <a:r>
              <a:rPr lang="en-US" sz="2000" dirty="0">
                <a:latin typeface="+mn-lt"/>
              </a:rPr>
              <a:t>of Linking Content: </a:t>
            </a:r>
            <a:endParaRPr lang="en-US" sz="2000" dirty="0" smtClean="0">
              <a:latin typeface="+mn-lt"/>
            </a:endParaRPr>
          </a:p>
          <a:p>
            <a:pPr marL="457200" indent="-457200">
              <a:buFont typeface="+mj-lt"/>
              <a:buAutoNum type="arabicPeriod" startAt="40"/>
            </a:pPr>
            <a:endParaRPr lang="en-US" sz="800" dirty="0">
              <a:latin typeface="+mn-lt"/>
            </a:endParaRPr>
          </a:p>
          <a:p>
            <a:pPr marL="457200" indent="-457200">
              <a:buFont typeface="+mj-lt"/>
              <a:buAutoNum type="arabicPeriod" startAt="40"/>
            </a:pPr>
            <a:r>
              <a:rPr lang="en-US" sz="2000" dirty="0" err="1" smtClean="0">
                <a:latin typeface="+mn-lt"/>
              </a:rPr>
              <a:t>Sitewide</a:t>
            </a:r>
            <a:r>
              <a:rPr lang="en-US" sz="2000" dirty="0" smtClean="0">
                <a:latin typeface="+mn-lt"/>
              </a:rPr>
              <a:t> </a:t>
            </a:r>
            <a:r>
              <a:rPr lang="en-US" sz="2000" dirty="0">
                <a:latin typeface="+mn-lt"/>
              </a:rPr>
              <a:t>Links: </a:t>
            </a:r>
            <a:r>
              <a:rPr lang="en-US" sz="2000" dirty="0" err="1" smtClean="0">
                <a:latin typeface="+mn-lt"/>
              </a:rPr>
              <a:t>sitewide</a:t>
            </a:r>
            <a:r>
              <a:rPr lang="en-US" sz="2000" dirty="0" smtClean="0">
                <a:latin typeface="+mn-lt"/>
              </a:rPr>
              <a:t> </a:t>
            </a:r>
            <a:r>
              <a:rPr lang="en-US" sz="2000" dirty="0">
                <a:latin typeface="+mn-lt"/>
              </a:rPr>
              <a:t>links are “compressed” to count as a single link.</a:t>
            </a:r>
          </a:p>
        </p:txBody>
      </p:sp>
    </p:spTree>
    <p:extLst>
      <p:ext uri="{BB962C8B-B14F-4D97-AF65-F5344CB8AC3E}">
        <p14:creationId xmlns:p14="http://schemas.microsoft.com/office/powerpoint/2010/main" xmlns="" val="289893784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User Interaction</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103</a:t>
            </a:fld>
            <a:endParaRPr lang="en-US" smtClean="0"/>
          </a:p>
        </p:txBody>
      </p:sp>
      <p:sp>
        <p:nvSpPr>
          <p:cNvPr id="15" name="TextBox 14"/>
          <p:cNvSpPr txBox="1"/>
          <p:nvPr/>
        </p:nvSpPr>
        <p:spPr>
          <a:xfrm>
            <a:off x="76200" y="1447800"/>
            <a:ext cx="8686800" cy="4708981"/>
          </a:xfrm>
          <a:prstGeom prst="rect">
            <a:avLst/>
          </a:prstGeom>
          <a:noFill/>
        </p:spPr>
        <p:txBody>
          <a:bodyPr wrap="square" rtlCol="0">
            <a:spAutoFit/>
          </a:bodyPr>
          <a:lstStyle/>
          <a:p>
            <a:pPr marL="457200" indent="-457200">
              <a:buFont typeface="+mj-lt"/>
              <a:buAutoNum type="arabicPeriod"/>
            </a:pPr>
            <a:r>
              <a:rPr lang="en-US" sz="2000" dirty="0" smtClean="0">
                <a:latin typeface="+mn-lt"/>
              </a:rPr>
              <a:t>Organic </a:t>
            </a:r>
            <a:r>
              <a:rPr lang="en-US" sz="2000" b="1" i="1" dirty="0">
                <a:solidFill>
                  <a:schemeClr val="accent6">
                    <a:lumMod val="50000"/>
                  </a:schemeClr>
                </a:solidFill>
                <a:latin typeface="+mn-lt"/>
              </a:rPr>
              <a:t>Click Through </a:t>
            </a:r>
            <a:r>
              <a:rPr lang="en-US" sz="2000" dirty="0">
                <a:latin typeface="+mn-lt"/>
              </a:rPr>
              <a:t>Rate for a </a:t>
            </a:r>
            <a:r>
              <a:rPr lang="en-US" sz="2000" dirty="0" smtClean="0">
                <a:latin typeface="+mn-lt"/>
              </a:rPr>
              <a:t>Keyword</a:t>
            </a:r>
            <a:endParaRPr lang="en-US" sz="2000" dirty="0">
              <a:latin typeface="+mn-lt"/>
            </a:endParaRPr>
          </a:p>
          <a:p>
            <a:pPr marL="457200" indent="-457200">
              <a:buFont typeface="+mj-lt"/>
              <a:buAutoNum type="arabicPeriod"/>
            </a:pPr>
            <a:r>
              <a:rPr lang="en-US" sz="2000" dirty="0" smtClean="0">
                <a:latin typeface="+mn-lt"/>
              </a:rPr>
              <a:t>Organic </a:t>
            </a:r>
            <a:r>
              <a:rPr lang="en-US" sz="2000" dirty="0">
                <a:latin typeface="+mn-lt"/>
              </a:rPr>
              <a:t>CTR for All </a:t>
            </a:r>
            <a:r>
              <a:rPr lang="en-US" sz="2000" dirty="0" smtClean="0">
                <a:latin typeface="+mn-lt"/>
              </a:rPr>
              <a:t>Keywords</a:t>
            </a:r>
          </a:p>
          <a:p>
            <a:pPr marL="457200" indent="-457200">
              <a:buFont typeface="+mj-lt"/>
              <a:buAutoNum type="arabicPeriod"/>
            </a:pPr>
            <a:endParaRPr lang="en-US" sz="2000" dirty="0">
              <a:latin typeface="+mn-lt"/>
            </a:endParaRPr>
          </a:p>
          <a:p>
            <a:pPr marL="457200" indent="-457200">
              <a:buFont typeface="+mj-lt"/>
              <a:buAutoNum type="arabicPeriod"/>
            </a:pPr>
            <a:r>
              <a:rPr lang="en-US" sz="2000" b="1" dirty="0" smtClean="0">
                <a:solidFill>
                  <a:schemeClr val="accent6">
                    <a:lumMod val="50000"/>
                  </a:schemeClr>
                </a:solidFill>
                <a:latin typeface="+mn-lt"/>
              </a:rPr>
              <a:t>Bounce </a:t>
            </a:r>
            <a:r>
              <a:rPr lang="en-US" sz="2000" b="1" dirty="0">
                <a:solidFill>
                  <a:schemeClr val="accent6">
                    <a:lumMod val="50000"/>
                  </a:schemeClr>
                </a:solidFill>
                <a:latin typeface="+mn-lt"/>
              </a:rPr>
              <a:t>Rate</a:t>
            </a:r>
            <a:r>
              <a:rPr lang="en-US" sz="2000" dirty="0">
                <a:latin typeface="+mn-lt"/>
              </a:rPr>
              <a:t>: </a:t>
            </a:r>
            <a:r>
              <a:rPr lang="en-US" sz="2000" dirty="0" smtClean="0">
                <a:latin typeface="+mn-lt"/>
              </a:rPr>
              <a:t>pages </a:t>
            </a:r>
            <a:r>
              <a:rPr lang="en-US" sz="2000" dirty="0">
                <a:latin typeface="+mn-lt"/>
              </a:rPr>
              <a:t>where people quickly bounce is probably not very </a:t>
            </a:r>
            <a:r>
              <a:rPr lang="en-US" sz="2000" dirty="0" smtClean="0">
                <a:latin typeface="+mn-lt"/>
              </a:rPr>
              <a:t>good</a:t>
            </a:r>
            <a:endParaRPr lang="en-US" sz="2000" dirty="0">
              <a:latin typeface="+mn-lt"/>
            </a:endParaRPr>
          </a:p>
          <a:p>
            <a:pPr marL="457200" indent="-457200">
              <a:buFont typeface="+mj-lt"/>
              <a:buAutoNum type="arabicPeriod"/>
            </a:pPr>
            <a:r>
              <a:rPr lang="en-US" sz="2000" b="1" dirty="0" smtClean="0">
                <a:solidFill>
                  <a:schemeClr val="accent6">
                    <a:lumMod val="50000"/>
                  </a:schemeClr>
                </a:solidFill>
                <a:latin typeface="+mn-lt"/>
              </a:rPr>
              <a:t>Direct </a:t>
            </a:r>
            <a:r>
              <a:rPr lang="en-US" sz="2000" b="1" dirty="0">
                <a:solidFill>
                  <a:schemeClr val="accent6">
                    <a:lumMod val="50000"/>
                  </a:schemeClr>
                </a:solidFill>
                <a:latin typeface="+mn-lt"/>
              </a:rPr>
              <a:t>Traffic</a:t>
            </a:r>
            <a:r>
              <a:rPr lang="en-US" sz="2000" dirty="0">
                <a:latin typeface="+mn-lt"/>
              </a:rPr>
              <a:t>: It’s confirmed that Google uses data from Google </a:t>
            </a:r>
            <a:r>
              <a:rPr lang="en-US" sz="2000" dirty="0" smtClean="0">
                <a:latin typeface="+mn-lt"/>
              </a:rPr>
              <a:t>Chrome to </a:t>
            </a:r>
            <a:r>
              <a:rPr lang="en-US" sz="2000" dirty="0">
                <a:latin typeface="+mn-lt"/>
              </a:rPr>
              <a:t>determine whether or not people visit a site (and how often). Sites with lots of direct traffic are likely higher quality than sites that get very little direct traffic.</a:t>
            </a:r>
          </a:p>
          <a:p>
            <a:pPr marL="457200" indent="-457200">
              <a:buFont typeface="+mj-lt"/>
              <a:buAutoNum type="arabicPeriod"/>
            </a:pPr>
            <a:r>
              <a:rPr lang="en-US" sz="2000" b="1" dirty="0" smtClean="0">
                <a:solidFill>
                  <a:schemeClr val="accent6">
                    <a:lumMod val="50000"/>
                  </a:schemeClr>
                </a:solidFill>
                <a:latin typeface="+mn-lt"/>
              </a:rPr>
              <a:t>Repeat </a:t>
            </a:r>
            <a:r>
              <a:rPr lang="en-US" sz="2000" b="1" dirty="0">
                <a:solidFill>
                  <a:schemeClr val="accent6">
                    <a:lumMod val="50000"/>
                  </a:schemeClr>
                </a:solidFill>
                <a:latin typeface="+mn-lt"/>
              </a:rPr>
              <a:t>Traffic</a:t>
            </a:r>
            <a:r>
              <a:rPr lang="en-US" sz="2000" dirty="0">
                <a:latin typeface="+mn-lt"/>
              </a:rPr>
              <a:t>: </a:t>
            </a:r>
            <a:r>
              <a:rPr lang="en-US" sz="2000" dirty="0" smtClean="0">
                <a:latin typeface="+mn-lt"/>
              </a:rPr>
              <a:t>whether </a:t>
            </a:r>
            <a:r>
              <a:rPr lang="en-US" sz="2000" dirty="0">
                <a:latin typeface="+mn-lt"/>
              </a:rPr>
              <a:t>or not users go back to a page or site after visiting. </a:t>
            </a:r>
            <a:endParaRPr lang="en-US" sz="2000" dirty="0" smtClean="0">
              <a:latin typeface="+mn-lt"/>
            </a:endParaRPr>
          </a:p>
          <a:p>
            <a:pPr marL="457200" indent="-457200">
              <a:buFont typeface="+mj-lt"/>
              <a:buAutoNum type="arabicPeriod"/>
            </a:pPr>
            <a:endParaRPr lang="en-US" sz="2000" dirty="0">
              <a:latin typeface="+mn-lt"/>
            </a:endParaRPr>
          </a:p>
          <a:p>
            <a:pPr marL="457200" indent="-457200">
              <a:buFont typeface="+mj-lt"/>
              <a:buAutoNum type="arabicPeriod"/>
            </a:pPr>
            <a:r>
              <a:rPr lang="en-US" sz="2000" dirty="0" smtClean="0">
                <a:latin typeface="+mn-lt"/>
              </a:rPr>
              <a:t>Blocked</a:t>
            </a:r>
            <a:r>
              <a:rPr lang="en-US" sz="2000" dirty="0">
                <a:latin typeface="+mn-lt"/>
              </a:rPr>
              <a:t> Sites: Google has discontinued this feature in Chrome. However</a:t>
            </a:r>
            <a:r>
              <a:rPr lang="en-US" sz="2000" dirty="0" smtClean="0">
                <a:latin typeface="+mn-lt"/>
              </a:rPr>
              <a:t>, Panda </a:t>
            </a:r>
            <a:r>
              <a:rPr lang="en-US" sz="2000" dirty="0">
                <a:latin typeface="+mn-lt"/>
              </a:rPr>
              <a:t>used this feature as a quality signal.</a:t>
            </a:r>
          </a:p>
          <a:p>
            <a:pPr marL="457200" indent="-457200">
              <a:buFont typeface="+mj-lt"/>
              <a:buAutoNum type="arabicPeriod"/>
            </a:pPr>
            <a:r>
              <a:rPr lang="en-US" sz="2000" dirty="0" smtClean="0">
                <a:latin typeface="+mn-lt"/>
              </a:rPr>
              <a:t>Chrome </a:t>
            </a:r>
            <a:r>
              <a:rPr lang="en-US" sz="2000" b="1" dirty="0" smtClean="0">
                <a:solidFill>
                  <a:schemeClr val="accent6">
                    <a:lumMod val="50000"/>
                  </a:schemeClr>
                </a:solidFill>
                <a:latin typeface="+mn-lt"/>
              </a:rPr>
              <a:t>Bookmarks</a:t>
            </a:r>
            <a:endParaRPr lang="en-US" sz="2000" b="1" dirty="0">
              <a:solidFill>
                <a:schemeClr val="accent6">
                  <a:lumMod val="50000"/>
                </a:schemeClr>
              </a:solidFill>
              <a:latin typeface="+mn-lt"/>
            </a:endParaRPr>
          </a:p>
          <a:p>
            <a:pPr marL="457200" indent="-457200">
              <a:buFont typeface="+mj-lt"/>
              <a:buAutoNum type="arabicPeriod"/>
            </a:pPr>
            <a:r>
              <a:rPr lang="en-US" sz="2000" dirty="0" smtClean="0">
                <a:latin typeface="+mn-lt"/>
              </a:rPr>
              <a:t>Google </a:t>
            </a:r>
            <a:r>
              <a:rPr lang="en-US" sz="2000" dirty="0">
                <a:latin typeface="+mn-lt"/>
              </a:rPr>
              <a:t>Toolbar Data: </a:t>
            </a:r>
            <a:r>
              <a:rPr lang="en-US" sz="2000" dirty="0" smtClean="0">
                <a:latin typeface="+mn-lt"/>
              </a:rPr>
              <a:t>besides </a:t>
            </a:r>
            <a:r>
              <a:rPr lang="en-US" sz="2000" dirty="0">
                <a:latin typeface="+mn-lt"/>
              </a:rPr>
              <a:t>page loading speed and malware, </a:t>
            </a:r>
            <a:r>
              <a:rPr lang="en-US" sz="2000" dirty="0" smtClean="0">
                <a:latin typeface="+mn-lt"/>
              </a:rPr>
              <a:t>not </a:t>
            </a:r>
            <a:r>
              <a:rPr lang="en-US" sz="2000" dirty="0">
                <a:latin typeface="+mn-lt"/>
              </a:rPr>
              <a:t>know what kind of data they glean from the toolbar</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36098257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User Interaction (II)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104</a:t>
            </a:fld>
            <a:endParaRPr lang="en-US" dirty="0" smtClean="0"/>
          </a:p>
        </p:txBody>
      </p:sp>
      <p:sp>
        <p:nvSpPr>
          <p:cNvPr id="15" name="TextBox 14"/>
          <p:cNvSpPr txBox="1"/>
          <p:nvPr/>
        </p:nvSpPr>
        <p:spPr>
          <a:xfrm>
            <a:off x="152400" y="2057400"/>
            <a:ext cx="8686800" cy="1631216"/>
          </a:xfrm>
          <a:prstGeom prst="rect">
            <a:avLst/>
          </a:prstGeom>
          <a:noFill/>
        </p:spPr>
        <p:txBody>
          <a:bodyPr wrap="square" rtlCol="0">
            <a:spAutoFit/>
          </a:bodyPr>
          <a:lstStyle/>
          <a:p>
            <a:pPr marL="457200" indent="-457200">
              <a:buFont typeface="+mj-lt"/>
              <a:buAutoNum type="arabicPeriod" startAt="9"/>
            </a:pPr>
            <a:r>
              <a:rPr lang="en-US" sz="2000" dirty="0" smtClean="0">
                <a:latin typeface="+mn-lt"/>
              </a:rPr>
              <a:t>Number </a:t>
            </a:r>
            <a:r>
              <a:rPr lang="en-US" sz="2000" dirty="0">
                <a:latin typeface="+mn-lt"/>
              </a:rPr>
              <a:t>of Comments</a:t>
            </a:r>
            <a:r>
              <a:rPr lang="en-US" sz="2000" dirty="0" smtClean="0">
                <a:latin typeface="+mn-lt"/>
              </a:rPr>
              <a:t>:</a:t>
            </a:r>
          </a:p>
          <a:p>
            <a:pPr marL="457200" indent="-457200">
              <a:buFont typeface="+mj-lt"/>
              <a:buAutoNum type="arabicPeriod" startAt="9"/>
            </a:pPr>
            <a:endParaRPr lang="en-US" sz="2000" dirty="0" smtClean="0">
              <a:latin typeface="+mn-lt"/>
            </a:endParaRPr>
          </a:p>
          <a:p>
            <a:pPr marL="457200" indent="-457200">
              <a:buFont typeface="+mj-lt"/>
              <a:buAutoNum type="arabicPeriod" startAt="9"/>
            </a:pPr>
            <a:r>
              <a:rPr lang="en-US" sz="2000" dirty="0" smtClean="0">
                <a:latin typeface="+mn-lt"/>
              </a:rPr>
              <a:t>Dwell </a:t>
            </a:r>
            <a:r>
              <a:rPr lang="en-US" sz="2000" dirty="0">
                <a:latin typeface="+mn-lt"/>
              </a:rPr>
              <a:t>Time: Google pays very close attention to “dwell time”: how long people spend on your page when coming from a Google search. This is also sometimes referred to as “long clicks vs short </a:t>
            </a:r>
            <a:r>
              <a:rPr lang="en-US" sz="2000" dirty="0" smtClean="0">
                <a:latin typeface="+mn-lt"/>
              </a:rPr>
              <a:t>clicks”.</a:t>
            </a:r>
            <a:endParaRPr lang="en-US" sz="2000" dirty="0">
              <a:latin typeface="+mn-lt"/>
            </a:endParaRPr>
          </a:p>
        </p:txBody>
      </p:sp>
    </p:spTree>
    <p:extLst>
      <p:ext uri="{BB962C8B-B14F-4D97-AF65-F5344CB8AC3E}">
        <p14:creationId xmlns:p14="http://schemas.microsoft.com/office/powerpoint/2010/main" xmlns="" val="212156433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Special Algorithm Rules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105</a:t>
            </a:fld>
            <a:endParaRPr lang="en-US" dirty="0" smtClean="0"/>
          </a:p>
        </p:txBody>
      </p:sp>
      <p:sp>
        <p:nvSpPr>
          <p:cNvPr id="15" name="TextBox 14"/>
          <p:cNvSpPr txBox="1"/>
          <p:nvPr/>
        </p:nvSpPr>
        <p:spPr>
          <a:xfrm>
            <a:off x="228600" y="1524000"/>
            <a:ext cx="8686800" cy="5201424"/>
          </a:xfrm>
          <a:prstGeom prst="rect">
            <a:avLst/>
          </a:prstGeom>
          <a:noFill/>
        </p:spPr>
        <p:txBody>
          <a:bodyPr wrap="square" rtlCol="0">
            <a:spAutoFit/>
          </a:bodyPr>
          <a:lstStyle/>
          <a:p>
            <a:pPr marL="457200" indent="-457200">
              <a:buFont typeface="+mj-lt"/>
              <a:buAutoNum type="arabicPeriod"/>
            </a:pPr>
            <a:r>
              <a:rPr lang="en-US" sz="2000" dirty="0" smtClean="0">
                <a:latin typeface="+mn-lt"/>
              </a:rPr>
              <a:t>Query </a:t>
            </a:r>
            <a:r>
              <a:rPr lang="en-US" sz="2000" b="1" dirty="0" smtClean="0">
                <a:solidFill>
                  <a:schemeClr val="accent6">
                    <a:lumMod val="75000"/>
                  </a:schemeClr>
                </a:solidFill>
                <a:latin typeface="+mn-lt"/>
              </a:rPr>
              <a:t>Freshness</a:t>
            </a:r>
          </a:p>
          <a:p>
            <a:pPr marL="457200" indent="-457200">
              <a:buFont typeface="+mj-lt"/>
              <a:buAutoNum type="arabicPeriod"/>
            </a:pPr>
            <a:endParaRPr lang="en-US" sz="800" dirty="0" smtClean="0">
              <a:latin typeface="+mn-lt"/>
            </a:endParaRPr>
          </a:p>
          <a:p>
            <a:pPr marL="457200" indent="-457200">
              <a:buFont typeface="+mj-lt"/>
              <a:buAutoNum type="arabicPeriod"/>
            </a:pPr>
            <a:r>
              <a:rPr lang="en-US" sz="2000" dirty="0" smtClean="0">
                <a:latin typeface="+mn-lt"/>
              </a:rPr>
              <a:t>Query Deserves </a:t>
            </a:r>
            <a:r>
              <a:rPr lang="en-US" sz="2000" b="1" dirty="0" smtClean="0">
                <a:solidFill>
                  <a:schemeClr val="accent6">
                    <a:lumMod val="75000"/>
                  </a:schemeClr>
                </a:solidFill>
                <a:latin typeface="+mn-lt"/>
              </a:rPr>
              <a:t>Diversity</a:t>
            </a:r>
            <a:r>
              <a:rPr lang="en-US" sz="2000" dirty="0" smtClean="0">
                <a:latin typeface="+mn-lt"/>
              </a:rPr>
              <a:t>: Google may </a:t>
            </a:r>
            <a:r>
              <a:rPr lang="en-US" sz="2000" u="sng" dirty="0" smtClean="0">
                <a:latin typeface="+mn-lt"/>
              </a:rPr>
              <a:t>add diversity to a SERP</a:t>
            </a:r>
            <a:r>
              <a:rPr lang="en-US" sz="2000" dirty="0" smtClean="0">
                <a:latin typeface="+mn-lt"/>
              </a:rPr>
              <a:t> for ambiguous keywords, such as “Ted”, “WWF” or “ruby”.</a:t>
            </a:r>
          </a:p>
          <a:p>
            <a:pPr marL="457200" indent="-457200">
              <a:buFont typeface="+mj-lt"/>
              <a:buAutoNum type="arabicPeriod"/>
            </a:pPr>
            <a:endParaRPr lang="en-US" sz="800" dirty="0" smtClean="0">
              <a:latin typeface="+mn-lt"/>
            </a:endParaRPr>
          </a:p>
          <a:p>
            <a:pPr marL="457200" indent="-457200">
              <a:buFont typeface="+mj-lt"/>
              <a:buAutoNum type="arabicPeriod"/>
            </a:pPr>
            <a:r>
              <a:rPr lang="en-US" sz="2000" dirty="0" smtClean="0">
                <a:latin typeface="+mn-lt"/>
              </a:rPr>
              <a:t>User </a:t>
            </a:r>
            <a:r>
              <a:rPr lang="en-US" sz="2000" b="1" dirty="0">
                <a:solidFill>
                  <a:schemeClr val="accent6">
                    <a:lumMod val="75000"/>
                  </a:schemeClr>
                </a:solidFill>
                <a:latin typeface="+mn-lt"/>
              </a:rPr>
              <a:t>Browsing History</a:t>
            </a:r>
            <a:r>
              <a:rPr lang="en-US" sz="2000" dirty="0">
                <a:latin typeface="+mn-lt"/>
              </a:rPr>
              <a:t>: Sites that you frequently visit while signed into </a:t>
            </a:r>
            <a:r>
              <a:rPr lang="en-US" sz="2000" dirty="0" smtClean="0">
                <a:latin typeface="+mn-lt"/>
              </a:rPr>
              <a:t>Google</a:t>
            </a:r>
            <a:endParaRPr lang="en-US" sz="2000" dirty="0">
              <a:latin typeface="+mn-lt"/>
            </a:endParaRPr>
          </a:p>
          <a:p>
            <a:pPr marL="457200" indent="-457200">
              <a:buFont typeface="+mj-lt"/>
              <a:buAutoNum type="arabicPeriod"/>
            </a:pPr>
            <a:r>
              <a:rPr lang="en-US" sz="2000" dirty="0" smtClean="0">
                <a:latin typeface="+mn-lt"/>
              </a:rPr>
              <a:t>User </a:t>
            </a:r>
            <a:r>
              <a:rPr lang="en-US" sz="2000" b="1" dirty="0">
                <a:solidFill>
                  <a:schemeClr val="accent6">
                    <a:lumMod val="75000"/>
                  </a:schemeClr>
                </a:solidFill>
                <a:latin typeface="+mn-lt"/>
              </a:rPr>
              <a:t>Search History</a:t>
            </a:r>
            <a:r>
              <a:rPr lang="en-US" sz="2000" dirty="0">
                <a:latin typeface="+mn-lt"/>
              </a:rPr>
              <a:t>: Search chain</a:t>
            </a:r>
            <a:r>
              <a:rPr lang="en-US" sz="2000" u="sng" dirty="0">
                <a:latin typeface="+mn-lt"/>
              </a:rPr>
              <a:t> </a:t>
            </a:r>
            <a:r>
              <a:rPr lang="en-US" sz="2000" dirty="0">
                <a:latin typeface="+mn-lt"/>
              </a:rPr>
              <a:t>influence search results for later searches. For example, if you search for “reviews” then search for “toasters”, Google is more likely to show toaster review sites higher in the SERPs</a:t>
            </a:r>
            <a:r>
              <a:rPr lang="en-US" sz="2000" dirty="0" smtClean="0">
                <a:latin typeface="+mn-lt"/>
              </a:rPr>
              <a:t>.</a:t>
            </a:r>
          </a:p>
          <a:p>
            <a:pPr marL="457200" indent="-457200">
              <a:buFont typeface="+mj-lt"/>
              <a:buAutoNum type="arabicPeriod"/>
            </a:pPr>
            <a:endParaRPr lang="en-US" sz="800" dirty="0">
              <a:latin typeface="+mn-lt"/>
            </a:endParaRPr>
          </a:p>
          <a:p>
            <a:pPr marL="457200" indent="-457200">
              <a:buFont typeface="+mj-lt"/>
              <a:buAutoNum type="arabicPeriod"/>
            </a:pPr>
            <a:r>
              <a:rPr lang="en-US" sz="2000" b="1" dirty="0" smtClean="0">
                <a:solidFill>
                  <a:schemeClr val="accent6">
                    <a:lumMod val="75000"/>
                  </a:schemeClr>
                </a:solidFill>
                <a:latin typeface="+mn-lt"/>
              </a:rPr>
              <a:t>Geo </a:t>
            </a:r>
            <a:r>
              <a:rPr lang="en-US" sz="2000" b="1" dirty="0">
                <a:solidFill>
                  <a:schemeClr val="accent6">
                    <a:lumMod val="75000"/>
                  </a:schemeClr>
                </a:solidFill>
                <a:latin typeface="+mn-lt"/>
              </a:rPr>
              <a:t>Targeting</a:t>
            </a:r>
            <a:r>
              <a:rPr lang="en-US" sz="2000" dirty="0">
                <a:latin typeface="+mn-lt"/>
              </a:rPr>
              <a:t>: Google gives preference to sites with a local server IP and country-specific domain name extension</a:t>
            </a:r>
            <a:r>
              <a:rPr lang="en-US" sz="2000" dirty="0" smtClean="0">
                <a:latin typeface="+mn-lt"/>
              </a:rPr>
              <a:t>.</a:t>
            </a:r>
          </a:p>
          <a:p>
            <a:pPr marL="457200" indent="-457200">
              <a:buFont typeface="+mj-lt"/>
              <a:buAutoNum type="arabicPeriod"/>
            </a:pPr>
            <a:endParaRPr lang="en-US" sz="800" dirty="0">
              <a:latin typeface="+mn-lt"/>
            </a:endParaRPr>
          </a:p>
          <a:p>
            <a:pPr marL="457200" indent="-457200">
              <a:buFont typeface="+mj-lt"/>
              <a:buAutoNum type="arabicPeriod"/>
            </a:pPr>
            <a:r>
              <a:rPr lang="en-US" sz="2000" dirty="0" smtClean="0">
                <a:latin typeface="+mn-lt"/>
              </a:rPr>
              <a:t>Safe </a:t>
            </a:r>
            <a:r>
              <a:rPr lang="en-US" sz="2000" dirty="0">
                <a:latin typeface="+mn-lt"/>
              </a:rPr>
              <a:t>Search: Search results with curse words or adult content </a:t>
            </a:r>
            <a:r>
              <a:rPr lang="en-US" sz="2000" dirty="0" smtClean="0">
                <a:latin typeface="+mn-lt"/>
              </a:rPr>
              <a:t>not </a:t>
            </a:r>
            <a:r>
              <a:rPr lang="en-US" sz="2000" dirty="0">
                <a:latin typeface="+mn-lt"/>
              </a:rPr>
              <a:t>appear for people with Safe Search turned on.</a:t>
            </a:r>
          </a:p>
          <a:p>
            <a:pPr marL="457200" indent="-457200">
              <a:buFont typeface="+mj-lt"/>
              <a:buAutoNum type="arabicPeriod"/>
            </a:pPr>
            <a:r>
              <a:rPr lang="en-US" sz="2000" dirty="0" smtClean="0">
                <a:latin typeface="+mn-lt"/>
              </a:rPr>
              <a:t>Google</a:t>
            </a:r>
            <a:r>
              <a:rPr lang="en-US" sz="2000" dirty="0">
                <a:latin typeface="+mn-lt"/>
              </a:rPr>
              <a:t>+ Circles: Google shows higher results for authors and sites </a:t>
            </a:r>
            <a:r>
              <a:rPr lang="en-US" sz="2000" dirty="0" smtClean="0">
                <a:latin typeface="+mn-lt"/>
              </a:rPr>
              <a:t>added </a:t>
            </a:r>
            <a:r>
              <a:rPr lang="en-US" sz="2000" dirty="0">
                <a:latin typeface="+mn-lt"/>
              </a:rPr>
              <a:t>to your Google Plus Circles</a:t>
            </a:r>
          </a:p>
          <a:p>
            <a:pPr marL="457200" indent="-457200">
              <a:buFont typeface="+mj-lt"/>
              <a:buAutoNum type="arabicPeriod"/>
            </a:pPr>
            <a:r>
              <a:rPr lang="en-US" sz="2000" dirty="0" smtClean="0">
                <a:latin typeface="+mn-lt"/>
              </a:rPr>
              <a:t>DMCA </a:t>
            </a:r>
            <a:r>
              <a:rPr lang="en-US" sz="2000" dirty="0">
                <a:latin typeface="+mn-lt"/>
              </a:rPr>
              <a:t>Complaints: </a:t>
            </a:r>
            <a:r>
              <a:rPr lang="en-US" sz="2000" dirty="0" smtClean="0">
                <a:latin typeface="+mn-lt"/>
              </a:rPr>
              <a:t>downranks </a:t>
            </a:r>
            <a:r>
              <a:rPr lang="en-US" sz="2000" dirty="0">
                <a:latin typeface="+mn-lt"/>
              </a:rPr>
              <a:t>pages with DMCA </a:t>
            </a:r>
            <a:r>
              <a:rPr lang="en-US" sz="2000" dirty="0" smtClean="0">
                <a:latin typeface="+mn-lt"/>
              </a:rPr>
              <a:t>complaints (copyright act).</a:t>
            </a:r>
            <a:endParaRPr lang="en-US" sz="2000" dirty="0">
              <a:latin typeface="+mn-lt"/>
            </a:endParaRPr>
          </a:p>
        </p:txBody>
      </p:sp>
    </p:spTree>
    <p:extLst>
      <p:ext uri="{BB962C8B-B14F-4D97-AF65-F5344CB8AC3E}">
        <p14:creationId xmlns:p14="http://schemas.microsoft.com/office/powerpoint/2010/main" xmlns="" val="355416298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Special Algorithm Rules (II)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106</a:t>
            </a:fld>
            <a:endParaRPr lang="en-US" dirty="0" smtClean="0"/>
          </a:p>
        </p:txBody>
      </p:sp>
      <p:sp>
        <p:nvSpPr>
          <p:cNvPr id="15" name="TextBox 14"/>
          <p:cNvSpPr txBox="1"/>
          <p:nvPr/>
        </p:nvSpPr>
        <p:spPr>
          <a:xfrm>
            <a:off x="76200" y="1447800"/>
            <a:ext cx="8915400" cy="4093428"/>
          </a:xfrm>
          <a:prstGeom prst="rect">
            <a:avLst/>
          </a:prstGeom>
          <a:noFill/>
        </p:spPr>
        <p:txBody>
          <a:bodyPr wrap="square" rtlCol="0">
            <a:spAutoFit/>
          </a:bodyPr>
          <a:lstStyle/>
          <a:p>
            <a:pPr marL="457200" indent="-457200">
              <a:buFont typeface="+mj-lt"/>
              <a:buAutoNum type="arabicPeriod" startAt="9"/>
            </a:pPr>
            <a:r>
              <a:rPr lang="en-US" sz="2000" dirty="0" smtClean="0">
                <a:latin typeface="+mn-lt"/>
              </a:rPr>
              <a:t>Domain </a:t>
            </a:r>
            <a:r>
              <a:rPr lang="en-US" sz="2000" dirty="0">
                <a:latin typeface="+mn-lt"/>
              </a:rPr>
              <a:t>Diversity: The </a:t>
            </a:r>
            <a:r>
              <a:rPr lang="en-US" sz="2000" dirty="0" smtClean="0">
                <a:latin typeface="+mn-lt"/>
              </a:rPr>
              <a:t>“</a:t>
            </a:r>
            <a:r>
              <a:rPr lang="en-US" sz="2000" i="1" dirty="0">
                <a:latin typeface="+mn-lt"/>
              </a:rPr>
              <a:t>Bigfoot Update” </a:t>
            </a:r>
            <a:r>
              <a:rPr lang="en-US" sz="2000" dirty="0">
                <a:latin typeface="+mn-lt"/>
              </a:rPr>
              <a:t>supposedly added more domains to each SERP page.</a:t>
            </a:r>
          </a:p>
          <a:p>
            <a:pPr marL="457200" indent="-457200">
              <a:buFont typeface="+mj-lt"/>
              <a:buAutoNum type="arabicPeriod" startAt="9"/>
            </a:pPr>
            <a:r>
              <a:rPr lang="en-US" sz="2000" dirty="0" smtClean="0">
                <a:latin typeface="+mn-lt"/>
              </a:rPr>
              <a:t>Transactional </a:t>
            </a:r>
            <a:r>
              <a:rPr lang="en-US" sz="2000" dirty="0">
                <a:latin typeface="+mn-lt"/>
              </a:rPr>
              <a:t>Searches: Google sometimes displays different results for shopping-related keywords, like flight searches.</a:t>
            </a:r>
          </a:p>
          <a:p>
            <a:pPr marL="457200" indent="-457200">
              <a:buFont typeface="+mj-lt"/>
              <a:buAutoNum type="arabicPeriod" startAt="9"/>
            </a:pPr>
            <a:r>
              <a:rPr lang="en-US" sz="2000" dirty="0" smtClean="0">
                <a:latin typeface="+mn-lt"/>
              </a:rPr>
              <a:t>Local </a:t>
            </a:r>
            <a:r>
              <a:rPr lang="en-US" sz="2000" dirty="0">
                <a:latin typeface="+mn-lt"/>
              </a:rPr>
              <a:t>Searches: Google often places Google+ Local results above the “normal” organic SERPs.</a:t>
            </a:r>
          </a:p>
          <a:p>
            <a:pPr marL="457200" indent="-457200">
              <a:buFont typeface="+mj-lt"/>
              <a:buAutoNum type="arabicPeriod" startAt="9"/>
            </a:pPr>
            <a:r>
              <a:rPr lang="en-US" sz="2000" dirty="0" smtClean="0">
                <a:latin typeface="+mn-lt"/>
              </a:rPr>
              <a:t>Google </a:t>
            </a:r>
            <a:r>
              <a:rPr lang="en-US" sz="2000" dirty="0">
                <a:latin typeface="+mn-lt"/>
              </a:rPr>
              <a:t>News Box: Certain keywords trigger a Google News box:</a:t>
            </a:r>
          </a:p>
          <a:p>
            <a:pPr marL="457200" indent="-457200">
              <a:buFont typeface="+mj-lt"/>
              <a:buAutoNum type="arabicPeriod" startAt="9"/>
            </a:pPr>
            <a:r>
              <a:rPr lang="en-US" sz="2000" dirty="0" smtClean="0">
                <a:latin typeface="+mn-lt"/>
              </a:rPr>
              <a:t>Big </a:t>
            </a:r>
            <a:r>
              <a:rPr lang="en-US" sz="2000" dirty="0">
                <a:latin typeface="+mn-lt"/>
              </a:rPr>
              <a:t>Brand Preference: After the Vince Update, Google began giving big brands a boost for certain short-tail searches.</a:t>
            </a:r>
          </a:p>
          <a:p>
            <a:pPr marL="457200" indent="-457200">
              <a:buFont typeface="+mj-lt"/>
              <a:buAutoNum type="arabicPeriod" startAt="9"/>
            </a:pPr>
            <a:r>
              <a:rPr lang="en-US" sz="2000" dirty="0" smtClean="0">
                <a:latin typeface="+mn-lt"/>
              </a:rPr>
              <a:t>Shopping </a:t>
            </a:r>
            <a:r>
              <a:rPr lang="en-US" sz="2000" dirty="0">
                <a:latin typeface="+mn-lt"/>
              </a:rPr>
              <a:t>Results: Google sometimes displays Google Shopping results in organic </a:t>
            </a:r>
            <a:r>
              <a:rPr lang="en-US" sz="2000" dirty="0" smtClean="0">
                <a:latin typeface="+mn-lt"/>
              </a:rPr>
              <a:t>SERPs</a:t>
            </a:r>
            <a:endParaRPr lang="en-US" sz="2000" dirty="0">
              <a:latin typeface="+mn-lt"/>
            </a:endParaRPr>
          </a:p>
          <a:p>
            <a:pPr marL="457200" indent="-457200">
              <a:buFont typeface="+mj-lt"/>
              <a:buAutoNum type="arabicPeriod" startAt="9"/>
            </a:pPr>
            <a:r>
              <a:rPr lang="en-US" sz="2000" dirty="0" smtClean="0">
                <a:latin typeface="+mn-lt"/>
              </a:rPr>
              <a:t>Image </a:t>
            </a:r>
            <a:r>
              <a:rPr lang="en-US" sz="2000" dirty="0">
                <a:latin typeface="+mn-lt"/>
              </a:rPr>
              <a:t>Results: Google elbows our organic listings for image results for searches commonly used on Google Image Search</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191535696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Special Algorithm Rules (II)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107</a:t>
            </a:fld>
            <a:endParaRPr lang="en-US" dirty="0" smtClean="0"/>
          </a:p>
        </p:txBody>
      </p:sp>
      <p:sp>
        <p:nvSpPr>
          <p:cNvPr id="15" name="TextBox 14"/>
          <p:cNvSpPr txBox="1"/>
          <p:nvPr/>
        </p:nvSpPr>
        <p:spPr>
          <a:xfrm>
            <a:off x="228600" y="2133600"/>
            <a:ext cx="8915400" cy="1631216"/>
          </a:xfrm>
          <a:prstGeom prst="rect">
            <a:avLst/>
          </a:prstGeom>
          <a:noFill/>
        </p:spPr>
        <p:txBody>
          <a:bodyPr wrap="square" rtlCol="0">
            <a:spAutoFit/>
          </a:bodyPr>
          <a:lstStyle/>
          <a:p>
            <a:pPr marL="457200" indent="-457200">
              <a:buFont typeface="+mj-lt"/>
              <a:buAutoNum type="arabicPeriod" startAt="16"/>
            </a:pPr>
            <a:r>
              <a:rPr lang="en-US" sz="2000" dirty="0" smtClean="0">
                <a:latin typeface="+mn-lt"/>
              </a:rPr>
              <a:t>Easter </a:t>
            </a:r>
            <a:r>
              <a:rPr lang="en-US" sz="2000" dirty="0">
                <a:latin typeface="+mn-lt"/>
              </a:rPr>
              <a:t>Egg Results: Google has a dozen or so Easter Egg results. For example, when you search for ”Atari Breakout” in Google image search, the search results turn into a playable game (!).  </a:t>
            </a:r>
            <a:endParaRPr lang="en-US" sz="2000" dirty="0" smtClean="0">
              <a:latin typeface="+mn-lt"/>
            </a:endParaRPr>
          </a:p>
          <a:p>
            <a:pPr marL="457200" indent="-457200">
              <a:buFont typeface="+mj-lt"/>
              <a:buAutoNum type="arabicPeriod" startAt="16"/>
            </a:pPr>
            <a:r>
              <a:rPr lang="en-US" sz="2000" dirty="0" smtClean="0">
                <a:latin typeface="+mn-lt"/>
              </a:rPr>
              <a:t>Single </a:t>
            </a:r>
            <a:r>
              <a:rPr lang="en-US" sz="2000" dirty="0">
                <a:latin typeface="+mn-lt"/>
              </a:rPr>
              <a:t>Site Results for Brands: Domain or brand-oriented keywords bring up several results from the same site.</a:t>
            </a:r>
          </a:p>
        </p:txBody>
      </p:sp>
    </p:spTree>
    <p:extLst>
      <p:ext uri="{BB962C8B-B14F-4D97-AF65-F5344CB8AC3E}">
        <p14:creationId xmlns:p14="http://schemas.microsoft.com/office/powerpoint/2010/main" xmlns="" val="191535696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Social Signals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108</a:t>
            </a:fld>
            <a:endParaRPr lang="en-US" dirty="0" smtClean="0"/>
          </a:p>
        </p:txBody>
      </p:sp>
      <p:sp>
        <p:nvSpPr>
          <p:cNvPr id="15" name="TextBox 14"/>
          <p:cNvSpPr txBox="1"/>
          <p:nvPr/>
        </p:nvSpPr>
        <p:spPr>
          <a:xfrm>
            <a:off x="88900" y="1752600"/>
            <a:ext cx="8686800" cy="4708981"/>
          </a:xfrm>
          <a:prstGeom prst="rect">
            <a:avLst/>
          </a:prstGeom>
          <a:noFill/>
        </p:spPr>
        <p:txBody>
          <a:bodyPr wrap="square" rtlCol="0">
            <a:spAutoFit/>
          </a:bodyPr>
          <a:lstStyle/>
          <a:p>
            <a:pPr marL="457200" indent="-457200">
              <a:buFont typeface="+mj-lt"/>
              <a:buAutoNum type="arabicPeriod"/>
            </a:pPr>
            <a:r>
              <a:rPr lang="en-US" sz="2000" dirty="0" smtClean="0">
                <a:latin typeface="+mn-lt"/>
              </a:rPr>
              <a:t>Number </a:t>
            </a:r>
            <a:r>
              <a:rPr lang="en-US" sz="2000" dirty="0">
                <a:latin typeface="+mn-lt"/>
              </a:rPr>
              <a:t>of Tweets: </a:t>
            </a:r>
          </a:p>
          <a:p>
            <a:pPr marL="457200" indent="-457200">
              <a:buFont typeface="+mj-lt"/>
              <a:buAutoNum type="arabicPeriod"/>
            </a:pPr>
            <a:r>
              <a:rPr lang="en-US" sz="2000" dirty="0" smtClean="0">
                <a:latin typeface="+mn-lt"/>
              </a:rPr>
              <a:t>Authority </a:t>
            </a:r>
            <a:r>
              <a:rPr lang="en-US" sz="2000" dirty="0">
                <a:latin typeface="+mn-lt"/>
              </a:rPr>
              <a:t>of Twitter Users Accounts</a:t>
            </a:r>
            <a:r>
              <a:rPr lang="en-US" sz="2000" dirty="0" smtClean="0">
                <a:latin typeface="+mn-lt"/>
              </a:rPr>
              <a:t>:</a:t>
            </a:r>
          </a:p>
          <a:p>
            <a:pPr marL="457200" indent="-457200">
              <a:buFont typeface="+mj-lt"/>
              <a:buAutoNum type="arabicPeriod"/>
            </a:pPr>
            <a:endParaRPr lang="en-US" sz="2000" dirty="0">
              <a:latin typeface="+mn-lt"/>
            </a:endParaRPr>
          </a:p>
          <a:p>
            <a:pPr marL="457200" indent="-457200">
              <a:buFont typeface="+mj-lt"/>
              <a:buAutoNum type="arabicPeriod"/>
            </a:pPr>
            <a:r>
              <a:rPr lang="en-US" sz="2000" dirty="0" smtClean="0">
                <a:latin typeface="+mn-lt"/>
              </a:rPr>
              <a:t>Number </a:t>
            </a:r>
            <a:r>
              <a:rPr lang="en-US" sz="2000" dirty="0">
                <a:latin typeface="+mn-lt"/>
              </a:rPr>
              <a:t>of Facebook Likes: Although Google </a:t>
            </a:r>
            <a:r>
              <a:rPr lang="en-US" sz="2000" dirty="0" smtClean="0">
                <a:latin typeface="+mn-lt"/>
              </a:rPr>
              <a:t>can not see </a:t>
            </a:r>
            <a:r>
              <a:rPr lang="en-US" sz="2000" dirty="0">
                <a:latin typeface="+mn-lt"/>
              </a:rPr>
              <a:t>most Facebook accounts, </a:t>
            </a:r>
            <a:r>
              <a:rPr lang="en-US" sz="2000" dirty="0" smtClean="0">
                <a:latin typeface="+mn-lt"/>
              </a:rPr>
              <a:t>likely </a:t>
            </a:r>
            <a:r>
              <a:rPr lang="en-US" sz="2000" dirty="0">
                <a:latin typeface="+mn-lt"/>
              </a:rPr>
              <a:t>they consider the number of Facebook likes a page receives as a weak ranking signal.</a:t>
            </a:r>
          </a:p>
          <a:p>
            <a:pPr marL="457200" indent="-457200">
              <a:buFont typeface="+mj-lt"/>
              <a:buAutoNum type="arabicPeriod"/>
            </a:pPr>
            <a:r>
              <a:rPr lang="en-US" sz="2000" dirty="0" smtClean="0">
                <a:latin typeface="+mn-lt"/>
              </a:rPr>
              <a:t>Facebook </a:t>
            </a:r>
            <a:r>
              <a:rPr lang="en-US" sz="2000" dirty="0">
                <a:latin typeface="+mn-lt"/>
              </a:rPr>
              <a:t>Shares: Facebook shares — because </a:t>
            </a:r>
            <a:r>
              <a:rPr lang="en-US" sz="2000" dirty="0" smtClean="0">
                <a:latin typeface="+mn-lt"/>
              </a:rPr>
              <a:t>more </a:t>
            </a:r>
            <a:r>
              <a:rPr lang="en-US" sz="2000" dirty="0">
                <a:latin typeface="+mn-lt"/>
              </a:rPr>
              <a:t>similar to a backlink — may have a stronger influence than Facebook likes.</a:t>
            </a:r>
          </a:p>
          <a:p>
            <a:pPr marL="457200" indent="-457200">
              <a:buFont typeface="+mj-lt"/>
              <a:buAutoNum type="arabicPeriod"/>
            </a:pPr>
            <a:r>
              <a:rPr lang="en-US" sz="2000" dirty="0" smtClean="0">
                <a:latin typeface="+mn-lt"/>
              </a:rPr>
              <a:t>Authority </a:t>
            </a:r>
            <a:r>
              <a:rPr lang="en-US" sz="2000" dirty="0">
                <a:latin typeface="+mn-lt"/>
              </a:rPr>
              <a:t>of Facebook User Accounts: As with Twitter, Facebook shares and likes coming from popular Facebook pages may pass more weight</a:t>
            </a:r>
            <a:r>
              <a:rPr lang="en-US" sz="2000" dirty="0" smtClean="0">
                <a:latin typeface="+mn-lt"/>
              </a:rPr>
              <a:t>.</a:t>
            </a:r>
          </a:p>
          <a:p>
            <a:pPr marL="457200" indent="-457200">
              <a:buFont typeface="+mj-lt"/>
              <a:buAutoNum type="arabicPeriod"/>
            </a:pPr>
            <a:endParaRPr lang="en-US" sz="2000" dirty="0">
              <a:latin typeface="+mn-lt"/>
            </a:endParaRPr>
          </a:p>
          <a:p>
            <a:pPr marL="457200" indent="-457200">
              <a:buFont typeface="+mj-lt"/>
              <a:buAutoNum type="arabicPeriod"/>
            </a:pPr>
            <a:r>
              <a:rPr lang="en-US" sz="2000" dirty="0" smtClean="0">
                <a:latin typeface="+mn-lt"/>
              </a:rPr>
              <a:t>Pinterest </a:t>
            </a:r>
            <a:r>
              <a:rPr lang="en-US" sz="2000" dirty="0">
                <a:latin typeface="+mn-lt"/>
              </a:rPr>
              <a:t>Pins: </a:t>
            </a:r>
            <a:r>
              <a:rPr lang="en-US" sz="2000" dirty="0" smtClean="0">
                <a:latin typeface="+mn-lt"/>
              </a:rPr>
              <a:t>popular and lots </a:t>
            </a:r>
            <a:r>
              <a:rPr lang="en-US" sz="2000" dirty="0">
                <a:latin typeface="+mn-lt"/>
              </a:rPr>
              <a:t>of public data. </a:t>
            </a:r>
            <a:endParaRPr lang="en-US" sz="2000" dirty="0" smtClean="0">
              <a:latin typeface="+mn-lt"/>
            </a:endParaRPr>
          </a:p>
          <a:p>
            <a:pPr marL="457200" indent="-457200">
              <a:buFont typeface="+mj-lt"/>
              <a:buAutoNum type="arabicPeriod"/>
            </a:pPr>
            <a:endParaRPr lang="en-US" sz="2000" dirty="0">
              <a:latin typeface="+mn-lt"/>
            </a:endParaRPr>
          </a:p>
          <a:p>
            <a:pPr marL="457200" indent="-457200">
              <a:buFont typeface="+mj-lt"/>
              <a:buAutoNum type="arabicPeriod"/>
            </a:pPr>
            <a:r>
              <a:rPr lang="en-US" sz="2000" dirty="0" smtClean="0">
                <a:latin typeface="+mn-lt"/>
              </a:rPr>
              <a:t>Votes </a:t>
            </a:r>
            <a:r>
              <a:rPr lang="en-US" sz="2000" dirty="0">
                <a:latin typeface="+mn-lt"/>
              </a:rPr>
              <a:t>on Social Sharing Sites: </a:t>
            </a:r>
            <a:r>
              <a:rPr lang="en-US" sz="2000" dirty="0" smtClean="0">
                <a:latin typeface="+mn-lt"/>
              </a:rPr>
              <a:t>possible </a:t>
            </a:r>
            <a:r>
              <a:rPr lang="en-US" sz="2000" dirty="0">
                <a:latin typeface="+mn-lt"/>
              </a:rPr>
              <a:t>that Google uses shares at sites like </a:t>
            </a:r>
            <a:r>
              <a:rPr lang="en-US" sz="2000" dirty="0" err="1">
                <a:latin typeface="+mn-lt"/>
              </a:rPr>
              <a:t>Reddit</a:t>
            </a:r>
            <a:r>
              <a:rPr lang="en-US" sz="2000" dirty="0">
                <a:latin typeface="+mn-lt"/>
              </a:rPr>
              <a:t>, </a:t>
            </a:r>
            <a:r>
              <a:rPr lang="en-US" sz="2000" dirty="0" err="1">
                <a:latin typeface="+mn-lt"/>
              </a:rPr>
              <a:t>Stumbleupon</a:t>
            </a:r>
            <a:r>
              <a:rPr lang="en-US" sz="2000" dirty="0">
                <a:latin typeface="+mn-lt"/>
              </a:rPr>
              <a:t> and Digg as another type of social signal</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203757906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Social Signals (II)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109</a:t>
            </a:fld>
            <a:endParaRPr lang="en-US" smtClean="0"/>
          </a:p>
        </p:txBody>
      </p:sp>
      <p:sp>
        <p:nvSpPr>
          <p:cNvPr id="15" name="TextBox 14"/>
          <p:cNvSpPr txBox="1"/>
          <p:nvPr/>
        </p:nvSpPr>
        <p:spPr>
          <a:xfrm>
            <a:off x="152400" y="1689100"/>
            <a:ext cx="8686800" cy="2554545"/>
          </a:xfrm>
          <a:prstGeom prst="rect">
            <a:avLst/>
          </a:prstGeom>
          <a:noFill/>
        </p:spPr>
        <p:txBody>
          <a:bodyPr wrap="square" rtlCol="0">
            <a:spAutoFit/>
          </a:bodyPr>
          <a:lstStyle/>
          <a:p>
            <a:pPr marL="457200" indent="-457200">
              <a:buFont typeface="+mj-lt"/>
              <a:buAutoNum type="arabicPeriod" startAt="8"/>
            </a:pPr>
            <a:r>
              <a:rPr lang="en-US" sz="2000" dirty="0" smtClean="0">
                <a:latin typeface="+mn-lt"/>
              </a:rPr>
              <a:t>Number </a:t>
            </a:r>
            <a:r>
              <a:rPr lang="en-US" sz="2000" dirty="0">
                <a:latin typeface="+mn-lt"/>
              </a:rPr>
              <a:t>of Google+1′s: </a:t>
            </a:r>
            <a:endParaRPr lang="en-US" sz="2000" dirty="0" smtClean="0">
              <a:latin typeface="+mn-lt"/>
            </a:endParaRPr>
          </a:p>
          <a:p>
            <a:pPr marL="457200" indent="-457200">
              <a:buFont typeface="+mj-lt"/>
              <a:buAutoNum type="arabicPeriod" startAt="8"/>
            </a:pPr>
            <a:r>
              <a:rPr lang="en-US" sz="2000" dirty="0" smtClean="0">
                <a:latin typeface="+mn-lt"/>
              </a:rPr>
              <a:t>Authority </a:t>
            </a:r>
            <a:r>
              <a:rPr lang="en-US" sz="2000" dirty="0">
                <a:latin typeface="+mn-lt"/>
              </a:rPr>
              <a:t>of Google+ User Accounts: </a:t>
            </a:r>
          </a:p>
          <a:p>
            <a:pPr marL="457200" indent="-457200">
              <a:buFont typeface="+mj-lt"/>
              <a:buAutoNum type="arabicPeriod" startAt="8"/>
            </a:pPr>
            <a:r>
              <a:rPr lang="en-US" sz="2000" dirty="0" smtClean="0">
                <a:latin typeface="+mn-lt"/>
              </a:rPr>
              <a:t>Verified </a:t>
            </a:r>
            <a:r>
              <a:rPr lang="en-US" sz="2000" dirty="0">
                <a:latin typeface="+mn-lt"/>
              </a:rPr>
              <a:t>Google+ Authorship: </a:t>
            </a:r>
            <a:r>
              <a:rPr lang="en-US" sz="2000" dirty="0" smtClean="0">
                <a:latin typeface="+mn-lt"/>
              </a:rPr>
              <a:t> may </a:t>
            </a:r>
            <a:r>
              <a:rPr lang="en-US" sz="2000" dirty="0">
                <a:latin typeface="+mn-lt"/>
              </a:rPr>
              <a:t>already be a trust signal</a:t>
            </a:r>
            <a:r>
              <a:rPr lang="en-US" sz="2000" dirty="0" smtClean="0">
                <a:latin typeface="+mn-lt"/>
              </a:rPr>
              <a:t>.</a:t>
            </a:r>
          </a:p>
          <a:p>
            <a:pPr marL="457200" indent="-457200">
              <a:buFont typeface="+mj-lt"/>
              <a:buAutoNum type="arabicPeriod" startAt="8"/>
            </a:pPr>
            <a:endParaRPr lang="en-US" sz="2000" dirty="0">
              <a:latin typeface="+mn-lt"/>
            </a:endParaRPr>
          </a:p>
          <a:p>
            <a:pPr marL="457200" indent="-457200">
              <a:buFont typeface="+mj-lt"/>
              <a:buAutoNum type="arabicPeriod" startAt="8"/>
            </a:pPr>
            <a:r>
              <a:rPr lang="en-US" sz="2000" dirty="0" smtClean="0">
                <a:latin typeface="+mn-lt"/>
              </a:rPr>
              <a:t>Social </a:t>
            </a:r>
            <a:r>
              <a:rPr lang="en-US" sz="2000" dirty="0">
                <a:latin typeface="+mn-lt"/>
              </a:rPr>
              <a:t>Signal Relevancy: Google probably uses relevancy information from the account sharing the content and the text surrounding the link.</a:t>
            </a:r>
          </a:p>
          <a:p>
            <a:pPr marL="457200" indent="-457200">
              <a:buFont typeface="+mj-lt"/>
              <a:buAutoNum type="arabicPeriod" startAt="8"/>
            </a:pPr>
            <a:r>
              <a:rPr lang="en-US" sz="2000" dirty="0" smtClean="0">
                <a:latin typeface="+mn-lt"/>
              </a:rPr>
              <a:t>Site </a:t>
            </a:r>
            <a:r>
              <a:rPr lang="en-US" sz="2000" dirty="0">
                <a:latin typeface="+mn-lt"/>
              </a:rPr>
              <a:t>Level Social Signals: Site-wide social signals may increase a </a:t>
            </a:r>
            <a:r>
              <a:rPr lang="en-US" sz="2000" dirty="0" smtClean="0">
                <a:latin typeface="+mn-lt"/>
              </a:rPr>
              <a:t>site overall </a:t>
            </a:r>
            <a:r>
              <a:rPr lang="en-US" sz="2000" dirty="0">
                <a:latin typeface="+mn-lt"/>
              </a:rPr>
              <a:t>authority, which will increase search visibility for all of its pages.</a:t>
            </a:r>
          </a:p>
        </p:txBody>
      </p:sp>
    </p:spTree>
    <p:extLst>
      <p:ext uri="{BB962C8B-B14F-4D97-AF65-F5344CB8AC3E}">
        <p14:creationId xmlns:p14="http://schemas.microsoft.com/office/powerpoint/2010/main" xmlns="" val="1981210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p:cNvGraphicFramePr>
            <a:graphicFrameLocks noChangeAspect="1"/>
          </p:cNvGraphicFramePr>
          <p:nvPr/>
        </p:nvGraphicFramePr>
        <p:xfrm>
          <a:off x="120650" y="1905000"/>
          <a:ext cx="8947150" cy="2678113"/>
        </p:xfrm>
        <a:graphic>
          <a:graphicData uri="http://schemas.openxmlformats.org/presentationml/2006/ole">
            <p:oleObj spid="_x0000_s114727" name="Worksheet" r:id="rId3" imgW="9776460" imgH="2926080" progId="Excel.Sheet.8">
              <p:embed/>
            </p:oleObj>
          </a:graphicData>
        </a:graphic>
      </p:graphicFrame>
      <p:sp>
        <p:nvSpPr>
          <p:cNvPr id="922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6.3</a:t>
            </a:r>
          </a:p>
        </p:txBody>
      </p:sp>
      <p:sp>
        <p:nvSpPr>
          <p:cNvPr id="2" name="Slide Number Placeholder 1"/>
          <p:cNvSpPr>
            <a:spLocks noGrp="1"/>
          </p:cNvSpPr>
          <p:nvPr>
            <p:ph type="sldNum" sz="quarter" idx="12"/>
          </p:nvPr>
        </p:nvSpPr>
        <p:spPr/>
        <p:txBody>
          <a:bodyPr/>
          <a:lstStyle/>
          <a:p>
            <a:fld id="{0ED9190B-40F4-4D14-B8A7-A8F5BA31F2B1}" type="slidenum">
              <a:rPr lang="en-US" smtClean="0"/>
              <a:pPr/>
              <a:t>11</a:t>
            </a:fld>
            <a:endParaRPr lang="en-US"/>
          </a:p>
        </p:txBody>
      </p:sp>
      <p:sp>
        <p:nvSpPr>
          <p:cNvPr id="9" name="Rectangle 2"/>
          <p:cNvSpPr>
            <a:spLocks noGrp="1" noChangeArrowheads="1"/>
          </p:cNvSpPr>
          <p:nvPr>
            <p:ph type="title"/>
          </p:nvPr>
        </p:nvSpPr>
        <p:spPr>
          <a:xfrm>
            <a:off x="304800" y="381000"/>
            <a:ext cx="8229600" cy="1143000"/>
          </a:xfrm>
        </p:spPr>
        <p:txBody>
          <a:bodyPr/>
          <a:lstStyle/>
          <a:p>
            <a:pPr eaLnBrk="1" hangingPunct="1"/>
            <a:r>
              <a:rPr lang="el-GR" dirty="0" smtClean="0">
                <a:ea typeface="ＭＳ Ｐゴシック" charset="-128"/>
              </a:rPr>
              <a:t>Ο πίνακας με βάρη</a:t>
            </a:r>
            <a:endParaRPr lang="en-US" dirty="0" smtClean="0">
              <a:ea typeface="ＭＳ Ｐゴシック" charset="-128"/>
            </a:endParaRPr>
          </a:p>
        </p:txBody>
      </p:sp>
      <p:sp>
        <p:nvSpPr>
          <p:cNvPr id="10" name="Rectangle 3"/>
          <p:cNvSpPr txBox="1">
            <a:spLocks noChangeArrowheads="1"/>
          </p:cNvSpPr>
          <p:nvPr/>
        </p:nvSpPr>
        <p:spPr bwMode="auto">
          <a:xfrm>
            <a:off x="381000" y="4876800"/>
            <a:ext cx="78486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None/>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pitchFamily="-65" charset="-128"/>
              </a:rPr>
              <a:t>Θεωρούμε  το</a:t>
            </a:r>
            <a:r>
              <a:rPr kumimoji="0" lang="el-GR" sz="2800" b="0" i="0" u="none" strike="noStrike" kern="1200" cap="none" spc="0" normalizeH="0" noProof="0" dirty="0" smtClean="0">
                <a:ln>
                  <a:noFill/>
                </a:ln>
                <a:solidFill>
                  <a:schemeClr val="tx1"/>
                </a:solidFill>
                <a:effectLst/>
                <a:uLnTx/>
                <a:uFillTx/>
                <a:latin typeface="+mn-lt"/>
                <a:ea typeface="ＭＳ Ｐゴシック" charset="-128"/>
                <a:cs typeface="ＭＳ Ｐゴシック" pitchFamily="-65" charset="-128"/>
              </a:rPr>
              <a:t> </a:t>
            </a:r>
            <a:r>
              <a:rPr lang="en-US" sz="2800" noProof="0" dirty="0" err="1" smtClean="0">
                <a:latin typeface="+mn-lt"/>
                <a:ea typeface="ＭＳ Ｐゴシック" charset="-128"/>
                <a:cs typeface="ＭＳ Ｐゴシック" pitchFamily="-65" charset="-128"/>
              </a:rPr>
              <a:t>tf-idf</a:t>
            </a:r>
            <a:r>
              <a:rPr lang="en-US" sz="2800" noProof="0" dirty="0" smtClean="0">
                <a:latin typeface="+mn-lt"/>
                <a:ea typeface="ＭＳ Ｐゴシック" charset="-128"/>
                <a:cs typeface="ＭＳ Ｐゴシック" pitchFamily="-65" charset="-128"/>
              </a:rPr>
              <a:t> </a:t>
            </a:r>
            <a:r>
              <a:rPr lang="el-GR" sz="2800" noProof="0" dirty="0" smtClean="0">
                <a:latin typeface="+mn-lt"/>
                <a:ea typeface="ＭＳ Ｐゴシック" charset="-128"/>
                <a:cs typeface="ＭＳ Ｐゴシック" pitchFamily="-65" charset="-128"/>
              </a:rPr>
              <a:t>βάρος του όρου</a:t>
            </a:r>
            <a:r>
              <a:rPr kumimoji="0" lang="en-US" sz="28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pitchFamily="-65" charset="-128"/>
              </a:rPr>
              <a:t>: </a:t>
            </a: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ＭＳ Ｐゴシック" charset="-128"/>
                <a:cs typeface="+mn-cs"/>
              </a:rPr>
              <a:t>Κάθε έγγραφο είναι ένα </a:t>
            </a:r>
            <a:r>
              <a:rPr kumimoji="0" lang="el-GR" sz="2400" b="0" i="1" u="none" strike="noStrike" kern="1200" cap="none" spc="0" normalizeH="0" baseline="0" noProof="0" dirty="0" smtClean="0">
                <a:ln>
                  <a:noFill/>
                </a:ln>
                <a:solidFill>
                  <a:schemeClr val="accent6">
                    <a:lumMod val="50000"/>
                  </a:schemeClr>
                </a:solidFill>
                <a:effectLst/>
                <a:uLnTx/>
                <a:uFillTx/>
                <a:latin typeface="+mn-lt"/>
                <a:ea typeface="ＭＳ Ｐゴシック" charset="-128"/>
                <a:cs typeface="+mn-cs"/>
              </a:rPr>
              <a:t>διάνυσμα </a:t>
            </a:r>
            <a:r>
              <a:rPr kumimoji="0" lang="en-US" sz="2400" b="0" i="1" u="none" strike="noStrike" kern="1200" cap="none" spc="0" normalizeH="0" baseline="0" noProof="0" dirty="0" err="1" smtClean="0">
                <a:ln>
                  <a:noFill/>
                </a:ln>
                <a:solidFill>
                  <a:schemeClr val="accent6">
                    <a:lumMod val="50000"/>
                  </a:schemeClr>
                </a:solidFill>
                <a:effectLst/>
                <a:uLnTx/>
                <a:uFillTx/>
                <a:latin typeface="+mn-lt"/>
                <a:ea typeface="ＭＳ Ｐゴシック" charset="-128"/>
                <a:cs typeface="+mn-cs"/>
              </a:rPr>
              <a:t>tf-idf</a:t>
            </a:r>
            <a:r>
              <a:rPr kumimoji="0" lang="en-US" sz="2400" b="0" i="1" u="none" strike="noStrike" kern="1200" cap="none" spc="0" normalizeH="0" noProof="0" dirty="0" smtClean="0">
                <a:ln>
                  <a:noFill/>
                </a:ln>
                <a:solidFill>
                  <a:schemeClr val="accent6">
                    <a:lumMod val="50000"/>
                  </a:schemeClr>
                </a:solidFill>
                <a:effectLst/>
                <a:uLnTx/>
                <a:uFillTx/>
                <a:latin typeface="+mn-lt"/>
                <a:ea typeface="ＭＳ Ｐゴシック" charset="-128"/>
                <a:cs typeface="+mn-cs"/>
              </a:rPr>
              <a:t> </a:t>
            </a:r>
            <a:r>
              <a:rPr kumimoji="0" lang="el-GR" sz="2400" b="0" i="1" u="none" strike="noStrike" kern="1200" cap="none" spc="0" normalizeH="0" noProof="0" dirty="0" smtClean="0">
                <a:ln>
                  <a:noFill/>
                </a:ln>
                <a:solidFill>
                  <a:schemeClr val="accent6">
                    <a:lumMod val="50000"/>
                  </a:schemeClr>
                </a:solidFill>
                <a:effectLst/>
                <a:uLnTx/>
                <a:uFillTx/>
                <a:latin typeface="+mn-lt"/>
                <a:ea typeface="ＭＳ Ｐゴシック" charset="-128"/>
                <a:cs typeface="+mn-cs"/>
              </a:rPr>
              <a:t>βαρών</a:t>
            </a:r>
            <a:r>
              <a:rPr kumimoji="0" lang="el-GR" sz="2400" b="0" i="1" u="none" strike="noStrike" kern="1200" cap="none" spc="0" normalizeH="0" baseline="0" noProof="0" dirty="0" smtClean="0">
                <a:ln>
                  <a:noFill/>
                </a:ln>
                <a:solidFill>
                  <a:schemeClr val="accent6">
                    <a:lumMod val="50000"/>
                  </a:schemeClr>
                </a:solidFill>
                <a:effectLst/>
                <a:uLnTx/>
                <a:uFillTx/>
                <a:latin typeface="+mn-lt"/>
                <a:ea typeface="ＭＳ Ｐゴシック" charset="-128"/>
                <a:cs typeface="+mn-cs"/>
              </a:rPr>
              <a:t> </a:t>
            </a:r>
            <a:r>
              <a:rPr kumimoji="0" lang="el-GR" sz="2400" b="0" i="0" u="none" strike="noStrike" kern="1200" cap="none" spc="0" normalizeH="0" baseline="0" noProof="0" dirty="0" smtClean="0">
                <a:ln>
                  <a:noFill/>
                </a:ln>
                <a:solidFill>
                  <a:schemeClr val="tx1"/>
                </a:solidFill>
                <a:effectLst/>
                <a:uLnTx/>
                <a:uFillTx/>
                <a:latin typeface="+mn-lt"/>
                <a:ea typeface="ＭＳ Ｐゴシック" charset="-128"/>
                <a:cs typeface="+mn-cs"/>
              </a:rPr>
              <a:t>στο </a:t>
            </a:r>
            <a:r>
              <a:rPr lang="en-US" dirty="0" smtClean="0">
                <a:latin typeface="Lucida Sans Unicode" charset="0"/>
                <a:ea typeface="ＭＳ Ｐゴシック" charset="-128"/>
                <a:cs typeface="+mn-cs"/>
              </a:rPr>
              <a:t>R</a:t>
            </a:r>
            <a:r>
              <a:rPr kumimoji="0" lang="el-GR" sz="2400" b="0" i="0" u="none" strike="noStrike" kern="1200" cap="none" spc="0" normalizeH="0" baseline="30000" noProof="0" dirty="0" smtClean="0">
                <a:ln>
                  <a:noFill/>
                </a:ln>
                <a:solidFill>
                  <a:schemeClr val="tx1"/>
                </a:solidFill>
                <a:effectLst/>
                <a:uLnTx/>
                <a:uFillTx/>
                <a:latin typeface="+mn-lt"/>
                <a:ea typeface="ＭＳ Ｐゴシック" charset="-128"/>
                <a:cs typeface="+mn-cs"/>
              </a:rPr>
              <a:t>|</a:t>
            </a:r>
            <a:r>
              <a:rPr kumimoji="0" lang="en-US" sz="2400" b="0" i="0" u="none" strike="noStrike" kern="1200" cap="none" spc="0" normalizeH="0" baseline="30000" noProof="0" dirty="0" smtClean="0">
                <a:ln>
                  <a:noFill/>
                </a:ln>
                <a:solidFill>
                  <a:schemeClr val="tx1"/>
                </a:solidFill>
                <a:effectLst/>
                <a:uLnTx/>
                <a:uFillTx/>
                <a:latin typeface="+mn-lt"/>
                <a:ea typeface="ＭＳ Ｐゴシック" charset="-128"/>
                <a:cs typeface="+mn-cs"/>
              </a:rPr>
              <a:t>v</a:t>
            </a:r>
            <a:r>
              <a:rPr kumimoji="0" lang="el-GR" sz="2400" b="0" i="0" u="none" strike="noStrike" kern="1200" cap="none" spc="0" normalizeH="0" baseline="30000" noProof="0" dirty="0" smtClean="0">
                <a:ln>
                  <a:noFill/>
                </a:ln>
                <a:solidFill>
                  <a:schemeClr val="tx1"/>
                </a:solidFill>
                <a:effectLst/>
                <a:uLnTx/>
                <a:uFillTx/>
                <a:latin typeface="+mn-lt"/>
                <a:ea typeface="ＭＳ Ｐゴシック" charset="-128"/>
                <a:cs typeface="+mn-cs"/>
              </a:rPr>
              <a:t>|</a:t>
            </a:r>
            <a:endParaRPr kumimoji="0" lang="en-US" sz="2400" b="0" i="0" u="none" strike="noStrike" kern="1200" cap="none" spc="0" normalizeH="0" baseline="0" noProof="0" dirty="0" smtClean="0">
              <a:ln>
                <a:noFill/>
              </a:ln>
              <a:solidFill>
                <a:schemeClr val="tx1"/>
              </a:solidFill>
              <a:effectLst/>
              <a:uLnTx/>
              <a:uFillTx/>
              <a:latin typeface="+mn-lt"/>
              <a:ea typeface="ＭＳ Ｐゴシック" charset="-128"/>
              <a:cs typeface="+mn-cs"/>
            </a:endParaRPr>
          </a:p>
        </p:txBody>
      </p:sp>
      <p:sp>
        <p:nvSpPr>
          <p:cNvPr id="12" name="Rectangle 11"/>
          <p:cNvSpPr/>
          <p:nvPr/>
        </p:nvSpPr>
        <p:spPr>
          <a:xfrm>
            <a:off x="3657600" y="2209800"/>
            <a:ext cx="990600" cy="2438400"/>
          </a:xfrm>
          <a:prstGeom prst="rect">
            <a:avLst/>
          </a:prstGeom>
          <a:noFill/>
          <a:ln w="1905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272059268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Brand Signals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110</a:t>
            </a:fld>
            <a:endParaRPr lang="en-US" smtClean="0"/>
          </a:p>
        </p:txBody>
      </p:sp>
      <p:sp>
        <p:nvSpPr>
          <p:cNvPr id="15" name="TextBox 14"/>
          <p:cNvSpPr txBox="1"/>
          <p:nvPr/>
        </p:nvSpPr>
        <p:spPr>
          <a:xfrm>
            <a:off x="76200" y="1447800"/>
            <a:ext cx="8686800" cy="4708981"/>
          </a:xfrm>
          <a:prstGeom prst="rect">
            <a:avLst/>
          </a:prstGeom>
          <a:noFill/>
        </p:spPr>
        <p:txBody>
          <a:bodyPr wrap="square" rtlCol="0">
            <a:spAutoFit/>
          </a:bodyPr>
          <a:lstStyle/>
          <a:p>
            <a:pPr marL="457200" indent="-457200">
              <a:buFont typeface="+mj-lt"/>
              <a:buAutoNum type="arabicPeriod"/>
            </a:pPr>
            <a:r>
              <a:rPr lang="en-US" sz="2000" dirty="0" smtClean="0">
                <a:latin typeface="+mn-lt"/>
              </a:rPr>
              <a:t>Brand </a:t>
            </a:r>
            <a:r>
              <a:rPr lang="en-US" sz="2000" dirty="0">
                <a:latin typeface="+mn-lt"/>
              </a:rPr>
              <a:t>Name Anchor Text: Branded anchor text is a simple — but strong — brand signal.</a:t>
            </a:r>
          </a:p>
          <a:p>
            <a:pPr marL="457200" indent="-457200">
              <a:buFont typeface="+mj-lt"/>
              <a:buAutoNum type="arabicPeriod"/>
            </a:pPr>
            <a:r>
              <a:rPr lang="en-US" sz="2000" dirty="0" smtClean="0">
                <a:latin typeface="+mn-lt"/>
              </a:rPr>
              <a:t>Branded </a:t>
            </a:r>
            <a:r>
              <a:rPr lang="en-US" sz="2000" dirty="0">
                <a:latin typeface="+mn-lt"/>
              </a:rPr>
              <a:t>Searches: </a:t>
            </a:r>
            <a:r>
              <a:rPr lang="en-US" sz="2000" dirty="0" smtClean="0">
                <a:latin typeface="+mn-lt"/>
              </a:rPr>
              <a:t>people </a:t>
            </a:r>
            <a:r>
              <a:rPr lang="en-US" sz="2000" dirty="0">
                <a:latin typeface="+mn-lt"/>
              </a:rPr>
              <a:t>search for brands. If people search for your site in Google (</a:t>
            </a:r>
            <a:r>
              <a:rPr lang="en-US" sz="2000" dirty="0" err="1">
                <a:latin typeface="+mn-lt"/>
              </a:rPr>
              <a:t>ie</a:t>
            </a:r>
            <a:r>
              <a:rPr lang="en-US" sz="2000" dirty="0">
                <a:latin typeface="+mn-lt"/>
              </a:rPr>
              <a:t>. “</a:t>
            </a:r>
            <a:r>
              <a:rPr lang="en-US" sz="2000" dirty="0" err="1">
                <a:latin typeface="+mn-lt"/>
              </a:rPr>
              <a:t>Backlinko</a:t>
            </a:r>
            <a:r>
              <a:rPr lang="en-US" sz="2000" dirty="0">
                <a:latin typeface="+mn-lt"/>
              </a:rPr>
              <a:t> twitter”, </a:t>
            </a:r>
            <a:r>
              <a:rPr lang="en-US" sz="2000" dirty="0" err="1">
                <a:latin typeface="+mn-lt"/>
              </a:rPr>
              <a:t>Backlinko</a:t>
            </a:r>
            <a:r>
              <a:rPr lang="en-US" sz="2000" dirty="0">
                <a:latin typeface="+mn-lt"/>
              </a:rPr>
              <a:t> + “ranking factors”), Google likely takes this into consideration when determining a brand.</a:t>
            </a:r>
          </a:p>
          <a:p>
            <a:pPr marL="457200" indent="-457200">
              <a:buFont typeface="+mj-lt"/>
              <a:buAutoNum type="arabicPeriod"/>
            </a:pPr>
            <a:r>
              <a:rPr lang="en-US" sz="2000" dirty="0" smtClean="0">
                <a:latin typeface="+mn-lt"/>
              </a:rPr>
              <a:t>Site </a:t>
            </a:r>
            <a:r>
              <a:rPr lang="en-US" sz="2000" dirty="0">
                <a:latin typeface="+mn-lt"/>
              </a:rPr>
              <a:t>Has Facebook Page and Likes: Brands tend to have Facebook pages with lots of likes.</a:t>
            </a:r>
          </a:p>
          <a:p>
            <a:pPr marL="457200" indent="-457200">
              <a:buFont typeface="+mj-lt"/>
              <a:buAutoNum type="arabicPeriod"/>
            </a:pPr>
            <a:r>
              <a:rPr lang="en-US" sz="2000" dirty="0" smtClean="0">
                <a:latin typeface="+mn-lt"/>
              </a:rPr>
              <a:t>Site </a:t>
            </a:r>
            <a:r>
              <a:rPr lang="en-US" sz="2000" dirty="0">
                <a:latin typeface="+mn-lt"/>
              </a:rPr>
              <a:t>has Twitter Profile with Followers: Twitter profiles with a lot of followers signals a popular brand.</a:t>
            </a:r>
          </a:p>
          <a:p>
            <a:pPr marL="457200" indent="-457200">
              <a:buFont typeface="+mj-lt"/>
              <a:buAutoNum type="arabicPeriod"/>
            </a:pPr>
            <a:r>
              <a:rPr lang="en-US" sz="2000" dirty="0" smtClean="0">
                <a:latin typeface="+mn-lt"/>
              </a:rPr>
              <a:t>Official </a:t>
            </a:r>
            <a:r>
              <a:rPr lang="en-US" sz="2000" dirty="0" err="1">
                <a:latin typeface="+mn-lt"/>
              </a:rPr>
              <a:t>Linkedin</a:t>
            </a:r>
            <a:r>
              <a:rPr lang="en-US" sz="2000" dirty="0">
                <a:latin typeface="+mn-lt"/>
              </a:rPr>
              <a:t> Company Page: Most real businesses have company </a:t>
            </a:r>
            <a:r>
              <a:rPr lang="en-US" sz="2000" dirty="0" err="1">
                <a:latin typeface="+mn-lt"/>
              </a:rPr>
              <a:t>Linkedin</a:t>
            </a:r>
            <a:r>
              <a:rPr lang="en-US" sz="2000" dirty="0">
                <a:latin typeface="+mn-lt"/>
              </a:rPr>
              <a:t> pages.</a:t>
            </a:r>
          </a:p>
          <a:p>
            <a:pPr marL="457200" indent="-457200">
              <a:buFont typeface="+mj-lt"/>
              <a:buAutoNum type="arabicPeriod"/>
            </a:pPr>
            <a:r>
              <a:rPr lang="en-US" sz="2000" dirty="0" smtClean="0">
                <a:latin typeface="+mn-lt"/>
              </a:rPr>
              <a:t>Employees </a:t>
            </a:r>
            <a:r>
              <a:rPr lang="en-US" sz="2000" dirty="0">
                <a:latin typeface="+mn-lt"/>
              </a:rPr>
              <a:t>Listed at </a:t>
            </a:r>
            <a:r>
              <a:rPr lang="en-US" sz="2000" dirty="0" err="1">
                <a:latin typeface="+mn-lt"/>
              </a:rPr>
              <a:t>Linkedin</a:t>
            </a:r>
            <a:r>
              <a:rPr lang="en-US" sz="2000" dirty="0">
                <a:latin typeface="+mn-lt"/>
              </a:rPr>
              <a:t>: </a:t>
            </a:r>
            <a:endParaRPr lang="en-US" sz="2000" dirty="0" smtClean="0">
              <a:latin typeface="+mn-lt"/>
            </a:endParaRPr>
          </a:p>
          <a:p>
            <a:pPr marL="457200" indent="-457200">
              <a:buFont typeface="+mj-lt"/>
              <a:buAutoNum type="arabicPeriod"/>
            </a:pPr>
            <a:r>
              <a:rPr lang="en-US" sz="2000" dirty="0" smtClean="0">
                <a:latin typeface="+mn-lt"/>
              </a:rPr>
              <a:t>Legitimacy </a:t>
            </a:r>
            <a:r>
              <a:rPr lang="en-US" sz="2000" dirty="0">
                <a:latin typeface="+mn-lt"/>
              </a:rPr>
              <a:t>of Social Media Accounts: A social media account with 10,000 followers and 2 posts is probably interpreted a lot differently than another 10,000-follower strong account with lots of interaction</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359937834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Brand Signals (II)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111</a:t>
            </a:fld>
            <a:endParaRPr lang="en-US" smtClean="0"/>
          </a:p>
        </p:txBody>
      </p:sp>
      <p:sp>
        <p:nvSpPr>
          <p:cNvPr id="15" name="TextBox 14"/>
          <p:cNvSpPr txBox="1"/>
          <p:nvPr/>
        </p:nvSpPr>
        <p:spPr>
          <a:xfrm>
            <a:off x="304800" y="1828800"/>
            <a:ext cx="8686800" cy="1938992"/>
          </a:xfrm>
          <a:prstGeom prst="rect">
            <a:avLst/>
          </a:prstGeom>
          <a:noFill/>
        </p:spPr>
        <p:txBody>
          <a:bodyPr wrap="square" rtlCol="0">
            <a:spAutoFit/>
          </a:bodyPr>
          <a:lstStyle/>
          <a:p>
            <a:pPr marL="457200" indent="-457200">
              <a:buFont typeface="+mj-lt"/>
              <a:buAutoNum type="arabicPeriod" startAt="8"/>
            </a:pPr>
            <a:r>
              <a:rPr lang="en-US" sz="2000" dirty="0" smtClean="0">
                <a:latin typeface="+mn-lt"/>
              </a:rPr>
              <a:t>Brand </a:t>
            </a:r>
            <a:r>
              <a:rPr lang="en-US" sz="2000" dirty="0">
                <a:latin typeface="+mn-lt"/>
              </a:rPr>
              <a:t>Mentions on News </a:t>
            </a:r>
            <a:r>
              <a:rPr lang="en-US" sz="2000" dirty="0" smtClean="0">
                <a:latin typeface="+mn-lt"/>
              </a:rPr>
              <a:t>Sites</a:t>
            </a:r>
            <a:endParaRPr lang="en-US" sz="2000" dirty="0">
              <a:latin typeface="+mn-lt"/>
            </a:endParaRPr>
          </a:p>
          <a:p>
            <a:pPr marL="457200" indent="-457200">
              <a:buFont typeface="+mj-lt"/>
              <a:buAutoNum type="arabicPeriod" startAt="8"/>
            </a:pPr>
            <a:r>
              <a:rPr lang="en-US" sz="2000" dirty="0" smtClean="0">
                <a:latin typeface="+mn-lt"/>
              </a:rPr>
              <a:t>Co-Citations</a:t>
            </a:r>
            <a:r>
              <a:rPr lang="en-US" sz="2000" dirty="0">
                <a:latin typeface="+mn-lt"/>
              </a:rPr>
              <a:t>: Brands get mentioned without getting linked to. Google likely looks at non-hyperlinked brand mentions as a brand signal.</a:t>
            </a:r>
          </a:p>
          <a:p>
            <a:pPr marL="457200" indent="-457200">
              <a:buFont typeface="+mj-lt"/>
              <a:buAutoNum type="arabicPeriod" startAt="8"/>
            </a:pPr>
            <a:r>
              <a:rPr lang="en-US" sz="2000" dirty="0" smtClean="0">
                <a:latin typeface="+mn-lt"/>
              </a:rPr>
              <a:t>Number </a:t>
            </a:r>
            <a:r>
              <a:rPr lang="en-US" sz="2000" dirty="0">
                <a:latin typeface="+mn-lt"/>
              </a:rPr>
              <a:t>of RSS </a:t>
            </a:r>
            <a:r>
              <a:rPr lang="en-US" sz="2000" dirty="0" smtClean="0">
                <a:latin typeface="+mn-lt"/>
              </a:rPr>
              <a:t>Subscribers</a:t>
            </a:r>
            <a:endParaRPr lang="en-US" sz="2000" dirty="0">
              <a:latin typeface="+mn-lt"/>
            </a:endParaRPr>
          </a:p>
          <a:p>
            <a:pPr marL="457200" indent="-457200">
              <a:buFont typeface="+mj-lt"/>
              <a:buAutoNum type="arabicPeriod" startAt="8"/>
            </a:pPr>
            <a:r>
              <a:rPr lang="en-US" sz="2000" dirty="0" smtClean="0">
                <a:latin typeface="+mn-lt"/>
              </a:rPr>
              <a:t>Brick </a:t>
            </a:r>
            <a:r>
              <a:rPr lang="en-US" sz="2000" dirty="0">
                <a:latin typeface="+mn-lt"/>
              </a:rPr>
              <a:t>and Mortar Location With Google+ Local Listing: </a:t>
            </a:r>
          </a:p>
          <a:p>
            <a:pPr marL="457200" indent="-457200">
              <a:buFont typeface="+mj-lt"/>
              <a:buAutoNum type="arabicPeriod" startAt="8"/>
            </a:pPr>
            <a:r>
              <a:rPr lang="en-US" sz="2000" dirty="0" smtClean="0">
                <a:latin typeface="+mn-lt"/>
              </a:rPr>
              <a:t>Website </a:t>
            </a:r>
            <a:r>
              <a:rPr lang="en-US" sz="2000" dirty="0">
                <a:latin typeface="+mn-lt"/>
              </a:rPr>
              <a:t>is Tax Paying </a:t>
            </a:r>
            <a:r>
              <a:rPr lang="en-US" sz="2000" dirty="0" smtClean="0">
                <a:latin typeface="+mn-lt"/>
              </a:rPr>
              <a:t>Business</a:t>
            </a:r>
            <a:endParaRPr lang="en-US" sz="2000" dirty="0">
              <a:latin typeface="+mn-lt"/>
            </a:endParaRPr>
          </a:p>
        </p:txBody>
      </p:sp>
    </p:spTree>
    <p:extLst>
      <p:ext uri="{BB962C8B-B14F-4D97-AF65-F5344CB8AC3E}">
        <p14:creationId xmlns:p14="http://schemas.microsoft.com/office/powerpoint/2010/main" xmlns="" val="12891535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On Site </a:t>
            </a:r>
            <a:r>
              <a:rPr lang="en-US" dirty="0" err="1" smtClean="0">
                <a:solidFill>
                  <a:schemeClr val="accent6">
                    <a:lumMod val="75000"/>
                  </a:schemeClr>
                </a:solidFill>
                <a:ea typeface="ＭＳ Ｐゴシック" charset="-128"/>
              </a:rPr>
              <a:t>Webspam</a:t>
            </a:r>
            <a:r>
              <a:rPr lang="en-US" dirty="0" smtClean="0">
                <a:solidFill>
                  <a:schemeClr val="accent6">
                    <a:lumMod val="75000"/>
                  </a:schemeClr>
                </a:solidFill>
                <a:ea typeface="ＭＳ Ｐゴシック" charset="-128"/>
              </a:rPr>
              <a:t> Factors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112</a:t>
            </a:fld>
            <a:endParaRPr lang="en-US" smtClean="0"/>
          </a:p>
        </p:txBody>
      </p:sp>
      <p:sp>
        <p:nvSpPr>
          <p:cNvPr id="15" name="TextBox 14"/>
          <p:cNvSpPr txBox="1"/>
          <p:nvPr/>
        </p:nvSpPr>
        <p:spPr>
          <a:xfrm>
            <a:off x="76200" y="1447800"/>
            <a:ext cx="8686800" cy="4708981"/>
          </a:xfrm>
          <a:prstGeom prst="rect">
            <a:avLst/>
          </a:prstGeom>
          <a:noFill/>
        </p:spPr>
        <p:txBody>
          <a:bodyPr wrap="square" rtlCol="0">
            <a:spAutoFit/>
          </a:bodyPr>
          <a:lstStyle/>
          <a:p>
            <a:pPr marL="457200" indent="-457200">
              <a:buFont typeface="+mj-lt"/>
              <a:buAutoNum type="arabicPeriod"/>
            </a:pPr>
            <a:r>
              <a:rPr lang="en-US" sz="2000" dirty="0" smtClean="0">
                <a:latin typeface="+mn-lt"/>
              </a:rPr>
              <a:t>Panda </a:t>
            </a:r>
            <a:r>
              <a:rPr lang="en-US" sz="2000" dirty="0">
                <a:latin typeface="+mn-lt"/>
              </a:rPr>
              <a:t>Penalty: Sites with low-quality content (particularly content farms) are less visible in search after getting hit by a Panda penalty.</a:t>
            </a:r>
          </a:p>
          <a:p>
            <a:pPr marL="457200" indent="-457200">
              <a:buFont typeface="+mj-lt"/>
              <a:buAutoNum type="arabicPeriod"/>
            </a:pPr>
            <a:r>
              <a:rPr lang="en-US" sz="2000" dirty="0" smtClean="0">
                <a:latin typeface="+mn-lt"/>
              </a:rPr>
              <a:t>Links </a:t>
            </a:r>
            <a:r>
              <a:rPr lang="en-US" sz="2000" dirty="0">
                <a:latin typeface="+mn-lt"/>
              </a:rPr>
              <a:t>to Bad Neighborhoods: Linking out to “bad neighborhoods” — like pharmacy or payday loan sites — may hurt your search visibility.</a:t>
            </a:r>
          </a:p>
          <a:p>
            <a:pPr marL="457200" indent="-457200">
              <a:buFont typeface="+mj-lt"/>
              <a:buAutoNum type="arabicPeriod"/>
            </a:pPr>
            <a:r>
              <a:rPr lang="en-US" sz="2000" dirty="0" smtClean="0">
                <a:latin typeface="+mn-lt"/>
              </a:rPr>
              <a:t>Redirects</a:t>
            </a:r>
            <a:r>
              <a:rPr lang="en-US" sz="2000" dirty="0">
                <a:latin typeface="+mn-lt"/>
              </a:rPr>
              <a:t>: </a:t>
            </a:r>
            <a:r>
              <a:rPr lang="en-US" sz="2000" dirty="0" smtClean="0">
                <a:latin typeface="+mn-lt"/>
              </a:rPr>
              <a:t>not </a:t>
            </a:r>
            <a:r>
              <a:rPr lang="en-US" sz="2000" dirty="0">
                <a:latin typeface="+mn-lt"/>
              </a:rPr>
              <a:t>just penalized, but de-indexed.</a:t>
            </a:r>
          </a:p>
          <a:p>
            <a:pPr marL="457200" indent="-457200">
              <a:buFont typeface="+mj-lt"/>
              <a:buAutoNum type="arabicPeriod"/>
            </a:pPr>
            <a:r>
              <a:rPr lang="en-US" sz="2000" dirty="0" smtClean="0">
                <a:latin typeface="+mn-lt"/>
              </a:rPr>
              <a:t>Popups </a:t>
            </a:r>
            <a:r>
              <a:rPr lang="en-US" sz="2000" dirty="0">
                <a:latin typeface="+mn-lt"/>
              </a:rPr>
              <a:t>or Distracting Ads: </a:t>
            </a:r>
          </a:p>
          <a:p>
            <a:pPr marL="457200" indent="-457200">
              <a:buFont typeface="+mj-lt"/>
              <a:buAutoNum type="arabicPeriod"/>
            </a:pPr>
            <a:r>
              <a:rPr lang="en-US" sz="2000" dirty="0" smtClean="0">
                <a:latin typeface="+mn-lt"/>
              </a:rPr>
              <a:t>Site </a:t>
            </a:r>
            <a:r>
              <a:rPr lang="en-US" sz="2000" dirty="0">
                <a:latin typeface="+mn-lt"/>
              </a:rPr>
              <a:t>Over-Optimization: Includes on-page factors like keyword stuffing, header tag stuffing, excessive keyword decoration.</a:t>
            </a:r>
          </a:p>
          <a:p>
            <a:pPr marL="457200" indent="-457200">
              <a:buFont typeface="+mj-lt"/>
              <a:buAutoNum type="arabicPeriod"/>
            </a:pPr>
            <a:r>
              <a:rPr lang="en-US" sz="2000" dirty="0" smtClean="0">
                <a:latin typeface="+mn-lt"/>
              </a:rPr>
              <a:t>Page Over-Optimization</a:t>
            </a:r>
            <a:r>
              <a:rPr lang="en-US" sz="2000" dirty="0">
                <a:latin typeface="+mn-lt"/>
              </a:rPr>
              <a:t>: Many people report that — unlike Panda — Penguin targets individual page (and even then just for certain keywords).</a:t>
            </a:r>
          </a:p>
          <a:p>
            <a:pPr marL="457200" indent="-457200">
              <a:buFont typeface="+mj-lt"/>
              <a:buAutoNum type="arabicPeriod"/>
            </a:pPr>
            <a:r>
              <a:rPr lang="en-US" sz="2000" dirty="0" smtClean="0">
                <a:latin typeface="+mn-lt"/>
              </a:rPr>
              <a:t>Ads </a:t>
            </a:r>
            <a:r>
              <a:rPr lang="en-US" sz="2000" dirty="0">
                <a:latin typeface="+mn-lt"/>
              </a:rPr>
              <a:t>Above the Fold: The “Page Layout Algorithm” penalizes sites with lots of ads (and not much content) above the fold.</a:t>
            </a:r>
          </a:p>
          <a:p>
            <a:pPr marL="457200" indent="-457200">
              <a:buFont typeface="+mj-lt"/>
              <a:buAutoNum type="arabicPeriod"/>
            </a:pPr>
            <a:r>
              <a:rPr lang="en-US" sz="2000" dirty="0" smtClean="0">
                <a:latin typeface="+mn-lt"/>
              </a:rPr>
              <a:t>Hiding </a:t>
            </a:r>
            <a:r>
              <a:rPr lang="en-US" sz="2000" dirty="0">
                <a:latin typeface="+mn-lt"/>
              </a:rPr>
              <a:t>Affiliate Links: Going too far when trying to hide affiliate links (especially with cloaking) can bring on a penalty.</a:t>
            </a:r>
          </a:p>
          <a:p>
            <a:pPr marL="457200" indent="-457200">
              <a:buFont typeface="+mj-lt"/>
              <a:buAutoNum type="arabicPeriod"/>
            </a:pPr>
            <a:r>
              <a:rPr lang="en-US" sz="2000" dirty="0" smtClean="0">
                <a:latin typeface="+mn-lt"/>
              </a:rPr>
              <a:t>Affiliate </a:t>
            </a:r>
            <a:r>
              <a:rPr lang="en-US" sz="2000" dirty="0">
                <a:latin typeface="+mn-lt"/>
              </a:rPr>
              <a:t>Sites: </a:t>
            </a:r>
            <a:r>
              <a:rPr lang="en-US" sz="2000" dirty="0" smtClean="0">
                <a:latin typeface="+mn-lt"/>
              </a:rPr>
              <a:t>sites </a:t>
            </a:r>
            <a:r>
              <a:rPr lang="en-US" sz="2000" dirty="0">
                <a:latin typeface="+mn-lt"/>
              </a:rPr>
              <a:t>that monetize with affiliate links </a:t>
            </a:r>
            <a:r>
              <a:rPr lang="en-US" sz="2000" dirty="0" smtClean="0">
                <a:latin typeface="+mn-lt"/>
              </a:rPr>
              <a:t>under </a:t>
            </a:r>
            <a:r>
              <a:rPr lang="en-US" sz="2000" dirty="0">
                <a:latin typeface="+mn-lt"/>
              </a:rPr>
              <a:t>extra scrutiny</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207778886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On Site </a:t>
            </a:r>
            <a:r>
              <a:rPr lang="en-US" dirty="0" err="1" smtClean="0">
                <a:solidFill>
                  <a:schemeClr val="accent6">
                    <a:lumMod val="75000"/>
                  </a:schemeClr>
                </a:solidFill>
                <a:ea typeface="ＭＳ Ｐゴシック" charset="-128"/>
              </a:rPr>
              <a:t>Webspam</a:t>
            </a:r>
            <a:r>
              <a:rPr lang="en-US" dirty="0" smtClean="0">
                <a:solidFill>
                  <a:schemeClr val="accent6">
                    <a:lumMod val="75000"/>
                  </a:schemeClr>
                </a:solidFill>
                <a:ea typeface="ＭＳ Ｐゴシック" charset="-128"/>
              </a:rPr>
              <a:t> Factors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113</a:t>
            </a:fld>
            <a:endParaRPr lang="en-US" smtClean="0"/>
          </a:p>
        </p:txBody>
      </p:sp>
      <p:sp>
        <p:nvSpPr>
          <p:cNvPr id="15" name="TextBox 14"/>
          <p:cNvSpPr txBox="1"/>
          <p:nvPr/>
        </p:nvSpPr>
        <p:spPr>
          <a:xfrm>
            <a:off x="304800" y="1981200"/>
            <a:ext cx="8686800" cy="1323439"/>
          </a:xfrm>
          <a:prstGeom prst="rect">
            <a:avLst/>
          </a:prstGeom>
          <a:noFill/>
        </p:spPr>
        <p:txBody>
          <a:bodyPr wrap="square" rtlCol="0">
            <a:spAutoFit/>
          </a:bodyPr>
          <a:lstStyle/>
          <a:p>
            <a:pPr marL="457200" indent="-457200">
              <a:buFont typeface="+mj-lt"/>
              <a:buAutoNum type="arabicPeriod" startAt="10"/>
            </a:pPr>
            <a:r>
              <a:rPr lang="en-US" sz="2000" dirty="0" err="1" smtClean="0">
                <a:latin typeface="+mn-lt"/>
              </a:rPr>
              <a:t>Autogenerated</a:t>
            </a:r>
            <a:r>
              <a:rPr lang="en-US" sz="2000" dirty="0" smtClean="0">
                <a:latin typeface="+mn-lt"/>
              </a:rPr>
              <a:t> </a:t>
            </a:r>
            <a:r>
              <a:rPr lang="en-US" sz="2000" dirty="0">
                <a:latin typeface="+mn-lt"/>
              </a:rPr>
              <a:t>Content: </a:t>
            </a:r>
          </a:p>
          <a:p>
            <a:pPr marL="457200" indent="-457200">
              <a:buFont typeface="+mj-lt"/>
              <a:buAutoNum type="arabicPeriod" startAt="10"/>
            </a:pPr>
            <a:r>
              <a:rPr lang="en-US" sz="2000" dirty="0" smtClean="0">
                <a:latin typeface="+mn-lt"/>
              </a:rPr>
              <a:t>Excess </a:t>
            </a:r>
            <a:r>
              <a:rPr lang="en-US" sz="2000" dirty="0">
                <a:latin typeface="+mn-lt"/>
              </a:rPr>
              <a:t>PageRank Sculpting: </a:t>
            </a:r>
          </a:p>
          <a:p>
            <a:pPr marL="457200" indent="-457200">
              <a:buFont typeface="+mj-lt"/>
              <a:buAutoNum type="arabicPeriod" startAt="10"/>
            </a:pPr>
            <a:r>
              <a:rPr lang="en-US" sz="2000" dirty="0" smtClean="0">
                <a:latin typeface="+mn-lt"/>
              </a:rPr>
              <a:t>IP </a:t>
            </a:r>
            <a:r>
              <a:rPr lang="en-US" sz="2000" dirty="0">
                <a:latin typeface="+mn-lt"/>
              </a:rPr>
              <a:t>Address Flagged as Spam: </a:t>
            </a:r>
            <a:r>
              <a:rPr lang="en-US" sz="2000" dirty="0" smtClean="0">
                <a:latin typeface="+mn-lt"/>
              </a:rPr>
              <a:t>.</a:t>
            </a:r>
          </a:p>
          <a:p>
            <a:pPr marL="457200" indent="-457200">
              <a:buFont typeface="+mj-lt"/>
              <a:buAutoNum type="arabicPeriod" startAt="10"/>
            </a:pPr>
            <a:r>
              <a:rPr lang="en-US" sz="2000" dirty="0" smtClean="0">
                <a:latin typeface="+mn-lt"/>
              </a:rPr>
              <a:t>Meta </a:t>
            </a:r>
            <a:r>
              <a:rPr lang="en-US" sz="2000" dirty="0">
                <a:latin typeface="+mn-lt"/>
              </a:rPr>
              <a:t>Tag Spamming: Keyword stuffing can also happen in meta tags. </a:t>
            </a:r>
          </a:p>
        </p:txBody>
      </p:sp>
    </p:spTree>
    <p:extLst>
      <p:ext uri="{BB962C8B-B14F-4D97-AF65-F5344CB8AC3E}">
        <p14:creationId xmlns:p14="http://schemas.microsoft.com/office/powerpoint/2010/main" xmlns="" val="315376488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Off Site </a:t>
            </a:r>
            <a:r>
              <a:rPr lang="en-US" dirty="0" err="1" smtClean="0">
                <a:solidFill>
                  <a:schemeClr val="accent6">
                    <a:lumMod val="75000"/>
                  </a:schemeClr>
                </a:solidFill>
                <a:ea typeface="ＭＳ Ｐゴシック" charset="-128"/>
              </a:rPr>
              <a:t>Webspam</a:t>
            </a:r>
            <a:r>
              <a:rPr lang="en-US" dirty="0" smtClean="0">
                <a:solidFill>
                  <a:schemeClr val="accent6">
                    <a:lumMod val="75000"/>
                  </a:schemeClr>
                </a:solidFill>
                <a:ea typeface="ＭＳ Ｐゴシック" charset="-128"/>
              </a:rPr>
              <a:t> Factors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114</a:t>
            </a:fld>
            <a:endParaRPr lang="en-US" smtClean="0"/>
          </a:p>
        </p:txBody>
      </p:sp>
      <p:sp>
        <p:nvSpPr>
          <p:cNvPr id="15" name="TextBox 14"/>
          <p:cNvSpPr txBox="1"/>
          <p:nvPr/>
        </p:nvSpPr>
        <p:spPr>
          <a:xfrm>
            <a:off x="76200" y="1447800"/>
            <a:ext cx="8686800" cy="4093428"/>
          </a:xfrm>
          <a:prstGeom prst="rect">
            <a:avLst/>
          </a:prstGeom>
          <a:noFill/>
        </p:spPr>
        <p:txBody>
          <a:bodyPr wrap="square" rtlCol="0">
            <a:spAutoFit/>
          </a:bodyPr>
          <a:lstStyle/>
          <a:p>
            <a:pPr marL="457200" indent="-457200">
              <a:buFont typeface="+mj-lt"/>
              <a:buAutoNum type="arabicPeriod"/>
            </a:pPr>
            <a:r>
              <a:rPr lang="en-US" sz="2000" dirty="0" smtClean="0">
                <a:latin typeface="+mn-lt"/>
              </a:rPr>
              <a:t>Unnatural </a:t>
            </a:r>
            <a:r>
              <a:rPr lang="en-US" sz="2000" dirty="0">
                <a:latin typeface="+mn-lt"/>
              </a:rPr>
              <a:t>Influx of Links: A sudden (and unnatural) influx of </a:t>
            </a:r>
            <a:r>
              <a:rPr lang="en-US" sz="2000" dirty="0" smtClean="0">
                <a:latin typeface="+mn-lt"/>
              </a:rPr>
              <a:t>links</a:t>
            </a:r>
            <a:endParaRPr lang="en-US" sz="2000" dirty="0">
              <a:latin typeface="+mn-lt"/>
            </a:endParaRPr>
          </a:p>
          <a:p>
            <a:pPr marL="457200" indent="-457200">
              <a:buFont typeface="+mj-lt"/>
              <a:buAutoNum type="arabicPeriod"/>
            </a:pPr>
            <a:r>
              <a:rPr lang="en-US" sz="2000" dirty="0" smtClean="0">
                <a:latin typeface="+mn-lt"/>
              </a:rPr>
              <a:t>Penguin </a:t>
            </a:r>
            <a:r>
              <a:rPr lang="en-US" sz="2000" dirty="0">
                <a:latin typeface="+mn-lt"/>
              </a:rPr>
              <a:t>Penalty: Sites that were hit by Google Penguin are significantly less visible in search.</a:t>
            </a:r>
          </a:p>
          <a:p>
            <a:pPr marL="457200" indent="-457200">
              <a:buFont typeface="+mj-lt"/>
              <a:buAutoNum type="arabicPeriod"/>
            </a:pPr>
            <a:r>
              <a:rPr lang="en-US" sz="2000" dirty="0" smtClean="0">
                <a:latin typeface="+mn-lt"/>
              </a:rPr>
              <a:t>Link </a:t>
            </a:r>
            <a:r>
              <a:rPr lang="en-US" sz="2000" dirty="0">
                <a:latin typeface="+mn-lt"/>
              </a:rPr>
              <a:t>Profile with High % of Low Quality Links: Lots of links from sources commonly used by black hat SEOs (like blog comments and forum profiles) may be a sign of gaming the system.</a:t>
            </a:r>
          </a:p>
          <a:p>
            <a:pPr marL="457200" indent="-457200">
              <a:buFont typeface="+mj-lt"/>
              <a:buAutoNum type="arabicPeriod"/>
            </a:pPr>
            <a:r>
              <a:rPr lang="en-US" sz="2000" dirty="0" smtClean="0">
                <a:latin typeface="+mn-lt"/>
              </a:rPr>
              <a:t> </a:t>
            </a:r>
            <a:r>
              <a:rPr lang="en-US" sz="2000" dirty="0">
                <a:latin typeface="+mn-lt"/>
              </a:rPr>
              <a:t>Linking Domain Relevancy: </a:t>
            </a:r>
            <a:r>
              <a:rPr lang="en-US" sz="2000" dirty="0" smtClean="0">
                <a:latin typeface="+mn-lt"/>
              </a:rPr>
              <a:t>sites </a:t>
            </a:r>
            <a:r>
              <a:rPr lang="en-US" sz="2000" dirty="0">
                <a:latin typeface="+mn-lt"/>
              </a:rPr>
              <a:t>with an unnaturally high amount of links from unrelated sites were more susceptible to Penguin.</a:t>
            </a:r>
          </a:p>
          <a:p>
            <a:pPr marL="457200" indent="-457200">
              <a:buFont typeface="+mj-lt"/>
              <a:buAutoNum type="arabicPeriod"/>
            </a:pPr>
            <a:r>
              <a:rPr lang="en-US" sz="2000" dirty="0" smtClean="0">
                <a:latin typeface="+mn-lt"/>
              </a:rPr>
              <a:t>Unnatural </a:t>
            </a:r>
            <a:r>
              <a:rPr lang="en-US" sz="2000" dirty="0">
                <a:latin typeface="+mn-lt"/>
              </a:rPr>
              <a:t>Links Warning: Google sent out thousands of “Google Webmaster Tools notice of detected unnatural links” messages. This usually precedes a ranking </a:t>
            </a:r>
            <a:r>
              <a:rPr lang="en-US" sz="2000" dirty="0" smtClean="0">
                <a:latin typeface="+mn-lt"/>
              </a:rPr>
              <a:t>drop</a:t>
            </a:r>
            <a:endParaRPr lang="en-US" sz="2000" dirty="0">
              <a:latin typeface="+mn-lt"/>
            </a:endParaRPr>
          </a:p>
          <a:p>
            <a:pPr marL="457200" indent="-457200">
              <a:buFont typeface="+mj-lt"/>
              <a:buAutoNum type="arabicPeriod"/>
            </a:pPr>
            <a:r>
              <a:rPr lang="en-US" sz="2000" dirty="0" smtClean="0">
                <a:latin typeface="+mn-lt"/>
              </a:rPr>
              <a:t>Links </a:t>
            </a:r>
            <a:r>
              <a:rPr lang="en-US" sz="2000" dirty="0">
                <a:latin typeface="+mn-lt"/>
              </a:rPr>
              <a:t>from the Same Class C IP: Getting an unnatural amount of links from sites on the same server IP may be a sign of blog network link building</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294684015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Off Site </a:t>
            </a:r>
            <a:r>
              <a:rPr lang="en-US" dirty="0" err="1" smtClean="0">
                <a:solidFill>
                  <a:schemeClr val="accent6">
                    <a:lumMod val="75000"/>
                  </a:schemeClr>
                </a:solidFill>
                <a:ea typeface="ＭＳ Ｐゴシック" charset="-128"/>
              </a:rPr>
              <a:t>Webspam</a:t>
            </a:r>
            <a:r>
              <a:rPr lang="en-US" dirty="0" smtClean="0">
                <a:solidFill>
                  <a:schemeClr val="accent6">
                    <a:lumMod val="75000"/>
                  </a:schemeClr>
                </a:solidFill>
                <a:ea typeface="ＭＳ Ｐゴシック" charset="-128"/>
              </a:rPr>
              <a:t> Factors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115</a:t>
            </a:fld>
            <a:endParaRPr lang="en-US" smtClean="0"/>
          </a:p>
        </p:txBody>
      </p:sp>
      <p:sp>
        <p:nvSpPr>
          <p:cNvPr id="15" name="TextBox 14"/>
          <p:cNvSpPr txBox="1"/>
          <p:nvPr/>
        </p:nvSpPr>
        <p:spPr>
          <a:xfrm>
            <a:off x="76200" y="1447800"/>
            <a:ext cx="8686800" cy="4401205"/>
          </a:xfrm>
          <a:prstGeom prst="rect">
            <a:avLst/>
          </a:prstGeom>
          <a:noFill/>
        </p:spPr>
        <p:txBody>
          <a:bodyPr wrap="square" rtlCol="0">
            <a:spAutoFit/>
          </a:bodyPr>
          <a:lstStyle/>
          <a:p>
            <a:pPr marL="457200" indent="-457200">
              <a:buFont typeface="+mj-lt"/>
              <a:buAutoNum type="arabicPeriod" startAt="7"/>
            </a:pPr>
            <a:r>
              <a:rPr lang="en-US" sz="2000" dirty="0" smtClean="0">
                <a:latin typeface="+mn-lt"/>
              </a:rPr>
              <a:t>“Poison</a:t>
            </a:r>
            <a:r>
              <a:rPr lang="en-US" sz="2000" dirty="0">
                <a:latin typeface="+mn-lt"/>
              </a:rPr>
              <a:t>” Anchor Text: Having “poison” anchor text (especially pharmacy keywords) pointed to your site may be a sign of spam or a hacked site. </a:t>
            </a:r>
          </a:p>
          <a:p>
            <a:pPr marL="457200" indent="-457200">
              <a:buFont typeface="+mj-lt"/>
              <a:buAutoNum type="arabicPeriod" startAt="7"/>
            </a:pPr>
            <a:r>
              <a:rPr lang="en-US" sz="2000" dirty="0" smtClean="0">
                <a:latin typeface="+mn-lt"/>
              </a:rPr>
              <a:t>Manual </a:t>
            </a:r>
            <a:r>
              <a:rPr lang="en-US" sz="2000" dirty="0">
                <a:latin typeface="+mn-lt"/>
              </a:rPr>
              <a:t>Penalty: </a:t>
            </a:r>
          </a:p>
          <a:p>
            <a:pPr marL="457200" indent="-457200">
              <a:buFont typeface="+mj-lt"/>
              <a:buAutoNum type="arabicPeriod" startAt="7"/>
            </a:pPr>
            <a:r>
              <a:rPr lang="en-US" sz="2000" dirty="0" smtClean="0">
                <a:latin typeface="+mn-lt"/>
              </a:rPr>
              <a:t>Selling </a:t>
            </a:r>
            <a:r>
              <a:rPr lang="en-US" sz="2000" dirty="0">
                <a:latin typeface="+mn-lt"/>
              </a:rPr>
              <a:t>Links: Selling links can definitely impact toolbar PageRank and may hurt your search visibility.</a:t>
            </a:r>
          </a:p>
          <a:p>
            <a:pPr marL="457200" indent="-457200">
              <a:buFont typeface="+mj-lt"/>
              <a:buAutoNum type="arabicPeriod" startAt="7"/>
            </a:pPr>
            <a:r>
              <a:rPr lang="en-US" sz="2000" dirty="0" smtClean="0">
                <a:latin typeface="+mn-lt"/>
              </a:rPr>
              <a:t>Google </a:t>
            </a:r>
            <a:r>
              <a:rPr lang="en-US" sz="2000" dirty="0">
                <a:latin typeface="+mn-lt"/>
              </a:rPr>
              <a:t>Sandbox: New sites that get a sudden influx of links are sometimes put in the Google Sandbox, which temporarily limits search visibility.</a:t>
            </a:r>
          </a:p>
          <a:p>
            <a:pPr marL="457200" indent="-457200">
              <a:buFont typeface="+mj-lt"/>
              <a:buAutoNum type="arabicPeriod" startAt="7"/>
            </a:pPr>
            <a:r>
              <a:rPr lang="en-US" sz="2000" dirty="0" smtClean="0">
                <a:latin typeface="+mn-lt"/>
              </a:rPr>
              <a:t>Google </a:t>
            </a:r>
            <a:r>
              <a:rPr lang="en-US" sz="2000" dirty="0">
                <a:latin typeface="+mn-lt"/>
              </a:rPr>
              <a:t>Dance: The Google Dance can temporarily shake up rankings. According to a Google Patent, this may be a way for them to determine whether or not a site is trying to game the algorithm.</a:t>
            </a:r>
          </a:p>
          <a:p>
            <a:pPr marL="457200" indent="-457200">
              <a:buFont typeface="+mj-lt"/>
              <a:buAutoNum type="arabicPeriod" startAt="7"/>
            </a:pPr>
            <a:r>
              <a:rPr lang="en-US" sz="2000" dirty="0" smtClean="0">
                <a:latin typeface="+mn-lt"/>
              </a:rPr>
              <a:t>Disavow </a:t>
            </a:r>
            <a:r>
              <a:rPr lang="en-US" sz="2000" dirty="0">
                <a:latin typeface="+mn-lt"/>
              </a:rPr>
              <a:t>Tool: Use of the Disavow Tool may remove a manual or algorithmic penalty for sites that were the victims of negative SEO.</a:t>
            </a:r>
          </a:p>
          <a:p>
            <a:pPr marL="457200" indent="-457200">
              <a:buFont typeface="+mj-lt"/>
              <a:buAutoNum type="arabicPeriod" startAt="7"/>
            </a:pPr>
            <a:r>
              <a:rPr lang="en-US" sz="2000" dirty="0" smtClean="0">
                <a:latin typeface="+mn-lt"/>
              </a:rPr>
              <a:t>Reconsideration </a:t>
            </a:r>
            <a:r>
              <a:rPr lang="en-US" sz="2000" dirty="0">
                <a:latin typeface="+mn-lt"/>
              </a:rPr>
              <a:t>Request: A successful reconsideration request can lift a penalty.</a:t>
            </a:r>
          </a:p>
        </p:txBody>
      </p:sp>
    </p:spTree>
    <p:extLst>
      <p:ext uri="{BB962C8B-B14F-4D97-AF65-F5344CB8AC3E}">
        <p14:creationId xmlns:p14="http://schemas.microsoft.com/office/powerpoint/2010/main" xmlns="" val="3475495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l-GR" dirty="0" smtClean="0">
                <a:ea typeface="ＭＳ Ｐゴシック" charset="-128"/>
              </a:rPr>
              <a:t>Τα έγγραφα ως διανύσματα</a:t>
            </a:r>
            <a:endParaRPr lang="en-US" dirty="0" smtClean="0">
              <a:ea typeface="ＭＳ Ｐゴシック" charset="-128"/>
            </a:endParaRPr>
          </a:p>
        </p:txBody>
      </p:sp>
      <p:sp>
        <p:nvSpPr>
          <p:cNvPr id="28675" name="Content Placeholder 2"/>
          <p:cNvSpPr>
            <a:spLocks noGrp="1"/>
          </p:cNvSpPr>
          <p:nvPr>
            <p:ph idx="1"/>
          </p:nvPr>
        </p:nvSpPr>
        <p:spPr>
          <a:xfrm>
            <a:off x="381000" y="1905000"/>
            <a:ext cx="8305800" cy="4038600"/>
          </a:xfrm>
        </p:spPr>
        <p:txBody>
          <a:bodyPr/>
          <a:lstStyle/>
          <a:p>
            <a:pPr eaLnBrk="1" hangingPunct="1">
              <a:buNone/>
            </a:pPr>
            <a:r>
              <a:rPr lang="el-GR" dirty="0" smtClean="0">
                <a:solidFill>
                  <a:schemeClr val="accent1">
                    <a:lumMod val="50000"/>
                  </a:schemeClr>
                </a:solidFill>
                <a:ea typeface="ＭＳ Ｐゴシック" charset="-128"/>
              </a:rPr>
              <a:t>Έχουμε ένα </a:t>
            </a:r>
            <a:r>
              <a:rPr lang="en-US" dirty="0" smtClean="0">
                <a:solidFill>
                  <a:schemeClr val="accent1">
                    <a:lumMod val="50000"/>
                  </a:schemeClr>
                </a:solidFill>
                <a:ea typeface="ＭＳ Ｐゴシック" charset="-128"/>
              </a:rPr>
              <a:t>|V|-</a:t>
            </a:r>
            <a:r>
              <a:rPr lang="el-GR" dirty="0" err="1" smtClean="0">
                <a:solidFill>
                  <a:schemeClr val="accent1">
                    <a:lumMod val="50000"/>
                  </a:schemeClr>
                </a:solidFill>
                <a:ea typeface="ＭＳ Ｐゴシック" charset="-128"/>
              </a:rPr>
              <a:t>διάστατο</a:t>
            </a:r>
            <a:r>
              <a:rPr lang="en-US" dirty="0" smtClean="0">
                <a:solidFill>
                  <a:schemeClr val="accent1">
                    <a:lumMod val="50000"/>
                  </a:schemeClr>
                </a:solidFill>
                <a:ea typeface="ＭＳ Ｐゴシック" charset="-128"/>
              </a:rPr>
              <a:t> </a:t>
            </a:r>
            <a:r>
              <a:rPr lang="el-GR" dirty="0" smtClean="0">
                <a:solidFill>
                  <a:schemeClr val="accent1">
                    <a:lumMod val="50000"/>
                  </a:schemeClr>
                </a:solidFill>
                <a:ea typeface="ＭＳ Ｐゴシック" charset="-128"/>
              </a:rPr>
              <a:t>διανυσματικό χώρο</a:t>
            </a:r>
            <a:endParaRPr lang="en-US" dirty="0" smtClean="0">
              <a:solidFill>
                <a:schemeClr val="accent1">
                  <a:lumMod val="50000"/>
                </a:schemeClr>
              </a:solidFill>
              <a:ea typeface="ＭＳ Ｐゴシック" charset="-128"/>
            </a:endParaRPr>
          </a:p>
          <a:p>
            <a:pPr lvl="1" eaLnBrk="1" hangingPunct="1"/>
            <a:r>
              <a:rPr lang="el-GR" dirty="0" smtClean="0">
                <a:solidFill>
                  <a:schemeClr val="accent1">
                    <a:lumMod val="50000"/>
                  </a:schemeClr>
                </a:solidFill>
                <a:ea typeface="ＭＳ Ｐゴシック" charset="-128"/>
              </a:rPr>
              <a:t>Οι όροι είναι οι άξονες αυτού του χώρου</a:t>
            </a:r>
          </a:p>
          <a:p>
            <a:pPr lvl="1" eaLnBrk="1" hangingPunct="1"/>
            <a:r>
              <a:rPr lang="el-GR" dirty="0" smtClean="0">
                <a:solidFill>
                  <a:schemeClr val="accent1">
                    <a:lumMod val="50000"/>
                  </a:schemeClr>
                </a:solidFill>
                <a:ea typeface="ＭＳ Ｐゴシック" charset="-128"/>
              </a:rPr>
              <a:t>Τα </a:t>
            </a:r>
            <a:r>
              <a:rPr lang="el-GR" b="1" dirty="0" smtClean="0">
                <a:solidFill>
                  <a:schemeClr val="accent1">
                    <a:lumMod val="50000"/>
                  </a:schemeClr>
                </a:solidFill>
                <a:ea typeface="ＭＳ Ｐゴシック" charset="-128"/>
              </a:rPr>
              <a:t>έγγραφα</a:t>
            </a:r>
            <a:r>
              <a:rPr lang="el-GR" dirty="0" smtClean="0">
                <a:solidFill>
                  <a:schemeClr val="accent1">
                    <a:lumMod val="50000"/>
                  </a:schemeClr>
                </a:solidFill>
                <a:ea typeface="ＭＳ Ｐゴシック" charset="-128"/>
              </a:rPr>
              <a:t> και οι </a:t>
            </a:r>
            <a:r>
              <a:rPr lang="el-GR" b="1" dirty="0" smtClean="0">
                <a:solidFill>
                  <a:schemeClr val="accent1">
                    <a:lumMod val="50000"/>
                  </a:schemeClr>
                </a:solidFill>
                <a:ea typeface="ＭＳ Ｐゴシック" charset="-128"/>
              </a:rPr>
              <a:t>ερωτήσεις</a:t>
            </a:r>
            <a:r>
              <a:rPr lang="el-GR" dirty="0" smtClean="0">
                <a:solidFill>
                  <a:schemeClr val="accent1">
                    <a:lumMod val="50000"/>
                  </a:schemeClr>
                </a:solidFill>
                <a:ea typeface="ＭＳ Ｐゴシック" charset="-128"/>
              </a:rPr>
              <a:t> είναι σημεία ή διανύσματα σε αυτόν τον χώρο </a:t>
            </a:r>
            <a:endParaRPr lang="en-US" dirty="0" smtClean="0">
              <a:solidFill>
                <a:schemeClr val="accent1">
                  <a:lumMod val="50000"/>
                </a:schemeClr>
              </a:solidFill>
              <a:ea typeface="ＭＳ Ｐゴシック" charset="-128"/>
            </a:endParaRPr>
          </a:p>
          <a:p>
            <a:pPr lvl="1" eaLnBrk="1" hangingPunct="1">
              <a:buNone/>
            </a:pPr>
            <a:endParaRPr lang="el-GR" dirty="0" smtClean="0">
              <a:solidFill>
                <a:schemeClr val="accent1">
                  <a:lumMod val="50000"/>
                </a:schemeClr>
              </a:solidFill>
              <a:ea typeface="ＭＳ Ｐゴシック" charset="-128"/>
            </a:endParaRPr>
          </a:p>
          <a:p>
            <a:pPr eaLnBrk="1" hangingPunct="1"/>
            <a:r>
              <a:rPr lang="el-GR" sz="2400" dirty="0" smtClean="0">
                <a:solidFill>
                  <a:schemeClr val="accent1">
                    <a:lumMod val="50000"/>
                  </a:schemeClr>
                </a:solidFill>
                <a:ea typeface="ＭＳ Ｐゴシック" charset="-128"/>
              </a:rPr>
              <a:t>Πολύ μεγάλη διάσταση: δεκάδες εκατομμύρια διαστάσεις στην περίπτωση της αναζήτησης στο </a:t>
            </a:r>
            <a:r>
              <a:rPr lang="en-US" sz="2400" dirty="0" smtClean="0">
                <a:solidFill>
                  <a:schemeClr val="accent1">
                    <a:lumMod val="50000"/>
                  </a:schemeClr>
                </a:solidFill>
                <a:ea typeface="ＭＳ Ｐゴシック" charset="-128"/>
              </a:rPr>
              <a:t>web</a:t>
            </a:r>
          </a:p>
          <a:p>
            <a:pPr eaLnBrk="1" hangingPunct="1"/>
            <a:r>
              <a:rPr lang="el-GR" sz="2400" dirty="0" smtClean="0">
                <a:solidFill>
                  <a:schemeClr val="accent1">
                    <a:lumMod val="50000"/>
                  </a:schemeClr>
                </a:solidFill>
                <a:ea typeface="ＭＳ Ｐゴシック" charset="-128"/>
              </a:rPr>
              <a:t>Πολύ αραιά διανύσματα – οι περισσότεροι όροι είναι 0</a:t>
            </a:r>
            <a:endParaRPr lang="en-US" sz="2400" dirty="0" smtClean="0">
              <a:solidFill>
                <a:schemeClr val="accent1">
                  <a:lumMod val="50000"/>
                </a:schemeClr>
              </a:solidFill>
              <a:ea typeface="ＭＳ Ｐゴシック" charset="-128"/>
            </a:endParaRPr>
          </a:p>
          <a:p>
            <a:pPr eaLnBrk="1" hangingPunct="1"/>
            <a:endParaRPr lang="el-GR" sz="2400" dirty="0" smtClean="0">
              <a:solidFill>
                <a:schemeClr val="accent1">
                  <a:lumMod val="50000"/>
                </a:schemeClr>
              </a:solidFill>
              <a:ea typeface="ＭＳ Ｐゴシック" charset="-128"/>
            </a:endParaRPr>
          </a:p>
          <a:p>
            <a:pPr eaLnBrk="1" hangingPunct="1"/>
            <a:r>
              <a:rPr lang="el-GR" sz="2400" dirty="0" smtClean="0">
                <a:solidFill>
                  <a:schemeClr val="accent1">
                    <a:lumMod val="50000"/>
                  </a:schemeClr>
                </a:solidFill>
                <a:ea typeface="ＭＳ Ｐゴシック" charset="-128"/>
              </a:rPr>
              <a:t>Το </a:t>
            </a:r>
            <a:r>
              <a:rPr lang="en-US" sz="2400" dirty="0" smtClean="0">
                <a:solidFill>
                  <a:schemeClr val="accent1">
                    <a:lumMod val="50000"/>
                  </a:schemeClr>
                </a:solidFill>
                <a:ea typeface="ＭＳ Ｐゴシック" charset="-128"/>
              </a:rPr>
              <a:t>score(</a:t>
            </a:r>
            <a:r>
              <a:rPr lang="en-US" sz="2400" i="1" dirty="0" smtClean="0">
                <a:solidFill>
                  <a:schemeClr val="accent1">
                    <a:lumMod val="50000"/>
                  </a:schemeClr>
                </a:solidFill>
                <a:ea typeface="ＭＳ Ｐゴシック" charset="-128"/>
              </a:rPr>
              <a:t>q</a:t>
            </a:r>
            <a:r>
              <a:rPr lang="en-US" sz="2400" dirty="0" smtClean="0">
                <a:solidFill>
                  <a:schemeClr val="accent1">
                    <a:lumMod val="50000"/>
                  </a:schemeClr>
                </a:solidFill>
                <a:ea typeface="ＭＳ Ｐゴシック" charset="-128"/>
              </a:rPr>
              <a:t>, </a:t>
            </a:r>
            <a:r>
              <a:rPr lang="en-US" sz="2400" i="1" dirty="0" smtClean="0">
                <a:solidFill>
                  <a:schemeClr val="accent1">
                    <a:lumMod val="50000"/>
                  </a:schemeClr>
                </a:solidFill>
                <a:ea typeface="ＭＳ Ｐゴシック" charset="-128"/>
              </a:rPr>
              <a:t>d</a:t>
            </a:r>
            <a:r>
              <a:rPr lang="en-US" sz="2400" dirty="0" smtClean="0">
                <a:solidFill>
                  <a:schemeClr val="accent1">
                    <a:lumMod val="50000"/>
                  </a:schemeClr>
                </a:solidFill>
                <a:ea typeface="ＭＳ Ｐゴシック" charset="-128"/>
              </a:rPr>
              <a:t>) </a:t>
            </a:r>
            <a:r>
              <a:rPr lang="el-GR" sz="2400" dirty="0" smtClean="0">
                <a:solidFill>
                  <a:schemeClr val="accent1">
                    <a:lumMod val="50000"/>
                  </a:schemeClr>
                </a:solidFill>
                <a:ea typeface="ＭＳ Ｐゴシック" charset="-128"/>
              </a:rPr>
              <a:t>ως το συνημίτονο της γωνίας των </a:t>
            </a:r>
            <a:r>
              <a:rPr lang="en-US" sz="2400" dirty="0" smtClean="0">
                <a:solidFill>
                  <a:schemeClr val="accent1">
                    <a:lumMod val="50000"/>
                  </a:schemeClr>
                </a:solidFill>
                <a:ea typeface="ＭＳ Ｐゴシック" charset="-128"/>
              </a:rPr>
              <a:t>q </a:t>
            </a:r>
            <a:r>
              <a:rPr lang="el-GR" sz="2400" dirty="0" smtClean="0">
                <a:solidFill>
                  <a:schemeClr val="accent1">
                    <a:lumMod val="50000"/>
                  </a:schemeClr>
                </a:solidFill>
                <a:ea typeface="ＭＳ Ｐゴシック" charset="-128"/>
              </a:rPr>
              <a:t>και </a:t>
            </a:r>
            <a:r>
              <a:rPr lang="en-US" sz="2400" dirty="0" smtClean="0">
                <a:solidFill>
                  <a:schemeClr val="accent1">
                    <a:lumMod val="50000"/>
                  </a:schemeClr>
                </a:solidFill>
                <a:ea typeface="ＭＳ Ｐゴシック" charset="-128"/>
              </a:rPr>
              <a:t>d</a:t>
            </a:r>
            <a:endParaRPr lang="el-GR" sz="2400" dirty="0" smtClean="0">
              <a:solidFill>
                <a:schemeClr val="accent1">
                  <a:lumMod val="50000"/>
                </a:schemeClr>
              </a:solidFill>
              <a:ea typeface="ＭＳ Ｐゴシック" charset="-128"/>
            </a:endParaRPr>
          </a:p>
        </p:txBody>
      </p:sp>
      <p:sp>
        <p:nvSpPr>
          <p:cNvPr id="38916" name="TextBox 3"/>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6.3</a:t>
            </a:r>
          </a:p>
        </p:txBody>
      </p:sp>
      <p:sp>
        <p:nvSpPr>
          <p:cNvPr id="2" name="Slide Number Placeholder 1"/>
          <p:cNvSpPr>
            <a:spLocks noGrp="1"/>
          </p:cNvSpPr>
          <p:nvPr>
            <p:ph type="sldNum" sz="quarter" idx="12"/>
          </p:nvPr>
        </p:nvSpPr>
        <p:spPr/>
        <p:txBody>
          <a:bodyPr/>
          <a:lstStyle/>
          <a:p>
            <a:fld id="{0ED9190B-40F4-4D14-B8A7-A8F5BA31F2B1}" type="slidenum">
              <a:rPr lang="en-US" smtClean="0"/>
              <a:pPr/>
              <a:t>12</a:t>
            </a:fld>
            <a:endParaRPr lang="en-US"/>
          </a:p>
        </p:txBody>
      </p:sp>
    </p:spTree>
    <p:extLst>
      <p:ext uri="{BB962C8B-B14F-4D97-AF65-F5344CB8AC3E}">
        <p14:creationId xmlns:p14="http://schemas.microsoft.com/office/powerpoint/2010/main" xmlns="" val="1831406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2000"/>
                                  </p:stCondLst>
                                  <p:childTnLst>
                                    <p:set>
                                      <p:cBhvr>
                                        <p:cTn id="6" dur="1" fill="hold">
                                          <p:stCondLst>
                                            <p:cond delay="0"/>
                                          </p:stCondLst>
                                        </p:cTn>
                                        <p:tgtEl>
                                          <p:spTgt spid="28675">
                                            <p:txEl>
                                              <p:pRg st="1" end="1"/>
                                            </p:txEl>
                                          </p:spTgt>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nodeType="afterEffect">
                                  <p:stCondLst>
                                    <p:cond delay="2000"/>
                                  </p:stCondLst>
                                  <p:childTnLst>
                                    <p:set>
                                      <p:cBhvr>
                                        <p:cTn id="9" dur="1" fill="hold">
                                          <p:stCondLst>
                                            <p:cond delay="0"/>
                                          </p:stCondLst>
                                        </p:cTn>
                                        <p:tgtEl>
                                          <p:spTgt spid="28675">
                                            <p:txEl>
                                              <p:pRg st="2" end="2"/>
                                            </p:txEl>
                                          </p:spTgt>
                                        </p:tgtEl>
                                        <p:attrNameLst>
                                          <p:attrName>style.visibility</p:attrName>
                                        </p:attrNameLst>
                                      </p:cBhvr>
                                      <p:to>
                                        <p:strVal val="visible"/>
                                      </p:to>
                                    </p:set>
                                  </p:childTnLst>
                                </p:cTn>
                              </p:par>
                            </p:childTnLst>
                          </p:cTn>
                        </p:par>
                        <p:par>
                          <p:cTn id="10" fill="hold">
                            <p:stCondLst>
                              <p:cond delay="4000"/>
                            </p:stCondLst>
                            <p:childTnLst>
                              <p:par>
                                <p:cTn id="11" presetID="1" presetClass="entr" presetSubtype="0" fill="hold" nodeType="afterEffect">
                                  <p:stCondLst>
                                    <p:cond delay="2000"/>
                                  </p:stCondLst>
                                  <p:childTnLst>
                                    <p:set>
                                      <p:cBhvr>
                                        <p:cTn id="12" dur="1" fill="hold">
                                          <p:stCondLst>
                                            <p:cond delay="0"/>
                                          </p:stCondLst>
                                        </p:cTn>
                                        <p:tgtEl>
                                          <p:spTgt spid="28675">
                                            <p:txEl>
                                              <p:pRg st="4" end="4"/>
                                            </p:txEl>
                                          </p:spTgt>
                                        </p:tgtEl>
                                        <p:attrNameLst>
                                          <p:attrName>style.visibility</p:attrName>
                                        </p:attrNameLst>
                                      </p:cBhvr>
                                      <p:to>
                                        <p:strVal val="visible"/>
                                      </p:to>
                                    </p:set>
                                  </p:childTnLst>
                                </p:cTn>
                              </p:par>
                            </p:childTnLst>
                          </p:cTn>
                        </p:par>
                        <p:par>
                          <p:cTn id="13" fill="hold">
                            <p:stCondLst>
                              <p:cond delay="6000"/>
                            </p:stCondLst>
                            <p:childTnLst>
                              <p:par>
                                <p:cTn id="14" presetID="1" presetClass="entr" presetSubtype="0" fill="hold" nodeType="afterEffect">
                                  <p:stCondLst>
                                    <p:cond delay="2000"/>
                                  </p:stCondLst>
                                  <p:childTnLst>
                                    <p:set>
                                      <p:cBhvr>
                                        <p:cTn id="15" dur="1" fill="hold">
                                          <p:stCondLst>
                                            <p:cond delay="0"/>
                                          </p:stCondLst>
                                        </p:cTn>
                                        <p:tgtEl>
                                          <p:spTgt spid="28675">
                                            <p:txEl>
                                              <p:pRg st="5" end="5"/>
                                            </p:txEl>
                                          </p:spTgt>
                                        </p:tgtEl>
                                        <p:attrNameLst>
                                          <p:attrName>style.visibility</p:attrName>
                                        </p:attrNameLst>
                                      </p:cBhvr>
                                      <p:to>
                                        <p:strVal val="visible"/>
                                      </p:to>
                                    </p:set>
                                  </p:childTnLst>
                                </p:cTn>
                              </p:par>
                            </p:childTnLst>
                          </p:cTn>
                        </p:par>
                        <p:par>
                          <p:cTn id="16" fill="hold">
                            <p:stCondLst>
                              <p:cond delay="8000"/>
                            </p:stCondLst>
                            <p:childTnLst>
                              <p:par>
                                <p:cTn id="17" presetID="1" presetClass="entr" presetSubtype="0" fill="hold" nodeType="afterEffect">
                                  <p:stCondLst>
                                    <p:cond delay="2000"/>
                                  </p:stCondLst>
                                  <p:childTnLst>
                                    <p:set>
                                      <p:cBhvr>
                                        <p:cTn id="18"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l-GR" dirty="0" smtClean="0">
                <a:ea typeface="ＭＳ Ｐゴシック" charset="-128"/>
              </a:rPr>
              <a:t>Βαθμολόγηση στο διανυσματικό χώρο</a:t>
            </a:r>
            <a:endParaRPr lang="en-US" dirty="0" smtClean="0">
              <a:ea typeface="ＭＳ Ｐゴシック" charset="-128"/>
            </a:endParaRPr>
          </a:p>
        </p:txBody>
      </p:sp>
      <p:sp>
        <p:nvSpPr>
          <p:cNvPr id="52227" name="Content Placeholder 2"/>
          <p:cNvSpPr>
            <a:spLocks noGrp="1"/>
          </p:cNvSpPr>
          <p:nvPr>
            <p:ph idx="1"/>
          </p:nvPr>
        </p:nvSpPr>
        <p:spPr>
          <a:xfrm>
            <a:off x="457200" y="1752600"/>
            <a:ext cx="8382000" cy="4343400"/>
          </a:xfrm>
        </p:spPr>
        <p:txBody>
          <a:bodyPr/>
          <a:lstStyle/>
          <a:p>
            <a:pPr marL="514350" indent="-514350" eaLnBrk="1" hangingPunct="1">
              <a:buFont typeface="+mj-lt"/>
              <a:buAutoNum type="arabicPeriod"/>
            </a:pPr>
            <a:r>
              <a:rPr lang="el-GR" dirty="0" smtClean="0">
                <a:ea typeface="ＭＳ Ｐゴシック" charset="-128"/>
              </a:rPr>
              <a:t>Αναπαράσταση του ερωτήματος ως ένα διαβαθμισμένο </a:t>
            </a:r>
            <a:r>
              <a:rPr lang="en-US" dirty="0" err="1" smtClean="0">
                <a:ea typeface="ＭＳ Ｐゴシック" charset="-128"/>
              </a:rPr>
              <a:t>tf-idf</a:t>
            </a:r>
            <a:r>
              <a:rPr lang="en-US" dirty="0" smtClean="0">
                <a:ea typeface="ＭＳ Ｐゴシック" charset="-128"/>
              </a:rPr>
              <a:t> </a:t>
            </a:r>
            <a:r>
              <a:rPr lang="el-GR" dirty="0" smtClean="0">
                <a:ea typeface="ＭＳ Ｐゴシック" charset="-128"/>
              </a:rPr>
              <a:t>διάνυσμα</a:t>
            </a:r>
            <a:endParaRPr lang="en-US" dirty="0" smtClean="0">
              <a:ea typeface="ＭＳ Ｐゴシック" charset="-128"/>
            </a:endParaRPr>
          </a:p>
          <a:p>
            <a:pPr marL="514350" indent="-514350" eaLnBrk="1" hangingPunct="1">
              <a:buFont typeface="+mj-lt"/>
              <a:buAutoNum type="arabicPeriod"/>
            </a:pPr>
            <a:r>
              <a:rPr lang="el-GR" dirty="0">
                <a:ea typeface="ＭＳ Ｐゴシック" charset="-128"/>
              </a:rPr>
              <a:t>Αναπαράσταση </a:t>
            </a:r>
            <a:r>
              <a:rPr lang="el-GR" dirty="0" smtClean="0">
                <a:ea typeface="ＭＳ Ｐゴシック" charset="-128"/>
              </a:rPr>
              <a:t>κάθε εγγράφου ως </a:t>
            </a:r>
            <a:r>
              <a:rPr lang="el-GR" dirty="0">
                <a:ea typeface="ＭＳ Ｐゴシック" charset="-128"/>
              </a:rPr>
              <a:t>ένα διαβαθμισμένο </a:t>
            </a:r>
            <a:r>
              <a:rPr lang="en-US" dirty="0" err="1">
                <a:ea typeface="ＭＳ Ｐゴシック" charset="-128"/>
              </a:rPr>
              <a:t>tf-idf</a:t>
            </a:r>
            <a:r>
              <a:rPr lang="en-US" dirty="0">
                <a:ea typeface="ＭＳ Ｐゴシック" charset="-128"/>
              </a:rPr>
              <a:t> </a:t>
            </a:r>
            <a:r>
              <a:rPr lang="el-GR" dirty="0">
                <a:ea typeface="ＭＳ Ｐゴシック" charset="-128"/>
              </a:rPr>
              <a:t>διάνυσμα</a:t>
            </a:r>
            <a:endParaRPr lang="en-US" dirty="0" smtClean="0">
              <a:solidFill>
                <a:srgbClr val="C00000"/>
              </a:solidFill>
              <a:ea typeface="ＭＳ Ｐゴシック" charset="-128"/>
            </a:endParaRPr>
          </a:p>
          <a:p>
            <a:pPr marL="514350" indent="-514350" eaLnBrk="1" hangingPunct="1">
              <a:buFont typeface="+mj-lt"/>
              <a:buAutoNum type="arabicPeriod"/>
            </a:pPr>
            <a:r>
              <a:rPr lang="el-GR" dirty="0" smtClean="0">
                <a:ea typeface="ＭＳ Ｐゴシック" charset="-128"/>
              </a:rPr>
              <a:t>Υπολόγισε το συνημίτονο για κάθε ζεύγος ερωτήματος, εγγράφου</a:t>
            </a:r>
          </a:p>
          <a:p>
            <a:pPr marL="514350" indent="-514350" eaLnBrk="1" hangingPunct="1">
              <a:buFont typeface="+mj-lt"/>
              <a:buAutoNum type="arabicPeriod"/>
            </a:pPr>
            <a:r>
              <a:rPr lang="el-GR" dirty="0" smtClean="0">
                <a:solidFill>
                  <a:srgbClr val="C00000"/>
                </a:solidFill>
                <a:ea typeface="ＭＳ Ｐゴシック" charset="-128"/>
              </a:rPr>
              <a:t>Διάταξε τα έγγραφα με βάση αυτό το βαθμό </a:t>
            </a:r>
          </a:p>
          <a:p>
            <a:pPr marL="514350" indent="-514350" eaLnBrk="1" hangingPunct="1">
              <a:buFont typeface="+mj-lt"/>
              <a:buAutoNum type="arabicPeriod"/>
            </a:pPr>
            <a:r>
              <a:rPr lang="el-GR" dirty="0">
                <a:ea typeface="ＭＳ Ｐゴシック" charset="-128"/>
              </a:rPr>
              <a:t>Επέστρεψε τα κορυφαία Κ (π.χ., Κ =10) έγγραφα στο χρήστη</a:t>
            </a:r>
            <a:endParaRPr lang="en-US" dirty="0">
              <a:ea typeface="ＭＳ Ｐゴシック" charset="-128"/>
            </a:endParaRPr>
          </a:p>
        </p:txBody>
      </p:sp>
      <p:sp>
        <p:nvSpPr>
          <p:cNvPr id="2" name="Slide Number Placeholder 1"/>
          <p:cNvSpPr>
            <a:spLocks noGrp="1"/>
          </p:cNvSpPr>
          <p:nvPr>
            <p:ph type="sldNum" sz="quarter" idx="12"/>
          </p:nvPr>
        </p:nvSpPr>
        <p:spPr/>
        <p:txBody>
          <a:bodyPr/>
          <a:lstStyle/>
          <a:p>
            <a:fld id="{0ED9190B-40F4-4D14-B8A7-A8F5BA31F2B1}" type="slidenum">
              <a:rPr lang="en-US" smtClean="0"/>
              <a:pPr/>
              <a:t>13</a:t>
            </a:fld>
            <a:endParaRPr lang="en-US"/>
          </a:p>
        </p:txBody>
      </p:sp>
    </p:spTree>
    <p:extLst>
      <p:ext uri="{BB962C8B-B14F-4D97-AF65-F5344CB8AC3E}">
        <p14:creationId xmlns:p14="http://schemas.microsoft.com/office/powerpoint/2010/main" xmlns="" val="3587794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l-GR" dirty="0" smtClean="0">
                <a:ea typeface="ＭＳ Ｐゴシック" charset="-128"/>
              </a:rPr>
              <a:t>Παραλλαγές της </a:t>
            </a:r>
            <a:r>
              <a:rPr lang="en-US" dirty="0" err="1" smtClean="0">
                <a:ea typeface="ＭＳ Ｐゴシック" charset="-128"/>
              </a:rPr>
              <a:t>tf-idf</a:t>
            </a:r>
            <a:r>
              <a:rPr lang="en-US" dirty="0" smtClean="0">
                <a:ea typeface="ＭＳ Ｐゴシック" charset="-128"/>
              </a:rPr>
              <a:t> </a:t>
            </a:r>
            <a:r>
              <a:rPr lang="el-GR" dirty="0" smtClean="0">
                <a:ea typeface="ＭＳ Ｐゴシック" charset="-128"/>
              </a:rPr>
              <a:t>στάθμισης</a:t>
            </a:r>
            <a:endParaRPr lang="en-US" dirty="0" smtClean="0">
              <a:ea typeface="ＭＳ Ｐゴシック" charset="-128"/>
            </a:endParaRPr>
          </a:p>
        </p:txBody>
      </p:sp>
      <p:pic>
        <p:nvPicPr>
          <p:cNvPr id="50179" name="Content Placeholder 7" descr="table1.gif"/>
          <p:cNvPicPr>
            <a:picLocks noGrp="1" noChangeAspect="1"/>
          </p:cNvPicPr>
          <p:nvPr>
            <p:ph idx="1"/>
          </p:nvPr>
        </p:nvPicPr>
        <p:blipFill>
          <a:blip r:embed="rId3" cstate="print"/>
          <a:srcRect/>
          <a:stretch>
            <a:fillRect/>
          </a:stretch>
        </p:blipFill>
        <p:spPr>
          <a:xfrm>
            <a:off x="0" y="1752600"/>
            <a:ext cx="8888412" cy="2751137"/>
          </a:xfrm>
        </p:spPr>
      </p:pic>
      <p:sp>
        <p:nvSpPr>
          <p:cNvPr id="50183" name="TextBox 6"/>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6.4</a:t>
            </a:r>
          </a:p>
        </p:txBody>
      </p:sp>
      <p:sp>
        <p:nvSpPr>
          <p:cNvPr id="2" name="Slide Number Placeholder 1"/>
          <p:cNvSpPr>
            <a:spLocks noGrp="1"/>
          </p:cNvSpPr>
          <p:nvPr>
            <p:ph type="sldNum" sz="quarter" idx="12"/>
          </p:nvPr>
        </p:nvSpPr>
        <p:spPr/>
        <p:txBody>
          <a:bodyPr/>
          <a:lstStyle/>
          <a:p>
            <a:fld id="{0ED9190B-40F4-4D14-B8A7-A8F5BA31F2B1}" type="slidenum">
              <a:rPr lang="en-US" smtClean="0"/>
              <a:pPr/>
              <a:t>14</a:t>
            </a:fld>
            <a:endParaRPr lang="en-US"/>
          </a:p>
        </p:txBody>
      </p:sp>
      <p:sp>
        <p:nvSpPr>
          <p:cNvPr id="5" name="TextBox 4"/>
          <p:cNvSpPr txBox="1"/>
          <p:nvPr/>
        </p:nvSpPr>
        <p:spPr>
          <a:xfrm>
            <a:off x="457200" y="4953000"/>
            <a:ext cx="8305800" cy="1323439"/>
          </a:xfrm>
          <a:prstGeom prst="rect">
            <a:avLst/>
          </a:prstGeom>
          <a:noFill/>
        </p:spPr>
        <p:txBody>
          <a:bodyPr wrap="square" rtlCol="0">
            <a:spAutoFit/>
          </a:bodyPr>
          <a:lstStyle/>
          <a:p>
            <a:r>
              <a:rPr lang="en-US" sz="1600" dirty="0" smtClean="0">
                <a:latin typeface="+mn-lt"/>
              </a:rPr>
              <a:t>Augmented: </a:t>
            </a:r>
            <a:r>
              <a:rPr lang="el-GR" sz="1600" dirty="0" smtClean="0">
                <a:latin typeface="+mn-lt"/>
              </a:rPr>
              <a:t>θεωρούμε τη συχνότητα του πιο συχνού όρου στο έγγραφο και </a:t>
            </a:r>
            <a:r>
              <a:rPr lang="el-GR" sz="1600" dirty="0" err="1" smtClean="0">
                <a:latin typeface="+mn-lt"/>
              </a:rPr>
              <a:t>κανονικοποιούμε</a:t>
            </a:r>
            <a:r>
              <a:rPr lang="el-GR" sz="1600" dirty="0" smtClean="0">
                <a:latin typeface="+mn-lt"/>
              </a:rPr>
              <a:t> με αυτήν</a:t>
            </a:r>
          </a:p>
          <a:p>
            <a:r>
              <a:rPr lang="el-GR" sz="1600" dirty="0" smtClean="0">
                <a:latin typeface="+mn-lt"/>
              </a:rPr>
              <a:t>Το 0.5 είναι ένας τελεστές στάθμισης (εξομάλυνσης) – </a:t>
            </a:r>
            <a:r>
              <a:rPr lang="en-US" sz="1600" dirty="0" smtClean="0">
                <a:latin typeface="+mn-lt"/>
              </a:rPr>
              <a:t>smoothing factor (</a:t>
            </a:r>
            <a:r>
              <a:rPr lang="el-GR" sz="1600" dirty="0" smtClean="0">
                <a:latin typeface="+mn-lt"/>
              </a:rPr>
              <a:t>συχνά και 0.4 αντί 0.5) για να αντιμετωπίσουμε το γεγονός ότι μεγάλα έγγραφα μπορεί να έχουν μεγάλα </a:t>
            </a:r>
            <a:r>
              <a:rPr lang="en-US" sz="1600" dirty="0" err="1" smtClean="0">
                <a:latin typeface="+mn-lt"/>
              </a:rPr>
              <a:t>tf</a:t>
            </a:r>
            <a:r>
              <a:rPr lang="en-US" sz="1600" dirty="0" smtClean="0">
                <a:latin typeface="+mn-lt"/>
              </a:rPr>
              <a:t> </a:t>
            </a:r>
            <a:r>
              <a:rPr lang="el-GR" sz="1600" dirty="0" smtClean="0">
                <a:latin typeface="+mn-lt"/>
              </a:rPr>
              <a:t>τιμές γιατί επαναλαμβάνουν πληροφορία</a:t>
            </a:r>
          </a:p>
        </p:txBody>
      </p:sp>
    </p:spTree>
    <p:extLst>
      <p:ext uri="{BB962C8B-B14F-4D97-AF65-F5344CB8AC3E}">
        <p14:creationId xmlns:p14="http://schemas.microsoft.com/office/powerpoint/2010/main" xmlns="" val="54052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r>
              <a:rPr lang="el-GR" dirty="0" smtClean="0">
                <a:ea typeface="ＭＳ Ｐゴシック" charset="-128"/>
              </a:rPr>
              <a:t>Διαβαθμισμένη ανάκτηση</a:t>
            </a:r>
            <a:endParaRPr lang="en-US" dirty="0" smtClean="0">
              <a:ea typeface="ＭＳ Ｐゴシック" charset="-128"/>
            </a:endParaRPr>
          </a:p>
        </p:txBody>
      </p:sp>
      <p:sp>
        <p:nvSpPr>
          <p:cNvPr id="26627" name="Content Placeholder 2"/>
          <p:cNvSpPr>
            <a:spLocks noGrp="1"/>
          </p:cNvSpPr>
          <p:nvPr>
            <p:ph idx="1"/>
          </p:nvPr>
        </p:nvSpPr>
        <p:spPr>
          <a:xfrm>
            <a:off x="381000" y="1828800"/>
            <a:ext cx="8305800" cy="3124200"/>
          </a:xfrm>
        </p:spPr>
        <p:txBody>
          <a:bodyPr/>
          <a:lstStyle/>
          <a:p>
            <a:pPr marL="0" indent="0">
              <a:spcAft>
                <a:spcPts val="600"/>
              </a:spcAft>
              <a:buNone/>
            </a:pPr>
            <a:r>
              <a:rPr lang="el-GR" sz="3600" dirty="0" smtClean="0">
                <a:solidFill>
                  <a:schemeClr val="tx2">
                    <a:lumMod val="50000"/>
                  </a:schemeClr>
                </a:solidFill>
                <a:ea typeface="ＭＳ Ｐゴシック" charset="-128"/>
              </a:rPr>
              <a:t>Αρκεί το </a:t>
            </a:r>
            <a:r>
              <a:rPr lang="en-US" sz="3600" dirty="0" smtClean="0">
                <a:solidFill>
                  <a:schemeClr val="tx2">
                    <a:lumMod val="50000"/>
                  </a:schemeClr>
                </a:solidFill>
                <a:ea typeface="ＭＳ Ｐゴシック" charset="-128"/>
              </a:rPr>
              <a:t>tf.id;</a:t>
            </a:r>
          </a:p>
          <a:p>
            <a:pPr marL="0" indent="0">
              <a:spcAft>
                <a:spcPts val="600"/>
              </a:spcAft>
              <a:buNone/>
            </a:pPr>
            <a:endParaRPr lang="el-GR" sz="3600" dirty="0" smtClean="0">
              <a:solidFill>
                <a:schemeClr val="tx2">
                  <a:lumMod val="50000"/>
                </a:schemeClr>
              </a:solidFill>
              <a:ea typeface="ＭＳ Ｐゴシック" charset="-128"/>
            </a:endParaRPr>
          </a:p>
          <a:p>
            <a:pPr marL="0" indent="0">
              <a:spcAft>
                <a:spcPts val="600"/>
              </a:spcAft>
              <a:buNone/>
            </a:pPr>
            <a:r>
              <a:rPr lang="el-GR" sz="3600" dirty="0" smtClean="0">
                <a:solidFill>
                  <a:schemeClr val="tx2">
                    <a:lumMod val="50000"/>
                  </a:schemeClr>
                </a:solidFill>
                <a:ea typeface="ＭＳ Ｐゴシック" charset="-128"/>
              </a:rPr>
              <a:t>Εξαρτάται από τη συλλογή και την εφαρμογή, συνήθως </a:t>
            </a:r>
            <a:r>
              <a:rPr lang="el-GR" sz="3600" i="1" dirty="0" smtClean="0">
                <a:solidFill>
                  <a:schemeClr val="accent6">
                    <a:lumMod val="50000"/>
                  </a:schemeClr>
                </a:solidFill>
                <a:ea typeface="ＭＳ Ｐゴシック" charset="-128"/>
              </a:rPr>
              <a:t>συνδυασμός πολλών σταθμισμένων όρων</a:t>
            </a:r>
            <a:endParaRPr lang="el-GR" i="1" dirty="0">
              <a:solidFill>
                <a:schemeClr val="accent6">
                  <a:lumMod val="50000"/>
                </a:schemeClr>
              </a:solidFill>
              <a:ea typeface="ＭＳ Ｐゴシック" charset="-128"/>
            </a:endParaRPr>
          </a:p>
          <a:p>
            <a:pPr>
              <a:spcAft>
                <a:spcPts val="600"/>
              </a:spcAft>
            </a:pPr>
            <a:endParaRPr lang="el-GR" dirty="0" smtClean="0">
              <a:solidFill>
                <a:schemeClr val="tx2">
                  <a:lumMod val="50000"/>
                </a:schemeClr>
              </a:solidFill>
              <a:ea typeface="ＭＳ Ｐゴシック" charset="-128"/>
            </a:endParaRP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15</a:t>
            </a:fld>
            <a:endParaRPr lang="en-US" smtClean="0"/>
          </a:p>
        </p:txBody>
      </p:sp>
    </p:spTree>
    <p:extLst>
      <p:ext uri="{BB962C8B-B14F-4D97-AF65-F5344CB8AC3E}">
        <p14:creationId xmlns:p14="http://schemas.microsoft.com/office/powerpoint/2010/main" xmlns="" val="31156311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l-GR" dirty="0" smtClean="0">
                <a:ea typeface="ＭＳ Ｐゴシック" charset="-128"/>
              </a:rPr>
              <a:t>Παράδειγμα: διαβαθμισμένης ανάκτηση στο </a:t>
            </a:r>
            <a:r>
              <a:rPr lang="en-US" dirty="0" err="1" smtClean="0">
                <a:ea typeface="ＭＳ Ｐゴシック" charset="-128"/>
              </a:rPr>
              <a:t>google</a:t>
            </a:r>
            <a:endParaRPr lang="en-US" dirty="0" smtClean="0">
              <a:ea typeface="ＭＳ Ｐゴシック" charset="-128"/>
            </a:endParaRP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16</a:t>
            </a:fld>
            <a:endParaRPr lang="en-US" smtClean="0"/>
          </a:p>
        </p:txBody>
      </p:sp>
      <p:sp>
        <p:nvSpPr>
          <p:cNvPr id="9" name="TextBox 8"/>
          <p:cNvSpPr txBox="1"/>
          <p:nvPr/>
        </p:nvSpPr>
        <p:spPr>
          <a:xfrm>
            <a:off x="1447800" y="3810000"/>
            <a:ext cx="6858000" cy="369332"/>
          </a:xfrm>
          <a:prstGeom prst="rect">
            <a:avLst/>
          </a:prstGeom>
          <a:noFill/>
        </p:spPr>
        <p:txBody>
          <a:bodyPr wrap="square" rtlCol="0">
            <a:spAutoFit/>
          </a:bodyPr>
          <a:lstStyle/>
          <a:p>
            <a:r>
              <a:rPr lang="en-US" sz="1800" dirty="0" smtClean="0">
                <a:solidFill>
                  <a:schemeClr val="accent6">
                    <a:lumMod val="75000"/>
                  </a:schemeClr>
                </a:solidFill>
              </a:rPr>
              <a:t>(*)  http</a:t>
            </a:r>
            <a:r>
              <a:rPr lang="en-US" sz="1800" dirty="0">
                <a:solidFill>
                  <a:schemeClr val="accent6">
                    <a:lumMod val="75000"/>
                  </a:schemeClr>
                </a:solidFill>
              </a:rPr>
              <a:t>://backlinko.com/google-ranking-factors</a:t>
            </a:r>
          </a:p>
        </p:txBody>
      </p:sp>
      <p:sp>
        <p:nvSpPr>
          <p:cNvPr id="10" name="TextBox 9"/>
          <p:cNvSpPr txBox="1"/>
          <p:nvPr/>
        </p:nvSpPr>
        <p:spPr>
          <a:xfrm>
            <a:off x="914400" y="2743200"/>
            <a:ext cx="8001000" cy="830997"/>
          </a:xfrm>
          <a:prstGeom prst="rect">
            <a:avLst/>
          </a:prstGeom>
          <a:noFill/>
        </p:spPr>
        <p:txBody>
          <a:bodyPr wrap="square" rtlCol="0">
            <a:spAutoFit/>
          </a:bodyPr>
          <a:lstStyle/>
          <a:p>
            <a:r>
              <a:rPr lang="en-US" dirty="0" smtClean="0">
                <a:latin typeface="+mn-lt"/>
              </a:rPr>
              <a:t>Google 200 ranking factors </a:t>
            </a:r>
            <a:r>
              <a:rPr lang="en-US" dirty="0" smtClean="0">
                <a:latin typeface="+mn-lt"/>
              </a:rPr>
              <a:t>(*) – </a:t>
            </a:r>
            <a:r>
              <a:rPr lang="el-GR" dirty="0" smtClean="0">
                <a:latin typeface="+mn-lt"/>
              </a:rPr>
              <a:t>δείτε τους στο τέλος των </a:t>
            </a:r>
            <a:r>
              <a:rPr lang="el-GR" dirty="0" err="1" smtClean="0">
                <a:latin typeface="+mn-lt"/>
              </a:rPr>
              <a:t>διαφανιών</a:t>
            </a:r>
            <a:endParaRPr lang="en-US" dirty="0">
              <a:latin typeface="+mn-lt"/>
            </a:endParaRPr>
          </a:p>
        </p:txBody>
      </p:sp>
      <p:sp>
        <p:nvSpPr>
          <p:cNvPr id="7" name="TextBox 6"/>
          <p:cNvSpPr txBox="1"/>
          <p:nvPr/>
        </p:nvSpPr>
        <p:spPr>
          <a:xfrm>
            <a:off x="685800" y="1905000"/>
            <a:ext cx="5867400" cy="523220"/>
          </a:xfrm>
          <a:prstGeom prst="rect">
            <a:avLst/>
          </a:prstGeom>
          <a:noFill/>
        </p:spPr>
        <p:txBody>
          <a:bodyPr wrap="square" rtlCol="0">
            <a:spAutoFit/>
          </a:bodyPr>
          <a:lstStyle/>
          <a:p>
            <a:r>
              <a:rPr lang="en-US" sz="2800" dirty="0" smtClean="0">
                <a:latin typeface="+mn-lt"/>
              </a:rPr>
              <a:t>SEO: search engine optimization</a:t>
            </a:r>
            <a:endParaRPr lang="en-US" sz="2800" dirty="0">
              <a:latin typeface="+mn-lt"/>
            </a:endParaRPr>
          </a:p>
        </p:txBody>
      </p:sp>
      <p:sp>
        <p:nvSpPr>
          <p:cNvPr id="8" name="TextBox 7"/>
          <p:cNvSpPr txBox="1"/>
          <p:nvPr/>
        </p:nvSpPr>
        <p:spPr>
          <a:xfrm>
            <a:off x="609600" y="4343400"/>
            <a:ext cx="6477000" cy="830997"/>
          </a:xfrm>
          <a:prstGeom prst="rect">
            <a:avLst/>
          </a:prstGeom>
          <a:noFill/>
        </p:spPr>
        <p:txBody>
          <a:bodyPr wrap="square" rtlCol="0">
            <a:spAutoFit/>
          </a:bodyPr>
          <a:lstStyle/>
          <a:p>
            <a:r>
              <a:rPr lang="el-GR" i="1" dirty="0" smtClean="0">
                <a:solidFill>
                  <a:schemeClr val="accent6">
                    <a:lumMod val="50000"/>
                  </a:schemeClr>
                </a:solidFill>
                <a:latin typeface="+mn-lt"/>
              </a:rPr>
              <a:t>Ή δείτε και αυτό</a:t>
            </a:r>
          </a:p>
          <a:p>
            <a:r>
              <a:rPr lang="en-US" i="1" dirty="0" smtClean="0">
                <a:solidFill>
                  <a:schemeClr val="accent6">
                    <a:lumMod val="50000"/>
                  </a:schemeClr>
                </a:solidFill>
                <a:latin typeface="+mn-lt"/>
              </a:rPr>
              <a:t>http://moz.com/search-ranking-factors</a:t>
            </a:r>
            <a:endParaRPr lang="el-GR" i="1" dirty="0">
              <a:solidFill>
                <a:schemeClr val="accent6">
                  <a:lumMod val="50000"/>
                </a:schemeClr>
              </a:solidFill>
              <a:latin typeface="+mn-lt"/>
            </a:endParaRPr>
          </a:p>
        </p:txBody>
      </p:sp>
      <p:sp>
        <p:nvSpPr>
          <p:cNvPr id="11" name="TextBox 10"/>
          <p:cNvSpPr txBox="1"/>
          <p:nvPr/>
        </p:nvSpPr>
        <p:spPr>
          <a:xfrm>
            <a:off x="533400" y="5486400"/>
            <a:ext cx="6324600" cy="461665"/>
          </a:xfrm>
          <a:prstGeom prst="rect">
            <a:avLst/>
          </a:prstGeom>
          <a:noFill/>
        </p:spPr>
        <p:txBody>
          <a:bodyPr wrap="square" rtlCol="0">
            <a:spAutoFit/>
          </a:bodyPr>
          <a:lstStyle/>
          <a:p>
            <a:r>
              <a:rPr lang="en-US" dirty="0" smtClean="0">
                <a:latin typeface="+mn-lt"/>
              </a:rPr>
              <a:t>SERP: search engine result page</a:t>
            </a:r>
            <a:endParaRPr lang="el-GR" dirty="0">
              <a:latin typeface="+mn-lt"/>
            </a:endParaRPr>
          </a:p>
        </p:txBody>
      </p:sp>
    </p:spTree>
    <p:extLst>
      <p:ext uri="{BB962C8B-B14F-4D97-AF65-F5344CB8AC3E}">
        <p14:creationId xmlns:p14="http://schemas.microsoft.com/office/powerpoint/2010/main" xmlns="" val="19803241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r>
              <a:rPr lang="el-GR" dirty="0" smtClean="0">
                <a:ea typeface="ＭＳ Ｐゴシック" charset="-128"/>
              </a:rPr>
              <a:t>Διαβαθμισμένης ανάκτηση </a:t>
            </a:r>
            <a:r>
              <a:rPr lang="en-US" dirty="0" smtClean="0">
                <a:ea typeface="ＭＳ Ｐゴシック" charset="-128"/>
              </a:rPr>
              <a:t>google</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17</a:t>
            </a:fld>
            <a:endParaRPr lang="en-US" smtClean="0"/>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66800" y="1905000"/>
            <a:ext cx="4089645" cy="4525070"/>
          </a:xfrm>
          <a:prstGeom prst="rect">
            <a:avLst/>
          </a:prstGeom>
        </p:spPr>
      </p:pic>
      <p:sp>
        <p:nvSpPr>
          <p:cNvPr id="4" name="TextBox 3"/>
          <p:cNvSpPr txBox="1"/>
          <p:nvPr/>
        </p:nvSpPr>
        <p:spPr>
          <a:xfrm>
            <a:off x="1676400" y="6096000"/>
            <a:ext cx="3733800" cy="457200"/>
          </a:xfrm>
          <a:prstGeom prst="rect">
            <a:avLst/>
          </a:prstGeom>
          <a:solidFill>
            <a:schemeClr val="bg1"/>
          </a:solidFill>
        </p:spPr>
        <p:txBody>
          <a:bodyPr wrap="square" rtlCol="0">
            <a:spAutoFit/>
          </a:bodyPr>
          <a:lstStyle/>
          <a:p>
            <a:endParaRPr lang="en-US" dirty="0"/>
          </a:p>
        </p:txBody>
      </p:sp>
      <p:sp>
        <p:nvSpPr>
          <p:cNvPr id="3" name="TextBox 2"/>
          <p:cNvSpPr txBox="1"/>
          <p:nvPr/>
        </p:nvSpPr>
        <p:spPr>
          <a:xfrm>
            <a:off x="381000" y="6203890"/>
            <a:ext cx="5029200" cy="246221"/>
          </a:xfrm>
          <a:prstGeom prst="rect">
            <a:avLst/>
          </a:prstGeom>
          <a:noFill/>
        </p:spPr>
        <p:txBody>
          <a:bodyPr wrap="square" rtlCol="0">
            <a:spAutoFit/>
          </a:bodyPr>
          <a:lstStyle/>
          <a:p>
            <a:r>
              <a:rPr lang="en-US" sz="1000" dirty="0"/>
              <a:t>http://www.searchmetrics.com/en/knowledge-base/ranking-factors-us-2013/</a:t>
            </a:r>
          </a:p>
        </p:txBody>
      </p:sp>
      <p:sp>
        <p:nvSpPr>
          <p:cNvPr id="6" name="Rectangle 5"/>
          <p:cNvSpPr/>
          <p:nvPr/>
        </p:nvSpPr>
        <p:spPr>
          <a:xfrm>
            <a:off x="5588000" y="3784600"/>
            <a:ext cx="304800" cy="228600"/>
          </a:xfrm>
          <a:prstGeom prst="rect">
            <a:avLst/>
          </a:prstGeom>
          <a:solidFill>
            <a:schemeClr val="accent6"/>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 name="TextBox 6"/>
          <p:cNvSpPr txBox="1"/>
          <p:nvPr/>
        </p:nvSpPr>
        <p:spPr>
          <a:xfrm>
            <a:off x="6172200" y="3687346"/>
            <a:ext cx="1371600" cy="307777"/>
          </a:xfrm>
          <a:prstGeom prst="rect">
            <a:avLst/>
          </a:prstGeom>
          <a:noFill/>
        </p:spPr>
        <p:txBody>
          <a:bodyPr wrap="square" rtlCol="0">
            <a:spAutoFit/>
          </a:bodyPr>
          <a:lstStyle/>
          <a:p>
            <a:r>
              <a:rPr lang="en-US" sz="1400" dirty="0" smtClean="0"/>
              <a:t>social</a:t>
            </a:r>
            <a:endParaRPr lang="en-US" sz="1400" dirty="0"/>
          </a:p>
        </p:txBody>
      </p:sp>
      <p:sp>
        <p:nvSpPr>
          <p:cNvPr id="11" name="Rectangle 10"/>
          <p:cNvSpPr/>
          <p:nvPr/>
        </p:nvSpPr>
        <p:spPr>
          <a:xfrm>
            <a:off x="5588000" y="4495800"/>
            <a:ext cx="304800" cy="228600"/>
          </a:xfrm>
          <a:prstGeom prst="rect">
            <a:avLst/>
          </a:prstGeom>
          <a:solidFill>
            <a:srgbClr val="00A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2" name="Rectangle 11"/>
          <p:cNvSpPr/>
          <p:nvPr/>
        </p:nvSpPr>
        <p:spPr>
          <a:xfrm>
            <a:off x="5588000" y="4152900"/>
            <a:ext cx="304800" cy="228600"/>
          </a:xfrm>
          <a:prstGeom prst="rect">
            <a:avLst/>
          </a:prstGeom>
          <a:solidFill>
            <a:schemeClr val="tx2">
              <a:lumMod val="40000"/>
              <a:lumOff val="6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2">
                  <a:lumMod val="40000"/>
                  <a:lumOff val="60000"/>
                </a:schemeClr>
              </a:solidFill>
            </a:endParaRPr>
          </a:p>
        </p:txBody>
      </p:sp>
      <p:sp>
        <p:nvSpPr>
          <p:cNvPr id="13" name="Rectangle 12"/>
          <p:cNvSpPr/>
          <p:nvPr/>
        </p:nvSpPr>
        <p:spPr>
          <a:xfrm>
            <a:off x="5588000" y="4953000"/>
            <a:ext cx="304800" cy="228600"/>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4" name="TextBox 13"/>
          <p:cNvSpPr txBox="1"/>
          <p:nvPr/>
        </p:nvSpPr>
        <p:spPr>
          <a:xfrm>
            <a:off x="6172200" y="4913411"/>
            <a:ext cx="1981200" cy="307777"/>
          </a:xfrm>
          <a:prstGeom prst="rect">
            <a:avLst/>
          </a:prstGeom>
          <a:noFill/>
        </p:spPr>
        <p:txBody>
          <a:bodyPr wrap="square" rtlCol="0">
            <a:spAutoFit/>
          </a:bodyPr>
          <a:lstStyle/>
          <a:p>
            <a:r>
              <a:rPr lang="en-US" sz="1400" dirty="0" smtClean="0"/>
              <a:t>backlinks</a:t>
            </a:r>
            <a:endParaRPr lang="en-US" sz="1400" dirty="0"/>
          </a:p>
        </p:txBody>
      </p:sp>
      <p:sp>
        <p:nvSpPr>
          <p:cNvPr id="16" name="TextBox 15"/>
          <p:cNvSpPr txBox="1"/>
          <p:nvPr/>
        </p:nvSpPr>
        <p:spPr>
          <a:xfrm>
            <a:off x="6172200" y="4554832"/>
            <a:ext cx="1981200" cy="307777"/>
          </a:xfrm>
          <a:prstGeom prst="rect">
            <a:avLst/>
          </a:prstGeom>
          <a:noFill/>
        </p:spPr>
        <p:txBody>
          <a:bodyPr wrap="square" rtlCol="0">
            <a:spAutoFit/>
          </a:bodyPr>
          <a:lstStyle/>
          <a:p>
            <a:r>
              <a:rPr lang="en-US" sz="1400" dirty="0" smtClean="0"/>
              <a:t>on page (technical)</a:t>
            </a:r>
            <a:endParaRPr lang="en-US" sz="1400" dirty="0"/>
          </a:p>
        </p:txBody>
      </p:sp>
      <p:sp>
        <p:nvSpPr>
          <p:cNvPr id="17" name="TextBox 16"/>
          <p:cNvSpPr txBox="1"/>
          <p:nvPr/>
        </p:nvSpPr>
        <p:spPr>
          <a:xfrm>
            <a:off x="6197600" y="4097634"/>
            <a:ext cx="1981200" cy="307777"/>
          </a:xfrm>
          <a:prstGeom prst="rect">
            <a:avLst/>
          </a:prstGeom>
          <a:noFill/>
        </p:spPr>
        <p:txBody>
          <a:bodyPr wrap="square" rtlCol="0">
            <a:spAutoFit/>
          </a:bodyPr>
          <a:lstStyle/>
          <a:p>
            <a:r>
              <a:rPr lang="en-US" sz="1400" dirty="0" smtClean="0"/>
              <a:t>on page (content)</a:t>
            </a:r>
            <a:endParaRPr lang="en-US" sz="1400" dirty="0"/>
          </a:p>
        </p:txBody>
      </p:sp>
    </p:spTree>
    <p:extLst>
      <p:ext uri="{BB962C8B-B14F-4D97-AF65-F5344CB8AC3E}">
        <p14:creationId xmlns:p14="http://schemas.microsoft.com/office/powerpoint/2010/main" xmlns="" val="3958673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3129093" y="6354231"/>
            <a:ext cx="2895600" cy="365125"/>
          </a:xfr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pPr/>
              <a:t>18</a:t>
            </a:fld>
            <a:endParaRPr lang="en-US" dirty="0"/>
          </a:p>
        </p:txBody>
      </p:sp>
      <p:sp>
        <p:nvSpPr>
          <p:cNvPr id="7" name="Title 1"/>
          <p:cNvSpPr>
            <a:spLocks noGrp="1"/>
          </p:cNvSpPr>
          <p:nvPr>
            <p:ph type="title"/>
          </p:nvPr>
        </p:nvSpPr>
        <p:spPr>
          <a:xfrm>
            <a:off x="457200" y="274638"/>
            <a:ext cx="8229600" cy="1143000"/>
          </a:xfrm>
        </p:spPr>
        <p:txBody>
          <a:bodyPr/>
          <a:lstStyle/>
          <a:p>
            <a:r>
              <a:rPr lang="en-US" dirty="0" smtClean="0">
                <a:solidFill>
                  <a:schemeClr val="accent6"/>
                </a:solidFill>
              </a:rPr>
              <a:t>An example: Facebook News Feed</a:t>
            </a:r>
            <a:endParaRPr lang="el-GR" dirty="0">
              <a:solidFill>
                <a:schemeClr val="accent6"/>
              </a:solidFill>
            </a:endParaRPr>
          </a:p>
        </p:txBody>
      </p:sp>
      <p:sp>
        <p:nvSpPr>
          <p:cNvPr id="9" name="TextBox 8"/>
          <p:cNvSpPr txBox="1"/>
          <p:nvPr/>
        </p:nvSpPr>
        <p:spPr>
          <a:xfrm>
            <a:off x="457200" y="1676400"/>
            <a:ext cx="7429552" cy="2677656"/>
          </a:xfrm>
          <a:prstGeom prst="rect">
            <a:avLst/>
          </a:prstGeom>
          <a:noFill/>
        </p:spPr>
        <p:txBody>
          <a:bodyPr wrap="square" rtlCol="0">
            <a:spAutoFit/>
          </a:bodyPr>
          <a:lstStyle/>
          <a:p>
            <a:r>
              <a:rPr lang="en-US" sz="2000" dirty="0" smtClean="0">
                <a:solidFill>
                  <a:schemeClr val="accent1">
                    <a:lumMod val="75000"/>
                  </a:schemeClr>
                </a:solidFill>
                <a:latin typeface="+mn-lt"/>
              </a:rPr>
              <a:t>Edge rank used to have three primary factors:</a:t>
            </a:r>
          </a:p>
          <a:p>
            <a:endParaRPr lang="en-US" sz="2000" dirty="0" smtClean="0">
              <a:solidFill>
                <a:schemeClr val="accent1">
                  <a:lumMod val="75000"/>
                </a:schemeClr>
              </a:solidFill>
              <a:latin typeface="+mn-lt"/>
            </a:endParaRPr>
          </a:p>
          <a:p>
            <a:pPr marL="342900" indent="-342900">
              <a:buFont typeface="Wingdings" pitchFamily="2" charset="2"/>
              <a:buChar char="ü"/>
            </a:pPr>
            <a:r>
              <a:rPr lang="en-US" sz="2000" dirty="0" smtClean="0">
                <a:solidFill>
                  <a:schemeClr val="accent1">
                    <a:lumMod val="75000"/>
                  </a:schemeClr>
                </a:solidFill>
                <a:latin typeface="+mn-lt"/>
              </a:rPr>
              <a:t>Affinity — i.e., how close is the relationship between the user and the content/source?</a:t>
            </a:r>
          </a:p>
          <a:p>
            <a:pPr marL="342900" indent="-342900">
              <a:buFont typeface="Wingdings" pitchFamily="2" charset="2"/>
              <a:buChar char="ü"/>
            </a:pPr>
            <a:r>
              <a:rPr lang="en-US" sz="2000" dirty="0" smtClean="0">
                <a:solidFill>
                  <a:schemeClr val="accent1">
                    <a:lumMod val="75000"/>
                  </a:schemeClr>
                </a:solidFill>
                <a:latin typeface="+mn-lt"/>
              </a:rPr>
              <a:t>Weight — i.e., what type of action was taken on the content?</a:t>
            </a:r>
          </a:p>
          <a:p>
            <a:pPr marL="342900" indent="-342900">
              <a:buFont typeface="Wingdings" pitchFamily="2" charset="2"/>
              <a:buChar char="ü"/>
            </a:pPr>
            <a:r>
              <a:rPr lang="en-US" sz="2000" dirty="0" smtClean="0">
                <a:solidFill>
                  <a:schemeClr val="accent1">
                    <a:lumMod val="75000"/>
                  </a:schemeClr>
                </a:solidFill>
                <a:latin typeface="+mn-lt"/>
              </a:rPr>
              <a:t>Decay — i.e., how recent/current is the content?</a:t>
            </a:r>
          </a:p>
          <a:p>
            <a:pPr marL="342900" indent="-342900">
              <a:buFont typeface="Wingdings" pitchFamily="2" charset="2"/>
              <a:buChar char="ü"/>
            </a:pPr>
            <a:endParaRPr lang="en-US" sz="2000" dirty="0">
              <a:solidFill>
                <a:schemeClr val="accent1">
                  <a:lumMod val="75000"/>
                </a:schemeClr>
              </a:solidFill>
              <a:latin typeface="+mn-lt"/>
            </a:endParaRPr>
          </a:p>
          <a:p>
            <a:r>
              <a:rPr lang="en-US" sz="2000" dirty="0" smtClean="0">
                <a:solidFill>
                  <a:schemeClr val="accent1">
                    <a:lumMod val="75000"/>
                  </a:schemeClr>
                </a:solidFill>
                <a:latin typeface="+mn-lt"/>
              </a:rPr>
              <a:t>New algorithm uses close </a:t>
            </a:r>
            <a:r>
              <a:rPr lang="en-US" sz="2000" dirty="0">
                <a:solidFill>
                  <a:schemeClr val="accent1">
                    <a:lumMod val="75000"/>
                  </a:schemeClr>
                </a:solidFill>
                <a:latin typeface="+mn-lt"/>
              </a:rPr>
              <a:t>to </a:t>
            </a:r>
            <a:r>
              <a:rPr lang="en-US" sz="2800" b="1" dirty="0">
                <a:solidFill>
                  <a:schemeClr val="accent1">
                    <a:lumMod val="75000"/>
                  </a:schemeClr>
                </a:solidFill>
                <a:latin typeface="+mn-lt"/>
              </a:rPr>
              <a:t>100K</a:t>
            </a:r>
            <a:r>
              <a:rPr lang="en-US" sz="2000" dirty="0">
                <a:solidFill>
                  <a:schemeClr val="accent1">
                    <a:lumMod val="75000"/>
                  </a:schemeClr>
                </a:solidFill>
                <a:latin typeface="+mn-lt"/>
              </a:rPr>
              <a:t> weight factors</a:t>
            </a:r>
            <a:endParaRPr lang="en-US" sz="2000" dirty="0" smtClean="0">
              <a:solidFill>
                <a:schemeClr val="accent1">
                  <a:lumMod val="75000"/>
                </a:schemeClr>
              </a:solidFill>
              <a:latin typeface="+mn-lt"/>
            </a:endParaRPr>
          </a:p>
        </p:txBody>
      </p:sp>
      <p:sp>
        <p:nvSpPr>
          <p:cNvPr id="11" name="TextBox 10"/>
          <p:cNvSpPr txBox="1"/>
          <p:nvPr/>
        </p:nvSpPr>
        <p:spPr>
          <a:xfrm>
            <a:off x="220616" y="5744353"/>
            <a:ext cx="6249880" cy="276999"/>
          </a:xfrm>
          <a:prstGeom prst="rect">
            <a:avLst/>
          </a:prstGeom>
          <a:noFill/>
        </p:spPr>
        <p:txBody>
          <a:bodyPr wrap="square" rtlCol="0">
            <a:spAutoFit/>
          </a:bodyPr>
          <a:lstStyle/>
          <a:p>
            <a:r>
              <a:rPr lang="en-US" sz="1200" dirty="0" smtClean="0">
                <a:hlinkClick r:id="rId2"/>
              </a:rPr>
              <a:t>Source: http://marketingland.com/</a:t>
            </a:r>
            <a:r>
              <a:rPr lang="en-US" sz="1200" dirty="0" smtClean="0"/>
              <a:t>, Aug 16, 2013 </a:t>
            </a:r>
            <a:endParaRPr lang="el-GR" sz="1200" dirty="0"/>
          </a:p>
        </p:txBody>
      </p:sp>
      <p:pic>
        <p:nvPicPr>
          <p:cNvPr id="13" name="Picture 12" descr="facebook-newsfeed-240px.jpg"/>
          <p:cNvPicPr>
            <a:picLocks noChangeAspect="1"/>
          </p:cNvPicPr>
          <p:nvPr/>
        </p:nvPicPr>
        <p:blipFill>
          <a:blip r:embed="rId3" cstate="print"/>
          <a:stretch>
            <a:fillRect/>
          </a:stretch>
        </p:blipFill>
        <p:spPr>
          <a:xfrm>
            <a:off x="5914747" y="3990512"/>
            <a:ext cx="2286000" cy="2286000"/>
          </a:xfrm>
          <a:prstGeom prst="rect">
            <a:avLst/>
          </a:prstGeom>
        </p:spPr>
      </p:pic>
    </p:spTree>
    <p:extLst>
      <p:ext uri="{BB962C8B-B14F-4D97-AF65-F5344CB8AC3E}">
        <p14:creationId xmlns:p14="http://schemas.microsoft.com/office/powerpoint/2010/main" xmlns="" val="30551445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Τι  </a:t>
            </a:r>
            <a:r>
              <a:rPr lang="el-GR" dirty="0" smtClean="0">
                <a:ea typeface="ＭＳ Ｐゴシック" pitchFamily="-112" charset="-128"/>
              </a:rPr>
              <a:t>είδαμε </a:t>
            </a:r>
            <a:r>
              <a:rPr lang="el-GR" dirty="0" smtClean="0">
                <a:ea typeface="ＭＳ Ｐゴシック" pitchFamily="-112" charset="-128"/>
              </a:rPr>
              <a:t>στο προηγούμενο μάθημα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2438400"/>
            <a:ext cx="7620000" cy="1828800"/>
          </a:xfrm>
        </p:spPr>
        <p:txBody>
          <a:bodyPr/>
          <a:lstStyle/>
          <a:p>
            <a:pPr eaLnBrk="1" hangingPunct="1"/>
            <a:r>
              <a:rPr lang="el-GR" sz="3000" dirty="0" smtClean="0">
                <a:ea typeface="ＭＳ Ｐゴシック" pitchFamily="-112" charset="-128"/>
              </a:rPr>
              <a:t>Βαθμολόγηση και κατάταξη εγγράφων</a:t>
            </a:r>
          </a:p>
          <a:p>
            <a:pPr lvl="1" eaLnBrk="1" hangingPunct="1"/>
            <a:r>
              <a:rPr lang="el-GR" sz="2600" dirty="0" smtClean="0">
                <a:ea typeface="ＭＳ Ｐゴシック" pitchFamily="-112" charset="-128"/>
              </a:rPr>
              <a:t>Στ</a:t>
            </a:r>
            <a:r>
              <a:rPr lang="el-GR" sz="2600" dirty="0">
                <a:ea typeface="ＭＳ Ｐゴシック" pitchFamily="-112" charset="-128"/>
              </a:rPr>
              <a:t>ά</a:t>
            </a:r>
            <a:r>
              <a:rPr lang="el-GR" sz="2600" dirty="0" smtClean="0">
                <a:ea typeface="ＭＳ Ｐゴシック" pitchFamily="-112" charset="-128"/>
              </a:rPr>
              <a:t>θμιση όρων </a:t>
            </a:r>
            <a:r>
              <a:rPr lang="en-US" sz="2600" dirty="0" smtClean="0">
                <a:ea typeface="ＭＳ Ｐゴシック" pitchFamily="-112" charset="-128"/>
              </a:rPr>
              <a:t>(term weighting)</a:t>
            </a:r>
          </a:p>
          <a:p>
            <a:pPr lvl="1" eaLnBrk="1" hangingPunct="1"/>
            <a:r>
              <a:rPr lang="el-GR" sz="2600" dirty="0" smtClean="0">
                <a:ea typeface="ＭＳ Ｐゴシック" pitchFamily="-112" charset="-128"/>
              </a:rPr>
              <a:t>Αναπαράσταση εγγράφων και ερωτημάτων ως διανύσματα</a:t>
            </a:r>
            <a:endParaRPr lang="en-US" sz="3000" dirty="0" smtClean="0">
              <a:ea typeface="ＭＳ Ｐゴシック" pitchFamily="-112" charset="-128"/>
            </a:endParaRPr>
          </a:p>
          <a:p>
            <a:pPr eaLnBrk="1" hangingPunct="1"/>
            <a:r>
              <a:rPr lang="el-GR" sz="3000" dirty="0" smtClean="0">
                <a:solidFill>
                  <a:schemeClr val="accent6">
                    <a:lumMod val="75000"/>
                  </a:schemeClr>
                </a:solidFill>
                <a:ea typeface="ＭＳ Ｐゴシック" pitchFamily="-112" charset="-128"/>
              </a:rPr>
              <a:t>Θέματα Υλοποίησης</a:t>
            </a:r>
          </a:p>
          <a:p>
            <a:pPr eaLnBrk="1" hangingPunct="1"/>
            <a:r>
              <a:rPr lang="el-GR" sz="3000" dirty="0" smtClean="0">
                <a:ea typeface="ＭＳ Ｐゴシック" pitchFamily="-112" charset="-128"/>
              </a:rPr>
              <a:t>Περίληψη αποτελεσμάτων</a:t>
            </a:r>
            <a:endParaRPr lang="en-US" sz="2800"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6</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19</a:t>
            </a:fld>
            <a:endParaRPr lang="en-US"/>
          </a:p>
        </p:txBody>
      </p:sp>
    </p:spTree>
    <p:extLst>
      <p:ext uri="{BB962C8B-B14F-4D97-AF65-F5344CB8AC3E}">
        <p14:creationId xmlns:p14="http://schemas.microsoft.com/office/powerpoint/2010/main" xmlns="" val="2319133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Τι  είδαμε στο προηγούμενο μάθημα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2438400"/>
            <a:ext cx="7620000" cy="1828800"/>
          </a:xfrm>
        </p:spPr>
        <p:txBody>
          <a:bodyPr/>
          <a:lstStyle/>
          <a:p>
            <a:pPr eaLnBrk="1" hangingPunct="1"/>
            <a:r>
              <a:rPr lang="el-GR" sz="3000" dirty="0" smtClean="0">
                <a:ea typeface="ＭＳ Ｐゴシック" pitchFamily="-112" charset="-128"/>
              </a:rPr>
              <a:t>Βαθμολόγηση και κατάταξη εγγράφων</a:t>
            </a:r>
          </a:p>
          <a:p>
            <a:pPr lvl="1" eaLnBrk="1" hangingPunct="1"/>
            <a:r>
              <a:rPr lang="el-GR" sz="2600" dirty="0" smtClean="0">
                <a:ea typeface="ＭＳ Ｐゴシック" pitchFamily="-112" charset="-128"/>
              </a:rPr>
              <a:t>Στ</a:t>
            </a:r>
            <a:r>
              <a:rPr lang="el-GR" sz="2600" dirty="0">
                <a:ea typeface="ＭＳ Ｐゴシック" pitchFamily="-112" charset="-128"/>
              </a:rPr>
              <a:t>ά</a:t>
            </a:r>
            <a:r>
              <a:rPr lang="el-GR" sz="2600" dirty="0" smtClean="0">
                <a:ea typeface="ＭＳ Ｐゴシック" pitchFamily="-112" charset="-128"/>
              </a:rPr>
              <a:t>θμιση όρων </a:t>
            </a:r>
            <a:r>
              <a:rPr lang="en-US" sz="2600" dirty="0" smtClean="0">
                <a:ea typeface="ＭＳ Ｐゴシック" pitchFamily="-112" charset="-128"/>
              </a:rPr>
              <a:t>(term weighting)</a:t>
            </a:r>
          </a:p>
          <a:p>
            <a:pPr lvl="1" eaLnBrk="1" hangingPunct="1"/>
            <a:r>
              <a:rPr lang="el-GR" sz="2600" dirty="0" smtClean="0">
                <a:ea typeface="ＭＳ Ｐゴシック" pitchFamily="-112" charset="-128"/>
              </a:rPr>
              <a:t>Αναπαράσταση εγγράφων και ερωτημάτων ως διανύσματα</a:t>
            </a:r>
            <a:endParaRPr lang="en-US" sz="3000" dirty="0" smtClean="0">
              <a:ea typeface="ＭＳ Ｐゴシック" pitchFamily="-112" charset="-128"/>
            </a:endParaRPr>
          </a:p>
          <a:p>
            <a:pPr eaLnBrk="1" hangingPunct="1"/>
            <a:r>
              <a:rPr lang="el-GR" sz="3000" dirty="0" smtClean="0">
                <a:ea typeface="ＭＳ Ｐゴシック" pitchFamily="-112" charset="-128"/>
              </a:rPr>
              <a:t>Θέματα Υλοποίησης</a:t>
            </a:r>
          </a:p>
          <a:p>
            <a:pPr eaLnBrk="1" hangingPunct="1"/>
            <a:r>
              <a:rPr lang="el-GR" sz="3000" dirty="0" smtClean="0">
                <a:ea typeface="ＭＳ Ｐゴシック" pitchFamily="-112" charset="-128"/>
              </a:rPr>
              <a:t>Περίληψη αποτελεσμάτων</a:t>
            </a:r>
            <a:endParaRPr lang="en-US" sz="2800"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6</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a:t>
            </a:fld>
            <a:endParaRPr lang="en-US"/>
          </a:p>
        </p:txBody>
      </p:sp>
    </p:spTree>
    <p:extLst>
      <p:ext uri="{BB962C8B-B14F-4D97-AF65-F5344CB8AC3E}">
        <p14:creationId xmlns:p14="http://schemas.microsoft.com/office/powerpoint/2010/main" xmlns="" val="25125284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Επέκταση καταχωρήσεων</a:t>
            </a:r>
            <a:endParaRPr lang="en-US" dirty="0" smtClean="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20</a:t>
            </a:fld>
            <a:endParaRPr lang="en-US"/>
          </a:p>
        </p:txBody>
      </p:sp>
      <p:sp>
        <p:nvSpPr>
          <p:cNvPr id="7" name="Text Box 3"/>
          <p:cNvSpPr txBox="1">
            <a:spLocks noChangeArrowheads="1"/>
          </p:cNvSpPr>
          <p:nvPr/>
        </p:nvSpPr>
        <p:spPr bwMode="auto">
          <a:xfrm>
            <a:off x="152400" y="4267200"/>
            <a:ext cx="8786842" cy="750099"/>
          </a:xfrm>
          <a:prstGeom prst="rect">
            <a:avLst/>
          </a:prstGeom>
          <a:noFill/>
          <a:ln w="9525">
            <a:noFill/>
            <a:round/>
            <a:headEnd/>
            <a:tailEnd/>
          </a:ln>
        </p:spPr>
        <p:txBody>
          <a:bodyPr/>
          <a:lstStyle/>
          <a:p>
            <a:pPr marL="742950" lvl="1" indent="-285750" defTabSz="449263">
              <a:spcBef>
                <a:spcPts val="700"/>
              </a:spcBef>
              <a:buClr>
                <a:srgbClr val="336699"/>
              </a:buClr>
              <a:buFont typeface="Wingdings" pitchFamily="2" charset="2"/>
              <a:buChar char="§"/>
            </a:pPr>
            <a:r>
              <a:rPr lang="el-GR" dirty="0" smtClean="0">
                <a:solidFill>
                  <a:srgbClr val="FF0000"/>
                </a:solidFill>
                <a:latin typeface="Calibri"/>
                <a:cs typeface="+mn-cs"/>
              </a:rPr>
              <a:t>Συχνότητες όρων</a:t>
            </a:r>
          </a:p>
          <a:p>
            <a:pPr lvl="1" defTabSz="449263">
              <a:spcBef>
                <a:spcPts val="700"/>
              </a:spcBef>
              <a:buClr>
                <a:srgbClr val="336699"/>
              </a:buClr>
            </a:pPr>
            <a:r>
              <a:rPr lang="el-GR" dirty="0" smtClean="0">
                <a:solidFill>
                  <a:srgbClr val="000000"/>
                </a:solidFill>
                <a:latin typeface="Calibri"/>
                <a:cs typeface="+mn-cs"/>
              </a:rPr>
              <a:t>Σε κάθε καταχώρηση, αποθήκευση του</a:t>
            </a:r>
            <a:r>
              <a:rPr lang="en-US" dirty="0" smtClean="0">
                <a:solidFill>
                  <a:srgbClr val="000000"/>
                </a:solidFill>
                <a:latin typeface="Calibri"/>
                <a:cs typeface="+mn-cs"/>
              </a:rPr>
              <a:t> </a:t>
            </a:r>
            <a:r>
              <a:rPr lang="en-US" dirty="0" err="1">
                <a:solidFill>
                  <a:srgbClr val="000000"/>
                </a:solidFill>
                <a:latin typeface="Calibri"/>
                <a:cs typeface="+mn-cs"/>
              </a:rPr>
              <a:t>tf</a:t>
            </a:r>
            <a:r>
              <a:rPr lang="en-US" i="1" baseline="-25000" dirty="0" err="1">
                <a:solidFill>
                  <a:srgbClr val="000000"/>
                </a:solidFill>
                <a:latin typeface="Calibri"/>
                <a:cs typeface="+mn-cs"/>
              </a:rPr>
              <a:t>t,d</a:t>
            </a:r>
            <a:r>
              <a:rPr lang="en-US" dirty="0">
                <a:solidFill>
                  <a:srgbClr val="000000"/>
                </a:solidFill>
                <a:latin typeface="Calibri"/>
                <a:cs typeface="+mn-cs"/>
              </a:rPr>
              <a:t> </a:t>
            </a:r>
            <a:r>
              <a:rPr lang="el-GR" dirty="0" smtClean="0">
                <a:solidFill>
                  <a:srgbClr val="000000"/>
                </a:solidFill>
                <a:latin typeface="Calibri"/>
                <a:cs typeface="+mn-cs"/>
              </a:rPr>
              <a:t>επιπρόσθετα του </a:t>
            </a:r>
            <a:r>
              <a:rPr lang="en-US" dirty="0" smtClean="0">
                <a:solidFill>
                  <a:srgbClr val="000000"/>
                </a:solidFill>
                <a:latin typeface="Calibri"/>
                <a:cs typeface="+mn-cs"/>
              </a:rPr>
              <a:t> </a:t>
            </a:r>
            <a:r>
              <a:rPr lang="en-US" dirty="0" err="1" smtClean="0">
                <a:solidFill>
                  <a:srgbClr val="000000"/>
                </a:solidFill>
                <a:latin typeface="Calibri"/>
                <a:cs typeface="+mn-cs"/>
              </a:rPr>
              <a:t>docID</a:t>
            </a:r>
            <a:endParaRPr lang="en-US" i="1" baseline="-25000" dirty="0">
              <a:solidFill>
                <a:srgbClr val="000000"/>
              </a:solidFill>
              <a:latin typeface="Calibri"/>
              <a:cs typeface="+mn-cs"/>
            </a:endParaRPr>
          </a:p>
        </p:txBody>
      </p:sp>
      <p:pic>
        <p:nvPicPr>
          <p:cNvPr id="8" name="Picture 7" descr="745.png"/>
          <p:cNvPicPr>
            <a:picLocks noChangeAspect="1"/>
          </p:cNvPicPr>
          <p:nvPr/>
        </p:nvPicPr>
        <p:blipFill>
          <a:blip r:embed="rId2" cstate="print"/>
          <a:stretch>
            <a:fillRect/>
          </a:stretch>
        </p:blipFill>
        <p:spPr>
          <a:xfrm>
            <a:off x="642910" y="2143116"/>
            <a:ext cx="6024603" cy="1746094"/>
          </a:xfrm>
          <a:prstGeom prst="rect">
            <a:avLst/>
          </a:prstGeom>
        </p:spPr>
      </p:pic>
      <p:sp>
        <p:nvSpPr>
          <p:cNvPr id="9" name="Text Box 3"/>
          <p:cNvSpPr txBox="1">
            <a:spLocks noChangeArrowheads="1"/>
          </p:cNvSpPr>
          <p:nvPr/>
        </p:nvSpPr>
        <p:spPr bwMode="auto">
          <a:xfrm>
            <a:off x="228600" y="5715000"/>
            <a:ext cx="8458200" cy="369099"/>
          </a:xfrm>
          <a:prstGeom prst="rect">
            <a:avLst/>
          </a:prstGeom>
          <a:noFill/>
          <a:ln w="9525">
            <a:noFill/>
            <a:round/>
            <a:headEnd/>
            <a:tailEnd/>
          </a:ln>
        </p:spPr>
        <p:txBody>
          <a:bodyPr/>
          <a:lstStyle/>
          <a:p>
            <a:pPr marL="742950" lvl="1" indent="-285750" defTabSz="449263">
              <a:spcBef>
                <a:spcPts val="700"/>
              </a:spcBef>
              <a:buClr>
                <a:srgbClr val="336699"/>
              </a:buClr>
              <a:buFont typeface="Wingdings" pitchFamily="2" charset="2"/>
              <a:buChar char="§"/>
            </a:pPr>
            <a:r>
              <a:rPr lang="el-GR" i="1" dirty="0" smtClean="0">
                <a:solidFill>
                  <a:schemeClr val="tx2">
                    <a:lumMod val="60000"/>
                    <a:lumOff val="40000"/>
                  </a:schemeClr>
                </a:solidFill>
                <a:latin typeface="Calibri"/>
                <a:cs typeface="+mn-cs"/>
              </a:rPr>
              <a:t>Η συχνότητα </a:t>
            </a:r>
            <a:r>
              <a:rPr lang="en-US" i="1" dirty="0" err="1" smtClean="0">
                <a:solidFill>
                  <a:schemeClr val="tx2">
                    <a:lumMod val="60000"/>
                    <a:lumOff val="40000"/>
                  </a:schemeClr>
                </a:solidFill>
                <a:latin typeface="Calibri"/>
                <a:cs typeface="+mn-cs"/>
              </a:rPr>
              <a:t>idf</a:t>
            </a:r>
            <a:r>
              <a:rPr lang="en-US" i="1" baseline="-25000" dirty="0" err="1" smtClean="0">
                <a:solidFill>
                  <a:schemeClr val="tx2">
                    <a:lumMod val="60000"/>
                    <a:lumOff val="40000"/>
                  </a:schemeClr>
                </a:solidFill>
                <a:latin typeface="Calibri"/>
                <a:cs typeface="+mn-cs"/>
              </a:rPr>
              <a:t>t</a:t>
            </a:r>
            <a:r>
              <a:rPr lang="en-US" i="1" dirty="0" smtClean="0">
                <a:solidFill>
                  <a:schemeClr val="tx2">
                    <a:lumMod val="60000"/>
                    <a:lumOff val="40000"/>
                  </a:schemeClr>
                </a:solidFill>
                <a:latin typeface="Calibri"/>
                <a:cs typeface="+mn-cs"/>
              </a:rPr>
              <a:t> </a:t>
            </a:r>
            <a:r>
              <a:rPr lang="el-GR" i="1" dirty="0" smtClean="0">
                <a:solidFill>
                  <a:schemeClr val="tx2">
                    <a:lumMod val="60000"/>
                    <a:lumOff val="40000"/>
                  </a:schemeClr>
                </a:solidFill>
                <a:latin typeface="Calibri"/>
                <a:cs typeface="+mn-cs"/>
              </a:rPr>
              <a:t>αποθηκεύεται στο λεξικό μαζί με τον όρο </a:t>
            </a:r>
            <a:r>
              <a:rPr lang="en-US" i="1" dirty="0" smtClean="0">
                <a:solidFill>
                  <a:schemeClr val="tx2">
                    <a:lumMod val="60000"/>
                    <a:lumOff val="40000"/>
                  </a:schemeClr>
                </a:solidFill>
                <a:latin typeface="Calibri"/>
                <a:cs typeface="+mn-cs"/>
              </a:rPr>
              <a:t>t</a:t>
            </a:r>
            <a:r>
              <a:rPr lang="el-GR" i="1" dirty="0" smtClean="0">
                <a:solidFill>
                  <a:schemeClr val="tx2">
                    <a:lumMod val="60000"/>
                    <a:lumOff val="40000"/>
                  </a:schemeClr>
                </a:solidFill>
                <a:latin typeface="Calibri"/>
                <a:cs typeface="+mn-cs"/>
              </a:rPr>
              <a:t> </a:t>
            </a:r>
            <a:endParaRPr lang="en-US" i="1" baseline="-25000" dirty="0">
              <a:solidFill>
                <a:schemeClr val="tx2">
                  <a:lumMod val="60000"/>
                  <a:lumOff val="40000"/>
                </a:schemeClr>
              </a:solidFill>
              <a:latin typeface="Calibri"/>
              <a:cs typeface="+mn-cs"/>
            </a:endParaRPr>
          </a:p>
        </p:txBody>
      </p:sp>
    </p:spTree>
    <p:extLst>
      <p:ext uri="{BB962C8B-B14F-4D97-AF65-F5344CB8AC3E}">
        <p14:creationId xmlns:p14="http://schemas.microsoft.com/office/powerpoint/2010/main" xmlns="" val="313652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D9190B-40F4-4D14-B8A7-A8F5BA31F2B1}" type="slidenum">
              <a:rPr lang="en-US" smtClean="0"/>
              <a:pPr/>
              <a:t>21</a:t>
            </a:fld>
            <a:endParaRPr lang="en-US"/>
          </a:p>
        </p:txBody>
      </p:sp>
      <p:sp>
        <p:nvSpPr>
          <p:cNvPr id="7" name="Title 6"/>
          <p:cNvSpPr txBox="1">
            <a:spLocks/>
          </p:cNvSpPr>
          <p:nvPr/>
        </p:nvSpPr>
        <p:spPr>
          <a:xfrm>
            <a:off x="304800" y="609600"/>
            <a:ext cx="8305800" cy="685800"/>
          </a:xfrm>
          <a:prstGeom prst="rect">
            <a:avLst/>
          </a:prstGeom>
        </p:spPr>
        <p:txBody>
          <a:bodyP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l-GR" sz="4000" b="0" i="0" u="none" strike="noStrike" kern="0" cap="none" spc="0" normalizeH="0" baseline="0" noProof="0" dirty="0" smtClean="0">
                <a:ln>
                  <a:noFill/>
                </a:ln>
                <a:solidFill>
                  <a:schemeClr val="accent6">
                    <a:lumMod val="75000"/>
                  </a:schemeClr>
                </a:solidFill>
                <a:effectLst/>
                <a:uLnTx/>
                <a:uFillTx/>
                <a:latin typeface="+mj-lt"/>
                <a:ea typeface="ＭＳ Ｐゴシック" charset="-128"/>
                <a:cs typeface="+mj-cs"/>
              </a:rPr>
              <a:t>Υπολογισμός βαθμού</a:t>
            </a:r>
            <a:endParaRPr kumimoji="0" lang="en-US" sz="4000" b="0" i="0" u="none" strike="noStrike" kern="0" cap="none" spc="0" normalizeH="0" baseline="0" noProof="0" dirty="0" smtClean="0">
              <a:ln>
                <a:noFill/>
              </a:ln>
              <a:solidFill>
                <a:schemeClr val="accent6">
                  <a:lumMod val="75000"/>
                </a:schemeClr>
              </a:solidFill>
              <a:effectLst/>
              <a:uLnTx/>
              <a:uFillTx/>
              <a:latin typeface="+mj-lt"/>
              <a:ea typeface="ＭＳ Ｐゴシック" charset="-128"/>
              <a:cs typeface="+mj-cs"/>
            </a:endParaRPr>
          </a:p>
        </p:txBody>
      </p:sp>
      <p:sp>
        <p:nvSpPr>
          <p:cNvPr id="8" name="Text Box 3"/>
          <p:cNvSpPr txBox="1">
            <a:spLocks noChangeArrowheads="1"/>
          </p:cNvSpPr>
          <p:nvPr/>
        </p:nvSpPr>
        <p:spPr bwMode="auto">
          <a:xfrm>
            <a:off x="228600" y="1981200"/>
            <a:ext cx="8229600" cy="4191000"/>
          </a:xfrm>
          <a:prstGeom prst="rect">
            <a:avLst/>
          </a:prstGeom>
          <a:noFill/>
          <a:ln w="9525">
            <a:noFill/>
            <a:round/>
            <a:headEnd/>
            <a:tailEnd/>
          </a:ln>
        </p:spPr>
        <p:txBody>
          <a:bodyPr/>
          <a:lstStyle/>
          <a:p>
            <a:pPr marL="742950" lvl="1" indent="-285750" defTabSz="449263">
              <a:spcBef>
                <a:spcPts val="700"/>
              </a:spcBef>
              <a:buClr>
                <a:srgbClr val="336699"/>
              </a:buClr>
            </a:pPr>
            <a:r>
              <a:rPr lang="en-US" sz="2800" dirty="0" smtClean="0">
                <a:solidFill>
                  <a:srgbClr val="000000"/>
                </a:solidFill>
                <a:latin typeface="Calibri"/>
                <a:cs typeface="+mn-cs"/>
              </a:rPr>
              <a:t>Y</a:t>
            </a:r>
            <a:r>
              <a:rPr lang="el-GR" sz="2800" dirty="0" err="1" smtClean="0">
                <a:solidFill>
                  <a:srgbClr val="000000"/>
                </a:solidFill>
                <a:latin typeface="Calibri"/>
                <a:cs typeface="+mn-cs"/>
              </a:rPr>
              <a:t>πολογισμός</a:t>
            </a:r>
            <a:r>
              <a:rPr lang="el-GR" sz="2800" dirty="0" smtClean="0">
                <a:solidFill>
                  <a:srgbClr val="000000"/>
                </a:solidFill>
                <a:latin typeface="Calibri"/>
                <a:cs typeface="+mn-cs"/>
              </a:rPr>
              <a:t> </a:t>
            </a:r>
            <a:r>
              <a:rPr lang="el-GR" sz="2800" dirty="0" smtClean="0">
                <a:solidFill>
                  <a:schemeClr val="accent6">
                    <a:lumMod val="75000"/>
                  </a:schemeClr>
                </a:solidFill>
                <a:latin typeface="Calibri"/>
                <a:cs typeface="+mn-cs"/>
              </a:rPr>
              <a:t>ανά-όρο</a:t>
            </a:r>
            <a:r>
              <a:rPr lang="el-GR" sz="2800" dirty="0" smtClean="0">
                <a:solidFill>
                  <a:srgbClr val="000000"/>
                </a:solidFill>
                <a:latin typeface="Calibri"/>
                <a:cs typeface="+mn-cs"/>
              </a:rPr>
              <a:t> (ένας-όρος-τη-</a:t>
            </a:r>
            <a:r>
              <a:rPr lang="el-GR" sz="2800" dirty="0" err="1" smtClean="0">
                <a:solidFill>
                  <a:srgbClr val="000000"/>
                </a:solidFill>
                <a:latin typeface="Calibri"/>
                <a:cs typeface="+mn-cs"/>
              </a:rPr>
              <a:t>φορά</a:t>
            </a:r>
            <a:r>
              <a:rPr lang="el-GR" sz="2800" dirty="0" smtClean="0">
                <a:solidFill>
                  <a:srgbClr val="000000"/>
                </a:solidFill>
                <a:latin typeface="Calibri"/>
                <a:cs typeface="+mn-cs"/>
              </a:rPr>
              <a:t> </a:t>
            </a:r>
            <a:r>
              <a:rPr lang="el-GR" sz="2800" dirty="0" smtClean="0">
                <a:latin typeface="Calibri"/>
                <a:cs typeface="+mn-cs"/>
              </a:rPr>
              <a:t>-</a:t>
            </a:r>
            <a:r>
              <a:rPr lang="el-GR" sz="2800" dirty="0" smtClean="0">
                <a:solidFill>
                  <a:srgbClr val="FF0000"/>
                </a:solidFill>
                <a:latin typeface="Calibri"/>
                <a:cs typeface="+mn-cs"/>
              </a:rPr>
              <a:t> </a:t>
            </a:r>
            <a:r>
              <a:rPr lang="en-US" sz="2800" dirty="0" smtClean="0">
                <a:solidFill>
                  <a:schemeClr val="accent6">
                    <a:lumMod val="75000"/>
                  </a:schemeClr>
                </a:solidFill>
                <a:latin typeface="Calibri"/>
                <a:cs typeface="+mn-cs"/>
              </a:rPr>
              <a:t>a-term-at-a-time</a:t>
            </a:r>
            <a:r>
              <a:rPr lang="en-US" sz="2800" dirty="0" smtClean="0">
                <a:latin typeface="Calibri"/>
                <a:cs typeface="+mn-cs"/>
              </a:rPr>
              <a:t>)</a:t>
            </a:r>
            <a:endParaRPr lang="el-GR" sz="2800" dirty="0" smtClean="0">
              <a:latin typeface="Calibri"/>
              <a:cs typeface="+mn-cs"/>
            </a:endParaRPr>
          </a:p>
          <a:p>
            <a:pPr marL="742950" lvl="1" indent="-285750" defTabSz="449263">
              <a:spcBef>
                <a:spcPts val="700"/>
              </a:spcBef>
              <a:buClr>
                <a:srgbClr val="336699"/>
              </a:buClr>
            </a:pPr>
            <a:endParaRPr lang="en-US" sz="1000" dirty="0" smtClean="0">
              <a:solidFill>
                <a:srgbClr val="000000"/>
              </a:solidFill>
              <a:latin typeface="Calibri"/>
              <a:cs typeface="+mn-cs"/>
            </a:endParaRPr>
          </a:p>
          <a:p>
            <a:pPr marL="742950" lvl="1" indent="-285750" defTabSz="449263">
              <a:spcBef>
                <a:spcPts val="700"/>
              </a:spcBef>
              <a:buClr>
                <a:srgbClr val="336699"/>
              </a:buClr>
              <a:buFont typeface="Wingdings" pitchFamily="2" charset="2"/>
              <a:buChar char="§"/>
            </a:pPr>
            <a:r>
              <a:rPr lang="el-GR" dirty="0" smtClean="0">
                <a:solidFill>
                  <a:srgbClr val="000000"/>
                </a:solidFill>
                <a:latin typeface="Calibri"/>
                <a:cs typeface="+mn-cs"/>
              </a:rPr>
              <a:t>Η απλούστερη περίπτωση είναι να επεξεργαστούμε όλη τη λίστα καταχωρήσεων για τον πρώτο όρο του ερωτήματος</a:t>
            </a:r>
            <a:endParaRPr lang="de-DE" dirty="0" smtClean="0">
              <a:solidFill>
                <a:srgbClr val="000000"/>
              </a:solidFill>
              <a:latin typeface="Calibri"/>
              <a:cs typeface="+mn-cs"/>
            </a:endParaRPr>
          </a:p>
          <a:p>
            <a:pPr marL="742950" lvl="1" indent="-285750" defTabSz="449263">
              <a:spcBef>
                <a:spcPts val="700"/>
              </a:spcBef>
              <a:buClr>
                <a:srgbClr val="336699"/>
              </a:buClr>
              <a:buFont typeface="Wingdings" pitchFamily="2" charset="2"/>
              <a:buChar char="§"/>
            </a:pPr>
            <a:r>
              <a:rPr lang="el-GR" dirty="0" smtClean="0">
                <a:solidFill>
                  <a:srgbClr val="000000"/>
                </a:solidFill>
                <a:latin typeface="Calibri"/>
                <a:cs typeface="+mn-cs"/>
              </a:rPr>
              <a:t>Δημιουργούμε ένα συσσωρευτή των βαθμών για κάθε </a:t>
            </a:r>
            <a:r>
              <a:rPr lang="en-US" dirty="0" err="1" smtClean="0">
                <a:solidFill>
                  <a:srgbClr val="000000"/>
                </a:solidFill>
                <a:latin typeface="Calibri"/>
                <a:cs typeface="+mn-cs"/>
              </a:rPr>
              <a:t>docID</a:t>
            </a:r>
            <a:r>
              <a:rPr lang="en-US" dirty="0" smtClean="0">
                <a:solidFill>
                  <a:srgbClr val="000000"/>
                </a:solidFill>
                <a:latin typeface="Calibri"/>
                <a:cs typeface="+mn-cs"/>
              </a:rPr>
              <a:t> </a:t>
            </a:r>
            <a:r>
              <a:rPr lang="el-GR" dirty="0" smtClean="0">
                <a:solidFill>
                  <a:srgbClr val="000000"/>
                </a:solidFill>
                <a:latin typeface="Calibri"/>
                <a:cs typeface="+mn-cs"/>
              </a:rPr>
              <a:t>εγγράφου που βρίσκουμε </a:t>
            </a:r>
          </a:p>
          <a:p>
            <a:pPr marL="742950" lvl="1" indent="-285750" defTabSz="449263">
              <a:spcBef>
                <a:spcPts val="700"/>
              </a:spcBef>
              <a:buClr>
                <a:srgbClr val="336699"/>
              </a:buClr>
              <a:buFont typeface="Wingdings" pitchFamily="2" charset="2"/>
              <a:buChar char="§"/>
            </a:pPr>
            <a:r>
              <a:rPr lang="el-GR" dirty="0" smtClean="0">
                <a:solidFill>
                  <a:srgbClr val="000000"/>
                </a:solidFill>
                <a:latin typeface="Calibri"/>
                <a:cs typeface="+mn-cs"/>
              </a:rPr>
              <a:t>Μετά επεξεργαζόμαστε πλήρως τη λίστα καταχωρήσεων για τον δεύτερο όρο κοκ</a:t>
            </a:r>
            <a:endParaRPr lang="en-US" dirty="0" smtClean="0">
              <a:solidFill>
                <a:srgbClr val="000000"/>
              </a:solidFill>
              <a:latin typeface="Calibri"/>
              <a:cs typeface="+mn-cs"/>
            </a:endParaRPr>
          </a:p>
        </p:txBody>
      </p:sp>
    </p:spTree>
    <p:extLst>
      <p:ext uri="{BB962C8B-B14F-4D97-AF65-F5344CB8AC3E}">
        <p14:creationId xmlns:p14="http://schemas.microsoft.com/office/powerpoint/2010/main" xmlns="" val="1859294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Box 3"/>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2"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22</a:t>
            </a:fld>
            <a:endParaRPr lang="en-US" dirty="0"/>
          </a:p>
        </p:txBody>
      </p:sp>
      <p:sp>
        <p:nvSpPr>
          <p:cNvPr id="8" name="Text Box 3"/>
          <p:cNvSpPr txBox="1">
            <a:spLocks noChangeArrowheads="1"/>
          </p:cNvSpPr>
          <p:nvPr/>
        </p:nvSpPr>
        <p:spPr bwMode="auto">
          <a:xfrm>
            <a:off x="152400" y="1981200"/>
            <a:ext cx="8660621" cy="2757054"/>
          </a:xfrm>
          <a:prstGeom prst="rect">
            <a:avLst/>
          </a:prstGeom>
          <a:noFill/>
          <a:ln w="9525">
            <a:noFill/>
            <a:round/>
            <a:headEnd/>
            <a:tailEnd/>
          </a:ln>
        </p:spPr>
        <p:txBody>
          <a:bodyPr/>
          <a:lstStyle/>
          <a:p>
            <a:pPr marL="800100" lvl="1" indent="-342900" defTabSz="449263">
              <a:buClr>
                <a:srgbClr val="336699"/>
              </a:buClr>
            </a:pPr>
            <a:endParaRPr lang="el-GR" baseline="-25000" dirty="0">
              <a:solidFill>
                <a:srgbClr val="000000"/>
              </a:solidFill>
              <a:latin typeface="Calibri"/>
              <a:cs typeface="+mn-cs"/>
            </a:endParaRPr>
          </a:p>
          <a:p>
            <a:pPr marL="800100" lvl="1" indent="-342900" defTabSz="449263">
              <a:buClr>
                <a:srgbClr val="336699"/>
              </a:buClr>
              <a:buFont typeface="Wingdings" pitchFamily="2" charset="2"/>
              <a:buChar char="§"/>
            </a:pPr>
            <a:r>
              <a:rPr lang="el-GR" sz="2800" dirty="0" smtClean="0">
                <a:solidFill>
                  <a:srgbClr val="000000"/>
                </a:solidFill>
                <a:latin typeface="Calibri"/>
                <a:cs typeface="+mn-cs"/>
              </a:rPr>
              <a:t>Υπολογισμός </a:t>
            </a:r>
            <a:r>
              <a:rPr lang="el-GR" sz="2800" dirty="0" smtClean="0">
                <a:solidFill>
                  <a:schemeClr val="accent6">
                    <a:lumMod val="75000"/>
                  </a:schemeClr>
                </a:solidFill>
                <a:latin typeface="Calibri"/>
                <a:cs typeface="+mn-cs"/>
              </a:rPr>
              <a:t>ανά έγγραφο </a:t>
            </a:r>
            <a:r>
              <a:rPr lang="el-GR" dirty="0" smtClean="0">
                <a:latin typeface="Calibri"/>
                <a:cs typeface="+mn-cs"/>
              </a:rPr>
              <a:t>(ένα έγγραφο τη φορά </a:t>
            </a:r>
            <a:r>
              <a:rPr lang="en-US" dirty="0" smtClean="0">
                <a:solidFill>
                  <a:schemeClr val="accent6">
                    <a:lumMod val="75000"/>
                  </a:schemeClr>
                </a:solidFill>
                <a:latin typeface="Calibri"/>
                <a:cs typeface="+mn-cs"/>
              </a:rPr>
              <a:t>document-at-a-time</a:t>
            </a:r>
            <a:r>
              <a:rPr lang="en-US" dirty="0" smtClean="0">
                <a:latin typeface="Calibri"/>
                <a:cs typeface="+mn-cs"/>
              </a:rPr>
              <a:t>)</a:t>
            </a:r>
            <a:r>
              <a:rPr lang="en-US" dirty="0" smtClean="0">
                <a:solidFill>
                  <a:schemeClr val="accent6">
                    <a:lumMod val="75000"/>
                  </a:schemeClr>
                </a:solidFill>
                <a:latin typeface="Calibri"/>
                <a:cs typeface="+mn-cs"/>
              </a:rPr>
              <a:t> </a:t>
            </a:r>
            <a:r>
              <a:rPr lang="el-GR" dirty="0" smtClean="0">
                <a:solidFill>
                  <a:srgbClr val="000000"/>
                </a:solidFill>
                <a:latin typeface="Calibri"/>
                <a:cs typeface="+mn-cs"/>
              </a:rPr>
              <a:t>Μπορούμε </a:t>
            </a:r>
            <a:r>
              <a:rPr lang="el-GR" dirty="0">
                <a:solidFill>
                  <a:srgbClr val="000000"/>
                </a:solidFill>
                <a:latin typeface="Calibri"/>
                <a:cs typeface="+mn-cs"/>
              </a:rPr>
              <a:t>να διατρέχουμε τις λίστες των όρων του ερωτήματος παράλληλα όπως στην περίπτωση της </a:t>
            </a:r>
            <a:r>
              <a:rPr lang="en-US" dirty="0">
                <a:solidFill>
                  <a:srgbClr val="000000"/>
                </a:solidFill>
                <a:latin typeface="Calibri"/>
                <a:cs typeface="+mn-cs"/>
              </a:rPr>
              <a:t>Boolean </a:t>
            </a:r>
            <a:r>
              <a:rPr lang="el-GR" dirty="0">
                <a:solidFill>
                  <a:srgbClr val="000000"/>
                </a:solidFill>
                <a:latin typeface="Calibri"/>
                <a:cs typeface="+mn-cs"/>
              </a:rPr>
              <a:t>ανάκτησης </a:t>
            </a:r>
            <a:r>
              <a:rPr lang="en-US" dirty="0">
                <a:solidFill>
                  <a:srgbClr val="000000"/>
                </a:solidFill>
                <a:latin typeface="Calibri"/>
                <a:cs typeface="+mn-cs"/>
              </a:rPr>
              <a:t>(merge sort</a:t>
            </a:r>
            <a:r>
              <a:rPr lang="en-US" dirty="0" smtClean="0">
                <a:solidFill>
                  <a:srgbClr val="000000"/>
                </a:solidFill>
                <a:latin typeface="Calibri"/>
                <a:cs typeface="+mn-cs"/>
              </a:rPr>
              <a:t>)</a:t>
            </a:r>
          </a:p>
          <a:p>
            <a:pPr marL="800100" lvl="1" indent="-342900" defTabSz="449263">
              <a:buClr>
                <a:srgbClr val="336699"/>
              </a:buClr>
              <a:buFont typeface="Wingdings" pitchFamily="2" charset="2"/>
              <a:buChar char="§"/>
            </a:pPr>
            <a:endParaRPr lang="en-US" dirty="0" smtClean="0">
              <a:solidFill>
                <a:srgbClr val="000000"/>
              </a:solidFill>
              <a:latin typeface="Calibri"/>
              <a:cs typeface="+mn-cs"/>
            </a:endParaRPr>
          </a:p>
          <a:p>
            <a:pPr marL="1257300" lvl="2" indent="-342900" defTabSz="449263">
              <a:buClr>
                <a:srgbClr val="336699"/>
              </a:buClr>
              <a:buFont typeface="Wingdings" pitchFamily="2" charset="2"/>
              <a:buChar char="§"/>
            </a:pPr>
            <a:r>
              <a:rPr lang="el-GR" dirty="0" smtClean="0">
                <a:solidFill>
                  <a:srgbClr val="000000"/>
                </a:solidFill>
                <a:latin typeface="Calibri"/>
                <a:cs typeface="+mn-cs"/>
              </a:rPr>
              <a:t>Αυτό έχει ως αποτέλεσμα </a:t>
            </a:r>
            <a:r>
              <a:rPr lang="el-GR" u="sng" dirty="0" smtClean="0">
                <a:solidFill>
                  <a:schemeClr val="accent6">
                    <a:lumMod val="75000"/>
                  </a:schemeClr>
                </a:solidFill>
                <a:latin typeface="Calibri"/>
                <a:cs typeface="+mn-cs"/>
              </a:rPr>
              <a:t>λόγω της διάταξης</a:t>
            </a:r>
            <a:r>
              <a:rPr lang="el-GR" dirty="0" smtClean="0">
                <a:solidFill>
                  <a:srgbClr val="000000"/>
                </a:solidFill>
                <a:latin typeface="Calibri"/>
                <a:cs typeface="+mn-cs"/>
              </a:rPr>
              <a:t> των εγγράφων στις λίστες καταχωρίσεων τον υπολογισμό του βαθμού ανά έγγραφο  </a:t>
            </a:r>
            <a:endParaRPr lang="de-DE" baseline="-25000" dirty="0">
              <a:solidFill>
                <a:srgbClr val="000000"/>
              </a:solidFill>
              <a:latin typeface="Calibri"/>
              <a:cs typeface="+mn-cs"/>
            </a:endParaRPr>
          </a:p>
        </p:txBody>
      </p:sp>
      <p:sp>
        <p:nvSpPr>
          <p:cNvPr id="9" name="Title 6"/>
          <p:cNvSpPr txBox="1">
            <a:spLocks/>
          </p:cNvSpPr>
          <p:nvPr/>
        </p:nvSpPr>
        <p:spPr>
          <a:xfrm>
            <a:off x="304800" y="609600"/>
            <a:ext cx="8305800" cy="685800"/>
          </a:xfrm>
          <a:prstGeom prst="rect">
            <a:avLst/>
          </a:prstGeom>
        </p:spPr>
        <p:txBody>
          <a:bodyP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l-GR" sz="4000" b="0" i="0" u="none" strike="noStrike" kern="0" cap="none" spc="0" normalizeH="0" baseline="0" noProof="0" dirty="0" smtClean="0">
                <a:ln>
                  <a:noFill/>
                </a:ln>
                <a:solidFill>
                  <a:schemeClr val="accent6">
                    <a:lumMod val="75000"/>
                  </a:schemeClr>
                </a:solidFill>
                <a:effectLst/>
                <a:uLnTx/>
                <a:uFillTx/>
                <a:latin typeface="+mj-lt"/>
                <a:ea typeface="ＭＳ Ｐゴシック" charset="-128"/>
                <a:cs typeface="+mj-cs"/>
              </a:rPr>
              <a:t>Υπολογισμός βαθμού</a:t>
            </a:r>
            <a:endParaRPr kumimoji="0" lang="en-US" sz="4000" b="0" i="0" u="none" strike="noStrike" kern="0" cap="none" spc="0" normalizeH="0" baseline="0" noProof="0" dirty="0" smtClean="0">
              <a:ln>
                <a:noFill/>
              </a:ln>
              <a:solidFill>
                <a:schemeClr val="accent6">
                  <a:lumMod val="75000"/>
                </a:schemeClr>
              </a:solidFill>
              <a:effectLst/>
              <a:uLnTx/>
              <a:uFillTx/>
              <a:latin typeface="+mj-lt"/>
              <a:ea typeface="ＭＳ Ｐゴシック" charset="-128"/>
              <a:cs typeface="+mj-cs"/>
            </a:endParaRPr>
          </a:p>
        </p:txBody>
      </p:sp>
    </p:spTree>
    <p:extLst>
      <p:ext uri="{BB962C8B-B14F-4D97-AF65-F5344CB8AC3E}">
        <p14:creationId xmlns:p14="http://schemas.microsoft.com/office/powerpoint/2010/main" xmlns="" val="336459460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6"/>
          <p:cNvSpPr>
            <a:spLocks noGrp="1"/>
          </p:cNvSpPr>
          <p:nvPr>
            <p:ph type="title"/>
          </p:nvPr>
        </p:nvSpPr>
        <p:spPr>
          <a:xfrm>
            <a:off x="228600" y="304800"/>
            <a:ext cx="8915400" cy="1143000"/>
          </a:xfrm>
        </p:spPr>
        <p:txBody>
          <a:bodyPr/>
          <a:lstStyle/>
          <a:p>
            <a:pPr eaLnBrk="1" hangingPunct="1"/>
            <a:r>
              <a:rPr lang="el-GR" sz="3600" dirty="0" smtClean="0">
                <a:solidFill>
                  <a:schemeClr val="accent6">
                    <a:lumMod val="75000"/>
                  </a:schemeClr>
                </a:solidFill>
                <a:ea typeface="ＭＳ Ｐゴシック" charset="-128"/>
              </a:rPr>
              <a:t>Υπολογισμός </a:t>
            </a:r>
            <a:r>
              <a:rPr lang="en-US" sz="3600" i="1" dirty="0" smtClean="0">
                <a:solidFill>
                  <a:schemeClr val="accent6">
                    <a:lumMod val="75000"/>
                  </a:schemeClr>
                </a:solidFill>
                <a:ea typeface="ＭＳ Ｐゴシック" charset="-128"/>
              </a:rPr>
              <a:t>k</a:t>
            </a:r>
            <a:r>
              <a:rPr lang="en-US" sz="3600" dirty="0" smtClean="0">
                <a:solidFill>
                  <a:schemeClr val="accent6">
                    <a:lumMod val="75000"/>
                  </a:schemeClr>
                </a:solidFill>
                <a:ea typeface="ＭＳ Ｐゴシック" charset="-128"/>
              </a:rPr>
              <a:t>-</a:t>
            </a:r>
            <a:r>
              <a:rPr lang="el-GR" sz="3600" dirty="0" smtClean="0">
                <a:solidFill>
                  <a:schemeClr val="accent6">
                    <a:lumMod val="75000"/>
                  </a:schemeClr>
                </a:solidFill>
                <a:ea typeface="ＭＳ Ｐゴシック" charset="-128"/>
              </a:rPr>
              <a:t>κορυφαίων αποτελεσμάτων</a:t>
            </a:r>
            <a:endParaRPr lang="en-US" sz="3600" dirty="0">
              <a:solidFill>
                <a:schemeClr val="accent6">
                  <a:lumMod val="75000"/>
                </a:schemeClr>
              </a:solidFill>
              <a:ea typeface="ＭＳ Ｐゴシック" charset="-128"/>
            </a:endParaRPr>
          </a:p>
        </p:txBody>
      </p:sp>
      <p:sp>
        <p:nvSpPr>
          <p:cNvPr id="49156" name="TextBox 3"/>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2"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23</a:t>
            </a:fld>
            <a:endParaRPr lang="en-US" dirty="0"/>
          </a:p>
        </p:txBody>
      </p:sp>
      <p:sp>
        <p:nvSpPr>
          <p:cNvPr id="9" name="Text Box 3"/>
          <p:cNvSpPr txBox="1">
            <a:spLocks noChangeArrowheads="1"/>
          </p:cNvSpPr>
          <p:nvPr/>
        </p:nvSpPr>
        <p:spPr bwMode="auto">
          <a:xfrm>
            <a:off x="228600" y="1752600"/>
            <a:ext cx="8786842" cy="3571876"/>
          </a:xfrm>
          <a:prstGeom prst="rect">
            <a:avLst/>
          </a:prstGeom>
          <a:noFill/>
          <a:ln w="9525">
            <a:noFill/>
            <a:round/>
            <a:headEnd/>
            <a:tailEnd/>
          </a:ln>
        </p:spPr>
        <p:txBody>
          <a:bodyPr/>
          <a:lstStyle/>
          <a:p>
            <a:pPr marL="742950" lvl="1" indent="-285750" defTabSz="449263">
              <a:buClr>
                <a:srgbClr val="336699"/>
              </a:buClr>
            </a:pPr>
            <a:r>
              <a:rPr lang="el-GR" dirty="0" smtClean="0">
                <a:solidFill>
                  <a:srgbClr val="000000"/>
                </a:solidFill>
                <a:latin typeface="Calibri"/>
                <a:cs typeface="+mn-cs"/>
              </a:rPr>
              <a:t>Σε πολλές εφαρμογές, δε χρειαζόμαστε την πλήρη κατάταξη, αλλά </a:t>
            </a:r>
            <a:r>
              <a:rPr lang="el-GR" dirty="0" smtClean="0">
                <a:solidFill>
                  <a:schemeClr val="accent6">
                    <a:lumMod val="75000"/>
                  </a:schemeClr>
                </a:solidFill>
                <a:latin typeface="Calibri"/>
                <a:cs typeface="+mn-cs"/>
              </a:rPr>
              <a:t>μόνο τα κορυφαία </a:t>
            </a:r>
            <a:r>
              <a:rPr lang="en-US" i="1" dirty="0" smtClean="0">
                <a:solidFill>
                  <a:schemeClr val="accent6">
                    <a:lumMod val="75000"/>
                  </a:schemeClr>
                </a:solidFill>
                <a:latin typeface="Calibri"/>
                <a:cs typeface="+mn-cs"/>
              </a:rPr>
              <a:t>k (top-k)</a:t>
            </a:r>
            <a:r>
              <a:rPr lang="en-US" dirty="0" smtClean="0">
                <a:solidFill>
                  <a:srgbClr val="000000"/>
                </a:solidFill>
                <a:latin typeface="Calibri"/>
                <a:cs typeface="+mn-cs"/>
              </a:rPr>
              <a:t>, </a:t>
            </a:r>
            <a:r>
              <a:rPr lang="el-GR" dirty="0" smtClean="0">
                <a:solidFill>
                  <a:srgbClr val="000000"/>
                </a:solidFill>
                <a:latin typeface="Calibri"/>
                <a:cs typeface="+mn-cs"/>
              </a:rPr>
              <a:t>για κάποιο μικρό </a:t>
            </a:r>
            <a:r>
              <a:rPr lang="en-US" i="1" dirty="0" smtClean="0">
                <a:solidFill>
                  <a:srgbClr val="000000"/>
                </a:solidFill>
                <a:latin typeface="Calibri"/>
                <a:cs typeface="+mn-cs"/>
              </a:rPr>
              <a:t>k</a:t>
            </a:r>
            <a:r>
              <a:rPr lang="en-US" dirty="0" smtClean="0">
                <a:solidFill>
                  <a:srgbClr val="000000"/>
                </a:solidFill>
                <a:latin typeface="Calibri"/>
                <a:cs typeface="+mn-cs"/>
              </a:rPr>
              <a:t>, </a:t>
            </a:r>
            <a:r>
              <a:rPr lang="el-GR" dirty="0" smtClean="0">
                <a:solidFill>
                  <a:srgbClr val="000000"/>
                </a:solidFill>
                <a:latin typeface="Calibri"/>
                <a:cs typeface="+mn-cs"/>
              </a:rPr>
              <a:t>π.χ., </a:t>
            </a:r>
            <a:r>
              <a:rPr lang="en-US" i="1" dirty="0" smtClean="0">
                <a:solidFill>
                  <a:srgbClr val="000000"/>
                </a:solidFill>
                <a:latin typeface="Calibri"/>
                <a:cs typeface="+mn-cs"/>
              </a:rPr>
              <a:t>k</a:t>
            </a:r>
            <a:r>
              <a:rPr lang="en-US" dirty="0" smtClean="0">
                <a:solidFill>
                  <a:srgbClr val="000000"/>
                </a:solidFill>
                <a:latin typeface="Calibri"/>
                <a:cs typeface="+mn-cs"/>
              </a:rPr>
              <a:t> = 100</a:t>
            </a:r>
          </a:p>
          <a:p>
            <a:pPr marL="742950" lvl="1" indent="-285750" defTabSz="449263">
              <a:buClr>
                <a:srgbClr val="336699"/>
              </a:buClr>
              <a:buFont typeface="Wingdings" pitchFamily="2" charset="2"/>
              <a:buChar char="§"/>
            </a:pPr>
            <a:r>
              <a:rPr lang="el-GR" dirty="0" smtClean="0">
                <a:solidFill>
                  <a:srgbClr val="000000"/>
                </a:solidFill>
                <a:latin typeface="Calibri"/>
              </a:rPr>
              <a:t>Απλοϊκός τρόπος</a:t>
            </a:r>
            <a:r>
              <a:rPr lang="de-DE" dirty="0" smtClean="0">
                <a:solidFill>
                  <a:srgbClr val="000000"/>
                </a:solidFill>
                <a:latin typeface="Calibri"/>
              </a:rPr>
              <a:t>:</a:t>
            </a:r>
          </a:p>
          <a:p>
            <a:pPr marL="1143000" lvl="2" indent="-228600" defTabSz="449263">
              <a:buClr>
                <a:srgbClr val="336699"/>
              </a:buClr>
              <a:buFont typeface="Wingdings" pitchFamily="2" charset="2"/>
              <a:buChar char="§"/>
            </a:pPr>
            <a:r>
              <a:rPr lang="el-GR" sz="2200" dirty="0" smtClean="0">
                <a:solidFill>
                  <a:srgbClr val="000000"/>
                </a:solidFill>
                <a:latin typeface="Calibri"/>
              </a:rPr>
              <a:t>Υπολόγισε τους βαθμούς για όλα τα </a:t>
            </a:r>
            <a:r>
              <a:rPr lang="en-US" sz="2200" dirty="0" smtClean="0">
                <a:solidFill>
                  <a:srgbClr val="000000"/>
                </a:solidFill>
                <a:latin typeface="Calibri"/>
              </a:rPr>
              <a:t>N </a:t>
            </a:r>
            <a:r>
              <a:rPr lang="el-GR" sz="2200" dirty="0" smtClean="0">
                <a:solidFill>
                  <a:srgbClr val="000000"/>
                </a:solidFill>
                <a:latin typeface="Calibri"/>
              </a:rPr>
              <a:t>έγραφα</a:t>
            </a:r>
            <a:endParaRPr lang="en-US" sz="2200" dirty="0" smtClean="0">
              <a:solidFill>
                <a:srgbClr val="000000"/>
              </a:solidFill>
              <a:latin typeface="Calibri"/>
            </a:endParaRPr>
          </a:p>
          <a:p>
            <a:pPr marL="1143000" lvl="2" indent="-228600" defTabSz="449263">
              <a:buClr>
                <a:srgbClr val="336699"/>
              </a:buClr>
              <a:buFont typeface="Wingdings" pitchFamily="2" charset="2"/>
              <a:buChar char="§"/>
            </a:pPr>
            <a:r>
              <a:rPr lang="de-DE" sz="2200" dirty="0" err="1" smtClean="0">
                <a:solidFill>
                  <a:srgbClr val="000000"/>
                </a:solidFill>
                <a:latin typeface="Calibri"/>
              </a:rPr>
              <a:t>Sort</a:t>
            </a:r>
            <a:endParaRPr lang="de-DE" sz="2200" dirty="0" smtClean="0">
              <a:solidFill>
                <a:srgbClr val="000000"/>
              </a:solidFill>
              <a:latin typeface="Calibri"/>
            </a:endParaRPr>
          </a:p>
          <a:p>
            <a:pPr marL="1143000" lvl="2" indent="-228600" defTabSz="449263">
              <a:buClr>
                <a:srgbClr val="336699"/>
              </a:buClr>
              <a:buFont typeface="Wingdings" pitchFamily="2" charset="2"/>
              <a:buChar char="§"/>
            </a:pPr>
            <a:r>
              <a:rPr lang="el-GR" sz="2200" dirty="0" smtClean="0">
                <a:solidFill>
                  <a:srgbClr val="000000"/>
                </a:solidFill>
                <a:latin typeface="Calibri"/>
              </a:rPr>
              <a:t>Επέστεψε τα κορυφαία </a:t>
            </a:r>
            <a:r>
              <a:rPr lang="de-DE" sz="2200" i="1" dirty="0" smtClean="0">
                <a:solidFill>
                  <a:srgbClr val="000000"/>
                </a:solidFill>
                <a:latin typeface="Calibri"/>
              </a:rPr>
              <a:t>k</a:t>
            </a:r>
          </a:p>
          <a:p>
            <a:pPr marL="742950" lvl="1" indent="-285750" defTabSz="449263">
              <a:buClr>
                <a:srgbClr val="336699"/>
              </a:buClr>
            </a:pPr>
            <a:endParaRPr lang="en-US" sz="800" dirty="0" smtClean="0">
              <a:solidFill>
                <a:srgbClr val="000000"/>
              </a:solidFill>
              <a:latin typeface="Calibri"/>
              <a:cs typeface="+mn-cs"/>
            </a:endParaRPr>
          </a:p>
          <a:p>
            <a:pPr marL="742950" lvl="1" indent="-285750" defTabSz="449263">
              <a:buClr>
                <a:srgbClr val="336699"/>
              </a:buClr>
            </a:pPr>
            <a:r>
              <a:rPr lang="el-GR" dirty="0" smtClean="0">
                <a:solidFill>
                  <a:srgbClr val="000000"/>
                </a:solidFill>
                <a:latin typeface="Calibri"/>
                <a:cs typeface="+mn-cs"/>
              </a:rPr>
              <a:t>Αν δε χρειαζόμαστε όλη τη διάταξη, υπάρχει πιο αποδοτικός τρόπος να υπολογίσουμε </a:t>
            </a:r>
            <a:r>
              <a:rPr lang="el-GR" i="1" dirty="0" smtClean="0">
                <a:solidFill>
                  <a:schemeClr val="accent6">
                    <a:lumMod val="75000"/>
                  </a:schemeClr>
                </a:solidFill>
                <a:latin typeface="Calibri"/>
                <a:cs typeface="+mn-cs"/>
              </a:rPr>
              <a:t>μόνο</a:t>
            </a:r>
            <a:r>
              <a:rPr lang="el-GR" dirty="0" smtClean="0">
                <a:solidFill>
                  <a:srgbClr val="000000"/>
                </a:solidFill>
                <a:latin typeface="Calibri"/>
                <a:cs typeface="+mn-cs"/>
              </a:rPr>
              <a:t> τα κορυφαία </a:t>
            </a:r>
            <a:r>
              <a:rPr lang="en-US" i="1" dirty="0" smtClean="0">
                <a:solidFill>
                  <a:srgbClr val="000000"/>
                </a:solidFill>
                <a:latin typeface="Calibri"/>
                <a:cs typeface="+mn-cs"/>
              </a:rPr>
              <a:t>k</a:t>
            </a:r>
            <a:r>
              <a:rPr lang="en-US" dirty="0" smtClean="0">
                <a:solidFill>
                  <a:srgbClr val="000000"/>
                </a:solidFill>
                <a:latin typeface="Calibri"/>
                <a:cs typeface="+mn-cs"/>
              </a:rPr>
              <a:t>; </a:t>
            </a:r>
            <a:endParaRPr lang="de-DE" sz="2200" i="1" dirty="0" smtClean="0">
              <a:solidFill>
                <a:srgbClr val="000000"/>
              </a:solidFill>
              <a:latin typeface="Calibri"/>
              <a:cs typeface="+mn-cs"/>
            </a:endParaRPr>
          </a:p>
        </p:txBody>
      </p:sp>
    </p:spTree>
    <p:extLst>
      <p:ext uri="{BB962C8B-B14F-4D97-AF65-F5344CB8AC3E}">
        <p14:creationId xmlns:p14="http://schemas.microsoft.com/office/powerpoint/2010/main" xmlns="" val="258854788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6"/>
          <p:cNvSpPr>
            <a:spLocks noGrp="1"/>
          </p:cNvSpPr>
          <p:nvPr>
            <p:ph type="title"/>
          </p:nvPr>
        </p:nvSpPr>
        <p:spPr>
          <a:xfrm>
            <a:off x="228600" y="304800"/>
            <a:ext cx="8915400" cy="1143000"/>
          </a:xfrm>
        </p:spPr>
        <p:txBody>
          <a:bodyPr/>
          <a:lstStyle/>
          <a:p>
            <a:pPr eaLnBrk="1" hangingPunct="1"/>
            <a:r>
              <a:rPr lang="el-GR" sz="3600" dirty="0" smtClean="0">
                <a:solidFill>
                  <a:schemeClr val="accent6">
                    <a:lumMod val="75000"/>
                  </a:schemeClr>
                </a:solidFill>
                <a:ea typeface="ＭＳ Ｐゴシック" charset="-128"/>
              </a:rPr>
              <a:t>Χρήση </a:t>
            </a:r>
            <a:r>
              <a:rPr lang="en-US" sz="3600" dirty="0" smtClean="0">
                <a:solidFill>
                  <a:schemeClr val="accent6">
                    <a:lumMod val="75000"/>
                  </a:schemeClr>
                </a:solidFill>
                <a:ea typeface="ＭＳ Ｐゴシック" charset="-128"/>
              </a:rPr>
              <a:t>min-heap</a:t>
            </a:r>
            <a:endParaRPr lang="en-US" sz="3600" dirty="0">
              <a:solidFill>
                <a:schemeClr val="accent6">
                  <a:lumMod val="75000"/>
                </a:schemeClr>
              </a:solidFill>
              <a:ea typeface="ＭＳ Ｐゴシック" charset="-128"/>
            </a:endParaRPr>
          </a:p>
        </p:txBody>
      </p:sp>
      <p:sp>
        <p:nvSpPr>
          <p:cNvPr id="49156" name="TextBox 3"/>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2"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24</a:t>
            </a:fld>
            <a:endParaRPr lang="en-US" dirty="0"/>
          </a:p>
        </p:txBody>
      </p:sp>
      <p:sp>
        <p:nvSpPr>
          <p:cNvPr id="7" name="Text Box 3"/>
          <p:cNvSpPr txBox="1">
            <a:spLocks noChangeArrowheads="1"/>
          </p:cNvSpPr>
          <p:nvPr/>
        </p:nvSpPr>
        <p:spPr bwMode="auto">
          <a:xfrm>
            <a:off x="228600" y="1752600"/>
            <a:ext cx="3657600" cy="3352800"/>
          </a:xfrm>
          <a:prstGeom prst="rect">
            <a:avLst/>
          </a:prstGeom>
          <a:noFill/>
          <a:ln w="9525">
            <a:noFill/>
            <a:round/>
            <a:headEnd/>
            <a:tailEnd/>
          </a:ln>
        </p:spPr>
        <p:txBody>
          <a:bodyPr/>
          <a:lstStyle/>
          <a:p>
            <a:pPr marL="742950" lvl="1" indent="-285750" defTabSz="449263">
              <a:spcBef>
                <a:spcPts val="700"/>
              </a:spcBef>
              <a:buClr>
                <a:srgbClr val="336699"/>
              </a:buClr>
              <a:buFont typeface="Wingdings" pitchFamily="2" charset="2"/>
              <a:buChar char="§"/>
            </a:pPr>
            <a:r>
              <a:rPr lang="el-GR" dirty="0" smtClean="0">
                <a:solidFill>
                  <a:srgbClr val="000000"/>
                </a:solidFill>
                <a:latin typeface="Calibri"/>
                <a:cs typeface="+mn-cs"/>
              </a:rPr>
              <a:t>Χρήση δυαδικού </a:t>
            </a:r>
            <a:r>
              <a:rPr lang="en-US" dirty="0" smtClean="0">
                <a:solidFill>
                  <a:srgbClr val="000000"/>
                </a:solidFill>
                <a:latin typeface="Calibri"/>
                <a:cs typeface="+mn-cs"/>
              </a:rPr>
              <a:t>min heap</a:t>
            </a:r>
          </a:p>
          <a:p>
            <a:pPr marL="742950" lvl="1" indent="-285750" defTabSz="449263">
              <a:spcBef>
                <a:spcPts val="700"/>
              </a:spcBef>
              <a:buClr>
                <a:srgbClr val="336699"/>
              </a:buClr>
              <a:buFont typeface="Wingdings" pitchFamily="2" charset="2"/>
              <a:buChar char="§"/>
            </a:pPr>
            <a:r>
              <a:rPr lang="el-GR" dirty="0" smtClean="0">
                <a:solidFill>
                  <a:srgbClr val="0070C0"/>
                </a:solidFill>
                <a:latin typeface="Calibri"/>
                <a:cs typeface="+mn-cs"/>
              </a:rPr>
              <a:t>Ένα δυαδικό </a:t>
            </a:r>
            <a:r>
              <a:rPr lang="en-US" dirty="0" smtClean="0">
                <a:solidFill>
                  <a:srgbClr val="0070C0"/>
                </a:solidFill>
                <a:latin typeface="Calibri"/>
                <a:cs typeface="+mn-cs"/>
              </a:rPr>
              <a:t>min heap</a:t>
            </a:r>
            <a:r>
              <a:rPr lang="el-GR" dirty="0" smtClean="0">
                <a:solidFill>
                  <a:srgbClr val="0070C0"/>
                </a:solidFill>
                <a:latin typeface="Calibri"/>
                <a:cs typeface="+mn-cs"/>
              </a:rPr>
              <a:t> είναι ένα δυαδικό δέντρο που η τιμή ενός κόμβου είναι μικρότερη από την τιμή των δύο παιδιών του</a:t>
            </a:r>
            <a:r>
              <a:rPr lang="en-US" dirty="0" smtClean="0">
                <a:solidFill>
                  <a:srgbClr val="0070C0"/>
                </a:solidFill>
                <a:latin typeface="Calibri"/>
                <a:cs typeface="+mn-cs"/>
              </a:rPr>
              <a:t>.</a:t>
            </a:r>
          </a:p>
        </p:txBody>
      </p:sp>
      <p:pic>
        <p:nvPicPr>
          <p:cNvPr id="8" name="Picture 7" descr="733.png"/>
          <p:cNvPicPr>
            <a:picLocks noChangeAspect="1"/>
          </p:cNvPicPr>
          <p:nvPr/>
        </p:nvPicPr>
        <p:blipFill>
          <a:blip r:embed="rId2" cstate="print"/>
          <a:stretch>
            <a:fillRect/>
          </a:stretch>
        </p:blipFill>
        <p:spPr>
          <a:xfrm>
            <a:off x="3657600" y="2362200"/>
            <a:ext cx="5078439" cy="3786112"/>
          </a:xfrm>
          <a:prstGeom prst="rect">
            <a:avLst/>
          </a:prstGeom>
        </p:spPr>
      </p:pic>
    </p:spTree>
    <p:extLst>
      <p:ext uri="{BB962C8B-B14F-4D97-AF65-F5344CB8AC3E}">
        <p14:creationId xmlns:p14="http://schemas.microsoft.com/office/powerpoint/2010/main" xmlns="" val="7685535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6"/>
          <p:cNvSpPr>
            <a:spLocks noGrp="1"/>
          </p:cNvSpPr>
          <p:nvPr>
            <p:ph type="title"/>
          </p:nvPr>
        </p:nvSpPr>
        <p:spPr>
          <a:xfrm>
            <a:off x="228600" y="304800"/>
            <a:ext cx="8915400" cy="1143000"/>
          </a:xfrm>
        </p:spPr>
        <p:txBody>
          <a:bodyPr/>
          <a:lstStyle/>
          <a:p>
            <a:pPr lvl="0" defTabSz="449263" eaLnBrk="1" hangingPunct="1"/>
            <a:r>
              <a:rPr lang="el-GR" sz="3400" dirty="0" smtClean="0">
                <a:solidFill>
                  <a:schemeClr val="accent6">
                    <a:lumMod val="75000"/>
                  </a:schemeClr>
                </a:solidFill>
                <a:ea typeface="+mn-ea"/>
                <a:cs typeface="Arial Unicode MS" pitchFamily="-112" charset="0"/>
              </a:rPr>
              <a:t>Επιλογή των κορυφαίων </a:t>
            </a:r>
            <a:r>
              <a:rPr lang="en-US" sz="3400" i="1" dirty="0" smtClean="0">
                <a:solidFill>
                  <a:schemeClr val="accent6">
                    <a:lumMod val="75000"/>
                  </a:schemeClr>
                </a:solidFill>
                <a:ea typeface="+mn-ea"/>
                <a:cs typeface="Arial Unicode MS" pitchFamily="-112" charset="0"/>
              </a:rPr>
              <a:t>k</a:t>
            </a:r>
            <a:r>
              <a:rPr lang="en-US" sz="3400" dirty="0" smtClean="0">
                <a:solidFill>
                  <a:schemeClr val="accent6">
                    <a:lumMod val="75000"/>
                  </a:schemeClr>
                </a:solidFill>
                <a:ea typeface="+mn-ea"/>
                <a:cs typeface="Arial Unicode MS" pitchFamily="-112" charset="0"/>
              </a:rPr>
              <a:t> </a:t>
            </a:r>
            <a:r>
              <a:rPr lang="el-GR" sz="3400" dirty="0" smtClean="0">
                <a:solidFill>
                  <a:schemeClr val="accent6">
                    <a:lumMod val="75000"/>
                  </a:schemeClr>
                </a:solidFill>
                <a:ea typeface="+mn-ea"/>
                <a:cs typeface="Arial Unicode MS" pitchFamily="-112" charset="0"/>
              </a:rPr>
              <a:t>σε </a:t>
            </a:r>
            <a:r>
              <a:rPr lang="en-US" sz="3400" i="1" dirty="0" smtClean="0">
                <a:solidFill>
                  <a:schemeClr val="accent6">
                    <a:lumMod val="75000"/>
                  </a:schemeClr>
                </a:solidFill>
                <a:ea typeface="+mn-ea"/>
                <a:cs typeface="Arial Unicode MS" pitchFamily="-112" charset="0"/>
              </a:rPr>
              <a:t>O</a:t>
            </a:r>
            <a:r>
              <a:rPr lang="en-US" sz="3400" dirty="0" smtClean="0">
                <a:solidFill>
                  <a:schemeClr val="accent6">
                    <a:lumMod val="75000"/>
                  </a:schemeClr>
                </a:solidFill>
                <a:ea typeface="+mn-ea"/>
                <a:cs typeface="Arial Unicode MS" pitchFamily="-112" charset="0"/>
              </a:rPr>
              <a:t>(</a:t>
            </a:r>
            <a:r>
              <a:rPr lang="en-US" sz="3400" i="1" dirty="0" smtClean="0">
                <a:solidFill>
                  <a:schemeClr val="accent6">
                    <a:lumMod val="75000"/>
                  </a:schemeClr>
                </a:solidFill>
                <a:ea typeface="+mn-ea"/>
                <a:cs typeface="Arial Unicode MS" pitchFamily="-112" charset="0"/>
              </a:rPr>
              <a:t>N</a:t>
            </a:r>
            <a:r>
              <a:rPr lang="en-US" sz="3400" dirty="0" smtClean="0">
                <a:solidFill>
                  <a:schemeClr val="accent6">
                    <a:lumMod val="75000"/>
                  </a:schemeClr>
                </a:solidFill>
                <a:ea typeface="+mn-ea"/>
                <a:cs typeface="Arial Unicode MS" pitchFamily="-112" charset="0"/>
              </a:rPr>
              <a:t> log </a:t>
            </a:r>
            <a:r>
              <a:rPr lang="en-US" sz="3400" i="1" dirty="0" smtClean="0">
                <a:solidFill>
                  <a:schemeClr val="accent6">
                    <a:lumMod val="75000"/>
                  </a:schemeClr>
                </a:solidFill>
                <a:ea typeface="+mn-ea"/>
                <a:cs typeface="Arial Unicode MS" pitchFamily="-112" charset="0"/>
              </a:rPr>
              <a:t>k</a:t>
            </a:r>
            <a:r>
              <a:rPr lang="en-US" sz="3400" dirty="0" smtClean="0">
                <a:solidFill>
                  <a:schemeClr val="accent6">
                    <a:lumMod val="75000"/>
                  </a:schemeClr>
                </a:solidFill>
                <a:ea typeface="+mn-ea"/>
                <a:cs typeface="Arial Unicode MS" pitchFamily="-112" charset="0"/>
              </a:rPr>
              <a:t>)</a:t>
            </a:r>
          </a:p>
        </p:txBody>
      </p:sp>
      <p:sp>
        <p:nvSpPr>
          <p:cNvPr id="49156" name="TextBox 3"/>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2"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25</a:t>
            </a:fld>
            <a:endParaRPr lang="en-US" dirty="0"/>
          </a:p>
        </p:txBody>
      </p:sp>
      <p:sp>
        <p:nvSpPr>
          <p:cNvPr id="6" name="Text Box 3"/>
          <p:cNvSpPr txBox="1">
            <a:spLocks noChangeArrowheads="1"/>
          </p:cNvSpPr>
          <p:nvPr/>
        </p:nvSpPr>
        <p:spPr bwMode="auto">
          <a:xfrm>
            <a:off x="304800" y="1828800"/>
            <a:ext cx="8610600" cy="3886200"/>
          </a:xfrm>
          <a:prstGeom prst="rect">
            <a:avLst/>
          </a:prstGeom>
          <a:noFill/>
          <a:ln w="9525">
            <a:noFill/>
            <a:round/>
            <a:headEnd/>
            <a:tailEnd/>
          </a:ln>
        </p:spPr>
        <p:txBody>
          <a:bodyPr/>
          <a:lstStyle/>
          <a:p>
            <a:pPr marL="742950" lvl="1" indent="-285750" defTabSz="449263">
              <a:spcBef>
                <a:spcPts val="700"/>
              </a:spcBef>
              <a:buClr>
                <a:srgbClr val="336699"/>
              </a:buClr>
            </a:pPr>
            <a:r>
              <a:rPr lang="el-GR" dirty="0" smtClean="0">
                <a:solidFill>
                  <a:srgbClr val="000000"/>
                </a:solidFill>
                <a:latin typeface="Calibri"/>
                <a:cs typeface="+mn-cs"/>
              </a:rPr>
              <a:t>Στόχος: Διατηρούμε τα καλύτερα </a:t>
            </a:r>
            <a:r>
              <a:rPr lang="en-US" i="1" dirty="0" smtClean="0">
                <a:solidFill>
                  <a:srgbClr val="000000"/>
                </a:solidFill>
                <a:latin typeface="Calibri"/>
                <a:cs typeface="+mn-cs"/>
              </a:rPr>
              <a:t>k</a:t>
            </a:r>
            <a:r>
              <a:rPr lang="en-US" dirty="0" smtClean="0">
                <a:solidFill>
                  <a:srgbClr val="000000"/>
                </a:solidFill>
                <a:latin typeface="Calibri"/>
                <a:cs typeface="+mn-cs"/>
              </a:rPr>
              <a:t> </a:t>
            </a:r>
            <a:r>
              <a:rPr lang="el-GR" dirty="0" smtClean="0">
                <a:solidFill>
                  <a:srgbClr val="000000"/>
                </a:solidFill>
                <a:latin typeface="Calibri"/>
                <a:cs typeface="+mn-cs"/>
              </a:rPr>
              <a:t>που έχουμε δει μέχρι στιγμής</a:t>
            </a:r>
            <a:endParaRPr lang="en-US" dirty="0" smtClean="0">
              <a:solidFill>
                <a:srgbClr val="000000"/>
              </a:solidFill>
              <a:latin typeface="Calibri"/>
              <a:cs typeface="+mn-cs"/>
            </a:endParaRPr>
          </a:p>
          <a:p>
            <a:pPr marL="742950" lvl="1" indent="-285750" defTabSz="449263">
              <a:spcBef>
                <a:spcPts val="700"/>
              </a:spcBef>
              <a:buClr>
                <a:srgbClr val="336699"/>
              </a:buClr>
              <a:buFont typeface="Wingdings" pitchFamily="2" charset="2"/>
              <a:buChar char="§"/>
            </a:pPr>
            <a:r>
              <a:rPr lang="el-GR" dirty="0" smtClean="0">
                <a:solidFill>
                  <a:srgbClr val="000000"/>
                </a:solidFill>
                <a:latin typeface="Calibri"/>
                <a:cs typeface="+mn-cs"/>
              </a:rPr>
              <a:t>Χρήση δυαδικού </a:t>
            </a:r>
            <a:r>
              <a:rPr lang="en-US" dirty="0" smtClean="0">
                <a:solidFill>
                  <a:srgbClr val="FF0000"/>
                </a:solidFill>
                <a:latin typeface="Calibri"/>
                <a:cs typeface="+mn-cs"/>
              </a:rPr>
              <a:t>min</a:t>
            </a:r>
            <a:r>
              <a:rPr lang="en-US" dirty="0" smtClean="0">
                <a:solidFill>
                  <a:srgbClr val="000000"/>
                </a:solidFill>
                <a:latin typeface="Calibri"/>
                <a:cs typeface="+mn-cs"/>
              </a:rPr>
              <a:t> heap</a:t>
            </a:r>
          </a:p>
          <a:p>
            <a:pPr marL="742950" lvl="1" indent="-285750" defTabSz="449263">
              <a:spcBef>
                <a:spcPts val="700"/>
              </a:spcBef>
              <a:buClr>
                <a:srgbClr val="336699"/>
              </a:buClr>
              <a:buFont typeface="Wingdings" pitchFamily="2" charset="2"/>
              <a:buChar char="§"/>
            </a:pPr>
            <a:r>
              <a:rPr lang="el-GR" dirty="0" smtClean="0">
                <a:solidFill>
                  <a:srgbClr val="000000"/>
                </a:solidFill>
                <a:latin typeface="Calibri"/>
                <a:cs typeface="+mn-cs"/>
              </a:rPr>
              <a:t>Για την επεξεργασία ενός νέου εγγράφου</a:t>
            </a:r>
            <a:r>
              <a:rPr lang="en-US" dirty="0" smtClean="0">
                <a:solidFill>
                  <a:srgbClr val="000000"/>
                </a:solidFill>
                <a:latin typeface="Calibri"/>
                <a:cs typeface="+mn-cs"/>
              </a:rPr>
              <a:t> </a:t>
            </a:r>
            <a:r>
              <a:rPr lang="en-US" i="1" dirty="0" smtClean="0">
                <a:solidFill>
                  <a:srgbClr val="000000"/>
                </a:solidFill>
                <a:latin typeface="Calibri"/>
              </a:rPr>
              <a:t>d</a:t>
            </a:r>
            <a:r>
              <a:rPr lang="en-US" dirty="0" smtClean="0">
                <a:solidFill>
                  <a:srgbClr val="000000"/>
                </a:solidFill>
                <a:latin typeface="Calibri"/>
              </a:rPr>
              <a:t>′</a:t>
            </a:r>
            <a:r>
              <a:rPr lang="el-GR" dirty="0" smtClean="0">
                <a:solidFill>
                  <a:srgbClr val="000000"/>
                </a:solidFill>
                <a:latin typeface="Calibri"/>
                <a:cs typeface="+mn-cs"/>
              </a:rPr>
              <a:t> με </a:t>
            </a:r>
            <a:r>
              <a:rPr lang="en-US" dirty="0" smtClean="0">
                <a:solidFill>
                  <a:srgbClr val="000000"/>
                </a:solidFill>
                <a:latin typeface="Calibri"/>
                <a:cs typeface="+mn-cs"/>
              </a:rPr>
              <a:t>score </a:t>
            </a:r>
            <a:r>
              <a:rPr lang="en-US" i="1" dirty="0" smtClean="0">
                <a:solidFill>
                  <a:srgbClr val="000000"/>
                </a:solidFill>
                <a:latin typeface="Calibri"/>
                <a:cs typeface="+mn-cs"/>
              </a:rPr>
              <a:t>s</a:t>
            </a:r>
            <a:r>
              <a:rPr lang="en-US" dirty="0" smtClean="0">
                <a:solidFill>
                  <a:srgbClr val="000000"/>
                </a:solidFill>
                <a:latin typeface="Calibri"/>
                <a:cs typeface="+mn-cs"/>
              </a:rPr>
              <a:t>′:</a:t>
            </a:r>
          </a:p>
          <a:p>
            <a:pPr marL="1143000" lvl="2" indent="-228600" defTabSz="449263">
              <a:spcBef>
                <a:spcPts val="700"/>
              </a:spcBef>
              <a:buClr>
                <a:srgbClr val="336699"/>
              </a:buClr>
              <a:buFont typeface="Wingdings" pitchFamily="2" charset="2"/>
              <a:buChar char="§"/>
            </a:pPr>
            <a:r>
              <a:rPr lang="en-US" sz="2200" dirty="0" smtClean="0">
                <a:solidFill>
                  <a:srgbClr val="000000"/>
                </a:solidFill>
                <a:latin typeface="Calibri"/>
                <a:cs typeface="+mn-cs"/>
              </a:rPr>
              <a:t>Get </a:t>
            </a:r>
            <a:r>
              <a:rPr lang="en-US" sz="2200" i="1" dirty="0" smtClean="0">
                <a:solidFill>
                  <a:srgbClr val="000000"/>
                </a:solidFill>
                <a:latin typeface="Calibri"/>
                <a:cs typeface="+mn-cs"/>
              </a:rPr>
              <a:t>current minimum </a:t>
            </a:r>
            <a:r>
              <a:rPr lang="en-US" sz="2200" i="1" dirty="0" err="1" smtClean="0">
                <a:solidFill>
                  <a:srgbClr val="000000"/>
                </a:solidFill>
                <a:latin typeface="Calibri"/>
                <a:cs typeface="+mn-cs"/>
              </a:rPr>
              <a:t>h</a:t>
            </a:r>
            <a:r>
              <a:rPr lang="en-US" sz="2200" i="1" baseline="-25000" dirty="0" err="1" smtClean="0">
                <a:solidFill>
                  <a:srgbClr val="000000"/>
                </a:solidFill>
                <a:latin typeface="Calibri"/>
                <a:cs typeface="+mn-cs"/>
              </a:rPr>
              <a:t>m</a:t>
            </a:r>
            <a:r>
              <a:rPr lang="en-US" sz="2200" dirty="0" smtClean="0">
                <a:solidFill>
                  <a:srgbClr val="000000"/>
                </a:solidFill>
                <a:latin typeface="Calibri"/>
                <a:cs typeface="+mn-cs"/>
              </a:rPr>
              <a:t> of heap (</a:t>
            </a:r>
            <a:r>
              <a:rPr lang="en-US" sz="2200" i="1" dirty="0" smtClean="0">
                <a:solidFill>
                  <a:srgbClr val="000000"/>
                </a:solidFill>
                <a:latin typeface="Calibri"/>
                <a:cs typeface="+mn-cs"/>
              </a:rPr>
              <a:t>O</a:t>
            </a:r>
            <a:r>
              <a:rPr lang="en-US" sz="2200" dirty="0" smtClean="0">
                <a:solidFill>
                  <a:srgbClr val="000000"/>
                </a:solidFill>
                <a:latin typeface="Calibri"/>
                <a:cs typeface="+mn-cs"/>
              </a:rPr>
              <a:t>(1))</a:t>
            </a:r>
          </a:p>
          <a:p>
            <a:pPr marL="1143000" lvl="2" indent="-228600" defTabSz="449263">
              <a:spcBef>
                <a:spcPts val="700"/>
              </a:spcBef>
              <a:buClr>
                <a:srgbClr val="336699"/>
              </a:buClr>
              <a:buFont typeface="Wingdings" pitchFamily="2" charset="2"/>
              <a:buChar char="§"/>
            </a:pPr>
            <a:r>
              <a:rPr lang="en-US" sz="2200" dirty="0" smtClean="0">
                <a:solidFill>
                  <a:srgbClr val="000000"/>
                </a:solidFill>
                <a:latin typeface="Calibri"/>
                <a:cs typeface="+mn-cs"/>
              </a:rPr>
              <a:t>If </a:t>
            </a:r>
            <a:r>
              <a:rPr lang="en-US" sz="2200" i="1" dirty="0" smtClean="0">
                <a:solidFill>
                  <a:srgbClr val="000000"/>
                </a:solidFill>
                <a:latin typeface="Calibri"/>
                <a:cs typeface="+mn-cs"/>
              </a:rPr>
              <a:t>s</a:t>
            </a:r>
            <a:r>
              <a:rPr lang="en-US" sz="2200" dirty="0" smtClean="0">
                <a:solidFill>
                  <a:srgbClr val="000000"/>
                </a:solidFill>
                <a:latin typeface="Calibri"/>
                <a:cs typeface="+mn-cs"/>
              </a:rPr>
              <a:t>′ </a:t>
            </a:r>
            <a:r>
              <a:rPr lang="en-US" sz="2200" dirty="0" smtClean="0">
                <a:solidFill>
                  <a:srgbClr val="000000"/>
                </a:solidFill>
                <a:latin typeface="Calibri"/>
                <a:cs typeface="Calibri"/>
              </a:rPr>
              <a:t>˂</a:t>
            </a:r>
            <a:r>
              <a:rPr lang="en-US" sz="2200" i="1" dirty="0" smtClean="0">
                <a:solidFill>
                  <a:srgbClr val="000000"/>
                </a:solidFill>
                <a:latin typeface="Calibri"/>
                <a:cs typeface="+mn-cs"/>
              </a:rPr>
              <a:t> </a:t>
            </a:r>
            <a:r>
              <a:rPr lang="en-US" sz="2200" i="1" dirty="0" err="1" smtClean="0">
                <a:solidFill>
                  <a:srgbClr val="000000"/>
                </a:solidFill>
                <a:latin typeface="Calibri"/>
                <a:cs typeface="+mn-cs"/>
              </a:rPr>
              <a:t>h</a:t>
            </a:r>
            <a:r>
              <a:rPr lang="en-US" sz="2200" i="1" baseline="-25000" dirty="0" err="1" smtClean="0">
                <a:solidFill>
                  <a:srgbClr val="000000"/>
                </a:solidFill>
                <a:latin typeface="Calibri"/>
                <a:cs typeface="+mn-cs"/>
              </a:rPr>
              <a:t>m</a:t>
            </a:r>
            <a:r>
              <a:rPr lang="en-US" sz="2200" i="1" dirty="0" smtClean="0">
                <a:solidFill>
                  <a:srgbClr val="000000"/>
                </a:solidFill>
                <a:latin typeface="Calibri"/>
                <a:cs typeface="+mn-cs"/>
              </a:rPr>
              <a:t> </a:t>
            </a:r>
            <a:r>
              <a:rPr lang="en-US" sz="2200" dirty="0" smtClean="0">
                <a:solidFill>
                  <a:srgbClr val="000000"/>
                </a:solidFill>
                <a:latin typeface="Calibri"/>
                <a:cs typeface="+mn-cs"/>
              </a:rPr>
              <a:t>skip to next document</a:t>
            </a:r>
            <a:r>
              <a:rPr lang="el-GR" sz="2200" dirty="0" smtClean="0">
                <a:solidFill>
                  <a:srgbClr val="000000"/>
                </a:solidFill>
                <a:latin typeface="Calibri"/>
                <a:cs typeface="+mn-cs"/>
              </a:rPr>
              <a:t> </a:t>
            </a:r>
            <a:r>
              <a:rPr lang="el-GR" sz="1600" dirty="0" smtClean="0">
                <a:solidFill>
                  <a:schemeClr val="accent6">
                    <a:lumMod val="75000"/>
                  </a:schemeClr>
                </a:solidFill>
                <a:latin typeface="Calibri"/>
                <a:cs typeface="+mn-cs"/>
              </a:rPr>
              <a:t>/* υπάρχουν </a:t>
            </a:r>
            <a:r>
              <a:rPr lang="en-US" sz="1600" i="1" dirty="0" smtClean="0">
                <a:solidFill>
                  <a:schemeClr val="accent6">
                    <a:lumMod val="75000"/>
                  </a:schemeClr>
                </a:solidFill>
                <a:latin typeface="Calibri"/>
                <a:cs typeface="+mn-cs"/>
              </a:rPr>
              <a:t>k</a:t>
            </a:r>
            <a:r>
              <a:rPr lang="el-GR" sz="1600" dirty="0" smtClean="0">
                <a:solidFill>
                  <a:schemeClr val="accent6">
                    <a:lumMod val="75000"/>
                  </a:schemeClr>
                </a:solidFill>
                <a:latin typeface="Calibri"/>
                <a:cs typeface="+mn-cs"/>
              </a:rPr>
              <a:t> καλύτερα */</a:t>
            </a:r>
            <a:endParaRPr lang="en-US" sz="1600" dirty="0" smtClean="0">
              <a:solidFill>
                <a:schemeClr val="accent6">
                  <a:lumMod val="75000"/>
                </a:schemeClr>
              </a:solidFill>
              <a:latin typeface="Calibri"/>
              <a:cs typeface="+mn-cs"/>
            </a:endParaRPr>
          </a:p>
          <a:p>
            <a:pPr marL="1143000" lvl="2" indent="-228600" defTabSz="449263">
              <a:spcBef>
                <a:spcPts val="700"/>
              </a:spcBef>
              <a:buClr>
                <a:srgbClr val="336699"/>
              </a:buClr>
              <a:buFont typeface="Wingdings" pitchFamily="2" charset="2"/>
              <a:buChar char="§"/>
            </a:pPr>
            <a:r>
              <a:rPr lang="de-DE" sz="2200" dirty="0" err="1" smtClean="0">
                <a:solidFill>
                  <a:srgbClr val="000000"/>
                </a:solidFill>
                <a:latin typeface="Calibri"/>
                <a:cs typeface="+mn-cs"/>
              </a:rPr>
              <a:t>If</a:t>
            </a:r>
            <a:r>
              <a:rPr lang="de-DE" sz="2200" dirty="0" smtClean="0">
                <a:solidFill>
                  <a:srgbClr val="000000"/>
                </a:solidFill>
                <a:latin typeface="Calibri"/>
                <a:cs typeface="+mn-cs"/>
              </a:rPr>
              <a:t> </a:t>
            </a:r>
            <a:r>
              <a:rPr lang="de-DE" sz="2200" i="1" dirty="0" err="1" smtClean="0">
                <a:solidFill>
                  <a:srgbClr val="000000"/>
                </a:solidFill>
                <a:latin typeface="Calibri"/>
                <a:cs typeface="+mn-cs"/>
              </a:rPr>
              <a:t>s</a:t>
            </a:r>
            <a:r>
              <a:rPr lang="de-DE" sz="2200" dirty="0" err="1" smtClean="0">
                <a:solidFill>
                  <a:srgbClr val="000000"/>
                </a:solidFill>
                <a:latin typeface="Calibri"/>
                <a:cs typeface="+mn-cs"/>
              </a:rPr>
              <a:t>′</a:t>
            </a:r>
            <a:r>
              <a:rPr lang="de-DE" sz="2200" dirty="0" smtClean="0">
                <a:solidFill>
                  <a:srgbClr val="000000"/>
                </a:solidFill>
                <a:latin typeface="Calibri"/>
                <a:cs typeface="+mn-cs"/>
              </a:rPr>
              <a:t> &gt; </a:t>
            </a:r>
            <a:r>
              <a:rPr lang="de-DE" sz="2200" i="1" dirty="0" smtClean="0">
                <a:solidFill>
                  <a:srgbClr val="000000"/>
                </a:solidFill>
                <a:latin typeface="Calibri"/>
                <a:cs typeface="+mn-cs"/>
              </a:rPr>
              <a:t>h</a:t>
            </a:r>
            <a:r>
              <a:rPr lang="de-DE" sz="2200" i="1" baseline="-25000" dirty="0" smtClean="0">
                <a:solidFill>
                  <a:srgbClr val="000000"/>
                </a:solidFill>
                <a:latin typeface="Calibri"/>
                <a:cs typeface="+mn-cs"/>
              </a:rPr>
              <a:t>m</a:t>
            </a:r>
            <a:r>
              <a:rPr lang="de-DE" sz="2200" dirty="0" smtClean="0">
                <a:solidFill>
                  <a:srgbClr val="000000"/>
                </a:solidFill>
                <a:latin typeface="Calibri"/>
                <a:cs typeface="+mn-cs"/>
              </a:rPr>
              <a:t> </a:t>
            </a:r>
            <a:r>
              <a:rPr lang="de-DE" sz="2200" dirty="0" err="1" smtClean="0">
                <a:solidFill>
                  <a:srgbClr val="000000"/>
                </a:solidFill>
                <a:latin typeface="Calibri"/>
                <a:cs typeface="+mn-cs"/>
              </a:rPr>
              <a:t>heap-delete-root</a:t>
            </a:r>
            <a:r>
              <a:rPr lang="de-DE" sz="2200" dirty="0" smtClean="0">
                <a:solidFill>
                  <a:srgbClr val="000000"/>
                </a:solidFill>
                <a:latin typeface="Calibri"/>
                <a:cs typeface="+mn-cs"/>
              </a:rPr>
              <a:t> (</a:t>
            </a:r>
            <a:r>
              <a:rPr lang="de-DE" sz="2200" i="1" dirty="0" smtClean="0">
                <a:solidFill>
                  <a:srgbClr val="000000"/>
                </a:solidFill>
                <a:latin typeface="Calibri"/>
                <a:cs typeface="+mn-cs"/>
              </a:rPr>
              <a:t>O</a:t>
            </a:r>
            <a:r>
              <a:rPr lang="de-DE" sz="2200" dirty="0" smtClean="0">
                <a:solidFill>
                  <a:srgbClr val="000000"/>
                </a:solidFill>
                <a:latin typeface="Calibri"/>
                <a:cs typeface="+mn-cs"/>
              </a:rPr>
              <a:t>(log </a:t>
            </a:r>
            <a:r>
              <a:rPr lang="de-DE" sz="2200" i="1" dirty="0" smtClean="0">
                <a:solidFill>
                  <a:srgbClr val="000000"/>
                </a:solidFill>
                <a:latin typeface="Calibri"/>
                <a:cs typeface="+mn-cs"/>
              </a:rPr>
              <a:t>k</a:t>
            </a:r>
            <a:r>
              <a:rPr lang="de-DE" sz="2200" dirty="0" smtClean="0">
                <a:solidFill>
                  <a:srgbClr val="000000"/>
                </a:solidFill>
                <a:latin typeface="Calibri"/>
                <a:cs typeface="+mn-cs"/>
              </a:rPr>
              <a:t>)) </a:t>
            </a:r>
            <a:r>
              <a:rPr lang="de-DE" sz="1600" dirty="0" smtClean="0">
                <a:solidFill>
                  <a:schemeClr val="accent6">
                    <a:lumMod val="75000"/>
                  </a:schemeClr>
                </a:solidFill>
                <a:latin typeface="Calibri"/>
                <a:cs typeface="+mn-cs"/>
              </a:rPr>
              <a:t>/* </a:t>
            </a:r>
            <a:r>
              <a:rPr lang="el-GR" sz="1600" dirty="0" smtClean="0">
                <a:solidFill>
                  <a:schemeClr val="accent6">
                    <a:lumMod val="75000"/>
                  </a:schemeClr>
                </a:solidFill>
                <a:latin typeface="Calibri"/>
                <a:cs typeface="+mn-cs"/>
              </a:rPr>
              <a:t>καλύτερο, σβήσε τη ρίζα</a:t>
            </a:r>
            <a:endParaRPr lang="de-DE" sz="1600" dirty="0" smtClean="0">
              <a:solidFill>
                <a:schemeClr val="accent6">
                  <a:lumMod val="75000"/>
                </a:schemeClr>
              </a:solidFill>
              <a:latin typeface="Calibri"/>
              <a:cs typeface="+mn-cs"/>
            </a:endParaRPr>
          </a:p>
          <a:p>
            <a:pPr marL="1600200" lvl="3" indent="-228600" defTabSz="449263">
              <a:spcBef>
                <a:spcPts val="700"/>
              </a:spcBef>
              <a:buClr>
                <a:srgbClr val="336699"/>
              </a:buClr>
            </a:pPr>
            <a:r>
              <a:rPr lang="de-DE" sz="2200" dirty="0" smtClean="0">
                <a:solidFill>
                  <a:srgbClr val="000000"/>
                </a:solidFill>
                <a:latin typeface="Calibri"/>
                <a:cs typeface="+mn-cs"/>
              </a:rPr>
              <a:t>            </a:t>
            </a:r>
            <a:r>
              <a:rPr lang="de-DE" sz="2200" dirty="0" err="1" smtClean="0">
                <a:solidFill>
                  <a:srgbClr val="000000"/>
                </a:solidFill>
                <a:latin typeface="Calibri"/>
                <a:cs typeface="+mn-cs"/>
              </a:rPr>
              <a:t>heap-add</a:t>
            </a:r>
            <a:r>
              <a:rPr lang="de-DE" sz="2200" dirty="0" smtClean="0">
                <a:solidFill>
                  <a:srgbClr val="000000"/>
                </a:solidFill>
                <a:latin typeface="Calibri"/>
                <a:cs typeface="+mn-cs"/>
              </a:rPr>
              <a:t> </a:t>
            </a:r>
            <a:r>
              <a:rPr lang="de-DE" sz="2200" i="1" dirty="0" smtClean="0">
                <a:solidFill>
                  <a:srgbClr val="000000"/>
                </a:solidFill>
                <a:latin typeface="Calibri"/>
                <a:cs typeface="+mn-cs"/>
              </a:rPr>
              <a:t>d</a:t>
            </a:r>
            <a:r>
              <a:rPr lang="de-DE" sz="2200" dirty="0" smtClean="0">
                <a:solidFill>
                  <a:srgbClr val="000000"/>
                </a:solidFill>
                <a:latin typeface="Calibri"/>
                <a:cs typeface="+mn-cs"/>
              </a:rPr>
              <a:t>′/</a:t>
            </a:r>
            <a:r>
              <a:rPr lang="de-DE" sz="2200" i="1" dirty="0" err="1" smtClean="0">
                <a:solidFill>
                  <a:srgbClr val="000000"/>
                </a:solidFill>
                <a:latin typeface="Calibri"/>
                <a:cs typeface="+mn-cs"/>
              </a:rPr>
              <a:t>s</a:t>
            </a:r>
            <a:r>
              <a:rPr lang="de-DE" sz="2200" dirty="0" err="1" smtClean="0">
                <a:solidFill>
                  <a:srgbClr val="000000"/>
                </a:solidFill>
                <a:latin typeface="Calibri"/>
                <a:cs typeface="+mn-cs"/>
              </a:rPr>
              <a:t>′</a:t>
            </a:r>
            <a:r>
              <a:rPr lang="de-DE" sz="2200" dirty="0" smtClean="0">
                <a:solidFill>
                  <a:srgbClr val="000000"/>
                </a:solidFill>
                <a:latin typeface="Calibri"/>
                <a:cs typeface="+mn-cs"/>
              </a:rPr>
              <a:t> (</a:t>
            </a:r>
            <a:r>
              <a:rPr lang="de-DE" sz="2200" i="1" dirty="0" smtClean="0">
                <a:solidFill>
                  <a:srgbClr val="000000"/>
                </a:solidFill>
                <a:latin typeface="Calibri"/>
                <a:cs typeface="+mn-cs"/>
              </a:rPr>
              <a:t>O</a:t>
            </a:r>
            <a:r>
              <a:rPr lang="de-DE" sz="2200" dirty="0" smtClean="0">
                <a:solidFill>
                  <a:srgbClr val="000000"/>
                </a:solidFill>
                <a:latin typeface="Calibri"/>
                <a:cs typeface="+mn-cs"/>
              </a:rPr>
              <a:t>(log </a:t>
            </a:r>
            <a:r>
              <a:rPr lang="de-DE" sz="2200" i="1" dirty="0" smtClean="0">
                <a:solidFill>
                  <a:srgbClr val="000000"/>
                </a:solidFill>
                <a:latin typeface="Calibri"/>
                <a:cs typeface="+mn-cs"/>
              </a:rPr>
              <a:t>k</a:t>
            </a:r>
            <a:r>
              <a:rPr lang="de-DE" sz="2200" dirty="0" smtClean="0">
                <a:solidFill>
                  <a:srgbClr val="000000"/>
                </a:solidFill>
                <a:latin typeface="Calibri"/>
                <a:cs typeface="+mn-cs"/>
              </a:rPr>
              <a:t>))</a:t>
            </a:r>
            <a:r>
              <a:rPr lang="el-GR" sz="2200" dirty="0" smtClean="0">
                <a:solidFill>
                  <a:srgbClr val="000000"/>
                </a:solidFill>
                <a:latin typeface="Calibri"/>
                <a:cs typeface="+mn-cs"/>
              </a:rPr>
              <a:t>		</a:t>
            </a:r>
            <a:r>
              <a:rPr lang="el-GR" sz="1600" dirty="0" smtClean="0">
                <a:solidFill>
                  <a:schemeClr val="accent6">
                    <a:lumMod val="75000"/>
                  </a:schemeClr>
                </a:solidFill>
                <a:latin typeface="Calibri"/>
                <a:cs typeface="+mn-cs"/>
              </a:rPr>
              <a:t>και βάλτο στο </a:t>
            </a:r>
            <a:r>
              <a:rPr lang="en-US" sz="1600" dirty="0" smtClean="0">
                <a:solidFill>
                  <a:schemeClr val="accent6">
                    <a:lumMod val="75000"/>
                  </a:schemeClr>
                </a:solidFill>
                <a:latin typeface="Calibri"/>
                <a:cs typeface="+mn-cs"/>
              </a:rPr>
              <a:t>heap</a:t>
            </a:r>
            <a:r>
              <a:rPr lang="el-GR" sz="1600" dirty="0" smtClean="0">
                <a:solidFill>
                  <a:schemeClr val="accent6">
                    <a:lumMod val="75000"/>
                  </a:schemeClr>
                </a:solidFill>
                <a:latin typeface="Calibri"/>
                <a:cs typeface="+mn-cs"/>
              </a:rPr>
              <a:t> */</a:t>
            </a:r>
            <a:r>
              <a:rPr lang="en-US" sz="1600" dirty="0" smtClean="0">
                <a:solidFill>
                  <a:schemeClr val="accent6">
                    <a:lumMod val="75000"/>
                  </a:schemeClr>
                </a:solidFill>
                <a:latin typeface="Calibri"/>
                <a:cs typeface="+mn-cs"/>
              </a:rPr>
              <a:t> </a:t>
            </a:r>
            <a:endParaRPr lang="de-DE" sz="1600" dirty="0" smtClean="0">
              <a:solidFill>
                <a:schemeClr val="accent6">
                  <a:lumMod val="75000"/>
                </a:schemeClr>
              </a:solidFill>
              <a:latin typeface="Calibri"/>
              <a:cs typeface="+mn-cs"/>
            </a:endParaRPr>
          </a:p>
          <a:p>
            <a:pPr marL="742950" lvl="1" indent="-285750" defTabSz="449263">
              <a:spcBef>
                <a:spcPts val="700"/>
              </a:spcBef>
              <a:buClr>
                <a:srgbClr val="336699"/>
              </a:buClr>
              <a:buFont typeface="Wingdings" pitchFamily="2" charset="2"/>
              <a:buChar char="§"/>
            </a:pPr>
            <a:endParaRPr lang="en-US" dirty="0" smtClean="0">
              <a:solidFill>
                <a:srgbClr val="000000"/>
              </a:solidFill>
              <a:latin typeface="Calibri"/>
              <a:cs typeface="+mn-cs"/>
            </a:endParaRPr>
          </a:p>
        </p:txBody>
      </p:sp>
    </p:spTree>
    <p:extLst>
      <p:ext uri="{BB962C8B-B14F-4D97-AF65-F5344CB8AC3E}">
        <p14:creationId xmlns:p14="http://schemas.microsoft.com/office/powerpoint/2010/main" xmlns="" val="378160643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l-GR" dirty="0" smtClean="0">
                <a:ea typeface="ＭＳ Ｐゴシック" pitchFamily="34" charset="-128"/>
              </a:rPr>
              <a:t>Γενική προσέγγιση «ψαλιδίσματος»</a:t>
            </a:r>
            <a:endParaRPr lang="en-US" dirty="0" smtClean="0">
              <a:ea typeface="ＭＳ Ｐゴシック" pitchFamily="34" charset="-128"/>
            </a:endParaRPr>
          </a:p>
        </p:txBody>
      </p:sp>
      <p:sp>
        <p:nvSpPr>
          <p:cNvPr id="22531" name="Content Placeholder 2"/>
          <p:cNvSpPr>
            <a:spLocks noGrp="1"/>
          </p:cNvSpPr>
          <p:nvPr>
            <p:ph idx="1"/>
          </p:nvPr>
        </p:nvSpPr>
        <p:spPr>
          <a:xfrm>
            <a:off x="457200" y="1600200"/>
            <a:ext cx="8360564" cy="3505200"/>
          </a:xfrm>
        </p:spPr>
        <p:txBody>
          <a:bodyPr/>
          <a:lstStyle/>
          <a:p>
            <a:pPr>
              <a:buFont typeface="Wingdings" pitchFamily="2" charset="2"/>
              <a:buChar char="§"/>
            </a:pPr>
            <a:r>
              <a:rPr lang="el-GR" dirty="0" smtClean="0">
                <a:solidFill>
                  <a:schemeClr val="tx1"/>
                </a:solidFill>
                <a:ea typeface="ＭＳ Ｐゴシック" pitchFamily="34" charset="-128"/>
              </a:rPr>
              <a:t>Βρες ένα σύνολο </a:t>
            </a:r>
            <a:r>
              <a:rPr lang="en-US" i="1" dirty="0" smtClean="0">
                <a:solidFill>
                  <a:schemeClr val="tx1"/>
                </a:solidFill>
                <a:ea typeface="ＭＳ Ｐゴシック" pitchFamily="34" charset="-128"/>
              </a:rPr>
              <a:t>A </a:t>
            </a:r>
            <a:r>
              <a:rPr lang="en-US" dirty="0" smtClean="0">
                <a:solidFill>
                  <a:schemeClr val="tx1"/>
                </a:solidFill>
                <a:ea typeface="ＭＳ Ｐゴシック" pitchFamily="34" charset="-128"/>
              </a:rPr>
              <a:t> </a:t>
            </a:r>
            <a:r>
              <a:rPr lang="el-GR" dirty="0" smtClean="0">
                <a:solidFill>
                  <a:schemeClr val="tx1"/>
                </a:solidFill>
                <a:ea typeface="ＭＳ Ｐゴシック" pitchFamily="34" charset="-128"/>
              </a:rPr>
              <a:t>από υποψήφια έγγραφα (</a:t>
            </a:r>
            <a:r>
              <a:rPr lang="en-US" i="1" dirty="0" smtClean="0">
                <a:solidFill>
                  <a:schemeClr val="tx1"/>
                </a:solidFill>
                <a:ea typeface="ＭＳ Ｐゴシック" pitchFamily="34" charset="-128"/>
              </a:rPr>
              <a:t>contenders</a:t>
            </a:r>
            <a:r>
              <a:rPr lang="el-GR" i="1" dirty="0" smtClean="0">
                <a:solidFill>
                  <a:schemeClr val="tx1"/>
                </a:solidFill>
                <a:ea typeface="ＭＳ Ｐゴシック" pitchFamily="34" charset="-128"/>
              </a:rPr>
              <a:t>)</a:t>
            </a:r>
            <a:r>
              <a:rPr lang="en-US" dirty="0" smtClean="0">
                <a:solidFill>
                  <a:schemeClr val="tx1"/>
                </a:solidFill>
                <a:ea typeface="ＭＳ Ｐゴシック" pitchFamily="34" charset="-128"/>
              </a:rPr>
              <a:t>, </a:t>
            </a:r>
            <a:r>
              <a:rPr lang="el-GR" dirty="0" smtClean="0">
                <a:solidFill>
                  <a:schemeClr val="tx1"/>
                </a:solidFill>
                <a:ea typeface="ＭＳ Ｐゴシック" pitchFamily="34" charset="-128"/>
              </a:rPr>
              <a:t>όπου </a:t>
            </a:r>
            <a:r>
              <a:rPr lang="en-US" i="1" dirty="0" smtClean="0">
                <a:solidFill>
                  <a:schemeClr val="tx1"/>
                </a:solidFill>
                <a:ea typeface="ＭＳ Ｐゴシック" pitchFamily="34" charset="-128"/>
              </a:rPr>
              <a:t>K &lt; |A| </a:t>
            </a:r>
            <a:r>
              <a:rPr lang="en-US" i="1" dirty="0" smtClean="0">
                <a:solidFill>
                  <a:schemeClr val="tx1"/>
                </a:solidFill>
                <a:ea typeface="ＭＳ Ｐゴシック" pitchFamily="34" charset="-128"/>
                <a:sym typeface="Symbol" pitchFamily="18" charset="2"/>
              </a:rPr>
              <a:t>&lt;&lt; N</a:t>
            </a:r>
          </a:p>
          <a:p>
            <a:pPr lvl="1">
              <a:buFont typeface="Wingdings" pitchFamily="2" charset="2"/>
              <a:buChar char="§"/>
            </a:pPr>
            <a:r>
              <a:rPr lang="el-GR" sz="2600" i="1" dirty="0" smtClean="0">
                <a:solidFill>
                  <a:schemeClr val="tx1"/>
                </a:solidFill>
                <a:ea typeface="ＭＳ Ｐゴシック" pitchFamily="34" charset="-128"/>
              </a:rPr>
              <a:t>Το </a:t>
            </a:r>
            <a:r>
              <a:rPr lang="en-US" sz="2600" i="1" dirty="0" smtClean="0">
                <a:solidFill>
                  <a:schemeClr val="tx1"/>
                </a:solidFill>
                <a:ea typeface="ＭＳ Ｐゴシック" pitchFamily="34" charset="-128"/>
              </a:rPr>
              <a:t>A </a:t>
            </a:r>
            <a:r>
              <a:rPr lang="el-GR" sz="2600" i="1" dirty="0" smtClean="0">
                <a:solidFill>
                  <a:schemeClr val="tx1"/>
                </a:solidFill>
                <a:ea typeface="ＭＳ Ｐゴシック" pitchFamily="34" charset="-128"/>
              </a:rPr>
              <a:t>δεν περιέχει απαραίτητα όλα τα </a:t>
            </a:r>
            <a:r>
              <a:rPr lang="en-US" sz="2600" dirty="0" smtClean="0">
                <a:solidFill>
                  <a:schemeClr val="tx1"/>
                </a:solidFill>
                <a:ea typeface="ＭＳ Ｐゴシック" pitchFamily="34" charset="-128"/>
              </a:rPr>
              <a:t>top </a:t>
            </a:r>
            <a:r>
              <a:rPr lang="en-US" sz="2600" i="1" dirty="0" smtClean="0">
                <a:solidFill>
                  <a:schemeClr val="tx1"/>
                </a:solidFill>
                <a:ea typeface="ＭＳ Ｐゴシック" pitchFamily="34" charset="-128"/>
              </a:rPr>
              <a:t>K, </a:t>
            </a:r>
            <a:r>
              <a:rPr lang="el-GR" sz="2600" i="1" dirty="0" smtClean="0">
                <a:solidFill>
                  <a:schemeClr val="tx1"/>
                </a:solidFill>
                <a:ea typeface="ＭＳ Ｐゴシック" pitchFamily="34" charset="-128"/>
              </a:rPr>
              <a:t>αλλά περιέχει αρκετά καλά έγγραφα και πολλά από τα </a:t>
            </a:r>
            <a:r>
              <a:rPr lang="en-US" sz="2600" dirty="0" smtClean="0">
                <a:solidFill>
                  <a:schemeClr val="tx1"/>
                </a:solidFill>
                <a:ea typeface="ＭＳ Ｐゴシック" pitchFamily="34" charset="-128"/>
              </a:rPr>
              <a:t>top </a:t>
            </a:r>
            <a:r>
              <a:rPr lang="en-US" sz="2600" i="1" dirty="0" smtClean="0">
                <a:solidFill>
                  <a:schemeClr val="tx1"/>
                </a:solidFill>
                <a:ea typeface="ＭＳ Ｐゴシック" pitchFamily="34" charset="-128"/>
              </a:rPr>
              <a:t>K</a:t>
            </a:r>
          </a:p>
          <a:p>
            <a:pPr marL="342900" lvl="1" indent="-342900">
              <a:spcBef>
                <a:spcPts val="700"/>
              </a:spcBef>
              <a:buFont typeface="Wingdings" pitchFamily="2" charset="2"/>
              <a:buChar char="§"/>
            </a:pPr>
            <a:r>
              <a:rPr lang="el-GR" sz="2800" dirty="0" smtClean="0">
                <a:solidFill>
                  <a:schemeClr val="tx1"/>
                </a:solidFill>
                <a:ea typeface="ＭＳ Ｐゴシック" pitchFamily="34" charset="-128"/>
                <a:cs typeface="+mn-cs"/>
              </a:rPr>
              <a:t>Επέστρεψε τα </a:t>
            </a:r>
            <a:r>
              <a:rPr lang="en-US" sz="2800" dirty="0" smtClean="0">
                <a:solidFill>
                  <a:schemeClr val="tx1"/>
                </a:solidFill>
                <a:ea typeface="ＭＳ Ｐゴシック" pitchFamily="34" charset="-128"/>
                <a:cs typeface="+mn-cs"/>
              </a:rPr>
              <a:t>top K </a:t>
            </a:r>
            <a:r>
              <a:rPr lang="el-GR" sz="2800" dirty="0" smtClean="0">
                <a:solidFill>
                  <a:schemeClr val="tx1"/>
                </a:solidFill>
                <a:ea typeface="ＭＳ Ｐゴシック" pitchFamily="34" charset="-128"/>
                <a:cs typeface="+mn-cs"/>
              </a:rPr>
              <a:t>έγγραφα</a:t>
            </a:r>
            <a:r>
              <a:rPr lang="en-US" sz="2800" dirty="0" smtClean="0">
                <a:solidFill>
                  <a:schemeClr val="tx1"/>
                </a:solidFill>
                <a:ea typeface="ＭＳ Ｐゴシック" pitchFamily="34" charset="-128"/>
                <a:cs typeface="+mn-cs"/>
              </a:rPr>
              <a:t> </a:t>
            </a:r>
            <a:r>
              <a:rPr lang="el-GR" sz="2800" dirty="0" smtClean="0">
                <a:solidFill>
                  <a:schemeClr val="tx1"/>
                </a:solidFill>
                <a:ea typeface="ＭＳ Ｐゴシック" pitchFamily="34" charset="-128"/>
                <a:cs typeface="+mn-cs"/>
              </a:rPr>
              <a:t>του</a:t>
            </a:r>
            <a:r>
              <a:rPr lang="en-US" sz="2800" dirty="0" smtClean="0">
                <a:solidFill>
                  <a:schemeClr val="tx1"/>
                </a:solidFill>
                <a:ea typeface="ＭＳ Ｐゴシック" pitchFamily="34" charset="-128"/>
                <a:cs typeface="+mn-cs"/>
              </a:rPr>
              <a:t> A</a:t>
            </a:r>
          </a:p>
          <a:p>
            <a:pPr>
              <a:buNone/>
            </a:pPr>
            <a:r>
              <a:rPr lang="el-GR" dirty="0" smtClean="0">
                <a:solidFill>
                  <a:schemeClr val="tx1"/>
                </a:solidFill>
                <a:ea typeface="ＭＳ Ｐゴシック" pitchFamily="34" charset="-128"/>
              </a:rPr>
              <a:t>Το Α είναι ένα ψαλίδισμα (</a:t>
            </a:r>
            <a:r>
              <a:rPr lang="en-US" u="sng" dirty="0" smtClean="0">
                <a:solidFill>
                  <a:schemeClr val="tx1"/>
                </a:solidFill>
                <a:ea typeface="ＭＳ Ｐゴシック" pitchFamily="34" charset="-128"/>
              </a:rPr>
              <a:t>pruning</a:t>
            </a:r>
            <a:r>
              <a:rPr lang="el-GR" u="sng" dirty="0" smtClean="0">
                <a:solidFill>
                  <a:schemeClr val="tx1"/>
                </a:solidFill>
                <a:ea typeface="ＭＳ Ｐゴシック" pitchFamily="34" charset="-128"/>
              </a:rPr>
              <a:t>)</a:t>
            </a:r>
            <a:r>
              <a:rPr lang="el-GR" dirty="0" smtClean="0">
                <a:solidFill>
                  <a:schemeClr val="tx1"/>
                </a:solidFill>
                <a:ea typeface="ＭＳ Ｐゴシック" pitchFamily="34" charset="-128"/>
              </a:rPr>
              <a:t> των μη υποψηφίων</a:t>
            </a:r>
          </a:p>
          <a:p>
            <a:pPr>
              <a:buNone/>
            </a:pPr>
            <a:endParaRPr lang="el-GR" sz="800" dirty="0" smtClean="0">
              <a:solidFill>
                <a:schemeClr val="tx1"/>
              </a:solidFill>
              <a:ea typeface="ＭＳ Ｐゴシック" pitchFamily="34" charset="-128"/>
            </a:endParaRPr>
          </a:p>
          <a:p>
            <a:pPr>
              <a:buClr>
                <a:schemeClr val="accent2">
                  <a:lumMod val="75000"/>
                </a:schemeClr>
              </a:buClr>
              <a:buFont typeface="Wingdings" pitchFamily="2" charset="2"/>
              <a:buChar char="ü"/>
            </a:pPr>
            <a:r>
              <a:rPr lang="el-GR" i="1" dirty="0" smtClean="0">
                <a:solidFill>
                  <a:schemeClr val="accent6">
                    <a:lumMod val="75000"/>
                  </a:schemeClr>
                </a:solidFill>
                <a:ea typeface="ＭＳ Ｐゴシック" pitchFamily="34" charset="-128"/>
              </a:rPr>
              <a:t>Έτσι και αλλιώς το συνημίτονο είναι μόνο μια «εκτίμηση» της συνάφειας </a:t>
            </a:r>
            <a:endParaRPr lang="en-US" i="1" dirty="0" smtClean="0">
              <a:solidFill>
                <a:schemeClr val="accent6">
                  <a:lumMod val="75000"/>
                </a:schemeClr>
              </a:solidFill>
              <a:ea typeface="ＭＳ Ｐゴシック" pitchFamily="34" charset="-128"/>
            </a:endParaRPr>
          </a:p>
        </p:txBody>
      </p:sp>
      <p:sp>
        <p:nvSpPr>
          <p:cNvPr id="22532" name="TextBox 4"/>
          <p:cNvSpPr txBox="1">
            <a:spLocks noChangeArrowheads="1"/>
          </p:cNvSpPr>
          <p:nvPr/>
        </p:nvSpPr>
        <p:spPr bwMode="auto">
          <a:xfrm>
            <a:off x="7620000" y="-33546"/>
            <a:ext cx="119776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7.1.1</a:t>
            </a:r>
          </a:p>
        </p:txBody>
      </p:sp>
      <p:sp>
        <p:nvSpPr>
          <p:cNvPr id="5" name="TextBox 4"/>
          <p:cNvSpPr txBox="1"/>
          <p:nvPr/>
        </p:nvSpPr>
        <p:spPr>
          <a:xfrm>
            <a:off x="595745" y="5701567"/>
            <a:ext cx="7239000" cy="523220"/>
          </a:xfrm>
          <a:prstGeom prst="rect">
            <a:avLst/>
          </a:prstGeom>
          <a:noFill/>
        </p:spPr>
        <p:txBody>
          <a:bodyPr wrap="square" rtlCol="0">
            <a:spAutoFit/>
          </a:bodyPr>
          <a:lstStyle/>
          <a:p>
            <a:r>
              <a:rPr lang="el-GR" sz="2800" i="1" dirty="0" smtClean="0">
                <a:solidFill>
                  <a:schemeClr val="accent6">
                    <a:lumMod val="50000"/>
                  </a:schemeClr>
                </a:solidFill>
                <a:latin typeface="+mn-lt"/>
              </a:rPr>
              <a:t>Θα δούμε σχετικούς </a:t>
            </a:r>
            <a:r>
              <a:rPr lang="el-GR" sz="2800" i="1" dirty="0" err="1" smtClean="0">
                <a:solidFill>
                  <a:schemeClr val="accent6">
                    <a:lumMod val="50000"/>
                  </a:schemeClr>
                </a:solidFill>
                <a:latin typeface="+mn-lt"/>
              </a:rPr>
              <a:t>ευριστικούς</a:t>
            </a:r>
            <a:endParaRPr lang="el-GR" sz="2800" i="1" dirty="0">
              <a:solidFill>
                <a:schemeClr val="accent6">
                  <a:lumMod val="50000"/>
                </a:schemeClr>
              </a:solidFill>
              <a:latin typeface="+mn-lt"/>
            </a:endParaRPr>
          </a:p>
        </p:txBody>
      </p:sp>
      <p:sp>
        <p:nvSpPr>
          <p:cNvPr id="6"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26</a:t>
            </a:fld>
            <a:endParaRPr lang="en-US" dirty="0"/>
          </a:p>
        </p:txBody>
      </p:sp>
    </p:spTree>
    <p:extLst>
      <p:ext uri="{BB962C8B-B14F-4D97-AF65-F5344CB8AC3E}">
        <p14:creationId xmlns:p14="http://schemas.microsoft.com/office/powerpoint/2010/main" xmlns="" val="42367966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l-GR" dirty="0" smtClean="0">
                <a:ea typeface="ＭＳ Ｐゴシック" pitchFamily="34" charset="-128"/>
              </a:rPr>
              <a:t>Περιορισμός του ευρετηρίου</a:t>
            </a:r>
            <a:endParaRPr lang="en-US" dirty="0" smtClean="0">
              <a:ea typeface="ＭＳ Ｐゴシック" pitchFamily="34" charset="-128"/>
            </a:endParaRPr>
          </a:p>
        </p:txBody>
      </p:sp>
      <p:sp>
        <p:nvSpPr>
          <p:cNvPr id="23555" name="Content Placeholder 2"/>
          <p:cNvSpPr>
            <a:spLocks noGrp="1"/>
          </p:cNvSpPr>
          <p:nvPr>
            <p:ph idx="1"/>
          </p:nvPr>
        </p:nvSpPr>
        <p:spPr>
          <a:xfrm>
            <a:off x="457200" y="1828800"/>
            <a:ext cx="8229600" cy="3962400"/>
          </a:xfrm>
        </p:spPr>
        <p:txBody>
          <a:bodyPr/>
          <a:lstStyle/>
          <a:p>
            <a:r>
              <a:rPr lang="el-GR" dirty="0" smtClean="0">
                <a:ea typeface="ＭＳ Ｐゴシック" pitchFamily="34" charset="-128"/>
              </a:rPr>
              <a:t>Ο βασικός αλγόριθμος υπολογισμού του συνημίτονου θεωρεί έγγραφα που περιέχουν </a:t>
            </a:r>
            <a:r>
              <a:rPr lang="el-GR" i="1" dirty="0" smtClean="0">
                <a:solidFill>
                  <a:schemeClr val="accent2">
                    <a:lumMod val="50000"/>
                  </a:schemeClr>
                </a:solidFill>
                <a:ea typeface="ＭＳ Ｐゴシック" pitchFamily="34" charset="-128"/>
              </a:rPr>
              <a:t>τουλάχιστον έναν όρο του ερωτήματος</a:t>
            </a:r>
          </a:p>
          <a:p>
            <a:endParaRPr lang="en-US" i="1" dirty="0" smtClean="0">
              <a:solidFill>
                <a:schemeClr val="accent2">
                  <a:lumMod val="50000"/>
                </a:schemeClr>
              </a:solidFill>
              <a:ea typeface="ＭＳ Ｐゴシック" pitchFamily="34" charset="-128"/>
            </a:endParaRPr>
          </a:p>
          <a:p>
            <a:r>
              <a:rPr lang="el-GR" dirty="0" smtClean="0">
                <a:ea typeface="ＭＳ Ｐゴシック" pitchFamily="34" charset="-128"/>
              </a:rPr>
              <a:t>Μπορούμε να επεκτείνουμε αυτήν την ιδέα; </a:t>
            </a:r>
            <a:endParaRPr lang="en-US" dirty="0" smtClean="0">
              <a:ea typeface="ＭＳ Ｐゴシック" pitchFamily="34" charset="-128"/>
            </a:endParaRPr>
          </a:p>
          <a:p>
            <a:pPr lvl="1"/>
            <a:r>
              <a:rPr lang="el-GR" dirty="0" smtClean="0">
                <a:ea typeface="ＭＳ Ｐゴシック" pitchFamily="34" charset="-128"/>
              </a:rPr>
              <a:t>Εξετάζουμε μόνο τους όρους του ερωτήματος με </a:t>
            </a:r>
            <a:r>
              <a:rPr lang="el-GR" i="1" dirty="0" smtClean="0">
                <a:solidFill>
                  <a:schemeClr val="tx2">
                    <a:lumMod val="60000"/>
                    <a:lumOff val="40000"/>
                  </a:schemeClr>
                </a:solidFill>
                <a:ea typeface="ＭＳ Ｐゴシック" pitchFamily="34" charset="-128"/>
              </a:rPr>
              <a:t>μεγάλο </a:t>
            </a:r>
            <a:r>
              <a:rPr lang="en-US" i="1" dirty="0" err="1" smtClean="0">
                <a:solidFill>
                  <a:schemeClr val="tx2">
                    <a:lumMod val="60000"/>
                    <a:lumOff val="40000"/>
                  </a:schemeClr>
                </a:solidFill>
                <a:ea typeface="ＭＳ Ｐゴシック" pitchFamily="34" charset="-128"/>
              </a:rPr>
              <a:t>idf</a:t>
            </a:r>
            <a:r>
              <a:rPr lang="en-US" i="1" dirty="0" smtClean="0">
                <a:solidFill>
                  <a:schemeClr val="tx2">
                    <a:lumMod val="60000"/>
                    <a:lumOff val="40000"/>
                  </a:schemeClr>
                </a:solidFill>
                <a:ea typeface="ＭＳ Ｐゴシック" pitchFamily="34" charset="-128"/>
              </a:rPr>
              <a:t> </a:t>
            </a:r>
          </a:p>
          <a:p>
            <a:pPr lvl="1"/>
            <a:r>
              <a:rPr lang="el-GR" dirty="0" smtClean="0">
                <a:ea typeface="ＭＳ Ｐゴシック" pitchFamily="34" charset="-128"/>
              </a:rPr>
              <a:t>Εξετάζουμε μόνο έγγραφα που περιέχουν </a:t>
            </a:r>
            <a:r>
              <a:rPr lang="el-GR" i="1" dirty="0" smtClean="0">
                <a:solidFill>
                  <a:schemeClr val="tx2">
                    <a:lumMod val="60000"/>
                    <a:lumOff val="40000"/>
                  </a:schemeClr>
                </a:solidFill>
                <a:ea typeface="ＭＳ Ｐゴシック" pitchFamily="34" charset="-128"/>
              </a:rPr>
              <a:t>πολλούς από τους όρους του ερωτήματος</a:t>
            </a:r>
            <a:r>
              <a:rPr lang="el-GR" dirty="0" smtClean="0">
                <a:solidFill>
                  <a:schemeClr val="tx2">
                    <a:lumMod val="60000"/>
                    <a:lumOff val="40000"/>
                  </a:schemeClr>
                </a:solidFill>
                <a:ea typeface="ＭＳ Ｐゴシック" pitchFamily="34" charset="-128"/>
              </a:rPr>
              <a:t> </a:t>
            </a:r>
            <a:endParaRPr lang="en-US" dirty="0" smtClean="0">
              <a:solidFill>
                <a:schemeClr val="tx2">
                  <a:lumMod val="60000"/>
                  <a:lumOff val="40000"/>
                </a:schemeClr>
              </a:solidFill>
              <a:ea typeface="ＭＳ Ｐゴシック" pitchFamily="34" charset="-128"/>
            </a:endParaRPr>
          </a:p>
        </p:txBody>
      </p:sp>
      <p:sp>
        <p:nvSpPr>
          <p:cNvPr id="23556" name="TextBox 4"/>
          <p:cNvSpPr txBox="1">
            <a:spLocks noChangeArrowheads="1"/>
          </p:cNvSpPr>
          <p:nvPr/>
        </p:nvSpPr>
        <p:spPr bwMode="auto">
          <a:xfrm>
            <a:off x="7620000" y="-33546"/>
            <a:ext cx="113204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l-GR" sz="1600" dirty="0" smtClean="0">
                <a:solidFill>
                  <a:srgbClr val="FBFCFF"/>
                </a:solidFill>
              </a:rPr>
              <a:t> </a:t>
            </a:r>
            <a:r>
              <a:rPr lang="en-US" sz="1600" dirty="0" smtClean="0">
                <a:solidFill>
                  <a:srgbClr val="FBFCFF"/>
                </a:solidFill>
              </a:rPr>
              <a:t>7.1.2</a:t>
            </a:r>
            <a:endParaRPr lang="en-US" sz="1600" dirty="0">
              <a:solidFill>
                <a:srgbClr val="FBFCFF"/>
              </a:solidFill>
            </a:endParaRPr>
          </a:p>
        </p:txBody>
      </p:sp>
      <p:sp>
        <p:nvSpPr>
          <p:cNvPr id="5"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27</a:t>
            </a:fld>
            <a:endParaRPr lang="en-US" dirty="0"/>
          </a:p>
        </p:txBody>
      </p:sp>
    </p:spTree>
    <p:extLst>
      <p:ext uri="{BB962C8B-B14F-4D97-AF65-F5344CB8AC3E}">
        <p14:creationId xmlns:p14="http://schemas.microsoft.com/office/powerpoint/2010/main" xmlns="" val="35453438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l-GR" dirty="0" smtClean="0">
                <a:ea typeface="ＭＳ Ｐゴシック" pitchFamily="34" charset="-128"/>
              </a:rPr>
              <a:t>Λίστες πρωταθλητών</a:t>
            </a:r>
            <a:endParaRPr lang="en-US" dirty="0" smtClean="0">
              <a:ea typeface="ＭＳ Ｐゴシック" pitchFamily="34" charset="-128"/>
            </a:endParaRPr>
          </a:p>
        </p:txBody>
      </p:sp>
      <p:sp>
        <p:nvSpPr>
          <p:cNvPr id="27651" name="Content Placeholder 2"/>
          <p:cNvSpPr>
            <a:spLocks noGrp="1"/>
          </p:cNvSpPr>
          <p:nvPr>
            <p:ph idx="1"/>
          </p:nvPr>
        </p:nvSpPr>
        <p:spPr>
          <a:xfrm>
            <a:off x="152400" y="1600200"/>
            <a:ext cx="8839200" cy="5029200"/>
          </a:xfrm>
        </p:spPr>
        <p:txBody>
          <a:bodyPr/>
          <a:lstStyle/>
          <a:p>
            <a:r>
              <a:rPr lang="el-GR" sz="2400" b="1" dirty="0" smtClean="0">
                <a:solidFill>
                  <a:schemeClr val="tx2">
                    <a:lumMod val="50000"/>
                  </a:schemeClr>
                </a:solidFill>
                <a:ea typeface="ＭＳ Ｐゴシック" pitchFamily="34" charset="-128"/>
              </a:rPr>
              <a:t>Προ-υπολογισμός</a:t>
            </a:r>
            <a:r>
              <a:rPr lang="el-GR" sz="2400" dirty="0" smtClean="0">
                <a:solidFill>
                  <a:schemeClr val="tx2">
                    <a:lumMod val="50000"/>
                  </a:schemeClr>
                </a:solidFill>
                <a:ea typeface="ＭＳ Ｐゴシック" pitchFamily="34" charset="-128"/>
              </a:rPr>
              <a:t> για κάθε όρο </a:t>
            </a:r>
            <a:r>
              <a:rPr lang="en-US" sz="2400" i="1" dirty="0" smtClean="0">
                <a:solidFill>
                  <a:schemeClr val="tx2">
                    <a:lumMod val="50000"/>
                  </a:schemeClr>
                </a:solidFill>
                <a:ea typeface="ＭＳ Ｐゴシック" pitchFamily="34" charset="-128"/>
              </a:rPr>
              <a:t>t</a:t>
            </a:r>
            <a:r>
              <a:rPr lang="en-US" sz="2400" dirty="0" smtClean="0">
                <a:solidFill>
                  <a:schemeClr val="tx2">
                    <a:lumMod val="50000"/>
                  </a:schemeClr>
                </a:solidFill>
                <a:ea typeface="ＭＳ Ｐゴシック" pitchFamily="34" charset="-128"/>
              </a:rPr>
              <a:t> </a:t>
            </a:r>
            <a:r>
              <a:rPr lang="el-GR" sz="2400" dirty="0" smtClean="0">
                <a:solidFill>
                  <a:schemeClr val="tx2">
                    <a:lumMod val="50000"/>
                  </a:schemeClr>
                </a:solidFill>
                <a:ea typeface="ＭＳ Ｐゴシック" pitchFamily="34" charset="-128"/>
              </a:rPr>
              <a:t>του λεξικού, των</a:t>
            </a:r>
            <a:r>
              <a:rPr lang="en-US" sz="2400" dirty="0" smtClean="0">
                <a:solidFill>
                  <a:schemeClr val="tx2">
                    <a:lumMod val="50000"/>
                  </a:schemeClr>
                </a:solidFill>
                <a:ea typeface="ＭＳ Ｐゴシック" pitchFamily="34" charset="-128"/>
              </a:rPr>
              <a:t> </a:t>
            </a:r>
            <a:r>
              <a:rPr lang="en-US" sz="2400" b="1" i="1" dirty="0" smtClean="0">
                <a:solidFill>
                  <a:schemeClr val="accent6">
                    <a:lumMod val="75000"/>
                  </a:schemeClr>
                </a:solidFill>
                <a:ea typeface="ＭＳ Ｐゴシック" pitchFamily="34" charset="-128"/>
              </a:rPr>
              <a:t>r</a:t>
            </a:r>
            <a:r>
              <a:rPr lang="en-US" sz="2400" dirty="0" smtClean="0">
                <a:solidFill>
                  <a:schemeClr val="tx2">
                    <a:lumMod val="50000"/>
                  </a:schemeClr>
                </a:solidFill>
                <a:ea typeface="ＭＳ Ｐゴシック" pitchFamily="34" charset="-128"/>
              </a:rPr>
              <a:t> </a:t>
            </a:r>
            <a:r>
              <a:rPr lang="el-GR" sz="2400" dirty="0" smtClean="0">
                <a:solidFill>
                  <a:schemeClr val="tx2">
                    <a:lumMod val="50000"/>
                  </a:schemeClr>
                </a:solidFill>
                <a:ea typeface="ＭＳ Ｐゴシック" pitchFamily="34" charset="-128"/>
              </a:rPr>
              <a:t>εγγράφων με το μεγαλύτερο βάρος ανάμεσα στις καταχωρήσεις του </a:t>
            </a:r>
            <a:r>
              <a:rPr lang="en-US" sz="2400" i="1" dirty="0" smtClean="0">
                <a:solidFill>
                  <a:schemeClr val="tx2">
                    <a:lumMod val="50000"/>
                  </a:schemeClr>
                </a:solidFill>
                <a:ea typeface="ＭＳ Ｐゴシック" pitchFamily="34" charset="-128"/>
              </a:rPr>
              <a:t>t</a:t>
            </a:r>
            <a:r>
              <a:rPr lang="el-GR" sz="2400" i="1" dirty="0" smtClean="0">
                <a:solidFill>
                  <a:schemeClr val="tx2">
                    <a:lumMod val="50000"/>
                  </a:schemeClr>
                </a:solidFill>
                <a:ea typeface="ＭＳ Ｐゴシック" pitchFamily="34" charset="-128"/>
              </a:rPr>
              <a:t> -&gt; </a:t>
            </a:r>
            <a:r>
              <a:rPr lang="el-GR" sz="2400" i="1" dirty="0" smtClean="0">
                <a:solidFill>
                  <a:schemeClr val="accent6">
                    <a:lumMod val="75000"/>
                  </a:schemeClr>
                </a:solidFill>
                <a:ea typeface="ＭＳ Ｐゴシック" pitchFamily="34" charset="-128"/>
              </a:rPr>
              <a:t>λίστα πρωταθλητών</a:t>
            </a:r>
            <a:r>
              <a:rPr lang="el-GR" sz="2400" dirty="0" smtClean="0">
                <a:solidFill>
                  <a:schemeClr val="accent6">
                    <a:lumMod val="75000"/>
                  </a:schemeClr>
                </a:solidFill>
                <a:ea typeface="ＭＳ Ｐゴシック" pitchFamily="34" charset="-128"/>
              </a:rPr>
              <a:t> </a:t>
            </a:r>
            <a:r>
              <a:rPr lang="el-GR" sz="2400" dirty="0" smtClean="0">
                <a:solidFill>
                  <a:schemeClr val="tx2">
                    <a:lumMod val="50000"/>
                  </a:schemeClr>
                </a:solidFill>
                <a:ea typeface="ＭＳ Ｐゴシック" pitchFamily="34" charset="-128"/>
              </a:rPr>
              <a:t>(</a:t>
            </a:r>
            <a:r>
              <a:rPr lang="en-US" sz="2400" u="sng" dirty="0" smtClean="0">
                <a:solidFill>
                  <a:schemeClr val="tx2">
                    <a:lumMod val="50000"/>
                  </a:schemeClr>
                </a:solidFill>
                <a:ea typeface="ＭＳ Ｐゴシック" pitchFamily="34" charset="-128"/>
              </a:rPr>
              <a:t>champion list</a:t>
            </a:r>
            <a:r>
              <a:rPr lang="en-US" sz="2400" dirty="0" smtClean="0">
                <a:solidFill>
                  <a:schemeClr val="tx2">
                    <a:lumMod val="50000"/>
                  </a:schemeClr>
                </a:solidFill>
                <a:ea typeface="ＭＳ Ｐゴシック" pitchFamily="34" charset="-128"/>
              </a:rPr>
              <a:t> </a:t>
            </a:r>
            <a:r>
              <a:rPr lang="el-GR" sz="2400" dirty="0" smtClean="0">
                <a:solidFill>
                  <a:schemeClr val="tx2">
                    <a:lumMod val="50000"/>
                  </a:schemeClr>
                </a:solidFill>
                <a:ea typeface="ＭＳ Ｐゴシック" pitchFamily="34" charset="-128"/>
              </a:rPr>
              <a:t>, </a:t>
            </a:r>
            <a:r>
              <a:rPr lang="en-US" sz="2400" u="sng" dirty="0" smtClean="0">
                <a:solidFill>
                  <a:schemeClr val="tx2">
                    <a:lumMod val="50000"/>
                  </a:schemeClr>
                </a:solidFill>
                <a:ea typeface="ＭＳ Ｐゴシック" pitchFamily="34" charset="-128"/>
              </a:rPr>
              <a:t>fancy list</a:t>
            </a:r>
            <a:r>
              <a:rPr lang="en-US" sz="2400" dirty="0" smtClean="0">
                <a:solidFill>
                  <a:schemeClr val="tx2">
                    <a:lumMod val="50000"/>
                  </a:schemeClr>
                </a:solidFill>
                <a:ea typeface="ＭＳ Ｐゴシック" pitchFamily="34" charset="-128"/>
              </a:rPr>
              <a:t> or </a:t>
            </a:r>
            <a:r>
              <a:rPr lang="en-US" sz="2400" u="sng" dirty="0" smtClean="0">
                <a:solidFill>
                  <a:schemeClr val="tx2">
                    <a:lumMod val="50000"/>
                  </a:schemeClr>
                </a:solidFill>
                <a:ea typeface="ＭＳ Ｐゴシック" pitchFamily="34" charset="-128"/>
              </a:rPr>
              <a:t>top docs</a:t>
            </a:r>
            <a:r>
              <a:rPr lang="en-US" sz="2400" dirty="0" smtClean="0">
                <a:solidFill>
                  <a:schemeClr val="tx2">
                    <a:lumMod val="50000"/>
                  </a:schemeClr>
                </a:solidFill>
                <a:ea typeface="ＭＳ Ｐゴシック" pitchFamily="34" charset="-128"/>
              </a:rPr>
              <a:t> for </a:t>
            </a:r>
            <a:r>
              <a:rPr lang="en-US" sz="2400" i="1" dirty="0" smtClean="0">
                <a:solidFill>
                  <a:schemeClr val="tx2">
                    <a:lumMod val="50000"/>
                  </a:schemeClr>
                </a:solidFill>
                <a:ea typeface="ＭＳ Ｐゴシック" pitchFamily="34" charset="-128"/>
              </a:rPr>
              <a:t>t</a:t>
            </a:r>
            <a:r>
              <a:rPr lang="en-US" sz="2400" dirty="0" smtClean="0">
                <a:solidFill>
                  <a:schemeClr val="tx2">
                    <a:lumMod val="50000"/>
                  </a:schemeClr>
                </a:solidFill>
                <a:ea typeface="ＭＳ Ｐゴシック" pitchFamily="34" charset="-128"/>
              </a:rPr>
              <a:t>)</a:t>
            </a:r>
            <a:r>
              <a:rPr lang="el-GR" sz="2400" dirty="0" smtClean="0">
                <a:solidFill>
                  <a:schemeClr val="tx2">
                    <a:lumMod val="50000"/>
                  </a:schemeClr>
                </a:solidFill>
                <a:ea typeface="ＭＳ Ｐゴシック" pitchFamily="34" charset="-128"/>
              </a:rPr>
              <a:t> </a:t>
            </a:r>
          </a:p>
          <a:p>
            <a:pPr lvl="1"/>
            <a:r>
              <a:rPr lang="el-GR" sz="2000" dirty="0" smtClean="0">
                <a:solidFill>
                  <a:schemeClr val="tx2">
                    <a:lumMod val="50000"/>
                  </a:schemeClr>
                </a:solidFill>
                <a:ea typeface="ＭＳ Ｐゴシック" pitchFamily="34" charset="-128"/>
              </a:rPr>
              <a:t>Αν </a:t>
            </a:r>
            <a:r>
              <a:rPr lang="en-US" sz="2000" dirty="0" smtClean="0">
                <a:solidFill>
                  <a:schemeClr val="tx2">
                    <a:lumMod val="50000"/>
                  </a:schemeClr>
                </a:solidFill>
                <a:ea typeface="ＭＳ Ｐゴシック" pitchFamily="34" charset="-128"/>
              </a:rPr>
              <a:t>tf.idf, </a:t>
            </a:r>
            <a:r>
              <a:rPr lang="el-GR" sz="2000" dirty="0" smtClean="0">
                <a:solidFill>
                  <a:schemeClr val="tx2">
                    <a:lumMod val="50000"/>
                  </a:schemeClr>
                </a:solidFill>
                <a:ea typeface="ＭＳ Ｐゴシック" pitchFamily="34" charset="-128"/>
              </a:rPr>
              <a:t>είναι αυτά με το καλύτερο </a:t>
            </a:r>
            <a:r>
              <a:rPr lang="en-US" sz="2000" dirty="0" err="1" smtClean="0">
                <a:solidFill>
                  <a:schemeClr val="tx2">
                    <a:lumMod val="50000"/>
                  </a:schemeClr>
                </a:solidFill>
                <a:ea typeface="ＭＳ Ｐゴシック" pitchFamily="34" charset="-128"/>
              </a:rPr>
              <a:t>tf</a:t>
            </a:r>
            <a:endParaRPr lang="en-US" sz="2000" dirty="0" smtClean="0">
              <a:solidFill>
                <a:schemeClr val="tx2">
                  <a:lumMod val="50000"/>
                </a:schemeClr>
              </a:solidFill>
              <a:ea typeface="ＭＳ Ｐゴシック" pitchFamily="34" charset="-128"/>
            </a:endParaRPr>
          </a:p>
          <a:p>
            <a:r>
              <a:rPr lang="el-GR" sz="2400" i="1" dirty="0" smtClean="0">
                <a:solidFill>
                  <a:schemeClr val="tx2">
                    <a:lumMod val="50000"/>
                  </a:schemeClr>
                </a:solidFill>
                <a:ea typeface="ＭＳ Ｐゴシック" pitchFamily="34" charset="-128"/>
              </a:rPr>
              <a:t>Κατά την ώρα του ερωτήματος</a:t>
            </a:r>
            <a:r>
              <a:rPr lang="el-GR" sz="2400" dirty="0" smtClean="0">
                <a:solidFill>
                  <a:schemeClr val="tx2">
                    <a:lumMod val="50000"/>
                  </a:schemeClr>
                </a:solidFill>
                <a:ea typeface="ＭＳ Ｐゴシック" pitchFamily="34" charset="-128"/>
              </a:rPr>
              <a:t>, πάρε </a:t>
            </a:r>
            <a:r>
              <a:rPr lang="el-GR" sz="2400" dirty="0" smtClean="0">
                <a:solidFill>
                  <a:schemeClr val="tx2">
                    <a:lumMod val="60000"/>
                    <a:lumOff val="40000"/>
                  </a:schemeClr>
                </a:solidFill>
                <a:ea typeface="ＭＳ Ｐゴシック" pitchFamily="34" charset="-128"/>
              </a:rPr>
              <a:t>ως Α την ένωση των λιστών πρωταθλητών </a:t>
            </a:r>
            <a:r>
              <a:rPr lang="el-GR" sz="2400" dirty="0" smtClean="0">
                <a:solidFill>
                  <a:schemeClr val="tx2">
                    <a:lumMod val="50000"/>
                  </a:schemeClr>
                </a:solidFill>
                <a:ea typeface="ＭＳ Ｐゴシック" pitchFamily="34" charset="-128"/>
              </a:rPr>
              <a:t>για τους όρους του ερωτήματος, υπολόγισε μόνο τους βαθμούς για τα έγγραφα</a:t>
            </a:r>
            <a:r>
              <a:rPr lang="en-US" sz="2400" dirty="0" smtClean="0">
                <a:solidFill>
                  <a:schemeClr val="tx2">
                    <a:lumMod val="50000"/>
                  </a:schemeClr>
                </a:solidFill>
                <a:ea typeface="ＭＳ Ｐゴシック" pitchFamily="34" charset="-128"/>
              </a:rPr>
              <a:t> </a:t>
            </a:r>
            <a:r>
              <a:rPr lang="el-GR" sz="2400" dirty="0" smtClean="0">
                <a:solidFill>
                  <a:schemeClr val="tx2">
                    <a:lumMod val="50000"/>
                  </a:schemeClr>
                </a:solidFill>
                <a:ea typeface="ＭＳ Ｐゴシック" pitchFamily="34" charset="-128"/>
              </a:rPr>
              <a:t>της Α και διάλεξε τα Κ ανάμεσα τους </a:t>
            </a:r>
          </a:p>
          <a:p>
            <a:r>
              <a:rPr lang="en-US" sz="2400" dirty="0" smtClean="0">
                <a:solidFill>
                  <a:schemeClr val="tx2">
                    <a:lumMod val="50000"/>
                  </a:schemeClr>
                </a:solidFill>
                <a:ea typeface="ＭＳ Ｐゴシック" pitchFamily="34" charset="-128"/>
              </a:rPr>
              <a:t>To </a:t>
            </a:r>
            <a:r>
              <a:rPr lang="en-US" sz="2400" i="1" dirty="0" smtClean="0">
                <a:solidFill>
                  <a:schemeClr val="tx2">
                    <a:lumMod val="50000"/>
                  </a:schemeClr>
                </a:solidFill>
                <a:ea typeface="ＭＳ Ｐゴシック" pitchFamily="34" charset="-128"/>
              </a:rPr>
              <a:t>r </a:t>
            </a:r>
            <a:r>
              <a:rPr lang="el-GR" sz="2400" dirty="0" smtClean="0">
                <a:solidFill>
                  <a:schemeClr val="tx2">
                    <a:lumMod val="50000"/>
                  </a:schemeClr>
                </a:solidFill>
                <a:ea typeface="ＭＳ Ｐゴシック" pitchFamily="34" charset="-128"/>
              </a:rPr>
              <a:t>πρέπει να επιλεγεί κατά τη διάρκεια της κατασκευής του ευρετηρίου </a:t>
            </a:r>
          </a:p>
          <a:p>
            <a:pPr lvl="2"/>
            <a:r>
              <a:rPr lang="el-GR" dirty="0" smtClean="0">
                <a:solidFill>
                  <a:schemeClr val="tx2">
                    <a:lumMod val="50000"/>
                  </a:schemeClr>
                </a:solidFill>
                <a:ea typeface="ＭＳ Ｐゴシック" pitchFamily="34" charset="-128"/>
              </a:rPr>
              <a:t>Έτσι</a:t>
            </a:r>
            <a:r>
              <a:rPr lang="en-US" dirty="0" smtClean="0">
                <a:solidFill>
                  <a:schemeClr val="tx2">
                    <a:lumMod val="50000"/>
                  </a:schemeClr>
                </a:solidFill>
                <a:ea typeface="ＭＳ Ｐゴシック" pitchFamily="34" charset="-128"/>
              </a:rPr>
              <a:t>, </a:t>
            </a:r>
            <a:r>
              <a:rPr lang="el-GR" dirty="0" smtClean="0">
                <a:solidFill>
                  <a:schemeClr val="tx2">
                    <a:lumMod val="50000"/>
                  </a:schemeClr>
                </a:solidFill>
                <a:ea typeface="ＭＳ Ｐゴシック" pitchFamily="34" charset="-128"/>
              </a:rPr>
              <a:t>είναι πιθανόν ότι</a:t>
            </a:r>
            <a:r>
              <a:rPr lang="en-US" dirty="0" smtClean="0">
                <a:solidFill>
                  <a:schemeClr val="tx2">
                    <a:lumMod val="50000"/>
                  </a:schemeClr>
                </a:solidFill>
                <a:ea typeface="ＭＳ Ｐゴシック" pitchFamily="34" charset="-128"/>
              </a:rPr>
              <a:t> </a:t>
            </a:r>
            <a:r>
              <a:rPr lang="en-US" i="1" dirty="0" smtClean="0">
                <a:solidFill>
                  <a:schemeClr val="tx2">
                    <a:lumMod val="50000"/>
                  </a:schemeClr>
                </a:solidFill>
                <a:ea typeface="ＭＳ Ｐゴシック" pitchFamily="34" charset="-128"/>
              </a:rPr>
              <a:t>r</a:t>
            </a:r>
            <a:r>
              <a:rPr lang="en-US" dirty="0" smtClean="0">
                <a:solidFill>
                  <a:schemeClr val="tx2">
                    <a:lumMod val="50000"/>
                  </a:schemeClr>
                </a:solidFill>
                <a:ea typeface="ＭＳ Ｐゴシック" pitchFamily="34" charset="-128"/>
              </a:rPr>
              <a:t> &lt; </a:t>
            </a:r>
            <a:r>
              <a:rPr lang="en-US" i="1" dirty="0" smtClean="0">
                <a:solidFill>
                  <a:schemeClr val="tx2">
                    <a:lumMod val="50000"/>
                  </a:schemeClr>
                </a:solidFill>
                <a:ea typeface="ＭＳ Ｐゴシック" pitchFamily="34" charset="-128"/>
              </a:rPr>
              <a:t>K</a:t>
            </a:r>
          </a:p>
          <a:p>
            <a:pPr lvl="1"/>
            <a:endParaRPr lang="en-US" dirty="0" smtClean="0">
              <a:solidFill>
                <a:schemeClr val="tx2">
                  <a:lumMod val="50000"/>
                </a:schemeClr>
              </a:solidFill>
              <a:ea typeface="ＭＳ Ｐゴシック" pitchFamily="34" charset="-128"/>
            </a:endParaRPr>
          </a:p>
        </p:txBody>
      </p:sp>
      <p:sp>
        <p:nvSpPr>
          <p:cNvPr id="27652" name="TextBox 4"/>
          <p:cNvSpPr txBox="1">
            <a:spLocks noChangeArrowheads="1"/>
          </p:cNvSpPr>
          <p:nvPr/>
        </p:nvSpPr>
        <p:spPr bwMode="auto">
          <a:xfrm>
            <a:off x="7620000" y="-33546"/>
            <a:ext cx="119776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7.1.3</a:t>
            </a:r>
          </a:p>
        </p:txBody>
      </p:sp>
      <p:sp>
        <p:nvSpPr>
          <p:cNvPr id="5"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28</a:t>
            </a:fld>
            <a:endParaRPr lang="en-US" dirty="0"/>
          </a:p>
        </p:txBody>
      </p:sp>
    </p:spTree>
    <p:extLst>
      <p:ext uri="{BB962C8B-B14F-4D97-AF65-F5344CB8AC3E}">
        <p14:creationId xmlns:p14="http://schemas.microsoft.com/office/powerpoint/2010/main" xmlns="" val="23547568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err="1" smtClean="0">
                <a:ea typeface="ＭＳ Ｐゴシック" pitchFamily="34" charset="-128"/>
              </a:rPr>
              <a:t>idf</a:t>
            </a:r>
            <a:r>
              <a:rPr lang="en-US" dirty="0" smtClean="0">
                <a:ea typeface="ＭＳ Ｐゴシック" pitchFamily="34" charset="-128"/>
              </a:rPr>
              <a:t>-</a:t>
            </a:r>
            <a:r>
              <a:rPr lang="el-GR" dirty="0" smtClean="0">
                <a:ea typeface="ＭＳ Ｐゴシック" pitchFamily="34" charset="-128"/>
              </a:rPr>
              <a:t>διατεταγμένοι όροι</a:t>
            </a:r>
            <a:endParaRPr lang="en-US" dirty="0" smtClean="0">
              <a:ea typeface="ＭＳ Ｐゴシック" pitchFamily="34" charset="-128"/>
            </a:endParaRPr>
          </a:p>
        </p:txBody>
      </p:sp>
      <p:sp>
        <p:nvSpPr>
          <p:cNvPr id="38915" name="Content Placeholder 2"/>
          <p:cNvSpPr>
            <a:spLocks noGrp="1"/>
          </p:cNvSpPr>
          <p:nvPr>
            <p:ph idx="1"/>
          </p:nvPr>
        </p:nvSpPr>
        <p:spPr>
          <a:xfrm>
            <a:off x="457200" y="1828800"/>
            <a:ext cx="8229600" cy="3733800"/>
          </a:xfrm>
        </p:spPr>
        <p:txBody>
          <a:bodyPr/>
          <a:lstStyle/>
          <a:p>
            <a:pPr>
              <a:buNone/>
            </a:pPr>
            <a:r>
              <a:rPr lang="el-GR" dirty="0" smtClean="0">
                <a:ea typeface="ＭＳ Ｐゴシック" pitchFamily="34" charset="-128"/>
              </a:rPr>
              <a:t>Κατά την επεξεργασία των όρων του ερωτήματος</a:t>
            </a:r>
            <a:endParaRPr lang="en-US" dirty="0" smtClean="0">
              <a:ea typeface="ＭＳ Ｐゴシック" pitchFamily="34" charset="-128"/>
            </a:endParaRPr>
          </a:p>
          <a:p>
            <a:r>
              <a:rPr lang="el-GR" dirty="0" smtClean="0">
                <a:solidFill>
                  <a:srgbClr val="C00000"/>
                </a:solidFill>
                <a:ea typeface="ＭＳ Ｐゴシック" pitchFamily="34" charset="-128"/>
              </a:rPr>
              <a:t>Τους εξετάζουμε με φθίνουσα διάταξη ως προς </a:t>
            </a:r>
            <a:r>
              <a:rPr lang="en-US" dirty="0" err="1" smtClean="0">
                <a:solidFill>
                  <a:srgbClr val="C00000"/>
                </a:solidFill>
                <a:ea typeface="ＭＳ Ｐゴシック" pitchFamily="34" charset="-128"/>
              </a:rPr>
              <a:t>idf</a:t>
            </a:r>
            <a:endParaRPr lang="en-US" dirty="0" smtClean="0">
              <a:solidFill>
                <a:srgbClr val="C00000"/>
              </a:solidFill>
              <a:ea typeface="ＭＳ Ｐゴシック" pitchFamily="34" charset="-128"/>
            </a:endParaRPr>
          </a:p>
          <a:p>
            <a:pPr lvl="1"/>
            <a:r>
              <a:rPr lang="el-GR" dirty="0" smtClean="0">
                <a:solidFill>
                  <a:srgbClr val="C00000"/>
                </a:solidFill>
                <a:ea typeface="ＭＳ Ｐゴシック" pitchFamily="34" charset="-128"/>
              </a:rPr>
              <a:t>Όροι με μεγάλο </a:t>
            </a:r>
            <a:r>
              <a:rPr lang="en-US" dirty="0" err="1" smtClean="0">
                <a:solidFill>
                  <a:srgbClr val="C00000"/>
                </a:solidFill>
                <a:ea typeface="ＭＳ Ｐゴシック" pitchFamily="34" charset="-128"/>
              </a:rPr>
              <a:t>idf</a:t>
            </a:r>
            <a:r>
              <a:rPr lang="en-US" dirty="0" smtClean="0">
                <a:solidFill>
                  <a:srgbClr val="C00000"/>
                </a:solidFill>
                <a:ea typeface="ＭＳ Ｐゴシック" pitchFamily="34" charset="-128"/>
              </a:rPr>
              <a:t> </a:t>
            </a:r>
            <a:r>
              <a:rPr lang="el-GR" dirty="0" smtClean="0">
                <a:solidFill>
                  <a:srgbClr val="C00000"/>
                </a:solidFill>
                <a:ea typeface="ＭＳ Ｐゴシック" pitchFamily="34" charset="-128"/>
              </a:rPr>
              <a:t>πιθανών να συνεισφέρουν περισσότερο στο βαθμό</a:t>
            </a:r>
            <a:endParaRPr lang="en-US" dirty="0" smtClean="0">
              <a:solidFill>
                <a:srgbClr val="C00000"/>
              </a:solidFill>
              <a:ea typeface="ＭＳ Ｐゴシック" pitchFamily="34" charset="-128"/>
            </a:endParaRPr>
          </a:p>
          <a:p>
            <a:r>
              <a:rPr lang="el-GR" dirty="0" smtClean="0">
                <a:ea typeface="ＭＳ Ｐゴシック" pitchFamily="34" charset="-128"/>
              </a:rPr>
              <a:t>Καθώς ενημερώνουμε τη συμμετοχή στο βαθμό κάθε όρου</a:t>
            </a:r>
            <a:endParaRPr lang="en-US" dirty="0" smtClean="0">
              <a:ea typeface="ＭＳ Ｐゴシック" pitchFamily="34" charset="-128"/>
            </a:endParaRPr>
          </a:p>
          <a:p>
            <a:pPr lvl="1"/>
            <a:r>
              <a:rPr lang="el-GR" dirty="0" smtClean="0">
                <a:ea typeface="ＭＳ Ｐゴシック" pitchFamily="34" charset="-128"/>
              </a:rPr>
              <a:t>Σταματάμε αν ο βαθμός των εγγράφων δεν μεταβάλλεται πολύ</a:t>
            </a:r>
            <a:endParaRPr lang="en-US" dirty="0" smtClean="0">
              <a:solidFill>
                <a:srgbClr val="C00000"/>
              </a:solidFill>
              <a:ea typeface="ＭＳ Ｐゴシック" pitchFamily="34" charset="-128"/>
            </a:endParaRPr>
          </a:p>
        </p:txBody>
      </p:sp>
      <p:sp>
        <p:nvSpPr>
          <p:cNvPr id="38916" name="TextBox 4"/>
          <p:cNvSpPr txBox="1">
            <a:spLocks noChangeArrowheads="1"/>
          </p:cNvSpPr>
          <p:nvPr/>
        </p:nvSpPr>
        <p:spPr bwMode="auto">
          <a:xfrm>
            <a:off x="7620000" y="-33546"/>
            <a:ext cx="119776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7.1.5</a:t>
            </a:r>
          </a:p>
        </p:txBody>
      </p:sp>
      <p:sp>
        <p:nvSpPr>
          <p:cNvPr id="5"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29</a:t>
            </a:fld>
            <a:endParaRPr lang="en-US" dirty="0"/>
          </a:p>
        </p:txBody>
      </p:sp>
    </p:spTree>
    <p:extLst>
      <p:ext uri="{BB962C8B-B14F-4D97-AF65-F5344CB8AC3E}">
        <p14:creationId xmlns:p14="http://schemas.microsoft.com/office/powerpoint/2010/main" xmlns="" val="2848237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r>
              <a:rPr lang="el-GR" dirty="0" smtClean="0">
                <a:ea typeface="ＭＳ Ｐゴシック" charset="-128"/>
              </a:rPr>
              <a:t>Μοντέλα διαβαθμισμένης ανάκτησης</a:t>
            </a:r>
            <a:endParaRPr lang="en-US" dirty="0" smtClean="0">
              <a:ea typeface="ＭＳ Ｐゴシック" charset="-128"/>
            </a:endParaRPr>
          </a:p>
        </p:txBody>
      </p:sp>
      <p:sp>
        <p:nvSpPr>
          <p:cNvPr id="26627" name="Content Placeholder 2"/>
          <p:cNvSpPr>
            <a:spLocks noGrp="1"/>
          </p:cNvSpPr>
          <p:nvPr>
            <p:ph idx="1"/>
          </p:nvPr>
        </p:nvSpPr>
        <p:spPr>
          <a:xfrm>
            <a:off x="381000" y="1524000"/>
            <a:ext cx="8305800" cy="3124200"/>
          </a:xfrm>
        </p:spPr>
        <p:txBody>
          <a:bodyPr/>
          <a:lstStyle/>
          <a:p>
            <a:pPr>
              <a:spcAft>
                <a:spcPts val="600"/>
              </a:spcAft>
            </a:pPr>
            <a:r>
              <a:rPr lang="el-GR" dirty="0" smtClean="0">
                <a:solidFill>
                  <a:srgbClr val="357E69"/>
                </a:solidFill>
                <a:ea typeface="ＭＳ Ｐゴシック" charset="-128"/>
              </a:rPr>
              <a:t>Διαβαθμισμένη </a:t>
            </a:r>
            <a:r>
              <a:rPr lang="el-GR" dirty="0">
                <a:solidFill>
                  <a:srgbClr val="357E69"/>
                </a:solidFill>
                <a:ea typeface="ＭＳ Ｐゴシック" charset="-128"/>
              </a:rPr>
              <a:t>ανάκτηση (</a:t>
            </a:r>
            <a:r>
              <a:rPr lang="en-US" dirty="0">
                <a:solidFill>
                  <a:srgbClr val="357E69"/>
                </a:solidFill>
                <a:ea typeface="ＭＳ Ｐゴシック" charset="-128"/>
              </a:rPr>
              <a:t>ranked </a:t>
            </a:r>
            <a:r>
              <a:rPr lang="en-US" dirty="0" smtClean="0">
                <a:solidFill>
                  <a:srgbClr val="357E69"/>
                </a:solidFill>
                <a:ea typeface="ＭＳ Ｐゴシック" charset="-128"/>
              </a:rPr>
              <a:t>retrieval): </a:t>
            </a:r>
            <a:r>
              <a:rPr lang="el-GR" dirty="0" smtClean="0">
                <a:ea typeface="ＭＳ Ｐゴシック" charset="-128"/>
              </a:rPr>
              <a:t>αντί ενός </a:t>
            </a:r>
            <a:r>
              <a:rPr lang="el-GR" b="1" u="sng" dirty="0" smtClean="0">
                <a:solidFill>
                  <a:schemeClr val="accent6">
                    <a:lumMod val="75000"/>
                  </a:schemeClr>
                </a:solidFill>
                <a:ea typeface="ＭＳ Ｐゴシック" charset="-128"/>
              </a:rPr>
              <a:t>συνόλου</a:t>
            </a:r>
            <a:r>
              <a:rPr lang="el-GR" dirty="0" smtClean="0">
                <a:ea typeface="ＭＳ Ｐゴシック" charset="-128"/>
              </a:rPr>
              <a:t> εγγράφων που ικανοποιούν το ερώτημα, μια </a:t>
            </a:r>
            <a:r>
              <a:rPr lang="el-GR" b="1" u="sng" dirty="0" smtClean="0">
                <a:solidFill>
                  <a:schemeClr val="accent6">
                    <a:lumMod val="75000"/>
                  </a:schemeClr>
                </a:solidFill>
                <a:ea typeface="ＭＳ Ｐゴシック" charset="-128"/>
              </a:rPr>
              <a:t>διάταξη</a:t>
            </a:r>
            <a:r>
              <a:rPr lang="el-GR" dirty="0" smtClean="0">
                <a:ea typeface="ＭＳ Ｐゴシック" charset="-128"/>
              </a:rPr>
              <a:t> των (κορυφαίων) για την ερώτηση εγγράφων της συλλογής </a:t>
            </a:r>
            <a:endParaRPr lang="en-US" dirty="0" smtClean="0">
              <a:ea typeface="ＭＳ Ｐゴシック" charset="-128"/>
            </a:endParaRPr>
          </a:p>
          <a:p>
            <a:pPr>
              <a:spcAft>
                <a:spcPts val="600"/>
              </a:spcAft>
            </a:pPr>
            <a:r>
              <a:rPr lang="el-GR" dirty="0" smtClean="0">
                <a:solidFill>
                  <a:schemeClr val="tx2">
                    <a:lumMod val="50000"/>
                  </a:schemeClr>
                </a:solidFill>
                <a:ea typeface="ＭＳ Ｐゴシック" charset="-128"/>
              </a:rPr>
              <a:t>Διάταξη </a:t>
            </a:r>
            <a:r>
              <a:rPr lang="el-GR" dirty="0">
                <a:solidFill>
                  <a:schemeClr val="tx2">
                    <a:lumMod val="50000"/>
                  </a:schemeClr>
                </a:solidFill>
                <a:ea typeface="ＭＳ Ｐゴシック" charset="-128"/>
              </a:rPr>
              <a:t>με βάση ένα </a:t>
            </a:r>
            <a:r>
              <a:rPr lang="el-GR" dirty="0" smtClean="0">
                <a:solidFill>
                  <a:schemeClr val="tx2">
                    <a:lumMod val="50000"/>
                  </a:schemeClr>
                </a:solidFill>
                <a:ea typeface="ＭＳ Ｐゴシック" charset="-128"/>
              </a:rPr>
              <a:t>βαθμό</a:t>
            </a:r>
            <a:r>
              <a:rPr lang="en-US" dirty="0" smtClean="0">
                <a:solidFill>
                  <a:schemeClr val="tx2">
                    <a:lumMod val="50000"/>
                  </a:schemeClr>
                </a:solidFill>
                <a:ea typeface="ＭＳ Ｐゴシック" charset="-128"/>
              </a:rPr>
              <a:t>,</a:t>
            </a:r>
            <a:r>
              <a:rPr lang="el-GR" dirty="0" smtClean="0">
                <a:solidFill>
                  <a:schemeClr val="tx2">
                    <a:lumMod val="50000"/>
                  </a:schemeClr>
                </a:solidFill>
                <a:ea typeface="ＭＳ Ｐゴシック" charset="-128"/>
              </a:rPr>
              <a:t>  </a:t>
            </a:r>
            <a:r>
              <a:rPr lang="el-GR" b="1" u="sng" dirty="0" err="1">
                <a:solidFill>
                  <a:schemeClr val="accent6">
                    <a:lumMod val="75000"/>
                  </a:schemeClr>
                </a:solidFill>
                <a:ea typeface="ＭＳ Ｐゴシック" charset="-128"/>
              </a:rPr>
              <a:t>score(</a:t>
            </a:r>
            <a:r>
              <a:rPr lang="el-GR" b="1" i="1" u="sng" dirty="0" err="1">
                <a:solidFill>
                  <a:schemeClr val="accent6">
                    <a:lumMod val="75000"/>
                  </a:schemeClr>
                </a:solidFill>
                <a:ea typeface="ＭＳ Ｐゴシック" charset="-128"/>
              </a:rPr>
              <a:t>d</a:t>
            </a:r>
            <a:r>
              <a:rPr lang="el-GR" b="1" u="sng" dirty="0">
                <a:solidFill>
                  <a:schemeClr val="accent6">
                    <a:lumMod val="75000"/>
                  </a:schemeClr>
                </a:solidFill>
                <a:ea typeface="ＭＳ Ｐゴシック" charset="-128"/>
              </a:rPr>
              <a:t>, </a:t>
            </a:r>
            <a:r>
              <a:rPr lang="el-GR" b="1" i="1" u="sng" dirty="0" smtClean="0">
                <a:solidFill>
                  <a:schemeClr val="accent6">
                    <a:lumMod val="75000"/>
                  </a:schemeClr>
                </a:solidFill>
                <a:ea typeface="ＭＳ Ｐゴシック" charset="-128"/>
              </a:rPr>
              <a:t>q</a:t>
            </a:r>
            <a:r>
              <a:rPr lang="el-GR" b="1" u="sng" dirty="0" smtClean="0">
                <a:solidFill>
                  <a:schemeClr val="accent6">
                    <a:lumMod val="75000"/>
                  </a:schemeClr>
                </a:solidFill>
                <a:ea typeface="ＭＳ Ｐゴシック" charset="-128"/>
              </a:rPr>
              <a:t>)</a:t>
            </a:r>
            <a:r>
              <a:rPr lang="en-US" dirty="0" smtClean="0">
                <a:solidFill>
                  <a:schemeClr val="tx2">
                    <a:lumMod val="50000"/>
                  </a:schemeClr>
                </a:solidFill>
                <a:ea typeface="ＭＳ Ｐゴシック" charset="-128"/>
              </a:rPr>
              <a:t>, </a:t>
            </a:r>
            <a:r>
              <a:rPr lang="el-GR" dirty="0" smtClean="0">
                <a:solidFill>
                  <a:schemeClr val="tx2">
                    <a:lumMod val="50000"/>
                  </a:schemeClr>
                </a:solidFill>
                <a:ea typeface="ＭＳ Ｐゴシック" charset="-128"/>
              </a:rPr>
              <a:t>μετρά </a:t>
            </a:r>
            <a:r>
              <a:rPr lang="el-GR" dirty="0">
                <a:solidFill>
                  <a:schemeClr val="tx2">
                    <a:lumMod val="50000"/>
                  </a:schemeClr>
                </a:solidFill>
                <a:ea typeface="ＭＳ Ｐゴシック" charset="-128"/>
              </a:rPr>
              <a:t>πόσο καλά το έγγραφο </a:t>
            </a:r>
            <a:r>
              <a:rPr lang="el-GR" i="1" dirty="0">
                <a:solidFill>
                  <a:schemeClr val="tx2">
                    <a:lumMod val="50000"/>
                  </a:schemeClr>
                </a:solidFill>
                <a:ea typeface="ＭＳ Ｐゴシック" charset="-128"/>
              </a:rPr>
              <a:t>d </a:t>
            </a:r>
            <a:r>
              <a:rPr lang="el-GR" dirty="0">
                <a:solidFill>
                  <a:schemeClr val="tx2">
                    <a:lumMod val="50000"/>
                  </a:schemeClr>
                </a:solidFill>
                <a:ea typeface="ＭＳ Ｐゴシック" charset="-128"/>
              </a:rPr>
              <a:t>“ταιριάζει” (</a:t>
            </a:r>
            <a:r>
              <a:rPr lang="el-GR" dirty="0" err="1">
                <a:solidFill>
                  <a:schemeClr val="tx2">
                    <a:lumMod val="50000"/>
                  </a:schemeClr>
                </a:solidFill>
                <a:ea typeface="ＭＳ Ｐゴシック" charset="-128"/>
              </a:rPr>
              <a:t>match</a:t>
            </a:r>
            <a:r>
              <a:rPr lang="el-GR" dirty="0">
                <a:solidFill>
                  <a:schemeClr val="tx2">
                    <a:lumMod val="50000"/>
                  </a:schemeClr>
                </a:solidFill>
                <a:ea typeface="ＭＳ Ｐゴシック" charset="-128"/>
              </a:rPr>
              <a:t>)  με το ερώτημα </a:t>
            </a:r>
            <a:r>
              <a:rPr lang="el-GR" i="1" dirty="0" smtClean="0">
                <a:solidFill>
                  <a:schemeClr val="tx2">
                    <a:lumMod val="50000"/>
                  </a:schemeClr>
                </a:solidFill>
                <a:ea typeface="ＭＳ Ｐゴシック" charset="-128"/>
              </a:rPr>
              <a:t>q</a:t>
            </a:r>
          </a:p>
          <a:p>
            <a:pPr>
              <a:spcAft>
                <a:spcPts val="600"/>
              </a:spcAft>
            </a:pPr>
            <a:r>
              <a:rPr lang="el-GR" dirty="0" smtClean="0">
                <a:solidFill>
                  <a:schemeClr val="tx2">
                    <a:lumMod val="50000"/>
                  </a:schemeClr>
                </a:solidFill>
                <a:ea typeface="ＭＳ Ｐゴシック" charset="-128"/>
              </a:rPr>
              <a:t>Επιστρέφουμε τα κορυφαία</a:t>
            </a:r>
            <a:r>
              <a:rPr lang="el-GR" i="1" dirty="0">
                <a:solidFill>
                  <a:schemeClr val="tx2">
                    <a:lumMod val="50000"/>
                  </a:schemeClr>
                </a:solidFill>
                <a:ea typeface="ＭＳ Ｐゴシック" charset="-128"/>
              </a:rPr>
              <a:t>-</a:t>
            </a:r>
            <a:r>
              <a:rPr lang="en-US" i="1" dirty="0" smtClean="0">
                <a:solidFill>
                  <a:schemeClr val="tx2">
                    <a:lumMod val="50000"/>
                  </a:schemeClr>
                </a:solidFill>
                <a:ea typeface="ＭＳ Ｐゴシック" charset="-128"/>
              </a:rPr>
              <a:t>k </a:t>
            </a:r>
            <a:r>
              <a:rPr lang="el-GR" dirty="0" smtClean="0">
                <a:solidFill>
                  <a:schemeClr val="tx2">
                    <a:lumMod val="50000"/>
                  </a:schemeClr>
                </a:solidFill>
                <a:ea typeface="ＭＳ Ｐゴシック" charset="-128"/>
              </a:rPr>
              <a:t>(</a:t>
            </a:r>
            <a:r>
              <a:rPr lang="en-US" b="1" u="sng" dirty="0" smtClean="0">
                <a:solidFill>
                  <a:schemeClr val="accent6">
                    <a:lumMod val="75000"/>
                  </a:schemeClr>
                </a:solidFill>
                <a:ea typeface="ＭＳ Ｐゴシック" charset="-128"/>
              </a:rPr>
              <a:t>top-</a:t>
            </a:r>
            <a:r>
              <a:rPr lang="en-US" b="1" i="1" u="sng" dirty="0" smtClean="0">
                <a:solidFill>
                  <a:schemeClr val="accent6">
                    <a:lumMod val="75000"/>
                  </a:schemeClr>
                </a:solidFill>
                <a:ea typeface="ＭＳ Ｐゴシック" charset="-128"/>
              </a:rPr>
              <a:t>k</a:t>
            </a:r>
            <a:r>
              <a:rPr lang="en-US" dirty="0" smtClean="0">
                <a:solidFill>
                  <a:schemeClr val="tx2">
                    <a:lumMod val="50000"/>
                  </a:schemeClr>
                </a:solidFill>
                <a:ea typeface="ＭＳ Ｐゴシック" charset="-128"/>
              </a:rPr>
              <a:t>)</a:t>
            </a:r>
            <a:endParaRPr lang="el-GR" dirty="0">
              <a:solidFill>
                <a:schemeClr val="tx2">
                  <a:lumMod val="50000"/>
                </a:schemeClr>
              </a:solidFill>
              <a:ea typeface="ＭＳ Ｐゴシック" charset="-128"/>
            </a:endParaRPr>
          </a:p>
          <a:p>
            <a:pPr>
              <a:spcAft>
                <a:spcPts val="600"/>
              </a:spcAft>
            </a:pPr>
            <a:r>
              <a:rPr lang="el-GR" i="1" dirty="0">
                <a:solidFill>
                  <a:schemeClr val="tx2">
                    <a:lumMod val="60000"/>
                    <a:lumOff val="40000"/>
                  </a:schemeClr>
                </a:solidFill>
                <a:ea typeface="ＭＳ Ｐゴシック" charset="-128"/>
              </a:rPr>
              <a:t>Συνήθως μαζί με ερωτήματα </a:t>
            </a:r>
            <a:r>
              <a:rPr lang="el-GR" b="1" i="1" u="sng" dirty="0">
                <a:solidFill>
                  <a:schemeClr val="tx2">
                    <a:lumMod val="60000"/>
                    <a:lumOff val="40000"/>
                  </a:schemeClr>
                </a:solidFill>
                <a:ea typeface="ＭＳ Ｐゴシック" charset="-128"/>
              </a:rPr>
              <a:t>ελεύθερου κειμένου </a:t>
            </a:r>
            <a:r>
              <a:rPr lang="el-GR" i="1" dirty="0">
                <a:solidFill>
                  <a:schemeClr val="tx2">
                    <a:lumMod val="60000"/>
                    <a:lumOff val="40000"/>
                  </a:schemeClr>
                </a:solidFill>
                <a:ea typeface="ＭＳ Ｐゴシック" charset="-128"/>
              </a:rPr>
              <a:t>(</a:t>
            </a:r>
            <a:r>
              <a:rPr lang="en-US" i="1" dirty="0">
                <a:solidFill>
                  <a:schemeClr val="tx2">
                    <a:lumMod val="60000"/>
                    <a:lumOff val="40000"/>
                  </a:schemeClr>
                </a:solidFill>
                <a:ea typeface="ＭＳ Ｐゴシック" charset="-128"/>
              </a:rPr>
              <a:t>Free text queries</a:t>
            </a:r>
            <a:r>
              <a:rPr lang="el-GR" i="1" dirty="0">
                <a:solidFill>
                  <a:schemeClr val="tx2">
                    <a:lumMod val="60000"/>
                    <a:lumOff val="40000"/>
                  </a:schemeClr>
                </a:solidFill>
                <a:ea typeface="ＭＳ Ｐゴシック" charset="-128"/>
              </a:rPr>
              <a:t>)</a:t>
            </a:r>
          </a:p>
          <a:p>
            <a:pPr>
              <a:spcAft>
                <a:spcPts val="600"/>
              </a:spcAft>
            </a:pPr>
            <a:endParaRPr lang="el-GR" dirty="0">
              <a:solidFill>
                <a:schemeClr val="tx2">
                  <a:lumMod val="50000"/>
                </a:schemeClr>
              </a:solidFill>
              <a:ea typeface="ＭＳ Ｐゴシック" charset="-128"/>
            </a:endParaRPr>
          </a:p>
          <a:p>
            <a:pPr>
              <a:spcAft>
                <a:spcPts val="600"/>
              </a:spcAft>
            </a:pPr>
            <a:endParaRPr lang="el-GR" dirty="0" smtClean="0">
              <a:solidFill>
                <a:schemeClr val="tx2">
                  <a:lumMod val="50000"/>
                </a:schemeClr>
              </a:solidFill>
              <a:ea typeface="ＭＳ Ｐゴシック" charset="-128"/>
            </a:endParaRP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3</a:t>
            </a:fld>
            <a:endParaRPr lang="en-US" smtClean="0"/>
          </a:p>
        </p:txBody>
      </p:sp>
    </p:spTree>
    <p:extLst>
      <p:ext uri="{BB962C8B-B14F-4D97-AF65-F5344CB8AC3E}">
        <p14:creationId xmlns:p14="http://schemas.microsoft.com/office/powerpoint/2010/main" xmlns="" val="36733526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4"/>
          <p:cNvSpPr txBox="1">
            <a:spLocks noChangeArrowheads="1"/>
          </p:cNvSpPr>
          <p:nvPr/>
        </p:nvSpPr>
        <p:spPr bwMode="auto">
          <a:xfrm>
            <a:off x="7620000" y="-33546"/>
            <a:ext cx="80663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6" name="Text Box 2"/>
          <p:cNvSpPr txBox="1">
            <a:spLocks noChangeArrowheads="1"/>
          </p:cNvSpPr>
          <p:nvPr/>
        </p:nvSpPr>
        <p:spPr bwMode="auto">
          <a:xfrm>
            <a:off x="214282" y="12700"/>
            <a:ext cx="8929718" cy="1403350"/>
          </a:xfrm>
          <a:prstGeom prst="rect">
            <a:avLst/>
          </a:prstGeom>
          <a:noFill/>
          <a:ln w="9525">
            <a:noFill/>
            <a:round/>
            <a:headEnd/>
            <a:tailEnd/>
          </a:ln>
        </p:spPr>
        <p:txBody>
          <a:bodyPr anchor="b"/>
          <a:lstStyle/>
          <a:p>
            <a:pPr defTabSz="449263"/>
            <a:r>
              <a:rPr lang="el-GR" sz="3200" dirty="0" smtClean="0">
                <a:solidFill>
                  <a:schemeClr val="accent6">
                    <a:lumMod val="75000"/>
                  </a:schemeClr>
                </a:solidFill>
                <a:latin typeface="Calibri"/>
                <a:cs typeface="+mn-cs"/>
              </a:rPr>
              <a:t>Επιπρόσθετοι </a:t>
            </a:r>
            <a:r>
              <a:rPr lang="el-GR" sz="3200" dirty="0" err="1" smtClean="0">
                <a:solidFill>
                  <a:schemeClr val="accent6">
                    <a:lumMod val="75000"/>
                  </a:schemeClr>
                </a:solidFill>
                <a:latin typeface="Calibri"/>
                <a:cs typeface="+mn-cs"/>
              </a:rPr>
              <a:t>ευριστικοί</a:t>
            </a:r>
            <a:r>
              <a:rPr lang="el-GR" sz="3200" dirty="0" smtClean="0">
                <a:solidFill>
                  <a:schemeClr val="accent6">
                    <a:lumMod val="75000"/>
                  </a:schemeClr>
                </a:solidFill>
                <a:latin typeface="Calibri"/>
                <a:cs typeface="+mn-cs"/>
              </a:rPr>
              <a:t> για βελτίωση του χρόνου </a:t>
            </a:r>
            <a:endParaRPr lang="de-DE" sz="3200" dirty="0" smtClean="0">
              <a:solidFill>
                <a:schemeClr val="accent6">
                  <a:lumMod val="75000"/>
                </a:schemeClr>
              </a:solidFill>
              <a:latin typeface="Calibri"/>
              <a:cs typeface="+mn-cs"/>
            </a:endParaRPr>
          </a:p>
        </p:txBody>
      </p:sp>
      <p:sp>
        <p:nvSpPr>
          <p:cNvPr id="5" name="Text Box 3"/>
          <p:cNvSpPr txBox="1">
            <a:spLocks noChangeArrowheads="1"/>
          </p:cNvSpPr>
          <p:nvPr/>
        </p:nvSpPr>
        <p:spPr bwMode="auto">
          <a:xfrm>
            <a:off x="533400" y="3505200"/>
            <a:ext cx="7848600" cy="1600200"/>
          </a:xfrm>
          <a:prstGeom prst="rect">
            <a:avLst/>
          </a:prstGeom>
          <a:noFill/>
          <a:ln w="9525">
            <a:noFill/>
            <a:round/>
            <a:headEnd/>
            <a:tailEnd/>
          </a:ln>
        </p:spPr>
        <p:txBody>
          <a:bodyPr/>
          <a:lstStyle/>
          <a:p>
            <a:pPr marL="742950" lvl="1" indent="-285750" defTabSz="449263">
              <a:spcBef>
                <a:spcPts val="700"/>
              </a:spcBef>
              <a:buClr>
                <a:srgbClr val="336699"/>
              </a:buClr>
              <a:buFont typeface="Wingdings" pitchFamily="2" charset="2"/>
              <a:buChar char="§"/>
            </a:pPr>
            <a:r>
              <a:rPr lang="el-GR" u="sng" dirty="0" smtClean="0">
                <a:solidFill>
                  <a:srgbClr val="000000"/>
                </a:solidFill>
                <a:latin typeface="Calibri"/>
                <a:cs typeface="+mn-cs"/>
              </a:rPr>
              <a:t>Μέθοδος 1: </a:t>
            </a:r>
            <a:r>
              <a:rPr lang="el-GR" dirty="0" smtClean="0">
                <a:solidFill>
                  <a:srgbClr val="000000"/>
                </a:solidFill>
                <a:latin typeface="Calibri"/>
                <a:cs typeface="+mn-cs"/>
              </a:rPr>
              <a:t>Με βάση την ποιότητα των εγγράφων</a:t>
            </a:r>
          </a:p>
          <a:p>
            <a:pPr marL="742950" lvl="1" indent="-285750" defTabSz="449263">
              <a:spcBef>
                <a:spcPts val="700"/>
              </a:spcBef>
              <a:buClr>
                <a:srgbClr val="336699"/>
              </a:buClr>
              <a:buFont typeface="Wingdings" pitchFamily="2" charset="2"/>
              <a:buChar char="§"/>
            </a:pPr>
            <a:endParaRPr lang="en-US" dirty="0" smtClean="0">
              <a:solidFill>
                <a:srgbClr val="000000"/>
              </a:solidFill>
              <a:latin typeface="Calibri"/>
              <a:cs typeface="+mn-cs"/>
            </a:endParaRPr>
          </a:p>
          <a:p>
            <a:pPr marL="742950" lvl="1" indent="-285750" defTabSz="449263">
              <a:spcBef>
                <a:spcPts val="700"/>
              </a:spcBef>
              <a:buClr>
                <a:srgbClr val="336699"/>
              </a:buClr>
              <a:buFont typeface="Wingdings" pitchFamily="2" charset="2"/>
              <a:buChar char="§"/>
            </a:pPr>
            <a:r>
              <a:rPr lang="el-GR" u="sng" dirty="0" smtClean="0">
                <a:solidFill>
                  <a:srgbClr val="000000"/>
                </a:solidFill>
                <a:latin typeface="Calibri"/>
                <a:cs typeface="+mn-cs"/>
              </a:rPr>
              <a:t>Μέθοδος 2</a:t>
            </a:r>
            <a:r>
              <a:rPr lang="en-US" dirty="0" smtClean="0">
                <a:solidFill>
                  <a:srgbClr val="000000"/>
                </a:solidFill>
                <a:latin typeface="Calibri"/>
                <a:cs typeface="+mn-cs"/>
              </a:rPr>
              <a:t>: </a:t>
            </a:r>
            <a:r>
              <a:rPr lang="el-GR" dirty="0" smtClean="0">
                <a:solidFill>
                  <a:srgbClr val="000000"/>
                </a:solidFill>
                <a:latin typeface="Calibri"/>
                <a:cs typeface="+mn-cs"/>
              </a:rPr>
              <a:t>Με βάση τη σχετικότητα του εγγράφου με τον όρο, δηλαδή το </a:t>
            </a:r>
            <a:r>
              <a:rPr lang="en-US" dirty="0" err="1" smtClean="0">
                <a:solidFill>
                  <a:srgbClr val="000000"/>
                </a:solidFill>
                <a:latin typeface="Calibri"/>
                <a:cs typeface="+mn-cs"/>
              </a:rPr>
              <a:t>tf</a:t>
            </a:r>
            <a:endParaRPr lang="en-US" dirty="0" smtClean="0">
              <a:solidFill>
                <a:srgbClr val="000000"/>
              </a:solidFill>
              <a:latin typeface="Calibri"/>
              <a:cs typeface="+mn-cs"/>
            </a:endParaRPr>
          </a:p>
        </p:txBody>
      </p:sp>
      <p:sp>
        <p:nvSpPr>
          <p:cNvPr id="7" name="TextBox 6"/>
          <p:cNvSpPr txBox="1"/>
          <p:nvPr/>
        </p:nvSpPr>
        <p:spPr>
          <a:xfrm>
            <a:off x="381000" y="2057400"/>
            <a:ext cx="8305800" cy="830997"/>
          </a:xfrm>
          <a:prstGeom prst="rect">
            <a:avLst/>
          </a:prstGeom>
          <a:noFill/>
        </p:spPr>
        <p:txBody>
          <a:bodyPr wrap="square" rtlCol="0">
            <a:spAutoFit/>
          </a:bodyPr>
          <a:lstStyle/>
          <a:p>
            <a:pPr algn="just">
              <a:buFont typeface="Wingdings" pitchFamily="2" charset="2"/>
              <a:buChar char="ü"/>
            </a:pPr>
            <a:r>
              <a:rPr lang="el-GR" i="1" dirty="0" smtClean="0">
                <a:latin typeface="+mn-lt"/>
              </a:rPr>
              <a:t> Μέχρι στιγμής, θεωρούμε διάταξη των λιστών καταχωρήσεων με βάση το </a:t>
            </a:r>
            <a:r>
              <a:rPr lang="en-US" i="1" dirty="0" err="1" smtClean="0">
                <a:latin typeface="+mn-lt"/>
              </a:rPr>
              <a:t>DocID</a:t>
            </a:r>
            <a:r>
              <a:rPr lang="en-US" i="1" dirty="0" smtClean="0">
                <a:latin typeface="+mn-lt"/>
              </a:rPr>
              <a:t> – </a:t>
            </a:r>
            <a:r>
              <a:rPr lang="el-GR" i="1" dirty="0" smtClean="0">
                <a:latin typeface="+mn-lt"/>
              </a:rPr>
              <a:t> θα δούμε εναλλακτικές διατάξεις</a:t>
            </a:r>
            <a:endParaRPr lang="el-GR" i="1" dirty="0">
              <a:latin typeface="+mn-lt"/>
            </a:endParaRPr>
          </a:p>
        </p:txBody>
      </p:sp>
      <p:sp>
        <p:nvSpPr>
          <p:cNvPr id="8"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30</a:t>
            </a:fld>
            <a:endParaRPr lang="en-US" dirty="0"/>
          </a:p>
        </p:txBody>
      </p:sp>
    </p:spTree>
    <p:extLst>
      <p:ext uri="{BB962C8B-B14F-4D97-AF65-F5344CB8AC3E}">
        <p14:creationId xmlns:p14="http://schemas.microsoft.com/office/powerpoint/2010/main" xmlns="" val="3729454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4"/>
          <p:cNvSpPr txBox="1">
            <a:spLocks noChangeArrowheads="1"/>
          </p:cNvSpPr>
          <p:nvPr/>
        </p:nvSpPr>
        <p:spPr bwMode="auto">
          <a:xfrm>
            <a:off x="7620000" y="-33546"/>
            <a:ext cx="80663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6" name="Text Box 2"/>
          <p:cNvSpPr txBox="1">
            <a:spLocks noChangeArrowheads="1"/>
          </p:cNvSpPr>
          <p:nvPr/>
        </p:nvSpPr>
        <p:spPr bwMode="auto">
          <a:xfrm>
            <a:off x="214282" y="12700"/>
            <a:ext cx="8929718" cy="1403350"/>
          </a:xfrm>
          <a:prstGeom prst="rect">
            <a:avLst/>
          </a:prstGeom>
          <a:noFill/>
          <a:ln w="9525">
            <a:noFill/>
            <a:round/>
            <a:headEnd/>
            <a:tailEnd/>
          </a:ln>
        </p:spPr>
        <p:txBody>
          <a:bodyPr anchor="b"/>
          <a:lstStyle/>
          <a:p>
            <a:pPr defTabSz="449263"/>
            <a:r>
              <a:rPr lang="el-GR" sz="3600" dirty="0" smtClean="0">
                <a:solidFill>
                  <a:schemeClr val="accent6">
                    <a:lumMod val="75000"/>
                  </a:schemeClr>
                </a:solidFill>
                <a:latin typeface="Calibri"/>
                <a:cs typeface="+mn-cs"/>
              </a:rPr>
              <a:t>Με βάση την «ποιότητα» του εγγράφου </a:t>
            </a:r>
            <a:r>
              <a:rPr lang="en-US" sz="3600" dirty="0" smtClean="0">
                <a:solidFill>
                  <a:schemeClr val="accent6">
                    <a:lumMod val="75000"/>
                  </a:schemeClr>
                </a:solidFill>
                <a:latin typeface="Calibri"/>
                <a:cs typeface="+mn-cs"/>
              </a:rPr>
              <a:t>(</a:t>
            </a:r>
            <a:r>
              <a:rPr lang="en-US" sz="3600" i="1" dirty="0" smtClean="0">
                <a:solidFill>
                  <a:schemeClr val="accent6">
                    <a:lumMod val="75000"/>
                  </a:schemeClr>
                </a:solidFill>
                <a:latin typeface="Calibri"/>
                <a:cs typeface="+mn-cs"/>
              </a:rPr>
              <a:t>g</a:t>
            </a:r>
            <a:r>
              <a:rPr lang="en-US" sz="3600" dirty="0" smtClean="0">
                <a:solidFill>
                  <a:schemeClr val="accent6">
                    <a:lumMod val="75000"/>
                  </a:schemeClr>
                </a:solidFill>
                <a:latin typeface="Calibri"/>
                <a:cs typeface="+mn-cs"/>
              </a:rPr>
              <a:t>(d))</a:t>
            </a:r>
            <a:endParaRPr lang="de-DE" sz="3600" dirty="0" smtClean="0">
              <a:solidFill>
                <a:schemeClr val="accent6">
                  <a:lumMod val="75000"/>
                </a:schemeClr>
              </a:solidFill>
              <a:latin typeface="Calibri"/>
              <a:cs typeface="+mn-cs"/>
            </a:endParaRPr>
          </a:p>
        </p:txBody>
      </p:sp>
      <p:sp>
        <p:nvSpPr>
          <p:cNvPr id="8" name="Text Box 3"/>
          <p:cNvSpPr txBox="1">
            <a:spLocks noChangeArrowheads="1"/>
          </p:cNvSpPr>
          <p:nvPr/>
        </p:nvSpPr>
        <p:spPr bwMode="auto">
          <a:xfrm>
            <a:off x="304800" y="2286000"/>
            <a:ext cx="8534400" cy="2590800"/>
          </a:xfrm>
          <a:prstGeom prst="rect">
            <a:avLst/>
          </a:prstGeom>
          <a:noFill/>
          <a:ln w="9525">
            <a:noFill/>
            <a:round/>
            <a:headEnd/>
            <a:tailEnd/>
          </a:ln>
        </p:spPr>
        <p:txBody>
          <a:bodyPr/>
          <a:lstStyle/>
          <a:p>
            <a:pPr marL="742950" lvl="1" indent="-285750" defTabSz="449263">
              <a:spcBef>
                <a:spcPts val="700"/>
              </a:spcBef>
              <a:buClr>
                <a:srgbClr val="336699"/>
              </a:buClr>
            </a:pPr>
            <a:endParaRPr lang="en-US" sz="800" dirty="0" smtClean="0">
              <a:solidFill>
                <a:schemeClr val="accent6">
                  <a:lumMod val="75000"/>
                </a:schemeClr>
              </a:solidFill>
              <a:latin typeface="Calibri"/>
              <a:cs typeface="+mn-cs"/>
            </a:endParaRPr>
          </a:p>
          <a:p>
            <a:pPr marL="742950" lvl="1" indent="-285750" defTabSz="449263">
              <a:spcBef>
                <a:spcPts val="700"/>
              </a:spcBef>
              <a:buClr>
                <a:srgbClr val="FF0000"/>
              </a:buClr>
              <a:buFont typeface="Wingdings" pitchFamily="2" charset="2"/>
              <a:buChar char="ü"/>
            </a:pPr>
            <a:r>
              <a:rPr lang="el-GR" b="1" dirty="0" smtClean="0">
                <a:solidFill>
                  <a:srgbClr val="FF9966"/>
                </a:solidFill>
                <a:latin typeface="Calibri"/>
                <a:cs typeface="+mn-cs"/>
              </a:rPr>
              <a:t>	</a:t>
            </a:r>
            <a:r>
              <a:rPr lang="el-GR" dirty="0" smtClean="0">
                <a:solidFill>
                  <a:schemeClr val="accent6">
                    <a:lumMod val="75000"/>
                  </a:schemeClr>
                </a:solidFill>
                <a:latin typeface="Calibri"/>
                <a:cs typeface="+mn-cs"/>
              </a:rPr>
              <a:t>Συχνά υπάρχει ένας </a:t>
            </a:r>
            <a:r>
              <a:rPr lang="el-GR" i="1" dirty="0" smtClean="0">
                <a:solidFill>
                  <a:schemeClr val="accent6">
                    <a:lumMod val="75000"/>
                  </a:schemeClr>
                </a:solidFill>
                <a:latin typeface="Calibri"/>
                <a:cs typeface="+mn-cs"/>
              </a:rPr>
              <a:t>ανεξάρτητος του ερωτήματος (στατικός) </a:t>
            </a:r>
            <a:r>
              <a:rPr lang="el-GR" dirty="0" smtClean="0">
                <a:solidFill>
                  <a:schemeClr val="accent6">
                    <a:lumMod val="75000"/>
                  </a:schemeClr>
                </a:solidFill>
                <a:latin typeface="Calibri"/>
                <a:cs typeface="+mn-cs"/>
              </a:rPr>
              <a:t>χαρακτηρισμός της καταλληλότητας  (</a:t>
            </a:r>
            <a:r>
              <a:rPr lang="en-US" dirty="0" smtClean="0">
                <a:solidFill>
                  <a:schemeClr val="accent6">
                    <a:lumMod val="75000"/>
                  </a:schemeClr>
                </a:solidFill>
                <a:latin typeface="Calibri"/>
                <a:cs typeface="+mn-cs"/>
              </a:rPr>
              <a:t>“goodness”</a:t>
            </a:r>
            <a:r>
              <a:rPr lang="el-GR" dirty="0" smtClean="0">
                <a:solidFill>
                  <a:schemeClr val="accent6">
                    <a:lumMod val="75000"/>
                  </a:schemeClr>
                </a:solidFill>
                <a:latin typeface="Calibri"/>
                <a:cs typeface="+mn-cs"/>
              </a:rPr>
              <a:t>, </a:t>
            </a:r>
            <a:r>
              <a:rPr lang="en-US" dirty="0" smtClean="0">
                <a:solidFill>
                  <a:schemeClr val="accent6">
                    <a:lumMod val="75000"/>
                  </a:schemeClr>
                </a:solidFill>
                <a:latin typeface="Calibri"/>
                <a:cs typeface="+mn-cs"/>
              </a:rPr>
              <a:t>authority</a:t>
            </a:r>
            <a:r>
              <a:rPr lang="el-GR" dirty="0" smtClean="0">
                <a:solidFill>
                  <a:schemeClr val="accent6">
                    <a:lumMod val="75000"/>
                  </a:schemeClr>
                </a:solidFill>
                <a:latin typeface="Calibri"/>
                <a:cs typeface="+mn-cs"/>
              </a:rPr>
              <a:t>) του εγγράφου </a:t>
            </a:r>
            <a:r>
              <a:rPr lang="en-US" dirty="0" smtClean="0">
                <a:solidFill>
                  <a:schemeClr val="accent6">
                    <a:lumMod val="75000"/>
                  </a:schemeClr>
                </a:solidFill>
                <a:latin typeface="Calibri"/>
                <a:cs typeface="+mn-cs"/>
              </a:rPr>
              <a:t>– </a:t>
            </a:r>
            <a:r>
              <a:rPr lang="el-GR" dirty="0" smtClean="0">
                <a:solidFill>
                  <a:schemeClr val="accent6">
                    <a:lumMod val="75000"/>
                  </a:schemeClr>
                </a:solidFill>
                <a:latin typeface="Calibri"/>
                <a:cs typeface="+mn-cs"/>
              </a:rPr>
              <a:t>έστω </a:t>
            </a:r>
            <a:r>
              <a:rPr lang="en-US" i="1" dirty="0" smtClean="0">
                <a:solidFill>
                  <a:schemeClr val="accent6">
                    <a:lumMod val="75000"/>
                  </a:schemeClr>
                </a:solidFill>
                <a:latin typeface="Calibri"/>
                <a:cs typeface="+mn-cs"/>
              </a:rPr>
              <a:t>g</a:t>
            </a:r>
            <a:r>
              <a:rPr lang="en-US" dirty="0" smtClean="0">
                <a:solidFill>
                  <a:schemeClr val="accent6">
                    <a:lumMod val="75000"/>
                  </a:schemeClr>
                </a:solidFill>
                <a:latin typeface="Calibri"/>
                <a:cs typeface="+mn-cs"/>
              </a:rPr>
              <a:t>(d)</a:t>
            </a:r>
            <a:endParaRPr lang="el-GR" sz="800" dirty="0" smtClean="0">
              <a:solidFill>
                <a:srgbClr val="000000"/>
              </a:solidFill>
              <a:latin typeface="Calibri"/>
              <a:cs typeface="+mn-cs"/>
            </a:endParaRPr>
          </a:p>
          <a:p>
            <a:pPr marL="742950" lvl="1" indent="-285750" defTabSz="449263">
              <a:spcBef>
                <a:spcPts val="700"/>
              </a:spcBef>
              <a:buClr>
                <a:srgbClr val="336699"/>
              </a:buClr>
            </a:pPr>
            <a:r>
              <a:rPr lang="el-GR" sz="2000" dirty="0" smtClean="0">
                <a:solidFill>
                  <a:srgbClr val="000000"/>
                </a:solidFill>
                <a:latin typeface="Calibri"/>
                <a:cs typeface="+mn-cs"/>
              </a:rPr>
              <a:t>Για παράδειγμα: </a:t>
            </a:r>
          </a:p>
          <a:p>
            <a:pPr marL="742950" lvl="1" indent="-285750" defTabSz="449263">
              <a:spcBef>
                <a:spcPts val="700"/>
              </a:spcBef>
              <a:buClr>
                <a:srgbClr val="336699"/>
              </a:buClr>
              <a:buFont typeface="Courier New" pitchFamily="49" charset="0"/>
              <a:buChar char="o"/>
            </a:pPr>
            <a:r>
              <a:rPr lang="el-GR" sz="2000" dirty="0" smtClean="0">
                <a:solidFill>
                  <a:srgbClr val="000000"/>
                </a:solidFill>
                <a:latin typeface="Calibri"/>
                <a:cs typeface="+mn-cs"/>
              </a:rPr>
              <a:t>Στις μηχανές αναζήτησης (στο </a:t>
            </a:r>
            <a:r>
              <a:rPr lang="en-US" sz="2000" dirty="0" smtClean="0">
                <a:solidFill>
                  <a:srgbClr val="000000"/>
                </a:solidFill>
                <a:latin typeface="Calibri"/>
                <a:cs typeface="+mn-cs"/>
              </a:rPr>
              <a:t>Google) </a:t>
            </a:r>
            <a:r>
              <a:rPr lang="el-GR" sz="2000" dirty="0" smtClean="0">
                <a:solidFill>
                  <a:srgbClr val="000000"/>
                </a:solidFill>
                <a:latin typeface="Calibri"/>
                <a:cs typeface="+mn-cs"/>
              </a:rPr>
              <a:t>το </a:t>
            </a:r>
            <a:r>
              <a:rPr lang="en-US" sz="2000" dirty="0" smtClean="0">
                <a:solidFill>
                  <a:srgbClr val="0070C0"/>
                </a:solidFill>
                <a:latin typeface="Calibri"/>
                <a:cs typeface="+mn-cs"/>
              </a:rPr>
              <a:t>PageRank</a:t>
            </a:r>
            <a:r>
              <a:rPr lang="en-US" sz="2000" dirty="0" smtClean="0">
                <a:solidFill>
                  <a:srgbClr val="000000"/>
                </a:solidFill>
                <a:latin typeface="Calibri"/>
                <a:cs typeface="+mn-cs"/>
              </a:rPr>
              <a:t> </a:t>
            </a:r>
            <a:r>
              <a:rPr lang="en-US" sz="2000" i="1" dirty="0" smtClean="0">
                <a:solidFill>
                  <a:srgbClr val="000000"/>
                </a:solidFill>
                <a:latin typeface="Calibri"/>
                <a:cs typeface="+mn-cs"/>
              </a:rPr>
              <a:t>g</a:t>
            </a:r>
            <a:r>
              <a:rPr lang="en-US" sz="2000" dirty="0" smtClean="0">
                <a:solidFill>
                  <a:srgbClr val="000000"/>
                </a:solidFill>
                <a:latin typeface="Calibri"/>
                <a:cs typeface="+mn-cs"/>
              </a:rPr>
              <a:t>(</a:t>
            </a:r>
            <a:r>
              <a:rPr lang="en-US" sz="2000" i="1" dirty="0" smtClean="0">
                <a:solidFill>
                  <a:srgbClr val="000000"/>
                </a:solidFill>
                <a:latin typeface="Calibri"/>
                <a:cs typeface="+mn-cs"/>
              </a:rPr>
              <a:t>d</a:t>
            </a:r>
            <a:r>
              <a:rPr lang="en-US" sz="2000" dirty="0" smtClean="0">
                <a:solidFill>
                  <a:srgbClr val="000000"/>
                </a:solidFill>
                <a:latin typeface="Calibri"/>
                <a:cs typeface="+mn-cs"/>
              </a:rPr>
              <a:t>)</a:t>
            </a:r>
            <a:r>
              <a:rPr lang="el-GR" sz="2000" dirty="0" smtClean="0">
                <a:solidFill>
                  <a:srgbClr val="000000"/>
                </a:solidFill>
                <a:latin typeface="Calibri"/>
                <a:cs typeface="+mn-cs"/>
              </a:rPr>
              <a:t>, </a:t>
            </a:r>
            <a:r>
              <a:rPr lang="en-US" sz="2000" dirty="0" err="1" smtClean="0">
                <a:solidFill>
                  <a:srgbClr val="000000"/>
                </a:solidFill>
                <a:latin typeface="Calibri"/>
                <a:cs typeface="+mn-cs"/>
              </a:rPr>
              <a:t>wikipedia</a:t>
            </a:r>
            <a:r>
              <a:rPr lang="en-US" sz="2000" dirty="0" smtClean="0">
                <a:solidFill>
                  <a:srgbClr val="000000"/>
                </a:solidFill>
                <a:latin typeface="Calibri"/>
                <a:cs typeface="+mn-cs"/>
              </a:rPr>
              <a:t> </a:t>
            </a:r>
            <a:r>
              <a:rPr lang="el-GR" sz="2000" dirty="0" smtClean="0">
                <a:solidFill>
                  <a:srgbClr val="000000"/>
                </a:solidFill>
                <a:latin typeface="Calibri"/>
                <a:cs typeface="+mn-cs"/>
              </a:rPr>
              <a:t>σελίδες ή  άρθρα σε μια συγκεκριμένη εφημερίδα, κλπ</a:t>
            </a:r>
            <a:endParaRPr lang="en-US" sz="2000" dirty="0" smtClean="0">
              <a:solidFill>
                <a:srgbClr val="000000"/>
              </a:solidFill>
              <a:latin typeface="Calibri"/>
              <a:cs typeface="+mn-cs"/>
            </a:endParaRPr>
          </a:p>
          <a:p>
            <a:pPr marL="742950" lvl="1" indent="-285750" defTabSz="449263">
              <a:spcBef>
                <a:spcPts val="700"/>
              </a:spcBef>
              <a:buClr>
                <a:srgbClr val="336699"/>
              </a:buClr>
            </a:pPr>
            <a:endParaRPr lang="en-US" dirty="0" smtClean="0">
              <a:solidFill>
                <a:srgbClr val="000000"/>
              </a:solidFill>
              <a:latin typeface="Calibri"/>
              <a:cs typeface="+mn-cs"/>
            </a:endParaRPr>
          </a:p>
        </p:txBody>
      </p:sp>
      <p:sp>
        <p:nvSpPr>
          <p:cNvPr id="5"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31</a:t>
            </a:fld>
            <a:endParaRPr lang="en-US" dirty="0"/>
          </a:p>
        </p:txBody>
      </p:sp>
    </p:spTree>
    <p:extLst>
      <p:ext uri="{BB962C8B-B14F-4D97-AF65-F5344CB8AC3E}">
        <p14:creationId xmlns:p14="http://schemas.microsoft.com/office/powerpoint/2010/main" xmlns="" val="3525014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4"/>
          <p:cNvSpPr txBox="1">
            <a:spLocks noChangeArrowheads="1"/>
          </p:cNvSpPr>
          <p:nvPr/>
        </p:nvSpPr>
        <p:spPr bwMode="auto">
          <a:xfrm>
            <a:off x="7620000" y="-33546"/>
            <a:ext cx="80663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6" name="Text Box 2"/>
          <p:cNvSpPr txBox="1">
            <a:spLocks noChangeArrowheads="1"/>
          </p:cNvSpPr>
          <p:nvPr/>
        </p:nvSpPr>
        <p:spPr bwMode="auto">
          <a:xfrm>
            <a:off x="214282" y="12700"/>
            <a:ext cx="8929718" cy="1403350"/>
          </a:xfrm>
          <a:prstGeom prst="rect">
            <a:avLst/>
          </a:prstGeom>
          <a:noFill/>
          <a:ln w="9525">
            <a:noFill/>
            <a:round/>
            <a:headEnd/>
            <a:tailEnd/>
          </a:ln>
        </p:spPr>
        <p:txBody>
          <a:bodyPr anchor="b"/>
          <a:lstStyle/>
          <a:p>
            <a:pPr defTabSz="449263"/>
            <a:r>
              <a:rPr lang="el-GR" sz="3600" dirty="0" smtClean="0">
                <a:solidFill>
                  <a:schemeClr val="accent6">
                    <a:lumMod val="75000"/>
                  </a:schemeClr>
                </a:solidFill>
                <a:latin typeface="Calibri"/>
                <a:cs typeface="+mn-cs"/>
              </a:rPr>
              <a:t>Με βάση την «ποιότητα» του εγγράφου</a:t>
            </a:r>
            <a:r>
              <a:rPr lang="en-US" sz="3600" dirty="0" smtClean="0">
                <a:solidFill>
                  <a:schemeClr val="accent6">
                    <a:lumMod val="75000"/>
                  </a:schemeClr>
                </a:solidFill>
                <a:latin typeface="Calibri"/>
                <a:cs typeface="+mn-cs"/>
              </a:rPr>
              <a:t> (</a:t>
            </a:r>
            <a:r>
              <a:rPr lang="en-US" sz="3600" i="1" dirty="0" smtClean="0">
                <a:solidFill>
                  <a:schemeClr val="accent6">
                    <a:lumMod val="75000"/>
                  </a:schemeClr>
                </a:solidFill>
                <a:latin typeface="Calibri"/>
                <a:cs typeface="+mn-cs"/>
              </a:rPr>
              <a:t>g</a:t>
            </a:r>
            <a:r>
              <a:rPr lang="en-US" sz="3600" dirty="0" smtClean="0">
                <a:solidFill>
                  <a:schemeClr val="accent6">
                    <a:lumMod val="75000"/>
                  </a:schemeClr>
                </a:solidFill>
                <a:latin typeface="Calibri"/>
                <a:cs typeface="+mn-cs"/>
              </a:rPr>
              <a:t>(d))</a:t>
            </a:r>
            <a:endParaRPr lang="de-DE" sz="3600" dirty="0" smtClean="0">
              <a:solidFill>
                <a:schemeClr val="accent6">
                  <a:lumMod val="75000"/>
                </a:schemeClr>
              </a:solidFill>
              <a:latin typeface="Calibri"/>
              <a:cs typeface="+mn-cs"/>
            </a:endParaRPr>
          </a:p>
        </p:txBody>
      </p:sp>
      <p:sp>
        <p:nvSpPr>
          <p:cNvPr id="5" name="Text Box 3"/>
          <p:cNvSpPr txBox="1">
            <a:spLocks noChangeArrowheads="1"/>
          </p:cNvSpPr>
          <p:nvPr/>
        </p:nvSpPr>
        <p:spPr bwMode="auto">
          <a:xfrm>
            <a:off x="228600" y="1676400"/>
            <a:ext cx="8786842" cy="4714908"/>
          </a:xfrm>
          <a:prstGeom prst="rect">
            <a:avLst/>
          </a:prstGeom>
          <a:noFill/>
          <a:ln w="9525">
            <a:noFill/>
            <a:round/>
            <a:headEnd/>
            <a:tailEnd/>
          </a:ln>
        </p:spPr>
        <p:txBody>
          <a:bodyPr/>
          <a:lstStyle/>
          <a:p>
            <a:pPr marL="742950" lvl="1" indent="-285750" defTabSz="449263">
              <a:spcBef>
                <a:spcPts val="700"/>
              </a:spcBef>
              <a:buClr>
                <a:srgbClr val="336699"/>
              </a:buClr>
            </a:pPr>
            <a:r>
              <a:rPr lang="en-US" dirty="0" smtClean="0">
                <a:latin typeface="Calibri"/>
              </a:rPr>
              <a:t>	</a:t>
            </a:r>
            <a:r>
              <a:rPr lang="el-GR" dirty="0" smtClean="0">
                <a:latin typeface="Calibri"/>
              </a:rPr>
              <a:t>Σε αυτήν την περίπτωση, ο </a:t>
            </a:r>
            <a:r>
              <a:rPr lang="el-GR" b="1" dirty="0" smtClean="0">
                <a:latin typeface="Calibri"/>
              </a:rPr>
              <a:t>συγκεντρωτικός βαθμός (</a:t>
            </a:r>
            <a:r>
              <a:rPr lang="en-US" b="1" dirty="0" smtClean="0">
                <a:latin typeface="Calibri"/>
              </a:rPr>
              <a:t>net-score</a:t>
            </a:r>
            <a:r>
              <a:rPr lang="el-GR" b="1" dirty="0" smtClean="0">
                <a:latin typeface="Calibri"/>
              </a:rPr>
              <a:t>) ενός εγγράφου </a:t>
            </a:r>
            <a:r>
              <a:rPr lang="en-US" b="1" i="1" dirty="0" smtClean="0">
                <a:latin typeface="Calibri"/>
              </a:rPr>
              <a:t>d</a:t>
            </a:r>
            <a:r>
              <a:rPr lang="en-US" dirty="0" smtClean="0">
                <a:latin typeface="Calibri"/>
              </a:rPr>
              <a:t> </a:t>
            </a:r>
            <a:r>
              <a:rPr lang="el-GR" dirty="0" smtClean="0">
                <a:latin typeface="Calibri"/>
              </a:rPr>
              <a:t>είναι ένας συνδυασμός της ποιότητας του εγγράφου (που έστω ότι δίνεται από μια συνάρτηση </a:t>
            </a:r>
            <a:r>
              <a:rPr lang="en-US" i="1" dirty="0" smtClean="0">
                <a:solidFill>
                  <a:schemeClr val="accent6">
                    <a:lumMod val="75000"/>
                  </a:schemeClr>
                </a:solidFill>
                <a:latin typeface="Calibri"/>
              </a:rPr>
              <a:t>g</a:t>
            </a:r>
            <a:r>
              <a:rPr lang="en-US" dirty="0" smtClean="0">
                <a:latin typeface="Calibri"/>
              </a:rPr>
              <a:t> </a:t>
            </a:r>
            <a:r>
              <a:rPr lang="el-GR" dirty="0" smtClean="0">
                <a:latin typeface="Calibri"/>
              </a:rPr>
              <a:t>στο</a:t>
            </a:r>
            <a:r>
              <a:rPr lang="en-US" dirty="0" smtClean="0">
                <a:latin typeface="Calibri"/>
              </a:rPr>
              <a:t> [0, 1]) </a:t>
            </a:r>
            <a:r>
              <a:rPr lang="el-GR" dirty="0" smtClean="0">
                <a:latin typeface="Calibri"/>
              </a:rPr>
              <a:t>και της συνάφειας του με το ερώτημα </a:t>
            </a:r>
            <a:r>
              <a:rPr lang="en-US" i="1" dirty="0" smtClean="0">
                <a:latin typeface="Calibri"/>
              </a:rPr>
              <a:t>q</a:t>
            </a:r>
            <a:r>
              <a:rPr lang="en-US" dirty="0" smtClean="0">
                <a:latin typeface="Calibri"/>
              </a:rPr>
              <a:t> </a:t>
            </a:r>
            <a:r>
              <a:rPr lang="el-GR" dirty="0" smtClean="0">
                <a:latin typeface="Calibri"/>
              </a:rPr>
              <a:t>(που εκφράζεται από το συνημίτονο) π.χ.: </a:t>
            </a:r>
            <a:endParaRPr lang="en-US" dirty="0" smtClean="0">
              <a:latin typeface="Calibri"/>
            </a:endParaRPr>
          </a:p>
          <a:p>
            <a:pPr marL="742950" lvl="1" indent="-285750" defTabSz="449263">
              <a:spcBef>
                <a:spcPts val="700"/>
              </a:spcBef>
              <a:buClr>
                <a:srgbClr val="336699"/>
              </a:buClr>
            </a:pPr>
            <a:r>
              <a:rPr lang="de-DE" dirty="0" smtClean="0">
                <a:solidFill>
                  <a:srgbClr val="FF0000"/>
                </a:solidFill>
                <a:latin typeface="Calibri"/>
              </a:rPr>
              <a:t>				</a:t>
            </a:r>
            <a:r>
              <a:rPr lang="de-DE" dirty="0" err="1" smtClean="0">
                <a:solidFill>
                  <a:schemeClr val="accent6">
                    <a:lumMod val="75000"/>
                  </a:schemeClr>
                </a:solidFill>
                <a:latin typeface="Calibri"/>
              </a:rPr>
              <a:t>net</a:t>
            </a:r>
            <a:r>
              <a:rPr lang="de-DE" dirty="0" smtClean="0">
                <a:solidFill>
                  <a:schemeClr val="accent6">
                    <a:lumMod val="75000"/>
                  </a:schemeClr>
                </a:solidFill>
                <a:latin typeface="Calibri"/>
              </a:rPr>
              <a:t>-score(</a:t>
            </a:r>
            <a:r>
              <a:rPr lang="de-DE" i="1" dirty="0" smtClean="0">
                <a:solidFill>
                  <a:schemeClr val="accent6">
                    <a:lumMod val="75000"/>
                  </a:schemeClr>
                </a:solidFill>
                <a:latin typeface="Calibri"/>
              </a:rPr>
              <a:t>q</a:t>
            </a:r>
            <a:r>
              <a:rPr lang="de-DE" dirty="0">
                <a:solidFill>
                  <a:schemeClr val="accent6">
                    <a:lumMod val="75000"/>
                  </a:schemeClr>
                </a:solidFill>
                <a:latin typeface="Calibri"/>
              </a:rPr>
              <a:t>, </a:t>
            </a:r>
            <a:r>
              <a:rPr lang="de-DE" i="1" dirty="0">
                <a:solidFill>
                  <a:schemeClr val="accent6">
                    <a:lumMod val="75000"/>
                  </a:schemeClr>
                </a:solidFill>
                <a:latin typeface="Calibri"/>
              </a:rPr>
              <a:t>d</a:t>
            </a:r>
            <a:r>
              <a:rPr lang="de-DE" dirty="0">
                <a:solidFill>
                  <a:schemeClr val="accent6">
                    <a:lumMod val="75000"/>
                  </a:schemeClr>
                </a:solidFill>
                <a:latin typeface="Calibri"/>
              </a:rPr>
              <a:t>) </a:t>
            </a:r>
            <a:r>
              <a:rPr lang="de-DE" dirty="0">
                <a:latin typeface="Calibri"/>
              </a:rPr>
              <a:t>= </a:t>
            </a:r>
            <a:r>
              <a:rPr lang="de-DE" i="1" dirty="0">
                <a:solidFill>
                  <a:srgbClr val="0070C0"/>
                </a:solidFill>
                <a:latin typeface="Calibri"/>
              </a:rPr>
              <a:t>g</a:t>
            </a:r>
            <a:r>
              <a:rPr lang="de-DE" dirty="0">
                <a:solidFill>
                  <a:srgbClr val="0070C0"/>
                </a:solidFill>
                <a:latin typeface="Calibri"/>
              </a:rPr>
              <a:t>(</a:t>
            </a:r>
            <a:r>
              <a:rPr lang="de-DE" i="1" dirty="0">
                <a:solidFill>
                  <a:srgbClr val="0070C0"/>
                </a:solidFill>
                <a:latin typeface="Calibri"/>
              </a:rPr>
              <a:t>d</a:t>
            </a:r>
            <a:r>
              <a:rPr lang="de-DE" dirty="0">
                <a:solidFill>
                  <a:srgbClr val="0070C0"/>
                </a:solidFill>
                <a:latin typeface="Calibri"/>
              </a:rPr>
              <a:t>)</a:t>
            </a:r>
            <a:r>
              <a:rPr lang="de-DE" dirty="0">
                <a:latin typeface="Calibri"/>
              </a:rPr>
              <a:t> + cos(</a:t>
            </a:r>
            <a:r>
              <a:rPr lang="de-DE" i="1" dirty="0">
                <a:latin typeface="Calibri"/>
              </a:rPr>
              <a:t>q</a:t>
            </a:r>
            <a:r>
              <a:rPr lang="de-DE" dirty="0">
                <a:latin typeface="Calibri"/>
              </a:rPr>
              <a:t>, </a:t>
            </a:r>
            <a:r>
              <a:rPr lang="de-DE" i="1" dirty="0">
                <a:latin typeface="Calibri"/>
              </a:rPr>
              <a:t>d</a:t>
            </a:r>
            <a:r>
              <a:rPr lang="de-DE" dirty="0">
                <a:latin typeface="Calibri"/>
              </a:rPr>
              <a:t>)</a:t>
            </a:r>
          </a:p>
          <a:p>
            <a:pPr marL="742950" lvl="1" indent="-285750" defTabSz="449263">
              <a:spcBef>
                <a:spcPts val="700"/>
              </a:spcBef>
              <a:buClr>
                <a:srgbClr val="336699"/>
              </a:buClr>
            </a:pPr>
            <a:r>
              <a:rPr lang="el-GR" dirty="0" smtClean="0">
                <a:latin typeface="Calibri"/>
                <a:cs typeface="+mn-cs"/>
              </a:rPr>
              <a:t>	</a:t>
            </a:r>
            <a:r>
              <a:rPr lang="el-GR" sz="1800" i="1" dirty="0" smtClean="0">
                <a:latin typeface="Calibri"/>
                <a:cs typeface="+mn-cs"/>
              </a:rPr>
              <a:t>Θέλουμε να επιλέξουμε σελίδες που είναι και γενικά σημαντικές </a:t>
            </a:r>
            <a:r>
              <a:rPr lang="en-US" sz="1800" i="1" dirty="0" smtClean="0">
                <a:latin typeface="Calibri"/>
                <a:cs typeface="+mn-cs"/>
              </a:rPr>
              <a:t>(authoritative) </a:t>
            </a:r>
            <a:r>
              <a:rPr lang="el-GR" sz="1800" i="1" dirty="0" smtClean="0">
                <a:latin typeface="Calibri"/>
                <a:cs typeface="+mn-cs"/>
              </a:rPr>
              <a:t>και συναφείς ως προς την ερώτηση (το οποίο μας δίνει το συνημίτονο)</a:t>
            </a:r>
          </a:p>
          <a:p>
            <a:pPr marL="742950" lvl="1" indent="-285750" defTabSz="449263">
              <a:spcBef>
                <a:spcPts val="700"/>
              </a:spcBef>
              <a:buClr>
                <a:srgbClr val="336699"/>
              </a:buClr>
            </a:pPr>
            <a:endParaRPr lang="el-GR" sz="900" i="1" dirty="0" smtClean="0">
              <a:latin typeface="Calibri"/>
              <a:cs typeface="+mn-cs"/>
            </a:endParaRPr>
          </a:p>
          <a:p>
            <a:pPr marL="742950" lvl="1" indent="-285750" defTabSz="449263">
              <a:spcBef>
                <a:spcPts val="700"/>
              </a:spcBef>
              <a:buClr>
                <a:srgbClr val="336699"/>
              </a:buClr>
              <a:buFont typeface="Wingdings" pitchFamily="2" charset="2"/>
              <a:buChar char="§"/>
            </a:pPr>
            <a:r>
              <a:rPr lang="el-GR" dirty="0" smtClean="0">
                <a:latin typeface="Calibri"/>
                <a:cs typeface="+mn-cs"/>
              </a:rPr>
              <a:t>Πως μπορούμε να επιτύχουμε  γρήγορο τερματισμό (</a:t>
            </a:r>
            <a:r>
              <a:rPr lang="en-US" dirty="0" smtClean="0">
                <a:latin typeface="Calibri"/>
                <a:cs typeface="+mn-cs"/>
              </a:rPr>
              <a:t>early termination</a:t>
            </a:r>
            <a:r>
              <a:rPr lang="el-GR" dirty="0" smtClean="0">
                <a:latin typeface="Calibri"/>
                <a:cs typeface="+mn-cs"/>
              </a:rPr>
              <a:t>); Δηλαδή να μην επεξεργαστούμε όλη τη λίστα καταχωρήσεων για να βρούμε τα καλύτερα </a:t>
            </a:r>
            <a:r>
              <a:rPr lang="en-US" i="1" dirty="0" smtClean="0">
                <a:latin typeface="Calibri"/>
                <a:cs typeface="+mn-cs"/>
              </a:rPr>
              <a:t>k</a:t>
            </a:r>
            <a:r>
              <a:rPr lang="en-US" dirty="0" smtClean="0">
                <a:latin typeface="Calibri"/>
                <a:cs typeface="+mn-cs"/>
              </a:rPr>
              <a:t>;</a:t>
            </a:r>
          </a:p>
        </p:txBody>
      </p:sp>
      <p:sp>
        <p:nvSpPr>
          <p:cNvPr id="7"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32</a:t>
            </a:fld>
            <a:endParaRPr lang="en-US" dirty="0"/>
          </a:p>
        </p:txBody>
      </p:sp>
    </p:spTree>
    <p:extLst>
      <p:ext uri="{BB962C8B-B14F-4D97-AF65-F5344CB8AC3E}">
        <p14:creationId xmlns:p14="http://schemas.microsoft.com/office/powerpoint/2010/main" xmlns="" val="28863193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4"/>
          <p:cNvSpPr txBox="1">
            <a:spLocks noChangeArrowheads="1"/>
          </p:cNvSpPr>
          <p:nvPr/>
        </p:nvSpPr>
        <p:spPr bwMode="auto">
          <a:xfrm>
            <a:off x="7620000" y="-33546"/>
            <a:ext cx="80663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6" name="Text Box 2"/>
          <p:cNvSpPr txBox="1">
            <a:spLocks noChangeArrowheads="1"/>
          </p:cNvSpPr>
          <p:nvPr/>
        </p:nvSpPr>
        <p:spPr bwMode="auto">
          <a:xfrm>
            <a:off x="214282" y="12700"/>
            <a:ext cx="8929718" cy="1403350"/>
          </a:xfrm>
          <a:prstGeom prst="rect">
            <a:avLst/>
          </a:prstGeom>
          <a:noFill/>
          <a:ln w="9525">
            <a:noFill/>
            <a:round/>
            <a:headEnd/>
            <a:tailEnd/>
          </a:ln>
        </p:spPr>
        <p:txBody>
          <a:bodyPr anchor="b"/>
          <a:lstStyle/>
          <a:p>
            <a:pPr defTabSz="449263"/>
            <a:r>
              <a:rPr lang="el-GR" sz="3600" dirty="0" smtClean="0">
                <a:solidFill>
                  <a:schemeClr val="accent6">
                    <a:lumMod val="75000"/>
                  </a:schemeClr>
                </a:solidFill>
                <a:latin typeface="Calibri"/>
                <a:cs typeface="+mn-cs"/>
              </a:rPr>
              <a:t>Με βάση την «ποιότητα» του εγγράφου</a:t>
            </a:r>
            <a:r>
              <a:rPr lang="en-US" sz="3600" dirty="0" smtClean="0">
                <a:solidFill>
                  <a:schemeClr val="accent6">
                    <a:lumMod val="75000"/>
                  </a:schemeClr>
                </a:solidFill>
                <a:latin typeface="Calibri"/>
                <a:cs typeface="+mn-cs"/>
              </a:rPr>
              <a:t> (</a:t>
            </a:r>
            <a:r>
              <a:rPr lang="en-US" sz="3600" i="1" dirty="0" smtClean="0">
                <a:solidFill>
                  <a:schemeClr val="accent6">
                    <a:lumMod val="75000"/>
                  </a:schemeClr>
                </a:solidFill>
                <a:latin typeface="Calibri"/>
                <a:cs typeface="+mn-cs"/>
              </a:rPr>
              <a:t>g</a:t>
            </a:r>
            <a:r>
              <a:rPr lang="en-US" sz="3600" dirty="0" smtClean="0">
                <a:solidFill>
                  <a:schemeClr val="accent6">
                    <a:lumMod val="75000"/>
                  </a:schemeClr>
                </a:solidFill>
                <a:latin typeface="Calibri"/>
                <a:cs typeface="+mn-cs"/>
              </a:rPr>
              <a:t>(d))</a:t>
            </a:r>
            <a:endParaRPr lang="de-DE" sz="3600" dirty="0" smtClean="0">
              <a:solidFill>
                <a:schemeClr val="accent6">
                  <a:lumMod val="75000"/>
                </a:schemeClr>
              </a:solidFill>
              <a:latin typeface="Calibri"/>
              <a:cs typeface="+mn-cs"/>
            </a:endParaRPr>
          </a:p>
        </p:txBody>
      </p:sp>
      <p:sp>
        <p:nvSpPr>
          <p:cNvPr id="7" name="Text Box 3"/>
          <p:cNvSpPr txBox="1">
            <a:spLocks noChangeArrowheads="1"/>
          </p:cNvSpPr>
          <p:nvPr/>
        </p:nvSpPr>
        <p:spPr bwMode="auto">
          <a:xfrm>
            <a:off x="304800" y="1524000"/>
            <a:ext cx="8534400" cy="3048000"/>
          </a:xfrm>
          <a:prstGeom prst="rect">
            <a:avLst/>
          </a:prstGeom>
          <a:noFill/>
          <a:ln w="9525">
            <a:noFill/>
            <a:round/>
            <a:headEnd/>
            <a:tailEnd/>
          </a:ln>
        </p:spPr>
        <p:txBody>
          <a:bodyPr/>
          <a:lstStyle/>
          <a:p>
            <a:pPr marL="742950" lvl="1" indent="-285750" defTabSz="449263">
              <a:spcBef>
                <a:spcPts val="700"/>
              </a:spcBef>
              <a:buClr>
                <a:srgbClr val="336699"/>
              </a:buClr>
            </a:pPr>
            <a:r>
              <a:rPr lang="el-GR" dirty="0" smtClean="0">
                <a:latin typeface="Calibri"/>
                <a:cs typeface="+mn-cs"/>
              </a:rPr>
              <a:t>	</a:t>
            </a:r>
            <a:endParaRPr lang="el-GR" sz="1200" dirty="0" smtClean="0">
              <a:latin typeface="Calibri"/>
              <a:cs typeface="+mn-cs"/>
            </a:endParaRPr>
          </a:p>
          <a:p>
            <a:pPr marL="742950" lvl="1" indent="-285750" defTabSz="449263">
              <a:spcBef>
                <a:spcPts val="700"/>
              </a:spcBef>
              <a:buClr>
                <a:srgbClr val="336699"/>
              </a:buClr>
              <a:buFont typeface="Wingdings" pitchFamily="2" charset="2"/>
              <a:buChar char="§"/>
            </a:pPr>
            <a:r>
              <a:rPr lang="el-GR" dirty="0" smtClean="0">
                <a:latin typeface="Calibri"/>
                <a:cs typeface="+mn-cs"/>
              </a:rPr>
              <a:t>Διατάσουμε τις λίστες καταχωρήσεων με βάση την ποιότητα (π.χ., </a:t>
            </a:r>
            <a:r>
              <a:rPr lang="en-US" dirty="0" err="1" smtClean="0">
                <a:latin typeface="Calibri"/>
                <a:cs typeface="+mn-cs"/>
              </a:rPr>
              <a:t>PageRank</a:t>
            </a:r>
            <a:r>
              <a:rPr lang="en-US" dirty="0" smtClean="0">
                <a:latin typeface="Calibri"/>
                <a:cs typeface="+mn-cs"/>
              </a:rPr>
              <a:t>) </a:t>
            </a:r>
            <a:r>
              <a:rPr lang="el-GR" dirty="0" smtClean="0">
                <a:latin typeface="Calibri"/>
                <a:cs typeface="+mn-cs"/>
              </a:rPr>
              <a:t>των εγγράφων: </a:t>
            </a:r>
          </a:p>
          <a:p>
            <a:pPr lvl="1" algn="ctr" defTabSz="449263">
              <a:spcBef>
                <a:spcPts val="700"/>
              </a:spcBef>
              <a:buClr>
                <a:srgbClr val="336699"/>
              </a:buClr>
            </a:pPr>
            <a:r>
              <a:rPr lang="de-DE" i="1" dirty="0" smtClean="0">
                <a:latin typeface="Calibri"/>
                <a:cs typeface="+mn-cs"/>
              </a:rPr>
              <a:t>g</a:t>
            </a:r>
            <a:r>
              <a:rPr lang="de-DE" dirty="0" smtClean="0">
                <a:latin typeface="Calibri"/>
                <a:cs typeface="+mn-cs"/>
              </a:rPr>
              <a:t>(</a:t>
            </a:r>
            <a:r>
              <a:rPr lang="de-DE" i="1" dirty="0" smtClean="0">
                <a:latin typeface="Calibri"/>
                <a:cs typeface="+mn-cs"/>
              </a:rPr>
              <a:t>d</a:t>
            </a:r>
            <a:r>
              <a:rPr lang="de-DE" baseline="-25000" dirty="0" smtClean="0">
                <a:latin typeface="Calibri"/>
                <a:cs typeface="+mn-cs"/>
              </a:rPr>
              <a:t>1</a:t>
            </a:r>
            <a:r>
              <a:rPr lang="de-DE" dirty="0" smtClean="0">
                <a:latin typeface="Calibri"/>
                <a:cs typeface="+mn-cs"/>
              </a:rPr>
              <a:t>) &gt; </a:t>
            </a:r>
            <a:r>
              <a:rPr lang="de-DE" i="1" dirty="0" smtClean="0">
                <a:latin typeface="Calibri"/>
                <a:cs typeface="+mn-cs"/>
              </a:rPr>
              <a:t>g</a:t>
            </a:r>
            <a:r>
              <a:rPr lang="de-DE" dirty="0" smtClean="0">
                <a:latin typeface="Calibri"/>
                <a:cs typeface="+mn-cs"/>
              </a:rPr>
              <a:t>(</a:t>
            </a:r>
            <a:r>
              <a:rPr lang="de-DE" i="1" dirty="0" smtClean="0">
                <a:latin typeface="Calibri"/>
                <a:cs typeface="+mn-cs"/>
              </a:rPr>
              <a:t>d</a:t>
            </a:r>
            <a:r>
              <a:rPr lang="de-DE" baseline="-25000" dirty="0" smtClean="0">
                <a:latin typeface="Calibri"/>
                <a:cs typeface="+mn-cs"/>
              </a:rPr>
              <a:t>2</a:t>
            </a:r>
            <a:r>
              <a:rPr lang="de-DE" dirty="0" smtClean="0">
                <a:latin typeface="Calibri"/>
                <a:cs typeface="+mn-cs"/>
              </a:rPr>
              <a:t>) &gt; </a:t>
            </a:r>
            <a:r>
              <a:rPr lang="de-DE" i="1" dirty="0" smtClean="0">
                <a:latin typeface="Calibri"/>
                <a:cs typeface="+mn-cs"/>
              </a:rPr>
              <a:t>g</a:t>
            </a:r>
            <a:r>
              <a:rPr lang="de-DE" dirty="0" smtClean="0">
                <a:latin typeface="Calibri"/>
                <a:cs typeface="+mn-cs"/>
              </a:rPr>
              <a:t>(</a:t>
            </a:r>
            <a:r>
              <a:rPr lang="de-DE" i="1" dirty="0" smtClean="0">
                <a:latin typeface="Calibri"/>
                <a:cs typeface="+mn-cs"/>
              </a:rPr>
              <a:t>d</a:t>
            </a:r>
            <a:r>
              <a:rPr lang="de-DE" baseline="-25000" dirty="0" smtClean="0">
                <a:latin typeface="Calibri"/>
                <a:cs typeface="+mn-cs"/>
              </a:rPr>
              <a:t>3</a:t>
            </a:r>
            <a:r>
              <a:rPr lang="de-DE" dirty="0" smtClean="0">
                <a:latin typeface="Calibri"/>
                <a:cs typeface="+mn-cs"/>
              </a:rPr>
              <a:t>) &gt; . . .</a:t>
            </a:r>
            <a:endParaRPr lang="el-GR" dirty="0" smtClean="0">
              <a:latin typeface="Calibri"/>
              <a:cs typeface="+mn-cs"/>
            </a:endParaRPr>
          </a:p>
          <a:p>
            <a:pPr lvl="1" algn="ctr" defTabSz="449263">
              <a:spcBef>
                <a:spcPts val="700"/>
              </a:spcBef>
              <a:buClr>
                <a:srgbClr val="336699"/>
              </a:buClr>
            </a:pPr>
            <a:endParaRPr lang="el-GR" dirty="0" smtClean="0">
              <a:latin typeface="Calibri"/>
              <a:cs typeface="+mn-cs"/>
            </a:endParaRPr>
          </a:p>
          <a:p>
            <a:pPr lvl="1" algn="just" defTabSz="449263">
              <a:spcBef>
                <a:spcPts val="700"/>
              </a:spcBef>
              <a:buClr>
                <a:srgbClr val="336699"/>
              </a:buClr>
            </a:pPr>
            <a:r>
              <a:rPr lang="el-GR" dirty="0" smtClean="0">
                <a:latin typeface="Calibri"/>
                <a:cs typeface="+mn-cs"/>
              </a:rPr>
              <a:t>Η διάταξη των εγγράφων είναι ίδια για όλες τις λίστες καταχωρήσεων</a:t>
            </a:r>
            <a:endParaRPr lang="de-DE" dirty="0" smtClean="0">
              <a:latin typeface="Calibri"/>
              <a:cs typeface="+mn-cs"/>
            </a:endParaRPr>
          </a:p>
        </p:txBody>
      </p:sp>
      <p:sp>
        <p:nvSpPr>
          <p:cNvPr id="8" name="TextBox 7"/>
          <p:cNvSpPr txBox="1"/>
          <p:nvPr/>
        </p:nvSpPr>
        <p:spPr>
          <a:xfrm>
            <a:off x="381000" y="5029200"/>
            <a:ext cx="8153400" cy="1200329"/>
          </a:xfrm>
          <a:prstGeom prst="rect">
            <a:avLst/>
          </a:prstGeom>
          <a:noFill/>
        </p:spPr>
        <p:txBody>
          <a:bodyPr wrap="square" rtlCol="0">
            <a:spAutoFit/>
          </a:bodyPr>
          <a:lstStyle/>
          <a:p>
            <a:pPr>
              <a:buFont typeface="Wingdings" pitchFamily="2" charset="2"/>
              <a:buChar char="ü"/>
            </a:pPr>
            <a:r>
              <a:rPr lang="el-GR" dirty="0" smtClean="0">
                <a:solidFill>
                  <a:schemeClr val="accent6">
                    <a:lumMod val="50000"/>
                  </a:schemeClr>
                </a:solidFill>
                <a:latin typeface="+mn-lt"/>
              </a:rPr>
              <a:t>  Τα «καλά» έγγραφα στην αρχή της κάθε λίστας, οπότε αν θέλουμε να βρούμε γρήγορα καλά αποτελέσματα μπορούμε να δούμε μόνο την αρχή της λίστας</a:t>
            </a:r>
            <a:endParaRPr lang="el-GR" dirty="0">
              <a:solidFill>
                <a:schemeClr val="accent6">
                  <a:lumMod val="50000"/>
                </a:schemeClr>
              </a:solidFill>
              <a:latin typeface="+mn-lt"/>
            </a:endParaRPr>
          </a:p>
        </p:txBody>
      </p:sp>
      <p:sp>
        <p:nvSpPr>
          <p:cNvPr id="9"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33</a:t>
            </a:fld>
            <a:endParaRPr lang="en-US" dirty="0"/>
          </a:p>
        </p:txBody>
      </p:sp>
    </p:spTree>
    <p:extLst>
      <p:ext uri="{BB962C8B-B14F-4D97-AF65-F5344CB8AC3E}">
        <p14:creationId xmlns:p14="http://schemas.microsoft.com/office/powerpoint/2010/main" xmlns="" val="20101042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4"/>
          <p:cNvSpPr txBox="1">
            <a:spLocks noChangeArrowheads="1"/>
          </p:cNvSpPr>
          <p:nvPr/>
        </p:nvSpPr>
        <p:spPr bwMode="auto">
          <a:xfrm>
            <a:off x="7620000" y="-33546"/>
            <a:ext cx="80663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6" name="Text Box 2"/>
          <p:cNvSpPr txBox="1">
            <a:spLocks noChangeArrowheads="1"/>
          </p:cNvSpPr>
          <p:nvPr/>
        </p:nvSpPr>
        <p:spPr bwMode="auto">
          <a:xfrm>
            <a:off x="214282" y="12700"/>
            <a:ext cx="8929718" cy="1403350"/>
          </a:xfrm>
          <a:prstGeom prst="rect">
            <a:avLst/>
          </a:prstGeom>
          <a:noFill/>
          <a:ln w="9525">
            <a:noFill/>
            <a:round/>
            <a:headEnd/>
            <a:tailEnd/>
          </a:ln>
        </p:spPr>
        <p:txBody>
          <a:bodyPr anchor="b"/>
          <a:lstStyle/>
          <a:p>
            <a:pPr defTabSz="449263"/>
            <a:r>
              <a:rPr lang="el-GR" sz="3600" dirty="0" smtClean="0">
                <a:solidFill>
                  <a:schemeClr val="accent6">
                    <a:lumMod val="75000"/>
                  </a:schemeClr>
                </a:solidFill>
                <a:latin typeface="Calibri"/>
                <a:cs typeface="+mn-cs"/>
              </a:rPr>
              <a:t>Με βάση την «ποιότητα» του εγγράφου</a:t>
            </a:r>
            <a:r>
              <a:rPr lang="en-US" sz="3600" dirty="0" smtClean="0">
                <a:solidFill>
                  <a:schemeClr val="accent6">
                    <a:lumMod val="75000"/>
                  </a:schemeClr>
                </a:solidFill>
                <a:latin typeface="Calibri"/>
                <a:cs typeface="+mn-cs"/>
              </a:rPr>
              <a:t> (</a:t>
            </a:r>
            <a:r>
              <a:rPr lang="en-US" sz="3600" i="1" dirty="0" smtClean="0">
                <a:solidFill>
                  <a:schemeClr val="accent6">
                    <a:lumMod val="75000"/>
                  </a:schemeClr>
                </a:solidFill>
                <a:latin typeface="Calibri"/>
                <a:cs typeface="+mn-cs"/>
              </a:rPr>
              <a:t>g</a:t>
            </a:r>
            <a:r>
              <a:rPr lang="en-US" sz="3600" dirty="0" smtClean="0">
                <a:solidFill>
                  <a:schemeClr val="accent6">
                    <a:lumMod val="75000"/>
                  </a:schemeClr>
                </a:solidFill>
                <a:latin typeface="Calibri"/>
                <a:cs typeface="+mn-cs"/>
              </a:rPr>
              <a:t>(d))</a:t>
            </a:r>
            <a:endParaRPr lang="de-DE" sz="3600" dirty="0" smtClean="0">
              <a:solidFill>
                <a:schemeClr val="accent6">
                  <a:lumMod val="75000"/>
                </a:schemeClr>
              </a:solidFill>
              <a:latin typeface="Calibri"/>
              <a:cs typeface="+mn-cs"/>
            </a:endParaRPr>
          </a:p>
        </p:txBody>
      </p:sp>
      <p:sp>
        <p:nvSpPr>
          <p:cNvPr id="9" name="Text Box 3"/>
          <p:cNvSpPr txBox="1">
            <a:spLocks noChangeArrowheads="1"/>
          </p:cNvSpPr>
          <p:nvPr/>
        </p:nvSpPr>
        <p:spPr bwMode="auto">
          <a:xfrm>
            <a:off x="152400" y="1524000"/>
            <a:ext cx="8482042" cy="4672026"/>
          </a:xfrm>
          <a:prstGeom prst="rect">
            <a:avLst/>
          </a:prstGeom>
          <a:noFill/>
          <a:ln w="9525">
            <a:noFill/>
            <a:round/>
            <a:headEnd/>
            <a:tailEnd/>
          </a:ln>
        </p:spPr>
        <p:txBody>
          <a:bodyPr/>
          <a:lstStyle/>
          <a:p>
            <a:pPr lvl="1" defTabSz="449263">
              <a:spcBef>
                <a:spcPts val="700"/>
              </a:spcBef>
              <a:buClr>
                <a:srgbClr val="336699"/>
              </a:buClr>
            </a:pPr>
            <a:endParaRPr lang="de-DE" sz="800" dirty="0" smtClean="0">
              <a:solidFill>
                <a:srgbClr val="000000"/>
              </a:solidFill>
              <a:latin typeface="Calibri"/>
              <a:cs typeface="+mn-cs"/>
            </a:endParaRPr>
          </a:p>
          <a:p>
            <a:pPr lvl="1" defTabSz="449263">
              <a:spcBef>
                <a:spcPts val="700"/>
              </a:spcBef>
              <a:buClr>
                <a:srgbClr val="336699"/>
              </a:buClr>
            </a:pPr>
            <a:r>
              <a:rPr lang="el-GR" i="1" dirty="0" smtClean="0">
                <a:solidFill>
                  <a:schemeClr val="accent6">
                    <a:lumMod val="75000"/>
                  </a:schemeClr>
                </a:solidFill>
                <a:latin typeface="Calibri"/>
                <a:cs typeface="+mn-cs"/>
              </a:rPr>
              <a:t>Επεξεργαζόμαστε ένα έγγραφο τη φορά </a:t>
            </a:r>
            <a:r>
              <a:rPr lang="el-GR" dirty="0" smtClean="0">
                <a:solidFill>
                  <a:srgbClr val="000000"/>
                </a:solidFill>
                <a:latin typeface="Calibri"/>
                <a:cs typeface="+mn-cs"/>
              </a:rPr>
              <a:t>– δηλαδή, για κάθε έγγραφο υπολογίζουμε πλήρως το </a:t>
            </a:r>
            <a:r>
              <a:rPr lang="en-US" dirty="0" smtClean="0">
                <a:solidFill>
                  <a:srgbClr val="000000"/>
                </a:solidFill>
                <a:latin typeface="Calibri"/>
                <a:cs typeface="+mn-cs"/>
              </a:rPr>
              <a:t>net-score</a:t>
            </a:r>
            <a:r>
              <a:rPr lang="el-GR" dirty="0" smtClean="0">
                <a:solidFill>
                  <a:srgbClr val="000000"/>
                </a:solidFill>
                <a:latin typeface="Calibri"/>
                <a:cs typeface="+mn-cs"/>
              </a:rPr>
              <a:t> του (για όλους τους όρους του ερωτήματος)</a:t>
            </a:r>
            <a:endParaRPr lang="de-DE" dirty="0" smtClean="0">
              <a:solidFill>
                <a:srgbClr val="000000"/>
              </a:solidFill>
              <a:latin typeface="Calibri"/>
              <a:cs typeface="+mn-cs"/>
            </a:endParaRPr>
          </a:p>
          <a:p>
            <a:pPr marL="742950" lvl="1" indent="-285750" defTabSz="449263">
              <a:spcBef>
                <a:spcPts val="700"/>
              </a:spcBef>
              <a:buClr>
                <a:srgbClr val="336699"/>
              </a:buClr>
              <a:buFont typeface="Wingdings" pitchFamily="2" charset="2"/>
              <a:buChar char="§"/>
            </a:pPr>
            <a:r>
              <a:rPr lang="el-GR" dirty="0" smtClean="0">
                <a:solidFill>
                  <a:srgbClr val="000000"/>
                </a:solidFill>
                <a:latin typeface="Calibri"/>
                <a:cs typeface="+mn-cs"/>
              </a:rPr>
              <a:t>Έστω</a:t>
            </a:r>
            <a:r>
              <a:rPr lang="el-GR" dirty="0">
                <a:solidFill>
                  <a:srgbClr val="000000"/>
                </a:solidFill>
                <a:latin typeface="Calibri"/>
                <a:cs typeface="+mn-cs"/>
              </a:rPr>
              <a:t> </a:t>
            </a:r>
            <a:r>
              <a:rPr lang="en-US" i="1" dirty="0" smtClean="0">
                <a:solidFill>
                  <a:srgbClr val="000000"/>
                </a:solidFill>
                <a:latin typeface="Calibri"/>
                <a:cs typeface="+mn-cs"/>
              </a:rPr>
              <a:t>g</a:t>
            </a:r>
            <a:r>
              <a:rPr lang="en-US" dirty="0" smtClean="0">
                <a:solidFill>
                  <a:srgbClr val="000000"/>
                </a:solidFill>
                <a:latin typeface="Calibri"/>
                <a:cs typeface="+mn-cs"/>
              </a:rPr>
              <a:t> → [0, 1]</a:t>
            </a:r>
            <a:r>
              <a:rPr lang="el-GR" dirty="0" smtClean="0">
                <a:solidFill>
                  <a:srgbClr val="000000"/>
                </a:solidFill>
                <a:latin typeface="Calibri"/>
                <a:cs typeface="+mn-cs"/>
              </a:rPr>
              <a:t>, </a:t>
            </a:r>
            <a:endParaRPr lang="el-GR" dirty="0">
              <a:solidFill>
                <a:srgbClr val="000000"/>
              </a:solidFill>
              <a:latin typeface="Calibri"/>
              <a:cs typeface="+mn-cs"/>
            </a:endParaRPr>
          </a:p>
          <a:p>
            <a:pPr lvl="2" defTabSz="449263">
              <a:spcBef>
                <a:spcPts val="700"/>
              </a:spcBef>
              <a:buClr>
                <a:srgbClr val="336699"/>
              </a:buClr>
            </a:pPr>
            <a:r>
              <a:rPr lang="el-GR" dirty="0" smtClean="0">
                <a:solidFill>
                  <a:srgbClr val="000000"/>
                </a:solidFill>
                <a:latin typeface="Calibri"/>
                <a:cs typeface="+mn-cs"/>
              </a:rPr>
              <a:t>το τελευταίο</a:t>
            </a:r>
            <a:r>
              <a:rPr lang="en-US" dirty="0" smtClean="0">
                <a:solidFill>
                  <a:srgbClr val="000000"/>
                </a:solidFill>
                <a:latin typeface="Calibri"/>
                <a:cs typeface="+mn-cs"/>
              </a:rPr>
              <a:t> </a:t>
            </a:r>
            <a:r>
              <a:rPr lang="en-US" i="1" dirty="0" smtClean="0">
                <a:solidFill>
                  <a:srgbClr val="000000"/>
                </a:solidFill>
                <a:latin typeface="Calibri"/>
                <a:cs typeface="+mn-cs"/>
              </a:rPr>
              <a:t>k</a:t>
            </a:r>
            <a:r>
              <a:rPr lang="en-US" dirty="0" smtClean="0">
                <a:solidFill>
                  <a:srgbClr val="000000"/>
                </a:solidFill>
                <a:latin typeface="Calibri"/>
                <a:cs typeface="+mn-cs"/>
              </a:rPr>
              <a:t>-</a:t>
            </a:r>
            <a:r>
              <a:rPr lang="el-GR" dirty="0" smtClean="0">
                <a:solidFill>
                  <a:srgbClr val="000000"/>
                </a:solidFill>
                <a:latin typeface="Calibri"/>
                <a:cs typeface="+mn-cs"/>
              </a:rPr>
              <a:t>κορυφαίο έγγραφο έχει βαθμό </a:t>
            </a:r>
            <a:r>
              <a:rPr lang="el-GR" b="1" dirty="0" smtClean="0">
                <a:solidFill>
                  <a:srgbClr val="000000"/>
                </a:solidFill>
                <a:latin typeface="Calibri"/>
                <a:cs typeface="+mn-cs"/>
              </a:rPr>
              <a:t>1.2</a:t>
            </a:r>
          </a:p>
          <a:p>
            <a:pPr lvl="2" defTabSz="449263">
              <a:spcBef>
                <a:spcPts val="700"/>
              </a:spcBef>
              <a:buClr>
                <a:srgbClr val="336699"/>
              </a:buClr>
            </a:pPr>
            <a:r>
              <a:rPr lang="el-GR" dirty="0">
                <a:solidFill>
                  <a:srgbClr val="000000"/>
                </a:solidFill>
                <a:latin typeface="Calibri"/>
                <a:cs typeface="+mn-cs"/>
              </a:rPr>
              <a:t>κ</a:t>
            </a:r>
            <a:r>
              <a:rPr lang="el-GR" dirty="0" smtClean="0">
                <a:solidFill>
                  <a:srgbClr val="000000"/>
                </a:solidFill>
                <a:latin typeface="Calibri"/>
                <a:cs typeface="+mn-cs"/>
              </a:rPr>
              <a:t>αι για το έγγραφο</a:t>
            </a:r>
            <a:r>
              <a:rPr lang="en-US" dirty="0" smtClean="0">
                <a:solidFill>
                  <a:srgbClr val="000000"/>
                </a:solidFill>
                <a:latin typeface="Calibri"/>
                <a:cs typeface="+mn-cs"/>
              </a:rPr>
              <a:t> </a:t>
            </a:r>
            <a:r>
              <a:rPr lang="en-US" i="1" dirty="0">
                <a:solidFill>
                  <a:srgbClr val="000000"/>
                </a:solidFill>
                <a:latin typeface="Calibri"/>
              </a:rPr>
              <a:t>d</a:t>
            </a:r>
            <a:r>
              <a:rPr lang="el-GR" dirty="0" smtClean="0">
                <a:solidFill>
                  <a:srgbClr val="000000"/>
                </a:solidFill>
                <a:latin typeface="Calibri"/>
                <a:cs typeface="+mn-cs"/>
              </a:rPr>
              <a:t> </a:t>
            </a:r>
            <a:r>
              <a:rPr lang="en-US" dirty="0" smtClean="0">
                <a:solidFill>
                  <a:srgbClr val="000000"/>
                </a:solidFill>
                <a:latin typeface="Calibri"/>
                <a:cs typeface="+mn-cs"/>
              </a:rPr>
              <a:t> </a:t>
            </a:r>
            <a:r>
              <a:rPr lang="el-GR" dirty="0" smtClean="0">
                <a:solidFill>
                  <a:srgbClr val="000000"/>
                </a:solidFill>
                <a:latin typeface="Calibri"/>
                <a:cs typeface="+mn-cs"/>
              </a:rPr>
              <a:t>που επεξεργαζόμαστε </a:t>
            </a:r>
            <a:r>
              <a:rPr lang="en-US" i="1" dirty="0" smtClean="0">
                <a:solidFill>
                  <a:srgbClr val="000000"/>
                </a:solidFill>
                <a:latin typeface="Calibri"/>
                <a:cs typeface="+mn-cs"/>
              </a:rPr>
              <a:t>g(d) &lt; 0.1</a:t>
            </a:r>
            <a:r>
              <a:rPr lang="el-GR" dirty="0" smtClean="0">
                <a:solidFill>
                  <a:srgbClr val="000000"/>
                </a:solidFill>
                <a:latin typeface="Calibri"/>
                <a:cs typeface="+mn-cs"/>
              </a:rPr>
              <a:t>, άρα και για όλα τα υπόλοιπα </a:t>
            </a:r>
            <a:r>
              <a:rPr lang="en-US" dirty="0" smtClean="0">
                <a:solidFill>
                  <a:srgbClr val="000000"/>
                </a:solidFill>
                <a:latin typeface="Calibri"/>
                <a:cs typeface="+mn-cs"/>
              </a:rPr>
              <a:t> </a:t>
            </a:r>
            <a:r>
              <a:rPr lang="el-GR" dirty="0" smtClean="0">
                <a:solidFill>
                  <a:srgbClr val="000000"/>
                </a:solidFill>
                <a:latin typeface="Calibri"/>
                <a:cs typeface="+mn-cs"/>
              </a:rPr>
              <a:t>συνολικός βαθμός </a:t>
            </a:r>
            <a:r>
              <a:rPr lang="en-US" dirty="0" smtClean="0">
                <a:solidFill>
                  <a:srgbClr val="000000"/>
                </a:solidFill>
                <a:latin typeface="Calibri"/>
                <a:cs typeface="+mn-cs"/>
              </a:rPr>
              <a:t>&lt; 1.1 </a:t>
            </a:r>
            <a:r>
              <a:rPr lang="el-GR" sz="2000" dirty="0" smtClean="0">
                <a:solidFill>
                  <a:schemeClr val="tx2">
                    <a:lumMod val="60000"/>
                    <a:lumOff val="40000"/>
                  </a:schemeClr>
                </a:solidFill>
                <a:latin typeface="Calibri"/>
                <a:cs typeface="+mn-cs"/>
              </a:rPr>
              <a:t>(στην καλύτερη περίπτωση έχουν </a:t>
            </a:r>
            <a:r>
              <a:rPr lang="en-US" sz="2000" dirty="0" err="1" smtClean="0">
                <a:solidFill>
                  <a:schemeClr val="tx2">
                    <a:lumMod val="60000"/>
                    <a:lumOff val="40000"/>
                  </a:schemeClr>
                </a:solidFill>
                <a:latin typeface="Calibri"/>
                <a:cs typeface="+mn-cs"/>
              </a:rPr>
              <a:t>cos</a:t>
            </a:r>
            <a:r>
              <a:rPr lang="el-GR" sz="2000" dirty="0" smtClean="0">
                <a:solidFill>
                  <a:schemeClr val="tx2">
                    <a:lumMod val="60000"/>
                    <a:lumOff val="40000"/>
                  </a:schemeClr>
                </a:solidFill>
                <a:latin typeface="Calibri"/>
                <a:cs typeface="+mn-cs"/>
              </a:rPr>
              <a:t> ίσο με</a:t>
            </a:r>
            <a:r>
              <a:rPr lang="en-US" sz="2000" dirty="0" smtClean="0">
                <a:solidFill>
                  <a:schemeClr val="tx2">
                    <a:lumMod val="60000"/>
                    <a:lumOff val="40000"/>
                  </a:schemeClr>
                </a:solidFill>
                <a:latin typeface="Calibri"/>
                <a:cs typeface="+mn-cs"/>
              </a:rPr>
              <a:t> 1 </a:t>
            </a:r>
            <a:r>
              <a:rPr lang="el-GR" sz="2000" dirty="0" smtClean="0">
                <a:solidFill>
                  <a:schemeClr val="tx2">
                    <a:lumMod val="60000"/>
                    <a:lumOff val="40000"/>
                  </a:schemeClr>
                </a:solidFill>
                <a:latin typeface="Calibri"/>
                <a:cs typeface="+mn-cs"/>
              </a:rPr>
              <a:t>που δεν αρκεί όμως</a:t>
            </a:r>
            <a:r>
              <a:rPr lang="en-US" sz="2000" dirty="0" smtClean="0">
                <a:solidFill>
                  <a:schemeClr val="tx2">
                    <a:lumMod val="60000"/>
                    <a:lumOff val="40000"/>
                  </a:schemeClr>
                </a:solidFill>
                <a:latin typeface="Calibri"/>
                <a:cs typeface="+mn-cs"/>
              </a:rPr>
              <a:t> </a:t>
            </a:r>
            <a:r>
              <a:rPr lang="el-GR" sz="2000" dirty="0" smtClean="0">
                <a:solidFill>
                  <a:schemeClr val="tx2">
                    <a:lumMod val="60000"/>
                    <a:lumOff val="40000"/>
                  </a:schemeClr>
                </a:solidFill>
                <a:latin typeface="Calibri"/>
                <a:cs typeface="+mn-cs"/>
              </a:rPr>
              <a:t>για να «ξεπεράσει» το </a:t>
            </a:r>
            <a:r>
              <a:rPr lang="en-US" sz="2000" i="1" dirty="0" smtClean="0">
                <a:solidFill>
                  <a:schemeClr val="tx2">
                    <a:lumMod val="60000"/>
                    <a:lumOff val="40000"/>
                  </a:schemeClr>
                </a:solidFill>
                <a:latin typeface="Calibri"/>
                <a:cs typeface="+mn-cs"/>
              </a:rPr>
              <a:t>k</a:t>
            </a:r>
            <a:r>
              <a:rPr lang="en-US" sz="2000" dirty="0" smtClean="0">
                <a:solidFill>
                  <a:schemeClr val="tx2">
                    <a:lumMod val="60000"/>
                    <a:lumOff val="40000"/>
                  </a:schemeClr>
                </a:solidFill>
                <a:latin typeface="Calibri"/>
                <a:cs typeface="+mn-cs"/>
              </a:rPr>
              <a:t>-</a:t>
            </a:r>
            <a:r>
              <a:rPr lang="el-GR" sz="2000" dirty="0" smtClean="0">
                <a:solidFill>
                  <a:schemeClr val="tx2">
                    <a:lumMod val="60000"/>
                    <a:lumOff val="40000"/>
                  </a:schemeClr>
                </a:solidFill>
                <a:latin typeface="Calibri"/>
                <a:cs typeface="+mn-cs"/>
              </a:rPr>
              <a:t>οστό καλύτερο)</a:t>
            </a:r>
            <a:r>
              <a:rPr lang="en-US" sz="2000" dirty="0" smtClean="0">
                <a:solidFill>
                  <a:schemeClr val="tx2">
                    <a:lumMod val="60000"/>
                    <a:lumOff val="40000"/>
                  </a:schemeClr>
                </a:solidFill>
                <a:latin typeface="Calibri"/>
                <a:cs typeface="+mn-cs"/>
              </a:rPr>
              <a:t>.</a:t>
            </a:r>
          </a:p>
          <a:p>
            <a:pPr lvl="1" defTabSz="449263">
              <a:spcBef>
                <a:spcPts val="700"/>
              </a:spcBef>
              <a:buClr>
                <a:srgbClr val="336699"/>
              </a:buClr>
            </a:pPr>
            <a:r>
              <a:rPr lang="el-GR" dirty="0">
                <a:solidFill>
                  <a:srgbClr val="000000"/>
                </a:solidFill>
                <a:latin typeface="Calibri"/>
                <a:cs typeface="+mn-cs"/>
              </a:rPr>
              <a:t>	</a:t>
            </a:r>
            <a:r>
              <a:rPr lang="el-GR" dirty="0" smtClean="0">
                <a:solidFill>
                  <a:srgbClr val="000000"/>
                </a:solidFill>
                <a:latin typeface="Calibri"/>
                <a:cs typeface="+mn-cs"/>
              </a:rPr>
              <a:t>=&gt; δε χρειάζεται να επεξεργαστούμε το υπόλοιπο των </a:t>
            </a:r>
            <a:r>
              <a:rPr lang="en-US" dirty="0" smtClean="0">
                <a:solidFill>
                  <a:srgbClr val="000000"/>
                </a:solidFill>
                <a:latin typeface="Calibri"/>
                <a:cs typeface="+mn-cs"/>
              </a:rPr>
              <a:t>	</a:t>
            </a:r>
            <a:r>
              <a:rPr lang="el-GR" dirty="0" smtClean="0">
                <a:solidFill>
                  <a:srgbClr val="000000"/>
                </a:solidFill>
                <a:latin typeface="Calibri"/>
                <a:cs typeface="+mn-cs"/>
              </a:rPr>
              <a:t>λιστών</a:t>
            </a:r>
            <a:r>
              <a:rPr lang="en-US" dirty="0" smtClean="0">
                <a:solidFill>
                  <a:srgbClr val="000000"/>
                </a:solidFill>
                <a:latin typeface="Calibri"/>
                <a:cs typeface="+mn-cs"/>
              </a:rPr>
              <a:t> </a:t>
            </a:r>
          </a:p>
        </p:txBody>
      </p:sp>
      <p:sp>
        <p:nvSpPr>
          <p:cNvPr id="5"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34</a:t>
            </a:fld>
            <a:endParaRPr lang="en-US" dirty="0"/>
          </a:p>
        </p:txBody>
      </p:sp>
    </p:spTree>
    <p:extLst>
      <p:ext uri="{BB962C8B-B14F-4D97-AF65-F5344CB8AC3E}">
        <p14:creationId xmlns:p14="http://schemas.microsoft.com/office/powerpoint/2010/main" xmlns="" val="31493682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4"/>
          <p:cNvSpPr txBox="1">
            <a:spLocks noChangeArrowheads="1"/>
          </p:cNvSpPr>
          <p:nvPr/>
        </p:nvSpPr>
        <p:spPr bwMode="auto">
          <a:xfrm>
            <a:off x="7620000" y="-33546"/>
            <a:ext cx="80663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6" name="Text Box 2"/>
          <p:cNvSpPr txBox="1">
            <a:spLocks noChangeArrowheads="1"/>
          </p:cNvSpPr>
          <p:nvPr/>
        </p:nvSpPr>
        <p:spPr bwMode="auto">
          <a:xfrm>
            <a:off x="214282" y="12700"/>
            <a:ext cx="8929718" cy="1403350"/>
          </a:xfrm>
          <a:prstGeom prst="rect">
            <a:avLst/>
          </a:prstGeom>
          <a:noFill/>
          <a:ln w="9525">
            <a:noFill/>
            <a:round/>
            <a:headEnd/>
            <a:tailEnd/>
          </a:ln>
        </p:spPr>
        <p:txBody>
          <a:bodyPr anchor="b"/>
          <a:lstStyle/>
          <a:p>
            <a:pPr defTabSz="449263"/>
            <a:r>
              <a:rPr lang="el-GR" sz="3600" dirty="0" smtClean="0">
                <a:solidFill>
                  <a:schemeClr val="accent6">
                    <a:lumMod val="75000"/>
                  </a:schemeClr>
                </a:solidFill>
                <a:latin typeface="Calibri"/>
                <a:cs typeface="+mn-cs"/>
              </a:rPr>
              <a:t>Διάταξη καταχωρήσεων του </a:t>
            </a:r>
            <a:r>
              <a:rPr lang="en-US" sz="3600" i="1" dirty="0" smtClean="0">
                <a:solidFill>
                  <a:schemeClr val="accent6">
                    <a:lumMod val="75000"/>
                  </a:schemeClr>
                </a:solidFill>
                <a:latin typeface="Calibri"/>
                <a:cs typeface="+mn-cs"/>
              </a:rPr>
              <a:t>t</a:t>
            </a:r>
            <a:r>
              <a:rPr lang="en-US" sz="3600" dirty="0" smtClean="0">
                <a:solidFill>
                  <a:schemeClr val="accent6">
                    <a:lumMod val="75000"/>
                  </a:schemeClr>
                </a:solidFill>
                <a:latin typeface="Calibri"/>
                <a:cs typeface="+mn-cs"/>
              </a:rPr>
              <a:t> </a:t>
            </a:r>
            <a:r>
              <a:rPr lang="el-GR" sz="3600" dirty="0" smtClean="0">
                <a:solidFill>
                  <a:schemeClr val="accent6">
                    <a:lumMod val="75000"/>
                  </a:schemeClr>
                </a:solidFill>
                <a:latin typeface="Calibri"/>
                <a:cs typeface="+mn-cs"/>
              </a:rPr>
              <a:t>με βάση το </a:t>
            </a:r>
            <a:r>
              <a:rPr lang="en-US" sz="3600" i="1" dirty="0" err="1" smtClean="0">
                <a:solidFill>
                  <a:schemeClr val="accent6">
                    <a:lumMod val="75000"/>
                  </a:schemeClr>
                </a:solidFill>
                <a:latin typeface="Calibri"/>
                <a:cs typeface="+mn-cs"/>
              </a:rPr>
              <a:t>tf</a:t>
            </a:r>
            <a:r>
              <a:rPr lang="en-US" sz="3600" i="1" baseline="-25000" dirty="0" err="1" smtClean="0">
                <a:solidFill>
                  <a:schemeClr val="accent6">
                    <a:lumMod val="75000"/>
                  </a:schemeClr>
                </a:solidFill>
                <a:latin typeface="Calibri"/>
                <a:cs typeface="+mn-cs"/>
              </a:rPr>
              <a:t>t,d</a:t>
            </a:r>
            <a:endParaRPr lang="de-DE" sz="3600" i="1" baseline="-25000" dirty="0" smtClean="0">
              <a:solidFill>
                <a:schemeClr val="accent6">
                  <a:lumMod val="75000"/>
                </a:schemeClr>
              </a:solidFill>
              <a:latin typeface="Calibri"/>
              <a:cs typeface="+mn-cs"/>
            </a:endParaRPr>
          </a:p>
        </p:txBody>
      </p:sp>
      <p:sp>
        <p:nvSpPr>
          <p:cNvPr id="5" name="Text Box 3"/>
          <p:cNvSpPr txBox="1">
            <a:spLocks noChangeArrowheads="1"/>
          </p:cNvSpPr>
          <p:nvPr/>
        </p:nvSpPr>
        <p:spPr bwMode="auto">
          <a:xfrm>
            <a:off x="152400" y="1676400"/>
            <a:ext cx="8786842" cy="3690950"/>
          </a:xfrm>
          <a:prstGeom prst="rect">
            <a:avLst/>
          </a:prstGeom>
          <a:noFill/>
          <a:ln w="9525">
            <a:noFill/>
            <a:round/>
            <a:headEnd/>
            <a:tailEnd/>
          </a:ln>
        </p:spPr>
        <p:txBody>
          <a:bodyPr/>
          <a:lstStyle/>
          <a:p>
            <a:pPr marL="742950" lvl="1" indent="-285750" defTabSz="449263">
              <a:buClr>
                <a:srgbClr val="336699"/>
              </a:buClr>
            </a:pPr>
            <a:r>
              <a:rPr lang="el-GR" dirty="0" smtClean="0">
                <a:solidFill>
                  <a:srgbClr val="000000"/>
                </a:solidFill>
                <a:latin typeface="Calibri"/>
                <a:cs typeface="+mn-cs"/>
              </a:rPr>
              <a:t>Ιδέα: δεν επεξεργαζόμαστε τις καταχωρήσεις που θα συνεισφέρουν λίγο στον τελικό βαθμό</a:t>
            </a:r>
          </a:p>
          <a:p>
            <a:pPr marL="742950" lvl="1" indent="-285750" defTabSz="449263">
              <a:buClr>
                <a:srgbClr val="336699"/>
              </a:buClr>
            </a:pPr>
            <a:endParaRPr lang="en-US" dirty="0" smtClean="0">
              <a:solidFill>
                <a:srgbClr val="000000"/>
              </a:solidFill>
              <a:latin typeface="Calibri"/>
              <a:cs typeface="+mn-cs"/>
            </a:endParaRPr>
          </a:p>
          <a:p>
            <a:pPr marL="742950" lvl="1" indent="-285750" defTabSz="449263">
              <a:buClr>
                <a:srgbClr val="336699"/>
              </a:buClr>
            </a:pPr>
            <a:r>
              <a:rPr lang="el-GR" sz="2800" i="1" dirty="0" smtClean="0">
                <a:solidFill>
                  <a:schemeClr val="accent2">
                    <a:lumMod val="75000"/>
                  </a:schemeClr>
                </a:solidFill>
                <a:latin typeface="Calibri"/>
                <a:cs typeface="+mn-cs"/>
              </a:rPr>
              <a:t>Διάταξη των εγγράφων με βάση το βάρος (</a:t>
            </a:r>
            <a:r>
              <a:rPr lang="en-US" sz="2800" i="1" dirty="0" smtClean="0">
                <a:solidFill>
                  <a:schemeClr val="accent2">
                    <a:lumMod val="75000"/>
                  </a:schemeClr>
                </a:solidFill>
                <a:latin typeface="Calibri"/>
                <a:cs typeface="+mn-cs"/>
              </a:rPr>
              <a:t>weight</a:t>
            </a:r>
            <a:r>
              <a:rPr lang="el-GR" sz="2800" i="1" dirty="0" smtClean="0">
                <a:solidFill>
                  <a:schemeClr val="accent2">
                    <a:lumMod val="75000"/>
                  </a:schemeClr>
                </a:solidFill>
                <a:latin typeface="Calibri"/>
                <a:cs typeface="+mn-cs"/>
              </a:rPr>
              <a:t>)</a:t>
            </a:r>
            <a:r>
              <a:rPr lang="en-US" sz="2800" i="1" dirty="0" smtClean="0">
                <a:solidFill>
                  <a:schemeClr val="accent2">
                    <a:lumMod val="75000"/>
                  </a:schemeClr>
                </a:solidFill>
                <a:latin typeface="Calibri"/>
                <a:cs typeface="+mn-cs"/>
              </a:rPr>
              <a:t> </a:t>
            </a:r>
            <a:r>
              <a:rPr lang="en-US" altLang="zh-CN" sz="2800" i="1" dirty="0" err="1" smtClean="0">
                <a:solidFill>
                  <a:srgbClr val="C00000"/>
                </a:solidFill>
                <a:latin typeface="Calibri"/>
                <a:ea typeface="宋体" pitchFamily="2" charset="-122"/>
              </a:rPr>
              <a:t>w</a:t>
            </a:r>
            <a:r>
              <a:rPr lang="en-US" altLang="zh-CN" sz="2800" i="1" baseline="-25000" dirty="0" err="1" smtClean="0">
                <a:solidFill>
                  <a:srgbClr val="C00000"/>
                </a:solidFill>
                <a:latin typeface="Calibri"/>
                <a:ea typeface="宋体" pitchFamily="2" charset="-122"/>
              </a:rPr>
              <a:t>t,d</a:t>
            </a:r>
            <a:r>
              <a:rPr lang="en-US" altLang="zh-CN" sz="2800" i="1" baseline="-25000" dirty="0" smtClean="0">
                <a:solidFill>
                  <a:srgbClr val="C00000"/>
                </a:solidFill>
                <a:latin typeface="Calibri"/>
                <a:ea typeface="宋体" pitchFamily="2" charset="-122"/>
              </a:rPr>
              <a:t> </a:t>
            </a:r>
            <a:endParaRPr lang="el-GR" altLang="zh-CN" sz="2800" i="1" baseline="-25000" dirty="0" smtClean="0">
              <a:solidFill>
                <a:srgbClr val="C00000"/>
              </a:solidFill>
              <a:latin typeface="Calibri"/>
              <a:ea typeface="宋体" pitchFamily="2" charset="-122"/>
            </a:endParaRPr>
          </a:p>
          <a:p>
            <a:pPr marL="742950" lvl="1" indent="-285750" defTabSz="449263">
              <a:buClr>
                <a:srgbClr val="336699"/>
              </a:buClr>
            </a:pPr>
            <a:endParaRPr lang="el-GR" sz="2800" i="1" baseline="-25000" dirty="0" smtClean="0">
              <a:solidFill>
                <a:srgbClr val="C00000"/>
              </a:solidFill>
              <a:latin typeface="Calibri"/>
              <a:ea typeface="宋体" pitchFamily="2" charset="-122"/>
              <a:cs typeface="+mn-cs"/>
            </a:endParaRPr>
          </a:p>
          <a:p>
            <a:pPr marL="742950" lvl="1" indent="-285750" defTabSz="449263">
              <a:buClr>
                <a:srgbClr val="A40508"/>
              </a:buClr>
              <a:buFont typeface="Wingdings" pitchFamily="2" charset="2"/>
              <a:buChar char="ü"/>
            </a:pPr>
            <a:r>
              <a:rPr lang="el-GR" i="1" dirty="0" smtClean="0">
                <a:solidFill>
                  <a:srgbClr val="C00000"/>
                </a:solidFill>
                <a:latin typeface="Calibri"/>
                <a:ea typeface="宋体" pitchFamily="2" charset="-122"/>
                <a:cs typeface="+mn-cs"/>
              </a:rPr>
              <a:t>Όχι κοινή διάταξη των εγγράφων σε όλες τις λίστες</a:t>
            </a:r>
            <a:r>
              <a:rPr lang="en-US" i="1" dirty="0" smtClean="0">
                <a:solidFill>
                  <a:srgbClr val="C00000"/>
                </a:solidFill>
                <a:latin typeface="Calibri"/>
                <a:ea typeface="宋体" pitchFamily="2" charset="-122"/>
                <a:cs typeface="+mn-cs"/>
              </a:rPr>
              <a:t> </a:t>
            </a:r>
            <a:r>
              <a:rPr lang="el-GR" i="1" dirty="0" smtClean="0">
                <a:solidFill>
                  <a:srgbClr val="C00000"/>
                </a:solidFill>
                <a:latin typeface="Calibri"/>
                <a:ea typeface="宋体" pitchFamily="2" charset="-122"/>
                <a:cs typeface="+mn-cs"/>
              </a:rPr>
              <a:t> </a:t>
            </a:r>
          </a:p>
          <a:p>
            <a:pPr marL="742950" lvl="1" indent="-285750" defTabSz="449263">
              <a:buClr>
                <a:srgbClr val="336699"/>
              </a:buClr>
            </a:pPr>
            <a:endParaRPr lang="en-US" sz="1600" i="1" dirty="0" smtClean="0">
              <a:solidFill>
                <a:schemeClr val="accent2">
                  <a:lumMod val="75000"/>
                </a:schemeClr>
              </a:solidFill>
              <a:latin typeface="Calibri"/>
              <a:cs typeface="+mn-cs"/>
            </a:endParaRPr>
          </a:p>
          <a:p>
            <a:pPr marL="742950" lvl="1" indent="-285750" defTabSz="449263">
              <a:buClr>
                <a:srgbClr val="336699"/>
              </a:buClr>
              <a:buFont typeface="Wingdings" pitchFamily="2" charset="2"/>
              <a:buChar char="§"/>
            </a:pPr>
            <a:r>
              <a:rPr lang="el-GR" dirty="0" smtClean="0">
                <a:solidFill>
                  <a:srgbClr val="000000"/>
                </a:solidFill>
                <a:latin typeface="Calibri"/>
                <a:cs typeface="+mn-cs"/>
              </a:rPr>
              <a:t>Η απλούστερη περίπτωση, </a:t>
            </a:r>
            <a:r>
              <a:rPr lang="en-US" dirty="0" smtClean="0">
                <a:solidFill>
                  <a:srgbClr val="000000"/>
                </a:solidFill>
                <a:latin typeface="Calibri"/>
                <a:cs typeface="+mn-cs"/>
              </a:rPr>
              <a:t>normalized </a:t>
            </a:r>
            <a:r>
              <a:rPr lang="en-US" dirty="0" err="1" smtClean="0">
                <a:solidFill>
                  <a:srgbClr val="000000"/>
                </a:solidFill>
                <a:latin typeface="Calibri"/>
                <a:cs typeface="+mn-cs"/>
              </a:rPr>
              <a:t>tf-idf</a:t>
            </a:r>
            <a:r>
              <a:rPr lang="en-US" dirty="0" smtClean="0">
                <a:solidFill>
                  <a:srgbClr val="000000"/>
                </a:solidFill>
                <a:latin typeface="Calibri"/>
                <a:cs typeface="+mn-cs"/>
              </a:rPr>
              <a:t> weight</a:t>
            </a:r>
            <a:endParaRPr lang="de-DE" dirty="0" smtClean="0">
              <a:solidFill>
                <a:srgbClr val="000000"/>
              </a:solidFill>
              <a:latin typeface="Calibri"/>
              <a:cs typeface="+mn-cs"/>
            </a:endParaRPr>
          </a:p>
          <a:p>
            <a:pPr marL="742950" lvl="1" indent="-285750" defTabSz="449263">
              <a:buClr>
                <a:srgbClr val="336699"/>
              </a:buClr>
              <a:buFont typeface="Wingdings" pitchFamily="2" charset="2"/>
              <a:buChar char="§"/>
            </a:pPr>
            <a:r>
              <a:rPr lang="el-GR" dirty="0" smtClean="0">
                <a:solidFill>
                  <a:srgbClr val="000000"/>
                </a:solidFill>
                <a:latin typeface="Calibri"/>
                <a:cs typeface="+mn-cs"/>
              </a:rPr>
              <a:t>Τα κορυφαία </a:t>
            </a:r>
            <a:r>
              <a:rPr lang="en-US" dirty="0" smtClean="0">
                <a:solidFill>
                  <a:srgbClr val="000000"/>
                </a:solidFill>
                <a:latin typeface="Calibri"/>
                <a:cs typeface="+mn-cs"/>
              </a:rPr>
              <a:t>k </a:t>
            </a:r>
            <a:r>
              <a:rPr lang="el-GR" dirty="0" smtClean="0">
                <a:solidFill>
                  <a:srgbClr val="000000"/>
                </a:solidFill>
                <a:latin typeface="Calibri"/>
                <a:cs typeface="+mn-cs"/>
              </a:rPr>
              <a:t>έγγραφα είναι πιθανόν να βρίσκονται </a:t>
            </a:r>
            <a:r>
              <a:rPr lang="el-GR" i="1" dirty="0" smtClean="0">
                <a:solidFill>
                  <a:schemeClr val="accent6">
                    <a:lumMod val="75000"/>
                  </a:schemeClr>
                </a:solidFill>
                <a:latin typeface="Calibri"/>
                <a:cs typeface="+mn-cs"/>
              </a:rPr>
              <a:t>στην αρχή</a:t>
            </a:r>
            <a:r>
              <a:rPr lang="el-GR" dirty="0" smtClean="0">
                <a:solidFill>
                  <a:srgbClr val="000000"/>
                </a:solidFill>
                <a:latin typeface="Calibri"/>
                <a:cs typeface="+mn-cs"/>
              </a:rPr>
              <a:t> αυτών των ταξινομημένων λιστών</a:t>
            </a:r>
            <a:r>
              <a:rPr lang="de-DE" dirty="0" smtClean="0">
                <a:solidFill>
                  <a:srgbClr val="000000"/>
                </a:solidFill>
                <a:latin typeface="Calibri"/>
                <a:cs typeface="+mn-cs"/>
              </a:rPr>
              <a:t>.</a:t>
            </a:r>
          </a:p>
          <a:p>
            <a:pPr marL="742950" lvl="1" indent="-285750" defTabSz="449263">
              <a:buClr>
                <a:srgbClr val="336699"/>
              </a:buClr>
              <a:buFont typeface="Wingdings" pitchFamily="2" charset="2"/>
              <a:buChar char="§"/>
            </a:pPr>
            <a:endParaRPr lang="de-DE" dirty="0" smtClean="0">
              <a:solidFill>
                <a:srgbClr val="000000"/>
              </a:solidFill>
              <a:latin typeface="Calibri"/>
              <a:cs typeface="+mn-cs"/>
            </a:endParaRPr>
          </a:p>
          <a:p>
            <a:pPr lvl="1" defTabSz="449263">
              <a:buClr>
                <a:srgbClr val="336699"/>
              </a:buClr>
            </a:pPr>
            <a:r>
              <a:rPr lang="en-US" dirty="0" smtClean="0">
                <a:solidFill>
                  <a:srgbClr val="000000"/>
                </a:solidFill>
                <a:latin typeface="Calibri"/>
                <a:cs typeface="+mn-cs"/>
              </a:rPr>
              <a:t>→ </a:t>
            </a:r>
            <a:r>
              <a:rPr lang="el-GR" dirty="0" smtClean="0">
                <a:solidFill>
                  <a:srgbClr val="000000"/>
                </a:solidFill>
                <a:latin typeface="Calibri"/>
                <a:cs typeface="+mn-cs"/>
              </a:rPr>
              <a:t>γρήγορος τερματισμός ενώ επεξεργαζόμαστε τις λίστες καταχωρήσεων </a:t>
            </a:r>
            <a:r>
              <a:rPr lang="el-GR" i="1" dirty="0" smtClean="0">
                <a:solidFill>
                  <a:srgbClr val="000000"/>
                </a:solidFill>
                <a:latin typeface="Calibri"/>
                <a:cs typeface="+mn-cs"/>
              </a:rPr>
              <a:t>μάλλον</a:t>
            </a:r>
            <a:r>
              <a:rPr lang="el-GR" dirty="0" smtClean="0">
                <a:solidFill>
                  <a:srgbClr val="000000"/>
                </a:solidFill>
                <a:latin typeface="Calibri"/>
                <a:cs typeface="+mn-cs"/>
              </a:rPr>
              <a:t> δε θα αλλάξει τα κορυφαία </a:t>
            </a:r>
            <a:r>
              <a:rPr lang="en-US" dirty="0" smtClean="0">
                <a:solidFill>
                  <a:srgbClr val="000000"/>
                </a:solidFill>
                <a:latin typeface="Calibri"/>
                <a:cs typeface="+mn-cs"/>
              </a:rPr>
              <a:t>k </a:t>
            </a:r>
            <a:r>
              <a:rPr lang="el-GR" dirty="0" smtClean="0">
                <a:solidFill>
                  <a:srgbClr val="000000"/>
                </a:solidFill>
                <a:latin typeface="Calibri"/>
                <a:cs typeface="+mn-cs"/>
              </a:rPr>
              <a:t>έγγραφα</a:t>
            </a:r>
            <a:endParaRPr lang="en-US" sz="2200" dirty="0" smtClean="0">
              <a:solidFill>
                <a:srgbClr val="000000"/>
              </a:solidFill>
              <a:latin typeface="Calibri"/>
              <a:cs typeface="+mn-cs"/>
            </a:endParaRPr>
          </a:p>
        </p:txBody>
      </p:sp>
      <p:sp>
        <p:nvSpPr>
          <p:cNvPr id="7"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35</a:t>
            </a:fld>
            <a:endParaRPr lang="en-US" dirty="0"/>
          </a:p>
        </p:txBody>
      </p:sp>
    </p:spTree>
    <p:extLst>
      <p:ext uri="{BB962C8B-B14F-4D97-AF65-F5344CB8AC3E}">
        <p14:creationId xmlns:p14="http://schemas.microsoft.com/office/powerpoint/2010/main" xmlns="" val="3556595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l-GR" dirty="0" smtClean="0">
                <a:ea typeface="ＭＳ Ｐゴシック" pitchFamily="34" charset="-128"/>
              </a:rPr>
              <a:t>Πρόωρος τερματισμός</a:t>
            </a:r>
            <a:endParaRPr lang="en-US" dirty="0" smtClean="0">
              <a:ea typeface="ＭＳ Ｐゴシック" pitchFamily="34" charset="-128"/>
            </a:endParaRPr>
          </a:p>
        </p:txBody>
      </p:sp>
      <p:sp>
        <p:nvSpPr>
          <p:cNvPr id="37891" name="Content Placeholder 2"/>
          <p:cNvSpPr>
            <a:spLocks noGrp="1"/>
          </p:cNvSpPr>
          <p:nvPr>
            <p:ph idx="1"/>
          </p:nvPr>
        </p:nvSpPr>
        <p:spPr/>
        <p:txBody>
          <a:bodyPr/>
          <a:lstStyle/>
          <a:p>
            <a:r>
              <a:rPr lang="el-GR" dirty="0" smtClean="0">
                <a:ea typeface="ＭＳ Ｐゴシック" pitchFamily="34" charset="-128"/>
              </a:rPr>
              <a:t>Κατά τη διάσχιση των καταχωρήσεων ενός όρου </a:t>
            </a:r>
            <a:r>
              <a:rPr lang="en-US" i="1" dirty="0" smtClean="0">
                <a:ea typeface="ＭＳ Ｐゴシック" pitchFamily="34" charset="-128"/>
              </a:rPr>
              <a:t>t</a:t>
            </a:r>
            <a:r>
              <a:rPr lang="el-GR" i="1" dirty="0" smtClean="0">
                <a:ea typeface="ＭＳ Ｐゴシック" pitchFamily="34" charset="-128"/>
              </a:rPr>
              <a:t>, </a:t>
            </a:r>
            <a:r>
              <a:rPr lang="el-GR" dirty="0" smtClean="0">
                <a:ea typeface="ＭＳ Ｐゴシック" pitchFamily="34" charset="-128"/>
              </a:rPr>
              <a:t>σταμάτα νωρίς αφού:</a:t>
            </a:r>
            <a:endParaRPr lang="en-US" dirty="0" smtClean="0">
              <a:ea typeface="ＭＳ Ｐゴシック" pitchFamily="34" charset="-128"/>
            </a:endParaRPr>
          </a:p>
          <a:p>
            <a:pPr lvl="1"/>
            <a:r>
              <a:rPr lang="el-GR" dirty="0" smtClean="0">
                <a:ea typeface="ＭＳ Ｐゴシック" pitchFamily="34" charset="-128"/>
              </a:rPr>
              <a:t>Δεις ένα προκαθορισμένο αριθμό </a:t>
            </a:r>
            <a:r>
              <a:rPr lang="en-US" i="1" dirty="0" smtClean="0">
                <a:ea typeface="ＭＳ Ｐゴシック" pitchFamily="34" charset="-128"/>
              </a:rPr>
              <a:t>r</a:t>
            </a:r>
            <a:r>
              <a:rPr lang="en-US" dirty="0" smtClean="0">
                <a:ea typeface="ＭＳ Ｐゴシック" pitchFamily="34" charset="-128"/>
              </a:rPr>
              <a:t> </a:t>
            </a:r>
            <a:r>
              <a:rPr lang="el-GR" dirty="0" smtClean="0">
                <a:ea typeface="ＭＳ Ｐゴシック" pitchFamily="34" charset="-128"/>
              </a:rPr>
              <a:t>από έγγραφα</a:t>
            </a:r>
            <a:endParaRPr lang="en-US" dirty="0" smtClean="0">
              <a:ea typeface="ＭＳ Ｐゴシック" pitchFamily="34" charset="-128"/>
            </a:endParaRPr>
          </a:p>
          <a:p>
            <a:pPr lvl="1"/>
            <a:r>
              <a:rPr lang="el-GR" altLang="zh-CN" dirty="0" smtClean="0">
                <a:ea typeface="宋体" pitchFamily="2" charset="-122"/>
              </a:rPr>
              <a:t>Τ</a:t>
            </a:r>
            <a:r>
              <a:rPr lang="el-GR" altLang="zh-CN" dirty="0" smtClean="0">
                <a:ea typeface="ＭＳ Ｐゴシック" pitchFamily="34" charset="-128"/>
              </a:rPr>
              <a:t>ο </a:t>
            </a:r>
            <a:r>
              <a:rPr lang="en-US" altLang="zh-CN" i="1" dirty="0" err="1" smtClean="0">
                <a:ea typeface="宋体" pitchFamily="2" charset="-122"/>
              </a:rPr>
              <a:t>wf</a:t>
            </a:r>
            <a:r>
              <a:rPr lang="en-US" altLang="zh-CN" i="1" baseline="-25000" dirty="0" err="1" smtClean="0">
                <a:ea typeface="宋体" pitchFamily="2" charset="-122"/>
              </a:rPr>
              <a:t>t,d</a:t>
            </a:r>
            <a:r>
              <a:rPr lang="en-US" altLang="zh-CN" i="1" baseline="-25000" dirty="0" smtClean="0">
                <a:ea typeface="宋体" pitchFamily="2" charset="-122"/>
              </a:rPr>
              <a:t>  </a:t>
            </a:r>
            <a:r>
              <a:rPr lang="el-GR" altLang="zh-CN" dirty="0" smtClean="0">
                <a:ea typeface="宋体" pitchFamily="2" charset="-122"/>
              </a:rPr>
              <a:t>πέφτει κάτω από κάποιο κατώφλι</a:t>
            </a:r>
            <a:endParaRPr lang="en-US" altLang="zh-CN" dirty="0" smtClean="0">
              <a:ea typeface="宋体" pitchFamily="2" charset="-122"/>
            </a:endParaRPr>
          </a:p>
          <a:p>
            <a:r>
              <a:rPr lang="el-GR" dirty="0" smtClean="0">
                <a:solidFill>
                  <a:srgbClr val="C00000"/>
                </a:solidFill>
                <a:ea typeface="宋体" pitchFamily="2" charset="-122"/>
              </a:rPr>
              <a:t>Πάρε την ένωση του συνόλου των εγγράφων που προκύπτει</a:t>
            </a:r>
            <a:endParaRPr lang="en-US" dirty="0" smtClean="0">
              <a:solidFill>
                <a:srgbClr val="C00000"/>
              </a:solidFill>
              <a:ea typeface="宋体" pitchFamily="2" charset="-122"/>
            </a:endParaRPr>
          </a:p>
          <a:p>
            <a:pPr lvl="1"/>
            <a:r>
              <a:rPr lang="el-GR" dirty="0" smtClean="0">
                <a:solidFill>
                  <a:srgbClr val="C00000"/>
                </a:solidFill>
                <a:ea typeface="宋体" pitchFamily="2" charset="-122"/>
              </a:rPr>
              <a:t>Ένα σύνολο για κάθε όρο</a:t>
            </a:r>
            <a:endParaRPr lang="en-US" dirty="0" smtClean="0">
              <a:solidFill>
                <a:srgbClr val="C00000"/>
              </a:solidFill>
              <a:ea typeface="宋体" pitchFamily="2" charset="-122"/>
            </a:endParaRPr>
          </a:p>
          <a:p>
            <a:r>
              <a:rPr lang="el-GR" dirty="0" smtClean="0">
                <a:ea typeface="宋体" pitchFamily="2" charset="-122"/>
              </a:rPr>
              <a:t>Υπολόγισε τους βαθμούς μόνο αυτών των εγγράφων</a:t>
            </a:r>
            <a:endParaRPr lang="en-US" dirty="0" smtClean="0">
              <a:ea typeface="ＭＳ Ｐゴシック" pitchFamily="34" charset="-128"/>
            </a:endParaRPr>
          </a:p>
        </p:txBody>
      </p:sp>
      <p:sp>
        <p:nvSpPr>
          <p:cNvPr id="37892" name="TextBox 4"/>
          <p:cNvSpPr txBox="1">
            <a:spLocks noChangeArrowheads="1"/>
          </p:cNvSpPr>
          <p:nvPr/>
        </p:nvSpPr>
        <p:spPr bwMode="auto">
          <a:xfrm>
            <a:off x="7620000" y="-33546"/>
            <a:ext cx="119776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7.1.5</a:t>
            </a:r>
          </a:p>
        </p:txBody>
      </p:sp>
      <p:sp>
        <p:nvSpPr>
          <p:cNvPr id="5"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36</a:t>
            </a:fld>
            <a:endParaRPr lang="en-US" dirty="0"/>
          </a:p>
        </p:txBody>
      </p:sp>
    </p:spTree>
    <p:extLst>
      <p:ext uri="{BB962C8B-B14F-4D97-AF65-F5344CB8AC3E}">
        <p14:creationId xmlns:p14="http://schemas.microsoft.com/office/powerpoint/2010/main" xmlns="" val="40575642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4"/>
          <p:cNvSpPr txBox="1">
            <a:spLocks noChangeArrowheads="1"/>
          </p:cNvSpPr>
          <p:nvPr/>
        </p:nvSpPr>
        <p:spPr bwMode="auto">
          <a:xfrm>
            <a:off x="7620000" y="-33546"/>
            <a:ext cx="80663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6" name="Text Box 2"/>
          <p:cNvSpPr txBox="1">
            <a:spLocks noChangeArrowheads="1"/>
          </p:cNvSpPr>
          <p:nvPr/>
        </p:nvSpPr>
        <p:spPr bwMode="auto">
          <a:xfrm>
            <a:off x="214282" y="12700"/>
            <a:ext cx="8929718" cy="1403350"/>
          </a:xfrm>
          <a:prstGeom prst="rect">
            <a:avLst/>
          </a:prstGeom>
          <a:noFill/>
          <a:ln w="9525">
            <a:noFill/>
            <a:round/>
            <a:headEnd/>
            <a:tailEnd/>
          </a:ln>
        </p:spPr>
        <p:txBody>
          <a:bodyPr anchor="b"/>
          <a:lstStyle/>
          <a:p>
            <a:pPr defTabSz="449263"/>
            <a:r>
              <a:rPr lang="el-GR" sz="3200" dirty="0" smtClean="0">
                <a:solidFill>
                  <a:schemeClr val="accent6">
                    <a:lumMod val="75000"/>
                  </a:schemeClr>
                </a:solidFill>
                <a:latin typeface="Calibri"/>
                <a:cs typeface="+mn-cs"/>
              </a:rPr>
              <a:t>Επιπρόσθετοι </a:t>
            </a:r>
            <a:r>
              <a:rPr lang="el-GR" sz="3200" dirty="0" err="1" smtClean="0">
                <a:solidFill>
                  <a:schemeClr val="accent6">
                    <a:lumMod val="75000"/>
                  </a:schemeClr>
                </a:solidFill>
                <a:latin typeface="Calibri"/>
                <a:cs typeface="+mn-cs"/>
              </a:rPr>
              <a:t>ευριστικοί</a:t>
            </a:r>
            <a:r>
              <a:rPr lang="el-GR" sz="3200" dirty="0" smtClean="0">
                <a:solidFill>
                  <a:schemeClr val="accent6">
                    <a:lumMod val="75000"/>
                  </a:schemeClr>
                </a:solidFill>
                <a:latin typeface="Calibri"/>
                <a:cs typeface="+mn-cs"/>
              </a:rPr>
              <a:t> (περίληψη)</a:t>
            </a:r>
            <a:endParaRPr lang="de-DE" sz="3200" dirty="0" smtClean="0">
              <a:solidFill>
                <a:schemeClr val="accent6">
                  <a:lumMod val="75000"/>
                </a:schemeClr>
              </a:solidFill>
              <a:latin typeface="Calibri"/>
              <a:cs typeface="+mn-cs"/>
            </a:endParaRPr>
          </a:p>
        </p:txBody>
      </p:sp>
      <p:sp>
        <p:nvSpPr>
          <p:cNvPr id="5" name="Text Box 3"/>
          <p:cNvSpPr txBox="1">
            <a:spLocks noChangeArrowheads="1"/>
          </p:cNvSpPr>
          <p:nvPr/>
        </p:nvSpPr>
        <p:spPr bwMode="auto">
          <a:xfrm>
            <a:off x="457200" y="1447800"/>
            <a:ext cx="8077200" cy="3929050"/>
          </a:xfrm>
          <a:prstGeom prst="rect">
            <a:avLst/>
          </a:prstGeom>
          <a:noFill/>
          <a:ln w="9525">
            <a:noFill/>
            <a:round/>
            <a:headEnd/>
            <a:tailEnd/>
          </a:ln>
        </p:spPr>
        <p:txBody>
          <a:bodyPr/>
          <a:lstStyle/>
          <a:p>
            <a:pPr marL="742950" lvl="1" indent="-285750" defTabSz="449263">
              <a:spcBef>
                <a:spcPts val="700"/>
              </a:spcBef>
              <a:buClr>
                <a:srgbClr val="336699"/>
              </a:buClr>
              <a:buFont typeface="Wingdings" pitchFamily="2" charset="2"/>
              <a:buChar char="§"/>
            </a:pPr>
            <a:r>
              <a:rPr lang="el-GR" u="sng" dirty="0" smtClean="0">
                <a:solidFill>
                  <a:srgbClr val="000000"/>
                </a:solidFill>
                <a:latin typeface="Calibri"/>
                <a:cs typeface="+mn-cs"/>
              </a:rPr>
              <a:t>Μέθοδος 1 (με βάση την ποιότητα των εγγράφων)</a:t>
            </a:r>
            <a:r>
              <a:rPr lang="en-US" dirty="0" smtClean="0">
                <a:solidFill>
                  <a:srgbClr val="000000"/>
                </a:solidFill>
                <a:latin typeface="Calibri"/>
                <a:cs typeface="+mn-cs"/>
              </a:rPr>
              <a:t>: </a:t>
            </a:r>
            <a:r>
              <a:rPr lang="el-GR" dirty="0" smtClean="0">
                <a:solidFill>
                  <a:srgbClr val="000000"/>
                </a:solidFill>
                <a:latin typeface="Calibri"/>
                <a:cs typeface="+mn-cs"/>
              </a:rPr>
              <a:t>Συχνά υπάρχει μια διαβάθμιση των εγγράφων με βάση κάποια κριτήρια</a:t>
            </a:r>
            <a:endParaRPr lang="en-US" dirty="0" smtClean="0">
              <a:solidFill>
                <a:srgbClr val="000000"/>
              </a:solidFill>
              <a:latin typeface="Calibri"/>
              <a:cs typeface="+mn-cs"/>
            </a:endParaRPr>
          </a:p>
          <a:p>
            <a:pPr marL="1143000" lvl="2" indent="-228600" defTabSz="449263">
              <a:spcBef>
                <a:spcPts val="700"/>
              </a:spcBef>
              <a:buClr>
                <a:srgbClr val="336699"/>
              </a:buClr>
              <a:buFont typeface="Wingdings" pitchFamily="2" charset="2"/>
              <a:buChar char="§"/>
            </a:pPr>
            <a:r>
              <a:rPr lang="el-GR" sz="2000" dirty="0" smtClean="0">
                <a:solidFill>
                  <a:srgbClr val="000000"/>
                </a:solidFill>
                <a:latin typeface="Calibri"/>
                <a:cs typeface="+mn-cs"/>
              </a:rPr>
              <a:t>Αντί να διατάσουμε με βάση το </a:t>
            </a:r>
            <a:r>
              <a:rPr lang="en-US" sz="2000" dirty="0" err="1" smtClean="0">
                <a:solidFill>
                  <a:srgbClr val="000000"/>
                </a:solidFill>
                <a:latin typeface="Calibri"/>
                <a:cs typeface="+mn-cs"/>
              </a:rPr>
              <a:t>docID</a:t>
            </a:r>
            <a:r>
              <a:rPr lang="el-GR" sz="2000" dirty="0" smtClean="0">
                <a:solidFill>
                  <a:srgbClr val="000000"/>
                </a:solidFill>
                <a:latin typeface="Calibri"/>
                <a:cs typeface="+mn-cs"/>
              </a:rPr>
              <a:t>, </a:t>
            </a:r>
            <a:r>
              <a:rPr lang="el-GR" sz="2000" i="1" dirty="0" smtClean="0">
                <a:solidFill>
                  <a:schemeClr val="accent6">
                    <a:lumMod val="75000"/>
                  </a:schemeClr>
                </a:solidFill>
                <a:latin typeface="Calibri"/>
                <a:cs typeface="+mn-cs"/>
              </a:rPr>
              <a:t>διατάσουμε με βάση κάποια μέτρηση «αναμενόμενης συνάφειας»</a:t>
            </a:r>
          </a:p>
          <a:p>
            <a:pPr marL="1143000" lvl="2" indent="-228600" defTabSz="449263">
              <a:spcBef>
                <a:spcPts val="700"/>
              </a:spcBef>
              <a:buClr>
                <a:srgbClr val="336699"/>
              </a:buClr>
              <a:buFont typeface="Wingdings" pitchFamily="2" charset="2"/>
              <a:buChar char="§"/>
            </a:pPr>
            <a:r>
              <a:rPr lang="el-GR" sz="2000" dirty="0" smtClean="0">
                <a:solidFill>
                  <a:srgbClr val="000000"/>
                </a:solidFill>
                <a:latin typeface="Calibri"/>
                <a:cs typeface="+mn-cs"/>
              </a:rPr>
              <a:t>Βασισμένο σε </a:t>
            </a:r>
            <a:r>
              <a:rPr lang="el-GR" sz="2000" i="1" u="sng" dirty="0" smtClean="0">
                <a:solidFill>
                  <a:srgbClr val="000000"/>
                </a:solidFill>
                <a:latin typeface="Calibri"/>
                <a:cs typeface="+mn-cs"/>
              </a:rPr>
              <a:t>επεξεργασία ανά έγγραφο</a:t>
            </a:r>
            <a:endParaRPr lang="en-US" sz="2000" b="1" i="1" dirty="0" smtClean="0">
              <a:solidFill>
                <a:srgbClr val="FFC000"/>
              </a:solidFill>
              <a:latin typeface="Calibri"/>
              <a:cs typeface="+mn-cs"/>
            </a:endParaRPr>
          </a:p>
          <a:p>
            <a:pPr marL="742950" lvl="1" indent="-285750" defTabSz="449263">
              <a:spcBef>
                <a:spcPts val="700"/>
              </a:spcBef>
              <a:buClr>
                <a:srgbClr val="336699"/>
              </a:buClr>
              <a:buFont typeface="Wingdings" pitchFamily="2" charset="2"/>
              <a:buChar char="§"/>
            </a:pPr>
            <a:r>
              <a:rPr lang="el-GR" u="sng" dirty="0" smtClean="0">
                <a:solidFill>
                  <a:srgbClr val="000000"/>
                </a:solidFill>
                <a:latin typeface="Calibri"/>
                <a:cs typeface="+mn-cs"/>
              </a:rPr>
              <a:t>Μέθοδος 2</a:t>
            </a:r>
            <a:r>
              <a:rPr lang="en-US" dirty="0" smtClean="0">
                <a:solidFill>
                  <a:srgbClr val="000000"/>
                </a:solidFill>
                <a:latin typeface="Calibri"/>
                <a:cs typeface="+mn-cs"/>
              </a:rPr>
              <a:t>: </a:t>
            </a:r>
            <a:r>
              <a:rPr lang="el-GR" dirty="0" err="1" smtClean="0">
                <a:solidFill>
                  <a:srgbClr val="000000"/>
                </a:solidFill>
                <a:latin typeface="Calibri"/>
                <a:cs typeface="+mn-cs"/>
              </a:rPr>
              <a:t>Ευριστικό</a:t>
            </a:r>
            <a:r>
              <a:rPr lang="el-GR" dirty="0" smtClean="0">
                <a:solidFill>
                  <a:srgbClr val="000000"/>
                </a:solidFill>
                <a:latin typeface="Calibri"/>
                <a:cs typeface="+mn-cs"/>
              </a:rPr>
              <a:t> για </a:t>
            </a:r>
            <a:r>
              <a:rPr lang="en-US" dirty="0" smtClean="0">
                <a:solidFill>
                  <a:srgbClr val="000000"/>
                </a:solidFill>
                <a:latin typeface="Calibri"/>
                <a:cs typeface="+mn-cs"/>
              </a:rPr>
              <a:t>prune </a:t>
            </a:r>
            <a:r>
              <a:rPr lang="el-GR" dirty="0" smtClean="0">
                <a:solidFill>
                  <a:srgbClr val="000000"/>
                </a:solidFill>
                <a:latin typeface="Calibri"/>
                <a:cs typeface="+mn-cs"/>
              </a:rPr>
              <a:t>του</a:t>
            </a:r>
            <a:r>
              <a:rPr lang="en-US" dirty="0" smtClean="0">
                <a:solidFill>
                  <a:srgbClr val="000000"/>
                </a:solidFill>
                <a:latin typeface="Calibri"/>
                <a:cs typeface="+mn-cs"/>
              </a:rPr>
              <a:t> search space</a:t>
            </a:r>
          </a:p>
          <a:p>
            <a:pPr marL="1143000" lvl="2" indent="-228600" defTabSz="449263">
              <a:spcBef>
                <a:spcPts val="700"/>
              </a:spcBef>
              <a:buClr>
                <a:srgbClr val="336699"/>
              </a:buClr>
              <a:buFont typeface="Wingdings" pitchFamily="2" charset="2"/>
              <a:buChar char="§"/>
            </a:pPr>
            <a:r>
              <a:rPr lang="el-GR" sz="2000" dirty="0" smtClean="0">
                <a:solidFill>
                  <a:srgbClr val="000000"/>
                </a:solidFill>
                <a:latin typeface="Calibri"/>
                <a:cs typeface="+mn-cs"/>
              </a:rPr>
              <a:t>Δεν υπάρχει εγγύηση της ορθότητας του, δηλαδή, μπορεί να μας δώσει έγγραφα που αν και αρκετά καλά, δεν είναι στα </a:t>
            </a:r>
            <a:r>
              <a:rPr lang="en-US" sz="2000" dirty="0" smtClean="0">
                <a:solidFill>
                  <a:srgbClr val="000000"/>
                </a:solidFill>
                <a:latin typeface="Calibri"/>
                <a:cs typeface="+mn-cs"/>
              </a:rPr>
              <a:t>top-k </a:t>
            </a:r>
            <a:endParaRPr lang="de-DE" sz="2000" dirty="0" smtClean="0">
              <a:solidFill>
                <a:srgbClr val="000000"/>
              </a:solidFill>
              <a:latin typeface="Calibri"/>
              <a:cs typeface="+mn-cs"/>
            </a:endParaRPr>
          </a:p>
          <a:p>
            <a:pPr marL="1143000" lvl="2" indent="-228600" defTabSz="449263">
              <a:spcBef>
                <a:spcPts val="700"/>
              </a:spcBef>
              <a:buClr>
                <a:srgbClr val="336699"/>
              </a:buClr>
              <a:buFont typeface="Wingdings" pitchFamily="2" charset="2"/>
              <a:buChar char="§"/>
            </a:pPr>
            <a:r>
              <a:rPr lang="el-GR" sz="2000" dirty="0" smtClean="0">
                <a:solidFill>
                  <a:srgbClr val="000000"/>
                </a:solidFill>
                <a:latin typeface="Calibri"/>
                <a:cs typeface="+mn-cs"/>
              </a:rPr>
              <a:t>Στην πράξη σχεδόν σταθερό χρόνο (</a:t>
            </a:r>
            <a:r>
              <a:rPr lang="en-US" sz="2000" dirty="0" smtClean="0">
                <a:solidFill>
                  <a:srgbClr val="000000"/>
                </a:solidFill>
                <a:latin typeface="Calibri"/>
                <a:cs typeface="+mn-cs"/>
              </a:rPr>
              <a:t>constant time</a:t>
            </a:r>
            <a:r>
              <a:rPr lang="el-GR" sz="2000" dirty="0" smtClean="0">
                <a:solidFill>
                  <a:srgbClr val="000000"/>
                </a:solidFill>
                <a:latin typeface="Calibri"/>
                <a:cs typeface="+mn-cs"/>
              </a:rPr>
              <a:t>)</a:t>
            </a:r>
            <a:r>
              <a:rPr lang="en-US" sz="2000" dirty="0" smtClean="0">
                <a:solidFill>
                  <a:srgbClr val="000000"/>
                </a:solidFill>
                <a:latin typeface="Calibri"/>
                <a:cs typeface="+mn-cs"/>
              </a:rPr>
              <a:t>.</a:t>
            </a:r>
          </a:p>
          <a:p>
            <a:pPr marL="1143000" lvl="2" indent="-228600" defTabSz="449263">
              <a:spcBef>
                <a:spcPts val="700"/>
              </a:spcBef>
              <a:buClr>
                <a:srgbClr val="336699"/>
              </a:buClr>
              <a:buFont typeface="Wingdings" pitchFamily="2" charset="2"/>
              <a:buChar char="§"/>
            </a:pPr>
            <a:r>
              <a:rPr lang="el-GR" sz="2000" dirty="0" smtClean="0">
                <a:solidFill>
                  <a:srgbClr val="000000"/>
                </a:solidFill>
                <a:latin typeface="Calibri"/>
                <a:cs typeface="+mn-cs"/>
              </a:rPr>
              <a:t>Βασισμένο σε </a:t>
            </a:r>
            <a:r>
              <a:rPr lang="el-GR" sz="2000" i="1" u="sng" dirty="0" smtClean="0">
                <a:solidFill>
                  <a:srgbClr val="000000"/>
                </a:solidFill>
                <a:latin typeface="Calibri"/>
                <a:cs typeface="+mn-cs"/>
              </a:rPr>
              <a:t>επεξεργασία ανά όρο</a:t>
            </a:r>
            <a:endParaRPr lang="de-DE" sz="2000" i="1" u="sng" dirty="0" smtClean="0">
              <a:solidFill>
                <a:srgbClr val="000000"/>
              </a:solidFill>
              <a:latin typeface="Calibri"/>
              <a:cs typeface="+mn-cs"/>
            </a:endParaRPr>
          </a:p>
        </p:txBody>
      </p:sp>
      <p:sp>
        <p:nvSpPr>
          <p:cNvPr id="7" name="TextBox 6"/>
          <p:cNvSpPr txBox="1"/>
          <p:nvPr/>
        </p:nvSpPr>
        <p:spPr>
          <a:xfrm>
            <a:off x="457200" y="5715000"/>
            <a:ext cx="8153400" cy="830997"/>
          </a:xfrm>
          <a:prstGeom prst="rect">
            <a:avLst/>
          </a:prstGeom>
          <a:noFill/>
        </p:spPr>
        <p:txBody>
          <a:bodyPr wrap="square" rtlCol="0">
            <a:spAutoFit/>
          </a:bodyPr>
          <a:lstStyle/>
          <a:p>
            <a:pPr algn="just">
              <a:buFont typeface="Wingdings" pitchFamily="2" charset="2"/>
              <a:buChar char="ü"/>
            </a:pPr>
            <a:r>
              <a:rPr lang="el-GR" i="1" dirty="0" smtClean="0">
                <a:solidFill>
                  <a:srgbClr val="A40508"/>
                </a:solidFill>
                <a:latin typeface="+mn-lt"/>
              </a:rPr>
              <a:t> Και στις δύο περιπτώσεις διατάσουμε τις λίστες καταχωρήσεων με ειδικό τρόπο</a:t>
            </a:r>
            <a:endParaRPr lang="el-GR" i="1" dirty="0">
              <a:solidFill>
                <a:srgbClr val="A40508"/>
              </a:solidFill>
              <a:latin typeface="+mn-lt"/>
            </a:endParaRPr>
          </a:p>
        </p:txBody>
      </p:sp>
      <p:sp>
        <p:nvSpPr>
          <p:cNvPr id="8"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37</a:t>
            </a:fld>
            <a:endParaRPr lang="en-US" dirty="0"/>
          </a:p>
        </p:txBody>
      </p:sp>
    </p:spTree>
    <p:extLst>
      <p:ext uri="{BB962C8B-B14F-4D97-AF65-F5344CB8AC3E}">
        <p14:creationId xmlns:p14="http://schemas.microsoft.com/office/powerpoint/2010/main" xmlns="" val="3729454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304800" y="1905000"/>
            <a:ext cx="8153400" cy="2819400"/>
          </a:xfrm>
        </p:spPr>
        <p:txBody>
          <a:bodyPr/>
          <a:lstStyle/>
          <a:p>
            <a:pPr eaLnBrk="1" hangingPunct="1">
              <a:buNone/>
            </a:pPr>
            <a:r>
              <a:rPr lang="el-GR" altLang="zh-CN" sz="3600" dirty="0" smtClean="0">
                <a:ea typeface="宋体" pitchFamily="2" charset="-122"/>
              </a:rPr>
              <a:t>Προ-επεξεργασία</a:t>
            </a:r>
            <a:r>
              <a:rPr lang="en-US" altLang="zh-CN" sz="3600" dirty="0" smtClean="0">
                <a:ea typeface="宋体" pitchFamily="2" charset="-122"/>
              </a:rPr>
              <a:t>  - </a:t>
            </a:r>
            <a:r>
              <a:rPr lang="el-GR" altLang="zh-CN" sz="3600" dirty="0" err="1" smtClean="0">
                <a:ea typeface="宋体" pitchFamily="2" charset="-122"/>
              </a:rPr>
              <a:t>συσταδοποίηση</a:t>
            </a:r>
            <a:r>
              <a:rPr lang="el-GR" altLang="zh-CN" sz="3600" dirty="0" smtClean="0">
                <a:ea typeface="宋体" pitchFamily="2" charset="-122"/>
              </a:rPr>
              <a:t> </a:t>
            </a:r>
            <a:r>
              <a:rPr lang="en-US" altLang="zh-CN" sz="3600" dirty="0" smtClean="0">
                <a:ea typeface="宋体" pitchFamily="2" charset="-122"/>
              </a:rPr>
              <a:t>(clustering) </a:t>
            </a:r>
            <a:r>
              <a:rPr lang="el-GR" altLang="zh-CN" sz="3600" dirty="0" smtClean="0">
                <a:ea typeface="宋体" pitchFamily="2" charset="-122"/>
              </a:rPr>
              <a:t>εγγράφων</a:t>
            </a:r>
          </a:p>
          <a:p>
            <a:pPr eaLnBrk="1" hangingPunct="1">
              <a:buNone/>
            </a:pPr>
            <a:r>
              <a:rPr lang="el-GR" altLang="zh-CN" sz="3400" dirty="0" smtClean="0">
                <a:ea typeface="宋体" pitchFamily="2" charset="-122"/>
              </a:rPr>
              <a:t>Για κάθε ερώτημα </a:t>
            </a:r>
            <a:r>
              <a:rPr lang="en-US" altLang="zh-CN" sz="3400" i="1" dirty="0" smtClean="0">
                <a:ea typeface="宋体" pitchFamily="2" charset="-122"/>
              </a:rPr>
              <a:t>q</a:t>
            </a:r>
            <a:endParaRPr lang="en-US" altLang="zh-CN" sz="3400" dirty="0" smtClean="0">
              <a:ea typeface="宋体" pitchFamily="2" charset="-122"/>
            </a:endParaRPr>
          </a:p>
          <a:p>
            <a:pPr lvl="1" eaLnBrk="1" hangingPunct="1"/>
            <a:r>
              <a:rPr lang="el-GR" altLang="zh-CN" sz="3200" dirty="0" smtClean="0">
                <a:ea typeface="宋体" pitchFamily="2" charset="-122"/>
              </a:rPr>
              <a:t>Βρες τον πιο κοντινό αντιπρόσωπο της συστάδας (ηγέτη) </a:t>
            </a:r>
            <a:r>
              <a:rPr lang="en-US" altLang="zh-CN" sz="3200" i="1" dirty="0" smtClean="0">
                <a:ea typeface="宋体" pitchFamily="2" charset="-122"/>
              </a:rPr>
              <a:t>L.</a:t>
            </a:r>
          </a:p>
          <a:p>
            <a:pPr lvl="1" eaLnBrk="1" hangingPunct="1"/>
            <a:r>
              <a:rPr lang="el-GR" altLang="zh-CN" sz="3200" dirty="0" smtClean="0">
                <a:ea typeface="宋体" pitchFamily="2" charset="-122"/>
              </a:rPr>
              <a:t>Ψάξε για τα </a:t>
            </a:r>
            <a:r>
              <a:rPr lang="en-US" altLang="zh-CN" sz="3200" i="1" dirty="0" smtClean="0">
                <a:ea typeface="宋体" pitchFamily="2" charset="-122"/>
              </a:rPr>
              <a:t>K</a:t>
            </a:r>
            <a:r>
              <a:rPr lang="en-US" altLang="zh-CN" sz="3200" dirty="0" smtClean="0">
                <a:ea typeface="宋体" pitchFamily="2" charset="-122"/>
              </a:rPr>
              <a:t> </a:t>
            </a:r>
            <a:r>
              <a:rPr lang="el-GR" altLang="zh-CN" sz="3200" dirty="0" smtClean="0">
                <a:ea typeface="宋体" pitchFamily="2" charset="-122"/>
              </a:rPr>
              <a:t>πλησιέστερα έγγραφα ανάμεσα </a:t>
            </a:r>
            <a:r>
              <a:rPr lang="el-GR" altLang="zh-CN" sz="3200" i="1" dirty="0" smtClean="0">
                <a:ea typeface="宋体" pitchFamily="2" charset="-122"/>
              </a:rPr>
              <a:t>στη συστάδα του </a:t>
            </a:r>
            <a:r>
              <a:rPr lang="en-US" altLang="zh-CN" sz="3200" i="1" dirty="0" smtClean="0">
                <a:ea typeface="宋体" pitchFamily="2" charset="-122"/>
              </a:rPr>
              <a:t>L</a:t>
            </a:r>
            <a:r>
              <a:rPr lang="en-US" altLang="zh-CN" sz="3200" dirty="0" smtClean="0">
                <a:ea typeface="宋体" pitchFamily="2" charset="-122"/>
              </a:rPr>
              <a:t>.</a:t>
            </a:r>
          </a:p>
          <a:p>
            <a:pPr eaLnBrk="1" hangingPunct="1"/>
            <a:endParaRPr lang="zh-CN" altLang="en-US" dirty="0" smtClean="0">
              <a:ea typeface="宋体" pitchFamily="2" charset="-122"/>
            </a:endParaRPr>
          </a:p>
        </p:txBody>
      </p:sp>
      <p:sp>
        <p:nvSpPr>
          <p:cNvPr id="40964" name="TextBox 4"/>
          <p:cNvSpPr txBox="1">
            <a:spLocks noChangeArrowheads="1"/>
          </p:cNvSpPr>
          <p:nvPr/>
        </p:nvSpPr>
        <p:spPr bwMode="auto">
          <a:xfrm>
            <a:off x="7620000" y="-33546"/>
            <a:ext cx="119776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7.1.6</a:t>
            </a:r>
          </a:p>
        </p:txBody>
      </p:sp>
      <p:sp>
        <p:nvSpPr>
          <p:cNvPr id="7" name="Rectangle 2"/>
          <p:cNvSpPr>
            <a:spLocks noGrp="1" noChangeArrowheads="1"/>
          </p:cNvSpPr>
          <p:nvPr>
            <p:ph type="title"/>
          </p:nvPr>
        </p:nvSpPr>
        <p:spPr>
          <a:xfrm>
            <a:off x="457200" y="381000"/>
            <a:ext cx="8153400" cy="1030288"/>
          </a:xfrm>
        </p:spPr>
        <p:txBody>
          <a:bodyPr/>
          <a:lstStyle/>
          <a:p>
            <a:pPr eaLnBrk="1" hangingPunct="1"/>
            <a:r>
              <a:rPr lang="el-GR" altLang="zh-CN" dirty="0" smtClean="0">
                <a:ea typeface="宋体" pitchFamily="2" charset="-122"/>
              </a:rPr>
              <a:t>Κλάδεμα συστάδων</a:t>
            </a:r>
            <a:endParaRPr lang="en-US" altLang="zh-CN" dirty="0" smtClean="0">
              <a:ea typeface="宋体" pitchFamily="2" charset="-122"/>
            </a:endParaRPr>
          </a:p>
        </p:txBody>
      </p:sp>
      <p:sp>
        <p:nvSpPr>
          <p:cNvPr id="5"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38</a:t>
            </a:fld>
            <a:endParaRPr lang="en-US" dirty="0"/>
          </a:p>
        </p:txBody>
      </p:sp>
    </p:spTree>
    <p:extLst>
      <p:ext uri="{BB962C8B-B14F-4D97-AF65-F5344CB8AC3E}">
        <p14:creationId xmlns:p14="http://schemas.microsoft.com/office/powerpoint/2010/main" xmlns="" val="8944416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4"/>
          <p:cNvSpPr txBox="1">
            <a:spLocks noChangeArrowheads="1"/>
          </p:cNvSpPr>
          <p:nvPr/>
        </p:nvSpPr>
        <p:spPr bwMode="auto">
          <a:xfrm>
            <a:off x="7620000" y="-33546"/>
            <a:ext cx="80663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6" name="Text Box 2"/>
          <p:cNvSpPr txBox="1">
            <a:spLocks noChangeArrowheads="1"/>
          </p:cNvSpPr>
          <p:nvPr/>
        </p:nvSpPr>
        <p:spPr bwMode="auto">
          <a:xfrm>
            <a:off x="214282" y="12700"/>
            <a:ext cx="8929718" cy="1403350"/>
          </a:xfrm>
          <a:prstGeom prst="rect">
            <a:avLst/>
          </a:prstGeom>
          <a:noFill/>
          <a:ln w="9525">
            <a:noFill/>
            <a:round/>
            <a:headEnd/>
            <a:tailEnd/>
          </a:ln>
        </p:spPr>
        <p:txBody>
          <a:bodyPr anchor="b"/>
          <a:lstStyle/>
          <a:p>
            <a:pPr defTabSz="449263"/>
            <a:r>
              <a:rPr lang="el-GR" sz="3200" dirty="0" smtClean="0">
                <a:solidFill>
                  <a:schemeClr val="accent6">
                    <a:lumMod val="75000"/>
                  </a:schemeClr>
                </a:solidFill>
                <a:latin typeface="Calibri"/>
                <a:cs typeface="+mn-cs"/>
              </a:rPr>
              <a:t>Σύνοψη: Πιθανοί τρόποι διάταξης της </a:t>
            </a:r>
            <a:r>
              <a:rPr lang="en-US" sz="3200" dirty="0" smtClean="0">
                <a:solidFill>
                  <a:schemeClr val="accent6">
                    <a:lumMod val="75000"/>
                  </a:schemeClr>
                </a:solidFill>
                <a:latin typeface="Calibri"/>
                <a:cs typeface="+mn-cs"/>
              </a:rPr>
              <a:t>posting list</a:t>
            </a:r>
            <a:endParaRPr lang="de-DE" sz="3200" dirty="0" smtClean="0">
              <a:solidFill>
                <a:schemeClr val="accent6">
                  <a:lumMod val="75000"/>
                </a:schemeClr>
              </a:solidFill>
              <a:latin typeface="Calibri"/>
              <a:cs typeface="+mn-cs"/>
            </a:endParaRPr>
          </a:p>
        </p:txBody>
      </p:sp>
      <p:sp>
        <p:nvSpPr>
          <p:cNvPr id="8"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39</a:t>
            </a:fld>
            <a:endParaRPr lang="en-US" dirty="0"/>
          </a:p>
        </p:txBody>
      </p:sp>
      <p:sp>
        <p:nvSpPr>
          <p:cNvPr id="9" name="TextBox 8"/>
          <p:cNvSpPr txBox="1"/>
          <p:nvPr/>
        </p:nvSpPr>
        <p:spPr>
          <a:xfrm>
            <a:off x="381000" y="1828800"/>
            <a:ext cx="8229600" cy="4154984"/>
          </a:xfrm>
          <a:prstGeom prst="rect">
            <a:avLst/>
          </a:prstGeom>
          <a:noFill/>
        </p:spPr>
        <p:txBody>
          <a:bodyPr wrap="square" rtlCol="0">
            <a:spAutoFit/>
          </a:bodyPr>
          <a:lstStyle/>
          <a:p>
            <a:r>
              <a:rPr lang="el-GR" sz="3200" dirty="0" smtClean="0">
                <a:latin typeface="+mn-lt"/>
              </a:rPr>
              <a:t>Τα έγγραφα στη λίστα ενός όρου </a:t>
            </a:r>
            <a:r>
              <a:rPr lang="en-US" sz="3200" i="1" dirty="0" smtClean="0">
                <a:latin typeface="+mn-lt"/>
              </a:rPr>
              <a:t>t</a:t>
            </a:r>
            <a:r>
              <a:rPr lang="en-US" sz="3200" dirty="0" smtClean="0">
                <a:latin typeface="+mn-lt"/>
              </a:rPr>
              <a:t> </a:t>
            </a:r>
            <a:r>
              <a:rPr lang="el-GR" sz="3200" dirty="0" smtClean="0">
                <a:latin typeface="+mn-lt"/>
              </a:rPr>
              <a:t>διατάσσονται είτε:</a:t>
            </a:r>
          </a:p>
          <a:p>
            <a:pPr>
              <a:buFont typeface="Wingdings" pitchFamily="2" charset="2"/>
              <a:buChar char="§"/>
            </a:pPr>
            <a:r>
              <a:rPr lang="en-US" sz="3200" dirty="0" smtClean="0">
                <a:latin typeface="+mn-lt"/>
              </a:rPr>
              <a:t> </a:t>
            </a:r>
            <a:r>
              <a:rPr lang="el-GR" sz="3200" dirty="0" smtClean="0">
                <a:latin typeface="+mn-lt"/>
              </a:rPr>
              <a:t>Με βάση το </a:t>
            </a:r>
            <a:r>
              <a:rPr lang="en-US" sz="3200" i="1" dirty="0" smtClean="0">
                <a:solidFill>
                  <a:schemeClr val="accent6">
                    <a:lumMod val="75000"/>
                  </a:schemeClr>
                </a:solidFill>
                <a:latin typeface="+mn-lt"/>
              </a:rPr>
              <a:t>document-id</a:t>
            </a:r>
            <a:endParaRPr lang="el-GR" sz="3200" i="1" dirty="0" smtClean="0">
              <a:solidFill>
                <a:schemeClr val="accent6">
                  <a:lumMod val="75000"/>
                </a:schemeClr>
              </a:solidFill>
              <a:latin typeface="+mn-lt"/>
            </a:endParaRPr>
          </a:p>
          <a:p>
            <a:pPr>
              <a:buFont typeface="Wingdings" pitchFamily="2" charset="2"/>
              <a:buChar char="§"/>
            </a:pPr>
            <a:endParaRPr lang="el-GR" sz="800" i="1" dirty="0" smtClean="0">
              <a:solidFill>
                <a:schemeClr val="accent6">
                  <a:lumMod val="75000"/>
                </a:schemeClr>
              </a:solidFill>
              <a:latin typeface="+mn-lt"/>
            </a:endParaRPr>
          </a:p>
          <a:p>
            <a:pPr>
              <a:buFont typeface="Wingdings" pitchFamily="2" charset="2"/>
              <a:buChar char="§"/>
            </a:pPr>
            <a:r>
              <a:rPr lang="en-US" sz="3200" dirty="0" smtClean="0">
                <a:latin typeface="+mn-lt"/>
              </a:rPr>
              <a:t> </a:t>
            </a:r>
            <a:r>
              <a:rPr lang="el-GR" sz="3200" dirty="0" smtClean="0">
                <a:latin typeface="+mn-lt"/>
              </a:rPr>
              <a:t>Με βάση τη </a:t>
            </a:r>
            <a:r>
              <a:rPr lang="el-GR" sz="3200" i="1" dirty="0" smtClean="0">
                <a:solidFill>
                  <a:schemeClr val="accent6">
                    <a:lumMod val="75000"/>
                  </a:schemeClr>
                </a:solidFill>
                <a:latin typeface="+mn-lt"/>
              </a:rPr>
              <a:t>σημαντικότητα του εγγράφου </a:t>
            </a:r>
            <a:r>
              <a:rPr lang="en-US" sz="3200" dirty="0" smtClean="0">
                <a:latin typeface="+mn-lt"/>
              </a:rPr>
              <a:t>(</a:t>
            </a:r>
            <a:r>
              <a:rPr lang="el-GR" sz="3200" dirty="0" smtClean="0">
                <a:latin typeface="+mn-lt"/>
              </a:rPr>
              <a:t>πχ </a:t>
            </a:r>
            <a:r>
              <a:rPr lang="en-US" sz="3200" dirty="0" err="1" smtClean="0">
                <a:latin typeface="+mn-lt"/>
              </a:rPr>
              <a:t>PageRank</a:t>
            </a:r>
            <a:r>
              <a:rPr lang="en-US" sz="3200" dirty="0" smtClean="0">
                <a:latin typeface="+mn-lt"/>
              </a:rPr>
              <a:t>), </a:t>
            </a:r>
            <a:r>
              <a:rPr lang="el-GR" i="1" dirty="0" smtClean="0">
                <a:latin typeface="+mn-lt"/>
              </a:rPr>
              <a:t>πρώτα τα πιο σημαντικά έγγραφα</a:t>
            </a:r>
          </a:p>
          <a:p>
            <a:pPr>
              <a:buFont typeface="Wingdings" pitchFamily="2" charset="2"/>
              <a:buChar char="§"/>
            </a:pPr>
            <a:endParaRPr lang="en-US" sz="800" dirty="0" smtClean="0">
              <a:latin typeface="+mn-lt"/>
            </a:endParaRPr>
          </a:p>
          <a:p>
            <a:pPr>
              <a:buFont typeface="Wingdings" pitchFamily="2" charset="2"/>
              <a:buChar char="§"/>
            </a:pPr>
            <a:r>
              <a:rPr lang="en-US" sz="3200" dirty="0" smtClean="0">
                <a:latin typeface="+mn-lt"/>
              </a:rPr>
              <a:t> </a:t>
            </a:r>
            <a:r>
              <a:rPr lang="el-GR" sz="3200" dirty="0" smtClean="0">
                <a:latin typeface="+mn-lt"/>
              </a:rPr>
              <a:t>Με βάση τη </a:t>
            </a:r>
            <a:r>
              <a:rPr lang="el-GR" sz="3200" i="1" dirty="0" smtClean="0">
                <a:solidFill>
                  <a:schemeClr val="accent6">
                    <a:lumMod val="75000"/>
                  </a:schemeClr>
                </a:solidFill>
                <a:latin typeface="+mn-lt"/>
              </a:rPr>
              <a:t>συχνότητα εμφάνισης του όρου </a:t>
            </a:r>
            <a:r>
              <a:rPr lang="en-US" sz="3200" i="1" dirty="0" smtClean="0">
                <a:solidFill>
                  <a:schemeClr val="accent6">
                    <a:lumMod val="75000"/>
                  </a:schemeClr>
                </a:solidFill>
                <a:latin typeface="+mn-lt"/>
              </a:rPr>
              <a:t>t</a:t>
            </a:r>
            <a:r>
              <a:rPr lang="en-US" sz="3200" dirty="0" smtClean="0">
                <a:solidFill>
                  <a:schemeClr val="accent6">
                    <a:lumMod val="75000"/>
                  </a:schemeClr>
                </a:solidFill>
                <a:latin typeface="+mn-lt"/>
              </a:rPr>
              <a:t> </a:t>
            </a:r>
            <a:r>
              <a:rPr lang="el-GR" sz="3200" dirty="0" smtClean="0">
                <a:latin typeface="+mn-lt"/>
              </a:rPr>
              <a:t>στο έγγραφο, </a:t>
            </a:r>
            <a:r>
              <a:rPr lang="el-GR" i="1" dirty="0" smtClean="0">
                <a:latin typeface="+mn-lt"/>
              </a:rPr>
              <a:t>πρώτα τα έγγραφα με πολλές εμφανίσεις του όρου</a:t>
            </a:r>
          </a:p>
        </p:txBody>
      </p:sp>
    </p:spTree>
    <p:extLst>
      <p:ext uri="{BB962C8B-B14F-4D97-AF65-F5344CB8AC3E}">
        <p14:creationId xmlns:p14="http://schemas.microsoft.com/office/powerpoint/2010/main" xmlns="" val="372945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r>
              <a:rPr lang="el-GR" dirty="0" smtClean="0">
                <a:ea typeface="ＭＳ Ｐゴシック" charset="-128"/>
              </a:rPr>
              <a:t>Διαβαθμισμένη ανάκτηση: θέματα</a:t>
            </a:r>
            <a:endParaRPr lang="en-US" dirty="0" smtClean="0">
              <a:ea typeface="ＭＳ Ｐゴシック" charset="-128"/>
            </a:endParaRPr>
          </a:p>
        </p:txBody>
      </p:sp>
      <p:sp>
        <p:nvSpPr>
          <p:cNvPr id="26627" name="Content Placeholder 2"/>
          <p:cNvSpPr>
            <a:spLocks noGrp="1"/>
          </p:cNvSpPr>
          <p:nvPr>
            <p:ph idx="1"/>
          </p:nvPr>
        </p:nvSpPr>
        <p:spPr>
          <a:xfrm>
            <a:off x="228600" y="2133600"/>
            <a:ext cx="8229600" cy="2819400"/>
          </a:xfrm>
        </p:spPr>
        <p:txBody>
          <a:bodyPr/>
          <a:lstStyle/>
          <a:p>
            <a:pPr marL="514350" indent="-514350">
              <a:spcAft>
                <a:spcPts val="600"/>
              </a:spcAft>
              <a:buFont typeface="+mj-lt"/>
              <a:buAutoNum type="arabicPeriod"/>
            </a:pPr>
            <a:r>
              <a:rPr lang="el-GR" dirty="0" smtClean="0">
                <a:ea typeface="ＭＳ Ｐゴシック" charset="-128"/>
              </a:rPr>
              <a:t>Πως ορίζουμε το </a:t>
            </a:r>
            <a:r>
              <a:rPr lang="en-US" dirty="0" smtClean="0">
                <a:ea typeface="ＭＳ Ｐゴシック" charset="-128"/>
              </a:rPr>
              <a:t>score</a:t>
            </a:r>
            <a:r>
              <a:rPr lang="el-GR" dirty="0" smtClean="0">
                <a:ea typeface="ＭＳ Ｐゴシック" charset="-128"/>
              </a:rPr>
              <a:t>;</a:t>
            </a:r>
            <a:endParaRPr lang="en-US" dirty="0" smtClean="0">
              <a:ea typeface="ＭＳ Ｐゴシック" charset="-128"/>
            </a:endParaRPr>
          </a:p>
          <a:p>
            <a:pPr marL="914400" lvl="1" indent="-457200">
              <a:spcAft>
                <a:spcPts val="600"/>
              </a:spcAft>
              <a:buFont typeface="+mj-lt"/>
              <a:buAutoNum type="arabicPeriod"/>
            </a:pPr>
            <a:endParaRPr lang="en-US" dirty="0" smtClean="0">
              <a:ea typeface="ＭＳ Ｐゴシック" charset="-128"/>
            </a:endParaRPr>
          </a:p>
          <a:p>
            <a:pPr marL="514350" indent="-514350">
              <a:spcAft>
                <a:spcPts val="600"/>
              </a:spcAft>
              <a:buFont typeface="+mj-lt"/>
              <a:buAutoNum type="arabicPeriod"/>
            </a:pPr>
            <a:r>
              <a:rPr lang="el-GR" dirty="0" smtClean="0">
                <a:ea typeface="ＭＳ Ｐゴシック" charset="-128"/>
              </a:rPr>
              <a:t> Πως υπολογίζουμε αποδοτικά τα </a:t>
            </a:r>
            <a:r>
              <a:rPr lang="en-US" i="1" dirty="0" smtClean="0">
                <a:ea typeface="ＭＳ Ｐゴシック" charset="-128"/>
              </a:rPr>
              <a:t>k</a:t>
            </a:r>
            <a:r>
              <a:rPr lang="en-US" dirty="0" smtClean="0">
                <a:ea typeface="ＭＳ Ｐゴシック" charset="-128"/>
              </a:rPr>
              <a:t> </a:t>
            </a:r>
            <a:r>
              <a:rPr lang="el-GR" dirty="0" smtClean="0">
                <a:ea typeface="ＭＳ Ｐゴシック" charset="-128"/>
              </a:rPr>
              <a:t>καλύτερα έγγραφα όταν η συλλογή είναι μεγάλη;</a:t>
            </a:r>
          </a:p>
          <a:p>
            <a:pPr marL="457200" lvl="1" indent="-457200">
              <a:spcAft>
                <a:spcPts val="600"/>
              </a:spcAft>
              <a:buClr>
                <a:srgbClr val="437085"/>
              </a:buClr>
              <a:buNone/>
            </a:pPr>
            <a:endParaRPr lang="el-GR" i="1" dirty="0" smtClean="0">
              <a:ea typeface="ＭＳ Ｐゴシック" charset="-128"/>
            </a:endParaRPr>
          </a:p>
          <a:p>
            <a:pPr marL="457200" lvl="1" indent="-457200">
              <a:spcAft>
                <a:spcPts val="600"/>
              </a:spcAft>
              <a:buClr>
                <a:srgbClr val="437085"/>
              </a:buClr>
              <a:buNone/>
            </a:pPr>
            <a:r>
              <a:rPr lang="el-GR" sz="2800" i="1" dirty="0" smtClean="0">
                <a:solidFill>
                  <a:schemeClr val="accent6">
                    <a:lumMod val="50000"/>
                  </a:schemeClr>
                </a:solidFill>
                <a:ea typeface="ＭＳ Ｐゴシック" charset="-128"/>
              </a:rPr>
              <a:t>Θα δούμε αρχικά μεθόδους που βασίζονται στο «κείμενο» για το ερώτημα 1 </a:t>
            </a:r>
            <a:endParaRPr lang="en-US" sz="2800" i="1" dirty="0" smtClean="0">
              <a:solidFill>
                <a:schemeClr val="accent6">
                  <a:lumMod val="50000"/>
                </a:schemeClr>
              </a:solidFill>
              <a:ea typeface="ＭＳ Ｐゴシック" charset="-128"/>
            </a:endParaRPr>
          </a:p>
          <a:p>
            <a:pPr marL="514350" indent="-514350">
              <a:spcAft>
                <a:spcPts val="600"/>
              </a:spcAft>
              <a:buFont typeface="+mj-lt"/>
              <a:buAutoNum type="arabicPeriod"/>
            </a:pPr>
            <a:endParaRPr lang="el-GR" i="1" dirty="0">
              <a:ea typeface="ＭＳ Ｐゴシック" charset="-128"/>
            </a:endParaRPr>
          </a:p>
          <a:p>
            <a:pPr marL="514350" indent="-514350">
              <a:spcAft>
                <a:spcPts val="600"/>
              </a:spcAft>
              <a:buFont typeface="+mj-lt"/>
              <a:buAutoNum type="arabicPeriod"/>
            </a:pPr>
            <a:endParaRPr lang="el-GR" dirty="0">
              <a:ea typeface="ＭＳ Ｐゴシック" charset="-128"/>
            </a:endParaRPr>
          </a:p>
          <a:p>
            <a:pPr marL="514350" indent="-514350">
              <a:spcAft>
                <a:spcPts val="600"/>
              </a:spcAft>
              <a:buFont typeface="+mj-lt"/>
              <a:buAutoNum type="arabicPeriod"/>
            </a:pPr>
            <a:endParaRPr lang="el-GR" dirty="0" smtClean="0">
              <a:ea typeface="ＭＳ Ｐゴシック" charset="-128"/>
            </a:endParaRP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4</a:t>
            </a:fld>
            <a:endParaRPr lang="en-US" smtClean="0"/>
          </a:p>
        </p:txBody>
      </p:sp>
    </p:spTree>
    <p:extLst>
      <p:ext uri="{BB962C8B-B14F-4D97-AF65-F5344CB8AC3E}">
        <p14:creationId xmlns:p14="http://schemas.microsoft.com/office/powerpoint/2010/main" xmlns="" val="36733526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4"/>
          <p:cNvSpPr txBox="1">
            <a:spLocks noChangeArrowheads="1"/>
          </p:cNvSpPr>
          <p:nvPr/>
        </p:nvSpPr>
        <p:spPr bwMode="auto">
          <a:xfrm>
            <a:off x="7620000" y="-33546"/>
            <a:ext cx="80663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7</a:t>
            </a:r>
            <a:endParaRPr lang="en-US" sz="1600" dirty="0">
              <a:solidFill>
                <a:srgbClr val="FBFCFF"/>
              </a:solidFill>
            </a:endParaRPr>
          </a:p>
        </p:txBody>
      </p:sp>
      <p:sp>
        <p:nvSpPr>
          <p:cNvPr id="6" name="Text Box 2"/>
          <p:cNvSpPr txBox="1">
            <a:spLocks noChangeArrowheads="1"/>
          </p:cNvSpPr>
          <p:nvPr/>
        </p:nvSpPr>
        <p:spPr bwMode="auto">
          <a:xfrm>
            <a:off x="214282" y="12700"/>
            <a:ext cx="8929718" cy="1403350"/>
          </a:xfrm>
          <a:prstGeom prst="rect">
            <a:avLst/>
          </a:prstGeom>
          <a:noFill/>
          <a:ln w="9525">
            <a:noFill/>
            <a:round/>
            <a:headEnd/>
            <a:tailEnd/>
          </a:ln>
        </p:spPr>
        <p:txBody>
          <a:bodyPr anchor="b"/>
          <a:lstStyle/>
          <a:p>
            <a:pPr defTabSz="449263"/>
            <a:r>
              <a:rPr lang="el-GR" sz="3200" dirty="0" smtClean="0">
                <a:solidFill>
                  <a:schemeClr val="accent6">
                    <a:lumMod val="75000"/>
                  </a:schemeClr>
                </a:solidFill>
                <a:latin typeface="Calibri"/>
                <a:cs typeface="+mn-cs"/>
              </a:rPr>
              <a:t>Σύνοψη: Τρόποι υπολογισμού συνάφειας εγγράφου-ερώτησης</a:t>
            </a:r>
            <a:endParaRPr lang="de-DE" sz="3200" dirty="0" smtClean="0">
              <a:solidFill>
                <a:schemeClr val="accent6">
                  <a:lumMod val="75000"/>
                </a:schemeClr>
              </a:solidFill>
              <a:latin typeface="Calibri"/>
              <a:cs typeface="+mn-cs"/>
            </a:endParaRPr>
          </a:p>
        </p:txBody>
      </p:sp>
      <p:sp>
        <p:nvSpPr>
          <p:cNvPr id="8"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40</a:t>
            </a:fld>
            <a:endParaRPr lang="en-US" dirty="0"/>
          </a:p>
        </p:txBody>
      </p:sp>
      <p:sp>
        <p:nvSpPr>
          <p:cNvPr id="9" name="TextBox 8"/>
          <p:cNvSpPr txBox="1"/>
          <p:nvPr/>
        </p:nvSpPr>
        <p:spPr>
          <a:xfrm>
            <a:off x="381000" y="1981201"/>
            <a:ext cx="8382000" cy="4401205"/>
          </a:xfrm>
          <a:prstGeom prst="rect">
            <a:avLst/>
          </a:prstGeom>
          <a:noFill/>
        </p:spPr>
        <p:txBody>
          <a:bodyPr wrap="square" rtlCol="0">
            <a:spAutoFit/>
          </a:bodyPr>
          <a:lstStyle/>
          <a:p>
            <a:pPr>
              <a:buClr>
                <a:schemeClr val="accent6">
                  <a:lumMod val="75000"/>
                </a:schemeClr>
              </a:buClr>
              <a:buFont typeface="Wingdings" pitchFamily="2" charset="2"/>
              <a:buChar char="§"/>
            </a:pPr>
            <a:r>
              <a:rPr lang="el-GR" sz="2800" dirty="0" smtClean="0">
                <a:latin typeface="+mn-lt"/>
              </a:rPr>
              <a:t> </a:t>
            </a:r>
            <a:r>
              <a:rPr lang="en-US" sz="2800" i="1" dirty="0" smtClean="0">
                <a:solidFill>
                  <a:schemeClr val="accent6">
                    <a:lumMod val="75000"/>
                  </a:schemeClr>
                </a:solidFill>
                <a:latin typeface="+mn-lt"/>
              </a:rPr>
              <a:t>Document-at-a-time</a:t>
            </a:r>
            <a:r>
              <a:rPr lang="el-GR" sz="2800" dirty="0" smtClean="0">
                <a:latin typeface="+mn-lt"/>
              </a:rPr>
              <a:t>: για κάθε έγγραφο </a:t>
            </a:r>
            <a:r>
              <a:rPr lang="en-US" sz="2800" i="1" dirty="0" smtClean="0">
                <a:latin typeface="+mn-lt"/>
              </a:rPr>
              <a:t>d</a:t>
            </a:r>
            <a:r>
              <a:rPr lang="en-US" sz="2800" dirty="0" smtClean="0">
                <a:latin typeface="+mn-lt"/>
              </a:rPr>
              <a:t> </a:t>
            </a:r>
            <a:r>
              <a:rPr lang="el-GR" sz="2800" dirty="0" smtClean="0">
                <a:latin typeface="+mn-lt"/>
              </a:rPr>
              <a:t>της συλλογής, υπολογίζουμε τη συνολική συνάφεια του με την ερώτηση (το βαθμό του για όλους του όρους) </a:t>
            </a:r>
          </a:p>
          <a:p>
            <a:pPr>
              <a:buClr>
                <a:schemeClr val="accent6">
                  <a:lumMod val="75000"/>
                </a:schemeClr>
              </a:buClr>
              <a:buFont typeface="Wingdings" pitchFamily="2" charset="2"/>
              <a:buChar char="§"/>
            </a:pPr>
            <a:endParaRPr lang="en-US" sz="2800" dirty="0" smtClean="0">
              <a:latin typeface="+mn-lt"/>
            </a:endParaRPr>
          </a:p>
          <a:p>
            <a:pPr>
              <a:buClr>
                <a:schemeClr val="accent6">
                  <a:lumMod val="75000"/>
                </a:schemeClr>
              </a:buClr>
              <a:buFont typeface="Wingdings" pitchFamily="2" charset="2"/>
              <a:buChar char="§"/>
            </a:pPr>
            <a:r>
              <a:rPr lang="el-GR" sz="2800" i="1" dirty="0" smtClean="0">
                <a:solidFill>
                  <a:schemeClr val="accent6">
                    <a:lumMod val="75000"/>
                  </a:schemeClr>
                </a:solidFill>
                <a:latin typeface="+mn-lt"/>
              </a:rPr>
              <a:t> </a:t>
            </a:r>
            <a:r>
              <a:rPr lang="en-US" sz="2800" i="1" dirty="0" smtClean="0">
                <a:solidFill>
                  <a:schemeClr val="accent6">
                    <a:lumMod val="75000"/>
                  </a:schemeClr>
                </a:solidFill>
                <a:latin typeface="+mn-lt"/>
              </a:rPr>
              <a:t>Term-at-a-time</a:t>
            </a:r>
            <a:r>
              <a:rPr lang="en-US" sz="2800" dirty="0" smtClean="0">
                <a:latin typeface="+mn-lt"/>
              </a:rPr>
              <a:t>: </a:t>
            </a:r>
            <a:r>
              <a:rPr lang="el-GR" sz="2800" dirty="0" smtClean="0">
                <a:latin typeface="+mn-lt"/>
              </a:rPr>
              <a:t>για κάθε όρο </a:t>
            </a:r>
            <a:r>
              <a:rPr lang="en-US" sz="2800" i="1" dirty="0" smtClean="0">
                <a:latin typeface="+mn-lt"/>
              </a:rPr>
              <a:t>t</a:t>
            </a:r>
            <a:r>
              <a:rPr lang="en-US" sz="2800" dirty="0" smtClean="0">
                <a:latin typeface="+mn-lt"/>
              </a:rPr>
              <a:t> </a:t>
            </a:r>
            <a:r>
              <a:rPr lang="el-GR" sz="2800" dirty="0" smtClean="0">
                <a:latin typeface="+mn-lt"/>
              </a:rPr>
              <a:t>της ερώτησης, υπολογίζουμε </a:t>
            </a:r>
            <a:r>
              <a:rPr lang="en-US" sz="2800" dirty="0" smtClean="0">
                <a:latin typeface="+mn-lt"/>
              </a:rPr>
              <a:t>to </a:t>
            </a:r>
            <a:r>
              <a:rPr lang="el-GR" sz="2800" dirty="0" smtClean="0">
                <a:latin typeface="+mn-lt"/>
              </a:rPr>
              <a:t>βαθμό του για όλα τα έγγραφα της συλλογής</a:t>
            </a:r>
          </a:p>
          <a:p>
            <a:pPr>
              <a:buClr>
                <a:schemeClr val="accent6">
                  <a:lumMod val="75000"/>
                </a:schemeClr>
              </a:buClr>
              <a:buFont typeface="Wingdings" pitchFamily="2" charset="2"/>
              <a:buChar char="§"/>
            </a:pPr>
            <a:endParaRPr lang="el-GR" sz="2800" dirty="0" smtClean="0">
              <a:latin typeface="+mn-lt"/>
            </a:endParaRPr>
          </a:p>
          <a:p>
            <a:pPr>
              <a:buClr>
                <a:schemeClr val="accent6">
                  <a:lumMod val="75000"/>
                </a:schemeClr>
              </a:buClr>
              <a:buFont typeface="Wingdings" pitchFamily="2" charset="2"/>
              <a:buChar char="§"/>
            </a:pPr>
            <a:r>
              <a:rPr lang="el-GR" sz="2800" dirty="0" smtClean="0">
                <a:latin typeface="+mn-lt"/>
              </a:rPr>
              <a:t> </a:t>
            </a:r>
            <a:r>
              <a:rPr lang="en-US" sz="2800" i="1" dirty="0" smtClean="0">
                <a:solidFill>
                  <a:schemeClr val="accent6">
                    <a:lumMod val="75000"/>
                  </a:schemeClr>
                </a:solidFill>
                <a:latin typeface="+mn-lt"/>
              </a:rPr>
              <a:t>Score-at-a-time</a:t>
            </a:r>
            <a:r>
              <a:rPr lang="en-US" sz="2800" dirty="0" smtClean="0">
                <a:latin typeface="+mn-lt"/>
              </a:rPr>
              <a:t>: </a:t>
            </a:r>
            <a:r>
              <a:rPr lang="el-GR" sz="2800" dirty="0" smtClean="0">
                <a:latin typeface="+mn-lt"/>
              </a:rPr>
              <a:t>ξεκινάμε με τα </a:t>
            </a:r>
            <a:r>
              <a:rPr lang="en-US" sz="2800" dirty="0" smtClean="0">
                <a:latin typeface="+mn-lt"/>
              </a:rPr>
              <a:t>postings </a:t>
            </a:r>
            <a:r>
              <a:rPr lang="el-GR" sz="2800" dirty="0" smtClean="0">
                <a:latin typeface="+mn-lt"/>
              </a:rPr>
              <a:t>που επηρεάζουν περισσότερο το βαθμό</a:t>
            </a:r>
          </a:p>
        </p:txBody>
      </p:sp>
    </p:spTree>
    <p:extLst>
      <p:ext uri="{BB962C8B-B14F-4D97-AF65-F5344CB8AC3E}">
        <p14:creationId xmlns:p14="http://schemas.microsoft.com/office/powerpoint/2010/main" xmlns="" val="3729454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defTabSz="449263"/>
            <a:r>
              <a:rPr lang="el-GR" dirty="0" smtClean="0">
                <a:solidFill>
                  <a:srgbClr val="000000"/>
                </a:solidFill>
              </a:rPr>
              <a:t>Βαθμιδωτά ευρετήρια</a:t>
            </a:r>
            <a:endParaRPr lang="de-DE" dirty="0" smtClean="0">
              <a:solidFill>
                <a:srgbClr val="000000"/>
              </a:solidFill>
            </a:endParaRPr>
          </a:p>
        </p:txBody>
      </p:sp>
      <p:sp>
        <p:nvSpPr>
          <p:cNvPr id="4" name="Text Box 3"/>
          <p:cNvSpPr txBox="1">
            <a:spLocks noChangeArrowheads="1"/>
          </p:cNvSpPr>
          <p:nvPr/>
        </p:nvSpPr>
        <p:spPr bwMode="auto">
          <a:xfrm>
            <a:off x="120650" y="2105891"/>
            <a:ext cx="8566150" cy="3795730"/>
          </a:xfrm>
          <a:prstGeom prst="rect">
            <a:avLst/>
          </a:prstGeom>
          <a:noFill/>
          <a:ln w="9525">
            <a:noFill/>
            <a:round/>
            <a:headEnd/>
            <a:tailEnd/>
          </a:ln>
        </p:spPr>
        <p:txBody>
          <a:bodyPr/>
          <a:lstStyle/>
          <a:p>
            <a:pPr marL="742950" lvl="1" indent="-285750" defTabSz="449263">
              <a:spcBef>
                <a:spcPts val="700"/>
              </a:spcBef>
              <a:buClr>
                <a:srgbClr val="336699"/>
              </a:buClr>
              <a:buFont typeface="Wingdings" pitchFamily="2" charset="2"/>
              <a:buChar char="§"/>
            </a:pPr>
            <a:r>
              <a:rPr lang="el-GR" dirty="0" smtClean="0">
                <a:latin typeface="Calibri"/>
                <a:cs typeface="+mn-cs"/>
              </a:rPr>
              <a:t>Η χρήση βαθμιδωτών ευρετηρίων θεωρείται ως ένας από τους λόγους  που η ποιότητα των αποτελεσμάτων του </a:t>
            </a:r>
            <a:r>
              <a:rPr lang="en-US" dirty="0" smtClean="0">
                <a:latin typeface="Calibri"/>
                <a:cs typeface="+mn-cs"/>
              </a:rPr>
              <a:t>Google </a:t>
            </a:r>
            <a:r>
              <a:rPr lang="el-GR" dirty="0" smtClean="0">
                <a:latin typeface="Calibri"/>
                <a:cs typeface="+mn-cs"/>
              </a:rPr>
              <a:t>ήταν αρχικά σημαντικά καλύτερη </a:t>
            </a:r>
            <a:r>
              <a:rPr lang="en-US" dirty="0" smtClean="0">
                <a:latin typeface="Calibri"/>
                <a:cs typeface="+mn-cs"/>
              </a:rPr>
              <a:t>(2000/01) </a:t>
            </a:r>
            <a:r>
              <a:rPr lang="el-GR" dirty="0" smtClean="0">
                <a:latin typeface="Calibri"/>
                <a:cs typeface="+mn-cs"/>
              </a:rPr>
              <a:t>από αυτήν των ανταγωνιστών τους</a:t>
            </a:r>
            <a:r>
              <a:rPr lang="en-US" dirty="0" smtClean="0">
                <a:latin typeface="Calibri"/>
                <a:cs typeface="+mn-cs"/>
              </a:rPr>
              <a:t>.</a:t>
            </a:r>
          </a:p>
          <a:p>
            <a:pPr marL="742950" lvl="1" indent="-285750" defTabSz="449263">
              <a:spcBef>
                <a:spcPts val="700"/>
              </a:spcBef>
              <a:buClr>
                <a:srgbClr val="336699"/>
              </a:buClr>
              <a:buFont typeface="Wingdings" pitchFamily="2" charset="2"/>
              <a:buChar char="§"/>
            </a:pPr>
            <a:r>
              <a:rPr lang="el-GR" dirty="0" smtClean="0">
                <a:latin typeface="Calibri"/>
                <a:cs typeface="+mn-cs"/>
              </a:rPr>
              <a:t>μαζί με το </a:t>
            </a:r>
            <a:r>
              <a:rPr lang="en-US" dirty="0" smtClean="0">
                <a:latin typeface="Calibri"/>
                <a:cs typeface="+mn-cs"/>
              </a:rPr>
              <a:t>PageRank, </a:t>
            </a:r>
            <a:r>
              <a:rPr lang="el-GR" dirty="0" smtClean="0">
                <a:latin typeface="Calibri"/>
                <a:cs typeface="+mn-cs"/>
              </a:rPr>
              <a:t>τη χρήση του </a:t>
            </a:r>
            <a:r>
              <a:rPr lang="en-US" dirty="0" smtClean="0">
                <a:latin typeface="Calibri"/>
                <a:cs typeface="+mn-cs"/>
              </a:rPr>
              <a:t>anchor text </a:t>
            </a:r>
            <a:r>
              <a:rPr lang="el-GR" dirty="0" smtClean="0">
                <a:latin typeface="Calibri"/>
                <a:cs typeface="+mn-cs"/>
              </a:rPr>
              <a:t>και περιορισμών θέσεων (</a:t>
            </a:r>
            <a:r>
              <a:rPr lang="en-US" dirty="0" smtClean="0">
                <a:latin typeface="Calibri"/>
                <a:cs typeface="+mn-cs"/>
              </a:rPr>
              <a:t>proximity constraints</a:t>
            </a:r>
            <a:r>
              <a:rPr lang="de-DE" dirty="0" smtClean="0">
                <a:latin typeface="Calibri"/>
                <a:cs typeface="+mn-cs"/>
              </a:rPr>
              <a:t>)</a:t>
            </a:r>
          </a:p>
        </p:txBody>
      </p:sp>
      <p:sp>
        <p:nvSpPr>
          <p:cNvPr id="6"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41</a:t>
            </a:fld>
            <a:endParaRPr lang="en-US" dirty="0"/>
          </a:p>
        </p:txBody>
      </p:sp>
    </p:spTree>
    <p:extLst>
      <p:ext uri="{BB962C8B-B14F-4D97-AF65-F5344CB8AC3E}">
        <p14:creationId xmlns:p14="http://schemas.microsoft.com/office/powerpoint/2010/main" xmlns="" val="580597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defTabSz="449263"/>
            <a:r>
              <a:rPr lang="el-GR" dirty="0" smtClean="0">
                <a:solidFill>
                  <a:srgbClr val="000000"/>
                </a:solidFill>
              </a:rPr>
              <a:t>Παραμετρική αναζήτηση</a:t>
            </a:r>
            <a:endParaRPr lang="de-DE" dirty="0" smtClean="0">
              <a:solidFill>
                <a:srgbClr val="000000"/>
              </a:solidFill>
            </a:endParaRPr>
          </a:p>
        </p:txBody>
      </p:sp>
      <p:sp>
        <p:nvSpPr>
          <p:cNvPr id="6"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42</a:t>
            </a:fld>
            <a:endParaRPr lang="en-US" dirty="0"/>
          </a:p>
        </p:txBody>
      </p:sp>
      <p:pic>
        <p:nvPicPr>
          <p:cNvPr id="263170" name="Picture 2"/>
          <p:cNvPicPr>
            <a:picLocks noChangeAspect="1" noChangeArrowheads="1"/>
          </p:cNvPicPr>
          <p:nvPr/>
        </p:nvPicPr>
        <p:blipFill>
          <a:blip r:embed="rId2" cstate="print"/>
          <a:srcRect/>
          <a:stretch>
            <a:fillRect/>
          </a:stretch>
        </p:blipFill>
        <p:spPr bwMode="auto">
          <a:xfrm>
            <a:off x="1066801" y="2357438"/>
            <a:ext cx="5476874" cy="2976562"/>
          </a:xfrm>
          <a:prstGeom prst="rect">
            <a:avLst/>
          </a:prstGeom>
          <a:noFill/>
          <a:ln w="9525">
            <a:noFill/>
            <a:miter lim="800000"/>
            <a:headEnd/>
            <a:tailEnd/>
          </a:ln>
        </p:spPr>
      </p:pic>
      <p:sp>
        <p:nvSpPr>
          <p:cNvPr id="7" name="TextBox 4"/>
          <p:cNvSpPr txBox="1">
            <a:spLocks noChangeArrowheads="1"/>
          </p:cNvSpPr>
          <p:nvPr/>
        </p:nvSpPr>
        <p:spPr bwMode="auto">
          <a:xfrm>
            <a:off x="7620000" y="-33546"/>
            <a:ext cx="1002197"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6.1</a:t>
            </a:r>
            <a:endParaRPr lang="en-US" sz="1600" dirty="0">
              <a:solidFill>
                <a:srgbClr val="FBFCFF"/>
              </a:solidFill>
            </a:endParaRPr>
          </a:p>
        </p:txBody>
      </p:sp>
    </p:spTree>
    <p:extLst>
      <p:ext uri="{BB962C8B-B14F-4D97-AF65-F5344CB8AC3E}">
        <p14:creationId xmlns:p14="http://schemas.microsoft.com/office/powerpoint/2010/main" xmlns="" val="17905437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defTabSz="449263"/>
            <a:r>
              <a:rPr lang="el-GR" dirty="0" smtClean="0">
                <a:solidFill>
                  <a:srgbClr val="000000"/>
                </a:solidFill>
              </a:rPr>
              <a:t>Παραμετρική αναζήτηση</a:t>
            </a:r>
            <a:endParaRPr lang="de-DE" dirty="0" smtClean="0">
              <a:solidFill>
                <a:srgbClr val="000000"/>
              </a:solidFill>
            </a:endParaRPr>
          </a:p>
        </p:txBody>
      </p:sp>
      <p:sp>
        <p:nvSpPr>
          <p:cNvPr id="6" name="Slide Number Placeholder 1"/>
          <p:cNvSpPr>
            <a:spLocks noGrp="1"/>
          </p:cNvSpPr>
          <p:nvPr>
            <p:ph type="sldNum" sz="quarter" idx="4294967295"/>
          </p:nvPr>
        </p:nvSpPr>
        <p:spPr>
          <a:xfrm>
            <a:off x="6553200" y="6477000"/>
            <a:ext cx="2133600" cy="244475"/>
          </a:xfrm>
          <a:prstGeom prst="rect">
            <a:avLst/>
          </a:prstGeom>
        </p:spPr>
        <p:txBody>
          <a:bodyPr/>
          <a:lstStyle/>
          <a:p>
            <a:fld id="{0ED9190B-40F4-4D14-B8A7-A8F5BA31F2B1}" type="slidenum">
              <a:rPr lang="en-US" smtClean="0"/>
              <a:pPr/>
              <a:t>43</a:t>
            </a:fld>
            <a:endParaRPr lang="en-US" dirty="0"/>
          </a:p>
        </p:txBody>
      </p:sp>
      <p:pic>
        <p:nvPicPr>
          <p:cNvPr id="264194" name="Picture 2"/>
          <p:cNvPicPr>
            <a:picLocks noChangeAspect="1" noChangeArrowheads="1"/>
          </p:cNvPicPr>
          <p:nvPr/>
        </p:nvPicPr>
        <p:blipFill>
          <a:blip r:embed="rId2" cstate="print"/>
          <a:srcRect/>
          <a:stretch>
            <a:fillRect/>
          </a:stretch>
        </p:blipFill>
        <p:spPr bwMode="auto">
          <a:xfrm>
            <a:off x="1143000" y="2057400"/>
            <a:ext cx="5876925" cy="1954771"/>
          </a:xfrm>
          <a:prstGeom prst="rect">
            <a:avLst/>
          </a:prstGeom>
          <a:noFill/>
          <a:ln w="9525">
            <a:noFill/>
            <a:miter lim="800000"/>
            <a:headEnd/>
            <a:tailEnd/>
          </a:ln>
        </p:spPr>
      </p:pic>
      <p:sp>
        <p:nvSpPr>
          <p:cNvPr id="7" name="TextBox 6"/>
          <p:cNvSpPr txBox="1"/>
          <p:nvPr/>
        </p:nvSpPr>
        <p:spPr>
          <a:xfrm>
            <a:off x="457200" y="1600200"/>
            <a:ext cx="5715000" cy="461665"/>
          </a:xfrm>
          <a:prstGeom prst="rect">
            <a:avLst/>
          </a:prstGeom>
          <a:noFill/>
        </p:spPr>
        <p:txBody>
          <a:bodyPr wrap="square" rtlCol="0">
            <a:spAutoFit/>
          </a:bodyPr>
          <a:lstStyle/>
          <a:p>
            <a:r>
              <a:rPr lang="el-GR" dirty="0" smtClean="0">
                <a:latin typeface="+mn-lt"/>
              </a:rPr>
              <a:t>Βασικό ευρετήριο ζώνης στο λεξικό:</a:t>
            </a:r>
            <a:endParaRPr lang="el-GR" dirty="0">
              <a:latin typeface="+mn-lt"/>
            </a:endParaRPr>
          </a:p>
        </p:txBody>
      </p:sp>
      <p:sp>
        <p:nvSpPr>
          <p:cNvPr id="8" name="TextBox 7"/>
          <p:cNvSpPr txBox="1"/>
          <p:nvPr/>
        </p:nvSpPr>
        <p:spPr>
          <a:xfrm>
            <a:off x="533400" y="4267200"/>
            <a:ext cx="6629400" cy="461665"/>
          </a:xfrm>
          <a:prstGeom prst="rect">
            <a:avLst/>
          </a:prstGeom>
          <a:noFill/>
        </p:spPr>
        <p:txBody>
          <a:bodyPr wrap="square" rtlCol="0">
            <a:spAutoFit/>
          </a:bodyPr>
          <a:lstStyle/>
          <a:p>
            <a:r>
              <a:rPr lang="el-GR" dirty="0" smtClean="0">
                <a:latin typeface="+mn-lt"/>
              </a:rPr>
              <a:t>Η πληροφορία ζώνης στις λίστες καταχώρησης:</a:t>
            </a:r>
            <a:endParaRPr lang="el-GR" dirty="0">
              <a:latin typeface="+mn-lt"/>
            </a:endParaRPr>
          </a:p>
        </p:txBody>
      </p:sp>
      <p:sp>
        <p:nvSpPr>
          <p:cNvPr id="9" name="TextBox 4"/>
          <p:cNvSpPr txBox="1">
            <a:spLocks noChangeArrowheads="1"/>
          </p:cNvSpPr>
          <p:nvPr/>
        </p:nvSpPr>
        <p:spPr bwMode="auto">
          <a:xfrm>
            <a:off x="7620000" y="-33546"/>
            <a:ext cx="1002197"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Lucida Sans" pitchFamily="34" charset="0"/>
                <a:ea typeface="Arial Unicode MS" pitchFamily="34" charset="-128"/>
                <a:cs typeface="Arial Unicode MS" pitchFamily="34" charset="-128"/>
              </a:defRPr>
            </a:lvl1pPr>
            <a:lvl2pPr marL="742950" indent="-285750" eaLnBrk="0" hangingPunct="0">
              <a:defRPr sz="2400">
                <a:solidFill>
                  <a:schemeClr val="tx1"/>
                </a:solidFill>
                <a:latin typeface="Lucida Sans" pitchFamily="34" charset="0"/>
                <a:ea typeface="Arial Unicode MS" pitchFamily="34" charset="-128"/>
                <a:cs typeface="Arial Unicode MS" pitchFamily="34" charset="-128"/>
              </a:defRPr>
            </a:lvl2pPr>
            <a:lvl3pPr marL="1143000" indent="-228600" eaLnBrk="0" hangingPunct="0">
              <a:defRPr sz="2400">
                <a:solidFill>
                  <a:schemeClr val="tx1"/>
                </a:solidFill>
                <a:latin typeface="Lucida Sans" pitchFamily="34" charset="0"/>
                <a:ea typeface="Arial Unicode MS" pitchFamily="34" charset="-128"/>
                <a:cs typeface="Arial Unicode MS" pitchFamily="34" charset="-128"/>
              </a:defRPr>
            </a:lvl3pPr>
            <a:lvl4pPr marL="1600200" indent="-228600" eaLnBrk="0" hangingPunct="0">
              <a:defRPr sz="2400">
                <a:solidFill>
                  <a:schemeClr val="tx1"/>
                </a:solidFill>
                <a:latin typeface="Lucida Sans" pitchFamily="34" charset="0"/>
                <a:ea typeface="Arial Unicode MS" pitchFamily="34" charset="-128"/>
                <a:cs typeface="Arial Unicode MS" pitchFamily="34" charset="-128"/>
              </a:defRPr>
            </a:lvl4pPr>
            <a:lvl5pPr marL="2057400" indent="-228600" eaLnBrk="0" hangingPunct="0">
              <a:defRPr sz="2400">
                <a:solidFill>
                  <a:schemeClr val="tx1"/>
                </a:solidFill>
                <a:latin typeface="Lucida Sans" pitchFamily="34" charset="0"/>
                <a:ea typeface="Arial Unicode MS" pitchFamily="34" charset="-128"/>
                <a:cs typeface="Arial Unicode MS"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Arial Unicode MS" pitchFamily="34" charset="-128"/>
                <a:cs typeface="Arial Unicode MS" pitchFamily="34" charset="-128"/>
              </a:defRPr>
            </a:lvl9pPr>
          </a:lstStyle>
          <a:p>
            <a:pPr eaLnBrk="1" hangingPunct="1"/>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6.1</a:t>
            </a:r>
            <a:endParaRPr lang="en-US" sz="1600" dirty="0">
              <a:solidFill>
                <a:srgbClr val="FBFCFF"/>
              </a:solidFill>
            </a:endParaRPr>
          </a:p>
        </p:txBody>
      </p:sp>
      <p:pic>
        <p:nvPicPr>
          <p:cNvPr id="264195" name="Picture 3"/>
          <p:cNvPicPr>
            <a:picLocks noChangeAspect="1" noChangeArrowheads="1"/>
          </p:cNvPicPr>
          <p:nvPr/>
        </p:nvPicPr>
        <p:blipFill>
          <a:blip r:embed="rId3" cstate="print"/>
          <a:srcRect/>
          <a:stretch>
            <a:fillRect/>
          </a:stretch>
        </p:blipFill>
        <p:spPr bwMode="auto">
          <a:xfrm>
            <a:off x="2133600" y="4953000"/>
            <a:ext cx="5099858" cy="685800"/>
          </a:xfrm>
          <a:prstGeom prst="rect">
            <a:avLst/>
          </a:prstGeom>
          <a:noFill/>
          <a:ln w="9525">
            <a:noFill/>
            <a:miter lim="800000"/>
            <a:headEnd/>
            <a:tailEnd/>
          </a:ln>
        </p:spPr>
      </p:pic>
    </p:spTree>
    <p:extLst>
      <p:ext uri="{BB962C8B-B14F-4D97-AF65-F5344CB8AC3E}">
        <p14:creationId xmlns:p14="http://schemas.microsoft.com/office/powerpoint/2010/main" xmlns="" val="10095886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Τι  είδαμε στο προηγούμενο μάθημα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2438400"/>
            <a:ext cx="7620000" cy="1828800"/>
          </a:xfrm>
        </p:spPr>
        <p:txBody>
          <a:bodyPr/>
          <a:lstStyle/>
          <a:p>
            <a:pPr eaLnBrk="1" hangingPunct="1"/>
            <a:r>
              <a:rPr lang="el-GR" sz="3000" dirty="0" smtClean="0">
                <a:ea typeface="ＭＳ Ｐゴシック" pitchFamily="-112" charset="-128"/>
              </a:rPr>
              <a:t>Βαθμολόγηση και κατάταξη εγγράφων</a:t>
            </a:r>
          </a:p>
          <a:p>
            <a:pPr lvl="1" eaLnBrk="1" hangingPunct="1"/>
            <a:r>
              <a:rPr lang="el-GR" sz="2600" dirty="0" smtClean="0">
                <a:ea typeface="ＭＳ Ｐゴシック" pitchFamily="-112" charset="-128"/>
              </a:rPr>
              <a:t>Στ</a:t>
            </a:r>
            <a:r>
              <a:rPr lang="el-GR" sz="2600" dirty="0">
                <a:ea typeface="ＭＳ Ｐゴシック" pitchFamily="-112" charset="-128"/>
              </a:rPr>
              <a:t>ά</a:t>
            </a:r>
            <a:r>
              <a:rPr lang="el-GR" sz="2600" dirty="0" smtClean="0">
                <a:ea typeface="ＭＳ Ｐゴシック" pitchFamily="-112" charset="-128"/>
              </a:rPr>
              <a:t>θμιση όρων </a:t>
            </a:r>
            <a:r>
              <a:rPr lang="en-US" sz="2600" dirty="0" smtClean="0">
                <a:ea typeface="ＭＳ Ｐゴシック" pitchFamily="-112" charset="-128"/>
              </a:rPr>
              <a:t>(term weighting)</a:t>
            </a:r>
          </a:p>
          <a:p>
            <a:pPr lvl="1" eaLnBrk="1" hangingPunct="1"/>
            <a:r>
              <a:rPr lang="el-GR" sz="2600" dirty="0" smtClean="0">
                <a:ea typeface="ＭＳ Ｐゴシック" pitchFamily="-112" charset="-128"/>
              </a:rPr>
              <a:t>Αναπαράσταση εγγράφων και ερωτημάτων ως διανύσματα</a:t>
            </a:r>
            <a:endParaRPr lang="en-US" sz="3000" dirty="0" smtClean="0">
              <a:ea typeface="ＭＳ Ｐゴシック" pitchFamily="-112" charset="-128"/>
            </a:endParaRPr>
          </a:p>
          <a:p>
            <a:pPr eaLnBrk="1" hangingPunct="1"/>
            <a:r>
              <a:rPr lang="el-GR" sz="3000" dirty="0" smtClean="0">
                <a:ea typeface="ＭＳ Ｐゴシック" pitchFamily="-112" charset="-128"/>
              </a:rPr>
              <a:t>Θέματα Υλοποίησης</a:t>
            </a:r>
          </a:p>
          <a:p>
            <a:pPr eaLnBrk="1" hangingPunct="1"/>
            <a:r>
              <a:rPr lang="el-GR" sz="3000" dirty="0" smtClean="0">
                <a:solidFill>
                  <a:schemeClr val="accent6">
                    <a:lumMod val="75000"/>
                  </a:schemeClr>
                </a:solidFill>
                <a:ea typeface="ＭＳ Ｐゴシック" pitchFamily="-112" charset="-128"/>
              </a:rPr>
              <a:t>Περίληψη αποτελεσμάτων</a:t>
            </a:r>
            <a:endParaRPr lang="en-US" sz="2800" dirty="0" smtClean="0">
              <a:solidFill>
                <a:schemeClr val="accent6">
                  <a:lumMod val="75000"/>
                </a:schemeClr>
              </a:solidFill>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6</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44</a:t>
            </a:fld>
            <a:endParaRPr lang="en-US"/>
          </a:p>
        </p:txBody>
      </p:sp>
    </p:spTree>
    <p:extLst>
      <p:ext uri="{BB962C8B-B14F-4D97-AF65-F5344CB8AC3E}">
        <p14:creationId xmlns:p14="http://schemas.microsoft.com/office/powerpoint/2010/main" xmlns="" val="37923434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4294967295"/>
          </p:nvPr>
        </p:nvSpPr>
        <p:spPr bwMode="auto">
          <a:xfrm>
            <a:off x="6553200" y="6477000"/>
            <a:ext cx="2133600" cy="244475"/>
          </a:xfrm>
          <a:prstGeom prst="rect">
            <a:avLst/>
          </a:prstGeom>
          <a:noFill/>
          <a:ln>
            <a:miter lim="800000"/>
            <a:headEnd/>
            <a:tailEnd/>
          </a:ln>
        </p:spPr>
        <p:txBody>
          <a:bodyPr/>
          <a:lstStyle/>
          <a:p>
            <a:fld id="{D249DB27-C939-467A-B0B7-C6A40B31059C}" type="slidenum">
              <a:rPr lang="en-US" smtClean="0"/>
              <a:pPr/>
              <a:t>45</a:t>
            </a:fld>
            <a:endParaRPr lang="en-US" smtClean="0"/>
          </a:p>
        </p:txBody>
      </p:sp>
      <p:sp>
        <p:nvSpPr>
          <p:cNvPr id="49155" name="Rectangle 2"/>
          <p:cNvSpPr>
            <a:spLocks noGrp="1" noChangeArrowheads="1"/>
          </p:cNvSpPr>
          <p:nvPr>
            <p:ph type="title"/>
          </p:nvPr>
        </p:nvSpPr>
        <p:spPr/>
        <p:txBody>
          <a:bodyPr/>
          <a:lstStyle/>
          <a:p>
            <a:pPr eaLnBrk="1" hangingPunct="1"/>
            <a:r>
              <a:rPr lang="el-GR" dirty="0" smtClean="0">
                <a:ea typeface="ＭＳ Ｐゴシック" charset="-128"/>
              </a:rPr>
              <a:t>Περιλήψεις αποτελεσμάτων</a:t>
            </a:r>
            <a:endParaRPr lang="en-US" dirty="0" smtClean="0">
              <a:ea typeface="ＭＳ Ｐゴシック" charset="-128"/>
            </a:endParaRPr>
          </a:p>
        </p:txBody>
      </p:sp>
      <p:sp>
        <p:nvSpPr>
          <p:cNvPr id="49156" name="Rectangle 3"/>
          <p:cNvSpPr>
            <a:spLocks noGrp="1" noChangeArrowheads="1"/>
          </p:cNvSpPr>
          <p:nvPr>
            <p:ph type="body" idx="1"/>
          </p:nvPr>
        </p:nvSpPr>
        <p:spPr>
          <a:xfrm>
            <a:off x="475146" y="1524000"/>
            <a:ext cx="8440253" cy="1752600"/>
          </a:xfrm>
        </p:spPr>
        <p:txBody>
          <a:bodyPr/>
          <a:lstStyle/>
          <a:p>
            <a:pPr eaLnBrk="1" hangingPunct="1"/>
            <a:r>
              <a:rPr lang="el-GR" sz="2000" dirty="0" smtClean="0">
                <a:ea typeface="ＭＳ Ｐゴシック" charset="-128"/>
              </a:rPr>
              <a:t>Η περιγραφή του εγγράφου είναι κρίσιμη γιατί συχνά οι χρήστες βασίζονται σε αυτήν για να αποφασίσουν αν το έγγραφο είναι σχετικό</a:t>
            </a:r>
          </a:p>
          <a:p>
            <a:pPr lvl="1" eaLnBrk="1" hangingPunct="1"/>
            <a:r>
              <a:rPr lang="el-GR" sz="2000" dirty="0" smtClean="0">
                <a:ea typeface="ＭＳ Ｐゴシック" charset="-128"/>
              </a:rPr>
              <a:t>Δε χρειάζεται να διαλέξουν ένα-ένα τα έγγραφα με τη σειρά</a:t>
            </a:r>
            <a:endParaRPr lang="en-US" sz="2000" dirty="0" smtClean="0">
              <a:ea typeface="ＭＳ Ｐゴシック" charset="-128"/>
            </a:endParaRPr>
          </a:p>
        </p:txBody>
      </p:sp>
      <p:sp>
        <p:nvSpPr>
          <p:cNvPr id="49158"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8.7</a:t>
            </a:r>
          </a:p>
        </p:txBody>
      </p:sp>
      <p:sp>
        <p:nvSpPr>
          <p:cNvPr id="2" name="TextBox 1"/>
          <p:cNvSpPr txBox="1"/>
          <p:nvPr/>
        </p:nvSpPr>
        <p:spPr>
          <a:xfrm>
            <a:off x="513247" y="2743200"/>
            <a:ext cx="7239000" cy="707886"/>
          </a:xfrm>
          <a:prstGeom prst="rect">
            <a:avLst/>
          </a:prstGeom>
          <a:noFill/>
        </p:spPr>
        <p:txBody>
          <a:bodyPr wrap="square" rtlCol="0">
            <a:spAutoFit/>
          </a:bodyPr>
          <a:lstStyle/>
          <a:p>
            <a:r>
              <a:rPr lang="el-GR" sz="2000" i="1" dirty="0" smtClean="0">
                <a:latin typeface="+mn-lt"/>
              </a:rPr>
              <a:t>Ο τίτλος αυτόματα από </a:t>
            </a:r>
            <a:r>
              <a:rPr lang="el-GR" sz="2000" i="1" dirty="0" err="1" smtClean="0">
                <a:latin typeface="+mn-lt"/>
              </a:rPr>
              <a:t>μεταδεδομένα</a:t>
            </a:r>
            <a:r>
              <a:rPr lang="el-GR" sz="2000" i="1" dirty="0" smtClean="0">
                <a:latin typeface="+mn-lt"/>
              </a:rPr>
              <a:t>, αλλά πώς να υπολογίσουμε τις  περιλήψεις;</a:t>
            </a:r>
            <a:endParaRPr lang="en-US" sz="2000" i="1" dirty="0">
              <a:latin typeface="+mn-lt"/>
            </a:endParaRPr>
          </a:p>
        </p:txBody>
      </p:sp>
      <p:sp>
        <p:nvSpPr>
          <p:cNvPr id="7" name="Rectangle 3"/>
          <p:cNvSpPr txBox="1">
            <a:spLocks noChangeArrowheads="1"/>
          </p:cNvSpPr>
          <p:nvPr/>
        </p:nvSpPr>
        <p:spPr bwMode="auto">
          <a:xfrm>
            <a:off x="304800" y="3581400"/>
            <a:ext cx="813435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Font typeface="Wingdings" pitchFamily="-112" charset="2"/>
              <a:buNone/>
            </a:pPr>
            <a:r>
              <a:rPr lang="el-GR" sz="2000" dirty="0" smtClean="0">
                <a:ea typeface="ＭＳ Ｐゴシック" charset="-128"/>
              </a:rPr>
              <a:t>Δύο βασικά είδη περιλήψεων</a:t>
            </a:r>
          </a:p>
          <a:p>
            <a:pPr lvl="1">
              <a:spcBef>
                <a:spcPts val="700"/>
              </a:spcBef>
              <a:buClr>
                <a:srgbClr val="336699"/>
              </a:buClr>
              <a:buFont typeface="Wingdings" pitchFamily="2" charset="2"/>
              <a:buChar char="§"/>
            </a:pPr>
            <a:r>
              <a:rPr lang="el-GR" sz="2000" dirty="0" smtClean="0"/>
              <a:t>Μια </a:t>
            </a:r>
            <a:r>
              <a:rPr lang="el-GR" sz="2000" dirty="0" smtClean="0">
                <a:solidFill>
                  <a:schemeClr val="tx2">
                    <a:lumMod val="60000"/>
                    <a:lumOff val="40000"/>
                  </a:schemeClr>
                </a:solidFill>
              </a:rPr>
              <a:t>στατική περίληψη </a:t>
            </a:r>
            <a:r>
              <a:rPr lang="en-US" sz="2000" dirty="0" smtClean="0">
                <a:solidFill>
                  <a:schemeClr val="tx2">
                    <a:lumMod val="60000"/>
                    <a:lumOff val="40000"/>
                  </a:schemeClr>
                </a:solidFill>
              </a:rPr>
              <a:t> </a:t>
            </a:r>
            <a:r>
              <a:rPr lang="el-GR" sz="2000" dirty="0" smtClean="0">
                <a:solidFill>
                  <a:schemeClr val="tx2">
                    <a:lumMod val="60000"/>
                    <a:lumOff val="40000"/>
                  </a:schemeClr>
                </a:solidFill>
              </a:rPr>
              <a:t>(</a:t>
            </a:r>
            <a:r>
              <a:rPr lang="en-US" sz="2000" dirty="0" smtClean="0">
                <a:solidFill>
                  <a:schemeClr val="tx2">
                    <a:lumMod val="60000"/>
                    <a:lumOff val="40000"/>
                  </a:schemeClr>
                </a:solidFill>
              </a:rPr>
              <a:t>static summary</a:t>
            </a:r>
            <a:r>
              <a:rPr lang="el-GR" sz="2000" dirty="0" smtClean="0">
                <a:solidFill>
                  <a:schemeClr val="tx2">
                    <a:lumMod val="60000"/>
                    <a:lumOff val="40000"/>
                  </a:schemeClr>
                </a:solidFill>
              </a:rPr>
              <a:t>) </a:t>
            </a:r>
            <a:r>
              <a:rPr lang="el-GR" sz="2000" dirty="0" smtClean="0"/>
              <a:t>ενός εγγράφου είναι πάντα η ίδια ανεξάρτητα από το ερώτημα </a:t>
            </a:r>
            <a:r>
              <a:rPr lang="en-US" sz="2000" dirty="0" smtClean="0"/>
              <a:t> </a:t>
            </a:r>
            <a:r>
              <a:rPr lang="el-GR" sz="2000" dirty="0" smtClean="0"/>
              <a:t>που έθεσε ο χρήστης</a:t>
            </a:r>
            <a:endParaRPr lang="en-US" sz="2000" dirty="0" smtClean="0"/>
          </a:p>
          <a:p>
            <a:pPr lvl="1">
              <a:spcBef>
                <a:spcPts val="700"/>
              </a:spcBef>
              <a:buClr>
                <a:srgbClr val="336699"/>
              </a:buClr>
              <a:buFont typeface="Wingdings" pitchFamily="2" charset="2"/>
              <a:buChar char="§"/>
            </a:pPr>
            <a:r>
              <a:rPr lang="el-GR" sz="2000" dirty="0" smtClean="0"/>
              <a:t>Μια </a:t>
            </a:r>
            <a:r>
              <a:rPr lang="el-GR" sz="2000" dirty="0" smtClean="0">
                <a:solidFill>
                  <a:schemeClr val="tx2">
                    <a:lumMod val="60000"/>
                    <a:lumOff val="40000"/>
                  </a:schemeClr>
                </a:solidFill>
              </a:rPr>
              <a:t>δυναμική περίληψη (</a:t>
            </a:r>
            <a:r>
              <a:rPr lang="en-US" sz="2000" dirty="0" smtClean="0">
                <a:solidFill>
                  <a:schemeClr val="tx2">
                    <a:lumMod val="60000"/>
                    <a:lumOff val="40000"/>
                  </a:schemeClr>
                </a:solidFill>
              </a:rPr>
              <a:t>dynamic summary) </a:t>
            </a:r>
            <a:r>
              <a:rPr lang="el-GR" sz="2000" dirty="0" smtClean="0"/>
              <a:t>εξαρτάται από το ερώτημα </a:t>
            </a:r>
            <a:r>
              <a:rPr lang="en-US" sz="2000" dirty="0" smtClean="0">
                <a:solidFill>
                  <a:schemeClr val="tx2">
                    <a:lumMod val="60000"/>
                    <a:lumOff val="40000"/>
                  </a:schemeClr>
                </a:solidFill>
              </a:rPr>
              <a:t>(query-dependent). </a:t>
            </a:r>
            <a:r>
              <a:rPr lang="el-GR" sz="2000" dirty="0" smtClean="0"/>
              <a:t>Προσπαθεί να εξηγήσει γιατί το έγγραφο ανακτήθηκε για το </a:t>
            </a:r>
            <a:r>
              <a:rPr lang="el-GR" sz="2000" i="1" dirty="0" smtClean="0"/>
              <a:t>συγκεκριμένο</a:t>
            </a:r>
            <a:r>
              <a:rPr lang="el-GR" sz="2000" dirty="0" smtClean="0"/>
              <a:t> κάθε φορά ερώτημα</a:t>
            </a:r>
          </a:p>
          <a:p>
            <a:pPr lvl="1">
              <a:spcBef>
                <a:spcPts val="700"/>
              </a:spcBef>
              <a:buClr>
                <a:srgbClr val="336699"/>
              </a:buClr>
              <a:buFont typeface="Wingdings" pitchFamily="2" charset="2"/>
              <a:buChar char="§"/>
            </a:pPr>
            <a:endParaRPr lang="el-GR" sz="2000" dirty="0"/>
          </a:p>
        </p:txBody>
      </p:sp>
    </p:spTree>
    <p:extLst>
      <p:ext uri="{BB962C8B-B14F-4D97-AF65-F5344CB8AC3E}">
        <p14:creationId xmlns:p14="http://schemas.microsoft.com/office/powerpoint/2010/main" xmlns="" val="20395153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dirty="0" err="1" smtClean="0">
                <a:ea typeface="ＭＳ Ｐゴシック" charset="-128"/>
              </a:rPr>
              <a:t>Quicklinks</a:t>
            </a:r>
            <a:endParaRPr lang="en-US" dirty="0" smtClean="0">
              <a:ea typeface="ＭＳ Ｐゴシック" charset="-128"/>
            </a:endParaRPr>
          </a:p>
        </p:txBody>
      </p:sp>
      <p:sp>
        <p:nvSpPr>
          <p:cNvPr id="54275" name="Content Placeholder 2"/>
          <p:cNvSpPr>
            <a:spLocks noGrp="1"/>
          </p:cNvSpPr>
          <p:nvPr>
            <p:ph idx="1"/>
          </p:nvPr>
        </p:nvSpPr>
        <p:spPr/>
        <p:txBody>
          <a:bodyPr/>
          <a:lstStyle/>
          <a:p>
            <a:r>
              <a:rPr lang="el-GR" sz="2400" dirty="0" smtClean="0">
                <a:ea typeface="ＭＳ Ｐゴシック" charset="-128"/>
              </a:rPr>
              <a:t>Για</a:t>
            </a:r>
            <a:r>
              <a:rPr lang="en-US" sz="2400" dirty="0" smtClean="0">
                <a:ea typeface="ＭＳ Ｐゴシック" charset="-128"/>
              </a:rPr>
              <a:t> </a:t>
            </a:r>
            <a:r>
              <a:rPr lang="en-US" sz="2400" i="1" dirty="0" smtClean="0">
                <a:ea typeface="ＭＳ Ｐゴシック" charset="-128"/>
              </a:rPr>
              <a:t>navigational query </a:t>
            </a:r>
            <a:r>
              <a:rPr lang="el-GR" sz="2400" dirty="0" smtClean="0">
                <a:ea typeface="ＭＳ Ｐゴシック" charset="-128"/>
              </a:rPr>
              <a:t>όπως</a:t>
            </a:r>
            <a:r>
              <a:rPr lang="en-US" sz="2400" dirty="0" smtClean="0">
                <a:ea typeface="ＭＳ Ｐゴシック" charset="-128"/>
              </a:rPr>
              <a:t> </a:t>
            </a:r>
            <a:r>
              <a:rPr lang="en-US" sz="2400" b="1" i="1" dirty="0" smtClean="0">
                <a:ea typeface="ＭＳ Ｐゴシック" charset="-128"/>
              </a:rPr>
              <a:t>united airlines</a:t>
            </a:r>
            <a:r>
              <a:rPr lang="en-US" sz="2400" dirty="0" smtClean="0">
                <a:ea typeface="ＭＳ Ｐゴシック" charset="-128"/>
              </a:rPr>
              <a:t> </a:t>
            </a:r>
            <a:r>
              <a:rPr lang="el-GR" sz="2400" dirty="0" smtClean="0">
                <a:ea typeface="ＭＳ Ｐゴシック" charset="-128"/>
              </a:rPr>
              <a:t>οι χρήστες πιθανόν να ικανοποιούνται από τη σελίδα </a:t>
            </a:r>
            <a:r>
              <a:rPr lang="en-US" sz="2400" u="sng" dirty="0" smtClean="0">
                <a:ea typeface="ＭＳ Ｐゴシック" charset="-128"/>
                <a:hlinkClick r:id="rId2"/>
              </a:rPr>
              <a:t>www.united.com</a:t>
            </a:r>
            <a:endParaRPr lang="en-US" sz="2400" u="sng" dirty="0" smtClean="0">
              <a:ea typeface="ＭＳ Ｐゴシック" charset="-128"/>
            </a:endParaRPr>
          </a:p>
          <a:p>
            <a:r>
              <a:rPr lang="en-US" sz="2400" dirty="0" err="1" smtClean="0">
                <a:ea typeface="ＭＳ Ｐゴシック" charset="-128"/>
              </a:rPr>
              <a:t>Quicklinks</a:t>
            </a:r>
            <a:r>
              <a:rPr lang="en-US" sz="2400" dirty="0" smtClean="0">
                <a:ea typeface="ＭＳ Ｐゴシック" charset="-128"/>
              </a:rPr>
              <a:t> </a:t>
            </a:r>
            <a:r>
              <a:rPr lang="el-GR" sz="2400" dirty="0" smtClean="0">
                <a:ea typeface="ＭＳ Ｐゴシック" charset="-128"/>
              </a:rPr>
              <a:t>παρέχουν </a:t>
            </a:r>
            <a:r>
              <a:rPr lang="en-US" sz="2400" dirty="0" smtClean="0">
                <a:ea typeface="ＭＳ Ｐゴシック" charset="-128"/>
              </a:rPr>
              <a:t>navigational cues </a:t>
            </a:r>
            <a:r>
              <a:rPr lang="el-GR" sz="2400" dirty="0" smtClean="0">
                <a:ea typeface="ＭＳ Ｐゴシック" charset="-128"/>
              </a:rPr>
              <a:t>σε αυτή τη σελίδα</a:t>
            </a:r>
            <a:endParaRPr lang="en-US" sz="2400" dirty="0" smtClean="0">
              <a:ea typeface="ＭＳ Ｐゴシック" charset="-128"/>
            </a:endParaRPr>
          </a:p>
        </p:txBody>
      </p:sp>
      <p:sp>
        <p:nvSpPr>
          <p:cNvPr id="54276" name="Slide Number Placeholder 3"/>
          <p:cNvSpPr>
            <a:spLocks noGrp="1"/>
          </p:cNvSpPr>
          <p:nvPr>
            <p:ph type="sldNum" sz="quarter" idx="4294967295"/>
          </p:nvPr>
        </p:nvSpPr>
        <p:spPr bwMode="auto">
          <a:xfrm>
            <a:off x="6553200" y="6477000"/>
            <a:ext cx="2133600" cy="244475"/>
          </a:xfrm>
          <a:prstGeom prst="rect">
            <a:avLst/>
          </a:prstGeom>
          <a:noFill/>
          <a:ln>
            <a:miter lim="800000"/>
            <a:headEnd/>
            <a:tailEnd/>
          </a:ln>
        </p:spPr>
        <p:txBody>
          <a:bodyPr/>
          <a:lstStyle/>
          <a:p>
            <a:fld id="{7C6E8A31-BBAD-4735-84EB-43F3899EEC97}" type="slidenum">
              <a:rPr lang="en-US" smtClean="0"/>
              <a:pPr/>
              <a:t>46</a:t>
            </a:fld>
            <a:endParaRPr lang="en-US" smtClean="0"/>
          </a:p>
        </p:txBody>
      </p:sp>
      <p:pic>
        <p:nvPicPr>
          <p:cNvPr id="54277" name="Picture 4" descr="PPTAF9.png"/>
          <p:cNvPicPr>
            <a:picLocks noChangeAspect="1"/>
          </p:cNvPicPr>
          <p:nvPr/>
        </p:nvPicPr>
        <p:blipFill>
          <a:blip r:embed="rId3" cstate="print"/>
          <a:srcRect/>
          <a:stretch>
            <a:fillRect/>
          </a:stretch>
        </p:blipFill>
        <p:spPr bwMode="auto">
          <a:xfrm>
            <a:off x="1752600" y="3048000"/>
            <a:ext cx="5943600" cy="3724275"/>
          </a:xfrm>
          <a:prstGeom prst="rect">
            <a:avLst/>
          </a:prstGeom>
          <a:noFill/>
          <a:ln w="9525">
            <a:noFill/>
            <a:miter lim="800000"/>
            <a:headEnd/>
            <a:tailEnd/>
          </a:ln>
        </p:spPr>
      </p:pic>
    </p:spTree>
    <p:extLst>
      <p:ext uri="{BB962C8B-B14F-4D97-AF65-F5344CB8AC3E}">
        <p14:creationId xmlns:p14="http://schemas.microsoft.com/office/powerpoint/2010/main" xmlns="" val="21052730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Τι άλλο θα δούμε σήμερα;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2438400"/>
            <a:ext cx="7620000" cy="1828800"/>
          </a:xfrm>
        </p:spPr>
        <p:txBody>
          <a:bodyPr/>
          <a:lstStyle/>
          <a:p>
            <a:pPr eaLnBrk="1" hangingPunct="1"/>
            <a:r>
              <a:rPr lang="el-GR" sz="3000" dirty="0" smtClean="0">
                <a:ea typeface="ＭＳ Ｐゴシック" pitchFamily="-112" charset="-128"/>
              </a:rPr>
              <a:t>Πως ξέρουμε αν τα αποτελέσματα είναι καλά</a:t>
            </a:r>
          </a:p>
          <a:p>
            <a:pPr lvl="1" eaLnBrk="1" hangingPunct="1"/>
            <a:r>
              <a:rPr lang="el-GR" sz="2600" dirty="0" smtClean="0">
                <a:ea typeface="ＭＳ Ｐゴシック" pitchFamily="-112" charset="-128"/>
              </a:rPr>
              <a:t>Αξιολόγηση μηχανών αναζήτησης: μεθοδολογία και μέτρα</a:t>
            </a: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Αξιολόγηση συστήματος</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48</a:t>
            </a:fld>
            <a:endParaRPr lang="en-US"/>
          </a:p>
        </p:txBody>
      </p:sp>
      <p:sp>
        <p:nvSpPr>
          <p:cNvPr id="7" name="Text Box 3"/>
          <p:cNvSpPr txBox="1">
            <a:spLocks noChangeArrowheads="1"/>
          </p:cNvSpPr>
          <p:nvPr/>
        </p:nvSpPr>
        <p:spPr bwMode="auto">
          <a:xfrm>
            <a:off x="228600" y="1600200"/>
            <a:ext cx="8458200" cy="3505200"/>
          </a:xfrm>
          <a:prstGeom prst="rect">
            <a:avLst/>
          </a:prstGeom>
          <a:noFill/>
          <a:ln w="9525">
            <a:noFill/>
            <a:round/>
            <a:headEnd/>
            <a:tailEnd/>
          </a:ln>
        </p:spPr>
        <p:txBody>
          <a:bodyPr/>
          <a:lstStyle/>
          <a:p>
            <a:pPr marL="914400" lvl="1" indent="-457200">
              <a:spcBef>
                <a:spcPts val="700"/>
              </a:spcBef>
              <a:buClr>
                <a:srgbClr val="336699"/>
              </a:buClr>
            </a:pPr>
            <a:r>
              <a:rPr lang="el-GR" sz="3200" dirty="0" smtClean="0">
                <a:solidFill>
                  <a:schemeClr val="accent2">
                    <a:lumMod val="75000"/>
                  </a:schemeClr>
                </a:solidFill>
                <a:latin typeface="+mn-lt"/>
              </a:rPr>
              <a:t>Αποδοτικότητα (</a:t>
            </a:r>
            <a:r>
              <a:rPr lang="en-US" sz="3200" dirty="0" smtClean="0">
                <a:solidFill>
                  <a:schemeClr val="accent2">
                    <a:lumMod val="75000"/>
                  </a:schemeClr>
                </a:solidFill>
                <a:latin typeface="+mn-lt"/>
              </a:rPr>
              <a:t>Performance)</a:t>
            </a: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γρήγορη είναι η κατασκευή του ευρετηρίου;</a:t>
            </a:r>
          </a:p>
          <a:p>
            <a:pPr marL="1371600" lvl="2" indent="-457200">
              <a:spcBef>
                <a:spcPts val="700"/>
              </a:spcBef>
              <a:buClr>
                <a:srgbClr val="336699"/>
              </a:buClr>
              <a:buFont typeface="Wingdings" pitchFamily="2" charset="2"/>
              <a:buChar char="§"/>
            </a:pPr>
            <a:r>
              <a:rPr lang="en-US" sz="2000" dirty="0" smtClean="0">
                <a:solidFill>
                  <a:schemeClr val="tx2">
                    <a:lumMod val="50000"/>
                  </a:schemeClr>
                </a:solidFill>
                <a:latin typeface="+mn-lt"/>
              </a:rPr>
              <a:t>A</a:t>
            </a:r>
            <a:r>
              <a:rPr lang="el-GR" sz="2000" dirty="0" err="1" smtClean="0">
                <a:solidFill>
                  <a:schemeClr val="tx2">
                    <a:lumMod val="50000"/>
                  </a:schemeClr>
                </a:solidFill>
                <a:latin typeface="+mn-lt"/>
              </a:rPr>
              <a:t>ριθμός</a:t>
            </a:r>
            <a:r>
              <a:rPr lang="el-GR" sz="2000" dirty="0" smtClean="0">
                <a:solidFill>
                  <a:schemeClr val="tx2">
                    <a:lumMod val="50000"/>
                  </a:schemeClr>
                </a:solidFill>
                <a:latin typeface="+mn-lt"/>
              </a:rPr>
              <a:t> εγγράφων την ώρα</a:t>
            </a:r>
          </a:p>
          <a:p>
            <a:pPr marL="1371600" lvl="2" indent="-457200">
              <a:spcBef>
                <a:spcPts val="700"/>
              </a:spcBef>
              <a:buClr>
                <a:srgbClr val="336699"/>
              </a:buClr>
              <a:buFont typeface="Wingdings" pitchFamily="2" charset="2"/>
              <a:buChar char="§"/>
            </a:pPr>
            <a:r>
              <a:rPr lang="el-GR" sz="2000" dirty="0" smtClean="0">
                <a:solidFill>
                  <a:schemeClr val="tx2">
                    <a:lumMod val="50000"/>
                  </a:schemeClr>
                </a:solidFill>
                <a:latin typeface="+mn-lt"/>
              </a:rPr>
              <a:t>Μέγεθος ευρετηρίου</a:t>
            </a:r>
            <a:endParaRPr lang="en-US" sz="2000"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γρήγορη είναι η αναζήτηση;</a:t>
            </a:r>
          </a:p>
          <a:p>
            <a:pPr marL="1371600" lvl="2" indent="-457200">
              <a:spcBef>
                <a:spcPts val="700"/>
              </a:spcBef>
              <a:buClr>
                <a:srgbClr val="336699"/>
              </a:buClr>
              <a:buFont typeface="Wingdings" pitchFamily="2" charset="2"/>
              <a:buChar char="§"/>
            </a:pPr>
            <a:r>
              <a:rPr lang="el-GR" sz="2000" dirty="0" smtClean="0">
                <a:solidFill>
                  <a:schemeClr val="tx2">
                    <a:lumMod val="50000"/>
                  </a:schemeClr>
                </a:solidFill>
                <a:latin typeface="+mn-lt"/>
              </a:rPr>
              <a:t>π</a:t>
            </a:r>
            <a:r>
              <a:rPr lang="en-US" sz="2000" dirty="0" smtClean="0">
                <a:solidFill>
                  <a:schemeClr val="tx2">
                    <a:lumMod val="50000"/>
                  </a:schemeClr>
                </a:solidFill>
                <a:latin typeface="+mn-lt"/>
              </a:rPr>
              <a:t>.</a:t>
            </a:r>
            <a:r>
              <a:rPr lang="el-GR" sz="2000" dirty="0" smtClean="0">
                <a:solidFill>
                  <a:schemeClr val="tx2">
                    <a:lumMod val="50000"/>
                  </a:schemeClr>
                </a:solidFill>
                <a:latin typeface="+mn-lt"/>
              </a:rPr>
              <a:t>χ</a:t>
            </a:r>
            <a:r>
              <a:rPr lang="en-US" sz="2000" dirty="0" smtClean="0">
                <a:solidFill>
                  <a:schemeClr val="tx2">
                    <a:lumMod val="50000"/>
                  </a:schemeClr>
                </a:solidFill>
                <a:latin typeface="+mn-lt"/>
              </a:rPr>
              <a:t>., latency </a:t>
            </a:r>
            <a:r>
              <a:rPr lang="el-GR" sz="2000" dirty="0" smtClean="0">
                <a:solidFill>
                  <a:schemeClr val="tx2">
                    <a:lumMod val="50000"/>
                  </a:schemeClr>
                </a:solidFill>
                <a:latin typeface="+mn-lt"/>
              </a:rPr>
              <a:t>ως συνάρτηση των ερωτημάτων ανά δευτερόλεπτο ή του μεγέθους του ευρετηρίου</a:t>
            </a:r>
            <a:endParaRPr lang="en-US" sz="2800" dirty="0" smtClean="0">
              <a:solidFill>
                <a:schemeClr val="tx2">
                  <a:lumMod val="50000"/>
                </a:schemeClr>
              </a:solidFill>
              <a:latin typeface="+mn-lt"/>
            </a:endParaRPr>
          </a:p>
          <a:p>
            <a:pPr marL="914400" lvl="1" indent="-457200">
              <a:spcBef>
                <a:spcPts val="700"/>
              </a:spcBef>
              <a:buClr>
                <a:srgbClr val="336699"/>
              </a:buClr>
            </a:pPr>
            <a:endParaRPr lang="en-US" sz="1050" dirty="0" smtClean="0">
              <a:solidFill>
                <a:schemeClr val="tx2">
                  <a:lumMod val="50000"/>
                </a:schemeClr>
              </a:solidFill>
              <a:latin typeface="+mn-lt"/>
            </a:endParaRPr>
          </a:p>
          <a:p>
            <a:pPr marL="914400" lvl="1" indent="-457200">
              <a:spcBef>
                <a:spcPts val="700"/>
              </a:spcBef>
              <a:buClr>
                <a:srgbClr val="336699"/>
              </a:buClr>
            </a:pPr>
            <a:r>
              <a:rPr lang="el-GR" dirty="0" smtClean="0">
                <a:solidFill>
                  <a:schemeClr val="tx2">
                    <a:lumMod val="50000"/>
                  </a:schemeClr>
                </a:solidFill>
                <a:latin typeface="+mn-lt"/>
              </a:rPr>
              <a:t>Εκφραστικότητα της γλώσσας ερωτημάτων</a:t>
            </a:r>
          </a:p>
          <a:p>
            <a:pPr marL="914400" lvl="1" indent="-457200">
              <a:spcBef>
                <a:spcPts val="700"/>
              </a:spcBef>
              <a:buClr>
                <a:srgbClr val="336699"/>
              </a:buClr>
            </a:pPr>
            <a:r>
              <a:rPr lang="el-GR" dirty="0" smtClean="0">
                <a:solidFill>
                  <a:schemeClr val="tx2">
                    <a:lumMod val="50000"/>
                  </a:schemeClr>
                </a:solidFill>
                <a:latin typeface="+mn-lt"/>
              </a:rPr>
              <a:t>	</a:t>
            </a:r>
            <a:r>
              <a:rPr lang="el-GR" sz="2000" dirty="0" smtClean="0">
                <a:solidFill>
                  <a:schemeClr val="tx2">
                    <a:lumMod val="50000"/>
                  </a:schemeClr>
                </a:solidFill>
                <a:latin typeface="+mn-lt"/>
              </a:rPr>
              <a:t>επιτρέπει τη διατύπωση περίπλοκων αναγκών πληροφόρησης;</a:t>
            </a:r>
          </a:p>
          <a:p>
            <a:pPr marL="914400" lvl="1" indent="-457200">
              <a:spcBef>
                <a:spcPts val="700"/>
              </a:spcBef>
              <a:buClr>
                <a:srgbClr val="336699"/>
              </a:buClr>
            </a:pPr>
            <a:r>
              <a:rPr lang="el-GR" dirty="0" smtClean="0">
                <a:solidFill>
                  <a:schemeClr val="tx2">
                    <a:lumMod val="50000"/>
                  </a:schemeClr>
                </a:solidFill>
                <a:latin typeface="+mn-lt"/>
              </a:rPr>
              <a:t>Ποιο είναι το κόστος ανά ερώτημα; </a:t>
            </a:r>
          </a:p>
          <a:p>
            <a:pPr marL="1371600" lvl="2" indent="-457200">
              <a:spcBef>
                <a:spcPts val="700"/>
              </a:spcBef>
              <a:buClr>
                <a:srgbClr val="336699"/>
              </a:buClr>
              <a:buFont typeface="Wingdings" pitchFamily="2" charset="2"/>
              <a:buChar char="§"/>
            </a:pPr>
            <a:r>
              <a:rPr lang="el-GR" sz="1800" dirty="0" smtClean="0">
                <a:solidFill>
                  <a:schemeClr val="tx2">
                    <a:lumMod val="50000"/>
                  </a:schemeClr>
                </a:solidFill>
                <a:latin typeface="+mn-lt"/>
              </a:rPr>
              <a:t>Π.χ., σε δολάρια</a:t>
            </a:r>
            <a:endParaRPr lang="de-DE" sz="1800"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endParaRPr lang="en-US" sz="2800" dirty="0" smtClean="0">
              <a:solidFill>
                <a:schemeClr val="tx2">
                  <a:lumMod val="50000"/>
                </a:schemeClr>
              </a:solidFill>
              <a:latin typeface="+mn-lt"/>
            </a:endParaRPr>
          </a:p>
        </p:txBody>
      </p:sp>
    </p:spTree>
    <p:extLst>
      <p:ext uri="{BB962C8B-B14F-4D97-AF65-F5344CB8AC3E}">
        <p14:creationId xmlns:p14="http://schemas.microsoft.com/office/powerpoint/2010/main" xmlns="" val="8571231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για μηχανές αναζήτησης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600200"/>
            <a:ext cx="8610600" cy="1905000"/>
          </a:xfrm>
        </p:spPr>
        <p:txBody>
          <a:bodyPr/>
          <a:lstStyle/>
          <a:p>
            <a:pPr eaLnBrk="1" hangingPunct="1">
              <a:buFont typeface="Wingdings" pitchFamily="2" charset="2"/>
              <a:buChar char="§"/>
            </a:pPr>
            <a:r>
              <a:rPr lang="el-GR" sz="2400" dirty="0" smtClean="0">
                <a:solidFill>
                  <a:schemeClr val="accent1">
                    <a:lumMod val="50000"/>
                  </a:schemeClr>
                </a:solidFill>
                <a:ea typeface="ＭＳ Ｐゴシック" pitchFamily="-112" charset="-128"/>
              </a:rPr>
              <a:t>Όλα αυτά τα κριτήρια είναι μετρήσιμα (</a:t>
            </a:r>
            <a:r>
              <a:rPr lang="en-US" sz="2400" dirty="0" smtClean="0">
                <a:solidFill>
                  <a:schemeClr val="accent1">
                    <a:lumMod val="50000"/>
                  </a:schemeClr>
                </a:solidFill>
                <a:ea typeface="ＭＳ Ｐゴシック" pitchFamily="-112" charset="-128"/>
              </a:rPr>
              <a:t>measurable): </a:t>
            </a:r>
            <a:r>
              <a:rPr lang="el-GR" sz="2000" dirty="0" smtClean="0">
                <a:solidFill>
                  <a:schemeClr val="accent1">
                    <a:lumMod val="50000"/>
                  </a:schemeClr>
                </a:solidFill>
                <a:ea typeface="ＭＳ Ｐゴシック" pitchFamily="-112" charset="-128"/>
              </a:rPr>
              <a:t>μπορούμε να </a:t>
            </a:r>
            <a:r>
              <a:rPr lang="el-GR" sz="2000" dirty="0" err="1" smtClean="0">
                <a:solidFill>
                  <a:schemeClr val="accent1">
                    <a:lumMod val="50000"/>
                  </a:schemeClr>
                </a:solidFill>
                <a:ea typeface="ＭＳ Ｐゴシック" pitchFamily="-112" charset="-128"/>
              </a:rPr>
              <a:t>ποσοτικοποιήσουμε</a:t>
            </a:r>
            <a:r>
              <a:rPr lang="el-GR" sz="2000" dirty="0" smtClean="0">
                <a:solidFill>
                  <a:schemeClr val="accent1">
                    <a:lumMod val="50000"/>
                  </a:schemeClr>
                </a:solidFill>
                <a:ea typeface="ＭＳ Ｐゴシック" pitchFamily="-112" charset="-128"/>
              </a:rPr>
              <a:t> την ταχύτητα/μέγεθος/χρήματα και να κάνουμε την εκφραστικότητα συγκεκριμένη</a:t>
            </a:r>
          </a:p>
          <a:p>
            <a:pPr eaLnBrk="1" hangingPunct="1">
              <a:buFont typeface="Wingdings" pitchFamily="2" charset="2"/>
              <a:buChar char="§"/>
            </a:pPr>
            <a:r>
              <a:rPr lang="el-GR" sz="2400" dirty="0" smtClean="0">
                <a:solidFill>
                  <a:schemeClr val="accent1">
                    <a:lumMod val="50000"/>
                  </a:schemeClr>
                </a:solidFill>
                <a:ea typeface="ＭＳ Ｐゴシック" pitchFamily="-112" charset="-128"/>
              </a:rPr>
              <a:t>Ωστόσο μια βασική μέτρηση για μια μηχανή αναζήτησης είναι η </a:t>
            </a:r>
            <a:r>
              <a:rPr lang="el-GR" sz="2400" b="1" dirty="0" smtClean="0">
                <a:solidFill>
                  <a:schemeClr val="accent6">
                    <a:lumMod val="75000"/>
                  </a:schemeClr>
                </a:solidFill>
                <a:ea typeface="ＭＳ Ｐゴシック" pitchFamily="-112" charset="-128"/>
              </a:rPr>
              <a:t>ικανοποίηση των χρηστών </a:t>
            </a:r>
            <a:r>
              <a:rPr lang="en-US" sz="2400" b="1" dirty="0" smtClean="0">
                <a:solidFill>
                  <a:schemeClr val="accent6">
                    <a:lumMod val="75000"/>
                  </a:schemeClr>
                </a:solidFill>
                <a:ea typeface="ＭＳ Ｐゴシック" pitchFamily="-112" charset="-128"/>
              </a:rPr>
              <a:t>(user happiness) </a:t>
            </a:r>
            <a:endParaRPr lang="el-GR" sz="2400" b="1" dirty="0">
              <a:solidFill>
                <a:schemeClr val="accent6">
                  <a:lumMod val="75000"/>
                </a:schemeClr>
              </a:solidFill>
              <a:ea typeface="ＭＳ Ｐゴシック" pitchFamily="-112" charset="-128"/>
            </a:endParaRPr>
          </a:p>
          <a:p>
            <a:pPr eaLnBrk="1" hangingPunct="1">
              <a:buFont typeface="Wingdings" pitchFamily="2" charset="2"/>
              <a:buChar char="§"/>
            </a:pPr>
            <a:r>
              <a:rPr lang="el-GR" sz="2400" i="1" dirty="0" smtClean="0">
                <a:solidFill>
                  <a:schemeClr val="accent1">
                    <a:lumMod val="50000"/>
                  </a:schemeClr>
                </a:solidFill>
              </a:rPr>
              <a:t>Τι κάνει ένα χρήστη χαρούμενο; </a:t>
            </a:r>
            <a:r>
              <a:rPr lang="el-GR" sz="2400" dirty="0" smtClean="0">
                <a:solidFill>
                  <a:schemeClr val="accent1">
                    <a:lumMod val="50000"/>
                  </a:schemeClr>
                </a:solidFill>
              </a:rPr>
              <a:t>Οι παράγοντες περιλαμβάνουν: </a:t>
            </a:r>
            <a:endParaRPr lang="de-DE" sz="2400" dirty="0">
              <a:solidFill>
                <a:schemeClr val="accent1">
                  <a:lumMod val="50000"/>
                </a:schemeClr>
              </a:solidFill>
            </a:endParaRPr>
          </a:p>
          <a:p>
            <a:pPr lvl="2">
              <a:spcBef>
                <a:spcPts val="0"/>
              </a:spcBef>
              <a:buClr>
                <a:srgbClr val="336699"/>
              </a:buClr>
              <a:buFont typeface="Wingdings" pitchFamily="2" charset="2"/>
              <a:buChar char="§"/>
            </a:pPr>
            <a:r>
              <a:rPr lang="el-GR" dirty="0" smtClean="0">
                <a:solidFill>
                  <a:schemeClr val="accent1">
                    <a:lumMod val="50000"/>
                  </a:schemeClr>
                </a:solidFill>
              </a:rPr>
              <a:t>Ταχύτητα  απόκρισης (</a:t>
            </a:r>
            <a:r>
              <a:rPr lang="de-DE" dirty="0" smtClean="0">
                <a:solidFill>
                  <a:schemeClr val="accent1">
                    <a:lumMod val="50000"/>
                  </a:schemeClr>
                </a:solidFill>
              </a:rPr>
              <a:t>Speed </a:t>
            </a:r>
            <a:r>
              <a:rPr lang="de-DE" dirty="0" err="1">
                <a:solidFill>
                  <a:schemeClr val="accent1">
                    <a:lumMod val="50000"/>
                  </a:schemeClr>
                </a:solidFill>
              </a:rPr>
              <a:t>of</a:t>
            </a:r>
            <a:r>
              <a:rPr lang="de-DE" dirty="0">
                <a:solidFill>
                  <a:schemeClr val="accent1">
                    <a:lumMod val="50000"/>
                  </a:schemeClr>
                </a:solidFill>
              </a:rPr>
              <a:t> </a:t>
            </a:r>
            <a:r>
              <a:rPr lang="de-DE" dirty="0" err="1" smtClean="0">
                <a:solidFill>
                  <a:schemeClr val="accent1">
                    <a:lumMod val="50000"/>
                  </a:schemeClr>
                </a:solidFill>
              </a:rPr>
              <a:t>response</a:t>
            </a:r>
            <a:r>
              <a:rPr lang="el-GR" dirty="0" smtClean="0">
                <a:solidFill>
                  <a:schemeClr val="accent1">
                    <a:lumMod val="50000"/>
                  </a:schemeClr>
                </a:solidFill>
              </a:rPr>
              <a:t>)</a:t>
            </a:r>
            <a:endParaRPr lang="de-DE" dirty="0">
              <a:solidFill>
                <a:schemeClr val="accent1">
                  <a:lumMod val="50000"/>
                </a:schemeClr>
              </a:solidFill>
            </a:endParaRPr>
          </a:p>
          <a:p>
            <a:pPr lvl="2">
              <a:spcBef>
                <a:spcPts val="0"/>
              </a:spcBef>
              <a:buClr>
                <a:srgbClr val="336699"/>
              </a:buClr>
              <a:buFont typeface="Wingdings" pitchFamily="2" charset="2"/>
              <a:buChar char="§"/>
            </a:pPr>
            <a:r>
              <a:rPr lang="el-GR" dirty="0" smtClean="0">
                <a:solidFill>
                  <a:schemeClr val="accent1">
                    <a:lumMod val="50000"/>
                  </a:schemeClr>
                </a:solidFill>
              </a:rPr>
              <a:t>Μέγεθος/κάλυψη ευρετηρίου</a:t>
            </a:r>
            <a:endParaRPr lang="de-DE" dirty="0">
              <a:solidFill>
                <a:schemeClr val="accent1">
                  <a:lumMod val="50000"/>
                </a:schemeClr>
              </a:solidFill>
            </a:endParaRPr>
          </a:p>
          <a:p>
            <a:pPr lvl="2">
              <a:spcBef>
                <a:spcPts val="0"/>
              </a:spcBef>
              <a:buClr>
                <a:srgbClr val="336699"/>
              </a:buClr>
              <a:buFont typeface="Wingdings" pitchFamily="2" charset="2"/>
              <a:buChar char="§"/>
            </a:pPr>
            <a:r>
              <a:rPr lang="el-GR" dirty="0" smtClean="0">
                <a:solidFill>
                  <a:schemeClr val="accent1">
                    <a:lumMod val="50000"/>
                  </a:schemeClr>
                </a:solidFill>
              </a:rPr>
              <a:t>Εύχρηστη </a:t>
            </a:r>
            <a:r>
              <a:rPr lang="el-GR" dirty="0" err="1" smtClean="0">
                <a:solidFill>
                  <a:schemeClr val="accent1">
                    <a:lumMod val="50000"/>
                  </a:schemeClr>
                </a:solidFill>
              </a:rPr>
              <a:t>διεπαφή</a:t>
            </a:r>
            <a:r>
              <a:rPr lang="el-GR" dirty="0" smtClean="0">
                <a:solidFill>
                  <a:schemeClr val="accent1">
                    <a:lumMod val="50000"/>
                  </a:schemeClr>
                </a:solidFill>
              </a:rPr>
              <a:t> (</a:t>
            </a:r>
            <a:r>
              <a:rPr lang="de-DE" dirty="0" err="1" smtClean="0">
                <a:solidFill>
                  <a:schemeClr val="accent1">
                    <a:lumMod val="50000"/>
                  </a:schemeClr>
                </a:solidFill>
              </a:rPr>
              <a:t>Uncluttered</a:t>
            </a:r>
            <a:r>
              <a:rPr lang="de-DE" dirty="0" smtClean="0">
                <a:solidFill>
                  <a:schemeClr val="accent1">
                    <a:lumMod val="50000"/>
                  </a:schemeClr>
                </a:solidFill>
              </a:rPr>
              <a:t> UI</a:t>
            </a:r>
            <a:r>
              <a:rPr lang="el-GR" dirty="0" smtClean="0">
                <a:solidFill>
                  <a:schemeClr val="accent1">
                    <a:lumMod val="50000"/>
                  </a:schemeClr>
                </a:solidFill>
              </a:rPr>
              <a:t>)</a:t>
            </a:r>
          </a:p>
          <a:p>
            <a:pPr lvl="2">
              <a:spcBef>
                <a:spcPts val="0"/>
              </a:spcBef>
              <a:buClr>
                <a:srgbClr val="336699"/>
              </a:buClr>
              <a:buFont typeface="Wingdings" pitchFamily="2" charset="2"/>
              <a:buChar char="§"/>
            </a:pPr>
            <a:r>
              <a:rPr lang="el-GR" dirty="0" smtClean="0">
                <a:solidFill>
                  <a:schemeClr val="accent1">
                    <a:lumMod val="50000"/>
                  </a:schemeClr>
                </a:solidFill>
              </a:rPr>
              <a:t>Χωρίς κόστος </a:t>
            </a:r>
            <a:r>
              <a:rPr lang="en-US" dirty="0" smtClean="0">
                <a:solidFill>
                  <a:schemeClr val="accent1">
                    <a:lumMod val="50000"/>
                  </a:schemeClr>
                </a:solidFill>
              </a:rPr>
              <a:t>(free)</a:t>
            </a:r>
            <a:endParaRPr lang="de-DE" dirty="0">
              <a:solidFill>
                <a:schemeClr val="accent1">
                  <a:lumMod val="50000"/>
                </a:schemeClr>
              </a:solidFill>
            </a:endParaRPr>
          </a:p>
          <a:p>
            <a:pPr marL="342900" lvl="3" indent="-342900" eaLnBrk="1" hangingPunct="1">
              <a:buClr>
                <a:srgbClr val="437085"/>
              </a:buClr>
              <a:buFont typeface="Wingdings" pitchFamily="2" charset="2"/>
              <a:buChar char="§"/>
            </a:pPr>
            <a:r>
              <a:rPr lang="el-GR" sz="2400" i="1" dirty="0" smtClean="0">
                <a:solidFill>
                  <a:schemeClr val="accent1">
                    <a:lumMod val="50000"/>
                  </a:schemeClr>
                </a:solidFill>
                <a:ea typeface="ＭＳ Ｐゴシック" pitchFamily="-112" charset="-128"/>
                <a:cs typeface="ＭＳ Ｐゴシック" pitchFamily="-65" charset="-128"/>
              </a:rPr>
              <a:t>Κανένα </a:t>
            </a:r>
            <a:r>
              <a:rPr lang="el-GR" sz="2400" i="1" dirty="0">
                <a:solidFill>
                  <a:schemeClr val="accent1">
                    <a:lumMod val="50000"/>
                  </a:schemeClr>
                </a:solidFill>
                <a:ea typeface="ＭＳ Ｐゴシック" pitchFamily="-112" charset="-128"/>
                <a:cs typeface="ＭＳ Ｐゴシック" pitchFamily="-65" charset="-128"/>
              </a:rPr>
              <a:t>από αυτά δεν αρκεί</a:t>
            </a:r>
            <a:r>
              <a:rPr lang="el-GR" sz="2400" dirty="0">
                <a:solidFill>
                  <a:schemeClr val="accent1">
                    <a:lumMod val="50000"/>
                  </a:schemeClr>
                </a:solidFill>
                <a:ea typeface="ＭＳ Ｐゴシック" pitchFamily="-112" charset="-128"/>
                <a:cs typeface="ＭＳ Ｐゴシック" pitchFamily="-65" charset="-128"/>
              </a:rPr>
              <a:t>: εξαιρετικά γρήγορες αλλά άχρηστες απαντήσεις δεν ικανοποιούν ένα </a:t>
            </a:r>
            <a:r>
              <a:rPr lang="el-GR" sz="2400" dirty="0" smtClean="0">
                <a:solidFill>
                  <a:schemeClr val="accent1">
                    <a:lumMod val="50000"/>
                  </a:schemeClr>
                </a:solidFill>
                <a:ea typeface="ＭＳ Ｐゴシック" pitchFamily="-112" charset="-128"/>
                <a:cs typeface="ＭＳ Ｐゴシック" pitchFamily="-65" charset="-128"/>
              </a:rPr>
              <a:t>χρήστη</a:t>
            </a:r>
            <a:r>
              <a:rPr lang="en-US" sz="2400" dirty="0" smtClean="0">
                <a:solidFill>
                  <a:schemeClr val="accent1">
                    <a:lumMod val="50000"/>
                  </a:schemeClr>
                </a:solidFill>
                <a:ea typeface="ＭＳ Ｐゴシック" pitchFamily="-112" charset="-128"/>
                <a:cs typeface="ＭＳ Ｐゴシック" pitchFamily="-65" charset="-128"/>
              </a:rPr>
              <a:t> </a:t>
            </a:r>
            <a:r>
              <a:rPr lang="en-US" sz="2400" b="1" dirty="0" smtClean="0">
                <a:solidFill>
                  <a:schemeClr val="accent6">
                    <a:lumMod val="75000"/>
                  </a:schemeClr>
                </a:solidFill>
                <a:ea typeface="ＭＳ Ｐゴシック" pitchFamily="-112" charset="-128"/>
                <a:cs typeface="ＭＳ Ｐゴシック" pitchFamily="-65" charset="-128"/>
              </a:rPr>
              <a:t>(</a:t>
            </a:r>
            <a:r>
              <a:rPr lang="el-GR" sz="2400" b="1" dirty="0" smtClean="0">
                <a:solidFill>
                  <a:schemeClr val="accent6">
                    <a:lumMod val="75000"/>
                  </a:schemeClr>
                </a:solidFill>
                <a:ea typeface="ＭＳ Ｐゴシック" pitchFamily="-112" charset="-128"/>
                <a:cs typeface="ＭＳ Ｐゴシック" pitchFamily="-65" charset="-128"/>
              </a:rPr>
              <a:t>συνάφεια-</a:t>
            </a:r>
            <a:r>
              <a:rPr lang="en-US" sz="2400" b="1" dirty="0" smtClean="0">
                <a:solidFill>
                  <a:schemeClr val="accent6">
                    <a:lumMod val="75000"/>
                  </a:schemeClr>
                </a:solidFill>
                <a:ea typeface="ＭＳ Ｐゴシック" pitchFamily="-112" charset="-128"/>
                <a:cs typeface="ＭＳ Ｐゴシック" pitchFamily="-65" charset="-128"/>
              </a:rPr>
              <a:t>relevance</a:t>
            </a:r>
            <a:r>
              <a:rPr lang="el-GR" sz="2400" b="1" dirty="0" smtClean="0">
                <a:solidFill>
                  <a:schemeClr val="accent6">
                    <a:lumMod val="75000"/>
                  </a:schemeClr>
                </a:solidFill>
                <a:ea typeface="ＭＳ Ｐゴシック" pitchFamily="-112" charset="-128"/>
                <a:cs typeface="ＭＳ Ｐゴシック" pitchFamily="-65" charset="-128"/>
              </a:rPr>
              <a:t>)</a:t>
            </a:r>
            <a:endParaRPr lang="en-US" sz="2400" b="1" dirty="0">
              <a:solidFill>
                <a:schemeClr val="accent6">
                  <a:lumMod val="75000"/>
                </a:schemeClr>
              </a:solidFill>
              <a:ea typeface="ＭＳ Ｐゴシック" pitchFamily="-112" charset="-128"/>
              <a:cs typeface="ＭＳ Ｐゴシック" pitchFamily="-65" charset="-128"/>
            </a:endParaRPr>
          </a:p>
          <a:p>
            <a:pPr marL="342900" lvl="1" indent="-342900" eaLnBrk="1" hangingPunct="1">
              <a:buClr>
                <a:srgbClr val="437085"/>
              </a:buClr>
              <a:buFont typeface="Wingdings" pitchFamily="2" charset="2"/>
              <a:buChar char="§"/>
            </a:pPr>
            <a:r>
              <a:rPr lang="el-GR" i="1" u="sng" dirty="0">
                <a:solidFill>
                  <a:schemeClr val="accent1">
                    <a:lumMod val="50000"/>
                  </a:schemeClr>
                </a:solidFill>
                <a:ea typeface="ＭＳ Ｐゴシック" pitchFamily="-112" charset="-128"/>
                <a:cs typeface="ＭＳ Ｐゴシック" pitchFamily="-65" charset="-128"/>
              </a:rPr>
              <a:t>Πως μπορούμε να </a:t>
            </a:r>
            <a:r>
              <a:rPr lang="el-GR" i="1" u="sng" dirty="0" smtClean="0">
                <a:solidFill>
                  <a:schemeClr val="accent1">
                    <a:lumMod val="50000"/>
                  </a:schemeClr>
                </a:solidFill>
                <a:ea typeface="ＭＳ Ｐゴシック" pitchFamily="-112" charset="-128"/>
                <a:cs typeface="ＭＳ Ｐゴシック" pitchFamily="-65" charset="-128"/>
              </a:rPr>
              <a:t> μετρήσουμε</a:t>
            </a:r>
            <a:r>
              <a:rPr lang="en-US" i="1" u="sng" dirty="0" smtClean="0">
                <a:solidFill>
                  <a:schemeClr val="accent1">
                    <a:lumMod val="50000"/>
                  </a:schemeClr>
                </a:solidFill>
                <a:ea typeface="ＭＳ Ｐゴシック" pitchFamily="-112" charset="-128"/>
                <a:cs typeface="ＭＳ Ｐゴシック" pitchFamily="-65" charset="-128"/>
              </a:rPr>
              <a:t> </a:t>
            </a:r>
            <a:r>
              <a:rPr lang="el-GR" i="1" u="sng" dirty="0" smtClean="0">
                <a:solidFill>
                  <a:schemeClr val="accent1">
                    <a:lumMod val="50000"/>
                  </a:schemeClr>
                </a:solidFill>
                <a:ea typeface="ＭＳ Ｐゴシック" pitchFamily="-112" charset="-128"/>
                <a:cs typeface="ＭＳ Ｐゴシック" pitchFamily="-65" charset="-128"/>
              </a:rPr>
              <a:t>τη συνάφεια; </a:t>
            </a:r>
            <a:endParaRPr lang="el-GR" i="1" u="sng" dirty="0">
              <a:solidFill>
                <a:schemeClr val="accent1">
                  <a:lumMod val="50000"/>
                </a:schemeClr>
              </a:solidFill>
              <a:ea typeface="ＭＳ Ｐゴシック" pitchFamily="-112" charset="-128"/>
              <a:cs typeface="ＭＳ Ｐゴシック" pitchFamily="-65"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49</a:t>
            </a:fld>
            <a:endParaRPr lang="en-US"/>
          </a:p>
        </p:txBody>
      </p:sp>
    </p:spTree>
    <p:extLst>
      <p:ext uri="{BB962C8B-B14F-4D97-AF65-F5344CB8AC3E}">
        <p14:creationId xmlns:p14="http://schemas.microsoft.com/office/powerpoint/2010/main" xmlns="" val="2239513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r>
              <a:rPr lang="el-GR" dirty="0" smtClean="0">
                <a:ea typeface="ＭＳ Ｐゴシック" charset="-128"/>
              </a:rPr>
              <a:t>Μοντέλα διαβαθμισμένης ανάκτησης</a:t>
            </a:r>
            <a:endParaRPr lang="en-US" dirty="0" smtClean="0">
              <a:ea typeface="ＭＳ Ｐゴシック" charset="-128"/>
            </a:endParaRPr>
          </a:p>
        </p:txBody>
      </p:sp>
      <p:sp>
        <p:nvSpPr>
          <p:cNvPr id="26627" name="Content Placeholder 2"/>
          <p:cNvSpPr>
            <a:spLocks noGrp="1"/>
          </p:cNvSpPr>
          <p:nvPr>
            <p:ph idx="1"/>
          </p:nvPr>
        </p:nvSpPr>
        <p:spPr>
          <a:xfrm>
            <a:off x="381000" y="1828800"/>
            <a:ext cx="8305800" cy="3124200"/>
          </a:xfrm>
        </p:spPr>
        <p:txBody>
          <a:bodyPr/>
          <a:lstStyle/>
          <a:p>
            <a:pPr marL="0" indent="0">
              <a:spcAft>
                <a:spcPts val="600"/>
              </a:spcAft>
              <a:buNone/>
            </a:pPr>
            <a:r>
              <a:rPr lang="el-GR" sz="3600" dirty="0" smtClean="0">
                <a:solidFill>
                  <a:schemeClr val="tx2">
                    <a:lumMod val="50000"/>
                  </a:schemeClr>
                </a:solidFill>
                <a:ea typeface="ＭＳ Ｐゴシック" charset="-128"/>
              </a:rPr>
              <a:t>Πως ορίζουμε το βαθμό;</a:t>
            </a:r>
          </a:p>
          <a:p>
            <a:pPr marL="0" indent="0">
              <a:spcAft>
                <a:spcPts val="600"/>
              </a:spcAft>
              <a:buNone/>
            </a:pPr>
            <a:r>
              <a:rPr lang="el-GR" dirty="0" smtClean="0">
                <a:solidFill>
                  <a:schemeClr val="tx2">
                    <a:lumMod val="50000"/>
                  </a:schemeClr>
                </a:solidFill>
                <a:ea typeface="ＭＳ Ｐゴシック" charset="-128"/>
              </a:rPr>
              <a:t>Έστω ένα ερώτημα και </a:t>
            </a:r>
            <a:r>
              <a:rPr lang="en-US" i="1" dirty="0" err="1" smtClean="0">
                <a:solidFill>
                  <a:schemeClr val="tx2">
                    <a:lumMod val="50000"/>
                  </a:schemeClr>
                </a:solidFill>
                <a:ea typeface="ＭＳ Ｐゴシック" charset="-128"/>
              </a:rPr>
              <a:t>t</a:t>
            </a:r>
            <a:r>
              <a:rPr lang="en-US" i="1" baseline="-25000" dirty="0" err="1" smtClean="0">
                <a:solidFill>
                  <a:schemeClr val="tx2">
                    <a:lumMod val="50000"/>
                  </a:schemeClr>
                </a:solidFill>
                <a:ea typeface="ＭＳ Ｐゴシック" charset="-128"/>
              </a:rPr>
              <a:t>i</a:t>
            </a:r>
            <a:r>
              <a:rPr lang="en-US" baseline="-25000" dirty="0" smtClean="0">
                <a:solidFill>
                  <a:schemeClr val="tx2">
                    <a:lumMod val="50000"/>
                  </a:schemeClr>
                </a:solidFill>
                <a:ea typeface="ＭＳ Ｐゴシック" charset="-128"/>
              </a:rPr>
              <a:t> </a:t>
            </a:r>
            <a:r>
              <a:rPr lang="el-GR" dirty="0" smtClean="0">
                <a:solidFill>
                  <a:schemeClr val="tx2">
                    <a:lumMod val="50000"/>
                  </a:schemeClr>
                </a:solidFill>
                <a:ea typeface="ＭＳ Ｐゴシック" charset="-128"/>
              </a:rPr>
              <a:t>οι όροι του</a:t>
            </a:r>
          </a:p>
          <a:p>
            <a:pPr marL="0" indent="0">
              <a:spcAft>
                <a:spcPts val="600"/>
              </a:spcAft>
              <a:buNone/>
            </a:pPr>
            <a:r>
              <a:rPr lang="el-GR" sz="3200" dirty="0" smtClean="0">
                <a:solidFill>
                  <a:schemeClr val="tx2">
                    <a:lumMod val="50000"/>
                  </a:schemeClr>
                </a:solidFill>
                <a:ea typeface="ＭＳ Ｐゴシック" charset="-128"/>
              </a:rPr>
              <a:t>Δυο βασικά κριτήρια βασισμένα στο «κείμενο» </a:t>
            </a:r>
            <a:endParaRPr lang="el-GR" sz="3200" dirty="0">
              <a:solidFill>
                <a:schemeClr val="tx2">
                  <a:lumMod val="50000"/>
                </a:schemeClr>
              </a:solidFill>
              <a:ea typeface="ＭＳ Ｐゴシック" charset="-128"/>
            </a:endParaRPr>
          </a:p>
          <a:p>
            <a:pPr lvl="1">
              <a:spcAft>
                <a:spcPts val="600"/>
              </a:spcAft>
              <a:buFont typeface="Wingdings" panose="05000000000000000000" pitchFamily="2" charset="2"/>
              <a:buChar char="§"/>
            </a:pPr>
            <a:r>
              <a:rPr lang="el-GR" dirty="0" smtClean="0">
                <a:solidFill>
                  <a:schemeClr val="tx2">
                    <a:lumMod val="50000"/>
                  </a:schemeClr>
                </a:solidFill>
                <a:ea typeface="ＭＳ Ｐゴシック" charset="-128"/>
              </a:rPr>
              <a:t>Συχνότητα εμφάνισης του όρου </a:t>
            </a:r>
            <a:r>
              <a:rPr lang="en-US" i="1" dirty="0" err="1" smtClean="0">
                <a:solidFill>
                  <a:schemeClr val="tx2">
                    <a:lumMod val="50000"/>
                  </a:schemeClr>
                </a:solidFill>
                <a:ea typeface="ＭＳ Ｐゴシック" charset="-128"/>
              </a:rPr>
              <a:t>t</a:t>
            </a:r>
            <a:r>
              <a:rPr lang="en-US" i="1" baseline="-25000" dirty="0" err="1" smtClean="0">
                <a:solidFill>
                  <a:schemeClr val="tx2">
                    <a:lumMod val="50000"/>
                  </a:schemeClr>
                </a:solidFill>
                <a:ea typeface="ＭＳ Ｐゴシック" charset="-128"/>
              </a:rPr>
              <a:t>i</a:t>
            </a:r>
            <a:r>
              <a:rPr lang="en-US" i="1" baseline="-25000" dirty="0" smtClean="0">
                <a:solidFill>
                  <a:schemeClr val="tx2">
                    <a:lumMod val="50000"/>
                  </a:schemeClr>
                </a:solidFill>
                <a:ea typeface="ＭＳ Ｐゴシック" charset="-128"/>
              </a:rPr>
              <a:t> </a:t>
            </a:r>
            <a:r>
              <a:rPr lang="el-GR" dirty="0" smtClean="0">
                <a:solidFill>
                  <a:schemeClr val="tx2">
                    <a:lumMod val="50000"/>
                  </a:schemeClr>
                </a:solidFill>
                <a:ea typeface="ＭＳ Ｐゴシック" charset="-128"/>
              </a:rPr>
              <a:t>στο κείμενο (</a:t>
            </a:r>
            <a:r>
              <a:rPr lang="en-US" dirty="0" err="1" smtClean="0">
                <a:solidFill>
                  <a:srgbClr val="FFC000"/>
                </a:solidFill>
                <a:ea typeface="ＭＳ Ｐゴシック" charset="-128"/>
              </a:rPr>
              <a:t>tf</a:t>
            </a:r>
            <a:r>
              <a:rPr lang="en-US" dirty="0" smtClean="0">
                <a:solidFill>
                  <a:schemeClr val="tx2">
                    <a:lumMod val="50000"/>
                  </a:schemeClr>
                </a:solidFill>
                <a:ea typeface="ＭＳ Ｐゴシック" charset="-128"/>
              </a:rPr>
              <a:t>)</a:t>
            </a:r>
            <a:endParaRPr lang="el-GR" dirty="0" smtClean="0">
              <a:solidFill>
                <a:schemeClr val="tx2">
                  <a:lumMod val="50000"/>
                </a:schemeClr>
              </a:solidFill>
              <a:ea typeface="ＭＳ Ｐゴシック" charset="-128"/>
            </a:endParaRPr>
          </a:p>
          <a:p>
            <a:pPr lvl="1">
              <a:spcAft>
                <a:spcPts val="600"/>
              </a:spcAft>
              <a:buFont typeface="Wingdings" panose="05000000000000000000" pitchFamily="2" charset="2"/>
              <a:buChar char="§"/>
            </a:pPr>
            <a:r>
              <a:rPr lang="el-GR" dirty="0" smtClean="0">
                <a:solidFill>
                  <a:schemeClr val="tx2">
                    <a:lumMod val="50000"/>
                  </a:schemeClr>
                </a:solidFill>
                <a:ea typeface="ＭＳ Ｐゴシック" charset="-128"/>
              </a:rPr>
              <a:t>Συχνότητα εμφάνισης του όρου </a:t>
            </a:r>
            <a:r>
              <a:rPr lang="en-US" i="1" dirty="0" err="1" smtClean="0">
                <a:solidFill>
                  <a:schemeClr val="tx2">
                    <a:lumMod val="50000"/>
                  </a:schemeClr>
                </a:solidFill>
                <a:ea typeface="ＭＳ Ｐゴシック" charset="-128"/>
              </a:rPr>
              <a:t>t</a:t>
            </a:r>
            <a:r>
              <a:rPr lang="en-US" i="1" baseline="-25000" dirty="0" err="1" smtClean="0">
                <a:solidFill>
                  <a:schemeClr val="tx2">
                    <a:lumMod val="50000"/>
                  </a:schemeClr>
                </a:solidFill>
                <a:ea typeface="ＭＳ Ｐゴシック" charset="-128"/>
              </a:rPr>
              <a:t>i</a:t>
            </a:r>
            <a:r>
              <a:rPr lang="en-US" i="1" baseline="-25000" dirty="0" smtClean="0">
                <a:solidFill>
                  <a:schemeClr val="tx2">
                    <a:lumMod val="50000"/>
                  </a:schemeClr>
                </a:solidFill>
                <a:ea typeface="ＭＳ Ｐゴシック" charset="-128"/>
              </a:rPr>
              <a:t> </a:t>
            </a:r>
            <a:r>
              <a:rPr lang="el-GR" dirty="0" smtClean="0">
                <a:solidFill>
                  <a:schemeClr val="tx2">
                    <a:lumMod val="50000"/>
                  </a:schemeClr>
                </a:solidFill>
                <a:ea typeface="ＭＳ Ｐゴシック" charset="-128"/>
              </a:rPr>
              <a:t>στη συλλογή</a:t>
            </a:r>
            <a:r>
              <a:rPr lang="en-US" dirty="0" smtClean="0">
                <a:solidFill>
                  <a:schemeClr val="tx2">
                    <a:lumMod val="50000"/>
                  </a:schemeClr>
                </a:solidFill>
                <a:ea typeface="ＭＳ Ｐゴシック" charset="-128"/>
              </a:rPr>
              <a:t> (</a:t>
            </a:r>
            <a:r>
              <a:rPr lang="en-US" dirty="0" err="1" smtClean="0">
                <a:solidFill>
                  <a:srgbClr val="FFC000"/>
                </a:solidFill>
                <a:ea typeface="ＭＳ Ｐゴシック" charset="-128"/>
              </a:rPr>
              <a:t>idf</a:t>
            </a:r>
            <a:r>
              <a:rPr lang="en-US" dirty="0" smtClean="0">
                <a:solidFill>
                  <a:schemeClr val="tx2">
                    <a:lumMod val="50000"/>
                  </a:schemeClr>
                </a:solidFill>
                <a:ea typeface="ＭＳ Ｐゴシック" charset="-128"/>
              </a:rPr>
              <a:t>)</a:t>
            </a:r>
          </a:p>
          <a:p>
            <a:pPr marL="0" indent="0">
              <a:spcAft>
                <a:spcPts val="600"/>
              </a:spcAft>
              <a:buNone/>
            </a:pPr>
            <a:endParaRPr lang="el-GR" dirty="0">
              <a:solidFill>
                <a:schemeClr val="tx2">
                  <a:lumMod val="50000"/>
                </a:schemeClr>
              </a:solidFill>
              <a:ea typeface="ＭＳ Ｐゴシック" charset="-128"/>
            </a:endParaRPr>
          </a:p>
          <a:p>
            <a:pPr>
              <a:spcAft>
                <a:spcPts val="600"/>
              </a:spcAft>
            </a:pPr>
            <a:endParaRPr lang="el-GR" dirty="0" smtClean="0">
              <a:solidFill>
                <a:schemeClr val="tx2">
                  <a:lumMod val="50000"/>
                </a:schemeClr>
              </a:solidFill>
              <a:ea typeface="ＭＳ Ｐゴシック" charset="-128"/>
            </a:endParaRP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5</a:t>
            </a:fld>
            <a:endParaRPr lang="en-US" smtClean="0"/>
          </a:p>
        </p:txBody>
      </p:sp>
    </p:spTree>
    <p:extLst>
      <p:ext uri="{BB962C8B-B14F-4D97-AF65-F5344CB8AC3E}">
        <p14:creationId xmlns:p14="http://schemas.microsoft.com/office/powerpoint/2010/main" xmlns="" val="1167074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Ποιοι είναι οι χρήστες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04800" y="1752600"/>
            <a:ext cx="8610600" cy="1905000"/>
          </a:xfrm>
        </p:spPr>
        <p:txBody>
          <a:bodyPr/>
          <a:lstStyle/>
          <a:p>
            <a:pPr marL="0" indent="0" eaLnBrk="1" hangingPunct="1">
              <a:buNone/>
            </a:pPr>
            <a:r>
              <a:rPr lang="el-GR" sz="2400" b="1" i="1" dirty="0" smtClean="0">
                <a:solidFill>
                  <a:schemeClr val="accent1">
                    <a:lumMod val="50000"/>
                  </a:schemeClr>
                </a:solidFill>
                <a:ea typeface="ＭＳ Ｐゴシック" pitchFamily="-112" charset="-128"/>
              </a:rPr>
              <a:t>Ποιος είναι ο χρήστης που προσπαθούμε να ικανοποιήσουμε; </a:t>
            </a:r>
            <a:endParaRPr lang="en-US" sz="2400" b="1" i="1" dirty="0" smtClean="0">
              <a:solidFill>
                <a:schemeClr val="accent1">
                  <a:lumMod val="50000"/>
                </a:schemeClr>
              </a:solidFill>
              <a:ea typeface="ＭＳ Ｐゴシック" pitchFamily="-112" charset="-128"/>
            </a:endParaRPr>
          </a:p>
          <a:p>
            <a:pPr marL="0" indent="0" eaLnBrk="1" hangingPunct="1">
              <a:buNone/>
            </a:pPr>
            <a:r>
              <a:rPr lang="el-GR" sz="2400" i="1" dirty="0" smtClean="0">
                <a:solidFill>
                  <a:schemeClr val="accent1">
                    <a:lumMod val="50000"/>
                  </a:schemeClr>
                </a:solidFill>
                <a:ea typeface="ＭＳ Ｐゴシック" pitchFamily="-112" charset="-128"/>
              </a:rPr>
              <a:t>Εξαρτάται από την εφαρμογή</a:t>
            </a:r>
          </a:p>
          <a:p>
            <a:pPr marL="0" indent="0" eaLnBrk="1" hangingPunct="1">
              <a:buNone/>
            </a:pPr>
            <a:endParaRPr lang="en-US" sz="800" b="1" i="1" dirty="0">
              <a:solidFill>
                <a:schemeClr val="accent1">
                  <a:lumMod val="50000"/>
                </a:schemeClr>
              </a:solidFill>
              <a:ea typeface="ＭＳ Ｐゴシック" pitchFamily="-112" charset="-128"/>
            </a:endParaRPr>
          </a:p>
          <a:p>
            <a:pPr eaLnBrk="1" hangingPunct="1">
              <a:buFont typeface="Wingdings" pitchFamily="2" charset="2"/>
              <a:buChar char="§"/>
            </a:pPr>
            <a:r>
              <a:rPr lang="el-GR" sz="2000" i="1" dirty="0" smtClean="0">
                <a:solidFill>
                  <a:schemeClr val="tx2">
                    <a:lumMod val="60000"/>
                    <a:lumOff val="40000"/>
                  </a:schemeClr>
                </a:solidFill>
                <a:ea typeface="ＭＳ Ｐゴシック" pitchFamily="-112" charset="-128"/>
              </a:rPr>
              <a:t>Μηχανές αναζήτησης στο </a:t>
            </a:r>
            <a:r>
              <a:rPr lang="en-US" sz="2000" i="1" dirty="0" smtClean="0">
                <a:solidFill>
                  <a:schemeClr val="tx2">
                    <a:lumMod val="60000"/>
                    <a:lumOff val="40000"/>
                  </a:schemeClr>
                </a:solidFill>
                <a:ea typeface="ＭＳ Ｐゴシック" pitchFamily="-112" charset="-128"/>
              </a:rPr>
              <a:t>Web: searcher</a:t>
            </a:r>
            <a:r>
              <a:rPr lang="en-US" sz="2000" i="1" dirty="0">
                <a:solidFill>
                  <a:schemeClr val="tx2">
                    <a:lumMod val="60000"/>
                    <a:lumOff val="4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Ο χρήστης βρίσκει αυτό που ψάχνει. Μέτρο</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ρυθμός επιστροφής στη συγκεκριμένη μηχανή αναζήτησης</a:t>
            </a:r>
            <a:endParaRPr lang="en-US" sz="2000" dirty="0">
              <a:solidFill>
                <a:schemeClr val="accent1">
                  <a:lumMod val="50000"/>
                </a:schemeClr>
              </a:solidFill>
              <a:ea typeface="ＭＳ Ｐゴシック" pitchFamily="-112" charset="-128"/>
            </a:endParaRPr>
          </a:p>
          <a:p>
            <a:pPr eaLnBrk="1" hangingPunct="1">
              <a:buFont typeface="Wingdings" pitchFamily="2" charset="2"/>
              <a:buChar char="§"/>
            </a:pPr>
            <a:r>
              <a:rPr lang="el-GR" sz="2000" i="1" dirty="0">
                <a:solidFill>
                  <a:schemeClr val="tx2">
                    <a:lumMod val="60000"/>
                    <a:lumOff val="40000"/>
                  </a:schemeClr>
                </a:solidFill>
                <a:ea typeface="ＭＳ Ｐゴシック" pitchFamily="-112" charset="-128"/>
              </a:rPr>
              <a:t>Μηχανές αναζήτησης στο </a:t>
            </a:r>
            <a:r>
              <a:rPr lang="en-US" sz="2000" i="1" dirty="0">
                <a:solidFill>
                  <a:schemeClr val="tx2">
                    <a:lumMod val="60000"/>
                    <a:lumOff val="40000"/>
                  </a:schemeClr>
                </a:solidFill>
                <a:ea typeface="ＭＳ Ｐゴシック" pitchFamily="-112" charset="-128"/>
              </a:rPr>
              <a:t>Web: </a:t>
            </a:r>
            <a:r>
              <a:rPr lang="el-GR" sz="2000" i="1" dirty="0" smtClean="0">
                <a:solidFill>
                  <a:schemeClr val="tx2">
                    <a:lumMod val="60000"/>
                    <a:lumOff val="40000"/>
                  </a:schemeClr>
                </a:solidFill>
                <a:ea typeface="ＭＳ Ｐゴシック" pitchFamily="-112" charset="-128"/>
              </a:rPr>
              <a:t>διαφημιστής</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a:t>
            </a:r>
            <a:r>
              <a:rPr lang="en-US" sz="2000" dirty="0" smtClean="0">
                <a:solidFill>
                  <a:schemeClr val="accent1">
                    <a:lumMod val="50000"/>
                  </a:schemeClr>
                </a:solidFill>
                <a:ea typeface="ＭＳ Ｐゴシック" pitchFamily="-112" charset="-128"/>
              </a:rPr>
              <a:t>: </a:t>
            </a:r>
            <a:r>
              <a:rPr lang="en-US" sz="2000" dirty="0">
                <a:solidFill>
                  <a:schemeClr val="accent1">
                    <a:lumMod val="50000"/>
                  </a:schemeClr>
                </a:solidFill>
                <a:ea typeface="ＭＳ Ｐゴシック" pitchFamily="-112" charset="-128"/>
              </a:rPr>
              <a:t>Searcher </a:t>
            </a:r>
            <a:r>
              <a:rPr lang="el-GR" sz="2000" dirty="0" smtClean="0">
                <a:solidFill>
                  <a:schemeClr val="accent1">
                    <a:lumMod val="50000"/>
                  </a:schemeClr>
                </a:solidFill>
                <a:ea typeface="ＭＳ Ｐゴシック" pitchFamily="-112" charset="-128"/>
              </a:rPr>
              <a:t>«</a:t>
            </a:r>
            <a:r>
              <a:rPr lang="el-GR" sz="2000" dirty="0" err="1" smtClean="0">
                <a:solidFill>
                  <a:schemeClr val="accent1">
                    <a:lumMod val="50000"/>
                  </a:schemeClr>
                </a:solidFill>
                <a:ea typeface="ＭＳ Ｐゴシック" pitchFamily="-112" charset="-128"/>
              </a:rPr>
              <a:t>κλικάρει</a:t>
            </a:r>
            <a:r>
              <a:rPr lang="el-GR" sz="2000" dirty="0" smtClean="0">
                <a:solidFill>
                  <a:schemeClr val="accent1">
                    <a:lumMod val="50000"/>
                  </a:schemeClr>
                </a:solidFill>
                <a:ea typeface="ＭＳ Ｐゴシック" pitchFamily="-112" charset="-128"/>
              </a:rPr>
              <a:t>» στη διαφήμιση</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Μέτρο</a:t>
            </a:r>
            <a:r>
              <a:rPr lang="en-US" sz="2000" dirty="0" smtClean="0">
                <a:solidFill>
                  <a:schemeClr val="accent1">
                    <a:lumMod val="50000"/>
                  </a:schemeClr>
                </a:solidFill>
                <a:ea typeface="ＭＳ Ｐゴシック" pitchFamily="-112" charset="-128"/>
              </a:rPr>
              <a:t>: </a:t>
            </a:r>
            <a:r>
              <a:rPr lang="en-US" sz="2000" dirty="0" err="1">
                <a:solidFill>
                  <a:schemeClr val="accent1">
                    <a:lumMod val="50000"/>
                  </a:schemeClr>
                </a:solidFill>
                <a:ea typeface="ＭＳ Ｐゴシック" pitchFamily="-112" charset="-128"/>
              </a:rPr>
              <a:t>clickthrough</a:t>
            </a:r>
            <a:r>
              <a:rPr lang="en-US" sz="2000" dirty="0">
                <a:solidFill>
                  <a:schemeClr val="accent1">
                    <a:lumMod val="50000"/>
                  </a:schemeClr>
                </a:solidFill>
                <a:ea typeface="ＭＳ Ｐゴシック" pitchFamily="-112" charset="-128"/>
              </a:rPr>
              <a:t> rate</a:t>
            </a:r>
          </a:p>
          <a:p>
            <a:pPr eaLnBrk="1" hangingPunct="1">
              <a:buFont typeface="Wingdings" pitchFamily="2" charset="2"/>
              <a:buChar char="§"/>
            </a:pPr>
            <a:r>
              <a:rPr lang="en-US" sz="2000" i="1" dirty="0">
                <a:solidFill>
                  <a:schemeClr val="tx2">
                    <a:lumMod val="60000"/>
                    <a:lumOff val="40000"/>
                  </a:schemeClr>
                </a:solidFill>
                <a:ea typeface="ＭＳ Ｐゴシック" pitchFamily="-112" charset="-128"/>
              </a:rPr>
              <a:t>Ecommerce: </a:t>
            </a:r>
            <a:r>
              <a:rPr lang="el-GR" sz="2000" i="1" dirty="0" smtClean="0">
                <a:solidFill>
                  <a:schemeClr val="tx2">
                    <a:lumMod val="60000"/>
                    <a:lumOff val="40000"/>
                  </a:schemeClr>
                </a:solidFill>
                <a:ea typeface="ＭＳ Ｐゴシック" pitchFamily="-112" charset="-128"/>
              </a:rPr>
              <a:t>Αγοραστής</a:t>
            </a:r>
            <a:r>
              <a:rPr lang="en-US" sz="2000" i="1" dirty="0" smtClean="0">
                <a:solidFill>
                  <a:schemeClr val="tx2">
                    <a:lumMod val="60000"/>
                    <a:lumOff val="4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 Ο αγοραστής αγοράζει κάτι. Μέτρο</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χρόνος για την αγορά, ποσοστό των </a:t>
            </a:r>
            <a:r>
              <a:rPr lang="en-US" sz="2000" dirty="0" smtClean="0">
                <a:solidFill>
                  <a:schemeClr val="accent1">
                    <a:lumMod val="50000"/>
                  </a:schemeClr>
                </a:solidFill>
                <a:ea typeface="ＭＳ Ｐゴシック" pitchFamily="-112" charset="-128"/>
              </a:rPr>
              <a:t>searchers </a:t>
            </a:r>
            <a:r>
              <a:rPr lang="el-GR" sz="2000" dirty="0" smtClean="0">
                <a:solidFill>
                  <a:schemeClr val="accent1">
                    <a:lumMod val="50000"/>
                  </a:schemeClr>
                </a:solidFill>
                <a:ea typeface="ＭＳ Ｐゴシック" pitchFamily="-112" charset="-128"/>
              </a:rPr>
              <a:t>που γίνονται αγοραστές</a:t>
            </a:r>
            <a:endParaRPr lang="en-US" sz="2000" dirty="0">
              <a:solidFill>
                <a:schemeClr val="accent1">
                  <a:lumMod val="50000"/>
                </a:schemeClr>
              </a:solidFill>
              <a:ea typeface="ＭＳ Ｐゴシック" pitchFamily="-112" charset="-128"/>
            </a:endParaRPr>
          </a:p>
          <a:p>
            <a:pPr eaLnBrk="1" hangingPunct="1">
              <a:buFont typeface="Wingdings" pitchFamily="2" charset="2"/>
              <a:buChar char="§"/>
            </a:pPr>
            <a:r>
              <a:rPr lang="en-US" sz="2000" i="1" dirty="0">
                <a:solidFill>
                  <a:schemeClr val="tx2">
                    <a:lumMod val="60000"/>
                    <a:lumOff val="40000"/>
                  </a:schemeClr>
                </a:solidFill>
                <a:ea typeface="ＭＳ Ｐゴシック" pitchFamily="-112" charset="-128"/>
              </a:rPr>
              <a:t>Ecommerce: </a:t>
            </a:r>
            <a:r>
              <a:rPr lang="el-GR" sz="2000" i="1" dirty="0" smtClean="0">
                <a:solidFill>
                  <a:schemeClr val="tx2">
                    <a:lumMod val="60000"/>
                    <a:lumOff val="40000"/>
                  </a:schemeClr>
                </a:solidFill>
                <a:ea typeface="ＭＳ Ｐゴシック" pitchFamily="-112" charset="-128"/>
              </a:rPr>
              <a:t>Πωλητής</a:t>
            </a:r>
            <a:r>
              <a:rPr lang="en-US" sz="2000" i="1" dirty="0" smtClean="0">
                <a:solidFill>
                  <a:schemeClr val="tx2">
                    <a:lumMod val="60000"/>
                    <a:lumOff val="40000"/>
                  </a:schemeClr>
                </a:solidFill>
                <a:ea typeface="ＭＳ Ｐゴシック" pitchFamily="-112" charset="-128"/>
              </a:rPr>
              <a:t>.</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 Ο πωλητής πουλάει κάτι. Μέτρο: κέρδος ανά πώληση</a:t>
            </a:r>
            <a:r>
              <a:rPr lang="en-US" sz="2000" dirty="0" smtClean="0">
                <a:solidFill>
                  <a:schemeClr val="accent1">
                    <a:lumMod val="50000"/>
                  </a:schemeClr>
                </a:solidFill>
                <a:ea typeface="ＭＳ Ｐゴシック" pitchFamily="-112" charset="-128"/>
              </a:rPr>
              <a:t>. </a:t>
            </a:r>
            <a:endParaRPr lang="en-US" sz="2000" dirty="0">
              <a:solidFill>
                <a:schemeClr val="accent1">
                  <a:lumMod val="50000"/>
                </a:schemeClr>
              </a:solidFill>
              <a:ea typeface="ＭＳ Ｐゴシック" pitchFamily="-112" charset="-128"/>
            </a:endParaRPr>
          </a:p>
          <a:p>
            <a:pPr eaLnBrk="1" hangingPunct="1">
              <a:buFont typeface="Wingdings" pitchFamily="2" charset="2"/>
              <a:buChar char="§"/>
            </a:pPr>
            <a:r>
              <a:rPr lang="el-GR" sz="2000" i="1" dirty="0" smtClean="0">
                <a:solidFill>
                  <a:schemeClr val="tx2">
                    <a:lumMod val="60000"/>
                    <a:lumOff val="40000"/>
                  </a:schemeClr>
                </a:solidFill>
                <a:ea typeface="ＭＳ Ｐゴシック" pitchFamily="-112" charset="-128"/>
              </a:rPr>
              <a:t>Επιχείρηση</a:t>
            </a:r>
            <a:r>
              <a:rPr lang="en-US" sz="2000" i="1" dirty="0" smtClean="0">
                <a:solidFill>
                  <a:schemeClr val="tx2">
                    <a:lumMod val="60000"/>
                    <a:lumOff val="40000"/>
                  </a:schemeClr>
                </a:solidFill>
                <a:ea typeface="ＭＳ Ｐゴシック" pitchFamily="-112" charset="-128"/>
              </a:rPr>
              <a:t>: </a:t>
            </a:r>
            <a:r>
              <a:rPr lang="en-US" sz="2000" i="1" dirty="0">
                <a:solidFill>
                  <a:schemeClr val="tx2">
                    <a:lumMod val="60000"/>
                    <a:lumOff val="40000"/>
                  </a:schemeClr>
                </a:solidFill>
                <a:ea typeface="ＭＳ Ｐゴシック" pitchFamily="-112" charset="-128"/>
              </a:rPr>
              <a:t>CEO. </a:t>
            </a:r>
            <a:r>
              <a:rPr lang="el-GR" sz="2000" dirty="0" smtClean="0">
                <a:solidFill>
                  <a:schemeClr val="accent1">
                    <a:lumMod val="50000"/>
                  </a:schemeClr>
                </a:solidFill>
                <a:ea typeface="ＭＳ Ｐゴシック" pitchFamily="-112" charset="-128"/>
              </a:rPr>
              <a:t>Επιτυχία: Οι εργαζόμενοι γίνονται πιο αποδοτικοί (λόγω αποτελεσματικής αναζήτησης). Μέτρο: κέρδος της εταιρείας. </a:t>
            </a:r>
            <a:endParaRPr lang="en-US" sz="2000"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50</a:t>
            </a:fld>
            <a:endParaRPr lang="en-US"/>
          </a:p>
        </p:txBody>
      </p:sp>
    </p:spTree>
    <p:extLst>
      <p:ext uri="{BB962C8B-B14F-4D97-AF65-F5344CB8AC3E}">
        <p14:creationId xmlns:p14="http://schemas.microsoft.com/office/powerpoint/2010/main" xmlns="" val="170760462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Συνήθης ορισμός: Συνάφεια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600200"/>
            <a:ext cx="8610600" cy="1905000"/>
          </a:xfrm>
        </p:spPr>
        <p:txBody>
          <a:bodyPr/>
          <a:lstStyle/>
          <a:p>
            <a:pPr marL="0" indent="0" eaLnBrk="1" hangingPunct="1">
              <a:buNone/>
            </a:pPr>
            <a:r>
              <a:rPr lang="el-GR" sz="2400" dirty="0" smtClean="0">
                <a:solidFill>
                  <a:schemeClr val="accent1">
                    <a:lumMod val="50000"/>
                  </a:schemeClr>
                </a:solidFill>
                <a:ea typeface="ＭＳ Ｐゴシック" pitchFamily="-112" charset="-128"/>
              </a:rPr>
              <a:t>Η ικανοποίηση του χρήστη συνήθως εξισώνεται με τη </a:t>
            </a:r>
            <a:r>
              <a:rPr lang="el-GR" sz="2400" b="1" dirty="0" smtClean="0">
                <a:solidFill>
                  <a:schemeClr val="accent6">
                    <a:lumMod val="75000"/>
                  </a:schemeClr>
                </a:solidFill>
                <a:ea typeface="ＭＳ Ｐゴシック" pitchFamily="-112" charset="-128"/>
              </a:rPr>
              <a:t>συνάφεια</a:t>
            </a:r>
            <a:r>
              <a:rPr lang="el-GR" sz="2400" dirty="0" smtClean="0">
                <a:solidFill>
                  <a:schemeClr val="accent1">
                    <a:lumMod val="50000"/>
                  </a:schemeClr>
                </a:solidFill>
                <a:ea typeface="ＭＳ Ｐゴシック" pitchFamily="-112" charset="-128"/>
              </a:rPr>
              <a:t> </a:t>
            </a:r>
            <a:r>
              <a:rPr lang="el-GR" sz="2400" b="1" dirty="0">
                <a:solidFill>
                  <a:schemeClr val="accent6">
                    <a:lumMod val="75000"/>
                  </a:schemeClr>
                </a:solidFill>
                <a:ea typeface="ＭＳ Ｐゴシック" pitchFamily="-112" charset="-128"/>
              </a:rPr>
              <a:t>(</a:t>
            </a:r>
            <a:r>
              <a:rPr lang="en-US" sz="2400" b="1" dirty="0">
                <a:solidFill>
                  <a:schemeClr val="accent6">
                    <a:lumMod val="75000"/>
                  </a:schemeClr>
                </a:solidFill>
                <a:ea typeface="ＭＳ Ｐゴシック" pitchFamily="-112" charset="-128"/>
              </a:rPr>
              <a:t>relevance) </a:t>
            </a:r>
            <a:r>
              <a:rPr lang="el-GR" sz="2400" dirty="0" smtClean="0">
                <a:solidFill>
                  <a:schemeClr val="accent1">
                    <a:lumMod val="50000"/>
                  </a:schemeClr>
                </a:solidFill>
                <a:ea typeface="ＭＳ Ｐゴシック" pitchFamily="-112" charset="-128"/>
              </a:rPr>
              <a:t>των αποτελεσμάτων της αναζήτησης με το ερώτημα </a:t>
            </a:r>
            <a:endParaRPr lang="el-GR" sz="2400" dirty="0">
              <a:solidFill>
                <a:schemeClr val="accent1">
                  <a:lumMod val="50000"/>
                </a:schemeClr>
              </a:solidFill>
              <a:ea typeface="ＭＳ Ｐゴシック" pitchFamily="-112" charset="-128"/>
            </a:endParaRPr>
          </a:p>
          <a:p>
            <a:pPr marL="0" indent="0" eaLnBrk="1" hangingPunct="1">
              <a:buNone/>
            </a:pPr>
            <a:endParaRPr lang="en-US" sz="900" dirty="0">
              <a:solidFill>
                <a:schemeClr val="accent1">
                  <a:lumMod val="50000"/>
                </a:schemeClr>
              </a:solidFill>
              <a:ea typeface="ＭＳ Ｐゴシック" pitchFamily="-112" charset="-128"/>
            </a:endParaRPr>
          </a:p>
          <a:p>
            <a:pPr marL="0" indent="0" eaLnBrk="1" hangingPunct="1">
              <a:buNone/>
            </a:pPr>
            <a:r>
              <a:rPr lang="el-GR" sz="2400" b="1" i="1" dirty="0" smtClean="0">
                <a:solidFill>
                  <a:schemeClr val="accent1">
                    <a:lumMod val="50000"/>
                  </a:schemeClr>
                </a:solidFill>
                <a:ea typeface="ＭＳ Ｐゴシック" pitchFamily="-112" charset="-128"/>
              </a:rPr>
              <a:t>Μα πως θα μετρήσουμε τη συνάφεια</a:t>
            </a:r>
            <a:r>
              <a:rPr lang="el-GR" sz="2400" dirty="0" smtClean="0">
                <a:solidFill>
                  <a:schemeClr val="accent1">
                    <a:lumMod val="50000"/>
                  </a:schemeClr>
                </a:solidFill>
                <a:ea typeface="ＭＳ Ｐゴシック" pitchFamily="-112" charset="-128"/>
              </a:rPr>
              <a:t>; </a:t>
            </a:r>
            <a:endParaRPr lang="en-US" sz="2400" dirty="0">
              <a:solidFill>
                <a:schemeClr val="accent1">
                  <a:lumMod val="50000"/>
                </a:schemeClr>
              </a:solidFill>
              <a:ea typeface="ＭＳ Ｐゴシック" pitchFamily="-112" charset="-128"/>
            </a:endParaRPr>
          </a:p>
          <a:p>
            <a:pPr marL="0" indent="0" eaLnBrk="1" hangingPunct="1">
              <a:buNone/>
            </a:pPr>
            <a:r>
              <a:rPr lang="el-GR" sz="2400" dirty="0" smtClean="0">
                <a:solidFill>
                  <a:schemeClr val="accent1">
                    <a:lumMod val="50000"/>
                  </a:schemeClr>
                </a:solidFill>
                <a:ea typeface="ＭＳ Ｐゴシック" pitchFamily="-112" charset="-128"/>
              </a:rPr>
              <a:t> Η καθιερωμένη μεθοδολογία στην Ανάκτηση Πληροφορίας αποτελείται από τρία στοιχεία:</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Μία πρότυπη συλλογή εγγράφων (</a:t>
            </a:r>
            <a:r>
              <a:rPr lang="en-US" sz="2400" dirty="0" smtClean="0">
                <a:solidFill>
                  <a:schemeClr val="accent1">
                    <a:lumMod val="50000"/>
                  </a:schemeClr>
                </a:solidFill>
                <a:ea typeface="ＭＳ Ｐゴシック" pitchFamily="-112" charset="-128"/>
              </a:rPr>
              <a:t>benchmark </a:t>
            </a:r>
            <a:r>
              <a:rPr lang="en-US" sz="2400" dirty="0">
                <a:solidFill>
                  <a:schemeClr val="accent1">
                    <a:lumMod val="50000"/>
                  </a:schemeClr>
                </a:solidFill>
                <a:ea typeface="ＭＳ Ｐゴシック" pitchFamily="-112" charset="-128"/>
              </a:rPr>
              <a:t>document </a:t>
            </a:r>
            <a:r>
              <a:rPr lang="en-US" sz="2400" dirty="0" smtClean="0">
                <a:solidFill>
                  <a:schemeClr val="accent1">
                    <a:lumMod val="50000"/>
                  </a:schemeClr>
                </a:solidFill>
                <a:ea typeface="ＭＳ Ｐゴシック" pitchFamily="-112" charset="-128"/>
              </a:rPr>
              <a:t>collection)</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Μια πρότυπη ομάδα ερωτημάτων (</a:t>
            </a:r>
            <a:r>
              <a:rPr lang="en-US" sz="2400" dirty="0" smtClean="0">
                <a:solidFill>
                  <a:schemeClr val="accent1">
                    <a:lumMod val="50000"/>
                  </a:schemeClr>
                </a:solidFill>
                <a:ea typeface="ＭＳ Ｐゴシック" pitchFamily="-112" charset="-128"/>
              </a:rPr>
              <a:t>benchmark </a:t>
            </a:r>
            <a:r>
              <a:rPr lang="en-US" sz="2400" dirty="0">
                <a:solidFill>
                  <a:schemeClr val="accent1">
                    <a:lumMod val="50000"/>
                  </a:schemeClr>
                </a:solidFill>
                <a:ea typeface="ＭＳ Ｐゴシック" pitchFamily="-112" charset="-128"/>
              </a:rPr>
              <a:t>suite of </a:t>
            </a:r>
            <a:r>
              <a:rPr lang="en-US" sz="2400" dirty="0" smtClean="0">
                <a:solidFill>
                  <a:schemeClr val="accent1">
                    <a:lumMod val="50000"/>
                  </a:schemeClr>
                </a:solidFill>
                <a:ea typeface="ＭＳ Ｐゴシック" pitchFamily="-112" charset="-128"/>
              </a:rPr>
              <a:t>queries</a:t>
            </a:r>
            <a:r>
              <a:rPr lang="el-GR" sz="2400" dirty="0" smtClean="0">
                <a:solidFill>
                  <a:schemeClr val="accent1">
                    <a:lumMod val="50000"/>
                  </a:schemeClr>
                </a:solidFill>
                <a:ea typeface="ＭＳ Ｐゴシック" pitchFamily="-112" charset="-128"/>
              </a:rPr>
              <a:t>)</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Ένα σύνολο αποτίμησης της συνάφειας κάθε ζεύγους ερωτήματος-εγγράφου (συνήθως δυαδικές αποτιμήσεις: συναφής-μη συναφής) </a:t>
            </a:r>
            <a:r>
              <a:rPr lang="en-US" sz="2400" dirty="0" smtClean="0">
                <a:solidFill>
                  <a:schemeClr val="accent1">
                    <a:lumMod val="50000"/>
                  </a:schemeClr>
                </a:solidFill>
                <a:ea typeface="ＭＳ Ｐゴシック" pitchFamily="-112" charset="-128"/>
              </a:rPr>
              <a:t>- gold standard/ground truth</a:t>
            </a:r>
            <a:endParaRPr lang="en-US" sz="2400"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51</a:t>
            </a:fld>
            <a:endParaRPr lang="en-US"/>
          </a:p>
        </p:txBody>
      </p:sp>
    </p:spTree>
    <p:extLst>
      <p:ext uri="{BB962C8B-B14F-4D97-AF65-F5344CB8AC3E}">
        <p14:creationId xmlns:p14="http://schemas.microsoft.com/office/powerpoint/2010/main" xmlns="" val="20463756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Συνάφεια και Ανάγκη Πληροφόρησης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228600" y="1600200"/>
            <a:ext cx="8610600" cy="1905000"/>
          </a:xfrm>
        </p:spPr>
        <p:txBody>
          <a:bodyPr/>
          <a:lstStyle/>
          <a:p>
            <a:pPr lvl="1">
              <a:buClr>
                <a:srgbClr val="336699"/>
              </a:buClr>
              <a:buFont typeface="Wingdings" pitchFamily="2" charset="2"/>
              <a:buChar char="§"/>
            </a:pPr>
            <a:r>
              <a:rPr lang="el-GR" sz="2800" dirty="0" smtClean="0">
                <a:solidFill>
                  <a:schemeClr val="tx2">
                    <a:lumMod val="50000"/>
                  </a:schemeClr>
                </a:solidFill>
              </a:rPr>
              <a:t>Συνάφεια ως προς τι;</a:t>
            </a:r>
          </a:p>
          <a:p>
            <a:pPr marL="457200" lvl="1" indent="0">
              <a:buClr>
                <a:srgbClr val="336699"/>
              </a:buClr>
              <a:buNone/>
            </a:pPr>
            <a:r>
              <a:rPr lang="el-GR" i="1" dirty="0" smtClean="0">
                <a:solidFill>
                  <a:schemeClr val="tx2">
                    <a:lumMod val="50000"/>
                  </a:schemeClr>
                </a:solidFill>
              </a:rPr>
              <a:t>Συνάφεια ως προς την ερώτησ</a:t>
            </a:r>
            <a:r>
              <a:rPr lang="el-GR" i="1" dirty="0">
                <a:solidFill>
                  <a:schemeClr val="tx2">
                    <a:lumMod val="50000"/>
                  </a:schemeClr>
                </a:solidFill>
              </a:rPr>
              <a:t>η</a:t>
            </a:r>
            <a:endParaRPr lang="en-US" i="1" dirty="0">
              <a:solidFill>
                <a:schemeClr val="tx2">
                  <a:lumMod val="50000"/>
                </a:schemeClr>
              </a:solidFill>
            </a:endParaRPr>
          </a:p>
          <a:p>
            <a:pPr lvl="1">
              <a:buClr>
                <a:srgbClr val="336699"/>
              </a:buClr>
              <a:buFont typeface="Wingdings" pitchFamily="2" charset="2"/>
              <a:buChar char="§"/>
            </a:pPr>
            <a:r>
              <a:rPr lang="el-GR" u="sng" dirty="0" smtClean="0">
                <a:solidFill>
                  <a:schemeClr val="tx2">
                    <a:lumMod val="50000"/>
                  </a:schemeClr>
                </a:solidFill>
              </a:rPr>
              <a:t>Ανάγκη Πληροφόρησης </a:t>
            </a:r>
            <a:r>
              <a:rPr lang="el-GR" dirty="0" smtClean="0">
                <a:solidFill>
                  <a:schemeClr val="tx2">
                    <a:lumMod val="50000"/>
                  </a:schemeClr>
                </a:solidFill>
              </a:rPr>
              <a:t>(</a:t>
            </a:r>
            <a:r>
              <a:rPr lang="en-US" dirty="0" smtClean="0">
                <a:solidFill>
                  <a:schemeClr val="tx2">
                    <a:lumMod val="50000"/>
                  </a:schemeClr>
                </a:solidFill>
              </a:rPr>
              <a:t>Information </a:t>
            </a:r>
            <a:r>
              <a:rPr lang="en-US" dirty="0">
                <a:solidFill>
                  <a:schemeClr val="tx2">
                    <a:lumMod val="50000"/>
                  </a:schemeClr>
                </a:solidFill>
              </a:rPr>
              <a:t>need </a:t>
            </a:r>
            <a:r>
              <a:rPr lang="en-US" i="1" dirty="0" err="1" smtClean="0">
                <a:solidFill>
                  <a:schemeClr val="tx2">
                    <a:lumMod val="50000"/>
                  </a:schemeClr>
                </a:solidFill>
              </a:rPr>
              <a:t>i</a:t>
            </a:r>
            <a:r>
              <a:rPr lang="el-GR" dirty="0" smtClean="0">
                <a:solidFill>
                  <a:schemeClr val="tx2">
                    <a:lumMod val="50000"/>
                  </a:schemeClr>
                </a:solidFill>
              </a:rPr>
              <a:t>)</a:t>
            </a:r>
            <a:r>
              <a:rPr lang="en-US" dirty="0" smtClean="0">
                <a:solidFill>
                  <a:schemeClr val="tx2">
                    <a:lumMod val="50000"/>
                  </a:schemeClr>
                </a:solidFill>
              </a:rPr>
              <a:t> </a:t>
            </a:r>
            <a:r>
              <a:rPr lang="en-US" dirty="0">
                <a:solidFill>
                  <a:schemeClr val="tx2">
                    <a:lumMod val="50000"/>
                  </a:schemeClr>
                </a:solidFill>
              </a:rPr>
              <a:t>: </a:t>
            </a:r>
            <a:r>
              <a:rPr lang="el-GR" sz="2000" dirty="0" smtClean="0">
                <a:solidFill>
                  <a:schemeClr val="tx2">
                    <a:lumMod val="50000"/>
                  </a:schemeClr>
                </a:solidFill>
              </a:rPr>
              <a:t>«Ψάχνω για πληροφορία σχετικά με το αν το κόκκινο κρασί είναι πιο αποτελεσματικό από το λευκό κρασί για τη μείωση του ρίσκου για καρδιακή προσβολή»</a:t>
            </a:r>
          </a:p>
          <a:p>
            <a:pPr lvl="1">
              <a:buClr>
                <a:srgbClr val="336699"/>
              </a:buClr>
              <a:buNone/>
            </a:pPr>
            <a:r>
              <a:rPr lang="el-GR" dirty="0" smtClean="0">
                <a:solidFill>
                  <a:schemeClr val="tx2">
                    <a:lumMod val="50000"/>
                  </a:schemeClr>
                </a:solidFill>
              </a:rPr>
              <a:t>Μεταφράζεται σε ερώτημα:</a:t>
            </a:r>
          </a:p>
          <a:p>
            <a:pPr lvl="1">
              <a:buClr>
                <a:srgbClr val="336699"/>
              </a:buClr>
              <a:buFont typeface="Wingdings" pitchFamily="2" charset="2"/>
              <a:buChar char="§"/>
            </a:pPr>
            <a:r>
              <a:rPr lang="el-GR" u="sng" dirty="0" smtClean="0">
                <a:solidFill>
                  <a:schemeClr val="tx2">
                    <a:lumMod val="50000"/>
                  </a:schemeClr>
                </a:solidFill>
              </a:rPr>
              <a:t>Ερώτημα</a:t>
            </a:r>
            <a:r>
              <a:rPr lang="en-US" dirty="0" smtClean="0">
                <a:solidFill>
                  <a:schemeClr val="tx2">
                    <a:lumMod val="50000"/>
                  </a:schemeClr>
                </a:solidFill>
              </a:rPr>
              <a:t> </a:t>
            </a:r>
            <a:r>
              <a:rPr lang="en-US" i="1" dirty="0">
                <a:solidFill>
                  <a:schemeClr val="tx2">
                    <a:lumMod val="50000"/>
                  </a:schemeClr>
                </a:solidFill>
              </a:rPr>
              <a:t>q</a:t>
            </a:r>
            <a:r>
              <a:rPr lang="en-US" dirty="0">
                <a:solidFill>
                  <a:schemeClr val="tx2">
                    <a:lumMod val="50000"/>
                  </a:schemeClr>
                </a:solidFill>
              </a:rPr>
              <a:t>: [red wine white wine heart attack]</a:t>
            </a:r>
          </a:p>
          <a:p>
            <a:pPr marL="457200" lvl="1" indent="0">
              <a:buClr>
                <a:srgbClr val="336699"/>
              </a:buClr>
              <a:buNone/>
            </a:pPr>
            <a:r>
              <a:rPr lang="el-GR" dirty="0" smtClean="0">
                <a:solidFill>
                  <a:schemeClr val="tx2">
                    <a:lumMod val="50000"/>
                  </a:schemeClr>
                </a:solidFill>
              </a:rPr>
              <a:t>Έστω το </a:t>
            </a:r>
            <a:r>
              <a:rPr lang="el-GR" u="sng" dirty="0" smtClean="0">
                <a:solidFill>
                  <a:schemeClr val="tx2">
                    <a:lumMod val="50000"/>
                  </a:schemeClr>
                </a:solidFill>
              </a:rPr>
              <a:t>έγγραφο</a:t>
            </a:r>
            <a:r>
              <a:rPr lang="el-GR" dirty="0" smtClean="0">
                <a:solidFill>
                  <a:schemeClr val="tx2">
                    <a:lumMod val="50000"/>
                  </a:schemeClr>
                </a:solidFill>
              </a:rPr>
              <a:t> </a:t>
            </a:r>
            <a:r>
              <a:rPr lang="en-US" i="1" dirty="0" smtClean="0">
                <a:solidFill>
                  <a:schemeClr val="tx2">
                    <a:lumMod val="50000"/>
                  </a:schemeClr>
                </a:solidFill>
              </a:rPr>
              <a:t>d</a:t>
            </a:r>
            <a:r>
              <a:rPr lang="en-US" i="1" dirty="0">
                <a:solidFill>
                  <a:schemeClr val="tx2">
                    <a:lumMod val="50000"/>
                  </a:schemeClr>
                </a:solidFill>
              </a:rPr>
              <a:t>′</a:t>
            </a:r>
            <a:r>
              <a:rPr lang="en-US" dirty="0">
                <a:solidFill>
                  <a:schemeClr val="tx2">
                    <a:lumMod val="50000"/>
                  </a:schemeClr>
                </a:solidFill>
              </a:rPr>
              <a:t>: </a:t>
            </a:r>
            <a:r>
              <a:rPr lang="en-US" sz="2000" dirty="0" smtClean="0">
                <a:solidFill>
                  <a:schemeClr val="tx2">
                    <a:lumMod val="50000"/>
                  </a:schemeClr>
                </a:solidFill>
              </a:rPr>
              <a:t>At </a:t>
            </a:r>
            <a:r>
              <a:rPr lang="en-US" sz="2000" dirty="0">
                <a:solidFill>
                  <a:schemeClr val="tx2">
                    <a:lumMod val="60000"/>
                    <a:lumOff val="40000"/>
                  </a:schemeClr>
                </a:solidFill>
              </a:rPr>
              <a:t>heart </a:t>
            </a:r>
            <a:r>
              <a:rPr lang="en-US" sz="2000" dirty="0">
                <a:solidFill>
                  <a:schemeClr val="tx2">
                    <a:lumMod val="50000"/>
                  </a:schemeClr>
                </a:solidFill>
              </a:rPr>
              <a:t>of his speech was an </a:t>
            </a:r>
            <a:r>
              <a:rPr lang="en-US" sz="2000" dirty="0">
                <a:solidFill>
                  <a:schemeClr val="tx2">
                    <a:lumMod val="60000"/>
                    <a:lumOff val="40000"/>
                  </a:schemeClr>
                </a:solidFill>
              </a:rPr>
              <a:t>attack</a:t>
            </a:r>
            <a:r>
              <a:rPr lang="en-US" sz="2000" dirty="0">
                <a:solidFill>
                  <a:schemeClr val="tx2">
                    <a:lumMod val="50000"/>
                  </a:schemeClr>
                </a:solidFill>
              </a:rPr>
              <a:t> on the </a:t>
            </a:r>
            <a:r>
              <a:rPr lang="en-US" sz="2000" dirty="0">
                <a:solidFill>
                  <a:schemeClr val="tx2">
                    <a:lumMod val="60000"/>
                    <a:lumOff val="40000"/>
                  </a:schemeClr>
                </a:solidFill>
              </a:rPr>
              <a:t>wine </a:t>
            </a:r>
            <a:r>
              <a:rPr lang="en-US" sz="2000" dirty="0">
                <a:solidFill>
                  <a:schemeClr val="tx2">
                    <a:lumMod val="50000"/>
                  </a:schemeClr>
                </a:solidFill>
              </a:rPr>
              <a:t>industry lobby for downplaying the role of </a:t>
            </a:r>
            <a:r>
              <a:rPr lang="en-US" sz="2000" dirty="0">
                <a:solidFill>
                  <a:schemeClr val="tx2">
                    <a:lumMod val="60000"/>
                    <a:lumOff val="40000"/>
                  </a:schemeClr>
                </a:solidFill>
              </a:rPr>
              <a:t>red </a:t>
            </a:r>
            <a:r>
              <a:rPr lang="en-US" sz="2000" dirty="0">
                <a:solidFill>
                  <a:schemeClr val="tx2">
                    <a:lumMod val="50000"/>
                  </a:schemeClr>
                </a:solidFill>
              </a:rPr>
              <a:t>and </a:t>
            </a:r>
            <a:r>
              <a:rPr lang="en-US" sz="2000" dirty="0">
                <a:solidFill>
                  <a:schemeClr val="tx2">
                    <a:lumMod val="60000"/>
                    <a:lumOff val="40000"/>
                  </a:schemeClr>
                </a:solidFill>
              </a:rPr>
              <a:t>white wine</a:t>
            </a:r>
            <a:r>
              <a:rPr lang="en-US" sz="2000" dirty="0">
                <a:solidFill>
                  <a:schemeClr val="tx2">
                    <a:lumMod val="50000"/>
                  </a:schemeClr>
                </a:solidFill>
              </a:rPr>
              <a:t> in drunk driving.</a:t>
            </a:r>
          </a:p>
          <a:p>
            <a:pPr lvl="2">
              <a:buClr>
                <a:srgbClr val="336699"/>
              </a:buClr>
              <a:buFont typeface="Wingdings" pitchFamily="2" charset="2"/>
              <a:buChar char="§"/>
            </a:pPr>
            <a:r>
              <a:rPr lang="en-US" sz="2400" i="1" dirty="0">
                <a:solidFill>
                  <a:schemeClr val="tx2">
                    <a:lumMod val="50000"/>
                  </a:schemeClr>
                </a:solidFill>
              </a:rPr>
              <a:t>d′</a:t>
            </a:r>
            <a:r>
              <a:rPr lang="en-US" sz="2400" dirty="0">
                <a:solidFill>
                  <a:schemeClr val="tx2">
                    <a:lumMod val="50000"/>
                  </a:schemeClr>
                </a:solidFill>
              </a:rPr>
              <a:t> </a:t>
            </a:r>
            <a:r>
              <a:rPr lang="el-GR" sz="2400" dirty="0" smtClean="0">
                <a:solidFill>
                  <a:schemeClr val="tx2">
                    <a:lumMod val="50000"/>
                  </a:schemeClr>
                </a:solidFill>
              </a:rPr>
              <a:t>άριστο ταίριασμα στο ερώτημα </a:t>
            </a:r>
            <a:r>
              <a:rPr lang="en-US" sz="2400" i="1" dirty="0" smtClean="0">
                <a:solidFill>
                  <a:schemeClr val="tx2">
                    <a:lumMod val="50000"/>
                  </a:schemeClr>
                </a:solidFill>
              </a:rPr>
              <a:t>q</a:t>
            </a:r>
            <a:r>
              <a:rPr lang="en-US" sz="2400" dirty="0" smtClean="0">
                <a:solidFill>
                  <a:schemeClr val="tx2">
                    <a:lumMod val="50000"/>
                  </a:schemeClr>
                </a:solidFill>
              </a:rPr>
              <a:t> </a:t>
            </a:r>
            <a:endParaRPr lang="en-US" sz="2400" dirty="0">
              <a:solidFill>
                <a:schemeClr val="tx2">
                  <a:lumMod val="50000"/>
                </a:schemeClr>
              </a:solidFill>
            </a:endParaRPr>
          </a:p>
          <a:p>
            <a:pPr lvl="2">
              <a:buClr>
                <a:srgbClr val="336699"/>
              </a:buClr>
              <a:buFont typeface="Wingdings" pitchFamily="2" charset="2"/>
              <a:buChar char="§"/>
            </a:pPr>
            <a:r>
              <a:rPr lang="en-US" sz="2400" i="1" dirty="0">
                <a:solidFill>
                  <a:schemeClr val="tx2">
                    <a:lumMod val="50000"/>
                  </a:schemeClr>
                </a:solidFill>
              </a:rPr>
              <a:t>d′</a:t>
            </a:r>
            <a:r>
              <a:rPr lang="en-US" sz="2400" dirty="0">
                <a:solidFill>
                  <a:schemeClr val="tx2">
                    <a:lumMod val="50000"/>
                  </a:schemeClr>
                </a:solidFill>
              </a:rPr>
              <a:t> </a:t>
            </a:r>
            <a:r>
              <a:rPr lang="el-GR" sz="2400" dirty="0" smtClean="0">
                <a:solidFill>
                  <a:schemeClr val="tx2">
                    <a:lumMod val="50000"/>
                  </a:schemeClr>
                </a:solidFill>
              </a:rPr>
              <a:t>δεν είναι συναφές με την ανάγκη πληροφόρησης </a:t>
            </a:r>
            <a:r>
              <a:rPr lang="en-US" sz="2400" i="1" dirty="0" err="1" smtClean="0">
                <a:solidFill>
                  <a:schemeClr val="tx2">
                    <a:lumMod val="50000"/>
                  </a:schemeClr>
                </a:solidFill>
              </a:rPr>
              <a:t>i</a:t>
            </a:r>
            <a:endParaRPr lang="en-US" sz="2400" i="1" dirty="0">
              <a:solidFill>
                <a:schemeClr val="tx2">
                  <a:lumMod val="50000"/>
                </a:schemeClr>
              </a:solidFill>
            </a:endParaRPr>
          </a:p>
          <a:p>
            <a:pPr marL="457200" lvl="1" indent="0">
              <a:buClr>
                <a:srgbClr val="336699"/>
              </a:buClr>
              <a:buNone/>
            </a:pPr>
            <a:endParaRPr lang="en-US" dirty="0">
              <a:solidFill>
                <a:schemeClr val="tx2">
                  <a:lumMod val="50000"/>
                </a:schemeClr>
              </a:solidFill>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52</a:t>
            </a:fld>
            <a:endParaRPr lang="en-US"/>
          </a:p>
        </p:txBody>
      </p:sp>
    </p:spTree>
    <p:extLst>
      <p:ext uri="{BB962C8B-B14F-4D97-AF65-F5344CB8AC3E}">
        <p14:creationId xmlns:p14="http://schemas.microsoft.com/office/powerpoint/2010/main" xmlns="" val="16503799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Συνάφεια και Ανάγκη Πληροφόρησης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905000"/>
            <a:ext cx="8610600" cy="1905000"/>
          </a:xfrm>
        </p:spPr>
        <p:txBody>
          <a:bodyPr/>
          <a:lstStyle/>
          <a:p>
            <a:pPr lvl="1">
              <a:buClr>
                <a:srgbClr val="336699"/>
              </a:buClr>
              <a:buFont typeface="Wingdings" pitchFamily="2" charset="2"/>
              <a:buChar char="§"/>
            </a:pPr>
            <a:r>
              <a:rPr lang="el-GR" sz="2800" dirty="0" smtClean="0">
                <a:solidFill>
                  <a:schemeClr val="tx2">
                    <a:lumMod val="50000"/>
                  </a:schemeClr>
                </a:solidFill>
              </a:rPr>
              <a:t>Η ικανοποίηση του χρήστη μπορεί να μετρηθεί μόνο με τη συνάφεια ως </a:t>
            </a:r>
            <a:r>
              <a:rPr lang="el-GR" sz="2800" i="1" dirty="0" smtClean="0">
                <a:solidFill>
                  <a:schemeClr val="tx2">
                    <a:lumMod val="50000"/>
                  </a:schemeClr>
                </a:solidFill>
              </a:rPr>
              <a:t>προς την ανάγκη πληροφόρησης </a:t>
            </a:r>
            <a:r>
              <a:rPr lang="el-GR" sz="2800" dirty="0" smtClean="0">
                <a:solidFill>
                  <a:schemeClr val="tx2">
                    <a:lumMod val="50000"/>
                  </a:schemeClr>
                </a:solidFill>
              </a:rPr>
              <a:t>και όχι ως προς το </a:t>
            </a:r>
            <a:r>
              <a:rPr lang="el-GR" sz="2800" i="1" dirty="0" smtClean="0">
                <a:solidFill>
                  <a:schemeClr val="tx2">
                    <a:lumMod val="50000"/>
                  </a:schemeClr>
                </a:solidFill>
              </a:rPr>
              <a:t>ερώτημα</a:t>
            </a:r>
            <a:r>
              <a:rPr lang="el-GR" sz="2800" dirty="0" smtClean="0">
                <a:solidFill>
                  <a:schemeClr val="tx2">
                    <a:lumMod val="50000"/>
                  </a:schemeClr>
                </a:solidFill>
              </a:rPr>
              <a:t> </a:t>
            </a:r>
          </a:p>
          <a:p>
            <a:pPr lvl="1">
              <a:buClr>
                <a:srgbClr val="336699"/>
              </a:buClr>
              <a:buFont typeface="Wingdings" pitchFamily="2" charset="2"/>
              <a:buChar char="§"/>
            </a:pPr>
            <a:endParaRPr lang="el-GR" sz="2800" dirty="0" smtClean="0">
              <a:solidFill>
                <a:schemeClr val="tx2">
                  <a:lumMod val="50000"/>
                </a:schemeClr>
              </a:solidFill>
            </a:endParaRPr>
          </a:p>
          <a:p>
            <a:pPr lvl="1">
              <a:buClr>
                <a:srgbClr val="336699"/>
              </a:buClr>
              <a:buFont typeface="Wingdings" pitchFamily="2" charset="2"/>
              <a:buChar char="§"/>
            </a:pPr>
            <a:r>
              <a:rPr lang="el-GR" sz="2800" dirty="0" smtClean="0">
                <a:solidFill>
                  <a:schemeClr val="tx2">
                    <a:lumMod val="50000"/>
                  </a:schemeClr>
                </a:solidFill>
              </a:rPr>
              <a:t>Το ακριβές είναι </a:t>
            </a:r>
            <a:r>
              <a:rPr lang="el-GR" sz="2800" i="1" dirty="0" smtClean="0">
                <a:solidFill>
                  <a:schemeClr val="tx2">
                    <a:lumMod val="50000"/>
                  </a:schemeClr>
                </a:solidFill>
              </a:rPr>
              <a:t>συνάφεια έγγραφου-ανάγκης πληροφόρησης</a:t>
            </a:r>
            <a:r>
              <a:rPr lang="el-GR" sz="2800" dirty="0" smtClean="0">
                <a:solidFill>
                  <a:schemeClr val="tx2">
                    <a:lumMod val="50000"/>
                  </a:schemeClr>
                </a:solidFill>
              </a:rPr>
              <a:t> αν και χρησιμοποιούμε συνάφεια έγγραφου-ερωτήματος</a:t>
            </a:r>
            <a:r>
              <a:rPr lang="en-US" sz="2800" dirty="0" smtClean="0">
                <a:solidFill>
                  <a:schemeClr val="tx2">
                    <a:lumMod val="50000"/>
                  </a:schemeClr>
                </a:solidFill>
              </a:rPr>
              <a:t>.</a:t>
            </a:r>
            <a:endParaRPr lang="en-US" sz="2800" dirty="0">
              <a:solidFill>
                <a:schemeClr val="tx2">
                  <a:lumMod val="50000"/>
                </a:schemeClr>
              </a:solidFill>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53</a:t>
            </a:fld>
            <a:endParaRPr lang="en-US"/>
          </a:p>
        </p:txBody>
      </p:sp>
    </p:spTree>
    <p:extLst>
      <p:ext uri="{BB962C8B-B14F-4D97-AF65-F5344CB8AC3E}">
        <p14:creationId xmlns:p14="http://schemas.microsoft.com/office/powerpoint/2010/main" xmlns="" val="42241276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Ακρίβεια και Ανάκληση</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600200"/>
            <a:ext cx="8610600" cy="1905000"/>
          </a:xfrm>
        </p:spPr>
        <p:txBody>
          <a:bodyPr/>
          <a:lstStyle/>
          <a:p>
            <a:pPr lvl="1">
              <a:buClr>
                <a:schemeClr val="accent6">
                  <a:lumMod val="75000"/>
                </a:schemeClr>
              </a:buClr>
              <a:buFont typeface="Wingdings" pitchFamily="2" charset="2"/>
              <a:buChar char="§"/>
            </a:pPr>
            <a:r>
              <a:rPr lang="en-US" sz="2800" b="1" dirty="0">
                <a:solidFill>
                  <a:schemeClr val="accent6">
                    <a:lumMod val="75000"/>
                  </a:schemeClr>
                </a:solidFill>
              </a:rPr>
              <a:t>Precision (P)</a:t>
            </a:r>
            <a:r>
              <a:rPr lang="en-US" sz="2800" dirty="0">
                <a:solidFill>
                  <a:schemeClr val="tx2">
                    <a:lumMod val="50000"/>
                  </a:schemeClr>
                </a:solidFill>
              </a:rPr>
              <a:t> </a:t>
            </a:r>
            <a:r>
              <a:rPr lang="el-GR" sz="2800" b="1" dirty="0">
                <a:solidFill>
                  <a:schemeClr val="accent6">
                    <a:lumMod val="75000"/>
                  </a:schemeClr>
                </a:solidFill>
              </a:rPr>
              <a:t>– Ακρίβεια </a:t>
            </a:r>
            <a:r>
              <a:rPr lang="el-GR" sz="2800" dirty="0" smtClean="0">
                <a:solidFill>
                  <a:schemeClr val="tx2">
                    <a:lumMod val="50000"/>
                  </a:schemeClr>
                </a:solidFill>
              </a:rPr>
              <a:t>είναι το ποσοστό των ανακτημένων εγγράφων που είναι συναφή</a:t>
            </a:r>
          </a:p>
          <a:p>
            <a:pPr lvl="1">
              <a:buClr>
                <a:schemeClr val="accent6">
                  <a:lumMod val="75000"/>
                </a:schemeClr>
              </a:buClr>
              <a:buFont typeface="Wingdings" pitchFamily="2" charset="2"/>
              <a:buChar char="§"/>
            </a:pPr>
            <a:endParaRPr lang="en-US" sz="2800" dirty="0">
              <a:solidFill>
                <a:schemeClr val="tx2">
                  <a:lumMod val="50000"/>
                </a:schemeClr>
              </a:solidFill>
            </a:endParaRPr>
          </a:p>
          <a:p>
            <a:pPr lvl="1">
              <a:buClr>
                <a:schemeClr val="accent6">
                  <a:lumMod val="75000"/>
                </a:schemeClr>
              </a:buClr>
              <a:buFont typeface="Wingdings" pitchFamily="2" charset="2"/>
              <a:buChar char="§"/>
            </a:pPr>
            <a:endParaRPr lang="en-US" sz="2800" dirty="0" smtClean="0">
              <a:solidFill>
                <a:schemeClr val="tx2">
                  <a:lumMod val="50000"/>
                </a:schemeClr>
              </a:solidFill>
            </a:endParaRPr>
          </a:p>
          <a:p>
            <a:pPr marL="457200" lvl="1" indent="0">
              <a:buClr>
                <a:schemeClr val="accent6">
                  <a:lumMod val="75000"/>
                </a:schemeClr>
              </a:buClr>
              <a:buNone/>
            </a:pPr>
            <a:endParaRPr lang="en-US" sz="2800" dirty="0">
              <a:solidFill>
                <a:schemeClr val="tx2">
                  <a:lumMod val="50000"/>
                </a:schemeClr>
              </a:solidFill>
            </a:endParaRPr>
          </a:p>
          <a:p>
            <a:pPr lvl="1">
              <a:buClr>
                <a:schemeClr val="accent6">
                  <a:lumMod val="75000"/>
                </a:schemeClr>
              </a:buClr>
              <a:buFont typeface="Wingdings" pitchFamily="2" charset="2"/>
              <a:buChar char="§"/>
            </a:pPr>
            <a:r>
              <a:rPr lang="en-US" sz="2800" b="1" dirty="0">
                <a:solidFill>
                  <a:schemeClr val="accent6">
                    <a:lumMod val="75000"/>
                  </a:schemeClr>
                </a:solidFill>
              </a:rPr>
              <a:t>Recall (R) </a:t>
            </a:r>
            <a:r>
              <a:rPr lang="el-GR" sz="2800" b="1" dirty="0" smtClean="0">
                <a:solidFill>
                  <a:schemeClr val="accent6">
                    <a:lumMod val="75000"/>
                  </a:schemeClr>
                </a:solidFill>
              </a:rPr>
              <a:t>– Ανάκληση </a:t>
            </a:r>
            <a:r>
              <a:rPr lang="el-GR" sz="2800" dirty="0">
                <a:solidFill>
                  <a:schemeClr val="tx2">
                    <a:lumMod val="50000"/>
                  </a:schemeClr>
                </a:solidFill>
              </a:rPr>
              <a:t>είναι το </a:t>
            </a:r>
            <a:r>
              <a:rPr lang="el-GR" sz="2800" dirty="0" smtClean="0">
                <a:solidFill>
                  <a:schemeClr val="tx2">
                    <a:lumMod val="50000"/>
                  </a:schemeClr>
                </a:solidFill>
              </a:rPr>
              <a:t>ποσοστό </a:t>
            </a:r>
            <a:r>
              <a:rPr lang="el-GR" sz="2800" dirty="0">
                <a:solidFill>
                  <a:schemeClr val="tx2">
                    <a:lumMod val="50000"/>
                  </a:schemeClr>
                </a:solidFill>
              </a:rPr>
              <a:t>των </a:t>
            </a:r>
            <a:r>
              <a:rPr lang="el-GR" sz="2800" dirty="0" smtClean="0">
                <a:solidFill>
                  <a:schemeClr val="tx2">
                    <a:lumMod val="50000"/>
                  </a:schemeClr>
                </a:solidFill>
              </a:rPr>
              <a:t>συναφών εγγράφων που ανακτώνται</a:t>
            </a:r>
            <a:endParaRPr lang="en-US" sz="2800" dirty="0">
              <a:solidFill>
                <a:schemeClr val="tx2">
                  <a:lumMod val="50000"/>
                </a:schemeClr>
              </a:solidFill>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54</a:t>
            </a:fld>
            <a:endParaRPr lang="en-US"/>
          </a:p>
        </p:txBody>
      </p:sp>
      <p:pic>
        <p:nvPicPr>
          <p:cNvPr id="7" name="Picture 6" descr="1808.png"/>
          <p:cNvPicPr>
            <a:picLocks noChangeAspect="1"/>
          </p:cNvPicPr>
          <p:nvPr/>
        </p:nvPicPr>
        <p:blipFill>
          <a:blip r:embed="rId2" cstate="print"/>
          <a:stretch>
            <a:fillRect/>
          </a:stretch>
        </p:blipFill>
        <p:spPr>
          <a:xfrm>
            <a:off x="848112" y="2743200"/>
            <a:ext cx="7568006" cy="792000"/>
          </a:xfrm>
          <a:prstGeom prst="rect">
            <a:avLst/>
          </a:prstGeom>
        </p:spPr>
      </p:pic>
      <p:pic>
        <p:nvPicPr>
          <p:cNvPr id="8" name="Picture 7" descr="18081.png"/>
          <p:cNvPicPr>
            <a:picLocks noChangeAspect="1"/>
          </p:cNvPicPr>
          <p:nvPr/>
        </p:nvPicPr>
        <p:blipFill>
          <a:blip r:embed="rId3" cstate="print"/>
          <a:stretch>
            <a:fillRect/>
          </a:stretch>
        </p:blipFill>
        <p:spPr>
          <a:xfrm>
            <a:off x="875821" y="5257800"/>
            <a:ext cx="7309468" cy="751321"/>
          </a:xfrm>
          <a:prstGeom prst="rect">
            <a:avLst/>
          </a:prstGeom>
        </p:spPr>
      </p:pic>
    </p:spTree>
    <p:extLst>
      <p:ext uri="{BB962C8B-B14F-4D97-AF65-F5344CB8AC3E}">
        <p14:creationId xmlns:p14="http://schemas.microsoft.com/office/powerpoint/2010/main" xmlns="" val="2606389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Ακρίβεια και Ανάκληση</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55</a:t>
            </a:fld>
            <a:endParaRPr lang="en-US"/>
          </a:p>
        </p:txBody>
      </p:sp>
      <p:pic>
        <p:nvPicPr>
          <p:cNvPr id="9" name="Picture 8" descr="1908.png"/>
          <p:cNvPicPr>
            <a:picLocks noChangeAspect="1"/>
          </p:cNvPicPr>
          <p:nvPr/>
        </p:nvPicPr>
        <p:blipFill>
          <a:blip r:embed="rId2" cstate="print"/>
          <a:stretch>
            <a:fillRect/>
          </a:stretch>
        </p:blipFill>
        <p:spPr>
          <a:xfrm>
            <a:off x="1219200" y="2514600"/>
            <a:ext cx="7327020" cy="1357322"/>
          </a:xfrm>
          <a:prstGeom prst="rect">
            <a:avLst/>
          </a:prstGeom>
        </p:spPr>
      </p:pic>
      <p:sp>
        <p:nvSpPr>
          <p:cNvPr id="10" name="Text Box 3"/>
          <p:cNvSpPr txBox="1">
            <a:spLocks noChangeArrowheads="1"/>
          </p:cNvSpPr>
          <p:nvPr/>
        </p:nvSpPr>
        <p:spPr bwMode="auto">
          <a:xfrm>
            <a:off x="277586" y="4664075"/>
            <a:ext cx="3429000" cy="1143000"/>
          </a:xfrm>
          <a:prstGeom prst="rect">
            <a:avLst/>
          </a:prstGeom>
          <a:noFill/>
          <a:ln w="9525">
            <a:noFill/>
            <a:round/>
            <a:headEnd/>
            <a:tailEnd/>
          </a:ln>
        </p:spPr>
        <p:txBody>
          <a:bodyPr/>
          <a:lstStyle/>
          <a:p>
            <a:pPr lvl="1">
              <a:spcBef>
                <a:spcPts val="700"/>
              </a:spcBef>
              <a:buClr>
                <a:srgbClr val="336699"/>
              </a:buClr>
            </a:pPr>
            <a:r>
              <a:rPr lang="en-US" sz="2600" i="1" dirty="0" smtClean="0">
                <a:solidFill>
                  <a:schemeClr val="tx1"/>
                </a:solidFill>
                <a:latin typeface="+mj-lt"/>
              </a:rPr>
              <a:t>P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a:t>
            </a:r>
            <a:r>
              <a:rPr lang="de-DE" sz="2600" dirty="0" smtClean="0">
                <a:solidFill>
                  <a:schemeClr val="tx1"/>
                </a:solidFill>
                <a:latin typeface="+mj-lt"/>
              </a:rPr>
              <a:t>/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FP</a:t>
            </a:r>
            <a:r>
              <a:rPr lang="en-US" sz="2600" dirty="0" smtClean="0">
                <a:solidFill>
                  <a:schemeClr val="tx1"/>
                </a:solidFill>
                <a:latin typeface="+mj-lt"/>
              </a:rPr>
              <a:t> )</a:t>
            </a:r>
          </a:p>
          <a:p>
            <a:pPr lvl="1">
              <a:spcBef>
                <a:spcPts val="700"/>
              </a:spcBef>
              <a:buClr>
                <a:srgbClr val="336699"/>
              </a:buClr>
            </a:pPr>
            <a:r>
              <a:rPr lang="en-US" sz="2600" i="1" dirty="0" smtClean="0">
                <a:solidFill>
                  <a:schemeClr val="tx1"/>
                </a:solidFill>
                <a:latin typeface="+mj-lt"/>
              </a:rPr>
              <a:t>R</a:t>
            </a:r>
            <a:r>
              <a:rPr lang="en-US" sz="2600" dirty="0" smtClean="0">
                <a:solidFill>
                  <a:schemeClr val="tx1"/>
                </a:solidFill>
                <a:latin typeface="+mj-lt"/>
              </a:rPr>
              <a:t> = </a:t>
            </a:r>
            <a:r>
              <a:rPr lang="en-US" sz="2600" i="1" dirty="0" smtClean="0">
                <a:solidFill>
                  <a:schemeClr val="tx1"/>
                </a:solidFill>
                <a:latin typeface="+mj-lt"/>
              </a:rPr>
              <a:t>TP</a:t>
            </a:r>
            <a:r>
              <a:rPr lang="en-US" sz="2600" dirty="0" smtClean="0">
                <a:solidFill>
                  <a:schemeClr val="tx1"/>
                </a:solidFill>
                <a:latin typeface="+mj-lt"/>
              </a:rPr>
              <a:t> / (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FN</a:t>
            </a:r>
            <a:r>
              <a:rPr lang="en-US" sz="2600" dirty="0" smtClean="0">
                <a:solidFill>
                  <a:schemeClr val="tx1"/>
                </a:solidFill>
                <a:latin typeface="+mj-lt"/>
              </a:rPr>
              <a:t> )</a:t>
            </a:r>
          </a:p>
        </p:txBody>
      </p:sp>
      <p:sp>
        <p:nvSpPr>
          <p:cNvPr id="7" name="TextBox 6"/>
          <p:cNvSpPr txBox="1"/>
          <p:nvPr/>
        </p:nvSpPr>
        <p:spPr>
          <a:xfrm>
            <a:off x="533400" y="1600200"/>
            <a:ext cx="7696200" cy="584775"/>
          </a:xfrm>
          <a:prstGeom prst="rect">
            <a:avLst/>
          </a:prstGeom>
          <a:noFill/>
        </p:spPr>
        <p:txBody>
          <a:bodyPr wrap="square" rtlCol="0">
            <a:spAutoFit/>
          </a:bodyPr>
          <a:lstStyle/>
          <a:p>
            <a:r>
              <a:rPr lang="el-GR" sz="3200" b="1" dirty="0" smtClean="0">
                <a:solidFill>
                  <a:schemeClr val="accent6">
                    <a:lumMod val="75000"/>
                  </a:schemeClr>
                </a:solidFill>
                <a:latin typeface="+mn-lt"/>
              </a:rPr>
              <a:t>Πίνακας Ενδεχόμενων (</a:t>
            </a:r>
            <a:r>
              <a:rPr lang="en-US" sz="3200" b="1" dirty="0" smtClean="0">
                <a:solidFill>
                  <a:schemeClr val="accent6">
                    <a:lumMod val="75000"/>
                  </a:schemeClr>
                </a:solidFill>
                <a:latin typeface="+mn-lt"/>
              </a:rPr>
              <a:t>Incidence Matrix)</a:t>
            </a:r>
            <a:endParaRPr lang="el-GR" sz="3200" b="1" dirty="0">
              <a:solidFill>
                <a:schemeClr val="accent6">
                  <a:lumMod val="75000"/>
                </a:schemeClr>
              </a:solidFill>
              <a:latin typeface="+mn-lt"/>
            </a:endParaRPr>
          </a:p>
        </p:txBody>
      </p:sp>
      <p:grpSp>
        <p:nvGrpSpPr>
          <p:cNvPr id="8" name="Group 4"/>
          <p:cNvGrpSpPr>
            <a:grpSpLocks/>
          </p:cNvGrpSpPr>
          <p:nvPr/>
        </p:nvGrpSpPr>
        <p:grpSpPr bwMode="auto">
          <a:xfrm>
            <a:off x="3882798" y="4359275"/>
            <a:ext cx="4410075" cy="1752600"/>
            <a:chOff x="432" y="1158"/>
            <a:chExt cx="2778" cy="1104"/>
          </a:xfrm>
        </p:grpSpPr>
        <p:sp>
          <p:nvSpPr>
            <p:cNvPr id="11" name="Rectangle 5"/>
            <p:cNvSpPr>
              <a:spLocks noChangeArrowheads="1"/>
            </p:cNvSpPr>
            <p:nvPr/>
          </p:nvSpPr>
          <p:spPr bwMode="auto">
            <a:xfrm>
              <a:off x="468" y="1158"/>
              <a:ext cx="2742" cy="1104"/>
            </a:xfrm>
            <a:prstGeom prst="rect">
              <a:avLst/>
            </a:prstGeom>
            <a:solidFill>
              <a:srgbClr val="FFFF99"/>
            </a:solidFill>
            <a:ln w="9525">
              <a:solidFill>
                <a:srgbClr val="FFFF99"/>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2" name="Oval 6"/>
            <p:cNvSpPr>
              <a:spLocks noChangeArrowheads="1"/>
            </p:cNvSpPr>
            <p:nvPr/>
          </p:nvSpPr>
          <p:spPr bwMode="auto">
            <a:xfrm>
              <a:off x="1296" y="1248"/>
              <a:ext cx="996" cy="960"/>
            </a:xfrm>
            <a:prstGeom prst="ellipse">
              <a:avLst/>
            </a:prstGeom>
            <a:solidFill>
              <a:srgbClr val="800000"/>
            </a:solidFill>
            <a:ln w="9525">
              <a:solidFill>
                <a:schemeClr val="bg2"/>
              </a:solidFill>
              <a:round/>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3" name="Oval 7"/>
            <p:cNvSpPr>
              <a:spLocks noChangeArrowheads="1"/>
            </p:cNvSpPr>
            <p:nvPr/>
          </p:nvSpPr>
          <p:spPr bwMode="auto">
            <a:xfrm>
              <a:off x="1968" y="1200"/>
              <a:ext cx="1008" cy="1008"/>
            </a:xfrm>
            <a:prstGeom prst="ellipse">
              <a:avLst/>
            </a:prstGeom>
            <a:solidFill>
              <a:srgbClr val="FF99CC">
                <a:alpha val="50000"/>
              </a:srgbClr>
            </a:solidFill>
            <a:ln w="9525">
              <a:solidFill>
                <a:schemeClr val="bg2"/>
              </a:solidFill>
              <a:round/>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4" name="Text Box 8"/>
            <p:cNvSpPr txBox="1">
              <a:spLocks noChangeArrowheads="1"/>
            </p:cNvSpPr>
            <p:nvPr/>
          </p:nvSpPr>
          <p:spPr bwMode="auto">
            <a:xfrm>
              <a:off x="1200" y="1344"/>
              <a:ext cx="960" cy="3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a:solidFill>
                    <a:schemeClr val="bg1"/>
                  </a:solidFill>
                  <a:latin typeface="Times New Roman" pitchFamily="18" charset="0"/>
                  <a:ea typeface="標楷體" pitchFamily="49" charset="-120"/>
                </a:rPr>
                <a:t>Relevant documents</a:t>
              </a:r>
            </a:p>
          </p:txBody>
        </p:sp>
        <p:sp>
          <p:nvSpPr>
            <p:cNvPr id="15" name="Text Box 9"/>
            <p:cNvSpPr txBox="1">
              <a:spLocks noChangeArrowheads="1"/>
            </p:cNvSpPr>
            <p:nvPr/>
          </p:nvSpPr>
          <p:spPr bwMode="auto">
            <a:xfrm>
              <a:off x="2160" y="1344"/>
              <a:ext cx="864" cy="3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a:solidFill>
                    <a:srgbClr val="000000"/>
                  </a:solidFill>
                  <a:latin typeface="Times New Roman" pitchFamily="18" charset="0"/>
                  <a:ea typeface="標楷體" pitchFamily="49" charset="-120"/>
                </a:rPr>
                <a:t>Retrieved documents</a:t>
              </a:r>
            </a:p>
          </p:txBody>
        </p:sp>
        <p:sp>
          <p:nvSpPr>
            <p:cNvPr id="16" name="Text Box 10"/>
            <p:cNvSpPr txBox="1">
              <a:spLocks noChangeArrowheads="1"/>
            </p:cNvSpPr>
            <p:nvPr/>
          </p:nvSpPr>
          <p:spPr bwMode="auto">
            <a:xfrm>
              <a:off x="432" y="1200"/>
              <a:ext cx="1104" cy="3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spcBef>
                  <a:spcPct val="50000"/>
                </a:spcBef>
              </a:pPr>
              <a:r>
                <a:rPr lang="en-US" altLang="zh-TW" sz="1600" b="1">
                  <a:latin typeface="Times New Roman" pitchFamily="18" charset="0"/>
                  <a:ea typeface="標楷體" pitchFamily="49" charset="-120"/>
                </a:rPr>
                <a:t>Entire document collection</a:t>
              </a:r>
            </a:p>
          </p:txBody>
        </p:sp>
      </p:grpSp>
      <p:sp>
        <p:nvSpPr>
          <p:cNvPr id="17" name="TextBox 16"/>
          <p:cNvSpPr txBox="1"/>
          <p:nvPr/>
        </p:nvSpPr>
        <p:spPr>
          <a:xfrm>
            <a:off x="3352800" y="2209800"/>
            <a:ext cx="3733800" cy="307777"/>
          </a:xfrm>
          <a:prstGeom prst="rect">
            <a:avLst/>
          </a:prstGeom>
          <a:noFill/>
        </p:spPr>
        <p:txBody>
          <a:bodyPr wrap="square" rtlCol="0">
            <a:spAutoFit/>
          </a:bodyPr>
          <a:lstStyle/>
          <a:p>
            <a:r>
              <a:rPr lang="el-GR" sz="1400" i="1" dirty="0" smtClean="0">
                <a:solidFill>
                  <a:schemeClr val="accent6">
                    <a:lumMod val="50000"/>
                  </a:schemeClr>
                </a:solidFill>
                <a:latin typeface="+mn-lt"/>
              </a:rPr>
              <a:t>πραγματικά</a:t>
            </a:r>
            <a:endParaRPr lang="el-GR" sz="1400" i="1" dirty="0">
              <a:solidFill>
                <a:schemeClr val="accent6">
                  <a:lumMod val="50000"/>
                </a:schemeClr>
              </a:solidFill>
              <a:latin typeface="+mn-lt"/>
            </a:endParaRPr>
          </a:p>
        </p:txBody>
      </p:sp>
      <p:sp>
        <p:nvSpPr>
          <p:cNvPr id="18" name="TextBox 17"/>
          <p:cNvSpPr txBox="1"/>
          <p:nvPr/>
        </p:nvSpPr>
        <p:spPr>
          <a:xfrm>
            <a:off x="152400" y="3048000"/>
            <a:ext cx="1828800" cy="307777"/>
          </a:xfrm>
          <a:prstGeom prst="rect">
            <a:avLst/>
          </a:prstGeom>
          <a:noFill/>
        </p:spPr>
        <p:txBody>
          <a:bodyPr wrap="square" rtlCol="0">
            <a:spAutoFit/>
          </a:bodyPr>
          <a:lstStyle/>
          <a:p>
            <a:r>
              <a:rPr lang="el-GR" sz="1400" i="1" dirty="0" smtClean="0">
                <a:solidFill>
                  <a:schemeClr val="accent6">
                    <a:lumMod val="50000"/>
                  </a:schemeClr>
                </a:solidFill>
                <a:latin typeface="+mn-lt"/>
              </a:rPr>
              <a:t>αποτέλεσμα</a:t>
            </a:r>
            <a:endParaRPr lang="el-GR" sz="1400" i="1" dirty="0">
              <a:solidFill>
                <a:schemeClr val="accent6">
                  <a:lumMod val="50000"/>
                </a:schemeClr>
              </a:solidFill>
              <a:latin typeface="+mn-lt"/>
            </a:endParaRPr>
          </a:p>
        </p:txBody>
      </p:sp>
    </p:spTree>
    <p:extLst>
      <p:ext uri="{BB962C8B-B14F-4D97-AF65-F5344CB8AC3E}">
        <p14:creationId xmlns:p14="http://schemas.microsoft.com/office/powerpoint/2010/main" xmlns="" val="72488972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Ακρίβεια </a:t>
            </a:r>
            <a:r>
              <a:rPr lang="en-US" dirty="0" err="1" smtClean="0">
                <a:ea typeface="ＭＳ Ｐゴシック" pitchFamily="-112" charset="-128"/>
              </a:rPr>
              <a:t>vs</a:t>
            </a:r>
            <a:r>
              <a:rPr lang="el-GR" dirty="0" smtClean="0">
                <a:ea typeface="ＭＳ Ｐゴシック" pitchFamily="-112" charset="-128"/>
              </a:rPr>
              <a:t> Ανάκληση</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56</a:t>
            </a:fld>
            <a:endParaRPr lang="en-US"/>
          </a:p>
        </p:txBody>
      </p:sp>
      <p:sp>
        <p:nvSpPr>
          <p:cNvPr id="7" name="Text Box 3"/>
          <p:cNvSpPr txBox="1">
            <a:spLocks noChangeArrowheads="1"/>
          </p:cNvSpPr>
          <p:nvPr/>
        </p:nvSpPr>
        <p:spPr bwMode="auto">
          <a:xfrm>
            <a:off x="228600" y="1447800"/>
            <a:ext cx="8472518" cy="3495660"/>
          </a:xfrm>
          <a:prstGeom prst="rect">
            <a:avLst/>
          </a:prstGeom>
          <a:noFill/>
          <a:ln w="9525">
            <a:noFill/>
            <a:round/>
            <a:headEnd/>
            <a:tailEnd/>
          </a:ln>
        </p:spPr>
        <p:txBody>
          <a:bodyPr/>
          <a:lstStyle/>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Η ανάκληση μπορεί να αυξηθεί με το να επιστρέψουμε </a:t>
            </a:r>
            <a:r>
              <a:rPr lang="el-GR" i="1" dirty="0" smtClean="0">
                <a:solidFill>
                  <a:schemeClr val="tx2">
                    <a:lumMod val="60000"/>
                    <a:lumOff val="40000"/>
                  </a:schemeClr>
                </a:solidFill>
                <a:latin typeface="+mn-lt"/>
              </a:rPr>
              <a:t>περισσότερα έγγραφα</a:t>
            </a:r>
            <a:endParaRPr lang="en-US" i="1" dirty="0" smtClean="0">
              <a:solidFill>
                <a:schemeClr val="tx2">
                  <a:lumMod val="60000"/>
                  <a:lumOff val="40000"/>
                </a:schemeClr>
              </a:solidFill>
              <a:latin typeface="+mn-lt"/>
            </a:endParaRP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Η ανάκληση είναι μια μη-φθίνουσα συνάρτηση των εγγράφων που ανακτώνται</a:t>
            </a:r>
            <a:r>
              <a:rPr lang="de-DE" dirty="0" smtClean="0">
                <a:solidFill>
                  <a:schemeClr val="tx2">
                    <a:lumMod val="50000"/>
                  </a:schemeClr>
                </a:solidFill>
                <a:latin typeface="+mn-lt"/>
              </a:rPr>
              <a:t>.</a:t>
            </a:r>
          </a:p>
          <a:p>
            <a:pPr marL="1257300" lvl="2" indent="-342900">
              <a:spcBef>
                <a:spcPts val="700"/>
              </a:spcBef>
              <a:buClr>
                <a:schemeClr val="tx2">
                  <a:lumMod val="50000"/>
                </a:schemeClr>
              </a:buClr>
              <a:buFont typeface="Wingdings" pitchFamily="2" charset="2"/>
              <a:buChar char="§"/>
            </a:pPr>
            <a:r>
              <a:rPr lang="el-GR" sz="2000" dirty="0" smtClean="0">
                <a:solidFill>
                  <a:schemeClr val="tx2">
                    <a:lumMod val="50000"/>
                  </a:schemeClr>
                </a:solidFill>
                <a:latin typeface="+mn-lt"/>
              </a:rPr>
              <a:t>Ένα σύστημα που επιστρέφει όλα τα έγγραφα έχει ποσοστό ανάκτησης </a:t>
            </a:r>
            <a:r>
              <a:rPr lang="en-US" sz="2000" dirty="0" smtClean="0">
                <a:solidFill>
                  <a:schemeClr val="tx2">
                    <a:lumMod val="50000"/>
                  </a:schemeClr>
                </a:solidFill>
                <a:latin typeface="+mn-lt"/>
              </a:rPr>
              <a:t>100%!</a:t>
            </a: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Το αντίστροφο ισχύει επίσης (συνήθως): </a:t>
            </a:r>
            <a:r>
              <a:rPr lang="el-GR" i="1" dirty="0" smtClean="0">
                <a:solidFill>
                  <a:schemeClr val="tx2">
                    <a:lumMod val="60000"/>
                    <a:lumOff val="40000"/>
                  </a:schemeClr>
                </a:solidFill>
                <a:latin typeface="+mn-lt"/>
              </a:rPr>
              <a:t>Είναι εύκολο να πετύχεις μεγάλη ακρίβεια με πολύ μικρή ανάκληση </a:t>
            </a:r>
          </a:p>
          <a:p>
            <a:pPr marL="1257300" lvl="2" indent="-342900">
              <a:spcBef>
                <a:spcPts val="700"/>
              </a:spcBef>
              <a:buClr>
                <a:schemeClr val="tx2">
                  <a:lumMod val="50000"/>
                </a:schemeClr>
              </a:buClr>
              <a:buFont typeface="Wingdings" pitchFamily="2" charset="2"/>
              <a:buChar char="§"/>
            </a:pPr>
            <a:r>
              <a:rPr lang="el-GR" sz="2000" dirty="0" smtClean="0">
                <a:solidFill>
                  <a:schemeClr val="tx2">
                    <a:lumMod val="50000"/>
                  </a:schemeClr>
                </a:solidFill>
                <a:latin typeface="+mn-lt"/>
              </a:rPr>
              <a:t>Έστω ότι το έγγραφο με το μεγαλύτερο βαθμό είναι συναφές. Πως μπορούμε να μεγιστοποιήσουμε την ακρίβεια;</a:t>
            </a:r>
            <a:endParaRPr lang="en-US" sz="2000" dirty="0" smtClean="0">
              <a:solidFill>
                <a:schemeClr val="tx2">
                  <a:lumMod val="50000"/>
                </a:schemeClr>
              </a:solidFill>
              <a:latin typeface="+mn-lt"/>
            </a:endParaRP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Σε ένα καλό σύστημα η ακρίβεια ελαττώνεται όσο περισσότερα έγγραφα ανακτούμε ή με την αύξηση της ανάκλησης</a:t>
            </a:r>
            <a:endParaRPr lang="en-US" dirty="0" smtClean="0">
              <a:solidFill>
                <a:schemeClr val="tx2">
                  <a:lumMod val="50000"/>
                </a:schemeClr>
              </a:solidFill>
              <a:latin typeface="+mn-lt"/>
            </a:endParaRPr>
          </a:p>
          <a:p>
            <a:pPr marL="1257300" lvl="2" indent="-342900">
              <a:spcBef>
                <a:spcPts val="700"/>
              </a:spcBef>
              <a:buClr>
                <a:schemeClr val="tx2">
                  <a:lumMod val="50000"/>
                </a:schemeClr>
              </a:buClr>
              <a:buFont typeface="Wingdings" pitchFamily="2" charset="2"/>
              <a:buChar char="§"/>
            </a:pPr>
            <a:endParaRPr lang="en-US" dirty="0" smtClean="0">
              <a:solidFill>
                <a:schemeClr val="tx2">
                  <a:lumMod val="50000"/>
                </a:schemeClr>
              </a:solidFill>
              <a:latin typeface="+mn-lt"/>
            </a:endParaRPr>
          </a:p>
          <a:p>
            <a:pPr marL="1257300" lvl="2" indent="-342900">
              <a:spcBef>
                <a:spcPts val="700"/>
              </a:spcBef>
              <a:buClr>
                <a:schemeClr val="tx2">
                  <a:lumMod val="50000"/>
                </a:schemeClr>
              </a:buClr>
            </a:pPr>
            <a:endParaRPr lang="de-DE" dirty="0" smtClean="0">
              <a:solidFill>
                <a:schemeClr val="tx2">
                  <a:lumMod val="50000"/>
                </a:schemeClr>
              </a:solidFill>
              <a:latin typeface="+mn-lt"/>
            </a:endParaRPr>
          </a:p>
        </p:txBody>
      </p:sp>
    </p:spTree>
    <p:extLst>
      <p:ext uri="{BB962C8B-B14F-4D97-AF65-F5344CB8AC3E}">
        <p14:creationId xmlns:p14="http://schemas.microsoft.com/office/powerpoint/2010/main" xmlns="" val="365554325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Αρμονικό Μέσο</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57</a:t>
            </a:fld>
            <a:endParaRPr lang="en-US"/>
          </a:p>
        </p:txBody>
      </p:sp>
      <p:sp>
        <p:nvSpPr>
          <p:cNvPr id="7" name="Text Box 3"/>
          <p:cNvSpPr txBox="1">
            <a:spLocks noChangeArrowheads="1"/>
          </p:cNvSpPr>
          <p:nvPr/>
        </p:nvSpPr>
        <p:spPr bwMode="auto">
          <a:xfrm>
            <a:off x="0" y="1752600"/>
            <a:ext cx="8991600" cy="1747830"/>
          </a:xfrm>
          <a:prstGeom prst="rect">
            <a:avLst/>
          </a:prstGeom>
          <a:noFill/>
          <a:ln w="9525">
            <a:noFill/>
            <a:round/>
            <a:headEnd/>
            <a:tailEnd/>
          </a:ln>
        </p:spPr>
        <p:txBody>
          <a:bodyPr/>
          <a:lstStyle/>
          <a:p>
            <a:pPr lvl="1">
              <a:spcBef>
                <a:spcPts val="700"/>
              </a:spcBef>
              <a:buClr>
                <a:schemeClr val="tx2">
                  <a:lumMod val="50000"/>
                </a:schemeClr>
              </a:buClr>
            </a:pPr>
            <a:r>
              <a:rPr lang="el-GR" i="1" u="sng" dirty="0" smtClean="0">
                <a:solidFill>
                  <a:schemeClr val="tx2">
                    <a:lumMod val="50000"/>
                  </a:schemeClr>
                </a:solidFill>
                <a:latin typeface="+mn-lt"/>
              </a:rPr>
              <a:t>Πως θα συνδυάσουμε το </a:t>
            </a:r>
            <a:r>
              <a:rPr lang="en-US" i="1" u="sng" dirty="0" smtClean="0">
                <a:solidFill>
                  <a:schemeClr val="tx2">
                    <a:lumMod val="50000"/>
                  </a:schemeClr>
                </a:solidFill>
                <a:latin typeface="+mn-lt"/>
              </a:rPr>
              <a:t>P </a:t>
            </a:r>
            <a:r>
              <a:rPr lang="el-GR" i="1" u="sng" dirty="0" smtClean="0">
                <a:solidFill>
                  <a:schemeClr val="tx2">
                    <a:lumMod val="50000"/>
                  </a:schemeClr>
                </a:solidFill>
                <a:latin typeface="+mn-lt"/>
              </a:rPr>
              <a:t>και </a:t>
            </a:r>
            <a:r>
              <a:rPr lang="en-US" i="1" u="sng" dirty="0" smtClean="0">
                <a:solidFill>
                  <a:schemeClr val="tx2">
                    <a:lumMod val="50000"/>
                  </a:schemeClr>
                </a:solidFill>
                <a:latin typeface="+mn-lt"/>
              </a:rPr>
              <a:t>R; </a:t>
            </a:r>
          </a:p>
          <a:p>
            <a:pPr lvl="1">
              <a:spcBef>
                <a:spcPts val="700"/>
              </a:spcBef>
              <a:buClr>
                <a:schemeClr val="tx2">
                  <a:lumMod val="50000"/>
                </a:schemeClr>
              </a:buClr>
            </a:pPr>
            <a:r>
              <a:rPr lang="el-GR" dirty="0" smtClean="0">
                <a:solidFill>
                  <a:schemeClr val="tx2">
                    <a:lumMod val="50000"/>
                  </a:schemeClr>
                </a:solidFill>
                <a:latin typeface="+mn-lt"/>
              </a:rPr>
              <a:t>	Π.χ., το </a:t>
            </a:r>
            <a:r>
              <a:rPr lang="el-GR" i="1" dirty="0" smtClean="0">
                <a:solidFill>
                  <a:schemeClr val="tx2">
                    <a:lumMod val="60000"/>
                    <a:lumOff val="40000"/>
                  </a:schemeClr>
                </a:solidFill>
                <a:latin typeface="+mn-lt"/>
              </a:rPr>
              <a:t>αριθμητικό μέσο </a:t>
            </a:r>
            <a:r>
              <a:rPr lang="el-GR" dirty="0" smtClean="0">
                <a:solidFill>
                  <a:schemeClr val="tx2">
                    <a:lumMod val="50000"/>
                  </a:schemeClr>
                </a:solidFill>
                <a:latin typeface="+mn-lt"/>
              </a:rPr>
              <a:t>(</a:t>
            </a:r>
            <a:r>
              <a:rPr lang="en-US" dirty="0" smtClean="0">
                <a:solidFill>
                  <a:schemeClr val="tx2">
                    <a:lumMod val="50000"/>
                  </a:schemeClr>
                </a:solidFill>
                <a:latin typeface="+mn-lt"/>
              </a:rPr>
              <a:t>arithmetic mean</a:t>
            </a:r>
            <a:r>
              <a:rPr lang="el-GR" dirty="0" smtClean="0">
                <a:solidFill>
                  <a:schemeClr val="tx2">
                    <a:lumMod val="50000"/>
                  </a:schemeClr>
                </a:solidFill>
                <a:latin typeface="+mn-lt"/>
              </a:rPr>
              <a:t>)</a:t>
            </a:r>
            <a:endParaRPr lang="en-US" dirty="0">
              <a:solidFill>
                <a:schemeClr val="tx2">
                  <a:lumMod val="50000"/>
                </a:schemeClr>
              </a:solidFill>
              <a:latin typeface="+mn-lt"/>
            </a:endParaRPr>
          </a:p>
          <a:p>
            <a:pPr lvl="1">
              <a:spcBef>
                <a:spcPts val="700"/>
              </a:spcBef>
              <a:buClr>
                <a:schemeClr val="tx2">
                  <a:lumMod val="50000"/>
                </a:schemeClr>
              </a:buClr>
              <a:buFont typeface="Wingdings" pitchFamily="2" charset="2"/>
              <a:buChar char="v"/>
            </a:pPr>
            <a:r>
              <a:rPr lang="en-US" dirty="0" smtClean="0">
                <a:solidFill>
                  <a:schemeClr val="tx2">
                    <a:lumMod val="50000"/>
                  </a:schemeClr>
                </a:solidFill>
                <a:latin typeface="+mn-lt"/>
              </a:rPr>
              <a:t> </a:t>
            </a:r>
            <a:r>
              <a:rPr lang="el-GR" dirty="0" smtClean="0">
                <a:solidFill>
                  <a:schemeClr val="tx2">
                    <a:lumMod val="50000"/>
                  </a:schemeClr>
                </a:solidFill>
                <a:latin typeface="+mn-lt"/>
              </a:rPr>
              <a:t>Το απλό αριθμητικό μέσο μιας μηχανής αναζήτησης που επιστρέφει τα πάντα είναι 50%, που είναι πολύ υψηλό</a:t>
            </a:r>
          </a:p>
          <a:p>
            <a:pPr lvl="1">
              <a:spcBef>
                <a:spcPts val="700"/>
              </a:spcBef>
              <a:buClr>
                <a:schemeClr val="tx2">
                  <a:lumMod val="50000"/>
                </a:schemeClr>
              </a:buClr>
            </a:pPr>
            <a:r>
              <a:rPr lang="el-GR" i="1" dirty="0" smtClean="0">
                <a:solidFill>
                  <a:schemeClr val="tx2">
                    <a:lumMod val="60000"/>
                    <a:lumOff val="40000"/>
                  </a:schemeClr>
                </a:solidFill>
                <a:latin typeface="+mn-lt"/>
              </a:rPr>
              <a:t>Γεωμετρικό μέσο </a:t>
            </a:r>
            <a:r>
              <a:rPr lang="el-GR" dirty="0" smtClean="0">
                <a:solidFill>
                  <a:schemeClr val="tx2">
                    <a:lumMod val="50000"/>
                  </a:schemeClr>
                </a:solidFill>
                <a:latin typeface="+mn-lt"/>
              </a:rPr>
              <a:t>(</a:t>
            </a:r>
            <a:r>
              <a:rPr lang="en-US" dirty="0" smtClean="0">
                <a:solidFill>
                  <a:schemeClr val="tx2">
                    <a:lumMod val="50000"/>
                  </a:schemeClr>
                </a:solidFill>
                <a:latin typeface="+mn-lt"/>
              </a:rPr>
              <a:t>geometric mean)  </a:t>
            </a:r>
            <a:r>
              <a:rPr lang="el-GR" dirty="0" smtClean="0">
                <a:solidFill>
                  <a:schemeClr val="tx2">
                    <a:lumMod val="50000"/>
                  </a:schemeClr>
                </a:solidFill>
                <a:latin typeface="+mn-lt"/>
              </a:rPr>
              <a:t>γινόμενο</a:t>
            </a:r>
            <a:endParaRPr lang="el-GR" sz="1000"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Θα θέλαμε με κάποιο τρόπο να τιμωρήσουμε </a:t>
            </a:r>
            <a:r>
              <a:rPr lang="el-GR" i="1" dirty="0" smtClean="0">
                <a:solidFill>
                  <a:schemeClr val="tx2">
                    <a:lumMod val="60000"/>
                    <a:lumOff val="40000"/>
                  </a:schemeClr>
                </a:solidFill>
                <a:latin typeface="+mn-lt"/>
              </a:rPr>
              <a:t>την πολύ κακή συμπεριφορά</a:t>
            </a:r>
            <a:r>
              <a:rPr lang="el-GR" dirty="0" smtClean="0">
                <a:solidFill>
                  <a:schemeClr val="tx2">
                    <a:lumMod val="50000"/>
                  </a:schemeClr>
                </a:solidFill>
                <a:latin typeface="+mn-lt"/>
              </a:rPr>
              <a:t> σε οποιοδήποτε από τα δύο μέτρα</a:t>
            </a:r>
            <a:r>
              <a:rPr lang="en-US" dirty="0" smtClean="0">
                <a:solidFill>
                  <a:schemeClr val="tx2">
                    <a:lumMod val="50000"/>
                  </a:schemeClr>
                </a:solidFill>
                <a:latin typeface="+mn-lt"/>
              </a:rPr>
              <a:t>.</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Αυτό επιτυγχάνεται παίρνοντας το </a:t>
            </a:r>
            <a:r>
              <a:rPr lang="el-GR" i="1" dirty="0" smtClean="0">
                <a:solidFill>
                  <a:schemeClr val="tx2">
                    <a:lumMod val="60000"/>
                    <a:lumOff val="40000"/>
                  </a:schemeClr>
                </a:solidFill>
                <a:latin typeface="+mn-lt"/>
              </a:rPr>
              <a:t>ελάχιστο</a:t>
            </a:r>
            <a:endParaRPr lang="en-US" i="1" dirty="0">
              <a:solidFill>
                <a:schemeClr val="tx2">
                  <a:lumMod val="60000"/>
                  <a:lumOff val="4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Αλλά το ελάχιστο είναι λιγότερο ομαλό (</a:t>
            </a:r>
            <a:r>
              <a:rPr lang="en-US" dirty="0" smtClean="0">
                <a:solidFill>
                  <a:schemeClr val="tx2">
                    <a:lumMod val="50000"/>
                  </a:schemeClr>
                </a:solidFill>
                <a:latin typeface="+mn-lt"/>
              </a:rPr>
              <a:t>smooth</a:t>
            </a:r>
            <a:r>
              <a:rPr lang="el-GR" dirty="0" smtClean="0">
                <a:solidFill>
                  <a:schemeClr val="tx2">
                    <a:lumMod val="50000"/>
                  </a:schemeClr>
                </a:solidFill>
                <a:latin typeface="+mn-lt"/>
              </a:rPr>
              <a:t>) και είναι δύσκολο να σταθμιστεί</a:t>
            </a:r>
          </a:p>
          <a:p>
            <a:pPr lvl="1">
              <a:spcBef>
                <a:spcPts val="700"/>
              </a:spcBef>
              <a:buClr>
                <a:schemeClr val="tx2">
                  <a:lumMod val="50000"/>
                </a:schemeClr>
              </a:buClr>
            </a:pPr>
            <a:r>
              <a:rPr lang="el-GR" dirty="0" smtClean="0">
                <a:solidFill>
                  <a:schemeClr val="tx2">
                    <a:lumMod val="50000"/>
                  </a:schemeClr>
                </a:solidFill>
                <a:latin typeface="+mn-lt"/>
              </a:rPr>
              <a:t>Το </a:t>
            </a:r>
            <a:r>
              <a:rPr lang="en-US" dirty="0" smtClean="0">
                <a:solidFill>
                  <a:schemeClr val="tx2">
                    <a:lumMod val="50000"/>
                  </a:schemeClr>
                </a:solidFill>
                <a:latin typeface="+mn-lt"/>
              </a:rPr>
              <a:t>F (</a:t>
            </a:r>
            <a:r>
              <a:rPr lang="el-GR" dirty="0" smtClean="0">
                <a:solidFill>
                  <a:schemeClr val="tx2">
                    <a:lumMod val="50000"/>
                  </a:schemeClr>
                </a:solidFill>
                <a:latin typeface="+mn-lt"/>
              </a:rPr>
              <a:t>αρμονικό μέσο</a:t>
            </a:r>
            <a:r>
              <a:rPr lang="en-US" dirty="0" smtClean="0">
                <a:solidFill>
                  <a:schemeClr val="tx2">
                    <a:lumMod val="50000"/>
                  </a:schemeClr>
                </a:solidFill>
                <a:latin typeface="+mn-lt"/>
              </a:rPr>
              <a:t>) </a:t>
            </a:r>
            <a:r>
              <a:rPr lang="el-GR" dirty="0" smtClean="0">
                <a:solidFill>
                  <a:schemeClr val="tx2">
                    <a:lumMod val="50000"/>
                  </a:schemeClr>
                </a:solidFill>
                <a:latin typeface="+mn-lt"/>
              </a:rPr>
              <a:t>είναι ένα είδος ομαλού ελάχιστου</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xmlns="" val="28760464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Ένα συνδυαστικό μέτρο </a:t>
            </a:r>
            <a:r>
              <a:rPr lang="en-US" i="1" dirty="0" smtClean="0">
                <a:ea typeface="ＭＳ Ｐゴシック" pitchFamily="-112" charset="-128"/>
              </a:rPr>
              <a:t>F</a:t>
            </a: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58</a:t>
            </a:fld>
            <a:endParaRPr lang="en-US"/>
          </a:p>
        </p:txBody>
      </p:sp>
      <p:sp>
        <p:nvSpPr>
          <p:cNvPr id="7" name="Text Box 3"/>
          <p:cNvSpPr txBox="1">
            <a:spLocks noChangeArrowheads="1"/>
          </p:cNvSpPr>
          <p:nvPr/>
        </p:nvSpPr>
        <p:spPr bwMode="auto">
          <a:xfrm>
            <a:off x="304800" y="1905000"/>
            <a:ext cx="8091518" cy="1600200"/>
          </a:xfrm>
          <a:prstGeom prst="rect">
            <a:avLst/>
          </a:prstGeom>
          <a:noFill/>
          <a:ln w="9525">
            <a:noFill/>
            <a:round/>
            <a:headEnd/>
            <a:tailEnd/>
          </a:ln>
        </p:spPr>
        <p:txBody>
          <a:bodyPr/>
          <a:lstStyle/>
          <a:p>
            <a:pPr marL="800100" lvl="1" indent="-342900">
              <a:spcBef>
                <a:spcPts val="700"/>
              </a:spcBef>
              <a:buClr>
                <a:schemeClr val="tx2">
                  <a:lumMod val="50000"/>
                </a:schemeClr>
              </a:buClr>
            </a:pP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endParaRPr lang="en-US" dirty="0">
              <a:solidFill>
                <a:schemeClr val="tx2">
                  <a:lumMod val="50000"/>
                </a:schemeClr>
              </a:solidFill>
              <a:latin typeface="+mn-lt"/>
            </a:endParaRPr>
          </a:p>
          <a:p>
            <a:pPr marL="1257300" lvl="2" indent="-342900">
              <a:spcBef>
                <a:spcPts val="700"/>
              </a:spcBef>
              <a:buClr>
                <a:schemeClr val="tx2">
                  <a:lumMod val="50000"/>
                </a:schemeClr>
              </a:buClr>
              <a:buFont typeface="Wingdings" pitchFamily="2" charset="2"/>
              <a:buChar char="§"/>
            </a:pPr>
            <a:r>
              <a:rPr lang="en-US" dirty="0" smtClean="0">
                <a:solidFill>
                  <a:schemeClr val="accent6">
                    <a:lumMod val="75000"/>
                  </a:schemeClr>
                </a:solidFill>
                <a:latin typeface="+mn-lt"/>
              </a:rPr>
              <a:t>A</a:t>
            </a:r>
            <a:r>
              <a:rPr lang="el-GR" dirty="0" err="1" smtClean="0">
                <a:solidFill>
                  <a:schemeClr val="accent6">
                    <a:lumMod val="75000"/>
                  </a:schemeClr>
                </a:solidFill>
                <a:latin typeface="+mn-lt"/>
              </a:rPr>
              <a:t>ρμονικό</a:t>
            </a:r>
            <a:r>
              <a:rPr lang="el-GR" dirty="0" smtClean="0">
                <a:solidFill>
                  <a:schemeClr val="accent6">
                    <a:lumMod val="75000"/>
                  </a:schemeClr>
                </a:solidFill>
                <a:latin typeface="+mn-lt"/>
              </a:rPr>
              <a:t>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1257300" lvl="2" indent="-342900">
              <a:spcBef>
                <a:spcPts val="700"/>
              </a:spcBef>
              <a:buClr>
                <a:schemeClr val="tx2">
                  <a:lumMod val="50000"/>
                </a:schemeClr>
              </a:buClr>
            </a:pPr>
            <a:r>
              <a:rPr lang="el-GR" dirty="0" smtClean="0">
                <a:solidFill>
                  <a:schemeClr val="tx2">
                    <a:lumMod val="50000"/>
                  </a:schemeClr>
                </a:solidFill>
                <a:latin typeface="+mn-lt"/>
              </a:rPr>
              <a:t>		</a:t>
            </a:r>
            <a:r>
              <a:rPr lang="en-US" dirty="0" smtClean="0">
                <a:solidFill>
                  <a:schemeClr val="tx2">
                    <a:lumMod val="50000"/>
                  </a:schemeClr>
                </a:solidFill>
                <a:latin typeface="+mn-lt"/>
              </a:rPr>
              <a:t> F1 = 1/ [(1/2)1/P + (1/2)1/R] = 2PR/P+R</a:t>
            </a:r>
          </a:p>
          <a:p>
            <a:pPr marL="800100" lvl="1" indent="-342900">
              <a:spcBef>
                <a:spcPts val="700"/>
              </a:spcBef>
              <a:buClr>
                <a:schemeClr val="tx2">
                  <a:lumMod val="50000"/>
                </a:schemeClr>
              </a:buClr>
              <a:buFont typeface="Wingdings" pitchFamily="2" charset="2"/>
              <a:buChar char="§"/>
            </a:pPr>
            <a:endParaRPr lang="en-US" dirty="0">
              <a:solidFill>
                <a:schemeClr val="tx2">
                  <a:lumMod val="50000"/>
                </a:schemeClr>
              </a:solidFill>
              <a:latin typeface="+mn-lt"/>
            </a:endParaRPr>
          </a:p>
        </p:txBody>
      </p:sp>
      <p:sp>
        <p:nvSpPr>
          <p:cNvPr id="8" name="TextBox 7"/>
          <p:cNvSpPr txBox="1"/>
          <p:nvPr/>
        </p:nvSpPr>
        <p:spPr>
          <a:xfrm>
            <a:off x="914400" y="3810000"/>
            <a:ext cx="5638800" cy="461665"/>
          </a:xfrm>
          <a:prstGeom prst="rect">
            <a:avLst/>
          </a:prstGeom>
          <a:noFill/>
        </p:spPr>
        <p:txBody>
          <a:bodyPr wrap="square" rtlCol="0">
            <a:spAutoFit/>
          </a:bodyPr>
          <a:lstStyle/>
          <a:p>
            <a:pPr>
              <a:buFont typeface="Wingdings" pitchFamily="2" charset="2"/>
              <a:buChar char="ü"/>
            </a:pPr>
            <a:r>
              <a:rPr lang="el-GR" dirty="0" smtClean="0">
                <a:solidFill>
                  <a:srgbClr val="C00000"/>
                </a:solidFill>
                <a:latin typeface="+mn-lt"/>
              </a:rPr>
              <a:t> Πιο κοντά στη μικρότερη από δύο τιμές</a:t>
            </a:r>
            <a:endParaRPr lang="el-GR" dirty="0">
              <a:solidFill>
                <a:srgbClr val="C00000"/>
              </a:solidFill>
              <a:latin typeface="+mn-lt"/>
            </a:endParaRPr>
          </a:p>
        </p:txBody>
      </p:sp>
    </p:spTree>
    <p:extLst>
      <p:ext uri="{BB962C8B-B14F-4D97-AF65-F5344CB8AC3E}">
        <p14:creationId xmlns:p14="http://schemas.microsoft.com/office/powerpoint/2010/main" xmlns="" val="61943818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Αρμονικό Μέσο</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59</a:t>
            </a:fld>
            <a:endParaRPr lang="en-US"/>
          </a:p>
        </p:txBody>
      </p:sp>
      <p:graphicFrame>
        <p:nvGraphicFramePr>
          <p:cNvPr id="16385" name="Object 2"/>
          <p:cNvGraphicFramePr>
            <a:graphicFrameLocks noChangeAspect="1"/>
          </p:cNvGraphicFramePr>
          <p:nvPr/>
        </p:nvGraphicFramePr>
        <p:xfrm>
          <a:off x="1085850" y="1714500"/>
          <a:ext cx="5518243" cy="3848100"/>
        </p:xfrm>
        <a:graphic>
          <a:graphicData uri="http://schemas.openxmlformats.org/presentationml/2006/ole">
            <p:oleObj spid="_x0000_s16472" name="Chart" r:id="rId3" imgW="4019702" imgH="2800502" progId="Excel.Sheet.8">
              <p:embed/>
            </p:oleObj>
          </a:graphicData>
        </a:graphic>
      </p:graphicFrame>
      <p:sp>
        <p:nvSpPr>
          <p:cNvPr id="7" name="TextBox 6"/>
          <p:cNvSpPr txBox="1"/>
          <p:nvPr/>
        </p:nvSpPr>
        <p:spPr>
          <a:xfrm>
            <a:off x="2514600" y="5867401"/>
            <a:ext cx="5943600" cy="400110"/>
          </a:xfrm>
          <a:prstGeom prst="rect">
            <a:avLst/>
          </a:prstGeom>
          <a:noFill/>
        </p:spPr>
        <p:txBody>
          <a:bodyPr wrap="square" rtlCol="0">
            <a:spAutoFit/>
          </a:bodyPr>
          <a:lstStyle/>
          <a:p>
            <a:r>
              <a:rPr lang="el-GR" sz="2000" dirty="0" smtClean="0">
                <a:latin typeface="+mn-lt"/>
              </a:rPr>
              <a:t>Τιμές στο 0-1, αλλά συνήθως σε ποσοστά</a:t>
            </a:r>
            <a:endParaRPr lang="el-GR" sz="2000" dirty="0">
              <a:latin typeface="+mn-lt"/>
            </a:endParaRPr>
          </a:p>
        </p:txBody>
      </p:sp>
    </p:spTree>
    <p:extLst>
      <p:ext uri="{BB962C8B-B14F-4D97-AF65-F5344CB8AC3E}">
        <p14:creationId xmlns:p14="http://schemas.microsoft.com/office/powerpoint/2010/main" xmlns="" val="1039710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le 1"/>
          <p:cNvSpPr>
            <a:spLocks noGrp="1"/>
          </p:cNvSpPr>
          <p:nvPr>
            <p:ph type="title"/>
          </p:nvPr>
        </p:nvSpPr>
        <p:spPr/>
        <p:txBody>
          <a:bodyPr/>
          <a:lstStyle/>
          <a:p>
            <a:pPr eaLnBrk="1" hangingPunct="1"/>
            <a:r>
              <a:rPr lang="en-US" dirty="0" err="1" smtClean="0">
                <a:ea typeface="ＭＳ Ｐゴシック" charset="-128"/>
              </a:rPr>
              <a:t>tf</a:t>
            </a:r>
            <a:r>
              <a:rPr lang="en-US" dirty="0" smtClean="0">
                <a:ea typeface="ＭＳ Ｐゴシック" charset="-128"/>
              </a:rPr>
              <a:t> </a:t>
            </a:r>
            <a:r>
              <a:rPr lang="el-GR" dirty="0" smtClean="0">
                <a:ea typeface="ＭＳ Ｐゴシック" charset="-128"/>
              </a:rPr>
              <a:t>και στάθμιση με </a:t>
            </a:r>
            <a:r>
              <a:rPr lang="en-US" dirty="0" smtClean="0">
                <a:ea typeface="ＭＳ Ｐゴシック" charset="-128"/>
              </a:rPr>
              <a:t>log</a:t>
            </a:r>
            <a:r>
              <a:rPr lang="el-GR" dirty="0" smtClean="0">
                <a:ea typeface="ＭＳ Ｐゴシック" charset="-128"/>
              </a:rPr>
              <a:t> </a:t>
            </a:r>
            <a:r>
              <a:rPr lang="en-US" dirty="0" err="1" smtClean="0">
                <a:ea typeface="ＭＳ Ｐゴシック" charset="-128"/>
              </a:rPr>
              <a:t>tf</a:t>
            </a:r>
            <a:endParaRPr lang="en-US" dirty="0" smtClean="0">
              <a:ea typeface="ＭＳ Ｐゴシック" charset="-128"/>
            </a:endParaRPr>
          </a:p>
        </p:txBody>
      </p:sp>
      <p:sp>
        <p:nvSpPr>
          <p:cNvPr id="4101" name="Content Placeholder 2"/>
          <p:cNvSpPr>
            <a:spLocks noGrp="1"/>
          </p:cNvSpPr>
          <p:nvPr>
            <p:ph idx="1"/>
          </p:nvPr>
        </p:nvSpPr>
        <p:spPr>
          <a:xfrm>
            <a:off x="152400" y="1600200"/>
            <a:ext cx="8686800" cy="4114800"/>
          </a:xfrm>
        </p:spPr>
        <p:txBody>
          <a:bodyPr/>
          <a:lstStyle/>
          <a:p>
            <a:pPr eaLnBrk="1" hangingPunct="1"/>
            <a:r>
              <a:rPr lang="el-GR" sz="2400" dirty="0" smtClean="0">
                <a:solidFill>
                  <a:schemeClr val="tx2">
                    <a:lumMod val="75000"/>
                  </a:schemeClr>
                </a:solidFill>
                <a:ea typeface="ＭＳ Ｐゴシック" charset="-128"/>
              </a:rPr>
              <a:t>Η </a:t>
            </a:r>
            <a:r>
              <a:rPr lang="el-GR" sz="2400" dirty="0" smtClean="0">
                <a:solidFill>
                  <a:schemeClr val="accent6">
                    <a:lumMod val="75000"/>
                  </a:schemeClr>
                </a:solidFill>
                <a:ea typeface="ＭＳ Ｐゴシック" charset="-128"/>
              </a:rPr>
              <a:t>συχνότητα  </a:t>
            </a:r>
            <a:r>
              <a:rPr lang="en-US" sz="2400" dirty="0" err="1" smtClean="0">
                <a:solidFill>
                  <a:schemeClr val="accent6">
                    <a:lumMod val="75000"/>
                  </a:schemeClr>
                </a:solidFill>
                <a:ea typeface="ＭＳ Ｐゴシック" charset="-128"/>
              </a:rPr>
              <a:t>tf</a:t>
            </a:r>
            <a:r>
              <a:rPr lang="en-US" sz="2400" i="1" baseline="-25000" dirty="0" err="1" smtClean="0">
                <a:solidFill>
                  <a:schemeClr val="accent6">
                    <a:lumMod val="75000"/>
                  </a:schemeClr>
                </a:solidFill>
                <a:ea typeface="ＭＳ Ｐゴシック" charset="-128"/>
              </a:rPr>
              <a:t>t,d</a:t>
            </a:r>
            <a:r>
              <a:rPr lang="en-US" sz="2400" dirty="0" smtClean="0">
                <a:solidFill>
                  <a:schemeClr val="accent6">
                    <a:lumMod val="75000"/>
                  </a:schemeClr>
                </a:solidFill>
                <a:ea typeface="ＭＳ Ｐゴシック" charset="-128"/>
              </a:rPr>
              <a:t> </a:t>
            </a:r>
            <a:r>
              <a:rPr lang="el-GR" sz="2400" dirty="0" smtClean="0">
                <a:solidFill>
                  <a:schemeClr val="tx2">
                    <a:lumMod val="75000"/>
                  </a:schemeClr>
                </a:solidFill>
                <a:ea typeface="ＭＳ Ｐゴシック" charset="-128"/>
              </a:rPr>
              <a:t>του όρου </a:t>
            </a:r>
            <a:r>
              <a:rPr lang="en-US" sz="2400" dirty="0" smtClean="0">
                <a:solidFill>
                  <a:schemeClr val="tx2">
                    <a:lumMod val="75000"/>
                  </a:schemeClr>
                </a:solidFill>
                <a:ea typeface="ＭＳ Ｐゴシック" charset="-128"/>
              </a:rPr>
              <a:t> </a:t>
            </a:r>
            <a:r>
              <a:rPr lang="en-US" sz="2400" i="1" dirty="0" smtClean="0">
                <a:solidFill>
                  <a:schemeClr val="tx2">
                    <a:lumMod val="75000"/>
                  </a:schemeClr>
                </a:solidFill>
                <a:ea typeface="ＭＳ Ｐゴシック" charset="-128"/>
              </a:rPr>
              <a:t>t</a:t>
            </a:r>
            <a:r>
              <a:rPr lang="en-US" sz="2400" dirty="0" smtClean="0">
                <a:solidFill>
                  <a:schemeClr val="tx2">
                    <a:lumMod val="75000"/>
                  </a:schemeClr>
                </a:solidFill>
                <a:ea typeface="ＭＳ Ｐゴシック" charset="-128"/>
              </a:rPr>
              <a:t> </a:t>
            </a:r>
            <a:r>
              <a:rPr lang="el-GR" sz="2400" dirty="0" smtClean="0">
                <a:solidFill>
                  <a:schemeClr val="tx2">
                    <a:lumMod val="75000"/>
                  </a:schemeClr>
                </a:solidFill>
                <a:ea typeface="ＭＳ Ｐゴシック" charset="-128"/>
              </a:rPr>
              <a:t> σε ένα έγγραφο </a:t>
            </a:r>
            <a:r>
              <a:rPr lang="en-US" sz="2400" i="1" dirty="0" smtClean="0">
                <a:solidFill>
                  <a:schemeClr val="tx2">
                    <a:lumMod val="75000"/>
                  </a:schemeClr>
                </a:solidFill>
                <a:ea typeface="ＭＳ Ｐゴシック" charset="-128"/>
              </a:rPr>
              <a:t>d</a:t>
            </a:r>
            <a:r>
              <a:rPr lang="en-US" sz="2400" dirty="0" smtClean="0">
                <a:solidFill>
                  <a:schemeClr val="tx2">
                    <a:lumMod val="75000"/>
                  </a:schemeClr>
                </a:solidFill>
                <a:ea typeface="ＭＳ Ｐゴシック" charset="-128"/>
              </a:rPr>
              <a:t> </a:t>
            </a:r>
            <a:r>
              <a:rPr lang="el-GR" sz="2400" dirty="0" smtClean="0">
                <a:solidFill>
                  <a:schemeClr val="tx2">
                    <a:lumMod val="75000"/>
                  </a:schemeClr>
                </a:solidFill>
                <a:ea typeface="ＭＳ Ｐゴシック" charset="-128"/>
              </a:rPr>
              <a:t>ορίζεται ως αριθμός των φορών που το </a:t>
            </a:r>
            <a:r>
              <a:rPr lang="en-US" sz="2400" i="1" dirty="0" smtClean="0">
                <a:solidFill>
                  <a:schemeClr val="tx2">
                    <a:lumMod val="75000"/>
                  </a:schemeClr>
                </a:solidFill>
                <a:ea typeface="ＭＳ Ｐゴシック" charset="-128"/>
              </a:rPr>
              <a:t>t </a:t>
            </a:r>
            <a:r>
              <a:rPr lang="el-GR" sz="2400" dirty="0" smtClean="0">
                <a:solidFill>
                  <a:schemeClr val="tx2">
                    <a:lumMod val="75000"/>
                  </a:schemeClr>
                </a:solidFill>
                <a:ea typeface="ＭＳ Ｐゴシック" charset="-128"/>
              </a:rPr>
              <a:t>εμφανίζεται στο </a:t>
            </a:r>
            <a:r>
              <a:rPr lang="en-US" sz="2400" dirty="0" smtClean="0">
                <a:solidFill>
                  <a:schemeClr val="tx2">
                    <a:lumMod val="75000"/>
                  </a:schemeClr>
                </a:solidFill>
                <a:ea typeface="ＭＳ Ｐゴシック" charset="-128"/>
              </a:rPr>
              <a:t> </a:t>
            </a:r>
            <a:r>
              <a:rPr lang="en-US" sz="2400" i="1" dirty="0" smtClean="0">
                <a:solidFill>
                  <a:schemeClr val="tx2">
                    <a:lumMod val="75000"/>
                  </a:schemeClr>
                </a:solidFill>
                <a:ea typeface="ＭＳ Ｐゴシック" charset="-128"/>
              </a:rPr>
              <a:t>d</a:t>
            </a:r>
            <a:r>
              <a:rPr lang="en-US" sz="2400" dirty="0" smtClean="0">
                <a:solidFill>
                  <a:schemeClr val="tx2">
                    <a:lumMod val="75000"/>
                  </a:schemeClr>
                </a:solidFill>
                <a:ea typeface="ＭＳ Ｐゴシック" charset="-128"/>
              </a:rPr>
              <a:t>.</a:t>
            </a:r>
            <a:endParaRPr lang="en-US" sz="1100" dirty="0" smtClean="0">
              <a:solidFill>
                <a:schemeClr val="tx2">
                  <a:lumMod val="75000"/>
                </a:schemeClr>
              </a:solidFill>
              <a:ea typeface="ＭＳ Ｐゴシック" charset="-128"/>
            </a:endParaRPr>
          </a:p>
          <a:p>
            <a:pPr eaLnBrk="1" hangingPunct="1"/>
            <a:r>
              <a:rPr lang="el-GR" sz="2400" dirty="0" smtClean="0">
                <a:solidFill>
                  <a:schemeClr val="tx2">
                    <a:lumMod val="75000"/>
                  </a:schemeClr>
                </a:solidFill>
                <a:ea typeface="ＭＳ Ｐゴシック" charset="-128"/>
              </a:rPr>
              <a:t>Συχνά</a:t>
            </a:r>
            <a:r>
              <a:rPr lang="el-GR" sz="2400" dirty="0" smtClean="0">
                <a:solidFill>
                  <a:schemeClr val="accent6">
                    <a:lumMod val="75000"/>
                  </a:schemeClr>
                </a:solidFill>
                <a:ea typeface="ＭＳ Ｐゴシック" charset="-128"/>
              </a:rPr>
              <a:t> στάθμιση </a:t>
            </a:r>
            <a:r>
              <a:rPr lang="el-GR" sz="2400" dirty="0" smtClean="0">
                <a:solidFill>
                  <a:schemeClr val="tx2">
                    <a:lumMod val="75000"/>
                  </a:schemeClr>
                </a:solidFill>
                <a:ea typeface="ＭＳ Ｐゴシック" charset="-128"/>
              </a:rPr>
              <a:t>με χρήση του λογάριθμου της συχνότητας</a:t>
            </a:r>
            <a:r>
              <a:rPr lang="en-US" sz="2400" dirty="0" smtClean="0">
                <a:solidFill>
                  <a:schemeClr val="tx2">
                    <a:lumMod val="75000"/>
                  </a:schemeClr>
                </a:solidFill>
                <a:ea typeface="ＭＳ Ｐゴシック" charset="-128"/>
              </a:rPr>
              <a:t> </a:t>
            </a:r>
            <a:r>
              <a:rPr lang="el-GR" sz="2400" dirty="0" smtClean="0">
                <a:solidFill>
                  <a:schemeClr val="tx2">
                    <a:lumMod val="75000"/>
                  </a:schemeClr>
                </a:solidFill>
                <a:ea typeface="ＭＳ Ｐゴシック" charset="-128"/>
              </a:rPr>
              <a:t>(</a:t>
            </a:r>
            <a:r>
              <a:rPr lang="en-US" sz="2400" dirty="0" smtClean="0">
                <a:solidFill>
                  <a:schemeClr val="tx2">
                    <a:lumMod val="75000"/>
                  </a:schemeClr>
                </a:solidFill>
                <a:ea typeface="ＭＳ Ｐゴシック" charset="-128"/>
              </a:rPr>
              <a:t>log frequency weight</a:t>
            </a:r>
            <a:r>
              <a:rPr lang="el-GR" sz="2400" dirty="0" smtClean="0">
                <a:solidFill>
                  <a:schemeClr val="tx2">
                    <a:lumMod val="75000"/>
                  </a:schemeClr>
                </a:solidFill>
                <a:ea typeface="ＭＳ Ｐゴシック" charset="-128"/>
              </a:rPr>
              <a:t>)</a:t>
            </a:r>
            <a:r>
              <a:rPr lang="en-US" sz="2400" dirty="0" smtClean="0">
                <a:solidFill>
                  <a:schemeClr val="tx2">
                    <a:lumMod val="75000"/>
                  </a:schemeClr>
                </a:solidFill>
                <a:ea typeface="ＭＳ Ｐゴシック" charset="-128"/>
              </a:rPr>
              <a:t> </a:t>
            </a:r>
            <a:r>
              <a:rPr lang="el-GR" sz="2400" dirty="0" smtClean="0">
                <a:solidFill>
                  <a:schemeClr val="tx2">
                    <a:lumMod val="75000"/>
                  </a:schemeClr>
                </a:solidFill>
                <a:ea typeface="ＭＳ Ｐゴシック" charset="-128"/>
              </a:rPr>
              <a:t>του όρου </a:t>
            </a:r>
            <a:r>
              <a:rPr lang="en-US" sz="2400" i="1" dirty="0" smtClean="0">
                <a:solidFill>
                  <a:schemeClr val="tx2">
                    <a:lumMod val="75000"/>
                  </a:schemeClr>
                </a:solidFill>
                <a:ea typeface="ＭＳ Ｐゴシック" charset="-128"/>
              </a:rPr>
              <a:t>t</a:t>
            </a:r>
            <a:r>
              <a:rPr lang="en-US" sz="2400" dirty="0" smtClean="0">
                <a:solidFill>
                  <a:schemeClr val="tx2">
                    <a:lumMod val="75000"/>
                  </a:schemeClr>
                </a:solidFill>
                <a:ea typeface="ＭＳ Ｐゴシック" charset="-128"/>
              </a:rPr>
              <a:t> </a:t>
            </a:r>
            <a:r>
              <a:rPr lang="el-GR" sz="2400" dirty="0" smtClean="0">
                <a:solidFill>
                  <a:schemeClr val="tx2">
                    <a:lumMod val="75000"/>
                  </a:schemeClr>
                </a:solidFill>
                <a:ea typeface="ＭＳ Ｐゴシック" charset="-128"/>
              </a:rPr>
              <a:t>στο</a:t>
            </a:r>
            <a:r>
              <a:rPr lang="en-US" sz="2400" dirty="0" smtClean="0">
                <a:solidFill>
                  <a:schemeClr val="tx2">
                    <a:lumMod val="75000"/>
                  </a:schemeClr>
                </a:solidFill>
                <a:ea typeface="ＭＳ Ｐゴシック" charset="-128"/>
              </a:rPr>
              <a:t> </a:t>
            </a:r>
            <a:r>
              <a:rPr lang="en-US" sz="2400" i="1" dirty="0" smtClean="0">
                <a:solidFill>
                  <a:schemeClr val="tx2">
                    <a:lumMod val="75000"/>
                  </a:schemeClr>
                </a:solidFill>
                <a:ea typeface="ＭＳ Ｐゴシック" charset="-128"/>
              </a:rPr>
              <a:t>d</a:t>
            </a:r>
            <a:r>
              <a:rPr lang="en-US" sz="2400" dirty="0" smtClean="0">
                <a:solidFill>
                  <a:schemeClr val="tx2">
                    <a:lumMod val="75000"/>
                  </a:schemeClr>
                </a:solidFill>
                <a:ea typeface="ＭＳ Ｐゴシック" charset="-128"/>
              </a:rPr>
              <a:t> </a:t>
            </a:r>
            <a:r>
              <a:rPr lang="el-GR" sz="2400" dirty="0" smtClean="0">
                <a:solidFill>
                  <a:schemeClr val="tx2">
                    <a:lumMod val="75000"/>
                  </a:schemeClr>
                </a:solidFill>
                <a:ea typeface="ＭＳ Ｐゴシック" charset="-128"/>
              </a:rPr>
              <a:t>είναι</a:t>
            </a:r>
          </a:p>
          <a:p>
            <a:pPr eaLnBrk="1" hangingPunct="1"/>
            <a:endParaRPr lang="en-US" sz="2400" dirty="0" smtClean="0">
              <a:solidFill>
                <a:schemeClr val="tx2">
                  <a:lumMod val="75000"/>
                </a:schemeClr>
              </a:solidFill>
              <a:ea typeface="ＭＳ Ｐゴシック" charset="-128"/>
            </a:endParaRPr>
          </a:p>
          <a:p>
            <a:pPr eaLnBrk="1" hangingPunct="1">
              <a:buNone/>
            </a:pPr>
            <a:endParaRPr lang="en-US" dirty="0">
              <a:solidFill>
                <a:schemeClr val="tx2">
                  <a:lumMod val="75000"/>
                </a:schemeClr>
              </a:solidFill>
              <a:ea typeface="ＭＳ Ｐゴシック" charset="-128"/>
            </a:endParaRPr>
          </a:p>
          <a:p>
            <a:pPr eaLnBrk="1" hangingPunct="1">
              <a:buNone/>
            </a:pPr>
            <a:endParaRPr lang="en-US" sz="800" dirty="0" smtClean="0">
              <a:solidFill>
                <a:schemeClr val="tx2">
                  <a:lumMod val="75000"/>
                </a:schemeClr>
              </a:solidFill>
              <a:ea typeface="ＭＳ Ｐゴシック" charset="-128"/>
            </a:endParaRPr>
          </a:p>
          <a:p>
            <a:pPr lvl="2" eaLnBrk="1" hangingPunct="1">
              <a:buNone/>
            </a:pPr>
            <a:endParaRPr lang="el-GR" sz="800" dirty="0" smtClean="0">
              <a:solidFill>
                <a:schemeClr val="tx2">
                  <a:lumMod val="75000"/>
                </a:schemeClr>
              </a:solidFill>
              <a:ea typeface="ＭＳ Ｐゴシック" charset="-128"/>
            </a:endParaRPr>
          </a:p>
          <a:p>
            <a:pPr lvl="2" eaLnBrk="1" hangingPunct="1"/>
            <a:r>
              <a:rPr lang="en-US" sz="1800" dirty="0" smtClean="0">
                <a:solidFill>
                  <a:schemeClr val="tx2">
                    <a:lumMod val="75000"/>
                  </a:schemeClr>
                </a:solidFill>
                <a:ea typeface="ＭＳ Ｐゴシック" charset="-128"/>
              </a:rPr>
              <a:t>0 → 0, 1 → 1, 2 → 1.3, 10 → 2, </a:t>
            </a:r>
            <a:r>
              <a:rPr lang="el-GR" sz="1800" dirty="0" smtClean="0">
                <a:solidFill>
                  <a:schemeClr val="tx2">
                    <a:lumMod val="75000"/>
                  </a:schemeClr>
                </a:solidFill>
                <a:ea typeface="ＭＳ Ｐゴシック" charset="-128"/>
              </a:rPr>
              <a:t>100-&gt;3, </a:t>
            </a:r>
            <a:r>
              <a:rPr lang="en-US" sz="1800" dirty="0" smtClean="0">
                <a:solidFill>
                  <a:schemeClr val="tx2">
                    <a:lumMod val="75000"/>
                  </a:schemeClr>
                </a:solidFill>
                <a:ea typeface="ＭＳ Ｐゴシック" charset="-128"/>
              </a:rPr>
              <a:t>1000 → 4, </a:t>
            </a:r>
            <a:r>
              <a:rPr lang="el-GR" sz="1800" dirty="0" smtClean="0">
                <a:solidFill>
                  <a:schemeClr val="tx2">
                    <a:lumMod val="75000"/>
                  </a:schemeClr>
                </a:solidFill>
                <a:ea typeface="ＭＳ Ｐゴシック" charset="-128"/>
              </a:rPr>
              <a:t>κλπ</a:t>
            </a:r>
            <a:r>
              <a:rPr lang="en-US" sz="1800" dirty="0" smtClean="0">
                <a:solidFill>
                  <a:schemeClr val="tx2">
                    <a:lumMod val="75000"/>
                  </a:schemeClr>
                </a:solidFill>
                <a:ea typeface="ＭＳ Ｐゴシック" charset="-128"/>
              </a:rPr>
              <a:t>.</a:t>
            </a:r>
          </a:p>
        </p:txBody>
      </p:sp>
      <p:graphicFrame>
        <p:nvGraphicFramePr>
          <p:cNvPr id="4098" name="Object 2"/>
          <p:cNvGraphicFramePr>
            <a:graphicFrameLocks noChangeAspect="1"/>
          </p:cNvGraphicFramePr>
          <p:nvPr>
            <p:extLst>
              <p:ext uri="{D42A27DB-BD31-4B8C-83A1-F6EECF244321}">
                <p14:modId xmlns:p14="http://schemas.microsoft.com/office/powerpoint/2010/main" xmlns="" val="1476632723"/>
              </p:ext>
            </p:extLst>
          </p:nvPr>
        </p:nvGraphicFramePr>
        <p:xfrm>
          <a:off x="1143000" y="3352800"/>
          <a:ext cx="6288809" cy="990600"/>
        </p:xfrm>
        <a:graphic>
          <a:graphicData uri="http://schemas.openxmlformats.org/presentationml/2006/ole">
            <p:oleObj spid="_x0000_s106568" name="Equation" r:id="rId3" imgW="2108200" imgH="457200" progId="Equation.3">
              <p:embed/>
            </p:oleObj>
          </a:graphicData>
        </a:graphic>
      </p:graphicFrame>
      <p:sp>
        <p:nvSpPr>
          <p:cNvPr id="4102"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6.2</a:t>
            </a:r>
          </a:p>
        </p:txBody>
      </p:sp>
      <p:sp>
        <p:nvSpPr>
          <p:cNvPr id="2" name="Slide Number Placeholder 1"/>
          <p:cNvSpPr>
            <a:spLocks noGrp="1"/>
          </p:cNvSpPr>
          <p:nvPr>
            <p:ph type="sldNum" sz="quarter" idx="12"/>
          </p:nvPr>
        </p:nvSpPr>
        <p:spPr/>
        <p:txBody>
          <a:bodyPr/>
          <a:lstStyle/>
          <a:p>
            <a:fld id="{0ED9190B-40F4-4D14-B8A7-A8F5BA31F2B1}" type="slidenum">
              <a:rPr lang="en-US" smtClean="0"/>
              <a:pPr/>
              <a:t>6</a:t>
            </a:fld>
            <a:endParaRPr lang="en-US"/>
          </a:p>
        </p:txBody>
      </p:sp>
      <p:sp>
        <p:nvSpPr>
          <p:cNvPr id="7" name="Content Placeholder 2"/>
          <p:cNvSpPr txBox="1">
            <a:spLocks/>
          </p:cNvSpPr>
          <p:nvPr/>
        </p:nvSpPr>
        <p:spPr bwMode="auto">
          <a:xfrm>
            <a:off x="304800" y="4800600"/>
            <a:ext cx="8686800" cy="8236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buFont typeface="Wingdings" pitchFamily="2" charset="2"/>
              <a:buChar char="§"/>
            </a:pPr>
            <a:r>
              <a:rPr lang="el-GR" sz="2400" dirty="0">
                <a:solidFill>
                  <a:schemeClr val="tx2">
                    <a:lumMod val="75000"/>
                  </a:schemeClr>
                </a:solidFill>
                <a:ea typeface="ＭＳ Ｐゴシック" charset="-128"/>
              </a:rPr>
              <a:t>Ο βαθμός για ένα ζεύγος εγγράφου-ερωτήματος</a:t>
            </a:r>
            <a:r>
              <a:rPr lang="en-US" sz="2400" dirty="0">
                <a:solidFill>
                  <a:schemeClr val="tx2">
                    <a:lumMod val="75000"/>
                  </a:schemeClr>
                </a:solidFill>
                <a:ea typeface="ＭＳ Ｐゴシック" charset="-128"/>
              </a:rPr>
              <a:t>: </a:t>
            </a:r>
            <a:r>
              <a:rPr lang="el-GR" sz="2400" dirty="0">
                <a:solidFill>
                  <a:schemeClr val="tx2">
                    <a:lumMod val="75000"/>
                  </a:schemeClr>
                </a:solidFill>
                <a:ea typeface="ＭＳ Ｐゴシック" charset="-128"/>
              </a:rPr>
              <a:t>άθροισμα των βαρών όλων των κοινών όρων</a:t>
            </a:r>
            <a:r>
              <a:rPr lang="en-US" sz="2400" dirty="0">
                <a:solidFill>
                  <a:schemeClr val="tx2">
                    <a:lumMod val="75000"/>
                  </a:schemeClr>
                </a:solidFill>
                <a:ea typeface="ＭＳ Ｐゴシック" charset="-128"/>
              </a:rPr>
              <a:t>:</a:t>
            </a:r>
          </a:p>
          <a:p>
            <a:pPr eaLnBrk="1" hangingPunct="1">
              <a:buFont typeface="Wingdings" pitchFamily="-112" charset="2"/>
              <a:buNone/>
            </a:pPr>
            <a:endParaRPr lang="el-GR" sz="2400" dirty="0" smtClean="0">
              <a:ea typeface="ＭＳ Ｐゴシック" charset="-128"/>
            </a:endParaRPr>
          </a:p>
          <a:p>
            <a:pPr eaLnBrk="1" hangingPunct="1">
              <a:buFont typeface="Wingdings" pitchFamily="2" charset="2"/>
              <a:buChar char="§"/>
            </a:pPr>
            <a:endParaRPr lang="el-GR" sz="2400" dirty="0" smtClean="0">
              <a:ea typeface="ＭＳ Ｐゴシック" charset="-128"/>
            </a:endParaRPr>
          </a:p>
          <a:p>
            <a:pPr eaLnBrk="1" hangingPunct="1">
              <a:buFont typeface="Wingdings" pitchFamily="2" charset="2"/>
              <a:buChar char="§"/>
            </a:pPr>
            <a:endParaRPr lang="el-GR" sz="2400" dirty="0" smtClean="0">
              <a:ea typeface="ＭＳ Ｐゴシック" charset="-128"/>
            </a:endParaRPr>
          </a:p>
        </p:txBody>
      </p:sp>
      <p:graphicFrame>
        <p:nvGraphicFramePr>
          <p:cNvPr id="3" name="Object 2"/>
          <p:cNvGraphicFramePr>
            <a:graphicFrameLocks noChangeAspect="1"/>
          </p:cNvGraphicFramePr>
          <p:nvPr>
            <p:extLst>
              <p:ext uri="{D42A27DB-BD31-4B8C-83A1-F6EECF244321}">
                <p14:modId xmlns:p14="http://schemas.microsoft.com/office/powerpoint/2010/main" xmlns="" val="918437510"/>
              </p:ext>
            </p:extLst>
          </p:nvPr>
        </p:nvGraphicFramePr>
        <p:xfrm>
          <a:off x="2895600" y="5624286"/>
          <a:ext cx="4595813" cy="728663"/>
        </p:xfrm>
        <a:graphic>
          <a:graphicData uri="http://schemas.openxmlformats.org/presentationml/2006/ole">
            <p:oleObj spid="_x0000_s106569" name="Εξίσωση" r:id="rId4" imgW="1765300" imgH="279400" progId="Equation.3">
              <p:embed/>
            </p:oleObj>
          </a:graphicData>
        </a:graphic>
      </p:graphicFrame>
    </p:spTree>
    <p:extLst>
      <p:ext uri="{BB962C8B-B14F-4D97-AF65-F5344CB8AC3E}">
        <p14:creationId xmlns:p14="http://schemas.microsoft.com/office/powerpoint/2010/main" xmlns="" val="30600291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90600" y="4800600"/>
            <a:ext cx="7543800" cy="990600"/>
          </a:xfrm>
          <a:prstGeom prst="rect">
            <a:avLst/>
          </a:prstGeom>
          <a:solidFill>
            <a:srgbClr val="F0EEEB"/>
          </a:solidFill>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Ένα συνδυαστικό μέτρο </a:t>
            </a:r>
            <a:r>
              <a:rPr lang="en-US" i="1" dirty="0" smtClean="0">
                <a:ea typeface="ＭＳ Ｐゴシック" pitchFamily="-112" charset="-128"/>
              </a:rPr>
              <a:t>F</a:t>
            </a: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60</a:t>
            </a:fld>
            <a:endParaRPr lang="en-US"/>
          </a:p>
        </p:txBody>
      </p:sp>
      <p:sp>
        <p:nvSpPr>
          <p:cNvPr id="7" name="Text Box 3"/>
          <p:cNvSpPr txBox="1">
            <a:spLocks noChangeArrowheads="1"/>
          </p:cNvSpPr>
          <p:nvPr/>
        </p:nvSpPr>
        <p:spPr bwMode="auto">
          <a:xfrm>
            <a:off x="214282" y="1752600"/>
            <a:ext cx="8472518" cy="349566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Το μέτρο </a:t>
            </a:r>
            <a:r>
              <a:rPr lang="en-US" b="1" i="1" dirty="0" smtClean="0">
                <a:solidFill>
                  <a:schemeClr val="accent6">
                    <a:lumMod val="75000"/>
                  </a:schemeClr>
                </a:solidFill>
                <a:latin typeface="+mn-lt"/>
              </a:rPr>
              <a:t>F</a:t>
            </a:r>
            <a:r>
              <a:rPr lang="en-US" dirty="0" smtClean="0">
                <a:solidFill>
                  <a:schemeClr val="tx2">
                    <a:lumMod val="50000"/>
                  </a:schemeClr>
                </a:solidFill>
                <a:latin typeface="+mn-lt"/>
              </a:rPr>
              <a:t> </a:t>
            </a:r>
            <a:r>
              <a:rPr lang="el-GR" dirty="0" smtClean="0">
                <a:solidFill>
                  <a:schemeClr val="tx2">
                    <a:lumMod val="50000"/>
                  </a:schemeClr>
                </a:solidFill>
                <a:latin typeface="+mn-lt"/>
              </a:rPr>
              <a:t>επιτρέπει μια αντιστάθμιση (</a:t>
            </a:r>
            <a:r>
              <a:rPr lang="en-US" dirty="0" smtClean="0">
                <a:solidFill>
                  <a:schemeClr val="tx2">
                    <a:lumMod val="50000"/>
                  </a:schemeClr>
                </a:solidFill>
                <a:latin typeface="+mn-lt"/>
              </a:rPr>
              <a:t>trade off</a:t>
            </a:r>
            <a:r>
              <a:rPr lang="el-GR" dirty="0" smtClean="0">
                <a:solidFill>
                  <a:schemeClr val="tx2">
                    <a:lumMod val="50000"/>
                  </a:schemeClr>
                </a:solidFill>
                <a:latin typeface="+mn-lt"/>
              </a:rPr>
              <a:t>)</a:t>
            </a:r>
            <a:r>
              <a:rPr lang="en-US" dirty="0" smtClean="0">
                <a:solidFill>
                  <a:schemeClr val="tx2">
                    <a:lumMod val="50000"/>
                  </a:schemeClr>
                </a:solidFill>
                <a:latin typeface="+mn-lt"/>
              </a:rPr>
              <a:t> </a:t>
            </a:r>
            <a:r>
              <a:rPr lang="el-GR" dirty="0" smtClean="0">
                <a:solidFill>
                  <a:schemeClr val="tx2">
                    <a:lumMod val="50000"/>
                  </a:schemeClr>
                </a:solidFill>
                <a:latin typeface="+mn-lt"/>
              </a:rPr>
              <a:t>της ακρίβεια</a:t>
            </a:r>
            <a:r>
              <a:rPr lang="en-US" dirty="0" smtClean="0">
                <a:solidFill>
                  <a:schemeClr val="tx2">
                    <a:lumMod val="50000"/>
                  </a:schemeClr>
                </a:solidFill>
                <a:latin typeface="+mn-lt"/>
              </a:rPr>
              <a:t> </a:t>
            </a:r>
            <a:r>
              <a:rPr lang="el-GR" dirty="0" smtClean="0">
                <a:solidFill>
                  <a:schemeClr val="tx2">
                    <a:lumMod val="50000"/>
                  </a:schemeClr>
                </a:solidFill>
                <a:latin typeface="+mn-lt"/>
              </a:rPr>
              <a:t>και της ανάκλησης</a:t>
            </a:r>
            <a:r>
              <a:rPr lang="en-US" dirty="0" smtClean="0">
                <a:solidFill>
                  <a:schemeClr val="tx2">
                    <a:lumMod val="50000"/>
                  </a:schemeClr>
                </a:solidFill>
                <a:latin typeface="+mn-lt"/>
              </a:rPr>
              <a:t>.                                                                                                                                                  </a:t>
            </a:r>
            <a:endParaRPr lang="en-US"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όπου 				</a:t>
            </a:r>
            <a:r>
              <a:rPr lang="en-US" dirty="0" smtClean="0">
                <a:solidFill>
                  <a:schemeClr val="tx2">
                    <a:lumMod val="50000"/>
                  </a:schemeClr>
                </a:solidFill>
                <a:latin typeface="+mn-lt"/>
              </a:rPr>
              <a:t>α </a:t>
            </a:r>
            <a:r>
              <a:rPr lang="en-US" dirty="0">
                <a:solidFill>
                  <a:schemeClr val="tx2">
                    <a:lumMod val="50000"/>
                  </a:schemeClr>
                </a:solidFill>
                <a:latin typeface="+mn-lt"/>
              </a:rPr>
              <a:t>ϵ [0, 1] and thus </a:t>
            </a:r>
            <a:r>
              <a:rPr lang="en-US" dirty="0" smtClean="0">
                <a:solidFill>
                  <a:schemeClr val="tx2">
                    <a:lumMod val="50000"/>
                  </a:schemeClr>
                </a:solidFill>
                <a:latin typeface="+mn-lt"/>
              </a:rPr>
              <a:t>b</a:t>
            </a:r>
            <a:r>
              <a:rPr lang="en-US" baseline="30000" dirty="0" smtClean="0">
                <a:solidFill>
                  <a:schemeClr val="tx2">
                    <a:lumMod val="50000"/>
                  </a:schemeClr>
                </a:solidFill>
                <a:latin typeface="+mn-lt"/>
              </a:rPr>
              <a:t>2 </a:t>
            </a:r>
            <a:r>
              <a:rPr lang="el-GR" baseline="30000" dirty="0" smtClean="0">
                <a:solidFill>
                  <a:schemeClr val="tx2">
                    <a:lumMod val="50000"/>
                  </a:schemeClr>
                </a:solidFill>
                <a:latin typeface="+mn-lt"/>
              </a:rPr>
              <a:t> </a:t>
            </a:r>
            <a:r>
              <a:rPr lang="en-US" dirty="0" smtClean="0">
                <a:solidFill>
                  <a:schemeClr val="tx2">
                    <a:lumMod val="50000"/>
                  </a:schemeClr>
                </a:solidFill>
                <a:latin typeface="+mn-lt"/>
              </a:rPr>
              <a:t>ϵ </a:t>
            </a:r>
            <a:r>
              <a:rPr lang="en-US" dirty="0">
                <a:solidFill>
                  <a:schemeClr val="tx2">
                    <a:lumMod val="50000"/>
                  </a:schemeClr>
                </a:solidFill>
                <a:latin typeface="+mn-lt"/>
              </a:rPr>
              <a:t>[0,∞</a:t>
            </a:r>
            <a:r>
              <a:rPr lang="en-US" dirty="0" smtClean="0">
                <a:solidFill>
                  <a:schemeClr val="tx2">
                    <a:lumMod val="50000"/>
                  </a:schemeClr>
                </a:solidFill>
                <a:latin typeface="+mn-lt"/>
              </a:rPr>
              <a:t>]</a:t>
            </a:r>
            <a:endParaRPr lang="el-GR" dirty="0" smtClean="0">
              <a:solidFill>
                <a:schemeClr val="tx2">
                  <a:lumMod val="50000"/>
                </a:schemeClr>
              </a:solidFill>
              <a:latin typeface="+mn-lt"/>
            </a:endParaRPr>
          </a:p>
          <a:p>
            <a:pPr lvl="1">
              <a:spcBef>
                <a:spcPts val="700"/>
              </a:spcBef>
              <a:buClr>
                <a:schemeClr val="tx2">
                  <a:lumMod val="50000"/>
                </a:schemeClr>
              </a:buClr>
            </a:pPr>
            <a:endParaRPr lang="en-US" dirty="0">
              <a:solidFill>
                <a:schemeClr val="tx2">
                  <a:lumMod val="50000"/>
                </a:schemeClr>
              </a:solidFill>
              <a:latin typeface="+mn-lt"/>
            </a:endParaRPr>
          </a:p>
          <a:p>
            <a:pPr marL="800100" lvl="1" indent="-342900">
              <a:spcBef>
                <a:spcPts val="700"/>
              </a:spcBef>
              <a:buClr>
                <a:schemeClr val="tx2">
                  <a:lumMod val="50000"/>
                </a:schemeClr>
              </a:buClr>
            </a:pPr>
            <a:r>
              <a:rPr lang="en-US" dirty="0" smtClean="0">
                <a:solidFill>
                  <a:schemeClr val="tx2">
                    <a:lumMod val="50000"/>
                  </a:schemeClr>
                </a:solidFill>
                <a:latin typeface="+mn-lt"/>
              </a:rPr>
              <a:t>	</a:t>
            </a: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r>
              <a:rPr lang="en-US" dirty="0" smtClean="0">
                <a:solidFill>
                  <a:schemeClr val="tx2">
                    <a:lumMod val="50000"/>
                  </a:schemeClr>
                </a:solidFill>
                <a:latin typeface="+mn-lt"/>
              </a:rPr>
              <a:t> </a:t>
            </a:r>
            <a:r>
              <a:rPr lang="el-GR" dirty="0" smtClean="0">
                <a:solidFill>
                  <a:schemeClr val="tx2">
                    <a:lumMod val="50000"/>
                  </a:schemeClr>
                </a:solidFill>
                <a:latin typeface="+mn-lt"/>
              </a:rPr>
              <a:t>με α = 0.5 και </a:t>
            </a:r>
            <a:r>
              <a:rPr lang="en-US" dirty="0" smtClean="0">
                <a:solidFill>
                  <a:schemeClr val="tx2">
                    <a:lumMod val="50000"/>
                  </a:schemeClr>
                </a:solidFill>
                <a:latin typeface="+mn-lt"/>
              </a:rPr>
              <a:t>b  </a:t>
            </a:r>
            <a:r>
              <a:rPr lang="en-US" dirty="0">
                <a:solidFill>
                  <a:schemeClr val="tx2">
                    <a:lumMod val="50000"/>
                  </a:schemeClr>
                </a:solidFill>
                <a:latin typeface="+mn-lt"/>
              </a:rPr>
              <a:t>= 1 </a:t>
            </a:r>
          </a:p>
          <a:p>
            <a:pPr marL="1257300" lvl="2"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Αυτό είναι το </a:t>
            </a:r>
            <a:r>
              <a:rPr lang="el-GR" dirty="0" smtClean="0">
                <a:solidFill>
                  <a:schemeClr val="accent6">
                    <a:lumMod val="75000"/>
                  </a:schemeClr>
                </a:solidFill>
                <a:latin typeface="+mn-lt"/>
              </a:rPr>
              <a:t>αρμονικό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Για ποια περιοχή τιμών του </a:t>
            </a:r>
            <a:r>
              <a:rPr lang="en-US" dirty="0" smtClean="0">
                <a:solidFill>
                  <a:schemeClr val="tx2">
                    <a:lumMod val="50000"/>
                  </a:schemeClr>
                </a:solidFill>
                <a:latin typeface="+mn-lt"/>
              </a:rPr>
              <a:t>β </a:t>
            </a:r>
            <a:r>
              <a:rPr lang="el-GR" dirty="0" smtClean="0">
                <a:solidFill>
                  <a:schemeClr val="tx2">
                    <a:lumMod val="50000"/>
                  </a:schemeClr>
                </a:solidFill>
                <a:latin typeface="+mn-lt"/>
              </a:rPr>
              <a:t>η ανάκληση σταθμίζεται περισσότερο από την ακρίβεια;</a:t>
            </a:r>
            <a:endParaRPr lang="en-US" dirty="0">
              <a:solidFill>
                <a:schemeClr val="tx2">
                  <a:lumMod val="50000"/>
                </a:schemeClr>
              </a:solidFill>
              <a:latin typeface="+mn-lt"/>
            </a:endParaRPr>
          </a:p>
          <a:p>
            <a:pPr marL="800100" lvl="1" indent="-342900">
              <a:spcBef>
                <a:spcPts val="700"/>
              </a:spcBef>
              <a:buClr>
                <a:schemeClr val="tx2">
                  <a:lumMod val="50000"/>
                </a:schemeClr>
              </a:buClr>
              <a:buFont typeface="Wingdings" pitchFamily="2" charset="2"/>
              <a:buChar char="§"/>
            </a:pPr>
            <a:endParaRPr lang="en-US" dirty="0">
              <a:solidFill>
                <a:schemeClr val="tx2">
                  <a:lumMod val="50000"/>
                </a:schemeClr>
              </a:solidFill>
              <a:latin typeface="+mn-lt"/>
            </a:endParaRPr>
          </a:p>
        </p:txBody>
      </p:sp>
      <p:pic>
        <p:nvPicPr>
          <p:cNvPr id="8" name="Picture 7" descr="2108.png"/>
          <p:cNvPicPr>
            <a:picLocks noChangeAspect="1"/>
          </p:cNvPicPr>
          <p:nvPr/>
        </p:nvPicPr>
        <p:blipFill>
          <a:blip r:embed="rId2" cstate="print"/>
          <a:stretch>
            <a:fillRect/>
          </a:stretch>
        </p:blipFill>
        <p:spPr>
          <a:xfrm>
            <a:off x="714348" y="2604469"/>
            <a:ext cx="4572032" cy="895961"/>
          </a:xfrm>
          <a:prstGeom prst="rect">
            <a:avLst/>
          </a:prstGeom>
        </p:spPr>
      </p:pic>
      <p:pic>
        <p:nvPicPr>
          <p:cNvPr id="9" name="Picture 8" descr="21082.png"/>
          <p:cNvPicPr>
            <a:picLocks noChangeAspect="1"/>
          </p:cNvPicPr>
          <p:nvPr/>
        </p:nvPicPr>
        <p:blipFill>
          <a:blip r:embed="rId3" cstate="print"/>
          <a:stretch>
            <a:fillRect/>
          </a:stretch>
        </p:blipFill>
        <p:spPr>
          <a:xfrm>
            <a:off x="1828800" y="3733800"/>
            <a:ext cx="1668857" cy="792000"/>
          </a:xfrm>
          <a:prstGeom prst="rect">
            <a:avLst/>
          </a:prstGeom>
        </p:spPr>
      </p:pic>
      <p:pic>
        <p:nvPicPr>
          <p:cNvPr id="10" name="Picture 9" descr="21083.png"/>
          <p:cNvPicPr>
            <a:picLocks noChangeAspect="1"/>
          </p:cNvPicPr>
          <p:nvPr/>
        </p:nvPicPr>
        <p:blipFill>
          <a:blip r:embed="rId4" cstate="print"/>
          <a:stretch>
            <a:fillRect/>
          </a:stretch>
        </p:blipFill>
        <p:spPr>
          <a:xfrm>
            <a:off x="6672340" y="5248260"/>
            <a:ext cx="1782000" cy="432000"/>
          </a:xfrm>
          <a:prstGeom prst="rect">
            <a:avLst/>
          </a:prstGeom>
        </p:spPr>
      </p:pic>
    </p:spTree>
    <p:extLst>
      <p:ext uri="{BB962C8B-B14F-4D97-AF65-F5344CB8AC3E}">
        <p14:creationId xmlns:p14="http://schemas.microsoft.com/office/powerpoint/2010/main" xmlns="" val="6194381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i="1" dirty="0" smtClean="0">
                <a:ea typeface="ＭＳ Ｐゴシック" pitchFamily="-112" charset="-128"/>
              </a:rPr>
              <a:t>Παράδειγμα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61</a:t>
            </a:fld>
            <a:endParaRPr lang="en-US"/>
          </a:p>
        </p:txBody>
      </p:sp>
      <p:graphicFrame>
        <p:nvGraphicFramePr>
          <p:cNvPr id="11" name="Table 10"/>
          <p:cNvGraphicFramePr>
            <a:graphicFrameLocks noGrp="1"/>
          </p:cNvGraphicFramePr>
          <p:nvPr/>
        </p:nvGraphicFramePr>
        <p:xfrm>
          <a:off x="809618" y="1744976"/>
          <a:ext cx="6691340" cy="1706880"/>
        </p:xfrm>
        <a:graphic>
          <a:graphicData uri="http://schemas.openxmlformats.org/drawingml/2006/table">
            <a:tbl>
              <a:tblPr firstRow="1" bandRow="1">
                <a:tableStyleId>{C083E6E3-FA7D-4D7B-A595-EF9225AFEA82}</a:tableStyleId>
              </a:tblPr>
              <a:tblGrid>
                <a:gridCol w="1672835"/>
                <a:gridCol w="1672835"/>
                <a:gridCol w="1672835"/>
                <a:gridCol w="1672835"/>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relevant</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not relevant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de-DE" sz="2200" kern="1200" dirty="0" err="1" smtClean="0"/>
                        <a:t>retrieved</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40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60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200" kern="1200" dirty="0" smtClean="0"/>
                        <a:t>not retrieved </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1,000,000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80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1,000,040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2" name="Text Box 3"/>
          <p:cNvSpPr txBox="1">
            <a:spLocks noChangeArrowheads="1"/>
          </p:cNvSpPr>
          <p:nvPr/>
        </p:nvSpPr>
        <p:spPr bwMode="auto">
          <a:xfrm>
            <a:off x="685800" y="3733800"/>
            <a:ext cx="7950994" cy="1295400"/>
          </a:xfrm>
          <a:prstGeom prst="rect">
            <a:avLst/>
          </a:prstGeom>
          <a:noFill/>
          <a:ln w="9525">
            <a:noFill/>
            <a:round/>
            <a:headEnd/>
            <a:tailEnd/>
          </a:ln>
        </p:spPr>
        <p:txBody>
          <a:bodyPr/>
          <a:lstStyle/>
          <a:p>
            <a:pPr lvl="1">
              <a:spcBef>
                <a:spcPts val="700"/>
              </a:spcBef>
              <a:buClr>
                <a:srgbClr val="336699"/>
              </a:buClr>
            </a:pPr>
            <a:r>
              <a:rPr lang="de-DE" i="1" dirty="0" smtClean="0">
                <a:solidFill>
                  <a:schemeClr val="tx1"/>
                </a:solidFill>
                <a:latin typeface="+mj-lt"/>
              </a:rPr>
              <a:t>P</a:t>
            </a:r>
            <a:r>
              <a:rPr lang="de-DE" dirty="0" smtClean="0">
                <a:solidFill>
                  <a:schemeClr val="tx1"/>
                </a:solidFill>
                <a:latin typeface="+mj-lt"/>
              </a:rPr>
              <a:t> = 20/(20 + 40) = 1/3</a:t>
            </a:r>
          </a:p>
          <a:p>
            <a:pPr lvl="1">
              <a:spcBef>
                <a:spcPts val="700"/>
              </a:spcBef>
              <a:buClr>
                <a:srgbClr val="336699"/>
              </a:buClr>
            </a:pPr>
            <a:r>
              <a:rPr lang="pt-BR" i="1" dirty="0" smtClean="0">
                <a:solidFill>
                  <a:schemeClr val="tx1"/>
                </a:solidFill>
                <a:latin typeface="+mj-lt"/>
              </a:rPr>
              <a:t>R </a:t>
            </a:r>
            <a:r>
              <a:rPr lang="pt-BR" dirty="0" smtClean="0">
                <a:solidFill>
                  <a:schemeClr val="tx1"/>
                </a:solidFill>
                <a:latin typeface="+mj-lt"/>
              </a:rPr>
              <a:t>= 20/(20 + 60) = 1/4</a:t>
            </a:r>
            <a:endParaRPr lang="de-DE" dirty="0" smtClean="0">
              <a:solidFill>
                <a:schemeClr val="tx1"/>
              </a:solidFill>
              <a:latin typeface="+mj-lt"/>
            </a:endParaRPr>
          </a:p>
        </p:txBody>
      </p:sp>
      <p:pic>
        <p:nvPicPr>
          <p:cNvPr id="13" name="Picture 12" descr="2208.png"/>
          <p:cNvPicPr>
            <a:picLocks noChangeAspect="1"/>
          </p:cNvPicPr>
          <p:nvPr/>
        </p:nvPicPr>
        <p:blipFill>
          <a:blip r:embed="rId2" cstate="print"/>
          <a:stretch>
            <a:fillRect/>
          </a:stretch>
        </p:blipFill>
        <p:spPr>
          <a:xfrm>
            <a:off x="2895599" y="4953000"/>
            <a:ext cx="3149597" cy="914400"/>
          </a:xfrm>
          <a:prstGeom prst="rect">
            <a:avLst/>
          </a:prstGeom>
        </p:spPr>
      </p:pic>
    </p:spTree>
    <p:extLst>
      <p:ext uri="{BB962C8B-B14F-4D97-AF65-F5344CB8AC3E}">
        <p14:creationId xmlns:p14="http://schemas.microsoft.com/office/powerpoint/2010/main" xmlns="" val="127140905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 (</a:t>
            </a:r>
            <a:r>
              <a:rPr lang="en-US" dirty="0" smtClean="0">
                <a:ea typeface="ＭＳ Ｐゴシック" pitchFamily="-112" charset="-128"/>
              </a:rPr>
              <a:t>Accuracy</a:t>
            </a:r>
            <a:r>
              <a:rPr lang="el-GR" dirty="0" smtClean="0">
                <a:ea typeface="ＭＳ Ｐゴシック" pitchFamily="-112" charset="-128"/>
              </a:rPr>
              <a:t>)</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62</a:t>
            </a:fld>
            <a:endParaRPr lang="en-US"/>
          </a:p>
        </p:txBody>
      </p:sp>
      <p:sp>
        <p:nvSpPr>
          <p:cNvPr id="7" name="Text Box 3"/>
          <p:cNvSpPr txBox="1">
            <a:spLocks noChangeArrowheads="1"/>
          </p:cNvSpPr>
          <p:nvPr/>
        </p:nvSpPr>
        <p:spPr bwMode="auto">
          <a:xfrm>
            <a:off x="214282" y="1752600"/>
            <a:ext cx="8472518" cy="3495660"/>
          </a:xfrm>
          <a:prstGeom prst="rect">
            <a:avLst/>
          </a:prstGeom>
          <a:noFill/>
          <a:ln w="9525">
            <a:noFill/>
            <a:round/>
            <a:headEnd/>
            <a:tailEnd/>
          </a:ln>
        </p:spPr>
        <p:txBody>
          <a:bodyPr/>
          <a:lstStyle/>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Γιατί να χρησιμοποιούμε περίπλοκα μέτρα όπως ακρίβεια, ανάκληση και </a:t>
            </a:r>
            <a:r>
              <a:rPr lang="en-US" dirty="0" smtClean="0">
                <a:solidFill>
                  <a:schemeClr val="tx2">
                    <a:lumMod val="50000"/>
                  </a:schemeClr>
                </a:solidFill>
                <a:latin typeface="+mn-lt"/>
              </a:rPr>
              <a:t>F</a:t>
            </a:r>
            <a:r>
              <a:rPr lang="en-US" dirty="0">
                <a:solidFill>
                  <a:schemeClr val="tx2">
                    <a:lumMod val="50000"/>
                  </a:schemeClr>
                </a:solidFill>
                <a:latin typeface="+mn-lt"/>
              </a:rPr>
              <a:t>?</a:t>
            </a: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Γιατί όχι κάτι πιο απλό; </a:t>
            </a:r>
            <a:endParaRPr lang="en-US" dirty="0">
              <a:solidFill>
                <a:schemeClr val="tx2">
                  <a:lumMod val="50000"/>
                </a:schemeClr>
              </a:solidFill>
              <a:latin typeface="+mn-lt"/>
            </a:endParaRPr>
          </a:p>
          <a:p>
            <a:pPr lvl="1">
              <a:spcBef>
                <a:spcPts val="700"/>
              </a:spcBef>
              <a:buClr>
                <a:schemeClr val="tx2">
                  <a:lumMod val="50000"/>
                </a:schemeClr>
              </a:buClr>
            </a:pPr>
            <a:r>
              <a:rPr lang="el-GR" b="1" dirty="0" smtClean="0">
                <a:solidFill>
                  <a:schemeClr val="accent6">
                    <a:lumMod val="75000"/>
                  </a:schemeClr>
                </a:solidFill>
                <a:latin typeface="+mn-lt"/>
              </a:rPr>
              <a:t>Ορθότητα (</a:t>
            </a:r>
            <a:r>
              <a:rPr lang="en-US" b="1" dirty="0" smtClean="0">
                <a:solidFill>
                  <a:schemeClr val="accent6">
                    <a:lumMod val="75000"/>
                  </a:schemeClr>
                </a:solidFill>
                <a:latin typeface="+mn-lt"/>
              </a:rPr>
              <a:t>Accuracy</a:t>
            </a:r>
            <a:r>
              <a:rPr lang="el-GR" b="1" dirty="0" smtClean="0">
                <a:solidFill>
                  <a:schemeClr val="accent6">
                    <a:lumMod val="75000"/>
                  </a:schemeClr>
                </a:solidFill>
                <a:latin typeface="+mn-lt"/>
              </a:rPr>
              <a:t>)</a:t>
            </a:r>
            <a:r>
              <a:rPr lang="en-US" b="1" dirty="0" smtClean="0">
                <a:solidFill>
                  <a:schemeClr val="accent6">
                    <a:lumMod val="75000"/>
                  </a:schemeClr>
                </a:solidFill>
                <a:latin typeface="+mn-lt"/>
              </a:rPr>
              <a:t> </a:t>
            </a:r>
            <a:r>
              <a:rPr lang="el-GR" dirty="0" smtClean="0">
                <a:solidFill>
                  <a:schemeClr val="tx2">
                    <a:lumMod val="50000"/>
                  </a:schemeClr>
                </a:solidFill>
                <a:latin typeface="+mn-lt"/>
              </a:rPr>
              <a:t>είναι το ποσοστό των αποφάσεων (συναφή/μη συναφή) που είναι σωστές</a:t>
            </a:r>
            <a:r>
              <a:rPr lang="en-US" dirty="0" smtClean="0">
                <a:solidFill>
                  <a:schemeClr val="tx2">
                    <a:lumMod val="50000"/>
                  </a:schemeClr>
                </a:solidFill>
                <a:latin typeface="+mn-lt"/>
              </a:rPr>
              <a:t>.</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Με βάση τον πίνακα ενδεχομένων:</a:t>
            </a:r>
            <a:endParaRPr lang="en-US" dirty="0">
              <a:solidFill>
                <a:schemeClr val="tx2">
                  <a:lumMod val="50000"/>
                </a:schemeClr>
              </a:solidFill>
              <a:latin typeface="+mn-lt"/>
            </a:endParaRPr>
          </a:p>
          <a:p>
            <a:pPr lvl="1">
              <a:spcBef>
                <a:spcPts val="700"/>
              </a:spcBef>
              <a:buClr>
                <a:schemeClr val="tx2">
                  <a:lumMod val="50000"/>
                </a:schemeClr>
              </a:buClr>
            </a:pPr>
            <a:r>
              <a:rPr lang="en-US" dirty="0">
                <a:solidFill>
                  <a:schemeClr val="tx2">
                    <a:lumMod val="50000"/>
                  </a:schemeClr>
                </a:solidFill>
                <a:latin typeface="+mn-lt"/>
              </a:rPr>
              <a:t>	accuracy = (TP + TN)/(TP + FP + FN + TN).</a:t>
            </a: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Γιατί αυτό δεν είναι χρήσιμο στην ΑΠ;</a:t>
            </a: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xmlns="" val="236844376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63</a:t>
            </a:fld>
            <a:endParaRPr lang="en-US"/>
          </a:p>
        </p:txBody>
      </p:sp>
      <p:sp>
        <p:nvSpPr>
          <p:cNvPr id="7" name="Text Box 3"/>
          <p:cNvSpPr txBox="1">
            <a:spLocks noChangeArrowheads="1"/>
          </p:cNvSpPr>
          <p:nvPr/>
        </p:nvSpPr>
        <p:spPr bwMode="auto">
          <a:xfrm>
            <a:off x="214282" y="1752600"/>
            <a:ext cx="8320118" cy="685800"/>
          </a:xfrm>
          <a:prstGeom prst="rect">
            <a:avLst/>
          </a:prstGeom>
          <a:noFill/>
          <a:ln w="9525">
            <a:noFill/>
            <a:round/>
            <a:headEnd/>
            <a:tailEnd/>
          </a:ln>
        </p:spPr>
        <p:txBody>
          <a:bodyPr/>
          <a:lstStyle/>
          <a:p>
            <a:pPr lvl="1">
              <a:spcBef>
                <a:spcPts val="700"/>
              </a:spcBef>
              <a:buClr>
                <a:schemeClr val="tx2">
                  <a:lumMod val="50000"/>
                </a:schemeClr>
              </a:buClr>
            </a:pPr>
            <a:r>
              <a:rPr lang="el-GR" sz="3200" dirty="0" smtClean="0">
                <a:solidFill>
                  <a:schemeClr val="tx2">
                    <a:lumMod val="50000"/>
                  </a:schemeClr>
                </a:solidFill>
                <a:latin typeface="+mn-lt"/>
              </a:rPr>
              <a:t>Παράδειγμα</a:t>
            </a:r>
            <a:endParaRPr lang="en-US" sz="3200" dirty="0">
              <a:solidFill>
                <a:schemeClr val="tx2">
                  <a:lumMod val="50000"/>
                </a:schemeClr>
              </a:solidFill>
              <a:latin typeface="+mn-lt"/>
            </a:endParaRPr>
          </a:p>
          <a:p>
            <a:pPr lvl="1">
              <a:spcBef>
                <a:spcPts val="700"/>
              </a:spcBef>
              <a:buClr>
                <a:schemeClr val="tx2">
                  <a:lumMod val="50000"/>
                </a:schemeClr>
              </a:buClr>
            </a:pPr>
            <a:r>
              <a:rPr lang="el-GR" sz="3200" dirty="0" smtClean="0">
                <a:solidFill>
                  <a:schemeClr val="tx2">
                    <a:lumMod val="50000"/>
                  </a:schemeClr>
                </a:solidFill>
                <a:latin typeface="+mn-lt"/>
              </a:rPr>
              <a:t>		</a:t>
            </a:r>
            <a:endParaRPr lang="en-US" sz="3200" dirty="0">
              <a:solidFill>
                <a:schemeClr val="tx2">
                  <a:lumMod val="50000"/>
                </a:schemeClr>
              </a:solidFill>
              <a:latin typeface="+mn-lt"/>
            </a:endParaRPr>
          </a:p>
        </p:txBody>
      </p:sp>
      <p:graphicFrame>
        <p:nvGraphicFramePr>
          <p:cNvPr id="9" name="Table 8"/>
          <p:cNvGraphicFramePr>
            <a:graphicFrameLocks noGrp="1"/>
          </p:cNvGraphicFramePr>
          <p:nvPr>
            <p:extLst>
              <p:ext uri="{D42A27DB-BD31-4B8C-83A1-F6EECF244321}">
                <p14:modId xmlns:p14="http://schemas.microsoft.com/office/powerpoint/2010/main" xmlns="" val="3521144977"/>
              </p:ext>
            </p:extLst>
          </p:nvPr>
        </p:nvGraphicFramePr>
        <p:xfrm>
          <a:off x="1143000" y="2814630"/>
          <a:ext cx="6096000" cy="1371600"/>
        </p:xfrm>
        <a:graphic>
          <a:graphicData uri="http://schemas.openxmlformats.org/drawingml/2006/table">
            <a:tbl>
              <a:tblPr firstRow="1" bandRow="1">
                <a:tableStyleId>{C083E6E3-FA7D-4D7B-A595-EF9225AFEA82}</a:tableStyleId>
              </a:tblPr>
              <a:tblGrid>
                <a:gridCol w="1928826"/>
                <a:gridCol w="1285884"/>
                <a:gridCol w="2881290"/>
              </a:tblGrid>
              <a:tr h="370840">
                <a:tc>
                  <a:txBody>
                    <a:bodyPr/>
                    <a:lstStyle/>
                    <a:p>
                      <a:endParaRPr lang="de-DE" sz="2400" b="0" dirty="0"/>
                    </a:p>
                  </a:txBody>
                  <a:tcPr/>
                </a:tc>
                <a:tc>
                  <a:txBody>
                    <a:bodyPr/>
                    <a:lstStyle/>
                    <a:p>
                      <a:r>
                        <a:rPr lang="de-DE" sz="2400" b="0" kern="1200" dirty="0" smtClean="0"/>
                        <a:t>relevant</a:t>
                      </a:r>
                      <a:endParaRPr lang="de-DE" sz="24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smtClean="0"/>
                        <a:t>not relevant</a:t>
                      </a:r>
                      <a:endParaRPr lang="de-DE" sz="2400" b="0" kern="1200" dirty="0" smtClean="0">
                        <a:solidFill>
                          <a:schemeClr val="tx1"/>
                        </a:solidFill>
                        <a:latin typeface="+mn-lt"/>
                        <a:ea typeface="+mn-ea"/>
                        <a:cs typeface="+mn-cs"/>
                      </a:endParaRPr>
                    </a:p>
                  </a:txBody>
                  <a:tcPr/>
                </a:tc>
              </a:tr>
              <a:tr h="370840">
                <a:tc>
                  <a:txBody>
                    <a:bodyPr/>
                    <a:lstStyle/>
                    <a:p>
                      <a:r>
                        <a:rPr lang="de-DE" sz="2400" kern="1200" dirty="0" err="1" smtClean="0"/>
                        <a:t>retrieved</a:t>
                      </a:r>
                      <a:endParaRPr lang="de-DE" sz="2400" dirty="0"/>
                    </a:p>
                  </a:txBody>
                  <a:tcPr/>
                </a:tc>
                <a:tc>
                  <a:txBody>
                    <a:bodyPr/>
                    <a:lstStyle/>
                    <a:p>
                      <a:r>
                        <a:rPr lang="de-DE" sz="2400" dirty="0" smtClean="0"/>
                        <a:t>18</a:t>
                      </a:r>
                      <a:endParaRPr lang="de-DE" sz="2400" dirty="0"/>
                    </a:p>
                  </a:txBody>
                  <a:tcPr/>
                </a:tc>
                <a:tc>
                  <a:txBody>
                    <a:bodyPr/>
                    <a:lstStyle/>
                    <a:p>
                      <a:r>
                        <a:rPr lang="de-DE" sz="2400" dirty="0" smtClean="0"/>
                        <a:t>2</a:t>
                      </a:r>
                      <a:endParaRPr lang="de-DE" sz="2400" dirty="0"/>
                    </a:p>
                  </a:txBody>
                  <a:tcPr/>
                </a:tc>
              </a:tr>
              <a:tr h="370840">
                <a:tc>
                  <a:txBody>
                    <a:bodyPr/>
                    <a:lstStyle/>
                    <a:p>
                      <a:r>
                        <a:rPr lang="de-DE" sz="2400" kern="1200" dirty="0" smtClean="0"/>
                        <a:t>not </a:t>
                      </a:r>
                      <a:r>
                        <a:rPr lang="de-DE" sz="2400" kern="1200" dirty="0" err="1" smtClean="0"/>
                        <a:t>retrieved</a:t>
                      </a:r>
                      <a:r>
                        <a:rPr lang="de-DE" sz="2400" kern="1200" dirty="0" smtClean="0"/>
                        <a:t> </a:t>
                      </a:r>
                      <a:endParaRPr lang="de-DE" sz="2400" dirty="0"/>
                    </a:p>
                  </a:txBody>
                  <a:tcPr/>
                </a:tc>
                <a:tc>
                  <a:txBody>
                    <a:bodyPr/>
                    <a:lstStyle/>
                    <a:p>
                      <a:r>
                        <a:rPr lang="de-DE" sz="2400" dirty="0" smtClean="0"/>
                        <a:t>82</a:t>
                      </a:r>
                      <a:endParaRPr lang="de-DE" sz="2400" dirty="0"/>
                    </a:p>
                  </a:txBody>
                  <a:tcPr/>
                </a:tc>
                <a:tc>
                  <a:txBody>
                    <a:bodyPr/>
                    <a:lstStyle/>
                    <a:p>
                      <a:r>
                        <a:rPr lang="de-DE" sz="2400" kern="1200" dirty="0" smtClean="0"/>
                        <a:t>1,000,000,000</a:t>
                      </a:r>
                      <a:endParaRPr lang="de-DE" sz="2400" dirty="0"/>
                    </a:p>
                  </a:txBody>
                  <a:tcPr/>
                </a:tc>
              </a:tr>
            </a:tbl>
          </a:graphicData>
        </a:graphic>
      </p:graphicFrame>
    </p:spTree>
    <p:extLst>
      <p:ext uri="{BB962C8B-B14F-4D97-AF65-F5344CB8AC3E}">
        <p14:creationId xmlns:p14="http://schemas.microsoft.com/office/powerpoint/2010/main" xmlns="" val="292195228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64</a:t>
            </a:fld>
            <a:endParaRPr lang="en-US"/>
          </a:p>
        </p:txBody>
      </p:sp>
      <p:sp>
        <p:nvSpPr>
          <p:cNvPr id="7" name="Text Box 3"/>
          <p:cNvSpPr txBox="1">
            <a:spLocks noChangeArrowheads="1"/>
          </p:cNvSpPr>
          <p:nvPr/>
        </p:nvSpPr>
        <p:spPr bwMode="auto">
          <a:xfrm>
            <a:off x="0" y="1752600"/>
            <a:ext cx="8991600" cy="174783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Η μηχανή αναζήτησης </a:t>
            </a:r>
            <a:r>
              <a:rPr lang="en-US" dirty="0" err="1" smtClean="0">
                <a:solidFill>
                  <a:schemeClr val="tx2">
                    <a:lumMod val="50000"/>
                  </a:schemeClr>
                </a:solidFill>
                <a:latin typeface="+mn-lt"/>
              </a:rPr>
              <a:t>snoogle</a:t>
            </a:r>
            <a:r>
              <a:rPr lang="en-US" dirty="0" smtClean="0">
                <a:solidFill>
                  <a:schemeClr val="tx2">
                    <a:lumMod val="50000"/>
                  </a:schemeClr>
                </a:solidFill>
                <a:latin typeface="+mn-lt"/>
              </a:rPr>
              <a:t> </a:t>
            </a:r>
            <a:r>
              <a:rPr lang="el-GR" dirty="0" smtClean="0">
                <a:solidFill>
                  <a:schemeClr val="tx2">
                    <a:lumMod val="50000"/>
                  </a:schemeClr>
                </a:solidFill>
                <a:latin typeface="+mn-lt"/>
              </a:rPr>
              <a:t>επιστρέφει πάντα</a:t>
            </a:r>
            <a:r>
              <a:rPr lang="en-US" dirty="0" smtClean="0">
                <a:solidFill>
                  <a:schemeClr val="tx2">
                    <a:lumMod val="50000"/>
                  </a:schemeClr>
                </a:solidFill>
                <a:latin typeface="+mn-lt"/>
              </a:rPr>
              <a:t> 0</a:t>
            </a:r>
            <a:r>
              <a:rPr lang="el-GR" dirty="0" smtClean="0">
                <a:solidFill>
                  <a:schemeClr val="tx2">
                    <a:lumMod val="50000"/>
                  </a:schemeClr>
                </a:solidFill>
                <a:latin typeface="+mn-lt"/>
              </a:rPr>
              <a:t> αποτελέσματα</a:t>
            </a:r>
            <a:r>
              <a:rPr lang="en-US" dirty="0" smtClean="0">
                <a:solidFill>
                  <a:schemeClr val="tx2">
                    <a:lumMod val="50000"/>
                  </a:schemeClr>
                </a:solidFill>
                <a:latin typeface="+mn-lt"/>
              </a:rPr>
              <a:t> (“0 matching results found”), </a:t>
            </a:r>
            <a:r>
              <a:rPr lang="el-GR" dirty="0" smtClean="0">
                <a:solidFill>
                  <a:schemeClr val="tx2">
                    <a:lumMod val="50000"/>
                  </a:schemeClr>
                </a:solidFill>
                <a:latin typeface="+mn-lt"/>
              </a:rPr>
              <a:t>ανεξάρτητα από το ερώτημα. Τι μας λέει όμως η ορθότητα (</a:t>
            </a:r>
            <a:r>
              <a:rPr lang="en-US" dirty="0" smtClean="0">
                <a:solidFill>
                  <a:schemeClr val="tx2">
                    <a:lumMod val="50000"/>
                  </a:schemeClr>
                </a:solidFill>
                <a:latin typeface="+mn-lt"/>
              </a:rPr>
              <a:t>accuracy</a:t>
            </a:r>
            <a:r>
              <a:rPr lang="el-GR" dirty="0" smtClean="0">
                <a:solidFill>
                  <a:schemeClr val="tx2">
                    <a:lumMod val="50000"/>
                  </a:schemeClr>
                </a:solidFill>
                <a:latin typeface="+mn-lt"/>
              </a:rPr>
              <a:t>);</a:t>
            </a: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pic>
        <p:nvPicPr>
          <p:cNvPr id="8" name="Picture 7" descr="2408.png"/>
          <p:cNvPicPr>
            <a:picLocks noChangeAspect="1"/>
          </p:cNvPicPr>
          <p:nvPr/>
        </p:nvPicPr>
        <p:blipFill>
          <a:blip r:embed="rId2" cstate="print"/>
          <a:stretch>
            <a:fillRect/>
          </a:stretch>
        </p:blipFill>
        <p:spPr>
          <a:xfrm>
            <a:off x="2596437" y="3647421"/>
            <a:ext cx="3798726" cy="1857388"/>
          </a:xfrm>
          <a:prstGeom prst="rect">
            <a:avLst/>
          </a:prstGeom>
        </p:spPr>
      </p:pic>
    </p:spTree>
    <p:extLst>
      <p:ext uri="{BB962C8B-B14F-4D97-AF65-F5344CB8AC3E}">
        <p14:creationId xmlns:p14="http://schemas.microsoft.com/office/powerpoint/2010/main" xmlns="" val="367578394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65</a:t>
            </a:fld>
            <a:endParaRPr lang="en-US"/>
          </a:p>
        </p:txBody>
      </p:sp>
      <p:sp>
        <p:nvSpPr>
          <p:cNvPr id="7" name="Text Box 3"/>
          <p:cNvSpPr txBox="1">
            <a:spLocks noChangeArrowheads="1"/>
          </p:cNvSpPr>
          <p:nvPr/>
        </p:nvSpPr>
        <p:spPr bwMode="auto">
          <a:xfrm>
            <a:off x="0" y="1371600"/>
            <a:ext cx="8991600" cy="1747830"/>
          </a:xfrm>
          <a:prstGeom prst="rect">
            <a:avLst/>
          </a:prstGeom>
          <a:noFill/>
          <a:ln w="9525">
            <a:noFill/>
            <a:round/>
            <a:headEnd/>
            <a:tailEnd/>
          </a:ln>
        </p:spPr>
        <p:txBody>
          <a:bodyPr/>
          <a:lstStyle/>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Απλό κόλπο για τη μεγιστοποίηση της ορθότητας στην ΑΠ</a:t>
            </a:r>
            <a:r>
              <a:rPr lang="en-US" dirty="0" smtClean="0">
                <a:solidFill>
                  <a:schemeClr val="tx2">
                    <a:lumMod val="50000"/>
                  </a:schemeClr>
                </a:solidFill>
                <a:latin typeface="+mn-lt"/>
              </a:rPr>
              <a:t>: </a:t>
            </a:r>
            <a:r>
              <a:rPr lang="el-GR" dirty="0" smtClean="0">
                <a:solidFill>
                  <a:schemeClr val="tx2">
                    <a:lumMod val="50000"/>
                  </a:schemeClr>
                </a:solidFill>
                <a:latin typeface="+mn-lt"/>
              </a:rPr>
              <a:t>πες πάντα όχι</a:t>
            </a:r>
            <a:r>
              <a:rPr lang="en-US" dirty="0" smtClean="0">
                <a:solidFill>
                  <a:schemeClr val="tx2">
                    <a:lumMod val="50000"/>
                  </a:schemeClr>
                </a:solidFill>
                <a:latin typeface="+mn-lt"/>
              </a:rPr>
              <a:t> </a:t>
            </a:r>
            <a:r>
              <a:rPr lang="el-GR" dirty="0" smtClean="0">
                <a:solidFill>
                  <a:schemeClr val="tx2">
                    <a:lumMod val="50000"/>
                  </a:schemeClr>
                </a:solidFill>
                <a:latin typeface="+mn-lt"/>
              </a:rPr>
              <a:t>και μην επιστρέφεις κανένα έγγραφο</a:t>
            </a: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Αυτό έχει ως αποτέλεσμα </a:t>
            </a:r>
            <a:r>
              <a:rPr lang="en-US" dirty="0" smtClean="0">
                <a:solidFill>
                  <a:schemeClr val="tx2">
                    <a:lumMod val="50000"/>
                  </a:schemeClr>
                </a:solidFill>
                <a:latin typeface="+mn-lt"/>
              </a:rPr>
              <a:t>99.99</a:t>
            </a:r>
            <a:r>
              <a:rPr lang="en-US" dirty="0">
                <a:solidFill>
                  <a:schemeClr val="tx2">
                    <a:lumMod val="50000"/>
                  </a:schemeClr>
                </a:solidFill>
                <a:latin typeface="+mn-lt"/>
              </a:rPr>
              <a:t>% </a:t>
            </a:r>
            <a:r>
              <a:rPr lang="el-GR" dirty="0" smtClean="0">
                <a:solidFill>
                  <a:schemeClr val="tx2">
                    <a:lumMod val="50000"/>
                  </a:schemeClr>
                </a:solidFill>
                <a:latin typeface="+mn-lt"/>
              </a:rPr>
              <a:t>ορθότητα στα περισσότερα ερωτήματα </a:t>
            </a:r>
            <a:endParaRPr lang="en-US"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n-US" dirty="0" smtClean="0">
                <a:solidFill>
                  <a:schemeClr val="tx2">
                    <a:lumMod val="50000"/>
                  </a:schemeClr>
                </a:solidFill>
                <a:latin typeface="+mn-lt"/>
              </a:rPr>
              <a:t>Searchers </a:t>
            </a:r>
            <a:r>
              <a:rPr lang="el-GR" dirty="0" smtClean="0">
                <a:solidFill>
                  <a:schemeClr val="tx2">
                    <a:lumMod val="50000"/>
                  </a:schemeClr>
                </a:solidFill>
                <a:latin typeface="+mn-lt"/>
              </a:rPr>
              <a:t>στο </a:t>
            </a:r>
            <a:r>
              <a:rPr lang="en-US" dirty="0" smtClean="0">
                <a:solidFill>
                  <a:schemeClr val="tx2">
                    <a:lumMod val="50000"/>
                  </a:schemeClr>
                </a:solidFill>
                <a:latin typeface="+mn-lt"/>
              </a:rPr>
              <a:t>web (</a:t>
            </a:r>
            <a:r>
              <a:rPr lang="el-GR" dirty="0" smtClean="0">
                <a:solidFill>
                  <a:schemeClr val="tx2">
                    <a:lumMod val="50000"/>
                  </a:schemeClr>
                </a:solidFill>
                <a:latin typeface="+mn-lt"/>
              </a:rPr>
              <a:t>και γενικά στην ΑΠ</a:t>
            </a:r>
            <a:r>
              <a:rPr lang="en-US" dirty="0" smtClean="0">
                <a:solidFill>
                  <a:schemeClr val="tx2">
                    <a:lumMod val="50000"/>
                  </a:schemeClr>
                </a:solidFill>
                <a:latin typeface="+mn-lt"/>
              </a:rPr>
              <a:t>) </a:t>
            </a:r>
            <a:r>
              <a:rPr lang="el-GR" dirty="0" smtClean="0">
                <a:solidFill>
                  <a:schemeClr val="tx2">
                    <a:lumMod val="50000"/>
                  </a:schemeClr>
                </a:solidFill>
                <a:latin typeface="+mn-lt"/>
              </a:rPr>
              <a:t>θέλουν να βρουν κάτι και έχουν κάποια ανεκτικότητα στα «σκουπίδια»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Καλύτερα να επιστρέφεις κάποια κακά</a:t>
            </a:r>
            <a:r>
              <a:rPr lang="en-US" dirty="0" smtClean="0">
                <a:solidFill>
                  <a:schemeClr val="tx2">
                    <a:lumMod val="50000"/>
                  </a:schemeClr>
                </a:solidFill>
                <a:latin typeface="+mn-lt"/>
              </a:rPr>
              <a:t> </a:t>
            </a:r>
            <a:r>
              <a:rPr lang="en-US" dirty="0">
                <a:solidFill>
                  <a:schemeClr val="tx2">
                    <a:lumMod val="50000"/>
                  </a:schemeClr>
                </a:solidFill>
                <a:latin typeface="+mn-lt"/>
              </a:rPr>
              <a:t>hits </a:t>
            </a:r>
            <a:r>
              <a:rPr lang="el-GR" dirty="0" smtClean="0">
                <a:solidFill>
                  <a:schemeClr val="tx2">
                    <a:lumMod val="50000"/>
                  </a:schemeClr>
                </a:solidFill>
                <a:latin typeface="+mn-lt"/>
              </a:rPr>
              <a:t>αρκεί να επιστέφεις κάτι </a:t>
            </a:r>
          </a:p>
          <a:p>
            <a:pPr lvl="1">
              <a:spcBef>
                <a:spcPts val="700"/>
              </a:spcBef>
              <a:buClr>
                <a:schemeClr val="tx2">
                  <a:lumMod val="50000"/>
                </a:schemeClr>
              </a:buClr>
            </a:pPr>
            <a:r>
              <a:rPr lang="en-US" dirty="0" smtClean="0">
                <a:solidFill>
                  <a:schemeClr val="tx2">
                    <a:lumMod val="50000"/>
                  </a:schemeClr>
                </a:solidFill>
                <a:latin typeface="+mn-lt"/>
              </a:rPr>
              <a:t>→</a:t>
            </a:r>
            <a:r>
              <a:rPr lang="el-GR" dirty="0" smtClean="0">
                <a:solidFill>
                  <a:schemeClr val="tx2">
                    <a:lumMod val="50000"/>
                  </a:schemeClr>
                </a:solidFill>
                <a:latin typeface="+mn-lt"/>
              </a:rPr>
              <a:t> Για την αποτίμηση, χρησιμοποιούμε την ακρίβεια, ανάκληση και </a:t>
            </a:r>
            <a:r>
              <a:rPr lang="en-US" dirty="0" smtClean="0">
                <a:solidFill>
                  <a:schemeClr val="tx2">
                    <a:lumMod val="50000"/>
                  </a:schemeClr>
                </a:solidFill>
                <a:latin typeface="+mn-lt"/>
              </a:rPr>
              <a:t>F</a:t>
            </a: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xmlns="" val="169184517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bwMode="auto">
          <a:noFill/>
          <a:ln>
            <a:miter lim="800000"/>
            <a:headEnd/>
            <a:tailEnd/>
          </a:ln>
        </p:spPr>
        <p:txBody>
          <a:bodyPr/>
          <a:lstStyle/>
          <a:p>
            <a:fld id="{D731A224-AAB1-4F82-8A15-516BAD8A4B12}" type="slidenum">
              <a:rPr lang="en-US" smtClean="0"/>
              <a:pPr/>
              <a:t>66</a:t>
            </a:fld>
            <a:endParaRPr lang="en-US" smtClean="0"/>
          </a:p>
        </p:txBody>
      </p:sp>
      <p:sp>
        <p:nvSpPr>
          <p:cNvPr id="27651" name="Rectangle 2"/>
          <p:cNvSpPr>
            <a:spLocks noGrp="1" noChangeArrowheads="1"/>
          </p:cNvSpPr>
          <p:nvPr>
            <p:ph type="title"/>
          </p:nvPr>
        </p:nvSpPr>
        <p:spPr/>
        <p:txBody>
          <a:bodyPr/>
          <a:lstStyle/>
          <a:p>
            <a:pPr eaLnBrk="1" hangingPunct="1"/>
            <a:r>
              <a:rPr lang="el-GR" dirty="0" smtClean="0">
                <a:ea typeface="ＭＳ Ｐゴシック" charset="-128"/>
              </a:rPr>
              <a:t>Δυσκολίες στη χρήση </a:t>
            </a:r>
            <a:r>
              <a:rPr lang="en-US" dirty="0" smtClean="0">
                <a:ea typeface="ＭＳ Ｐゴシック" charset="-128"/>
              </a:rPr>
              <a:t>P/R</a:t>
            </a:r>
          </a:p>
        </p:txBody>
      </p:sp>
      <p:sp>
        <p:nvSpPr>
          <p:cNvPr id="27652" name="Rectangle 3"/>
          <p:cNvSpPr>
            <a:spLocks noGrp="1" noChangeArrowheads="1"/>
          </p:cNvSpPr>
          <p:nvPr>
            <p:ph type="body" idx="1"/>
          </p:nvPr>
        </p:nvSpPr>
        <p:spPr/>
        <p:txBody>
          <a:bodyPr/>
          <a:lstStyle/>
          <a:p>
            <a:pPr eaLnBrk="1" hangingPunct="1"/>
            <a:r>
              <a:rPr lang="el-GR" dirty="0" smtClean="0">
                <a:ea typeface="ＭＳ Ｐゴシック" charset="-128"/>
              </a:rPr>
              <a:t>Πρέπει να υπολογιστούν μέσοι όροι για μεγάλες ομάδες συλλογών εγγράφων/ερωτημάτων </a:t>
            </a:r>
            <a:endParaRPr lang="en-US" dirty="0" smtClean="0">
              <a:ea typeface="ＭＳ Ｐゴシック" charset="-128"/>
            </a:endParaRPr>
          </a:p>
          <a:p>
            <a:pPr eaLnBrk="1" hangingPunct="1"/>
            <a:r>
              <a:rPr lang="el-GR" dirty="0" smtClean="0">
                <a:ea typeface="ＭＳ Ｐゴシック" charset="-128"/>
              </a:rPr>
              <a:t>Χρειάζονται </a:t>
            </a:r>
            <a:r>
              <a:rPr lang="el-GR" i="1" dirty="0" smtClean="0">
                <a:solidFill>
                  <a:schemeClr val="accent6">
                    <a:lumMod val="75000"/>
                  </a:schemeClr>
                </a:solidFill>
                <a:ea typeface="ＭＳ Ｐゴシック" charset="-128"/>
              </a:rPr>
              <a:t>εκτιμήσεις συνάφειας από ανθρώπους</a:t>
            </a:r>
          </a:p>
          <a:p>
            <a:pPr lvl="1" eaLnBrk="1" hangingPunct="1"/>
            <a:r>
              <a:rPr lang="el-GR" dirty="0" smtClean="0">
                <a:ea typeface="ＭＳ Ｐゴシック" charset="-128"/>
              </a:rPr>
              <a:t>Οι χρήστες γενικά δεν είναι αξιόπιστοι αξιολογητές </a:t>
            </a:r>
            <a:endParaRPr lang="en-US" dirty="0" smtClean="0">
              <a:ea typeface="ＭＳ Ｐゴシック" charset="-128"/>
            </a:endParaRPr>
          </a:p>
          <a:p>
            <a:pPr eaLnBrk="1" hangingPunct="1"/>
            <a:r>
              <a:rPr lang="el-GR" dirty="0" smtClean="0">
                <a:ea typeface="ＭＳ Ｐゴシック" charset="-128"/>
              </a:rPr>
              <a:t>Οι εκτιμήσεις πρέπει να είναι δυαδικές </a:t>
            </a:r>
          </a:p>
          <a:p>
            <a:pPr lvl="1" eaLnBrk="1" hangingPunct="1"/>
            <a:r>
              <a:rPr lang="el-GR" dirty="0" smtClean="0">
                <a:ea typeface="ＭＳ Ｐゴシック" charset="-128"/>
              </a:rPr>
              <a:t>Ενδιάμεσες αξιολογήσεις; </a:t>
            </a:r>
            <a:endParaRPr lang="en-US" dirty="0" smtClean="0">
              <a:ea typeface="ＭＳ Ｐゴシック" charset="-128"/>
            </a:endParaRPr>
          </a:p>
          <a:p>
            <a:pPr eaLnBrk="1" hangingPunct="1"/>
            <a:r>
              <a:rPr lang="el-GR" dirty="0" smtClean="0">
                <a:ea typeface="ＭＳ Ｐゴシック" charset="-128"/>
              </a:rPr>
              <a:t>Εξαρτώνται από τη συλλογή/συγγραφή </a:t>
            </a:r>
            <a:endParaRPr lang="en-US" dirty="0" smtClean="0">
              <a:ea typeface="ＭＳ Ｐゴシック" charset="-128"/>
            </a:endParaRPr>
          </a:p>
          <a:p>
            <a:pPr lvl="1" eaLnBrk="1" hangingPunct="1"/>
            <a:r>
              <a:rPr lang="el-GR" dirty="0" smtClean="0">
                <a:ea typeface="ＭＳ Ｐゴシック" charset="-128"/>
              </a:rPr>
              <a:t>Τα αποτελέσματα μπορεί να διαφέρουν από το ένα πεδίο στο άλλο</a:t>
            </a:r>
            <a:endParaRPr lang="en-US" dirty="0" smtClean="0">
              <a:ea typeface="ＭＳ Ｐゴシック" charset="-128"/>
            </a:endParaRPr>
          </a:p>
        </p:txBody>
      </p:sp>
      <p:sp>
        <p:nvSpPr>
          <p:cNvPr id="2765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8.3</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609600" y="533400"/>
            <a:ext cx="7793037" cy="685800"/>
          </a:xfrm>
        </p:spPr>
        <p:txBody>
          <a:bodyPr/>
          <a:lstStyle/>
          <a:p>
            <a:r>
              <a:rPr lang="el-GR" dirty="0" smtClean="0"/>
              <a:t>Μη γνωστή ανάκληση</a:t>
            </a:r>
            <a:endParaRPr lang="en-US" dirty="0"/>
          </a:p>
        </p:txBody>
      </p:sp>
      <p:sp>
        <p:nvSpPr>
          <p:cNvPr id="330755" name="Rectangle 3"/>
          <p:cNvSpPr>
            <a:spLocks noGrp="1" noChangeArrowheads="1"/>
          </p:cNvSpPr>
          <p:nvPr>
            <p:ph type="body" idx="1"/>
          </p:nvPr>
        </p:nvSpPr>
        <p:spPr>
          <a:xfrm>
            <a:off x="381000" y="1905000"/>
            <a:ext cx="8077200" cy="3657600"/>
          </a:xfrm>
        </p:spPr>
        <p:txBody>
          <a:bodyPr/>
          <a:lstStyle/>
          <a:p>
            <a:r>
              <a:rPr lang="el-GR" altLang="zh-TW" dirty="0" smtClean="0">
                <a:ea typeface="新細明體" pitchFamily="2" charset="-120"/>
              </a:rPr>
              <a:t>Ο συνολικός αριθμός των συναφών εγγράφων δεν είναι πάντα γνωστός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Δειγματοληψία – πάρε έγγραφα από τη συλλογή και αξιολόγησε τη συνάφεια τους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Εφάρμοσε διαφορετικούς αλγόριθμους για την ίδια συλλογή και την ίδια ερώτηση και χρησιμοποίησε το άθροισμα των συναφών εγγράφων</a:t>
            </a:r>
            <a:endParaRPr lang="en-US" altLang="zh-TW" dirty="0">
              <a:ea typeface="新細明體" pitchFamily="2" charset="-120"/>
            </a:endParaRPr>
          </a:p>
          <a:p>
            <a:endParaRPr lang="en-US" dirty="0"/>
          </a:p>
        </p:txBody>
      </p:sp>
    </p:spTree>
    <p:extLst>
      <p:ext uri="{BB962C8B-B14F-4D97-AF65-F5344CB8AC3E}">
        <p14:creationId xmlns:p14="http://schemas.microsoft.com/office/powerpoint/2010/main" xmlns="" val="25832914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9213" y="533400"/>
            <a:ext cx="8991600" cy="814388"/>
          </a:xfrm>
          <a:noFill/>
          <a:ln/>
        </p:spPr>
        <p:txBody>
          <a:bodyPr lIns="92075" tIns="46038" rIns="92075" bIns="46038" anchor="ctr"/>
          <a:lstStyle/>
          <a:p>
            <a:r>
              <a:rPr lang="el-GR" altLang="zh-TW" sz="4000" dirty="0" smtClean="0">
                <a:ea typeface="新細明體" pitchFamily="2" charset="-120"/>
              </a:rPr>
              <a:t>Ακρίβεια και Ανάκληση</a:t>
            </a:r>
            <a:endParaRPr lang="zh-TW" altLang="zh-TW" sz="4000" dirty="0">
              <a:ea typeface="新細明體" pitchFamily="2" charset="-120"/>
            </a:endParaRPr>
          </a:p>
        </p:txBody>
      </p:sp>
      <p:sp>
        <p:nvSpPr>
          <p:cNvPr id="332803" name="Text Box 3"/>
          <p:cNvSpPr txBox="1">
            <a:spLocks noChangeArrowheads="1"/>
          </p:cNvSpPr>
          <p:nvPr/>
        </p:nvSpPr>
        <p:spPr bwMode="auto">
          <a:xfrm>
            <a:off x="5334000" y="4267200"/>
            <a:ext cx="336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6" name="Text Box 6"/>
          <p:cNvSpPr txBox="1">
            <a:spLocks noChangeArrowheads="1"/>
          </p:cNvSpPr>
          <p:nvPr/>
        </p:nvSpPr>
        <p:spPr bwMode="auto">
          <a:xfrm>
            <a:off x="2667000" y="4191000"/>
            <a:ext cx="336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0</a:t>
            </a:r>
          </a:p>
        </p:txBody>
      </p:sp>
      <p:sp>
        <p:nvSpPr>
          <p:cNvPr id="332807" name="Text Box 7"/>
          <p:cNvSpPr txBox="1">
            <a:spLocks noChangeArrowheads="1"/>
          </p:cNvSpPr>
          <p:nvPr/>
        </p:nvSpPr>
        <p:spPr bwMode="auto">
          <a:xfrm>
            <a:off x="2667000" y="2438400"/>
            <a:ext cx="336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8" name="Text Box 8"/>
          <p:cNvSpPr txBox="1">
            <a:spLocks noChangeArrowheads="1"/>
          </p:cNvSpPr>
          <p:nvPr/>
        </p:nvSpPr>
        <p:spPr bwMode="auto">
          <a:xfrm>
            <a:off x="3584575" y="4419600"/>
            <a:ext cx="960438"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Recall</a:t>
            </a:r>
          </a:p>
        </p:txBody>
      </p:sp>
      <p:sp>
        <p:nvSpPr>
          <p:cNvPr id="332809" name="Text Box 9"/>
          <p:cNvSpPr txBox="1">
            <a:spLocks noChangeArrowheads="1"/>
          </p:cNvSpPr>
          <p:nvPr/>
        </p:nvSpPr>
        <p:spPr bwMode="auto">
          <a:xfrm rot="-5400000">
            <a:off x="2008187" y="3249613"/>
            <a:ext cx="131762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Precision</a:t>
            </a:r>
          </a:p>
        </p:txBody>
      </p:sp>
      <p:grpSp>
        <p:nvGrpSpPr>
          <p:cNvPr id="332810" name="Group 10"/>
          <p:cNvGrpSpPr>
            <a:grpSpLocks/>
          </p:cNvGrpSpPr>
          <p:nvPr/>
        </p:nvGrpSpPr>
        <p:grpSpPr bwMode="auto">
          <a:xfrm>
            <a:off x="4953006" y="1981200"/>
            <a:ext cx="1962153" cy="1143000"/>
            <a:chOff x="3120" y="1248"/>
            <a:chExt cx="1236" cy="720"/>
          </a:xfrm>
        </p:grpSpPr>
        <p:sp>
          <p:nvSpPr>
            <p:cNvPr id="332811" name="Oval 11"/>
            <p:cNvSpPr>
              <a:spLocks noChangeArrowheads="1"/>
            </p:cNvSpPr>
            <p:nvPr/>
          </p:nvSpPr>
          <p:spPr bwMode="auto">
            <a:xfrm>
              <a:off x="3120"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32812" name="Text Box 12"/>
            <p:cNvSpPr txBox="1">
              <a:spLocks noChangeArrowheads="1"/>
            </p:cNvSpPr>
            <p:nvPr/>
          </p:nvSpPr>
          <p:spPr bwMode="auto">
            <a:xfrm>
              <a:off x="3552" y="1248"/>
              <a:ext cx="804" cy="2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l-GR" altLang="zh-TW" sz="2000" dirty="0" smtClean="0">
                  <a:latin typeface="Times New Roman" pitchFamily="18" charset="0"/>
                  <a:ea typeface="新細明體" pitchFamily="2" charset="-120"/>
                </a:rPr>
                <a:t>Το ιδανικό</a:t>
              </a:r>
              <a:endParaRPr kumimoji="1" lang="en-US" altLang="zh-TW" dirty="0">
                <a:latin typeface="Times New Roman" pitchFamily="18" charset="0"/>
                <a:ea typeface="新細明體" pitchFamily="2" charset="-120"/>
              </a:endParaRPr>
            </a:p>
          </p:txBody>
        </p:sp>
        <p:sp>
          <p:nvSpPr>
            <p:cNvPr id="332813" name="Freeform 13"/>
            <p:cNvSpPr>
              <a:spLocks/>
            </p:cNvSpPr>
            <p:nvPr/>
          </p:nvSpPr>
          <p:spPr bwMode="auto">
            <a:xfrm>
              <a:off x="3408" y="1392"/>
              <a:ext cx="192" cy="192"/>
            </a:xfrm>
            <a:custGeom>
              <a:avLst/>
              <a:gdLst>
                <a:gd name="T0" fmla="*/ 192 w 192"/>
                <a:gd name="T1" fmla="*/ 0 h 192"/>
                <a:gd name="T2" fmla="*/ 96 w 192"/>
                <a:gd name="T3" fmla="*/ 48 h 192"/>
                <a:gd name="T4" fmla="*/ 0 w 192"/>
                <a:gd name="T5" fmla="*/ 192 h 192"/>
              </a:gdLst>
              <a:ahLst/>
              <a:cxnLst>
                <a:cxn ang="0">
                  <a:pos x="T0" y="T1"/>
                </a:cxn>
                <a:cxn ang="0">
                  <a:pos x="T2" y="T3"/>
                </a:cxn>
                <a:cxn ang="0">
                  <a:pos x="T4" y="T5"/>
                </a:cxn>
              </a:cxnLst>
              <a:rect l="0" t="0" r="r" b="b"/>
              <a:pathLst>
                <a:path w="192" h="192">
                  <a:moveTo>
                    <a:pt x="192" y="0"/>
                  </a:moveTo>
                  <a:cubicBezTo>
                    <a:pt x="160" y="8"/>
                    <a:pt x="128" y="16"/>
                    <a:pt x="96" y="48"/>
                  </a:cubicBezTo>
                  <a:cubicBezTo>
                    <a:pt x="64" y="80"/>
                    <a:pt x="32" y="136"/>
                    <a:pt x="0" y="192"/>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sp>
        <p:nvSpPr>
          <p:cNvPr id="332804" name="Rectangle 4"/>
          <p:cNvSpPr>
            <a:spLocks noChangeArrowheads="1"/>
          </p:cNvSpPr>
          <p:nvPr/>
        </p:nvSpPr>
        <p:spPr bwMode="auto">
          <a:xfrm>
            <a:off x="2974975" y="2667000"/>
            <a:ext cx="2438400" cy="1752600"/>
          </a:xfrm>
          <a:prstGeom prst="rect">
            <a:avLst/>
          </a:prstGeom>
          <a:solidFill>
            <a:srgbClr val="CCFFFF"/>
          </a:solidFill>
          <a:ln w="12700" cap="sq">
            <a:solidFill>
              <a:schemeClr val="tx1"/>
            </a:solidFill>
            <a:miter lim="800000"/>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32805" name="Freeform 5"/>
          <p:cNvSpPr>
            <a:spLocks/>
          </p:cNvSpPr>
          <p:nvPr/>
        </p:nvSpPr>
        <p:spPr bwMode="auto">
          <a:xfrm>
            <a:off x="3127375" y="2895600"/>
            <a:ext cx="2057400" cy="1295400"/>
          </a:xfrm>
          <a:custGeom>
            <a:avLst/>
            <a:gdLst>
              <a:gd name="T0" fmla="*/ 0 w 1296"/>
              <a:gd name="T1" fmla="*/ 0 h 816"/>
              <a:gd name="T2" fmla="*/ 77 w 1296"/>
              <a:gd name="T3" fmla="*/ 386 h 816"/>
              <a:gd name="T4" fmla="*/ 366 w 1296"/>
              <a:gd name="T5" fmla="*/ 697 h 816"/>
              <a:gd name="T6" fmla="*/ 825 w 1296"/>
              <a:gd name="T7" fmla="*/ 794 h 816"/>
              <a:gd name="T8" fmla="*/ 1296 w 1296"/>
              <a:gd name="T9" fmla="*/ 816 h 816"/>
            </a:gdLst>
            <a:ahLst/>
            <a:cxnLst>
              <a:cxn ang="0">
                <a:pos x="T0" y="T1"/>
              </a:cxn>
              <a:cxn ang="0">
                <a:pos x="T2" y="T3"/>
              </a:cxn>
              <a:cxn ang="0">
                <a:pos x="T4" y="T5"/>
              </a:cxn>
              <a:cxn ang="0">
                <a:pos x="T6" y="T7"/>
              </a:cxn>
              <a:cxn ang="0">
                <a:pos x="T8" y="T9"/>
              </a:cxn>
            </a:cxnLst>
            <a:rect l="0" t="0" r="r" b="b"/>
            <a:pathLst>
              <a:path w="1296" h="816">
                <a:moveTo>
                  <a:pt x="0" y="0"/>
                </a:moveTo>
                <a:cubicBezTo>
                  <a:pt x="13" y="64"/>
                  <a:pt x="16" y="270"/>
                  <a:pt x="77" y="386"/>
                </a:cubicBezTo>
                <a:cubicBezTo>
                  <a:pt x="138" y="502"/>
                  <a:pt x="241" y="629"/>
                  <a:pt x="366" y="697"/>
                </a:cubicBezTo>
                <a:cubicBezTo>
                  <a:pt x="491" y="765"/>
                  <a:pt x="670" y="774"/>
                  <a:pt x="825" y="794"/>
                </a:cubicBezTo>
                <a:cubicBezTo>
                  <a:pt x="980" y="814"/>
                  <a:pt x="1198" y="812"/>
                  <a:pt x="1296" y="816"/>
                </a:cubicBezTo>
              </a:path>
            </a:pathLst>
          </a:custGeom>
          <a:noFill/>
          <a:ln w="12700" cap="sq" cmpd="sng">
            <a:solidFill>
              <a:schemeClr val="tx1"/>
            </a:solidFill>
            <a:prstDash val="solid"/>
            <a:round/>
            <a:headEnd type="none" w="sm" len="sm"/>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nvGrpSpPr>
          <p:cNvPr id="332826" name="Group 26"/>
          <p:cNvGrpSpPr>
            <a:grpSpLocks/>
          </p:cNvGrpSpPr>
          <p:nvPr/>
        </p:nvGrpSpPr>
        <p:grpSpPr bwMode="auto">
          <a:xfrm>
            <a:off x="2992438" y="2676525"/>
            <a:ext cx="4038600" cy="1752600"/>
            <a:chOff x="-768" y="2688"/>
            <a:chExt cx="2544" cy="1104"/>
          </a:xfrm>
        </p:grpSpPr>
        <p:sp>
          <p:nvSpPr>
            <p:cNvPr id="332823" name="AutoShape 23"/>
            <p:cNvSpPr>
              <a:spLocks noChangeArrowheads="1"/>
            </p:cNvSpPr>
            <p:nvPr/>
          </p:nvSpPr>
          <p:spPr bwMode="auto">
            <a:xfrm rot="-10800000">
              <a:off x="-768" y="2688"/>
              <a:ext cx="1536" cy="1104"/>
            </a:xfrm>
            <a:prstGeom prst="rtTriangle">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32824" name="Text Box 24"/>
            <p:cNvSpPr txBox="1">
              <a:spLocks noChangeArrowheads="1"/>
            </p:cNvSpPr>
            <p:nvPr/>
          </p:nvSpPr>
          <p:spPr bwMode="auto">
            <a:xfrm>
              <a:off x="720" y="3072"/>
              <a:ext cx="1056" cy="4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l-GR" sz="2000" dirty="0" smtClean="0">
                  <a:latin typeface="Times New Roman" pitchFamily="18" charset="0"/>
                </a:rPr>
                <a:t>Επιθυμητή περιοχή</a:t>
              </a:r>
              <a:endParaRPr lang="en-US" sz="2000" dirty="0">
                <a:latin typeface="Times New Roman" pitchFamily="18" charset="0"/>
              </a:endParaRPr>
            </a:p>
          </p:txBody>
        </p:sp>
      </p:grpSp>
      <p:grpSp>
        <p:nvGrpSpPr>
          <p:cNvPr id="332814" name="Group 14"/>
          <p:cNvGrpSpPr>
            <a:grpSpLocks/>
          </p:cNvGrpSpPr>
          <p:nvPr/>
        </p:nvGrpSpPr>
        <p:grpSpPr bwMode="auto">
          <a:xfrm>
            <a:off x="457199" y="1676400"/>
            <a:ext cx="2819406" cy="1447800"/>
            <a:chOff x="288" y="1056"/>
            <a:chExt cx="1776" cy="912"/>
          </a:xfrm>
        </p:grpSpPr>
        <p:sp>
          <p:nvSpPr>
            <p:cNvPr id="332815" name="Text Box 15"/>
            <p:cNvSpPr txBox="1">
              <a:spLocks noChangeArrowheads="1"/>
            </p:cNvSpPr>
            <p:nvPr/>
          </p:nvSpPr>
          <p:spPr bwMode="auto">
            <a:xfrm>
              <a:off x="288" y="1056"/>
              <a:ext cx="1000" cy="6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συναφή έγγραφα αλλά χάνει και πολλά συναφή</a:t>
              </a:r>
              <a:endParaRPr kumimoji="1" lang="en-US" altLang="zh-TW" sz="1600" dirty="0">
                <a:latin typeface="Times New Roman" pitchFamily="18" charset="0"/>
                <a:ea typeface="新細明體" pitchFamily="2" charset="-120"/>
              </a:endParaRPr>
            </a:p>
          </p:txBody>
        </p:sp>
        <p:sp>
          <p:nvSpPr>
            <p:cNvPr id="332816" name="Oval 16"/>
            <p:cNvSpPr>
              <a:spLocks noChangeArrowheads="1"/>
            </p:cNvSpPr>
            <p:nvPr/>
          </p:nvSpPr>
          <p:spPr bwMode="auto">
            <a:xfrm>
              <a:off x="1632"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32817" name="Freeform 17"/>
            <p:cNvSpPr>
              <a:spLocks/>
            </p:cNvSpPr>
            <p:nvPr/>
          </p:nvSpPr>
          <p:spPr bwMode="auto">
            <a:xfrm>
              <a:off x="1288" y="1488"/>
              <a:ext cx="344" cy="240"/>
            </a:xfrm>
            <a:custGeom>
              <a:avLst/>
              <a:gdLst>
                <a:gd name="T0" fmla="*/ 8 w 344"/>
                <a:gd name="T1" fmla="*/ 0 h 240"/>
                <a:gd name="T2" fmla="*/ 56 w 344"/>
                <a:gd name="T3" fmla="*/ 96 h 240"/>
                <a:gd name="T4" fmla="*/ 344 w 344"/>
                <a:gd name="T5" fmla="*/ 240 h 240"/>
              </a:gdLst>
              <a:ahLst/>
              <a:cxnLst>
                <a:cxn ang="0">
                  <a:pos x="T0" y="T1"/>
                </a:cxn>
                <a:cxn ang="0">
                  <a:pos x="T2" y="T3"/>
                </a:cxn>
                <a:cxn ang="0">
                  <a:pos x="T4" y="T5"/>
                </a:cxn>
              </a:cxnLst>
              <a:rect l="0" t="0" r="r" b="b"/>
              <a:pathLst>
                <a:path w="344" h="240">
                  <a:moveTo>
                    <a:pt x="8" y="0"/>
                  </a:moveTo>
                  <a:cubicBezTo>
                    <a:pt x="4" y="28"/>
                    <a:pt x="0" y="56"/>
                    <a:pt x="56" y="96"/>
                  </a:cubicBezTo>
                  <a:cubicBezTo>
                    <a:pt x="112" y="136"/>
                    <a:pt x="228" y="188"/>
                    <a:pt x="344" y="24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grpSp>
        <p:nvGrpSpPr>
          <p:cNvPr id="332818" name="Group 18"/>
          <p:cNvGrpSpPr>
            <a:grpSpLocks/>
          </p:cNvGrpSpPr>
          <p:nvPr/>
        </p:nvGrpSpPr>
        <p:grpSpPr bwMode="auto">
          <a:xfrm>
            <a:off x="4953012" y="4114800"/>
            <a:ext cx="3505188" cy="1246909"/>
            <a:chOff x="3120" y="2592"/>
            <a:chExt cx="2012" cy="720"/>
          </a:xfrm>
        </p:grpSpPr>
        <p:sp>
          <p:nvSpPr>
            <p:cNvPr id="332819" name="Text Box 19"/>
            <p:cNvSpPr txBox="1">
              <a:spLocks noChangeArrowheads="1"/>
            </p:cNvSpPr>
            <p:nvPr/>
          </p:nvSpPr>
          <p:spPr bwMode="auto">
            <a:xfrm>
              <a:off x="3936" y="2832"/>
              <a:ext cx="1196" cy="4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κυρίως συναφή έγγραφα αλλά και κάποια σκουπίδια</a:t>
              </a:r>
              <a:endParaRPr kumimoji="1" lang="en-US" altLang="zh-TW" sz="1600" dirty="0">
                <a:latin typeface="Times New Roman" pitchFamily="18" charset="0"/>
                <a:ea typeface="新細明體" pitchFamily="2" charset="-120"/>
              </a:endParaRPr>
            </a:p>
          </p:txBody>
        </p:sp>
        <p:sp>
          <p:nvSpPr>
            <p:cNvPr id="332820" name="Oval 20"/>
            <p:cNvSpPr>
              <a:spLocks noChangeArrowheads="1"/>
            </p:cNvSpPr>
            <p:nvPr/>
          </p:nvSpPr>
          <p:spPr bwMode="auto">
            <a:xfrm>
              <a:off x="3120" y="2592"/>
              <a:ext cx="480"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32821" name="Freeform 21"/>
            <p:cNvSpPr>
              <a:spLocks/>
            </p:cNvSpPr>
            <p:nvPr/>
          </p:nvSpPr>
          <p:spPr bwMode="auto">
            <a:xfrm>
              <a:off x="3600" y="2736"/>
              <a:ext cx="384" cy="144"/>
            </a:xfrm>
            <a:custGeom>
              <a:avLst/>
              <a:gdLst>
                <a:gd name="T0" fmla="*/ 384 w 384"/>
                <a:gd name="T1" fmla="*/ 144 h 144"/>
                <a:gd name="T2" fmla="*/ 288 w 384"/>
                <a:gd name="T3" fmla="*/ 48 h 144"/>
                <a:gd name="T4" fmla="*/ 0 w 384"/>
                <a:gd name="T5" fmla="*/ 0 h 144"/>
              </a:gdLst>
              <a:ahLst/>
              <a:cxnLst>
                <a:cxn ang="0">
                  <a:pos x="T0" y="T1"/>
                </a:cxn>
                <a:cxn ang="0">
                  <a:pos x="T2" y="T3"/>
                </a:cxn>
                <a:cxn ang="0">
                  <a:pos x="T4" y="T5"/>
                </a:cxn>
              </a:cxnLst>
              <a:rect l="0" t="0" r="r" b="b"/>
              <a:pathLst>
                <a:path w="384" h="144">
                  <a:moveTo>
                    <a:pt x="384" y="144"/>
                  </a:moveTo>
                  <a:cubicBezTo>
                    <a:pt x="368" y="108"/>
                    <a:pt x="352" y="72"/>
                    <a:pt x="288" y="48"/>
                  </a:cubicBezTo>
                  <a:cubicBezTo>
                    <a:pt x="224" y="24"/>
                    <a:pt x="112" y="12"/>
                    <a:pt x="0" y="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xmlns="" val="22561729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32814"/>
                                        </p:tgtEl>
                                        <p:attrNameLst>
                                          <p:attrName>style.visibility</p:attrName>
                                        </p:attrNameLst>
                                      </p:cBhvr>
                                      <p:to>
                                        <p:strVal val="visible"/>
                                      </p:to>
                                    </p:set>
                                    <p:animEffect transition="in" filter="box(in)">
                                      <p:cBhvr>
                                        <p:cTn id="7" dur="500"/>
                                        <p:tgtEl>
                                          <p:spTgt spid="3328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332818"/>
                                        </p:tgtEl>
                                        <p:attrNameLst>
                                          <p:attrName>style.visibility</p:attrName>
                                        </p:attrNameLst>
                                      </p:cBhvr>
                                      <p:to>
                                        <p:strVal val="visible"/>
                                      </p:to>
                                    </p:set>
                                    <p:animEffect transition="in" filter="box(out)">
                                      <p:cBhvr>
                                        <p:cTn id="12" dur="500"/>
                                        <p:tgtEl>
                                          <p:spTgt spid="3328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332810"/>
                                        </p:tgtEl>
                                        <p:attrNameLst>
                                          <p:attrName>style.visibility</p:attrName>
                                        </p:attrNameLst>
                                      </p:cBhvr>
                                      <p:to>
                                        <p:strVal val="visible"/>
                                      </p:to>
                                    </p:set>
                                    <p:animEffect transition="in" filter="box(out)">
                                      <p:cBhvr>
                                        <p:cTn id="17" dur="500"/>
                                        <p:tgtEl>
                                          <p:spTgt spid="3328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499"/>
                                          </p:stCondLst>
                                        </p:cTn>
                                        <p:tgtEl>
                                          <p:spTgt spid="332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04800" y="24384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Τι γίνεται όταν υπάρχει διάταξη των αποτελεσμάτων;</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Tree>
    <p:extLst>
      <p:ext uri="{BB962C8B-B14F-4D97-AF65-F5344CB8AC3E}">
        <p14:creationId xmlns:p14="http://schemas.microsoft.com/office/powerpoint/2010/main" xmlns="" val="31010648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p:txBody>
          <a:bodyPr/>
          <a:lstStyle/>
          <a:p>
            <a:pPr eaLnBrk="1" hangingPunct="1"/>
            <a:r>
              <a:rPr lang="en-US" dirty="0" err="1" smtClean="0">
                <a:ea typeface="ＭＳ Ｐゴシック" charset="-128"/>
              </a:rPr>
              <a:t>idf</a:t>
            </a:r>
            <a:r>
              <a:rPr lang="el-GR" dirty="0" smtClean="0">
                <a:ea typeface="ＭＳ Ｐゴシック" charset="-128"/>
              </a:rPr>
              <a:t> και στάθμιση</a:t>
            </a:r>
            <a:endParaRPr lang="en-US" dirty="0" smtClean="0">
              <a:ea typeface="ＭＳ Ｐゴシック" charset="-128"/>
            </a:endParaRPr>
          </a:p>
        </p:txBody>
      </p:sp>
      <p:sp>
        <p:nvSpPr>
          <p:cNvPr id="5124" name="Content Placeholder 2"/>
          <p:cNvSpPr>
            <a:spLocks noGrp="1"/>
          </p:cNvSpPr>
          <p:nvPr>
            <p:ph idx="1"/>
          </p:nvPr>
        </p:nvSpPr>
        <p:spPr>
          <a:xfrm>
            <a:off x="304800" y="1600200"/>
            <a:ext cx="8229600" cy="4953000"/>
          </a:xfrm>
        </p:spPr>
        <p:txBody>
          <a:bodyPr/>
          <a:lstStyle/>
          <a:p>
            <a:pPr lvl="1" eaLnBrk="1" hangingPunct="1">
              <a:buFont typeface="Wingdings" pitchFamily="2" charset="2"/>
              <a:buChar char="§"/>
            </a:pPr>
            <a:r>
              <a:rPr lang="en-US" sz="2800" dirty="0" err="1" smtClean="0">
                <a:ea typeface="ＭＳ Ｐゴシック" charset="-128"/>
              </a:rPr>
              <a:t>df</a:t>
            </a:r>
            <a:r>
              <a:rPr lang="en-US" sz="2800" i="1" baseline="-25000" dirty="0" err="1" smtClean="0">
                <a:ea typeface="ＭＳ Ｐゴシック" charset="-128"/>
              </a:rPr>
              <a:t>t</a:t>
            </a:r>
            <a:r>
              <a:rPr lang="el-GR" sz="2800" i="1" baseline="-25000" dirty="0" smtClean="0">
                <a:ea typeface="ＭＳ Ｐゴシック" charset="-128"/>
              </a:rPr>
              <a:t> </a:t>
            </a:r>
            <a:r>
              <a:rPr lang="el-GR" sz="2800" dirty="0" smtClean="0">
                <a:ea typeface="ＭＳ Ｐゴシック" charset="-128"/>
              </a:rPr>
              <a:t>είναι </a:t>
            </a:r>
            <a:r>
              <a:rPr lang="en-US" sz="2800" dirty="0" smtClean="0">
                <a:ea typeface="ＭＳ Ｐゴシック" charset="-128"/>
              </a:rPr>
              <a:t> </a:t>
            </a:r>
            <a:r>
              <a:rPr lang="el-GR" sz="2800" dirty="0" smtClean="0">
                <a:ea typeface="ＭＳ Ｐゴシック" charset="-128"/>
              </a:rPr>
              <a:t>η </a:t>
            </a:r>
            <a:r>
              <a:rPr lang="el-GR" sz="2800" dirty="0" smtClean="0">
                <a:solidFill>
                  <a:schemeClr val="accent6">
                    <a:lumMod val="75000"/>
                  </a:schemeClr>
                </a:solidFill>
                <a:ea typeface="ＭＳ Ｐゴシック" charset="-128"/>
              </a:rPr>
              <a:t>συχνότητα εγγράφων </a:t>
            </a:r>
            <a:r>
              <a:rPr lang="el-GR" sz="2800" dirty="0" smtClean="0">
                <a:ea typeface="ＭＳ Ｐゴシック" charset="-128"/>
              </a:rPr>
              <a:t>του </a:t>
            </a:r>
            <a:r>
              <a:rPr lang="en-US" sz="2800" dirty="0" smtClean="0">
                <a:ea typeface="ＭＳ Ｐゴシック" charset="-128"/>
              </a:rPr>
              <a:t> </a:t>
            </a:r>
            <a:r>
              <a:rPr lang="en-US" sz="2800" i="1" dirty="0" smtClean="0">
                <a:ea typeface="ＭＳ Ｐゴシック" charset="-128"/>
              </a:rPr>
              <a:t>t</a:t>
            </a:r>
            <a:r>
              <a:rPr lang="en-US" sz="2800" dirty="0" smtClean="0">
                <a:ea typeface="ＭＳ Ｐゴシック" charset="-128"/>
              </a:rPr>
              <a:t>: </a:t>
            </a:r>
            <a:r>
              <a:rPr lang="el-GR" sz="2800" dirty="0" smtClean="0">
                <a:ea typeface="ＭＳ Ｐゴシック" charset="-128"/>
              </a:rPr>
              <a:t>ο αριθμός (πλήθος)  των εγγράφων της συλλογής που περιέχουν το </a:t>
            </a:r>
            <a:r>
              <a:rPr lang="en-US" sz="2800" i="1" dirty="0" smtClean="0">
                <a:ea typeface="ＭＳ Ｐゴシック" charset="-128"/>
              </a:rPr>
              <a:t>t</a:t>
            </a:r>
            <a:r>
              <a:rPr lang="el-GR" sz="2800" i="1" dirty="0" smtClean="0">
                <a:ea typeface="ＭＳ Ｐゴシック" charset="-128"/>
              </a:rPr>
              <a:t>   </a:t>
            </a:r>
            <a:r>
              <a:rPr lang="el-GR" sz="2800" dirty="0" smtClean="0">
                <a:ea typeface="ＭＳ Ｐゴシック" charset="-128"/>
              </a:rPr>
              <a:t>(</a:t>
            </a:r>
            <a:r>
              <a:rPr lang="en-US" sz="2800" dirty="0" err="1" smtClean="0">
                <a:solidFill>
                  <a:prstClr val="black"/>
                </a:solidFill>
                <a:ea typeface="ＭＳ Ｐゴシック" charset="-128"/>
              </a:rPr>
              <a:t>df</a:t>
            </a:r>
            <a:r>
              <a:rPr lang="en-US" sz="2800" i="1" baseline="-25000" dirty="0" err="1" smtClean="0">
                <a:solidFill>
                  <a:prstClr val="black"/>
                </a:solidFill>
                <a:ea typeface="ＭＳ Ｐゴシック" charset="-128"/>
              </a:rPr>
              <a:t>t</a:t>
            </a:r>
            <a:r>
              <a:rPr lang="en-US" sz="2800" i="1" baseline="-25000" dirty="0" smtClean="0">
                <a:solidFill>
                  <a:prstClr val="black"/>
                </a:solidFill>
                <a:ea typeface="ＭＳ Ｐゴシック" charset="-128"/>
              </a:rPr>
              <a:t> </a:t>
            </a:r>
            <a:r>
              <a:rPr lang="en-US" sz="2800" dirty="0" smtClean="0">
                <a:solidFill>
                  <a:prstClr val="black"/>
                </a:solidFill>
                <a:ea typeface="ＭＳ Ｐゴシック" charset="-128"/>
              </a:rPr>
              <a:t> </a:t>
            </a:r>
            <a:r>
              <a:rPr lang="en-US" sz="2800" dirty="0" smtClean="0">
                <a:solidFill>
                  <a:prstClr val="black"/>
                </a:solidFill>
                <a:ea typeface="ＭＳ Ｐゴシック" charset="-128"/>
                <a:sym typeface="Symbol" charset="2"/>
              </a:rPr>
              <a:t> </a:t>
            </a:r>
            <a:r>
              <a:rPr lang="en-US" sz="2800" i="1" dirty="0" smtClean="0">
                <a:solidFill>
                  <a:prstClr val="black"/>
                </a:solidFill>
                <a:ea typeface="ＭＳ Ｐゴシック" charset="-128"/>
              </a:rPr>
              <a:t>N</a:t>
            </a:r>
            <a:r>
              <a:rPr lang="el-GR" sz="2800" dirty="0" smtClean="0">
                <a:solidFill>
                  <a:prstClr val="black"/>
                </a:solidFill>
                <a:ea typeface="ＭＳ Ｐゴシック" charset="-128"/>
              </a:rPr>
              <a:t>)</a:t>
            </a:r>
            <a:endParaRPr lang="en-US" sz="2800" dirty="0" smtClean="0">
              <a:ea typeface="ＭＳ Ｐゴシック" charset="-128"/>
            </a:endParaRPr>
          </a:p>
          <a:p>
            <a:pPr lvl="2" eaLnBrk="1" hangingPunct="1">
              <a:buFont typeface="Wingdings" pitchFamily="2" charset="2"/>
              <a:buChar char="§"/>
            </a:pPr>
            <a:r>
              <a:rPr lang="en-US" dirty="0" err="1" smtClean="0">
                <a:ea typeface="ＭＳ Ｐゴシック" charset="-128"/>
              </a:rPr>
              <a:t>df</a:t>
            </a:r>
            <a:r>
              <a:rPr lang="en-US" i="1" baseline="-25000" dirty="0" err="1" smtClean="0">
                <a:ea typeface="ＭＳ Ｐゴシック" charset="-128"/>
              </a:rPr>
              <a:t>t</a:t>
            </a:r>
            <a:r>
              <a:rPr lang="en-US" dirty="0" smtClean="0">
                <a:ea typeface="ＭＳ Ｐゴシック" charset="-128"/>
              </a:rPr>
              <a:t> </a:t>
            </a:r>
            <a:r>
              <a:rPr lang="el-GR" dirty="0" smtClean="0">
                <a:ea typeface="ＭＳ Ｐゴシック" charset="-128"/>
              </a:rPr>
              <a:t>είναι η αντίστροφη μέτρηση της</a:t>
            </a:r>
            <a:r>
              <a:rPr lang="en-US" dirty="0" smtClean="0">
                <a:ea typeface="ＭＳ Ｐゴシック" charset="-128"/>
              </a:rPr>
              <a:t> </a:t>
            </a:r>
            <a:r>
              <a:rPr lang="el-GR" dirty="0" smtClean="0">
                <a:ea typeface="ＭＳ Ｐゴシック" charset="-128"/>
              </a:rPr>
              <a:t>πληροφορίας που παρέχει ο όρος  </a:t>
            </a:r>
            <a:r>
              <a:rPr lang="en-US" i="1" dirty="0" smtClean="0">
                <a:ea typeface="ＭＳ Ｐゴシック" charset="-128"/>
              </a:rPr>
              <a:t>t</a:t>
            </a:r>
            <a:endParaRPr lang="el-GR" i="1" dirty="0" smtClean="0">
              <a:ea typeface="ＭＳ Ｐゴシック" charset="-128"/>
            </a:endParaRPr>
          </a:p>
          <a:p>
            <a:pPr lvl="2" eaLnBrk="1" hangingPunct="1">
              <a:buFont typeface="Wingdings" pitchFamily="2" charset="2"/>
              <a:buChar char="§"/>
            </a:pPr>
            <a:endParaRPr lang="en-US" sz="800" i="1" dirty="0" smtClean="0">
              <a:ea typeface="ＭＳ Ｐゴシック" charset="-128"/>
            </a:endParaRPr>
          </a:p>
          <a:p>
            <a:pPr lvl="1" eaLnBrk="1" hangingPunct="1">
              <a:buFont typeface="Wingdings" pitchFamily="2" charset="2"/>
              <a:buChar char="§"/>
            </a:pPr>
            <a:r>
              <a:rPr lang="el-GR" sz="2800" dirty="0" smtClean="0">
                <a:ea typeface="ＭＳ Ｐゴシック" charset="-128"/>
              </a:rPr>
              <a:t>Ορίζουμε την </a:t>
            </a:r>
            <a:r>
              <a:rPr lang="el-GR" sz="2800" dirty="0" smtClean="0">
                <a:solidFill>
                  <a:schemeClr val="accent6">
                    <a:lumMod val="75000"/>
                  </a:schemeClr>
                </a:solidFill>
                <a:ea typeface="ＭＳ Ｐゴシック" charset="-128"/>
              </a:rPr>
              <a:t>αντίστροφη συχνότητα εγγράφων </a:t>
            </a:r>
            <a:r>
              <a:rPr lang="en-US" sz="2800" dirty="0" err="1" smtClean="0">
                <a:ea typeface="ＭＳ Ｐゴシック" charset="-128"/>
              </a:rPr>
              <a:t>idf</a:t>
            </a:r>
            <a:r>
              <a:rPr lang="en-US" sz="2800" dirty="0" smtClean="0">
                <a:ea typeface="ＭＳ Ｐゴシック" charset="-128"/>
              </a:rPr>
              <a:t> (inverse document frequency) </a:t>
            </a:r>
            <a:r>
              <a:rPr lang="el-GR" sz="2800" dirty="0" smtClean="0">
                <a:ea typeface="ＭＳ Ｐゴシック" charset="-128"/>
              </a:rPr>
              <a:t>του</a:t>
            </a:r>
            <a:r>
              <a:rPr lang="en-US" sz="2800" dirty="0" smtClean="0">
                <a:ea typeface="ＭＳ Ｐゴシック" charset="-128"/>
              </a:rPr>
              <a:t> </a:t>
            </a:r>
            <a:r>
              <a:rPr lang="en-US" sz="2800" i="1" dirty="0" smtClean="0">
                <a:ea typeface="ＭＳ Ｐゴシック" charset="-128"/>
              </a:rPr>
              <a:t>t</a:t>
            </a:r>
            <a:r>
              <a:rPr lang="en-US" sz="2800" dirty="0" smtClean="0">
                <a:ea typeface="ＭＳ Ｐゴシック" charset="-128"/>
              </a:rPr>
              <a:t> </a:t>
            </a:r>
            <a:r>
              <a:rPr lang="el-GR" sz="2800" dirty="0" smtClean="0">
                <a:ea typeface="ＭＳ Ｐゴシック" charset="-128"/>
              </a:rPr>
              <a:t>ως</a:t>
            </a:r>
            <a:endParaRPr lang="en-US" sz="2800" dirty="0" smtClean="0">
              <a:ea typeface="ＭＳ Ｐゴシック" charset="-128"/>
            </a:endParaRPr>
          </a:p>
          <a:p>
            <a:pPr eaLnBrk="1" hangingPunct="1">
              <a:buFont typeface="Wingdings" pitchFamily="2" charset="2"/>
              <a:buChar char="§"/>
            </a:pPr>
            <a:endParaRPr lang="en-US" dirty="0" smtClean="0">
              <a:ea typeface="ＭＳ Ｐゴシック" charset="-128"/>
            </a:endParaRPr>
          </a:p>
          <a:p>
            <a:pPr lvl="1" eaLnBrk="1" hangingPunct="1">
              <a:buFont typeface="Wingdings" pitchFamily="2" charset="2"/>
              <a:buChar char="§"/>
            </a:pPr>
            <a:endParaRPr lang="el-GR" dirty="0" smtClean="0">
              <a:ea typeface="ＭＳ Ｐゴシック" charset="-128"/>
            </a:endParaRPr>
          </a:p>
          <a:p>
            <a:pPr lvl="2" algn="just" eaLnBrk="1" hangingPunct="1">
              <a:buFont typeface="Wingdings" pitchFamily="2" charset="2"/>
              <a:buChar char="§"/>
            </a:pPr>
            <a:r>
              <a:rPr lang="el-GR" dirty="0" smtClean="0">
                <a:ea typeface="ＭＳ Ｐゴシック" charset="-128"/>
              </a:rPr>
              <a:t>Χρησιμοποιούμε </a:t>
            </a:r>
            <a:r>
              <a:rPr lang="en-US" dirty="0" smtClean="0">
                <a:ea typeface="ＭＳ Ｐゴシック" charset="-128"/>
              </a:rPr>
              <a:t>log (</a:t>
            </a:r>
            <a:r>
              <a:rPr lang="en-US" i="1" dirty="0" smtClean="0">
                <a:ea typeface="ＭＳ Ｐゴシック" charset="-128"/>
              </a:rPr>
              <a:t>N</a:t>
            </a:r>
            <a:r>
              <a:rPr lang="en-US" dirty="0" smtClean="0">
                <a:ea typeface="ＭＳ Ｐゴシック" charset="-128"/>
              </a:rPr>
              <a:t>/</a:t>
            </a:r>
            <a:r>
              <a:rPr lang="en-US" dirty="0" err="1" smtClean="0">
                <a:ea typeface="ＭＳ Ｐゴシック" charset="-128"/>
              </a:rPr>
              <a:t>df</a:t>
            </a:r>
            <a:r>
              <a:rPr lang="en-US" i="1" baseline="-25000" dirty="0" err="1" smtClean="0">
                <a:ea typeface="ＭＳ Ｐゴシック" charset="-128"/>
              </a:rPr>
              <a:t>t</a:t>
            </a:r>
            <a:r>
              <a:rPr lang="en-US" dirty="0" smtClean="0">
                <a:ea typeface="ＭＳ Ｐゴシック" charset="-128"/>
              </a:rPr>
              <a:t>) </a:t>
            </a:r>
            <a:r>
              <a:rPr lang="el-GR" dirty="0" smtClean="0">
                <a:ea typeface="ＭＳ Ｐゴシック" charset="-128"/>
              </a:rPr>
              <a:t>αντί για </a:t>
            </a:r>
            <a:r>
              <a:rPr lang="en-US" i="1" dirty="0" smtClean="0">
                <a:ea typeface="ＭＳ Ｐゴシック" charset="-128"/>
              </a:rPr>
              <a:t>N</a:t>
            </a:r>
            <a:r>
              <a:rPr lang="en-US" dirty="0" smtClean="0">
                <a:ea typeface="ＭＳ Ｐゴシック" charset="-128"/>
              </a:rPr>
              <a:t>/</a:t>
            </a:r>
            <a:r>
              <a:rPr lang="en-US" dirty="0" err="1" smtClean="0">
                <a:ea typeface="ＭＳ Ｐゴシック" charset="-128"/>
              </a:rPr>
              <a:t>df</a:t>
            </a:r>
            <a:r>
              <a:rPr lang="en-US" i="1" baseline="-25000" dirty="0" err="1" smtClean="0">
                <a:ea typeface="ＭＳ Ｐゴシック" charset="-128"/>
              </a:rPr>
              <a:t>t</a:t>
            </a:r>
            <a:r>
              <a:rPr lang="en-US" dirty="0" smtClean="0">
                <a:ea typeface="ＭＳ Ｐゴシック" charset="-128"/>
              </a:rPr>
              <a:t> </a:t>
            </a:r>
            <a:r>
              <a:rPr lang="el-GR" dirty="0" smtClean="0">
                <a:ea typeface="ＭＳ Ｐゴシック" charset="-128"/>
              </a:rPr>
              <a:t> για να «ομαλοποιήσουμε» την επίδραση του </a:t>
            </a:r>
            <a:r>
              <a:rPr lang="en-US" dirty="0" err="1" smtClean="0">
                <a:ea typeface="ＭＳ Ｐゴシック" charset="-128"/>
              </a:rPr>
              <a:t>idf</a:t>
            </a:r>
            <a:r>
              <a:rPr lang="en-US" dirty="0" smtClean="0">
                <a:ea typeface="ＭＳ Ｐゴシック" charset="-128"/>
              </a:rPr>
              <a:t>.</a:t>
            </a:r>
          </a:p>
        </p:txBody>
      </p:sp>
      <p:graphicFrame>
        <p:nvGraphicFramePr>
          <p:cNvPr id="5122" name="Object 2"/>
          <p:cNvGraphicFramePr>
            <a:graphicFrameLocks noChangeAspect="1"/>
          </p:cNvGraphicFramePr>
          <p:nvPr>
            <p:extLst>
              <p:ext uri="{D42A27DB-BD31-4B8C-83A1-F6EECF244321}">
                <p14:modId xmlns:p14="http://schemas.microsoft.com/office/powerpoint/2010/main" xmlns="" val="3349424098"/>
              </p:ext>
            </p:extLst>
          </p:nvPr>
        </p:nvGraphicFramePr>
        <p:xfrm>
          <a:off x="2286000" y="4800600"/>
          <a:ext cx="3636962" cy="719137"/>
        </p:xfrm>
        <a:graphic>
          <a:graphicData uri="http://schemas.openxmlformats.org/presentationml/2006/ole">
            <p:oleObj spid="_x0000_s108583" name="Equation" r:id="rId3" imgW="1155700" imgH="228600" progId="Equation.3">
              <p:embed/>
            </p:oleObj>
          </a:graphicData>
        </a:graphic>
      </p:graphicFrame>
      <p:sp>
        <p:nvSpPr>
          <p:cNvPr id="512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6.2.1</a:t>
            </a:r>
          </a:p>
        </p:txBody>
      </p:sp>
      <p:sp>
        <p:nvSpPr>
          <p:cNvPr id="2" name="Slide Number Placeholder 1"/>
          <p:cNvSpPr>
            <a:spLocks noGrp="1"/>
          </p:cNvSpPr>
          <p:nvPr>
            <p:ph type="sldNum" sz="quarter" idx="12"/>
          </p:nvPr>
        </p:nvSpPr>
        <p:spPr/>
        <p:txBody>
          <a:bodyPr/>
          <a:lstStyle/>
          <a:p>
            <a:fld id="{0ED9190B-40F4-4D14-B8A7-A8F5BA31F2B1}" type="slidenum">
              <a:rPr lang="en-US" smtClean="0"/>
              <a:pPr/>
              <a:t>7</a:t>
            </a:fld>
            <a:endParaRPr lang="en-US"/>
          </a:p>
        </p:txBody>
      </p:sp>
    </p:spTree>
    <p:extLst>
      <p:ext uri="{BB962C8B-B14F-4D97-AF65-F5344CB8AC3E}">
        <p14:creationId xmlns:p14="http://schemas.microsoft.com/office/powerpoint/2010/main" xmlns="" val="183778394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Αξιολόγηση Καταταγμένης Ανάκτησης</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70</a:t>
            </a:fld>
            <a:endParaRPr lang="en-US"/>
          </a:p>
        </p:txBody>
      </p:sp>
      <p:sp>
        <p:nvSpPr>
          <p:cNvPr id="7" name="Text Box 3"/>
          <p:cNvSpPr txBox="1">
            <a:spLocks noChangeArrowheads="1"/>
          </p:cNvSpPr>
          <p:nvPr/>
        </p:nvSpPr>
        <p:spPr bwMode="auto">
          <a:xfrm>
            <a:off x="152400" y="4419600"/>
            <a:ext cx="8229600" cy="1595430"/>
          </a:xfrm>
          <a:prstGeom prst="rect">
            <a:avLst/>
          </a:prstGeom>
          <a:noFill/>
          <a:ln w="9525">
            <a:noFill/>
            <a:round/>
            <a:headEnd/>
            <a:tailEnd/>
          </a:ln>
        </p:spPr>
        <p:txBody>
          <a:bodyPr/>
          <a:lstStyle/>
          <a:p>
            <a:pPr lvl="1">
              <a:spcBef>
                <a:spcPts val="700"/>
              </a:spcBef>
              <a:buClr>
                <a:schemeClr val="tx2">
                  <a:lumMod val="60000"/>
                  <a:lumOff val="40000"/>
                </a:schemeClr>
              </a:buClr>
              <a:buFont typeface="Wingdings" pitchFamily="2" charset="2"/>
              <a:buChar char="ü"/>
            </a:pPr>
            <a:r>
              <a:rPr lang="el-GR" sz="2800" i="1" dirty="0" smtClean="0">
                <a:solidFill>
                  <a:schemeClr val="tx2">
                    <a:lumMod val="60000"/>
                    <a:lumOff val="40000"/>
                  </a:schemeClr>
                </a:solidFill>
                <a:latin typeface="+mn-lt"/>
              </a:rPr>
              <a:t> Η ακρίβεια, ανάκληση και το </a:t>
            </a:r>
            <a:r>
              <a:rPr lang="en-US" sz="2800" i="1" dirty="0" smtClean="0">
                <a:solidFill>
                  <a:schemeClr val="tx2">
                    <a:lumMod val="60000"/>
                    <a:lumOff val="40000"/>
                  </a:schemeClr>
                </a:solidFill>
                <a:latin typeface="+mn-lt"/>
              </a:rPr>
              <a:t>F </a:t>
            </a:r>
            <a:r>
              <a:rPr lang="el-GR" sz="2800" i="1" dirty="0" smtClean="0">
                <a:solidFill>
                  <a:schemeClr val="tx2">
                    <a:lumMod val="60000"/>
                    <a:lumOff val="40000"/>
                  </a:schemeClr>
                </a:solidFill>
                <a:latin typeface="+mn-lt"/>
              </a:rPr>
              <a:t>είναι μέτρα για μη καταταγμένα (</a:t>
            </a:r>
            <a:r>
              <a:rPr lang="en-US" sz="2800" i="1" dirty="0" smtClean="0">
                <a:solidFill>
                  <a:schemeClr val="tx2">
                    <a:lumMod val="60000"/>
                    <a:lumOff val="40000"/>
                  </a:schemeClr>
                </a:solidFill>
                <a:latin typeface="+mn-lt"/>
              </a:rPr>
              <a:t>unranked</a:t>
            </a:r>
            <a:r>
              <a:rPr lang="el-GR" sz="2800" i="1" dirty="0" smtClean="0">
                <a:solidFill>
                  <a:schemeClr val="tx2">
                    <a:lumMod val="60000"/>
                    <a:lumOff val="40000"/>
                  </a:schemeClr>
                </a:solidFill>
                <a:latin typeface="+mn-lt"/>
              </a:rPr>
              <a:t>) σύνολα </a:t>
            </a:r>
            <a:r>
              <a:rPr lang="en-US" sz="2800" i="1" dirty="0" smtClean="0">
                <a:solidFill>
                  <a:schemeClr val="tx2">
                    <a:lumMod val="60000"/>
                    <a:lumOff val="40000"/>
                  </a:schemeClr>
                </a:solidFill>
                <a:latin typeface="+mn-lt"/>
              </a:rPr>
              <a:t>.</a:t>
            </a:r>
            <a:endParaRPr lang="el-GR" dirty="0" smtClean="0">
              <a:solidFill>
                <a:schemeClr val="tx2">
                  <a:lumMod val="50000"/>
                </a:schemeClr>
              </a:solidFill>
              <a:latin typeface="+mn-lt"/>
            </a:endParaRPr>
          </a:p>
          <a:p>
            <a:pPr lvl="1">
              <a:spcBef>
                <a:spcPts val="700"/>
              </a:spcBef>
              <a:buClr>
                <a:schemeClr val="tx2">
                  <a:lumMod val="50000"/>
                </a:schemeClr>
              </a:buClr>
            </a:pPr>
            <a:r>
              <a:rPr lang="el-GR" sz="2800" i="1" u="sng" dirty="0" smtClean="0">
                <a:solidFill>
                  <a:schemeClr val="tx2">
                    <a:lumMod val="50000"/>
                  </a:schemeClr>
                </a:solidFill>
                <a:latin typeface="+mn-lt"/>
              </a:rPr>
              <a:t>Πως μπορούμε να τα τροποποιήσουμε τα μέτρα για λίστες με διάταξη</a:t>
            </a:r>
            <a:r>
              <a:rPr lang="en-US" sz="2800" i="1" u="sng" dirty="0" smtClean="0">
                <a:solidFill>
                  <a:schemeClr val="tx2">
                    <a:lumMod val="50000"/>
                  </a:schemeClr>
                </a:solidFill>
                <a:latin typeface="+mn-lt"/>
              </a:rPr>
              <a:t>;</a:t>
            </a:r>
            <a:endParaRPr lang="en-US" sz="2800"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
        <p:nvSpPr>
          <p:cNvPr id="8" name="Rectangle 3"/>
          <p:cNvSpPr txBox="1">
            <a:spLocks noChangeArrowheads="1"/>
          </p:cNvSpPr>
          <p:nvPr/>
        </p:nvSpPr>
        <p:spPr bwMode="auto">
          <a:xfrm>
            <a:off x="457200" y="1752600"/>
            <a:ext cx="8077200" cy="236220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1"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Ο χρήστης δε</a:t>
            </a:r>
            <a:r>
              <a:rPr kumimoji="0" lang="en-US"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βλέπει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όλη την απάντηση,</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αντίθετα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αρχίζει από την κορυφή της λίστας των αποτελεσμάτων</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Θεωρείστε την περίπτωση που:</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Answer(System1,q)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a:t>
            </a:r>
            <a:endPar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Answer(System2,q)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    </a:t>
            </a:r>
            <a:endParaRPr kumimoji="0" lang="el-GR"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Tree>
    <p:extLst>
      <p:ext uri="{BB962C8B-B14F-4D97-AF65-F5344CB8AC3E}">
        <p14:creationId xmlns:p14="http://schemas.microsoft.com/office/powerpoint/2010/main" xmlns="" val="93896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up)">
                                      <p:cBhvr>
                                        <p:cTn id="2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Καμπύλη Ακρίβειας/Ανάκλησης</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71</a:t>
            </a:fld>
            <a:endParaRPr lang="en-US"/>
          </a:p>
        </p:txBody>
      </p:sp>
      <p:sp>
        <p:nvSpPr>
          <p:cNvPr id="7" name="Text Box 3"/>
          <p:cNvSpPr txBox="1">
            <a:spLocks noChangeArrowheads="1"/>
          </p:cNvSpPr>
          <p:nvPr/>
        </p:nvSpPr>
        <p:spPr bwMode="auto">
          <a:xfrm>
            <a:off x="0" y="1752600"/>
            <a:ext cx="8991600" cy="1747830"/>
          </a:xfrm>
          <a:prstGeom prst="rect">
            <a:avLst/>
          </a:prstGeom>
          <a:noFill/>
          <a:ln w="9525">
            <a:noFill/>
            <a:round/>
            <a:headEnd/>
            <a:tailEnd/>
          </a:ln>
        </p:spPr>
        <p:txBody>
          <a:bodyPr/>
          <a:lstStyle/>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sz="2800" i="1" u="sng" dirty="0" smtClean="0">
                <a:solidFill>
                  <a:schemeClr val="tx2">
                    <a:lumMod val="50000"/>
                  </a:schemeClr>
                </a:solidFill>
                <a:latin typeface="+mn-lt"/>
              </a:rPr>
              <a:t>Πως μπορούμε να τα τροποποιήσουμε τα μέτρα για λίστες με διάταξη</a:t>
            </a:r>
            <a:r>
              <a:rPr lang="en-US" sz="2800" i="1" u="sng" dirty="0" smtClean="0">
                <a:solidFill>
                  <a:schemeClr val="tx2">
                    <a:lumMod val="50000"/>
                  </a:schemeClr>
                </a:solidFill>
                <a:latin typeface="+mn-lt"/>
              </a:rPr>
              <a:t>;</a:t>
            </a:r>
            <a:endParaRPr lang="en-US" sz="2800"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r>
              <a:rPr lang="en-US" dirty="0" smtClean="0">
                <a:solidFill>
                  <a:schemeClr val="tx2">
                    <a:lumMod val="50000"/>
                  </a:schemeClr>
                </a:solidFill>
                <a:latin typeface="+mn-lt"/>
              </a:rPr>
              <a:t> </a:t>
            </a:r>
            <a:r>
              <a:rPr lang="el-GR" dirty="0" smtClean="0">
                <a:solidFill>
                  <a:schemeClr val="tx2">
                    <a:lumMod val="50000"/>
                  </a:schemeClr>
                </a:solidFill>
                <a:latin typeface="+mn-lt"/>
              </a:rPr>
              <a:t>Απλώς υπολόγισε το μέτρο συνόλου για κάθε πρόθεμα</a:t>
            </a:r>
            <a:r>
              <a:rPr lang="en-US" dirty="0" smtClean="0">
                <a:solidFill>
                  <a:schemeClr val="tx2">
                    <a:lumMod val="50000"/>
                  </a:schemeClr>
                </a:solidFill>
                <a:latin typeface="+mn-lt"/>
              </a:rPr>
              <a:t>: </a:t>
            </a:r>
            <a:r>
              <a:rPr lang="el-GR" dirty="0" smtClean="0">
                <a:solidFill>
                  <a:schemeClr val="tx2">
                    <a:lumMod val="50000"/>
                  </a:schemeClr>
                </a:solidFill>
                <a:latin typeface="+mn-lt"/>
              </a:rPr>
              <a:t>το κορυφαίο </a:t>
            </a:r>
            <a:r>
              <a:rPr lang="en-US" dirty="0" smtClean="0">
                <a:solidFill>
                  <a:schemeClr val="tx2">
                    <a:lumMod val="50000"/>
                  </a:schemeClr>
                </a:solidFill>
                <a:latin typeface="+mn-lt"/>
              </a:rPr>
              <a:t>1</a:t>
            </a:r>
            <a:r>
              <a:rPr lang="en-US" dirty="0">
                <a:solidFill>
                  <a:schemeClr val="tx2">
                    <a:lumMod val="50000"/>
                  </a:schemeClr>
                </a:solidFill>
                <a:latin typeface="+mn-lt"/>
              </a:rPr>
              <a:t>,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2,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3, </a:t>
            </a:r>
            <a:r>
              <a:rPr lang="el-GR" dirty="0" smtClean="0">
                <a:solidFill>
                  <a:schemeClr val="tx2">
                    <a:lumMod val="50000"/>
                  </a:schemeClr>
                </a:solidFill>
                <a:latin typeface="+mn-lt"/>
              </a:rPr>
              <a:t>κορυφαία </a:t>
            </a:r>
            <a:r>
              <a:rPr lang="en-US" dirty="0" smtClean="0">
                <a:solidFill>
                  <a:schemeClr val="tx2">
                    <a:lumMod val="50000"/>
                  </a:schemeClr>
                </a:solidFill>
                <a:latin typeface="+mn-lt"/>
              </a:rPr>
              <a:t> </a:t>
            </a:r>
            <a:r>
              <a:rPr lang="en-US" dirty="0">
                <a:solidFill>
                  <a:schemeClr val="tx2">
                    <a:lumMod val="50000"/>
                  </a:schemeClr>
                </a:solidFill>
                <a:latin typeface="+mn-lt"/>
              </a:rPr>
              <a:t>4 </a:t>
            </a:r>
            <a:r>
              <a:rPr lang="el-GR" dirty="0" smtClean="0">
                <a:solidFill>
                  <a:schemeClr val="tx2">
                    <a:lumMod val="50000"/>
                  </a:schemeClr>
                </a:solidFill>
                <a:latin typeface="+mn-lt"/>
              </a:rPr>
              <a:t>κλπ αποτελέσματα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Με αυτόν τον τρόπο παίρνουμε μια </a:t>
            </a:r>
            <a:r>
              <a:rPr lang="el-GR" dirty="0" smtClean="0">
                <a:solidFill>
                  <a:schemeClr val="accent6">
                    <a:lumMod val="75000"/>
                  </a:schemeClr>
                </a:solidFill>
                <a:latin typeface="+mn-lt"/>
              </a:rPr>
              <a:t>καμπύλη ακρίβειας-ανάκλησης (</a:t>
            </a:r>
            <a:r>
              <a:rPr lang="en-US" dirty="0" smtClean="0">
                <a:solidFill>
                  <a:schemeClr val="accent6">
                    <a:lumMod val="75000"/>
                  </a:schemeClr>
                </a:solidFill>
                <a:latin typeface="+mn-lt"/>
              </a:rPr>
              <a:t>precision-recall curve</a:t>
            </a:r>
            <a:r>
              <a:rPr lang="el-GR" dirty="0" smtClean="0">
                <a:solidFill>
                  <a:schemeClr val="accent6">
                    <a:lumMod val="75000"/>
                  </a:schemeClr>
                </a:solidFill>
                <a:latin typeface="+mn-lt"/>
              </a:rPr>
              <a:t>)</a:t>
            </a:r>
            <a:r>
              <a:rPr lang="en-US" dirty="0" smtClean="0">
                <a:solidFill>
                  <a:schemeClr val="accent6">
                    <a:lumMod val="75000"/>
                  </a:schemeClr>
                </a:solidFill>
                <a:latin typeface="+mn-lt"/>
              </a:rPr>
              <a:t>.</a:t>
            </a:r>
            <a:endParaRPr lang="en-US" dirty="0">
              <a:solidFill>
                <a:schemeClr val="accent6">
                  <a:lumMod val="75000"/>
                </a:schemeClr>
              </a:solidFill>
              <a:latin typeface="+mn-lt"/>
            </a:endParaRPr>
          </a:p>
          <a:p>
            <a:pPr lvl="1">
              <a:spcBef>
                <a:spcPts val="700"/>
              </a:spcBef>
              <a:buClr>
                <a:schemeClr val="tx2">
                  <a:lumMod val="50000"/>
                </a:schemeClr>
              </a:buCl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xmlns="" val="93896543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Παράδειγμα Ι</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72</a:t>
            </a:fld>
            <a:endParaRPr lang="en-US"/>
          </a:p>
        </p:txBody>
      </p:sp>
      <p:sp>
        <p:nvSpPr>
          <p:cNvPr id="8" name="Text Box 2"/>
          <p:cNvSpPr txBox="1">
            <a:spLocks noChangeArrowheads="1"/>
          </p:cNvSpPr>
          <p:nvPr/>
        </p:nvSpPr>
        <p:spPr bwMode="auto">
          <a:xfrm>
            <a:off x="3884613" y="3821113"/>
            <a:ext cx="29241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R=3/6=0.5;     P=3/4=0.75</a:t>
            </a:r>
          </a:p>
        </p:txBody>
      </p:sp>
      <p:sp>
        <p:nvSpPr>
          <p:cNvPr id="9" name="Line 3"/>
          <p:cNvSpPr>
            <a:spLocks noChangeShapeType="1"/>
          </p:cNvSpPr>
          <p:nvPr/>
        </p:nvSpPr>
        <p:spPr bwMode="auto">
          <a:xfrm>
            <a:off x="3276600" y="3032125"/>
            <a:ext cx="609600" cy="8382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graphicFrame>
        <p:nvGraphicFramePr>
          <p:cNvPr id="10" name="Object 5"/>
          <p:cNvGraphicFramePr>
            <a:graphicFrameLocks noChangeAspect="1"/>
          </p:cNvGraphicFramePr>
          <p:nvPr/>
        </p:nvGraphicFramePr>
        <p:xfrm>
          <a:off x="990600" y="1447800"/>
          <a:ext cx="2282825" cy="4975225"/>
        </p:xfrm>
        <a:graphic>
          <a:graphicData uri="http://schemas.openxmlformats.org/presentationml/2006/ole">
            <p:oleObj spid="_x0000_s77913" name="Worksheet" r:id="rId3" imgW="2241000" imgH="4872600" progId="Excel.Sheet.8">
              <p:embed/>
            </p:oleObj>
          </a:graphicData>
        </a:graphic>
      </p:graphicFrame>
      <p:sp>
        <p:nvSpPr>
          <p:cNvPr id="11" name="Text Box 6"/>
          <p:cNvSpPr txBox="1">
            <a:spLocks noChangeArrowheads="1"/>
          </p:cNvSpPr>
          <p:nvPr/>
        </p:nvSpPr>
        <p:spPr bwMode="auto">
          <a:xfrm>
            <a:off x="4572000" y="1524000"/>
            <a:ext cx="3733800" cy="710067"/>
          </a:xfrm>
          <a:prstGeom prst="rect">
            <a:avLst/>
          </a:prstGeom>
          <a:noFill/>
          <a:ln w="12700">
            <a:noFill/>
            <a:miter lim="800000"/>
            <a:headEnd/>
            <a:tailEnd/>
          </a:ln>
          <a:effectLst/>
        </p:spPr>
        <p:txBody>
          <a:bodyPr lIns="90000" tIns="46800" rIns="90000" bIns="46800">
            <a:spAutoFit/>
          </a:bodyPr>
          <a:lstStyle/>
          <a:p>
            <a:r>
              <a:rPr kumimoji="1" lang="en-US" altLang="zh-TW" sz="2000" dirty="0" smtClean="0">
                <a:solidFill>
                  <a:srgbClr val="FF5050"/>
                </a:solidFill>
                <a:latin typeface="Times New Roman" pitchFamily="18" charset="0"/>
                <a:ea typeface="新細明體" pitchFamily="2" charset="-120"/>
              </a:rPr>
              <a:t> </a:t>
            </a:r>
            <a:r>
              <a:rPr kumimoji="1" lang="en-US" altLang="zh-TW" sz="2000" dirty="0">
                <a:solidFill>
                  <a:srgbClr val="FF5050"/>
                </a:solidFill>
                <a:latin typeface="Times New Roman" pitchFamily="18" charset="0"/>
                <a:ea typeface="新細明體" pitchFamily="2" charset="-120"/>
              </a:rPr>
              <a:t>total # of relevant docs = 6</a:t>
            </a:r>
          </a:p>
          <a:p>
            <a:r>
              <a:rPr kumimoji="1" lang="en-US" altLang="zh-TW" sz="2000" dirty="0">
                <a:solidFill>
                  <a:srgbClr val="FF5050"/>
                </a:solidFill>
                <a:latin typeface="Times New Roman" pitchFamily="18" charset="0"/>
                <a:ea typeface="新細明體" pitchFamily="2" charset="-120"/>
              </a:rPr>
              <a:t>Check each new recall point:</a:t>
            </a:r>
          </a:p>
        </p:txBody>
      </p:sp>
      <p:sp>
        <p:nvSpPr>
          <p:cNvPr id="12" name="Text Box 7"/>
          <p:cNvSpPr txBox="1">
            <a:spLocks noChangeArrowheads="1"/>
          </p:cNvSpPr>
          <p:nvPr/>
        </p:nvSpPr>
        <p:spPr bwMode="auto">
          <a:xfrm>
            <a:off x="3884613" y="2589213"/>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R=1/6=0.167;	P=1/1=1</a:t>
            </a:r>
          </a:p>
        </p:txBody>
      </p:sp>
      <p:sp>
        <p:nvSpPr>
          <p:cNvPr id="13" name="Line 8"/>
          <p:cNvSpPr>
            <a:spLocks noChangeShapeType="1"/>
          </p:cNvSpPr>
          <p:nvPr/>
        </p:nvSpPr>
        <p:spPr bwMode="auto">
          <a:xfrm>
            <a:off x="3276600" y="1965325"/>
            <a:ext cx="622300" cy="723900"/>
          </a:xfrm>
          <a:prstGeom prst="line">
            <a:avLst/>
          </a:prstGeom>
          <a:noFill/>
          <a:ln w="12700">
            <a:solidFill>
              <a:srgbClr val="000000"/>
            </a:solidFill>
            <a:round/>
            <a:headEnd/>
            <a:tailEnd type="triangle" w="med" len="med"/>
          </a:ln>
          <a:effectLst/>
        </p:spPr>
        <p:txBody>
          <a:bodyPr wrap="none" lIns="90000" tIns="46800" rIns="90000" bIns="46800">
            <a:spAutoFit/>
          </a:bodyPr>
          <a:lstStyle/>
          <a:p>
            <a:endParaRPr lang="el-GR"/>
          </a:p>
        </p:txBody>
      </p:sp>
      <p:sp>
        <p:nvSpPr>
          <p:cNvPr id="14" name="Text Box 9"/>
          <p:cNvSpPr txBox="1">
            <a:spLocks noChangeArrowheads="1"/>
          </p:cNvSpPr>
          <p:nvPr/>
        </p:nvSpPr>
        <p:spPr bwMode="auto">
          <a:xfrm>
            <a:off x="3884613" y="3224213"/>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R=2/6=0.333;	P=2/2=1</a:t>
            </a:r>
          </a:p>
        </p:txBody>
      </p:sp>
      <p:sp>
        <p:nvSpPr>
          <p:cNvPr id="15" name="Line 10"/>
          <p:cNvSpPr>
            <a:spLocks noChangeShapeType="1"/>
          </p:cNvSpPr>
          <p:nvPr/>
        </p:nvSpPr>
        <p:spPr bwMode="auto">
          <a:xfrm>
            <a:off x="3276600" y="2346325"/>
            <a:ext cx="647700" cy="9144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6" name="Text Box 11"/>
          <p:cNvSpPr txBox="1">
            <a:spLocks noChangeArrowheads="1"/>
          </p:cNvSpPr>
          <p:nvPr/>
        </p:nvSpPr>
        <p:spPr bwMode="auto">
          <a:xfrm>
            <a:off x="3886200" y="5775325"/>
            <a:ext cx="3063875" cy="402291"/>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dirty="0">
                <a:latin typeface="Times New Roman" pitchFamily="18" charset="0"/>
                <a:ea typeface="新細明體" pitchFamily="2" charset="-120"/>
              </a:rPr>
              <a:t>R=5/6=0.833;	</a:t>
            </a:r>
            <a:r>
              <a:rPr kumimoji="1" lang="en-US" altLang="zh-TW" sz="2000" dirty="0" smtClean="0">
                <a:latin typeface="Times New Roman" pitchFamily="18" charset="0"/>
                <a:ea typeface="新細明體" pitchFamily="2" charset="-120"/>
              </a:rPr>
              <a:t>P=5/13=0.38</a:t>
            </a:r>
            <a:endParaRPr kumimoji="1" lang="en-US" altLang="zh-TW" sz="2000" dirty="0">
              <a:latin typeface="Times New Roman" pitchFamily="18" charset="0"/>
              <a:ea typeface="新細明體" pitchFamily="2" charset="-120"/>
            </a:endParaRPr>
          </a:p>
        </p:txBody>
      </p:sp>
      <p:sp>
        <p:nvSpPr>
          <p:cNvPr id="17" name="Line 12"/>
          <p:cNvSpPr>
            <a:spLocks noChangeShapeType="1"/>
          </p:cNvSpPr>
          <p:nvPr/>
        </p:nvSpPr>
        <p:spPr bwMode="auto">
          <a:xfrm>
            <a:off x="3276600" y="6003925"/>
            <a:ext cx="609600" cy="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8" name="Text Box 13"/>
          <p:cNvSpPr txBox="1">
            <a:spLocks noChangeArrowheads="1"/>
          </p:cNvSpPr>
          <p:nvPr/>
        </p:nvSpPr>
        <p:spPr bwMode="auto">
          <a:xfrm>
            <a:off x="3886200" y="4403725"/>
            <a:ext cx="3124200"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R=4/6=0.667; P=4/6=0.667</a:t>
            </a:r>
          </a:p>
        </p:txBody>
      </p:sp>
      <p:sp>
        <p:nvSpPr>
          <p:cNvPr id="19" name="Line 14"/>
          <p:cNvSpPr>
            <a:spLocks noChangeShapeType="1"/>
          </p:cNvSpPr>
          <p:nvPr/>
        </p:nvSpPr>
        <p:spPr bwMode="auto">
          <a:xfrm>
            <a:off x="3276600" y="3717925"/>
            <a:ext cx="609600" cy="6858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20" name="Text Box 15"/>
          <p:cNvSpPr txBox="1">
            <a:spLocks noChangeArrowheads="1"/>
          </p:cNvSpPr>
          <p:nvPr/>
        </p:nvSpPr>
        <p:spPr bwMode="auto">
          <a:xfrm>
            <a:off x="6858000" y="4953000"/>
            <a:ext cx="2124075" cy="1311275"/>
          </a:xfrm>
          <a:prstGeom prst="rect">
            <a:avLst/>
          </a:prstGeom>
          <a:noFill/>
          <a:ln w="12700">
            <a:noFill/>
            <a:miter lim="800000"/>
            <a:headEnd/>
            <a:tailEnd/>
          </a:ln>
          <a:effectLst/>
        </p:spPr>
        <p:txBody>
          <a:bodyPr wrap="none" lIns="90000" tIns="46800" rIns="90000" bIns="46800">
            <a:spAutoFit/>
          </a:bodyPr>
          <a:lstStyle/>
          <a:p>
            <a:pPr algn="ctr"/>
            <a:r>
              <a:rPr lang="en-US" sz="2000" dirty="0">
                <a:solidFill>
                  <a:srgbClr val="FF5050"/>
                </a:solidFill>
                <a:latin typeface="Times New Roman" pitchFamily="18" charset="0"/>
              </a:rPr>
              <a:t>Missing one </a:t>
            </a:r>
          </a:p>
          <a:p>
            <a:pPr algn="ctr"/>
            <a:r>
              <a:rPr lang="en-US" sz="2000" dirty="0">
                <a:solidFill>
                  <a:srgbClr val="FF5050"/>
                </a:solidFill>
                <a:latin typeface="Times New Roman" pitchFamily="18" charset="0"/>
              </a:rPr>
              <a:t>relevant document.</a:t>
            </a:r>
          </a:p>
          <a:p>
            <a:pPr algn="ctr"/>
            <a:r>
              <a:rPr lang="en-US" sz="2000" dirty="0">
                <a:solidFill>
                  <a:srgbClr val="FF5050"/>
                </a:solidFill>
                <a:latin typeface="Times New Roman" pitchFamily="18" charset="0"/>
              </a:rPr>
              <a:t>Never reach </a:t>
            </a:r>
          </a:p>
          <a:p>
            <a:pPr algn="ctr"/>
            <a:r>
              <a:rPr lang="en-US" sz="2000" dirty="0">
                <a:solidFill>
                  <a:srgbClr val="FF5050"/>
                </a:solidFill>
                <a:latin typeface="Times New Roman" pitchFamily="18" charset="0"/>
              </a:rPr>
              <a:t>100% recall</a:t>
            </a:r>
          </a:p>
        </p:txBody>
      </p:sp>
    </p:spTree>
    <p:extLst>
      <p:ext uri="{BB962C8B-B14F-4D97-AF65-F5344CB8AC3E}">
        <p14:creationId xmlns:p14="http://schemas.microsoft.com/office/powerpoint/2010/main" xmlns="" val="93896543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Παράδειγμα Ι (συνέχεια)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73</a:t>
            </a:fld>
            <a:endParaRPr lang="en-US"/>
          </a:p>
        </p:txBody>
      </p:sp>
      <p:graphicFrame>
        <p:nvGraphicFramePr>
          <p:cNvPr id="78851" name="Object 3"/>
          <p:cNvGraphicFramePr>
            <a:graphicFrameLocks noChangeAspect="1"/>
          </p:cNvGraphicFramePr>
          <p:nvPr/>
        </p:nvGraphicFramePr>
        <p:xfrm>
          <a:off x="1524000" y="1600200"/>
          <a:ext cx="6096000" cy="4067175"/>
        </p:xfrm>
        <a:graphic>
          <a:graphicData uri="http://schemas.openxmlformats.org/presentationml/2006/ole">
            <p:oleObj spid="_x0000_s78938" name="Chart" r:id="rId3" imgW="6096000" imgH="4067062" progId="MSGraph.Chart.8">
              <p:embed followColorScheme="full"/>
            </p:oleObj>
          </a:graphicData>
        </a:graphic>
      </p:graphicFrame>
      <p:sp>
        <p:nvSpPr>
          <p:cNvPr id="21" name="TextBox 20"/>
          <p:cNvSpPr txBox="1"/>
          <p:nvPr/>
        </p:nvSpPr>
        <p:spPr>
          <a:xfrm>
            <a:off x="609600" y="5715000"/>
            <a:ext cx="7696200" cy="830997"/>
          </a:xfrm>
          <a:prstGeom prst="rect">
            <a:avLst/>
          </a:prstGeom>
          <a:noFill/>
        </p:spPr>
        <p:txBody>
          <a:bodyPr wrap="square" rtlCol="0">
            <a:spAutoFit/>
          </a:bodyPr>
          <a:lstStyle/>
          <a:p>
            <a:r>
              <a:rPr lang="el-GR" dirty="0" smtClean="0">
                <a:latin typeface="+mn-lt"/>
              </a:rPr>
              <a:t>Πριονωτή – </a:t>
            </a:r>
            <a:r>
              <a:rPr lang="el-GR" dirty="0" smtClean="0">
                <a:solidFill>
                  <a:srgbClr val="FF0000"/>
                </a:solidFill>
                <a:latin typeface="+mn-lt"/>
              </a:rPr>
              <a:t>το </a:t>
            </a:r>
            <a:r>
              <a:rPr lang="en-US" dirty="0" smtClean="0">
                <a:solidFill>
                  <a:srgbClr val="FF0000"/>
                </a:solidFill>
                <a:latin typeface="+mn-lt"/>
              </a:rPr>
              <a:t>precision </a:t>
            </a:r>
            <a:r>
              <a:rPr lang="el-GR" dirty="0" smtClean="0">
                <a:solidFill>
                  <a:srgbClr val="FF0000"/>
                </a:solidFill>
                <a:latin typeface="+mn-lt"/>
              </a:rPr>
              <a:t>ελαττώνεται για το ίδιο </a:t>
            </a:r>
            <a:r>
              <a:rPr lang="en-US" dirty="0" smtClean="0">
                <a:solidFill>
                  <a:srgbClr val="FF0000"/>
                </a:solidFill>
                <a:latin typeface="+mn-lt"/>
              </a:rPr>
              <a:t>recall</a:t>
            </a:r>
            <a:r>
              <a:rPr lang="el-GR" dirty="0" smtClean="0">
                <a:solidFill>
                  <a:srgbClr val="FF0000"/>
                </a:solidFill>
                <a:latin typeface="+mn-lt"/>
              </a:rPr>
              <a:t> </a:t>
            </a:r>
            <a:r>
              <a:rPr lang="el-GR" dirty="0" smtClean="0">
                <a:latin typeface="+mn-lt"/>
              </a:rPr>
              <a:t>μέχρι να βρεθεί το επόμενο συναφές έγγραφο</a:t>
            </a:r>
            <a:endParaRPr lang="el-GR" dirty="0">
              <a:latin typeface="+mn-lt"/>
            </a:endParaRPr>
          </a:p>
        </p:txBody>
      </p:sp>
    </p:spTree>
    <p:extLst>
      <p:ext uri="{BB962C8B-B14F-4D97-AF65-F5344CB8AC3E}">
        <p14:creationId xmlns:p14="http://schemas.microsoft.com/office/powerpoint/2010/main" xmlns="" val="93896543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bwMode="auto">
          <a:noFill/>
          <a:ln>
            <a:miter lim="800000"/>
            <a:headEnd/>
            <a:tailEnd/>
          </a:ln>
        </p:spPr>
        <p:txBody>
          <a:bodyPr/>
          <a:lstStyle/>
          <a:p>
            <a:fld id="{9A216292-ED49-44CA-93FE-97D8F9FFEF0F}" type="slidenum">
              <a:rPr lang="en-US" smtClean="0"/>
              <a:pPr/>
              <a:t>74</a:t>
            </a:fld>
            <a:endParaRPr lang="en-US" smtClean="0"/>
          </a:p>
        </p:txBody>
      </p:sp>
      <p:sp>
        <p:nvSpPr>
          <p:cNvPr id="30723"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Ακρίβεια εκ παρεμβολής (</a:t>
            </a:r>
            <a:r>
              <a:rPr lang="en-US" dirty="0" smtClean="0">
                <a:ea typeface="ＭＳ Ｐゴシック" charset="-128"/>
              </a:rPr>
              <a:t>Interpolated precision</a:t>
            </a:r>
            <a:r>
              <a:rPr lang="el-GR" dirty="0" smtClean="0">
                <a:ea typeface="ＭＳ Ｐゴシック" charset="-128"/>
              </a:rPr>
              <a:t>)</a:t>
            </a:r>
            <a:endParaRPr lang="en-US" dirty="0" smtClean="0">
              <a:ea typeface="ＭＳ Ｐゴシック" charset="-128"/>
            </a:endParaRPr>
          </a:p>
        </p:txBody>
      </p:sp>
      <p:pic>
        <p:nvPicPr>
          <p:cNvPr id="30725" name="Picture 4"/>
          <p:cNvPicPr>
            <a:picLocks noChangeAspect="1" noChangeArrowheads="1"/>
          </p:cNvPicPr>
          <p:nvPr/>
        </p:nvPicPr>
        <p:blipFill>
          <a:blip r:embed="rId3" cstate="print"/>
          <a:srcRect l="6250" t="21051" r="8928" b="22232"/>
          <a:stretch>
            <a:fillRect/>
          </a:stretch>
        </p:blipFill>
        <p:spPr bwMode="auto">
          <a:xfrm>
            <a:off x="492579" y="3598408"/>
            <a:ext cx="8077200" cy="3230563"/>
          </a:xfrm>
          <a:prstGeom prst="rect">
            <a:avLst/>
          </a:prstGeom>
          <a:noFill/>
          <a:ln w="9525">
            <a:noFill/>
            <a:miter lim="800000"/>
            <a:headEnd/>
            <a:tailEnd/>
          </a:ln>
        </p:spPr>
      </p:pic>
      <p:sp>
        <p:nvSpPr>
          <p:cNvPr id="30726"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
        <p:nvSpPr>
          <p:cNvPr id="30724" name="Rectangle 3"/>
          <p:cNvSpPr>
            <a:spLocks noGrp="1" noChangeArrowheads="1"/>
          </p:cNvSpPr>
          <p:nvPr>
            <p:ph type="body" idx="1"/>
          </p:nvPr>
        </p:nvSpPr>
        <p:spPr>
          <a:xfrm>
            <a:off x="381000" y="1524000"/>
            <a:ext cx="8610600" cy="4953000"/>
          </a:xfrm>
        </p:spPr>
        <p:txBody>
          <a:bodyPr/>
          <a:lstStyle/>
          <a:p>
            <a:pPr eaLnBrk="1" hangingPunct="1"/>
            <a:r>
              <a:rPr lang="el-GR" sz="2400" dirty="0" smtClean="0">
                <a:ea typeface="ＭＳ Ｐゴシック" charset="-128"/>
              </a:rPr>
              <a:t>Αν η ακρίβεια αλλάζει τοπικά με την αύξηση της ανάκλησης, το λαμβάνουμε υπ’ όψιν – </a:t>
            </a:r>
            <a:r>
              <a:rPr lang="el-GR" sz="2400" i="1" dirty="0" smtClean="0">
                <a:solidFill>
                  <a:schemeClr val="accent2">
                    <a:lumMod val="75000"/>
                  </a:schemeClr>
                </a:solidFill>
                <a:ea typeface="ＭＳ Ｐゴシック" charset="-128"/>
              </a:rPr>
              <a:t>ο χρήστης θέλει να δει και άλλα έγγραφα αν αυξάνεται και η ακρίβεια και η ανάκληση</a:t>
            </a:r>
            <a:endParaRPr lang="en-US" sz="2400" i="1" dirty="0" smtClean="0">
              <a:solidFill>
                <a:schemeClr val="accent2">
                  <a:lumMod val="75000"/>
                </a:schemeClr>
              </a:solidFill>
              <a:ea typeface="ＭＳ Ｐゴシック" charset="-128"/>
            </a:endParaRPr>
          </a:p>
          <a:p>
            <a:pPr eaLnBrk="1" hangingPunct="1"/>
            <a:r>
              <a:rPr lang="el-GR" sz="2400" dirty="0" smtClean="0">
                <a:ea typeface="ＭＳ Ｐゴシック" charset="-128"/>
              </a:rPr>
              <a:t>Παίρνουμε τη μέγιστη τιμή της ακρίβειας στα δεξιά της τιμής</a:t>
            </a:r>
            <a:endParaRPr lang="en-US" sz="2400" dirty="0" smtClean="0">
              <a:ea typeface="ＭＳ Ｐゴシック" charset="-128"/>
            </a:endParaRPr>
          </a:p>
        </p:txBody>
      </p:sp>
      <p:graphicFrame>
        <p:nvGraphicFramePr>
          <p:cNvPr id="2" name="Object 1"/>
          <p:cNvGraphicFramePr>
            <a:graphicFrameLocks noChangeAspect="1"/>
          </p:cNvGraphicFramePr>
          <p:nvPr>
            <p:extLst>
              <p:ext uri="{D42A27DB-BD31-4B8C-83A1-F6EECF244321}">
                <p14:modId xmlns:p14="http://schemas.microsoft.com/office/powerpoint/2010/main" xmlns="" val="2736209758"/>
              </p:ext>
            </p:extLst>
          </p:nvPr>
        </p:nvGraphicFramePr>
        <p:xfrm>
          <a:off x="2552700" y="3124200"/>
          <a:ext cx="2781300" cy="748539"/>
        </p:xfrm>
        <a:graphic>
          <a:graphicData uri="http://schemas.openxmlformats.org/presentationml/2006/ole">
            <p:oleObj spid="_x0000_s102444" name="Equation" r:id="rId4" imgW="1180588" imgH="317362" progId="Equation.3">
              <p:embed/>
            </p:oleObj>
          </a:graphicData>
        </a:graphic>
      </p:graphicFrame>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7" name="Object 2"/>
          <p:cNvGraphicFramePr>
            <a:graphicFrameLocks noChangeAspect="1"/>
          </p:cNvGraphicFramePr>
          <p:nvPr/>
        </p:nvGraphicFramePr>
        <p:xfrm>
          <a:off x="1524000" y="1600200"/>
          <a:ext cx="5181600" cy="3578397"/>
        </p:xfrm>
        <a:graphic>
          <a:graphicData uri="http://schemas.openxmlformats.org/presentationml/2006/ole">
            <p:oleObj spid="_x0000_s101464" name="Chart" r:id="rId3" imgW="4219651" imgH="2914802" progId="Excel.Sheet.8">
              <p:embed/>
            </p:oleObj>
          </a:graphicData>
        </a:graphic>
      </p:graphicFrame>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Καμπύλη Ακρίβειας/Ανάκλησης</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8.6</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75</a:t>
            </a:fld>
            <a:endParaRPr lang="en-US"/>
          </a:p>
        </p:txBody>
      </p:sp>
      <p:sp>
        <p:nvSpPr>
          <p:cNvPr id="7" name="Text Box 3"/>
          <p:cNvSpPr txBox="1">
            <a:spLocks noChangeArrowheads="1"/>
          </p:cNvSpPr>
          <p:nvPr/>
        </p:nvSpPr>
        <p:spPr bwMode="auto">
          <a:xfrm>
            <a:off x="228600" y="4953000"/>
            <a:ext cx="8458200" cy="167163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Κάθε σημείο αντιστοιχεί σε ένα αποτέλεσμα για τα κορυφαία </a:t>
            </a:r>
            <a:r>
              <a:rPr lang="en-US" dirty="0" smtClean="0">
                <a:solidFill>
                  <a:schemeClr val="tx2">
                    <a:lumMod val="50000"/>
                  </a:schemeClr>
                </a:solidFill>
                <a:latin typeface="+mn-lt"/>
              </a:rPr>
              <a:t> </a:t>
            </a:r>
            <a:r>
              <a:rPr lang="en-US" i="1" dirty="0" smtClean="0">
                <a:solidFill>
                  <a:schemeClr val="tx2">
                    <a:lumMod val="50000"/>
                  </a:schemeClr>
                </a:solidFill>
                <a:latin typeface="+mn-lt"/>
              </a:rPr>
              <a:t>k</a:t>
            </a:r>
            <a:r>
              <a:rPr lang="en-US" dirty="0" smtClean="0">
                <a:solidFill>
                  <a:schemeClr val="tx2">
                    <a:lumMod val="50000"/>
                  </a:schemeClr>
                </a:solidFill>
                <a:latin typeface="+mn-lt"/>
              </a:rPr>
              <a:t> </a:t>
            </a:r>
            <a:r>
              <a:rPr lang="el-GR" dirty="0" smtClean="0">
                <a:solidFill>
                  <a:schemeClr val="tx2">
                    <a:lumMod val="50000"/>
                  </a:schemeClr>
                </a:solidFill>
                <a:latin typeface="+mn-lt"/>
              </a:rPr>
              <a:t>έγγραφα</a:t>
            </a:r>
            <a:r>
              <a:rPr lang="en-US" dirty="0" smtClean="0">
                <a:solidFill>
                  <a:schemeClr val="tx2">
                    <a:lumMod val="50000"/>
                  </a:schemeClr>
                </a:solidFill>
                <a:latin typeface="+mn-lt"/>
              </a:rPr>
              <a:t> (</a:t>
            </a:r>
            <a:r>
              <a:rPr lang="en-US" i="1" dirty="0">
                <a:solidFill>
                  <a:schemeClr val="tx2">
                    <a:lumMod val="50000"/>
                  </a:schemeClr>
                </a:solidFill>
                <a:latin typeface="+mn-lt"/>
              </a:rPr>
              <a:t>k</a:t>
            </a:r>
            <a:r>
              <a:rPr lang="en-US" dirty="0">
                <a:solidFill>
                  <a:schemeClr val="tx2">
                    <a:lumMod val="50000"/>
                  </a:schemeClr>
                </a:solidFill>
                <a:latin typeface="+mn-lt"/>
              </a:rPr>
              <a:t> = 1, 2, 3, 4, . . .).</a:t>
            </a:r>
          </a:p>
          <a:p>
            <a:pPr lvl="1">
              <a:spcBef>
                <a:spcPts val="700"/>
              </a:spcBef>
              <a:buClr>
                <a:schemeClr val="tx2">
                  <a:lumMod val="50000"/>
                </a:schemeClr>
              </a:buClr>
            </a:pPr>
            <a:r>
              <a:rPr lang="el-GR" dirty="0" smtClean="0">
                <a:solidFill>
                  <a:schemeClr val="tx2">
                    <a:lumMod val="50000"/>
                  </a:schemeClr>
                </a:solidFill>
                <a:latin typeface="+mn-lt"/>
              </a:rPr>
              <a:t>Παρεμβολή </a:t>
            </a:r>
            <a:r>
              <a:rPr lang="en-US" dirty="0" smtClean="0">
                <a:solidFill>
                  <a:schemeClr val="tx2">
                    <a:lumMod val="50000"/>
                  </a:schemeClr>
                </a:solidFill>
                <a:latin typeface="+mn-lt"/>
              </a:rPr>
              <a:t> (</a:t>
            </a:r>
            <a:r>
              <a:rPr lang="el-GR" dirty="0" smtClean="0">
                <a:solidFill>
                  <a:schemeClr val="tx2">
                    <a:lumMod val="50000"/>
                  </a:schemeClr>
                </a:solidFill>
                <a:latin typeface="+mn-lt"/>
              </a:rPr>
              <a:t>με κόκκινο</a:t>
            </a:r>
            <a:r>
              <a:rPr lang="en-US" dirty="0" smtClean="0">
                <a:solidFill>
                  <a:schemeClr val="tx2">
                    <a:lumMod val="50000"/>
                  </a:schemeClr>
                </a:solidFill>
                <a:latin typeface="+mn-lt"/>
              </a:rPr>
              <a:t>): </a:t>
            </a:r>
            <a:r>
              <a:rPr lang="el-GR" dirty="0" smtClean="0">
                <a:solidFill>
                  <a:schemeClr val="tx2">
                    <a:lumMod val="50000"/>
                  </a:schemeClr>
                </a:solidFill>
                <a:latin typeface="+mn-lt"/>
              </a:rPr>
              <a:t>μέγιστο των μελλοντικών σημείων</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xmlns="" val="367523345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CD9A37C0-4007-4D02-912E-5032215B964B}" type="slidenum">
              <a:rPr lang="el-GR"/>
              <a:pPr/>
              <a:t>76</a:t>
            </a:fld>
            <a:endParaRPr lang="el-GR"/>
          </a:p>
        </p:txBody>
      </p:sp>
      <p:graphicFrame>
        <p:nvGraphicFramePr>
          <p:cNvPr id="295936" name="Object 1024"/>
          <p:cNvGraphicFramePr>
            <a:graphicFrameLocks noChangeAspect="1"/>
          </p:cNvGraphicFramePr>
          <p:nvPr/>
        </p:nvGraphicFramePr>
        <p:xfrm>
          <a:off x="4732338" y="1366838"/>
          <a:ext cx="4006850" cy="5067300"/>
        </p:xfrm>
        <a:graphic>
          <a:graphicData uri="http://schemas.openxmlformats.org/presentationml/2006/ole">
            <p:oleObj spid="_x0000_s75014" name="Worksheet" r:id="rId4" imgW="3993840" imgH="5051160" progId="Excel.Sheet.8">
              <p:embed/>
            </p:oleObj>
          </a:graphicData>
        </a:graphic>
      </p:graphicFrame>
      <p:graphicFrame>
        <p:nvGraphicFramePr>
          <p:cNvPr id="295938" name="Object 1026"/>
          <p:cNvGraphicFramePr>
            <a:graphicFrameLocks noChangeAspect="1"/>
          </p:cNvGraphicFramePr>
          <p:nvPr>
            <p:extLst>
              <p:ext uri="{D42A27DB-BD31-4B8C-83A1-F6EECF244321}">
                <p14:modId xmlns:p14="http://schemas.microsoft.com/office/powerpoint/2010/main" xmlns="" val="3207236471"/>
              </p:ext>
            </p:extLst>
          </p:nvPr>
        </p:nvGraphicFramePr>
        <p:xfrm>
          <a:off x="304800" y="3352800"/>
          <a:ext cx="4341813" cy="2901950"/>
        </p:xfrm>
        <a:graphic>
          <a:graphicData uri="http://schemas.openxmlformats.org/presentationml/2006/ole">
            <p:oleObj spid="_x0000_s75015" name="Chart" r:id="rId5" imgW="4342680" imgH="2902680" progId="Excel.Sheet.8">
              <p:embed/>
            </p:oleObj>
          </a:graphicData>
        </a:graphic>
      </p:graphicFrame>
      <p:sp>
        <p:nvSpPr>
          <p:cNvPr id="197640" name="Rectangle 8"/>
          <p:cNvSpPr>
            <a:spLocks noGrp="1" noChangeArrowheads="1"/>
          </p:cNvSpPr>
          <p:nvPr>
            <p:ph type="title"/>
          </p:nvPr>
        </p:nvSpPr>
        <p:spPr>
          <a:noFill/>
          <a:ln/>
        </p:spPr>
        <p:txBody>
          <a:bodyPr/>
          <a:lstStyle/>
          <a:p>
            <a:r>
              <a:rPr lang="el-GR" dirty="0" smtClean="0">
                <a:ea typeface="ＭＳ Ｐゴシック" pitchFamily="-112" charset="-128"/>
              </a:rPr>
              <a:t>Παράδειγμα ΙΙ</a:t>
            </a:r>
            <a:endParaRPr lang="en-GB" dirty="0" smtClean="0">
              <a:ea typeface="ＭＳ Ｐゴシック" pitchFamily="-112" charset="-128"/>
            </a:endParaRPr>
          </a:p>
        </p:txBody>
      </p:sp>
      <p:graphicFrame>
        <p:nvGraphicFramePr>
          <p:cNvPr id="2" name="Object 1"/>
          <p:cNvGraphicFramePr>
            <a:graphicFrameLocks noChangeAspect="1"/>
          </p:cNvGraphicFramePr>
          <p:nvPr>
            <p:extLst>
              <p:ext uri="{D42A27DB-BD31-4B8C-83A1-F6EECF244321}">
                <p14:modId xmlns:p14="http://schemas.microsoft.com/office/powerpoint/2010/main" xmlns="" val="1034678587"/>
              </p:ext>
            </p:extLst>
          </p:nvPr>
        </p:nvGraphicFramePr>
        <p:xfrm>
          <a:off x="381000" y="1905000"/>
          <a:ext cx="4006183" cy="914400"/>
        </p:xfrm>
        <a:graphic>
          <a:graphicData uri="http://schemas.openxmlformats.org/presentationml/2006/ole">
            <p:oleObj spid="_x0000_s75016" name="Εξίσωση" r:id="rId6" imgW="2082800" imgH="482600" progId="Equation.3">
              <p:embed/>
            </p:oleObj>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bwMode="auto">
          <a:noFill/>
          <a:ln>
            <a:miter lim="800000"/>
            <a:headEnd/>
            <a:tailEnd/>
          </a:ln>
        </p:spPr>
        <p:txBody>
          <a:bodyPr/>
          <a:lstStyle/>
          <a:p>
            <a:fld id="{2FD95EEF-AF8E-4204-823F-0A7EAACA9B68}" type="slidenum">
              <a:rPr lang="en-US" smtClean="0"/>
              <a:pPr/>
              <a:t>77</a:t>
            </a:fld>
            <a:endParaRPr lang="en-US" smtClean="0"/>
          </a:p>
        </p:txBody>
      </p:sp>
      <p:sp>
        <p:nvSpPr>
          <p:cNvPr id="29699" name="Rectangle 2"/>
          <p:cNvSpPr>
            <a:spLocks noGrp="1" noChangeArrowheads="1"/>
          </p:cNvSpPr>
          <p:nvPr>
            <p:ph type="title"/>
          </p:nvPr>
        </p:nvSpPr>
        <p:spPr/>
        <p:txBody>
          <a:bodyPr/>
          <a:lstStyle/>
          <a:p>
            <a:pPr eaLnBrk="1" hangingPunct="1"/>
            <a:r>
              <a:rPr lang="el-GR" dirty="0" smtClean="0">
                <a:ea typeface="ＭＳ Ｐゴシック" charset="-128"/>
              </a:rPr>
              <a:t>Μέσοι όροι από πολλά ερωτήματα</a:t>
            </a:r>
            <a:endParaRPr lang="en-US" dirty="0" smtClean="0">
              <a:ea typeface="ＭＳ Ｐゴシック" charset="-128"/>
            </a:endParaRPr>
          </a:p>
        </p:txBody>
      </p:sp>
      <p:sp>
        <p:nvSpPr>
          <p:cNvPr id="29700" name="Rectangle 3"/>
          <p:cNvSpPr>
            <a:spLocks noGrp="1" noChangeArrowheads="1"/>
          </p:cNvSpPr>
          <p:nvPr>
            <p:ph type="body" idx="1"/>
          </p:nvPr>
        </p:nvSpPr>
        <p:spPr>
          <a:xfrm>
            <a:off x="457200" y="2209800"/>
            <a:ext cx="8134350" cy="3581400"/>
          </a:xfrm>
        </p:spPr>
        <p:txBody>
          <a:bodyPr/>
          <a:lstStyle/>
          <a:p>
            <a:pPr eaLnBrk="1" hangingPunct="1"/>
            <a:r>
              <a:rPr lang="el-GR" dirty="0" smtClean="0">
                <a:ea typeface="ＭＳ Ｐゴシック" charset="-128"/>
              </a:rPr>
              <a:t>Το γράφημα για ένα ερώτημα δεν αρκεί </a:t>
            </a:r>
          </a:p>
          <a:p>
            <a:pPr eaLnBrk="1" hangingPunct="1"/>
            <a:r>
              <a:rPr lang="el-GR" dirty="0" smtClean="0">
                <a:ea typeface="ＭＳ Ｐゴシック" charset="-128"/>
              </a:rPr>
              <a:t>Χρειαζόμαστε </a:t>
            </a:r>
            <a:r>
              <a:rPr lang="el-GR" i="1" dirty="0" smtClean="0">
                <a:solidFill>
                  <a:schemeClr val="accent6">
                    <a:lumMod val="75000"/>
                  </a:schemeClr>
                </a:solidFill>
                <a:ea typeface="ＭＳ Ｐゴシック" charset="-128"/>
              </a:rPr>
              <a:t>τη μέση απόδοση σε αρκετά ερωτήματα</a:t>
            </a:r>
            <a:r>
              <a:rPr lang="en-US" dirty="0" smtClean="0">
                <a:ea typeface="ＭＳ Ｐゴシック" charset="-128"/>
              </a:rPr>
              <a:t>.</a:t>
            </a:r>
          </a:p>
          <a:p>
            <a:pPr eaLnBrk="1" hangingPunct="1"/>
            <a:r>
              <a:rPr lang="el-GR" dirty="0" smtClean="0">
                <a:ea typeface="ＭＳ Ｐゴシック" charset="-128"/>
              </a:rPr>
              <a:t>Αλλά:</a:t>
            </a:r>
          </a:p>
          <a:p>
            <a:pPr lvl="1" eaLnBrk="1" hangingPunct="1"/>
            <a:r>
              <a:rPr lang="el-GR" dirty="0" smtClean="0">
                <a:ea typeface="ＭＳ Ｐゴシック" charset="-128"/>
              </a:rPr>
              <a:t>Οι υπολογισμοί ακρίβειας-ανάκλησης τοποθετούν κάποια σημεία στο γράφημα</a:t>
            </a:r>
            <a:endParaRPr lang="en-US" dirty="0" smtClean="0">
              <a:ea typeface="ＭＳ Ｐゴシック" charset="-128"/>
            </a:endParaRPr>
          </a:p>
          <a:p>
            <a:pPr lvl="1" eaLnBrk="1" hangingPunct="1"/>
            <a:r>
              <a:rPr lang="el-GR" dirty="0" smtClean="0">
                <a:ea typeface="ＭＳ Ｐゴシック" charset="-128"/>
              </a:rPr>
              <a:t>Πως καθορίζουμε μια τιμή ανάμεσα στα σημεία; </a:t>
            </a:r>
            <a:endParaRPr lang="en-US" dirty="0" smtClean="0">
              <a:ea typeface="ＭＳ Ｐゴシック" charset="-128"/>
            </a:endParaRPr>
          </a:p>
        </p:txBody>
      </p:sp>
      <p:sp>
        <p:nvSpPr>
          <p:cNvPr id="29701"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78</a:t>
            </a:fld>
            <a:endParaRPr lang="en-US"/>
          </a:p>
        </p:txBody>
      </p:sp>
      <p:grpSp>
        <p:nvGrpSpPr>
          <p:cNvPr id="8" name="Group 7"/>
          <p:cNvGrpSpPr/>
          <p:nvPr/>
        </p:nvGrpSpPr>
        <p:grpSpPr>
          <a:xfrm>
            <a:off x="1056481" y="1887777"/>
            <a:ext cx="7093707" cy="4360622"/>
            <a:chOff x="1981200" y="1124569"/>
            <a:chExt cx="6993452" cy="4666631"/>
          </a:xfrm>
        </p:grpSpPr>
        <p:sp>
          <p:nvSpPr>
            <p:cNvPr id="9" name="Text Box 19"/>
            <p:cNvSpPr txBox="1">
              <a:spLocks noChangeArrowheads="1"/>
            </p:cNvSpPr>
            <p:nvPr/>
          </p:nvSpPr>
          <p:spPr bwMode="auto">
            <a:xfrm>
              <a:off x="2882900" y="1124569"/>
              <a:ext cx="1489066" cy="494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dirty="0" err="1">
                  <a:latin typeface="+mn-lt"/>
                </a:rPr>
                <a:t>Σύστημ</a:t>
              </a:r>
              <a:r>
                <a:rPr lang="en-GB" sz="2400" dirty="0">
                  <a:latin typeface="+mn-lt"/>
                </a:rPr>
                <a:t>α 1</a:t>
              </a:r>
            </a:p>
          </p:txBody>
        </p:sp>
        <p:grpSp>
          <p:nvGrpSpPr>
            <p:cNvPr id="10" name="Group 9"/>
            <p:cNvGrpSpPr/>
            <p:nvPr/>
          </p:nvGrpSpPr>
          <p:grpSpPr>
            <a:xfrm>
              <a:off x="1981200" y="1295400"/>
              <a:ext cx="6993452" cy="4495800"/>
              <a:chOff x="1981200" y="1295400"/>
              <a:chExt cx="6993452" cy="4495800"/>
            </a:xfrm>
          </p:grpSpPr>
          <p:sp>
            <p:nvSpPr>
              <p:cNvPr id="11" name="Text Box 3"/>
              <p:cNvSpPr txBox="1">
                <a:spLocks noChangeArrowheads="1"/>
              </p:cNvSpPr>
              <p:nvPr/>
            </p:nvSpPr>
            <p:spPr bwMode="auto">
              <a:xfrm>
                <a:off x="4502150" y="5424488"/>
                <a:ext cx="7905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Recall</a:t>
                </a:r>
                <a:endParaRPr kumimoji="1" lang="en-US" altLang="zh-TW" sz="1800">
                  <a:solidFill>
                    <a:srgbClr val="FF0000"/>
                  </a:solidFill>
                  <a:latin typeface="Times New Roman" pitchFamily="18" charset="0"/>
                  <a:ea typeface="新細明體" pitchFamily="2" charset="-120"/>
                </a:endParaRPr>
              </a:p>
            </p:txBody>
          </p:sp>
          <p:sp>
            <p:nvSpPr>
              <p:cNvPr id="12" name="Text Box 4"/>
              <p:cNvSpPr txBox="1">
                <a:spLocks noChangeArrowheads="1"/>
              </p:cNvSpPr>
              <p:nvPr/>
            </p:nvSpPr>
            <p:spPr bwMode="auto">
              <a:xfrm rot="16200000">
                <a:off x="1623219" y="3417094"/>
                <a:ext cx="10826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Precision</a:t>
                </a:r>
                <a:endParaRPr kumimoji="1" lang="en-US" altLang="zh-TW" sz="1800">
                  <a:solidFill>
                    <a:srgbClr val="FF0000"/>
                  </a:solidFill>
                  <a:latin typeface="Times New Roman" pitchFamily="18" charset="0"/>
                  <a:ea typeface="新細明體" pitchFamily="2" charset="-120"/>
                </a:endParaRPr>
              </a:p>
            </p:txBody>
          </p:sp>
          <p:sp>
            <p:nvSpPr>
              <p:cNvPr id="13" name="Line 5"/>
              <p:cNvSpPr>
                <a:spLocks noChangeShapeType="1"/>
              </p:cNvSpPr>
              <p:nvPr/>
            </p:nvSpPr>
            <p:spPr bwMode="auto">
              <a:xfrm flipV="1">
                <a:off x="2403475" y="2909888"/>
                <a:ext cx="0" cy="2514600"/>
              </a:xfrm>
              <a:prstGeom prst="line">
                <a:avLst/>
              </a:prstGeom>
              <a:noFill/>
              <a:ln w="9525">
                <a:solidFill>
                  <a:srgbClr val="006600"/>
                </a:solidFill>
                <a:round/>
                <a:headEnd/>
                <a:tailEnd type="triangle"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sp>
            <p:nvSpPr>
              <p:cNvPr id="14" name="Line 6"/>
              <p:cNvSpPr>
                <a:spLocks noChangeShapeType="1"/>
              </p:cNvSpPr>
              <p:nvPr/>
            </p:nvSpPr>
            <p:spPr bwMode="auto">
              <a:xfrm>
                <a:off x="2403475" y="5424488"/>
                <a:ext cx="3048000" cy="0"/>
              </a:xfrm>
              <a:prstGeom prst="line">
                <a:avLst/>
              </a:prstGeom>
              <a:noFill/>
              <a:ln w="9525">
                <a:solidFill>
                  <a:srgbClr val="006600"/>
                </a:solidFill>
                <a:round/>
                <a:headEnd/>
                <a:tailEnd type="triangle"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sp>
            <p:nvSpPr>
              <p:cNvPr id="15" name="Oval 7"/>
              <p:cNvSpPr>
                <a:spLocks noChangeArrowheads="1"/>
              </p:cNvSpPr>
              <p:nvPr/>
            </p:nvSpPr>
            <p:spPr bwMode="auto">
              <a:xfrm>
                <a:off x="26320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6" name="Oval 8"/>
              <p:cNvSpPr>
                <a:spLocks noChangeArrowheads="1"/>
              </p:cNvSpPr>
              <p:nvPr/>
            </p:nvSpPr>
            <p:spPr bwMode="auto">
              <a:xfrm>
                <a:off x="30892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7" name="Oval 9"/>
              <p:cNvSpPr>
                <a:spLocks noChangeArrowheads="1"/>
              </p:cNvSpPr>
              <p:nvPr/>
            </p:nvSpPr>
            <p:spPr bwMode="auto">
              <a:xfrm>
                <a:off x="3698875" y="3595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8" name="Oval 10"/>
              <p:cNvSpPr>
                <a:spLocks noChangeArrowheads="1"/>
              </p:cNvSpPr>
              <p:nvPr/>
            </p:nvSpPr>
            <p:spPr bwMode="auto">
              <a:xfrm>
                <a:off x="4003675" y="40528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9" name="Oval 11"/>
              <p:cNvSpPr>
                <a:spLocks noChangeArrowheads="1"/>
              </p:cNvSpPr>
              <p:nvPr/>
            </p:nvSpPr>
            <p:spPr bwMode="auto">
              <a:xfrm>
                <a:off x="4689475" y="45862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0" name="Oval 12"/>
              <p:cNvSpPr>
                <a:spLocks noChangeArrowheads="1"/>
              </p:cNvSpPr>
              <p:nvPr/>
            </p:nvSpPr>
            <p:spPr bwMode="auto">
              <a:xfrm>
                <a:off x="2514600" y="1295400"/>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1" name="Oval 13"/>
              <p:cNvSpPr>
                <a:spLocks noChangeArrowheads="1"/>
              </p:cNvSpPr>
              <p:nvPr/>
            </p:nvSpPr>
            <p:spPr bwMode="auto">
              <a:xfrm>
                <a:off x="2514600" y="1828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2" name="Oval 14"/>
              <p:cNvSpPr>
                <a:spLocks noChangeArrowheads="1"/>
              </p:cNvSpPr>
              <p:nvPr/>
            </p:nvSpPr>
            <p:spPr bwMode="auto">
              <a:xfrm>
                <a:off x="2819400" y="2971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3" name="Oval 15"/>
              <p:cNvSpPr>
                <a:spLocks noChangeArrowheads="1"/>
              </p:cNvSpPr>
              <p:nvPr/>
            </p:nvSpPr>
            <p:spPr bwMode="auto">
              <a:xfrm>
                <a:off x="3429000" y="34290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4" name="Oval 16"/>
              <p:cNvSpPr>
                <a:spLocks noChangeArrowheads="1"/>
              </p:cNvSpPr>
              <p:nvPr/>
            </p:nvSpPr>
            <p:spPr bwMode="auto">
              <a:xfrm>
                <a:off x="4191000" y="3733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5" name="Oval 17"/>
              <p:cNvSpPr>
                <a:spLocks noChangeArrowheads="1"/>
              </p:cNvSpPr>
              <p:nvPr/>
            </p:nvSpPr>
            <p:spPr bwMode="auto">
              <a:xfrm>
                <a:off x="4343400" y="46482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6" name="Oval 18"/>
              <p:cNvSpPr>
                <a:spLocks noChangeArrowheads="1"/>
              </p:cNvSpPr>
              <p:nvPr/>
            </p:nvSpPr>
            <p:spPr bwMode="auto">
              <a:xfrm>
                <a:off x="4953000" y="48006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7" name="Text Box 20"/>
              <p:cNvSpPr txBox="1">
                <a:spLocks noChangeArrowheads="1"/>
              </p:cNvSpPr>
              <p:nvPr/>
            </p:nvSpPr>
            <p:spPr bwMode="auto">
              <a:xfrm>
                <a:off x="2889250" y="1734170"/>
                <a:ext cx="1489066" cy="494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a:latin typeface="+mn-lt"/>
                  </a:rPr>
                  <a:t>Σύστημα 2</a:t>
                </a:r>
              </a:p>
            </p:txBody>
          </p:sp>
          <p:sp>
            <p:nvSpPr>
              <p:cNvPr id="28" name="Line 21"/>
              <p:cNvSpPr>
                <a:spLocks noChangeShapeType="1"/>
              </p:cNvSpPr>
              <p:nvPr/>
            </p:nvSpPr>
            <p:spPr bwMode="auto">
              <a:xfrm flipH="1">
                <a:off x="4689475" y="2971800"/>
                <a:ext cx="1101725" cy="609600"/>
              </a:xfrm>
              <a:prstGeom prst="line">
                <a:avLst/>
              </a:prstGeom>
              <a:noFill/>
              <a:ln w="9525">
                <a:solidFill>
                  <a:srgbClr val="006600"/>
                </a:solidFill>
                <a:round/>
                <a:headEnd/>
                <a:tailEnd type="triangle"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sp>
            <p:nvSpPr>
              <p:cNvPr id="29" name="Text Box 22"/>
              <p:cNvSpPr txBox="1">
                <a:spLocks noChangeArrowheads="1"/>
              </p:cNvSpPr>
              <p:nvPr/>
            </p:nvSpPr>
            <p:spPr bwMode="auto">
              <a:xfrm>
                <a:off x="5791200" y="2648570"/>
                <a:ext cx="3183452" cy="494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l-GR" sz="2400">
                    <a:latin typeface="+mn-lt"/>
                  </a:rPr>
                  <a:t>Πώς να τα συγκρίνουμε;</a:t>
                </a:r>
                <a:endParaRPr lang="en-GB" sz="2400">
                  <a:latin typeface="+mn-lt"/>
                </a:endParaRPr>
              </a:p>
            </p:txBody>
          </p:sp>
        </p:grpSp>
      </p:grpSp>
    </p:spTree>
    <p:extLst>
      <p:ext uri="{BB962C8B-B14F-4D97-AF65-F5344CB8AC3E}">
        <p14:creationId xmlns:p14="http://schemas.microsoft.com/office/powerpoint/2010/main" xmlns="" val="128576251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79</a:t>
            </a:fld>
            <a:endParaRPr lang="en-US"/>
          </a:p>
        </p:txBody>
      </p:sp>
      <p:sp>
        <p:nvSpPr>
          <p:cNvPr id="30" name="Rectangle 3"/>
          <p:cNvSpPr txBox="1">
            <a:spLocks noChangeArrowheads="1"/>
          </p:cNvSpPr>
          <p:nvPr/>
        </p:nvSpPr>
        <p:spPr bwMode="auto">
          <a:xfrm>
            <a:off x="228600" y="1700213"/>
            <a:ext cx="8389938" cy="3009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Tx/>
              <a:buNone/>
            </a:pPr>
            <a:r>
              <a:rPr lang="el-GR" sz="2400" dirty="0" smtClean="0"/>
              <a:t>Σκοπός:  Δυνατότητα σύγκρισης διαφορετικών συστημάτων	</a:t>
            </a:r>
          </a:p>
          <a:p>
            <a:pPr>
              <a:buFontTx/>
              <a:buNone/>
            </a:pPr>
            <a:r>
              <a:rPr lang="el-GR" sz="2400" dirty="0" smtClean="0"/>
              <a:t>Πως;</a:t>
            </a:r>
            <a:r>
              <a:rPr lang="el-GR" sz="2400" dirty="0"/>
              <a:t> </a:t>
            </a:r>
            <a:r>
              <a:rPr lang="el-GR" sz="2400" dirty="0" smtClean="0"/>
              <a:t>Χρήση </a:t>
            </a:r>
            <a:r>
              <a:rPr lang="el-GR" sz="2400" i="1" dirty="0" err="1" smtClean="0">
                <a:solidFill>
                  <a:schemeClr val="accent6">
                    <a:lumMod val="75000"/>
                  </a:schemeClr>
                </a:solidFill>
              </a:rPr>
              <a:t>κανονικοποιημένων</a:t>
            </a:r>
            <a:r>
              <a:rPr lang="el-GR" sz="2400" i="1" dirty="0" smtClean="0">
                <a:solidFill>
                  <a:schemeClr val="accent6">
                    <a:lumMod val="75000"/>
                  </a:schemeClr>
                </a:solidFill>
              </a:rPr>
              <a:t> επιπέδων ανάκλησης</a:t>
            </a:r>
            <a:r>
              <a:rPr lang="el-GR" sz="2400" dirty="0" smtClean="0">
                <a:solidFill>
                  <a:schemeClr val="accent6">
                    <a:lumMod val="75000"/>
                  </a:schemeClr>
                </a:solidFill>
              </a:rPr>
              <a:t> (</a:t>
            </a:r>
            <a:r>
              <a:rPr lang="en-US" sz="2400" dirty="0" smtClean="0">
                <a:solidFill>
                  <a:schemeClr val="accent6">
                    <a:lumMod val="75000"/>
                  </a:schemeClr>
                </a:solidFill>
              </a:rPr>
              <a:t>standard recall levels)</a:t>
            </a:r>
            <a:endParaRPr lang="el-GR" sz="2400" dirty="0" smtClean="0">
              <a:solidFill>
                <a:schemeClr val="accent6">
                  <a:lumMod val="75000"/>
                </a:schemeClr>
              </a:solidFill>
            </a:endParaRPr>
          </a:p>
          <a:p>
            <a:pPr>
              <a:buFontTx/>
              <a:buNone/>
            </a:pPr>
            <a:endParaRPr lang="el-GR" sz="2400" dirty="0" smtClean="0"/>
          </a:p>
          <a:p>
            <a:pPr>
              <a:buFontTx/>
              <a:buNone/>
            </a:pPr>
            <a:r>
              <a:rPr lang="el-GR" sz="2400" dirty="0" smtClean="0"/>
              <a:t>Παράδειγμα καθιερωμένων  επιπέδων ανάκλησης (πλήθος επιπέδων: 11):</a:t>
            </a:r>
            <a:endParaRPr lang="en-US" sz="2400" dirty="0" smtClean="0"/>
          </a:p>
          <a:p>
            <a:pPr>
              <a:buFontTx/>
              <a:buNone/>
            </a:pPr>
            <a:r>
              <a:rPr lang="en-US" sz="2400" dirty="0" smtClean="0"/>
              <a:t>Standard Recall levels at 0%, 10%, 20%, …, 100%</a:t>
            </a:r>
          </a:p>
          <a:p>
            <a:pPr>
              <a:buFontTx/>
              <a:buNone/>
            </a:pPr>
            <a:endParaRPr lang="el-GR" sz="2400" dirty="0" smtClean="0"/>
          </a:p>
          <a:p>
            <a:pPr lvl="1">
              <a:buFontTx/>
              <a:buNone/>
            </a:pPr>
            <a:r>
              <a:rPr lang="el-GR" dirty="0" err="1" smtClean="0">
                <a:sym typeface="Symbol" pitchFamily="18" charset="2"/>
              </a:rPr>
              <a:t>r</a:t>
            </a:r>
            <a:r>
              <a:rPr lang="el-GR" baseline="-25000" dirty="0" err="1" smtClean="0">
                <a:sym typeface="Symbol" pitchFamily="18" charset="2"/>
              </a:rPr>
              <a:t>j</a:t>
            </a:r>
            <a:r>
              <a:rPr lang="el-GR" dirty="0" smtClean="0">
                <a:sym typeface="Symbol" pitchFamily="18" charset="2"/>
              </a:rPr>
              <a:t> {0.0, 0.1, 0.2, 0.3, 0.4, 0.5, 0.6, 0.7, 0.8, 0.9, 1.0}</a:t>
            </a:r>
          </a:p>
          <a:p>
            <a:pPr lvl="1">
              <a:buFontTx/>
              <a:buNone/>
            </a:pPr>
            <a:r>
              <a:rPr lang="el-GR" dirty="0" smtClean="0">
                <a:sym typeface="Symbol" pitchFamily="18" charset="2"/>
              </a:rPr>
              <a:t>r</a:t>
            </a:r>
            <a:r>
              <a:rPr lang="el-GR" baseline="-25000" dirty="0" smtClean="0">
                <a:sym typeface="Symbol" pitchFamily="18" charset="2"/>
              </a:rPr>
              <a:t>0</a:t>
            </a:r>
            <a:r>
              <a:rPr lang="el-GR" dirty="0" smtClean="0">
                <a:sym typeface="Symbol" pitchFamily="18" charset="2"/>
              </a:rPr>
              <a:t> = 0.0, r</a:t>
            </a:r>
            <a:r>
              <a:rPr lang="el-GR" baseline="-25000" dirty="0" smtClean="0">
                <a:sym typeface="Symbol" pitchFamily="18" charset="2"/>
              </a:rPr>
              <a:t>1</a:t>
            </a:r>
            <a:r>
              <a:rPr lang="el-GR" dirty="0" smtClean="0">
                <a:sym typeface="Symbol" pitchFamily="18" charset="2"/>
              </a:rPr>
              <a:t> = 0.1, …, r</a:t>
            </a:r>
            <a:r>
              <a:rPr lang="el-GR" baseline="-25000" dirty="0" smtClean="0">
                <a:sym typeface="Symbol" pitchFamily="18" charset="2"/>
              </a:rPr>
              <a:t>10</a:t>
            </a:r>
            <a:r>
              <a:rPr lang="el-GR" dirty="0" smtClean="0">
                <a:sym typeface="Symbol" pitchFamily="18" charset="2"/>
              </a:rPr>
              <a:t>=1.0</a:t>
            </a:r>
          </a:p>
          <a:p>
            <a:pPr lvl="1">
              <a:buFontTx/>
              <a:buNone/>
            </a:pPr>
            <a:endParaRPr lang="el-GR" dirty="0" smtClean="0">
              <a:sym typeface="Symbol" pitchFamily="18" charset="2"/>
            </a:endParaRPr>
          </a:p>
        </p:txBody>
      </p:sp>
    </p:spTree>
    <p:extLst>
      <p:ext uri="{BB962C8B-B14F-4D97-AF65-F5344CB8AC3E}">
        <p14:creationId xmlns:p14="http://schemas.microsoft.com/office/powerpoint/2010/main" xmlns="" val="113742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Effect transition="in" filter="wipe(up)">
                                      <p:cBhvr>
                                        <p:cTn id="7" dur="500"/>
                                        <p:tgtEl>
                                          <p:spTgt spid="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
                                            <p:txEl>
                                              <p:pRg st="1" end="1"/>
                                            </p:txEl>
                                          </p:spTgt>
                                        </p:tgtEl>
                                        <p:attrNameLst>
                                          <p:attrName>style.visibility</p:attrName>
                                        </p:attrNameLst>
                                      </p:cBhvr>
                                      <p:to>
                                        <p:strVal val="visible"/>
                                      </p:to>
                                    </p:set>
                                    <p:animEffect transition="in" filter="wipe(up)">
                                      <p:cBhvr>
                                        <p:cTn id="12" dur="500"/>
                                        <p:tgtEl>
                                          <p:spTgt spid="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
                                            <p:txEl>
                                              <p:pRg st="3" end="3"/>
                                            </p:txEl>
                                          </p:spTgt>
                                        </p:tgtEl>
                                        <p:attrNameLst>
                                          <p:attrName>style.visibility</p:attrName>
                                        </p:attrNameLst>
                                      </p:cBhvr>
                                      <p:to>
                                        <p:strVal val="visible"/>
                                      </p:to>
                                    </p:set>
                                    <p:animEffect transition="in" filter="wipe(up)">
                                      <p:cBhvr>
                                        <p:cTn id="17" dur="500"/>
                                        <p:tgtEl>
                                          <p:spTgt spid="3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
                                            <p:txEl>
                                              <p:pRg st="4" end="4"/>
                                            </p:txEl>
                                          </p:spTgt>
                                        </p:tgtEl>
                                        <p:attrNameLst>
                                          <p:attrName>style.visibility</p:attrName>
                                        </p:attrNameLst>
                                      </p:cBhvr>
                                      <p:to>
                                        <p:strVal val="visible"/>
                                      </p:to>
                                    </p:set>
                                    <p:animEffect transition="in" filter="wipe(up)">
                                      <p:cBhvr>
                                        <p:cTn id="22" dur="500"/>
                                        <p:tgtEl>
                                          <p:spTgt spid="3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
                                            <p:txEl>
                                              <p:pRg st="6" end="6"/>
                                            </p:txEl>
                                          </p:spTgt>
                                        </p:tgtEl>
                                        <p:attrNameLst>
                                          <p:attrName>style.visibility</p:attrName>
                                        </p:attrNameLst>
                                      </p:cBhvr>
                                      <p:to>
                                        <p:strVal val="visible"/>
                                      </p:to>
                                    </p:set>
                                    <p:animEffect transition="in" filter="wipe(up)">
                                      <p:cBhvr>
                                        <p:cTn id="27" dur="500"/>
                                        <p:tgtEl>
                                          <p:spTgt spid="3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
                                            <p:txEl>
                                              <p:pRg st="7" end="7"/>
                                            </p:txEl>
                                          </p:spTgt>
                                        </p:tgtEl>
                                        <p:attrNameLst>
                                          <p:attrName>style.visibility</p:attrName>
                                        </p:attrNameLst>
                                      </p:cBhvr>
                                      <p:to>
                                        <p:strVal val="visible"/>
                                      </p:to>
                                    </p:set>
                                    <p:animEffect transition="in" filter="wipe(up)">
                                      <p:cBhvr>
                                        <p:cTn id="32" dur="500"/>
                                        <p:tgtEl>
                                          <p:spTgt spid="3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title"/>
          </p:nvPr>
        </p:nvSpPr>
        <p:spPr/>
        <p:txBody>
          <a:bodyPr/>
          <a:lstStyle/>
          <a:p>
            <a:pPr eaLnBrk="1" hangingPunct="1"/>
            <a:r>
              <a:rPr lang="el-GR" dirty="0" smtClean="0">
                <a:ea typeface="ＭＳ Ｐゴシック" charset="-128"/>
              </a:rPr>
              <a:t>Στάθμιση με </a:t>
            </a:r>
            <a:r>
              <a:rPr lang="en-US" dirty="0" err="1" smtClean="0">
                <a:ea typeface="ＭＳ Ｐゴシック" charset="-128"/>
              </a:rPr>
              <a:t>tf-idf</a:t>
            </a:r>
            <a:endParaRPr lang="en-US" dirty="0" smtClean="0">
              <a:ea typeface="ＭＳ Ｐゴシック" charset="-128"/>
            </a:endParaRPr>
          </a:p>
        </p:txBody>
      </p:sp>
      <p:sp>
        <p:nvSpPr>
          <p:cNvPr id="6148" name="Content Placeholder 2"/>
          <p:cNvSpPr>
            <a:spLocks noGrp="1"/>
          </p:cNvSpPr>
          <p:nvPr>
            <p:ph idx="1"/>
          </p:nvPr>
        </p:nvSpPr>
        <p:spPr>
          <a:xfrm>
            <a:off x="381000" y="1676400"/>
            <a:ext cx="8436764" cy="2209800"/>
          </a:xfrm>
        </p:spPr>
        <p:txBody>
          <a:bodyPr/>
          <a:lstStyle/>
          <a:p>
            <a:pPr eaLnBrk="1" hangingPunct="1">
              <a:buNone/>
            </a:pPr>
            <a:r>
              <a:rPr lang="el-GR" dirty="0" smtClean="0">
                <a:solidFill>
                  <a:schemeClr val="tx2">
                    <a:lumMod val="50000"/>
                  </a:schemeClr>
                </a:solidFill>
                <a:ea typeface="ＭＳ Ｐゴシック" charset="-128"/>
              </a:rPr>
              <a:t>	Το </a:t>
            </a:r>
            <a:r>
              <a:rPr lang="en-US" dirty="0" err="1" smtClean="0">
                <a:solidFill>
                  <a:schemeClr val="accent6">
                    <a:lumMod val="75000"/>
                  </a:schemeClr>
                </a:solidFill>
                <a:ea typeface="ＭＳ Ｐゴシック" charset="-128"/>
              </a:rPr>
              <a:t>tf-idf</a:t>
            </a:r>
            <a:r>
              <a:rPr lang="en-US" dirty="0" smtClean="0">
                <a:solidFill>
                  <a:schemeClr val="accent6">
                    <a:lumMod val="75000"/>
                  </a:schemeClr>
                </a:solidFill>
                <a:ea typeface="ＭＳ Ｐゴシック" charset="-128"/>
              </a:rPr>
              <a:t> </a:t>
            </a:r>
            <a:r>
              <a:rPr lang="el-GR" dirty="0" smtClean="0">
                <a:solidFill>
                  <a:schemeClr val="accent6">
                    <a:lumMod val="75000"/>
                  </a:schemeClr>
                </a:solidFill>
                <a:ea typeface="ＭＳ Ｐゴシック" charset="-128"/>
              </a:rPr>
              <a:t>βάρος </a:t>
            </a:r>
            <a:r>
              <a:rPr lang="el-GR" dirty="0" smtClean="0">
                <a:solidFill>
                  <a:schemeClr val="tx2">
                    <a:lumMod val="50000"/>
                  </a:schemeClr>
                </a:solidFill>
                <a:ea typeface="ＭＳ Ｐゴシック" charset="-128"/>
              </a:rPr>
              <a:t>ενός όρου είναι το γινόμενο του βάρους </a:t>
            </a:r>
            <a:r>
              <a:rPr lang="en-US" dirty="0" err="1" smtClean="0">
                <a:solidFill>
                  <a:schemeClr val="tx2">
                    <a:lumMod val="50000"/>
                  </a:schemeClr>
                </a:solidFill>
                <a:ea typeface="ＭＳ Ｐゴシック" charset="-128"/>
              </a:rPr>
              <a:t>tf</a:t>
            </a:r>
            <a:r>
              <a:rPr lang="en-US" dirty="0" smtClean="0">
                <a:solidFill>
                  <a:schemeClr val="tx2">
                    <a:lumMod val="50000"/>
                  </a:schemeClr>
                </a:solidFill>
                <a:ea typeface="ＭＳ Ｐゴシック" charset="-128"/>
              </a:rPr>
              <a:t> </a:t>
            </a:r>
            <a:r>
              <a:rPr lang="el-GR" dirty="0" smtClean="0">
                <a:solidFill>
                  <a:schemeClr val="tx2">
                    <a:lumMod val="50000"/>
                  </a:schemeClr>
                </a:solidFill>
                <a:ea typeface="ＭＳ Ｐゴシック" charset="-128"/>
              </a:rPr>
              <a:t>και του βάρους </a:t>
            </a:r>
            <a:r>
              <a:rPr lang="en-US" dirty="0" err="1" smtClean="0">
                <a:solidFill>
                  <a:schemeClr val="tx2">
                    <a:lumMod val="50000"/>
                  </a:schemeClr>
                </a:solidFill>
                <a:ea typeface="ＭＳ Ｐゴシック" charset="-128"/>
              </a:rPr>
              <a:t>idf</a:t>
            </a:r>
            <a:r>
              <a:rPr lang="en-US" dirty="0" smtClean="0">
                <a:solidFill>
                  <a:schemeClr val="tx2">
                    <a:lumMod val="50000"/>
                  </a:schemeClr>
                </a:solidFill>
                <a:ea typeface="ＭＳ Ｐゴシック" charset="-128"/>
              </a:rPr>
              <a:t>.</a:t>
            </a:r>
          </a:p>
          <a:p>
            <a:pPr eaLnBrk="1" hangingPunct="1">
              <a:buFont typeface="Wingdings" charset="2"/>
              <a:buNone/>
            </a:pPr>
            <a:endParaRPr lang="en-US" dirty="0" smtClean="0">
              <a:solidFill>
                <a:schemeClr val="tx2">
                  <a:lumMod val="50000"/>
                </a:schemeClr>
              </a:solidFill>
              <a:ea typeface="ＭＳ Ｐゴシック" charset="-128"/>
            </a:endParaRPr>
          </a:p>
          <a:p>
            <a:pPr eaLnBrk="1" hangingPunct="1"/>
            <a:endParaRPr lang="en-US" dirty="0" smtClean="0">
              <a:solidFill>
                <a:schemeClr val="tx2">
                  <a:lumMod val="50000"/>
                </a:schemeClr>
              </a:solidFill>
              <a:ea typeface="ＭＳ Ｐゴシック" charset="-128"/>
            </a:endParaRPr>
          </a:p>
          <a:p>
            <a:pPr lvl="1" eaLnBrk="1" hangingPunct="1">
              <a:buFont typeface="Wingdings" panose="05000000000000000000" pitchFamily="2" charset="2"/>
              <a:buChar char="§"/>
            </a:pPr>
            <a:r>
              <a:rPr lang="el-GR" dirty="0" smtClean="0">
                <a:solidFill>
                  <a:schemeClr val="tx2">
                    <a:lumMod val="50000"/>
                  </a:schemeClr>
                </a:solidFill>
                <a:ea typeface="ＭＳ Ｐゴシック" charset="-128"/>
              </a:rPr>
              <a:t>Αυξάνει με τον αριθμό εμφανίσεων του όρου στο έγγραφο</a:t>
            </a:r>
            <a:endParaRPr lang="en-US" dirty="0" smtClean="0">
              <a:solidFill>
                <a:schemeClr val="tx2">
                  <a:lumMod val="50000"/>
                </a:schemeClr>
              </a:solidFill>
              <a:ea typeface="ＭＳ Ｐゴシック" charset="-128"/>
            </a:endParaRPr>
          </a:p>
          <a:p>
            <a:pPr lvl="1" eaLnBrk="1" hangingPunct="1">
              <a:buFont typeface="Wingdings" panose="05000000000000000000" pitchFamily="2" charset="2"/>
              <a:buChar char="§"/>
            </a:pPr>
            <a:r>
              <a:rPr lang="el-GR" dirty="0" smtClean="0">
                <a:solidFill>
                  <a:schemeClr val="tx2">
                    <a:lumMod val="50000"/>
                  </a:schemeClr>
                </a:solidFill>
                <a:ea typeface="ＭＳ Ｐゴシック" charset="-128"/>
              </a:rPr>
              <a:t>Αυξάνει με τη σπανιότητα του όρου στη συλλογή</a:t>
            </a:r>
            <a:endParaRPr lang="en-US" dirty="0" smtClean="0">
              <a:solidFill>
                <a:schemeClr val="tx2">
                  <a:lumMod val="50000"/>
                </a:schemeClr>
              </a:solidFill>
              <a:ea typeface="ＭＳ Ｐゴシック" charset="-128"/>
            </a:endParaRPr>
          </a:p>
        </p:txBody>
      </p:sp>
      <p:graphicFrame>
        <p:nvGraphicFramePr>
          <p:cNvPr id="7170" name="Object 2"/>
          <p:cNvGraphicFramePr>
            <a:graphicFrameLocks noChangeAspect="1"/>
          </p:cNvGraphicFramePr>
          <p:nvPr/>
        </p:nvGraphicFramePr>
        <p:xfrm>
          <a:off x="1155700" y="2717800"/>
          <a:ext cx="6440488" cy="762000"/>
        </p:xfrm>
        <a:graphic>
          <a:graphicData uri="http://schemas.openxmlformats.org/presentationml/2006/ole">
            <p:oleObj spid="_x0000_s110664" name="Εξίσωση" r:id="rId3" imgW="2133600" imgH="254000" progId="Equation.3">
              <p:embed/>
            </p:oleObj>
          </a:graphicData>
        </a:graphic>
      </p:graphicFrame>
      <p:sp>
        <p:nvSpPr>
          <p:cNvPr id="7173"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6.2.2</a:t>
            </a:r>
          </a:p>
        </p:txBody>
      </p:sp>
      <p:sp>
        <p:nvSpPr>
          <p:cNvPr id="2" name="Slide Number Placeholder 1"/>
          <p:cNvSpPr>
            <a:spLocks noGrp="1"/>
          </p:cNvSpPr>
          <p:nvPr>
            <p:ph type="sldNum" sz="quarter" idx="12"/>
          </p:nvPr>
        </p:nvSpPr>
        <p:spPr/>
        <p:txBody>
          <a:bodyPr/>
          <a:lstStyle/>
          <a:p>
            <a:fld id="{0ED9190B-40F4-4D14-B8A7-A8F5BA31F2B1}" type="slidenum">
              <a:rPr lang="en-US" smtClean="0"/>
              <a:pPr/>
              <a:t>8</a:t>
            </a:fld>
            <a:endParaRPr lang="en-US"/>
          </a:p>
        </p:txBody>
      </p:sp>
      <p:sp>
        <p:nvSpPr>
          <p:cNvPr id="7" name="Rectangle 6"/>
          <p:cNvSpPr/>
          <p:nvPr/>
        </p:nvSpPr>
        <p:spPr>
          <a:xfrm>
            <a:off x="762000" y="1752600"/>
            <a:ext cx="7239000" cy="17526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graphicFrame>
        <p:nvGraphicFramePr>
          <p:cNvPr id="3" name="Object 2"/>
          <p:cNvGraphicFramePr>
            <a:graphicFrameLocks noChangeAspect="1"/>
          </p:cNvGraphicFramePr>
          <p:nvPr>
            <p:extLst>
              <p:ext uri="{D42A27DB-BD31-4B8C-83A1-F6EECF244321}">
                <p14:modId xmlns:p14="http://schemas.microsoft.com/office/powerpoint/2010/main" xmlns="" val="2665263187"/>
              </p:ext>
            </p:extLst>
          </p:nvPr>
        </p:nvGraphicFramePr>
        <p:xfrm>
          <a:off x="1295400" y="4724400"/>
          <a:ext cx="5562600" cy="908050"/>
        </p:xfrm>
        <a:graphic>
          <a:graphicData uri="http://schemas.openxmlformats.org/presentationml/2006/ole">
            <p:oleObj spid="_x0000_s110665" name="Equation" r:id="rId4" imgW="1714500" imgH="279400" progId="Equation.3">
              <p:embed/>
            </p:oleObj>
          </a:graphicData>
        </a:graphic>
      </p:graphicFrame>
      <p:sp>
        <p:nvSpPr>
          <p:cNvPr id="9" name="TextBox 8"/>
          <p:cNvSpPr txBox="1"/>
          <p:nvPr/>
        </p:nvSpPr>
        <p:spPr>
          <a:xfrm>
            <a:off x="533400" y="5791200"/>
            <a:ext cx="8077200" cy="830997"/>
          </a:xfrm>
          <a:prstGeom prst="rect">
            <a:avLst/>
          </a:prstGeom>
          <a:noFill/>
        </p:spPr>
        <p:txBody>
          <a:bodyPr wrap="square" rtlCol="0">
            <a:spAutoFit/>
          </a:bodyPr>
          <a:lstStyle/>
          <a:p>
            <a:pPr>
              <a:buFont typeface="Wingdings" pitchFamily="2" charset="2"/>
              <a:buChar char="v"/>
            </a:pPr>
            <a:r>
              <a:rPr lang="el-GR" dirty="0" smtClean="0">
                <a:solidFill>
                  <a:schemeClr val="tx2">
                    <a:lumMod val="75000"/>
                  </a:schemeClr>
                </a:solidFill>
                <a:latin typeface="+mn-lt"/>
              </a:rPr>
              <a:t> Έχουν προταθεί και πολλοί άλλοι τρόποι συνδυασμού του </a:t>
            </a:r>
            <a:r>
              <a:rPr lang="en-US" dirty="0" err="1" smtClean="0">
                <a:solidFill>
                  <a:schemeClr val="tx2">
                    <a:lumMod val="75000"/>
                  </a:schemeClr>
                </a:solidFill>
                <a:latin typeface="+mn-lt"/>
              </a:rPr>
              <a:t>tf</a:t>
            </a:r>
            <a:r>
              <a:rPr lang="en-US" dirty="0" smtClean="0">
                <a:solidFill>
                  <a:schemeClr val="tx2">
                    <a:lumMod val="75000"/>
                  </a:schemeClr>
                </a:solidFill>
                <a:latin typeface="+mn-lt"/>
              </a:rPr>
              <a:t> </a:t>
            </a:r>
            <a:r>
              <a:rPr lang="el-GR" dirty="0" smtClean="0">
                <a:solidFill>
                  <a:schemeClr val="tx2">
                    <a:lumMod val="75000"/>
                  </a:schemeClr>
                </a:solidFill>
                <a:latin typeface="+mn-lt"/>
              </a:rPr>
              <a:t>και </a:t>
            </a:r>
            <a:r>
              <a:rPr lang="en-US" dirty="0" err="1" smtClean="0">
                <a:solidFill>
                  <a:schemeClr val="tx2">
                    <a:lumMod val="75000"/>
                  </a:schemeClr>
                </a:solidFill>
                <a:latin typeface="+mn-lt"/>
              </a:rPr>
              <a:t>idf</a:t>
            </a:r>
            <a:endParaRPr lang="el-GR" dirty="0">
              <a:solidFill>
                <a:schemeClr val="tx2">
                  <a:lumMod val="75000"/>
                </a:schemeClr>
              </a:solidFill>
              <a:latin typeface="+mn-lt"/>
            </a:endParaRPr>
          </a:p>
        </p:txBody>
      </p:sp>
    </p:spTree>
    <p:extLst>
      <p:ext uri="{BB962C8B-B14F-4D97-AF65-F5344CB8AC3E}">
        <p14:creationId xmlns:p14="http://schemas.microsoft.com/office/powerpoint/2010/main" xmlns="" val="363523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2000"/>
                                  </p:stCondLst>
                                  <p:childTnLst>
                                    <p:set>
                                      <p:cBhvr>
                                        <p:cTn id="6" dur="1" fill="hold">
                                          <p:stCondLst>
                                            <p:cond delay="0"/>
                                          </p:stCondLst>
                                        </p:cTn>
                                        <p:tgtEl>
                                          <p:spTgt spid="6148">
                                            <p:txEl>
                                              <p:pRg st="3" end="3"/>
                                            </p:txEl>
                                          </p:spTgt>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nodeType="afterEffect">
                                  <p:stCondLst>
                                    <p:cond delay="2000"/>
                                  </p:stCondLst>
                                  <p:childTnLst>
                                    <p:set>
                                      <p:cBhvr>
                                        <p:cTn id="9" dur="1" fill="hold">
                                          <p:stCondLst>
                                            <p:cond delay="0"/>
                                          </p:stCondLst>
                                        </p:cTn>
                                        <p:tgtEl>
                                          <p:spTgt spid="614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112" charset="-128"/>
              </a:rPr>
              <a:t>Μέση ακρίβεια </a:t>
            </a:r>
            <a:r>
              <a:rPr lang="en-US" dirty="0" smtClean="0">
                <a:ea typeface="ＭＳ Ｐゴシック" pitchFamily="-112" charset="-128"/>
              </a:rPr>
              <a:t>11-</a:t>
            </a:r>
            <a:r>
              <a:rPr lang="el-GR" dirty="0" smtClean="0">
                <a:ea typeface="ＭＳ Ｐゴシック" pitchFamily="-112" charset="-128"/>
              </a:rPr>
              <a:t>σημείων με παρεμβολή (11-</a:t>
            </a:r>
            <a:r>
              <a:rPr lang="en-US" dirty="0" smtClean="0">
                <a:ea typeface="ＭＳ Ｐゴシック" pitchFamily="-112" charset="-128"/>
              </a:rPr>
              <a:t>point interpolated average precision)</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80</a:t>
            </a:fld>
            <a:endParaRPr lang="en-US"/>
          </a:p>
        </p:txBody>
      </p:sp>
      <p:sp>
        <p:nvSpPr>
          <p:cNvPr id="7" name="Text Box 3"/>
          <p:cNvSpPr txBox="1">
            <a:spLocks noChangeArrowheads="1"/>
          </p:cNvSpPr>
          <p:nvPr/>
        </p:nvSpPr>
        <p:spPr bwMode="auto">
          <a:xfrm>
            <a:off x="381129" y="2438400"/>
            <a:ext cx="8045502" cy="3352800"/>
          </a:xfrm>
          <a:prstGeom prst="rect">
            <a:avLst/>
          </a:prstGeom>
          <a:noFill/>
          <a:ln w="9525">
            <a:noFill/>
            <a:round/>
            <a:headEnd/>
            <a:tailEnd/>
          </a:ln>
        </p:spPr>
        <p:txBody>
          <a:bodyPr/>
          <a:lstStyle/>
          <a:p>
            <a:pPr marL="914400" lvl="1" indent="-457200">
              <a:spcBef>
                <a:spcPts val="0"/>
              </a:spcBef>
              <a:buClr>
                <a:srgbClr val="336699"/>
              </a:buClr>
              <a:buFont typeface="Wingdings" pitchFamily="2" charset="2"/>
              <a:buChar char="§"/>
            </a:pPr>
            <a:r>
              <a:rPr lang="el-GR" sz="2800" dirty="0" smtClean="0">
                <a:latin typeface="+mn-lt"/>
              </a:rPr>
              <a:t>Υπολόγισε την ακρίβεια με παρεμβολή στα επίπεδα ανάκτησης </a:t>
            </a:r>
            <a:r>
              <a:rPr lang="en-US" sz="2800" dirty="0" smtClean="0">
                <a:solidFill>
                  <a:schemeClr val="tx1"/>
                </a:solidFill>
                <a:latin typeface="+mn-lt"/>
              </a:rPr>
              <a:t>0.0, 0.1, 0.2, </a:t>
            </a:r>
            <a:r>
              <a:rPr lang="de-DE" sz="2800" dirty="0" smtClean="0">
                <a:solidFill>
                  <a:schemeClr val="tx1"/>
                </a:solidFill>
                <a:latin typeface="+mn-lt"/>
              </a:rPr>
              <a:t>. . .</a:t>
            </a:r>
          </a:p>
          <a:p>
            <a:pPr marL="914400" lvl="1" indent="-457200">
              <a:spcBef>
                <a:spcPts val="0"/>
              </a:spcBef>
              <a:buClr>
                <a:srgbClr val="336699"/>
              </a:buClr>
              <a:buFont typeface="Wingdings" pitchFamily="2" charset="2"/>
              <a:buChar char="§"/>
            </a:pPr>
            <a:r>
              <a:rPr lang="el-GR" sz="2800" dirty="0" smtClean="0">
                <a:solidFill>
                  <a:schemeClr val="tx1"/>
                </a:solidFill>
                <a:latin typeface="+mn-lt"/>
              </a:rPr>
              <a:t>Επανέλαβε το για όλα τα ερωτήματα στο </a:t>
            </a:r>
            <a:r>
              <a:rPr lang="en-US" sz="2800" dirty="0" smtClean="0">
                <a:solidFill>
                  <a:schemeClr val="tx1"/>
                </a:solidFill>
                <a:latin typeface="+mn-lt"/>
              </a:rPr>
              <a:t>evaluation benchmark</a:t>
            </a:r>
            <a:r>
              <a:rPr lang="el-GR" sz="2800" dirty="0" smtClean="0">
                <a:solidFill>
                  <a:schemeClr val="tx1"/>
                </a:solidFill>
                <a:latin typeface="+mn-lt"/>
              </a:rPr>
              <a:t> και πάρε το μέσο όρο </a:t>
            </a:r>
          </a:p>
          <a:p>
            <a:pPr marL="914400" lvl="1" indent="-457200">
              <a:spcBef>
                <a:spcPts val="0"/>
              </a:spcBef>
              <a:buClr>
                <a:srgbClr val="336699"/>
              </a:buClr>
              <a:buFont typeface="Wingdings" pitchFamily="2" charset="2"/>
              <a:buChar char="§"/>
            </a:pPr>
            <a:r>
              <a:rPr lang="el-GR" sz="2800" dirty="0">
                <a:latin typeface="+mn-lt"/>
              </a:rPr>
              <a:t> </a:t>
            </a:r>
            <a:r>
              <a:rPr lang="el-GR" sz="2800" dirty="0" smtClean="0">
                <a:latin typeface="+mn-lt"/>
              </a:rPr>
              <a:t>Αυτό το μέτρο μετρά την απόδοση σε όλα τα επίπεδα ανάκλησης (</a:t>
            </a:r>
            <a:r>
              <a:rPr lang="en-US" sz="2800" dirty="0" smtClean="0">
                <a:solidFill>
                  <a:srgbClr val="0070C0"/>
                </a:solidFill>
                <a:latin typeface="+mn-lt"/>
              </a:rPr>
              <a:t>at all recall levels</a:t>
            </a:r>
            <a:r>
              <a:rPr lang="el-GR" sz="2800" dirty="0" smtClean="0">
                <a:solidFill>
                  <a:srgbClr val="0070C0"/>
                </a:solidFill>
                <a:latin typeface="+mn-lt"/>
              </a:rPr>
              <a:t>)</a:t>
            </a:r>
            <a:r>
              <a:rPr lang="en-US" sz="2800" dirty="0" smtClean="0">
                <a:solidFill>
                  <a:srgbClr val="0070C0"/>
                </a:solidFill>
                <a:latin typeface="+mn-lt"/>
              </a:rPr>
              <a:t>.</a:t>
            </a:r>
          </a:p>
        </p:txBody>
      </p:sp>
    </p:spTree>
    <p:extLst>
      <p:ext uri="{BB962C8B-B14F-4D97-AF65-F5344CB8AC3E}">
        <p14:creationId xmlns:p14="http://schemas.microsoft.com/office/powerpoint/2010/main" xmlns="" val="188906016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112" charset="-128"/>
              </a:rPr>
              <a:t>Μέση ακρίβεια </a:t>
            </a:r>
            <a:r>
              <a:rPr lang="en-US" dirty="0" smtClean="0">
                <a:ea typeface="ＭＳ Ｐゴシック" pitchFamily="-112" charset="-128"/>
              </a:rPr>
              <a:t>11-</a:t>
            </a:r>
            <a:r>
              <a:rPr lang="el-GR" dirty="0" smtClean="0">
                <a:ea typeface="ＭＳ Ｐゴシック" pitchFamily="-112" charset="-128"/>
              </a:rPr>
              <a:t>σημείων με παρεμβολή (11-</a:t>
            </a:r>
            <a:r>
              <a:rPr lang="en-US" dirty="0" smtClean="0">
                <a:ea typeface="ＭＳ Ｐゴシック" pitchFamily="-112" charset="-128"/>
              </a:rPr>
              <a:t>point interpolated average precision)</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81</a:t>
            </a:fld>
            <a:endParaRPr lang="en-US"/>
          </a:p>
        </p:txBody>
      </p:sp>
      <p:sp>
        <p:nvSpPr>
          <p:cNvPr id="9" name="Text Box 3"/>
          <p:cNvSpPr txBox="1">
            <a:spLocks noChangeArrowheads="1"/>
          </p:cNvSpPr>
          <p:nvPr/>
        </p:nvSpPr>
        <p:spPr bwMode="auto">
          <a:xfrm>
            <a:off x="4000494" y="2133600"/>
            <a:ext cx="4426135" cy="423866"/>
          </a:xfrm>
          <a:prstGeom prst="rect">
            <a:avLst/>
          </a:prstGeom>
          <a:noFill/>
          <a:ln w="9525">
            <a:noFill/>
            <a:round/>
            <a:headEnd/>
            <a:tailEnd/>
          </a:ln>
        </p:spPr>
        <p:txBody>
          <a:bodyPr/>
          <a:lstStyle/>
          <a:p>
            <a:r>
              <a:rPr lang="de-DE" dirty="0" smtClean="0">
                <a:solidFill>
                  <a:schemeClr val="tx1"/>
                </a:solidFill>
                <a:latin typeface="+mj-lt"/>
              </a:rPr>
              <a:t>11-point </a:t>
            </a:r>
            <a:r>
              <a:rPr lang="de-DE" dirty="0" err="1" smtClean="0">
                <a:solidFill>
                  <a:schemeClr val="tx1"/>
                </a:solidFill>
                <a:latin typeface="+mj-lt"/>
              </a:rPr>
              <a:t>average</a:t>
            </a:r>
            <a:r>
              <a:rPr lang="de-DE" dirty="0" smtClean="0">
                <a:solidFill>
                  <a:schemeClr val="tx1"/>
                </a:solidFill>
                <a:latin typeface="+mj-lt"/>
              </a:rPr>
              <a:t>: </a:t>
            </a:r>
            <a:r>
              <a:rPr lang="de-DE" dirty="0" smtClean="0">
                <a:solidFill>
                  <a:schemeClr val="tx1"/>
                </a:solidFill>
                <a:latin typeface="Calibri"/>
                <a:cs typeface="Calibri"/>
              </a:rPr>
              <a:t>≈</a:t>
            </a:r>
            <a:r>
              <a:rPr lang="de-DE" dirty="0" smtClean="0">
                <a:solidFill>
                  <a:schemeClr val="tx1"/>
                </a:solidFill>
                <a:latin typeface="+mj-lt"/>
              </a:rPr>
              <a:t> </a:t>
            </a:r>
          </a:p>
          <a:p>
            <a:r>
              <a:rPr lang="de-DE" dirty="0" smtClean="0">
                <a:solidFill>
                  <a:schemeClr val="tx1"/>
                </a:solidFill>
                <a:latin typeface="+mj-lt"/>
              </a:rPr>
              <a:t>0.425</a:t>
            </a:r>
          </a:p>
          <a:p>
            <a:endParaRPr lang="en-US" dirty="0" smtClean="0">
              <a:solidFill>
                <a:schemeClr val="tx1"/>
              </a:solidFill>
              <a:latin typeface="+mj-lt"/>
            </a:endParaRPr>
          </a:p>
        </p:txBody>
      </p:sp>
      <p:graphicFrame>
        <p:nvGraphicFramePr>
          <p:cNvPr id="10" name="Table 9"/>
          <p:cNvGraphicFramePr>
            <a:graphicFrameLocks noGrp="1"/>
          </p:cNvGraphicFramePr>
          <p:nvPr>
            <p:extLst>
              <p:ext uri="{D42A27DB-BD31-4B8C-83A1-F6EECF244321}">
                <p14:modId xmlns:p14="http://schemas.microsoft.com/office/powerpoint/2010/main" xmlns="" val="2418070376"/>
              </p:ext>
            </p:extLst>
          </p:nvPr>
        </p:nvGraphicFramePr>
        <p:xfrm>
          <a:off x="881058" y="1643050"/>
          <a:ext cx="2905124" cy="4937760"/>
        </p:xfrm>
        <a:graphic>
          <a:graphicData uri="http://schemas.openxmlformats.org/drawingml/2006/table">
            <a:tbl>
              <a:tblPr firstRow="1" bandRow="1">
                <a:tableStyleId>{C083E6E3-FA7D-4D7B-A595-EF9225AFEA82}</a:tableStyleId>
              </a:tblPr>
              <a:tblGrid>
                <a:gridCol w="976298"/>
                <a:gridCol w="1928826"/>
              </a:tblGrid>
              <a:tr h="370840">
                <a:tc>
                  <a:txBody>
                    <a:bodyPr/>
                    <a:lstStyle/>
                    <a:p>
                      <a:r>
                        <a:rPr lang="de-DE" sz="2400" b="0" kern="1200" dirty="0" smtClean="0"/>
                        <a:t>Recall</a:t>
                      </a:r>
                      <a:endParaRPr lang="de-DE" sz="2400" b="0" dirty="0"/>
                    </a:p>
                  </a:txBody>
                  <a:tcPr/>
                </a:tc>
                <a:tc>
                  <a:txBody>
                    <a:bodyPr/>
                    <a:lstStyle/>
                    <a:p>
                      <a:r>
                        <a:rPr lang="de-DE" sz="2400" b="0" kern="1200" dirty="0" err="1" smtClean="0"/>
                        <a:t>Interpolated</a:t>
                      </a:r>
                      <a:endParaRPr lang="de-DE" sz="2400" b="0" kern="1200" dirty="0" smtClean="0"/>
                    </a:p>
                    <a:p>
                      <a:r>
                        <a:rPr lang="de-DE" sz="2400" b="0" kern="1200" dirty="0" smtClean="0"/>
                        <a:t>Precision</a:t>
                      </a:r>
                      <a:endParaRPr lang="de-DE" sz="2400" b="0" kern="1200" dirty="0" smtClean="0">
                        <a:solidFill>
                          <a:schemeClr val="tx1"/>
                        </a:solidFill>
                        <a:latin typeface="+mn-lt"/>
                        <a:ea typeface="+mn-ea"/>
                        <a:cs typeface="+mn-cs"/>
                      </a:endParaRPr>
                    </a:p>
                  </a:txBody>
                  <a:tcPr/>
                </a:tc>
              </a:tr>
              <a:tr h="370840">
                <a:tc>
                  <a:txBody>
                    <a:bodyPr/>
                    <a:lstStyle/>
                    <a:p>
                      <a:r>
                        <a:rPr lang="de-DE" sz="2400" kern="1200" dirty="0" smtClean="0"/>
                        <a:t>0.0</a:t>
                      </a:r>
                    </a:p>
                    <a:p>
                      <a:r>
                        <a:rPr lang="de-DE" sz="2400" kern="1200" dirty="0" smtClean="0"/>
                        <a:t>0.1</a:t>
                      </a:r>
                    </a:p>
                    <a:p>
                      <a:r>
                        <a:rPr lang="de-DE" sz="2400" kern="1200" dirty="0" smtClean="0"/>
                        <a:t>0.2</a:t>
                      </a:r>
                    </a:p>
                    <a:p>
                      <a:r>
                        <a:rPr lang="de-DE" sz="2400" kern="1200" dirty="0" smtClean="0"/>
                        <a:t>0.3</a:t>
                      </a:r>
                    </a:p>
                    <a:p>
                      <a:r>
                        <a:rPr lang="de-DE" sz="2400" kern="1200" dirty="0" smtClean="0"/>
                        <a:t>0.4</a:t>
                      </a:r>
                    </a:p>
                    <a:p>
                      <a:r>
                        <a:rPr lang="de-DE" sz="2400" kern="1200" dirty="0" smtClean="0"/>
                        <a:t>0.5</a:t>
                      </a:r>
                    </a:p>
                    <a:p>
                      <a:r>
                        <a:rPr lang="de-DE" sz="2400" kern="1200" dirty="0" smtClean="0"/>
                        <a:t>0.6</a:t>
                      </a:r>
                    </a:p>
                    <a:p>
                      <a:r>
                        <a:rPr lang="de-DE" sz="2400" kern="1200" dirty="0" smtClean="0"/>
                        <a:t>0.7</a:t>
                      </a:r>
                    </a:p>
                    <a:p>
                      <a:r>
                        <a:rPr lang="de-DE" sz="2400" kern="1200" dirty="0" smtClean="0"/>
                        <a:t>0.8</a:t>
                      </a:r>
                    </a:p>
                    <a:p>
                      <a:r>
                        <a:rPr lang="de-DE" sz="2400" kern="1200" dirty="0" smtClean="0"/>
                        <a:t>0.9 </a:t>
                      </a:r>
                    </a:p>
                    <a:p>
                      <a:r>
                        <a:rPr lang="de-DE" sz="2400" kern="1200" dirty="0" smtClean="0"/>
                        <a:t>1.0</a:t>
                      </a:r>
                      <a:endParaRPr lang="de-DE" sz="2400" dirty="0"/>
                    </a:p>
                  </a:txBody>
                  <a:tcPr/>
                </a:tc>
                <a:tc>
                  <a:txBody>
                    <a:bodyPr/>
                    <a:lstStyle/>
                    <a:p>
                      <a:r>
                        <a:rPr lang="de-DE" sz="2400" kern="1200" dirty="0" smtClean="0"/>
                        <a:t> 1.00</a:t>
                      </a:r>
                    </a:p>
                    <a:p>
                      <a:r>
                        <a:rPr lang="de-DE" sz="2400" kern="1200" dirty="0" smtClean="0"/>
                        <a:t> 0.67</a:t>
                      </a:r>
                    </a:p>
                    <a:p>
                      <a:r>
                        <a:rPr lang="de-DE" sz="2400" kern="1200" dirty="0" smtClean="0"/>
                        <a:t> 0.63</a:t>
                      </a:r>
                    </a:p>
                    <a:p>
                      <a:r>
                        <a:rPr lang="de-DE" sz="2400" kern="1200" dirty="0" smtClean="0"/>
                        <a:t> 0.55</a:t>
                      </a:r>
                    </a:p>
                    <a:p>
                      <a:r>
                        <a:rPr lang="de-DE" sz="2400" kern="1200" dirty="0" smtClean="0"/>
                        <a:t> 0.45</a:t>
                      </a:r>
                    </a:p>
                    <a:p>
                      <a:r>
                        <a:rPr lang="de-DE" sz="2400" kern="1200" dirty="0" smtClean="0"/>
                        <a:t> 0.41</a:t>
                      </a:r>
                    </a:p>
                    <a:p>
                      <a:r>
                        <a:rPr lang="de-DE" sz="2400" kern="1200" dirty="0" smtClean="0"/>
                        <a:t> 0.36</a:t>
                      </a:r>
                    </a:p>
                    <a:p>
                      <a:r>
                        <a:rPr lang="de-DE" sz="2400" kern="1200" dirty="0" smtClean="0"/>
                        <a:t> 0.29</a:t>
                      </a:r>
                    </a:p>
                    <a:p>
                      <a:r>
                        <a:rPr lang="de-DE" sz="2400" kern="1200" dirty="0" smtClean="0"/>
                        <a:t> 0.13</a:t>
                      </a:r>
                    </a:p>
                    <a:p>
                      <a:r>
                        <a:rPr lang="el-GR" sz="2400" kern="1200" dirty="0" smtClean="0"/>
                        <a:t> </a:t>
                      </a:r>
                      <a:r>
                        <a:rPr lang="de-DE" sz="2400" kern="1200" dirty="0" smtClean="0"/>
                        <a:t>0.10</a:t>
                      </a:r>
                    </a:p>
                    <a:p>
                      <a:r>
                        <a:rPr lang="de-DE" sz="2400" kern="1200" dirty="0" smtClean="0"/>
                        <a:t> 0.08</a:t>
                      </a:r>
                      <a:endParaRPr lang="de-DE" sz="2400" kern="1200" dirty="0" smtClean="0">
                        <a:solidFill>
                          <a:schemeClr val="tx1"/>
                        </a:solidFill>
                        <a:latin typeface="+mn-lt"/>
                        <a:ea typeface="+mn-ea"/>
                        <a:cs typeface="+mn-cs"/>
                      </a:endParaRPr>
                    </a:p>
                  </a:txBody>
                  <a:tcPr/>
                </a:tc>
              </a:tr>
            </a:tbl>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xmlns="" val="1027905312"/>
              </p:ext>
            </p:extLst>
          </p:nvPr>
        </p:nvGraphicFramePr>
        <p:xfrm>
          <a:off x="5486400" y="4800600"/>
          <a:ext cx="2133600" cy="1054100"/>
        </p:xfrm>
        <a:graphic>
          <a:graphicData uri="http://schemas.openxmlformats.org/presentationml/2006/ole">
            <p:oleObj spid="_x0000_s103467" name="Equation" r:id="rId3" imgW="977476" imgH="482391" progId="">
              <p:embed/>
            </p:oleObj>
          </a:graphicData>
        </a:graphic>
      </p:graphicFrame>
      <p:sp>
        <p:nvSpPr>
          <p:cNvPr id="3" name="Rectangle 2"/>
          <p:cNvSpPr/>
          <p:nvPr/>
        </p:nvSpPr>
        <p:spPr>
          <a:xfrm>
            <a:off x="4191000" y="3352800"/>
            <a:ext cx="4572000" cy="1323439"/>
          </a:xfrm>
          <a:prstGeom prst="rect">
            <a:avLst/>
          </a:prstGeom>
        </p:spPr>
        <p:txBody>
          <a:bodyPr>
            <a:spAutoFit/>
          </a:bodyPr>
          <a:lstStyle/>
          <a:p>
            <a:r>
              <a:rPr lang="el-GR" sz="2000" dirty="0" smtClean="0">
                <a:latin typeface="+mn-lt"/>
              </a:rPr>
              <a:t>Γενικά υπολόγισε το μέσο </a:t>
            </a:r>
            <a:r>
              <a:rPr lang="en-US" sz="2000" dirty="0" smtClean="0">
                <a:latin typeface="+mn-lt"/>
              </a:rPr>
              <a:t>precision </a:t>
            </a:r>
            <a:r>
              <a:rPr lang="en-US" sz="2000" dirty="0">
                <a:latin typeface="+mn-lt"/>
              </a:rPr>
              <a:t>recall </a:t>
            </a:r>
            <a:r>
              <a:rPr lang="el-GR" sz="2000" dirty="0" smtClean="0">
                <a:latin typeface="+mn-lt"/>
              </a:rPr>
              <a:t>για ένα σύνολο από ερωτήματα</a:t>
            </a:r>
            <a:endParaRPr lang="en-US" sz="2000" dirty="0">
              <a:latin typeface="+mn-lt"/>
            </a:endParaRPr>
          </a:p>
          <a:p>
            <a:r>
              <a:rPr lang="en-US" sz="2000" dirty="0" err="1">
                <a:latin typeface="+mn-lt"/>
              </a:rPr>
              <a:t>N</a:t>
            </a:r>
            <a:r>
              <a:rPr lang="en-US" sz="2000" baseline="-25000" dirty="0" err="1">
                <a:latin typeface="+mn-lt"/>
              </a:rPr>
              <a:t>q</a:t>
            </a:r>
            <a:r>
              <a:rPr lang="en-US" sz="2000" dirty="0">
                <a:latin typeface="+mn-lt"/>
              </a:rPr>
              <a:t> – </a:t>
            </a:r>
            <a:r>
              <a:rPr lang="el-GR" sz="2000" dirty="0" smtClean="0">
                <a:latin typeface="+mn-lt"/>
              </a:rPr>
              <a:t>πλήθος ερωτημάτων</a:t>
            </a:r>
            <a:endParaRPr lang="en-US" sz="2000" dirty="0">
              <a:latin typeface="+mn-lt"/>
            </a:endParaRPr>
          </a:p>
          <a:p>
            <a:r>
              <a:rPr lang="en-US" sz="2000" dirty="0">
                <a:latin typeface="+mn-lt"/>
              </a:rPr>
              <a:t>P</a:t>
            </a:r>
            <a:r>
              <a:rPr lang="en-US" sz="2000" baseline="-25000" dirty="0">
                <a:latin typeface="+mn-lt"/>
              </a:rPr>
              <a:t>i</a:t>
            </a:r>
            <a:r>
              <a:rPr lang="en-US" sz="2000" dirty="0">
                <a:latin typeface="+mn-lt"/>
              </a:rPr>
              <a:t>(r) - precision at recall level r for </a:t>
            </a:r>
            <a:r>
              <a:rPr lang="en-US" sz="2000" dirty="0" err="1">
                <a:latin typeface="+mn-lt"/>
              </a:rPr>
              <a:t>i</a:t>
            </a:r>
            <a:r>
              <a:rPr lang="en-US" sz="2000" baseline="30000" dirty="0" err="1">
                <a:latin typeface="+mn-lt"/>
              </a:rPr>
              <a:t>th</a:t>
            </a:r>
            <a:r>
              <a:rPr lang="en-US" sz="2000" baseline="30000" dirty="0">
                <a:latin typeface="+mn-lt"/>
              </a:rPr>
              <a:t> </a:t>
            </a:r>
            <a:r>
              <a:rPr lang="en-US" sz="2000" dirty="0">
                <a:latin typeface="+mn-lt"/>
              </a:rPr>
              <a:t>query</a:t>
            </a:r>
          </a:p>
        </p:txBody>
      </p:sp>
    </p:spTree>
    <p:extLst>
      <p:ext uri="{BB962C8B-B14F-4D97-AF65-F5344CB8AC3E}">
        <p14:creationId xmlns:p14="http://schemas.microsoft.com/office/powerpoint/2010/main" xmlns="" val="16355911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12"/>
          </p:nvPr>
        </p:nvSpPr>
        <p:spPr bwMode="auto">
          <a:noFill/>
          <a:ln>
            <a:miter lim="800000"/>
            <a:headEnd/>
            <a:tailEnd/>
          </a:ln>
        </p:spPr>
        <p:txBody>
          <a:bodyPr/>
          <a:lstStyle/>
          <a:p>
            <a:fld id="{B5E06A3C-48EB-479A-8DB4-C407801F510D}" type="slidenum">
              <a:rPr lang="en-US" smtClean="0"/>
              <a:pPr/>
              <a:t>82</a:t>
            </a:fld>
            <a:endParaRPr lang="en-US" smtClean="0"/>
          </a:p>
        </p:txBody>
      </p:sp>
      <p:sp>
        <p:nvSpPr>
          <p:cNvPr id="4100" name="Rectangle 22"/>
          <p:cNvSpPr>
            <a:spLocks noGrp="1" noChangeArrowheads="1"/>
          </p:cNvSpPr>
          <p:nvPr>
            <p:ph type="title"/>
          </p:nvPr>
        </p:nvSpPr>
        <p:spPr/>
        <p:txBody>
          <a:bodyPr/>
          <a:lstStyle/>
          <a:p>
            <a:pPr eaLnBrk="1" hangingPunct="1"/>
            <a:r>
              <a:rPr lang="el-GR" dirty="0" smtClean="0">
                <a:ea typeface="ＭＳ Ｐゴシック" charset="-128"/>
              </a:rPr>
              <a:t>Τυπική</a:t>
            </a:r>
            <a:r>
              <a:rPr lang="en-US" dirty="0" smtClean="0">
                <a:ea typeface="ＭＳ Ｐゴシック" charset="-128"/>
              </a:rPr>
              <a:t> (</a:t>
            </a:r>
            <a:r>
              <a:rPr lang="el-GR" dirty="0" smtClean="0">
                <a:ea typeface="ＭＳ Ｐゴシック" charset="-128"/>
              </a:rPr>
              <a:t>καλή;</a:t>
            </a:r>
            <a:r>
              <a:rPr lang="en-US" dirty="0" smtClean="0">
                <a:ea typeface="ＭＳ Ｐゴシック" charset="-128"/>
              </a:rPr>
              <a:t>) </a:t>
            </a:r>
            <a:r>
              <a:rPr lang="el-GR" dirty="0" smtClean="0">
                <a:ea typeface="ＭＳ Ｐゴシック" charset="-128"/>
              </a:rPr>
              <a:t>ακρίβεια </a:t>
            </a:r>
            <a:r>
              <a:rPr lang="en-US" dirty="0" smtClean="0">
                <a:ea typeface="ＭＳ Ｐゴシック" charset="-128"/>
              </a:rPr>
              <a:t>11</a:t>
            </a:r>
            <a:r>
              <a:rPr lang="el-GR" dirty="0" smtClean="0">
                <a:ea typeface="ＭＳ Ｐゴシック" charset="-128"/>
              </a:rPr>
              <a:t>-σημείων</a:t>
            </a:r>
            <a:endParaRPr lang="en-US" dirty="0" smtClean="0">
              <a:ea typeface="ＭＳ Ｐゴシック" charset="-128"/>
            </a:endParaRPr>
          </a:p>
        </p:txBody>
      </p:sp>
      <p:sp>
        <p:nvSpPr>
          <p:cNvPr id="4101" name="Rectangle 23"/>
          <p:cNvSpPr>
            <a:spLocks noGrp="1" noChangeArrowheads="1"/>
          </p:cNvSpPr>
          <p:nvPr>
            <p:ph type="body" idx="1"/>
          </p:nvPr>
        </p:nvSpPr>
        <p:spPr>
          <a:xfrm>
            <a:off x="685800" y="1752600"/>
            <a:ext cx="8153400" cy="4876800"/>
          </a:xfrm>
        </p:spPr>
        <p:txBody>
          <a:bodyPr/>
          <a:lstStyle/>
          <a:p>
            <a:pPr eaLnBrk="1" hangingPunct="1"/>
            <a:r>
              <a:rPr lang="en-US" sz="2400" smtClean="0">
                <a:ea typeface="ＭＳ Ｐゴシック" charset="-128"/>
              </a:rPr>
              <a:t>SabIR/Cornell 8A1 11pt precision from TREC 8 (1999) </a:t>
            </a:r>
          </a:p>
        </p:txBody>
      </p:sp>
      <p:graphicFrame>
        <p:nvGraphicFramePr>
          <p:cNvPr id="4098" name="Object 2"/>
          <p:cNvGraphicFramePr>
            <a:graphicFrameLocks noGrp="1" noChangeAspect="1"/>
          </p:cNvGraphicFramePr>
          <p:nvPr>
            <p:ph idx="4294967295"/>
          </p:nvPr>
        </p:nvGraphicFramePr>
        <p:xfrm>
          <a:off x="2057400" y="2220913"/>
          <a:ext cx="5257800" cy="4440237"/>
        </p:xfrm>
        <a:graphic>
          <a:graphicData uri="http://schemas.openxmlformats.org/presentationml/2006/ole">
            <p:oleObj spid="_x0000_s52314" name="Chart" r:id="rId3" imgW="3857549" imgH="3257702" progId="Excel.Sheet.8">
              <p:embed/>
            </p:oleObj>
          </a:graphicData>
        </a:graphic>
      </p:graphicFrame>
      <p:sp>
        <p:nvSpPr>
          <p:cNvPr id="4102"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1" name="Rectangle 3"/>
          <p:cNvSpPr>
            <a:spLocks noGrp="1" noChangeArrowheads="1"/>
          </p:cNvSpPr>
          <p:nvPr>
            <p:ph type="body" idx="1"/>
          </p:nvPr>
        </p:nvSpPr>
        <p:spPr>
          <a:xfrm>
            <a:off x="228600" y="1676400"/>
            <a:ext cx="8686800" cy="1371600"/>
          </a:xfrm>
        </p:spPr>
        <p:txBody>
          <a:bodyPr/>
          <a:lstStyle/>
          <a:p>
            <a:pPr>
              <a:lnSpc>
                <a:spcPct val="90000"/>
              </a:lnSpc>
            </a:pPr>
            <a:r>
              <a:rPr lang="el-GR" altLang="zh-TW" dirty="0" smtClean="0">
                <a:ea typeface="新細明體" pitchFamily="2" charset="-120"/>
              </a:rPr>
              <a:t>Η καμπύλη που είναι πιο κοντά στη πάνω δεξιά γωνία του γραφήματος υποδηλώνει και καλύτερη απόδοση</a:t>
            </a:r>
            <a:endParaRPr lang="en-US" altLang="zh-TW" dirty="0">
              <a:ea typeface="新細明體" pitchFamily="2" charset="-120"/>
            </a:endParaRPr>
          </a:p>
        </p:txBody>
      </p:sp>
      <p:graphicFrame>
        <p:nvGraphicFramePr>
          <p:cNvPr id="345092" name="Object 4"/>
          <p:cNvGraphicFramePr>
            <a:graphicFrameLocks noChangeAspect="1"/>
          </p:cNvGraphicFramePr>
          <p:nvPr/>
        </p:nvGraphicFramePr>
        <p:xfrm>
          <a:off x="1498600" y="2486025"/>
          <a:ext cx="5851525" cy="3900488"/>
        </p:xfrm>
        <a:graphic>
          <a:graphicData uri="http://schemas.openxmlformats.org/presentationml/2006/ole">
            <p:oleObj spid="_x0000_s104489" name="Chart" r:id="rId4" imgW="6096075" imgH="4057642" progId="MSGraph.Chart.8">
              <p:embed followColorScheme="full"/>
            </p:oleObj>
          </a:graphicData>
        </a:graphic>
      </p:graphicFrame>
      <p:sp>
        <p:nvSpPr>
          <p:cNvPr id="6" name="Rectangle 2"/>
          <p:cNvSpPr>
            <a:spLocks noGrp="1" noChangeArrowheads="1"/>
          </p:cNvSpPr>
          <p:nvPr>
            <p:ph type="title"/>
          </p:nvPr>
        </p:nvSpPr>
        <p:spPr>
          <a:xfrm>
            <a:off x="457200" y="274638"/>
            <a:ext cx="8229600" cy="1143000"/>
          </a:xfrm>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Tree>
    <p:extLst>
      <p:ext uri="{BB962C8B-B14F-4D97-AF65-F5344CB8AC3E}">
        <p14:creationId xmlns:p14="http://schemas.microsoft.com/office/powerpoint/2010/main" xmlns="" val="22555950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bwMode="auto">
          <a:noFill/>
          <a:ln>
            <a:miter lim="800000"/>
            <a:headEnd/>
            <a:tailEnd/>
          </a:ln>
        </p:spPr>
        <p:txBody>
          <a:bodyPr/>
          <a:lstStyle/>
          <a:p>
            <a:fld id="{94A42148-D784-42FE-8D80-80A316AFAA67}" type="slidenum">
              <a:rPr lang="en-US" smtClean="0"/>
              <a:pPr/>
              <a:t>84</a:t>
            </a:fld>
            <a:endParaRPr lang="en-US" smtClean="0"/>
          </a:p>
        </p:txBody>
      </p:sp>
      <p:sp>
        <p:nvSpPr>
          <p:cNvPr id="31747" name="Rectangle 2"/>
          <p:cNvSpPr>
            <a:spLocks noGrp="1" noChangeArrowheads="1"/>
          </p:cNvSpPr>
          <p:nvPr>
            <p:ph type="title"/>
          </p:nvPr>
        </p:nvSpPr>
        <p:spPr/>
        <p:txBody>
          <a:bodyPr/>
          <a:lstStyle/>
          <a:p>
            <a:pPr eaLnBrk="1" hangingPunct="1"/>
            <a:r>
              <a:rPr lang="el-GR" dirty="0" smtClean="0">
                <a:ea typeface="ＭＳ Ｐゴシック" charset="-128"/>
              </a:rPr>
              <a:t>Ακρίβεια στα </a:t>
            </a:r>
            <a:r>
              <a:rPr lang="en-US" i="1" dirty="0" smtClean="0">
                <a:ea typeface="ＭＳ Ｐゴシック" charset="-128"/>
              </a:rPr>
              <a:t>k (</a:t>
            </a:r>
            <a:r>
              <a:rPr lang="en-US" i="1" dirty="0" err="1" smtClean="0">
                <a:ea typeface="ＭＳ Ｐゴシック" charset="-128"/>
              </a:rPr>
              <a:t>precision@k</a:t>
            </a:r>
            <a:r>
              <a:rPr lang="en-US" i="1" dirty="0" smtClean="0">
                <a:ea typeface="ＭＳ Ｐゴシック" charset="-128"/>
              </a:rPr>
              <a:t>)</a:t>
            </a:r>
          </a:p>
        </p:txBody>
      </p:sp>
      <p:sp>
        <p:nvSpPr>
          <p:cNvPr id="31748" name="Rectangle 3"/>
          <p:cNvSpPr>
            <a:spLocks noGrp="1" noChangeArrowheads="1"/>
          </p:cNvSpPr>
          <p:nvPr>
            <p:ph type="body" idx="1"/>
          </p:nvPr>
        </p:nvSpPr>
        <p:spPr>
          <a:xfrm>
            <a:off x="609600" y="1219200"/>
            <a:ext cx="7924800" cy="1828800"/>
          </a:xfrm>
        </p:spPr>
        <p:txBody>
          <a:bodyPr/>
          <a:lstStyle/>
          <a:p>
            <a:pPr eaLnBrk="1" hangingPunct="1">
              <a:buNone/>
            </a:pPr>
            <a:endParaRPr lang="el-GR" sz="2400" dirty="0" smtClean="0">
              <a:ea typeface="ＭＳ Ｐゴシック" charset="-128"/>
            </a:endParaRPr>
          </a:p>
          <a:p>
            <a:pPr lvl="1" eaLnBrk="1" hangingPunct="1"/>
            <a:r>
              <a:rPr lang="el-GR" b="1" i="1" dirty="0" smtClean="0">
                <a:solidFill>
                  <a:schemeClr val="accent6">
                    <a:lumMod val="75000"/>
                  </a:schemeClr>
                </a:solidFill>
                <a:ea typeface="ＭＳ Ｐゴシック" charset="-128"/>
              </a:rPr>
              <a:t>Ακρίβεια-στα-</a:t>
            </a:r>
            <a:r>
              <a:rPr lang="en-US" b="1" i="1" dirty="0" smtClean="0">
                <a:solidFill>
                  <a:schemeClr val="accent6">
                    <a:lumMod val="75000"/>
                  </a:schemeClr>
                </a:solidFill>
                <a:ea typeface="ＭＳ Ｐゴシック" charset="-128"/>
              </a:rPr>
              <a:t>k (Precision-at-k): </a:t>
            </a:r>
            <a:r>
              <a:rPr lang="en-US" i="1" dirty="0" smtClean="0">
                <a:ea typeface="ＭＳ Ｐゴシック" charset="-128"/>
              </a:rPr>
              <a:t>H </a:t>
            </a:r>
            <a:r>
              <a:rPr lang="el-GR" i="1" dirty="0" smtClean="0">
                <a:ea typeface="ＭＳ Ｐゴシック" charset="-128"/>
              </a:rPr>
              <a:t>ακρίβεια των κορυφαίων </a:t>
            </a:r>
            <a:r>
              <a:rPr lang="en-US" i="1" dirty="0" smtClean="0">
                <a:ea typeface="ＭＳ Ｐゴシック" charset="-128"/>
              </a:rPr>
              <a:t>k</a:t>
            </a:r>
            <a:r>
              <a:rPr lang="en-US" dirty="0" smtClean="0">
                <a:ea typeface="ＭＳ Ｐゴシック" charset="-128"/>
              </a:rPr>
              <a:t> </a:t>
            </a:r>
            <a:r>
              <a:rPr lang="el-GR" dirty="0" smtClean="0">
                <a:ea typeface="ＭＳ Ｐゴシック" charset="-128"/>
              </a:rPr>
              <a:t>αποτελεσμάτων</a:t>
            </a:r>
            <a:endParaRPr lang="en-US" dirty="0" smtClean="0">
              <a:ea typeface="ＭＳ Ｐゴシック" charset="-128"/>
            </a:endParaRPr>
          </a:p>
          <a:p>
            <a:pPr lvl="1" eaLnBrk="1" hangingPunct="1">
              <a:buNone/>
            </a:pPr>
            <a:r>
              <a:rPr lang="el-GR" dirty="0" smtClean="0">
                <a:ea typeface="ＭＳ Ｐゴシック" charset="-128"/>
              </a:rPr>
              <a:t>Πχ ακρίβεια-στα-10</a:t>
            </a:r>
            <a:r>
              <a:rPr lang="en-US" dirty="0" smtClean="0">
                <a:ea typeface="ＭＳ Ｐゴシック" charset="-128"/>
              </a:rPr>
              <a:t>, </a:t>
            </a:r>
            <a:r>
              <a:rPr lang="el-GR" dirty="0" smtClean="0">
                <a:ea typeface="ＭＳ Ｐゴシック" charset="-128"/>
              </a:rPr>
              <a:t>αγνοεί τα έγγραφα μετά το 10</a:t>
            </a:r>
            <a:r>
              <a:rPr lang="el-GR" baseline="30000" dirty="0" smtClean="0">
                <a:ea typeface="ＭＳ Ｐゴシック" charset="-128"/>
              </a:rPr>
              <a:t>ο</a:t>
            </a:r>
            <a:endParaRPr lang="el-GR" dirty="0" smtClean="0">
              <a:ea typeface="ＭＳ Ｐゴシック" charset="-128"/>
            </a:endParaRPr>
          </a:p>
          <a:p>
            <a:pPr lvl="1" eaLnBrk="1" hangingPunct="1">
              <a:buNone/>
            </a:pPr>
            <a:endParaRPr lang="el-GR" dirty="0" smtClean="0">
              <a:ea typeface="ＭＳ Ｐゴシック" charset="-128"/>
            </a:endParaRPr>
          </a:p>
        </p:txBody>
      </p:sp>
      <p:sp>
        <p:nvSpPr>
          <p:cNvPr id="3174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
        <p:nvSpPr>
          <p:cNvPr id="6" name="Rectangle 3"/>
          <p:cNvSpPr txBox="1">
            <a:spLocks noChangeArrowheads="1"/>
          </p:cNvSpPr>
          <p:nvPr/>
        </p:nvSpPr>
        <p:spPr bwMode="auto">
          <a:xfrm>
            <a:off x="1219200" y="3429000"/>
            <a:ext cx="34290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90000"/>
              </a:lnSpc>
              <a:spcBef>
                <a:spcPct val="20000"/>
              </a:spcBef>
              <a:spcAft>
                <a:spcPct val="0"/>
              </a:spcAft>
              <a:buClr>
                <a:srgbClr val="437085"/>
              </a:buClr>
              <a:buSzTx/>
              <a:tabLst/>
              <a:defRPr/>
            </a:pPr>
            <a:r>
              <a:rPr kumimoji="0" lang="el-GR"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Πχ</a:t>
            </a: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Prec@3  2/3 </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Prec@4  2/4</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Prec@5  3/5</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
        <p:nvSpPr>
          <p:cNvPr id="7" name="TextBox 6"/>
          <p:cNvSpPr txBox="1"/>
          <p:nvPr/>
        </p:nvSpPr>
        <p:spPr>
          <a:xfrm>
            <a:off x="228600" y="5334000"/>
            <a:ext cx="8458200" cy="1015663"/>
          </a:xfrm>
          <a:prstGeom prst="rect">
            <a:avLst/>
          </a:prstGeom>
          <a:noFill/>
        </p:spPr>
        <p:txBody>
          <a:bodyPr wrap="square" rtlCol="0">
            <a:spAutoFit/>
          </a:bodyPr>
          <a:lstStyle/>
          <a:p>
            <a:pPr lvl="2" eaLnBrk="1" hangingPunct="1">
              <a:buFont typeface="Wingdings" pitchFamily="2" charset="2"/>
              <a:buChar char="ü"/>
            </a:pPr>
            <a:r>
              <a:rPr lang="el-GR" sz="2000" dirty="0" smtClean="0">
                <a:latin typeface="+mn-lt"/>
                <a:ea typeface="ＭＳ Ｐゴシック" charset="-128"/>
              </a:rPr>
              <a:t> Πιθανόν κατάλληλο για τις περισσότερες αναζητήσεις στο </a:t>
            </a:r>
            <a:r>
              <a:rPr lang="en-US" sz="2000" dirty="0" smtClean="0">
                <a:latin typeface="+mn-lt"/>
                <a:ea typeface="ＭＳ Ｐゴシック" charset="-128"/>
              </a:rPr>
              <a:t>web: </a:t>
            </a:r>
            <a:r>
              <a:rPr lang="el-GR" sz="2000" dirty="0" smtClean="0">
                <a:latin typeface="+mn-lt"/>
                <a:ea typeface="ＭＳ Ｐゴシック" charset="-128"/>
              </a:rPr>
              <a:t>οι χρήστες θέλουν καλά αποτελέσματα στις πρώτες μία ή δύο σελίδες</a:t>
            </a:r>
            <a:endParaRPr lang="en-US" sz="2000" dirty="0" smtClean="0">
              <a:latin typeface="+mn-lt"/>
              <a:ea typeface="ＭＳ Ｐゴシック" charset="-128"/>
            </a:endParaRPr>
          </a:p>
          <a:p>
            <a:pPr lvl="2" eaLnBrk="1" hangingPunct="1">
              <a:buFont typeface="Wingdings" pitchFamily="2" charset="2"/>
              <a:buChar char="ü"/>
            </a:pPr>
            <a:r>
              <a:rPr lang="el-GR" sz="2000" dirty="0" smtClean="0">
                <a:latin typeface="+mn-lt"/>
                <a:ea typeface="ＭＳ Ｐゴシック" charset="-128"/>
              </a:rPr>
              <a:t>Αντίστοιχα Ανάκληση στα </a:t>
            </a:r>
            <a:r>
              <a:rPr lang="en-US" sz="2000" i="1" dirty="0" smtClean="0">
                <a:latin typeface="+mn-lt"/>
                <a:ea typeface="ＭＳ Ｐゴシック" charset="-128"/>
              </a:rPr>
              <a:t>k</a:t>
            </a:r>
            <a:endParaRPr lang="el-GR" sz="2000" i="1" dirty="0">
              <a:latin typeface="+mn-lt"/>
            </a:endParaRPr>
          </a:p>
        </p:txBody>
      </p:sp>
      <p:pic>
        <p:nvPicPr>
          <p:cNvPr id="8" name="Picture 11"/>
          <p:cNvPicPr>
            <a:picLocks noChangeAspect="1" noChangeArrowheads="1"/>
          </p:cNvPicPr>
          <p:nvPr/>
        </p:nvPicPr>
        <p:blipFill>
          <a:blip r:embed="rId2" cstate="print">
            <a:extLst/>
          </a:blip>
          <a:srcRect/>
          <a:stretch>
            <a:fillRect/>
          </a:stretch>
        </p:blipFill>
        <p:spPr bwMode="auto">
          <a:xfrm>
            <a:off x="4114800" y="4038600"/>
            <a:ext cx="1828800" cy="609600"/>
          </a:xfrm>
          <a:prstGeom prst="rect">
            <a:avLst/>
          </a:prstGeom>
          <a:noFill/>
          <a:ln>
            <a:noFill/>
          </a:ln>
          <a:scene3d>
            <a:camera prst="orthographicFront">
              <a:rot lat="0" lon="0" rev="5400000"/>
            </a:camera>
            <a:lightRig rig="threePt" dir="t"/>
          </a:scene3d>
          <a:extLst/>
        </p:spPr>
      </p:pic>
    </p:spTree>
    <p:extLst>
      <p:ext uri="{BB962C8B-B14F-4D97-AF65-F5344CB8AC3E}">
        <p14:creationId xmlns:p14="http://schemas.microsoft.com/office/powerpoint/2010/main" xmlns="" val="208880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514152" y="1800914"/>
            <a:ext cx="8305800" cy="3962400"/>
          </a:xfrm>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a:t>
            </a:r>
            <a:r>
              <a:rPr lang="en-US" smtClean="0">
                <a:ea typeface="ＭＳ Ｐゴシック" pitchFamily="-112" charset="-128"/>
              </a:rPr>
              <a:t>9</a:t>
            </a:r>
            <a:r>
              <a:rPr lang="el-GR" baseline="30000" smtClean="0">
                <a:ea typeface="ＭＳ Ｐゴシック" pitchFamily="-112" charset="-128"/>
              </a:rPr>
              <a:t>ου</a:t>
            </a:r>
            <a:r>
              <a:rPr lang="el-GR" smtClean="0">
                <a:ea typeface="ＭＳ Ｐゴシック" pitchFamily="-112" charset="-128"/>
              </a:rPr>
              <a:t> </a:t>
            </a:r>
            <a:r>
              <a:rPr lang="el-GR" dirty="0" smtClean="0">
                <a:ea typeface="ＭＳ Ｐゴシック" pitchFamily="-112" charset="-128"/>
              </a:rPr>
              <a:t>Μαθήματος</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830997"/>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από:</a:t>
            </a:r>
          </a:p>
          <a:p>
            <a:pPr eaLnBrk="1" hangingPunct="1">
              <a:buFont typeface="Wingdings" pitchFamily="2" charset="2"/>
              <a:buChar char="ü"/>
            </a:pPr>
            <a:r>
              <a:rPr lang="el-GR"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a:p>
            <a:pPr>
              <a:buFont typeface="Wingdings" pitchFamily="2" charset="2"/>
              <a:buChar char="ü"/>
            </a:pPr>
            <a:r>
              <a:rPr lang="el-GR" sz="1200" i="1" smtClean="0">
                <a:solidFill>
                  <a:schemeClr val="accent5">
                    <a:lumMod val="75000"/>
                  </a:schemeClr>
                </a:solidFill>
                <a:latin typeface="+mn-lt"/>
                <a:ea typeface="ＭＳ Ｐゴシック" pitchFamily="-112" charset="-128"/>
              </a:rPr>
              <a:t> </a:t>
            </a:r>
            <a:r>
              <a:rPr lang="en-US" sz="1200" i="1" smtClean="0">
                <a:solidFill>
                  <a:schemeClr val="accent5">
                    <a:lumMod val="75000"/>
                  </a:schemeClr>
                </a:solidFill>
                <a:latin typeface="+mn-lt"/>
                <a:ea typeface="ＭＳ Ｐゴシック" pitchFamily="-112" charset="-128"/>
              </a:rPr>
              <a:t>Hinrich</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Schütze</a:t>
            </a:r>
            <a:r>
              <a:rPr lang="en-US" sz="1200" i="1" dirty="0" smtClean="0">
                <a:solidFill>
                  <a:schemeClr val="accent5">
                    <a:lumMod val="75000"/>
                  </a:schemeClr>
                </a:solidFill>
                <a:latin typeface="+mn-lt"/>
                <a:ea typeface="ＭＳ Ｐゴシック" pitchFamily="-112" charset="-128"/>
              </a:rPr>
              <a:t> and Christina </a:t>
            </a:r>
            <a:r>
              <a:rPr lang="en-US" sz="1200" i="1" dirty="0" err="1" smtClean="0">
                <a:solidFill>
                  <a:schemeClr val="accent5">
                    <a:lumMod val="75000"/>
                  </a:schemeClr>
                </a:solidFill>
                <a:latin typeface="+mn-lt"/>
                <a:ea typeface="ＭＳ Ｐゴシック" pitchFamily="-112" charset="-128"/>
              </a:rPr>
              <a:t>Lioma</a:t>
            </a:r>
            <a:r>
              <a:rPr lang="en-US" sz="1200" i="1" dirty="0" smtClean="0">
                <a:solidFill>
                  <a:schemeClr val="accent5">
                    <a:lumMod val="75000"/>
                  </a:schemeClr>
                </a:solidFill>
                <a:latin typeface="+mn-lt"/>
                <a:ea typeface="ＭＳ Ｐゴシック" pitchFamily="-112" charset="-128"/>
              </a:rPr>
              <a:t>, Stuttgart IIR class</a:t>
            </a:r>
            <a:endParaRPr lang="el-GR" sz="1200" i="1" dirty="0" smtClean="0">
              <a:solidFill>
                <a:schemeClr val="accent5">
                  <a:lumMod val="75000"/>
                </a:schemeClr>
              </a:solidFill>
              <a:latin typeface="+mn-lt"/>
              <a:ea typeface="ＭＳ Ｐゴシック" pitchFamily="-112" charset="-128"/>
            </a:endParaRPr>
          </a:p>
          <a:p>
            <a:pPr>
              <a:buFont typeface="Wingdings" pitchFamily="2" charset="2"/>
              <a:buChar char="ü"/>
            </a:pPr>
            <a:r>
              <a:rPr lang="el-GR" sz="1200" i="1" dirty="0" smtClean="0">
                <a:solidFill>
                  <a:schemeClr val="accent5">
                    <a:lumMod val="75000"/>
                  </a:schemeClr>
                </a:solidFill>
                <a:latin typeface="+mn-lt"/>
                <a:ea typeface="ＭＳ Ｐゴシック" pitchFamily="-112" charset="-128"/>
              </a:rPr>
              <a:t> διαφάνειες του καθ. Γιάννη Τζίτζικα (Παν. Κρήτης)</a:t>
            </a:r>
          </a:p>
        </p:txBody>
      </p:sp>
      <p:sp>
        <p:nvSpPr>
          <p:cNvPr id="8" name="Slide Number Placeholder 7"/>
          <p:cNvSpPr>
            <a:spLocks noGrp="1"/>
          </p:cNvSpPr>
          <p:nvPr>
            <p:ph type="sldNum" sz="quarter" idx="12"/>
          </p:nvPr>
        </p:nvSpPr>
        <p:spPr/>
        <p:txBody>
          <a:bodyPr/>
          <a:lstStyle/>
          <a:p>
            <a:fld id="{0ED9190B-40F4-4D14-B8A7-A8F5BA31F2B1}" type="slidenum">
              <a:rPr lang="en-US" smtClean="0"/>
              <a:pPr/>
              <a:t>85</a:t>
            </a:fld>
            <a:endParaRPr lang="en-US"/>
          </a:p>
        </p:txBody>
      </p:sp>
    </p:spTree>
    <p:extLst>
      <p:ext uri="{BB962C8B-B14F-4D97-AF65-F5344CB8AC3E}">
        <p14:creationId xmlns:p14="http://schemas.microsoft.com/office/powerpoint/2010/main" xmlns="" val="141903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86</a:t>
            </a:fld>
            <a:endParaRPr lang="en-US" smtClean="0"/>
          </a:p>
        </p:txBody>
      </p:sp>
      <p:sp>
        <p:nvSpPr>
          <p:cNvPr id="11" name="TextBox 10"/>
          <p:cNvSpPr txBox="1"/>
          <p:nvPr/>
        </p:nvSpPr>
        <p:spPr>
          <a:xfrm>
            <a:off x="457200" y="2743200"/>
            <a:ext cx="7924800" cy="830997"/>
          </a:xfrm>
          <a:prstGeom prst="rect">
            <a:avLst/>
          </a:prstGeom>
          <a:noFill/>
        </p:spPr>
        <p:txBody>
          <a:bodyPr wrap="square" rtlCol="0">
            <a:spAutoFit/>
          </a:bodyPr>
          <a:lstStyle/>
          <a:p>
            <a:r>
              <a:rPr lang="el-GR" dirty="0" smtClean="0">
                <a:latin typeface="+mn-lt"/>
              </a:rPr>
              <a:t>Οι επόμενες σελίδες δείχνουν αυτούς τους 200 όρους που </a:t>
            </a:r>
            <a:r>
              <a:rPr lang="el-GR" b="1" dirty="0" smtClean="0">
                <a:solidFill>
                  <a:schemeClr val="accent6">
                    <a:lumMod val="75000"/>
                  </a:schemeClr>
                </a:solidFill>
                <a:latin typeface="+mn-lt"/>
              </a:rPr>
              <a:t>μπορεί</a:t>
            </a:r>
            <a:r>
              <a:rPr lang="el-GR" dirty="0" smtClean="0">
                <a:latin typeface="+mn-lt"/>
              </a:rPr>
              <a:t> να λαμβάνονται υπόψη στη </a:t>
            </a:r>
            <a:r>
              <a:rPr lang="el-GR" dirty="0" smtClean="0">
                <a:latin typeface="+mn-lt"/>
              </a:rPr>
              <a:t>διαβάθμιση </a:t>
            </a:r>
            <a:r>
              <a:rPr lang="el-GR" dirty="0" smtClean="0">
                <a:latin typeface="+mn-lt"/>
              </a:rPr>
              <a:t>της </a:t>
            </a:r>
            <a:r>
              <a:rPr lang="en-US" dirty="0" err="1" smtClean="0">
                <a:latin typeface="+mn-lt"/>
              </a:rPr>
              <a:t>google</a:t>
            </a:r>
            <a:endParaRPr lang="el-GR" dirty="0">
              <a:latin typeface="+mn-lt"/>
            </a:endParaRPr>
          </a:p>
        </p:txBody>
      </p:sp>
    </p:spTree>
    <p:extLst>
      <p:ext uri="{BB962C8B-B14F-4D97-AF65-F5344CB8AC3E}">
        <p14:creationId xmlns:p14="http://schemas.microsoft.com/office/powerpoint/2010/main" xmlns="" val="198032411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Domain Factors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87</a:t>
            </a:fld>
            <a:endParaRPr lang="en-US" smtClean="0"/>
          </a:p>
        </p:txBody>
      </p:sp>
      <p:sp>
        <p:nvSpPr>
          <p:cNvPr id="15" name="TextBox 14"/>
          <p:cNvSpPr txBox="1"/>
          <p:nvPr/>
        </p:nvSpPr>
        <p:spPr>
          <a:xfrm>
            <a:off x="304800" y="1524000"/>
            <a:ext cx="8382000" cy="4462760"/>
          </a:xfrm>
          <a:prstGeom prst="rect">
            <a:avLst/>
          </a:prstGeom>
          <a:noFill/>
        </p:spPr>
        <p:txBody>
          <a:bodyPr wrap="square" rtlCol="0">
            <a:spAutoFit/>
          </a:bodyPr>
          <a:lstStyle/>
          <a:p>
            <a:endParaRPr lang="en-US" sz="800" b="1" dirty="0" smtClean="0">
              <a:solidFill>
                <a:schemeClr val="accent6">
                  <a:lumMod val="75000"/>
                </a:schemeClr>
              </a:solidFill>
              <a:latin typeface="+mn-lt"/>
            </a:endParaRPr>
          </a:p>
          <a:p>
            <a:pPr marL="457200" indent="-457200">
              <a:buAutoNum type="arabicPeriod"/>
            </a:pPr>
            <a:r>
              <a:rPr lang="en-US" sz="2000" dirty="0" smtClean="0">
                <a:latin typeface="+mn-lt"/>
              </a:rPr>
              <a:t>Domain </a:t>
            </a:r>
            <a:r>
              <a:rPr lang="en-US" sz="2000" i="1" dirty="0" smtClean="0">
                <a:solidFill>
                  <a:schemeClr val="accent6">
                    <a:lumMod val="50000"/>
                  </a:schemeClr>
                </a:solidFill>
                <a:latin typeface="+mn-lt"/>
              </a:rPr>
              <a:t>Age</a:t>
            </a:r>
          </a:p>
          <a:p>
            <a:pPr marL="457200" indent="-457200">
              <a:buAutoNum type="arabicPeriod"/>
            </a:pPr>
            <a:r>
              <a:rPr lang="en-US" sz="2000" i="1" dirty="0" smtClean="0">
                <a:solidFill>
                  <a:schemeClr val="accent6">
                    <a:lumMod val="50000"/>
                  </a:schemeClr>
                </a:solidFill>
                <a:latin typeface="+mn-lt"/>
              </a:rPr>
              <a:t>Keyword </a:t>
            </a:r>
            <a:r>
              <a:rPr lang="en-US" sz="2000" dirty="0">
                <a:latin typeface="+mn-lt"/>
              </a:rPr>
              <a:t>Appears in Top Level </a:t>
            </a:r>
            <a:r>
              <a:rPr lang="en-US" sz="2000" dirty="0" smtClean="0">
                <a:latin typeface="+mn-lt"/>
              </a:rPr>
              <a:t>Domain</a:t>
            </a:r>
          </a:p>
          <a:p>
            <a:pPr marL="457200" indent="-457200">
              <a:buAutoNum type="arabicPeriod"/>
            </a:pPr>
            <a:r>
              <a:rPr lang="en-US" sz="2000" dirty="0" smtClean="0">
                <a:latin typeface="+mn-lt"/>
              </a:rPr>
              <a:t>Keyword </a:t>
            </a:r>
            <a:r>
              <a:rPr lang="en-US" sz="2000" dirty="0">
                <a:latin typeface="+mn-lt"/>
              </a:rPr>
              <a:t>As First Word in </a:t>
            </a:r>
            <a:r>
              <a:rPr lang="en-US" sz="2000" dirty="0" smtClean="0">
                <a:latin typeface="+mn-lt"/>
              </a:rPr>
              <a:t>Domain</a:t>
            </a:r>
          </a:p>
          <a:p>
            <a:pPr marL="457200" indent="-457200">
              <a:buAutoNum type="arabicPeriod"/>
            </a:pPr>
            <a:r>
              <a:rPr lang="en-US" sz="2000" dirty="0" smtClean="0">
                <a:latin typeface="+mn-lt"/>
              </a:rPr>
              <a:t>Domain </a:t>
            </a:r>
            <a:r>
              <a:rPr lang="en-US" sz="2000" dirty="0">
                <a:latin typeface="+mn-lt"/>
              </a:rPr>
              <a:t>registration </a:t>
            </a:r>
            <a:r>
              <a:rPr lang="en-US" sz="2000" dirty="0" smtClean="0">
                <a:latin typeface="+mn-lt"/>
              </a:rPr>
              <a:t>(time) length </a:t>
            </a:r>
            <a:r>
              <a:rPr lang="en-US" sz="2000" dirty="0">
                <a:latin typeface="+mn-lt"/>
              </a:rPr>
              <a:t> </a:t>
            </a:r>
            <a:endParaRPr lang="en-US" sz="2000" dirty="0" smtClean="0">
              <a:latin typeface="+mn-lt"/>
            </a:endParaRPr>
          </a:p>
          <a:p>
            <a:pPr marL="457200" indent="-457200">
              <a:buAutoNum type="arabicPeriod"/>
            </a:pPr>
            <a:r>
              <a:rPr lang="en-US" sz="2000" dirty="0" smtClean="0">
                <a:latin typeface="+mn-lt"/>
              </a:rPr>
              <a:t>Keyword </a:t>
            </a:r>
            <a:r>
              <a:rPr lang="en-US" sz="2000" dirty="0">
                <a:latin typeface="+mn-lt"/>
              </a:rPr>
              <a:t>in Subdomain </a:t>
            </a:r>
            <a:r>
              <a:rPr lang="en-US" sz="2000" dirty="0" smtClean="0">
                <a:latin typeface="+mn-lt"/>
              </a:rPr>
              <a:t>Name</a:t>
            </a:r>
          </a:p>
          <a:p>
            <a:pPr lvl="1"/>
            <a:r>
              <a:rPr lang="en-US" sz="2000" dirty="0">
                <a:latin typeface="+mn-lt"/>
              </a:rPr>
              <a:t>	</a:t>
            </a:r>
            <a:r>
              <a:rPr lang="en-US" sz="1600" dirty="0" smtClean="0">
                <a:latin typeface="+mn-lt"/>
              </a:rPr>
              <a:t>http://www.yoursite.com -&gt; http://subdomain.yoursite.com</a:t>
            </a:r>
          </a:p>
          <a:p>
            <a:pPr marL="457200" indent="-457200">
              <a:buAutoNum type="arabicPeriod"/>
            </a:pPr>
            <a:r>
              <a:rPr lang="en-US" sz="2000" dirty="0" smtClean="0">
                <a:latin typeface="+mn-lt"/>
              </a:rPr>
              <a:t>Domain History</a:t>
            </a:r>
            <a:endParaRPr lang="en-US" sz="2000" dirty="0">
              <a:latin typeface="+mn-lt"/>
            </a:endParaRPr>
          </a:p>
          <a:p>
            <a:r>
              <a:rPr lang="en-US" sz="2000" dirty="0">
                <a:latin typeface="+mn-lt"/>
              </a:rPr>
              <a:t>7. </a:t>
            </a:r>
            <a:r>
              <a:rPr lang="el-GR" sz="2000" dirty="0" smtClean="0">
                <a:latin typeface="+mn-lt"/>
              </a:rPr>
              <a:t>   </a:t>
            </a:r>
            <a:r>
              <a:rPr lang="en-US" sz="2000" dirty="0" smtClean="0">
                <a:latin typeface="+mn-lt"/>
              </a:rPr>
              <a:t>Exact </a:t>
            </a:r>
            <a:r>
              <a:rPr lang="en-US" sz="2000" dirty="0">
                <a:latin typeface="+mn-lt"/>
              </a:rPr>
              <a:t>Match </a:t>
            </a:r>
            <a:r>
              <a:rPr lang="en-US" sz="2000" dirty="0" smtClean="0">
                <a:latin typeface="+mn-lt"/>
              </a:rPr>
              <a:t>Domain</a:t>
            </a:r>
            <a:r>
              <a:rPr lang="en-US" sz="2000" dirty="0">
                <a:latin typeface="+mn-lt"/>
              </a:rPr>
              <a:t> </a:t>
            </a:r>
            <a:r>
              <a:rPr lang="en-US" sz="2000" dirty="0" smtClean="0">
                <a:latin typeface="+mn-lt"/>
              </a:rPr>
              <a:t> </a:t>
            </a:r>
            <a:r>
              <a:rPr lang="en-US" sz="1800" dirty="0" smtClean="0">
                <a:latin typeface="+mn-lt"/>
              </a:rPr>
              <a:t>(reduced in 2013)</a:t>
            </a:r>
          </a:p>
          <a:p>
            <a:r>
              <a:rPr lang="en-US" sz="2000" dirty="0" smtClean="0"/>
              <a:t>	</a:t>
            </a:r>
            <a:r>
              <a:rPr lang="en-US" sz="1400" dirty="0" smtClean="0"/>
              <a:t>http://</a:t>
            </a:r>
            <a:r>
              <a:rPr lang="en-US" sz="1400" dirty="0" smtClean="0">
                <a:latin typeface="+mn-lt"/>
              </a:rPr>
              <a:t>howtoinvestinstocks.com</a:t>
            </a:r>
            <a:r>
              <a:rPr lang="en-US" sz="2000" dirty="0">
                <a:latin typeface="+mn-lt"/>
              </a:rPr>
              <a:t> </a:t>
            </a:r>
            <a:endParaRPr lang="en-US" sz="2000" dirty="0" smtClean="0">
              <a:latin typeface="+mn-lt"/>
            </a:endParaRPr>
          </a:p>
          <a:p>
            <a:r>
              <a:rPr lang="en-US" sz="2000" dirty="0" smtClean="0">
                <a:latin typeface="+mn-lt"/>
              </a:rPr>
              <a:t>8</a:t>
            </a:r>
            <a:r>
              <a:rPr lang="en-US" sz="2000" dirty="0">
                <a:latin typeface="+mn-lt"/>
              </a:rPr>
              <a:t>. Public vs. Private </a:t>
            </a:r>
            <a:r>
              <a:rPr lang="en-US" sz="2000" i="1" dirty="0" err="1" smtClean="0">
                <a:solidFill>
                  <a:schemeClr val="accent6">
                    <a:lumMod val="50000"/>
                  </a:schemeClr>
                </a:solidFill>
                <a:latin typeface="+mn-lt"/>
              </a:rPr>
              <a:t>Whois</a:t>
            </a:r>
            <a:endParaRPr lang="en-US" sz="2000" i="1" dirty="0" smtClean="0">
              <a:solidFill>
                <a:schemeClr val="accent6">
                  <a:lumMod val="50000"/>
                </a:schemeClr>
              </a:solidFill>
              <a:latin typeface="+mn-lt"/>
            </a:endParaRPr>
          </a:p>
          <a:p>
            <a:r>
              <a:rPr lang="en-US" sz="2000" dirty="0" smtClean="0">
                <a:latin typeface="+mn-lt"/>
              </a:rPr>
              <a:t>9</a:t>
            </a:r>
            <a:r>
              <a:rPr lang="en-US" sz="2000" dirty="0">
                <a:latin typeface="+mn-lt"/>
              </a:rPr>
              <a:t>. Penalized </a:t>
            </a:r>
            <a:r>
              <a:rPr lang="en-US" sz="2000" dirty="0" err="1" smtClean="0">
                <a:latin typeface="+mn-lt"/>
              </a:rPr>
              <a:t>Whois</a:t>
            </a:r>
            <a:r>
              <a:rPr lang="en-US" sz="2000" dirty="0" smtClean="0">
                <a:latin typeface="+mn-lt"/>
              </a:rPr>
              <a:t> Owner </a:t>
            </a:r>
            <a:r>
              <a:rPr lang="en-US" sz="1800" dirty="0" smtClean="0">
                <a:latin typeface="+mn-lt"/>
              </a:rPr>
              <a:t>(if identified as </a:t>
            </a:r>
            <a:r>
              <a:rPr lang="en-US" sz="1800" dirty="0">
                <a:latin typeface="+mn-lt"/>
              </a:rPr>
              <a:t>a </a:t>
            </a:r>
            <a:r>
              <a:rPr lang="en-US" sz="1800" dirty="0" smtClean="0">
                <a:latin typeface="+mn-lt"/>
              </a:rPr>
              <a:t>spammer)</a:t>
            </a:r>
            <a:endParaRPr lang="en-US" sz="1800" dirty="0">
              <a:latin typeface="+mn-lt"/>
            </a:endParaRPr>
          </a:p>
          <a:p>
            <a:r>
              <a:rPr lang="en-US" sz="2000" dirty="0">
                <a:latin typeface="+mn-lt"/>
              </a:rPr>
              <a:t>10. </a:t>
            </a:r>
            <a:r>
              <a:rPr lang="en-US" sz="2000" i="1" dirty="0">
                <a:solidFill>
                  <a:schemeClr val="accent6">
                    <a:lumMod val="50000"/>
                  </a:schemeClr>
                </a:solidFill>
                <a:latin typeface="+mn-lt"/>
              </a:rPr>
              <a:t>Country TLD </a:t>
            </a:r>
            <a:r>
              <a:rPr lang="en-US" sz="2000" i="1" dirty="0" smtClean="0">
                <a:solidFill>
                  <a:schemeClr val="accent6">
                    <a:lumMod val="50000"/>
                  </a:schemeClr>
                </a:solidFill>
                <a:latin typeface="+mn-lt"/>
              </a:rPr>
              <a:t>extension </a:t>
            </a:r>
            <a:r>
              <a:rPr lang="en-US" sz="2000" dirty="0" smtClean="0">
                <a:latin typeface="+mn-lt"/>
              </a:rPr>
              <a:t>(having </a:t>
            </a:r>
            <a:r>
              <a:rPr lang="en-US" sz="2000" dirty="0">
                <a:latin typeface="+mn-lt"/>
              </a:rPr>
              <a:t>a Country Code Top Level Domain </a:t>
            </a:r>
            <a:r>
              <a:rPr lang="en-US" sz="1800" dirty="0">
                <a:latin typeface="+mn-lt"/>
              </a:rPr>
              <a:t>(.</a:t>
            </a:r>
            <a:r>
              <a:rPr lang="en-US" sz="1800" dirty="0" err="1">
                <a:latin typeface="+mn-lt"/>
              </a:rPr>
              <a:t>cn</a:t>
            </a:r>
            <a:r>
              <a:rPr lang="en-US" sz="1800" dirty="0">
                <a:latin typeface="+mn-lt"/>
              </a:rPr>
              <a:t>, .</a:t>
            </a:r>
            <a:r>
              <a:rPr lang="en-US" sz="1800" dirty="0" err="1">
                <a:latin typeface="+mn-lt"/>
              </a:rPr>
              <a:t>pt</a:t>
            </a:r>
            <a:r>
              <a:rPr lang="en-US" sz="1800" dirty="0">
                <a:latin typeface="+mn-lt"/>
              </a:rPr>
              <a:t>, .ca) </a:t>
            </a:r>
            <a:r>
              <a:rPr lang="en-US" sz="1800" u="sng" dirty="0">
                <a:latin typeface="+mn-lt"/>
              </a:rPr>
              <a:t>helps the site rank for that particular </a:t>
            </a:r>
            <a:r>
              <a:rPr lang="en-US" sz="1800" u="sng" dirty="0" err="1" smtClean="0">
                <a:latin typeface="+mn-lt"/>
              </a:rPr>
              <a:t>countr</a:t>
            </a:r>
            <a:r>
              <a:rPr lang="en-US" sz="1800" u="sng" dirty="0" smtClean="0">
                <a:latin typeface="+mn-lt"/>
              </a:rPr>
              <a:t> </a:t>
            </a:r>
            <a:r>
              <a:rPr lang="en-US" sz="1800" dirty="0" smtClean="0">
                <a:latin typeface="+mn-lt"/>
              </a:rPr>
              <a:t>but </a:t>
            </a:r>
            <a:r>
              <a:rPr lang="en-US" sz="1800" dirty="0">
                <a:latin typeface="+mn-lt"/>
              </a:rPr>
              <a:t>limits the site’s ability to rank globally</a:t>
            </a:r>
            <a:r>
              <a:rPr lang="en-US" sz="1800" dirty="0" smtClean="0">
                <a:latin typeface="+mn-lt"/>
              </a:rPr>
              <a:t>.</a:t>
            </a:r>
            <a:endParaRPr lang="en-US" sz="1800" dirty="0">
              <a:latin typeface="+mn-lt"/>
            </a:endParaRPr>
          </a:p>
        </p:txBody>
      </p:sp>
    </p:spTree>
    <p:extLst>
      <p:ext uri="{BB962C8B-B14F-4D97-AF65-F5344CB8AC3E}">
        <p14:creationId xmlns:p14="http://schemas.microsoft.com/office/powerpoint/2010/main" xmlns="" val="7226959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Page-Level Factors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88</a:t>
            </a:fld>
            <a:endParaRPr lang="en-US" smtClean="0"/>
          </a:p>
        </p:txBody>
      </p:sp>
      <p:sp>
        <p:nvSpPr>
          <p:cNvPr id="15" name="TextBox 14"/>
          <p:cNvSpPr txBox="1"/>
          <p:nvPr/>
        </p:nvSpPr>
        <p:spPr>
          <a:xfrm>
            <a:off x="152400" y="1447800"/>
            <a:ext cx="8763000" cy="5078313"/>
          </a:xfrm>
          <a:prstGeom prst="rect">
            <a:avLst/>
          </a:prstGeom>
          <a:noFill/>
        </p:spPr>
        <p:txBody>
          <a:bodyPr wrap="square" rtlCol="0">
            <a:spAutoFit/>
          </a:bodyPr>
          <a:lstStyle/>
          <a:p>
            <a:pPr marL="228600" indent="-228600">
              <a:buFont typeface="+mj-lt"/>
              <a:buAutoNum type="arabicPeriod"/>
            </a:pPr>
            <a:endParaRPr lang="en-US" sz="800" dirty="0" smtClean="0">
              <a:solidFill>
                <a:schemeClr val="accent6">
                  <a:lumMod val="75000"/>
                </a:schemeClr>
              </a:solidFill>
              <a:latin typeface="+mn-lt"/>
            </a:endParaRPr>
          </a:p>
          <a:p>
            <a:pPr marL="457200" indent="-457200">
              <a:buFont typeface="+mj-lt"/>
              <a:buAutoNum type="arabicPeriod"/>
            </a:pPr>
            <a:r>
              <a:rPr lang="en-US" sz="2000" dirty="0" smtClean="0">
                <a:latin typeface="+mn-lt"/>
              </a:rPr>
              <a:t>Keyword </a:t>
            </a:r>
            <a:r>
              <a:rPr lang="en-US" sz="2000" dirty="0">
                <a:latin typeface="+mn-lt"/>
              </a:rPr>
              <a:t>in </a:t>
            </a:r>
            <a:r>
              <a:rPr lang="en-US" sz="2000" i="1" dirty="0">
                <a:solidFill>
                  <a:schemeClr val="accent6">
                    <a:lumMod val="50000"/>
                  </a:schemeClr>
                </a:solidFill>
                <a:latin typeface="+mn-lt"/>
              </a:rPr>
              <a:t>Title </a:t>
            </a:r>
            <a:r>
              <a:rPr lang="en-US" sz="2000" i="1" dirty="0" smtClean="0">
                <a:solidFill>
                  <a:schemeClr val="accent6">
                    <a:lumMod val="50000"/>
                  </a:schemeClr>
                </a:solidFill>
                <a:latin typeface="+mn-lt"/>
              </a:rPr>
              <a:t>Tag</a:t>
            </a:r>
          </a:p>
          <a:p>
            <a:pPr marL="457200" indent="-457200">
              <a:buFont typeface="+mj-lt"/>
              <a:buAutoNum type="arabicPeriod"/>
            </a:pPr>
            <a:r>
              <a:rPr lang="en-US" sz="2000" dirty="0" smtClean="0">
                <a:latin typeface="+mn-lt"/>
              </a:rPr>
              <a:t>Title </a:t>
            </a:r>
            <a:r>
              <a:rPr lang="en-US" sz="2000" dirty="0">
                <a:latin typeface="+mn-lt"/>
              </a:rPr>
              <a:t>Tag Starts with </a:t>
            </a:r>
            <a:r>
              <a:rPr lang="en-US" sz="2000" dirty="0" smtClean="0">
                <a:latin typeface="+mn-lt"/>
              </a:rPr>
              <a:t>Keyword</a:t>
            </a:r>
          </a:p>
          <a:p>
            <a:pPr marL="457200" indent="-457200">
              <a:buFont typeface="+mj-lt"/>
              <a:buAutoNum type="arabicPeriod"/>
            </a:pPr>
            <a:r>
              <a:rPr lang="en-US" sz="2000" dirty="0" smtClean="0">
                <a:latin typeface="+mn-lt"/>
              </a:rPr>
              <a:t>Keyword </a:t>
            </a:r>
            <a:r>
              <a:rPr lang="en-US" sz="2000" dirty="0">
                <a:latin typeface="+mn-lt"/>
              </a:rPr>
              <a:t>in Description </a:t>
            </a:r>
            <a:r>
              <a:rPr lang="en-US" sz="2000" dirty="0" smtClean="0">
                <a:latin typeface="+mn-lt"/>
              </a:rPr>
              <a:t>Tag</a:t>
            </a:r>
          </a:p>
          <a:p>
            <a:pPr marL="457200" indent="-457200">
              <a:buFont typeface="+mj-lt"/>
              <a:buAutoNum type="arabicPeriod"/>
            </a:pPr>
            <a:r>
              <a:rPr lang="en-US" sz="2000" dirty="0" smtClean="0">
                <a:latin typeface="+mn-lt"/>
              </a:rPr>
              <a:t>Keyword </a:t>
            </a:r>
            <a:r>
              <a:rPr lang="en-US" sz="2000" dirty="0">
                <a:latin typeface="+mn-lt"/>
              </a:rPr>
              <a:t>Appears in </a:t>
            </a:r>
            <a:r>
              <a:rPr lang="en-US" sz="2000" i="1" dirty="0">
                <a:solidFill>
                  <a:schemeClr val="accent6">
                    <a:lumMod val="50000"/>
                  </a:schemeClr>
                </a:solidFill>
                <a:latin typeface="+mn-lt"/>
              </a:rPr>
              <a:t>H1 </a:t>
            </a:r>
            <a:r>
              <a:rPr lang="en-US" sz="2000" i="1" dirty="0" smtClean="0">
                <a:solidFill>
                  <a:schemeClr val="accent6">
                    <a:lumMod val="50000"/>
                  </a:schemeClr>
                </a:solidFill>
                <a:latin typeface="+mn-lt"/>
              </a:rPr>
              <a:t>Tag</a:t>
            </a:r>
          </a:p>
          <a:p>
            <a:pPr marL="457200" indent="-457200">
              <a:buFont typeface="+mj-lt"/>
              <a:buAutoNum type="arabicPeriod"/>
            </a:pPr>
            <a:r>
              <a:rPr lang="en-US" sz="2000" dirty="0" smtClean="0">
                <a:latin typeface="+mn-lt"/>
              </a:rPr>
              <a:t>Keyword </a:t>
            </a:r>
            <a:r>
              <a:rPr lang="en-US" sz="2000" dirty="0">
                <a:latin typeface="+mn-lt"/>
              </a:rPr>
              <a:t>is </a:t>
            </a:r>
            <a:r>
              <a:rPr lang="en-US" sz="2000" dirty="0" smtClean="0">
                <a:latin typeface="+mn-lt"/>
              </a:rPr>
              <a:t>the Most </a:t>
            </a:r>
            <a:r>
              <a:rPr lang="en-US" sz="2000" dirty="0">
                <a:latin typeface="+mn-lt"/>
              </a:rPr>
              <a:t>Frequently Used Phrase in </a:t>
            </a:r>
            <a:r>
              <a:rPr lang="en-US" sz="2000" dirty="0" smtClean="0">
                <a:latin typeface="+mn-lt"/>
              </a:rPr>
              <a:t>Document</a:t>
            </a:r>
            <a:endParaRPr lang="el-GR" sz="2000" dirty="0" smtClean="0">
              <a:latin typeface="+mn-lt"/>
            </a:endParaRPr>
          </a:p>
          <a:p>
            <a:pPr marL="457200" indent="-457200">
              <a:buFont typeface="+mj-lt"/>
              <a:buAutoNum type="arabicPeriod"/>
            </a:pPr>
            <a:endParaRPr lang="el-GR" sz="2000" dirty="0" smtClean="0">
              <a:latin typeface="+mn-lt"/>
            </a:endParaRPr>
          </a:p>
          <a:p>
            <a:pPr marL="457200" lvl="0" indent="-457200">
              <a:buFont typeface="+mj-lt"/>
              <a:buAutoNum type="arabicPeriod"/>
            </a:pPr>
            <a:r>
              <a:rPr lang="en-US" sz="2000" dirty="0" smtClean="0">
                <a:solidFill>
                  <a:prstClr val="black"/>
                </a:solidFill>
                <a:latin typeface="Calibri"/>
              </a:rPr>
              <a:t>Keyword </a:t>
            </a:r>
            <a:r>
              <a:rPr lang="en-US" sz="2000" i="1" dirty="0" smtClean="0">
                <a:solidFill>
                  <a:srgbClr val="F79646">
                    <a:lumMod val="50000"/>
                  </a:srgbClr>
                </a:solidFill>
                <a:latin typeface="Calibri"/>
              </a:rPr>
              <a:t>Prominence</a:t>
            </a:r>
            <a:r>
              <a:rPr lang="en-US" sz="2000" dirty="0" smtClean="0">
                <a:solidFill>
                  <a:prstClr val="black"/>
                </a:solidFill>
                <a:latin typeface="Calibri"/>
              </a:rPr>
              <a:t>: Having a keyword appear in the first 100-words</a:t>
            </a:r>
          </a:p>
          <a:p>
            <a:pPr marL="457200" lvl="0" indent="-457200">
              <a:buFont typeface="+mj-lt"/>
              <a:buAutoNum type="arabicPeriod"/>
            </a:pPr>
            <a:r>
              <a:rPr lang="en-US" sz="2000" dirty="0" smtClean="0">
                <a:solidFill>
                  <a:prstClr val="black"/>
                </a:solidFill>
                <a:latin typeface="Calibri"/>
              </a:rPr>
              <a:t>Keyword </a:t>
            </a:r>
            <a:r>
              <a:rPr lang="en-US" sz="2000" i="1" dirty="0" smtClean="0">
                <a:solidFill>
                  <a:srgbClr val="F79646">
                    <a:lumMod val="50000"/>
                  </a:srgbClr>
                </a:solidFill>
                <a:latin typeface="Calibri"/>
              </a:rPr>
              <a:t>in H2, H3 Tags</a:t>
            </a:r>
            <a:r>
              <a:rPr lang="en-US" sz="2000" dirty="0" smtClean="0">
                <a:solidFill>
                  <a:prstClr val="black"/>
                </a:solidFill>
                <a:latin typeface="Calibri"/>
              </a:rPr>
              <a:t>: Having your keyword appear as a subheading in H2 or H3 format may be another weak relevancy signal. </a:t>
            </a:r>
          </a:p>
          <a:p>
            <a:pPr marL="457200" lvl="0" indent="-457200">
              <a:buFont typeface="+mj-lt"/>
              <a:buAutoNum type="arabicPeriod"/>
            </a:pPr>
            <a:r>
              <a:rPr lang="en-US" sz="2000" dirty="0" smtClean="0">
                <a:solidFill>
                  <a:prstClr val="black"/>
                </a:solidFill>
                <a:latin typeface="Calibri"/>
              </a:rPr>
              <a:t>Keyword </a:t>
            </a:r>
            <a:r>
              <a:rPr lang="en-US" sz="2000" i="1" dirty="0" smtClean="0">
                <a:solidFill>
                  <a:srgbClr val="F79646">
                    <a:lumMod val="50000"/>
                  </a:srgbClr>
                </a:solidFill>
                <a:latin typeface="Calibri"/>
              </a:rPr>
              <a:t>Word Order</a:t>
            </a:r>
            <a:r>
              <a:rPr lang="en-US" sz="2000" dirty="0" smtClean="0">
                <a:solidFill>
                  <a:prstClr val="black"/>
                </a:solidFill>
                <a:latin typeface="Calibri"/>
              </a:rPr>
              <a:t>: An exact match of a query keyword in a page content will generally rank better than the same keyword phrase in a different order. </a:t>
            </a:r>
          </a:p>
          <a:p>
            <a:pPr marL="457200" indent="-457200">
              <a:buFont typeface="+mj-lt"/>
              <a:buAutoNum type="arabicPeriod"/>
            </a:pPr>
            <a:endParaRPr lang="el-GR" sz="2000" dirty="0" smtClean="0">
              <a:latin typeface="+mn-lt"/>
            </a:endParaRPr>
          </a:p>
          <a:p>
            <a:pPr marL="457200" indent="-457200">
              <a:buFont typeface="+mj-lt"/>
              <a:buAutoNum type="arabicPeriod"/>
            </a:pPr>
            <a:endParaRPr lang="en-US" sz="800" dirty="0" smtClean="0">
              <a:latin typeface="+mn-lt"/>
            </a:endParaRPr>
          </a:p>
          <a:p>
            <a:pPr marL="457200" indent="-457200">
              <a:buFont typeface="+mj-lt"/>
              <a:buAutoNum type="arabicPeriod"/>
            </a:pPr>
            <a:r>
              <a:rPr lang="en-US" sz="2000" dirty="0" smtClean="0">
                <a:latin typeface="+mn-lt"/>
              </a:rPr>
              <a:t>Content </a:t>
            </a:r>
            <a:r>
              <a:rPr lang="en-US" sz="2000" dirty="0">
                <a:latin typeface="+mn-lt"/>
              </a:rPr>
              <a:t>Length:  </a:t>
            </a:r>
            <a:r>
              <a:rPr lang="en-US" sz="2000" i="1" dirty="0">
                <a:solidFill>
                  <a:schemeClr val="accent6">
                    <a:lumMod val="50000"/>
                  </a:schemeClr>
                </a:solidFill>
                <a:latin typeface="+mn-lt"/>
              </a:rPr>
              <a:t>Content with more words </a:t>
            </a:r>
            <a:r>
              <a:rPr lang="en-US" sz="2000" dirty="0">
                <a:latin typeface="+mn-lt"/>
              </a:rPr>
              <a:t>can cover a wider breadth and are likely preferred </a:t>
            </a:r>
            <a:endParaRPr lang="en-US" sz="2000" dirty="0" smtClean="0">
              <a:latin typeface="+mn-lt"/>
            </a:endParaRPr>
          </a:p>
          <a:p>
            <a:pPr marL="457200" indent="-457200">
              <a:buFont typeface="+mj-lt"/>
              <a:buAutoNum type="arabicPeriod"/>
            </a:pPr>
            <a:r>
              <a:rPr lang="en-US" sz="2000" dirty="0" smtClean="0">
                <a:latin typeface="+mn-lt"/>
              </a:rPr>
              <a:t>Keyword Density</a:t>
            </a:r>
            <a:endParaRPr lang="el-GR" sz="2000" dirty="0" smtClean="0">
              <a:latin typeface="+mn-lt"/>
            </a:endParaRPr>
          </a:p>
          <a:p>
            <a:pPr marL="457200" indent="-457200">
              <a:buFont typeface="+mj-lt"/>
              <a:buAutoNum type="arabicPeriod"/>
            </a:pPr>
            <a:endParaRPr lang="en-US" sz="800" dirty="0" smtClean="0">
              <a:latin typeface="+mn-lt"/>
            </a:endParaRPr>
          </a:p>
        </p:txBody>
      </p:sp>
    </p:spTree>
    <p:extLst>
      <p:ext uri="{BB962C8B-B14F-4D97-AF65-F5344CB8AC3E}">
        <p14:creationId xmlns:p14="http://schemas.microsoft.com/office/powerpoint/2010/main" xmlns="" val="42884746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Page-Level Factors (II)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89</a:t>
            </a:fld>
            <a:endParaRPr lang="en-US" smtClean="0"/>
          </a:p>
        </p:txBody>
      </p:sp>
      <p:sp>
        <p:nvSpPr>
          <p:cNvPr id="15" name="TextBox 14"/>
          <p:cNvSpPr txBox="1"/>
          <p:nvPr/>
        </p:nvSpPr>
        <p:spPr>
          <a:xfrm>
            <a:off x="152400" y="1447801"/>
            <a:ext cx="8991600" cy="5170646"/>
          </a:xfrm>
          <a:prstGeom prst="rect">
            <a:avLst/>
          </a:prstGeom>
          <a:noFill/>
        </p:spPr>
        <p:txBody>
          <a:bodyPr wrap="square" rtlCol="0">
            <a:spAutoFit/>
          </a:bodyPr>
          <a:lstStyle/>
          <a:p>
            <a:pPr marL="457200" indent="-457200">
              <a:buFont typeface="+mj-lt"/>
              <a:buAutoNum type="arabicPeriod" startAt="11"/>
            </a:pPr>
            <a:r>
              <a:rPr lang="en-US" sz="2000" dirty="0" smtClean="0">
                <a:latin typeface="+mn-lt"/>
              </a:rPr>
              <a:t>Page </a:t>
            </a:r>
            <a:r>
              <a:rPr lang="en-US" sz="2000" b="1" dirty="0">
                <a:solidFill>
                  <a:schemeClr val="accent6">
                    <a:lumMod val="50000"/>
                  </a:schemeClr>
                </a:solidFill>
                <a:latin typeface="+mn-lt"/>
              </a:rPr>
              <a:t>Loading Speed </a:t>
            </a:r>
            <a:r>
              <a:rPr lang="en-US" sz="2000" dirty="0">
                <a:solidFill>
                  <a:schemeClr val="accent6">
                    <a:lumMod val="50000"/>
                  </a:schemeClr>
                </a:solidFill>
                <a:latin typeface="+mn-lt"/>
              </a:rPr>
              <a:t>via </a:t>
            </a:r>
            <a:r>
              <a:rPr lang="en-US" sz="2000" dirty="0" smtClean="0">
                <a:solidFill>
                  <a:schemeClr val="accent6">
                    <a:lumMod val="50000"/>
                  </a:schemeClr>
                </a:solidFill>
                <a:latin typeface="+mn-lt"/>
              </a:rPr>
              <a:t>HTML</a:t>
            </a:r>
          </a:p>
          <a:p>
            <a:pPr marL="457200" indent="-457200">
              <a:buFont typeface="+mj-lt"/>
              <a:buAutoNum type="arabicPeriod" startAt="11"/>
            </a:pPr>
            <a:r>
              <a:rPr lang="en-US" sz="2000" dirty="0">
                <a:latin typeface="+mn-lt"/>
              </a:rPr>
              <a:t>Page </a:t>
            </a:r>
            <a:r>
              <a:rPr lang="en-US" sz="2000" dirty="0">
                <a:solidFill>
                  <a:schemeClr val="accent6">
                    <a:lumMod val="50000"/>
                  </a:schemeClr>
                </a:solidFill>
                <a:latin typeface="+mn-lt"/>
              </a:rPr>
              <a:t>Loading Speed via Chrome</a:t>
            </a:r>
            <a:r>
              <a:rPr lang="en-US" sz="2000" dirty="0">
                <a:latin typeface="+mn-lt"/>
              </a:rPr>
              <a:t>: </a:t>
            </a:r>
            <a:r>
              <a:rPr lang="en-US" sz="1800" dirty="0">
                <a:latin typeface="+mn-lt"/>
              </a:rPr>
              <a:t>Google may also use Chrome user data </a:t>
            </a:r>
            <a:r>
              <a:rPr lang="en-US" sz="1800" dirty="0" smtClean="0">
                <a:latin typeface="+mn-lt"/>
              </a:rPr>
              <a:t>as </a:t>
            </a:r>
            <a:r>
              <a:rPr lang="en-US" sz="1800" dirty="0">
                <a:latin typeface="+mn-lt"/>
              </a:rPr>
              <a:t>this takes into account server speed, CDN usage and other non HTML-related </a:t>
            </a:r>
            <a:r>
              <a:rPr lang="en-US" sz="1800" dirty="0" smtClean="0">
                <a:latin typeface="+mn-lt"/>
              </a:rPr>
              <a:t>speed signals.</a:t>
            </a:r>
            <a:endParaRPr lang="el-GR" sz="1800" dirty="0" smtClean="0">
              <a:latin typeface="+mn-lt"/>
            </a:endParaRPr>
          </a:p>
          <a:p>
            <a:pPr marL="457200" indent="-457200">
              <a:buFont typeface="+mj-lt"/>
              <a:buAutoNum type="arabicPeriod" startAt="11"/>
            </a:pPr>
            <a:endParaRPr lang="en-US" sz="800" dirty="0" smtClean="0">
              <a:latin typeface="+mn-lt"/>
            </a:endParaRPr>
          </a:p>
          <a:p>
            <a:pPr marL="457200" indent="-457200">
              <a:buFont typeface="+mj-lt"/>
              <a:buAutoNum type="arabicPeriod" startAt="11"/>
            </a:pPr>
            <a:r>
              <a:rPr lang="en-US" sz="2000" b="1" dirty="0" smtClean="0">
                <a:solidFill>
                  <a:schemeClr val="accent6">
                    <a:lumMod val="50000"/>
                  </a:schemeClr>
                </a:solidFill>
                <a:latin typeface="+mn-lt"/>
              </a:rPr>
              <a:t>Duplicate </a:t>
            </a:r>
            <a:r>
              <a:rPr lang="en-US" sz="2000" b="1" dirty="0">
                <a:solidFill>
                  <a:schemeClr val="accent6">
                    <a:lumMod val="50000"/>
                  </a:schemeClr>
                </a:solidFill>
                <a:latin typeface="+mn-lt"/>
              </a:rPr>
              <a:t>Content</a:t>
            </a:r>
            <a:r>
              <a:rPr lang="en-US" sz="2000" dirty="0">
                <a:latin typeface="+mn-lt"/>
              </a:rPr>
              <a:t>: </a:t>
            </a:r>
            <a:r>
              <a:rPr lang="en-US" sz="1800" dirty="0">
                <a:latin typeface="+mn-lt"/>
              </a:rPr>
              <a:t>Identical content on the same site (even slightly modified) can negatively influence a site’s search engine visibility</a:t>
            </a:r>
            <a:r>
              <a:rPr lang="en-US" sz="1800" dirty="0" smtClean="0">
                <a:latin typeface="+mn-lt"/>
              </a:rPr>
              <a:t>.</a:t>
            </a:r>
          </a:p>
          <a:p>
            <a:pPr marL="457200" indent="-457200">
              <a:buFont typeface="+mj-lt"/>
              <a:buAutoNum type="arabicPeriod" startAt="11"/>
            </a:pPr>
            <a:r>
              <a:rPr lang="en-US" sz="2000" dirty="0" smtClean="0">
                <a:latin typeface="+mn-lt"/>
              </a:rPr>
              <a:t> </a:t>
            </a:r>
            <a:r>
              <a:rPr lang="en-US" sz="2000" dirty="0" err="1">
                <a:latin typeface="+mn-lt"/>
              </a:rPr>
              <a:t>Rel</a:t>
            </a:r>
            <a:r>
              <a:rPr lang="en-US" sz="2000" dirty="0">
                <a:latin typeface="+mn-lt"/>
              </a:rPr>
              <a:t>=Canonical: </a:t>
            </a:r>
            <a:r>
              <a:rPr lang="en-US" sz="1800" dirty="0">
                <a:latin typeface="+mn-lt"/>
              </a:rPr>
              <a:t>When used properly, use of this tag may prevent Google from considering pages duplicate content</a:t>
            </a:r>
            <a:r>
              <a:rPr lang="en-US" sz="1800" dirty="0" smtClean="0">
                <a:latin typeface="+mn-lt"/>
              </a:rPr>
              <a:t>.</a:t>
            </a:r>
          </a:p>
          <a:p>
            <a:pPr marL="457200" indent="-457200">
              <a:buFont typeface="+mj-lt"/>
              <a:buAutoNum type="arabicPeriod" startAt="11"/>
            </a:pPr>
            <a:r>
              <a:rPr lang="en-US" sz="2000" dirty="0" smtClean="0">
                <a:latin typeface="+mn-lt"/>
              </a:rPr>
              <a:t>Syndicated Content: </a:t>
            </a:r>
            <a:r>
              <a:rPr lang="en-US" sz="1800" dirty="0" smtClean="0">
                <a:latin typeface="+mn-lt"/>
              </a:rPr>
              <a:t>Is the content on the page original? </a:t>
            </a:r>
            <a:endParaRPr lang="el-GR" sz="1800" dirty="0" smtClean="0">
              <a:latin typeface="+mn-lt"/>
            </a:endParaRPr>
          </a:p>
          <a:p>
            <a:pPr marL="457200" indent="-457200">
              <a:buFont typeface="+mj-lt"/>
              <a:buAutoNum type="arabicPeriod" startAt="11"/>
            </a:pPr>
            <a:endParaRPr lang="en-US" sz="800" dirty="0">
              <a:latin typeface="+mn-lt"/>
            </a:endParaRPr>
          </a:p>
          <a:p>
            <a:pPr marL="457200" indent="-457200">
              <a:buFont typeface="+mj-lt"/>
              <a:buAutoNum type="arabicPeriod" startAt="11"/>
            </a:pPr>
            <a:r>
              <a:rPr lang="en-US" sz="2000" b="1" dirty="0" smtClean="0">
                <a:solidFill>
                  <a:schemeClr val="accent6">
                    <a:lumMod val="50000"/>
                  </a:schemeClr>
                </a:solidFill>
                <a:latin typeface="+mn-lt"/>
              </a:rPr>
              <a:t>Image </a:t>
            </a:r>
            <a:r>
              <a:rPr lang="en-US" sz="2000" b="1" dirty="0">
                <a:solidFill>
                  <a:schemeClr val="accent6">
                    <a:lumMod val="50000"/>
                  </a:schemeClr>
                </a:solidFill>
                <a:latin typeface="+mn-lt"/>
              </a:rPr>
              <a:t>Optimization</a:t>
            </a:r>
            <a:r>
              <a:rPr lang="en-US" sz="2000" dirty="0">
                <a:latin typeface="+mn-lt"/>
              </a:rPr>
              <a:t>: </a:t>
            </a:r>
            <a:r>
              <a:rPr lang="en-US" sz="1800" dirty="0">
                <a:latin typeface="+mn-lt"/>
              </a:rPr>
              <a:t>Images on-page send search engines important relevancy signals through their file name, alt text, title, description and caption</a:t>
            </a:r>
            <a:r>
              <a:rPr lang="en-US" sz="1800" dirty="0" smtClean="0">
                <a:latin typeface="+mn-lt"/>
              </a:rPr>
              <a:t>.</a:t>
            </a:r>
            <a:endParaRPr lang="el-GR" sz="1800" dirty="0" smtClean="0">
              <a:latin typeface="+mn-lt"/>
            </a:endParaRPr>
          </a:p>
          <a:p>
            <a:pPr marL="457200" indent="-457200">
              <a:buFont typeface="+mj-lt"/>
              <a:buAutoNum type="arabicPeriod" startAt="11"/>
            </a:pPr>
            <a:endParaRPr lang="en-US" sz="800" dirty="0">
              <a:latin typeface="+mn-lt"/>
            </a:endParaRPr>
          </a:p>
          <a:p>
            <a:pPr marL="457200" indent="-457200">
              <a:buFont typeface="+mj-lt"/>
              <a:buAutoNum type="arabicPeriod" startAt="11"/>
            </a:pPr>
            <a:r>
              <a:rPr lang="en-US" sz="2000" b="1" dirty="0" err="1" smtClean="0">
                <a:solidFill>
                  <a:schemeClr val="accent6">
                    <a:lumMod val="50000"/>
                  </a:schemeClr>
                </a:solidFill>
                <a:latin typeface="+mn-lt"/>
              </a:rPr>
              <a:t>Recency</a:t>
            </a:r>
            <a:r>
              <a:rPr lang="en-US" sz="2000" b="1" dirty="0" smtClean="0">
                <a:solidFill>
                  <a:schemeClr val="accent6">
                    <a:lumMod val="50000"/>
                  </a:schemeClr>
                </a:solidFill>
                <a:latin typeface="+mn-lt"/>
              </a:rPr>
              <a:t> </a:t>
            </a:r>
            <a:r>
              <a:rPr lang="en-US" sz="2000" b="1" dirty="0">
                <a:solidFill>
                  <a:schemeClr val="accent6">
                    <a:lumMod val="50000"/>
                  </a:schemeClr>
                </a:solidFill>
                <a:latin typeface="+mn-lt"/>
              </a:rPr>
              <a:t>of Content Updates</a:t>
            </a:r>
            <a:r>
              <a:rPr lang="en-US" sz="2000" dirty="0">
                <a:latin typeface="+mn-lt"/>
              </a:rPr>
              <a:t>: </a:t>
            </a:r>
            <a:r>
              <a:rPr lang="en-US" sz="1800" dirty="0" smtClean="0">
                <a:latin typeface="+mn-lt"/>
              </a:rPr>
              <a:t>Caffeine</a:t>
            </a:r>
            <a:r>
              <a:rPr lang="en-US" sz="1800" dirty="0">
                <a:latin typeface="+mn-lt"/>
              </a:rPr>
              <a:t> </a:t>
            </a:r>
            <a:r>
              <a:rPr lang="en-US" sz="1800" dirty="0" smtClean="0">
                <a:latin typeface="+mn-lt"/>
              </a:rPr>
              <a:t>favors </a:t>
            </a:r>
            <a:r>
              <a:rPr lang="en-US" sz="1800" dirty="0">
                <a:latin typeface="+mn-lt"/>
              </a:rPr>
              <a:t>recently updated content, especially for time-sensitive searches. </a:t>
            </a:r>
            <a:r>
              <a:rPr lang="en-US" sz="1800" dirty="0" smtClean="0">
                <a:latin typeface="+mn-lt"/>
              </a:rPr>
              <a:t>Google </a:t>
            </a:r>
            <a:r>
              <a:rPr lang="en-US" sz="1800" dirty="0">
                <a:latin typeface="+mn-lt"/>
              </a:rPr>
              <a:t>shows the date </a:t>
            </a:r>
            <a:r>
              <a:rPr lang="en-US" sz="1800" dirty="0" smtClean="0">
                <a:latin typeface="+mn-lt"/>
              </a:rPr>
              <a:t>last </a:t>
            </a:r>
            <a:r>
              <a:rPr lang="en-US" sz="1800" dirty="0">
                <a:latin typeface="+mn-lt"/>
              </a:rPr>
              <a:t>update for certain </a:t>
            </a:r>
            <a:r>
              <a:rPr lang="en-US" sz="1800" dirty="0" smtClean="0">
                <a:latin typeface="+mn-lt"/>
              </a:rPr>
              <a:t>pages</a:t>
            </a:r>
            <a:endParaRPr lang="en-US" sz="1800" dirty="0">
              <a:latin typeface="+mn-lt"/>
            </a:endParaRPr>
          </a:p>
          <a:p>
            <a:pPr marL="457200" indent="-457200">
              <a:buFont typeface="+mj-lt"/>
              <a:buAutoNum type="arabicPeriod" startAt="11"/>
            </a:pPr>
            <a:r>
              <a:rPr lang="en-US" sz="2000" dirty="0" smtClean="0">
                <a:latin typeface="+mn-lt"/>
              </a:rPr>
              <a:t>Magnitude </a:t>
            </a:r>
            <a:r>
              <a:rPr lang="en-US" sz="2000" dirty="0">
                <a:latin typeface="+mn-lt"/>
              </a:rPr>
              <a:t>of Content Updates: </a:t>
            </a:r>
            <a:r>
              <a:rPr lang="en-US" sz="1800" dirty="0">
                <a:latin typeface="+mn-lt"/>
              </a:rPr>
              <a:t>The significance of edits and changes is also a freshness factor. Adding or removing entire sections is a more significant </a:t>
            </a:r>
            <a:r>
              <a:rPr lang="en-US" sz="1800" dirty="0" smtClean="0">
                <a:latin typeface="+mn-lt"/>
              </a:rPr>
              <a:t>than </a:t>
            </a:r>
            <a:r>
              <a:rPr lang="en-US" sz="1800" dirty="0">
                <a:latin typeface="+mn-lt"/>
              </a:rPr>
              <a:t>switching around the order of a few words</a:t>
            </a:r>
            <a:r>
              <a:rPr lang="en-US" sz="1800" dirty="0" smtClean="0">
                <a:latin typeface="+mn-lt"/>
              </a:rPr>
              <a:t>.</a:t>
            </a:r>
            <a:r>
              <a:rPr lang="en-US" sz="1800" dirty="0">
                <a:latin typeface="+mn-lt"/>
              </a:rPr>
              <a:t> </a:t>
            </a:r>
          </a:p>
          <a:p>
            <a:pPr marL="457200" indent="-457200">
              <a:buFont typeface="+mj-lt"/>
              <a:buAutoNum type="arabicPeriod" startAt="11"/>
            </a:pPr>
            <a:r>
              <a:rPr lang="en-US" sz="2000" dirty="0">
                <a:latin typeface="+mn-lt"/>
              </a:rPr>
              <a:t>Historical Updates Page Updates: </a:t>
            </a:r>
            <a:r>
              <a:rPr lang="en-US" sz="1800" dirty="0">
                <a:latin typeface="+mn-lt"/>
              </a:rPr>
              <a:t>How often has the page been updated over time? </a:t>
            </a:r>
          </a:p>
        </p:txBody>
      </p:sp>
    </p:spTree>
    <p:extLst>
      <p:ext uri="{BB962C8B-B14F-4D97-AF65-F5344CB8AC3E}">
        <p14:creationId xmlns:p14="http://schemas.microsoft.com/office/powerpoint/2010/main" xmlns="" val="1961539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normAutofit/>
          </a:bodyPr>
          <a:lstStyle/>
          <a:p>
            <a:pPr eaLnBrk="1" hangingPunct="1"/>
            <a:r>
              <a:rPr lang="el-GR" dirty="0" smtClean="0">
                <a:ea typeface="ＭＳ Ｐゴシック" charset="-128"/>
              </a:rPr>
              <a:t>Διανυσματική αναπαράσταση</a:t>
            </a:r>
            <a:endParaRPr lang="en-US" dirty="0" smtClean="0">
              <a:ea typeface="ＭＳ Ｐゴシック" charset="-128"/>
            </a:endParaRPr>
          </a:p>
        </p:txBody>
      </p:sp>
      <p:graphicFrame>
        <p:nvGraphicFramePr>
          <p:cNvPr id="2050" name="Object 1028"/>
          <p:cNvGraphicFramePr>
            <a:graphicFrameLocks noGrp="1" noChangeAspect="1"/>
          </p:cNvGraphicFramePr>
          <p:nvPr>
            <p:ph idx="1"/>
          </p:nvPr>
        </p:nvGraphicFramePr>
        <p:xfrm>
          <a:off x="0" y="1985963"/>
          <a:ext cx="9101138" cy="3348037"/>
        </p:xfrm>
        <a:graphic>
          <a:graphicData uri="http://schemas.openxmlformats.org/presentationml/2006/ole">
            <p:oleObj spid="_x0000_s112679" name="Worksheet" r:id="rId3" imgW="9791852" imgH="3596678" progId="Excel.Sheet.8">
              <p:embed/>
            </p:oleObj>
          </a:graphicData>
        </a:graphic>
      </p:graphicFrame>
      <p:sp>
        <p:nvSpPr>
          <p:cNvPr id="2052" name="TextBox 6"/>
          <p:cNvSpPr txBox="1">
            <a:spLocks noChangeArrowheads="1"/>
          </p:cNvSpPr>
          <p:nvPr/>
        </p:nvSpPr>
        <p:spPr bwMode="auto">
          <a:xfrm>
            <a:off x="152400" y="5105400"/>
            <a:ext cx="8762999" cy="830997"/>
          </a:xfrm>
          <a:prstGeom prst="rect">
            <a:avLst/>
          </a:prstGeom>
          <a:noFill/>
          <a:ln w="9525">
            <a:noFill/>
            <a:miter lim="800000"/>
            <a:headEnd/>
            <a:tailEnd/>
          </a:ln>
        </p:spPr>
        <p:txBody>
          <a:bodyPr wrap="square">
            <a:spAutoFit/>
          </a:bodyPr>
          <a:lstStyle/>
          <a:p>
            <a:pPr algn="just"/>
            <a:r>
              <a:rPr lang="el-GR" dirty="0" smtClean="0">
                <a:latin typeface="+mn-lt"/>
              </a:rPr>
              <a:t>Κάθε έγγραφο αναπαρίσταται ως ένα </a:t>
            </a:r>
            <a:r>
              <a:rPr lang="el-GR" i="1" dirty="0" smtClean="0">
                <a:solidFill>
                  <a:schemeClr val="accent6">
                    <a:lumMod val="50000"/>
                  </a:schemeClr>
                </a:solidFill>
                <a:latin typeface="+mn-lt"/>
              </a:rPr>
              <a:t>δυαδικό διάνυσμα </a:t>
            </a:r>
            <a:r>
              <a:rPr lang="en-US" dirty="0" smtClean="0">
                <a:latin typeface="+mn-lt"/>
              </a:rPr>
              <a:t>∈ </a:t>
            </a:r>
            <a:r>
              <a:rPr lang="en-US" dirty="0">
                <a:latin typeface="+mn-lt"/>
              </a:rPr>
              <a:t>{0,1}</a:t>
            </a:r>
            <a:r>
              <a:rPr lang="en-US" baseline="30000" dirty="0">
                <a:latin typeface="+mn-lt"/>
              </a:rPr>
              <a:t>|V</a:t>
            </a:r>
            <a:r>
              <a:rPr lang="en-US" baseline="30000" dirty="0" smtClean="0">
                <a:latin typeface="+mn-lt"/>
              </a:rPr>
              <a:t>|</a:t>
            </a:r>
            <a:r>
              <a:rPr lang="el-GR" dirty="0" smtClean="0">
                <a:latin typeface="+mn-lt"/>
              </a:rPr>
              <a:t>(την αντίστοιχη στήλη)</a:t>
            </a:r>
            <a:endParaRPr lang="en-US" dirty="0">
              <a:latin typeface="+mn-lt"/>
            </a:endParaRPr>
          </a:p>
        </p:txBody>
      </p:sp>
      <p:sp>
        <p:nvSpPr>
          <p:cNvPr id="205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smtClean="0">
                <a:solidFill>
                  <a:srgbClr val="FBFCFF"/>
                </a:solidFill>
              </a:rPr>
              <a:t>Κεφ. </a:t>
            </a:r>
            <a:r>
              <a:rPr lang="en-US" sz="1600" dirty="0" smtClean="0">
                <a:solidFill>
                  <a:srgbClr val="FBFCFF"/>
                </a:solidFill>
              </a:rPr>
              <a:t>6.2</a:t>
            </a:r>
            <a:endParaRPr lang="en-US" sz="1600" dirty="0">
              <a:solidFill>
                <a:srgbClr val="FBFCFF"/>
              </a:solidFill>
            </a:endParaRPr>
          </a:p>
        </p:txBody>
      </p:sp>
      <p:sp>
        <p:nvSpPr>
          <p:cNvPr id="2" name="Slide Number Placeholder 1"/>
          <p:cNvSpPr>
            <a:spLocks noGrp="1"/>
          </p:cNvSpPr>
          <p:nvPr>
            <p:ph type="sldNum" sz="quarter" idx="12"/>
          </p:nvPr>
        </p:nvSpPr>
        <p:spPr/>
        <p:txBody>
          <a:bodyPr/>
          <a:lstStyle/>
          <a:p>
            <a:fld id="{0ED9190B-40F4-4D14-B8A7-A8F5BA31F2B1}" type="slidenum">
              <a:rPr lang="en-US" smtClean="0"/>
              <a:pPr/>
              <a:t>9</a:t>
            </a:fld>
            <a:endParaRPr lang="en-US"/>
          </a:p>
        </p:txBody>
      </p:sp>
      <p:sp>
        <p:nvSpPr>
          <p:cNvPr id="3" name="Rectangle 2"/>
          <p:cNvSpPr/>
          <p:nvPr/>
        </p:nvSpPr>
        <p:spPr>
          <a:xfrm>
            <a:off x="3276600" y="1981200"/>
            <a:ext cx="1524000" cy="2819400"/>
          </a:xfrm>
          <a:prstGeom prst="rect">
            <a:avLst/>
          </a:prstGeom>
          <a:noFill/>
          <a:ln cmpd="sng"/>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6327441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Page-Level Factors (III)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90</a:t>
            </a:fld>
            <a:endParaRPr lang="en-US" smtClean="0"/>
          </a:p>
        </p:txBody>
      </p:sp>
      <p:sp>
        <p:nvSpPr>
          <p:cNvPr id="15" name="TextBox 14"/>
          <p:cNvSpPr txBox="1"/>
          <p:nvPr/>
        </p:nvSpPr>
        <p:spPr>
          <a:xfrm>
            <a:off x="152400" y="1194911"/>
            <a:ext cx="8763000" cy="5663089"/>
          </a:xfrm>
          <a:prstGeom prst="rect">
            <a:avLst/>
          </a:prstGeom>
          <a:noFill/>
        </p:spPr>
        <p:txBody>
          <a:bodyPr wrap="square" rtlCol="0">
            <a:spAutoFit/>
          </a:bodyPr>
          <a:lstStyle/>
          <a:p>
            <a:pPr marL="457200" indent="-457200">
              <a:buFont typeface="+mj-lt"/>
              <a:buAutoNum type="arabicPeriod" startAt="20"/>
            </a:pPr>
            <a:endParaRPr lang="en-US" sz="1800" dirty="0" smtClean="0">
              <a:latin typeface="+mn-lt"/>
            </a:endParaRPr>
          </a:p>
          <a:p>
            <a:pPr marL="457200" indent="-457200">
              <a:buFont typeface="+mj-lt"/>
              <a:buAutoNum type="arabicPeriod" startAt="20"/>
            </a:pPr>
            <a:r>
              <a:rPr lang="en-US" sz="1800" dirty="0" smtClean="0">
                <a:solidFill>
                  <a:schemeClr val="accent6">
                    <a:lumMod val="50000"/>
                  </a:schemeClr>
                </a:solidFill>
                <a:latin typeface="+mn-lt"/>
              </a:rPr>
              <a:t>Outbound </a:t>
            </a:r>
            <a:r>
              <a:rPr lang="en-US" sz="1800" dirty="0">
                <a:solidFill>
                  <a:schemeClr val="accent6">
                    <a:lumMod val="50000"/>
                  </a:schemeClr>
                </a:solidFill>
                <a:latin typeface="+mn-lt"/>
              </a:rPr>
              <a:t>Link Quality</a:t>
            </a:r>
            <a:r>
              <a:rPr lang="en-US" sz="1800" dirty="0">
                <a:latin typeface="+mn-lt"/>
              </a:rPr>
              <a:t>: </a:t>
            </a:r>
            <a:r>
              <a:rPr lang="en-US" sz="1800" dirty="0" smtClean="0">
                <a:latin typeface="+mn-lt"/>
              </a:rPr>
              <a:t> linking </a:t>
            </a:r>
            <a:r>
              <a:rPr lang="en-US" sz="1800" dirty="0">
                <a:latin typeface="+mn-lt"/>
              </a:rPr>
              <a:t>out to authority </a:t>
            </a:r>
            <a:r>
              <a:rPr lang="en-US" sz="1800" dirty="0" smtClean="0">
                <a:latin typeface="+mn-lt"/>
              </a:rPr>
              <a:t>sites</a:t>
            </a:r>
            <a:endParaRPr lang="en-US" sz="1800" dirty="0">
              <a:latin typeface="+mn-lt"/>
            </a:endParaRPr>
          </a:p>
          <a:p>
            <a:pPr marL="457200" indent="-457200">
              <a:buFont typeface="+mj-lt"/>
              <a:buAutoNum type="arabicPeriod" startAt="20"/>
            </a:pPr>
            <a:r>
              <a:rPr lang="en-US" sz="1800" dirty="0" smtClean="0">
                <a:solidFill>
                  <a:schemeClr val="accent6">
                    <a:lumMod val="50000"/>
                  </a:schemeClr>
                </a:solidFill>
                <a:latin typeface="+mn-lt"/>
              </a:rPr>
              <a:t>Outbound </a:t>
            </a:r>
            <a:r>
              <a:rPr lang="en-US" sz="1800" dirty="0">
                <a:solidFill>
                  <a:schemeClr val="accent6">
                    <a:lumMod val="50000"/>
                  </a:schemeClr>
                </a:solidFill>
                <a:latin typeface="+mn-lt"/>
              </a:rPr>
              <a:t>Link Theme</a:t>
            </a:r>
            <a:r>
              <a:rPr lang="en-US" sz="1800" dirty="0">
                <a:latin typeface="+mn-lt"/>
              </a:rPr>
              <a:t>: </a:t>
            </a:r>
            <a:r>
              <a:rPr lang="en-US" sz="1800" dirty="0" smtClean="0">
                <a:latin typeface="+mn-lt"/>
              </a:rPr>
              <a:t>search </a:t>
            </a:r>
            <a:r>
              <a:rPr lang="en-US" sz="1800" dirty="0">
                <a:latin typeface="+mn-lt"/>
              </a:rPr>
              <a:t>engines may use the content of the pages you link to as a relevancy signal. For example, if you have a page about cars that links to movie-related pages, this may tell Google that your page is about the movie Cars, not the automobile</a:t>
            </a:r>
            <a:r>
              <a:rPr lang="en-US" sz="1800" dirty="0" smtClean="0">
                <a:latin typeface="+mn-lt"/>
              </a:rPr>
              <a:t>.</a:t>
            </a:r>
          </a:p>
          <a:p>
            <a:pPr marL="457200" indent="-457200">
              <a:buFont typeface="+mj-lt"/>
              <a:buAutoNum type="arabicPeriod" startAt="20"/>
            </a:pPr>
            <a:r>
              <a:rPr lang="en-US" sz="1800" dirty="0" smtClean="0">
                <a:solidFill>
                  <a:schemeClr val="accent6">
                    <a:lumMod val="50000"/>
                  </a:schemeClr>
                </a:solidFill>
                <a:latin typeface="+mn-lt"/>
              </a:rPr>
              <a:t>Number </a:t>
            </a:r>
            <a:r>
              <a:rPr lang="en-US" sz="1800" dirty="0">
                <a:solidFill>
                  <a:schemeClr val="accent6">
                    <a:lumMod val="50000"/>
                  </a:schemeClr>
                </a:solidFill>
                <a:latin typeface="+mn-lt"/>
              </a:rPr>
              <a:t>of Outbound Links</a:t>
            </a:r>
            <a:r>
              <a:rPr lang="en-US" sz="1800" dirty="0">
                <a:latin typeface="+mn-lt"/>
              </a:rPr>
              <a:t>: Too many </a:t>
            </a:r>
            <a:r>
              <a:rPr lang="en-US" sz="1800" dirty="0" err="1">
                <a:latin typeface="+mn-lt"/>
              </a:rPr>
              <a:t>dofollow</a:t>
            </a:r>
            <a:r>
              <a:rPr lang="en-US" sz="1800" dirty="0">
                <a:latin typeface="+mn-lt"/>
              </a:rPr>
              <a:t> OBLs may “leak” PageRank, which can hurt search visibility</a:t>
            </a:r>
            <a:r>
              <a:rPr lang="en-US" sz="1800" dirty="0" smtClean="0">
                <a:latin typeface="+mn-lt"/>
              </a:rPr>
              <a:t>.</a:t>
            </a:r>
          </a:p>
          <a:p>
            <a:pPr marL="457200" indent="-457200">
              <a:buFont typeface="+mj-lt"/>
              <a:buAutoNum type="arabicPeriod" startAt="20"/>
            </a:pPr>
            <a:endParaRPr lang="en-US" sz="800" dirty="0" smtClean="0">
              <a:latin typeface="+mn-lt"/>
            </a:endParaRPr>
          </a:p>
          <a:p>
            <a:pPr marL="457200" indent="-457200">
              <a:buFont typeface="+mj-lt"/>
              <a:buAutoNum type="arabicPeriod" startAt="20"/>
            </a:pPr>
            <a:r>
              <a:rPr lang="en-US" sz="1800" dirty="0" smtClean="0">
                <a:latin typeface="+mn-lt"/>
              </a:rPr>
              <a:t>Helpful </a:t>
            </a:r>
            <a:r>
              <a:rPr lang="en-US" sz="1800" i="1" dirty="0">
                <a:solidFill>
                  <a:schemeClr val="accent6">
                    <a:lumMod val="50000"/>
                  </a:schemeClr>
                </a:solidFill>
                <a:latin typeface="+mn-lt"/>
              </a:rPr>
              <a:t>Supplementary Content</a:t>
            </a:r>
            <a:r>
              <a:rPr lang="en-US" sz="1800" dirty="0">
                <a:latin typeface="+mn-lt"/>
              </a:rPr>
              <a:t>: </a:t>
            </a:r>
            <a:r>
              <a:rPr lang="en-US" sz="1800" dirty="0" smtClean="0">
                <a:latin typeface="+mn-lt"/>
              </a:rPr>
              <a:t> </a:t>
            </a:r>
            <a:r>
              <a:rPr lang="en-US" sz="1800" dirty="0">
                <a:latin typeface="+mn-lt"/>
              </a:rPr>
              <a:t>helpful supplementary content is an indicator of a </a:t>
            </a:r>
            <a:r>
              <a:rPr lang="en-US" sz="1800" dirty="0" smtClean="0">
                <a:latin typeface="+mn-lt"/>
              </a:rPr>
              <a:t>quality, e.g., currency </a:t>
            </a:r>
            <a:r>
              <a:rPr lang="en-US" sz="1800" dirty="0">
                <a:latin typeface="+mn-lt"/>
              </a:rPr>
              <a:t>converters, loan interest calculators and interactive recipes</a:t>
            </a:r>
            <a:r>
              <a:rPr lang="en-US" sz="1800" dirty="0" smtClean="0">
                <a:latin typeface="+mn-lt"/>
              </a:rPr>
              <a:t>.</a:t>
            </a:r>
          </a:p>
          <a:p>
            <a:pPr marL="457200" lvl="0" indent="-457200">
              <a:buFont typeface="+mj-lt"/>
              <a:buAutoNum type="arabicPeriod" startAt="20"/>
            </a:pPr>
            <a:r>
              <a:rPr lang="en-US" sz="1800" dirty="0" smtClean="0">
                <a:solidFill>
                  <a:schemeClr val="accent6">
                    <a:lumMod val="50000"/>
                  </a:schemeClr>
                </a:solidFill>
                <a:latin typeface="Calibri"/>
              </a:rPr>
              <a:t>References and Sources</a:t>
            </a:r>
            <a:r>
              <a:rPr lang="en-US" sz="1800" dirty="0" smtClean="0">
                <a:solidFill>
                  <a:prstClr val="black"/>
                </a:solidFill>
                <a:latin typeface="Calibri"/>
              </a:rPr>
              <a:t>: Citing references and sources, like research papers do, may be a sign of quality. </a:t>
            </a:r>
            <a:endParaRPr lang="el-GR" sz="1800" dirty="0" smtClean="0">
              <a:latin typeface="+mn-lt"/>
            </a:endParaRPr>
          </a:p>
          <a:p>
            <a:pPr marL="457200" indent="-457200">
              <a:buFont typeface="+mj-lt"/>
              <a:buAutoNum type="arabicPeriod" startAt="20"/>
            </a:pPr>
            <a:endParaRPr lang="el-GR" sz="800" dirty="0" smtClean="0">
              <a:latin typeface="+mn-lt"/>
            </a:endParaRPr>
          </a:p>
          <a:p>
            <a:pPr marL="457200" lvl="0" indent="-457200">
              <a:buFont typeface="+mj-lt"/>
              <a:buAutoNum type="arabicPeriod" startAt="20"/>
            </a:pPr>
            <a:r>
              <a:rPr lang="en-US" sz="1800" i="1" dirty="0" smtClean="0">
                <a:solidFill>
                  <a:srgbClr val="F79646">
                    <a:lumMod val="50000"/>
                  </a:srgbClr>
                </a:solidFill>
                <a:latin typeface="Calibri"/>
              </a:rPr>
              <a:t>Latent Semantic Indexing </a:t>
            </a:r>
            <a:r>
              <a:rPr lang="en-US" sz="1800" dirty="0" smtClean="0">
                <a:solidFill>
                  <a:prstClr val="black"/>
                </a:solidFill>
                <a:latin typeface="Calibri"/>
              </a:rPr>
              <a:t>Keywords in Content (LSI): LSI keywords help search engines extract meaning from words with more than one meaning (Apple the computer company vs. the fruit). The presence/absence of LSI probably also acts as a content quality signal.</a:t>
            </a:r>
          </a:p>
          <a:p>
            <a:pPr marL="457200" lvl="0" indent="-457200">
              <a:buFont typeface="+mj-lt"/>
              <a:buAutoNum type="arabicPeriod" startAt="20"/>
            </a:pPr>
            <a:r>
              <a:rPr lang="en-US" sz="1800" dirty="0" smtClean="0">
                <a:solidFill>
                  <a:prstClr val="black"/>
                </a:solidFill>
                <a:latin typeface="Calibri"/>
              </a:rPr>
              <a:t>LSI Keywords in Title and Description Tags: As with webpage content, LSI keywords in page meta tags probably help Google discern between synonyms. May also act as a relevancy signal.</a:t>
            </a:r>
          </a:p>
        </p:txBody>
      </p:sp>
    </p:spTree>
    <p:extLst>
      <p:ext uri="{BB962C8B-B14F-4D97-AF65-F5344CB8AC3E}">
        <p14:creationId xmlns:p14="http://schemas.microsoft.com/office/powerpoint/2010/main" xmlns="" val="308747102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Page-Level Factors (IV)</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91</a:t>
            </a:fld>
            <a:endParaRPr lang="en-US" smtClean="0"/>
          </a:p>
        </p:txBody>
      </p:sp>
      <p:sp>
        <p:nvSpPr>
          <p:cNvPr id="15" name="TextBox 14"/>
          <p:cNvSpPr txBox="1"/>
          <p:nvPr/>
        </p:nvSpPr>
        <p:spPr>
          <a:xfrm>
            <a:off x="304800" y="1524000"/>
            <a:ext cx="8305800" cy="4832092"/>
          </a:xfrm>
          <a:prstGeom prst="rect">
            <a:avLst/>
          </a:prstGeom>
          <a:noFill/>
        </p:spPr>
        <p:txBody>
          <a:bodyPr wrap="square" rtlCol="0">
            <a:spAutoFit/>
          </a:bodyPr>
          <a:lstStyle/>
          <a:p>
            <a:pPr marL="457200" indent="-457200">
              <a:buFont typeface="+mj-lt"/>
              <a:buAutoNum type="arabicPeriod" startAt="27"/>
            </a:pPr>
            <a:r>
              <a:rPr lang="en-US" sz="2000" dirty="0" smtClean="0">
                <a:latin typeface="+mn-lt"/>
              </a:rPr>
              <a:t>Multimedia</a:t>
            </a:r>
            <a:r>
              <a:rPr lang="en-US" sz="2000" dirty="0">
                <a:latin typeface="+mn-lt"/>
              </a:rPr>
              <a:t>: </a:t>
            </a:r>
            <a:r>
              <a:rPr lang="en-US" sz="2000" dirty="0" err="1" smtClean="0">
                <a:latin typeface="+mn-lt"/>
              </a:rPr>
              <a:t>e.g</a:t>
            </a:r>
            <a:r>
              <a:rPr lang="en-US" sz="2000" dirty="0" smtClean="0">
                <a:latin typeface="+mn-lt"/>
              </a:rPr>
              <a:t>, Images</a:t>
            </a:r>
            <a:r>
              <a:rPr lang="en-US" sz="2000" dirty="0">
                <a:latin typeface="+mn-lt"/>
              </a:rPr>
              <a:t>, </a:t>
            </a:r>
            <a:r>
              <a:rPr lang="en-US" sz="2000" dirty="0" smtClean="0">
                <a:latin typeface="+mn-lt"/>
              </a:rPr>
              <a:t>videos</a:t>
            </a:r>
          </a:p>
          <a:p>
            <a:pPr marL="457200" indent="-457200">
              <a:buFont typeface="+mj-lt"/>
              <a:buAutoNum type="arabicPeriod" startAt="27"/>
            </a:pPr>
            <a:endParaRPr lang="en-US" sz="800" dirty="0">
              <a:latin typeface="+mn-lt"/>
            </a:endParaRPr>
          </a:p>
          <a:p>
            <a:pPr marL="457200" indent="-457200">
              <a:buFont typeface="+mj-lt"/>
              <a:buAutoNum type="arabicPeriod" startAt="27"/>
            </a:pPr>
            <a:r>
              <a:rPr lang="en-US" sz="2000" i="1" dirty="0" smtClean="0">
                <a:solidFill>
                  <a:schemeClr val="accent6">
                    <a:lumMod val="50000"/>
                  </a:schemeClr>
                </a:solidFill>
                <a:latin typeface="+mn-lt"/>
              </a:rPr>
              <a:t>Number </a:t>
            </a:r>
            <a:r>
              <a:rPr lang="en-US" sz="2000" i="1" dirty="0">
                <a:solidFill>
                  <a:schemeClr val="accent6">
                    <a:lumMod val="50000"/>
                  </a:schemeClr>
                </a:solidFill>
                <a:latin typeface="+mn-lt"/>
              </a:rPr>
              <a:t>of </a:t>
            </a:r>
            <a:r>
              <a:rPr lang="en-US" sz="2000" b="1" i="1" dirty="0">
                <a:solidFill>
                  <a:schemeClr val="accent6">
                    <a:lumMod val="50000"/>
                  </a:schemeClr>
                </a:solidFill>
                <a:latin typeface="+mn-lt"/>
              </a:rPr>
              <a:t>Internal Links </a:t>
            </a:r>
            <a:r>
              <a:rPr lang="en-US" sz="2000" dirty="0">
                <a:latin typeface="+mn-lt"/>
              </a:rPr>
              <a:t>Pointing to Page: The number of internal links to a page indicates its importance relative to other pages on the site.</a:t>
            </a:r>
          </a:p>
          <a:p>
            <a:pPr marL="457200" indent="-457200">
              <a:buFont typeface="+mj-lt"/>
              <a:buAutoNum type="arabicPeriod" startAt="27"/>
            </a:pPr>
            <a:r>
              <a:rPr lang="en-US" sz="2000" dirty="0" smtClean="0">
                <a:solidFill>
                  <a:schemeClr val="accent6">
                    <a:lumMod val="50000"/>
                  </a:schemeClr>
                </a:solidFill>
                <a:latin typeface="+mn-lt"/>
              </a:rPr>
              <a:t>Quality </a:t>
            </a:r>
            <a:r>
              <a:rPr lang="en-US" sz="2000" dirty="0">
                <a:solidFill>
                  <a:schemeClr val="accent6">
                    <a:lumMod val="50000"/>
                  </a:schemeClr>
                </a:solidFill>
                <a:latin typeface="+mn-lt"/>
              </a:rPr>
              <a:t>of Internal Links </a:t>
            </a:r>
            <a:r>
              <a:rPr lang="en-US" sz="2000" dirty="0">
                <a:latin typeface="+mn-lt"/>
              </a:rPr>
              <a:t>Pointing to Page: Internal links from authoritative pages on domain have a stronger effect than pages with no or low PR</a:t>
            </a:r>
            <a:r>
              <a:rPr lang="en-US" sz="2000" dirty="0" smtClean="0">
                <a:latin typeface="+mn-lt"/>
              </a:rPr>
              <a:t>.</a:t>
            </a:r>
          </a:p>
          <a:p>
            <a:pPr marL="457200" indent="-457200">
              <a:buFont typeface="+mj-lt"/>
              <a:buAutoNum type="arabicPeriod" startAt="27"/>
            </a:pPr>
            <a:endParaRPr lang="en-US" sz="2000" dirty="0">
              <a:latin typeface="+mn-lt"/>
            </a:endParaRPr>
          </a:p>
          <a:p>
            <a:pPr marL="457200" indent="-457200">
              <a:buFont typeface="+mj-lt"/>
              <a:buAutoNum type="arabicPeriod" startAt="27"/>
            </a:pPr>
            <a:r>
              <a:rPr lang="en-US" sz="2000" i="1" dirty="0" smtClean="0">
                <a:solidFill>
                  <a:schemeClr val="accent6">
                    <a:lumMod val="50000"/>
                  </a:schemeClr>
                </a:solidFill>
                <a:latin typeface="+mn-lt"/>
              </a:rPr>
              <a:t>Broken </a:t>
            </a:r>
            <a:r>
              <a:rPr lang="en-US" sz="2000" i="1" dirty="0">
                <a:solidFill>
                  <a:schemeClr val="accent6">
                    <a:lumMod val="50000"/>
                  </a:schemeClr>
                </a:solidFill>
                <a:latin typeface="+mn-lt"/>
              </a:rPr>
              <a:t>Links</a:t>
            </a:r>
            <a:r>
              <a:rPr lang="en-US" sz="2000" dirty="0">
                <a:latin typeface="+mn-lt"/>
              </a:rPr>
              <a:t>: </a:t>
            </a:r>
            <a:r>
              <a:rPr lang="en-US" sz="2000" dirty="0" smtClean="0">
                <a:latin typeface="+mn-lt"/>
              </a:rPr>
              <a:t>too </a:t>
            </a:r>
            <a:r>
              <a:rPr lang="en-US" sz="2000" dirty="0">
                <a:latin typeface="+mn-lt"/>
              </a:rPr>
              <a:t>many broken links on a page may be a sign of a neglected or abandoned site. </a:t>
            </a:r>
            <a:endParaRPr lang="en-US" sz="2000" dirty="0" smtClean="0">
              <a:latin typeface="+mn-lt"/>
            </a:endParaRPr>
          </a:p>
          <a:p>
            <a:pPr marL="457200" indent="-457200">
              <a:buFont typeface="+mj-lt"/>
              <a:buAutoNum type="arabicPeriod" startAt="27"/>
            </a:pPr>
            <a:r>
              <a:rPr lang="en-US" sz="2000" i="1" dirty="0" smtClean="0">
                <a:solidFill>
                  <a:schemeClr val="accent6">
                    <a:lumMod val="50000"/>
                  </a:schemeClr>
                </a:solidFill>
                <a:latin typeface="+mn-lt"/>
              </a:rPr>
              <a:t>Grammar and Spelling:</a:t>
            </a:r>
            <a:r>
              <a:rPr lang="en-US" sz="2000" dirty="0" smtClean="0">
                <a:latin typeface="+mn-lt"/>
              </a:rPr>
              <a:t> </a:t>
            </a:r>
          </a:p>
          <a:p>
            <a:pPr marL="457200" indent="-457200">
              <a:buFont typeface="+mj-lt"/>
              <a:buAutoNum type="arabicPeriod" startAt="27"/>
            </a:pPr>
            <a:r>
              <a:rPr lang="en-US" sz="2000" i="1" dirty="0" smtClean="0">
                <a:solidFill>
                  <a:schemeClr val="accent6">
                    <a:lumMod val="50000"/>
                  </a:schemeClr>
                </a:solidFill>
                <a:latin typeface="+mn-lt"/>
              </a:rPr>
              <a:t>Reading </a:t>
            </a:r>
            <a:r>
              <a:rPr lang="en-US" sz="2000" i="1" dirty="0">
                <a:solidFill>
                  <a:schemeClr val="accent6">
                    <a:lumMod val="50000"/>
                  </a:schemeClr>
                </a:solidFill>
                <a:latin typeface="+mn-lt"/>
              </a:rPr>
              <a:t>Level:</a:t>
            </a:r>
            <a:r>
              <a:rPr lang="en-US" sz="2000" dirty="0">
                <a:latin typeface="+mn-lt"/>
              </a:rPr>
              <a:t> </a:t>
            </a:r>
            <a:r>
              <a:rPr lang="en-US" sz="2000" dirty="0" smtClean="0">
                <a:latin typeface="+mn-lt"/>
              </a:rPr>
              <a:t>estimates </a:t>
            </a:r>
            <a:r>
              <a:rPr lang="en-US" sz="2000" dirty="0">
                <a:latin typeface="+mn-lt"/>
              </a:rPr>
              <a:t>the reading level </a:t>
            </a:r>
            <a:r>
              <a:rPr lang="en-US" sz="2000" dirty="0" smtClean="0">
                <a:latin typeface="+mn-lt"/>
              </a:rPr>
              <a:t>(basic, intermediate, advanced) of webpages</a:t>
            </a:r>
            <a:r>
              <a:rPr lang="en-US" sz="2000" dirty="0">
                <a:latin typeface="+mn-lt"/>
              </a:rPr>
              <a:t> </a:t>
            </a:r>
            <a:r>
              <a:rPr lang="en-US" sz="2000" dirty="0" smtClean="0">
                <a:latin typeface="+mn-lt"/>
              </a:rPr>
              <a:t>but </a:t>
            </a:r>
            <a:r>
              <a:rPr lang="en-US" sz="2000" dirty="0">
                <a:latin typeface="+mn-lt"/>
              </a:rPr>
              <a:t>what they do with that information is up for debate. </a:t>
            </a:r>
          </a:p>
          <a:p>
            <a:pPr marL="457200" indent="-457200">
              <a:buFont typeface="+mj-lt"/>
              <a:buAutoNum type="arabicPeriod" startAt="27"/>
            </a:pPr>
            <a:r>
              <a:rPr lang="en-US" sz="2000" i="1" dirty="0" smtClean="0">
                <a:solidFill>
                  <a:schemeClr val="accent6">
                    <a:lumMod val="50000"/>
                  </a:schemeClr>
                </a:solidFill>
                <a:latin typeface="+mn-lt"/>
              </a:rPr>
              <a:t>HTML </a:t>
            </a:r>
            <a:r>
              <a:rPr lang="en-US" sz="2000" i="1" dirty="0">
                <a:solidFill>
                  <a:schemeClr val="accent6">
                    <a:lumMod val="50000"/>
                  </a:schemeClr>
                </a:solidFill>
                <a:latin typeface="+mn-lt"/>
              </a:rPr>
              <a:t>errors/WC3 validation</a:t>
            </a:r>
            <a:r>
              <a:rPr lang="en-US" sz="2000" dirty="0">
                <a:latin typeface="+mn-lt"/>
              </a:rPr>
              <a:t>: Lots of HTML errors or sloppy coding may be a sign of a poor quality site. </a:t>
            </a:r>
            <a:endParaRPr lang="en-US" sz="2000" dirty="0" smtClean="0">
              <a:latin typeface="+mn-lt"/>
            </a:endParaRPr>
          </a:p>
          <a:p>
            <a:pPr marL="457200" lvl="0" indent="-457200">
              <a:buFont typeface="+mj-lt"/>
              <a:buAutoNum type="arabicPeriod" startAt="27"/>
            </a:pPr>
            <a:r>
              <a:rPr lang="en-US" sz="2000" i="1" dirty="0" smtClean="0">
                <a:solidFill>
                  <a:schemeClr val="accent6">
                    <a:lumMod val="50000"/>
                  </a:schemeClr>
                </a:solidFill>
                <a:latin typeface="Calibri"/>
              </a:rPr>
              <a:t>Bullets and Numbered Lists</a:t>
            </a:r>
          </a:p>
          <a:p>
            <a:pPr marL="457200" lvl="0" indent="-457200">
              <a:buFont typeface="+mj-lt"/>
              <a:buAutoNum type="arabicPeriod" startAt="27"/>
            </a:pPr>
            <a:r>
              <a:rPr lang="en-US" sz="2000" dirty="0" smtClean="0">
                <a:solidFill>
                  <a:prstClr val="black"/>
                </a:solidFill>
                <a:latin typeface="Calibri"/>
              </a:rPr>
              <a:t>User </a:t>
            </a:r>
            <a:r>
              <a:rPr lang="en-US" sz="2000" i="1" dirty="0" smtClean="0">
                <a:solidFill>
                  <a:schemeClr val="accent6">
                    <a:lumMod val="50000"/>
                  </a:schemeClr>
                </a:solidFill>
                <a:latin typeface="Calibri"/>
              </a:rPr>
              <a:t>Friendly Layout</a:t>
            </a:r>
            <a:endParaRPr lang="en-US" sz="2000" dirty="0" smtClean="0">
              <a:solidFill>
                <a:prstClr val="black"/>
              </a:solidFill>
              <a:latin typeface="Calibri"/>
            </a:endParaRPr>
          </a:p>
        </p:txBody>
      </p:sp>
    </p:spTree>
    <p:extLst>
      <p:ext uri="{BB962C8B-B14F-4D97-AF65-F5344CB8AC3E}">
        <p14:creationId xmlns:p14="http://schemas.microsoft.com/office/powerpoint/2010/main" xmlns="" val="30662922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Page-Level Factors (IV)</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92</a:t>
            </a:fld>
            <a:endParaRPr lang="en-US" smtClean="0"/>
          </a:p>
        </p:txBody>
      </p:sp>
      <p:sp>
        <p:nvSpPr>
          <p:cNvPr id="15" name="TextBox 14"/>
          <p:cNvSpPr txBox="1"/>
          <p:nvPr/>
        </p:nvSpPr>
        <p:spPr>
          <a:xfrm>
            <a:off x="228600" y="1676400"/>
            <a:ext cx="8763000" cy="4616648"/>
          </a:xfrm>
          <a:prstGeom prst="rect">
            <a:avLst/>
          </a:prstGeom>
          <a:noFill/>
        </p:spPr>
        <p:txBody>
          <a:bodyPr wrap="square" rtlCol="0">
            <a:spAutoFit/>
          </a:bodyPr>
          <a:lstStyle/>
          <a:p>
            <a:pPr marL="457200" indent="-457200">
              <a:buFont typeface="+mj-lt"/>
              <a:buAutoNum type="arabicPeriod" startAt="36"/>
            </a:pPr>
            <a:r>
              <a:rPr lang="en-US" sz="1800" dirty="0" smtClean="0">
                <a:latin typeface="+mn-lt"/>
              </a:rPr>
              <a:t>Page </a:t>
            </a:r>
            <a:r>
              <a:rPr lang="en-US" sz="1800" dirty="0">
                <a:latin typeface="+mn-lt"/>
              </a:rPr>
              <a:t>Host’s Domain Authority: All things being equal a page on an authoritative domain will </a:t>
            </a:r>
            <a:r>
              <a:rPr lang="en-US" sz="1800" dirty="0" smtClean="0">
                <a:latin typeface="+mn-lt"/>
              </a:rPr>
              <a:t>rank higher </a:t>
            </a:r>
            <a:r>
              <a:rPr lang="en-US" sz="1800" dirty="0">
                <a:latin typeface="+mn-lt"/>
              </a:rPr>
              <a:t>than a page on a domain with less authority.</a:t>
            </a:r>
          </a:p>
          <a:p>
            <a:pPr marL="457200" indent="-457200">
              <a:buFont typeface="+mj-lt"/>
              <a:buAutoNum type="arabicPeriod" startAt="36"/>
            </a:pPr>
            <a:r>
              <a:rPr lang="en-US" sz="1800" dirty="0" smtClean="0">
                <a:latin typeface="+mn-lt"/>
              </a:rPr>
              <a:t>Page’s </a:t>
            </a:r>
            <a:r>
              <a:rPr lang="en-US" sz="1800" dirty="0">
                <a:solidFill>
                  <a:schemeClr val="accent6">
                    <a:lumMod val="75000"/>
                  </a:schemeClr>
                </a:solidFill>
                <a:latin typeface="+mn-lt"/>
              </a:rPr>
              <a:t>PageRank</a:t>
            </a:r>
            <a:r>
              <a:rPr lang="en-US" sz="1800" dirty="0">
                <a:latin typeface="+mn-lt"/>
              </a:rPr>
              <a:t>: Not perfectly correlated. </a:t>
            </a:r>
            <a:r>
              <a:rPr lang="el-GR" sz="1800" dirty="0" smtClean="0">
                <a:latin typeface="+mn-lt"/>
              </a:rPr>
              <a:t>Ι</a:t>
            </a:r>
            <a:r>
              <a:rPr lang="en-US" sz="1800" dirty="0" smtClean="0">
                <a:latin typeface="+mn-lt"/>
              </a:rPr>
              <a:t>n </a:t>
            </a:r>
            <a:r>
              <a:rPr lang="en-US" sz="1800" dirty="0">
                <a:latin typeface="+mn-lt"/>
              </a:rPr>
              <a:t>general higher PR pages </a:t>
            </a:r>
            <a:r>
              <a:rPr lang="en-US" sz="1800" dirty="0" smtClean="0">
                <a:latin typeface="+mn-lt"/>
              </a:rPr>
              <a:t>rank </a:t>
            </a:r>
            <a:r>
              <a:rPr lang="en-US" sz="1800" dirty="0">
                <a:latin typeface="+mn-lt"/>
              </a:rPr>
              <a:t>better than low PR pages</a:t>
            </a:r>
            <a:r>
              <a:rPr lang="en-US" sz="1800" dirty="0" smtClean="0">
                <a:latin typeface="+mn-lt"/>
              </a:rPr>
              <a:t>.</a:t>
            </a:r>
          </a:p>
          <a:p>
            <a:pPr marL="457200" indent="-457200">
              <a:buFont typeface="+mj-lt"/>
              <a:buAutoNum type="arabicPeriod" startAt="36"/>
            </a:pPr>
            <a:endParaRPr lang="en-US" sz="800" dirty="0">
              <a:latin typeface="+mn-lt"/>
            </a:endParaRPr>
          </a:p>
          <a:p>
            <a:pPr marL="457200" indent="-457200">
              <a:buFont typeface="+mj-lt"/>
              <a:buAutoNum type="arabicPeriod" startAt="36"/>
            </a:pPr>
            <a:r>
              <a:rPr lang="en-US" sz="1800" dirty="0" smtClean="0">
                <a:solidFill>
                  <a:schemeClr val="accent6">
                    <a:lumMod val="75000"/>
                  </a:schemeClr>
                </a:solidFill>
                <a:latin typeface="+mn-lt"/>
              </a:rPr>
              <a:t>URL </a:t>
            </a:r>
            <a:r>
              <a:rPr lang="en-US" sz="1800" dirty="0">
                <a:solidFill>
                  <a:schemeClr val="accent6">
                    <a:lumMod val="75000"/>
                  </a:schemeClr>
                </a:solidFill>
                <a:latin typeface="+mn-lt"/>
              </a:rPr>
              <a:t>Length</a:t>
            </a:r>
            <a:r>
              <a:rPr lang="en-US" sz="1800" dirty="0">
                <a:latin typeface="+mn-lt"/>
              </a:rPr>
              <a:t>: </a:t>
            </a:r>
            <a:r>
              <a:rPr lang="en-US" sz="1800" dirty="0" smtClean="0">
                <a:latin typeface="+mn-lt"/>
              </a:rPr>
              <a:t> </a:t>
            </a:r>
            <a:r>
              <a:rPr lang="en-US" sz="1800" dirty="0">
                <a:latin typeface="+mn-lt"/>
              </a:rPr>
              <a:t>excessively long URLs may hurt search visibility.</a:t>
            </a:r>
          </a:p>
          <a:p>
            <a:pPr marL="457200" indent="-457200">
              <a:buFont typeface="+mj-lt"/>
              <a:buAutoNum type="arabicPeriod" startAt="36"/>
            </a:pPr>
            <a:r>
              <a:rPr lang="en-US" sz="1800" dirty="0" smtClean="0">
                <a:solidFill>
                  <a:schemeClr val="accent6">
                    <a:lumMod val="75000"/>
                  </a:schemeClr>
                </a:solidFill>
                <a:latin typeface="+mn-lt"/>
              </a:rPr>
              <a:t>URL </a:t>
            </a:r>
            <a:r>
              <a:rPr lang="en-US" sz="1800" dirty="0">
                <a:solidFill>
                  <a:schemeClr val="accent6">
                    <a:lumMod val="75000"/>
                  </a:schemeClr>
                </a:solidFill>
                <a:latin typeface="+mn-lt"/>
              </a:rPr>
              <a:t>Path</a:t>
            </a:r>
            <a:r>
              <a:rPr lang="en-US" sz="1800" dirty="0">
                <a:latin typeface="+mn-lt"/>
              </a:rPr>
              <a:t>: A page closer to the homepage may get a slight authority boost</a:t>
            </a:r>
            <a:r>
              <a:rPr lang="en-US" sz="1800" dirty="0" smtClean="0">
                <a:latin typeface="+mn-lt"/>
              </a:rPr>
              <a:t>.</a:t>
            </a:r>
          </a:p>
          <a:p>
            <a:pPr marL="457200" lvl="0" indent="-457200">
              <a:buFont typeface="+mj-lt"/>
              <a:buAutoNum type="arabicPeriod" startAt="36"/>
            </a:pPr>
            <a:r>
              <a:rPr lang="en-US" sz="1800" dirty="0" smtClean="0">
                <a:solidFill>
                  <a:schemeClr val="accent6">
                    <a:lumMod val="75000"/>
                  </a:schemeClr>
                </a:solidFill>
                <a:latin typeface="Calibri"/>
              </a:rPr>
              <a:t>Keyword </a:t>
            </a:r>
            <a:r>
              <a:rPr lang="en-US" sz="1800" dirty="0" smtClean="0">
                <a:solidFill>
                  <a:prstClr val="black"/>
                </a:solidFill>
                <a:latin typeface="Calibri"/>
              </a:rPr>
              <a:t>in URL: Another important relevancy signal.</a:t>
            </a:r>
          </a:p>
          <a:p>
            <a:pPr marL="457200" lvl="0" indent="-457200">
              <a:buFont typeface="+mj-lt"/>
              <a:buAutoNum type="arabicPeriod" startAt="36"/>
            </a:pPr>
            <a:r>
              <a:rPr lang="en-US" sz="1800" dirty="0" smtClean="0">
                <a:solidFill>
                  <a:prstClr val="black"/>
                </a:solidFill>
                <a:latin typeface="Calibri"/>
              </a:rPr>
              <a:t>URL String:  The categories in the URL string are read by Google and may provide a thematic signal to what a page is about</a:t>
            </a:r>
          </a:p>
          <a:p>
            <a:pPr marL="457200" indent="-457200">
              <a:buFont typeface="+mj-lt"/>
              <a:buAutoNum type="arabicPeriod" startAt="36"/>
            </a:pPr>
            <a:endParaRPr lang="en-US" sz="800" dirty="0" smtClean="0">
              <a:latin typeface="+mn-lt"/>
            </a:endParaRPr>
          </a:p>
          <a:p>
            <a:pPr marL="457200" indent="-457200">
              <a:buFont typeface="+mj-lt"/>
              <a:buAutoNum type="arabicPeriod" startAt="36"/>
            </a:pPr>
            <a:endParaRPr lang="en-US" sz="800" dirty="0">
              <a:latin typeface="+mn-lt"/>
            </a:endParaRPr>
          </a:p>
          <a:p>
            <a:pPr marL="457200" indent="-457200">
              <a:buFont typeface="+mj-lt"/>
              <a:buAutoNum type="arabicPeriod" startAt="36"/>
            </a:pPr>
            <a:r>
              <a:rPr lang="en-US" sz="1800" dirty="0" smtClean="0">
                <a:solidFill>
                  <a:schemeClr val="accent6">
                    <a:lumMod val="75000"/>
                  </a:schemeClr>
                </a:solidFill>
                <a:latin typeface="+mn-lt"/>
              </a:rPr>
              <a:t>Page </a:t>
            </a:r>
            <a:r>
              <a:rPr lang="en-US" sz="1800" dirty="0">
                <a:solidFill>
                  <a:schemeClr val="accent6">
                    <a:lumMod val="75000"/>
                  </a:schemeClr>
                </a:solidFill>
                <a:latin typeface="+mn-lt"/>
              </a:rPr>
              <a:t>Category</a:t>
            </a:r>
            <a:r>
              <a:rPr lang="en-US" sz="1800" dirty="0">
                <a:latin typeface="+mn-lt"/>
              </a:rPr>
              <a:t>: The category the page appears on is a relevancy </a:t>
            </a:r>
            <a:r>
              <a:rPr lang="en-US" sz="1800" dirty="0" smtClean="0">
                <a:latin typeface="+mn-lt"/>
              </a:rPr>
              <a:t>signal</a:t>
            </a:r>
          </a:p>
          <a:p>
            <a:pPr marL="457200" indent="-457200">
              <a:buFont typeface="+mj-lt"/>
              <a:buAutoNum type="arabicPeriod" startAt="36"/>
            </a:pPr>
            <a:endParaRPr lang="en-US" sz="1800" dirty="0" smtClean="0">
              <a:latin typeface="+mn-lt"/>
            </a:endParaRPr>
          </a:p>
          <a:p>
            <a:pPr marL="457200" indent="-457200">
              <a:buFont typeface="+mj-lt"/>
              <a:buAutoNum type="arabicPeriod" startAt="36"/>
            </a:pPr>
            <a:r>
              <a:rPr lang="en-US" sz="1800" dirty="0" smtClean="0">
                <a:solidFill>
                  <a:schemeClr val="accent6">
                    <a:lumMod val="75000"/>
                  </a:schemeClr>
                </a:solidFill>
                <a:latin typeface="+mn-lt"/>
              </a:rPr>
              <a:t>WordPress </a:t>
            </a:r>
            <a:r>
              <a:rPr lang="en-US" sz="1800" dirty="0">
                <a:solidFill>
                  <a:schemeClr val="accent6">
                    <a:lumMod val="75000"/>
                  </a:schemeClr>
                </a:solidFill>
                <a:latin typeface="+mn-lt"/>
              </a:rPr>
              <a:t>Tags</a:t>
            </a:r>
            <a:r>
              <a:rPr lang="en-US" sz="1800" dirty="0">
                <a:latin typeface="+mn-lt"/>
              </a:rPr>
              <a:t>: Tags are WordPress-specific relevancy signal. </a:t>
            </a:r>
          </a:p>
          <a:p>
            <a:pPr marL="457200" indent="-457200">
              <a:buFont typeface="+mj-lt"/>
              <a:buAutoNum type="arabicPeriod" startAt="36"/>
            </a:pPr>
            <a:r>
              <a:rPr lang="en-US" sz="1800" dirty="0" smtClean="0">
                <a:solidFill>
                  <a:schemeClr val="accent6">
                    <a:lumMod val="75000"/>
                  </a:schemeClr>
                </a:solidFill>
                <a:latin typeface="+mn-lt"/>
              </a:rPr>
              <a:t>Affiliate Links</a:t>
            </a:r>
            <a:r>
              <a:rPr lang="en-US" sz="1800" dirty="0" smtClean="0">
                <a:latin typeface="+mn-lt"/>
              </a:rPr>
              <a:t>: Affiliate links themselves probably won’t hurt rankings. But if too many, Google’s algorithm may pay closer attention to other quality signals to make sure not a “thin affiliate site”.</a:t>
            </a:r>
            <a:endParaRPr lang="en-US" sz="1800" dirty="0">
              <a:latin typeface="+mn-lt"/>
            </a:endParaRPr>
          </a:p>
        </p:txBody>
      </p:sp>
    </p:spTree>
    <p:extLst>
      <p:ext uri="{BB962C8B-B14F-4D97-AF65-F5344CB8AC3E}">
        <p14:creationId xmlns:p14="http://schemas.microsoft.com/office/powerpoint/2010/main" xmlns="" val="418290759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Page-Level Factors (V)</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93</a:t>
            </a:fld>
            <a:endParaRPr lang="en-US" smtClean="0"/>
          </a:p>
        </p:txBody>
      </p:sp>
      <p:sp>
        <p:nvSpPr>
          <p:cNvPr id="15" name="TextBox 14"/>
          <p:cNvSpPr txBox="1"/>
          <p:nvPr/>
        </p:nvSpPr>
        <p:spPr>
          <a:xfrm>
            <a:off x="228600" y="1600200"/>
            <a:ext cx="8763000" cy="4708981"/>
          </a:xfrm>
          <a:prstGeom prst="rect">
            <a:avLst/>
          </a:prstGeom>
          <a:noFill/>
        </p:spPr>
        <p:txBody>
          <a:bodyPr wrap="square" rtlCol="0">
            <a:spAutoFit/>
          </a:bodyPr>
          <a:lstStyle/>
          <a:p>
            <a:pPr marL="457200" indent="-457200">
              <a:buFont typeface="+mj-lt"/>
              <a:buAutoNum type="arabicPeriod" startAt="45"/>
            </a:pPr>
            <a:r>
              <a:rPr lang="en-US" sz="2000" i="1" dirty="0" smtClean="0">
                <a:solidFill>
                  <a:schemeClr val="accent6">
                    <a:lumMod val="75000"/>
                  </a:schemeClr>
                </a:solidFill>
                <a:latin typeface="+mn-lt"/>
              </a:rPr>
              <a:t>Human </a:t>
            </a:r>
            <a:r>
              <a:rPr lang="en-US" sz="2000" i="1" dirty="0">
                <a:solidFill>
                  <a:schemeClr val="accent6">
                    <a:lumMod val="75000"/>
                  </a:schemeClr>
                </a:solidFill>
                <a:latin typeface="+mn-lt"/>
              </a:rPr>
              <a:t>Editors</a:t>
            </a:r>
            <a:r>
              <a:rPr lang="en-US" sz="2000" dirty="0">
                <a:latin typeface="+mn-lt"/>
              </a:rPr>
              <a:t>: Although never confirmed, Google has filed a patent for a system that allows human editors to influence the SERPs</a:t>
            </a:r>
            <a:r>
              <a:rPr lang="en-US" sz="2000" dirty="0" smtClean="0">
                <a:latin typeface="+mn-lt"/>
              </a:rPr>
              <a:t>.</a:t>
            </a:r>
          </a:p>
          <a:p>
            <a:pPr marL="457200" indent="-457200">
              <a:buFont typeface="+mj-lt"/>
              <a:buAutoNum type="arabicPeriod" startAt="45"/>
            </a:pPr>
            <a:endParaRPr lang="en-US" sz="2000" dirty="0">
              <a:latin typeface="+mn-lt"/>
            </a:endParaRPr>
          </a:p>
          <a:p>
            <a:pPr marL="457200" indent="-457200">
              <a:buFont typeface="+mj-lt"/>
              <a:buAutoNum type="arabicPeriod" startAt="45"/>
            </a:pPr>
            <a:r>
              <a:rPr lang="en-US" sz="2000" dirty="0" smtClean="0">
                <a:latin typeface="+mn-lt"/>
              </a:rPr>
              <a:t>Priority </a:t>
            </a:r>
            <a:r>
              <a:rPr lang="en-US" sz="2000" dirty="0">
                <a:latin typeface="+mn-lt"/>
              </a:rPr>
              <a:t>of Page in Sitemap: The priority a page is given via the sitemap.xml file may influence ranking</a:t>
            </a:r>
            <a:r>
              <a:rPr lang="en-US" sz="2000" dirty="0" smtClean="0">
                <a:latin typeface="+mn-lt"/>
              </a:rPr>
              <a:t>.</a:t>
            </a:r>
          </a:p>
          <a:p>
            <a:pPr marL="457200" indent="-457200">
              <a:buFont typeface="+mj-lt"/>
              <a:buAutoNum type="arabicPeriod" startAt="45"/>
            </a:pPr>
            <a:endParaRPr lang="en-US" sz="2000" dirty="0">
              <a:latin typeface="+mn-lt"/>
            </a:endParaRPr>
          </a:p>
          <a:p>
            <a:pPr marL="457200" indent="-457200">
              <a:buFont typeface="+mj-lt"/>
              <a:buAutoNum type="arabicPeriod" startAt="45"/>
            </a:pPr>
            <a:r>
              <a:rPr lang="en-US" sz="2000" dirty="0" smtClean="0">
                <a:solidFill>
                  <a:schemeClr val="accent6">
                    <a:lumMod val="75000"/>
                  </a:schemeClr>
                </a:solidFill>
                <a:latin typeface="+mn-lt"/>
              </a:rPr>
              <a:t>Quantity </a:t>
            </a:r>
            <a:r>
              <a:rPr lang="en-US" sz="2000" dirty="0">
                <a:solidFill>
                  <a:schemeClr val="accent6">
                    <a:lumMod val="75000"/>
                  </a:schemeClr>
                </a:solidFill>
                <a:latin typeface="+mn-lt"/>
              </a:rPr>
              <a:t>of Other Keywords Page Ranks </a:t>
            </a:r>
            <a:r>
              <a:rPr lang="en-US" sz="2000" dirty="0" smtClean="0">
                <a:latin typeface="+mn-lt"/>
              </a:rPr>
              <a:t>:</a:t>
            </a:r>
            <a:r>
              <a:rPr lang="en-US" sz="2000" dirty="0">
                <a:latin typeface="+mn-lt"/>
              </a:rPr>
              <a:t> If the page ranks for several other keywords it may give Google an internal sign of quality</a:t>
            </a:r>
            <a:r>
              <a:rPr lang="en-US" sz="2000" dirty="0" smtClean="0">
                <a:latin typeface="+mn-lt"/>
              </a:rPr>
              <a:t>.</a:t>
            </a:r>
          </a:p>
          <a:p>
            <a:pPr marL="457200" indent="-457200">
              <a:buFont typeface="+mj-lt"/>
              <a:buAutoNum type="arabicPeriod" startAt="45"/>
            </a:pPr>
            <a:endParaRPr lang="en-US" sz="2000" dirty="0">
              <a:latin typeface="+mn-lt"/>
            </a:endParaRPr>
          </a:p>
          <a:p>
            <a:pPr marL="457200" indent="-457200">
              <a:buFont typeface="+mj-lt"/>
              <a:buAutoNum type="arabicPeriod" startAt="45"/>
            </a:pPr>
            <a:r>
              <a:rPr lang="en-US" sz="2000" i="1" dirty="0" smtClean="0">
                <a:solidFill>
                  <a:schemeClr val="accent6">
                    <a:lumMod val="75000"/>
                  </a:schemeClr>
                </a:solidFill>
                <a:latin typeface="+mn-lt"/>
              </a:rPr>
              <a:t>Page </a:t>
            </a:r>
            <a:r>
              <a:rPr lang="en-US" sz="2000" i="1" dirty="0">
                <a:solidFill>
                  <a:schemeClr val="accent6">
                    <a:lumMod val="75000"/>
                  </a:schemeClr>
                </a:solidFill>
                <a:latin typeface="+mn-lt"/>
              </a:rPr>
              <a:t>Age</a:t>
            </a:r>
            <a:r>
              <a:rPr lang="en-US" sz="2000" dirty="0">
                <a:latin typeface="+mn-lt"/>
              </a:rPr>
              <a:t>: Although Google prefers fresh content, an older page that’s regularly updated may outperform a newer page.</a:t>
            </a:r>
          </a:p>
          <a:p>
            <a:pPr marL="457200" indent="-457200">
              <a:buFont typeface="+mj-lt"/>
              <a:buAutoNum type="arabicPeriod" startAt="45"/>
            </a:pPr>
            <a:r>
              <a:rPr lang="en-US" sz="2000" dirty="0" smtClean="0">
                <a:latin typeface="+mn-lt"/>
              </a:rPr>
              <a:t>Parked </a:t>
            </a:r>
            <a:r>
              <a:rPr lang="en-US" sz="2000" dirty="0">
                <a:latin typeface="+mn-lt"/>
              </a:rPr>
              <a:t>Domains: </a:t>
            </a:r>
            <a:r>
              <a:rPr lang="en-US" sz="2000" dirty="0" smtClean="0">
                <a:latin typeface="+mn-lt"/>
              </a:rPr>
              <a:t>decreased </a:t>
            </a:r>
            <a:r>
              <a:rPr lang="en-US" sz="2000" dirty="0">
                <a:latin typeface="+mn-lt"/>
              </a:rPr>
              <a:t>search visibility of parked domains</a:t>
            </a:r>
            <a:r>
              <a:rPr lang="en-US" sz="2000" dirty="0" smtClean="0">
                <a:latin typeface="+mn-lt"/>
              </a:rPr>
              <a:t>. </a:t>
            </a:r>
            <a:r>
              <a:rPr lang="en-US" sz="2000" i="1" dirty="0">
                <a:solidFill>
                  <a:schemeClr val="accent4">
                    <a:lumMod val="75000"/>
                  </a:schemeClr>
                </a:solidFill>
                <a:latin typeface="+mn-lt"/>
              </a:rPr>
              <a:t>Domain parking refers to the registration of an internet domain name without that domain being associated with any services such as e-mail or a website.</a:t>
            </a:r>
            <a:r>
              <a:rPr lang="en-US" sz="2000" dirty="0"/>
              <a:t> </a:t>
            </a:r>
            <a:endParaRPr lang="en-US" sz="2000" dirty="0">
              <a:latin typeface="+mn-lt"/>
            </a:endParaRPr>
          </a:p>
          <a:p>
            <a:pPr marL="457200" indent="-457200">
              <a:buFont typeface="+mj-lt"/>
              <a:buAutoNum type="arabicPeriod" startAt="45"/>
            </a:pPr>
            <a:r>
              <a:rPr lang="en-US" sz="2000" dirty="0" smtClean="0">
                <a:latin typeface="+mn-lt"/>
              </a:rPr>
              <a:t>Useful </a:t>
            </a:r>
            <a:r>
              <a:rPr lang="en-US" sz="2000" dirty="0">
                <a:latin typeface="+mn-lt"/>
              </a:rPr>
              <a:t>Content: </a:t>
            </a:r>
          </a:p>
        </p:txBody>
      </p:sp>
    </p:spTree>
    <p:extLst>
      <p:ext uri="{BB962C8B-B14F-4D97-AF65-F5344CB8AC3E}">
        <p14:creationId xmlns:p14="http://schemas.microsoft.com/office/powerpoint/2010/main" xmlns="" val="361959152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Site-Level Factors</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94</a:t>
            </a:fld>
            <a:endParaRPr lang="en-US" smtClean="0"/>
          </a:p>
        </p:txBody>
      </p:sp>
      <p:sp>
        <p:nvSpPr>
          <p:cNvPr id="15" name="TextBox 14"/>
          <p:cNvSpPr txBox="1"/>
          <p:nvPr/>
        </p:nvSpPr>
        <p:spPr>
          <a:xfrm>
            <a:off x="165100" y="1533465"/>
            <a:ext cx="8597900" cy="5016758"/>
          </a:xfrm>
          <a:prstGeom prst="rect">
            <a:avLst/>
          </a:prstGeom>
          <a:noFill/>
        </p:spPr>
        <p:txBody>
          <a:bodyPr wrap="square" rtlCol="0">
            <a:spAutoFit/>
          </a:bodyPr>
          <a:lstStyle/>
          <a:p>
            <a:pPr marL="457200" indent="-457200">
              <a:buFont typeface="+mj-lt"/>
              <a:buAutoNum type="arabicPeriod"/>
            </a:pPr>
            <a:r>
              <a:rPr lang="en-US" sz="2000" dirty="0" smtClean="0">
                <a:solidFill>
                  <a:schemeClr val="accent6">
                    <a:lumMod val="50000"/>
                  </a:schemeClr>
                </a:solidFill>
                <a:latin typeface="+mn-lt"/>
              </a:rPr>
              <a:t>Content</a:t>
            </a:r>
            <a:r>
              <a:rPr lang="en-US" sz="2000" dirty="0" smtClean="0">
                <a:latin typeface="+mn-lt"/>
              </a:rPr>
              <a:t> </a:t>
            </a:r>
            <a:r>
              <a:rPr lang="en-US" sz="2000" dirty="0">
                <a:latin typeface="+mn-lt"/>
              </a:rPr>
              <a:t>Provides Value and Unique </a:t>
            </a:r>
            <a:r>
              <a:rPr lang="en-US" sz="2000" dirty="0" smtClean="0">
                <a:latin typeface="+mn-lt"/>
              </a:rPr>
              <a:t>Insights</a:t>
            </a:r>
          </a:p>
          <a:p>
            <a:pPr marL="457200" indent="-457200">
              <a:buFont typeface="+mj-lt"/>
              <a:buAutoNum type="arabicPeriod"/>
            </a:pPr>
            <a:r>
              <a:rPr lang="en-US" sz="2000" dirty="0" smtClean="0">
                <a:solidFill>
                  <a:schemeClr val="accent6">
                    <a:lumMod val="50000"/>
                  </a:schemeClr>
                </a:solidFill>
                <a:latin typeface="+mn-lt"/>
              </a:rPr>
              <a:t>Contact </a:t>
            </a:r>
            <a:r>
              <a:rPr lang="en-US" sz="2000" dirty="0">
                <a:solidFill>
                  <a:schemeClr val="accent6">
                    <a:lumMod val="50000"/>
                  </a:schemeClr>
                </a:solidFill>
                <a:latin typeface="+mn-lt"/>
              </a:rPr>
              <a:t>Us Page</a:t>
            </a:r>
            <a:r>
              <a:rPr lang="en-US" sz="2000" dirty="0">
                <a:latin typeface="+mn-lt"/>
              </a:rPr>
              <a:t>: </a:t>
            </a:r>
            <a:r>
              <a:rPr lang="en-US" sz="2000" dirty="0" smtClean="0">
                <a:latin typeface="+mn-lt"/>
              </a:rPr>
              <a:t> </a:t>
            </a:r>
            <a:r>
              <a:rPr lang="en-US" sz="2000" dirty="0">
                <a:latin typeface="+mn-lt"/>
              </a:rPr>
              <a:t>prefer sites with an “appropriate amount of contact </a:t>
            </a:r>
            <a:r>
              <a:rPr lang="en-US" sz="2000" dirty="0" smtClean="0">
                <a:latin typeface="+mn-lt"/>
              </a:rPr>
              <a:t>information”, e.g., if contact </a:t>
            </a:r>
            <a:r>
              <a:rPr lang="en-US" sz="2000" dirty="0">
                <a:latin typeface="+mn-lt"/>
              </a:rPr>
              <a:t>information matches your </a:t>
            </a:r>
            <a:r>
              <a:rPr lang="en-US" sz="2000" dirty="0" err="1">
                <a:latin typeface="+mn-lt"/>
              </a:rPr>
              <a:t>whois</a:t>
            </a:r>
            <a:r>
              <a:rPr lang="en-US" sz="2000" dirty="0">
                <a:latin typeface="+mn-lt"/>
              </a:rPr>
              <a:t> info.</a:t>
            </a:r>
          </a:p>
          <a:p>
            <a:pPr marL="457200" indent="-457200">
              <a:buFont typeface="+mj-lt"/>
              <a:buAutoNum type="arabicPeriod"/>
            </a:pPr>
            <a:r>
              <a:rPr lang="en-US" sz="2000" b="1" dirty="0" smtClean="0">
                <a:solidFill>
                  <a:schemeClr val="accent6">
                    <a:lumMod val="50000"/>
                  </a:schemeClr>
                </a:solidFill>
                <a:latin typeface="+mn-lt"/>
              </a:rPr>
              <a:t>Domain </a:t>
            </a:r>
            <a:r>
              <a:rPr lang="en-US" sz="2000" b="1" dirty="0">
                <a:solidFill>
                  <a:schemeClr val="accent6">
                    <a:lumMod val="50000"/>
                  </a:schemeClr>
                </a:solidFill>
                <a:latin typeface="+mn-lt"/>
              </a:rPr>
              <a:t>Trust/</a:t>
            </a:r>
            <a:r>
              <a:rPr lang="en-US" sz="2000" b="1" dirty="0" err="1">
                <a:solidFill>
                  <a:schemeClr val="accent6">
                    <a:lumMod val="50000"/>
                  </a:schemeClr>
                </a:solidFill>
                <a:latin typeface="+mn-lt"/>
              </a:rPr>
              <a:t>TrustRank</a:t>
            </a:r>
            <a:r>
              <a:rPr lang="en-US" sz="2000" dirty="0">
                <a:latin typeface="+mn-lt"/>
              </a:rPr>
              <a:t>: Site trust — measured by how many links away </a:t>
            </a:r>
            <a:r>
              <a:rPr lang="en-US" sz="2000" dirty="0" smtClean="0">
                <a:latin typeface="+mn-lt"/>
              </a:rPr>
              <a:t>a </a:t>
            </a:r>
            <a:r>
              <a:rPr lang="en-US" sz="2000" dirty="0">
                <a:latin typeface="+mn-lt"/>
              </a:rPr>
              <a:t>site is from highly-trusted seed sites </a:t>
            </a:r>
            <a:r>
              <a:rPr lang="en-US" sz="2000" dirty="0" smtClean="0">
                <a:latin typeface="+mn-lt"/>
              </a:rPr>
              <a:t>—</a:t>
            </a:r>
            <a:r>
              <a:rPr lang="en-US" sz="2000" i="1" dirty="0" smtClean="0">
                <a:latin typeface="+mn-lt"/>
              </a:rPr>
              <a:t>massively </a:t>
            </a:r>
            <a:r>
              <a:rPr lang="en-US" sz="2000" i="1" dirty="0">
                <a:latin typeface="+mn-lt"/>
              </a:rPr>
              <a:t>important </a:t>
            </a:r>
            <a:r>
              <a:rPr lang="en-US" sz="2000" dirty="0">
                <a:latin typeface="+mn-lt"/>
              </a:rPr>
              <a:t>ranking </a:t>
            </a:r>
            <a:r>
              <a:rPr lang="en-US" sz="2000" dirty="0" smtClean="0">
                <a:latin typeface="+mn-lt"/>
              </a:rPr>
              <a:t>factor.</a:t>
            </a:r>
            <a:endParaRPr lang="en-US" sz="2000" dirty="0">
              <a:latin typeface="+mn-lt"/>
            </a:endParaRPr>
          </a:p>
          <a:p>
            <a:pPr marL="457200" indent="-457200">
              <a:buFont typeface="+mj-lt"/>
              <a:buAutoNum type="arabicPeriod"/>
            </a:pPr>
            <a:r>
              <a:rPr lang="en-US" sz="2000" dirty="0" smtClean="0">
                <a:latin typeface="+mn-lt"/>
              </a:rPr>
              <a:t>Site</a:t>
            </a:r>
            <a:r>
              <a:rPr lang="en-US" sz="2000" dirty="0" smtClean="0">
                <a:solidFill>
                  <a:schemeClr val="accent6">
                    <a:lumMod val="50000"/>
                  </a:schemeClr>
                </a:solidFill>
                <a:latin typeface="+mn-lt"/>
              </a:rPr>
              <a:t> </a:t>
            </a:r>
            <a:r>
              <a:rPr lang="en-US" sz="2000" dirty="0">
                <a:solidFill>
                  <a:schemeClr val="accent6">
                    <a:lumMod val="50000"/>
                  </a:schemeClr>
                </a:solidFill>
                <a:latin typeface="+mn-lt"/>
              </a:rPr>
              <a:t>Architecture</a:t>
            </a:r>
            <a:r>
              <a:rPr lang="en-US" sz="2000" dirty="0">
                <a:latin typeface="+mn-lt"/>
              </a:rPr>
              <a:t>: A well put-together site architecture (especially a silo structure) helps Google thematically organize your content.</a:t>
            </a:r>
          </a:p>
          <a:p>
            <a:pPr marL="457200" indent="-457200">
              <a:buFont typeface="+mj-lt"/>
              <a:buAutoNum type="arabicPeriod"/>
            </a:pPr>
            <a:r>
              <a:rPr lang="en-US" sz="2000" dirty="0" smtClean="0">
                <a:latin typeface="+mn-lt"/>
              </a:rPr>
              <a:t>Site</a:t>
            </a:r>
            <a:r>
              <a:rPr lang="en-US" sz="2000" dirty="0" smtClean="0">
                <a:solidFill>
                  <a:schemeClr val="accent6">
                    <a:lumMod val="50000"/>
                  </a:schemeClr>
                </a:solidFill>
                <a:latin typeface="+mn-lt"/>
              </a:rPr>
              <a:t> </a:t>
            </a:r>
            <a:r>
              <a:rPr lang="en-US" sz="2000" dirty="0">
                <a:solidFill>
                  <a:schemeClr val="accent6">
                    <a:lumMod val="50000"/>
                  </a:schemeClr>
                </a:solidFill>
                <a:latin typeface="+mn-lt"/>
              </a:rPr>
              <a:t>Updates</a:t>
            </a:r>
            <a:r>
              <a:rPr lang="en-US" sz="2000" dirty="0">
                <a:latin typeface="+mn-lt"/>
              </a:rPr>
              <a:t>: How often a site is updated — and especially when new content is added to the site — is a site-wide freshness factor.</a:t>
            </a:r>
          </a:p>
          <a:p>
            <a:pPr marL="457200" indent="-457200">
              <a:buFont typeface="+mj-lt"/>
              <a:buAutoNum type="arabicPeriod"/>
            </a:pPr>
            <a:r>
              <a:rPr lang="en-US" sz="2000" dirty="0" smtClean="0">
                <a:solidFill>
                  <a:schemeClr val="accent6">
                    <a:lumMod val="50000"/>
                  </a:schemeClr>
                </a:solidFill>
                <a:latin typeface="+mn-lt"/>
              </a:rPr>
              <a:t>Number </a:t>
            </a:r>
            <a:r>
              <a:rPr lang="en-US" sz="2000" dirty="0">
                <a:solidFill>
                  <a:schemeClr val="accent6">
                    <a:lumMod val="50000"/>
                  </a:schemeClr>
                </a:solidFill>
                <a:latin typeface="+mn-lt"/>
              </a:rPr>
              <a:t>of </a:t>
            </a:r>
            <a:r>
              <a:rPr lang="en-US" sz="2000" dirty="0" smtClean="0">
                <a:solidFill>
                  <a:schemeClr val="accent6">
                    <a:lumMod val="50000"/>
                  </a:schemeClr>
                </a:solidFill>
                <a:latin typeface="+mn-lt"/>
              </a:rPr>
              <a:t>Pages</a:t>
            </a:r>
            <a:r>
              <a:rPr lang="en-US" sz="2000" dirty="0">
                <a:latin typeface="+mn-lt"/>
              </a:rPr>
              <a:t> </a:t>
            </a:r>
            <a:endParaRPr lang="en-US" sz="2000" dirty="0" smtClean="0">
              <a:latin typeface="+mn-lt"/>
            </a:endParaRPr>
          </a:p>
          <a:p>
            <a:pPr marL="457200" indent="-457200">
              <a:buFont typeface="+mj-lt"/>
              <a:buAutoNum type="arabicPeriod"/>
            </a:pPr>
            <a:r>
              <a:rPr lang="en-US" sz="2000" dirty="0" smtClean="0">
                <a:solidFill>
                  <a:schemeClr val="accent6">
                    <a:lumMod val="50000"/>
                  </a:schemeClr>
                </a:solidFill>
                <a:latin typeface="+mn-lt"/>
              </a:rPr>
              <a:t>Presence </a:t>
            </a:r>
            <a:r>
              <a:rPr lang="en-US" sz="2000" dirty="0">
                <a:solidFill>
                  <a:schemeClr val="accent6">
                    <a:lumMod val="50000"/>
                  </a:schemeClr>
                </a:solidFill>
                <a:latin typeface="+mn-lt"/>
              </a:rPr>
              <a:t>of Sitemap</a:t>
            </a:r>
            <a:r>
              <a:rPr lang="en-US" sz="2000" dirty="0">
                <a:latin typeface="+mn-lt"/>
              </a:rPr>
              <a:t>: A sitemap helps search engines index your pages easier and more thoroughly, improving visibility.</a:t>
            </a:r>
          </a:p>
          <a:p>
            <a:pPr marL="457200" indent="-457200">
              <a:buFont typeface="+mj-lt"/>
              <a:buAutoNum type="arabicPeriod"/>
            </a:pPr>
            <a:r>
              <a:rPr lang="en-US" sz="2000" dirty="0" smtClean="0">
                <a:latin typeface="+mn-lt"/>
              </a:rPr>
              <a:t>Site </a:t>
            </a:r>
            <a:r>
              <a:rPr lang="en-US" sz="2000" dirty="0">
                <a:solidFill>
                  <a:schemeClr val="accent6">
                    <a:lumMod val="50000"/>
                  </a:schemeClr>
                </a:solidFill>
                <a:latin typeface="+mn-lt"/>
              </a:rPr>
              <a:t>Uptime</a:t>
            </a:r>
            <a:r>
              <a:rPr lang="en-US" sz="2000" dirty="0">
                <a:latin typeface="+mn-lt"/>
              </a:rPr>
              <a:t>: Lots of downtime from site maintenance or server issues may hurt </a:t>
            </a:r>
            <a:r>
              <a:rPr lang="en-US" sz="2000" dirty="0" smtClean="0">
                <a:latin typeface="+mn-lt"/>
              </a:rPr>
              <a:t> </a:t>
            </a:r>
            <a:r>
              <a:rPr lang="en-US" sz="2000" dirty="0">
                <a:latin typeface="+mn-lt"/>
              </a:rPr>
              <a:t>ranking (and </a:t>
            </a:r>
            <a:r>
              <a:rPr lang="en-US" sz="2000" dirty="0" smtClean="0">
                <a:latin typeface="+mn-lt"/>
              </a:rPr>
              <a:t> </a:t>
            </a:r>
            <a:r>
              <a:rPr lang="en-US" sz="2000" dirty="0">
                <a:latin typeface="+mn-lt"/>
              </a:rPr>
              <a:t>even result in </a:t>
            </a:r>
            <a:r>
              <a:rPr lang="en-US" sz="2000" dirty="0" err="1">
                <a:latin typeface="+mn-lt"/>
              </a:rPr>
              <a:t>deindexing</a:t>
            </a:r>
            <a:r>
              <a:rPr lang="en-US" sz="2000" dirty="0">
                <a:latin typeface="+mn-lt"/>
              </a:rPr>
              <a:t> if not corrected).</a:t>
            </a:r>
          </a:p>
          <a:p>
            <a:pPr marL="457200" indent="-457200">
              <a:buFont typeface="+mj-lt"/>
              <a:buAutoNum type="arabicPeriod"/>
            </a:pPr>
            <a:r>
              <a:rPr lang="en-US" sz="2000" dirty="0" smtClean="0">
                <a:solidFill>
                  <a:schemeClr val="accent6">
                    <a:lumMod val="50000"/>
                  </a:schemeClr>
                </a:solidFill>
                <a:latin typeface="+mn-lt"/>
              </a:rPr>
              <a:t>Server </a:t>
            </a:r>
            <a:r>
              <a:rPr lang="en-US" sz="2000" dirty="0">
                <a:solidFill>
                  <a:schemeClr val="accent6">
                    <a:lumMod val="50000"/>
                  </a:schemeClr>
                </a:solidFill>
                <a:latin typeface="+mn-lt"/>
              </a:rPr>
              <a:t>Location</a:t>
            </a:r>
            <a:r>
              <a:rPr lang="en-US" sz="2000" dirty="0">
                <a:latin typeface="+mn-lt"/>
              </a:rPr>
              <a:t>: </a:t>
            </a:r>
            <a:r>
              <a:rPr lang="en-US" sz="2000" dirty="0" smtClean="0">
                <a:latin typeface="+mn-lt"/>
              </a:rPr>
              <a:t>may </a:t>
            </a:r>
            <a:r>
              <a:rPr lang="en-US" sz="2000" dirty="0">
                <a:latin typeface="+mn-lt"/>
              </a:rPr>
              <a:t>influence </a:t>
            </a:r>
            <a:r>
              <a:rPr lang="en-US" sz="2000" dirty="0" smtClean="0">
                <a:latin typeface="+mn-lt"/>
              </a:rPr>
              <a:t>where </a:t>
            </a:r>
            <a:r>
              <a:rPr lang="en-US" sz="2000" dirty="0">
                <a:latin typeface="+mn-lt"/>
              </a:rPr>
              <a:t>site ranks in </a:t>
            </a:r>
            <a:r>
              <a:rPr lang="en-US" sz="2000" b="1" dirty="0">
                <a:solidFill>
                  <a:schemeClr val="accent6">
                    <a:lumMod val="50000"/>
                  </a:schemeClr>
                </a:solidFill>
                <a:latin typeface="+mn-lt"/>
              </a:rPr>
              <a:t>different geographical regions</a:t>
            </a:r>
            <a:r>
              <a:rPr lang="en-US" sz="2000" dirty="0">
                <a:latin typeface="+mn-lt"/>
              </a:rPr>
              <a:t>. Especially important for geo-specific </a:t>
            </a:r>
            <a:r>
              <a:rPr lang="en-US" sz="2000" dirty="0" smtClean="0">
                <a:latin typeface="+mn-lt"/>
              </a:rPr>
              <a:t>searches.</a:t>
            </a:r>
            <a:endParaRPr lang="en-US" sz="2000" dirty="0">
              <a:latin typeface="+mn-lt"/>
            </a:endParaRPr>
          </a:p>
        </p:txBody>
      </p:sp>
    </p:spTree>
    <p:extLst>
      <p:ext uri="{BB962C8B-B14F-4D97-AF65-F5344CB8AC3E}">
        <p14:creationId xmlns:p14="http://schemas.microsoft.com/office/powerpoint/2010/main" xmlns="" val="425969835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Site-Level Factors (II)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95</a:t>
            </a:fld>
            <a:endParaRPr lang="en-US" smtClean="0"/>
          </a:p>
        </p:txBody>
      </p:sp>
      <p:sp>
        <p:nvSpPr>
          <p:cNvPr id="15" name="TextBox 14"/>
          <p:cNvSpPr txBox="1"/>
          <p:nvPr/>
        </p:nvSpPr>
        <p:spPr>
          <a:xfrm>
            <a:off x="152400" y="1600200"/>
            <a:ext cx="8597900" cy="4093428"/>
          </a:xfrm>
          <a:prstGeom prst="rect">
            <a:avLst/>
          </a:prstGeom>
          <a:noFill/>
        </p:spPr>
        <p:txBody>
          <a:bodyPr wrap="square" rtlCol="0">
            <a:spAutoFit/>
          </a:bodyPr>
          <a:lstStyle/>
          <a:p>
            <a:pPr marL="457200" indent="-457200">
              <a:buFont typeface="+mj-lt"/>
              <a:buAutoNum type="arabicPeriod" startAt="10"/>
            </a:pPr>
            <a:r>
              <a:rPr lang="en-US" sz="2000" dirty="0" smtClean="0">
                <a:latin typeface="+mn-lt"/>
              </a:rPr>
              <a:t>SSL </a:t>
            </a:r>
            <a:r>
              <a:rPr lang="en-US" sz="2000" dirty="0">
                <a:latin typeface="+mn-lt"/>
              </a:rPr>
              <a:t>Certificate (Ecommerce </a:t>
            </a:r>
            <a:r>
              <a:rPr lang="en-US" sz="2000" dirty="0" smtClean="0">
                <a:latin typeface="+mn-lt"/>
              </a:rPr>
              <a:t>Sites)</a:t>
            </a:r>
          </a:p>
          <a:p>
            <a:pPr marL="457200" indent="-457200">
              <a:buFont typeface="+mj-lt"/>
              <a:buAutoNum type="arabicPeriod" startAt="10"/>
            </a:pPr>
            <a:r>
              <a:rPr lang="en-US" sz="2000" dirty="0" smtClean="0">
                <a:latin typeface="+mn-lt"/>
              </a:rPr>
              <a:t>Terms </a:t>
            </a:r>
            <a:r>
              <a:rPr lang="en-US" sz="2000" dirty="0">
                <a:latin typeface="+mn-lt"/>
              </a:rPr>
              <a:t>of Service and Privacy Pages: These two pages help tell Google that a site is a trustworthy member of the internet.</a:t>
            </a:r>
          </a:p>
          <a:p>
            <a:pPr marL="457200" indent="-457200">
              <a:buFont typeface="+mj-lt"/>
              <a:buAutoNum type="arabicPeriod" startAt="10"/>
            </a:pPr>
            <a:r>
              <a:rPr lang="en-US" sz="2000" dirty="0" smtClean="0">
                <a:solidFill>
                  <a:schemeClr val="accent6">
                    <a:lumMod val="50000"/>
                  </a:schemeClr>
                </a:solidFill>
                <a:latin typeface="+mn-lt"/>
              </a:rPr>
              <a:t>Duplicate </a:t>
            </a:r>
            <a:r>
              <a:rPr lang="en-US" sz="2000" dirty="0">
                <a:solidFill>
                  <a:schemeClr val="accent6">
                    <a:lumMod val="50000"/>
                  </a:schemeClr>
                </a:solidFill>
                <a:latin typeface="+mn-lt"/>
              </a:rPr>
              <a:t>Content </a:t>
            </a:r>
            <a:r>
              <a:rPr lang="en-US" sz="2000" dirty="0">
                <a:latin typeface="+mn-lt"/>
              </a:rPr>
              <a:t>On-Site: Duplicate pages and meta information across your site may bring down all of your page’s visibility.</a:t>
            </a:r>
          </a:p>
          <a:p>
            <a:pPr marL="457200" indent="-457200">
              <a:buFont typeface="+mj-lt"/>
              <a:buAutoNum type="arabicPeriod" startAt="10"/>
            </a:pPr>
            <a:r>
              <a:rPr lang="en-US" sz="2000" dirty="0" smtClean="0">
                <a:solidFill>
                  <a:schemeClr val="accent6">
                    <a:lumMod val="50000"/>
                  </a:schemeClr>
                </a:solidFill>
                <a:latin typeface="+mn-lt"/>
              </a:rPr>
              <a:t>Breadcrumb </a:t>
            </a:r>
            <a:r>
              <a:rPr lang="en-US" sz="2000" dirty="0">
                <a:solidFill>
                  <a:schemeClr val="accent6">
                    <a:lumMod val="50000"/>
                  </a:schemeClr>
                </a:solidFill>
                <a:latin typeface="+mn-lt"/>
              </a:rPr>
              <a:t>Navigation</a:t>
            </a:r>
            <a:r>
              <a:rPr lang="en-US" sz="2000" dirty="0">
                <a:latin typeface="+mn-lt"/>
              </a:rPr>
              <a:t>: This is a style of user-friendly site-architecture that helps users (and search engines) know where they are on a site:</a:t>
            </a:r>
          </a:p>
          <a:p>
            <a:pPr marL="457200" indent="-457200">
              <a:buFont typeface="+mj-lt"/>
              <a:buAutoNum type="arabicPeriod" startAt="10"/>
            </a:pPr>
            <a:r>
              <a:rPr lang="en-US" sz="2000" dirty="0" smtClean="0">
                <a:latin typeface="+mn-lt"/>
              </a:rPr>
              <a:t>Mobile </a:t>
            </a:r>
            <a:r>
              <a:rPr lang="en-US" sz="2000" dirty="0">
                <a:latin typeface="+mn-lt"/>
              </a:rPr>
              <a:t>Optimized: </a:t>
            </a:r>
            <a:r>
              <a:rPr lang="en-US" sz="2000" dirty="0" smtClean="0">
                <a:latin typeface="+mn-lt"/>
              </a:rPr>
              <a:t> </a:t>
            </a:r>
            <a:r>
              <a:rPr lang="en-US" sz="2000" dirty="0">
                <a:latin typeface="+mn-lt"/>
              </a:rPr>
              <a:t>create a responsive </a:t>
            </a:r>
            <a:r>
              <a:rPr lang="en-US" sz="2000" dirty="0" smtClean="0">
                <a:latin typeface="+mn-lt"/>
              </a:rPr>
              <a:t>site; likely </a:t>
            </a:r>
            <a:r>
              <a:rPr lang="en-US" sz="2000" dirty="0">
                <a:latin typeface="+mn-lt"/>
              </a:rPr>
              <a:t>that responsive sites get an edge in searches from a mobile device</a:t>
            </a:r>
            <a:r>
              <a:rPr lang="en-US" sz="2000" dirty="0" smtClean="0">
                <a:latin typeface="+mn-lt"/>
              </a:rPr>
              <a:t>.</a:t>
            </a:r>
          </a:p>
          <a:p>
            <a:pPr marL="457200" indent="-457200">
              <a:buFont typeface="+mj-lt"/>
              <a:buAutoNum type="arabicPeriod" startAt="10"/>
            </a:pPr>
            <a:r>
              <a:rPr lang="en-US" sz="2000" dirty="0" smtClean="0">
                <a:solidFill>
                  <a:schemeClr val="accent6">
                    <a:lumMod val="50000"/>
                  </a:schemeClr>
                </a:solidFill>
                <a:latin typeface="+mn-lt"/>
              </a:rPr>
              <a:t>YouTube</a:t>
            </a:r>
            <a:r>
              <a:rPr lang="en-US" sz="2000" dirty="0">
                <a:latin typeface="+mn-lt"/>
              </a:rPr>
              <a:t>: </a:t>
            </a:r>
            <a:r>
              <a:rPr lang="en-US" sz="2000" dirty="0" smtClean="0">
                <a:latin typeface="+mn-lt"/>
              </a:rPr>
              <a:t>YouTube </a:t>
            </a:r>
            <a:r>
              <a:rPr lang="en-US" sz="2000" dirty="0">
                <a:latin typeface="+mn-lt"/>
              </a:rPr>
              <a:t>videos are given preferential treatment in the SERPs </a:t>
            </a:r>
            <a:endParaRPr lang="en-US" sz="2000" dirty="0" smtClean="0">
              <a:latin typeface="+mn-lt"/>
            </a:endParaRPr>
          </a:p>
          <a:p>
            <a:pPr marL="457200" indent="-457200">
              <a:buFont typeface="+mj-lt"/>
              <a:buAutoNum type="arabicPeriod" startAt="10"/>
            </a:pPr>
            <a:r>
              <a:rPr lang="en-US" sz="2000" dirty="0" smtClean="0">
                <a:latin typeface="+mn-lt"/>
              </a:rPr>
              <a:t>Site </a:t>
            </a:r>
            <a:r>
              <a:rPr lang="en-US" sz="2000" dirty="0">
                <a:solidFill>
                  <a:schemeClr val="accent6">
                    <a:lumMod val="50000"/>
                  </a:schemeClr>
                </a:solidFill>
                <a:latin typeface="+mn-lt"/>
              </a:rPr>
              <a:t>Usability</a:t>
            </a:r>
            <a:r>
              <a:rPr lang="en-US" sz="2000" dirty="0">
                <a:latin typeface="+mn-lt"/>
              </a:rPr>
              <a:t>: A site </a:t>
            </a:r>
            <a:r>
              <a:rPr lang="en-US" sz="2000" dirty="0" smtClean="0">
                <a:latin typeface="+mn-lt"/>
              </a:rPr>
              <a:t>difficult </a:t>
            </a:r>
            <a:r>
              <a:rPr lang="en-US" sz="2000" dirty="0">
                <a:latin typeface="+mn-lt"/>
              </a:rPr>
              <a:t>to use or to navigate can hurt ranking by reducing time on site, pages viewed and bounce rate. This may be an independent algorithmic factor gleaned from massive amounts of user data</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150999044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Site-Level Factors (III)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96</a:t>
            </a:fld>
            <a:endParaRPr lang="en-US" smtClean="0"/>
          </a:p>
        </p:txBody>
      </p:sp>
      <p:sp>
        <p:nvSpPr>
          <p:cNvPr id="15" name="TextBox 14"/>
          <p:cNvSpPr txBox="1"/>
          <p:nvPr/>
        </p:nvSpPr>
        <p:spPr>
          <a:xfrm>
            <a:off x="304800" y="2057400"/>
            <a:ext cx="8597900" cy="2246769"/>
          </a:xfrm>
          <a:prstGeom prst="rect">
            <a:avLst/>
          </a:prstGeom>
          <a:noFill/>
        </p:spPr>
        <p:txBody>
          <a:bodyPr wrap="square" rtlCol="0">
            <a:spAutoFit/>
          </a:bodyPr>
          <a:lstStyle/>
          <a:p>
            <a:pPr marL="457200" indent="-457200">
              <a:buFont typeface="+mj-lt"/>
              <a:buAutoNum type="arabicPeriod" startAt="17"/>
            </a:pPr>
            <a:r>
              <a:rPr lang="en-US" sz="2000" dirty="0" smtClean="0">
                <a:latin typeface="+mn-lt"/>
              </a:rPr>
              <a:t>Use </a:t>
            </a:r>
            <a:r>
              <a:rPr lang="en-US" sz="2000" dirty="0">
                <a:latin typeface="+mn-lt"/>
              </a:rPr>
              <a:t>of </a:t>
            </a:r>
            <a:r>
              <a:rPr lang="en-US" sz="2000" dirty="0">
                <a:solidFill>
                  <a:schemeClr val="accent6">
                    <a:lumMod val="50000"/>
                  </a:schemeClr>
                </a:solidFill>
                <a:latin typeface="+mn-lt"/>
              </a:rPr>
              <a:t>Google Analytics </a:t>
            </a:r>
            <a:r>
              <a:rPr lang="en-US" sz="2000" dirty="0">
                <a:latin typeface="+mn-lt"/>
              </a:rPr>
              <a:t>and </a:t>
            </a:r>
            <a:r>
              <a:rPr lang="en-US" sz="2000" dirty="0">
                <a:solidFill>
                  <a:schemeClr val="accent6">
                    <a:lumMod val="50000"/>
                  </a:schemeClr>
                </a:solidFill>
                <a:latin typeface="+mn-lt"/>
              </a:rPr>
              <a:t>Google Webmaster Tools</a:t>
            </a:r>
            <a:r>
              <a:rPr lang="en-US" sz="2000" dirty="0">
                <a:latin typeface="+mn-lt"/>
              </a:rPr>
              <a:t>: Some think that having these two programs installed on your site can improve your page’s indexing. </a:t>
            </a:r>
            <a:r>
              <a:rPr lang="en-US" sz="2000" dirty="0" smtClean="0">
                <a:latin typeface="+mn-lt"/>
              </a:rPr>
              <a:t>May </a:t>
            </a:r>
            <a:r>
              <a:rPr lang="en-US" sz="2000" dirty="0">
                <a:latin typeface="+mn-lt"/>
              </a:rPr>
              <a:t>also directly influence rank by giving Google more data to work with </a:t>
            </a:r>
            <a:endParaRPr lang="en-US" sz="2000" dirty="0" smtClean="0">
              <a:latin typeface="+mn-lt"/>
            </a:endParaRPr>
          </a:p>
          <a:p>
            <a:pPr marL="457200" indent="-457200">
              <a:buFont typeface="+mj-lt"/>
              <a:buAutoNum type="arabicPeriod" startAt="17"/>
            </a:pPr>
            <a:endParaRPr lang="en-US" sz="2000" dirty="0">
              <a:latin typeface="+mn-lt"/>
            </a:endParaRPr>
          </a:p>
          <a:p>
            <a:pPr marL="457200" indent="-457200">
              <a:buFont typeface="+mj-lt"/>
              <a:buAutoNum type="arabicPeriod" startAt="17"/>
            </a:pPr>
            <a:r>
              <a:rPr lang="en-US" sz="2000" dirty="0" smtClean="0">
                <a:latin typeface="+mn-lt"/>
              </a:rPr>
              <a:t>User </a:t>
            </a:r>
            <a:r>
              <a:rPr lang="en-US" sz="2000" dirty="0">
                <a:latin typeface="+mn-lt"/>
              </a:rPr>
              <a:t>reviews/Site reputation: A </a:t>
            </a:r>
            <a:r>
              <a:rPr lang="en-US" sz="2000" dirty="0" smtClean="0">
                <a:latin typeface="+mn-lt"/>
              </a:rPr>
              <a:t>site </a:t>
            </a:r>
            <a:r>
              <a:rPr lang="en-US" sz="2000" dirty="0">
                <a:latin typeface="+mn-lt"/>
              </a:rPr>
              <a:t>on review sites like Yelp.com and RipOffReport.com likely play an important </a:t>
            </a:r>
            <a:r>
              <a:rPr lang="en-US" sz="2000" dirty="0" smtClean="0">
                <a:latin typeface="+mn-lt"/>
              </a:rPr>
              <a:t>role. </a:t>
            </a:r>
            <a:endParaRPr lang="en-US" sz="2000" dirty="0">
              <a:latin typeface="+mn-lt"/>
            </a:endParaRPr>
          </a:p>
        </p:txBody>
      </p:sp>
    </p:spTree>
    <p:extLst>
      <p:ext uri="{BB962C8B-B14F-4D97-AF65-F5344CB8AC3E}">
        <p14:creationId xmlns:p14="http://schemas.microsoft.com/office/powerpoint/2010/main" xmlns="" val="410051925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Backlinks Factors </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97</a:t>
            </a:fld>
            <a:endParaRPr lang="en-US" smtClean="0"/>
          </a:p>
        </p:txBody>
      </p:sp>
      <p:sp>
        <p:nvSpPr>
          <p:cNvPr id="15" name="TextBox 14"/>
          <p:cNvSpPr txBox="1"/>
          <p:nvPr/>
        </p:nvSpPr>
        <p:spPr>
          <a:xfrm>
            <a:off x="76200" y="1600200"/>
            <a:ext cx="8597900" cy="5016758"/>
          </a:xfrm>
          <a:prstGeom prst="rect">
            <a:avLst/>
          </a:prstGeom>
          <a:noFill/>
        </p:spPr>
        <p:txBody>
          <a:bodyPr wrap="square" rtlCol="0">
            <a:spAutoFit/>
          </a:bodyPr>
          <a:lstStyle/>
          <a:p>
            <a:pPr marL="457200" indent="-457200">
              <a:buFont typeface="+mj-lt"/>
              <a:buAutoNum type="arabicPeriod"/>
            </a:pPr>
            <a:r>
              <a:rPr lang="en-US" sz="2000" dirty="0" smtClean="0">
                <a:latin typeface="+mn-lt"/>
              </a:rPr>
              <a:t>Linking </a:t>
            </a:r>
            <a:r>
              <a:rPr lang="en-US" sz="2000" i="1" dirty="0">
                <a:solidFill>
                  <a:schemeClr val="accent6">
                    <a:lumMod val="50000"/>
                  </a:schemeClr>
                </a:solidFill>
                <a:latin typeface="+mn-lt"/>
              </a:rPr>
              <a:t>Domain Age</a:t>
            </a:r>
            <a:r>
              <a:rPr lang="en-US" sz="2000" dirty="0">
                <a:latin typeface="+mn-lt"/>
              </a:rPr>
              <a:t>: Backlinks from aged domains may be more powerful </a:t>
            </a:r>
            <a:endParaRPr lang="en-US" sz="2000" dirty="0" smtClean="0">
              <a:latin typeface="+mn-lt"/>
            </a:endParaRPr>
          </a:p>
          <a:p>
            <a:pPr marL="457200" indent="-457200">
              <a:buFont typeface="+mj-lt"/>
              <a:buAutoNum type="arabicPeriod"/>
            </a:pPr>
            <a:r>
              <a:rPr lang="en-US" sz="2000" b="1" dirty="0" smtClean="0">
                <a:solidFill>
                  <a:schemeClr val="accent6">
                    <a:lumMod val="50000"/>
                  </a:schemeClr>
                </a:solidFill>
                <a:latin typeface="+mn-lt"/>
              </a:rPr>
              <a:t>Number of </a:t>
            </a:r>
            <a:r>
              <a:rPr lang="en-US" sz="2000" b="1" dirty="0">
                <a:solidFill>
                  <a:schemeClr val="accent6">
                    <a:lumMod val="50000"/>
                  </a:schemeClr>
                </a:solidFill>
                <a:latin typeface="+mn-lt"/>
              </a:rPr>
              <a:t>Linking Root Domains</a:t>
            </a:r>
            <a:r>
              <a:rPr lang="en-US" sz="2000" dirty="0">
                <a:latin typeface="+mn-lt"/>
              </a:rPr>
              <a:t>: The number of referring domains is one of the most important ranking factors in Google’s </a:t>
            </a:r>
            <a:r>
              <a:rPr lang="en-US" sz="2000" dirty="0" smtClean="0">
                <a:latin typeface="+mn-lt"/>
              </a:rPr>
              <a:t>algorithm</a:t>
            </a:r>
          </a:p>
          <a:p>
            <a:pPr marL="457200" indent="-457200">
              <a:buFont typeface="+mj-lt"/>
              <a:buAutoNum type="arabicPeriod"/>
            </a:pPr>
            <a:r>
              <a:rPr lang="en-US" sz="2000" dirty="0" smtClean="0">
                <a:latin typeface="+mn-lt"/>
              </a:rPr>
              <a:t>Number </a:t>
            </a:r>
            <a:r>
              <a:rPr lang="en-US" sz="2000" dirty="0">
                <a:latin typeface="+mn-lt"/>
              </a:rPr>
              <a:t>of Links </a:t>
            </a:r>
            <a:r>
              <a:rPr lang="en-US" sz="2000" i="1" dirty="0">
                <a:solidFill>
                  <a:schemeClr val="accent6">
                    <a:lumMod val="50000"/>
                  </a:schemeClr>
                </a:solidFill>
                <a:latin typeface="+mn-lt"/>
              </a:rPr>
              <a:t>from Separate C-Class </a:t>
            </a:r>
            <a:r>
              <a:rPr lang="en-US" sz="2000" i="1" dirty="0" smtClean="0">
                <a:solidFill>
                  <a:schemeClr val="accent6">
                    <a:lumMod val="50000"/>
                  </a:schemeClr>
                </a:solidFill>
                <a:latin typeface="+mn-lt"/>
              </a:rPr>
              <a:t>IPs</a:t>
            </a:r>
            <a:endParaRPr lang="en-US" sz="2000" dirty="0">
              <a:latin typeface="+mn-lt"/>
            </a:endParaRPr>
          </a:p>
          <a:p>
            <a:pPr marL="457200" indent="-457200">
              <a:buFont typeface="+mj-lt"/>
              <a:buAutoNum type="arabicPeriod"/>
            </a:pPr>
            <a:r>
              <a:rPr lang="en-US" sz="2000" dirty="0" smtClean="0">
                <a:latin typeface="+mn-lt"/>
              </a:rPr>
              <a:t>Number of </a:t>
            </a:r>
            <a:r>
              <a:rPr lang="en-US" sz="2000" i="1" dirty="0">
                <a:latin typeface="+mn-lt"/>
              </a:rPr>
              <a:t>Linking Pages</a:t>
            </a:r>
            <a:r>
              <a:rPr lang="en-US" sz="2000" dirty="0">
                <a:latin typeface="+mn-lt"/>
              </a:rPr>
              <a:t>: The total number of linking pages — even if some </a:t>
            </a:r>
            <a:r>
              <a:rPr lang="en-US" sz="2000" dirty="0" smtClean="0">
                <a:latin typeface="+mn-lt"/>
              </a:rPr>
              <a:t>on </a:t>
            </a:r>
            <a:r>
              <a:rPr lang="en-US" sz="2000" dirty="0">
                <a:latin typeface="+mn-lt"/>
              </a:rPr>
              <a:t>the same domain — is a ranking </a:t>
            </a:r>
            <a:r>
              <a:rPr lang="en-US" sz="2000" dirty="0" smtClean="0">
                <a:latin typeface="+mn-lt"/>
              </a:rPr>
              <a:t>factor.</a:t>
            </a:r>
          </a:p>
          <a:p>
            <a:pPr marL="457200" indent="-457200">
              <a:buFont typeface="+mj-lt"/>
              <a:buAutoNum type="arabicPeriod"/>
            </a:pPr>
            <a:r>
              <a:rPr lang="en-US" sz="2000" dirty="0" smtClean="0">
                <a:latin typeface="+mn-lt"/>
              </a:rPr>
              <a:t>Alt </a:t>
            </a:r>
            <a:r>
              <a:rPr lang="en-US" sz="2000" dirty="0">
                <a:latin typeface="+mn-lt"/>
              </a:rPr>
              <a:t>Tag (for Image Links): Alt text is an </a:t>
            </a:r>
            <a:r>
              <a:rPr lang="en-US" sz="2000" dirty="0" smtClean="0">
                <a:latin typeface="+mn-lt"/>
              </a:rPr>
              <a:t>image </a:t>
            </a:r>
            <a:r>
              <a:rPr lang="en-US" sz="2000" dirty="0">
                <a:latin typeface="+mn-lt"/>
              </a:rPr>
              <a:t>version of anchor text.</a:t>
            </a:r>
          </a:p>
          <a:p>
            <a:pPr marL="457200" indent="-457200">
              <a:buFont typeface="+mj-lt"/>
              <a:buAutoNum type="arabicPeriod"/>
            </a:pPr>
            <a:r>
              <a:rPr lang="en-US" sz="2000" dirty="0" smtClean="0">
                <a:latin typeface="+mn-lt"/>
              </a:rPr>
              <a:t>Links </a:t>
            </a:r>
            <a:r>
              <a:rPr lang="en-US" sz="2000" dirty="0">
                <a:latin typeface="+mn-lt"/>
              </a:rPr>
              <a:t>from .</a:t>
            </a:r>
            <a:r>
              <a:rPr lang="en-US" sz="2000" dirty="0" err="1">
                <a:latin typeface="+mn-lt"/>
              </a:rPr>
              <a:t>edu</a:t>
            </a:r>
            <a:r>
              <a:rPr lang="en-US" sz="2000" dirty="0">
                <a:latin typeface="+mn-lt"/>
              </a:rPr>
              <a:t> or .</a:t>
            </a:r>
            <a:r>
              <a:rPr lang="en-US" sz="2000" dirty="0" err="1">
                <a:latin typeface="+mn-lt"/>
              </a:rPr>
              <a:t>gov</a:t>
            </a:r>
            <a:r>
              <a:rPr lang="en-US" sz="2000" dirty="0">
                <a:latin typeface="+mn-lt"/>
              </a:rPr>
              <a:t> </a:t>
            </a:r>
            <a:r>
              <a:rPr lang="en-US" sz="2000" dirty="0" smtClean="0">
                <a:latin typeface="+mn-lt"/>
              </a:rPr>
              <a:t>Domains</a:t>
            </a:r>
          </a:p>
          <a:p>
            <a:pPr marL="457200" indent="-457200">
              <a:buFont typeface="+mj-lt"/>
              <a:buAutoNum type="arabicPeriod"/>
            </a:pPr>
            <a:r>
              <a:rPr lang="en-US" sz="2000" b="1" dirty="0" smtClean="0">
                <a:solidFill>
                  <a:schemeClr val="accent6">
                    <a:lumMod val="50000"/>
                  </a:schemeClr>
                </a:solidFill>
                <a:latin typeface="+mn-lt"/>
              </a:rPr>
              <a:t>PR </a:t>
            </a:r>
            <a:r>
              <a:rPr lang="en-US" sz="2000" b="1" dirty="0">
                <a:solidFill>
                  <a:schemeClr val="accent6">
                    <a:lumMod val="50000"/>
                  </a:schemeClr>
                </a:solidFill>
                <a:latin typeface="+mn-lt"/>
              </a:rPr>
              <a:t>of Linking Page</a:t>
            </a:r>
            <a:r>
              <a:rPr lang="en-US" sz="2000" dirty="0">
                <a:latin typeface="+mn-lt"/>
              </a:rPr>
              <a:t>: The PageRank of the referring page is an extremely important ranking factor.</a:t>
            </a:r>
          </a:p>
          <a:p>
            <a:pPr marL="457200" indent="-457200">
              <a:buFont typeface="+mj-lt"/>
              <a:buAutoNum type="arabicPeriod"/>
            </a:pPr>
            <a:r>
              <a:rPr lang="en-US" sz="2000" dirty="0" smtClean="0">
                <a:latin typeface="+mn-lt"/>
              </a:rPr>
              <a:t>Authority </a:t>
            </a:r>
            <a:r>
              <a:rPr lang="en-US" sz="2000" dirty="0">
                <a:latin typeface="+mn-lt"/>
              </a:rPr>
              <a:t>of Linking Domain: The referring </a:t>
            </a:r>
            <a:r>
              <a:rPr lang="en-US" sz="2000" dirty="0" smtClean="0">
                <a:latin typeface="+mn-lt"/>
              </a:rPr>
              <a:t>domain </a:t>
            </a:r>
            <a:r>
              <a:rPr lang="en-US" sz="2000" dirty="0">
                <a:latin typeface="+mn-lt"/>
              </a:rPr>
              <a:t>authority may play an independent role </a:t>
            </a:r>
            <a:r>
              <a:rPr lang="en-US" sz="2000" dirty="0" smtClean="0">
                <a:latin typeface="+mn-lt"/>
              </a:rPr>
              <a:t>in link </a:t>
            </a:r>
            <a:r>
              <a:rPr lang="en-US" sz="2000" dirty="0">
                <a:latin typeface="+mn-lt"/>
              </a:rPr>
              <a:t>importance (</a:t>
            </a:r>
            <a:r>
              <a:rPr lang="en-US" sz="2000" dirty="0" err="1">
                <a:latin typeface="+mn-lt"/>
              </a:rPr>
              <a:t>ie</a:t>
            </a:r>
            <a:r>
              <a:rPr lang="en-US" sz="2000" dirty="0">
                <a:latin typeface="+mn-lt"/>
              </a:rPr>
              <a:t>. a PR2 page link from a site with a homepage PR3  may be worth less than a PR2 page link from PR8 Yale.edu).</a:t>
            </a:r>
          </a:p>
          <a:p>
            <a:pPr marL="457200" indent="-457200">
              <a:buFont typeface="+mj-lt"/>
              <a:buAutoNum type="arabicPeriod"/>
            </a:pPr>
            <a:r>
              <a:rPr lang="en-US" sz="2000" i="1" dirty="0" smtClean="0">
                <a:solidFill>
                  <a:schemeClr val="accent6">
                    <a:lumMod val="50000"/>
                  </a:schemeClr>
                </a:solidFill>
                <a:latin typeface="+mn-lt"/>
              </a:rPr>
              <a:t>Links </a:t>
            </a:r>
            <a:r>
              <a:rPr lang="en-US" sz="2000" i="1" dirty="0">
                <a:solidFill>
                  <a:schemeClr val="accent6">
                    <a:lumMod val="50000"/>
                  </a:schemeClr>
                </a:solidFill>
                <a:latin typeface="+mn-lt"/>
              </a:rPr>
              <a:t>From Competitors</a:t>
            </a:r>
            <a:r>
              <a:rPr lang="en-US" sz="2000" dirty="0">
                <a:latin typeface="+mn-lt"/>
              </a:rPr>
              <a:t>: Links from other pages ranking in the same </a:t>
            </a:r>
            <a:r>
              <a:rPr lang="en-US" sz="2000" dirty="0" smtClean="0">
                <a:latin typeface="+mn-lt"/>
              </a:rPr>
              <a:t>SERP (search engine result page) </a:t>
            </a:r>
            <a:r>
              <a:rPr lang="en-US" sz="2000" dirty="0">
                <a:latin typeface="+mn-lt"/>
              </a:rPr>
              <a:t>may be more valuable for a page’s rank for that particular keyword</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12256713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Backlinks Factors (II)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98</a:t>
            </a:fld>
            <a:endParaRPr lang="en-US" smtClean="0"/>
          </a:p>
        </p:txBody>
      </p:sp>
      <p:sp>
        <p:nvSpPr>
          <p:cNvPr id="15" name="TextBox 14"/>
          <p:cNvSpPr txBox="1"/>
          <p:nvPr/>
        </p:nvSpPr>
        <p:spPr>
          <a:xfrm>
            <a:off x="304800" y="1600200"/>
            <a:ext cx="8382000" cy="3785652"/>
          </a:xfrm>
          <a:prstGeom prst="rect">
            <a:avLst/>
          </a:prstGeom>
          <a:noFill/>
        </p:spPr>
        <p:txBody>
          <a:bodyPr wrap="square" rtlCol="0">
            <a:spAutoFit/>
          </a:bodyPr>
          <a:lstStyle/>
          <a:p>
            <a:pPr marL="457200" indent="-457200">
              <a:buFont typeface="+mj-lt"/>
              <a:buAutoNum type="arabicPeriod" startAt="10"/>
            </a:pPr>
            <a:r>
              <a:rPr lang="en-US" sz="2000" dirty="0" smtClean="0">
                <a:latin typeface="+mn-lt"/>
              </a:rPr>
              <a:t>Social </a:t>
            </a:r>
            <a:r>
              <a:rPr lang="en-US" sz="2000" dirty="0">
                <a:latin typeface="+mn-lt"/>
              </a:rPr>
              <a:t>Shares of Referring Page: The amount of page-level social shares may influence the </a:t>
            </a:r>
            <a:r>
              <a:rPr lang="en-US" sz="2000" dirty="0" smtClean="0">
                <a:latin typeface="+mn-lt"/>
              </a:rPr>
              <a:t>link </a:t>
            </a:r>
            <a:r>
              <a:rPr lang="en-US" sz="2000" dirty="0">
                <a:latin typeface="+mn-lt"/>
              </a:rPr>
              <a:t>value.</a:t>
            </a:r>
          </a:p>
          <a:p>
            <a:pPr marL="457200" indent="-457200">
              <a:buFont typeface="+mj-lt"/>
              <a:buAutoNum type="arabicPeriod" startAt="10"/>
            </a:pPr>
            <a:r>
              <a:rPr lang="en-US" sz="2000" dirty="0" smtClean="0">
                <a:latin typeface="+mn-lt"/>
              </a:rPr>
              <a:t>Links </a:t>
            </a:r>
            <a:r>
              <a:rPr lang="en-US" sz="2000" dirty="0">
                <a:latin typeface="+mn-lt"/>
              </a:rPr>
              <a:t>from Bad </a:t>
            </a:r>
            <a:r>
              <a:rPr lang="en-US" sz="2000" dirty="0" smtClean="0">
                <a:latin typeface="+mn-lt"/>
              </a:rPr>
              <a:t>Neighborhoods</a:t>
            </a:r>
            <a:r>
              <a:rPr lang="en-US" sz="2000" dirty="0">
                <a:latin typeface="+mn-lt"/>
              </a:rPr>
              <a:t> </a:t>
            </a:r>
            <a:r>
              <a:rPr lang="en-US" sz="2000" dirty="0" smtClean="0">
                <a:latin typeface="+mn-lt"/>
              </a:rPr>
              <a:t>e.g., link farms</a:t>
            </a:r>
            <a:endParaRPr lang="en-US" sz="2000" dirty="0">
              <a:latin typeface="+mn-lt"/>
            </a:endParaRPr>
          </a:p>
          <a:p>
            <a:pPr marL="457200" indent="-457200">
              <a:buFont typeface="+mj-lt"/>
              <a:buAutoNum type="arabicPeriod" startAt="10"/>
            </a:pPr>
            <a:r>
              <a:rPr lang="en-US" sz="2000" dirty="0" smtClean="0">
                <a:latin typeface="+mn-lt"/>
              </a:rPr>
              <a:t>Guest </a:t>
            </a:r>
            <a:r>
              <a:rPr lang="en-US" sz="2000" dirty="0">
                <a:latin typeface="+mn-lt"/>
              </a:rPr>
              <a:t>Posts: </a:t>
            </a:r>
          </a:p>
          <a:p>
            <a:pPr marL="457200" indent="-457200">
              <a:buFont typeface="+mj-lt"/>
              <a:buAutoNum type="arabicPeriod" startAt="10"/>
            </a:pPr>
            <a:r>
              <a:rPr lang="en-US" sz="2000" dirty="0" smtClean="0">
                <a:latin typeface="+mn-lt"/>
              </a:rPr>
              <a:t>Links </a:t>
            </a:r>
            <a:r>
              <a:rPr lang="en-US" sz="2000" dirty="0">
                <a:latin typeface="+mn-lt"/>
              </a:rPr>
              <a:t>to Homepage Domain that Page Sits On: Links to a referring </a:t>
            </a:r>
            <a:r>
              <a:rPr lang="en-US" sz="2000" dirty="0" smtClean="0">
                <a:latin typeface="+mn-lt"/>
              </a:rPr>
              <a:t>page homepage </a:t>
            </a:r>
            <a:r>
              <a:rPr lang="en-US" sz="2000" dirty="0">
                <a:latin typeface="+mn-lt"/>
              </a:rPr>
              <a:t>may play special importance in evaluating a </a:t>
            </a:r>
            <a:r>
              <a:rPr lang="en-US" sz="2000" dirty="0" smtClean="0">
                <a:latin typeface="+mn-lt"/>
              </a:rPr>
              <a:t>site </a:t>
            </a:r>
            <a:r>
              <a:rPr lang="en-US" sz="2000" dirty="0">
                <a:latin typeface="+mn-lt"/>
              </a:rPr>
              <a:t>— and therefore a </a:t>
            </a:r>
            <a:r>
              <a:rPr lang="en-US" sz="2000" dirty="0" smtClean="0">
                <a:latin typeface="+mn-lt"/>
              </a:rPr>
              <a:t>link </a:t>
            </a:r>
            <a:r>
              <a:rPr lang="en-US" sz="2000" dirty="0">
                <a:latin typeface="+mn-lt"/>
              </a:rPr>
              <a:t>— weight.</a:t>
            </a:r>
          </a:p>
          <a:p>
            <a:pPr marL="457200" indent="-457200">
              <a:buFont typeface="+mj-lt"/>
              <a:buAutoNum type="arabicPeriod" startAt="10"/>
            </a:pPr>
            <a:r>
              <a:rPr lang="en-US" sz="2000" dirty="0" err="1" smtClean="0">
                <a:latin typeface="+mn-lt"/>
              </a:rPr>
              <a:t>Nofollow</a:t>
            </a:r>
            <a:r>
              <a:rPr lang="en-US" sz="2000" dirty="0" smtClean="0">
                <a:latin typeface="+mn-lt"/>
              </a:rPr>
              <a:t> Links: Google’s </a:t>
            </a:r>
            <a:r>
              <a:rPr lang="en-US" sz="2000" dirty="0">
                <a:latin typeface="+mn-lt"/>
              </a:rPr>
              <a:t>official word on the matter is</a:t>
            </a:r>
            <a:r>
              <a:rPr lang="en-US" sz="2000" dirty="0" smtClean="0">
                <a:latin typeface="+mn-lt"/>
              </a:rPr>
              <a:t>: “</a:t>
            </a:r>
            <a:r>
              <a:rPr lang="en-US" sz="2000" dirty="0">
                <a:latin typeface="+mn-lt"/>
              </a:rPr>
              <a:t>In general, we don’t follow them</a:t>
            </a:r>
            <a:r>
              <a:rPr lang="en-US" sz="2000" dirty="0" smtClean="0">
                <a:latin typeface="+mn-lt"/>
              </a:rPr>
              <a:t>.”</a:t>
            </a:r>
          </a:p>
          <a:p>
            <a:pPr marL="457200" indent="-457200">
              <a:buFont typeface="+mj-lt"/>
              <a:buAutoNum type="arabicPeriod" startAt="10"/>
            </a:pPr>
            <a:r>
              <a:rPr lang="en-US" sz="2000" dirty="0" smtClean="0">
                <a:latin typeface="+mn-lt"/>
              </a:rPr>
              <a:t> Diversity </a:t>
            </a:r>
            <a:r>
              <a:rPr lang="en-US" sz="2000" dirty="0">
                <a:latin typeface="+mn-lt"/>
              </a:rPr>
              <a:t>of Link </a:t>
            </a:r>
            <a:r>
              <a:rPr lang="en-US" sz="2000" dirty="0" smtClean="0">
                <a:latin typeface="+mn-lt"/>
              </a:rPr>
              <a:t>Types</a:t>
            </a:r>
          </a:p>
          <a:p>
            <a:pPr marL="457200" indent="-457200">
              <a:buFont typeface="+mj-lt"/>
              <a:buAutoNum type="arabicPeriod" startAt="10"/>
            </a:pPr>
            <a:r>
              <a:rPr lang="en-US" sz="2000" dirty="0" smtClean="0">
                <a:latin typeface="+mn-lt"/>
              </a:rPr>
              <a:t>“Sponsored </a:t>
            </a:r>
            <a:r>
              <a:rPr lang="en-US" sz="2000" dirty="0">
                <a:latin typeface="+mn-lt"/>
              </a:rPr>
              <a:t>Links” Or Other Words Around Link: Words like “sponsors”, “link partners” and “sponsored links” may decrease a link’s value</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214500871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pPr algn="ctr"/>
            <a:r>
              <a:rPr lang="en-US" dirty="0" smtClean="0">
                <a:solidFill>
                  <a:schemeClr val="accent6">
                    <a:lumMod val="75000"/>
                  </a:schemeClr>
                </a:solidFill>
                <a:ea typeface="ＭＳ Ｐゴシック" charset="-128"/>
              </a:rPr>
              <a:t>Backlinks Factors (III)</a:t>
            </a:r>
          </a:p>
        </p:txBody>
      </p:sp>
      <p:sp>
        <p:nvSpPr>
          <p:cNvPr id="26628" name="Slide Number Placeholder 3"/>
          <p:cNvSpPr>
            <a:spLocks noGrp="1"/>
          </p:cNvSpPr>
          <p:nvPr>
            <p:ph type="sldNum" sz="quarter" idx="12"/>
          </p:nvPr>
        </p:nvSpPr>
        <p:spPr bwMode="auto">
          <a:noFill/>
          <a:ln>
            <a:miter lim="800000"/>
            <a:headEnd/>
            <a:tailEnd/>
          </a:ln>
        </p:spPr>
        <p:txBody>
          <a:bodyPr/>
          <a:lstStyle/>
          <a:p>
            <a:fld id="{5CB5D301-0F3A-4F5E-8295-1EFA317729CE}" type="slidenum">
              <a:rPr lang="en-US" smtClean="0"/>
              <a:pPr/>
              <a:t>99</a:t>
            </a:fld>
            <a:endParaRPr lang="en-US" smtClean="0"/>
          </a:p>
        </p:txBody>
      </p:sp>
      <p:sp>
        <p:nvSpPr>
          <p:cNvPr id="15" name="TextBox 14"/>
          <p:cNvSpPr txBox="1"/>
          <p:nvPr/>
        </p:nvSpPr>
        <p:spPr>
          <a:xfrm>
            <a:off x="76200" y="1600200"/>
            <a:ext cx="8686800" cy="4524315"/>
          </a:xfrm>
          <a:prstGeom prst="rect">
            <a:avLst/>
          </a:prstGeom>
          <a:noFill/>
        </p:spPr>
        <p:txBody>
          <a:bodyPr wrap="square" rtlCol="0">
            <a:spAutoFit/>
          </a:bodyPr>
          <a:lstStyle/>
          <a:p>
            <a:pPr marL="457200" indent="-457200">
              <a:buFont typeface="+mj-lt"/>
              <a:buAutoNum type="arabicPeriod" startAt="17"/>
            </a:pPr>
            <a:r>
              <a:rPr lang="en-US" sz="2000" i="1" dirty="0" smtClean="0">
                <a:solidFill>
                  <a:schemeClr val="accent6">
                    <a:lumMod val="50000"/>
                  </a:schemeClr>
                </a:solidFill>
                <a:latin typeface="+mn-lt"/>
              </a:rPr>
              <a:t>Contextual </a:t>
            </a:r>
            <a:r>
              <a:rPr lang="en-US" sz="2000" i="1" dirty="0">
                <a:solidFill>
                  <a:schemeClr val="accent6">
                    <a:lumMod val="50000"/>
                  </a:schemeClr>
                </a:solidFill>
                <a:latin typeface="+mn-lt"/>
              </a:rPr>
              <a:t>Links</a:t>
            </a:r>
            <a:r>
              <a:rPr lang="en-US" sz="2000" dirty="0">
                <a:latin typeface="+mn-lt"/>
              </a:rPr>
              <a:t>: Links embedded inside a </a:t>
            </a:r>
            <a:r>
              <a:rPr lang="en-US" sz="2000" dirty="0" smtClean="0">
                <a:latin typeface="+mn-lt"/>
              </a:rPr>
              <a:t>page </a:t>
            </a:r>
            <a:r>
              <a:rPr lang="en-US" sz="2000" dirty="0">
                <a:latin typeface="+mn-lt"/>
              </a:rPr>
              <a:t>content </a:t>
            </a:r>
            <a:r>
              <a:rPr lang="en-US" sz="2000" dirty="0" smtClean="0">
                <a:latin typeface="+mn-lt"/>
              </a:rPr>
              <a:t>more </a:t>
            </a:r>
            <a:r>
              <a:rPr lang="en-US" sz="2000" dirty="0">
                <a:latin typeface="+mn-lt"/>
              </a:rPr>
              <a:t>powerful than links on an empty page or found elsewhere on the page. </a:t>
            </a:r>
            <a:endParaRPr lang="en-US" sz="2000" dirty="0" smtClean="0">
              <a:latin typeface="+mn-lt"/>
            </a:endParaRPr>
          </a:p>
          <a:p>
            <a:pPr marL="457200" indent="-457200">
              <a:buFont typeface="+mj-lt"/>
              <a:buAutoNum type="arabicPeriod" startAt="17"/>
            </a:pPr>
            <a:r>
              <a:rPr lang="en-US" sz="2000" dirty="0" smtClean="0">
                <a:latin typeface="+mn-lt"/>
              </a:rPr>
              <a:t>Excessive </a:t>
            </a:r>
            <a:r>
              <a:rPr lang="en-US" sz="2000" dirty="0">
                <a:latin typeface="+mn-lt"/>
              </a:rPr>
              <a:t>301 Redirects to </a:t>
            </a:r>
            <a:r>
              <a:rPr lang="en-US" sz="2000" dirty="0" smtClean="0">
                <a:latin typeface="+mn-lt"/>
              </a:rPr>
              <a:t>Page</a:t>
            </a:r>
            <a:endParaRPr lang="en-US" sz="2000" dirty="0">
              <a:latin typeface="+mn-lt"/>
            </a:endParaRPr>
          </a:p>
          <a:p>
            <a:pPr marL="457200" indent="-457200">
              <a:buFont typeface="+mj-lt"/>
              <a:buAutoNum type="arabicPeriod" startAt="17"/>
            </a:pPr>
            <a:r>
              <a:rPr lang="en-US" sz="2000" dirty="0" smtClean="0">
                <a:latin typeface="+mn-lt"/>
              </a:rPr>
              <a:t>Backlink </a:t>
            </a:r>
            <a:r>
              <a:rPr lang="en-US" sz="2000" dirty="0">
                <a:latin typeface="+mn-lt"/>
              </a:rPr>
              <a:t>Anchor </a:t>
            </a:r>
            <a:r>
              <a:rPr lang="en-US" sz="2000" dirty="0" smtClean="0">
                <a:latin typeface="+mn-lt"/>
              </a:rPr>
              <a:t>Text</a:t>
            </a:r>
            <a:endParaRPr lang="en-US" sz="2000" dirty="0">
              <a:latin typeface="+mn-lt"/>
            </a:endParaRPr>
          </a:p>
          <a:p>
            <a:pPr marL="457200" indent="-457200">
              <a:buFont typeface="+mj-lt"/>
              <a:buAutoNum type="arabicPeriod" startAt="17"/>
            </a:pPr>
            <a:r>
              <a:rPr lang="en-US" sz="2000" dirty="0" smtClean="0">
                <a:latin typeface="+mn-lt"/>
              </a:rPr>
              <a:t>Internal </a:t>
            </a:r>
            <a:r>
              <a:rPr lang="en-US" sz="2000" dirty="0">
                <a:latin typeface="+mn-lt"/>
              </a:rPr>
              <a:t>Link Anchor </a:t>
            </a:r>
            <a:r>
              <a:rPr lang="en-US" sz="2000" dirty="0" smtClean="0">
                <a:latin typeface="+mn-lt"/>
              </a:rPr>
              <a:t>Text</a:t>
            </a:r>
            <a:endParaRPr lang="en-US" sz="2000" dirty="0">
              <a:latin typeface="+mn-lt"/>
            </a:endParaRPr>
          </a:p>
          <a:p>
            <a:pPr marL="457200" indent="-457200">
              <a:buFont typeface="+mj-lt"/>
              <a:buAutoNum type="arabicPeriod" startAt="17"/>
            </a:pPr>
            <a:r>
              <a:rPr lang="en-US" sz="2000" dirty="0" smtClean="0">
                <a:latin typeface="+mn-lt"/>
              </a:rPr>
              <a:t>Link </a:t>
            </a:r>
            <a:r>
              <a:rPr lang="en-US" sz="2000" dirty="0">
                <a:latin typeface="+mn-lt"/>
              </a:rPr>
              <a:t>Title Attribution: The link title (the text that appears when you hover over a link</a:t>
            </a:r>
            <a:r>
              <a:rPr lang="en-US" sz="2000" dirty="0" smtClean="0">
                <a:latin typeface="+mn-lt"/>
              </a:rPr>
              <a:t>)</a:t>
            </a:r>
            <a:endParaRPr lang="en-US" sz="2000" dirty="0">
              <a:latin typeface="+mn-lt"/>
            </a:endParaRPr>
          </a:p>
          <a:p>
            <a:pPr marL="457200" indent="-457200">
              <a:buFont typeface="+mj-lt"/>
              <a:buAutoNum type="arabicPeriod" startAt="17"/>
            </a:pPr>
            <a:r>
              <a:rPr lang="en-US" sz="2000" i="1" dirty="0" smtClean="0">
                <a:solidFill>
                  <a:schemeClr val="accent6">
                    <a:lumMod val="50000"/>
                  </a:schemeClr>
                </a:solidFill>
                <a:latin typeface="+mn-lt"/>
              </a:rPr>
              <a:t>Country </a:t>
            </a:r>
            <a:r>
              <a:rPr lang="en-US" sz="2000" i="1" dirty="0">
                <a:solidFill>
                  <a:schemeClr val="accent6">
                    <a:lumMod val="50000"/>
                  </a:schemeClr>
                </a:solidFill>
                <a:latin typeface="+mn-lt"/>
              </a:rPr>
              <a:t>TLD </a:t>
            </a:r>
            <a:r>
              <a:rPr lang="en-US" sz="2000" dirty="0">
                <a:latin typeface="+mn-lt"/>
              </a:rPr>
              <a:t>of Referring Domain: Getting links from country-specific top level domain extensions (.de, .</a:t>
            </a:r>
            <a:r>
              <a:rPr lang="en-US" sz="2000" dirty="0" err="1">
                <a:latin typeface="+mn-lt"/>
              </a:rPr>
              <a:t>cn</a:t>
            </a:r>
            <a:r>
              <a:rPr lang="en-US" sz="2000" dirty="0">
                <a:latin typeface="+mn-lt"/>
              </a:rPr>
              <a:t>, .co.uk) may help </a:t>
            </a:r>
            <a:r>
              <a:rPr lang="en-US" sz="2000" dirty="0" smtClean="0">
                <a:latin typeface="+mn-lt"/>
              </a:rPr>
              <a:t>rank </a:t>
            </a:r>
            <a:r>
              <a:rPr lang="en-US" sz="2000" dirty="0">
                <a:latin typeface="+mn-lt"/>
              </a:rPr>
              <a:t>better in that country</a:t>
            </a:r>
            <a:r>
              <a:rPr lang="en-US" sz="2000" dirty="0" smtClean="0">
                <a:latin typeface="+mn-lt"/>
              </a:rPr>
              <a:t>.</a:t>
            </a:r>
          </a:p>
          <a:p>
            <a:pPr marL="457200" indent="-457200">
              <a:buFont typeface="+mj-lt"/>
              <a:buAutoNum type="arabicPeriod" startAt="17"/>
            </a:pPr>
            <a:endParaRPr lang="en-US" sz="800" dirty="0">
              <a:latin typeface="+mn-lt"/>
            </a:endParaRPr>
          </a:p>
          <a:p>
            <a:pPr marL="457200" indent="-457200">
              <a:buFont typeface="+mj-lt"/>
              <a:buAutoNum type="arabicPeriod" startAt="17"/>
            </a:pPr>
            <a:r>
              <a:rPr lang="en-US" sz="2000" dirty="0" smtClean="0">
                <a:latin typeface="+mn-lt"/>
              </a:rPr>
              <a:t>Link </a:t>
            </a:r>
            <a:r>
              <a:rPr lang="en-US" sz="2000" dirty="0">
                <a:latin typeface="+mn-lt"/>
              </a:rPr>
              <a:t>Location In Content: Links the beginning of a piece of content carry slight more weight than links placed at the end of the content.</a:t>
            </a:r>
          </a:p>
          <a:p>
            <a:pPr marL="457200" indent="-457200">
              <a:buFont typeface="+mj-lt"/>
              <a:buAutoNum type="arabicPeriod" startAt="17"/>
            </a:pPr>
            <a:r>
              <a:rPr lang="en-US" sz="2000" dirty="0" smtClean="0">
                <a:latin typeface="+mn-lt"/>
              </a:rPr>
              <a:t>Link </a:t>
            </a:r>
            <a:r>
              <a:rPr lang="en-US" sz="2000" dirty="0">
                <a:latin typeface="+mn-lt"/>
              </a:rPr>
              <a:t>Location on Page: Where a link appears on a page is important. Generally, links embedded in a </a:t>
            </a:r>
            <a:r>
              <a:rPr lang="en-US" sz="2000" dirty="0" smtClean="0">
                <a:latin typeface="+mn-lt"/>
              </a:rPr>
              <a:t>page content </a:t>
            </a:r>
            <a:r>
              <a:rPr lang="en-US" sz="2000" dirty="0">
                <a:latin typeface="+mn-lt"/>
              </a:rPr>
              <a:t>are more powerful than links in the footer or sidebar area</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xmlns="" val="675788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IR-slides">
  <a:themeElements>
    <a:clrScheme name="IIR Book">
      <a:dk1>
        <a:sysClr val="windowText" lastClr="000000"/>
      </a:dk1>
      <a:lt1>
        <a:sysClr val="window" lastClr="FFFFFF"/>
      </a:lt1>
      <a:dk2>
        <a:srgbClr val="1F497D"/>
      </a:dk2>
      <a:lt2>
        <a:srgbClr val="EEECE1"/>
      </a:lt2>
      <a:accent1>
        <a:srgbClr val="437085"/>
      </a:accent1>
      <a:accent2>
        <a:srgbClr val="C0504D"/>
      </a:accent2>
      <a:accent3>
        <a:srgbClr val="357E69"/>
      </a:accent3>
      <a:accent4>
        <a:srgbClr val="918BA3"/>
      </a:accent4>
      <a:accent5>
        <a:srgbClr val="139C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IIR-slides.pot</Template>
  <TotalTime>29630</TotalTime>
  <Words>4747</Words>
  <Application>Microsoft Office PowerPoint</Application>
  <PresentationFormat>On-screen Show (4:3)</PresentationFormat>
  <Paragraphs>1024</Paragraphs>
  <Slides>115</Slides>
  <Notes>6</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115</vt:i4>
      </vt:variant>
    </vt:vector>
  </HeadingPairs>
  <TitlesOfParts>
    <vt:vector size="120" baseType="lpstr">
      <vt:lpstr>IIR-slides</vt:lpstr>
      <vt:lpstr>Equation</vt:lpstr>
      <vt:lpstr>Εξίσωση</vt:lpstr>
      <vt:lpstr>Worksheet</vt:lpstr>
      <vt:lpstr>Chart</vt:lpstr>
      <vt:lpstr>Slide 1</vt:lpstr>
      <vt:lpstr>Τι  είδαμε στο προηγούμενο μάθημα</vt:lpstr>
      <vt:lpstr>Μοντέλα διαβαθμισμένης ανάκτησης</vt:lpstr>
      <vt:lpstr>Διαβαθμισμένη ανάκτηση: θέματα</vt:lpstr>
      <vt:lpstr>Μοντέλα διαβαθμισμένης ανάκτησης</vt:lpstr>
      <vt:lpstr>tf και στάθμιση με log tf</vt:lpstr>
      <vt:lpstr>idf και στάθμιση</vt:lpstr>
      <vt:lpstr>Στάθμιση με tf-idf</vt:lpstr>
      <vt:lpstr>Διανυσματική αναπαράσταση</vt:lpstr>
      <vt:lpstr>Ο πίνακας με μετρητές</vt:lpstr>
      <vt:lpstr>Ο πίνακας με βάρη</vt:lpstr>
      <vt:lpstr>Τα έγγραφα ως διανύσματα</vt:lpstr>
      <vt:lpstr>Βαθμολόγηση στο διανυσματικό χώρο</vt:lpstr>
      <vt:lpstr>Παραλλαγές της tf-idf στάθμισης</vt:lpstr>
      <vt:lpstr>Διαβαθμισμένη ανάκτηση</vt:lpstr>
      <vt:lpstr>Παράδειγμα: διαβαθμισμένης ανάκτηση στο google</vt:lpstr>
      <vt:lpstr>Διαβαθμισμένης ανάκτηση google</vt:lpstr>
      <vt:lpstr>An example: Facebook News Feed</vt:lpstr>
      <vt:lpstr>Τι  είδαμε στο προηγούμενο μάθημα</vt:lpstr>
      <vt:lpstr>Επέκταση καταχωρήσεων</vt:lpstr>
      <vt:lpstr>Slide 21</vt:lpstr>
      <vt:lpstr>Slide 22</vt:lpstr>
      <vt:lpstr>Υπολογισμός k-κορυφαίων αποτελεσμάτων</vt:lpstr>
      <vt:lpstr>Χρήση min-heap</vt:lpstr>
      <vt:lpstr>Επιλογή των κορυφαίων k σε O(N log k)</vt:lpstr>
      <vt:lpstr>Γενική προσέγγιση «ψαλιδίσματος»</vt:lpstr>
      <vt:lpstr>Περιορισμός του ευρετηρίου</vt:lpstr>
      <vt:lpstr>Λίστες πρωταθλητών</vt:lpstr>
      <vt:lpstr>idf-διατεταγμένοι όροι</vt:lpstr>
      <vt:lpstr>Slide 30</vt:lpstr>
      <vt:lpstr>Slide 31</vt:lpstr>
      <vt:lpstr>Slide 32</vt:lpstr>
      <vt:lpstr>Slide 33</vt:lpstr>
      <vt:lpstr>Slide 34</vt:lpstr>
      <vt:lpstr>Slide 35</vt:lpstr>
      <vt:lpstr>Πρόωρος τερματισμός</vt:lpstr>
      <vt:lpstr>Slide 37</vt:lpstr>
      <vt:lpstr>Κλάδεμα συστάδων</vt:lpstr>
      <vt:lpstr>Slide 39</vt:lpstr>
      <vt:lpstr>Slide 40</vt:lpstr>
      <vt:lpstr>Βαθμιδωτά ευρετήρια</vt:lpstr>
      <vt:lpstr>Παραμετρική αναζήτηση</vt:lpstr>
      <vt:lpstr>Παραμετρική αναζήτηση</vt:lpstr>
      <vt:lpstr>Τι  είδαμε στο προηγούμενο μάθημα</vt:lpstr>
      <vt:lpstr>Περιλήψεις αποτελεσμάτων</vt:lpstr>
      <vt:lpstr>Quicklinks</vt:lpstr>
      <vt:lpstr>Τι άλλο θα δούμε σήμερα;</vt:lpstr>
      <vt:lpstr>Αξιολόγηση συστήματος</vt:lpstr>
      <vt:lpstr>Μέτρα για μηχανές αναζήτησης</vt:lpstr>
      <vt:lpstr>Ποιοι είναι οι χρήστες</vt:lpstr>
      <vt:lpstr>Συνήθης ορισμός: Συνάφεια</vt:lpstr>
      <vt:lpstr>Συνάφεια και Ανάγκη Πληροφόρησης</vt:lpstr>
      <vt:lpstr>Συνάφεια και Ανάγκη Πληροφόρησης</vt:lpstr>
      <vt:lpstr>Ακρίβεια και Ανάκληση</vt:lpstr>
      <vt:lpstr>Ακρίβεια και Ανάκληση</vt:lpstr>
      <vt:lpstr>Ακρίβεια vs Ανάκληση</vt:lpstr>
      <vt:lpstr>Αρμονικό Μέσο</vt:lpstr>
      <vt:lpstr>Ένα συνδυαστικό μέτρο F</vt:lpstr>
      <vt:lpstr>Αρμονικό Μέσο</vt:lpstr>
      <vt:lpstr>Ένα συνδυαστικό μέτρο F</vt:lpstr>
      <vt:lpstr>Παράδειγμα</vt:lpstr>
      <vt:lpstr>Ορθότητα (Accuracy)</vt:lpstr>
      <vt:lpstr>Ορθότητα</vt:lpstr>
      <vt:lpstr>Ορθότητα</vt:lpstr>
      <vt:lpstr>Ορθότητα</vt:lpstr>
      <vt:lpstr>Δυσκολίες στη χρήση P/R</vt:lpstr>
      <vt:lpstr>Μη γνωστή ανάκληση</vt:lpstr>
      <vt:lpstr>Ακρίβεια και Ανάκληση</vt:lpstr>
      <vt:lpstr>Slide 69</vt:lpstr>
      <vt:lpstr>Αξιολόγηση Καταταγμένης Ανάκτησης</vt:lpstr>
      <vt:lpstr>Καμπύλη Ακρίβειας/Ανάκλησης</vt:lpstr>
      <vt:lpstr>Παράδειγμα Ι</vt:lpstr>
      <vt:lpstr>Παράδειγμα Ι (συνέχεια)</vt:lpstr>
      <vt:lpstr>Ακρίβεια εκ παρεμβολής (Interpolated precision)</vt:lpstr>
      <vt:lpstr>Καμπύλη Ακρίβειας/Ανάκλησης</vt:lpstr>
      <vt:lpstr>Παράδειγμα ΙΙ</vt:lpstr>
      <vt:lpstr>Μέσοι όροι από πολλά ερωτήματα</vt:lpstr>
      <vt:lpstr>Σύγκριση Συστημάτων</vt:lpstr>
      <vt:lpstr>Σύγκριση Συστημάτων</vt:lpstr>
      <vt:lpstr>Μέση ακρίβεια 11-σημείων με παρεμβολή (11-point interpolated average precision)</vt:lpstr>
      <vt:lpstr>Μέση ακρίβεια 11-σημείων με παρεμβολή (11-point interpolated average precision)</vt:lpstr>
      <vt:lpstr>Τυπική (καλή;) ακρίβεια 11-σημείων</vt:lpstr>
      <vt:lpstr>Σύγκριση Συστημάτων</vt:lpstr>
      <vt:lpstr>Ακρίβεια στα k (precision@k)</vt:lpstr>
      <vt:lpstr>Slide 85</vt:lpstr>
      <vt:lpstr>Slide 86</vt:lpstr>
      <vt:lpstr>Domain Factors</vt:lpstr>
      <vt:lpstr>Page-Level Factors</vt:lpstr>
      <vt:lpstr>Page-Level Factors (II)</vt:lpstr>
      <vt:lpstr>Page-Level Factors (III)</vt:lpstr>
      <vt:lpstr>Page-Level Factors (IV)</vt:lpstr>
      <vt:lpstr>Page-Level Factors (IV)</vt:lpstr>
      <vt:lpstr>Page-Level Factors (V)</vt:lpstr>
      <vt:lpstr>Site-Level Factors</vt:lpstr>
      <vt:lpstr>Site-Level Factors (II)</vt:lpstr>
      <vt:lpstr>Site-Level Factors (III)</vt:lpstr>
      <vt:lpstr>Backlinks Factors </vt:lpstr>
      <vt:lpstr>Backlinks Factors (II)</vt:lpstr>
      <vt:lpstr>Backlinks Factors (III)</vt:lpstr>
      <vt:lpstr>Backlinks Factors (IV)</vt:lpstr>
      <vt:lpstr>Backlinks Factors (IV)</vt:lpstr>
      <vt:lpstr>Backlinks Factors (IV)</vt:lpstr>
      <vt:lpstr>User Interaction</vt:lpstr>
      <vt:lpstr>User Interaction (II)</vt:lpstr>
      <vt:lpstr>Special Algorithm Rules</vt:lpstr>
      <vt:lpstr>Special Algorithm Rules (II)</vt:lpstr>
      <vt:lpstr>Special Algorithm Rules (II)</vt:lpstr>
      <vt:lpstr>Social Signals</vt:lpstr>
      <vt:lpstr>Social Signals (II)</vt:lpstr>
      <vt:lpstr>Brand Signals</vt:lpstr>
      <vt:lpstr>Brand Signals (II)</vt:lpstr>
      <vt:lpstr>On Site Webspam Factors</vt:lpstr>
      <vt:lpstr>On Site Webspam Factors</vt:lpstr>
      <vt:lpstr>Off Site Webspam Factors</vt:lpstr>
      <vt:lpstr>Off Site Webspam Factors</vt:lpstr>
    </vt:vector>
  </TitlesOfParts>
  <Company>Stanford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697</cp:revision>
  <cp:lastPrinted>2011-04-04T04:19:57Z</cp:lastPrinted>
  <dcterms:created xsi:type="dcterms:W3CDTF">2011-04-01T01:43:31Z</dcterms:created>
  <dcterms:modified xsi:type="dcterms:W3CDTF">2014-05-06T14:53:11Z</dcterms:modified>
</cp:coreProperties>
</file>