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96"/>
  </p:notesMasterIdLst>
  <p:handoutMasterIdLst>
    <p:handoutMasterId r:id="rId97"/>
  </p:handoutMasterIdLst>
  <p:sldIdLst>
    <p:sldId id="963" r:id="rId2"/>
    <p:sldId id="704" r:id="rId3"/>
    <p:sldId id="876" r:id="rId4"/>
    <p:sldId id="877" r:id="rId5"/>
    <p:sldId id="878" r:id="rId6"/>
    <p:sldId id="879" r:id="rId7"/>
    <p:sldId id="880" r:id="rId8"/>
    <p:sldId id="881" r:id="rId9"/>
    <p:sldId id="972" r:id="rId10"/>
    <p:sldId id="882" r:id="rId11"/>
    <p:sldId id="883" r:id="rId12"/>
    <p:sldId id="884" r:id="rId13"/>
    <p:sldId id="885" r:id="rId14"/>
    <p:sldId id="886" r:id="rId15"/>
    <p:sldId id="973" r:id="rId16"/>
    <p:sldId id="887" r:id="rId17"/>
    <p:sldId id="888" r:id="rId18"/>
    <p:sldId id="889" r:id="rId19"/>
    <p:sldId id="890" r:id="rId20"/>
    <p:sldId id="891" r:id="rId21"/>
    <p:sldId id="892" r:id="rId22"/>
    <p:sldId id="895" r:id="rId23"/>
    <p:sldId id="893" r:id="rId24"/>
    <p:sldId id="894" r:id="rId25"/>
    <p:sldId id="904" r:id="rId26"/>
    <p:sldId id="896" r:id="rId27"/>
    <p:sldId id="897" r:id="rId28"/>
    <p:sldId id="898" r:id="rId29"/>
    <p:sldId id="899" r:id="rId30"/>
    <p:sldId id="900" r:id="rId31"/>
    <p:sldId id="901" r:id="rId32"/>
    <p:sldId id="902" r:id="rId33"/>
    <p:sldId id="903" r:id="rId34"/>
    <p:sldId id="964" r:id="rId35"/>
    <p:sldId id="965" r:id="rId36"/>
    <p:sldId id="967" r:id="rId37"/>
    <p:sldId id="909" r:id="rId38"/>
    <p:sldId id="968" r:id="rId39"/>
    <p:sldId id="974" r:id="rId40"/>
    <p:sldId id="970" r:id="rId41"/>
    <p:sldId id="993" r:id="rId42"/>
    <p:sldId id="969" r:id="rId43"/>
    <p:sldId id="971" r:id="rId44"/>
    <p:sldId id="975" r:id="rId45"/>
    <p:sldId id="976" r:id="rId46"/>
    <p:sldId id="977" r:id="rId47"/>
    <p:sldId id="978" r:id="rId48"/>
    <p:sldId id="916" r:id="rId49"/>
    <p:sldId id="986" r:id="rId50"/>
    <p:sldId id="918" r:id="rId51"/>
    <p:sldId id="919" r:id="rId52"/>
    <p:sldId id="920" r:id="rId53"/>
    <p:sldId id="921" r:id="rId54"/>
    <p:sldId id="922" r:id="rId55"/>
    <p:sldId id="923" r:id="rId56"/>
    <p:sldId id="979" r:id="rId57"/>
    <p:sldId id="980" r:id="rId58"/>
    <p:sldId id="981" r:id="rId59"/>
    <p:sldId id="982" r:id="rId60"/>
    <p:sldId id="983" r:id="rId61"/>
    <p:sldId id="984" r:id="rId62"/>
    <p:sldId id="988" r:id="rId63"/>
    <p:sldId id="931" r:id="rId64"/>
    <p:sldId id="932" r:id="rId65"/>
    <p:sldId id="933" r:id="rId66"/>
    <p:sldId id="934" r:id="rId67"/>
    <p:sldId id="935" r:id="rId68"/>
    <p:sldId id="936" r:id="rId69"/>
    <p:sldId id="937" r:id="rId70"/>
    <p:sldId id="938" r:id="rId71"/>
    <p:sldId id="989" r:id="rId72"/>
    <p:sldId id="990" r:id="rId73"/>
    <p:sldId id="991" r:id="rId74"/>
    <p:sldId id="992" r:id="rId75"/>
    <p:sldId id="998" r:id="rId76"/>
    <p:sldId id="999" r:id="rId77"/>
    <p:sldId id="994" r:id="rId78"/>
    <p:sldId id="995" r:id="rId79"/>
    <p:sldId id="996" r:id="rId80"/>
    <p:sldId id="997" r:id="rId81"/>
    <p:sldId id="949" r:id="rId82"/>
    <p:sldId id="950" r:id="rId83"/>
    <p:sldId id="951" r:id="rId84"/>
    <p:sldId id="952" r:id="rId85"/>
    <p:sldId id="953" r:id="rId86"/>
    <p:sldId id="954" r:id="rId87"/>
    <p:sldId id="955" r:id="rId88"/>
    <p:sldId id="956" r:id="rId89"/>
    <p:sldId id="957" r:id="rId90"/>
    <p:sldId id="958" r:id="rId91"/>
    <p:sldId id="959" r:id="rId92"/>
    <p:sldId id="960" r:id="rId93"/>
    <p:sldId id="961" r:id="rId94"/>
    <p:sldId id="962" r:id="rId95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366"/>
    </p:cViewPr>
  </p:sorterViewPr>
  <p:notesViewPr>
    <p:cSldViewPr>
      <p:cViewPr varScale="1">
        <p:scale>
          <a:sx n="77" d="100"/>
          <a:sy n="77" d="100"/>
        </p:scale>
        <p:origin x="-1902" y="-102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n default is just term frequency</a:t>
            </a:r>
          </a:p>
          <a:p>
            <a:r>
              <a:rPr lang="en-US" dirty="0" err="1" smtClean="0">
                <a:ea typeface="ＭＳ Ｐゴシック" charset="-128"/>
              </a:rPr>
              <a:t>ltc</a:t>
            </a:r>
            <a:r>
              <a:rPr lang="en-US" dirty="0" smtClean="0">
                <a:ea typeface="ＭＳ Ｐゴシック" charset="-128"/>
              </a:rPr>
              <a:t>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2.xls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3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hyperlink" Target="http://www.united.com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ea typeface="ＭＳ Ｐゴシック" pitchFamily="-112" charset="-128"/>
              </a:rPr>
              <a:t>8: </a:t>
            </a:r>
            <a:r>
              <a:rPr lang="el-GR" sz="2400" dirty="0" smtClean="0">
                <a:ea typeface="ＭＳ Ｐゴシック" pitchFamily="-112" charset="-128"/>
              </a:rPr>
              <a:t>Θέματα Υλοποίησης. Περίληψη Αποτελεσμάτων.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εγγράφων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Document frequency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	Οι σπάνιοι όροι δίνουν περισσότερη πληροφορία από τους συχνούς όρους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Θυμηθείτε τα</a:t>
            </a:r>
            <a:r>
              <a:rPr lang="en-US" dirty="0" smtClean="0">
                <a:ea typeface="ＭＳ Ｐゴシック" charset="-128"/>
              </a:rPr>
              <a:t> stop words</a:t>
            </a:r>
            <a:r>
              <a:rPr lang="el-GR" dirty="0" smtClean="0">
                <a:ea typeface="ＭＳ Ｐゴシック" charset="-128"/>
              </a:rPr>
              <a:t> (διακοπτόμενες λέξεις)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Θεωρείστε έναν όρο σε μια ερώτηση που είναι σπάνιος στη συλλογή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χ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.,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arachnocentric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</a:t>
            </a:r>
          </a:p>
          <a:p>
            <a:pPr lvl="1" eaLnBrk="1" hangingPunct="1"/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Το έγγραφο που περιέχει αυτόν τον όρο είναι πιο πιθανό να είναι πιο σχετικό με το ερώτημα από ένα έγγραφο που περιέχει ένα λιγότερο σπάνιο όρο του ερωτήματος</a:t>
            </a:r>
            <a:endParaRPr lang="en-US" sz="20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→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b="1" u="sng" dirty="0" err="1" smtClean="0">
                <a:solidFill>
                  <a:srgbClr val="C00000"/>
                </a:solidFill>
                <a:ea typeface="ＭＳ Ｐゴシック" charset="-128"/>
              </a:rPr>
              <a:t>df</a:t>
            </a:r>
            <a:endParaRPr lang="en-US" b="1" u="sng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95300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US" sz="2800" dirty="0" err="1" smtClean="0">
                <a:ea typeface="ＭＳ Ｐゴシック" charset="-128"/>
              </a:rPr>
              <a:t>df</a:t>
            </a:r>
            <a:r>
              <a:rPr lang="en-US" sz="2800" i="1" baseline="-25000" dirty="0" err="1" smtClean="0">
                <a:ea typeface="ＭＳ Ｐゴシック" charset="-128"/>
              </a:rPr>
              <a:t>t</a:t>
            </a:r>
            <a:r>
              <a:rPr lang="el-GR" sz="2800" i="1" baseline="-250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είναι 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εγγράφων </a:t>
            </a:r>
            <a:r>
              <a:rPr lang="el-GR" sz="2800" dirty="0" smtClean="0">
                <a:ea typeface="ＭＳ Ｐゴシック" charset="-128"/>
              </a:rPr>
              <a:t>του 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l-GR" sz="2800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l-GR" sz="2800" i="1" dirty="0" smtClean="0">
                <a:ea typeface="ＭＳ Ｐゴシック" charset="-128"/>
              </a:rPr>
              <a:t>   </a:t>
            </a:r>
            <a:r>
              <a:rPr lang="el-GR" sz="2800" dirty="0" smtClean="0">
                <a:ea typeface="ＭＳ Ｐゴシック" charset="-128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ea typeface="ＭＳ Ｐゴシック" charset="-128"/>
              </a:rPr>
              <a:t>df</a:t>
            </a:r>
            <a:r>
              <a:rPr lang="en-US" sz="2800" i="1" baseline="-25000" dirty="0" err="1" smtClean="0">
                <a:solidFill>
                  <a:prstClr val="black"/>
                </a:solidFill>
                <a:ea typeface="ＭＳ Ｐゴシック" charset="-128"/>
              </a:rPr>
              <a:t>t</a:t>
            </a:r>
            <a:r>
              <a:rPr lang="en-US" sz="2800" i="1" baseline="-25000" dirty="0" smtClean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ＭＳ Ｐゴシック" charset="-128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ea typeface="ＭＳ Ｐゴシック" charset="-128"/>
                <a:sym typeface="Symbol" charset="2"/>
              </a:rPr>
              <a:t> </a:t>
            </a:r>
            <a:r>
              <a:rPr lang="en-US" sz="2800" i="1" dirty="0" smtClean="0">
                <a:solidFill>
                  <a:prstClr val="black"/>
                </a:solidFill>
                <a:ea typeface="ＭＳ Ｐゴシック" charset="-128"/>
              </a:rPr>
              <a:t>N</a:t>
            </a:r>
            <a:r>
              <a:rPr lang="el-GR" sz="2800" dirty="0" smtClean="0">
                <a:solidFill>
                  <a:prstClr val="black"/>
                </a:solidFill>
                <a:ea typeface="ＭＳ Ｐゴシック" charset="-128"/>
              </a:rPr>
              <a:t>)</a:t>
            </a:r>
            <a:endParaRPr lang="en-US" sz="2800" dirty="0" smtClean="0">
              <a:ea typeface="ＭＳ Ｐゴシック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  <a:endParaRPr lang="el-GR" i="1" dirty="0" smtClean="0">
              <a:ea typeface="ＭＳ Ｐゴシック" charset="-128"/>
            </a:endParaRPr>
          </a:p>
          <a:p>
            <a:pPr lvl="2" eaLnBrk="1" hangingPunct="1">
              <a:buFont typeface="Wingdings" pitchFamily="2" charset="2"/>
              <a:buChar char="§"/>
            </a:pPr>
            <a:endParaRPr lang="en-US" sz="800" i="1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l-GR" sz="2800" dirty="0" smtClean="0">
                <a:ea typeface="ＭＳ Ｐゴシック" charset="-128"/>
              </a:rPr>
              <a:t>Ορίζουμε την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sz="2800" dirty="0" err="1" smtClean="0">
                <a:ea typeface="ＭＳ Ｐゴシック" charset="-128"/>
              </a:rPr>
              <a:t>idf</a:t>
            </a:r>
            <a:r>
              <a:rPr lang="en-US" sz="2800" dirty="0" smtClean="0">
                <a:ea typeface="ＭＳ Ｐゴシック" charset="-128"/>
              </a:rPr>
              <a:t> (inverse document frequency) </a:t>
            </a:r>
            <a:r>
              <a:rPr lang="el-GR" sz="2800" dirty="0" smtClean="0">
                <a:ea typeface="ＭＳ Ｐゴシック" charset="-128"/>
              </a:rPr>
              <a:t>του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n-US" sz="2800" i="1" dirty="0" smtClean="0">
                <a:ea typeface="ＭＳ Ｐゴシック" charset="-128"/>
              </a:rPr>
              <a:t>t</a:t>
            </a:r>
            <a:r>
              <a:rPr lang="en-US" sz="2800" dirty="0" smtClean="0">
                <a:ea typeface="ＭＳ Ｐゴシック" charset="-128"/>
              </a:rPr>
              <a:t> </a:t>
            </a:r>
            <a:r>
              <a:rPr lang="el-GR" sz="2800" dirty="0" smtClean="0">
                <a:ea typeface="ＭＳ Ｐゴシック" charset="-128"/>
              </a:rPr>
              <a:t>ως</a:t>
            </a:r>
            <a:endParaRPr lang="en-US" sz="28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el-GR" dirty="0" smtClean="0">
              <a:ea typeface="ＭＳ Ｐゴシック" charset="-128"/>
            </a:endParaRPr>
          </a:p>
          <a:p>
            <a:pPr lvl="2" algn="just" eaLnBrk="1" hangingPunct="1">
              <a:buFont typeface="Wingdings" pitchFamily="2" charset="2"/>
              <a:buChar char="§"/>
            </a:pPr>
            <a:r>
              <a:rPr lang="el-GR" dirty="0" smtClean="0">
                <a:ea typeface="ＭＳ Ｐゴシック" charset="-128"/>
              </a:rPr>
              <a:t>Χρησιμοποιούμε </a:t>
            </a:r>
            <a:r>
              <a:rPr lang="en-US" dirty="0" smtClean="0">
                <a:ea typeface="ＭＳ Ｐゴシック" charset="-128"/>
              </a:rPr>
              <a:t>log (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αντί για 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863142"/>
              </p:ext>
            </p:extLst>
          </p:nvPr>
        </p:nvGraphicFramePr>
        <p:xfrm>
          <a:off x="2209800" y="5029200"/>
          <a:ext cx="36369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23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29200"/>
                        <a:ext cx="36369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έστω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N </a:t>
            </a:r>
            <a:r>
              <a:rPr lang="en-US" dirty="0" smtClean="0">
                <a:ea typeface="ＭＳ Ｐゴシック" charset="-128"/>
              </a:rPr>
              <a:t>= 1 </a:t>
            </a:r>
            <a:r>
              <a:rPr lang="el-GR" dirty="0" smtClean="0">
                <a:ea typeface="ＭＳ Ｐゴシック" charset="-128"/>
              </a:rPr>
              <a:t>εκατομμύριο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398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867400"/>
            <a:ext cx="558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n-lt"/>
              </a:rPr>
              <a:t>   Κάθε όρος στη συλλογή έχει μια τιμή </a:t>
            </a:r>
            <a:r>
              <a:rPr lang="en-US" dirty="0" err="1" smtClean="0">
                <a:latin typeface="+mn-lt"/>
              </a:rPr>
              <a:t>idf</a:t>
            </a:r>
            <a:endParaRPr lang="en-US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057400" y="5105400"/>
          <a:ext cx="36369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47" name="Equation" r:id="rId4" imgW="1155700" imgH="228600" progId="Equation.3">
                  <p:embed/>
                </p:oleObj>
              </mc:Choice>
              <mc:Fallback>
                <p:oleObj name="Equation" r:id="rId4" imgW="11557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05400"/>
                        <a:ext cx="36369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24384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	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πιο γνωστό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σχήμα διαβάθμισης στην ανάκτηση πληροφορίας -- Εναλλακτικά ονόματα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accent4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 στη συλλογή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155700" y="2717800"/>
          <a:ext cx="64404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1" name="Εξίσωση" r:id="rId3" imgW="2133360" imgH="253800" progId="Equation.3">
                  <p:embed/>
                </p:oleObj>
              </mc:Choice>
              <mc:Fallback>
                <p:oleObj name="Εξίσωση" r:id="rId3" imgW="21333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2717800"/>
                        <a:ext cx="64404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752600"/>
            <a:ext cx="7239000" cy="17526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3200" dirty="0" smtClean="0">
                <a:ea typeface="ＭＳ Ｐゴシック" charset="-128"/>
              </a:rPr>
              <a:t>Υπάρχουν πολλές άλλες παραλλαγές</a:t>
            </a:r>
            <a:endParaRPr lang="en-US" sz="3200" dirty="0" smtClean="0">
              <a:ea typeface="ＭＳ Ｐゴシック" charset="-128"/>
            </a:endParaRPr>
          </a:p>
          <a:p>
            <a:pPr lvl="1"/>
            <a:r>
              <a:rPr lang="el-GR" sz="2800" dirty="0" smtClean="0">
                <a:ea typeface="ＭＳ Ｐゴシック" charset="-128"/>
              </a:rPr>
              <a:t>Πως υπολογίζεται το </a:t>
            </a:r>
            <a:r>
              <a:rPr lang="en-US" sz="2800" dirty="0" smtClean="0">
                <a:ea typeface="ＭＳ Ｐゴシック" charset="-128"/>
              </a:rPr>
              <a:t>“</a:t>
            </a:r>
            <a:r>
              <a:rPr lang="en-US" sz="2800" dirty="0" err="1" smtClean="0">
                <a:ea typeface="ＭＳ Ｐゴシック" charset="-128"/>
              </a:rPr>
              <a:t>tf</a:t>
            </a:r>
            <a:r>
              <a:rPr lang="en-US" sz="2800" dirty="0" smtClean="0">
                <a:ea typeface="ＭＳ Ｐゴシック" charset="-128"/>
              </a:rPr>
              <a:t>” (</a:t>
            </a:r>
            <a:r>
              <a:rPr lang="el-GR" sz="2800" dirty="0" smtClean="0">
                <a:ea typeface="ＭＳ Ｐゴシック" charset="-128"/>
              </a:rPr>
              <a:t>με ή χωρίς</a:t>
            </a:r>
            <a:r>
              <a:rPr lang="en-US" sz="28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800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sz="2800" dirty="0" smtClean="0">
              <a:ea typeface="ＭＳ Ｐゴシック" charset="-128"/>
            </a:endParaRPr>
          </a:p>
          <a:p>
            <a:pPr lvl="1">
              <a:buNone/>
            </a:pPr>
            <a:endParaRPr lang="en-US" sz="2800" dirty="0" smtClean="0">
              <a:ea typeface="ＭＳ Ｐゴシック" charset="-128"/>
            </a:endParaRP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14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990601" y="2209800"/>
          <a:ext cx="5562600" cy="907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95" name="Equation" r:id="rId3" imgW="1714500" imgH="279400" progId="Equation.3">
                  <p:embed/>
                </p:oleObj>
              </mc:Choice>
              <mc:Fallback>
                <p:oleObj name="Equation" r:id="rId3" imgW="1714500" imgH="279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1" y="2209800"/>
                        <a:ext cx="5562600" cy="907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q	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19" name="Worksheet" r:id="rId4" imgW="9791852" imgH="3596678" progId="Excel.Sheet.8">
                  <p:embed/>
                </p:oleObj>
              </mc:Choice>
              <mc:Fallback>
                <p:oleObj name="Worksheet" r:id="rId4" imgW="9791852" imgH="3596678" progId="Excel.Sheet.8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5963"/>
                        <a:ext cx="9101138" cy="3348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52400" y="5105400"/>
            <a:ext cx="8762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r>
              <a:rPr lang="el-GR" dirty="0" smtClean="0">
                <a:ea typeface="ＭＳ Ｐゴシック" charset="-128"/>
              </a:rPr>
              <a:t>Κάθε έγγραφο είναι ένα διάνυσμα μετρητών (συχνότητα εμφάνισης του όρου στο έγγραφο)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3048000"/>
          <a:ext cx="8932863" cy="271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43" name="Worksheet" r:id="rId4" imgW="9791700" imgH="2926080" progId="Excel.Sheet.8">
                  <p:embed/>
                </p:oleObj>
              </mc:Choice>
              <mc:Fallback>
                <p:oleObj name="Worksheet" r:id="rId4" imgW="979170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0"/>
                        <a:ext cx="8932863" cy="271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276600" y="30480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67" name="Worksheet" r:id="rId4" imgW="9776460" imgH="2926080" progId="Excel.Sheet.8">
                  <p:embed/>
                </p:oleObj>
              </mc:Choice>
              <mc:Fallback>
                <p:oleObj name="Worksheet" r:id="rId4" imgW="9776460" imgH="292608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1905000"/>
                        <a:ext cx="89471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βάρη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έγγραφα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Έχουμε ένα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|V|-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διάστατο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διανυσματικό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Οι όροι είναι οι άξονες αυτού του χώρου</a:t>
            </a: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είδαμε στο προηγούμενο μάθημα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Στ</a:t>
            </a:r>
            <a:r>
              <a:rPr lang="el-GR" sz="3000" dirty="0">
                <a:ea typeface="ＭＳ Ｐゴシック" pitchFamily="-112" charset="-128"/>
              </a:rPr>
              <a:t>ά</a:t>
            </a:r>
            <a:r>
              <a:rPr lang="el-GR" sz="3000" dirty="0" smtClean="0">
                <a:ea typeface="ＭＳ Ｐゴシック" pitchFamily="-112" charset="-128"/>
              </a:rPr>
              <a:t>θμιση όρων </a:t>
            </a:r>
            <a:r>
              <a:rPr lang="en-US" sz="30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ερωτήματα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1: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αναπαριστούμε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/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2: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απόσταση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l-GR" dirty="0" err="1" smtClean="0">
                <a:ea typeface="ＭＳ Ｐゴシック" charset="-128"/>
              </a:rPr>
              <a:t>συνημιτόνου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22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cosine(query,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1" name="Equation" r:id="rId4" imgW="2946400" imgH="609600" progId="Equation.3">
                  <p:embed/>
                </p:oleObj>
              </mc:Choice>
              <mc:Fallback>
                <p:oleObj name="Equation" r:id="rId4" imgW="2946400" imgH="609600" progId="Equation.3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317750"/>
                        <a:ext cx="7216775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04800" y="4343400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</a:rPr>
              <a:t>q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l-GR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στην ερώτηση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i="1" dirty="0">
                <a:solidFill>
                  <a:srgbClr val="0000FF"/>
                </a:solidFill>
                <a:latin typeface="+mn-lt"/>
              </a:rPr>
              <a:t>d</a:t>
            </a:r>
            <a:r>
              <a:rPr lang="en-US" i="1" baseline="-25000" dirty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  <a:latin typeface="+mn-lt"/>
              </a:rPr>
              <a:t>tf-idf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+mn-lt"/>
              </a:rPr>
              <a:t>στο έγγραφο</a:t>
            </a:r>
            <a:endParaRPr lang="en-US" dirty="0">
              <a:solidFill>
                <a:srgbClr val="0000FF"/>
              </a:solidFill>
              <a:latin typeface="+mn-lt"/>
            </a:endParaRPr>
          </a:p>
          <a:p>
            <a:endParaRPr lang="en-US" dirty="0">
              <a:solidFill>
                <a:srgbClr val="0000FF"/>
              </a:solidFill>
              <a:latin typeface="+mn-lt"/>
            </a:endParaRPr>
          </a:p>
          <a:p>
            <a:r>
              <a:rPr lang="en-US" dirty="0" err="1">
                <a:latin typeface="+mn-lt"/>
              </a:rPr>
              <a:t>cos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q</a:t>
            </a:r>
            <a:r>
              <a:rPr lang="en-US" i="1" dirty="0" smtClean="0">
                <a:latin typeface="+mn-lt"/>
              </a:rPr>
              <a:t>,</a:t>
            </a:r>
            <a:r>
              <a:rPr lang="el-GR" i="1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>
                <a:latin typeface="+mn-lt"/>
              </a:rPr>
              <a:t>) </a:t>
            </a:r>
            <a:r>
              <a:rPr lang="el-GR" dirty="0" smtClean="0">
                <a:latin typeface="+mn-lt"/>
              </a:rPr>
              <a:t>είναι η ομοιότητα συνημίτονου των 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q</a:t>
            </a:r>
            <a:r>
              <a:rPr lang="en-US" dirty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 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,</a:t>
            </a:r>
            <a:r>
              <a:rPr lang="el-GR" dirty="0" smtClean="0">
                <a:latin typeface="+mn-lt"/>
              </a:rPr>
              <a:t> που ορίζεται ως το συνημίτονο της γωνίας μεταξύ των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q</a:t>
            </a:r>
            <a:r>
              <a:rPr lang="en-US" dirty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και</a:t>
            </a:r>
            <a:r>
              <a:rPr lang="en-US" dirty="0" smtClean="0">
                <a:latin typeface="+mn-lt"/>
              </a:rPr>
              <a:t> </a:t>
            </a:r>
            <a:r>
              <a:rPr lang="en-US" i="1" dirty="0">
                <a:latin typeface="+mn-lt"/>
              </a:rPr>
              <a:t>d</a:t>
            </a:r>
            <a:r>
              <a:rPr lang="en-US" dirty="0">
                <a:latin typeface="+mn-lt"/>
              </a:rPr>
              <a:t>.</a:t>
            </a:r>
          </a:p>
        </p:txBody>
      </p:sp>
      <p:cxnSp>
        <p:nvCxnSpPr>
          <p:cNvPr id="11271" name="Straight Arrow Connector 11"/>
          <p:cNvCxnSpPr>
            <a:cxnSpLocks noChangeShapeType="1"/>
          </p:cNvCxnSpPr>
          <p:nvPr/>
        </p:nvCxnSpPr>
        <p:spPr bwMode="auto">
          <a:xfrm>
            <a:off x="6019800" y="5562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2" name="Straight Arrow Connector 12"/>
          <p:cNvCxnSpPr>
            <a:cxnSpLocks noChangeShapeType="1"/>
          </p:cNvCxnSpPr>
          <p:nvPr/>
        </p:nvCxnSpPr>
        <p:spPr bwMode="auto">
          <a:xfrm>
            <a:off x="67818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3" name="Straight Arrow Connector 13"/>
          <p:cNvCxnSpPr>
            <a:cxnSpLocks noChangeShapeType="1"/>
          </p:cNvCxnSpPr>
          <p:nvPr/>
        </p:nvCxnSpPr>
        <p:spPr bwMode="auto">
          <a:xfrm>
            <a:off x="5486400" y="5943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4" name="Straight Arrow Connector 14"/>
          <p:cNvCxnSpPr>
            <a:cxnSpLocks noChangeShapeType="1"/>
          </p:cNvCxnSpPr>
          <p:nvPr/>
        </p:nvCxnSpPr>
        <p:spPr bwMode="auto">
          <a:xfrm>
            <a:off x="6172200" y="59436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5" name="Straight Arrow Connector 15"/>
          <p:cNvCxnSpPr>
            <a:cxnSpLocks noChangeShapeType="1"/>
          </p:cNvCxnSpPr>
          <p:nvPr/>
        </p:nvCxnSpPr>
        <p:spPr bwMode="auto">
          <a:xfrm>
            <a:off x="12192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6" name="Straight Arrow Connector 16"/>
          <p:cNvCxnSpPr>
            <a:cxnSpLocks noChangeShapeType="1"/>
          </p:cNvCxnSpPr>
          <p:nvPr/>
        </p:nvCxnSpPr>
        <p:spPr bwMode="auto">
          <a:xfrm>
            <a:off x="8382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-128"/>
              </a:rPr>
              <a:t>Κανονικοποίηση</a:t>
            </a:r>
            <a:r>
              <a:rPr lang="el-GR" dirty="0" smtClean="0">
                <a:ea typeface="ＭＳ Ｐゴシック" charset="-128"/>
              </a:rPr>
              <a:t> του μήκους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l-GR" sz="14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lvl="1" eaLnBrk="1" hangingPunct="1"/>
            <a:r>
              <a:rPr lang="el-GR" sz="2000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sz="2000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703087"/>
              </p:ext>
            </p:extLst>
          </p:nvPr>
        </p:nvGraphicFramePr>
        <p:xfrm>
          <a:off x="4343400" y="2286000"/>
          <a:ext cx="2087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16" name="Equation" r:id="rId3" imgW="875920" imgH="317362" progId="Equation.3">
                  <p:embed/>
                </p:oleObj>
              </mc:Choice>
              <mc:Fallback>
                <p:oleObj name="Equation" r:id="rId3" imgW="875920" imgH="317362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286000"/>
                        <a:ext cx="208756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4038600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Για διανύσματα που έχουμε </a:t>
            </a:r>
            <a:r>
              <a:rPr kumimoji="0" lang="el-G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κανονικοποιήσει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το μήκος τους 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length-normalized vectors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)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το συνημίτονο είναι απλώς το εσωτερικό γινόμενο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(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dot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or scalar product):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pitchFamily="-65" charset="-128"/>
            </a:endParaRPr>
          </a:p>
        </p:txBody>
      </p:sp>
      <p:graphicFrame>
        <p:nvGraphicFramePr>
          <p:cNvPr id="121885" name="Object 29"/>
          <p:cNvGraphicFramePr>
            <a:graphicFrameLocks noChangeAspect="1"/>
          </p:cNvGraphicFramePr>
          <p:nvPr/>
        </p:nvGraphicFramePr>
        <p:xfrm>
          <a:off x="1600200" y="5452678"/>
          <a:ext cx="4953000" cy="92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17" name="Equation" r:id="rId5" imgW="1638300" imgH="304800" progId="Equation.3">
                  <p:embed/>
                </p:oleObj>
              </mc:Choice>
              <mc:Fallback>
                <p:oleObj name="Equation" r:id="rId5" imgW="1638300" imgH="304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52678"/>
                        <a:ext cx="4953000" cy="92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Βαθμολόγηση στο διανυσματικό χώρο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Παραλλαγές της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στάθμισης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52600"/>
            <a:ext cx="8888412" cy="2751137"/>
          </a:xfrm>
        </p:spPr>
      </p:pic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49530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Augmented: </a:t>
            </a:r>
            <a:r>
              <a:rPr lang="el-GR" sz="1600" dirty="0" smtClean="0">
                <a:latin typeface="+mn-lt"/>
              </a:rPr>
              <a:t>θεωρούμε τη συχνότητα του πιο συχνού όρου στο έγγραφο και </a:t>
            </a:r>
            <a:r>
              <a:rPr lang="el-GR" sz="1600" dirty="0" err="1" smtClean="0">
                <a:latin typeface="+mn-lt"/>
              </a:rPr>
              <a:t>κανονικοποιούμε</a:t>
            </a:r>
            <a:r>
              <a:rPr lang="el-GR" sz="1600" dirty="0" smtClean="0">
                <a:latin typeface="+mn-lt"/>
              </a:rPr>
              <a:t> με αυτήν</a:t>
            </a:r>
          </a:p>
          <a:p>
            <a:r>
              <a:rPr lang="el-GR" sz="1600" dirty="0" smtClean="0">
                <a:latin typeface="+mn-lt"/>
              </a:rPr>
              <a:t>Το 0.5 είναι ένας τελεστές στάθμισης (εξομάλυνσης) – </a:t>
            </a:r>
            <a:r>
              <a:rPr lang="en-US" sz="1600" dirty="0" smtClean="0">
                <a:latin typeface="+mn-lt"/>
              </a:rPr>
              <a:t>smoothing factor (</a:t>
            </a:r>
            <a:r>
              <a:rPr lang="el-GR" sz="1600" dirty="0" smtClean="0">
                <a:latin typeface="+mn-lt"/>
              </a:rPr>
              <a:t>συχνά και 0.4 αντί 0.5) για να αντιμετωπίσουμε το γεγονός ότι μεγάλα έγγραφα μπορεί να έχουν μεγάλα </a:t>
            </a:r>
            <a:r>
              <a:rPr lang="en-US" sz="1600" dirty="0" err="1" smtClean="0">
                <a:latin typeface="+mn-lt"/>
              </a:rPr>
              <a:t>tf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τιμές γιατί επαναλαμβάνουν πληροφορία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C0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χρήση των ακρωνύμων του πίνακα (πρώτα 3 γράμματα έγγραφο- επόμενα 3 ερώτημα)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(l)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(n)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(c)</a:t>
            </a:r>
            <a:endParaRPr lang="el-GR" dirty="0" smtClean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5638800" y="4876799"/>
            <a:ext cx="876778" cy="707231"/>
          </a:xfrm>
          <a:prstGeom prst="upArrowCallout">
            <a:avLst>
              <a:gd name="adj1" fmla="val 25048"/>
              <a:gd name="adj2" fmla="val 25073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dirty="0" smtClean="0"/>
              <a:t>Γιατί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5867400"/>
            <a:ext cx="728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latin typeface="+mn-lt"/>
              </a:rPr>
              <a:t>i</a:t>
            </a:r>
            <a:r>
              <a:rPr lang="en-US" i="1" dirty="0" err="1" smtClean="0">
                <a:latin typeface="+mn-lt"/>
              </a:rPr>
              <a:t>df</a:t>
            </a:r>
            <a:r>
              <a:rPr lang="en-US" i="1" dirty="0" smtClean="0">
                <a:latin typeface="+mn-lt"/>
              </a:rPr>
              <a:t>: </a:t>
            </a:r>
            <a:r>
              <a:rPr lang="el-GR" i="1" dirty="0" smtClean="0">
                <a:latin typeface="+mn-lt"/>
              </a:rPr>
              <a:t>ολικό μέγεθος</a:t>
            </a:r>
            <a:endParaRPr lang="en-US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8610600" cy="1162050"/>
          </a:xfrm>
        </p:spPr>
        <p:txBody>
          <a:bodyPr/>
          <a:lstStyle/>
          <a:p>
            <a:pPr eaLnBrk="1" hangingPunct="1"/>
            <a:r>
              <a:rPr lang="el-GR" sz="3600" b="0" dirty="0" smtClean="0">
                <a:ea typeface="ＭＳ Ｐゴシック" charset="-128"/>
              </a:rPr>
              <a:t>Παράδειγμα</a:t>
            </a:r>
            <a:endParaRPr lang="en-US" sz="3600" b="0" dirty="0" smtClean="0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191000" y="2438400"/>
          <a:ext cx="4267200" cy="2360615"/>
        </p:xfrm>
        <a:graphic>
          <a:graphicData uri="http://schemas.openxmlformats.org/drawingml/2006/table">
            <a:tbl>
              <a:tblPr/>
              <a:tblGrid>
                <a:gridCol w="1352550"/>
                <a:gridCol w="1009650"/>
                <a:gridCol w="838200"/>
                <a:gridCol w="106680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633538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4038600" y="17526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Συχνότητα όρων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μετρητές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>
          <a:xfrm>
            <a:off x="609600" y="2667000"/>
            <a:ext cx="4040188" cy="6397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Log frequency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βάρος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304800" y="3352800"/>
          <a:ext cx="4191000" cy="1943100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572000" y="3810000"/>
            <a:ext cx="4041775" cy="639762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Μετά την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κανονικοποίηση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572000" y="44958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42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541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Για απλοποίηση δε θα χρησιμοποιήσουμε  τα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idf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βάρη</a:t>
            </a:r>
          </a:p>
          <a:p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lnc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(logarithmic, none, normalized cosine)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457200" y="5562600"/>
            <a:ext cx="76061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400" dirty="0" smtClean="0">
                <a:latin typeface="+mn-lt"/>
              </a:rPr>
              <a:t>Μήκος </a:t>
            </a:r>
            <a:r>
              <a:rPr lang="en-US" sz="1400" dirty="0" smtClean="0">
                <a:latin typeface="+mn-lt"/>
              </a:rPr>
              <a:t>SAS</a:t>
            </a:r>
            <a:r>
              <a:rPr lang="el-GR" sz="1400" dirty="0" smtClean="0">
                <a:latin typeface="+mn-lt"/>
              </a:rPr>
              <a:t> </a:t>
            </a:r>
            <a:r>
              <a:rPr lang="en-US" dirty="0" smtClean="0"/>
              <a:t>=</a:t>
            </a:r>
            <a:endParaRPr lang="en-US" dirty="0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1143000" y="5791200"/>
          <a:ext cx="339883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39" name="Εξίσωση" r:id="rId3" imgW="2095500" imgH="254000" progId="Equation.3">
                  <p:embed/>
                </p:oleObj>
              </mc:Choice>
              <mc:Fallback>
                <p:oleObj name="Εξίσωση" r:id="rId3" imgW="2095500" imgH="254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91200"/>
                        <a:ext cx="3398838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4343400" y="25908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800600" y="36576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Κατάταξη εγγράφων (</a:t>
            </a:r>
            <a:r>
              <a:rPr lang="en-US" dirty="0" smtClean="0">
                <a:ea typeface="ＭＳ Ｐゴシック" charset="-128"/>
              </a:rPr>
              <a:t>Ranked retrieval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ήταν ταίριαζαν, είτε όχι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Κατάλληλη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για ειδικούς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σαφή κατανόηση των αναγκών τους και της συλλογής 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πρόβλημα με τα πάρα πολλά ή τα πολύ λίγα αποτελέσματα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304800" y="2286000"/>
          <a:ext cx="4268788" cy="1851660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13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674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SaS,PaP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</a:t>
            </a:r>
          </a:p>
          <a:p>
            <a:r>
              <a:rPr lang="en-US" dirty="0"/>
              <a:t>0.789 × 0.832 + 0.515 × 0.555 + 0.335 × 0.0 + 0.0 × 0.0</a:t>
            </a:r>
          </a:p>
          <a:p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0.94</a:t>
            </a:r>
            <a:endParaRPr lang="en-US" dirty="0"/>
          </a:p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SaS,WH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≈ </a:t>
            </a:r>
            <a:r>
              <a:rPr lang="en-US" dirty="0">
                <a:solidFill>
                  <a:srgbClr val="C00000"/>
                </a:solidFill>
              </a:rPr>
              <a:t>0.79</a:t>
            </a:r>
          </a:p>
          <a:p>
            <a:r>
              <a:rPr lang="en-US" dirty="0" err="1">
                <a:solidFill>
                  <a:srgbClr val="0000FF"/>
                </a:solidFill>
              </a:rPr>
              <a:t>cos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PaP,WH</a:t>
            </a:r>
            <a:r>
              <a:rPr lang="en-US" dirty="0">
                <a:solidFill>
                  <a:srgbClr val="0000FF"/>
                </a:solidFill>
              </a:rPr>
              <a:t>) </a:t>
            </a:r>
            <a:r>
              <a:rPr lang="en-US" dirty="0"/>
              <a:t>≈ </a:t>
            </a:r>
            <a:r>
              <a:rPr lang="en-US" dirty="0">
                <a:solidFill>
                  <a:srgbClr val="C00000"/>
                </a:solidFill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10000" y="5562600"/>
            <a:ext cx="4385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7254"/>
                </a:solidFill>
                <a:latin typeface="+mn-lt"/>
              </a:rPr>
              <a:t>Γιατί </a:t>
            </a:r>
            <a:r>
              <a:rPr lang="en-US" dirty="0" err="1" smtClean="0">
                <a:solidFill>
                  <a:srgbClr val="007254"/>
                </a:solidFill>
                <a:latin typeface="+mn-lt"/>
              </a:rPr>
              <a:t>cos</a:t>
            </a:r>
            <a:r>
              <a:rPr lang="en-US" dirty="0" smtClean="0">
                <a:solidFill>
                  <a:srgbClr val="007254"/>
                </a:solidFill>
                <a:latin typeface="+mn-lt"/>
              </a:rPr>
              <a:t>(</a:t>
            </a:r>
            <a:r>
              <a:rPr lang="en-US" dirty="0" err="1" smtClean="0">
                <a:solidFill>
                  <a:srgbClr val="007254"/>
                </a:solidFill>
                <a:latin typeface="+mn-lt"/>
              </a:rPr>
              <a:t>SaS,PaP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) &gt; </a:t>
            </a:r>
            <a:r>
              <a:rPr lang="en-US" dirty="0" err="1">
                <a:solidFill>
                  <a:srgbClr val="007254"/>
                </a:solidFill>
                <a:latin typeface="+mn-lt"/>
              </a:rPr>
              <a:t>cos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(</a:t>
            </a:r>
            <a:r>
              <a:rPr lang="en-US" dirty="0" err="1">
                <a:solidFill>
                  <a:srgbClr val="007254"/>
                </a:solidFill>
                <a:latin typeface="+mn-lt"/>
              </a:rPr>
              <a:t>SaS,WH</a:t>
            </a:r>
            <a:r>
              <a:rPr lang="en-US" dirty="0">
                <a:solidFill>
                  <a:srgbClr val="007254"/>
                </a:solidFill>
                <a:latin typeface="+mn-lt"/>
              </a:rPr>
              <a:t>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19" name="Content Placeholder 6"/>
          <p:cNvGraphicFramePr>
            <a:graphicFrameLocks/>
          </p:cNvGraphicFramePr>
          <p:nvPr/>
        </p:nvGraphicFramePr>
        <p:xfrm>
          <a:off x="5486400" y="1905000"/>
          <a:ext cx="3200400" cy="1672012"/>
        </p:xfrm>
        <a:graphic>
          <a:graphicData uri="http://schemas.openxmlformats.org/drawingml/2006/table">
            <a:tbl>
              <a:tblPr/>
              <a:tblGrid>
                <a:gridCol w="1118681"/>
                <a:gridCol w="633919"/>
                <a:gridCol w="762000"/>
                <a:gridCol w="685800"/>
              </a:tblGrid>
              <a:tr h="268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9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26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299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200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</a:t>
            </a:r>
            <a:endParaRPr lang="el-GR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: logarithmic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(l),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(t), cosine normalization (c)</a:t>
            </a:r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701973"/>
              </p:ext>
            </p:extLst>
          </p:nvPr>
        </p:nvGraphicFramePr>
        <p:xfrm>
          <a:off x="381000" y="2514600"/>
          <a:ext cx="8382000" cy="2289560"/>
        </p:xfrm>
        <a:graphic>
          <a:graphicData uri="http://schemas.openxmlformats.org/drawingml/2006/table">
            <a:tbl>
              <a:tblPr/>
              <a:tblGrid>
                <a:gridCol w="990600"/>
                <a:gridCol w="770325"/>
                <a:gridCol w="578170"/>
                <a:gridCol w="779209"/>
                <a:gridCol w="544419"/>
                <a:gridCol w="560561"/>
                <a:gridCol w="650075"/>
                <a:gridCol w="714641"/>
                <a:gridCol w="714642"/>
                <a:gridCol w="779209"/>
                <a:gridCol w="650075"/>
                <a:gridCol w="6500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Όρος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Ερώτημα (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)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Έγγραφο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81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609600" y="1447800"/>
            <a:ext cx="52187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/>
            <a:r>
              <a:rPr lang="el-GR" sz="2800" dirty="0" smtClean="0">
                <a:solidFill>
                  <a:prstClr val="black"/>
                </a:solidFill>
                <a:latin typeface="+mn-lt"/>
              </a:rPr>
              <a:t>Ερώτημα</a:t>
            </a:r>
            <a:r>
              <a:rPr lang="en-US" dirty="0" smtClean="0">
                <a:solidFill>
                  <a:prstClr val="black"/>
                </a:solidFill>
                <a:latin typeface="+mn-lt"/>
              </a:rPr>
              <a:t>: </a:t>
            </a:r>
            <a:r>
              <a:rPr lang="en-US" i="1" dirty="0" smtClean="0">
                <a:solidFill>
                  <a:prstClr val="black"/>
                </a:solidFill>
                <a:latin typeface="+mn-lt"/>
              </a:rPr>
              <a:t>best car insurance</a:t>
            </a:r>
            <a:r>
              <a:rPr lang="el-GR" i="1" dirty="0" smtClean="0">
                <a:solidFill>
                  <a:prstClr val="black"/>
                </a:solidFill>
                <a:latin typeface="+mn-lt"/>
              </a:rPr>
              <a:t> </a:t>
            </a:r>
            <a:endParaRPr lang="en-US" i="1" dirty="0" smtClean="0">
              <a:solidFill>
                <a:prstClr val="black"/>
              </a:solidFill>
              <a:latin typeface="+mn-lt"/>
            </a:endParaRPr>
          </a:p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>
                <a:latin typeface="+mn-lt"/>
              </a:rPr>
              <a:t>: </a:t>
            </a:r>
            <a:r>
              <a:rPr lang="en-US" i="1" dirty="0">
                <a:latin typeface="+mn-lt"/>
              </a:rPr>
              <a:t>car insurance auto </a:t>
            </a:r>
            <a:r>
              <a:rPr lang="en-US" i="1" dirty="0" smtClean="0">
                <a:latin typeface="+mn-lt"/>
              </a:rPr>
              <a:t>insurance</a:t>
            </a:r>
            <a:endParaRPr lang="en-US" i="1" dirty="0"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3400" y="5943600"/>
            <a:ext cx="80986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 = </a:t>
            </a:r>
            <a:r>
              <a:rPr lang="en-US" dirty="0" smtClean="0">
                <a:solidFill>
                  <a:srgbClr val="C00000"/>
                </a:solidFill>
              </a:rPr>
              <a:t>0+0+</a:t>
            </a:r>
            <a:r>
              <a:rPr lang="el-GR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0.</a:t>
            </a:r>
            <a:r>
              <a:rPr lang="el-GR" dirty="0" smtClean="0">
                <a:solidFill>
                  <a:srgbClr val="C00000"/>
                </a:solidFill>
              </a:rPr>
              <a:t>52*0.52=)</a:t>
            </a:r>
            <a:r>
              <a:rPr lang="en-US" dirty="0" smtClean="0">
                <a:solidFill>
                  <a:srgbClr val="C00000"/>
                </a:solidFill>
              </a:rPr>
              <a:t>27+</a:t>
            </a:r>
            <a:r>
              <a:rPr lang="el-GR" dirty="0" smtClean="0">
                <a:solidFill>
                  <a:srgbClr val="C00000"/>
                </a:solidFill>
              </a:rPr>
              <a:t>(0.78*0.68=)</a:t>
            </a:r>
            <a:r>
              <a:rPr lang="en-US" dirty="0" smtClean="0">
                <a:solidFill>
                  <a:srgbClr val="C00000"/>
                </a:solidFill>
              </a:rPr>
              <a:t>0.53 </a:t>
            </a:r>
            <a:r>
              <a:rPr lang="en-US" dirty="0">
                <a:solidFill>
                  <a:srgbClr val="C00000"/>
                </a:solidFill>
              </a:rPr>
              <a:t>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5410200"/>
            <a:ext cx="5778500" cy="461665"/>
            <a:chOff x="-762000" y="4191979"/>
            <a:chExt cx="5778500" cy="461367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2878737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Εγγράφου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2057400" y="4191982"/>
            <a:ext cx="2959100" cy="4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164" name="Equation" r:id="rId3" imgW="1574800" imgH="215900" progId="Equation.3">
                    <p:embed/>
                  </p:oleObj>
                </mc:Choice>
                <mc:Fallback>
                  <p:oleObj name="Equation" r:id="rId3" imgW="1574800" imgH="2159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4191982"/>
                          <a:ext cx="2959100" cy="4057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34200" y="1676400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+mn-lt"/>
              </a:rPr>
              <a:t>Ν = 1000Κ</a:t>
            </a:r>
            <a:endParaRPr lang="en-US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5481935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ea typeface="ＭＳ Ｐゴシック" charset="-128"/>
              </a:rPr>
              <a:t>lnc.ltc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609600" y="4924422"/>
            <a:ext cx="6938963" cy="414038"/>
            <a:chOff x="-762000" y="4157779"/>
            <a:chExt cx="6048330" cy="495567"/>
          </a:xfrm>
        </p:grpSpPr>
        <p:sp>
          <p:nvSpPr>
            <p:cNvPr id="14" name="TextBox 8"/>
            <p:cNvSpPr txBox="1">
              <a:spLocks noChangeArrowheads="1"/>
            </p:cNvSpPr>
            <p:nvPr/>
          </p:nvSpPr>
          <p:spPr bwMode="auto">
            <a:xfrm>
              <a:off x="-762000" y="4191979"/>
              <a:ext cx="3176191" cy="461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dirty="0" smtClean="0"/>
                <a:t>Μήκος Ερωτήματος </a:t>
              </a:r>
              <a:r>
                <a:rPr lang="en-US" dirty="0" smtClean="0"/>
                <a:t>=</a:t>
              </a:r>
              <a:endParaRPr lang="en-US" dirty="0"/>
            </a:p>
          </p:txBody>
        </p:sp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993028" y="4157779"/>
            <a:ext cx="3293302" cy="476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165" name="Εξίσωση" r:id="rId5" imgW="1752480" imgH="253800" progId="Equation.3">
                    <p:embed/>
                  </p:oleObj>
                </mc:Choice>
                <mc:Fallback>
                  <p:oleObj name="Εξίσωση" r:id="rId5" imgW="1752480" imgH="2538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3028" y="4157779"/>
                          <a:ext cx="3293302" cy="476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i="1" dirty="0" smtClean="0">
                <a:ea typeface="ＭＳ Ｐゴシック" charset="-128"/>
              </a:rPr>
              <a:t>Μοντέλο Σάκου Λέξεων (</a:t>
            </a:r>
            <a:r>
              <a:rPr lang="en-US" i="1" dirty="0" smtClean="0">
                <a:ea typeface="ＭＳ Ｐゴシック" charset="-128"/>
              </a:rPr>
              <a:t>Bag of words </a:t>
            </a:r>
            <a:r>
              <a:rPr lang="en-US" dirty="0" smtClean="0">
                <a:ea typeface="ＭＳ Ｐゴシック" charset="-128"/>
              </a:rPr>
              <a:t>model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διανυσματική αναπαράσταση δεν εξετάζει τη διάταξη των λέξεων σε ένα έγγραφο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John is quicker than Mary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Mary is quicker than John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Έχουν τα ίδια διανύσματα</a:t>
            </a: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λέγεται μοντέλου σάκου λέξεων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u="sng" dirty="0" smtClean="0">
                <a:ea typeface="ＭＳ Ｐゴシック" charset="-128"/>
              </a:rPr>
              <a:t>bag of words</a:t>
            </a:r>
            <a:r>
              <a:rPr lang="en-US" dirty="0" smtClean="0">
                <a:ea typeface="ＭＳ Ｐゴシック" charset="-128"/>
              </a:rPr>
              <a:t> model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άλλο θα δούμε σήμερα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Θέματα υλοποίησης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Περίληψη εγγράφων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Επέκταση καταχωρήσεων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4267200"/>
            <a:ext cx="8786842" cy="750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FF0000"/>
                </a:solidFill>
                <a:latin typeface="Calibri"/>
                <a:cs typeface="+mn-cs"/>
              </a:rPr>
              <a:t>Συχνότητες όρων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κάθε καταχώρηση, αποθήκευση του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tf</a:t>
            </a:r>
            <a:r>
              <a:rPr lang="en-US" i="1" baseline="-25000" dirty="0" err="1">
                <a:solidFill>
                  <a:srgbClr val="000000"/>
                </a:solidFill>
                <a:latin typeface="Calibri"/>
                <a:cs typeface="+mn-cs"/>
              </a:rPr>
              <a:t>t,d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επιπρόσθετα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endParaRPr lang="en-US" i="1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8" name="Picture 7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5715000"/>
            <a:ext cx="8458200" cy="3690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Η συχνότητα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idf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αποθηκεύεται στο λεξικό μαζί με τον όρο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t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</a:t>
            </a:r>
            <a:endParaRPr lang="en-US" i="1" baseline="-25000" dirty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304800" y="609600"/>
            <a:ext cx="83058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l-GR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Υπολογισμός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cosine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1981200"/>
            <a:ext cx="82296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rgbClr val="000000"/>
                </a:solidFill>
                <a:latin typeface="Calibri"/>
                <a:cs typeface="+mn-cs"/>
              </a:rPr>
              <a:t>Y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πολογισμός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ανά-όρο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(ένας-όρος-τη-</a:t>
            </a:r>
            <a:r>
              <a:rPr lang="el-GR" sz="2800" dirty="0" err="1" smtClean="0">
                <a:solidFill>
                  <a:srgbClr val="000000"/>
                </a:solidFill>
                <a:latin typeface="Calibri"/>
                <a:cs typeface="+mn-cs"/>
              </a:rPr>
              <a:t>φορά</a:t>
            </a: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800" dirty="0" smtClean="0">
                <a:solidFill>
                  <a:srgbClr val="FF0000"/>
                </a:solidFill>
                <a:latin typeface="Calibri"/>
                <a:cs typeface="+mn-cs"/>
              </a:rPr>
              <a:t>-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a-term-at-a-time</a:t>
            </a:r>
            <a:r>
              <a:rPr lang="en-US" sz="2800" dirty="0" smtClean="0">
                <a:latin typeface="Calibri"/>
                <a:cs typeface="+mn-cs"/>
              </a:rPr>
              <a:t>)</a:t>
            </a:r>
            <a:endParaRPr lang="el-GR" sz="28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1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απλούστερη περίπτωση είναι να επεξεργαστούμε όλη τη λίστα καταχωρήσεων για τον πρώτο όρο του ερωτήματος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Δημιουργούμε ένα συσσωρευτή των βαθμών για κάθε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εγγράφου που βρίσκουμε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Μετά επεξεργαζόμαστε πλήρως τη λίστα καταχωρήσεων για τον δεύτερο όρο κοκ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όρο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term-at-a-time)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514601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  <a:latin typeface="+mn-lt"/>
              </a:rPr>
              <a:t>Για κάθε όρο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του ερωτήματος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l-GR" dirty="0" smtClean="0">
                <a:solidFill>
                  <a:srgbClr val="FF0000"/>
                </a:solidFill>
                <a:latin typeface="+mn-lt"/>
              </a:rPr>
              <a:t> </a:t>
            </a:r>
            <a:endParaRPr lang="el-G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7415" y="505690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Λέμε τα στοιχεία του πίνακα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Scores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, συσσωρευτές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(accumulators)</a:t>
            </a:r>
            <a:endParaRPr lang="en-US" sz="1800" b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286000" y="4191000"/>
            <a:ext cx="35052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4599709"/>
            <a:ext cx="4114800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4071942"/>
            <a:ext cx="8786842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 [Brutus Caesar]: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Συσσωρευτές για τα: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1, 5, 7, 13, 17, 83, 87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Δε χρειαζόμαστε για τα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8, 40, 85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16" name="Picture 15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62000" y="57150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i="1" dirty="0" smtClean="0">
                <a:solidFill>
                  <a:srgbClr val="C00000"/>
                </a:solidFill>
                <a:latin typeface="+mn-lt"/>
              </a:rPr>
              <a:t> Εξετάζουμε μόνο τα έγγραφα που έχουν μη μηδενικό συνημίτονο</a:t>
            </a:r>
            <a:endParaRPr lang="el-GR" sz="2000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 βαρών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2438400"/>
            <a:ext cx="8051021" cy="29856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σχετική διάταξη των εγγράφων δεν επηρεάζεται από την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κανονικοποίηση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ή όχι του διανύσματος του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</a:pPr>
            <a:endParaRPr lang="el-GR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κάθε όρος μόνο μια φορά στο ερώτημα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w 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t,q</a:t>
            </a:r>
            <a:r>
              <a:rPr lang="en-US" baseline="-25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μπορεί να αγνοηθεί,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πότε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μπορούμε απλώς να αθροίζουμε τα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w</a:t>
            </a:r>
            <a:r>
              <a:rPr lang="en-US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t,s</a:t>
            </a:r>
            <a:endParaRPr lang="el-GR" baseline="-25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3124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Αντί ενός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dirty="0" smtClean="0">
                <a:ea typeface="ＭＳ Ｐゴシック" charset="-128"/>
              </a:rPr>
              <a:t> εγγράφων που ικανοποιούν το ερώτημα, η </a:t>
            </a:r>
            <a:r>
              <a:rPr lang="el-GR" dirty="0">
                <a:solidFill>
                  <a:srgbClr val="357E69"/>
                </a:solidFill>
                <a:ea typeface="ＭＳ Ｐゴシック" charset="-128"/>
              </a:rPr>
              <a:t>διαβαθμισμένη ανάκτηση 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ranked retrieval) </a:t>
            </a:r>
            <a:r>
              <a:rPr lang="el-GR" dirty="0" smtClean="0">
                <a:ea typeface="ＭＳ Ｐゴシック" charset="-128"/>
              </a:rPr>
              <a:t>επιστρέφει μια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dirty="0" smtClean="0">
                <a:ea typeface="ＭＳ Ｐゴシック" charset="-128"/>
              </a:rPr>
              <a:t> των (κορυφαίων) για την ερώτηση εγγράφων της συλλογής </a:t>
            </a:r>
            <a:endParaRPr lang="en-US" dirty="0" smtClean="0">
              <a:ea typeface="ＭＳ Ｐゴシック" charset="-128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Συνήθως μαζί με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ρωτήματα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ελεύθερου κειμένου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Free text queries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)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4648200"/>
            <a:ext cx="838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Πως διατάσουμε-διαβαθμίζουμε τα έγγραφα μιας συλλογής με βάση ένα ερώτημα </a:t>
            </a: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Αναθέτουμε ένα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βαθμό (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score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score(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b="1" i="1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q)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μετρά πόσο καλά το έγγραφο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“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ταιριάζει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”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(match) 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με το ερώτημα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981200"/>
            <a:ext cx="8660621" cy="2757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 defTabSz="449263">
              <a:buClr>
                <a:srgbClr val="336699"/>
              </a:buClr>
            </a:pPr>
            <a:endParaRPr lang="el-GR" baseline="-250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C00000"/>
                </a:solidFill>
                <a:latin typeface="Calibri"/>
                <a:cs typeface="+mn-cs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alibri"/>
                <a:cs typeface="+mn-cs"/>
              </a:rPr>
              <a:t>document-at-a-time)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Μπορούμε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να διατρέχουμε τις λίστες των όρων του ερωτήματος παράλληλα όπως στην περίπτωση της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ανάκτησης </a:t>
            </a:r>
            <a:r>
              <a:rPr lang="en-US" dirty="0">
                <a:solidFill>
                  <a:srgbClr val="000000"/>
                </a:solidFill>
                <a:latin typeface="Calibri"/>
                <a:cs typeface="+mn-cs"/>
              </a:rPr>
              <a:t>(merge sort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marL="800100" lvl="1" indent="-342900" defTabSz="449263"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57300" lvl="2" indent="-3429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έχει ως αποτέλεσμα λόγω της διάταξης των εγγράφων στις λίστες καταχωρίσεων τον υπολογισμό του βαθμού ανά έγγραφο  </a:t>
            </a:r>
            <a:endParaRPr lang="de-DE" baseline="-250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sz="3200" dirty="0" smtClean="0">
                <a:ea typeface="ＭＳ Ｐゴシック" charset="-128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έγγραφο (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document-at-a-time)</a:t>
            </a:r>
            <a:endParaRPr lang="en-US" sz="32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Παράδειγμα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4071942"/>
            <a:ext cx="8786842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Ερώτημα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 [Brutus Caesar]: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Διατρέχουμε παράλληλα τις λίστες για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Brutus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Caesar</a:t>
            </a:r>
          </a:p>
        </p:txBody>
      </p:sp>
      <p:pic>
        <p:nvPicPr>
          <p:cNvPr id="16" name="Picture 15" descr="7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6024603" cy="17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k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-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κορυφαίων αποτελεσμάτων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Σε πολλές εφαρμογές, δε χρειαζόμαστε την πλήρη κατάταξη, 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μόνο τα κορυφαία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 (top-k)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κάποιο μικρό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= 100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Απλοϊκός τρόπος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:</a:t>
            </a: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Υπολόγισε τους βαθμούς για όλα τα </a:t>
            </a:r>
            <a:r>
              <a:rPr lang="en-US" sz="2200" dirty="0" smtClean="0">
                <a:solidFill>
                  <a:srgbClr val="000000"/>
                </a:solidFill>
                <a:latin typeface="Calibri"/>
              </a:rPr>
              <a:t>N </a:t>
            </a: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έγραφα</a:t>
            </a:r>
            <a:endParaRPr lang="en-US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</a:rPr>
              <a:t>Sort</a:t>
            </a:r>
            <a:endParaRPr lang="de-DE" sz="2200" dirty="0" smtClean="0">
              <a:solidFill>
                <a:srgbClr val="000000"/>
              </a:solidFill>
              <a:latin typeface="Calibri"/>
            </a:endParaRPr>
          </a:p>
          <a:p>
            <a:pPr marL="1143000" lvl="2" indent="-22860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</a:rPr>
              <a:t>Επέστεψε τα κορυφαία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</a:rPr>
              <a:t>k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 δε χρειαζόμαστε όλη τη διάταξη, υπάρχει πιο αποδοτικός τρόπος να υπολογίσουμε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μόνο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k; </a:t>
            </a:r>
            <a:endParaRPr lang="de-DE" sz="22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562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Έστω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J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τα έγγραφα με μη μηδενικό συνημίτονο. Μπορούμε να βρούμε τα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K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καλύτερα </a:t>
            </a:r>
            <a:r>
              <a:rPr lang="el-GR" i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χωρίς ταξινόμηση όλων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των 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J </a:t>
            </a:r>
            <a:r>
              <a:rPr lang="el-GR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εγγράφων; 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Χρήση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min-heap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3657600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min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Ένα δυαδικό 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min heap</a:t>
            </a:r>
            <a:r>
              <a:rPr lang="el-GR" dirty="0" smtClean="0">
                <a:solidFill>
                  <a:srgbClr val="0070C0"/>
                </a:solidFill>
                <a:latin typeface="Calibri"/>
                <a:cs typeface="+mn-cs"/>
              </a:rPr>
              <a:t> είναι ένα δυαδικό δέντρο που η τιμή ενός κόμβου είναι μικρότερη από την τιμή των δύο παιδιών του</a:t>
            </a:r>
            <a:r>
              <a:rPr lang="en-US" dirty="0" smtClean="0">
                <a:solidFill>
                  <a:srgbClr val="0070C0"/>
                </a:solidFill>
                <a:latin typeface="Calibri"/>
                <a:cs typeface="+mn-cs"/>
              </a:rPr>
              <a:t>.</a:t>
            </a:r>
          </a:p>
        </p:txBody>
      </p:sp>
      <p:pic>
        <p:nvPicPr>
          <p:cNvPr id="8" name="Picture 7" descr="73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2362200"/>
            <a:ext cx="5078439" cy="378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Αποθήκευση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σε πίνακα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263170" name="Picture 2" descr="http://www.cs.cmu.edu/~adamchik/15-121/lectures/Binary%20Heaps/pix/complet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485331"/>
            <a:ext cx="5105400" cy="384810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5486400"/>
            <a:ext cx="6934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800" dirty="0" smtClean="0">
                <a:latin typeface="+mn-lt"/>
              </a:rPr>
              <a:t>Η ρίζα είναι στη θέση 1 του πίνακα. </a:t>
            </a:r>
            <a:r>
              <a:rPr lang="en-US" sz="1800" dirty="0" smtClean="0">
                <a:latin typeface="+mn-lt"/>
              </a:rPr>
              <a:t> </a:t>
            </a:r>
            <a:r>
              <a:rPr lang="el-GR" sz="1800" dirty="0" smtClean="0">
                <a:latin typeface="+mn-lt"/>
              </a:rPr>
              <a:t>Για το </a:t>
            </a:r>
            <a:r>
              <a:rPr lang="en-US" sz="1800" dirty="0" err="1" smtClean="0">
                <a:latin typeface="+mn-lt"/>
              </a:rPr>
              <a:t>i</a:t>
            </a:r>
            <a:r>
              <a:rPr lang="el-GR" sz="1800" dirty="0" smtClean="0">
                <a:latin typeface="+mn-lt"/>
              </a:rPr>
              <a:t>-οστό στοιχείο:</a:t>
            </a:r>
            <a:endParaRPr lang="el-GR" sz="1600" dirty="0" smtClean="0">
              <a:latin typeface="+mn-lt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Το αριστερό παιδί είναι στη θέση </a:t>
            </a:r>
            <a:r>
              <a:rPr lang="en-US" sz="1600" dirty="0" smtClean="0">
                <a:latin typeface="+mn-lt"/>
              </a:rPr>
              <a:t>2*I</a:t>
            </a:r>
          </a:p>
          <a:p>
            <a:pPr lvl="0" algn="just">
              <a:buFont typeface="Wingdings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Το δεξί παιδί είναι στη θέση 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2*</a:t>
            </a:r>
            <a:r>
              <a:rPr lang="en-US" sz="1600" dirty="0" err="1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+1</a:t>
            </a:r>
            <a:endParaRPr lang="en-US" sz="1600" dirty="0" smtClean="0">
              <a:solidFill>
                <a:prstClr val="black"/>
              </a:solidFill>
              <a:latin typeface="Calibri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Ο γονέας στη θέση </a:t>
            </a:r>
            <a:r>
              <a:rPr lang="en-US" sz="1600" dirty="0" err="1" smtClean="0">
                <a:latin typeface="+mn-lt"/>
              </a:rPr>
              <a:t>i</a:t>
            </a:r>
            <a:r>
              <a:rPr lang="en-US" sz="1600" dirty="0" smtClean="0">
                <a:latin typeface="+mn-lt"/>
              </a:rPr>
              <a:t>/2 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Εισαγωγή στοιχείου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676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νέο στοιχείο εισάγεται ως το τελευταίο στοιχείο (στο τέλος του </a:t>
            </a:r>
            <a:r>
              <a:rPr lang="en-US" sz="2000" dirty="0" smtClean="0">
                <a:latin typeface="+mn-lt"/>
              </a:rPr>
              <a:t>heap)</a:t>
            </a:r>
          </a:p>
          <a:p>
            <a:r>
              <a:rPr lang="el-GR" sz="2000" dirty="0" smtClean="0">
                <a:latin typeface="+mn-lt"/>
              </a:rPr>
              <a:t>Η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latin typeface="+mn-lt"/>
              </a:rPr>
              <a:t>εξασφαλίζεται με σύγκριση του στοιχείου με τον γονιό του και μετακίνηση του προς τα πάνω </a:t>
            </a:r>
            <a:r>
              <a:rPr lang="en-US" sz="2000" dirty="0" smtClean="0">
                <a:latin typeface="+mn-lt"/>
              </a:rPr>
              <a:t>(swap with parent) </a:t>
            </a:r>
            <a:r>
              <a:rPr lang="el-GR" sz="2000" dirty="0" smtClean="0">
                <a:latin typeface="+mn-lt"/>
              </a:rPr>
              <a:t>μέχρι να συναντήσει στοιχείο ίσο ή μεγαλύτερο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percolation up</a:t>
            </a:r>
            <a:r>
              <a:rPr lang="el-GR" sz="2000" dirty="0" smtClean="0">
                <a:latin typeface="+mn-lt"/>
              </a:rPr>
              <a:t>)</a:t>
            </a:r>
            <a:r>
              <a:rPr lang="en-US" sz="2000" dirty="0" smtClean="0">
                <a:latin typeface="+mn-lt"/>
              </a:rPr>
              <a:t>. </a:t>
            </a:r>
            <a:endParaRPr lang="el-GR" sz="2000" dirty="0">
              <a:latin typeface="+mn-lt"/>
            </a:endParaRPr>
          </a:p>
        </p:txBody>
      </p:sp>
      <p:pic>
        <p:nvPicPr>
          <p:cNvPr id="262146" name="Picture 2" descr="http://www.cs.cmu.edu/~adamchik/15-121/lectures/Binary%20Heaps/pix/insert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276600"/>
            <a:ext cx="5029200" cy="32004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Διαγραφή μικρότερου στοιχείου</a:t>
            </a:r>
            <a:endParaRPr lang="en-US" sz="3600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133600"/>
            <a:ext cx="800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+mn-lt"/>
              </a:rPr>
              <a:t>Το μικρότερο στοιχείο βρίσκεται στη ρίζα (το πρώτο στοιχείο του πίνακα)</a:t>
            </a:r>
          </a:p>
          <a:p>
            <a:endParaRPr lang="el-GR" sz="2000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Το σβήνουμε από τη λίστα και το αντικαθιστούμε με το τελευταίο στοιχείο στη λίστα, εξασφαλίζοντας την ιδιότητα του </a:t>
            </a:r>
            <a:r>
              <a:rPr lang="en-US" sz="2000" dirty="0" smtClean="0">
                <a:latin typeface="+mn-lt"/>
              </a:rPr>
              <a:t>heap </a:t>
            </a:r>
            <a:r>
              <a:rPr lang="el-GR" sz="2000" dirty="0" smtClean="0">
                <a:latin typeface="+mn-lt"/>
              </a:rPr>
              <a:t>συγκρίνοντας με τα παιδιά του (</a:t>
            </a:r>
            <a:r>
              <a:rPr lang="en-US" sz="20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percolating down</a:t>
            </a:r>
            <a:r>
              <a:rPr lang="en-US" sz="2000" dirty="0" smtClean="0">
                <a:latin typeface="+mn-lt"/>
              </a:rPr>
              <a:t>.</a:t>
            </a:r>
            <a:r>
              <a:rPr lang="el-GR" sz="2000" dirty="0" smtClean="0">
                <a:latin typeface="+mn-lt"/>
              </a:rPr>
              <a:t>)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lvl="0" defTabSz="449263" eaLnBrk="1" hangingPunct="1"/>
            <a:r>
              <a:rPr lang="el-GR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Επιλογή των κορυφαίων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 </a:t>
            </a:r>
            <a:r>
              <a:rPr lang="el-GR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σε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O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(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N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 log </a:t>
            </a:r>
            <a:r>
              <a:rPr lang="en-US" sz="3400" i="1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k</a:t>
            </a:r>
            <a:r>
              <a:rPr lang="en-US" sz="3400" dirty="0" smtClean="0">
                <a:solidFill>
                  <a:schemeClr val="accent6">
                    <a:lumMod val="75000"/>
                  </a:schemeClr>
                </a:solidFill>
                <a:ea typeface="+mn-ea"/>
                <a:cs typeface="Arial Unicode MS" pitchFamily="-112" charset="0"/>
              </a:rPr>
              <a:t>)</a:t>
            </a: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6106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Στόχος: Διατηρούμε τα καλύτερα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έχουμε δει μέχρι στιγμής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Χρήση δυαδικού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+mn-cs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heap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Για την επεξεργασία ενός νέου εγγράφου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</a:rPr>
              <a:t>d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′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με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score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′: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Get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current minimum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of heap (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(1))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If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′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Calibri"/>
              </a:rPr>
              <a:t>˂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en-US" sz="2200" i="1" baseline="-25000" dirty="0" err="1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skip to next document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υπάρχουν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k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καλύτερα */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If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&gt;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h</a:t>
            </a:r>
            <a:r>
              <a:rPr lang="de-DE" sz="2200" i="1" baseline="-25000" dirty="0" smtClean="0">
                <a:solidFill>
                  <a:srgbClr val="000000"/>
                </a:solidFill>
                <a:latin typeface="Calibri"/>
                <a:cs typeface="+mn-cs"/>
              </a:rPr>
              <a:t>m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heap-delete-root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 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/*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καλύτερο, σβήσε τη ρίζα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</a:pP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           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heap-add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′/</a:t>
            </a:r>
            <a:r>
              <a:rPr lang="de-DE" sz="2200" i="1" dirty="0" err="1" smtClean="0">
                <a:solidFill>
                  <a:srgbClr val="000000"/>
                </a:solidFill>
                <a:latin typeface="Calibri"/>
                <a:cs typeface="+mn-cs"/>
              </a:rPr>
              <a:t>s</a:t>
            </a:r>
            <a:r>
              <a:rPr lang="de-DE" sz="2200" dirty="0" err="1" smtClean="0">
                <a:solidFill>
                  <a:srgbClr val="000000"/>
                </a:solidFill>
                <a:latin typeface="Calibri"/>
                <a:cs typeface="+mn-cs"/>
              </a:rPr>
              <a:t>′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(log </a:t>
            </a:r>
            <a:r>
              <a:rPr lang="de-DE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de-DE" sz="2200" dirty="0" smtClean="0">
                <a:solidFill>
                  <a:srgbClr val="000000"/>
                </a:solidFill>
                <a:latin typeface="Calibri"/>
                <a:cs typeface="+mn-cs"/>
              </a:rPr>
              <a:t>))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		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και βάλτο στο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heap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*/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2286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2J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πράξεις για την κατασκευή του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,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 βρίσκουμε τους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K 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“winners”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σε 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2log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J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βήματα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l-GR" altLang="zh-CN" dirty="0" smtClean="0">
                <a:ea typeface="宋体" pitchFamily="2" charset="-122"/>
              </a:rPr>
              <a:t>Για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i="1" dirty="0" smtClean="0">
                <a:ea typeface="宋体" pitchFamily="2" charset="-122"/>
              </a:rPr>
              <a:t>J</a:t>
            </a:r>
            <a:r>
              <a:rPr lang="en-US" altLang="zh-CN" dirty="0" smtClean="0">
                <a:ea typeface="宋体" pitchFamily="2" charset="-122"/>
              </a:rPr>
              <a:t>=1M, </a:t>
            </a:r>
            <a:r>
              <a:rPr lang="en-US" altLang="zh-CN" i="1" dirty="0" smtClean="0">
                <a:ea typeface="宋体" pitchFamily="2" charset="-122"/>
              </a:rPr>
              <a:t>K</a:t>
            </a:r>
            <a:r>
              <a:rPr lang="en-US" altLang="zh-CN" dirty="0" smtClean="0">
                <a:ea typeface="宋体" pitchFamily="2" charset="-122"/>
              </a:rPr>
              <a:t>=100, 10% </a:t>
            </a:r>
            <a:r>
              <a:rPr lang="el-GR" altLang="zh-CN" dirty="0" smtClean="0">
                <a:ea typeface="宋体" pitchFamily="2" charset="-122"/>
              </a:rPr>
              <a:t>του κόστους της ταξινόμησης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6172200" y="3822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1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5715000" y="43561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.9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6705600" y="43561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dirty="0">
                <a:ea typeface="宋体" pitchFamily="2" charset="-122"/>
              </a:rPr>
              <a:t>.3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60198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.8</a:t>
            </a:r>
          </a:p>
        </p:txBody>
      </p:sp>
      <p:cxnSp>
        <p:nvCxnSpPr>
          <p:cNvPr id="19464" name="AutoShape 8"/>
          <p:cNvCxnSpPr>
            <a:cxnSpLocks noChangeShapeType="1"/>
            <a:stCxn id="19460" idx="3"/>
            <a:endCxn id="19461" idx="0"/>
          </p:cNvCxnSpPr>
          <p:nvPr/>
        </p:nvCxnSpPr>
        <p:spPr bwMode="auto">
          <a:xfrm flipH="1">
            <a:off x="5943600" y="4148138"/>
            <a:ext cx="295275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5" name="AutoShape 9"/>
          <p:cNvCxnSpPr>
            <a:cxnSpLocks noChangeShapeType="1"/>
            <a:stCxn id="19460" idx="5"/>
            <a:endCxn id="19462" idx="0"/>
          </p:cNvCxnSpPr>
          <p:nvPr/>
        </p:nvCxnSpPr>
        <p:spPr bwMode="auto">
          <a:xfrm>
            <a:off x="6562725" y="4148138"/>
            <a:ext cx="371475" cy="2079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52578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.3</a:t>
            </a:r>
          </a:p>
        </p:txBody>
      </p:sp>
      <p:cxnSp>
        <p:nvCxnSpPr>
          <p:cNvPr id="19467" name="AutoShape 11"/>
          <p:cNvCxnSpPr>
            <a:cxnSpLocks noChangeShapeType="1"/>
            <a:stCxn id="19461" idx="3"/>
            <a:endCxn id="19466" idx="0"/>
          </p:cNvCxnSpPr>
          <p:nvPr/>
        </p:nvCxnSpPr>
        <p:spPr bwMode="auto">
          <a:xfrm flipH="1">
            <a:off x="5486400" y="4681538"/>
            <a:ext cx="295275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8" name="AutoShape 12"/>
          <p:cNvCxnSpPr>
            <a:cxnSpLocks noChangeShapeType="1"/>
            <a:stCxn id="19461" idx="5"/>
            <a:endCxn id="19463" idx="0"/>
          </p:cNvCxnSpPr>
          <p:nvPr/>
        </p:nvCxnSpPr>
        <p:spPr bwMode="auto">
          <a:xfrm>
            <a:off x="6105525" y="4681538"/>
            <a:ext cx="142875" cy="28416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6019800" y="56515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.1</a:t>
            </a: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6705600" y="4965700"/>
            <a:ext cx="457200" cy="381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>
                <a:ea typeface="宋体" pitchFamily="2" charset="-122"/>
              </a:rPr>
              <a:t>.1</a:t>
            </a:r>
          </a:p>
        </p:txBody>
      </p:sp>
      <p:cxnSp>
        <p:nvCxnSpPr>
          <p:cNvPr id="19471" name="AutoShape 15"/>
          <p:cNvCxnSpPr>
            <a:cxnSpLocks noChangeShapeType="1"/>
            <a:stCxn id="19463" idx="4"/>
            <a:endCxn id="19469" idx="0"/>
          </p:cNvCxnSpPr>
          <p:nvPr/>
        </p:nvCxnSpPr>
        <p:spPr bwMode="auto">
          <a:xfrm>
            <a:off x="6248400" y="53467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AutoShape 16"/>
          <p:cNvCxnSpPr>
            <a:cxnSpLocks noChangeShapeType="1"/>
            <a:stCxn id="19462" idx="4"/>
            <a:endCxn id="19470" idx="0"/>
          </p:cNvCxnSpPr>
          <p:nvPr/>
        </p:nvCxnSpPr>
        <p:spPr bwMode="auto">
          <a:xfrm>
            <a:off x="6934200" y="47371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3" name="Freeform 17"/>
          <p:cNvSpPr>
            <a:spLocks/>
          </p:cNvSpPr>
          <p:nvPr/>
        </p:nvSpPr>
        <p:spPr bwMode="auto">
          <a:xfrm>
            <a:off x="5105400" y="3657600"/>
            <a:ext cx="1892300" cy="1892300"/>
          </a:xfrm>
          <a:custGeom>
            <a:avLst/>
            <a:gdLst>
              <a:gd name="T0" fmla="*/ 0 w 1192"/>
              <a:gd name="T1" fmla="*/ 2147483647 h 1192"/>
              <a:gd name="T2" fmla="*/ 2147483647 w 1192"/>
              <a:gd name="T3" fmla="*/ 2147483647 h 1192"/>
              <a:gd name="T4" fmla="*/ 2147483647 w 1192"/>
              <a:gd name="T5" fmla="*/ 2147483647 h 1192"/>
              <a:gd name="T6" fmla="*/ 2147483647 w 1192"/>
              <a:gd name="T7" fmla="*/ 2147483647 h 1192"/>
              <a:gd name="T8" fmla="*/ 2147483647 w 1192"/>
              <a:gd name="T9" fmla="*/ 2147483647 h 1192"/>
              <a:gd name="T10" fmla="*/ 2147483647 w 1192"/>
              <a:gd name="T11" fmla="*/ 2147483647 h 1192"/>
              <a:gd name="T12" fmla="*/ 2147483647 w 1192"/>
              <a:gd name="T13" fmla="*/ 2147483647 h 1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92"/>
              <a:gd name="T22" fmla="*/ 0 h 1192"/>
              <a:gd name="T23" fmla="*/ 1192 w 1192"/>
              <a:gd name="T24" fmla="*/ 1192 h 11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92" h="1192">
                <a:moveTo>
                  <a:pt x="0" y="152"/>
                </a:moveTo>
                <a:cubicBezTo>
                  <a:pt x="12" y="116"/>
                  <a:pt x="24" y="80"/>
                  <a:pt x="96" y="200"/>
                </a:cubicBezTo>
                <a:cubicBezTo>
                  <a:pt x="168" y="320"/>
                  <a:pt x="312" y="712"/>
                  <a:pt x="432" y="872"/>
                </a:cubicBezTo>
                <a:cubicBezTo>
                  <a:pt x="552" y="1032"/>
                  <a:pt x="736" y="1192"/>
                  <a:pt x="816" y="1160"/>
                </a:cubicBezTo>
                <a:cubicBezTo>
                  <a:pt x="896" y="1128"/>
                  <a:pt x="856" y="856"/>
                  <a:pt x="912" y="680"/>
                </a:cubicBezTo>
                <a:cubicBezTo>
                  <a:pt x="968" y="504"/>
                  <a:pt x="1112" y="208"/>
                  <a:pt x="1152" y="104"/>
                </a:cubicBezTo>
                <a:cubicBezTo>
                  <a:pt x="1192" y="0"/>
                  <a:pt x="1152" y="64"/>
                  <a:pt x="1152" y="56"/>
                </a:cubicBezTo>
              </a:path>
            </a:pathLst>
          </a:custGeom>
          <a:noFill/>
          <a:ln w="25400">
            <a:solidFill>
              <a:schemeClr val="folHlink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rgbClr val="000000"/>
                </a:solidFill>
                <a:latin typeface="Calibri"/>
                <a:cs typeface="+mn-cs"/>
              </a:rPr>
              <a:t>Χρήση </a:t>
            </a:r>
            <a:r>
              <a:rPr lang="en-US" sz="3600" dirty="0" smtClean="0">
                <a:solidFill>
                  <a:srgbClr val="000000"/>
                </a:solidFill>
                <a:latin typeface="Calibri"/>
                <a:cs typeface="+mn-cs"/>
              </a:rPr>
              <a:t>max heap</a:t>
            </a:r>
            <a:endParaRPr lang="en-US" sz="3600" i="1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Πιο αποδοτικός υπολογισμός;</a:t>
            </a:r>
            <a:endParaRPr lang="en-US" sz="3600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0" y="1857388"/>
            <a:ext cx="8786842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ταξινόμηση έχει πολυπλοκότητα χρόνου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όπου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ο αριθμός των εγγράφων (ή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ισοδύναμα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J)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Βελτιστοποίηση κατά ένα σταθερό όρο, αλλά ακόμα θέλουμε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O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N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&gt; 10</a:t>
            </a:r>
            <a:r>
              <a:rPr lang="de-DE" baseline="30000" dirty="0" smtClean="0">
                <a:solidFill>
                  <a:srgbClr val="000000"/>
                </a:solidFill>
                <a:latin typeface="Calibri"/>
                <a:cs typeface="+mn-cs"/>
              </a:rPr>
              <a:t>10</a:t>
            </a:r>
            <a:r>
              <a:rPr lang="el-GR" baseline="30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(δηλαδή, πρέπει να «δούμε» όλα τα έγγραφα)</a:t>
            </a:r>
            <a:endParaRPr lang="de-DE" i="1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Υπάρχουν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αλγόριθμοι;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Αυτό που ψάχνουμε στην πραγματικότητα αντιστοιχεί στο να λύνουμε το πρόβλημα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πλησιέστερων γειτόνων (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-nearest neighbor (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kNN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) problem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 στο διάνυσμα του ερωτήματος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(= query point).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Δεν υπάρχει γενική λύση σε αυτό το πρόβλημα που να είναι 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sublinear. (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ειδικά για πολλές διαστάσεις)</a:t>
            </a:r>
            <a:endParaRPr lang="de-DE" i="1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763000" cy="1173162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Διαβαθμισμένη </a:t>
            </a:r>
            <a:r>
              <a:rPr lang="el-GR" dirty="0" smtClean="0">
                <a:ea typeface="ＭＳ Ｐゴシック" charset="-128"/>
              </a:rPr>
              <a:t>ανάκτηση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Δείχνουμε απλώς τα κορυφαία (</a:t>
            </a:r>
            <a:r>
              <a:rPr lang="en-US" dirty="0" smtClean="0">
                <a:ea typeface="ＭＳ Ｐゴシック" charset="-128"/>
              </a:rPr>
              <a:t>top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k </a:t>
            </a:r>
            <a:r>
              <a:rPr lang="en-US" dirty="0" smtClean="0">
                <a:ea typeface="ＭＳ Ｐゴシック" charset="-128"/>
              </a:rPr>
              <a:t>( ≈ 10)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Γενική προσέγγιση «ψαλιδίσματος»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0564" cy="3505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Βρες ένα σύνολο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από υποψήφια έγγραφα (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contenders</a:t>
            </a:r>
            <a:r>
              <a:rPr lang="el-GR" i="1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όπου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K &lt; |A|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  <a:sym typeface="Symbol" pitchFamily="18" charset="2"/>
              </a:rPr>
              <a:t>&lt;&lt; N</a:t>
            </a:r>
          </a:p>
          <a:p>
            <a:pPr lvl="1">
              <a:buFont typeface="Wingdings" pitchFamily="2" charset="2"/>
              <a:buChar char="§"/>
            </a:pP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Το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A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δεν περιέχει απαραίτητα όλα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K, </a:t>
            </a:r>
            <a:r>
              <a:rPr lang="el-GR" sz="2600" i="1" dirty="0" smtClean="0">
                <a:solidFill>
                  <a:schemeClr val="tx1"/>
                </a:solidFill>
                <a:ea typeface="ＭＳ Ｐゴシック" pitchFamily="34" charset="-128"/>
              </a:rPr>
              <a:t>αλλά περιέχει αρκετά καλά έγγραφα και πολλά από τα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top </a:t>
            </a:r>
            <a:r>
              <a:rPr lang="en-US" sz="2600" i="1" dirty="0" smtClean="0">
                <a:solidFill>
                  <a:schemeClr val="tx1"/>
                </a:solidFill>
                <a:ea typeface="ＭＳ Ｐゴシック" pitchFamily="34" charset="-128"/>
              </a:rPr>
              <a:t>K</a:t>
            </a:r>
          </a:p>
          <a:p>
            <a:pPr marL="342900" lvl="1" indent="-342900">
              <a:spcBef>
                <a:spcPts val="700"/>
              </a:spcBef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Επέστρεψε τα 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top K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έγγραφα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του</a:t>
            </a: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 A</a:t>
            </a:r>
          </a:p>
          <a:p>
            <a:pPr>
              <a:buNone/>
            </a:pP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Το Α είναι ένα ψαλίδισμα (</a:t>
            </a:r>
            <a:r>
              <a:rPr lang="en-US" u="sng" dirty="0" smtClean="0">
                <a:solidFill>
                  <a:schemeClr val="tx1"/>
                </a:solidFill>
                <a:ea typeface="ＭＳ Ｐゴシック" pitchFamily="34" charset="-128"/>
              </a:rPr>
              <a:t>pruning</a:t>
            </a:r>
            <a:r>
              <a:rPr lang="el-GR" u="sng" dirty="0" smtClean="0">
                <a:solidFill>
                  <a:schemeClr val="tx1"/>
                </a:solidFill>
                <a:ea typeface="ＭＳ Ｐゴシック" pitchFamily="34" charset="-128"/>
              </a:rPr>
              <a:t>)</a:t>
            </a:r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 των μη υποψηφίων</a:t>
            </a:r>
          </a:p>
          <a:p>
            <a:pPr>
              <a:buNone/>
            </a:pPr>
            <a:endParaRPr lang="el-GR" sz="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Έτσι και αλλιώς το συνημίτονο είναι μόνο μια «εκτίμηση» της συνάφειας 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745" y="5701567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Θα δούμε σχετικούς </a:t>
            </a:r>
            <a:r>
              <a:rPr lang="el-GR" sz="2800" i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ευριστικούς</a:t>
            </a:r>
            <a:endParaRPr lang="el-GR" sz="2800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9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Περιορισμός του ευρετηρίου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962400"/>
          </a:xfrm>
        </p:spPr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Ο βασικός αλγόριθμος υπολογισμού του συνημίτονου θεωρεί έγγραφα που περιέχουν </a:t>
            </a:r>
            <a:r>
              <a:rPr lang="el-GR" i="1" dirty="0" smtClean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του ερωτήματος</a:t>
            </a:r>
          </a:p>
          <a:p>
            <a:endParaRPr lang="en-US" i="1" dirty="0" smtClean="0">
              <a:solidFill>
                <a:schemeClr val="accent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Μπορούμε να επεκτείνουμε αυτήν την ιδέα; 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Εξετάζουμε μόνο τους όρους του ερωτήματος με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μεγάλο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l-GR" dirty="0" smtClean="0">
                <a:ea typeface="ＭＳ Ｐゴシック" pitchFamily="34" charset="-128"/>
              </a:rPr>
              <a:t>Εξετάζουμε μόνο έγγραφα που περιέχουν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πολλούς από τους όρους του ερωτήματος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l-GR" sz="1600" dirty="0" smtClean="0">
                <a:solidFill>
                  <a:srgbClr val="FBFCFF"/>
                </a:solidFill>
              </a:rPr>
              <a:t> </a:t>
            </a:r>
            <a:r>
              <a:rPr lang="en-US" sz="1600" dirty="0" smtClean="0">
                <a:solidFill>
                  <a:srgbClr val="FBFCFF"/>
                </a:solidFill>
              </a:rPr>
              <a:t>7.1.2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Μόνο όροι με μεγάλο </a:t>
            </a:r>
            <a:r>
              <a:rPr lang="en-US" dirty="0" err="1" smtClean="0">
                <a:ea typeface="ＭＳ Ｐゴシック" pitchFamily="34" charset="-128"/>
              </a:rPr>
              <a:t>idf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29613" cy="38100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Παράδειγμα: Για το ερώτημα «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in the rye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»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Αθροίζουμε μόνο το βαθμό για τους όρους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catcher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rye</a:t>
            </a:r>
            <a:endParaRPr lang="el-GR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Γιατί;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όροι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και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the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έχουν μικρή συνεισφορά στο βαθμό και άρα δεν αλλάζουν σημαντικά τη διάταξη </a:t>
            </a:r>
          </a:p>
          <a:p>
            <a:pPr lvl="1"/>
            <a:endParaRPr lang="el-GR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Όφελος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: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Οι καταχωρήσεις των όρων με μικρά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περιέχουν πολλά έγγραφα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  <a:sym typeface="Symbol" pitchFamily="18" charset="2"/>
              </a:rPr>
              <a:t>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αυτά τα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(πολλά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έγγραφα δε μπαίνουν ως υποψήφια στο σύνολο Α</a:t>
            </a:r>
            <a:endParaRPr lang="en-US" i="1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pitchFamily="34" charset="-128"/>
              </a:rPr>
              <a:t>Έγγραφα με πολλούς όρους του ερωτήματος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Κάθε έγγραφο που έχει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τουλάχιστον έναν όρο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ερωτήματος είναι υποψήφιο  για τη λίστα με τα κορυφαία Κ έγγραφα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ερωτήματα με πολλούς όρους, υπολογίζουμε τους βαθμούς μόνο των εγγράφων που περιέχουν αρκετούς από τους όρους του ερωτήματος 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παράδειγμα, τουλάχιστον 3 από τους 4 όρους</a:t>
            </a:r>
          </a:p>
          <a:p>
            <a:pPr lvl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Παρόμοιο με ένα είδος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μερικής σύζευξης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“soft conjunction”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στα ερωτήματα των μηχανών αναζήτησης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αρχικά στη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Google)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Εύκολα να υλοποιηθεί κατά τη διάσχιση των καταχωρήσεων 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3 </a:t>
            </a:r>
            <a:r>
              <a:rPr lang="el-GR" dirty="0" smtClean="0">
                <a:ea typeface="ＭＳ Ｐゴシック" pitchFamily="34" charset="-128"/>
              </a:rPr>
              <a:t>από τους</a:t>
            </a:r>
            <a:r>
              <a:rPr lang="en-US" dirty="0" smtClean="0">
                <a:ea typeface="ＭＳ Ｐゴシック" pitchFamily="34" charset="-128"/>
              </a:rPr>
              <a:t> 4 </a:t>
            </a:r>
            <a:r>
              <a:rPr lang="el-GR" dirty="0" smtClean="0">
                <a:ea typeface="ＭＳ Ｐゴシック" pitchFamily="34" charset="-128"/>
              </a:rPr>
              <a:t>όρους του ερωτήματος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81000" y="2733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Brutus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381000" y="3267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Caesar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381000" y="3800475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Calpurnia</a:t>
            </a:r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2057400" y="2809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AutoShape 8"/>
          <p:cNvSpPr>
            <a:spLocks noChangeArrowheads="1"/>
          </p:cNvSpPr>
          <p:nvPr/>
        </p:nvSpPr>
        <p:spPr bwMode="auto">
          <a:xfrm>
            <a:off x="2057400" y="3343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276600" y="3876675"/>
            <a:ext cx="4876800" cy="304800"/>
            <a:chOff x="2064" y="2448"/>
            <a:chExt cx="3072" cy="192"/>
          </a:xfrm>
        </p:grpSpPr>
        <p:sp>
          <p:nvSpPr>
            <p:cNvPr id="26692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693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4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96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276600" y="3267075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26687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8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89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0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91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79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26680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81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82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26683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84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13</a:t>
              </a:r>
            </a:p>
          </p:txBody>
        </p:sp>
        <p:sp>
          <p:nvSpPr>
            <p:cNvPr id="26685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21</a:t>
              </a:r>
            </a:p>
          </p:txBody>
        </p:sp>
        <p:sp>
          <p:nvSpPr>
            <p:cNvPr id="26686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276600" y="2733675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73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4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5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6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77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65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26666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67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68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69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70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71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72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35" name="Text Box 48"/>
          <p:cNvSpPr txBox="1">
            <a:spLocks noChangeArrowheads="1"/>
          </p:cNvSpPr>
          <p:nvPr/>
        </p:nvSpPr>
        <p:spPr bwMode="auto">
          <a:xfrm>
            <a:off x="3276600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13</a:t>
            </a:r>
          </a:p>
        </p:txBody>
      </p:sp>
      <p:sp>
        <p:nvSpPr>
          <p:cNvPr id="26636" name="AutoShape 49"/>
          <p:cNvSpPr>
            <a:spLocks noChangeArrowheads="1"/>
          </p:cNvSpPr>
          <p:nvPr/>
        </p:nvSpPr>
        <p:spPr bwMode="auto">
          <a:xfrm>
            <a:off x="2057400" y="3876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7" name="Text Box 50"/>
          <p:cNvSpPr txBox="1">
            <a:spLocks noChangeArrowheads="1"/>
          </p:cNvSpPr>
          <p:nvPr/>
        </p:nvSpPr>
        <p:spPr bwMode="auto">
          <a:xfrm>
            <a:off x="3895725" y="38004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16</a:t>
            </a:r>
          </a:p>
        </p:txBody>
      </p:sp>
      <p:sp>
        <p:nvSpPr>
          <p:cNvPr id="26638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b="1" i="1"/>
              <a:t>Antony</a:t>
            </a:r>
          </a:p>
        </p:txBody>
      </p:sp>
      <p:sp>
        <p:nvSpPr>
          <p:cNvPr id="26639" name="AutoShape 7"/>
          <p:cNvSpPr>
            <a:spLocks noChangeArrowheads="1"/>
          </p:cNvSpPr>
          <p:nvPr/>
        </p:nvSpPr>
        <p:spPr bwMode="auto">
          <a:xfrm>
            <a:off x="2057400" y="2209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276600" y="2133600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26659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0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1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2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63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51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26652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26653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26654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16</a:t>
              </a:r>
            </a:p>
          </p:txBody>
        </p:sp>
        <p:sp>
          <p:nvSpPr>
            <p:cNvPr id="26655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32</a:t>
              </a:r>
            </a:p>
          </p:txBody>
        </p:sp>
        <p:sp>
          <p:nvSpPr>
            <p:cNvPr id="26656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64</a:t>
              </a:r>
            </a:p>
          </p:txBody>
        </p:sp>
        <p:sp>
          <p:nvSpPr>
            <p:cNvPr id="26657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r>
                <a:rPr lang="en-US"/>
                <a:t>128</a:t>
              </a:r>
            </a:p>
          </p:txBody>
        </p:sp>
        <p:sp>
          <p:nvSpPr>
            <p:cNvPr id="26658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Lucida Sans" pitchFamily="34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sp>
        <p:nvSpPr>
          <p:cNvPr id="26641" name="Text Box 50"/>
          <p:cNvSpPr txBox="1">
            <a:spLocks noChangeArrowheads="1"/>
          </p:cNvSpPr>
          <p:nvPr/>
        </p:nvSpPr>
        <p:spPr bwMode="auto">
          <a:xfrm>
            <a:off x="4532313" y="3810000"/>
            <a:ext cx="573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495800" y="2209800"/>
            <a:ext cx="1828800" cy="1447800"/>
            <a:chOff x="4495800" y="3276600"/>
            <a:chExt cx="1828800" cy="1447800"/>
          </a:xfrm>
        </p:grpSpPr>
        <p:sp>
          <p:nvSpPr>
            <p:cNvPr id="26647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solidFill>
              <a:schemeClr val="accent1">
                <a:alpha val="12157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38862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495800" y="2209800"/>
            <a:ext cx="1828800" cy="1981200"/>
            <a:chOff x="3886200" y="3276600"/>
            <a:chExt cx="1828800" cy="1981200"/>
          </a:xfrm>
          <a:solidFill>
            <a:schemeClr val="accent1">
              <a:alpha val="12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Arial Unicode MS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81000" y="5209063"/>
            <a:ext cx="82534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Υπολογισμοί βαθμών μόνο για τα έγγραφα 8, 16 και 32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664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7.1.2</a:t>
            </a:r>
          </a:p>
        </p:txBody>
      </p:sp>
      <p:sp>
        <p:nvSpPr>
          <p:cNvPr id="7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7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Λίστες πρωταθλητών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/>
          <a:lstStyle/>
          <a:p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Προ-υπολογισμός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για κάθε όρο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του λεξικού, των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εγγράφων με το μεγαλύτερο βάρος ανάμεσα στις καταχωρήσεις του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-&gt;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λίστα πρωταθλητών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(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champion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fancy list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or </a:t>
            </a:r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top docs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for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)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Αν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tf.idf,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αυτά με το καλύτερο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tf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  <a:p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Κατά την ώρα του ερωτήματος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πάρε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34" charset="-128"/>
              </a:rPr>
              <a:t>ως Α την ένωση των λιστών πρωταθλητών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για τους όρους του ερωτήματος, υπολόγισε μόνο τους βαθμούς για τα έγγραφα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της Α και διάλεξε τα Κ ανάμεσα τους 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To 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πρέπει να επιλεγεί κατά τη διάρκεια της κατασκευής του ευρετηρίου 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Έτσι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,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είναι πιθανόν ότι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 &lt;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  <a:ea typeface="ＭＳ Ｐゴシック" pitchFamily="34" charset="-128"/>
              </a:rPr>
              <a:t>K</a:t>
            </a:r>
          </a:p>
          <a:p>
            <a:pPr lvl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7.1.3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Επεξεργασία Ανά-Έγγραφο και Ανά-Όρο (υπενθύμιση)</a:t>
            </a:r>
            <a:endParaRPr lang="de-DE" sz="28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305800" cy="34956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Υπολογισμός ανά-όρο (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term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at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-a-time </a:t>
            </a:r>
            <a:r>
              <a:rPr lang="de-DE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processing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)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Υπολογίζουμε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για κάθε όρο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της ερώτησης, για κάθε έγγραφο που εμφανίζεται στη λίστας καταχώρησης του ένα βαθμό και μετά συνεχίζουμε με τον επόμενο όρο της ερώτησης</a:t>
            </a:r>
            <a:endParaRPr lang="de-DE" i="1" dirty="0" smtClean="0">
              <a:solidFill>
                <a:schemeClr val="tx2">
                  <a:lumMod val="75000"/>
                </a:schemeClr>
              </a:solidFill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Υπολογισμός Ανά Έγγραφο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(document-at-a-time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processing)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: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Τελειώνουμε τον υπολογισμό του βαθμού ομοιότητας ερωτήματος-εγγράφου </a:t>
            </a:r>
            <a:r>
              <a:rPr lang="el-GR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για το έγγραφο </a:t>
            </a:r>
            <a:r>
              <a:rPr lang="en-US" i="1" u="sng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d</a:t>
            </a:r>
            <a:r>
              <a:rPr lang="en-US" i="1" u="sng" baseline="-25000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</a:t>
            </a:r>
            <a:r>
              <a:rPr lang="en-US" i="1" u="sng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πριν αρχίσουμε τον υπολογισμό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  <a:latin typeface="Calibri"/>
              </a:rPr>
              <a:t>βαθμού ομοιότητας ερωτήματος-εγγράφου για το έγγραφο</a:t>
            </a:r>
            <a:r>
              <a:rPr lang="de-DE" i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 d</a:t>
            </a:r>
            <a:r>
              <a:rPr lang="de-DE" i="1" baseline="-250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+mn-cs"/>
              </a:rPr>
              <a:t>i+1</a:t>
            </a:r>
            <a:r>
              <a:rPr lang="de-DE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Επιπρόσθετοι </a:t>
            </a:r>
            <a:r>
              <a:rPr lang="el-GR" sz="3200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ευριστικοί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για βελτίωση του χρόνου </a:t>
            </a:r>
            <a:endParaRPr lang="de-DE" sz="32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8077200" cy="3929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u="sng" dirty="0" smtClean="0">
                <a:solidFill>
                  <a:srgbClr val="000000"/>
                </a:solidFill>
                <a:latin typeface="Calibri"/>
                <a:cs typeface="+mn-cs"/>
              </a:rPr>
              <a:t>Μέθοδος 1 (με βάση την ποιότητα των εγγράφων)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Συχνά υπάρχει μια διαβάθμιση των εγγράφων με βάση κάποια κριτήρια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Αντί να διατάσουμε με βάση το </a:t>
            </a:r>
            <a:r>
              <a:rPr lang="en-US" sz="2000" dirty="0" err="1" smtClean="0">
                <a:solidFill>
                  <a:srgbClr val="000000"/>
                </a:solidFill>
                <a:latin typeface="Calibri"/>
                <a:cs typeface="+mn-cs"/>
              </a:rPr>
              <a:t>docID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διατάσουμε με βάση κάποια μέτρηση «αναμενόμενης συνάφειας»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Βασισμένο σε </a:t>
            </a:r>
            <a:r>
              <a:rPr lang="el-GR" sz="2000" i="1" u="sng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ανά έγγραφο</a:t>
            </a:r>
            <a:endParaRPr lang="en-US" sz="2000" b="1" i="1" dirty="0" smtClean="0">
              <a:solidFill>
                <a:srgbClr val="FFC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u="sng" dirty="0" smtClean="0">
                <a:solidFill>
                  <a:srgbClr val="000000"/>
                </a:solidFill>
                <a:latin typeface="Calibri"/>
                <a:cs typeface="+mn-cs"/>
              </a:rPr>
              <a:t>Μέθοδος 2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dirty="0" err="1" smtClean="0">
                <a:solidFill>
                  <a:srgbClr val="000000"/>
                </a:solidFill>
                <a:latin typeface="Calibri"/>
                <a:cs typeface="+mn-cs"/>
              </a:rPr>
              <a:t>Ευριστικό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για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prune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του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search space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Δεν υπάρχει εγγύηση της ορθότητας του, δηλαδή, μπορεί να μας δώσει έγγραφα που αν και αρκετά καλά, δεν είναι στα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top-k </a:t>
            </a:r>
            <a:endParaRPr lang="de-DE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Στην πράξη σχεδόν σταθερό χρόνο (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constant time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Βασισμένο σε </a:t>
            </a:r>
            <a:r>
              <a:rPr lang="el-GR" sz="2000" i="1" u="sng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ανά όρο</a:t>
            </a:r>
            <a:endParaRPr lang="de-DE" sz="2000" i="1" u="sng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579120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sz="2000" i="1" dirty="0" smtClean="0">
                <a:solidFill>
                  <a:srgbClr val="A40508"/>
                </a:solidFill>
                <a:latin typeface="+mn-lt"/>
              </a:rPr>
              <a:t> Μέχρι στιγμής, θεωρούμε διάταξη των λιστών καταχωρήσεων με βάση το </a:t>
            </a:r>
            <a:r>
              <a:rPr lang="en-US" sz="2000" i="1" dirty="0" err="1" smtClean="0">
                <a:solidFill>
                  <a:srgbClr val="A40508"/>
                </a:solidFill>
                <a:latin typeface="+mn-lt"/>
              </a:rPr>
              <a:t>DocID</a:t>
            </a:r>
            <a:r>
              <a:rPr lang="en-US" sz="2000" i="1" dirty="0" smtClean="0">
                <a:solidFill>
                  <a:srgbClr val="A40508"/>
                </a:solidFill>
                <a:latin typeface="+mn-lt"/>
              </a:rPr>
              <a:t> -- </a:t>
            </a:r>
            <a:r>
              <a:rPr lang="el-GR" sz="2000" i="1" dirty="0" smtClean="0">
                <a:solidFill>
                  <a:srgbClr val="A40508"/>
                </a:solidFill>
                <a:latin typeface="+mn-lt"/>
              </a:rPr>
              <a:t>Και στις δύο περιπτώσεις διατάσουμε τις λίστες καταχωρήσεων με ειδικό τρόπο</a:t>
            </a:r>
            <a:endParaRPr lang="el-GR" sz="2000" i="1" dirty="0">
              <a:solidFill>
                <a:srgbClr val="A40508"/>
              </a:solidFill>
              <a:latin typeface="+mn-lt"/>
            </a:endParaRP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2057400"/>
            <a:ext cx="86106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sz="8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Συχνά υπάρχει ένας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ανεξάρτητος του ερωτήματος (στατικός)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χαρακτηρισμός της καταλληλότητας 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“goodness”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authority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) του εγγράφου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–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έστω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</a:t>
            </a:r>
            <a:endParaRPr lang="el-GR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Για παράδειγμα: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Στις μηχανές αναζήτησης (στο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Google)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το </a:t>
            </a:r>
            <a:r>
              <a:rPr lang="en-US" sz="2000" dirty="0" smtClean="0">
                <a:solidFill>
                  <a:srgbClr val="0070C0"/>
                </a:solidFill>
                <a:latin typeface="Calibri"/>
                <a:cs typeface="+mn-cs"/>
              </a:rPr>
              <a:t>PageRank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)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μιας σελίδας </a:t>
            </a:r>
            <a:r>
              <a:rPr lang="en-US" sz="2000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el-GR" sz="200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μετρά το πόσο «καλή» είναι μια σελίδα με βάση το πόσες «καλές» σελίδες δείχνουν σε αυτήν, ή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n-US" sz="2000" dirty="0" err="1" smtClean="0">
                <a:solidFill>
                  <a:srgbClr val="000000"/>
                </a:solidFill>
                <a:latin typeface="Calibri"/>
                <a:cs typeface="+mn-cs"/>
              </a:rPr>
              <a:t>wikipedia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σελίδες ή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Courier New" pitchFamily="49" charset="0"/>
              <a:buChar char="o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άρθρα σε μια συγκεκριμένη εφημερίδα, κλπ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78684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latin typeface="Calibri"/>
              </a:rPr>
              <a:t>	</a:t>
            </a:r>
            <a:r>
              <a:rPr lang="el-GR" dirty="0" smtClean="0">
                <a:latin typeface="Calibri"/>
              </a:rPr>
              <a:t>Αν υπάρχει μια διάταξη της καταλληλότητας τότε </a:t>
            </a:r>
            <a:r>
              <a:rPr lang="el-GR" b="1" dirty="0" smtClean="0">
                <a:latin typeface="Calibri"/>
              </a:rPr>
              <a:t>ο συγκεντρωτικός βαθμός (</a:t>
            </a:r>
            <a:r>
              <a:rPr lang="en-US" b="1" dirty="0" smtClean="0">
                <a:latin typeface="Calibri"/>
              </a:rPr>
              <a:t>net-score</a:t>
            </a:r>
            <a:r>
              <a:rPr lang="el-GR" b="1" dirty="0" smtClean="0">
                <a:latin typeface="Calibri"/>
              </a:rPr>
              <a:t>) ενός εγγράφου </a:t>
            </a:r>
            <a:r>
              <a:rPr lang="en-US" b="1" i="1" dirty="0" smtClean="0">
                <a:latin typeface="Calibri"/>
              </a:rPr>
              <a:t>d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είναι ένας συνδυασμός της ποιότητας του εγγράφου (που έστω ότι δίνεται από μια συνάρτηση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g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στο</a:t>
            </a:r>
            <a:r>
              <a:rPr lang="en-US" dirty="0" smtClean="0">
                <a:latin typeface="Calibri"/>
              </a:rPr>
              <a:t> [0, 1]) </a:t>
            </a:r>
            <a:r>
              <a:rPr lang="el-GR" dirty="0" smtClean="0">
                <a:latin typeface="Calibri"/>
              </a:rPr>
              <a:t>και της συνάφειας του με το ερώτημα </a:t>
            </a:r>
            <a:r>
              <a:rPr lang="en-US" i="1" dirty="0" smtClean="0">
                <a:latin typeface="Calibri"/>
              </a:rPr>
              <a:t>q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(που εκφράζεται από το συνημίτονο) π.χ.: </a:t>
            </a:r>
            <a:endParaRPr lang="en-US" dirty="0" smtClean="0">
              <a:latin typeface="Calibri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rgbClr val="FF0000"/>
                </a:solidFill>
                <a:latin typeface="Calibri"/>
              </a:rPr>
              <a:t>				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net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-score(</a:t>
            </a:r>
            <a:r>
              <a:rPr lang="de-DE" i="1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q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, 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d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) </a:t>
            </a:r>
            <a:r>
              <a:rPr lang="de-DE" dirty="0">
                <a:latin typeface="Calibri"/>
              </a:rPr>
              <a:t>= 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g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(</a:t>
            </a:r>
            <a:r>
              <a:rPr lang="de-DE" i="1" dirty="0">
                <a:solidFill>
                  <a:srgbClr val="0070C0"/>
                </a:solidFill>
                <a:latin typeface="Calibri"/>
              </a:rPr>
              <a:t>d</a:t>
            </a:r>
            <a:r>
              <a:rPr lang="de-DE" dirty="0">
                <a:solidFill>
                  <a:srgbClr val="0070C0"/>
                </a:solidFill>
                <a:latin typeface="Calibri"/>
              </a:rPr>
              <a:t>)</a:t>
            </a:r>
            <a:r>
              <a:rPr lang="de-DE" dirty="0">
                <a:latin typeface="Calibri"/>
              </a:rPr>
              <a:t> + cos(</a:t>
            </a:r>
            <a:r>
              <a:rPr lang="de-DE" i="1" dirty="0">
                <a:latin typeface="Calibri"/>
              </a:rPr>
              <a:t>q</a:t>
            </a:r>
            <a:r>
              <a:rPr lang="de-DE" dirty="0">
                <a:latin typeface="Calibri"/>
              </a:rPr>
              <a:t>, </a:t>
            </a:r>
            <a:r>
              <a:rPr lang="de-DE" i="1" dirty="0">
                <a:latin typeface="Calibri"/>
              </a:rPr>
              <a:t>d</a:t>
            </a:r>
            <a:r>
              <a:rPr lang="de-DE" dirty="0">
                <a:latin typeface="Calibri"/>
              </a:rPr>
              <a:t>)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r>
              <a:rPr lang="el-GR" sz="1800" i="1" dirty="0" smtClean="0">
                <a:latin typeface="Calibri"/>
                <a:cs typeface="+mn-cs"/>
              </a:rPr>
              <a:t>Θέλουμε να επιλέξουμε σελίδες που είναι και γενικά σημαντικές </a:t>
            </a:r>
            <a:r>
              <a:rPr lang="en-US" sz="1800" i="1" dirty="0" smtClean="0">
                <a:latin typeface="Calibri"/>
                <a:cs typeface="+mn-cs"/>
              </a:rPr>
              <a:t>(authoritative) </a:t>
            </a:r>
            <a:r>
              <a:rPr lang="el-GR" sz="1800" i="1" dirty="0" smtClean="0">
                <a:latin typeface="Calibri"/>
                <a:cs typeface="+mn-cs"/>
              </a:rPr>
              <a:t>και συναφείς ως προς την ερώτηση (το οποίο μας δίνει το συνημίτονο)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endParaRPr lang="el-GR" sz="900" i="1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Πως μπορούμε να επιτύχουμε  γρήγορο τερματισμό (</a:t>
            </a:r>
            <a:r>
              <a:rPr lang="en-US" dirty="0" smtClean="0">
                <a:latin typeface="Calibri"/>
                <a:cs typeface="+mn-cs"/>
              </a:rPr>
              <a:t>early termination</a:t>
            </a:r>
            <a:r>
              <a:rPr lang="el-GR" dirty="0" smtClean="0">
                <a:latin typeface="Calibri"/>
                <a:cs typeface="+mn-cs"/>
              </a:rPr>
              <a:t>); Δηλαδή να μην επεξεργαστούμε όλη τη λίστα καταχωρήσεων για να βρούμε τα καλύτερα </a:t>
            </a:r>
            <a:r>
              <a:rPr lang="en-US" i="1" dirty="0" smtClean="0">
                <a:latin typeface="Calibri"/>
                <a:cs typeface="+mn-cs"/>
              </a:rPr>
              <a:t>k</a:t>
            </a:r>
            <a:r>
              <a:rPr lang="en-US" dirty="0" smtClean="0">
                <a:latin typeface="Calibri"/>
                <a:cs typeface="+mn-cs"/>
              </a:rPr>
              <a:t>;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49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1752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</a:t>
            </a:r>
            <a:r>
              <a:rPr lang="en-US" dirty="0" smtClean="0">
                <a:ea typeface="ＭＳ Ｐゴシック" charset="-128"/>
              </a:rPr>
              <a:t>(q)</a:t>
            </a:r>
            <a:r>
              <a:rPr lang="el-GR" dirty="0" smtClean="0">
                <a:ea typeface="ＭＳ Ｐゴシック" charset="-128"/>
              </a:rPr>
              <a:t>/εγγράφου</a:t>
            </a:r>
            <a:r>
              <a:rPr lang="en-US" dirty="0" smtClean="0">
                <a:ea typeface="ＭＳ Ｐゴシック" charset="-128"/>
              </a:rPr>
              <a:t>(d)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b="1" dirty="0" smtClean="0">
                <a:ea typeface="ＭＳ Ｐゴシック" charset="-128"/>
              </a:rPr>
              <a:t>score(d, q)</a:t>
            </a:r>
            <a:endParaRPr lang="el-GR" b="1" dirty="0" smtClean="0">
              <a:ea typeface="ＭＳ Ｐゴシック" charset="-128"/>
            </a:endParaRPr>
          </a:p>
          <a:p>
            <a:pPr eaLnBrk="1" hangingPunct="1">
              <a:buNone/>
            </a:pP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	</a:t>
            </a:r>
            <a:endParaRPr lang="el-GR" sz="1200" dirty="0" smtClean="0"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Διατάσουμε τις λίστες καταχωρήσεων με βάση την καταλληλότητα (π.χ., </a:t>
            </a:r>
            <a:r>
              <a:rPr lang="en-US" dirty="0" err="1" smtClean="0">
                <a:latin typeface="Calibri"/>
                <a:cs typeface="+mn-cs"/>
              </a:rPr>
              <a:t>PageRank</a:t>
            </a:r>
            <a:r>
              <a:rPr lang="en-US" dirty="0" smtClean="0">
                <a:latin typeface="Calibri"/>
                <a:cs typeface="+mn-cs"/>
              </a:rPr>
              <a:t>) </a:t>
            </a:r>
            <a:r>
              <a:rPr lang="el-GR" dirty="0" smtClean="0">
                <a:latin typeface="Calibri"/>
                <a:cs typeface="+mn-cs"/>
              </a:rPr>
              <a:t>των εγγράφων: </a:t>
            </a: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1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2</a:t>
            </a:r>
            <a:r>
              <a:rPr lang="de-DE" dirty="0" smtClean="0">
                <a:latin typeface="Calibri"/>
                <a:cs typeface="+mn-cs"/>
              </a:rPr>
              <a:t>) &gt; </a:t>
            </a:r>
            <a:r>
              <a:rPr lang="de-DE" i="1" dirty="0" smtClean="0">
                <a:latin typeface="Calibri"/>
                <a:cs typeface="+mn-cs"/>
              </a:rPr>
              <a:t>g</a:t>
            </a:r>
            <a:r>
              <a:rPr lang="de-DE" dirty="0" smtClean="0">
                <a:latin typeface="Calibri"/>
                <a:cs typeface="+mn-cs"/>
              </a:rPr>
              <a:t>(</a:t>
            </a:r>
            <a:r>
              <a:rPr lang="de-DE" i="1" dirty="0" smtClean="0">
                <a:latin typeface="Calibri"/>
                <a:cs typeface="+mn-cs"/>
              </a:rPr>
              <a:t>d</a:t>
            </a:r>
            <a:r>
              <a:rPr lang="de-DE" baseline="-25000" dirty="0" smtClean="0">
                <a:latin typeface="Calibri"/>
                <a:cs typeface="+mn-cs"/>
              </a:rPr>
              <a:t>3</a:t>
            </a:r>
            <a:r>
              <a:rPr lang="de-DE" dirty="0" smtClean="0">
                <a:latin typeface="Calibri"/>
                <a:cs typeface="+mn-cs"/>
              </a:rPr>
              <a:t>) &gt; . . .</a:t>
            </a:r>
            <a:endParaRPr lang="el-GR" dirty="0" smtClean="0">
              <a:latin typeface="Calibri"/>
              <a:cs typeface="+mn-cs"/>
            </a:endParaRPr>
          </a:p>
          <a:p>
            <a:pPr lvl="1" algn="ctr" defTabSz="449263">
              <a:spcBef>
                <a:spcPts val="700"/>
              </a:spcBef>
              <a:buClr>
                <a:srgbClr val="336699"/>
              </a:buClr>
            </a:pPr>
            <a:endParaRPr lang="el-GR" dirty="0" smtClean="0">
              <a:latin typeface="Calibri"/>
              <a:cs typeface="+mn-cs"/>
            </a:endParaRPr>
          </a:p>
          <a:p>
            <a:pPr lvl="1" algn="just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Calibri"/>
                <a:cs typeface="+mn-cs"/>
              </a:rPr>
              <a:t>Η διάταξη των εγγράφων είναι ίδια για όλες τις λίστες καταχωρήσεων</a:t>
            </a:r>
            <a:endParaRPr lang="de-DE" dirty="0" smtClean="0">
              <a:latin typeface="Calibri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029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Τα «καλά» έγγραφα στην αρχή της κάθε λίστας, οπότε αν θέλουμε να βρούμε γρήγορα καλά αποτελέσματα μπορούμε να δούμε μόνο την αρχή της λίστας</a:t>
            </a:r>
            <a:endParaRPr lang="el-GR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την «ποιότητα» του εγγράφου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(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g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(d))</a:t>
            </a:r>
            <a:endParaRPr lang="de-DE" sz="36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482042" cy="4672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Υπενθύμιση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net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-score(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=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 + cos(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q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r>
              <a:rPr lang="de-DE" i="1" dirty="0" smtClean="0">
                <a:solidFill>
                  <a:srgbClr val="000000"/>
                </a:solidFill>
                <a:latin typeface="Calibri"/>
                <a:cs typeface="+mn-cs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και τα έγγραφα σε κάθε λίστα σε διάταξη με βάση το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sz="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Επεξεργαζόμαστε ένα έγγραφο τη φορά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– δηλαδή, για κάθε έγγραφο υπολογίζουμε πλήρως το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net-score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του (για όλους τους όρους του ερωτήματος)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</a:t>
            </a: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→ [0, 1]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</a:t>
            </a:r>
            <a:endParaRPr lang="el-GR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το τελευταίο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κορυφαίο έγγραφο έχει βαθμό </a:t>
            </a:r>
            <a:r>
              <a:rPr lang="el-GR" b="1" dirty="0" smtClean="0">
                <a:solidFill>
                  <a:srgbClr val="000000"/>
                </a:solidFill>
                <a:latin typeface="Calibri"/>
                <a:cs typeface="+mn-cs"/>
              </a:rPr>
              <a:t>1.2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κ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αι για το έγγραφο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alibri"/>
              </a:rPr>
              <a:t>d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που επεξεργαζόμαστε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g(d) &lt; 0.1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, άρα και για όλα τα υπόλοιπα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συνολικός βαθμός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&lt; 1.1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(στην καλύτερη περίπτωση έχουν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cos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ίσο με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 1 </a:t>
            </a:r>
            <a:r>
              <a:rPr lang="el-GR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που δεν αρκεί όμως)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.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=&gt; δε χρειάζεται να επεξεργαστούμε το υπόλοιπο 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	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λιστών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defTabSz="449263"/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Διάταξη καταχωρήσεων του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με βάση το </a:t>
            </a:r>
            <a:r>
              <a:rPr lang="en-US" sz="3600" i="1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f</a:t>
            </a:r>
            <a:r>
              <a:rPr lang="en-US" sz="3600" i="1" baseline="-25000" dirty="0" err="1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t,d</a:t>
            </a:r>
            <a:endParaRPr lang="de-DE" sz="3600" i="1" baseline="-25000" dirty="0" smtClean="0">
              <a:solidFill>
                <a:schemeClr val="accent6">
                  <a:lumMod val="75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676400"/>
            <a:ext cx="8786842" cy="36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Ιδέα: δεν επεξεργαζόμαστε τις καταχωρήσεις που θα συνεισφέρουν λίγο στον τελικό βαθμό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</a:pP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Διάταξη των εγγράφων με βάση το βάρος (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weight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)</a:t>
            </a:r>
            <a:r>
              <a:rPr lang="en-US" sz="2800" i="1" dirty="0" smtClean="0">
                <a:solidFill>
                  <a:schemeClr val="accent2">
                    <a:lumMod val="75000"/>
                  </a:schemeClr>
                </a:solidFill>
                <a:latin typeface="Calibri"/>
                <a:cs typeface="+mn-cs"/>
              </a:rPr>
              <a:t> </a:t>
            </a:r>
            <a:r>
              <a:rPr lang="en-US" altLang="zh-CN" sz="2800" i="1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wf</a:t>
            </a:r>
            <a:r>
              <a:rPr lang="en-US" altLang="zh-CN" sz="2800" i="1" baseline="-25000" dirty="0" err="1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t,d</a:t>
            </a:r>
            <a:r>
              <a:rPr lang="en-US" altLang="zh-CN" sz="2800" i="1" baseline="-25000" dirty="0" smtClean="0">
                <a:solidFill>
                  <a:srgbClr val="C00000"/>
                </a:solidFill>
                <a:latin typeface="Calibri"/>
                <a:ea typeface="宋体" pitchFamily="2" charset="-122"/>
              </a:rPr>
              <a:t> </a:t>
            </a:r>
            <a:endParaRPr lang="el-GR" altLang="zh-CN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</a:endParaRPr>
          </a:p>
          <a:p>
            <a:pPr marL="742950" lvl="1" indent="-285750" defTabSz="449263">
              <a:buClr>
                <a:srgbClr val="336699"/>
              </a:buClr>
            </a:pPr>
            <a:endParaRPr lang="el-GR" sz="2800" i="1" baseline="-25000" dirty="0" smtClean="0">
              <a:solidFill>
                <a:srgbClr val="C00000"/>
              </a:solidFill>
              <a:latin typeface="Calibri"/>
              <a:ea typeface="宋体" pitchFamily="2" charset="-122"/>
              <a:cs typeface="+mn-cs"/>
            </a:endParaRPr>
          </a:p>
          <a:p>
            <a:pPr marL="742950" lvl="1" indent="-285750" defTabSz="449263">
              <a:buClr>
                <a:srgbClr val="A40508"/>
              </a:buClr>
              <a:buFont typeface="Wingdings" pitchFamily="2" charset="2"/>
              <a:buChar char="ü"/>
            </a:pP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Όχι κοινή διάταξη των εγγράφων σε όλες τις λίστες</a:t>
            </a:r>
            <a:r>
              <a:rPr lang="en-US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  <a:r>
              <a:rPr lang="el-GR" i="1" dirty="0" smtClean="0">
                <a:solidFill>
                  <a:srgbClr val="C00000"/>
                </a:solidFill>
                <a:latin typeface="Calibri"/>
                <a:ea typeface="宋体" pitchFamily="2" charset="-122"/>
                <a:cs typeface="+mn-cs"/>
              </a:rPr>
              <a:t> </a:t>
            </a:r>
          </a:p>
          <a:p>
            <a:pPr marL="742950" lvl="1" indent="-285750" defTabSz="449263">
              <a:buClr>
                <a:srgbClr val="336699"/>
              </a:buClr>
            </a:pPr>
            <a:endParaRPr lang="en-US" sz="1600" i="1" dirty="0" smtClean="0">
              <a:solidFill>
                <a:schemeClr val="accent2">
                  <a:lumMod val="75000"/>
                </a:schemeClr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Η απλούστερη περίπτωση,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normalized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+mn-cs"/>
              </a:rPr>
              <a:t>tf-idf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weight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 είναι πιθανόν να βρίσκονται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στην αρχή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αυτών των ταξινομημένων λιστών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buClr>
                <a:srgbClr val="336699"/>
              </a:buClr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→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γρήγορος τερματισμός ενώ επεξεργαζόμαστε τις λίστες καταχωρήσεων 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μάλλον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 δε θα αλλάξει τα κορυφαία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έγγραφα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6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Υπολογισμός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ανά όρο</a:t>
            </a:r>
            <a:endParaRPr lang="en-US" dirty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1573213"/>
            <a:ext cx="7663898" cy="4876483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7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1752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Μη φέρεις όλη τη λίστα καταχωρήσεων, μόνο τα πρώτα στοιχεία της 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1" y="2971800"/>
            <a:ext cx="7696200" cy="2057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Rectangle 2"/>
          <p:cNvSpPr/>
          <p:nvPr/>
        </p:nvSpPr>
        <p:spPr bwMode="auto">
          <a:xfrm>
            <a:off x="2438400" y="5943600"/>
            <a:ext cx="4648200" cy="533400"/>
          </a:xfrm>
          <a:prstGeom prst="rect">
            <a:avLst/>
          </a:prstGeom>
          <a:noFill/>
          <a:ln w="38100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410200" y="2590800"/>
            <a:ext cx="1066800" cy="1219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209800" y="4191000"/>
            <a:ext cx="304800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1293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1. </a:t>
            </a:r>
            <a:r>
              <a:rPr lang="el-GR" dirty="0" smtClean="0">
                <a:ea typeface="ＭＳ Ｐゴシック" pitchFamily="34" charset="-128"/>
              </a:rPr>
              <a:t>Πρόωρος τερματισμός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ea typeface="ＭＳ Ｐゴシック" pitchFamily="34" charset="-128"/>
              </a:rPr>
              <a:t>Κατά τη διάσχιση των καταχωρήσεων ενός όρου </a:t>
            </a:r>
            <a:r>
              <a:rPr lang="en-US" i="1" dirty="0" smtClean="0">
                <a:ea typeface="ＭＳ Ｐゴシック" pitchFamily="34" charset="-128"/>
              </a:rPr>
              <a:t>t</a:t>
            </a:r>
            <a:r>
              <a:rPr lang="el-GR" i="1" dirty="0" smtClean="0">
                <a:ea typeface="ＭＳ Ｐゴシック" pitchFamily="34" charset="-128"/>
              </a:rPr>
              <a:t>, </a:t>
            </a:r>
            <a:r>
              <a:rPr lang="el-GR" dirty="0" smtClean="0">
                <a:ea typeface="ＭＳ Ｐゴシック" pitchFamily="34" charset="-128"/>
              </a:rPr>
              <a:t>σταμάτα νωρίς αφού: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Δεις ένα προκαθορισμένο αριθμό </a:t>
            </a:r>
            <a:r>
              <a:rPr lang="en-US" i="1" dirty="0" smtClean="0">
                <a:ea typeface="ＭＳ Ｐゴシック" pitchFamily="34" charset="-128"/>
              </a:rPr>
              <a:t>r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από έγγραφα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altLang="zh-CN" dirty="0" smtClean="0">
                <a:ea typeface="宋体" pitchFamily="2" charset="-122"/>
              </a:rPr>
              <a:t>Τ</a:t>
            </a:r>
            <a:r>
              <a:rPr lang="el-GR" altLang="zh-CN" dirty="0" smtClean="0">
                <a:ea typeface="ＭＳ Ｐゴシック" pitchFamily="34" charset="-128"/>
              </a:rPr>
              <a:t>ο </a:t>
            </a:r>
            <a:r>
              <a:rPr lang="en-US" altLang="zh-CN" i="1" dirty="0" err="1" smtClean="0">
                <a:ea typeface="宋体" pitchFamily="2" charset="-122"/>
              </a:rPr>
              <a:t>wf</a:t>
            </a:r>
            <a:r>
              <a:rPr lang="en-US" altLang="zh-CN" i="1" baseline="-25000" dirty="0" err="1" smtClean="0">
                <a:ea typeface="宋体" pitchFamily="2" charset="-122"/>
              </a:rPr>
              <a:t>t,d</a:t>
            </a:r>
            <a:r>
              <a:rPr lang="en-US" altLang="zh-CN" i="1" baseline="-25000" dirty="0" smtClean="0">
                <a:ea typeface="宋体" pitchFamily="2" charset="-122"/>
              </a:rPr>
              <a:t>  </a:t>
            </a:r>
            <a:r>
              <a:rPr lang="el-GR" altLang="zh-CN" dirty="0" smtClean="0">
                <a:ea typeface="宋体" pitchFamily="2" charset="-122"/>
              </a:rPr>
              <a:t>πέφτει κάτω από κάποιο κατώφλι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Πάρε την ένωση του συνόλου των εγγράφων που προκύπτει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pPr lvl="1"/>
            <a:r>
              <a:rPr lang="el-GR" dirty="0" smtClean="0">
                <a:solidFill>
                  <a:srgbClr val="C00000"/>
                </a:solidFill>
                <a:ea typeface="宋体" pitchFamily="2" charset="-122"/>
              </a:rPr>
              <a:t>Ένα σύνολο για κάθε όρο</a:t>
            </a:r>
            <a:endParaRPr lang="en-US" dirty="0" smtClean="0">
              <a:solidFill>
                <a:srgbClr val="C00000"/>
              </a:solidFill>
              <a:ea typeface="宋体" pitchFamily="2" charset="-122"/>
            </a:endParaRPr>
          </a:p>
          <a:p>
            <a:r>
              <a:rPr lang="el-GR" dirty="0" smtClean="0">
                <a:ea typeface="宋体" pitchFamily="2" charset="-122"/>
              </a:rPr>
              <a:t>Υπολόγισε τους βαθμούς μόνο αυτών των εγγράφων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7.1.5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5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2. </a:t>
            </a:r>
            <a:r>
              <a:rPr lang="en-US" dirty="0" err="1" smtClean="0">
                <a:ea typeface="ＭＳ Ｐゴシック" pitchFamily="34" charset="-128"/>
              </a:rPr>
              <a:t>idf</a:t>
            </a:r>
            <a:r>
              <a:rPr lang="en-US" dirty="0" smtClean="0">
                <a:ea typeface="ＭＳ Ｐゴシック" pitchFamily="34" charset="-128"/>
              </a:rPr>
              <a:t>-</a:t>
            </a:r>
            <a:r>
              <a:rPr lang="el-GR" dirty="0" smtClean="0">
                <a:ea typeface="ＭＳ Ｐゴシック" pitchFamily="34" charset="-128"/>
              </a:rPr>
              <a:t>διατεταγμένοι όροι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3380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ea typeface="ＭＳ Ｐゴシック" pitchFamily="34" charset="-128"/>
              </a:rPr>
              <a:t>Κατά την επεξεργασία των όρων του ερωτήματος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Τους εξετάζουμε με φθίνουσα διάταξη ως προς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pPr lvl="1"/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Όροι με μεγάλο </a:t>
            </a:r>
            <a:r>
              <a:rPr lang="en-US" dirty="0" err="1" smtClean="0">
                <a:solidFill>
                  <a:srgbClr val="C00000"/>
                </a:solidFill>
                <a:ea typeface="ＭＳ Ｐゴシック" pitchFamily="34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pitchFamily="34" charset="-128"/>
              </a:rPr>
              <a:t>πιθανών να συνεισφέρουν περισσότερο στο βαθμό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  <a:p>
            <a:r>
              <a:rPr lang="el-GR" dirty="0" smtClean="0">
                <a:ea typeface="ＭＳ Ｐゴシック" pitchFamily="34" charset="-128"/>
              </a:rPr>
              <a:t>Καθώς ενημερώνουμε τη συμμετοχή στο βαθμό κάθε όρου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r>
              <a:rPr lang="el-GR" dirty="0" smtClean="0">
                <a:ea typeface="ＭＳ Ｐゴシック" pitchFamily="34" charset="-128"/>
              </a:rPr>
              <a:t>Σταματάμε αν ο βαθμός των εγγράφων δεν μεταβάλλεται πολύ</a:t>
            </a:r>
            <a:endParaRPr lang="en-US" dirty="0" smtClean="0">
              <a:solidFill>
                <a:srgbClr val="C00000"/>
              </a:solidFill>
              <a:ea typeface="ＭＳ Ｐゴシック" pitchFamily="34" charset="-128"/>
            </a:endParaRP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7.1.5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7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3250" cy="487045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200" dirty="0" smtClean="0">
                <a:ea typeface="宋体" pitchFamily="2" charset="-122"/>
              </a:rPr>
              <a:t>Προ-επεξεργασία</a:t>
            </a:r>
            <a:r>
              <a:rPr lang="en-US" altLang="zh-CN" sz="3200" dirty="0" smtClean="0">
                <a:ea typeface="宋体" pitchFamily="2" charset="-122"/>
              </a:rPr>
              <a:t>  - </a:t>
            </a:r>
            <a:r>
              <a:rPr lang="el-GR" altLang="zh-CN" sz="3200" dirty="0" err="1" smtClean="0">
                <a:ea typeface="宋体" pitchFamily="2" charset="-122"/>
              </a:rPr>
              <a:t>συσταδοποίηση</a:t>
            </a:r>
            <a:r>
              <a:rPr lang="el-GR" altLang="zh-CN" sz="3200" dirty="0" smtClean="0">
                <a:ea typeface="宋体" pitchFamily="2" charset="-122"/>
              </a:rPr>
              <a:t> </a:t>
            </a:r>
            <a:r>
              <a:rPr lang="en-US" altLang="zh-CN" sz="3200" dirty="0" smtClean="0">
                <a:ea typeface="宋体" pitchFamily="2" charset="-122"/>
              </a:rPr>
              <a:t>(clustering) </a:t>
            </a:r>
            <a:r>
              <a:rPr lang="el-GR" altLang="zh-CN" sz="3200" dirty="0" smtClean="0">
                <a:ea typeface="宋体" pitchFamily="2" charset="-122"/>
              </a:rPr>
              <a:t>εγγράφων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Επέλεξε τυχαία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N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έγγραφα</a:t>
            </a:r>
            <a:r>
              <a:rPr lang="en-US" altLang="zh-CN" dirty="0" smtClean="0">
                <a:ea typeface="宋体" pitchFamily="2" charset="-122"/>
                <a:sym typeface="Symbol" pitchFamily="18" charset="2"/>
              </a:rPr>
              <a:t>: 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τα οποία τα ονομάζουμε </a:t>
            </a:r>
            <a:r>
              <a:rPr lang="el-GR" altLang="zh-CN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ηγέτες</a:t>
            </a:r>
            <a:r>
              <a:rPr lang="el-GR" altLang="zh-CN" dirty="0" smtClean="0">
                <a:ea typeface="宋体" pitchFamily="2" charset="-122"/>
                <a:sym typeface="Symbol" pitchFamily="18" charset="2"/>
              </a:rPr>
              <a:t> (</a:t>
            </a:r>
            <a:r>
              <a:rPr lang="en-US" altLang="zh-CN" i="1" dirty="0" smtClean="0">
                <a:ea typeface="宋体" pitchFamily="2" charset="-122"/>
                <a:sym typeface="Symbol" pitchFamily="18" charset="2"/>
              </a:rPr>
              <a:t>leaders</a:t>
            </a:r>
            <a:r>
              <a:rPr lang="el-GR" altLang="zh-CN" i="1" dirty="0" smtClean="0">
                <a:ea typeface="宋体" pitchFamily="2" charset="-122"/>
                <a:sym typeface="Symbol" pitchFamily="18" charset="2"/>
              </a:rPr>
              <a:t>)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Για κάθε άλλο έγγραφο, προ-υπολογίζουμε τον κοντινότερο ηγέτη του</a:t>
            </a:r>
            <a:endParaRPr lang="en-US" altLang="zh-CN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sz="2800" dirty="0" smtClean="0">
                <a:ea typeface="宋体" pitchFamily="2" charset="-122"/>
              </a:rPr>
              <a:t>Αυτά τα έγγραφα καλούντα </a:t>
            </a:r>
            <a:r>
              <a:rPr lang="el-GR" altLang="zh-CN" sz="2800" kern="1200" dirty="0" smtClean="0">
                <a:solidFill>
                  <a:srgbClr val="C00000"/>
                </a:solidFill>
                <a:ea typeface="ＭＳ Ｐゴシック" pitchFamily="34" charset="-128"/>
                <a:cs typeface="ＭＳ Ｐゴシック" pitchFamily="-65" charset="-128"/>
                <a:sym typeface="Symbol" pitchFamily="18" charset="2"/>
              </a:rPr>
              <a:t>ακόλουθοι </a:t>
            </a:r>
            <a:r>
              <a:rPr lang="el-GR" altLang="zh-CN" sz="2800" dirty="0" smtClean="0">
                <a:ea typeface="宋体" pitchFamily="2" charset="-122"/>
                <a:cs typeface="+mn-cs"/>
                <a:sym typeface="Symbol" pitchFamily="18" charset="2"/>
              </a:rPr>
              <a:t>(</a:t>
            </a:r>
            <a:r>
              <a:rPr lang="en-US" altLang="zh-CN" sz="2800" dirty="0" smtClean="0">
                <a:ea typeface="宋体" pitchFamily="2" charset="-122"/>
                <a:cs typeface="+mn-cs"/>
                <a:sym typeface="Symbol" pitchFamily="18" charset="2"/>
              </a:rPr>
              <a:t>followers</a:t>
            </a:r>
            <a:r>
              <a:rPr lang="el-GR" altLang="zh-CN" sz="2800" dirty="0" smtClean="0">
                <a:ea typeface="宋体" pitchFamily="2" charset="-122"/>
                <a:cs typeface="+mn-cs"/>
              </a:rPr>
              <a:t>)</a:t>
            </a:r>
            <a:r>
              <a:rPr lang="en-US" altLang="zh-CN" sz="2800" dirty="0" smtClean="0">
                <a:ea typeface="宋体" pitchFamily="2" charset="-122"/>
                <a:cs typeface="+mn-cs"/>
              </a:rPr>
              <a:t>;</a:t>
            </a:r>
          </a:p>
          <a:p>
            <a:pPr lvl="1" eaLnBrk="1" hangingPunct="1"/>
            <a:r>
              <a:rPr lang="el-GR" altLang="zh-CN" sz="2800" dirty="0" smtClean="0">
                <a:ea typeface="宋体" pitchFamily="2" charset="-122"/>
              </a:rPr>
              <a:t>Ο αναμενόμενος αριθμός είναι</a:t>
            </a:r>
            <a:r>
              <a:rPr lang="en-US" altLang="zh-CN" sz="2800" dirty="0" smtClean="0">
                <a:ea typeface="宋体" pitchFamily="2" charset="-122"/>
              </a:rPr>
              <a:t>: ~ </a:t>
            </a:r>
            <a:r>
              <a:rPr lang="en-US" altLang="zh-CN" sz="2800" dirty="0" smtClean="0">
                <a:ea typeface="宋体" pitchFamily="2" charset="-122"/>
                <a:sym typeface="Symbol" pitchFamily="18" charset="2"/>
              </a:rPr>
              <a:t></a:t>
            </a:r>
            <a:r>
              <a:rPr lang="en-US" altLang="zh-CN" sz="2800" i="1" dirty="0" smtClean="0">
                <a:ea typeface="宋体" pitchFamily="2" charset="-122"/>
                <a:sym typeface="Symbol" pitchFamily="18" charset="2"/>
              </a:rPr>
              <a:t>N </a:t>
            </a:r>
            <a:r>
              <a:rPr lang="el-GR" altLang="zh-CN" sz="2800" dirty="0" smtClean="0">
                <a:ea typeface="宋体" pitchFamily="2" charset="-122"/>
                <a:sym typeface="Symbol" pitchFamily="18" charset="2"/>
              </a:rPr>
              <a:t>ακόλουθοι ανά ηγέτη</a:t>
            </a:r>
          </a:p>
          <a:p>
            <a:pPr lvl="1" eaLnBrk="1" hangingPunct="1">
              <a:buNone/>
            </a:pP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Τελικά </a:t>
            </a:r>
            <a:r>
              <a:rPr lang="en-US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ομάδες με </a:t>
            </a:r>
            <a:r>
              <a:rPr lang="en-US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N</a:t>
            </a:r>
            <a:r>
              <a:rPr lang="el-GR" altLang="zh-CN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宋体" pitchFamily="2" charset="-122"/>
                <a:sym typeface="Symbol" pitchFamily="18" charset="2"/>
              </a:rPr>
              <a:t> έγγραφα</a:t>
            </a:r>
            <a:endParaRPr lang="en-US" altLang="zh-CN" sz="2800" i="1" dirty="0" smtClean="0">
              <a:solidFill>
                <a:schemeClr val="tx2">
                  <a:lumMod val="60000"/>
                  <a:lumOff val="40000"/>
                </a:schemeClr>
              </a:solidFill>
              <a:ea typeface="宋体" pitchFamily="2" charset="-122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153400" cy="28194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sz="3400" dirty="0" smtClean="0">
                <a:ea typeface="宋体" pitchFamily="2" charset="-122"/>
              </a:rPr>
              <a:t>Για κάθε ερώτημα </a:t>
            </a:r>
            <a:r>
              <a:rPr lang="en-US" altLang="zh-CN" sz="3400" i="1" dirty="0" smtClean="0">
                <a:ea typeface="宋体" pitchFamily="2" charset="-122"/>
              </a:rPr>
              <a:t>q</a:t>
            </a:r>
            <a:endParaRPr lang="en-US" altLang="zh-CN" sz="3400" dirty="0" smtClean="0">
              <a:ea typeface="宋体" pitchFamily="2" charset="-122"/>
            </a:endParaRPr>
          </a:p>
          <a:p>
            <a:pPr lvl="1" eaLnBrk="1" hangingPunct="1"/>
            <a:r>
              <a:rPr lang="el-GR" altLang="zh-CN" sz="3200" dirty="0" smtClean="0">
                <a:ea typeface="宋体" pitchFamily="2" charset="-122"/>
              </a:rPr>
              <a:t>Βρες τον πιο κοντινό ηγέτη </a:t>
            </a:r>
            <a:r>
              <a:rPr lang="en-US" altLang="zh-CN" sz="3200" i="1" dirty="0" smtClean="0">
                <a:ea typeface="宋体" pitchFamily="2" charset="-122"/>
              </a:rPr>
              <a:t>L.</a:t>
            </a:r>
          </a:p>
          <a:p>
            <a:pPr lvl="1" eaLnBrk="1" hangingPunct="1"/>
            <a:r>
              <a:rPr lang="el-GR" altLang="zh-CN" sz="3200" dirty="0" smtClean="0">
                <a:ea typeface="宋体" pitchFamily="2" charset="-122"/>
              </a:rPr>
              <a:t>Ψάξε για τα </a:t>
            </a:r>
            <a:r>
              <a:rPr lang="en-US" altLang="zh-CN" sz="3200" i="1" dirty="0" smtClean="0">
                <a:ea typeface="宋体" pitchFamily="2" charset="-122"/>
              </a:rPr>
              <a:t>K</a:t>
            </a:r>
            <a:r>
              <a:rPr lang="en-US" altLang="zh-CN" sz="3200" dirty="0" smtClean="0">
                <a:ea typeface="宋体" pitchFamily="2" charset="-122"/>
              </a:rPr>
              <a:t> </a:t>
            </a:r>
            <a:r>
              <a:rPr lang="el-GR" altLang="zh-CN" sz="3200" dirty="0" smtClean="0">
                <a:ea typeface="宋体" pitchFamily="2" charset="-122"/>
              </a:rPr>
              <a:t>πλησιέστερα έγγραφα ανάμεσα στους ακολούθους του </a:t>
            </a:r>
            <a:r>
              <a:rPr lang="en-US" altLang="zh-CN" sz="3200" i="1" dirty="0" smtClean="0">
                <a:ea typeface="宋体" pitchFamily="2" charset="-122"/>
              </a:rPr>
              <a:t>L</a:t>
            </a:r>
            <a:r>
              <a:rPr lang="el-GR" altLang="zh-CN" sz="3200" i="1" dirty="0" smtClean="0">
                <a:ea typeface="宋体" pitchFamily="2" charset="-122"/>
              </a:rPr>
              <a:t> (δηλαδή, στην ομάδα του </a:t>
            </a:r>
            <a:r>
              <a:rPr lang="en-US" altLang="zh-CN" sz="3200" i="1" dirty="0" smtClean="0">
                <a:ea typeface="宋体" pitchFamily="2" charset="-122"/>
              </a:rPr>
              <a:t>L)</a:t>
            </a:r>
            <a:r>
              <a:rPr lang="en-US" altLang="zh-CN" sz="3200" dirty="0" smtClean="0">
                <a:ea typeface="宋体" pitchFamily="2" charset="-122"/>
              </a:rPr>
              <a:t>.</a:t>
            </a:r>
          </a:p>
          <a:p>
            <a:pPr eaLnBrk="1" hangingPunct="1"/>
            <a:endParaRPr lang="zh-CN" altLang="en-US" dirty="0" smtClean="0">
              <a:ea typeface="宋体" pitchFamily="2" charset="-122"/>
            </a:endParaRP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53400" cy="1030288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8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0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3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4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5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5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8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9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3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4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5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Query</a:t>
            </a:r>
          </a:p>
        </p:txBody>
      </p:sp>
      <p:cxnSp>
        <p:nvCxnSpPr>
          <p:cNvPr id="42016" name="AutoShape 5"/>
          <p:cNvCxnSpPr>
            <a:cxnSpLocks noChangeShapeType="1"/>
            <a:stCxn id="42015" idx="1"/>
            <a:endCxn id="42015" idx="1"/>
          </p:cNvCxnSpPr>
          <p:nvPr/>
        </p:nvCxnSpPr>
        <p:spPr bwMode="auto">
          <a:xfrm>
            <a:off x="58674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7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Leader</a:t>
            </a:r>
          </a:p>
        </p:txBody>
      </p:sp>
      <p:sp>
        <p:nvSpPr>
          <p:cNvPr id="42018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altLang="zh-CN">
                <a:latin typeface="Times New Roman" pitchFamily="18" charset="0"/>
                <a:ea typeface="宋体" pitchFamily="2" charset="-122"/>
              </a:rPr>
              <a:t>Follower</a:t>
            </a:r>
          </a:p>
        </p:txBody>
      </p:sp>
      <p:sp>
        <p:nvSpPr>
          <p:cNvPr id="42019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20" name="AutoShape 45"/>
          <p:cNvCxnSpPr>
            <a:cxnSpLocks noChangeShapeType="1"/>
            <a:stCxn id="42019" idx="5"/>
            <a:endCxn id="41999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1" name="AutoShape 46"/>
          <p:cNvCxnSpPr>
            <a:cxnSpLocks noChangeShapeType="1"/>
            <a:stCxn id="42019" idx="6"/>
            <a:endCxn id="42000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2" name="AutoShape 48"/>
          <p:cNvCxnSpPr>
            <a:cxnSpLocks noChangeShapeType="1"/>
            <a:stCxn id="42019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3" name="AutoShape 50"/>
          <p:cNvCxnSpPr>
            <a:cxnSpLocks noChangeShapeType="1"/>
            <a:stCxn id="42019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4" name="AutoShape 51"/>
          <p:cNvCxnSpPr>
            <a:cxnSpLocks noChangeShapeType="1"/>
            <a:stCxn id="42019" idx="1"/>
            <a:endCxn id="41993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25" name="AutoShape 52"/>
          <p:cNvCxnSpPr>
            <a:cxnSpLocks noChangeShapeType="1"/>
            <a:stCxn id="42019" idx="1"/>
            <a:endCxn id="41994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5829" name="AutoShape 53"/>
          <p:cNvCxnSpPr>
            <a:cxnSpLocks noChangeShapeType="1"/>
            <a:stCxn id="42012" idx="0"/>
            <a:endCxn id="42019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28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9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3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0288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4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2895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Γιατί τυχαία δείγματα;</a:t>
            </a: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Γρήγορη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Οι ηγέτες αντανακλούν την πραγματική κατανομή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7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686800" cy="41148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Η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</a:t>
            </a:r>
            <a:r>
              <a:rPr lang="en-US" sz="2400" i="1" baseline="-25000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t,d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του όρου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σε ένα έγγραφο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ορίζεται ως αριθμός των φορών που το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εμφανίζεται στο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.</a:t>
            </a:r>
            <a:endParaRPr lang="el-GR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Επειδή η συνάφεια (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relevance</a:t>
            </a:r>
            <a:r>
              <a:rPr lang="el-GR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) δεν αυξάνει αναλογικά με τη συχνότητα όρου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,  στάθμιση με χρήση του λογάριθμου της συχνότητα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log frequency weight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)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του όρου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στο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είναι</a:t>
            </a:r>
          </a:p>
          <a:p>
            <a:pPr eaLnBrk="1" hangingPunct="1"/>
            <a:endParaRPr lang="en-US" sz="24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eaLnBrk="1" hangingPunct="1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lvl="2" eaLnBrk="1" hangingPunct="1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charset="-128"/>
            </a:endParaRPr>
          </a:p>
          <a:p>
            <a:pPr lvl="2" eaLnBrk="1" hangingPunct="1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0 → 0, 1 → 1, 2 → 1.3, 10 → 2, </a:t>
            </a:r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100-&gt;3,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1000 → 4, </a:t>
            </a:r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κλπ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ea typeface="ＭＳ Ｐゴシック" charset="-128"/>
              </a:rPr>
              <a:t>.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19199" y="4495800"/>
          <a:ext cx="628880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75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199" y="4495800"/>
                        <a:ext cx="6288809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3276600"/>
          </a:xfrm>
        </p:spPr>
        <p:txBody>
          <a:bodyPr/>
          <a:lstStyle/>
          <a:p>
            <a:pPr eaLnBrk="1" hangingPunct="1">
              <a:buNone/>
            </a:pPr>
            <a:r>
              <a:rPr lang="el-GR" altLang="zh-CN" dirty="0" smtClean="0">
                <a:ea typeface="宋体" pitchFamily="2" charset="-122"/>
              </a:rPr>
              <a:t>Γενικές παραλλαγές (</a:t>
            </a:r>
            <a:r>
              <a:rPr lang="en-US" altLang="zh-CN" dirty="0" smtClean="0">
                <a:ea typeface="宋体" pitchFamily="2" charset="-122"/>
              </a:rPr>
              <a:t>b1-b2)</a:t>
            </a:r>
            <a:endParaRPr lang="el-GR" altLang="zh-CN" dirty="0" smtClean="0">
              <a:ea typeface="宋体" pitchFamily="2" charset="-122"/>
            </a:endParaRPr>
          </a:p>
          <a:p>
            <a:pPr eaLnBrk="1" hangingPunct="1"/>
            <a:r>
              <a:rPr lang="el-GR" altLang="zh-CN" dirty="0" smtClean="0">
                <a:ea typeface="宋体" pitchFamily="2" charset="-122"/>
              </a:rPr>
              <a:t>Κάθε ακόλουθος συνδέεται με </a:t>
            </a:r>
            <a:r>
              <a:rPr lang="en-US" altLang="zh-CN" i="1" dirty="0" smtClean="0">
                <a:ea typeface="宋体" pitchFamily="2" charset="-122"/>
              </a:rPr>
              <a:t>b1</a:t>
            </a:r>
            <a:r>
              <a:rPr lang="en-US" altLang="zh-CN" dirty="0" smtClean="0">
                <a:ea typeface="宋体" pitchFamily="2" charset="-122"/>
              </a:rPr>
              <a:t>=3 (</a:t>
            </a:r>
            <a:r>
              <a:rPr lang="el-GR" altLang="zh-CN" dirty="0" smtClean="0">
                <a:ea typeface="宋体" pitchFamily="2" charset="-122"/>
              </a:rPr>
              <a:t>έστω</a:t>
            </a:r>
            <a:r>
              <a:rPr lang="en-US" altLang="zh-CN" dirty="0" smtClean="0">
                <a:ea typeface="宋体" pitchFamily="2" charset="-122"/>
              </a:rPr>
              <a:t>) </a:t>
            </a:r>
            <a:r>
              <a:rPr lang="el-GR" altLang="zh-CN" dirty="0" smtClean="0">
                <a:ea typeface="宋体" pitchFamily="2" charset="-122"/>
              </a:rPr>
              <a:t>πλησιέστερους ηγέτες</a:t>
            </a:r>
            <a:r>
              <a:rPr lang="en-US" altLang="zh-CN" dirty="0" smtClean="0">
                <a:ea typeface="宋体" pitchFamily="2" charset="-122"/>
              </a:rPr>
              <a:t>.</a:t>
            </a:r>
          </a:p>
          <a:p>
            <a:pPr eaLnBrk="1" hangingPunct="1"/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Για ένα ερώτημα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,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βρες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 </a:t>
            </a:r>
            <a:r>
              <a:rPr lang="en-US" altLang="zh-CN" i="1" dirty="0" smtClean="0">
                <a:solidFill>
                  <a:srgbClr val="C00000"/>
                </a:solidFill>
                <a:ea typeface="宋体" pitchFamily="2" charset="-122"/>
              </a:rPr>
              <a:t>b2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=4 (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έστω</a:t>
            </a:r>
            <a:r>
              <a:rPr lang="en-US" altLang="zh-CN" dirty="0" smtClean="0">
                <a:solidFill>
                  <a:srgbClr val="C00000"/>
                </a:solidFill>
                <a:ea typeface="宋体" pitchFamily="2" charset="-122"/>
              </a:rPr>
              <a:t>) </a:t>
            </a:r>
            <a:r>
              <a:rPr lang="el-GR" altLang="zh-CN" dirty="0" smtClean="0">
                <a:solidFill>
                  <a:srgbClr val="C00000"/>
                </a:solidFill>
                <a:ea typeface="宋体" pitchFamily="2" charset="-122"/>
              </a:rPr>
              <a:t>κοντινότερους ηγέτες και τους ακολούθους τους</a:t>
            </a:r>
            <a:endParaRPr lang="en-US" altLang="zh-CN" dirty="0" smtClean="0">
              <a:solidFill>
                <a:srgbClr val="C00000"/>
              </a:solidFill>
              <a:ea typeface="宋体" pitchFamily="2" charset="-122"/>
            </a:endParaRP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7.1.6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pPr eaLnBrk="1" hangingPunct="1"/>
            <a:r>
              <a:rPr lang="el-GR" altLang="zh-CN" dirty="0" smtClean="0">
                <a:ea typeface="宋体" pitchFamily="2" charset="-122"/>
              </a:rPr>
              <a:t>Κλάδεμα συστάδων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73162"/>
          </a:xfrm>
        </p:spPr>
        <p:txBody>
          <a:bodyPr>
            <a:normAutofit fontScale="90000"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(</a:t>
            </a:r>
            <a:r>
              <a:rPr lang="el-GR" dirty="0" err="1" smtClean="0">
                <a:solidFill>
                  <a:srgbClr val="000000"/>
                </a:solidFill>
              </a:rPr>
              <a:t>διαστρωματωμένα</a:t>
            </a:r>
            <a:r>
              <a:rPr lang="el-GR" dirty="0" smtClean="0">
                <a:solidFill>
                  <a:srgbClr val="000000"/>
                </a:solidFill>
              </a:rPr>
              <a:t>) ευρετήρια (</a:t>
            </a:r>
            <a:r>
              <a:rPr lang="de-DE" dirty="0" err="1" smtClean="0">
                <a:solidFill>
                  <a:srgbClr val="000000"/>
                </a:solidFill>
              </a:rPr>
              <a:t>Tiered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indexes</a:t>
            </a:r>
            <a:r>
              <a:rPr lang="el-GR" dirty="0" smtClean="0">
                <a:solidFill>
                  <a:srgbClr val="000000"/>
                </a:solidFill>
              </a:rPr>
              <a:t>)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05000"/>
            <a:ext cx="8786842" cy="41234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Βασική ιδέα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: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Κατασκευάζουμε διάφορα επίπεδα/βαθμίδες από ευρετήρια, όπου το καθένα αντιστοιχεί στη σημαντικότητα των όρων </a:t>
            </a: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Κατά τη διάρκεια της επεξεργασίας του ερωτήματος, 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αρχίζουμε από την υψηλότερη βαθμίδα</a:t>
            </a: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Αν το ευρετήριο της υψηλότερης βαθμίδας, έχει τουλάχιστον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π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χ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.,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= 100)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αποτελέσματα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σταμάτα και επέστρεψε αυτά τα αποτελέσματα στο χρήστη</a:t>
            </a:r>
            <a:endParaRPr lang="el-GR" sz="2200" dirty="0">
              <a:solidFill>
                <a:srgbClr val="000000"/>
              </a:solidFill>
              <a:latin typeface="Calibri"/>
              <a:cs typeface="+mn-cs"/>
            </a:endParaRPr>
          </a:p>
          <a:p>
            <a:pPr marL="1600200" lvl="3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Αλλιώς, αν έχουμε βρει 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&lt; </a:t>
            </a:r>
            <a:r>
              <a:rPr lang="en-US" sz="2200" i="1" dirty="0" smtClean="0">
                <a:solidFill>
                  <a:srgbClr val="000000"/>
                </a:solidFill>
                <a:latin typeface="Calibri"/>
                <a:cs typeface="+mn-cs"/>
              </a:rPr>
              <a:t>k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ταιριάσματα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επανέλαβε την αναζήτηση στην επόμενη βαθμίδα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137" y="1905000"/>
            <a:ext cx="8610600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800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Έστω 2 βαθμίδες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1: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όλους τους τίτλους (ή με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τα έγγραφα με μεγάλο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143000" lvl="2" indent="-22860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Βαθμίδα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2: 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Ευρετήριο για τα υπόλοιπο έγγραφο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 (</a:t>
            </a: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ή με τα έγγραφα με μικρό </a:t>
            </a:r>
            <a:r>
              <a:rPr lang="en-US" sz="2200" dirty="0" err="1" smtClean="0">
                <a:solidFill>
                  <a:srgbClr val="000000"/>
                </a:solidFill>
                <a:latin typeface="Calibri"/>
                <a:cs typeface="+mn-cs"/>
              </a:rPr>
              <a:t>tf.idf</a:t>
            </a:r>
            <a:r>
              <a:rPr lang="en-US" sz="2200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sz="2200" dirty="0" smtClean="0">
                <a:solidFill>
                  <a:srgbClr val="000000"/>
                </a:solidFill>
                <a:latin typeface="Calibri"/>
                <a:cs typeface="+mn-cs"/>
              </a:rPr>
              <a:t>Οι σελίδες που περιέχουν του όρους αναζήτησης στον τίτλο είναι καλύτερα ταιριάσματα από τις σελίδες που περιέχουν τους όρους στο σώμα του εγγράφου</a:t>
            </a:r>
            <a:endParaRPr lang="en-US" sz="22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2" defTabSz="449263">
              <a:spcBef>
                <a:spcPts val="700"/>
              </a:spcBef>
              <a:buClr>
                <a:srgbClr val="336699"/>
              </a:buClr>
            </a:pPr>
            <a:r>
              <a:rPr lang="el-GR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+mn-cs"/>
              </a:rPr>
              <a:t>Ή και κάποιο σταθμισμένος συνδυασμός</a:t>
            </a:r>
            <a:endParaRPr lang="de-DE" i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pic>
        <p:nvPicPr>
          <p:cNvPr id="6" name="Content Placeholder 3" descr="tiered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600200"/>
            <a:ext cx="4316186" cy="4953000"/>
          </a:xfrm>
          <a:prstGeom prst="rect">
            <a:avLst/>
          </a:prstGeom>
        </p:spPr>
      </p:pic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Βαθμιδωτά ευρετήρια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0650" y="2105891"/>
            <a:ext cx="8566150" cy="3795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Η χρήση βαθμιδωτών ευρετηρίων θεωρείται ως ένας από τους λόγους  που η ποιότητα των αποτελεσμάτων του </a:t>
            </a:r>
            <a:r>
              <a:rPr lang="en-US" dirty="0" smtClean="0">
                <a:latin typeface="Calibri"/>
                <a:cs typeface="+mn-cs"/>
              </a:rPr>
              <a:t>Google </a:t>
            </a:r>
            <a:r>
              <a:rPr lang="el-GR" dirty="0" smtClean="0">
                <a:latin typeface="Calibri"/>
                <a:cs typeface="+mn-cs"/>
              </a:rPr>
              <a:t>ήταν αρχικά σημαντικά καλύτερη </a:t>
            </a:r>
            <a:r>
              <a:rPr lang="en-US" dirty="0" smtClean="0">
                <a:latin typeface="Calibri"/>
                <a:cs typeface="+mn-cs"/>
              </a:rPr>
              <a:t>(2000/01) </a:t>
            </a:r>
            <a:r>
              <a:rPr lang="el-GR" dirty="0" smtClean="0">
                <a:latin typeface="Calibri"/>
                <a:cs typeface="+mn-cs"/>
              </a:rPr>
              <a:t>από αυτήν των ανταγωνιστών τους</a:t>
            </a:r>
            <a:r>
              <a:rPr lang="en-US" dirty="0" smtClean="0">
                <a:latin typeface="Calibri"/>
                <a:cs typeface="+mn-cs"/>
              </a:rPr>
              <a:t>.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Calibri"/>
                <a:cs typeface="+mn-cs"/>
              </a:rPr>
              <a:t>μαζί με το </a:t>
            </a:r>
            <a:r>
              <a:rPr lang="en-US" dirty="0" smtClean="0">
                <a:latin typeface="Calibri"/>
                <a:cs typeface="+mn-cs"/>
              </a:rPr>
              <a:t>PageRank, </a:t>
            </a:r>
            <a:r>
              <a:rPr lang="el-GR" dirty="0" smtClean="0">
                <a:latin typeface="Calibri"/>
                <a:cs typeface="+mn-cs"/>
              </a:rPr>
              <a:t>τη χρήση του </a:t>
            </a:r>
            <a:r>
              <a:rPr lang="en-US" dirty="0" smtClean="0">
                <a:latin typeface="Calibri"/>
                <a:cs typeface="+mn-cs"/>
              </a:rPr>
              <a:t>anchor text </a:t>
            </a:r>
            <a:r>
              <a:rPr lang="el-GR" dirty="0" smtClean="0">
                <a:latin typeface="Calibri"/>
                <a:cs typeface="+mn-cs"/>
              </a:rPr>
              <a:t>και περιορισμών θέσεων (</a:t>
            </a:r>
            <a:r>
              <a:rPr lang="en-US" dirty="0" smtClean="0">
                <a:latin typeface="Calibri"/>
                <a:cs typeface="+mn-cs"/>
              </a:rPr>
              <a:t>proximity constraints</a:t>
            </a:r>
            <a:r>
              <a:rPr lang="de-DE" dirty="0" smtClean="0">
                <a:latin typeface="Calibri"/>
                <a:cs typeface="+mn-cs"/>
              </a:rPr>
              <a:t>)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Παραμετρική αναζήτηση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75</a:t>
            </a:fld>
            <a:endParaRPr lang="en-US" dirty="0"/>
          </a:p>
        </p:txBody>
      </p:sp>
      <p:pic>
        <p:nvPicPr>
          <p:cNvPr id="263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2357438"/>
            <a:ext cx="5476874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6.1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Παραμετρική αναζήτηση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76</a:t>
            </a:fld>
            <a:endParaRPr lang="en-US" dirty="0"/>
          </a:p>
        </p:txBody>
      </p:sp>
      <p:pic>
        <p:nvPicPr>
          <p:cNvPr id="264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057400"/>
            <a:ext cx="5876925" cy="195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1600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Βασικό ευρετήριο ζώνης στο λεξικό:</a:t>
            </a:r>
            <a:endParaRPr lang="el-GR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26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Η πληροφορία ζώνης στις λίστες καταχώρησης:</a:t>
            </a:r>
            <a:endParaRPr lang="el-GR" dirty="0">
              <a:latin typeface="+mn-lt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6.1</a:t>
            </a:r>
            <a:endParaRPr lang="en-US" sz="1600" dirty="0">
              <a:solidFill>
                <a:srgbClr val="FBFCFF"/>
              </a:solidFill>
            </a:endParaRPr>
          </a:p>
        </p:txBody>
      </p:sp>
      <p:pic>
        <p:nvPicPr>
          <p:cNvPr id="264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953000"/>
            <a:ext cx="509985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Συνδυασμός διανυσματικής ανάκτησης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Πως συνδυάζουμε την ανάκτηση φράσεων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και γενικά την εγγύτητα όρων –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proximity queries)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με τη διανυσματική ανάκτηση; 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Window</a:t>
            </a:r>
            <a:r>
              <a:rPr lang="en-US" sz="18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το μικρότερο παράθυρο που περιέχονται όλοι οι όροι του ερωτήματος μετρημένο ως το πλήθος λέξεων του παραθύρου</a:t>
            </a: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</a:rPr>
              <a:t>Χρήση στη διάταξη του μεγέθους του παραθύρου – πως?</a:t>
            </a:r>
          </a:p>
          <a:p>
            <a:pPr marL="1657350" lvl="3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0000"/>
                </a:solidFill>
                <a:latin typeface="Calibri"/>
                <a:cs typeface="+mn-cs"/>
              </a:rPr>
              <a:t>Με κάποιο σταθμισμένο άθροισμα?</a:t>
            </a:r>
            <a:endParaRPr lang="de-DE" sz="18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την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Boolean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ανάκτηση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με τη διανυσματική ανάκτηση; 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1200150" lvl="2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Π.χ.,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AND 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ή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NOT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</a:rPr>
              <a:t>Πως συνδυάζουμε τα * με τη διανυσματική ανάκτηση; 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Επεξεργασία ερωτήματος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63000" cy="3429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Αναλυτής ερωτημάτων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(query parser)</a:t>
            </a:r>
            <a:endParaRPr lang="en-US" dirty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Παράδειγμα 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rising interest rates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Εκτέλεσε την ερώτημα ως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ερώτημα φράσης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χρησιμοποιώντας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/>
              </a:rPr>
              <a:t>βαθμολόγηση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/>
            </a:endParaRP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Αν δεν υπάρχουν αρκετά αποτελέσματα, εκτέλεσε το 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ως 2 ερωτήματα φράσεις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“rising interest”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cs typeface="+mn-cs"/>
              </a:rPr>
              <a:t>“interest rates” 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και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κατάταξε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τα αποτελέσματα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χρησιμοποιώντας</a:t>
            </a: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+mn-cs"/>
              </a:rPr>
              <a:t>διανυσματική βαθμολόγηση</a:t>
            </a:r>
          </a:p>
          <a:p>
            <a:pPr marL="914400" lvl="1" indent="-457200" defTabSz="449263">
              <a:spcBef>
                <a:spcPts val="700"/>
              </a:spcBef>
              <a:buClr>
                <a:srgbClr val="336699"/>
              </a:buClr>
              <a:buFont typeface="+mj-lt"/>
              <a:buAutoNum type="arabicPeriod"/>
            </a:pPr>
            <a:r>
              <a:rPr lang="el-GR" sz="2000" dirty="0">
                <a:solidFill>
                  <a:srgbClr val="000000"/>
                </a:solidFill>
                <a:latin typeface="Calibri"/>
              </a:rPr>
              <a:t>Αν δεν υπάρχουν αρκετά αποτελέσματα, εκτέλεσε το 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ερώτημα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/>
              </a:rPr>
              <a:t>ως διάνυσμα</a:t>
            </a:r>
            <a:r>
              <a:rPr lang="el-GR" sz="2000" dirty="0" smtClean="0">
                <a:solidFill>
                  <a:srgbClr val="000000"/>
                </a:solidFill>
                <a:latin typeface="Calibri"/>
              </a:rPr>
              <a:t> και </a:t>
            </a:r>
            <a:r>
              <a:rPr lang="el-GR" sz="2000" dirty="0">
                <a:solidFill>
                  <a:srgbClr val="000000"/>
                </a:solidFill>
                <a:latin typeface="Calibri"/>
              </a:rPr>
              <a:t>κατάταξε τα αποτελέσματα χρησιμοποιώντας διανυσματική βαθμολόγηση</a:t>
            </a: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r>
              <a:rPr lang="el-GR" sz="2000" dirty="0" smtClean="0">
                <a:solidFill>
                  <a:srgbClr val="000000"/>
                </a:solidFill>
                <a:latin typeface="Calibri"/>
                <a:cs typeface="+mn-cs"/>
              </a:rPr>
              <a:t>Μπορούμε τώρα για τα έγγραφα που εμφανίζονται σε παραπάνω από ένα από τα παραπάνω βήματα να συνδυάσουμε (αθροίσουμε) τους βαθμούς </a:t>
            </a:r>
            <a:endParaRPr lang="en-US" sz="2000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lvl="1" defTabSz="449263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Πλήρες σύστημα αναζήτησης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79</a:t>
            </a:fld>
            <a:endParaRPr lang="en-US" dirty="0"/>
          </a:p>
        </p:txBody>
      </p:sp>
      <p:pic>
        <p:nvPicPr>
          <p:cNvPr id="7" name="Picture 6" descr="7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209800"/>
            <a:ext cx="7551277" cy="36442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1752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70C0"/>
                </a:solidFill>
                <a:latin typeface="+mn-lt"/>
              </a:rPr>
              <a:t>Προ-επεξεργασία</a:t>
            </a:r>
            <a:endParaRPr lang="el-GR" sz="1400" b="1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 flipH="1">
            <a:off x="2286000" y="2209800"/>
            <a:ext cx="17526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286000" y="2209800"/>
            <a:ext cx="0" cy="1143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09600" y="3352800"/>
            <a:ext cx="1600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09600" y="3352800"/>
            <a:ext cx="0" cy="1219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609600" y="4495800"/>
            <a:ext cx="3352800" cy="76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4038600" y="2209800"/>
            <a:ext cx="0" cy="22860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667000" y="57912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Ευρετήρια (παραλλαγές του αντεστραμμένου ευρετηρίου)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191000" y="2438400"/>
            <a:ext cx="2057400" cy="19812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1981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C000"/>
                </a:solidFill>
                <a:latin typeface="+mn-lt"/>
              </a:rPr>
              <a:t>Επεξεργασία ερωτήματος</a:t>
            </a:r>
            <a:endParaRPr lang="el-GR" sz="1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715000" y="3657600"/>
            <a:ext cx="1981200" cy="533400"/>
          </a:xfrm>
          <a:prstGeom prst="rect">
            <a:avLst/>
          </a:prstGeom>
          <a:noFill/>
          <a:ln w="57150" cap="flat" cmpd="sng" algn="ctr">
            <a:solidFill>
              <a:srgbClr val="A405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Lucida San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3810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l-GR" sz="2400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sz="2400" dirty="0" smtClean="0">
                <a:ea typeface="ＭＳ Ｐゴシック" charset="-128"/>
              </a:rPr>
              <a:t>: </a:t>
            </a:r>
            <a:r>
              <a:rPr lang="el-GR" sz="2400" dirty="0" smtClean="0">
                <a:ea typeface="ＭＳ Ｐゴシック" charset="-128"/>
              </a:rPr>
              <a:t>άθροισμα των βαρών όλων των κοινών όρων</a:t>
            </a:r>
            <a:r>
              <a:rPr lang="en-US" sz="2400" dirty="0" smtClean="0">
                <a:ea typeface="ＭＳ Ｐゴシック" charset="-128"/>
              </a:rPr>
              <a:t>:</a:t>
            </a:r>
          </a:p>
          <a:p>
            <a:pPr eaLnBrk="1" hangingPunct="1">
              <a:buNone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eaLnBrk="1" hangingPunct="1">
              <a:buFont typeface="Wingdings" pitchFamily="2" charset="2"/>
              <a:buChar char="§"/>
            </a:pPr>
            <a:endParaRPr lang="el-GR" sz="2400" dirty="0" smtClean="0">
              <a:ea typeface="ＭＳ Ｐゴシック" charset="-128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l-GR" sz="20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2000" dirty="0" smtClean="0">
              <a:ea typeface="ＭＳ Ｐゴシック" charset="-128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600200" y="3276600"/>
          <a:ext cx="4595812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99" name="Εξίσωση" r:id="rId3" imgW="1765300" imgH="279400" progId="Equation.3">
                  <p:embed/>
                </p:oleObj>
              </mc:Choice>
              <mc:Fallback>
                <p:oleObj name="Εξίσωση" r:id="rId3" imgW="1765300" imgH="279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4595812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49263"/>
            <a:r>
              <a:rPr lang="el-GR" dirty="0" smtClean="0">
                <a:solidFill>
                  <a:srgbClr val="000000"/>
                </a:solidFill>
              </a:rPr>
              <a:t>Πλήρες σύστημα αναζήτησης</a:t>
            </a: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57158" y="2362200"/>
            <a:ext cx="8786842" cy="350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Προ-επεξεργασία των εγγράφων</a:t>
            </a:r>
            <a:endParaRPr lang="en-US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Ευρετήρια θέσεων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Positional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Βαθμιδωτά ευρετήρια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Tiered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indexes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Διορθώσεις ορθογραφικές (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Spelling</a:t>
            </a:r>
            <a:r>
              <a:rPr lang="de-DE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alibri"/>
                <a:cs typeface="+mn-cs"/>
              </a:rPr>
              <a:t>correction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)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err="1" smtClean="0">
                <a:solidFill>
                  <a:srgbClr val="000000"/>
                </a:solidFill>
                <a:latin typeface="Calibri"/>
                <a:cs typeface="+mn-cs"/>
              </a:rPr>
              <a:t>Ευρετήρα</a:t>
            </a:r>
            <a:r>
              <a:rPr lang="el-GR" i="1" dirty="0" smtClean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alibri"/>
                <a:cs typeface="+mn-cs"/>
              </a:rPr>
              <a:t>k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+mn-cs"/>
              </a:rPr>
              <a:t>-</a:t>
            </a: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γραμμάτων (για ερωτήματα με * και ορθογραφικές διορθώσεις) </a:t>
            </a: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Επεξεργασία ερωτημάτων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  <a:p>
            <a:pPr marL="742950" lvl="1" indent="-285750" defTabSz="449263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0000"/>
                </a:solidFill>
                <a:latin typeface="Calibri"/>
                <a:cs typeface="+mn-cs"/>
              </a:rPr>
              <a:t>Βαθμολόγηση εγγράφων</a:t>
            </a:r>
            <a:endParaRPr lang="de-DE" dirty="0" smtClean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16764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Τι έχουμε ήδη δει:</a:t>
            </a:r>
            <a:endParaRPr lang="el-G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32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άλλο)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Περιλήψεις αποτελεσμάτων</a:t>
            </a:r>
          </a:p>
          <a:p>
            <a:pPr lvl="1" eaLnBrk="1" hangingPunct="1"/>
            <a:r>
              <a:rPr lang="el-GR" sz="2600" dirty="0" smtClean="0">
                <a:ea typeface="ＭＳ Ｐゴシック" pitchFamily="-112" charset="-128"/>
              </a:rPr>
              <a:t>Κάνοντας τα καλά αποτελέσματα χρήσιμα</a:t>
            </a:r>
            <a:endParaRPr lang="en-US" sz="26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8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/>
          <a:p>
            <a:fld id="{0ED9190B-40F4-4D14-B8A7-A8F5BA31F2B1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04800" y="2438400"/>
            <a:ext cx="8243887" cy="1181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r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l-GR" sz="3200" dirty="0" smtClean="0">
                <a:solidFill>
                  <a:srgbClr val="336699"/>
                </a:solidFill>
                <a:latin typeface="Calibri" charset="0"/>
              </a:rPr>
              <a:t>Πως παρουσιάζουμε τα αποτελέσματα στο χρήστη;</a:t>
            </a:r>
            <a:endParaRPr lang="en-US" sz="3200" dirty="0" smtClean="0">
              <a:solidFill>
                <a:srgbClr val="BDD3E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 algn="r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5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Αφού έχουμε διατάξει τα έγγραφα που ταιριάζουν με το ερώτημα, θέλουμε να τα παρουσιάσουμε στο χρήστη </a:t>
            </a: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Πιο συχνά ως μια λίστα από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τίτλους</a:t>
            </a:r>
            <a:r>
              <a:rPr lang="el-GR" sz="2400" dirty="0" smtClean="0">
                <a:ea typeface="ＭＳ Ｐゴシック" charset="-128"/>
              </a:rPr>
              <a:t> εγγράφων, </a:t>
            </a:r>
            <a:r>
              <a:rPr lang="en-US" sz="2400" dirty="0" smtClean="0">
                <a:ea typeface="ＭＳ Ｐゴシック" charset="-128"/>
              </a:rPr>
              <a:t>URL,</a:t>
            </a:r>
            <a:r>
              <a:rPr lang="el-GR" sz="2400" dirty="0" smtClean="0">
                <a:ea typeface="ＭＳ Ｐゴシック" charset="-128"/>
              </a:rPr>
              <a:t> μαζί με μια μικρή </a:t>
            </a:r>
            <a:r>
              <a:rPr lang="el-G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περίληψη</a:t>
            </a:r>
            <a:r>
              <a:rPr lang="el-GR" sz="2400" dirty="0" smtClean="0">
                <a:ea typeface="ＭＳ Ｐゴシック" charset="-128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result snippet</a:t>
            </a:r>
            <a:r>
              <a:rPr lang="en-US" sz="2400" dirty="0" smtClean="0">
                <a:ea typeface="ＭＳ Ｐゴシック" charset="-128"/>
              </a:rPr>
              <a:t>)</a:t>
            </a:r>
            <a:r>
              <a:rPr lang="el-GR" sz="2400" dirty="0" smtClean="0">
                <a:ea typeface="ＭＳ Ｐゴシック" charset="-128"/>
              </a:rPr>
              <a:t>, </a:t>
            </a:r>
            <a:r>
              <a:rPr lang="en-US" sz="2400" dirty="0" smtClean="0">
                <a:ea typeface="ＭＳ Ｐゴシック" charset="-128"/>
              </a:rPr>
              <a:t>aka “10 blue links”</a:t>
            </a:r>
          </a:p>
        </p:txBody>
      </p:sp>
      <p:pic>
        <p:nvPicPr>
          <p:cNvPr id="49157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57912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324516359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περιγραφή του εγγράφου είναι κρίσιμη γιατί συχνά οι χρήστες βασίζονται σε αυτήν για να αποφασίσουν αν το έγγραφο είναι σχετικό</a:t>
            </a: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Δε χρειάζεται να διαλέξουν ένα-ένα τα έγγραφα με τη σειρά</a:t>
            </a:r>
            <a:endParaRPr lang="en-US" sz="2000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42672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>
                <a:latin typeface="+mn-lt"/>
              </a:rPr>
              <a:t>Ο τίτλος αυτόματα από </a:t>
            </a:r>
            <a:r>
              <a:rPr lang="el-GR" i="1" dirty="0" err="1" smtClean="0">
                <a:latin typeface="+mn-lt"/>
              </a:rPr>
              <a:t>μεταδεδομένα</a:t>
            </a:r>
            <a:r>
              <a:rPr lang="el-GR" i="1" dirty="0" smtClean="0">
                <a:latin typeface="+mn-lt"/>
              </a:rPr>
              <a:t>, αλλά πώς να υπολογίσουμε τις  περιλήψεις;</a:t>
            </a:r>
            <a:endParaRPr lang="en-US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68064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Περιλήψεις αποτελεσμάτων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981200"/>
            <a:ext cx="8134350" cy="1752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sz="2400" dirty="0" smtClean="0">
                <a:ea typeface="ＭＳ Ｐゴシック" charset="-128"/>
              </a:rPr>
              <a:t>Δύο βασικά είδη περιλήψεων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/>
              <a:t>Μια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στατική περίληψη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static summary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r>
              <a:rPr lang="el-GR" dirty="0" smtClean="0"/>
              <a:t>ενός εγγράφου είναι πάντα η ίδια ανεξάρτητα από το ερώτημα </a:t>
            </a:r>
            <a:r>
              <a:rPr lang="en-US" dirty="0" smtClean="0"/>
              <a:t> </a:t>
            </a:r>
            <a:r>
              <a:rPr lang="el-GR" dirty="0" smtClean="0"/>
              <a:t>που έθεσε ο χρήστης</a:t>
            </a:r>
            <a:endParaRPr lang="en-US" dirty="0"/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/>
              <a:t>Μια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δυναμική περίληψη 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dynamic summary) </a:t>
            </a:r>
            <a:r>
              <a:rPr lang="el-GR" dirty="0" smtClean="0"/>
              <a:t>εξαρτάται από το ερώτημα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(query-dependent). </a:t>
            </a:r>
            <a:r>
              <a:rPr lang="el-GR" dirty="0" smtClean="0"/>
              <a:t>Προσπαθεί να εξηγήσει γιατί το έγγραφο ανακτήθηκε για το </a:t>
            </a:r>
            <a:r>
              <a:rPr lang="el-GR" i="1" dirty="0" smtClean="0"/>
              <a:t>συγκεκριμένο</a:t>
            </a:r>
            <a:r>
              <a:rPr lang="el-GR" dirty="0" smtClean="0"/>
              <a:t> κάθε φορά ερώτημα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l-GR" dirty="0"/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</p:spTree>
    <p:extLst>
      <p:ext uri="{BB962C8B-B14F-4D97-AF65-F5344CB8AC3E}">
        <p14:creationId xmlns:p14="http://schemas.microsoft.com/office/powerpoint/2010/main" val="427851902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Στατικές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14282" y="1571612"/>
            <a:ext cx="8715436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+mj-lt"/>
              </a:rPr>
              <a:t>Σε ένα τυπικό σύστημα η στατική περίληψη είναι ένα υποσύνολο του εγγράφου </a:t>
            </a: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Απλός </a:t>
            </a:r>
            <a:r>
              <a:rPr lang="el-GR" dirty="0" err="1" smtClean="0">
                <a:solidFill>
                  <a:schemeClr val="tx1"/>
                </a:solidFill>
                <a:latin typeface="+mj-lt"/>
              </a:rPr>
              <a:t>ευριστικός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el-GR" dirty="0" smtClean="0">
                <a:latin typeface="+mj-lt"/>
              </a:rPr>
              <a:t>οι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πρώτες περίπου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50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λέξεις του εγγράφου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latin typeface="+mj-lt"/>
              </a:rPr>
              <a:t>		</a:t>
            </a:r>
            <a:r>
              <a:rPr lang="en-US" dirty="0" smtClean="0">
                <a:latin typeface="+mj-lt"/>
              </a:rPr>
              <a:t>cached </a:t>
            </a:r>
            <a:r>
              <a:rPr lang="el-GR" dirty="0" smtClean="0">
                <a:latin typeface="+mj-lt"/>
              </a:rPr>
              <a:t>κατά τη δημιουργία του ευρετηρίου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Πιο εξελιγμένες μέθοδοι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(text summariz</a:t>
            </a:r>
            <a:r>
              <a:rPr lang="en-US" dirty="0" smtClean="0">
                <a:latin typeface="+mj-lt"/>
              </a:rPr>
              <a:t>ation)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– βρες από κάθε έγγραφο κάποιες σημαντικές προτάσεις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marL="1257300" lvl="2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Απλή γλωσσολογική επεξεργασία (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NLP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)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με </a:t>
            </a:r>
            <a:r>
              <a:rPr lang="el-GR" sz="1800" dirty="0" err="1" smtClean="0">
                <a:solidFill>
                  <a:schemeClr val="tx1"/>
                </a:solidFill>
                <a:latin typeface="+mj-lt"/>
              </a:rPr>
              <a:t>ευριστικά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 για να βαθμολογηθεί κάθε πρόταση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πληροφορία θέσης: πρώτη και τελευταία παράγραφος, πρώτη και τελευταία πρόταση στην παράγραφο, και </a:t>
            </a:r>
            <a:r>
              <a:rPr lang="el-GR" sz="1800" dirty="0" err="1" smtClean="0">
                <a:solidFill>
                  <a:schemeClr val="tx1"/>
                </a:solidFill>
                <a:latin typeface="+mj-lt"/>
              </a:rPr>
              <a:t>περιοχομένου</a:t>
            </a: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: σημαντικές λέξεις</a:t>
            </a:r>
            <a:endParaRPr lang="en-US" sz="1800" dirty="0" smtClean="0">
              <a:solidFill>
                <a:schemeClr val="tx1"/>
              </a:solidFill>
              <a:latin typeface="+mj-lt"/>
            </a:endParaRPr>
          </a:p>
          <a:p>
            <a:pPr marL="1257300" lvl="2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1800" dirty="0" smtClean="0">
                <a:solidFill>
                  <a:schemeClr val="tx1"/>
                </a:solidFill>
                <a:latin typeface="+mj-lt"/>
              </a:rPr>
              <a:t> Η περίληψη αποτελείται από τις προτάσεις με το μεγαλύτερο βαθμό</a:t>
            </a:r>
          </a:p>
          <a:p>
            <a:pPr marL="800100" lvl="1" indent="-342900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latin typeface="+mj-lt"/>
              </a:rPr>
              <a:t>Ή και πιο περίπλοκη γλωσσολογική επεξεργασία για τη σύνθεση/δημιουργία περίληψης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682039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 bwMode="auto">
          <a:xfrm>
            <a:off x="457200" y="1600200"/>
            <a:ext cx="81343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l-GR" sz="2400" dirty="0" smtClean="0">
                <a:ea typeface="ＭＳ Ｐゴシック" charset="-128"/>
              </a:rPr>
              <a:t>Παρουσίασε ένα ή περισσότερα «παράθυρα» (</a:t>
            </a:r>
            <a:r>
              <a:rPr lang="en-US" sz="2400" dirty="0" smtClean="0">
                <a:ea typeface="ＭＳ Ｐゴシック" charset="-128"/>
              </a:rPr>
              <a:t>windows, snippets) </a:t>
            </a:r>
            <a:r>
              <a:rPr lang="el-GR" sz="2400" dirty="0" smtClean="0">
                <a:ea typeface="ＭＳ Ｐゴシック" charset="-128"/>
              </a:rPr>
              <a:t>μέσα στο έγγραφο που να περιέχουν αρκετούς από τους όρους του ερωτήματος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/>
            <a:r>
              <a:rPr lang="en-US" sz="2000" dirty="0" smtClean="0">
                <a:ea typeface="ＭＳ Ｐゴシック" charset="-128"/>
              </a:rPr>
              <a:t>“KWIC” snippets: </a:t>
            </a:r>
            <a:r>
              <a:rPr lang="el-GR" sz="2000" dirty="0" smtClean="0">
                <a:ea typeface="ＭＳ Ｐゴシック" charset="-128"/>
              </a:rPr>
              <a:t>αναπαράσταση </a:t>
            </a:r>
            <a:r>
              <a:rPr lang="en-US" sz="2000" dirty="0" smtClean="0">
                <a:ea typeface="ＭＳ Ｐゴシック" charset="-128"/>
              </a:rPr>
              <a:t>Keyword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in</a:t>
            </a:r>
            <a:r>
              <a:rPr lang="el-GR" sz="2000" dirty="0" smtClean="0">
                <a:ea typeface="ＭＳ Ｐゴシック" charset="-128"/>
              </a:rPr>
              <a:t>-</a:t>
            </a:r>
            <a:r>
              <a:rPr lang="en-US" sz="2000" dirty="0" smtClean="0">
                <a:ea typeface="ＭＳ Ｐゴシック" charset="-128"/>
              </a:rPr>
              <a:t>Context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6553200" y="46482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fld id="{06093F6B-F760-412B-A04D-6C8D5F502942}" type="slidenum">
              <a:rPr lang="en-US" smtClean="0"/>
              <a:pPr/>
              <a:t>87</a:t>
            </a:fld>
            <a:endParaRPr lang="en-US" smtClean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" y="4287838"/>
            <a:ext cx="8972550" cy="741362"/>
            <a:chOff x="76200" y="4287838"/>
            <a:chExt cx="8972550" cy="741362"/>
          </a:xfrm>
        </p:grpSpPr>
        <p:pic>
          <p:nvPicPr>
            <p:cNvPr id="10" name="Picture 4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200" y="4319588"/>
              <a:ext cx="3886200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2400" y="4287838"/>
              <a:ext cx="5086350" cy="74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05200"/>
            <a:ext cx="39624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3514725"/>
            <a:ext cx="5092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6675" y="5164138"/>
            <a:ext cx="9077325" cy="855662"/>
            <a:chOff x="66675" y="5164138"/>
            <a:chExt cx="9077325" cy="855662"/>
          </a:xfrm>
        </p:grpSpPr>
        <p:pic>
          <p:nvPicPr>
            <p:cNvPr id="15" name="Picture 10" descr="PPTAC6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886200" y="5164138"/>
              <a:ext cx="5257800" cy="855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1" descr="PPTAE7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6675" y="5257800"/>
              <a:ext cx="3743325" cy="407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4454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25664" y="16002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Για τον υπολογισμό των εγγράφων χρειαζόμαστε τα ίδια τα έγγραφα (δεν αρκεί το ευρετήριο) </a:t>
            </a:r>
          </a:p>
          <a:p>
            <a:r>
              <a:rPr lang="en-US" dirty="0" smtClean="0">
                <a:ea typeface="ＭＳ Ｐゴシック" charset="-128"/>
              </a:rPr>
              <a:t>Cache </a:t>
            </a:r>
            <a:r>
              <a:rPr lang="el-GR" dirty="0" smtClean="0">
                <a:ea typeface="ＭＳ Ｐゴシック" charset="-128"/>
              </a:rPr>
              <a:t>εγγράφων – που πρέπει να ανανεώνεται</a:t>
            </a:r>
          </a:p>
          <a:p>
            <a:r>
              <a:rPr lang="el-GR" dirty="0">
                <a:ea typeface="ＭＳ Ｐゴシック" charset="-128"/>
              </a:rPr>
              <a:t>Συχνά όχι όλο το έγγραφο αν είναι πολύ μεγάλο, αλλά κάποιο πρόθεμα </a:t>
            </a:r>
            <a:r>
              <a:rPr lang="el-GR" dirty="0" smtClean="0">
                <a:ea typeface="ＭＳ Ｐゴシック" charset="-128"/>
              </a:rPr>
              <a:t>του</a:t>
            </a:r>
          </a:p>
          <a:p>
            <a:r>
              <a:rPr lang="el-GR" dirty="0" smtClean="0">
                <a:ea typeface="ＭＳ Ｐゴシック" charset="-128"/>
              </a:rPr>
              <a:t>Βρες μικρά παράθυρα στα έγγραφα που περιέχουν όρους του ερωτήματος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Απαιτεί γρήγορη αναζήτηση παράθυρου στην </a:t>
            </a:r>
            <a:r>
              <a:rPr lang="en-US" dirty="0" smtClean="0">
                <a:ea typeface="ＭＳ Ｐゴシック" charset="-128"/>
              </a:rPr>
              <a:t>cache</a:t>
            </a:r>
            <a:r>
              <a:rPr lang="el-GR" dirty="0" smtClean="0">
                <a:ea typeface="ＭＳ Ｐゴシック" charset="-128"/>
              </a:rPr>
              <a:t> των εγγράφων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21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25664" y="16002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Βαθμολόγησε κάθε παράθυρο ως προς το ερώτημα 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Με βάση διάφορα χαρακτηριστικά το πλάτος του παραθύρου, τη θέση του στο έγγραφο, κλπ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l-GR" dirty="0" smtClean="0">
                <a:ea typeface="ＭＳ Ｐゴシック" charset="-128"/>
              </a:rPr>
              <a:t>Συνδύασε τα χαρακτηριστικά </a:t>
            </a:r>
            <a:endParaRPr lang="en-US" baseline="30000" dirty="0" smtClean="0">
              <a:ea typeface="ＭＳ Ｐゴシック" charset="-128"/>
            </a:endParaRPr>
          </a:p>
          <a:p>
            <a:r>
              <a:rPr lang="el-GR" dirty="0" smtClean="0">
                <a:ea typeface="ＭＳ Ｐゴシック" charset="-128"/>
              </a:rPr>
              <a:t>Δύσκολο να εκτιμηθεί η ποιότητα</a:t>
            </a:r>
          </a:p>
          <a:p>
            <a:r>
              <a:rPr lang="en-US" dirty="0">
                <a:ea typeface="ＭＳ Ｐゴシック" charset="-128"/>
              </a:rPr>
              <a:t>Positional indexes (words </a:t>
            </a:r>
            <a:r>
              <a:rPr lang="en-US" dirty="0" err="1">
                <a:ea typeface="ＭＳ Ｐゴシック" charset="-128"/>
              </a:rPr>
              <a:t>vs</a:t>
            </a:r>
            <a:r>
              <a:rPr lang="en-US" dirty="0">
                <a:ea typeface="ＭＳ Ｐゴシック" charset="-128"/>
              </a:rPr>
              <a:t> bytes)</a:t>
            </a:r>
          </a:p>
          <a:p>
            <a:r>
              <a:rPr lang="el-GR" dirty="0">
                <a:ea typeface="ＭＳ Ｐゴシック" charset="-128"/>
              </a:rPr>
              <a:t>Ο χώρος που διατίθεται για τα παράθυρα είναι μικρός</a:t>
            </a:r>
          </a:p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969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467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Ερώτημα</a:t>
            </a:r>
            <a:r>
              <a:rPr lang="el-GR" dirty="0" smtClean="0">
                <a:latin typeface="+mn-lt"/>
              </a:rPr>
              <a:t>	</a:t>
            </a:r>
            <a:r>
              <a:rPr lang="en-US" dirty="0" smtClean="0">
                <a:latin typeface="+mn-lt"/>
              </a:rPr>
              <a:t>q	a b</a:t>
            </a: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Έγγραφα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>
                <a:latin typeface="+mn-lt"/>
              </a:rPr>
              <a:t>	a ….. b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2</a:t>
            </a:r>
            <a:r>
              <a:rPr lang="en-US" dirty="0" smtClean="0">
                <a:latin typeface="+mn-lt"/>
              </a:rPr>
              <a:t> 	a … a …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3</a:t>
            </a:r>
            <a:r>
              <a:rPr lang="en-US" dirty="0" smtClean="0">
                <a:latin typeface="+mn-lt"/>
              </a:rPr>
              <a:t>	a … a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4</a:t>
            </a:r>
            <a:r>
              <a:rPr lang="en-US" dirty="0" smtClean="0">
                <a:latin typeface="+mn-lt"/>
              </a:rPr>
              <a:t>	b …..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5</a:t>
            </a:r>
            <a:r>
              <a:rPr lang="en-US" dirty="0" smtClean="0">
                <a:latin typeface="+mn-lt"/>
              </a:rPr>
              <a:t> 	a … a … b … b</a:t>
            </a:r>
          </a:p>
          <a:p>
            <a:r>
              <a:rPr lang="en-US" dirty="0" smtClean="0">
                <a:latin typeface="+mn-lt"/>
              </a:rPr>
              <a:t>d</a:t>
            </a:r>
            <a:r>
              <a:rPr lang="en-US" baseline="-25000" dirty="0" smtClean="0">
                <a:latin typeface="+mn-lt"/>
              </a:rPr>
              <a:t>6</a:t>
            </a:r>
            <a:r>
              <a:rPr lang="en-US" dirty="0" smtClean="0">
                <a:latin typeface="+mn-lt"/>
              </a:rPr>
              <a:t>	a ….</a:t>
            </a:r>
            <a:endParaRPr lang="el-GR" dirty="0" smtClean="0">
              <a:latin typeface="+mn-lt"/>
            </a:endParaRPr>
          </a:p>
          <a:p>
            <a:endParaRPr lang="el-GR" dirty="0" smtClean="0">
              <a:latin typeface="+mn-lt"/>
            </a:endParaRPr>
          </a:p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Διάταξη??</a:t>
            </a:r>
            <a:endParaRPr lang="en-US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r>
              <a:rPr lang="en-US" dirty="0" smtClean="0">
                <a:latin typeface="+mn-lt"/>
              </a:rPr>
              <a:t>	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249DB27-C939-467A-B0B7-C6A40B31059C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Δυναμικές Περιλήψεις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915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8.7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42910" y="1428736"/>
            <a:ext cx="8286808" cy="3357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Query: “new guinea economic development”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Snippets (in bold)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that were extracted from a document: . . . </a:t>
            </a:r>
            <a:endParaRPr lang="el-GR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In recent years, Papua</a:t>
            </a:r>
            <a:r>
              <a:rPr lang="el-GR" sz="20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New Guinea has faced severe economic difficulties and</a:t>
            </a:r>
            <a:r>
              <a:rPr lang="el-GR" sz="2000" b="1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smtClean="0">
                <a:solidFill>
                  <a:schemeClr val="tx1"/>
                </a:solidFill>
                <a:latin typeface="+mj-lt"/>
              </a:rPr>
              <a:t>economic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growth has slowed, partly as a result of weak governance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civil war, and partly as a result of external factors such as the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Bougainville civil war which led to the closure in 1989 of the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Panguna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mine (at that time the most important foreign exchange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earner and contributor to Government finances), the Asian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financial crisis, a decline in the prices of gold and copper, and a fall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in the production of oil.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PNG’s economic development record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+mj-lt"/>
              </a:rPr>
              <a:t>over the past few years is evidence that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governance issues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underly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many of the country’s problems. Good governance, which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may be defined as the transparent and accountable management of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human, natural, economic and financial resources for the purposes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of equitable and sustainable development, flows from proper public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sector management, efficient fiscal and accounting mechanisms,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and a willingness to make service delivery a priority in practice. . . .</a:t>
            </a:r>
          </a:p>
        </p:txBody>
      </p:sp>
    </p:spTree>
    <p:extLst>
      <p:ext uri="{BB962C8B-B14F-4D97-AF65-F5344CB8AC3E}">
        <p14:creationId xmlns:p14="http://schemas.microsoft.com/office/powerpoint/2010/main" val="11899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charset="-128"/>
              </a:rPr>
              <a:t>Quicklinks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ea typeface="ＭＳ Ｐゴシック" charset="-128"/>
              </a:rPr>
              <a:t>Για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ea typeface="ＭＳ Ｐゴシック" charset="-128"/>
              </a:rPr>
              <a:t>navigational query </a:t>
            </a:r>
            <a:r>
              <a:rPr lang="el-GR" sz="2400" dirty="0" smtClean="0">
                <a:ea typeface="ＭＳ Ｐゴシック" charset="-128"/>
              </a:rPr>
              <a:t>όπως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b="1" i="1" dirty="0" smtClean="0">
                <a:ea typeface="ＭＳ Ｐゴシック" charset="-128"/>
              </a:rPr>
              <a:t>united airlines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οι χρήστες πιθανόν να ικανοποιούνται από τη σελίδα </a:t>
            </a:r>
            <a:r>
              <a:rPr lang="en-US" sz="2400" u="sng" dirty="0" smtClean="0">
                <a:ea typeface="ＭＳ Ｐゴシック" charset="-128"/>
                <a:hlinkClick r:id="rId2"/>
              </a:rPr>
              <a:t>www.united.com</a:t>
            </a:r>
            <a:endParaRPr lang="en-US" sz="2400" u="sng" dirty="0" smtClean="0">
              <a:ea typeface="ＭＳ Ｐゴシック" charset="-128"/>
            </a:endParaRPr>
          </a:p>
          <a:p>
            <a:r>
              <a:rPr lang="en-US" sz="2400" dirty="0" err="1" smtClean="0">
                <a:ea typeface="ＭＳ Ｐゴシック" charset="-128"/>
              </a:rPr>
              <a:t>Quicklinks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παρέχουν </a:t>
            </a:r>
            <a:r>
              <a:rPr lang="en-US" sz="2400" dirty="0" smtClean="0">
                <a:ea typeface="ＭＳ Ｐゴシック" charset="-128"/>
              </a:rPr>
              <a:t>navigational cues </a:t>
            </a:r>
            <a:r>
              <a:rPr lang="el-GR" sz="2400" dirty="0" smtClean="0">
                <a:ea typeface="ＭＳ Ｐゴシック" charset="-128"/>
              </a:rPr>
              <a:t>σε αυτή τη σελίδα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7C6E8A31-BBAD-4735-84EB-43F3899EEC97}" type="slidenum">
              <a:rPr lang="en-US" smtClean="0"/>
              <a:pPr/>
              <a:t>91</a:t>
            </a:fld>
            <a:endParaRPr lang="en-US" smtClean="0"/>
          </a:p>
        </p:txBody>
      </p:sp>
      <p:pic>
        <p:nvPicPr>
          <p:cNvPr id="54277" name="Picture 4" descr="PPTAF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0"/>
            <a:ext cx="59436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23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D9AA3FA-2F1A-4250-BCA8-8900AE466BDD}" type="slidenum">
              <a:rPr lang="en-US" smtClean="0"/>
              <a:pPr/>
              <a:t>92</a:t>
            </a:fld>
            <a:endParaRPr lang="en-US" smtClean="0"/>
          </a:p>
        </p:txBody>
      </p:sp>
      <p:pic>
        <p:nvPicPr>
          <p:cNvPr id="55301" name="Content Placeholder 6" descr="PPTAFB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696200" cy="309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5" descr="PPTAFF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3429000"/>
            <a:ext cx="653415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184819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Εναλλακτικές αναπαραστάσεις;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9AFFBDA-540C-4AD4-9224-68CF4A21F6EC}" type="slidenum">
              <a:rPr lang="en-US" smtClean="0"/>
              <a:pPr/>
              <a:t>93</a:t>
            </a:fld>
            <a:endParaRPr lang="en-US" smtClean="0"/>
          </a:p>
        </p:txBody>
      </p:sp>
      <p:pic>
        <p:nvPicPr>
          <p:cNvPr id="56324" name="Picture 6" descr="PPT4823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238375"/>
            <a:ext cx="84010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33129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8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5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28599</TotalTime>
  <Words>4670</Words>
  <Application>Microsoft Office PowerPoint</Application>
  <PresentationFormat>On-screen Show (4:3)</PresentationFormat>
  <Paragraphs>934</Paragraphs>
  <Slides>94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94</vt:i4>
      </vt:variant>
    </vt:vector>
  </HeadingPairs>
  <TitlesOfParts>
    <vt:vector size="98" baseType="lpstr">
      <vt:lpstr>IIR-slides</vt:lpstr>
      <vt:lpstr>Equation</vt:lpstr>
      <vt:lpstr>Εξίσωση</vt:lpstr>
      <vt:lpstr>Worksheet</vt:lpstr>
      <vt:lpstr>PowerPoint Presentation</vt:lpstr>
      <vt:lpstr>Τι  είδαμε στο προηγούμενο μάθημα</vt:lpstr>
      <vt:lpstr>Κατάταξη εγγράφων (Ranked retrieval)</vt:lpstr>
      <vt:lpstr>Μοντέλα διαβαθμισμένης ανάκτησης</vt:lpstr>
      <vt:lpstr>Διαβαθμισμένη ανάκτηση</vt:lpstr>
      <vt:lpstr>Βαθμός ταιριάσματος ερωτήματος-εγγράφου</vt:lpstr>
      <vt:lpstr>Στάθμιση με log-συχνότητας</vt:lpstr>
      <vt:lpstr>Στάθμιση με log-συχνότητας</vt:lpstr>
      <vt:lpstr>Στάθμιση με log-συχνότητας</vt:lpstr>
      <vt:lpstr>Συχνότητα εγγράφων (Document frequency)</vt:lpstr>
      <vt:lpstr>Βάρος idf</vt:lpstr>
      <vt:lpstr>Παράδειγμα idf, έστω N = 1 εκατομμύριο</vt:lpstr>
      <vt:lpstr>Στάθμιση tf-idf</vt:lpstr>
      <vt:lpstr>Στάθμιση tf-idf</vt:lpstr>
      <vt:lpstr>Στάθμιση tf-idf</vt:lpstr>
      <vt:lpstr>Δυαδική μήτρα σύμπτωσης (binary term-document incidence matrix)</vt:lpstr>
      <vt:lpstr>Ο πίνακας με μετρητές</vt:lpstr>
      <vt:lpstr>Ο πίνακας με βάρη</vt:lpstr>
      <vt:lpstr>Τα έγγραφα ως διανύσματα</vt:lpstr>
      <vt:lpstr>Τα ερωτήματα ως διανύσματα</vt:lpstr>
      <vt:lpstr>Ομοιότητα διανυσμάτων</vt:lpstr>
      <vt:lpstr>Ομοιότητα συνημιτόνου</vt:lpstr>
      <vt:lpstr>cosine(query, document)</vt:lpstr>
      <vt:lpstr>Κανονικοποίηση του μήκους</vt:lpstr>
      <vt:lpstr>Βαθμολόγηση στο διανυσματικό χώρο</vt:lpstr>
      <vt:lpstr>Παραλλαγές της tf-idf στάθμισης</vt:lpstr>
      <vt:lpstr>Στάθμιση ερωτημάτων και εγγράφων</vt:lpstr>
      <vt:lpstr>Παράδειγμα</vt:lpstr>
      <vt:lpstr>Παράδειγμα (συνέχεια) </vt:lpstr>
      <vt:lpstr>Παράδειγμα (συνέχεια) </vt:lpstr>
      <vt:lpstr>Στάθμιση ερωτημάτων και εγγράφων</vt:lpstr>
      <vt:lpstr>Παράδειγμα</vt:lpstr>
      <vt:lpstr>Μοντέλο Σάκου Λέξεων (Bag of words model)</vt:lpstr>
      <vt:lpstr>Τι  άλλο θα δούμε σήμερα</vt:lpstr>
      <vt:lpstr>Επέκταση καταχωρήσεων</vt:lpstr>
      <vt:lpstr>PowerPoint Presentation</vt:lpstr>
      <vt:lpstr>Υπολογισμός ανά όρο (term-at-a-time)</vt:lpstr>
      <vt:lpstr>Παράδειγμα</vt:lpstr>
      <vt:lpstr>Υπολογισμός βαρών</vt:lpstr>
      <vt:lpstr>Υπολογισμός ανά έγγραφο (document-at-a-time)</vt:lpstr>
      <vt:lpstr>Παράδειγμα</vt:lpstr>
      <vt:lpstr>Υπολογισμός k-κορυφαίων αποτελεσμάτων</vt:lpstr>
      <vt:lpstr>Χρήση min-heap</vt:lpstr>
      <vt:lpstr>Αποθήκευση σε πίνακα</vt:lpstr>
      <vt:lpstr>Εισαγωγή στοιχείου</vt:lpstr>
      <vt:lpstr>Διαγραφή μικρότερου στοιχείου</vt:lpstr>
      <vt:lpstr>Επιλογή των κορυφαίων k σε O(N log k)</vt:lpstr>
      <vt:lpstr>PowerPoint Presentation</vt:lpstr>
      <vt:lpstr>PowerPoint Presentation</vt:lpstr>
      <vt:lpstr>Γενική προσέγγιση «ψαλιδίσματος»</vt:lpstr>
      <vt:lpstr>Περιορισμός του ευρετηρίου</vt:lpstr>
      <vt:lpstr>Μόνο όροι με μεγάλο idf</vt:lpstr>
      <vt:lpstr>Έγγραφα με πολλούς όρους του ερωτήματος</vt:lpstr>
      <vt:lpstr>3 από τους 4 όρους του ερωτήματος</vt:lpstr>
      <vt:lpstr>Λίστες πρωταθλητών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Υπολογισμός ανά όρο</vt:lpstr>
      <vt:lpstr>1. Πρόωρος τερματισμός</vt:lpstr>
      <vt:lpstr>2. idf-διατεταγμένοι όροι</vt:lpstr>
      <vt:lpstr>Κλάδεμα συστάδων</vt:lpstr>
      <vt:lpstr>Κλάδεμα συστάδων</vt:lpstr>
      <vt:lpstr>Κλάδεμα συστάδων</vt:lpstr>
      <vt:lpstr>Κλάδεμα συστάδων</vt:lpstr>
      <vt:lpstr>Κλάδεμα συστάδων</vt:lpstr>
      <vt:lpstr>Βαθμιδωτά (διαστρωματωμένα) ευρετήρια (Tiered indexes)</vt:lpstr>
      <vt:lpstr>Βαθμιδωτά ευρετήρια</vt:lpstr>
      <vt:lpstr>Βαθμιδωτά ευρετήρια</vt:lpstr>
      <vt:lpstr>Βαθμιδωτά ευρετήρια</vt:lpstr>
      <vt:lpstr>Παραμετρική αναζήτηση</vt:lpstr>
      <vt:lpstr>Παραμετρική αναζήτηση</vt:lpstr>
      <vt:lpstr>Συνδυασμός διανυσματικής ανάκτησης</vt:lpstr>
      <vt:lpstr>Επεξεργασία ερωτήματος</vt:lpstr>
      <vt:lpstr>Πλήρες σύστημα αναζήτησης</vt:lpstr>
      <vt:lpstr>Πλήρες σύστημα αναζήτησης</vt:lpstr>
      <vt:lpstr>Τι (άλλο) θα δούμε σήμερα;</vt:lpstr>
      <vt:lpstr>PowerPoint Presentation</vt:lpstr>
      <vt:lpstr>Περιλήψεις αποτελεσμάτων</vt:lpstr>
      <vt:lpstr>Περιλήψεις αποτελεσμάτων</vt:lpstr>
      <vt:lpstr>Περιλήψεις αποτελεσμάτων</vt:lpstr>
      <vt:lpstr>Στατικές Περιλήψεις</vt:lpstr>
      <vt:lpstr>Δυναμικές Περιλήψεις</vt:lpstr>
      <vt:lpstr>Δυναμικές Περιλήψεις</vt:lpstr>
      <vt:lpstr>Δυναμικές Περιλήψεις</vt:lpstr>
      <vt:lpstr>Δυναμικές Περιλήψεις</vt:lpstr>
      <vt:lpstr>Quicklinks</vt:lpstr>
      <vt:lpstr>PowerPoint Presentation</vt:lpstr>
      <vt:lpstr>Εναλλακτικές αναπαραστάσεις; </vt:lpstr>
      <vt:lpstr>PowerPoint Presentation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E. PITOURA</cp:lastModifiedBy>
  <cp:revision>539</cp:revision>
  <cp:lastPrinted>2011-04-04T04:19:57Z</cp:lastPrinted>
  <dcterms:created xsi:type="dcterms:W3CDTF">2011-04-01T01:43:31Z</dcterms:created>
  <dcterms:modified xsi:type="dcterms:W3CDTF">2014-04-20T08:15:27Z</dcterms:modified>
</cp:coreProperties>
</file>