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59"/>
  </p:notesMasterIdLst>
  <p:handoutMasterIdLst>
    <p:handoutMasterId r:id="rId60"/>
  </p:handoutMasterIdLst>
  <p:sldIdLst>
    <p:sldId id="402" r:id="rId2"/>
    <p:sldId id="354" r:id="rId3"/>
    <p:sldId id="723" r:id="rId4"/>
    <p:sldId id="587" r:id="rId5"/>
    <p:sldId id="588" r:id="rId6"/>
    <p:sldId id="593" r:id="rId7"/>
    <p:sldId id="639" r:id="rId8"/>
    <p:sldId id="597" r:id="rId9"/>
    <p:sldId id="598" r:id="rId10"/>
    <p:sldId id="602" r:id="rId11"/>
    <p:sldId id="603" r:id="rId12"/>
    <p:sldId id="727" r:id="rId13"/>
    <p:sldId id="711" r:id="rId14"/>
    <p:sldId id="605" r:id="rId15"/>
    <p:sldId id="606" r:id="rId16"/>
    <p:sldId id="713" r:id="rId17"/>
    <p:sldId id="608" r:id="rId18"/>
    <p:sldId id="656" r:id="rId19"/>
    <p:sldId id="724" r:id="rId20"/>
    <p:sldId id="715" r:id="rId21"/>
    <p:sldId id="725" r:id="rId22"/>
    <p:sldId id="668" r:id="rId23"/>
    <p:sldId id="669" r:id="rId24"/>
    <p:sldId id="670" r:id="rId25"/>
    <p:sldId id="671" r:id="rId26"/>
    <p:sldId id="672" r:id="rId27"/>
    <p:sldId id="673" r:id="rId28"/>
    <p:sldId id="722" r:id="rId29"/>
    <p:sldId id="674" r:id="rId30"/>
    <p:sldId id="663" r:id="rId31"/>
    <p:sldId id="664" r:id="rId32"/>
    <p:sldId id="667" r:id="rId33"/>
    <p:sldId id="726" r:id="rId34"/>
    <p:sldId id="676" r:id="rId35"/>
    <p:sldId id="677" r:id="rId36"/>
    <p:sldId id="678" r:id="rId37"/>
    <p:sldId id="679" r:id="rId38"/>
    <p:sldId id="680" r:id="rId39"/>
    <p:sldId id="681" r:id="rId40"/>
    <p:sldId id="682" r:id="rId41"/>
    <p:sldId id="683" r:id="rId42"/>
    <p:sldId id="684" r:id="rId43"/>
    <p:sldId id="685" r:id="rId44"/>
    <p:sldId id="686" r:id="rId45"/>
    <p:sldId id="687" r:id="rId46"/>
    <p:sldId id="688" r:id="rId47"/>
    <p:sldId id="689" r:id="rId48"/>
    <p:sldId id="690" r:id="rId49"/>
    <p:sldId id="691" r:id="rId50"/>
    <p:sldId id="692" r:id="rId51"/>
    <p:sldId id="693" r:id="rId52"/>
    <p:sldId id="694" r:id="rId53"/>
    <p:sldId id="695" r:id="rId54"/>
    <p:sldId id="696" r:id="rId55"/>
    <p:sldId id="697" r:id="rId56"/>
    <p:sldId id="698" r:id="rId57"/>
    <p:sldId id="699" r:id="rId58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717" autoAdjust="0"/>
  </p:normalViewPr>
  <p:slideViewPr>
    <p:cSldViewPr>
      <p:cViewPr varScale="1">
        <p:scale>
          <a:sx n="101" d="100"/>
          <a:sy n="101" d="100"/>
        </p:scale>
        <p:origin x="-1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fld id="{5CE26C53-1B9D-45A3-AFE6-0DFEE44B3C7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1902D2C-05CB-4444-833C-9C9DDF219707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FDF18-76F6-47A3-9B99-0969E788D6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  <p:sldLayoutId id="2147483943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3.xls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 6: </a:t>
            </a:r>
            <a:r>
              <a:rPr lang="el-GR" sz="2400" dirty="0" smtClean="0">
                <a:ea typeface="ＭＳ Ｐゴシック" pitchFamily="-112" charset="-128"/>
              </a:rPr>
              <a:t>Συμπίεση Ευρετηρίου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Δυναμικά ευρετήρια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Μέχρι στιγμής, θεωρήσαμε ότι τα ευρετήρια είναι στατικά (δηλαδή, δεν αλλάζουν)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Στην πραγματικότητα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Νέα έγγραφα εμφανίζονται και πρέπει να </a:t>
            </a:r>
            <a:r>
              <a:rPr lang="el-GR" dirty="0" err="1" smtClean="0">
                <a:ea typeface="ＭＳ Ｐゴシック" charset="-128"/>
              </a:rPr>
              <a:t>ευρετηριοποιηθούν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Έγγραφα τροποποιούνται ή διαγράφονται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σημαίνει ότι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πρέπει να ενημερώσουμε τις λίστες καταχωρήσεων</a:t>
            </a:r>
            <a:r>
              <a:rPr lang="el-GR" dirty="0" smtClean="0">
                <a:ea typeface="ＭＳ Ｐゴシック" charset="-128"/>
              </a:rPr>
              <a:t>: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Αλλαγές στις καταχωρήσεις όρων που είναι ήδη στο λεξικό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Προστίθενται νέοι όροι στο λεξικό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997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Μια απλή προσέγγιση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3435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Διατήρησε ένα «μεγάλο» κεντρικό ευρετήριο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Τα νέα έγγραφα σε μικρό «βοηθητικό» ευρετήριο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auxiliary index</a:t>
            </a:r>
            <a:r>
              <a:rPr lang="en-US" dirty="0" smtClean="0">
                <a:ea typeface="ＭＳ Ｐゴシック" charset="-128"/>
              </a:rPr>
              <a:t>)</a:t>
            </a:r>
            <a:r>
              <a:rPr lang="el-GR" dirty="0" smtClean="0">
                <a:ea typeface="ＭＳ Ｐゴシック" charset="-128"/>
              </a:rPr>
              <a:t> (στη μνήμη)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Ψάξε και στα δύο, συγχώνευσε το αποτέλεσμα</a:t>
            </a:r>
            <a:endParaRPr lang="el-GR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Διαγραφές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Invalidation bit-vector </a:t>
            </a:r>
            <a:r>
              <a:rPr lang="el-GR" dirty="0" smtClean="0">
                <a:ea typeface="ＭＳ Ｐゴシック" charset="-128"/>
              </a:rPr>
              <a:t>για τα διαγραμμένα έγγραφα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Φιλτράρισμα αποτελεσμάτων ώστε όχι διαγραμμένα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Περιοδικά, </a:t>
            </a:r>
            <a:r>
              <a:rPr lang="en-US" dirty="0" smtClean="0">
                <a:ea typeface="ＭＳ Ｐゴシック" charset="-128"/>
              </a:rPr>
              <a:t>re-index </a:t>
            </a:r>
            <a:r>
              <a:rPr lang="el-GR" dirty="0" smtClean="0">
                <a:ea typeface="ＭＳ Ｐゴシック" charset="-128"/>
              </a:rPr>
              <a:t> το βοηθητικό στο κυρίως ευρετήριο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92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382000" cy="37338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l-GR" altLang="en-US" sz="2400" dirty="0" smtClean="0">
                <a:ea typeface="ＭＳ Ｐゴシック" charset="-128"/>
              </a:rPr>
              <a:t>Έστω </a:t>
            </a:r>
            <a:r>
              <a:rPr lang="en-US" altLang="en-US" sz="2400" dirty="0" smtClean="0">
                <a:ea typeface="ＭＳ Ｐゴシック" charset="-128"/>
              </a:rPr>
              <a:t>T o </a:t>
            </a:r>
            <a:r>
              <a:rPr lang="el-GR" altLang="en-US" sz="2400" dirty="0" smtClean="0">
                <a:ea typeface="ＭＳ Ｐゴシック" charset="-128"/>
              </a:rPr>
              <a:t>συνολικός αριθμός των καταχωρήσεων και </a:t>
            </a:r>
            <a:r>
              <a:rPr lang="en-US" altLang="en-US" sz="2400" dirty="0" smtClean="0">
                <a:ea typeface="ＭＳ Ｐゴシック" charset="-128"/>
              </a:rPr>
              <a:t>n </a:t>
            </a:r>
            <a:r>
              <a:rPr lang="el-GR" altLang="en-US" sz="2400" dirty="0" smtClean="0">
                <a:ea typeface="ＭＳ Ｐゴシック" charset="-128"/>
              </a:rPr>
              <a:t>οι καταχωρήσεις που χωρούν στη μνήμη</a:t>
            </a:r>
          </a:p>
          <a:p>
            <a:pPr marL="0" indent="0" algn="just" eaLnBrk="1" hangingPunct="1">
              <a:buNone/>
            </a:pPr>
            <a:endParaRPr lang="el-GR" altLang="en-US" sz="800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Κατασκευή</a:t>
            </a:r>
            <a:endParaRPr lang="el-GR" alt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algn="just" eaLnBrk="1" hangingPunct="1"/>
            <a:r>
              <a:rPr lang="el-GR" alt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Κυρίως και βοηθητικό ευρετήριο</a:t>
            </a:r>
            <a:r>
              <a:rPr lang="el-GR" altLang="en-US" sz="2400" dirty="0" smtClean="0">
                <a:ea typeface="ＭＳ Ｐゴシック" charset="-128"/>
              </a:rPr>
              <a:t>: Τ/</a:t>
            </a:r>
            <a:r>
              <a:rPr lang="en-US" altLang="en-US" sz="2400" dirty="0" smtClean="0">
                <a:ea typeface="ＭＳ Ｐゴシック" charset="-128"/>
              </a:rPr>
              <a:t>n </a:t>
            </a:r>
            <a:r>
              <a:rPr lang="el-GR" altLang="en-US" sz="2400" dirty="0" smtClean="0">
                <a:ea typeface="ＭＳ Ｐゴシック" charset="-128"/>
              </a:rPr>
              <a:t>συγχωνεύσεις, σε κάθε μία κοιτάμε όλους τους όρους, άρα πολυπλοκότητα </a:t>
            </a:r>
            <a:r>
              <a:rPr lang="en-US" altLang="en-US" sz="2400" dirty="0" smtClean="0">
                <a:ea typeface="ＭＳ Ｐゴシック" charset="-128"/>
              </a:rPr>
              <a:t>O(T</a:t>
            </a:r>
            <a:r>
              <a:rPr lang="en-US" altLang="en-US" sz="2400" baseline="30000" dirty="0" smtClean="0">
                <a:ea typeface="ＭＳ Ｐゴシック" charset="-128"/>
              </a:rPr>
              <a:t>2</a:t>
            </a:r>
            <a:r>
              <a:rPr lang="en-US" altLang="en-US" sz="2400" dirty="0" smtClean="0">
                <a:ea typeface="ＭＳ Ｐゴシック" charset="-128"/>
              </a:rPr>
              <a:t>)</a:t>
            </a:r>
          </a:p>
          <a:p>
            <a:pPr marL="0" indent="0" algn="just" eaLnBrk="1" hangingPunct="1">
              <a:buNone/>
            </a:pPr>
            <a:endParaRPr lang="el-GR" altLang="en-US" sz="800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Ερώτημα</a:t>
            </a:r>
          </a:p>
          <a:p>
            <a:pPr algn="just" eaLnBrk="1" hangingPunct="1"/>
            <a:r>
              <a:rPr lang="el-GR" altLang="en-US" sz="2400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Κυρίως και βοηθητικό ευρετήριο</a:t>
            </a:r>
            <a:r>
              <a:rPr lang="el-GR" altLang="en-US" sz="2400" dirty="0">
                <a:ea typeface="ＭＳ Ｐゴシック" charset="-128"/>
              </a:rPr>
              <a:t>: </a:t>
            </a:r>
            <a:r>
              <a:rPr lang="en-US" altLang="en-US" sz="2400" dirty="0" smtClean="0">
                <a:ea typeface="ＭＳ Ｐゴシック" charset="-128"/>
              </a:rPr>
              <a:t>O(</a:t>
            </a:r>
            <a:r>
              <a:rPr lang="el-GR" altLang="en-US" sz="2400" dirty="0" smtClean="0">
                <a:ea typeface="ＭＳ Ｐゴシック" charset="-128"/>
              </a:rPr>
              <a:t>1</a:t>
            </a:r>
            <a:r>
              <a:rPr lang="en-US" altLang="en-US" sz="2400" dirty="0" smtClean="0">
                <a:ea typeface="ＭＳ Ｐゴシック" charset="-128"/>
              </a:rPr>
              <a:t>)</a:t>
            </a:r>
            <a:endParaRPr lang="en-US" altLang="en-US" sz="2400" dirty="0">
              <a:ea typeface="ＭＳ Ｐゴシック" charset="-128"/>
            </a:endParaRPr>
          </a:p>
          <a:p>
            <a:pPr algn="just" eaLnBrk="1" hangingPunct="1">
              <a:buNone/>
            </a:pPr>
            <a:endParaRPr lang="el-GR" altLang="en-US" sz="800" dirty="0" smtClean="0">
              <a:ea typeface="ＭＳ Ｐゴシック" charset="-128"/>
            </a:endParaRPr>
          </a:p>
          <a:p>
            <a:pPr algn="just" eaLnBrk="1" hangingPunct="1">
              <a:buNone/>
            </a:pPr>
            <a:endParaRPr lang="en-US" altLang="en-US" sz="800" dirty="0" smtClean="0">
              <a:ea typeface="ＭＳ Ｐゴシック" charset="-128"/>
            </a:endParaRP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altLang="en-US" sz="1600" dirty="0" err="1" smtClean="0">
                <a:solidFill>
                  <a:srgbClr val="FBFCFF"/>
                </a:solidFill>
              </a:rPr>
              <a:t>Κεφ</a:t>
            </a:r>
            <a:r>
              <a:rPr lang="en-US" altLang="en-US" sz="1600" dirty="0" smtClean="0">
                <a:solidFill>
                  <a:srgbClr val="FBFCFF"/>
                </a:solidFill>
              </a:rPr>
              <a:t>. </a:t>
            </a:r>
            <a:r>
              <a:rPr lang="en-US" alt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Πολυπλοκότητ</a:t>
            </a:r>
            <a:r>
              <a:rPr lang="el-GR" dirty="0" smtClean="0">
                <a:ea typeface="ＭＳ Ｐゴシック" charset="-128"/>
              </a:rPr>
              <a:t>α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9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Λογαριθμική συγχώνευση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3733800"/>
          </a:xfrm>
        </p:spPr>
        <p:txBody>
          <a:bodyPr/>
          <a:lstStyle/>
          <a:p>
            <a:pPr eaLnBrk="1" hangingPunct="1">
              <a:buClr>
                <a:schemeClr val="accent2">
                  <a:lumMod val="75000"/>
                </a:schemeClr>
              </a:buClr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Διατήρηση μια σειράς από ευρετήρια, το καθένα διπλάσιου μεγέθους από τα προηγούμενο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Κάθε στιγμή, χρησιμοποιούνται κάποια από αυτά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</a:t>
            </a:r>
          </a:p>
          <a:p>
            <a:r>
              <a:rPr lang="el-GR" dirty="0" smtClean="0"/>
              <a:t>Έστω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 </a:t>
            </a:r>
            <a:r>
              <a:rPr lang="en-US" dirty="0" smtClean="0"/>
              <a:t>o </a:t>
            </a:r>
            <a:r>
              <a:rPr lang="el-GR" dirty="0" smtClean="0"/>
              <a:t>αριθμός των </a:t>
            </a:r>
            <a:r>
              <a:rPr lang="en-US" dirty="0" smtClean="0"/>
              <a:t>postings </a:t>
            </a:r>
            <a:r>
              <a:rPr lang="el-GR" dirty="0" smtClean="0"/>
              <a:t>στη μνήμη</a:t>
            </a:r>
          </a:p>
          <a:p>
            <a:r>
              <a:rPr lang="el-GR" dirty="0" smtClean="0"/>
              <a:t>Διατηρούμε στο δίσκο ευρετήρια Ι</a:t>
            </a:r>
            <a:r>
              <a:rPr lang="el-GR" baseline="-25000" dirty="0" smtClean="0"/>
              <a:t>0</a:t>
            </a:r>
            <a:r>
              <a:rPr lang="el-GR" dirty="0" smtClean="0"/>
              <a:t>, Ι</a:t>
            </a:r>
            <a:r>
              <a:rPr lang="el-GR" baseline="-25000" dirty="0" smtClean="0"/>
              <a:t>1</a:t>
            </a:r>
            <a:r>
              <a:rPr lang="el-GR" dirty="0" smtClean="0"/>
              <a:t>, …</a:t>
            </a:r>
          </a:p>
          <a:p>
            <a:pPr lvl="1"/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el-GR" dirty="0" smtClean="0"/>
              <a:t> μεγέθους 2</a:t>
            </a:r>
            <a:r>
              <a:rPr lang="el-GR" baseline="30000" dirty="0" smtClean="0"/>
              <a:t>0</a:t>
            </a:r>
            <a:r>
              <a:rPr lang="el-GR" dirty="0" smtClean="0"/>
              <a:t> * </a:t>
            </a:r>
            <a:r>
              <a:rPr lang="en-US" dirty="0" smtClean="0"/>
              <a:t>n,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l-GR" dirty="0" smtClean="0"/>
              <a:t> </a:t>
            </a:r>
            <a:r>
              <a:rPr lang="el-GR" dirty="0"/>
              <a:t>μεγέθους </a:t>
            </a:r>
            <a:r>
              <a:rPr lang="el-GR" dirty="0" smtClean="0"/>
              <a:t>2</a:t>
            </a:r>
            <a:r>
              <a:rPr lang="el-GR" baseline="30000" dirty="0" smtClean="0"/>
              <a:t>1</a:t>
            </a:r>
            <a:r>
              <a:rPr lang="el-GR" dirty="0" smtClean="0"/>
              <a:t> </a:t>
            </a:r>
            <a:r>
              <a:rPr lang="el-GR" dirty="0"/>
              <a:t>* </a:t>
            </a:r>
            <a:r>
              <a:rPr lang="en-US" dirty="0" smtClean="0"/>
              <a:t>n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dirty="0" smtClean="0"/>
              <a:t> </a:t>
            </a:r>
            <a:r>
              <a:rPr lang="el-GR" dirty="0"/>
              <a:t>μεγέθους </a:t>
            </a:r>
            <a:r>
              <a:rPr lang="el-GR" dirty="0" smtClean="0"/>
              <a:t>2</a:t>
            </a:r>
            <a:r>
              <a:rPr lang="el-GR" baseline="30000" dirty="0" smtClean="0"/>
              <a:t>2</a:t>
            </a:r>
            <a:r>
              <a:rPr lang="el-GR" dirty="0" smtClean="0"/>
              <a:t> </a:t>
            </a:r>
            <a:r>
              <a:rPr lang="el-GR" dirty="0"/>
              <a:t>* </a:t>
            </a:r>
            <a:r>
              <a:rPr lang="en-US" dirty="0"/>
              <a:t>n </a:t>
            </a:r>
            <a:r>
              <a:rPr lang="el-GR" dirty="0" smtClean="0"/>
              <a:t>…</a:t>
            </a:r>
          </a:p>
          <a:p>
            <a:r>
              <a:rPr lang="el-GR" dirty="0" smtClean="0"/>
              <a:t>Ένα βοηθητικό ευρετήριο μεγέθους </a:t>
            </a:r>
            <a:r>
              <a:rPr lang="en-US" dirty="0" smtClean="0"/>
              <a:t>n </a:t>
            </a:r>
            <a:r>
              <a:rPr lang="el-GR" dirty="0" smtClean="0"/>
              <a:t>στη μνήμη,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</a:t>
            </a:r>
            <a:r>
              <a:rPr lang="en-US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en-US" sz="2400" baseline="-25000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563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Λογαριθμική συγχώνευση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31335" cy="3657600"/>
          </a:xfrm>
        </p:spPr>
        <p:txBody>
          <a:bodyPr/>
          <a:lstStyle/>
          <a:p>
            <a:r>
              <a:rPr lang="el-GR" dirty="0" smtClean="0"/>
              <a:t>Όταν φτάσει το όριο </a:t>
            </a:r>
            <a:r>
              <a:rPr lang="en-US" dirty="0" smtClean="0"/>
              <a:t>n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τα </a:t>
            </a:r>
            <a:r>
              <a:rPr lang="el-GR" dirty="0"/>
              <a:t>2</a:t>
            </a:r>
            <a:r>
              <a:rPr lang="el-GR" baseline="30000" dirty="0"/>
              <a:t>0</a:t>
            </a:r>
            <a:r>
              <a:rPr lang="el-GR" dirty="0"/>
              <a:t> * </a:t>
            </a:r>
            <a:r>
              <a:rPr lang="en-US" dirty="0" smtClean="0"/>
              <a:t>n postings </a:t>
            </a:r>
            <a:r>
              <a:rPr lang="el-GR" dirty="0" smtClean="0"/>
              <a:t>του </a:t>
            </a:r>
            <a:r>
              <a:rPr lang="en-US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l-GR" dirty="0" smtClean="0"/>
              <a:t>μεταφέρονται στο δίσκο</a:t>
            </a:r>
          </a:p>
          <a:p>
            <a:r>
              <a:rPr lang="el-GR" dirty="0" smtClean="0"/>
              <a:t>Ως ένα νέο </a:t>
            </a:r>
            <a:r>
              <a:rPr lang="en-US" dirty="0" smtClean="0"/>
              <a:t>index </a:t>
            </a:r>
            <a:r>
              <a:rPr lang="el-GR" dirty="0" smtClean="0"/>
              <a:t>Ι</a:t>
            </a:r>
            <a:r>
              <a:rPr lang="el-GR" baseline="-25000" dirty="0" smtClean="0"/>
              <a:t>0</a:t>
            </a:r>
            <a:r>
              <a:rPr lang="el-GR" dirty="0" smtClean="0"/>
              <a:t> </a:t>
            </a:r>
          </a:p>
          <a:p>
            <a:endParaRPr lang="el-GR" sz="1050" dirty="0" smtClean="0"/>
          </a:p>
          <a:p>
            <a:r>
              <a:rPr lang="el-GR" dirty="0" smtClean="0"/>
              <a:t>Την επόμενη φορά που το Ζ</a:t>
            </a:r>
            <a:r>
              <a:rPr lang="el-GR" baseline="-25000" dirty="0"/>
              <a:t>0</a:t>
            </a:r>
            <a:r>
              <a:rPr lang="el-GR" dirty="0" smtClean="0"/>
              <a:t> γεμίζει, συγχώνευση με Ι</a:t>
            </a:r>
            <a:r>
              <a:rPr lang="el-GR" baseline="-25000" dirty="0"/>
              <a:t>0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Αποθηκεύεται ως Ι</a:t>
            </a:r>
            <a:r>
              <a:rPr lang="el-GR" baseline="-25000" dirty="0"/>
              <a:t>1</a:t>
            </a:r>
            <a:r>
              <a:rPr lang="el-GR" dirty="0" smtClean="0"/>
              <a:t> (αν δεν υπάρχει ήδη Ι</a:t>
            </a:r>
            <a:r>
              <a:rPr lang="el-GR" baseline="-25000" dirty="0"/>
              <a:t>1</a:t>
            </a:r>
            <a:r>
              <a:rPr lang="el-GR" dirty="0" smtClean="0"/>
              <a:t>) ή συγχώνευση με Ι</a:t>
            </a:r>
            <a:r>
              <a:rPr lang="el-GR" baseline="-25000" dirty="0"/>
              <a:t>1</a:t>
            </a:r>
            <a:r>
              <a:rPr lang="el-GR" dirty="0" smtClean="0"/>
              <a:t> ως Ζ</a:t>
            </a:r>
            <a:r>
              <a:rPr lang="el-GR" baseline="-25000" dirty="0"/>
              <a:t>2</a:t>
            </a:r>
            <a:r>
              <a:rPr lang="el-GR" dirty="0" smtClean="0"/>
              <a:t> κλπ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5257800"/>
            <a:ext cx="813133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Τα ερωτήματα απαντώνται με χρήση του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Z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στη μνήμη και όσων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υπάρχουν στο δίσκο κάθε φορά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94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10600" cy="614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77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0292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Κατασκευή</a:t>
            </a:r>
          </a:p>
          <a:p>
            <a:pPr algn="just" eaLnBrk="1" hangingPunct="1"/>
            <a:r>
              <a:rPr lang="el-GR" altLang="en-US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Κυρίως και βοηθητικό ευρετήριο</a:t>
            </a:r>
            <a:r>
              <a:rPr lang="el-GR" altLang="en-US" sz="1800" dirty="0" smtClean="0">
                <a:ea typeface="ＭＳ Ｐゴシック" charset="-128"/>
              </a:rPr>
              <a:t>: Τ/</a:t>
            </a:r>
            <a:r>
              <a:rPr lang="en-US" altLang="en-US" sz="1800" dirty="0" smtClean="0">
                <a:ea typeface="ＭＳ Ｐゴシック" charset="-128"/>
              </a:rPr>
              <a:t>n </a:t>
            </a:r>
            <a:r>
              <a:rPr lang="el-GR" altLang="en-US" sz="1800" dirty="0" smtClean="0">
                <a:ea typeface="ＭＳ Ｐゴシック" charset="-128"/>
              </a:rPr>
              <a:t>συγχωνεύσεις, σε κάθε μία κοιτάμε όλους τους όρους, άρα πολυπλοκότητα </a:t>
            </a:r>
            <a:r>
              <a:rPr lang="en-US" altLang="en-US" sz="1800" dirty="0" smtClean="0">
                <a:ea typeface="ＭＳ Ｐゴシック" charset="-128"/>
              </a:rPr>
              <a:t>O(T</a:t>
            </a:r>
            <a:r>
              <a:rPr lang="en-US" altLang="en-US" sz="1800" baseline="30000" dirty="0" smtClean="0">
                <a:ea typeface="ＭＳ Ｐゴシック" charset="-128"/>
              </a:rPr>
              <a:t>2</a:t>
            </a:r>
            <a:r>
              <a:rPr lang="en-US" altLang="en-US" sz="1800" dirty="0" smtClean="0">
                <a:ea typeface="ＭＳ Ｐゴシック" charset="-128"/>
              </a:rPr>
              <a:t>)</a:t>
            </a:r>
          </a:p>
          <a:p>
            <a:pPr algn="just" eaLnBrk="1" hangingPunct="1"/>
            <a:r>
              <a:rPr lang="el-GR" alt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Λογαριθμική συγχώνευση</a:t>
            </a:r>
            <a:r>
              <a:rPr lang="el-GR" altLang="en-US" sz="2400" dirty="0" smtClean="0">
                <a:ea typeface="ＭＳ Ｐゴシック" charset="-128"/>
              </a:rPr>
              <a:t>: κάθε καταχώρηση συγχωνεύεται </a:t>
            </a:r>
            <a:r>
              <a:rPr lang="en-US" altLang="en-US" sz="2400" dirty="0" smtClean="0">
                <a:ea typeface="ＭＳ Ｐゴシック" charset="-128"/>
              </a:rPr>
              <a:t>O(log T)</a:t>
            </a:r>
            <a:r>
              <a:rPr lang="el-GR" altLang="en-US" sz="2400" dirty="0" smtClean="0">
                <a:ea typeface="ＭＳ Ｐゴシック" charset="-128"/>
              </a:rPr>
              <a:t> φορές</a:t>
            </a:r>
            <a:r>
              <a:rPr lang="en-US" altLang="en-US" sz="2400" dirty="0" smtClean="0">
                <a:ea typeface="ＭＳ Ｐゴシック" charset="-128"/>
              </a:rPr>
              <a:t>, </a:t>
            </a:r>
            <a:r>
              <a:rPr lang="el-GR" altLang="en-US" sz="2400" dirty="0" smtClean="0">
                <a:ea typeface="ＭＳ Ｐゴシック" charset="-128"/>
              </a:rPr>
              <a:t>άρα πολυπλοκότητα </a:t>
            </a:r>
            <a:r>
              <a:rPr lang="en-US" altLang="en-US" sz="2400" dirty="0" smtClean="0">
                <a:ea typeface="ＭＳ Ｐゴシック" charset="-128"/>
              </a:rPr>
              <a:t>O(T log T)</a:t>
            </a:r>
          </a:p>
          <a:p>
            <a:pPr marL="0" indent="0" algn="just" eaLnBrk="1" hangingPunct="1">
              <a:buNone/>
            </a:pPr>
            <a:endParaRPr lang="el-GR" altLang="en-US" sz="800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marL="0" indent="0" algn="just" eaLnBrk="1" hangingPunct="1">
              <a:buNone/>
            </a:pPr>
            <a:r>
              <a:rPr lang="el-GR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Ερώτημα</a:t>
            </a:r>
          </a:p>
          <a:p>
            <a:pPr algn="just" eaLnBrk="1" hangingPunct="1"/>
            <a:r>
              <a:rPr lang="el-GR" altLang="en-US" sz="1600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Κυρίως και βοηθητικό ευρετήριο</a:t>
            </a:r>
            <a:r>
              <a:rPr lang="el-GR" altLang="en-US" sz="1600" dirty="0">
                <a:ea typeface="ＭＳ Ｐゴシック" charset="-128"/>
              </a:rPr>
              <a:t>: </a:t>
            </a:r>
            <a:r>
              <a:rPr lang="en-US" altLang="en-US" sz="1600" dirty="0" smtClean="0">
                <a:ea typeface="ＭＳ Ｐゴシック" charset="-128"/>
              </a:rPr>
              <a:t>O(</a:t>
            </a:r>
            <a:r>
              <a:rPr lang="el-GR" altLang="en-US" sz="1600" dirty="0" smtClean="0">
                <a:ea typeface="ＭＳ Ｐゴシック" charset="-128"/>
              </a:rPr>
              <a:t>1</a:t>
            </a:r>
            <a:r>
              <a:rPr lang="en-US" altLang="en-US" sz="1600" dirty="0" smtClean="0">
                <a:ea typeface="ＭＳ Ｐゴシック" charset="-128"/>
              </a:rPr>
              <a:t>)</a:t>
            </a:r>
            <a:endParaRPr lang="en-US" altLang="en-US" sz="1600" dirty="0">
              <a:ea typeface="ＭＳ Ｐゴシック" charset="-128"/>
            </a:endParaRPr>
          </a:p>
          <a:p>
            <a:pPr algn="just" eaLnBrk="1" hangingPunct="1"/>
            <a:r>
              <a:rPr lang="el-GR" altLang="en-US" sz="2400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Λογαριθμική συγχώνευση</a:t>
            </a:r>
            <a:r>
              <a:rPr lang="el-GR" altLang="en-US" sz="2400" dirty="0">
                <a:ea typeface="ＭＳ Ｐゴシック" charset="-128"/>
              </a:rPr>
              <a:t>: </a:t>
            </a:r>
            <a:r>
              <a:rPr lang="el-GR" altLang="en-US" sz="2400" dirty="0" smtClean="0">
                <a:ea typeface="ＭＳ Ｐゴシック" charset="-128"/>
              </a:rPr>
              <a:t>κοιτάμε </a:t>
            </a:r>
            <a:r>
              <a:rPr lang="en-US" altLang="en-US" sz="2400" dirty="0" smtClean="0">
                <a:ea typeface="ＭＳ Ｐゴシック" charset="-128"/>
              </a:rPr>
              <a:t>O(log T)</a:t>
            </a:r>
            <a:r>
              <a:rPr lang="el-GR" altLang="en-US" sz="2400" dirty="0" smtClean="0">
                <a:ea typeface="ＭＳ Ｐゴシック" charset="-128"/>
              </a:rPr>
              <a:t> ευρετήρια</a:t>
            </a:r>
            <a:endParaRPr lang="en-US" altLang="en-US" sz="2400" dirty="0" smtClean="0">
              <a:ea typeface="ＭＳ Ｐゴシック" charset="-128"/>
            </a:endParaRPr>
          </a:p>
          <a:p>
            <a:pPr algn="just" eaLnBrk="1" hangingPunct="1">
              <a:buNone/>
            </a:pPr>
            <a:endParaRPr lang="el-GR" altLang="en-US" sz="800" dirty="0" smtClean="0">
              <a:ea typeface="ＭＳ Ｐゴシック" charset="-128"/>
            </a:endParaRPr>
          </a:p>
          <a:p>
            <a:pPr algn="just" eaLnBrk="1" hangingPunct="1">
              <a:buNone/>
            </a:pPr>
            <a:endParaRPr lang="en-US" altLang="en-US" sz="800" dirty="0" smtClean="0">
              <a:ea typeface="ＭＳ Ｐゴシック" charset="-128"/>
            </a:endParaRPr>
          </a:p>
          <a:p>
            <a:pPr algn="just" eaLnBrk="1" hangingPunct="1">
              <a:buNone/>
            </a:pPr>
            <a:r>
              <a:rPr lang="el-GR" altLang="en-US" sz="2400" i="1" dirty="0" smtClean="0">
                <a:solidFill>
                  <a:schemeClr val="accent6">
                    <a:lumMod val="50000"/>
                  </a:schemeClr>
                </a:solidFill>
                <a:ea typeface="ＭＳ Ｐゴシック" charset="-128"/>
              </a:rPr>
              <a:t>Γενικά, περιπλέκεται η ανάκτηση, οπότε συχνά πλήρης ανακατασκευή του ευρετηρίου</a:t>
            </a:r>
            <a:endParaRPr lang="en-US" altLang="en-US" sz="2400" i="1" dirty="0" smtClean="0">
              <a:solidFill>
                <a:schemeClr val="accent6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altLang="en-US" sz="1600" dirty="0" err="1" smtClean="0">
                <a:solidFill>
                  <a:srgbClr val="FBFCFF"/>
                </a:solidFill>
              </a:rPr>
              <a:t>Κεφ</a:t>
            </a:r>
            <a:r>
              <a:rPr lang="en-US" altLang="en-US" sz="1600" dirty="0" smtClean="0">
                <a:solidFill>
                  <a:srgbClr val="FBFCFF"/>
                </a:solidFill>
              </a:rPr>
              <a:t>. </a:t>
            </a:r>
            <a:r>
              <a:rPr lang="en-US" altLang="en-US" sz="1600" dirty="0">
                <a:solidFill>
                  <a:srgbClr val="FBFCFF"/>
                </a:solidFill>
              </a:rPr>
              <a:t>4.5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Πολυπλοκότητες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9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Κατανεμημένη κατασκευή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3124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Για ευρετήριο κλίμακας </a:t>
            </a:r>
            <a:r>
              <a:rPr lang="en-US" dirty="0" smtClean="0">
                <a:ea typeface="ＭＳ Ｐゴシック" charset="-128"/>
              </a:rPr>
              <a:t>web</a:t>
            </a:r>
          </a:p>
          <a:p>
            <a:pPr lvl="1" eaLnBrk="1" hangingPunct="1">
              <a:buFont typeface="Wingdings" charset="2"/>
              <a:buNone/>
            </a:pPr>
            <a:r>
              <a:rPr lang="el-GR" dirty="0" smtClean="0">
                <a:ea typeface="ＭＳ Ｐゴシック" charset="-128"/>
              </a:rPr>
              <a:t>Χρήση κατανεμημένου </a:t>
            </a:r>
            <a:r>
              <a:rPr lang="en-US" dirty="0" smtClean="0">
                <a:ea typeface="ＭＳ Ｐゴシック" charset="-128"/>
              </a:rPr>
              <a:t>cluster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Επειδή μια μηχανή είναι επιρρεπής σε αποτυχία (μπορεί απροσδόκητα να γίνει αργή ή να αποτύχει), χρησιμοποίηση πολλών μηχανών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Εκτίμηση</a:t>
            </a:r>
            <a:r>
              <a:rPr lang="en-US" dirty="0" smtClean="0">
                <a:ea typeface="ＭＳ Ｐゴシック" charset="-128"/>
              </a:rPr>
              <a:t>: Google ~1 million servers, 3 million processors/cores (Gartner 2007)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15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Παράλληλη κατασκευή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457200" y="2286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457200" y="2895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457200" y="3505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0" name="Rectangle 8"/>
          <p:cNvSpPr>
            <a:spLocks noChangeArrowheads="1"/>
          </p:cNvSpPr>
          <p:nvPr/>
        </p:nvSpPr>
        <p:spPr bwMode="auto">
          <a:xfrm>
            <a:off x="457200" y="52578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1" name="Oval 9"/>
          <p:cNvSpPr>
            <a:spLocks noChangeArrowheads="1"/>
          </p:cNvSpPr>
          <p:nvPr/>
        </p:nvSpPr>
        <p:spPr bwMode="auto">
          <a:xfrm>
            <a:off x="9144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2" name="Oval 10"/>
          <p:cNvSpPr>
            <a:spLocks noChangeArrowheads="1"/>
          </p:cNvSpPr>
          <p:nvPr/>
        </p:nvSpPr>
        <p:spPr bwMode="auto">
          <a:xfrm>
            <a:off x="9144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3" name="Oval 11"/>
          <p:cNvSpPr>
            <a:spLocks noChangeArrowheads="1"/>
          </p:cNvSpPr>
          <p:nvPr/>
        </p:nvSpPr>
        <p:spPr bwMode="auto">
          <a:xfrm>
            <a:off x="9144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517525" y="4572000"/>
            <a:ext cx="879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splits</a:t>
            </a:r>
          </a:p>
        </p:txBody>
      </p:sp>
      <p:sp>
        <p:nvSpPr>
          <p:cNvPr id="41995" name="Oval 13"/>
          <p:cNvSpPr>
            <a:spLocks noChangeArrowheads="1"/>
          </p:cNvSpPr>
          <p:nvPr/>
        </p:nvSpPr>
        <p:spPr bwMode="auto">
          <a:xfrm>
            <a:off x="914400" y="5029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6" name="Oval 15"/>
          <p:cNvSpPr>
            <a:spLocks noChangeArrowheads="1"/>
          </p:cNvSpPr>
          <p:nvPr/>
        </p:nvSpPr>
        <p:spPr bwMode="auto">
          <a:xfrm>
            <a:off x="1974850" y="2700338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7" name="Oval 17"/>
          <p:cNvSpPr>
            <a:spLocks noChangeArrowheads="1"/>
          </p:cNvSpPr>
          <p:nvPr/>
        </p:nvSpPr>
        <p:spPr bwMode="auto">
          <a:xfrm>
            <a:off x="1981200" y="3497263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8" name="Oval 18"/>
          <p:cNvSpPr>
            <a:spLocks noChangeArrowheads="1"/>
          </p:cNvSpPr>
          <p:nvPr/>
        </p:nvSpPr>
        <p:spPr bwMode="auto">
          <a:xfrm>
            <a:off x="1965325" y="4792663"/>
            <a:ext cx="1463675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Parser</a:t>
            </a:r>
          </a:p>
        </p:txBody>
      </p:sp>
      <p:sp>
        <p:nvSpPr>
          <p:cNvPr id="41999" name="Oval 19"/>
          <p:cNvSpPr>
            <a:spLocks noChangeArrowheads="1"/>
          </p:cNvSpPr>
          <p:nvPr/>
        </p:nvSpPr>
        <p:spPr bwMode="auto">
          <a:xfrm>
            <a:off x="26670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0" name="Oval 20"/>
          <p:cNvSpPr>
            <a:spLocks noChangeArrowheads="1"/>
          </p:cNvSpPr>
          <p:nvPr/>
        </p:nvSpPr>
        <p:spPr bwMode="auto">
          <a:xfrm>
            <a:off x="26670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1" name="Oval 21"/>
          <p:cNvSpPr>
            <a:spLocks noChangeArrowheads="1"/>
          </p:cNvSpPr>
          <p:nvPr/>
        </p:nvSpPr>
        <p:spPr bwMode="auto">
          <a:xfrm>
            <a:off x="26670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02" name="AutoShape 22"/>
          <p:cNvCxnSpPr>
            <a:cxnSpLocks noChangeShapeType="1"/>
            <a:stCxn id="41987" idx="3"/>
            <a:endCxn id="41996" idx="2"/>
          </p:cNvCxnSpPr>
          <p:nvPr/>
        </p:nvCxnSpPr>
        <p:spPr bwMode="auto">
          <a:xfrm>
            <a:off x="1524000" y="2590800"/>
            <a:ext cx="45085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3" name="AutoShape 23"/>
          <p:cNvCxnSpPr>
            <a:cxnSpLocks noChangeShapeType="1"/>
            <a:stCxn id="41988" idx="3"/>
            <a:endCxn id="41998" idx="1"/>
          </p:cNvCxnSpPr>
          <p:nvPr/>
        </p:nvCxnSpPr>
        <p:spPr bwMode="auto">
          <a:xfrm>
            <a:off x="1524000" y="3200400"/>
            <a:ext cx="655638" cy="16827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04" name="AutoShape 24"/>
          <p:cNvCxnSpPr>
            <a:cxnSpLocks noChangeShapeType="1"/>
            <a:stCxn id="41990" idx="3"/>
            <a:endCxn id="41997" idx="3"/>
          </p:cNvCxnSpPr>
          <p:nvPr/>
        </p:nvCxnSpPr>
        <p:spPr bwMode="auto">
          <a:xfrm flipV="1">
            <a:off x="1524000" y="4024313"/>
            <a:ext cx="671513" cy="15382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05" name="AutoShape 25"/>
          <p:cNvSpPr>
            <a:spLocks noChangeArrowheads="1"/>
          </p:cNvSpPr>
          <p:nvPr/>
        </p:nvSpPr>
        <p:spPr bwMode="auto">
          <a:xfrm>
            <a:off x="3668363" y="1682155"/>
            <a:ext cx="1235774" cy="510778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Master</a:t>
            </a:r>
          </a:p>
        </p:txBody>
      </p:sp>
      <p:sp>
        <p:nvSpPr>
          <p:cNvPr id="42006" name="Rectangle 26"/>
          <p:cNvSpPr>
            <a:spLocks noChangeArrowheads="1"/>
          </p:cNvSpPr>
          <p:nvPr/>
        </p:nvSpPr>
        <p:spPr bwMode="auto">
          <a:xfrm>
            <a:off x="4056063" y="2743200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07" name="Rectangle 27"/>
          <p:cNvSpPr>
            <a:spLocks noChangeArrowheads="1"/>
          </p:cNvSpPr>
          <p:nvPr/>
        </p:nvSpPr>
        <p:spPr bwMode="auto">
          <a:xfrm>
            <a:off x="4606925" y="2743200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08" name="Rectangle 28"/>
          <p:cNvSpPr>
            <a:spLocks noChangeArrowheads="1"/>
          </p:cNvSpPr>
          <p:nvPr/>
        </p:nvSpPr>
        <p:spPr bwMode="auto">
          <a:xfrm>
            <a:off x="5249863" y="2743200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09" name="Rectangle 29"/>
          <p:cNvSpPr>
            <a:spLocks noChangeArrowheads="1"/>
          </p:cNvSpPr>
          <p:nvPr/>
        </p:nvSpPr>
        <p:spPr bwMode="auto">
          <a:xfrm>
            <a:off x="4071938" y="3571875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10" name="Rectangle 30"/>
          <p:cNvSpPr>
            <a:spLocks noChangeArrowheads="1"/>
          </p:cNvSpPr>
          <p:nvPr/>
        </p:nvSpPr>
        <p:spPr bwMode="auto">
          <a:xfrm>
            <a:off x="4622800" y="3571875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11" name="Rectangle 31"/>
          <p:cNvSpPr>
            <a:spLocks noChangeArrowheads="1"/>
          </p:cNvSpPr>
          <p:nvPr/>
        </p:nvSpPr>
        <p:spPr bwMode="auto">
          <a:xfrm>
            <a:off x="5249863" y="3571875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12" name="Rectangle 32"/>
          <p:cNvSpPr>
            <a:spLocks noChangeArrowheads="1"/>
          </p:cNvSpPr>
          <p:nvPr/>
        </p:nvSpPr>
        <p:spPr bwMode="auto">
          <a:xfrm>
            <a:off x="4071938" y="4867275"/>
            <a:ext cx="549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a-f</a:t>
            </a:r>
          </a:p>
        </p:txBody>
      </p:sp>
      <p:sp>
        <p:nvSpPr>
          <p:cNvPr id="42013" name="Rectangle 33"/>
          <p:cNvSpPr>
            <a:spLocks noChangeArrowheads="1"/>
          </p:cNvSpPr>
          <p:nvPr/>
        </p:nvSpPr>
        <p:spPr bwMode="auto">
          <a:xfrm>
            <a:off x="4622800" y="4867275"/>
            <a:ext cx="635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g-p</a:t>
            </a:r>
          </a:p>
        </p:txBody>
      </p:sp>
      <p:sp>
        <p:nvSpPr>
          <p:cNvPr id="42014" name="Rectangle 34"/>
          <p:cNvSpPr>
            <a:spLocks noChangeArrowheads="1"/>
          </p:cNvSpPr>
          <p:nvPr/>
        </p:nvSpPr>
        <p:spPr bwMode="auto">
          <a:xfrm>
            <a:off x="5249863" y="4867275"/>
            <a:ext cx="617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q-z</a:t>
            </a:r>
          </a:p>
        </p:txBody>
      </p:sp>
      <p:sp>
        <p:nvSpPr>
          <p:cNvPr id="42015" name="Oval 35"/>
          <p:cNvSpPr>
            <a:spLocks noChangeArrowheads="1"/>
          </p:cNvSpPr>
          <p:nvPr/>
        </p:nvSpPr>
        <p:spPr bwMode="auto">
          <a:xfrm>
            <a:off x="48768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6" name="Oval 36"/>
          <p:cNvSpPr>
            <a:spLocks noChangeArrowheads="1"/>
          </p:cNvSpPr>
          <p:nvPr/>
        </p:nvSpPr>
        <p:spPr bwMode="auto">
          <a:xfrm>
            <a:off x="48768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7" name="Oval 37"/>
          <p:cNvSpPr>
            <a:spLocks noChangeArrowheads="1"/>
          </p:cNvSpPr>
          <p:nvPr/>
        </p:nvSpPr>
        <p:spPr bwMode="auto">
          <a:xfrm>
            <a:off x="48768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18" name="AutoShape 38"/>
          <p:cNvCxnSpPr>
            <a:cxnSpLocks noChangeShapeType="1"/>
            <a:stCxn id="41996" idx="6"/>
            <a:endCxn id="42006" idx="1"/>
          </p:cNvCxnSpPr>
          <p:nvPr/>
        </p:nvCxnSpPr>
        <p:spPr bwMode="auto">
          <a:xfrm flipV="1">
            <a:off x="3438525" y="2976563"/>
            <a:ext cx="617538" cy="333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19" name="AutoShape 39"/>
          <p:cNvCxnSpPr>
            <a:cxnSpLocks noChangeShapeType="1"/>
            <a:stCxn id="41997" idx="6"/>
            <a:endCxn id="42009" idx="1"/>
          </p:cNvCxnSpPr>
          <p:nvPr/>
        </p:nvCxnSpPr>
        <p:spPr bwMode="auto">
          <a:xfrm flipV="1">
            <a:off x="3444875" y="3805238"/>
            <a:ext cx="627063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20" name="AutoShape 40"/>
          <p:cNvCxnSpPr>
            <a:cxnSpLocks noChangeShapeType="1"/>
            <a:stCxn id="41998" idx="6"/>
            <a:endCxn id="42012" idx="1"/>
          </p:cNvCxnSpPr>
          <p:nvPr/>
        </p:nvCxnSpPr>
        <p:spPr bwMode="auto">
          <a:xfrm flipV="1">
            <a:off x="3429000" y="5100638"/>
            <a:ext cx="64293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21" name="Oval 41"/>
          <p:cNvSpPr>
            <a:spLocks noChangeArrowheads="1"/>
          </p:cNvSpPr>
          <p:nvPr/>
        </p:nvSpPr>
        <p:spPr bwMode="auto">
          <a:xfrm>
            <a:off x="6300788" y="2700338"/>
            <a:ext cx="1655762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42022" name="Oval 42"/>
          <p:cNvSpPr>
            <a:spLocks noChangeArrowheads="1"/>
          </p:cNvSpPr>
          <p:nvPr/>
        </p:nvSpPr>
        <p:spPr bwMode="auto">
          <a:xfrm>
            <a:off x="6324600" y="3649663"/>
            <a:ext cx="165576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sp>
        <p:nvSpPr>
          <p:cNvPr id="42023" name="Oval 43"/>
          <p:cNvSpPr>
            <a:spLocks noChangeArrowheads="1"/>
          </p:cNvSpPr>
          <p:nvPr/>
        </p:nvSpPr>
        <p:spPr bwMode="auto">
          <a:xfrm>
            <a:off x="6324600" y="4564063"/>
            <a:ext cx="1655763" cy="61753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Inverter</a:t>
            </a:r>
          </a:p>
        </p:txBody>
      </p:sp>
      <p:cxnSp>
        <p:nvCxnSpPr>
          <p:cNvPr id="42024" name="AutoShape 46"/>
          <p:cNvCxnSpPr>
            <a:cxnSpLocks noChangeShapeType="1"/>
            <a:stCxn id="42006" idx="0"/>
            <a:endCxn id="42021" idx="1"/>
          </p:cNvCxnSpPr>
          <p:nvPr/>
        </p:nvCxnSpPr>
        <p:spPr bwMode="auto">
          <a:xfrm rot="5400000" flipV="1">
            <a:off x="5413375" y="1660525"/>
            <a:ext cx="47625" cy="2212975"/>
          </a:xfrm>
          <a:prstGeom prst="bentConnector3">
            <a:avLst>
              <a:gd name="adj1" fmla="val -57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25" name="AutoShape 47"/>
          <p:cNvCxnSpPr>
            <a:cxnSpLocks noChangeShapeType="1"/>
            <a:stCxn id="42009" idx="0"/>
            <a:endCxn id="42021" idx="3"/>
          </p:cNvCxnSpPr>
          <p:nvPr/>
        </p:nvCxnSpPr>
        <p:spPr bwMode="auto">
          <a:xfrm rot="-5400000">
            <a:off x="5272881" y="2301082"/>
            <a:ext cx="344487" cy="2197100"/>
          </a:xfrm>
          <a:prstGeom prst="bentConnector3">
            <a:avLst>
              <a:gd name="adj1" fmla="val 368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26" name="AutoShape 50"/>
          <p:cNvCxnSpPr>
            <a:cxnSpLocks noChangeShapeType="1"/>
            <a:stCxn id="42012" idx="0"/>
            <a:endCxn id="42021" idx="3"/>
          </p:cNvCxnSpPr>
          <p:nvPr/>
        </p:nvCxnSpPr>
        <p:spPr bwMode="auto">
          <a:xfrm rot="-5400000">
            <a:off x="4625181" y="2948782"/>
            <a:ext cx="1639887" cy="2197100"/>
          </a:xfrm>
          <a:prstGeom prst="curvedConnector3">
            <a:avLst>
              <a:gd name="adj1" fmla="val 472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27" name="AutoShape 51"/>
          <p:cNvSpPr>
            <a:spLocks noChangeArrowheads="1"/>
          </p:cNvSpPr>
          <p:nvPr/>
        </p:nvSpPr>
        <p:spPr bwMode="auto">
          <a:xfrm>
            <a:off x="8229600" y="25908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28" name="AutoShape 52"/>
          <p:cNvSpPr>
            <a:spLocks noChangeArrowheads="1"/>
          </p:cNvSpPr>
          <p:nvPr/>
        </p:nvSpPr>
        <p:spPr bwMode="auto">
          <a:xfrm>
            <a:off x="8229600" y="35814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29" name="AutoShape 53"/>
          <p:cNvSpPr>
            <a:spLocks noChangeArrowheads="1"/>
          </p:cNvSpPr>
          <p:nvPr/>
        </p:nvSpPr>
        <p:spPr bwMode="auto">
          <a:xfrm>
            <a:off x="8229600" y="4495800"/>
            <a:ext cx="685800" cy="762000"/>
          </a:xfrm>
          <a:prstGeom prst="can">
            <a:avLst>
              <a:gd name="adj" fmla="val 27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0" name="Text Box 54"/>
          <p:cNvSpPr txBox="1">
            <a:spLocks noChangeArrowheads="1"/>
          </p:cNvSpPr>
          <p:nvPr/>
        </p:nvSpPr>
        <p:spPr bwMode="auto">
          <a:xfrm>
            <a:off x="7713663" y="1944688"/>
            <a:ext cx="1354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Postings</a:t>
            </a:r>
          </a:p>
        </p:txBody>
      </p:sp>
      <p:cxnSp>
        <p:nvCxnSpPr>
          <p:cNvPr id="42031" name="AutoShape 55"/>
          <p:cNvCxnSpPr>
            <a:cxnSpLocks noChangeShapeType="1"/>
            <a:stCxn id="42021" idx="6"/>
            <a:endCxn id="42027" idx="2"/>
          </p:cNvCxnSpPr>
          <p:nvPr/>
        </p:nvCxnSpPr>
        <p:spPr bwMode="auto">
          <a:xfrm flipV="1">
            <a:off x="7956550" y="2971800"/>
            <a:ext cx="273050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32" name="Text Box 56"/>
          <p:cNvSpPr txBox="1">
            <a:spLocks noChangeArrowheads="1"/>
          </p:cNvSpPr>
          <p:nvPr/>
        </p:nvSpPr>
        <p:spPr bwMode="auto">
          <a:xfrm>
            <a:off x="8299450" y="2819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a-f</a:t>
            </a:r>
          </a:p>
        </p:txBody>
      </p:sp>
      <p:sp>
        <p:nvSpPr>
          <p:cNvPr id="42033" name="Text Box 57"/>
          <p:cNvSpPr txBox="1">
            <a:spLocks noChangeArrowheads="1"/>
          </p:cNvSpPr>
          <p:nvPr/>
        </p:nvSpPr>
        <p:spPr bwMode="auto">
          <a:xfrm>
            <a:off x="8299450" y="3810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g-p</a:t>
            </a:r>
          </a:p>
        </p:txBody>
      </p:sp>
      <p:sp>
        <p:nvSpPr>
          <p:cNvPr id="42034" name="Text Box 58"/>
          <p:cNvSpPr txBox="1">
            <a:spLocks noChangeArrowheads="1"/>
          </p:cNvSpPr>
          <p:nvPr/>
        </p:nvSpPr>
        <p:spPr bwMode="auto">
          <a:xfrm>
            <a:off x="8289925" y="46482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q-z</a:t>
            </a:r>
          </a:p>
        </p:txBody>
      </p:sp>
      <p:sp>
        <p:nvSpPr>
          <p:cNvPr id="42035" name="Oval 59"/>
          <p:cNvSpPr>
            <a:spLocks noChangeArrowheads="1"/>
          </p:cNvSpPr>
          <p:nvPr/>
        </p:nvSpPr>
        <p:spPr bwMode="auto">
          <a:xfrm>
            <a:off x="6096000" y="42672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6" name="Oval 60"/>
          <p:cNvSpPr>
            <a:spLocks noChangeArrowheads="1"/>
          </p:cNvSpPr>
          <p:nvPr/>
        </p:nvSpPr>
        <p:spPr bwMode="auto">
          <a:xfrm>
            <a:off x="6096000" y="44196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37" name="Oval 61"/>
          <p:cNvSpPr>
            <a:spLocks noChangeArrowheads="1"/>
          </p:cNvSpPr>
          <p:nvPr/>
        </p:nvSpPr>
        <p:spPr bwMode="auto">
          <a:xfrm>
            <a:off x="6096000" y="4572000"/>
            <a:ext cx="76200" cy="762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42038" name="AutoShape 62"/>
          <p:cNvCxnSpPr>
            <a:cxnSpLocks noChangeShapeType="1"/>
            <a:stCxn id="42022" idx="6"/>
            <a:endCxn id="42028" idx="2"/>
          </p:cNvCxnSpPr>
          <p:nvPr/>
        </p:nvCxnSpPr>
        <p:spPr bwMode="auto">
          <a:xfrm>
            <a:off x="7980363" y="3959225"/>
            <a:ext cx="249237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2039" name="AutoShape 63"/>
          <p:cNvCxnSpPr>
            <a:cxnSpLocks noChangeShapeType="1"/>
            <a:stCxn id="42023" idx="6"/>
            <a:endCxn id="42029" idx="2"/>
          </p:cNvCxnSpPr>
          <p:nvPr/>
        </p:nvCxnSpPr>
        <p:spPr bwMode="auto">
          <a:xfrm>
            <a:off x="7980363" y="4873625"/>
            <a:ext cx="249237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40" name="Line 67"/>
          <p:cNvSpPr>
            <a:spLocks noChangeShapeType="1"/>
          </p:cNvSpPr>
          <p:nvPr/>
        </p:nvSpPr>
        <p:spPr bwMode="auto">
          <a:xfrm flipH="1">
            <a:off x="2667000" y="1981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41" name="Line 68"/>
          <p:cNvSpPr>
            <a:spLocks noChangeShapeType="1"/>
          </p:cNvSpPr>
          <p:nvPr/>
        </p:nvSpPr>
        <p:spPr bwMode="auto">
          <a:xfrm>
            <a:off x="4876800" y="1905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42" name="Text Box 69"/>
          <p:cNvSpPr txBox="1">
            <a:spLocks noChangeArrowheads="1"/>
          </p:cNvSpPr>
          <p:nvPr/>
        </p:nvSpPr>
        <p:spPr bwMode="auto">
          <a:xfrm>
            <a:off x="2362200" y="175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assign</a:t>
            </a:r>
          </a:p>
        </p:txBody>
      </p:sp>
      <p:sp>
        <p:nvSpPr>
          <p:cNvPr id="42043" name="Text Box 70"/>
          <p:cNvSpPr txBox="1">
            <a:spLocks noChangeArrowheads="1"/>
          </p:cNvSpPr>
          <p:nvPr/>
        </p:nvSpPr>
        <p:spPr bwMode="auto">
          <a:xfrm>
            <a:off x="5638800" y="175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/>
              <a:t>assign</a:t>
            </a:r>
          </a:p>
        </p:txBody>
      </p:sp>
      <p:sp>
        <p:nvSpPr>
          <p:cNvPr id="42044" name="TextBox 61"/>
          <p:cNvSpPr txBox="1">
            <a:spLocks noChangeArrowheads="1"/>
          </p:cNvSpPr>
          <p:nvPr/>
        </p:nvSpPr>
        <p:spPr bwMode="auto">
          <a:xfrm>
            <a:off x="2133600" y="5791200"/>
            <a:ext cx="121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Map</a:t>
            </a:r>
          </a:p>
          <a:p>
            <a:pPr eaLnBrk="1" hangingPunct="1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phase</a:t>
            </a:r>
          </a:p>
        </p:txBody>
      </p:sp>
      <p:sp>
        <p:nvSpPr>
          <p:cNvPr id="42045" name="TextBox 62"/>
          <p:cNvSpPr txBox="1">
            <a:spLocks noChangeArrowheads="1"/>
          </p:cNvSpPr>
          <p:nvPr/>
        </p:nvSpPr>
        <p:spPr bwMode="auto">
          <a:xfrm>
            <a:off x="3810000" y="5943600"/>
            <a:ext cx="2195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/>
              <a:t>Segment files</a:t>
            </a:r>
          </a:p>
        </p:txBody>
      </p:sp>
      <p:sp>
        <p:nvSpPr>
          <p:cNvPr id="42046" name="TextBox 63"/>
          <p:cNvSpPr txBox="1">
            <a:spLocks noChangeArrowheads="1"/>
          </p:cNvSpPr>
          <p:nvPr/>
        </p:nvSpPr>
        <p:spPr bwMode="auto">
          <a:xfrm>
            <a:off x="6477000" y="5799138"/>
            <a:ext cx="12394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Reduce</a:t>
            </a:r>
          </a:p>
          <a:p>
            <a:pPr eaLnBrk="1" hangingPunct="1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phase</a:t>
            </a:r>
          </a:p>
        </p:txBody>
      </p:sp>
      <p:sp>
        <p:nvSpPr>
          <p:cNvPr id="42047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3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κατασκευής ευρετηρίου σε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</a:rPr>
              <a:t>MapReduce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458200" cy="32004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b="1" dirty="0" smtClean="0">
                <a:ea typeface="ＭＳ Ｐゴシック" charset="-128"/>
              </a:rPr>
              <a:t>Το γενικό σχήμα των συναρτήσεων </a:t>
            </a:r>
            <a:r>
              <a:rPr lang="en-US" sz="2400" b="1" dirty="0" smtClean="0">
                <a:ea typeface="ＭＳ Ｐゴシック" charset="-128"/>
              </a:rPr>
              <a:t>map </a:t>
            </a:r>
            <a:r>
              <a:rPr lang="el-GR" sz="2400" b="1" dirty="0" smtClean="0">
                <a:ea typeface="ＭＳ Ｐゴシック" charset="-128"/>
              </a:rPr>
              <a:t>και</a:t>
            </a:r>
            <a:r>
              <a:rPr lang="en-US" sz="2400" b="1" dirty="0" smtClean="0">
                <a:ea typeface="ＭＳ Ｐゴシック" charset="-128"/>
              </a:rPr>
              <a:t> reduce</a:t>
            </a:r>
          </a:p>
          <a:p>
            <a:pPr lvl="1" eaLnBrk="1" hangingPunct="1">
              <a:buClr>
                <a:schemeClr val="accent6">
                  <a:lumMod val="75000"/>
                </a:schemeClr>
              </a:buClr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map</a:t>
            </a:r>
            <a:r>
              <a:rPr lang="en-US" sz="2800" dirty="0" smtClean="0">
                <a:ea typeface="ＭＳ Ｐゴシック" charset="-128"/>
              </a:rPr>
              <a:t>: input → list(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key</a:t>
            </a:r>
            <a:r>
              <a:rPr lang="en-US" sz="2800" dirty="0" smtClean="0">
                <a:ea typeface="ＭＳ Ｐゴシック" charset="-128"/>
              </a:rPr>
              <a:t>, value)     </a:t>
            </a:r>
          </a:p>
          <a:p>
            <a:pPr lvl="1" eaLnBrk="1" hangingPunct="1">
              <a:buClr>
                <a:schemeClr val="accent6">
                  <a:lumMod val="75000"/>
                </a:schemeClr>
              </a:buClr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reduce</a:t>
            </a:r>
            <a:r>
              <a:rPr lang="en-US" sz="2800" dirty="0" smtClean="0">
                <a:ea typeface="ＭＳ Ｐゴシック" charset="-128"/>
              </a:rPr>
              <a:t>: (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key</a:t>
            </a:r>
            <a:r>
              <a:rPr lang="en-US" sz="2800" dirty="0" smtClean="0">
                <a:ea typeface="ＭＳ Ｐゴシック" charset="-128"/>
              </a:rPr>
              <a:t>, list(value)) → output</a:t>
            </a:r>
          </a:p>
          <a:p>
            <a:pPr eaLnBrk="1" hangingPunct="1">
              <a:buNone/>
            </a:pPr>
            <a:endParaRPr lang="en-US" sz="2400" b="1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l-GR" sz="2400" b="1" dirty="0" smtClean="0">
                <a:ea typeface="ＭＳ Ｐゴシック" charset="-128"/>
              </a:rPr>
              <a:t>Εφαρμογή στην περίπτωση της κατασκευής ευρετηρίου</a:t>
            </a:r>
            <a:endParaRPr lang="en-US" sz="2400" b="1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map: collection → list(</a:t>
            </a:r>
            <a:r>
              <a:rPr lang="en-US" dirty="0" err="1" smtClean="0">
                <a:ea typeface="ＭＳ Ｐゴシック" charset="-128"/>
              </a:rPr>
              <a:t>termID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n-US" dirty="0" err="1" smtClean="0">
                <a:ea typeface="ＭＳ Ｐゴシック" charset="-128"/>
              </a:rPr>
              <a:t>docID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reduce: (&lt;termID1, list(</a:t>
            </a:r>
            <a:r>
              <a:rPr lang="en-US" dirty="0" err="1" smtClean="0">
                <a:ea typeface="ＭＳ Ｐゴシック" charset="-128"/>
              </a:rPr>
              <a:t>docID</a:t>
            </a:r>
            <a:r>
              <a:rPr lang="en-US" dirty="0" smtClean="0">
                <a:ea typeface="ＭＳ Ｐゴシック" charset="-128"/>
              </a:rPr>
              <a:t>)&gt;, &lt;termID2, list(</a:t>
            </a:r>
            <a:r>
              <a:rPr lang="en-US" dirty="0" err="1" smtClean="0">
                <a:ea typeface="ＭＳ Ｐゴシック" charset="-128"/>
              </a:rPr>
              <a:t>docID</a:t>
            </a:r>
            <a:r>
              <a:rPr lang="en-US" dirty="0" smtClean="0">
                <a:ea typeface="ＭＳ Ｐゴシック" charset="-128"/>
              </a:rPr>
              <a:t>)&gt;, …) → (postings list1, postings list2, …)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FBFCFF"/>
                </a:solidFill>
              </a:rPr>
              <a:t>Sec. 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 descr="hadoop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5818909"/>
            <a:ext cx="25757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96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είδαμε στο προηγούμενο μάθημα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048000"/>
          </a:xfrm>
        </p:spPr>
        <p:txBody>
          <a:bodyPr/>
          <a:lstStyle/>
          <a:p>
            <a:pPr lvl="1" eaLnBrk="1" hangingPunct="1">
              <a:buNone/>
            </a:pPr>
            <a:endParaRPr lang="en-US" sz="28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800" dirty="0" smtClean="0">
                <a:ea typeface="ＭＳ Ｐゴシック" pitchFamily="-112" charset="-128"/>
              </a:rPr>
              <a:t>Κατασκευή ευρετηρίου</a:t>
            </a:r>
          </a:p>
          <a:p>
            <a:pPr lvl="1" eaLnBrk="1" hangingPunct="1"/>
            <a:r>
              <a:rPr lang="el-GR" sz="2800" dirty="0" smtClean="0">
                <a:ea typeface="ＭＳ Ｐゴシック" pitchFamily="-112" charset="-128"/>
              </a:rPr>
              <a:t>Στατιστικά στοιχεία (νόμοι των </a:t>
            </a:r>
            <a:r>
              <a:rPr lang="en-US" sz="2800" dirty="0" smtClean="0">
                <a:ea typeface="ＭＳ Ｐゴシック" pitchFamily="-112" charset="-128"/>
              </a:rPr>
              <a:t>Heaps </a:t>
            </a:r>
            <a:r>
              <a:rPr lang="el-GR" sz="2800" dirty="0" smtClean="0">
                <a:ea typeface="ＭＳ Ｐゴシック" pitchFamily="-112" charset="-128"/>
              </a:rPr>
              <a:t>και</a:t>
            </a: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n-US" sz="2800" dirty="0" err="1" smtClean="0">
                <a:ea typeface="ＭＳ Ｐゴシック" pitchFamily="-112" charset="-128"/>
              </a:rPr>
              <a:t>Zipf</a:t>
            </a:r>
            <a:r>
              <a:rPr lang="en-US" sz="2800" dirty="0" smtClean="0">
                <a:ea typeface="ＭＳ Ｐゴシック" pitchFamily="-112" charset="-128"/>
              </a:rPr>
              <a:t>)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Το ευρετήριο της </a:t>
            </a:r>
            <a:r>
              <a:rPr lang="en-US" dirty="0" smtClean="0">
                <a:ea typeface="ＭＳ Ｐゴシック" charset="-128"/>
              </a:rPr>
              <a:t>Google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Το ευρετήριο κατανέμεται με βάση τα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doc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IDs </a:t>
            </a:r>
            <a:r>
              <a:rPr lang="el-GR" sz="2800" dirty="0" smtClean="0">
                <a:latin typeface="+mn-lt"/>
              </a:rPr>
              <a:t>σε τμήματα που καλούνται</a:t>
            </a:r>
            <a:r>
              <a:rPr lang="en-US" sz="2800" dirty="0">
                <a:latin typeface="+mn-lt"/>
              </a:rPr>
              <a:t>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shards</a:t>
            </a:r>
            <a:endParaRPr lang="en-US" sz="2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Υπάρχουν αντίγραφα για κάθε </a:t>
            </a:r>
            <a:r>
              <a:rPr lang="en-US" sz="2800" dirty="0" smtClean="0">
                <a:latin typeface="+mn-lt"/>
              </a:rPr>
              <a:t>shard </a:t>
            </a:r>
            <a:r>
              <a:rPr lang="el-GR" sz="2800" dirty="0" smtClean="0">
                <a:latin typeface="+mn-lt"/>
              </a:rPr>
              <a:t>σε πολλούς </a:t>
            </a:r>
            <a:r>
              <a:rPr lang="en-US" sz="2800" dirty="0" smtClean="0">
                <a:latin typeface="+mn-lt"/>
              </a:rPr>
              <a:t>servers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Σήμερα, όλο το ευρετήριο στη μνήμη</a:t>
            </a:r>
            <a:endParaRPr lang="en-US" sz="2800" dirty="0" smtClean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Από τον Ιουνίου του </a:t>
            </a:r>
            <a:r>
              <a:rPr lang="en-US" sz="2800" dirty="0" smtClean="0">
                <a:latin typeface="+mn-lt"/>
              </a:rPr>
              <a:t>2010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Caffeine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: </a:t>
            </a:r>
            <a:r>
              <a:rPr lang="el-GR" sz="2800" dirty="0" smtClean="0">
                <a:latin typeface="+mn-lt"/>
              </a:rPr>
              <a:t>συνεχές</a:t>
            </a:r>
            <a:r>
              <a:rPr lang="en-US" sz="2800" dirty="0" smtClean="0">
                <a:latin typeface="+mn-lt"/>
              </a:rPr>
              <a:t> crawl </a:t>
            </a:r>
            <a:r>
              <a:rPr lang="el-GR" sz="2800" dirty="0" smtClean="0">
                <a:latin typeface="+mn-lt"/>
              </a:rPr>
              <a:t>και σταδιακή ενημέρωση του ευρετηρίου</a:t>
            </a:r>
            <a:endParaRPr lang="en-US" sz="2800" dirty="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+mn-lt"/>
              </a:rPr>
              <a:t>Το ευρετήριο χωρίζεται σε επίπεδα με διαφορετική συχνότητα ανανέωσης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98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είδαμε στο προηγούμενο μάθημα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048000"/>
          </a:xfrm>
        </p:spPr>
        <p:txBody>
          <a:bodyPr/>
          <a:lstStyle/>
          <a:p>
            <a:pPr lvl="1" eaLnBrk="1" hangingPunct="1">
              <a:buNone/>
            </a:pPr>
            <a:endParaRPr lang="en-US" sz="28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800" dirty="0" smtClean="0">
                <a:ea typeface="ＭＳ Ｐゴシック" pitchFamily="-112" charset="-128"/>
              </a:rPr>
              <a:t>Κατασκευή ευρετηρίου</a:t>
            </a:r>
          </a:p>
          <a:p>
            <a:pPr lvl="1" eaLnBrk="1" hangingPunct="1">
              <a:buNone/>
            </a:pPr>
            <a:endParaRPr lang="el-GR" sz="28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Στατιστικά στοιχεία (νόμοι των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Heaps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και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Λεξιλόγιο και μέγεθος συλλογής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92597" y="1905000"/>
            <a:ext cx="8229600" cy="37338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Πόσο μεγάλο είναι το λεξιλόγιο όρων;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Δηλαδή, πόσες είναι οι διαφορετικές λέξεις; </a:t>
            </a:r>
            <a:endParaRPr lang="el-GR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Υπάρχει </a:t>
            </a:r>
            <a:r>
              <a:rPr lang="el-GR" dirty="0" smtClean="0">
                <a:ea typeface="ＭＳ Ｐゴシック" pitchFamily="-112" charset="-128"/>
              </a:rPr>
              <a:t>κάποιο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άνω όριο; </a:t>
            </a:r>
          </a:p>
          <a:p>
            <a:pPr marL="0" indent="0">
              <a:buNone/>
            </a:pPr>
            <a:endParaRPr lang="en-US" sz="1200" dirty="0" smtClean="0">
              <a:ea typeface="ＭＳ Ｐゴシック" pitchFamily="-112" charset="-128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ο λεξιλόγιο συνεχίζει να  μεγαλώνει με το μέγεθος της συλλογής </a:t>
            </a: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Πως? Με βάση το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νόμο του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C0E45A-5E86-45F7-B7C7-F19DB95085A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1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b="1" dirty="0" smtClean="0">
                <a:ea typeface="ＭＳ Ｐゴシック" pitchFamily="-112" charset="-128"/>
              </a:rPr>
              <a:t>νόμος του </a:t>
            </a:r>
            <a:r>
              <a:rPr lang="en-US" b="1" dirty="0" smtClean="0">
                <a:ea typeface="ＭＳ Ｐゴシック" pitchFamily="-112" charset="-128"/>
              </a:rPr>
              <a:t>Heaps</a:t>
            </a:r>
            <a:r>
              <a:rPr lang="en-US" dirty="0" smtClean="0">
                <a:ea typeface="ＭＳ Ｐゴシック" pitchFamily="-112" charset="-128"/>
              </a:rPr>
              <a:t>: </a:t>
            </a:r>
            <a:endParaRPr lang="el-GR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l-GR" i="1" dirty="0" smtClean="0">
                <a:ea typeface="ＭＳ Ｐゴシック" pitchFamily="-112" charset="-128"/>
              </a:rPr>
              <a:t>	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 smtClean="0">
                <a:ea typeface="ＭＳ Ｐゴシック" pitchFamily="-112" charset="-128"/>
              </a:rPr>
              <a:t> = </a:t>
            </a:r>
            <a:r>
              <a:rPr lang="en-US" i="1" dirty="0" err="1" smtClean="0">
                <a:ea typeface="ＭＳ Ｐゴシック" pitchFamily="-112" charset="-128"/>
              </a:rPr>
              <a:t>k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 err="1" smtClean="0">
                <a:ea typeface="ＭＳ Ｐゴシック" pitchFamily="-112" charset="-128"/>
              </a:rPr>
              <a:t>b</a:t>
            </a:r>
            <a:endParaRPr lang="en-US" i="1" baseline="300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αριθμός των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Συνήθης τιμές</a:t>
            </a:r>
            <a:r>
              <a:rPr lang="en-US" dirty="0" smtClean="0">
                <a:ea typeface="ＭＳ Ｐゴシック" pitchFamily="-112" charset="-128"/>
              </a:rPr>
              <a:t>: 30 ≤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≤ 100 </a:t>
            </a:r>
            <a:r>
              <a:rPr lang="el-GR" dirty="0" smtClean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≈ 0.5</a:t>
            </a:r>
          </a:p>
          <a:p>
            <a:r>
              <a:rPr lang="el-GR" dirty="0" smtClean="0">
                <a:ea typeface="ＭＳ Ｐゴシック" pitchFamily="-112" charset="-128"/>
              </a:rPr>
              <a:t>Σε</a:t>
            </a:r>
            <a:r>
              <a:rPr lang="en-US" dirty="0" smtClean="0">
                <a:ea typeface="ＭＳ Ｐゴシック" pitchFamily="-112" charset="-128"/>
              </a:rPr>
              <a:t> log-log plot </a:t>
            </a:r>
            <a:r>
              <a:rPr lang="el-GR" dirty="0" smtClean="0">
                <a:ea typeface="ＭＳ Ｐゴシック" pitchFamily="-112" charset="-128"/>
              </a:rPr>
              <a:t>του μεγέθους Μ του λεξιλογίου με το Τ, ο νόμος προβλέπει γραμμή κλίση περίπου </a:t>
            </a:r>
            <a:r>
              <a:rPr lang="en-US" dirty="0" smtClean="0">
                <a:ea typeface="ＭＳ Ｐゴシック" pitchFamily="-112" charset="-128"/>
              </a:rPr>
              <a:t> ½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Νόμος του </a:t>
            </a:r>
            <a:r>
              <a:rPr lang="en-US" dirty="0" smtClean="0">
                <a:ea typeface="ＭＳ Ｐゴシック" pitchFamily="-112" charset="-128"/>
              </a:rPr>
              <a:t>Heaps</a:t>
            </a:r>
          </a:p>
        </p:txBody>
      </p:sp>
    </p:spTree>
    <p:extLst>
      <p:ext uri="{BB962C8B-B14F-4D97-AF65-F5344CB8AC3E}">
        <p14:creationId xmlns="" xmlns:p14="http://schemas.microsoft.com/office/powerpoint/2010/main" val="34626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 smtClean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25875" y="1836738"/>
            <a:ext cx="4860925" cy="4487862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228600" y="990600"/>
            <a:ext cx="3617912" cy="4800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Για το</a:t>
            </a:r>
            <a:r>
              <a:rPr lang="en-US" sz="2400" dirty="0" smtClean="0">
                <a:ea typeface="ＭＳ Ｐゴシック" pitchFamily="-112" charset="-128"/>
              </a:rPr>
              <a:t> RCV1, </a:t>
            </a:r>
            <a:r>
              <a:rPr lang="el-GR" sz="2400" dirty="0" smtClean="0">
                <a:ea typeface="ＭＳ Ｐゴシック" pitchFamily="-112" charset="-128"/>
              </a:rPr>
              <a:t>η διακεκομμένη γραμμή 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+ 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endParaRPr lang="el-GR" sz="2400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Οπότε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 smtClean="0">
                <a:ea typeface="ＭＳ Ｐゴシック" pitchFamily="-112" charset="-128"/>
              </a:rPr>
              <a:t>, άρα </a:t>
            </a:r>
            <a:r>
              <a:rPr lang="en-US" sz="2400" i="1" dirty="0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ea typeface="ＭＳ Ｐゴシック" pitchFamily="-112" charset="-128"/>
              </a:rPr>
              <a:t>1.64 </a:t>
            </a:r>
            <a:r>
              <a:rPr lang="en-US" sz="2400" dirty="0" smtClean="0">
                <a:ea typeface="ＭＳ Ｐゴシック" pitchFamily="-112" charset="-128"/>
              </a:rPr>
              <a:t>≈ 44 and </a:t>
            </a:r>
            <a:r>
              <a:rPr lang="en-US" sz="2400" i="1" dirty="0" smtClean="0">
                <a:ea typeface="ＭＳ Ｐゴシック" pitchFamily="-112" charset="-128"/>
              </a:rPr>
              <a:t>b</a:t>
            </a:r>
            <a:r>
              <a:rPr lang="en-US" sz="2400" dirty="0" smtClean="0">
                <a:ea typeface="ＭＳ Ｐゴシック" pitchFamily="-112" charset="-128"/>
              </a:rPr>
              <a:t> = 0.49.</a:t>
            </a:r>
          </a:p>
          <a:p>
            <a:endParaRPr lang="en-US" sz="11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Καλή προσέγγιση για το </a:t>
            </a:r>
            <a:r>
              <a:rPr lang="en-US" sz="2400" dirty="0" smtClean="0">
                <a:ea typeface="ＭＳ Ｐゴシック" pitchFamily="-112" charset="-128"/>
              </a:rPr>
              <a:t>Reuters RCV1 !</a:t>
            </a:r>
            <a:endParaRPr lang="en-US" sz="18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Για το πρώτα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1,000,020</a:t>
            </a:r>
            <a:r>
              <a:rPr lang="en-US" sz="2400" dirty="0" smtClean="0">
                <a:ea typeface="ＭＳ Ｐゴシック" pitchFamily="-112" charset="-128"/>
              </a:rPr>
              <a:t> tokens,</a:t>
            </a:r>
            <a:r>
              <a:rPr lang="el-GR" sz="2400" dirty="0" smtClean="0">
                <a:ea typeface="ＭＳ Ｐゴシック" pitchFamily="-112" charset="-128"/>
              </a:rPr>
              <a:t> ο νόμος προβλέπει 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38,323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 smtClean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300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/>
          <a:lstStyle/>
          <a:p>
            <a:pPr marL="0" indent="0" algn="just">
              <a:buNone/>
            </a:pPr>
            <a:endParaRPr lang="el-GR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just">
              <a:buNone/>
            </a:pPr>
            <a:r>
              <a:rPr lang="el-GR" dirty="0" smtClean="0">
                <a:ea typeface="ＭＳ Ｐゴシック" pitchFamily="-112" charset="-128"/>
              </a:rPr>
              <a:t>Θα εξετάσουμε τη </a:t>
            </a:r>
            <a:r>
              <a:rPr lang="el-GR" u="sng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dirty="0" smtClean="0">
                <a:ea typeface="ＭＳ Ｐゴシック" pitchFamily="-112" charset="-128"/>
              </a:rPr>
              <a:t>των όρων </a:t>
            </a:r>
          </a:p>
          <a:p>
            <a:pPr marL="0" indent="0" algn="just">
              <a:buNone/>
            </a:pPr>
            <a:endParaRPr lang="en-US" sz="1000" dirty="0" smtClean="0">
              <a:ea typeface="ＭＳ Ｐゴシック" pitchFamily="-112" charset="-128"/>
            </a:endParaRPr>
          </a:p>
          <a:p>
            <a:pPr algn="just"/>
            <a:r>
              <a:rPr lang="el-GR" dirty="0" smtClean="0">
                <a:ea typeface="ＭＳ Ｐゴシック" pitchFamily="-112" charset="-128"/>
              </a:rPr>
              <a:t>Στις φυσικές γλώσσες, υπάρχουν λίγοι </a:t>
            </a:r>
            <a:r>
              <a:rPr lang="el-GR" dirty="0" smtClean="0">
                <a:ea typeface="ＭＳ Ｐゴシック" pitchFamily="-112" charset="-128"/>
              </a:rPr>
              <a:t>όροι που εμφανίζονται πολύ συχνά και </a:t>
            </a:r>
            <a:r>
              <a:rPr lang="el-GR" dirty="0" smtClean="0">
                <a:ea typeface="ＭＳ Ｐゴシック" pitchFamily="-112" charset="-128"/>
              </a:rPr>
              <a:t>πάρα πολύ </a:t>
            </a:r>
            <a:r>
              <a:rPr lang="el-GR" dirty="0" smtClean="0">
                <a:ea typeface="ＭＳ Ｐゴシック" pitchFamily="-112" charset="-128"/>
              </a:rPr>
              <a:t>όροι που εμφανίζονται σπάνια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19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Ο νόμος του </a:t>
            </a:r>
            <a:r>
              <a:rPr lang="en-US" dirty="0" err="1" smtClean="0">
                <a:ea typeface="ＭＳ Ｐゴシック" pitchFamily="-112" charset="-128"/>
              </a:rPr>
              <a:t>Zipf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32004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νόμος του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 </a:t>
            </a:r>
            <a:endParaRPr lang="el-GR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n-US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err="1" smtClean="0">
                <a:ea typeface="ＭＳ Ｐゴシック" pitchFamily="-112" charset="-128"/>
              </a:rPr>
              <a:t>οστός</a:t>
            </a:r>
            <a:r>
              <a:rPr lang="el-GR" dirty="0" smtClean="0">
                <a:ea typeface="ＭＳ Ｐゴシック" pitchFamily="-112" charset="-128"/>
              </a:rPr>
              <a:t> πιο συχνός όρος έχει συχνότητα </a:t>
            </a:r>
            <a:r>
              <a:rPr lang="en-US" dirty="0" smtClean="0">
                <a:ea typeface="ＭＳ Ｐゴシック" pitchFamily="-112" charset="-128"/>
              </a:rPr>
              <a:t>(collection frequency)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sz="2400" i="1" baseline="-25000" dirty="0" err="1" smtClean="0">
                <a:ea typeface="ＭＳ Ｐゴシック" pitchFamily="-112" charset="-128"/>
                <a:cs typeface="+mn-cs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ανάλογη του </a:t>
            </a:r>
            <a:r>
              <a:rPr lang="en-US" dirty="0" smtClean="0">
                <a:ea typeface="ＭＳ Ｐゴシック" pitchFamily="-112" charset="-128"/>
              </a:rPr>
              <a:t>1/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>
              <a:buNone/>
            </a:pPr>
            <a:r>
              <a:rPr lang="el-GR" dirty="0" smtClean="0">
                <a:ea typeface="ＭＳ Ｐゴシック" pitchFamily="-112" charset="-128"/>
              </a:rPr>
              <a:t>		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∝ </a:t>
            </a:r>
            <a:r>
              <a:rPr lang="en-US" i="1" dirty="0" smtClean="0">
                <a:ea typeface="ＭＳ Ｐゴシック" pitchFamily="-112" charset="-128"/>
              </a:rPr>
              <a:t> </a:t>
            </a:r>
            <a:r>
              <a:rPr lang="el-GR" i="1" dirty="0" smtClean="0">
                <a:ea typeface="ＭＳ Ｐゴシック" pitchFamily="-112" charset="-128"/>
              </a:rPr>
              <a:t>Κ </a:t>
            </a:r>
            <a:r>
              <a:rPr lang="en-US" i="1" dirty="0" smtClean="0">
                <a:ea typeface="ＭＳ Ｐゴシック" pitchFamily="-112" charset="-128"/>
              </a:rPr>
              <a:t>/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baseline="30000" dirty="0" smtClean="0">
              <a:ea typeface="ＭＳ Ｐゴシック" pitchFamily="-112" charset="-128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" y="34290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itchFamily="49" charset="0"/>
              <a:buChar char="o"/>
            </a:pPr>
            <a:r>
              <a:rPr lang="el-GR" sz="1800" dirty="0" smtClean="0">
                <a:ea typeface="ＭＳ Ｐゴシック" pitchFamily="-112" charset="-128"/>
              </a:rPr>
              <a:t>Αν ο πιο συχνός όρος </a:t>
            </a:r>
            <a:r>
              <a:rPr lang="en-US" sz="1800" dirty="0" smtClean="0">
                <a:ea typeface="ＭＳ Ｐゴシック" pitchFamily="-112" charset="-128"/>
              </a:rPr>
              <a:t> (</a:t>
            </a:r>
            <a:r>
              <a:rPr lang="el-GR" sz="1800" dirty="0" smtClean="0">
                <a:ea typeface="ＭＳ Ｐゴシック" pitchFamily="-112" charset="-128"/>
              </a:rPr>
              <a:t>ο όρος </a:t>
            </a:r>
            <a:r>
              <a:rPr lang="en-US" sz="1800" i="1" dirty="0" smtClean="0">
                <a:ea typeface="ＭＳ Ｐゴシック" pitchFamily="-112" charset="-128"/>
              </a:rPr>
              <a:t>the</a:t>
            </a:r>
            <a:r>
              <a:rPr lang="en-US" sz="1800" dirty="0" smtClean="0">
                <a:ea typeface="ＭＳ Ｐゴシック" pitchFamily="-112" charset="-128"/>
              </a:rPr>
              <a:t>) </a:t>
            </a:r>
            <a:r>
              <a:rPr lang="el-GR" sz="1800" dirty="0" smtClean="0">
                <a:ea typeface="ＭＳ Ｐゴシック" pitchFamily="-112" charset="-128"/>
              </a:rPr>
              <a:t>εμφανίζεται </a:t>
            </a:r>
            <a:r>
              <a:rPr lang="en-US" sz="1800" dirty="0" smtClean="0">
                <a:ea typeface="ＭＳ Ｐゴシック" pitchFamily="-112" charset="-128"/>
              </a:rPr>
              <a:t>cf</a:t>
            </a:r>
            <a:r>
              <a:rPr lang="en-US" sz="1800" i="1" baseline="-25000" dirty="0" smtClean="0">
                <a:ea typeface="ＭＳ Ｐゴシック" pitchFamily="-112" charset="-128"/>
              </a:rPr>
              <a:t>1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l-GR" sz="1800" dirty="0" smtClean="0">
                <a:ea typeface="ＭＳ Ｐゴシック" pitchFamily="-112" charset="-128"/>
              </a:rPr>
              <a:t>φορές</a:t>
            </a:r>
            <a:endParaRPr lang="el-GR" sz="18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1800" dirty="0" smtClean="0">
                <a:ea typeface="ＭＳ Ｐゴシック" pitchFamily="-112" charset="-128"/>
              </a:rPr>
              <a:t>Τότε ο δεύτερος πιο συχνός</a:t>
            </a:r>
            <a:r>
              <a:rPr lang="en-US" sz="1800" dirty="0" smtClean="0">
                <a:ea typeface="ＭＳ Ｐゴシック" pitchFamily="-112" charset="-128"/>
              </a:rPr>
              <a:t> (</a:t>
            </a:r>
            <a:r>
              <a:rPr lang="en-US" sz="1800" i="1" dirty="0" smtClean="0">
                <a:ea typeface="ＭＳ Ｐゴシック" pitchFamily="-112" charset="-128"/>
              </a:rPr>
              <a:t>of</a:t>
            </a:r>
            <a:r>
              <a:rPr lang="en-US" sz="1800" dirty="0" smtClean="0">
                <a:ea typeface="ＭＳ Ｐゴシック" pitchFamily="-112" charset="-128"/>
              </a:rPr>
              <a:t>) </a:t>
            </a:r>
            <a:r>
              <a:rPr lang="el-GR" sz="1800" dirty="0" smtClean="0">
                <a:ea typeface="ＭＳ Ｐゴシック" pitchFamily="-112" charset="-128"/>
              </a:rPr>
              <a:t>εμφανίζεται</a:t>
            </a:r>
            <a:r>
              <a:rPr lang="en-US" sz="1800" dirty="0" smtClean="0">
                <a:ea typeface="ＭＳ Ｐゴシック" pitchFamily="-112" charset="-128"/>
              </a:rPr>
              <a:t> cf</a:t>
            </a:r>
            <a:r>
              <a:rPr lang="en-US" sz="1800" i="1" baseline="-25000" dirty="0" smtClean="0">
                <a:ea typeface="ＭＳ Ｐゴシック" pitchFamily="-112" charset="-128"/>
              </a:rPr>
              <a:t>1</a:t>
            </a:r>
            <a:r>
              <a:rPr lang="en-US" sz="1800" dirty="0" smtClean="0">
                <a:ea typeface="ＭＳ Ｐゴシック" pitchFamily="-112" charset="-128"/>
              </a:rPr>
              <a:t>/2 </a:t>
            </a:r>
            <a:r>
              <a:rPr lang="el-GR" sz="1800" dirty="0" smtClean="0">
                <a:ea typeface="ＭＳ Ｐゴシック" pitchFamily="-112" charset="-128"/>
              </a:rPr>
              <a:t>φορές</a:t>
            </a:r>
            <a:endParaRPr lang="el-GR" sz="1800" dirty="0">
              <a:ea typeface="ＭＳ Ｐゴシック" pitchFamily="-112" charset="-128"/>
            </a:endParaRPr>
          </a:p>
          <a:p>
            <a:pPr>
              <a:buFont typeface="Courier New" pitchFamily="49" charset="0"/>
              <a:buChar char="o"/>
            </a:pPr>
            <a:r>
              <a:rPr lang="el-GR" sz="1800" dirty="0" smtClean="0">
                <a:ea typeface="ＭＳ Ｐゴシック" pitchFamily="-112" charset="-128"/>
              </a:rPr>
              <a:t>Ο τρίτος </a:t>
            </a:r>
            <a:r>
              <a:rPr lang="en-US" sz="1800" dirty="0" smtClean="0">
                <a:ea typeface="ＭＳ Ｐゴシック" pitchFamily="-112" charset="-128"/>
              </a:rPr>
              <a:t> (</a:t>
            </a:r>
            <a:r>
              <a:rPr lang="en-US" sz="1800" i="1" dirty="0" smtClean="0">
                <a:ea typeface="ＭＳ Ｐゴシック" pitchFamily="-112" charset="-128"/>
              </a:rPr>
              <a:t>and</a:t>
            </a:r>
            <a:r>
              <a:rPr lang="en-US" sz="1800" dirty="0" smtClean="0">
                <a:ea typeface="ＭＳ Ｐゴシック" pitchFamily="-112" charset="-128"/>
              </a:rPr>
              <a:t>)  cf</a:t>
            </a:r>
            <a:r>
              <a:rPr lang="en-US" sz="1800" i="1" baseline="-25000" dirty="0" smtClean="0">
                <a:ea typeface="ＭＳ Ｐゴシック" pitchFamily="-112" charset="-128"/>
              </a:rPr>
              <a:t>1</a:t>
            </a:r>
            <a:r>
              <a:rPr lang="en-US" sz="1800" dirty="0" smtClean="0">
                <a:ea typeface="ＭＳ Ｐゴシック" pitchFamily="-112" charset="-128"/>
              </a:rPr>
              <a:t>/3 </a:t>
            </a:r>
            <a:r>
              <a:rPr lang="el-GR" sz="1800" dirty="0" smtClean="0">
                <a:ea typeface="ＭＳ Ｐゴシック" pitchFamily="-112" charset="-128"/>
              </a:rPr>
              <a:t>φορές </a:t>
            </a:r>
            <a:r>
              <a:rPr lang="en-US" sz="1800" dirty="0" smtClean="0">
                <a:ea typeface="ＭＳ Ｐゴシック" pitchFamily="-112" charset="-128"/>
              </a:rPr>
              <a:t> … </a:t>
            </a:r>
          </a:p>
          <a:p>
            <a:pPr>
              <a:buFont typeface="Courier New" pitchFamily="49" charset="0"/>
              <a:buChar char="o"/>
            </a:pPr>
            <a:endParaRPr lang="el-GR" sz="18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pitchFamily="-112" charset="-128"/>
              </a:rPr>
              <a:t>		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= log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-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Γραμμική σχέση μεταξύ </a:t>
            </a: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και</a:t>
            </a:r>
            <a:r>
              <a:rPr lang="en-US" dirty="0" smtClean="0">
                <a:ea typeface="ＭＳ Ｐゴシック" pitchFamily="-112" charset="-128"/>
              </a:rPr>
              <a:t>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95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12" charset="-128"/>
              </a:rPr>
              <a:t>Zipf’s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</p:spTree>
    <p:extLst>
      <p:ext uri="{BB962C8B-B14F-4D97-AF65-F5344CB8AC3E}">
        <p14:creationId xmlns="" xmlns:p14="http://schemas.microsoft.com/office/powerpoint/2010/main" val="2930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θα δούμε σήμερα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69431" cy="19050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4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4000" dirty="0" smtClean="0">
                <a:ea typeface="ＭＳ Ｐゴシック" pitchFamily="-112" charset="-128"/>
              </a:rPr>
              <a:t>Συμπίεση Ευρετηρίου</a:t>
            </a:r>
            <a:endParaRPr lang="en-US" sz="40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4-5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84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200400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Θα δούμε μερικά θέματα για τη συμπίεση το λεξιλογίου και των καταχωρήσεων </a:t>
            </a: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Βασικό </a:t>
            </a:r>
            <a:r>
              <a:rPr lang="en-US" sz="3200" dirty="0" smtClean="0">
                <a:ea typeface="ＭＳ Ｐゴシック" pitchFamily="-112" charset="-128"/>
              </a:rPr>
              <a:t>Boolean </a:t>
            </a:r>
            <a:r>
              <a:rPr lang="el-GR" sz="3200" dirty="0" smtClean="0">
                <a:ea typeface="ＭＳ Ｐゴシック" pitchFamily="-112" charset="-128"/>
              </a:rPr>
              <a:t>ευρετήριο, χωρίς πληροφορία θέσης κλπ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61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16002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l-GR" sz="2200" i="1" dirty="0" smtClean="0">
                <a:ea typeface="ＭＳ Ｐゴシック" charset="-128"/>
              </a:rPr>
              <a:t>Είσοδος</a:t>
            </a:r>
            <a:r>
              <a:rPr lang="el-GR" sz="2200" dirty="0" smtClean="0">
                <a:ea typeface="ＭＳ Ｐゴシック" charset="-128"/>
              </a:rPr>
              <a:t>: </a:t>
            </a:r>
            <a:r>
              <a:rPr lang="en-US" sz="2200" dirty="0" smtClean="0">
                <a:ea typeface="ＭＳ Ｐゴシック" charset="-128"/>
              </a:rPr>
              <a:t>N </a:t>
            </a:r>
            <a:r>
              <a:rPr lang="el-GR" sz="2200" dirty="0" smtClean="0">
                <a:ea typeface="ＭＳ Ｐゴシック" charset="-128"/>
              </a:rPr>
              <a:t>έγγραφα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l-GR" sz="2200" i="1" dirty="0" smtClean="0">
                <a:ea typeface="ＭＳ Ｐゴシック" charset="-128"/>
              </a:rPr>
              <a:t>Έξοδος</a:t>
            </a:r>
            <a:r>
              <a:rPr lang="el-GR" sz="2200" dirty="0" smtClean="0">
                <a:ea typeface="ＭＳ Ｐゴシック" charset="-128"/>
              </a:rPr>
              <a:t>: Λεξικό και Αντεστραμμένο ευρετήριο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sz="2200" dirty="0" smtClean="0">
              <a:ea typeface="ＭＳ Ｐゴシック" charset="-128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l-GR" sz="2200" dirty="0" smtClean="0">
                <a:ea typeface="ＭＳ Ｐゴシック" charset="-128"/>
              </a:rPr>
              <a:t>Επεξεργαζόμαστε τα έγγραφα για να βρούμε τις λέξεις (όρους) </a:t>
            </a:r>
            <a:r>
              <a:rPr lang="en-US" sz="2200" dirty="0" smtClean="0">
                <a:ea typeface="ＭＳ Ｐゴシック" charset="-128"/>
              </a:rPr>
              <a:t>- </a:t>
            </a:r>
            <a:r>
              <a:rPr lang="el-GR" sz="2200" dirty="0" smtClean="0">
                <a:ea typeface="ＭＳ Ｐゴシック" charset="-128"/>
              </a:rPr>
              <a:t>αυτές αποθηκεύονται μαζί με το  </a:t>
            </a:r>
            <a:r>
              <a:rPr lang="en-US" sz="2200" dirty="0" smtClean="0">
                <a:ea typeface="ＭＳ Ｐゴシック" charset="-128"/>
              </a:rPr>
              <a:t>Document ID.</a:t>
            </a:r>
            <a:endParaRPr lang="el-GR" sz="2200" dirty="0" smtClean="0">
              <a:ea typeface="ＭＳ Ｐゴシック" charset="-128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sz="2200" dirty="0" smtClean="0">
              <a:ea typeface="ＭＳ Ｐゴシック" charset="-128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l-GR" i="1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Τι συμβαίνει όταν δεν είναι δυνατή η πλήρης κατασκευή του λεξικού και κυρίως του αντεστραμμένο ευρετήριο στη μνήμη;</a:t>
            </a:r>
            <a:endParaRPr lang="en-US" sz="2400" i="1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1033" name="Rectangle 103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391400" cy="1288473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Κ</a:t>
            </a:r>
            <a:r>
              <a:rPr lang="el-GR" dirty="0" smtClean="0">
                <a:ea typeface="ＭＳ Ｐゴシック" charset="-128"/>
              </a:rPr>
              <a:t>ατασκευή ευρετηρίου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59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Γιατί συμπίεση;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Λιγότερος </a:t>
            </a:r>
            <a:r>
              <a:rPr lang="el-GR" i="1" dirty="0" smtClean="0">
                <a:ea typeface="ＭＳ Ｐゴシック" pitchFamily="-112" charset="-128"/>
              </a:rPr>
              <a:t>χώρος στη μνήμη 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Λίγο πιο οικονομικό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Κρατάμε περισσότερα πράγματα στη μνήμη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Αύξηση της ταχύτητας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dirty="0" smtClean="0">
                <a:ea typeface="ＭＳ Ｐゴシック" pitchFamily="-112" charset="-128"/>
              </a:rPr>
              <a:t>γρηγορότερο από</a:t>
            </a:r>
            <a:r>
              <a:rPr lang="en-US" dirty="0" smtClean="0">
                <a:ea typeface="ＭＳ Ｐゴシック" pitchFamily="-112" charset="-128"/>
              </a:rPr>
              <a:t>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Προϋπόθεση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Γρήγοροι αλγόριθμοι </a:t>
            </a:r>
            <a:r>
              <a:rPr lang="el-GR" dirty="0" err="1" smtClean="0">
                <a:ea typeface="ＭＳ Ｐゴシック" pitchFamily="-112" charset="-128"/>
              </a:rPr>
              <a:t>αποσυμπίεσης</a:t>
            </a:r>
            <a:r>
              <a:rPr lang="el-GR" dirty="0" smtClean="0">
                <a:ea typeface="ＭＳ Ｐゴシック" pitchFamily="-112" charset="-128"/>
              </a:rPr>
              <a:t>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48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800" dirty="0" smtClean="0">
                <a:ea typeface="ＭＳ Ｐゴシック" pitchFamily="-112" charset="-128"/>
              </a:rPr>
              <a:t>Συμπίεση</a:t>
            </a:r>
            <a:endParaRPr lang="en-US" sz="3800" dirty="0" smtClean="0">
              <a:ea typeface="ＭＳ Ｐゴシック" pitchFamily="-112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Λεξικό</a:t>
            </a:r>
            <a:endParaRPr lang="en-US" sz="26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Αρκετά μικρό για να το έχουμε στην κύρια μνήμη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Ακόμα μικρότερο ώστε να έχουμε επίσης και κάποιες καταχωρήσεις στην κύρια μνήμη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Αρχείο (α) Καταχωρήσεων </a:t>
            </a:r>
            <a:endParaRPr lang="en-US" sz="26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Μείωση του χώρου στο δίσκο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Μείωση του χρόνου που χρειάζεται για να διαβάσουμε τις λίστες καταχωρήσεων από το δίσκο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Οι μεγάλες μηχανές αναζήτησης διατηρούν ένα μεγάλο τμήμα των καταχωρήσεων στη μνήμη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3895DDD-D5BC-4D58-A7B0-522B5A732A3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09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12" charset="-128"/>
              </a:rPr>
              <a:t>Lossless vs. </a:t>
            </a:r>
            <a:r>
              <a:rPr lang="en-US" dirty="0" err="1" smtClean="0">
                <a:ea typeface="ＭＳ Ｐゴシック" pitchFamily="-112" charset="-128"/>
              </a:rPr>
              <a:t>lossy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συμπίεση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(μη 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Διατηρείτε όλη η πληροφορία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Αυτή που κυρίως χρησιμοποιείται σε ΑΠ 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(</a:t>
            </a:r>
            <a:r>
              <a:rPr lang="el-GR" dirty="0" err="1" smtClean="0">
                <a:ea typeface="ＭＳ Ｐゴシック" pitchFamily="-112" charset="-128"/>
              </a:rPr>
              <a:t>απωλεστική</a:t>
            </a:r>
            <a:r>
              <a:rPr lang="el-GR" dirty="0" smtClean="0">
                <a:ea typeface="ＭＳ Ｐゴシック" pitchFamily="-112" charset="-128"/>
              </a:rPr>
              <a:t> συμπίεση) Κάποια πληροφορία χάνεται </a:t>
            </a:r>
            <a:endParaRPr lang="en-US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Πολλά από τα βήματα προ-επεξεργασίας (μετατροπή σε μικρά, </a:t>
            </a:r>
            <a:r>
              <a:rPr lang="en-US" dirty="0">
                <a:ea typeface="ＭＳ Ｐゴシック" pitchFamily="-112" charset="-128"/>
              </a:rPr>
              <a:t>stop words, stemming, number </a:t>
            </a:r>
            <a:r>
              <a:rPr lang="en-US" dirty="0" smtClean="0">
                <a:ea typeface="ＭＳ Ｐゴシック" pitchFamily="-112" charset="-128"/>
              </a:rPr>
              <a:t>elimination</a:t>
            </a:r>
            <a:r>
              <a:rPr lang="el-GR" dirty="0" smtClean="0">
                <a:ea typeface="ＭＳ Ｐゴシック" pitchFamily="-112" charset="-128"/>
              </a:rPr>
              <a:t>) μπορεί να θεωρηθούν 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lossy</a:t>
            </a:r>
            <a:r>
              <a:rPr lang="en-US" dirty="0" smtClean="0">
                <a:ea typeface="ＭＳ Ｐゴシック" pitchFamily="-112" charset="-128"/>
              </a:rPr>
              <a:t> compression</a:t>
            </a:r>
            <a:endParaRPr lang="el-GR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5.1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13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smtClean="0">
                <a:ea typeface="ＭＳ Ｐゴシック" pitchFamily="-112" charset="-128"/>
              </a:rPr>
              <a:t>ΣΥΜΠΙΕΣΗ ΛΕΞΙΚΟΥ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87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Η αναζήτηση αρχίζει από το λεξικό -&gt; Θα θέλαμε να το κρατάμε στη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Συνυπάρχει </a:t>
            </a:r>
            <a:r>
              <a:rPr lang="el-GR" dirty="0">
                <a:ea typeface="ＭＳ Ｐゴシック" pitchFamily="-112" charset="-128"/>
              </a:rPr>
              <a:t>με άλλες εφαρμογές </a:t>
            </a:r>
            <a:r>
              <a:rPr lang="el-GR" dirty="0" smtClean="0">
                <a:ea typeface="ＭＳ Ｐゴシック" pitchFamily="-112" charset="-128"/>
              </a:rPr>
              <a:t>(</a:t>
            </a:r>
            <a:r>
              <a:rPr lang="en-US" dirty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emory footprint competition)</a:t>
            </a:r>
          </a:p>
          <a:p>
            <a:r>
              <a:rPr lang="el-GR" dirty="0" smtClean="0">
                <a:ea typeface="ＭＳ Ｐゴシック" pitchFamily="-112" charset="-128"/>
              </a:rPr>
              <a:t>Κινητές/ενσωματωμένες συσκευές μικρή μνήμη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Το πιο απλό, ως πίνακα εγγραφών σταθερού μεγέθους (</a:t>
            </a:r>
            <a:r>
              <a:rPr lang="en-US" dirty="0" smtClean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~400,000 </a:t>
            </a:r>
            <a:r>
              <a:rPr lang="el-GR" dirty="0" smtClean="0">
                <a:ea typeface="ＭＳ Ｐゴシック" pitchFamily="-112" charset="-128"/>
              </a:rPr>
              <a:t>όροι</a:t>
            </a:r>
            <a:r>
              <a:rPr lang="en-US" dirty="0" smtClean="0">
                <a:ea typeface="ＭＳ Ｐゴシック" pitchFamily="-112" charset="-128"/>
              </a:rPr>
              <a:t>; 28 bytes/term = 11.2 MB.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95600" y="3200400"/>
          <a:ext cx="4016375" cy="2547938"/>
        </p:xfrm>
        <a:graphic>
          <a:graphicData uri="http://schemas.openxmlformats.org/presentationml/2006/ole">
            <p:oleObj spid="_x0000_s179218" name="Document" r:id="rId3" imgW="6560657" imgH="4067652" progId="Word.Document.8">
              <p:embed/>
            </p:oleObj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60198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60198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60198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76200" y="5562600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524000" y="4876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572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914400" y="4267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81200" y="3962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81200" y="4267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81200" y="51816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81200" y="4876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914400" y="4724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9718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7021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8006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864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81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Σπατάλη χώρου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Πολλά από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στη στήλη </a:t>
            </a:r>
            <a:r>
              <a:rPr lang="en-US" b="1" dirty="0" smtClean="0">
                <a:ea typeface="ＭＳ Ｐゴシック" pitchFamily="-112" charset="-128"/>
              </a:rPr>
              <a:t>Term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δε χρησιμοποιούνται </a:t>
            </a:r>
            <a:r>
              <a:rPr lang="en-US" dirty="0" smtClean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 δίνουμε </a:t>
            </a:r>
            <a:r>
              <a:rPr lang="en-US" dirty="0" smtClean="0">
                <a:ea typeface="ＭＳ Ｐゴシック" pitchFamily="-112" charset="-128"/>
              </a:rPr>
              <a:t>20 bytes </a:t>
            </a:r>
            <a:r>
              <a:rPr lang="el-GR" dirty="0" smtClean="0">
                <a:ea typeface="ＭＳ Ｐゴシック" pitchFamily="-112" charset="-128"/>
              </a:rPr>
              <a:t>για όρους με 1 γράμμα </a:t>
            </a:r>
          </a:p>
          <a:p>
            <a:pPr lvl="2" eaLnBrk="1" hangingPunct="1"/>
            <a:r>
              <a:rPr lang="el-GR" sz="1200" dirty="0" smtClean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200" i="1" dirty="0" smtClean="0">
                <a:ea typeface="ＭＳ Ｐゴシック" pitchFamily="-112" charset="-128"/>
              </a:rPr>
              <a:t>supercalifragilisticexpialidocious </a:t>
            </a:r>
            <a:r>
              <a:rPr lang="el-GR" sz="1200" dirty="0" smtClean="0">
                <a:ea typeface="ＭＳ Ｐゴシック" pitchFamily="-112" charset="-128"/>
              </a:rPr>
              <a:t>ή</a:t>
            </a:r>
            <a:r>
              <a:rPr lang="en-US" sz="1200" dirty="0" smtClean="0"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ea typeface="ＭＳ Ｐゴシック" pitchFamily="-112" charset="-128"/>
              </a:rPr>
              <a:t>hydrochlorofluorocarbons</a:t>
            </a:r>
            <a:r>
              <a:rPr lang="en-US" sz="1200" i="1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dirty="0" smtClean="0">
                <a:ea typeface="ＭＳ Ｐゴシック" pitchFamily="-112" charset="-128"/>
              </a:rPr>
              <a:t>~4.5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  <a:r>
              <a:rPr lang="en-US" dirty="0" smtClean="0">
                <a:ea typeface="ＭＳ Ｐゴシック" pitchFamily="-112" charset="-128"/>
              </a:rPr>
              <a:t>/</a:t>
            </a:r>
            <a:r>
              <a:rPr lang="el-GR" dirty="0" smtClean="0">
                <a:ea typeface="ＭＳ Ｐゴシック" pitchFamily="-112" charset="-128"/>
              </a:rPr>
              <a:t>λέξη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χαρακτήρες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Οι μικρές λέξεις κυριαρχούν στα </a:t>
            </a:r>
            <a:r>
              <a:rPr lang="en-US" dirty="0" smtClean="0">
                <a:ea typeface="ＭＳ Ｐゴシック" pitchFamily="-112" charset="-128"/>
              </a:rPr>
              <a:t>tokens </a:t>
            </a:r>
            <a:r>
              <a:rPr lang="el-GR" dirty="0" smtClean="0">
                <a:ea typeface="ＭＳ Ｐゴシック" pitchFamily="-112" charset="-128"/>
              </a:rPr>
              <a:t>αλλά όχι στους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Αποθήκευση λεξικού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38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Συμπίεση της λίστας όρων</a:t>
            </a:r>
            <a:r>
              <a:rPr lang="en-US" sz="3600" dirty="0" smtClean="0">
                <a:ea typeface="ＭＳ Ｐゴシック" pitchFamily="-112" charset="-128"/>
              </a:rPr>
              <a:t>: </a:t>
            </a:r>
            <a:br>
              <a:rPr lang="en-US" sz="3600" dirty="0" smtClean="0">
                <a:ea typeface="ＭＳ Ｐゴシック" pitchFamily="-112" charset="-128"/>
              </a:rPr>
            </a:br>
            <a:r>
              <a:rPr lang="el-GR" sz="3600" dirty="0" smtClean="0">
                <a:ea typeface="ＭＳ Ｐゴシック" pitchFamily="-112" charset="-128"/>
              </a:rPr>
              <a:t>Λεξικό-ως-Σειρά-Χαρακτήρων </a:t>
            </a:r>
            <a:endParaRPr lang="en-US" sz="3600" dirty="0" smtClean="0">
              <a:ea typeface="ＭＳ Ｐゴシック" pitchFamily="-112" charset="-128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p:oleObj spid="_x0000_s180242" name="Document" r:id="rId3" imgW="6403848" imgH="3941064" progId="Word.Document.8">
              <p:embed/>
            </p:oleObj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172200" y="3398838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Times New Roman" pitchFamily="-112" charset="0"/>
              </a:rPr>
              <a:t>Συνολικό μήκος της σειράς</a:t>
            </a:r>
            <a:r>
              <a:rPr lang="el-GR" sz="1400" dirty="0">
                <a:latin typeface="Times New Roman" pitchFamily="-112" charset="0"/>
              </a:rPr>
              <a:t> </a:t>
            </a:r>
            <a:r>
              <a:rPr lang="el-GR" sz="1400" dirty="0" smtClean="0">
                <a:latin typeface="Times New Roman" pitchFamily="-112" charset="0"/>
              </a:rPr>
              <a:t>(</a:t>
            </a:r>
            <a:r>
              <a:rPr lang="en-US" sz="1400" dirty="0" smtClean="0">
                <a:latin typeface="Times New Roman" pitchFamily="-112" charset="0"/>
              </a:rPr>
              <a:t>string</a:t>
            </a:r>
            <a:r>
              <a:rPr lang="el-GR" sz="1400" dirty="0" smtClean="0">
                <a:latin typeface="Times New Roman" pitchFamily="-112" charset="0"/>
              </a:rPr>
              <a:t>)</a:t>
            </a:r>
            <a:r>
              <a:rPr lang="en-US" sz="1400" dirty="0" smtClean="0">
                <a:latin typeface="Times New Roman" pitchFamily="-112" charset="0"/>
              </a:rPr>
              <a:t> </a:t>
            </a:r>
            <a:r>
              <a:rPr lang="en-US" sz="1400" dirty="0">
                <a:latin typeface="Times New Roman" pitchFamily="-112" charset="0"/>
              </a:rPr>
              <a:t>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8B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181600" y="4846638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Δείκτες για </a:t>
            </a:r>
            <a:r>
              <a:rPr lang="en-US" dirty="0" smtClean="0">
                <a:latin typeface="Times New Roman" pitchFamily="-112" charset="0"/>
              </a:rPr>
              <a:t>3.2M</a:t>
            </a:r>
            <a:endParaRPr lang="en-US" dirty="0">
              <a:latin typeface="Times New Roman" pitchFamily="-112" charset="0"/>
            </a:endParaRP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θέσεις</a:t>
            </a:r>
            <a:r>
              <a:rPr lang="en-US" dirty="0" smtClean="0">
                <a:latin typeface="Times New Roman" pitchFamily="-112" charset="0"/>
              </a:rPr>
              <a:t>: </a:t>
            </a:r>
            <a:r>
              <a:rPr lang="en-US" dirty="0">
                <a:latin typeface="Times New Roman" pitchFamily="-112" charset="0"/>
              </a:rPr>
              <a:t>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3bytes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 smtClean="0">
                <a:latin typeface="+mn-lt"/>
              </a:rPr>
              <a:t>Αποθήκευσε το λεξικό ως ένα </a:t>
            </a:r>
            <a:r>
              <a:rPr lang="en-US" sz="2600" dirty="0" smtClean="0">
                <a:latin typeface="+mn-lt"/>
              </a:rPr>
              <a:t>(</a:t>
            </a:r>
            <a:r>
              <a:rPr lang="el-GR" sz="2600" dirty="0" smtClean="0">
                <a:latin typeface="+mn-lt"/>
              </a:rPr>
              <a:t>μεγάλο</a:t>
            </a:r>
            <a:r>
              <a:rPr lang="en-US" sz="2600" dirty="0" smtClean="0">
                <a:latin typeface="+mn-lt"/>
              </a:rPr>
              <a:t>) </a:t>
            </a:r>
            <a:r>
              <a:rPr lang="en-US" sz="2600" dirty="0">
                <a:latin typeface="+mn-lt"/>
              </a:rPr>
              <a:t>string </a:t>
            </a:r>
            <a:r>
              <a:rPr lang="el-GR" sz="2600" dirty="0" smtClean="0">
                <a:latin typeface="+mn-lt"/>
              </a:rPr>
              <a:t>χαρακτήρων</a:t>
            </a:r>
            <a:r>
              <a:rPr lang="en-US" sz="2600" dirty="0" smtClean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1800" dirty="0" smtClean="0">
                <a:latin typeface="+mn-lt"/>
              </a:rPr>
              <a:t>Εξοικονόμηση </a:t>
            </a:r>
            <a:r>
              <a:rPr lang="en-US" sz="1800" dirty="0" smtClean="0">
                <a:latin typeface="+mn-lt"/>
              </a:rPr>
              <a:t>60</a:t>
            </a:r>
            <a:r>
              <a:rPr lang="en-US" sz="1800" dirty="0">
                <a:latin typeface="+mn-lt"/>
              </a:rPr>
              <a:t>% </a:t>
            </a:r>
            <a:r>
              <a:rPr lang="el-GR" sz="1800" dirty="0" smtClean="0">
                <a:latin typeface="+mn-lt"/>
              </a:rPr>
              <a:t>του χώρου</a:t>
            </a:r>
            <a:r>
              <a:rPr lang="en-US" sz="1800" dirty="0" smtClean="0">
                <a:latin typeface="+mn-lt"/>
              </a:rPr>
              <a:t>.</a:t>
            </a:r>
            <a:endParaRPr lang="en-US" sz="18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89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Χώρος για το λεξικό ως </a:t>
            </a:r>
            <a:r>
              <a:rPr lang="en-US" dirty="0" smtClean="0"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3810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per term for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per term for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pointer to Postings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3</a:t>
            </a:r>
            <a:r>
              <a:rPr lang="en-US" dirty="0" smtClean="0">
                <a:ea typeface="ＭＳ Ｐゴシック" pitchFamily="-112" charset="-128"/>
              </a:rPr>
              <a:t> bytes per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Avg.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</a:t>
            </a:r>
            <a:r>
              <a:rPr lang="en-US" dirty="0" smtClean="0">
                <a:ea typeface="ＭＳ Ｐゴシック" pitchFamily="-112" charset="-128"/>
              </a:rPr>
              <a:t> bytes per term in term string</a:t>
            </a:r>
            <a:r>
              <a:rPr lang="el-GR" dirty="0" smtClean="0">
                <a:ea typeface="ＭＳ Ｐゴシック" pitchFamily="-112" charset="-128"/>
              </a:rPr>
              <a:t> (3.2ΜΒ)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400K terms x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 7.6 MB (against 11.2MB for fixed width)</a:t>
            </a:r>
            <a:endParaRPr lang="el-GR" dirty="0" smtClean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781800" y="2443956"/>
            <a:ext cx="1984646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Times New Roman" pitchFamily="-112" charset="0"/>
                <a:sym typeface="Symbol" pitchFamily="-112" charset="2"/>
              </a:rPr>
              <a:t> Now avg.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-112" charset="0"/>
                <a:sym typeface="Symbol" pitchFamily="-112" charset="2"/>
              </a:rPr>
              <a:t>11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itchFamily="-112" charset="0"/>
                <a:sym typeface="Symbol" pitchFamily="-112" charset="2"/>
              </a:rPr>
              <a:t> </a:t>
            </a:r>
            <a:r>
              <a:rPr lang="en-US" dirty="0" smtClean="0">
                <a:latin typeface="Times New Roman" pitchFamily="-112" charset="0"/>
                <a:sym typeface="Symbol" pitchFamily="-112" charset="2"/>
              </a:rPr>
              <a:t>bytes/term</a:t>
            </a:r>
            <a:endParaRPr lang="en-US" dirty="0">
              <a:latin typeface="Times New Roman" pitchFamily="-112" charset="0"/>
              <a:sym typeface="Symbol" pitchFamily="-112" charset="2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-112" charset="0"/>
                <a:sym typeface="Symbol" pitchFamily="-112" charset="2"/>
              </a:rPr>
              <a:t>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21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  <a:r>
              <a:rPr lang="el-GR" dirty="0" smtClean="0">
                <a:ea typeface="ＭＳ Ｐゴシック" pitchFamily="-112" charset="-128"/>
              </a:rPr>
              <a:t> (Δείκτες σε ομάδες)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428233" cy="499745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Διαίρεσε το </a:t>
            </a:r>
            <a:r>
              <a:rPr lang="en-US" dirty="0" smtClean="0">
                <a:ea typeface="ＭＳ Ｐゴシック" pitchFamily="-112" charset="-128"/>
              </a:rPr>
              <a:t>string </a:t>
            </a:r>
            <a:r>
              <a:rPr lang="el-GR" dirty="0" smtClean="0">
                <a:ea typeface="ＭＳ Ｐゴシック" pitchFamily="-112" charset="-128"/>
              </a:rPr>
              <a:t>σε ομάδες </a:t>
            </a:r>
            <a:r>
              <a:rPr lang="en-US" dirty="0" smtClean="0">
                <a:ea typeface="ＭＳ Ｐゴシック" pitchFamily="-112" charset="-128"/>
              </a:rPr>
              <a:t>(blocks) </a:t>
            </a:r>
            <a:r>
              <a:rPr lang="el-GR" dirty="0" smtClean="0">
                <a:ea typeface="ＭＳ Ｐゴシック" pitchFamily="-112" charset="-128"/>
              </a:rPr>
              <a:t>των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Διατήρησε ένα δείκτη σε κάθε ομάδα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Παράδειγμα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i="1" dirty="0" smtClean="0">
                <a:ea typeface="ＭＳ Ｐゴシック" pitchFamily="-112" charset="-128"/>
              </a:rPr>
              <a:t>k=</a:t>
            </a:r>
            <a:r>
              <a:rPr lang="en-US" dirty="0" smtClean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Χρειαζόμαστε και το μήκος του όρου</a:t>
            </a:r>
            <a:r>
              <a:rPr lang="en-US" dirty="0" smtClean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p:oleObj spid="_x0000_s181266" name="Document" r:id="rId3" imgW="6598920" imgH="4687824" progId="Word.Document.8">
              <p:embed/>
            </p:oleObj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1951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  <a:sym typeface="Symbol" pitchFamily="-112" charset="2"/>
              </a:rPr>
              <a:t> Save 9 bytes</a:t>
            </a:r>
          </a:p>
          <a:p>
            <a:r>
              <a:rPr lang="en-US">
                <a:latin typeface="Times New Roman" pitchFamily="-112" charset="0"/>
                <a:sym typeface="Symbol" pitchFamily="-112" charset="2"/>
              </a:rPr>
              <a:t> on 3</a:t>
            </a:r>
          </a:p>
          <a:p>
            <a:r>
              <a:rPr lang="en-US">
                <a:latin typeface="Times New Roman" pitchFamily="-112" charset="0"/>
                <a:sym typeface="Symbol" pitchFamily="-112" charset="2"/>
              </a:rPr>
              <a:t> pointers.</a:t>
            </a:r>
            <a:endParaRPr lang="en-US">
              <a:latin typeface="Times New Roman" pitchFamily="-112" charset="0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9702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pitchFamily="-112" charset="0"/>
              </a:rPr>
              <a:t>Lose 4 bytes on</a:t>
            </a:r>
          </a:p>
          <a:p>
            <a:pPr algn="ctr" eaLnBrk="0" hangingPunct="0"/>
            <a:r>
              <a:rPr lang="en-US">
                <a:latin typeface="Times New Roman" pitchFamily="-112" charset="0"/>
              </a:rPr>
              <a:t>term lengths.</a:t>
            </a: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14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6232525" cy="157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l-GR" sz="2200" dirty="0" smtClean="0">
                <a:ea typeface="ＭＳ Ｐゴシック" charset="-128"/>
              </a:rPr>
              <a:t>Επεξεργαζόμαστε τα έγγραφα για να βρούμε τις λέξεις </a:t>
            </a:r>
            <a:r>
              <a:rPr lang="en-US" sz="2200" dirty="0" smtClean="0">
                <a:ea typeface="ＭＳ Ｐゴシック" charset="-128"/>
              </a:rPr>
              <a:t>- </a:t>
            </a:r>
            <a:r>
              <a:rPr lang="el-GR" sz="2200" dirty="0" smtClean="0">
                <a:ea typeface="ＭＳ Ｐゴシック" charset="-128"/>
              </a:rPr>
              <a:t>αυτές αποθηκεύονται μαζί με το  </a:t>
            </a:r>
            <a:r>
              <a:rPr lang="en-US" sz="2200" dirty="0" smtClean="0">
                <a:ea typeface="ＭＳ Ｐゴシック" charset="-128"/>
              </a:rPr>
              <a:t>Document ID.</a:t>
            </a:r>
          </a:p>
        </p:txBody>
      </p:sp>
      <p:sp>
        <p:nvSpPr>
          <p:cNvPr id="1028" name="Rectangle 1027"/>
          <p:cNvSpPr>
            <a:spLocks noChangeArrowheads="1"/>
          </p:cNvSpPr>
          <p:nvPr/>
        </p:nvSpPr>
        <p:spPr bwMode="auto">
          <a:xfrm>
            <a:off x="152400" y="4038600"/>
            <a:ext cx="2743200" cy="21336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Arial" charset="0"/>
              </a:rPr>
              <a:t>I did enact Julius</a:t>
            </a:r>
          </a:p>
          <a:p>
            <a:r>
              <a:rPr lang="en-US">
                <a:latin typeface="Arial" charset="0"/>
              </a:rPr>
              <a:t>Caesar I was killed </a:t>
            </a:r>
          </a:p>
          <a:p>
            <a:r>
              <a:rPr lang="en-US">
                <a:latin typeface="Arial" charset="0"/>
              </a:rPr>
              <a:t>i' the Capitol; </a:t>
            </a:r>
          </a:p>
          <a:p>
            <a:r>
              <a:rPr lang="en-US">
                <a:latin typeface="Arial" charset="0"/>
              </a:rPr>
              <a:t>Brutus killed me.</a:t>
            </a:r>
          </a:p>
        </p:txBody>
      </p:sp>
      <p:sp>
        <p:nvSpPr>
          <p:cNvPr id="1029" name="Text Box 1028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1</a:t>
            </a:r>
          </a:p>
        </p:txBody>
      </p:sp>
      <p:sp>
        <p:nvSpPr>
          <p:cNvPr id="1030" name="Rectangle 1029"/>
          <p:cNvSpPr>
            <a:spLocks noChangeArrowheads="1"/>
          </p:cNvSpPr>
          <p:nvPr/>
        </p:nvSpPr>
        <p:spPr bwMode="auto">
          <a:xfrm>
            <a:off x="3200400" y="4038600"/>
            <a:ext cx="3124200" cy="2286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charset="0"/>
              </a:rPr>
              <a:t>So let it be with</a:t>
            </a:r>
          </a:p>
          <a:p>
            <a:r>
              <a:rPr lang="en-US" dirty="0">
                <a:latin typeface="Arial" charset="0"/>
              </a:rPr>
              <a:t>Caesar. The noble</a:t>
            </a:r>
          </a:p>
          <a:p>
            <a:r>
              <a:rPr lang="en-US" dirty="0">
                <a:latin typeface="Arial" charset="0"/>
              </a:rPr>
              <a:t>Brutus hath told you</a:t>
            </a:r>
          </a:p>
          <a:p>
            <a:r>
              <a:rPr lang="en-US" dirty="0">
                <a:latin typeface="Arial" charset="0"/>
              </a:rPr>
              <a:t>Caesar was ambitious</a:t>
            </a:r>
          </a:p>
        </p:txBody>
      </p:sp>
      <p:sp>
        <p:nvSpPr>
          <p:cNvPr id="1031" name="Text Box 1030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Doc 2</a:t>
            </a:r>
          </a:p>
        </p:txBody>
      </p:sp>
      <p:sp>
        <p:nvSpPr>
          <p:cNvPr id="1345543" name="Line 1031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Lucida Sans" pitchFamily="-65" charset="0"/>
              <a:ea typeface="Arial Unicode MS" charset="0"/>
            </a:endParaRPr>
          </a:p>
        </p:txBody>
      </p:sp>
      <p:sp>
        <p:nvSpPr>
          <p:cNvPr id="1033" name="Rectangle 1032"/>
          <p:cNvSpPr>
            <a:spLocks noGrp="1" noChangeArrowheads="1"/>
          </p:cNvSpPr>
          <p:nvPr>
            <p:ph type="title"/>
          </p:nvPr>
        </p:nvSpPr>
        <p:spPr>
          <a:xfrm>
            <a:off x="0" y="170367"/>
            <a:ext cx="7391400" cy="1288473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Κ</a:t>
            </a:r>
            <a:r>
              <a:rPr lang="el-GR" dirty="0" smtClean="0">
                <a:ea typeface="ＭＳ Ｐゴシック" charset="-128"/>
              </a:rPr>
              <a:t>ατασκευή </a:t>
            </a:r>
            <a:r>
              <a:rPr lang="el-GR" dirty="0" smtClean="0">
                <a:ea typeface="ＭＳ Ｐゴシック" charset="-128"/>
              </a:rPr>
              <a:t>ευρετηρίου</a:t>
            </a:r>
            <a:r>
              <a:rPr lang="en-US" dirty="0" smtClean="0">
                <a:ea typeface="ＭＳ Ｐゴシック" charset="-128"/>
              </a:rPr>
              <a:t> 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346711"/>
              </p:ext>
            </p:extLst>
          </p:nvPr>
        </p:nvGraphicFramePr>
        <p:xfrm>
          <a:off x="7292260" y="457200"/>
          <a:ext cx="1624013" cy="6019800"/>
        </p:xfrm>
        <a:graphic>
          <a:graphicData uri="http://schemas.openxmlformats.org/presentationml/2006/ole">
            <p:oleObj spid="_x0000_s175134" name="Worksheet" r:id="rId3" imgW="1563840" imgH="6761160" progId="Excel.Sheet.8">
              <p:embed/>
            </p:oleObj>
          </a:graphicData>
        </a:graphic>
      </p:graphicFrame>
      <p:sp>
        <p:nvSpPr>
          <p:cNvPr id="10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59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Συνολικό όφελος για </a:t>
            </a:r>
            <a:r>
              <a:rPr lang="en-US" dirty="0" smtClean="0">
                <a:ea typeface="ＭＳ Ｐゴシック" pitchFamily="-112" charset="-128"/>
              </a:rPr>
              <a:t>block size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Χωρίς </a:t>
            </a:r>
            <a:r>
              <a:rPr lang="en-US" dirty="0" smtClean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 x 4 = 12 bytes, (</a:t>
            </a:r>
            <a:r>
              <a:rPr lang="el-GR" dirty="0" smtClean="0">
                <a:ea typeface="ＭＳ Ｐゴシック" pitchFamily="-112" charset="-128"/>
              </a:rPr>
              <a:t>ανά </a:t>
            </a:r>
            <a:r>
              <a:rPr lang="en-US" dirty="0" smtClean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 smtClean="0">
                <a:ea typeface="ＭＳ Ｐゴシック" pitchFamily="-112" charset="-128"/>
              </a:rPr>
              <a:t>Τώρα </a:t>
            </a:r>
            <a:r>
              <a:rPr lang="en-US" dirty="0" smtClean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04800" y="3865418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~0.5MB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.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7.6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MB </a:t>
            </a:r>
            <a:r>
              <a:rPr lang="el-GR" sz="2800" dirty="0" smtClean="0">
                <a:solidFill>
                  <a:srgbClr val="357E69"/>
                </a:solidFill>
                <a:latin typeface="Calibri" pitchFamily="-112" charset="0"/>
              </a:rPr>
              <a:t>σε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 </a:t>
            </a:r>
            <a:r>
              <a:rPr lang="en-US" sz="2800" dirty="0">
                <a:solidFill>
                  <a:srgbClr val="357E69"/>
                </a:solidFill>
                <a:latin typeface="Calibri" pitchFamily="-112" charset="0"/>
              </a:rPr>
              <a:t>7.1 MB</a:t>
            </a:r>
            <a:r>
              <a:rPr lang="en-US" sz="2800" dirty="0" smtClean="0">
                <a:solidFill>
                  <a:srgbClr val="357E69"/>
                </a:solidFill>
                <a:latin typeface="Calibri" pitchFamily="-112" charset="0"/>
              </a:rPr>
              <a:t>.</a:t>
            </a:r>
            <a:endParaRPr lang="en-US" sz="2800" dirty="0">
              <a:solidFill>
                <a:srgbClr val="357E69"/>
              </a:solidFill>
              <a:latin typeface="Calibri" pitchFamily="-112" charset="0"/>
            </a:endParaRP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49163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Γιατί όχι ακόμα μικρότερο </a:t>
            </a:r>
            <a:r>
              <a:rPr lang="en-US" sz="3200" dirty="0" smtClean="0">
                <a:latin typeface="+mn-lt"/>
              </a:rPr>
              <a:t>k;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83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χωρίς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pic>
        <p:nvPicPr>
          <p:cNvPr id="46083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5733" r="-5733"/>
          <a:stretch>
            <a:fillRect/>
          </a:stretch>
        </p:blipFill>
        <p:spPr>
          <a:xfrm>
            <a:off x="4191000" y="1600200"/>
            <a:ext cx="4724400" cy="4953000"/>
          </a:xfrm>
        </p:spPr>
      </p:pic>
      <p:sp>
        <p:nvSpPr>
          <p:cNvPr id="46084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76200" y="1752600"/>
            <a:ext cx="4800600" cy="2895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Ας υποθέσουμε δυαδική αναζήτηση και ότι κάθε όρος </a:t>
            </a:r>
            <a:r>
              <a:rPr lang="el-GR" sz="2400" dirty="0" err="1" smtClean="0">
                <a:ea typeface="ＭＳ Ｐゴシック" pitchFamily="-112" charset="-128"/>
              </a:rPr>
              <a:t>ισοπίθανο</a:t>
            </a:r>
            <a:r>
              <a:rPr lang="el-GR" sz="2400" dirty="0" smtClean="0">
                <a:ea typeface="ＭＳ Ｐゴシック" pitchFamily="-112" charset="-128"/>
              </a:rPr>
              <a:t> να εμφανιστεί στην ερώτηση (όχι και τόσο ρεαλιστικό στη πράξη) μέσος αριθμός συγκρίσεων </a:t>
            </a:r>
            <a:r>
              <a:rPr lang="en-US" sz="2400" dirty="0" smtClean="0">
                <a:ea typeface="ＭＳ Ｐゴシック" pitchFamily="-112" charset="-128"/>
              </a:rPr>
              <a:t>= 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2+4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3+4)/8 ~2.6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4724400"/>
            <a:ext cx="3352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l-GR" sz="2000" dirty="0" smtClean="0">
                <a:solidFill>
                  <a:schemeClr val="lt1"/>
                </a:solidFill>
                <a:latin typeface="+mn-lt"/>
                <a:cs typeface="+mn-cs"/>
              </a:rPr>
              <a:t>Άσκηση: σκεφτείτε ένα καλύτερο τρόπο αναζήτησης αν δεν έχουμε ομοιόμορφη κατανομή των όρων</a:t>
            </a:r>
            <a:endParaRPr lang="en-US" sz="20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Αναζήτηση στο λεξικό με Β</a:t>
            </a:r>
            <a:r>
              <a:rPr lang="en-US" dirty="0" smtClean="0">
                <a:ea typeface="ＭＳ Ｐゴシック" pitchFamily="-112" charset="-128"/>
              </a:rPr>
              <a:t>locking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9" name="Content Placeholder 4" descr="tree2.gif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946" y="4648200"/>
            <a:ext cx="8339138" cy="1981200"/>
          </a:xfrm>
        </p:spPr>
      </p:pic>
      <p:sp>
        <p:nvSpPr>
          <p:cNvPr id="10" name="Text Placeholder 5"/>
          <p:cNvSpPr txBox="1">
            <a:spLocks/>
          </p:cNvSpPr>
          <p:nvPr/>
        </p:nvSpPr>
        <p:spPr>
          <a:xfrm>
            <a:off x="457200" y="1932709"/>
            <a:ext cx="8382000" cy="2362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Δυαδική αναζήτηση μας οδηγεί σε ομάδες </a:t>
            </a:r>
            <a:r>
              <a:rPr lang="en-US" dirty="0" smtClean="0">
                <a:ea typeface="ＭＳ Ｐゴシック" pitchFamily="-112" charset="-128"/>
              </a:rPr>
              <a:t>(block) </a:t>
            </a:r>
            <a:r>
              <a:rPr lang="el-GR" dirty="0" smtClean="0">
                <a:ea typeface="ＭＳ Ｐゴシック" pitchFamily="-112" charset="-128"/>
              </a:rPr>
              <a:t>από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όρους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Μετά γραμμική αναζήτηση στους </a:t>
            </a:r>
            <a:r>
              <a:rPr lang="en-US" dirty="0" smtClean="0">
                <a:ea typeface="ＭＳ Ｐゴシック" pitchFamily="-112" charset="-128"/>
              </a:rPr>
              <a:t>k = </a:t>
            </a:r>
            <a:r>
              <a:rPr lang="el-GR" dirty="0" smtClean="0">
                <a:ea typeface="ＭＳ Ｐゴシック" pitchFamily="-112" charset="-128"/>
              </a:rPr>
              <a:t>4 αυτούς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Μέσος όρος</a:t>
            </a:r>
            <a:r>
              <a:rPr lang="en-US" dirty="0" smtClean="0">
                <a:ea typeface="ＭＳ Ｐゴシック" pitchFamily="-112" charset="-128"/>
              </a:rPr>
              <a:t> (</a:t>
            </a:r>
            <a:r>
              <a:rPr lang="el-GR" dirty="0" smtClean="0">
                <a:ea typeface="ＭＳ Ｐゴシック" pitchFamily="-112" charset="-128"/>
              </a:rPr>
              <a:t>δυαδικό δέντρο</a:t>
            </a:r>
            <a:r>
              <a:rPr lang="en-US" dirty="0" smtClean="0">
                <a:ea typeface="ＭＳ Ｐゴシック" pitchFamily="-112" charset="-128"/>
              </a:rPr>
              <a:t>)= 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2+2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3+2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4+5)/8 = 3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45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Εμπρόσθια κωδικοποίηση (</a:t>
            </a:r>
            <a:r>
              <a:rPr lang="en-US" dirty="0" smtClean="0">
                <a:ea typeface="ＭＳ Ｐゴシック" pitchFamily="-112" charset="-128"/>
              </a:rPr>
              <a:t>Front 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automata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automate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 smtClean="0">
                <a:ea typeface="ＭＳ Ｐゴシック" pitchFamily="-112" charset="-128"/>
              </a:rPr>
              <a:t>automatic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 smtClean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0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800" dirty="0" smtClean="0"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22821628"/>
              </p:ext>
            </p:extLst>
          </p:nvPr>
        </p:nvGraphicFramePr>
        <p:xfrm>
          <a:off x="457200" y="1752600"/>
          <a:ext cx="8229600" cy="4042412"/>
        </p:xfrm>
        <a:graphic>
          <a:graphicData uri="http://schemas.openxmlformats.org/drawingml/2006/table">
            <a:tbl>
              <a:tblPr/>
              <a:tblGrid>
                <a:gridCol w="6583363"/>
                <a:gridCol w="1646237"/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7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>
                <a:ea typeface="ＭＳ Ｐゴシック" pitchFamily="-112" charset="-128"/>
              </a:rPr>
              <a:t>ΣΥΜΠΙΕΣΗ ΤΩΝ ΚΑΤΑΧΩΡΗΣΕΩΝ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87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Το αρχείο των καταχωρήσεων είναι πολύ μεγαλύτερο αυτού του λεξικού - τουλάχιστον 10 φορές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Βασική επιδίωξη: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i="1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)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Για τη συλλογή του</a:t>
            </a:r>
            <a:r>
              <a:rPr lang="en-US" sz="2000" dirty="0" smtClean="0">
                <a:ea typeface="ＭＳ Ｐゴシック" pitchFamily="-112" charset="-128"/>
              </a:rPr>
              <a:t> Reuters (800,000 </a:t>
            </a:r>
            <a:r>
              <a:rPr lang="el-GR" sz="2000" dirty="0" smtClean="0">
                <a:ea typeface="ＭＳ Ｐゴシック" pitchFamily="-112" charset="-128"/>
              </a:rPr>
              <a:t>έγγραφα</a:t>
            </a:r>
            <a:r>
              <a:rPr lang="en-US" sz="2000" dirty="0" smtClean="0">
                <a:ea typeface="ＭＳ Ｐゴシック" pitchFamily="-112" charset="-128"/>
              </a:rPr>
              <a:t>), </a:t>
            </a:r>
            <a:r>
              <a:rPr lang="el-GR" sz="2000" dirty="0" smtClean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 smtClean="0">
                <a:ea typeface="ＭＳ Ｐゴシック" pitchFamily="-112" charset="-128"/>
              </a:rPr>
              <a:t> 32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αν έχουμε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ακεραίους </a:t>
            </a:r>
            <a:r>
              <a:rPr lang="en-US" sz="2000" dirty="0" smtClean="0">
                <a:ea typeface="ＭＳ Ｐゴシック" pitchFamily="-112" charset="-128"/>
              </a:rPr>
              <a:t>4-bytes.</a:t>
            </a:r>
          </a:p>
          <a:p>
            <a:pPr lvl="1"/>
            <a:r>
              <a:rPr lang="el-GR" sz="2000" dirty="0" smtClean="0">
                <a:ea typeface="ＭＳ Ｐゴシック" pitchFamily="-112" charset="-128"/>
              </a:rPr>
              <a:t>Εναλλακτικά, </a:t>
            </a:r>
            <a:r>
              <a:rPr lang="en-US" sz="2000" dirty="0" smtClean="0">
                <a:ea typeface="ＭＳ Ｐゴシック" pitchFamily="-112" charset="-128"/>
              </a:rPr>
              <a:t>log</a:t>
            </a:r>
            <a:r>
              <a:rPr lang="en-US" sz="2000" baseline="-25000" dirty="0" smtClean="0">
                <a:ea typeface="ＭＳ Ｐゴシック" pitchFamily="-112" charset="-128"/>
              </a:rPr>
              <a:t>2</a:t>
            </a:r>
            <a:r>
              <a:rPr lang="en-US" sz="2000" dirty="0" smtClean="0">
                <a:ea typeface="ＭＳ Ｐゴシック" pitchFamily="-112" charset="-128"/>
              </a:rPr>
              <a:t> 800,000 ≈ 20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Μπορούμε λιγότερο από </a:t>
            </a:r>
            <a:r>
              <a:rPr lang="en-US" dirty="0" smtClean="0">
                <a:ea typeface="ＭＳ Ｐゴシック" pitchFamily="-112" charset="-128"/>
              </a:rPr>
              <a:t>20 bits </a:t>
            </a:r>
            <a:r>
              <a:rPr lang="el-GR" dirty="0" smtClean="0">
                <a:ea typeface="ＭＳ Ｐゴシック" pitchFamily="-112" charset="-128"/>
              </a:rPr>
              <a:t>ανά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l-GR" dirty="0" smtClean="0">
                <a:ea typeface="ＭＳ Ｐゴシック" pitchFamily="-112" charset="-128"/>
              </a:rPr>
              <a:t>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67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dirty="0" err="1" smtClean="0">
                <a:ea typeface="ＭＳ Ｐゴシック" pitchFamily="-112" charset="-128"/>
              </a:rPr>
              <a:t>docID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b="1" i="1" dirty="0" smtClean="0">
                <a:ea typeface="ＭＳ Ｐゴシック" pitchFamily="-112" charset="-128"/>
              </a:rPr>
              <a:t>computer</a:t>
            </a:r>
            <a:r>
              <a:rPr lang="en-US" dirty="0" smtClean="0">
                <a:ea typeface="ＭＳ Ｐゴシック" pitchFamily="-112" charset="-128"/>
              </a:rPr>
              <a:t>: 33,47,154,159,202 …</a:t>
            </a:r>
          </a:p>
          <a:p>
            <a:pPr eaLnBrk="1" hangingPunct="1"/>
            <a:r>
              <a:rPr lang="el-GR" u="sng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κενά (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33,14,107,5,43 …</a:t>
            </a:r>
            <a:endParaRPr lang="el-GR" dirty="0" smtClean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u="sng" dirty="0" smtClean="0">
                <a:ea typeface="ＭＳ Ｐゴシック" pitchFamily="-112" charset="-128"/>
              </a:rPr>
              <a:t>Γιατί;</a:t>
            </a:r>
            <a:r>
              <a:rPr lang="el-GR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Τα περισσότερα κενά μπορεί να κωδικοποιηθούν/αποθηκευτούν με πολύ λιγότερα από  </a:t>
            </a:r>
            <a:r>
              <a:rPr lang="en-US" dirty="0" smtClean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71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819400"/>
            <a:ext cx="8732677" cy="1752600"/>
          </a:xfrm>
        </p:spPr>
      </p:pic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2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b="1" i="1" dirty="0" err="1" smtClean="0">
                <a:ea typeface="ＭＳ Ｐゴシック" pitchFamily="-112" charset="-128"/>
              </a:rPr>
              <a:t>arachnocentric</a:t>
            </a:r>
            <a:r>
              <a:rPr lang="en-US" b="1" i="1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Ένας όρος όπως </a:t>
            </a:r>
            <a:r>
              <a:rPr lang="en-US" b="1" i="1" dirty="0" smtClean="0">
                <a:ea typeface="ＭＳ Ｐゴシック" pitchFamily="-112" charset="-128"/>
              </a:rPr>
              <a:t>the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dirty="0" smtClean="0">
                <a:ea typeface="ＭＳ Ｐゴシック" pitchFamily="-112" charset="-128"/>
              </a:rPr>
              <a:t>20 bits/</a:t>
            </a:r>
            <a:r>
              <a:rPr lang="el-GR" dirty="0" smtClean="0">
                <a:ea typeface="ＭＳ Ｐゴシック" pitchFamily="-112" charset="-128"/>
              </a:rPr>
              <a:t>εγγραφή πολύ ακριβό </a:t>
            </a:r>
            <a:endParaRPr lang="el-GR" dirty="0"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των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76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1026"/>
          <p:cNvSpPr>
            <a:spLocks noChangeShapeType="1"/>
          </p:cNvSpPr>
          <p:nvPr/>
        </p:nvSpPr>
        <p:spPr bwMode="auto">
          <a:xfrm>
            <a:off x="70104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410200" y="915988"/>
          <a:ext cx="1535113" cy="5484812"/>
        </p:xfrm>
        <a:graphic>
          <a:graphicData uri="http://schemas.openxmlformats.org/presentationml/2006/ole">
            <p:oleObj spid="_x0000_s176186" name="Worksheet" r:id="rId3" imgW="1608840" imgH="6761160" progId="Excel.Sheet.8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467600" y="914400"/>
          <a:ext cx="1352550" cy="5478463"/>
        </p:xfrm>
        <a:graphic>
          <a:graphicData uri="http://schemas.openxmlformats.org/presentationml/2006/ole">
            <p:oleObj spid="_x0000_s176187" name="Worksheet" r:id="rId4" imgW="1586160" imgH="6761160" progId="Excel.Sheet.8">
              <p:embed/>
            </p:oleObj>
          </a:graphicData>
        </a:graphic>
      </p:graphicFrame>
      <p:sp>
        <p:nvSpPr>
          <p:cNvPr id="2053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Βασικό βήμα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sort</a:t>
            </a:r>
          </a:p>
        </p:txBody>
      </p:sp>
      <p:sp>
        <p:nvSpPr>
          <p:cNvPr id="2054" name="Rectangle 1030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419600" cy="1676400"/>
          </a:xfrm>
        </p:spPr>
        <p:txBody>
          <a:bodyPr/>
          <a:lstStyle/>
          <a:p>
            <a:pPr eaLnBrk="1" hangingPunct="1"/>
            <a:r>
              <a:rPr lang="el-GR" sz="2200" dirty="0" smtClean="0">
                <a:ea typeface="ＭＳ Ｐゴシック" charset="-128"/>
              </a:rPr>
              <a:t>Αφού έχουμε επεξεργαστεί όλα τα έγγραφα, το αντεστραμμένο ευρετήριο </a:t>
            </a:r>
            <a:r>
              <a:rPr lang="el-GR" sz="22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διατάσσεται</a:t>
            </a:r>
            <a:r>
              <a:rPr lang="el-GR" sz="2200" dirty="0" smtClean="0">
                <a:ea typeface="ＭＳ Ｐゴシック" charset="-128"/>
              </a:rPr>
              <a:t> </a:t>
            </a:r>
            <a:r>
              <a:rPr lang="en-US" sz="2200" dirty="0" smtClean="0">
                <a:ea typeface="ＭＳ Ｐゴシック" charset="-128"/>
              </a:rPr>
              <a:t>(sort) </a:t>
            </a:r>
            <a:r>
              <a:rPr lang="el-GR" sz="2200" dirty="0" smtClean="0">
                <a:ea typeface="ＭＳ Ｐゴシック" charset="-128"/>
              </a:rPr>
              <a:t>με βάση τους όρους</a:t>
            </a:r>
            <a:endParaRPr lang="en-US" sz="2200" dirty="0" smtClean="0">
              <a:ea typeface="ＭＳ Ｐゴシック" charset="-128"/>
            </a:endParaRPr>
          </a:p>
        </p:txBody>
      </p:sp>
      <p:sp>
        <p:nvSpPr>
          <p:cNvPr id="20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34290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Στη συνέχεια, για κάθε όρο, διάταξη εγγράφων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 smtClean="0">
                <a:ea typeface="ＭＳ Ｐゴシック" pitchFamily="-112" charset="-128"/>
              </a:rPr>
              <a:t>Variable length encoding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Στόχος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err="1" smtClean="0">
                <a:ea typeface="ＭＳ Ｐゴシック" pitchFamily="-112" charset="-128"/>
              </a:rPr>
              <a:t>arachnocentric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 smtClean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 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smtClean="0">
                <a:ea typeface="ＭＳ Ｐゴシック" pitchFamily="-112" charset="-128"/>
              </a:rPr>
              <a:t>the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 smtClean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Αν το μέσο κενό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για έναν όρο είναι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l-GR" sz="2400" dirty="0" smtClean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 smtClean="0">
                <a:ea typeface="ＭＳ Ｐゴシック" pitchFamily="-112" charset="-128"/>
              </a:rPr>
              <a:t>~log</a:t>
            </a:r>
            <a:r>
              <a:rPr lang="en-US" sz="2400" baseline="-25000" dirty="0" smtClean="0">
                <a:ea typeface="ＭＳ Ｐゴシック" pitchFamily="-112" charset="-128"/>
              </a:rPr>
              <a:t>2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 smtClean="0">
                <a:ea typeface="ＭＳ Ｐゴシック" pitchFamily="-112" charset="-128"/>
              </a:rPr>
              <a:t>Βασική πρόκληση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κωδικοποίηση κάθε ακερα</a:t>
            </a:r>
            <a:r>
              <a:rPr lang="el-GR" sz="2400" dirty="0">
                <a:ea typeface="ＭＳ Ｐゴシック" pitchFamily="-112" charset="-128"/>
              </a:rPr>
              <a:t>ί</a:t>
            </a:r>
            <a:r>
              <a:rPr lang="el-GR" sz="2400" dirty="0" smtClean="0">
                <a:ea typeface="ＭＳ Ｐゴシック" pitchFamily="-112" charset="-128"/>
              </a:rPr>
              <a:t>ου </a:t>
            </a:r>
            <a:r>
              <a:rPr lang="en-US" sz="2400" dirty="0" smtClean="0">
                <a:ea typeface="ＭＳ Ｐゴシック" pitchFamily="-112" charset="-128"/>
              </a:rPr>
              <a:t>(gap) </a:t>
            </a:r>
            <a:r>
              <a:rPr lang="el-GR" sz="2400" dirty="0" smtClean="0">
                <a:ea typeface="ＭＳ Ｐゴシック" pitchFamily="-112" charset="-128"/>
              </a:rPr>
              <a:t>με όσα λιγότερα</a:t>
            </a:r>
            <a:r>
              <a:rPr lang="en-US" sz="2400" dirty="0" smtClean="0">
                <a:ea typeface="ＭＳ Ｐゴシック" pitchFamily="-112" charset="-128"/>
              </a:rPr>
              <a:t> bits </a:t>
            </a:r>
            <a:r>
              <a:rPr lang="el-GR" sz="2400" dirty="0" smtClean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 smtClean="0">
                <a:solidFill>
                  <a:srgbClr val="357E69"/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2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0273" y="1905000"/>
            <a:ext cx="8131175" cy="38862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dirty="0" smtClean="0">
                <a:ea typeface="ＭＳ Ｐゴシック" pitchFamily="-112" charset="-128"/>
              </a:rPr>
              <a:t>bytes</a:t>
            </a:r>
          </a:p>
          <a:p>
            <a:r>
              <a:rPr lang="el-GR" dirty="0" smtClean="0">
                <a:ea typeface="ＭＳ Ｐゴシック" pitchFamily="-112" charset="-128"/>
              </a:rPr>
              <a:t>Το πρώτο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κάθε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χρησιμοποιείται ως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συνέχισης </a:t>
            </a:r>
            <a:r>
              <a:rPr lang="en-US" dirty="0" smtClean="0">
                <a:ea typeface="ＭＳ Ｐゴシック" pitchFamily="-112" charset="-128"/>
              </a:rPr>
              <a:t>(continuation bit)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Είναι 0 σε όλα 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εκτός από το τελευταίο, όπου είναι 1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της κωδικοποίησης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8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Ξεκίνα με ένα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για την αποθήκευση του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Αν </a:t>
            </a:r>
            <a:r>
              <a:rPr lang="en-US" i="1" dirty="0" smtClean="0">
                <a:ea typeface="ＭＳ Ｐゴシック" pitchFamily="-112" charset="-128"/>
              </a:rPr>
              <a:t>G</a:t>
            </a:r>
            <a:r>
              <a:rPr lang="en-US" dirty="0" smtClean="0">
                <a:ea typeface="ＭＳ Ｐゴシック" pitchFamily="-112" charset="-128"/>
              </a:rPr>
              <a:t> ≤127, </a:t>
            </a:r>
            <a:r>
              <a:rPr lang="el-GR" dirty="0" smtClean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dirty="0" smtClean="0">
                <a:ea typeface="ＭＳ Ｐゴシック" pitchFamily="-112" charset="-128"/>
              </a:rPr>
              <a:t>7 </a:t>
            </a:r>
            <a:r>
              <a:rPr lang="el-GR" dirty="0" smtClean="0">
                <a:ea typeface="ＭＳ Ｐゴシック" pitchFamily="-112" charset="-128"/>
              </a:rPr>
              <a:t>διαθέσιμα </a:t>
            </a:r>
            <a:r>
              <a:rPr lang="en-US" dirty="0" smtClean="0">
                <a:ea typeface="ＭＳ Ｐゴシック" pitchFamily="-112" charset="-128"/>
              </a:rPr>
              <a:t>bits and </a:t>
            </a:r>
            <a:r>
              <a:rPr lang="el-GR" dirty="0" smtClean="0">
                <a:ea typeface="ＭＳ Ｐゴシック" pitchFamily="-112" charset="-128"/>
              </a:rPr>
              <a:t>θέσε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c </a:t>
            </a:r>
            <a:r>
              <a:rPr lang="en-US" dirty="0" smtClean="0">
                <a:ea typeface="ＭＳ Ｐゴシック" pitchFamily="-112" charset="-128"/>
              </a:rPr>
              <a:t>=1</a:t>
            </a:r>
          </a:p>
          <a:p>
            <a:r>
              <a:rPr lang="el-GR" dirty="0" smtClean="0">
                <a:ea typeface="ＭＳ Ｐゴシック" pitchFamily="-112" charset="-128"/>
              </a:rPr>
              <a:t>Αλλιώς, κωδικοποίησε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dirty="0" smtClean="0">
                <a:ea typeface="ＭＳ Ｐゴシック" pitchFamily="-112" charset="-128"/>
              </a:rPr>
              <a:t>του </a:t>
            </a:r>
            <a:r>
              <a:rPr lang="en-US" dirty="0" smtClean="0">
                <a:ea typeface="ＭＳ Ｐゴシック" pitchFamily="-112" charset="-128"/>
              </a:rPr>
              <a:t>G </a:t>
            </a:r>
            <a:r>
              <a:rPr lang="el-GR" dirty="0" smtClean="0">
                <a:ea typeface="ＭＳ Ｐゴシック" pitchFamily="-112" charset="-128"/>
              </a:rPr>
              <a:t>και χρησιμοποίησε επιπρόσθετα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για να κωδικοποιήσεις τα </a:t>
            </a:r>
            <a:r>
              <a:rPr lang="en-US" dirty="0" smtClean="0">
                <a:ea typeface="ＭＳ Ｐゴシック" pitchFamily="-112" charset="-128"/>
              </a:rPr>
              <a:t>higher order bits </a:t>
            </a:r>
            <a:r>
              <a:rPr lang="el-GR" dirty="0" smtClean="0">
                <a:ea typeface="ＭＳ Ｐゴシック" pitchFamily="-112" charset="-128"/>
              </a:rPr>
              <a:t>με τον ίδιο αλγόριθμο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Στο τέλος, θέσε το </a:t>
            </a:r>
            <a:r>
              <a:rPr lang="en-US" dirty="0" smtClean="0">
                <a:ea typeface="ＭＳ Ｐゴシック" pitchFamily="-112" charset="-128"/>
              </a:rPr>
              <a:t>bit </a:t>
            </a:r>
            <a:r>
              <a:rPr lang="el-GR" dirty="0" smtClean="0">
                <a:ea typeface="ＭＳ Ｐゴシック" pitchFamily="-112" charset="-128"/>
              </a:rPr>
              <a:t>συνέχισης του τελευταίου </a:t>
            </a:r>
            <a:r>
              <a:rPr lang="en-US" dirty="0" smtClean="0">
                <a:ea typeface="ＭＳ Ｐゴシック" pitchFamily="-112" charset="-128"/>
              </a:rPr>
              <a:t>byte</a:t>
            </a:r>
            <a:r>
              <a:rPr lang="el-GR" dirty="0" smtClean="0">
                <a:ea typeface="ＭＳ Ｐゴシック" pitchFamily="-112" charset="-128"/>
              </a:rPr>
              <a:t> σε </a:t>
            </a:r>
            <a:r>
              <a:rPr lang="el-GR" dirty="0" smtClean="0">
                <a:ea typeface="ＭＳ Ｐゴシック" pitchFamily="-112" charset="-128"/>
              </a:rPr>
              <a:t>1, </a:t>
            </a:r>
            <a:r>
              <a:rPr lang="en-US" dirty="0" smtClean="0">
                <a:ea typeface="ＭＳ Ｐゴシック" pitchFamily="-112" charset="-128"/>
              </a:rPr>
              <a:t>c=1 </a:t>
            </a:r>
            <a:r>
              <a:rPr lang="el-GR" dirty="0" smtClean="0">
                <a:ea typeface="ＭＳ Ｐゴシック" pitchFamily="-112" charset="-128"/>
              </a:rPr>
              <a:t>και στα άλλα </a:t>
            </a:r>
            <a:r>
              <a:rPr lang="el-GR" dirty="0" smtClean="0">
                <a:ea typeface="ＭＳ Ｐゴシック" pitchFamily="-112" charset="-128"/>
              </a:rPr>
              <a:t>σε 0, </a:t>
            </a:r>
            <a:r>
              <a:rPr lang="en-US" i="1" dirty="0" smtClean="0">
                <a:ea typeface="ＭＳ Ｐゴシック" pitchFamily="-112" charset="-128"/>
              </a:rPr>
              <a:t>c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= 0.</a:t>
            </a: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94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Παράδειγμα</a:t>
            </a:r>
            <a:endParaRPr lang="en-US" dirty="0" smtClean="0"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Key property: VB-encoded postings are</a:t>
            </a:r>
          </a:p>
          <a:p>
            <a:r>
              <a:rPr lang="en-US"/>
              <a:t>uniquely prefix-decodable.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20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Άλλες κωδικοποιήσεις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3581400"/>
          </a:xfrm>
        </p:spPr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Αντί για </a:t>
            </a:r>
            <a:r>
              <a:rPr lang="en-US" dirty="0" smtClean="0">
                <a:ea typeface="ＭＳ Ｐゴシック" pitchFamily="-112" charset="-128"/>
              </a:rPr>
              <a:t>bytes, </a:t>
            </a:r>
            <a:r>
              <a:rPr lang="el-GR" dirty="0" smtClean="0">
                <a:ea typeface="ＭＳ Ｐゴシック" pitchFamily="-112" charset="-128"/>
              </a:rPr>
              <a:t>άλλες μονάδες πχ 3</a:t>
            </a:r>
            <a:r>
              <a:rPr lang="en-US" dirty="0" smtClean="0">
                <a:ea typeface="ＭＳ Ｐゴシック" pitchFamily="-112" charset="-128"/>
              </a:rPr>
              <a:t>2 bits (words), 16 bits, 4 bits (nibbles).</a:t>
            </a:r>
          </a:p>
          <a:p>
            <a:r>
              <a:rPr lang="el-GR" dirty="0" smtClean="0">
                <a:ea typeface="ＭＳ Ｐゴシック" pitchFamily="-112" charset="-128"/>
              </a:rPr>
              <a:t>Με </a:t>
            </a:r>
            <a:r>
              <a:rPr lang="en-US" dirty="0" smtClean="0">
                <a:ea typeface="ＭＳ Ｐゴシック" pitchFamily="-112" charset="-128"/>
              </a:rPr>
              <a:t>byte </a:t>
            </a:r>
            <a:r>
              <a:rPr lang="el-GR" dirty="0" smtClean="0">
                <a:ea typeface="ＭＳ Ｐゴシック" pitchFamily="-112" charset="-128"/>
              </a:rPr>
              <a:t>χάνουμε κάποιο χώρο αν πολύ μικρά διάκενα</a:t>
            </a:r>
            <a:r>
              <a:rPr lang="en-US" dirty="0" smtClean="0">
                <a:ea typeface="ＭＳ Ｐゴシック" pitchFamily="-112" charset="-128"/>
              </a:rPr>
              <a:t>– nibbles </a:t>
            </a:r>
            <a:r>
              <a:rPr lang="el-GR" dirty="0" smtClean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r>
              <a:rPr lang="el-GR" dirty="0" smtClean="0">
                <a:ea typeface="ＭＳ Ｐゴシック" pitchFamily="-112" charset="-128"/>
              </a:rPr>
              <a:t>Οι κωδικοί </a:t>
            </a:r>
            <a:r>
              <a:rPr lang="en-US" dirty="0" smtClean="0">
                <a:ea typeface="ＭＳ Ｐゴシック" pitchFamily="-112" charset="-128"/>
              </a:rPr>
              <a:t>V</a:t>
            </a:r>
            <a:r>
              <a:rPr lang="el-GR" dirty="0" smtClean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5.3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22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Συμπίεση του </a:t>
            </a:r>
            <a:r>
              <a:rPr lang="en-US" dirty="0" smtClean="0"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46682807"/>
              </p:ext>
            </p:extLst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03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>
                <a:ea typeface="ＭＳ Ｐゴシック" pitchFamily="-112" charset="-128"/>
              </a:rPr>
              <a:t>Περίληψη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dirty="0" smtClean="0">
                <a:ea typeface="ＭＳ Ｐゴシック" pitchFamily="-112" charset="-128"/>
              </a:rPr>
              <a:t>Boolean </a:t>
            </a:r>
            <a:r>
              <a:rPr lang="el-GR" dirty="0" smtClean="0">
                <a:ea typeface="ＭＳ Ｐゴシック" pitchFamily="-112" charset="-128"/>
              </a:rPr>
              <a:t>ανάκτηση πολύ αποδοτικό από άποψη χώρου</a:t>
            </a:r>
            <a:endParaRPr lang="en-US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Μόνο </a:t>
            </a:r>
            <a:r>
              <a:rPr lang="en-US" dirty="0" smtClean="0">
                <a:ea typeface="ＭＳ Ｐゴシック" pitchFamily="-112" charset="-128"/>
              </a:rPr>
              <a:t> 4% </a:t>
            </a:r>
            <a:r>
              <a:rPr lang="el-GR" dirty="0" smtClean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Μόνο το </a:t>
            </a:r>
            <a:r>
              <a:rPr lang="en-US" dirty="0" smtClean="0">
                <a:ea typeface="ＭＳ Ｐゴシック" pitchFamily="-112" charset="-128"/>
              </a:rPr>
              <a:t>10-15% </a:t>
            </a:r>
            <a:r>
              <a:rPr lang="el-GR" dirty="0" smtClean="0">
                <a:ea typeface="ＭＳ Ｐゴシック" pitchFamily="-112" charset="-128"/>
              </a:rPr>
              <a:t>του συνολικού </a:t>
            </a:r>
            <a:r>
              <a:rPr lang="el-GR" u="sng" dirty="0" smtClean="0">
                <a:ea typeface="ＭＳ Ｐゴシック" pitchFamily="-112" charset="-128"/>
              </a:rPr>
              <a:t>κειμένου</a:t>
            </a:r>
            <a:r>
              <a:rPr lang="el-GR" dirty="0" smtClean="0">
                <a:ea typeface="ＭＳ Ｐゴシック" pitchFamily="-112" charset="-128"/>
              </a:rPr>
              <a:t> της συλλογής </a:t>
            </a:r>
          </a:p>
          <a:p>
            <a:r>
              <a:rPr lang="el-GR" dirty="0" smtClean="0">
                <a:ea typeface="ＭＳ Ｐゴシック" pitchFamily="-112" charset="-128"/>
              </a:rPr>
              <a:t>Βέβαια, έχουμε αγνοήσει την πληροφορία θέσης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dirty="0" smtClean="0">
                <a:ea typeface="ＭＳ Ｐゴシック" pitchFamily="-112" charset="-128"/>
              </a:rPr>
              <a:t>Αλλά, οι τεχνικές είναι </a:t>
            </a:r>
            <a:r>
              <a:rPr lang="el-GR" smtClean="0">
                <a:ea typeface="ＭＳ Ｐゴシック" pitchFamily="-112" charset="-128"/>
              </a:rPr>
              <a:t>παρόμοιες </a:t>
            </a:r>
            <a:endParaRPr lang="el-GR" dirty="0" smtClean="0">
              <a:ea typeface="ＭＳ Ｐゴシック" pitchFamily="-112" charset="-128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23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6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56657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BSBI: </a:t>
            </a:r>
            <a:r>
              <a:rPr lang="el-GR" dirty="0" smtClean="0">
                <a:ea typeface="ＭＳ Ｐゴシック" charset="-128"/>
              </a:rPr>
              <a:t>Αλγόριθμος κατασκευής ανά </a:t>
            </a:r>
            <a:r>
              <a:rPr lang="en-US" dirty="0" smtClean="0">
                <a:ea typeface="ＭＳ Ｐゴシック" charset="-128"/>
              </a:rPr>
              <a:t>block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53400" cy="3429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Χώρισε τη συλλογή σε κομμάτια ίσου μεγέθους, ώστε κάθε κομμάτι να χωρά στη μνήμη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Ταξινόμησε τα ζεύγη </a:t>
            </a:r>
            <a:r>
              <a:rPr lang="en-US" dirty="0" smtClean="0"/>
              <a:t> </a:t>
            </a:r>
            <a:r>
              <a:rPr lang="en-US" dirty="0" err="1"/>
              <a:t>termID</a:t>
            </a:r>
            <a:r>
              <a:rPr lang="en-US" dirty="0"/>
              <a:t>–</a:t>
            </a:r>
            <a:r>
              <a:rPr lang="en-US" dirty="0" err="1"/>
              <a:t>docID</a:t>
            </a:r>
            <a:r>
              <a:rPr lang="en-US" dirty="0"/>
              <a:t> </a:t>
            </a:r>
            <a:r>
              <a:rPr lang="el-GR" dirty="0" smtClean="0"/>
              <a:t>για κάθε κομμάτι στη μνήμη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Αποθήκευσε τα ενδιάμεσα αποτελέσματα </a:t>
            </a:r>
            <a:r>
              <a:rPr lang="en-US" dirty="0" smtClean="0"/>
              <a:t>(runs) </a:t>
            </a:r>
            <a:r>
              <a:rPr lang="el-GR" dirty="0" smtClean="0"/>
              <a:t>στο δίσκο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Συγχώνευσε τα ενδιάμεσα αποτελέσματα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45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79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342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FBFCFF"/>
                </a:solidFill>
              </a:rPr>
              <a:t> </a:t>
            </a:r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24" y="1828800"/>
            <a:ext cx="884547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584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Πως θα γίνει η συγχώνευση των </a:t>
            </a:r>
            <a:r>
              <a:rPr lang="en-US" dirty="0" smtClean="0">
                <a:ea typeface="ＭＳ Ｐゴシック" charset="-128"/>
              </a:rPr>
              <a:t>runs?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Δυαδική συγχώνευση, μια δεντρική δομή</a:t>
            </a:r>
            <a:r>
              <a:rPr lang="en-US" sz="2400" dirty="0" smtClean="0">
                <a:ea typeface="ＭＳ Ｐゴシック" charset="-128"/>
              </a:rPr>
              <a:t>, </a:t>
            </a:r>
            <a:r>
              <a:rPr lang="el-GR" sz="2400" dirty="0" smtClean="0">
                <a:ea typeface="ＭＳ Ｐゴシック" charset="-128"/>
              </a:rPr>
              <a:t>π.χ., για </a:t>
            </a:r>
            <a:r>
              <a:rPr lang="en-US" sz="2400" dirty="0" smtClean="0">
                <a:ea typeface="ＭＳ Ｐゴシック" charset="-128"/>
              </a:rPr>
              <a:t>m </a:t>
            </a:r>
            <a:r>
              <a:rPr lang="el-GR" sz="2400" dirty="0" smtClean="0">
                <a:ea typeface="ＭＳ Ｐゴシック" charset="-128"/>
              </a:rPr>
              <a:t>= 10 </a:t>
            </a:r>
            <a:r>
              <a:rPr lang="en-US" sz="2400" dirty="0" smtClean="0">
                <a:ea typeface="ＭＳ Ｐゴシック" charset="-128"/>
              </a:rPr>
              <a:t>runs, log</a:t>
            </a:r>
            <a:r>
              <a:rPr lang="en-US" sz="2400" baseline="-25000" dirty="0" smtClean="0"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10 = 4 </a:t>
            </a:r>
            <a:r>
              <a:rPr lang="el-GR" sz="2400" dirty="0" smtClean="0">
                <a:ea typeface="ＭＳ Ｐゴシック" charset="-128"/>
              </a:rPr>
              <a:t>επίπεδα</a:t>
            </a:r>
            <a:r>
              <a:rPr lang="en-US" sz="2400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Σε κάθε επίπεδο, διάβασε στη μνήμη </a:t>
            </a:r>
            <a:r>
              <a:rPr lang="en-US" sz="2400" dirty="0" smtClean="0">
                <a:ea typeface="ＭＳ Ｐゴシック" charset="-128"/>
              </a:rPr>
              <a:t>runs </a:t>
            </a:r>
            <a:r>
              <a:rPr lang="el-GR" sz="2400" dirty="0" smtClean="0">
                <a:ea typeface="ＭＳ Ｐゴシック" charset="-128"/>
              </a:rPr>
              <a:t>σε</a:t>
            </a:r>
            <a:r>
              <a:rPr lang="en-US" sz="2400" dirty="0" smtClean="0">
                <a:ea typeface="ＭＳ Ｐゴシック" charset="-128"/>
              </a:rPr>
              <a:t> blocks, </a:t>
            </a:r>
            <a:r>
              <a:rPr lang="el-GR" sz="2400" dirty="0" smtClean="0">
                <a:ea typeface="ＭＳ Ｐゴシック" charset="-128"/>
              </a:rPr>
              <a:t>συγχώνευσε</a:t>
            </a:r>
            <a:r>
              <a:rPr lang="en-US" sz="2400" dirty="0" smtClean="0">
                <a:ea typeface="ＭＳ Ｐゴシック" charset="-128"/>
              </a:rPr>
              <a:t>, </a:t>
            </a:r>
            <a:r>
              <a:rPr lang="el-GR" sz="2400" dirty="0" smtClean="0">
                <a:ea typeface="ＭＳ Ｐゴシック" charset="-128"/>
              </a:rPr>
              <a:t>γράψε πίσω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2438400" y="3429000"/>
            <a:ext cx="6096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V="1">
            <a:off x="24384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1030"/>
          <p:cNvSpPr>
            <a:spLocks noChangeArrowheads="1"/>
          </p:cNvSpPr>
          <p:nvPr/>
        </p:nvSpPr>
        <p:spPr bwMode="auto">
          <a:xfrm>
            <a:off x="3276600" y="3429000"/>
            <a:ext cx="609600" cy="1295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1031"/>
          <p:cNvSpPr>
            <a:spLocks noChangeShapeType="1"/>
          </p:cNvSpPr>
          <p:nvPr/>
        </p:nvSpPr>
        <p:spPr bwMode="auto">
          <a:xfrm flipV="1">
            <a:off x="32766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1032"/>
          <p:cNvSpPr>
            <a:spLocks noChangeArrowheads="1"/>
          </p:cNvSpPr>
          <p:nvPr/>
        </p:nvSpPr>
        <p:spPr bwMode="auto">
          <a:xfrm>
            <a:off x="3276600" y="5715000"/>
            <a:ext cx="2514600" cy="914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Disk</a:t>
            </a:r>
          </a:p>
        </p:txBody>
      </p:sp>
      <p:sp>
        <p:nvSpPr>
          <p:cNvPr id="28681" name="Oval 1033"/>
          <p:cNvSpPr>
            <a:spLocks noChangeArrowheads="1"/>
          </p:cNvSpPr>
          <p:nvPr/>
        </p:nvSpPr>
        <p:spPr bwMode="auto">
          <a:xfrm>
            <a:off x="3276600" y="5562600"/>
            <a:ext cx="25146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34"/>
          <p:cNvSpPr>
            <a:spLocks noChangeShapeType="1"/>
          </p:cNvSpPr>
          <p:nvPr/>
        </p:nvSpPr>
        <p:spPr bwMode="auto">
          <a:xfrm flipH="1" flipV="1">
            <a:off x="3200400" y="4876800"/>
            <a:ext cx="533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035"/>
          <p:cNvSpPr>
            <a:spLocks noChangeShapeType="1"/>
          </p:cNvSpPr>
          <p:nvPr/>
        </p:nvSpPr>
        <p:spPr bwMode="auto">
          <a:xfrm>
            <a:off x="4038600" y="4038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036"/>
          <p:cNvSpPr>
            <a:spLocks noChangeShapeType="1"/>
          </p:cNvSpPr>
          <p:nvPr/>
        </p:nvSpPr>
        <p:spPr bwMode="auto">
          <a:xfrm flipH="1">
            <a:off x="5257800" y="48768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037"/>
          <p:cNvSpPr txBox="1">
            <a:spLocks noChangeArrowheads="1"/>
          </p:cNvSpPr>
          <p:nvPr/>
        </p:nvSpPr>
        <p:spPr bwMode="auto">
          <a:xfrm>
            <a:off x="2605088" y="35433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28686" name="Text Box 1038"/>
          <p:cNvSpPr txBox="1">
            <a:spLocks noChangeArrowheads="1"/>
          </p:cNvSpPr>
          <p:nvPr/>
        </p:nvSpPr>
        <p:spPr bwMode="auto">
          <a:xfrm>
            <a:off x="2590800" y="4114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/>
              <a:t>3</a:t>
            </a:r>
          </a:p>
        </p:txBody>
      </p:sp>
      <p:sp>
        <p:nvSpPr>
          <p:cNvPr id="28687" name="Text Box 1039"/>
          <p:cNvSpPr txBox="1">
            <a:spLocks noChangeArrowheads="1"/>
          </p:cNvSpPr>
          <p:nvPr/>
        </p:nvSpPr>
        <p:spPr bwMode="auto">
          <a:xfrm>
            <a:off x="3429000" y="4114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/>
              <a:t>4</a:t>
            </a:r>
          </a:p>
        </p:txBody>
      </p:sp>
      <p:sp>
        <p:nvSpPr>
          <p:cNvPr id="28688" name="Text Box 1040"/>
          <p:cNvSpPr txBox="1">
            <a:spLocks noChangeArrowheads="1"/>
          </p:cNvSpPr>
          <p:nvPr/>
        </p:nvSpPr>
        <p:spPr bwMode="auto">
          <a:xfrm>
            <a:off x="3429000" y="3505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/>
              <a:t>2</a:t>
            </a:r>
          </a:p>
        </p:txBody>
      </p:sp>
      <p:grpSp>
        <p:nvGrpSpPr>
          <p:cNvPr id="2" name="Group 1041"/>
          <p:cNvGrpSpPr>
            <a:grpSpLocks/>
          </p:cNvGrpSpPr>
          <p:nvPr/>
        </p:nvGrpSpPr>
        <p:grpSpPr bwMode="auto">
          <a:xfrm>
            <a:off x="5943600" y="3124200"/>
            <a:ext cx="609600" cy="2590800"/>
            <a:chOff x="4080" y="2016"/>
            <a:chExt cx="384" cy="1632"/>
          </a:xfrm>
        </p:grpSpPr>
        <p:grpSp>
          <p:nvGrpSpPr>
            <p:cNvPr id="3" name="Group 1042"/>
            <p:cNvGrpSpPr>
              <a:grpSpLocks/>
            </p:cNvGrpSpPr>
            <p:nvPr/>
          </p:nvGrpSpPr>
          <p:grpSpPr bwMode="auto">
            <a:xfrm>
              <a:off x="4080" y="2016"/>
              <a:ext cx="384" cy="816"/>
              <a:chOff x="3168" y="2160"/>
              <a:chExt cx="384" cy="816"/>
            </a:xfrm>
          </p:grpSpPr>
          <p:sp>
            <p:nvSpPr>
              <p:cNvPr id="28702" name="Rectangle 1043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384" cy="8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3" name="Line 1044"/>
              <p:cNvSpPr>
                <a:spLocks noChangeShapeType="1"/>
              </p:cNvSpPr>
              <p:nvPr/>
            </p:nvSpPr>
            <p:spPr bwMode="auto">
              <a:xfrm flipV="1">
                <a:off x="3168" y="254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4" name="Text Box 1045"/>
              <p:cNvSpPr txBox="1">
                <a:spLocks noChangeArrowheads="1"/>
              </p:cNvSpPr>
              <p:nvPr/>
            </p:nvSpPr>
            <p:spPr bwMode="auto">
              <a:xfrm>
                <a:off x="3264" y="259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2</a:t>
                </a:r>
              </a:p>
            </p:txBody>
          </p:sp>
          <p:sp>
            <p:nvSpPr>
              <p:cNvPr id="28705" name="Text Box 1046"/>
              <p:cNvSpPr txBox="1">
                <a:spLocks noChangeArrowheads="1"/>
              </p:cNvSpPr>
              <p:nvPr/>
            </p:nvSpPr>
            <p:spPr bwMode="auto">
              <a:xfrm>
                <a:off x="3281" y="220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1</a:t>
                </a:r>
              </a:p>
            </p:txBody>
          </p:sp>
        </p:grpSp>
        <p:grpSp>
          <p:nvGrpSpPr>
            <p:cNvPr id="4" name="Group 1047"/>
            <p:cNvGrpSpPr>
              <a:grpSpLocks/>
            </p:cNvGrpSpPr>
            <p:nvPr/>
          </p:nvGrpSpPr>
          <p:grpSpPr bwMode="auto">
            <a:xfrm>
              <a:off x="4080" y="2832"/>
              <a:ext cx="384" cy="816"/>
              <a:chOff x="3696" y="2160"/>
              <a:chExt cx="384" cy="816"/>
            </a:xfrm>
          </p:grpSpPr>
          <p:sp>
            <p:nvSpPr>
              <p:cNvPr id="28698" name="Rectangle 1048"/>
              <p:cNvSpPr>
                <a:spLocks noChangeArrowheads="1"/>
              </p:cNvSpPr>
              <p:nvPr/>
            </p:nvSpPr>
            <p:spPr bwMode="auto">
              <a:xfrm>
                <a:off x="3696" y="2160"/>
                <a:ext cx="384" cy="8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1049"/>
              <p:cNvSpPr>
                <a:spLocks noChangeShapeType="1"/>
              </p:cNvSpPr>
              <p:nvPr/>
            </p:nvSpPr>
            <p:spPr bwMode="auto">
              <a:xfrm flipV="1">
                <a:off x="3696" y="254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Text Box 1050"/>
              <p:cNvSpPr txBox="1">
                <a:spLocks noChangeArrowheads="1"/>
              </p:cNvSpPr>
              <p:nvPr/>
            </p:nvSpPr>
            <p:spPr bwMode="auto">
              <a:xfrm>
                <a:off x="3761" y="259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4</a:t>
                </a:r>
              </a:p>
            </p:txBody>
          </p:sp>
          <p:sp>
            <p:nvSpPr>
              <p:cNvPr id="28701" name="Text Box 1051"/>
              <p:cNvSpPr txBox="1">
                <a:spLocks noChangeArrowheads="1"/>
              </p:cNvSpPr>
              <p:nvPr/>
            </p:nvSpPr>
            <p:spPr bwMode="auto">
              <a:xfrm>
                <a:off x="3761" y="220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Lucida Sans" charset="0"/>
                    <a:cs typeface="Arial Unicode MS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/>
                  <a:t>3</a:t>
                </a:r>
              </a:p>
            </p:txBody>
          </p:sp>
        </p:grpSp>
      </p:grpSp>
      <p:sp>
        <p:nvSpPr>
          <p:cNvPr id="28690" name="Rectangle 1052"/>
          <p:cNvSpPr>
            <a:spLocks noChangeArrowheads="1"/>
          </p:cNvSpPr>
          <p:nvPr/>
        </p:nvSpPr>
        <p:spPr bwMode="auto">
          <a:xfrm>
            <a:off x="454025" y="5299075"/>
            <a:ext cx="1846263" cy="83185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Runs being</a:t>
            </a:r>
          </a:p>
          <a:p>
            <a:r>
              <a:rPr lang="en-US"/>
              <a:t>merged.</a:t>
            </a:r>
          </a:p>
        </p:txBody>
      </p:sp>
      <p:cxnSp>
        <p:nvCxnSpPr>
          <p:cNvPr id="28691" name="AutoShape 1053"/>
          <p:cNvCxnSpPr>
            <a:cxnSpLocks noChangeShapeType="1"/>
            <a:stCxn id="28690" idx="0"/>
            <a:endCxn id="28676" idx="2"/>
          </p:cNvCxnSpPr>
          <p:nvPr/>
        </p:nvCxnSpPr>
        <p:spPr bwMode="auto">
          <a:xfrm flipV="1">
            <a:off x="1377950" y="4724400"/>
            <a:ext cx="1365250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AutoShape 1054"/>
          <p:cNvCxnSpPr>
            <a:cxnSpLocks noChangeShapeType="1"/>
            <a:stCxn id="28690" idx="0"/>
            <a:endCxn id="28678" idx="2"/>
          </p:cNvCxnSpPr>
          <p:nvPr/>
        </p:nvCxnSpPr>
        <p:spPr bwMode="auto">
          <a:xfrm flipV="1">
            <a:off x="1377950" y="4724400"/>
            <a:ext cx="2203450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8693" name="Rectangle 1055"/>
          <p:cNvSpPr>
            <a:spLocks noChangeArrowheads="1"/>
          </p:cNvSpPr>
          <p:nvPr/>
        </p:nvSpPr>
        <p:spPr bwMode="auto">
          <a:xfrm>
            <a:off x="6762750" y="3729038"/>
            <a:ext cx="2000250" cy="466725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Merged run.</a:t>
            </a:r>
          </a:p>
        </p:txBody>
      </p:sp>
      <p:cxnSp>
        <p:nvCxnSpPr>
          <p:cNvPr id="28694" name="AutoShape 1056"/>
          <p:cNvCxnSpPr>
            <a:cxnSpLocks noChangeShapeType="1"/>
            <a:stCxn id="28693" idx="1"/>
            <a:endCxn id="28699" idx="1"/>
          </p:cNvCxnSpPr>
          <p:nvPr/>
        </p:nvCxnSpPr>
        <p:spPr bwMode="auto">
          <a:xfrm flipH="1">
            <a:off x="6551613" y="3962400"/>
            <a:ext cx="211137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869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1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31335" cy="3276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Πιο αποδοτικά με μια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multi-way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συγχώνευση</a:t>
            </a:r>
            <a:r>
              <a:rPr lang="el-GR" dirty="0" smtClean="0">
                <a:ea typeface="ＭＳ Ｐゴシック" charset="-128"/>
              </a:rPr>
              <a:t>, όπου διαβάζουμε από όλα τα </a:t>
            </a:r>
            <a:r>
              <a:rPr lang="en-US" dirty="0" smtClean="0">
                <a:ea typeface="ＭＳ Ｐゴシック" charset="-128"/>
              </a:rPr>
              <a:t>blocks </a:t>
            </a:r>
            <a:r>
              <a:rPr lang="el-GR" dirty="0" smtClean="0">
                <a:ea typeface="ＭＳ Ｐゴシック" charset="-128"/>
              </a:rPr>
              <a:t>ταυτόχρονα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Υπό την προϋπόθεση ότι διαβάζουμε στη μνήμη αρκετά μεγάλα κομμάτια κάθε </a:t>
            </a:r>
            <a:r>
              <a:rPr lang="en-US" dirty="0" smtClean="0">
                <a:ea typeface="ＭＳ Ｐゴシック" charset="-128"/>
              </a:rPr>
              <a:t>block </a:t>
            </a:r>
            <a:r>
              <a:rPr lang="el-GR" dirty="0" smtClean="0">
                <a:ea typeface="ＭＳ Ｐゴシック" charset="-128"/>
              </a:rPr>
              <a:t>και μετά γράφουμε πίσω αρκετά μεγάλα κομμάτια, αλλιώς πάλι πρόβλημα με τις αναζητήσεις στο δίσκο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Πως θα γίνει η συγχώνευση των </a:t>
            </a:r>
            <a:r>
              <a:rPr lang="en-US" dirty="0" smtClean="0">
                <a:ea typeface="ＭＳ Ｐゴシック" charset="-128"/>
              </a:rPr>
              <a:t>runs?</a:t>
            </a:r>
          </a:p>
        </p:txBody>
      </p:sp>
    </p:spTree>
    <p:extLst>
      <p:ext uri="{BB962C8B-B14F-4D97-AF65-F5344CB8AC3E}">
        <p14:creationId xmlns="" xmlns:p14="http://schemas.microsoft.com/office/powerpoint/2010/main" val="197211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28304</TotalTime>
  <Words>2686</Words>
  <Application>Microsoft Office PowerPoint</Application>
  <PresentationFormat>On-screen Show (4:3)</PresentationFormat>
  <Paragraphs>522</Paragraphs>
  <Slides>57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IIR-slides</vt:lpstr>
      <vt:lpstr>Worksheet</vt:lpstr>
      <vt:lpstr>Document</vt:lpstr>
      <vt:lpstr>Slide 1</vt:lpstr>
      <vt:lpstr>Τι είδαμε στο προηγούμενο μάθημα</vt:lpstr>
      <vt:lpstr>Κατασκευή ευρετηρίου</vt:lpstr>
      <vt:lpstr>Κατασκευή ευρετηρίου </vt:lpstr>
      <vt:lpstr> Βασικό βήμα: sort</vt:lpstr>
      <vt:lpstr>BSBI: Αλγόριθμος κατασκευής ανά block</vt:lpstr>
      <vt:lpstr>Παράδειγμα</vt:lpstr>
      <vt:lpstr>Πως θα γίνει η συγχώνευση των runs?</vt:lpstr>
      <vt:lpstr>Πως θα γίνει η συγχώνευση των runs?</vt:lpstr>
      <vt:lpstr>Δυναμικά ευρετήρια</vt:lpstr>
      <vt:lpstr>Μια απλή προσέγγιση </vt:lpstr>
      <vt:lpstr>Πολυπλοκότητα</vt:lpstr>
      <vt:lpstr>Λογαριθμική συγχώνευση</vt:lpstr>
      <vt:lpstr>Λογαριθμική συγχώνευση</vt:lpstr>
      <vt:lpstr>Slide 15</vt:lpstr>
      <vt:lpstr>Πολυπλοκότητες</vt:lpstr>
      <vt:lpstr>Κατανεμημένη κατασκευή</vt:lpstr>
      <vt:lpstr>Παράλληλη κατασκευή</vt:lpstr>
      <vt:lpstr>Παράδειγμα κατασκευής ευρετηρίου σε  MapReduce</vt:lpstr>
      <vt:lpstr>Το ευρετήριο της Google</vt:lpstr>
      <vt:lpstr>Τι είδαμε στο προηγούμενο μάθημα</vt:lpstr>
      <vt:lpstr>Λεξιλόγιο και μέγεθος συλλογής</vt:lpstr>
      <vt:lpstr>Νόμος του Heaps</vt:lpstr>
      <vt:lpstr>Heaps’ Law</vt:lpstr>
      <vt:lpstr>Ο νόμος του Zipf</vt:lpstr>
      <vt:lpstr>Ο νόμος του Zipf</vt:lpstr>
      <vt:lpstr>Zipf’s law for Reuters RCV1</vt:lpstr>
      <vt:lpstr>Τι θα δούμε σήμερα</vt:lpstr>
      <vt:lpstr>Συμπίεση</vt:lpstr>
      <vt:lpstr>Γιατί συμπίεση; </vt:lpstr>
      <vt:lpstr>Συμπίεση</vt:lpstr>
      <vt:lpstr>Lossless vs. lossy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Συμπίεση της λίστας όρων:  Λεξικό-ως-Σειρά-Χαρακτήρων </vt:lpstr>
      <vt:lpstr>Χώρος για το λεξικό ως string</vt:lpstr>
      <vt:lpstr>Blocking (Δείκτες σε ομάδες)</vt:lpstr>
      <vt:lpstr>Blocking</vt:lpstr>
      <vt:lpstr>Αναζήτηση στο λεξικό χωρίς Βlocking</vt:lpstr>
      <vt:lpstr>Αναζήτηση στο λεξικό με Βlocking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Άλλες κωδικοποιήσεις</vt:lpstr>
      <vt:lpstr>Συμπίεση του RCV1</vt:lpstr>
      <vt:lpstr>Περίληψη</vt:lpstr>
      <vt:lpstr>Slide 57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487</cp:revision>
  <cp:lastPrinted>2011-04-04T04:19:57Z</cp:lastPrinted>
  <dcterms:created xsi:type="dcterms:W3CDTF">2011-04-01T01:43:31Z</dcterms:created>
  <dcterms:modified xsi:type="dcterms:W3CDTF">2014-04-01T10:15:26Z</dcterms:modified>
</cp:coreProperties>
</file>