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79"/>
  </p:notesMasterIdLst>
  <p:handoutMasterIdLst>
    <p:handoutMasterId r:id="rId80"/>
  </p:handoutMasterIdLst>
  <p:sldIdLst>
    <p:sldId id="402" r:id="rId2"/>
    <p:sldId id="354" r:id="rId3"/>
    <p:sldId id="373" r:id="rId4"/>
    <p:sldId id="376" r:id="rId5"/>
    <p:sldId id="378" r:id="rId6"/>
    <p:sldId id="532" r:id="rId7"/>
    <p:sldId id="533" r:id="rId8"/>
    <p:sldId id="517" r:id="rId9"/>
    <p:sldId id="380" r:id="rId10"/>
    <p:sldId id="382" r:id="rId11"/>
    <p:sldId id="386" r:id="rId12"/>
    <p:sldId id="630" r:id="rId13"/>
    <p:sldId id="631" r:id="rId14"/>
    <p:sldId id="401" r:id="rId15"/>
    <p:sldId id="574" r:id="rId16"/>
    <p:sldId id="700" r:id="rId17"/>
    <p:sldId id="637" r:id="rId18"/>
    <p:sldId id="704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638" r:id="rId27"/>
    <p:sldId id="587" r:id="rId28"/>
    <p:sldId id="588" r:id="rId29"/>
    <p:sldId id="589" r:id="rId30"/>
    <p:sldId id="590" r:id="rId31"/>
    <p:sldId id="708" r:id="rId32"/>
    <p:sldId id="592" r:id="rId33"/>
    <p:sldId id="593" r:id="rId34"/>
    <p:sldId id="640" r:id="rId35"/>
    <p:sldId id="596" r:id="rId36"/>
    <p:sldId id="639" r:id="rId37"/>
    <p:sldId id="595" r:id="rId38"/>
    <p:sldId id="597" r:id="rId39"/>
    <p:sldId id="598" r:id="rId40"/>
    <p:sldId id="705" r:id="rId41"/>
    <p:sldId id="599" r:id="rId42"/>
    <p:sldId id="649" r:id="rId43"/>
    <p:sldId id="601" r:id="rId44"/>
    <p:sldId id="602" r:id="rId45"/>
    <p:sldId id="603" r:id="rId46"/>
    <p:sldId id="604" r:id="rId47"/>
    <p:sldId id="711" r:id="rId48"/>
    <p:sldId id="605" r:id="rId49"/>
    <p:sldId id="606" r:id="rId50"/>
    <p:sldId id="713" r:id="rId51"/>
    <p:sldId id="607" r:id="rId52"/>
    <p:sldId id="712" r:id="rId53"/>
    <p:sldId id="608" r:id="rId54"/>
    <p:sldId id="714" r:id="rId55"/>
    <p:sldId id="650" r:id="rId56"/>
    <p:sldId id="715" r:id="rId57"/>
    <p:sldId id="651" r:id="rId58"/>
    <p:sldId id="652" r:id="rId59"/>
    <p:sldId id="653" r:id="rId60"/>
    <p:sldId id="654" r:id="rId61"/>
    <p:sldId id="655" r:id="rId62"/>
    <p:sldId id="656" r:id="rId63"/>
    <p:sldId id="657" r:id="rId64"/>
    <p:sldId id="658" r:id="rId65"/>
    <p:sldId id="659" r:id="rId66"/>
    <p:sldId id="660" r:id="rId67"/>
    <p:sldId id="716" r:id="rId68"/>
    <p:sldId id="662" r:id="rId69"/>
    <p:sldId id="665" r:id="rId70"/>
    <p:sldId id="666" r:id="rId71"/>
    <p:sldId id="668" r:id="rId72"/>
    <p:sldId id="669" r:id="rId73"/>
    <p:sldId id="670" r:id="rId74"/>
    <p:sldId id="671" r:id="rId75"/>
    <p:sldId id="672" r:id="rId76"/>
    <p:sldId id="673" r:id="rId77"/>
    <p:sldId id="699" r:id="rId7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-1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5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5CE26C53-1B9D-45A3-AFE6-0DFEE44B3C7F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1902D2C-05CB-4444-833C-9C9DDF219707}" type="slidenum">
              <a:rPr lang="en-US" sz="1200"/>
              <a:pPr eaLnBrk="1" hangingPunct="1"/>
              <a:t>71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DD10A0-6B1E-49C8-ABA9-9A09DE892B8C}" type="slidenum">
              <a:rPr lang="en-US" sz="1200"/>
              <a:pPr eaLnBrk="1" hangingPunct="1"/>
              <a:t>73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 5: </a:t>
            </a:r>
            <a:r>
              <a:rPr lang="el-GR" sz="2400" dirty="0" smtClean="0">
                <a:ea typeface="ＭＳ Ｐゴシック" pitchFamily="-112" charset="-128"/>
              </a:rPr>
              <a:t>Κατασκευή </a:t>
            </a:r>
            <a:r>
              <a:rPr lang="el-GR" sz="2400" dirty="0" smtClean="0">
                <a:ea typeface="ＭＳ Ｐゴシック" pitchFamily="-112" charset="-128"/>
              </a:rPr>
              <a:t>Ευρετηρίου</a:t>
            </a:r>
            <a:r>
              <a:rPr lang="en-US" sz="2400" dirty="0" smtClean="0">
                <a:ea typeface="ＭＳ Ｐゴシック" pitchFamily="-112" charset="-128"/>
              </a:rPr>
              <a:t>. </a:t>
            </a:r>
            <a:r>
              <a:rPr lang="el-GR" sz="2400" dirty="0" smtClean="0">
                <a:ea typeface="ＭＳ Ｐゴシック" pitchFamily="-112" charset="-128"/>
              </a:rPr>
              <a:t>Στατιστικά Συλλογής.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5" y="1667301"/>
            <a:ext cx="8763000" cy="32004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Απαρίθμησε όλα το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γράμματα του ερωτήματος</a:t>
            </a: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+mj-lt"/>
              <a:buAutoNum type="arabicPeriod"/>
            </a:pPr>
            <a:r>
              <a:rPr lang="el-GR" sz="1800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sz="1800" i="1" dirty="0" smtClean="0">
                <a:ea typeface="ＭＳ Ｐゴシック" pitchFamily="-112" charset="-128"/>
              </a:rPr>
              <a:t>κάποιο</a:t>
            </a:r>
            <a:r>
              <a:rPr lang="el-GR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(</a:t>
            </a:r>
            <a:r>
              <a:rPr lang="el-GR" sz="1800" dirty="0" smtClean="0">
                <a:ea typeface="ＭＳ Ｐゴシック" pitchFamily="-112" charset="-128"/>
              </a:rPr>
              <a:t>&gt;= </a:t>
            </a:r>
            <a:r>
              <a:rPr lang="el-GR" sz="18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sz="1800" dirty="0" smtClean="0">
                <a:ea typeface="ＭＳ Ｐゴシック" pitchFamily="-112" charset="-128"/>
              </a:rPr>
              <a:t>) αριθμό από τα </a:t>
            </a:r>
            <a:r>
              <a:rPr lang="en-US" sz="1800" i="1" dirty="0" smtClean="0">
                <a:ea typeface="ＭＳ Ｐゴシック" pitchFamily="-112" charset="-128"/>
              </a:rPr>
              <a:t>k</a:t>
            </a:r>
            <a:r>
              <a:rPr lang="en-US" sz="1800" dirty="0" smtClean="0">
                <a:ea typeface="ＭＳ Ｐゴシック" pitchFamily="-112" charset="-128"/>
              </a:rPr>
              <a:t>-</a:t>
            </a:r>
            <a:r>
              <a:rPr lang="el-GR" sz="1800" dirty="0" smtClean="0">
                <a:ea typeface="ＭＳ Ｐゴシック" pitchFamily="-112" charset="-128"/>
              </a:rPr>
              <a:t>γράμματα του ερωτήματος ή </a:t>
            </a:r>
            <a:r>
              <a:rPr lang="en-US" sz="1800" dirty="0" err="1" smtClean="0">
                <a:ea typeface="ＭＳ Ｐゴシック" pitchFamily="-112" charset="-128"/>
              </a:rPr>
              <a:t>Jaccard</a:t>
            </a:r>
            <a:r>
              <a:rPr lang="en-US" sz="1800" dirty="0" smtClean="0">
                <a:ea typeface="ＭＳ Ｐゴシック" pitchFamily="-112" charset="-128"/>
              </a:rPr>
              <a:t> distance &gt; </a:t>
            </a:r>
            <a:r>
              <a:rPr lang="el-GR" sz="1800" dirty="0" smtClean="0">
                <a:ea typeface="ＭＳ Ｐゴシック" pitchFamily="-112" charset="-128"/>
              </a:rPr>
              <a:t>τιμή</a:t>
            </a:r>
          </a:p>
          <a:p>
            <a:pPr eaLnBrk="1" hangingPunct="1"/>
            <a:endParaRPr lang="el-GR" sz="8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Παράδειγμα: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2, </a:t>
            </a:r>
            <a:r>
              <a:rPr lang="el-GR" sz="2400" dirty="0" smtClean="0">
                <a:ea typeface="ＭＳ Ｐゴシック" pitchFamily="-112" charset="-128"/>
              </a:rPr>
              <a:t>ερώτημα </a:t>
            </a:r>
            <a:r>
              <a:rPr lang="en-US" sz="2400" dirty="0" smtClean="0">
                <a:ea typeface="ＭＳ Ｐゴシック" pitchFamily="-112" charset="-128"/>
              </a:rPr>
              <a:t>lord</a:t>
            </a:r>
            <a:r>
              <a:rPr lang="el-GR" sz="2400" dirty="0" smtClean="0">
                <a:ea typeface="ＭＳ Ｐゴシック" pitchFamily="-112" charset="-128"/>
              </a:rPr>
              <a:t>, απόσταση από </a:t>
            </a:r>
            <a:r>
              <a:rPr lang="en-US" sz="2400" dirty="0" smtClean="0">
                <a:ea typeface="ＭＳ Ｐゴシック" pitchFamily="-112" charset="-128"/>
              </a:rPr>
              <a:t>lore </a:t>
            </a:r>
            <a:r>
              <a:rPr lang="el-GR" sz="2400" dirty="0" smtClean="0">
                <a:ea typeface="ＭＳ Ｐゴシック" pitchFamily="-112" charset="-128"/>
              </a:rPr>
              <a:t>και </a:t>
            </a:r>
            <a:r>
              <a:rPr lang="en-US" sz="2400" dirty="0" smtClean="0">
                <a:ea typeface="ＭＳ Ｐゴシック" pitchFamily="-112" charset="-128"/>
              </a:rPr>
              <a:t>border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61540" y="52582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840" y="52582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48840" y="52582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0903" y="47248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840" y="47248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840" y="47248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16703" y="47153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16703" y="52487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16703" y="57821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050103" y="4867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050103" y="54011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050103" y="59345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77240" y="47248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36303" y="47248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936303" y="52582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717103" y="58487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095053" y="58487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24" name="AutoShape 17"/>
          <p:cNvCxnSpPr>
            <a:cxnSpLocks noChangeShapeType="1"/>
            <a:stCxn id="19" idx="3"/>
            <a:endCxn id="10" idx="1"/>
          </p:cNvCxnSpPr>
          <p:nvPr/>
        </p:nvCxnSpPr>
        <p:spPr bwMode="auto">
          <a:xfrm>
            <a:off x="4274190" y="49581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269303" y="52582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26" name="AutoShape 19"/>
          <p:cNvCxnSpPr>
            <a:cxnSpLocks noChangeShapeType="1"/>
            <a:stCxn id="25" idx="3"/>
            <a:endCxn id="7" idx="1"/>
          </p:cNvCxnSpPr>
          <p:nvPr/>
        </p:nvCxnSpPr>
        <p:spPr bwMode="auto">
          <a:xfrm>
            <a:off x="4455165" y="54915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" name="AutoShape 20"/>
          <p:cNvCxnSpPr>
            <a:cxnSpLocks noChangeShapeType="1"/>
            <a:stCxn id="7" idx="3"/>
            <a:endCxn id="21" idx="1"/>
          </p:cNvCxnSpPr>
          <p:nvPr/>
        </p:nvCxnSpPr>
        <p:spPr bwMode="auto">
          <a:xfrm>
            <a:off x="5521965" y="54915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8" name="AutoShape 21"/>
          <p:cNvCxnSpPr>
            <a:cxnSpLocks noChangeShapeType="1"/>
            <a:stCxn id="22" idx="3"/>
            <a:endCxn id="23" idx="1"/>
          </p:cNvCxnSpPr>
          <p:nvPr/>
        </p:nvCxnSpPr>
        <p:spPr bwMode="auto">
          <a:xfrm>
            <a:off x="5902965" y="60821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" name="AutoShape 22"/>
          <p:cNvCxnSpPr>
            <a:cxnSpLocks noChangeShapeType="1"/>
            <a:stCxn id="10" idx="3"/>
            <a:endCxn id="20" idx="1"/>
          </p:cNvCxnSpPr>
          <p:nvPr/>
        </p:nvCxnSpPr>
        <p:spPr bwMode="auto">
          <a:xfrm>
            <a:off x="5501328" y="49581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269303" y="58583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31" name="AutoShape 24"/>
          <p:cNvCxnSpPr>
            <a:cxnSpLocks noChangeShapeType="1"/>
            <a:stCxn id="30" idx="3"/>
            <a:endCxn id="22" idx="1"/>
          </p:cNvCxnSpPr>
          <p:nvPr/>
        </p:nvCxnSpPr>
        <p:spPr bwMode="auto">
          <a:xfrm flipV="1">
            <a:off x="4421828" y="60821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77240" y="47248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77240" y="52582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77240" y="58678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725040" y="58678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44240" y="47248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944240" y="52582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096640" y="58678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277240" y="52582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725040" y="58678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από κάθε όρο του ερωτήματος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flew from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fled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flea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4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Εναλλακτική Προσέγγιση με χρήση </a:t>
            </a:r>
            <a:r>
              <a:rPr lang="en-US" dirty="0" err="1" smtClean="0">
                <a:ea typeface="ＭＳ Ｐゴシック" pitchFamily="-112" charset="-128"/>
              </a:rPr>
              <a:t>biwords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655" y="2057400"/>
            <a:ext cx="7848600" cy="3352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Θέλουμε να δούμε διαφορετικές απαντήσεις στο </a:t>
            </a:r>
            <a:r>
              <a:rPr lang="en-US" dirty="0" smtClean="0">
                <a:ea typeface="ＭＳ Ｐゴシック" pitchFamily="-112" charset="-128"/>
              </a:rPr>
              <a:t>“Did you mean?”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Ποιες θα επιλέξουμε να παρουσιάσουμε στο χρήστη;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Αυτή που εμφανίζεται στα περισσότερα έγγραφα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Ανάλυση του </a:t>
            </a:r>
            <a:r>
              <a:rPr lang="en-US" dirty="0" smtClean="0">
                <a:ea typeface="ＭＳ Ｐゴシック" pitchFamily="-112" charset="-128"/>
              </a:rPr>
              <a:t>Query log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849" y="3048000"/>
            <a:ext cx="7756249" cy="2209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l-GR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lvl="2" eaLnBrk="1" hangingPunct="1"/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69431" cy="1905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4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Κατασκευή </a:t>
            </a:r>
            <a:r>
              <a:rPr lang="el-GR" sz="4000" dirty="0" smtClean="0">
                <a:ea typeface="ＭＳ Ｐゴシック" pitchFamily="-112" charset="-128"/>
              </a:rPr>
              <a:t>ευρετηρίου</a:t>
            </a:r>
            <a:endParaRPr lang="el-GR" sz="4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4000" dirty="0" smtClean="0">
                <a:ea typeface="ＭＳ Ｐゴシック" pitchFamily="-112" charset="-128"/>
              </a:rPr>
              <a:t>Στατιστικά για τη συλλογή</a:t>
            </a:r>
            <a:endParaRPr lang="en-US" sz="40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4-5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4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ΚΑΤΑΣΚΕΥΗ ΕΥΡΕΤΗΡΙΟΥ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βασική δομή: Το αντεστραμμένο ευρετήριο </a:t>
            </a:r>
            <a:r>
              <a:rPr lang="en-US" dirty="0" smtClean="0">
                <a:ea typeface="ＭＳ Ｐゴシック" pitchFamily="-112" charset="-128"/>
              </a:rPr>
              <a:t>(inverted index)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28944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Λεξικό: οι όροι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(term)</a:t>
            </a:r>
            <a:r>
              <a:rPr lang="el-GR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 και η συχνότητα εγγράφων (#εγγράφων της συλλογής που εμφανίζονται)</a:t>
            </a:r>
            <a:endParaRPr lang="el-GR" sz="1800" b="1" dirty="0">
              <a:solidFill>
                <a:schemeClr val="accent2">
                  <a:lumMod val="50000"/>
                </a:schemeClr>
              </a:solidFill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5475" y="5028027"/>
            <a:ext cx="43641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Λίστες καταχωρήσεων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posting lists)</a:t>
            </a:r>
          </a:p>
          <a:p>
            <a:pPr algn="just"/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K</a:t>
            </a:r>
            <a:r>
              <a:rPr lang="el-GR" sz="18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άθε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 καταχώρηση (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posting)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για ένα όρο περιέχει μια διατεταγμένη λίστα με τα έγγραφα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(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DocID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)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στα οποία εμφανίζεται ο όρος – συχνά επιπρόσθετα στοιχεία , όπως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position, term frequency, </a:t>
            </a:r>
            <a:r>
              <a:rPr lang="el-GR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Kokila" pitchFamily="34" charset="0"/>
              </a:rPr>
              <a:t>κλπ</a:t>
            </a:r>
            <a:endParaRPr lang="el-GR" sz="1800" b="1" dirty="0">
              <a:solidFill>
                <a:schemeClr val="accent4">
                  <a:lumMod val="75000"/>
                </a:schemeClr>
              </a:solidFill>
              <a:latin typeface="+mn-lt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5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8031" y="1828800"/>
            <a:ext cx="7848600" cy="2971800"/>
          </a:xfrm>
        </p:spPr>
        <p:txBody>
          <a:bodyPr/>
          <a:lstStyle/>
          <a:p>
            <a:pPr eaLnBrk="1" hangingPunct="1"/>
            <a:endParaRPr lang="el-GR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Πως κατασκευάζουμε το ευρετήριο;</a:t>
            </a:r>
            <a:endParaRPr lang="en-US" sz="3000" dirty="0" smtClean="0">
              <a:ea typeface="ＭＳ Ｐゴシック" charset="-128"/>
            </a:endParaRPr>
          </a:p>
          <a:p>
            <a:pPr eaLnBrk="1" hangingPunct="1"/>
            <a:r>
              <a:rPr lang="el-GR" sz="3000" dirty="0" smtClean="0">
                <a:ea typeface="ＭＳ Ｐゴシック" charset="-128"/>
              </a:rPr>
              <a:t>Ποιες στρατηγικές χρησιμοποιούμε όταν έχουμε περιορισμένη μνήμη;</a:t>
            </a:r>
            <a:endParaRPr lang="en-US" sz="3000" dirty="0" smtClean="0">
              <a:ea typeface="ＭＳ Ｐゴシック" charset="-128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5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είδαμε στο προηγούμενο μάθημα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048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3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Ανάκτηση Ανεκτική σε Σφάλματα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Διόρθωση λαθών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στοιχεία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2362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Πολλές αποφάσεις στην ανάκτηση πληροφορίας βασίζονται στα χαρακτηριστικά του υλικού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Ας δούμε μερικά βασικά χαρακτηριστικά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προσπέλαση δεδομένων στην κύρια μνήμη είναι πολύ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πιο γρήγορη</a:t>
            </a:r>
            <a:r>
              <a:rPr lang="el-GR" sz="2400" dirty="0" smtClean="0">
                <a:ea typeface="ＭＳ Ｐゴシック" charset="-128"/>
              </a:rPr>
              <a:t> από την προσπέλαση δεδομένων στο δίσκο (περίπου ένας παράγοντας του 10)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Disk seeks</a:t>
            </a:r>
            <a:r>
              <a:rPr lang="el-GR" sz="2400" dirty="0" smtClean="0">
                <a:ea typeface="ＭＳ Ｐゴシック" charset="-128"/>
              </a:rPr>
              <a:t> (χρόνος αναζήτησης)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Ενώ τοποθετείται η κεφαλή δε γίνεται μεταφορά δεδομένων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Άρα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Η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μεταφορά μεγάλων κομματιών </a:t>
            </a:r>
            <a:r>
              <a:rPr lang="el-GR" sz="2000" dirty="0" smtClean="0">
                <a:ea typeface="ＭＳ Ｐゴシック" charset="-128"/>
              </a:rPr>
              <a:t>(</a:t>
            </a:r>
            <a:r>
              <a:rPr lang="en-US" sz="2000" dirty="0" smtClean="0">
                <a:ea typeface="ＭＳ Ｐゴシック" charset="-128"/>
              </a:rPr>
              <a:t>chunk</a:t>
            </a:r>
            <a:r>
              <a:rPr lang="el-GR" sz="2000" dirty="0" smtClean="0">
                <a:ea typeface="ＭＳ Ｐゴシック" charset="-128"/>
              </a:rPr>
              <a:t>) δεδομένων από το δίσκο στη μνήμη είναι γρηγορότερη από τη μεταφορά πολλών μικρών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Η επικοινωνία με το δίσκο (</a:t>
            </a:r>
            <a:r>
              <a:rPr lang="en-US" sz="2400" dirty="0" smtClean="0">
                <a:ea typeface="ＭＳ Ｐゴシック" charset="-128"/>
              </a:rPr>
              <a:t>Disk I/O</a:t>
            </a:r>
            <a:r>
              <a:rPr lang="el-GR" sz="2400" dirty="0" smtClean="0">
                <a:ea typeface="ＭＳ Ｐゴシック" charset="-128"/>
              </a:rPr>
              <a:t>) γίνεται σε σελίδες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block-based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Διαβάζονται και γράφονται ολόκληρα </a:t>
            </a:r>
            <a:r>
              <a:rPr lang="en-US" sz="2400" dirty="0" smtClean="0">
                <a:ea typeface="ＭＳ Ｐゴシック" charset="-128"/>
              </a:rPr>
              <a:t>blocks (</a:t>
            </a:r>
            <a:r>
              <a:rPr lang="el-GR" sz="2400" dirty="0" smtClean="0">
                <a:ea typeface="ＭＳ Ｐゴシック" charset="-128"/>
              </a:rPr>
              <a:t>όχι τμήματά τους).  Σχετικός χώρος στη μνήμη – </a:t>
            </a:r>
            <a:r>
              <a:rPr lang="en-US" sz="2400" dirty="0" smtClean="0">
                <a:ea typeface="ＭＳ Ｐゴシック" charset="-128"/>
              </a:rPr>
              <a:t>buffer</a:t>
            </a: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Παράλληλα με την επεξεργασία δεδομένων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Μέγεθος </a:t>
            </a:r>
            <a:r>
              <a:rPr lang="en-US" sz="2400" dirty="0" smtClean="0">
                <a:ea typeface="ＭＳ Ｐゴシック" charset="-128"/>
              </a:rPr>
              <a:t>Block: 8KB </a:t>
            </a:r>
            <a:r>
              <a:rPr lang="el-GR" sz="2400" dirty="0" smtClean="0">
                <a:ea typeface="ＭＳ Ｐゴシック" charset="-128"/>
              </a:rPr>
              <a:t>-</a:t>
            </a:r>
            <a:r>
              <a:rPr lang="en-US" sz="2400" dirty="0" smtClean="0">
                <a:ea typeface="ＭＳ Ｐゴシック" charset="-128"/>
              </a:rPr>
              <a:t> 256 KB.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31335" cy="3886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επεξεργαστές που χρησιμοποιούνται στην ΑΠ διαθέτουν πολλά 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κύριας μνήμης, συχνά δεκάδες από </a:t>
            </a:r>
            <a:r>
              <a:rPr lang="en-US" dirty="0" smtClean="0">
                <a:ea typeface="ＭＳ Ｐゴシック" charset="-128"/>
              </a:rPr>
              <a:t>GBs. 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 διαθέσιμος χώρος δίσκου είναι πολλές </a:t>
            </a:r>
            <a:r>
              <a:rPr lang="en-US" dirty="0" smtClean="0">
                <a:ea typeface="ＭＳ Ｐゴシック" charset="-128"/>
              </a:rPr>
              <a:t>(2–3) </a:t>
            </a:r>
            <a:r>
              <a:rPr lang="el-GR" dirty="0" smtClean="0">
                <a:ea typeface="ＭＳ Ｐゴシック" charset="-128"/>
              </a:rPr>
              <a:t>τάξεις μεγαλύτερος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ανοχή στα σφάλματα (</a:t>
            </a:r>
            <a:r>
              <a:rPr lang="en-US" dirty="0" smtClean="0">
                <a:ea typeface="ＭＳ Ｐゴシック" charset="-128"/>
              </a:rPr>
              <a:t>Fault tolerance</a:t>
            </a:r>
            <a:r>
              <a:rPr lang="el-GR" dirty="0" smtClean="0">
                <a:ea typeface="ＭＳ Ｐゴシック" charset="-128"/>
              </a:rPr>
              <a:t>) είναι πολύ ακριβή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φθηνότερο να χρησιμοποιεί κανείς πολλές κανονικές μηχανές παρά μια «μεγάλη»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Βασικά χαρακτηριστικά του υλικού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8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Υποθέσεις για το υλικό</a:t>
            </a:r>
            <a:r>
              <a:rPr lang="en-US" dirty="0" smtClean="0">
                <a:ea typeface="ＭＳ Ｐゴシック" charset="-128"/>
              </a:rPr>
              <a:t> (~2008)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4021992"/>
              </p:ext>
            </p:extLst>
          </p:nvPr>
        </p:nvGraphicFramePr>
        <p:xfrm>
          <a:off x="381000" y="2209800"/>
          <a:ext cx="8207535" cy="28225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87412"/>
                <a:gridCol w="4988041"/>
                <a:gridCol w="2232082"/>
              </a:tblGrid>
              <a:tr h="393086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31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</a:t>
            </a:r>
            <a:r>
              <a:rPr lang="en-US" dirty="0" smtClean="0"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συλλογή με τα άπαντα του </a:t>
            </a:r>
            <a:r>
              <a:rPr lang="en-US" dirty="0" smtClean="0">
                <a:ea typeface="ＭＳ Ｐゴシック" charset="-128"/>
              </a:rPr>
              <a:t>Shakespeare</a:t>
            </a:r>
            <a:r>
              <a:rPr lang="el-GR" dirty="0" smtClean="0">
                <a:ea typeface="ＭＳ Ｐゴシック" charset="-128"/>
              </a:rPr>
              <a:t> δεν είναι αρκετά μεγάλη για το σκοπό της σημερινής διάλεξης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Η συλλογή που θα χρησιμοποιήσουμε δεν είναι στην πραγματικότητα πολύ μεγάλη, αλλά είναι διαθέσιμη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στο κοινό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χρησιμοποιήσουμε τη συλλογή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RCV1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dirty="0" smtClean="0">
                <a:ea typeface="ＭＳ Ｐゴシック" charset="-128"/>
              </a:rPr>
              <a:t>Reuters </a:t>
            </a:r>
            <a:r>
              <a:rPr lang="el-GR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Reuters newswire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(</a:t>
            </a:r>
            <a:r>
              <a:rPr lang="el-GR" dirty="0" smtClean="0">
                <a:ea typeface="ＭＳ Ｐゴシック" charset="-128"/>
              </a:rPr>
              <a:t>μέρος του </a:t>
            </a:r>
            <a:r>
              <a:rPr lang="en-US" dirty="0" smtClean="0">
                <a:ea typeface="ＭＳ Ｐゴシック" charset="-128"/>
              </a:rPr>
              <a:t>1995 </a:t>
            </a:r>
            <a:r>
              <a:rPr lang="el-GR" dirty="0" smtClean="0">
                <a:ea typeface="ＭＳ Ｐゴシック" charset="-128"/>
              </a:rPr>
              <a:t>και</a:t>
            </a:r>
            <a:r>
              <a:rPr lang="en-US" dirty="0" smtClean="0">
                <a:ea typeface="ＭＳ Ｐゴシック" charset="-128"/>
              </a:rPr>
              <a:t> 1996)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1</a:t>
            </a:r>
            <a:r>
              <a:rPr lang="en-US" dirty="0" smtClean="0">
                <a:ea typeface="ＭＳ Ｐゴシック" charset="-128"/>
              </a:rPr>
              <a:t>GB </a:t>
            </a:r>
            <a:r>
              <a:rPr lang="el-GR" dirty="0" smtClean="0">
                <a:ea typeface="ＭＳ Ｐゴシック" charset="-128"/>
              </a:rPr>
              <a:t>κειμένου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9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Ένα έγγραφο της συλλογής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" y="2281451"/>
            <a:ext cx="906208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95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232525" cy="157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Επεξεργαζόμαστε τα έγγραφα για να βρούμε τις λέξεις </a:t>
            </a:r>
            <a:r>
              <a:rPr lang="en-US" sz="2200" dirty="0" smtClean="0">
                <a:ea typeface="ＭＳ Ｐゴシック" charset="-128"/>
              </a:rPr>
              <a:t>- </a:t>
            </a:r>
            <a:r>
              <a:rPr lang="el-GR" sz="2200" dirty="0" smtClean="0">
                <a:ea typeface="ＭＳ Ｐゴシック" charset="-128"/>
              </a:rPr>
              <a:t>αυτές αποθηκεύονται μαζί με το  </a:t>
            </a:r>
            <a:r>
              <a:rPr lang="en-US" sz="2200" dirty="0" smtClean="0">
                <a:ea typeface="ＭＳ Ｐゴシック" charset="-128"/>
              </a:rPr>
              <a:t>Document ID.</a:t>
            </a:r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152400" y="4038600"/>
            <a:ext cx="2743200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I did enact Julius</a:t>
            </a:r>
          </a:p>
          <a:p>
            <a:r>
              <a:rPr lang="en-US">
                <a:latin typeface="Arial" charset="0"/>
              </a:rPr>
              <a:t>Caesar I was killed </a:t>
            </a:r>
          </a:p>
          <a:p>
            <a:r>
              <a:rPr lang="en-US">
                <a:latin typeface="Arial" charset="0"/>
              </a:rPr>
              <a:t>i' the Capitol; </a:t>
            </a:r>
          </a:p>
          <a:p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1030" name="Rectangle 1029"/>
          <p:cNvSpPr>
            <a:spLocks noChangeArrowheads="1"/>
          </p:cNvSpPr>
          <p:nvPr/>
        </p:nvSpPr>
        <p:spPr bwMode="auto">
          <a:xfrm>
            <a:off x="3200400" y="4038600"/>
            <a:ext cx="31242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So let it be with</a:t>
            </a:r>
          </a:p>
          <a:p>
            <a:r>
              <a:rPr lang="en-US" dirty="0">
                <a:latin typeface="Arial" charset="0"/>
              </a:rPr>
              <a:t>Caesar. The noble</a:t>
            </a:r>
          </a:p>
          <a:p>
            <a:r>
              <a:rPr lang="en-US" dirty="0">
                <a:latin typeface="Arial" charset="0"/>
              </a:rPr>
              <a:t>Brutus hath told you</a:t>
            </a:r>
          </a:p>
          <a:p>
            <a:r>
              <a:rPr lang="en-US" dirty="0">
                <a:latin typeface="Arial" charset="0"/>
              </a:rPr>
              <a:t>Caesar was ambitious</a:t>
            </a:r>
          </a:p>
        </p:txBody>
      </p:sp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2</a:t>
            </a:r>
          </a:p>
        </p:txBody>
      </p:sp>
      <p:sp>
        <p:nvSpPr>
          <p:cNvPr id="1345543" name="Line 1031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-65" charset="0"/>
              <a:ea typeface="Arial Unicode MS" charset="0"/>
            </a:endParaRPr>
          </a:p>
        </p:txBody>
      </p:sp>
      <p:sp>
        <p:nvSpPr>
          <p:cNvPr id="1033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170367"/>
            <a:ext cx="7391400" cy="1288473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Κ</a:t>
            </a:r>
            <a:r>
              <a:rPr lang="el-GR" dirty="0" smtClean="0">
                <a:ea typeface="ＭＳ Ｐゴシック" charset="-128"/>
              </a:rPr>
              <a:t>ατασκευή ευρετηρίου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46711"/>
              </p:ext>
            </p:extLst>
          </p:nvPr>
        </p:nvGraphicFramePr>
        <p:xfrm>
          <a:off x="7292260" y="457200"/>
          <a:ext cx="1624013" cy="6019800"/>
        </p:xfrm>
        <a:graphic>
          <a:graphicData uri="http://schemas.openxmlformats.org/presentationml/2006/ole">
            <p:oleObj spid="_x0000_s175134" name="Worksheet" r:id="rId3" imgW="1563840" imgH="6761160" progId="Excel.Sheet.8">
              <p:embed/>
            </p:oleObj>
          </a:graphicData>
        </a:graphic>
      </p:graphicFrame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9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26"/>
          <p:cNvSpPr>
            <a:spLocks noChangeShapeType="1"/>
          </p:cNvSpPr>
          <p:nvPr/>
        </p:nvSpPr>
        <p:spPr bwMode="auto">
          <a:xfrm>
            <a:off x="70104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10200" y="915988"/>
          <a:ext cx="1535113" cy="5484812"/>
        </p:xfrm>
        <a:graphic>
          <a:graphicData uri="http://schemas.openxmlformats.org/presentationml/2006/ole">
            <p:oleObj spid="_x0000_s176186" name="Worksheet" r:id="rId3" imgW="1608840" imgH="6761160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7600" y="914400"/>
          <a:ext cx="1352550" cy="5478463"/>
        </p:xfrm>
        <a:graphic>
          <a:graphicData uri="http://schemas.openxmlformats.org/presentationml/2006/ole">
            <p:oleObj spid="_x0000_s176187" name="Worksheet" r:id="rId4" imgW="1586160" imgH="6761160" progId="Excel.Sheet.8">
              <p:embed/>
            </p:oleObj>
          </a:graphicData>
        </a:graphic>
      </p:graphicFrame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Βασικό βήμα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sort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419600" cy="1676400"/>
          </a:xfrm>
        </p:spPr>
        <p:txBody>
          <a:bodyPr/>
          <a:lstStyle/>
          <a:p>
            <a:pPr eaLnBrk="1" hangingPunct="1"/>
            <a:r>
              <a:rPr lang="el-GR" sz="2200" dirty="0" smtClean="0">
                <a:ea typeface="ＭＳ Ｐゴシック" charset="-128"/>
              </a:rPr>
              <a:t>Αφού έχουμε επεξεργαστεί όλα τα έγγραφα, το αντεστραμμένο ευρετήριο διατάσσεται </a:t>
            </a:r>
            <a:r>
              <a:rPr lang="en-US" sz="2200" dirty="0" smtClean="0">
                <a:ea typeface="ＭＳ Ｐゴシック" charset="-128"/>
              </a:rPr>
              <a:t>(sort) </a:t>
            </a:r>
            <a:r>
              <a:rPr lang="el-GR" sz="2200" dirty="0" smtClean="0">
                <a:ea typeface="ＭＳ Ｐゴシック" charset="-128"/>
              </a:rPr>
              <a:t>με βάση τους όρους</a:t>
            </a:r>
            <a:endParaRPr lang="en-US" sz="2200" dirty="0" smtClean="0">
              <a:ea typeface="ＭＳ Ｐゴシック" charset="-128"/>
            </a:endParaRPr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533400" y="3657600"/>
            <a:ext cx="4419599" cy="1057037"/>
          </a:xfrm>
          <a:prstGeom prst="upArrowCallout">
            <a:avLst>
              <a:gd name="adj1" fmla="val 92397"/>
              <a:gd name="adj2" fmla="val 9238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000" dirty="0" smtClean="0">
                <a:latin typeface="+mn-lt"/>
              </a:rPr>
              <a:t>Θα επικεντρωθούμε στο βήμα διάταξης</a:t>
            </a:r>
          </a:p>
          <a:p>
            <a:r>
              <a:rPr lang="el-GR" sz="2000" dirty="0" smtClean="0">
                <a:latin typeface="+mn-lt"/>
              </a:rPr>
              <a:t>Πρέπει να διατάξουμε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100M </a:t>
            </a:r>
            <a:r>
              <a:rPr lang="el-GR" sz="2000" dirty="0" smtClean="0">
                <a:latin typeface="+mn-lt"/>
              </a:rPr>
              <a:t>όρους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95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Στη συνέχεια, για κάθε όρο, διάταξη εγγράφων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Χρήση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αντί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9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Κλιμάκωση της κατασκευής του ευρετηρίου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8261" y="1828800"/>
            <a:ext cx="77724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Δεν είναι δυνατή η πλήρης κατασκευή του ευρετηρίου στη μνήμη (</a:t>
            </a:r>
            <a:r>
              <a:rPr lang="en-US" dirty="0" smtClean="0">
                <a:ea typeface="ＭＳ Ｐゴシック" charset="-128"/>
              </a:rPr>
              <a:t>in-memory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μπορούμε να φορτώσουμε όλη τη συλλογή στη μνήμη, να την ταξινομήσουμε και να γράψουμε το ευρετήριο πίσω στο δίσκο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Πως μπορούμε να κατασκευάσουμε ένα ευρετήριο για μια πολύ μεγάλη συλλογή;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Λαμβάνοντας υπ’ όψιν τα περιορισμούς και τα χαρακτηριστικά του υλικού</a:t>
            </a:r>
            <a:r>
              <a:rPr lang="en-US" dirty="0" smtClean="0">
                <a:ea typeface="ＭＳ Ｐゴシック" charset="-128"/>
              </a:rPr>
              <a:t>. . 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στις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Κατασκευή με βάση τη διάταξη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267200"/>
          </a:xfrm>
        </p:spPr>
        <p:txBody>
          <a:bodyPr/>
          <a:lstStyle/>
          <a:p>
            <a:pPr eaLnBrk="1" hangingPunct="1"/>
            <a:r>
              <a:rPr lang="el-GR" sz="2000" dirty="0" smtClean="0">
                <a:ea typeface="ＭＳ Ｐゴシック" charset="-128"/>
              </a:rPr>
              <a:t>Καθώς κατασκευάζουμε το ευρετήριο, επεξεργαζόμαστε τα έγγραφα ένα-ένα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Οι τελικές καταχωρήσεις για κάθε όρο είναι ημιτελής μέχρι το τέλος </a:t>
            </a:r>
          </a:p>
          <a:p>
            <a:pPr eaLnBrk="1" hangingPunct="1"/>
            <a:endParaRPr lang="el-GR" sz="20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Μπορούμε να κρατάμε όλο το ευρετήριο στη μνήμη;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Κάθε εγγραφή καταχώρησης (ακόμα και χωρίς πληροφορία θέσης - </a:t>
            </a:r>
            <a:r>
              <a:rPr lang="en-US" sz="2000" dirty="0" smtClean="0">
                <a:ea typeface="ＭＳ Ｐゴシック" charset="-128"/>
              </a:rPr>
              <a:t>non-positional</a:t>
            </a:r>
            <a:r>
              <a:rPr lang="el-GR" sz="2000" dirty="0" smtClean="0">
                <a:ea typeface="ＭＳ Ｐゴシック" charset="-128"/>
              </a:rPr>
              <a:t>) δηλαδή </a:t>
            </a:r>
            <a:r>
              <a:rPr lang="en-US" sz="2000" i="1" dirty="0" smtClean="0">
                <a:ea typeface="ＭＳ Ｐゴシック" charset="-128"/>
              </a:rPr>
              <a:t>(term</a:t>
            </a:r>
            <a:r>
              <a:rPr lang="en-US" sz="2000" i="1" dirty="0">
                <a:ea typeface="ＭＳ Ｐゴシック" charset="-128"/>
              </a:rPr>
              <a:t>, doc,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freq</a:t>
            </a:r>
            <a:r>
              <a:rPr lang="en-US" sz="2000" i="1" dirty="0" smtClean="0">
                <a:ea typeface="ＭＳ Ｐゴシック" charset="-128"/>
              </a:rPr>
              <a:t>)</a:t>
            </a:r>
            <a:r>
              <a:rPr lang="el-GR" sz="2000" dirty="0" smtClean="0">
                <a:ea typeface="ＭＳ Ｐゴシック" charset="-128"/>
              </a:rPr>
              <a:t> καταλαμβάνει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4+4+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el-GR" sz="2000" dirty="0" smtClean="0">
                <a:ea typeface="ＭＳ Ｐゴシック" charset="-128"/>
              </a:rPr>
              <a:t> = </a:t>
            </a:r>
            <a:r>
              <a:rPr lang="en-US" sz="2000" dirty="0" smtClean="0">
                <a:ea typeface="ＭＳ Ｐゴシック" charset="-128"/>
              </a:rPr>
              <a:t>12 bytes </a:t>
            </a:r>
            <a:r>
              <a:rPr lang="el-GR" sz="2000" dirty="0" smtClean="0">
                <a:ea typeface="ＭＳ Ｐゴシック" charset="-128"/>
              </a:rPr>
              <a:t>και απαιτεί πολύ χώρο για μεγάλες συλλογές 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T = 100,000,000 </a:t>
            </a:r>
            <a:r>
              <a:rPr lang="el-GR" sz="2000" dirty="0" smtClean="0">
                <a:ea typeface="ＭＳ Ｐゴシック" charset="-128"/>
              </a:rPr>
              <a:t>όροι για το </a:t>
            </a:r>
            <a:r>
              <a:rPr lang="en-US" sz="2000" dirty="0" smtClean="0">
                <a:ea typeface="ＭＳ Ｐゴシック" charset="-128"/>
              </a:rPr>
              <a:t>RCV1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Αυτή η συλλογή χωράει στη μνήμη, αλλά στην πραγματικότητα πολύ μεγαλύτερες, Π.χ.</a:t>
            </a:r>
            <a:r>
              <a:rPr lang="en-US" sz="2000" dirty="0" smtClean="0">
                <a:ea typeface="ＭＳ Ｐゴシック" charset="-128"/>
              </a:rPr>
              <a:t>, </a:t>
            </a:r>
            <a:r>
              <a:rPr lang="el-GR" sz="2000" dirty="0" smtClean="0">
                <a:ea typeface="ＭＳ Ｐゴシック" charset="-128"/>
              </a:rPr>
              <a:t>οι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i="1" dirty="0" smtClean="0">
                <a:ea typeface="ＭＳ Ｐゴシック" charset="-128"/>
              </a:rPr>
              <a:t>New York Times </a:t>
            </a:r>
            <a:r>
              <a:rPr lang="el-GR" sz="2000" i="1" dirty="0" smtClean="0">
                <a:ea typeface="ＭＳ Ｐゴシック" charset="-128"/>
              </a:rPr>
              <a:t>παρέχουν ένα ευρετήριο για κύκλωμα ειδήσεων </a:t>
            </a:r>
            <a:r>
              <a:rPr lang="en-US" sz="2000" dirty="0" smtClean="0">
                <a:ea typeface="ＭＳ Ｐゴシック" charset="-128"/>
              </a:rPr>
              <a:t>&gt;150 </a:t>
            </a:r>
            <a:r>
              <a:rPr lang="el-GR" sz="2000" dirty="0" smtClean="0">
                <a:ea typeface="ＭＳ Ｐゴシック" charset="-128"/>
              </a:rPr>
              <a:t>χρόνια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Πρέπει να αποθηκεύουμε ενδιάμεσα αποτελέσματα στο δίσκο</a:t>
            </a: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χρησιμοποιώντας το δίσκο σαν «μνήμη»;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Μπορούμε να χρησιμοποιήσουμε </a:t>
            </a:r>
            <a:r>
              <a:rPr lang="el-GR" i="1" dirty="0" smtClean="0">
                <a:ea typeface="ＭＳ Ｐゴシック" charset="-128"/>
              </a:rPr>
              <a:t>τον ίδιο αλγόριθμο </a:t>
            </a:r>
            <a:r>
              <a:rPr lang="el-GR" dirty="0" smtClean="0">
                <a:ea typeface="ＭＳ Ｐゴシック" charset="-128"/>
              </a:rPr>
              <a:t>κατασκευής για το ευρετήριο αλλά χρησιμοποιώντας δίσκο αντί για μνήμη;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Όχι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Διάταξη</a:t>
            </a:r>
            <a:r>
              <a:rPr lang="en-US" dirty="0" smtClean="0">
                <a:ea typeface="ＭＳ Ｐゴシック" charset="-128"/>
              </a:rPr>
              <a:t> T = 100,000,000 </a:t>
            </a:r>
            <a:r>
              <a:rPr lang="el-GR" dirty="0" smtClean="0">
                <a:ea typeface="ＭＳ Ｐゴシック" charset="-128"/>
              </a:rPr>
              <a:t>εγγραφών στο δίσκο είναι πολύ αργή – πολλές τυχαίες ανακτήσεις (</a:t>
            </a:r>
            <a:r>
              <a:rPr lang="en-US" dirty="0" smtClean="0">
                <a:ea typeface="ＭＳ Ｐゴシック" charset="-128"/>
              </a:rPr>
              <a:t>disk seeks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έναν αλγόριθμο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εξωτερικής διάταξης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external sorting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Γιατί όχι;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Διάσχιση του εγγράφου και κατασκευή εγγραφών καταχωρήσεων για ένα έγγραφο τη φορά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Μετά διάταξη των εγγραφών με βάση τους όρους (και μετά, για κάθε όρο, διάταξη καταχωρήσεων με βάση το έγγραφο)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Αυτή η διαδικασία με τυχαία ανάκτηση στο δίσκο θα ήταν πολύ αργή </a:t>
            </a:r>
            <a:r>
              <a:rPr lang="en-US" dirty="0" smtClean="0">
                <a:ea typeface="ＭＳ Ｐゴシック" charset="-128"/>
              </a:rPr>
              <a:t>– </a:t>
            </a:r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=100M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Αν κάθε σύγκριση χρειάζεται 2 προσπελάσεις στο δίσκο, και για τη διάταξη Ν στοιχείων χρειαζόμαστε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log</a:t>
            </a:r>
            <a:r>
              <a:rPr lang="en-US" i="1" baseline="-25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συγκρίσεις, πόσο χρόνο θα χρειαζόμασταν;</a:t>
            </a:r>
            <a:endParaRPr lang="el-GR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4676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Χώρισε τη συλλογή σε κομμάτια ίσου μεγέθους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Ταξινόμησε τα ζεύγη </a:t>
            </a:r>
            <a:r>
              <a:rPr lang="en-US" dirty="0" smtClean="0"/>
              <a:t> </a:t>
            </a:r>
            <a:r>
              <a:rPr lang="en-US" dirty="0" err="1"/>
              <a:t>termID</a:t>
            </a:r>
            <a:r>
              <a:rPr lang="en-US" dirty="0"/>
              <a:t>–</a:t>
            </a:r>
            <a:r>
              <a:rPr lang="en-US" dirty="0" err="1"/>
              <a:t>docID</a:t>
            </a:r>
            <a:r>
              <a:rPr lang="en-US" dirty="0"/>
              <a:t> </a:t>
            </a:r>
            <a:r>
              <a:rPr lang="el-GR" dirty="0" smtClean="0"/>
              <a:t>για κάθε κομμάτι στη μνήμη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Αποθήκευσε τα ενδιάμεσα αποτελέσματα στο δίσκο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Συγχώνευσε τα ενδιάμεσα αποτελέσματα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Αλγόριθμος κατασκευής κατά </a:t>
            </a:r>
            <a:r>
              <a:rPr lang="en-US" dirty="0" smtClean="0"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Εγγραφές </a:t>
            </a:r>
            <a:r>
              <a:rPr lang="en-US" dirty="0" smtClean="0">
                <a:ea typeface="ＭＳ Ｐゴシック" charset="-128"/>
              </a:rPr>
              <a:t>12-byte (4+4+4) </a:t>
            </a:r>
            <a:r>
              <a:rPr lang="en-US" i="1" dirty="0" smtClean="0">
                <a:ea typeface="ＭＳ Ｐゴシック" charset="-128"/>
              </a:rPr>
              <a:t>(term, doc, freq).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Παράγονται κατά τη διάσχιση των εγγράφων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Διάταξη </a:t>
            </a:r>
            <a:r>
              <a:rPr lang="en-US" sz="2400" dirty="0" smtClean="0">
                <a:ea typeface="ＭＳ Ｐゴシック" charset="-128"/>
              </a:rPr>
              <a:t>100M </a:t>
            </a:r>
            <a:r>
              <a:rPr lang="el-GR" sz="2400" dirty="0" smtClean="0">
                <a:ea typeface="ＭＳ Ｐゴシック" charset="-128"/>
              </a:rPr>
              <a:t>τέτοιων </a:t>
            </a:r>
            <a:r>
              <a:rPr lang="en-US" sz="2400" dirty="0" smtClean="0">
                <a:ea typeface="ＭＳ Ｐゴシック" charset="-128"/>
              </a:rPr>
              <a:t>12-byte </a:t>
            </a:r>
            <a:r>
              <a:rPr lang="el-GR" sz="2400" dirty="0" smtClean="0">
                <a:ea typeface="ＭＳ Ｐゴシック" charset="-128"/>
              </a:rPr>
              <a:t>εγγραφών με βάση τον όρο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ένα</a:t>
            </a:r>
            <a:r>
              <a:rPr lang="en-US" dirty="0" smtClean="0">
                <a:ea typeface="ＭＳ Ｐゴシック" charset="-128"/>
              </a:rPr>
              <a:t>  </a:t>
            </a:r>
            <a:r>
              <a:rPr lang="en-US" u="sng" dirty="0" smtClean="0">
                <a:ea typeface="ＭＳ Ｐゴシック" charset="-128"/>
              </a:rPr>
              <a:t>Block</a:t>
            </a:r>
            <a:r>
              <a:rPr lang="en-US" dirty="0" smtClean="0">
                <a:ea typeface="ＭＳ Ｐゴシック" charset="-128"/>
              </a:rPr>
              <a:t> ~ 10M </a:t>
            </a:r>
            <a:r>
              <a:rPr lang="el-GR" dirty="0" smtClean="0">
                <a:ea typeface="ＭＳ Ｐゴシック" charset="-128"/>
              </a:rPr>
              <a:t>τέτοιες εγγραφές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Μπορούμε εύκολα να έχουμε κάποια από αυτά στη μνήμη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Αρχικά, </a:t>
            </a: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  τέτοια </a:t>
            </a:r>
            <a:r>
              <a:rPr lang="en-US" dirty="0" smtClean="0">
                <a:ea typeface="ＭＳ Ｐゴシック" charset="-128"/>
              </a:rPr>
              <a:t>blocks.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Συγκέντρωσε καταχωρήσεις για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  <a:r>
              <a:rPr lang="el-GR" dirty="0" smtClean="0">
                <a:ea typeface="ＭＳ Ｐゴシック" charset="-128"/>
              </a:rPr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run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2209800" y="41148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2971800" y="3200400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4582" name="AutoShape 1030"/>
          <p:cNvCxnSpPr>
            <a:cxnSpLocks noChangeShapeType="1"/>
            <a:stCxn id="24580" idx="0"/>
            <a:endCxn id="24581" idx="2"/>
          </p:cNvCxnSpPr>
          <p:nvPr/>
        </p:nvCxnSpPr>
        <p:spPr bwMode="auto">
          <a:xfrm flipV="1">
            <a:off x="2438400" y="3657600"/>
            <a:ext cx="1066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76400"/>
            <a:ext cx="7162800" cy="32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518160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Διάβασε ένα-ένα τα έγγραφα – γεμίζοντας ένα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με &lt;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term, </a:t>
            </a:r>
            <a:r>
              <a:rPr lang="en-US" sz="20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docid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&gt;,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διάταξη του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, γράψε το γε</a:t>
            </a:r>
            <a:r>
              <a:rPr lang="el-GR" sz="20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μ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άτο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στο δίσκο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3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24" y="1828800"/>
            <a:ext cx="8845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84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Διάταξη </a:t>
            </a:r>
            <a:r>
              <a:rPr lang="en-US" dirty="0" smtClean="0">
                <a:ea typeface="ＭＳ Ｐゴシック" charset="-128"/>
              </a:rPr>
              <a:t>10 blocks </a:t>
            </a:r>
            <a:r>
              <a:rPr lang="el-GR" dirty="0" smtClean="0">
                <a:ea typeface="ＭＳ Ｐゴシック" charset="-128"/>
              </a:rPr>
              <a:t>των </a:t>
            </a:r>
            <a:r>
              <a:rPr lang="en-US" dirty="0" smtClean="0">
                <a:ea typeface="ＭＳ Ｐゴシック" charset="-128"/>
              </a:rPr>
              <a:t>10M </a:t>
            </a:r>
            <a:r>
              <a:rPr lang="el-GR" dirty="0" smtClean="0">
                <a:ea typeface="ＭＳ Ｐゴシック" charset="-128"/>
              </a:rPr>
              <a:t>εγγραφών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Πρώτα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διάβασε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διάταξε τις εγγραφές του</a:t>
            </a:r>
            <a:r>
              <a:rPr lang="en-US" dirty="0" smtClean="0">
                <a:ea typeface="ＭＳ Ｐゴシック" charset="-128"/>
              </a:rPr>
              <a:t>: 	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-128"/>
              </a:rPr>
              <a:t>Quicksort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2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αναμενόμενα βήματα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Στην περίπτωσή μας,  </a:t>
            </a:r>
            <a:r>
              <a:rPr lang="en-US" dirty="0" smtClean="0">
                <a:ea typeface="ＭＳ Ｐゴシック" charset="-128"/>
              </a:rPr>
              <a:t>2 x (10M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10M) steps</a:t>
            </a:r>
          </a:p>
          <a:p>
            <a:pPr eaLnBrk="1" hangingPunct="1">
              <a:defRPr/>
            </a:pP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Άσκηση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: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εκτιμήστε το συνολικό κόστος για να διαβάσουμε κάθε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block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από το δίσκο και να εφαρμόσουμε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quicksort </a:t>
            </a:r>
            <a:r>
              <a:rPr lang="el-G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σε αυτό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.</a:t>
            </a:r>
            <a:endParaRPr lang="en-US" i="1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φορές αυτή η εκτίμηση του χρόνου μας δίνει 10 διατεταγμένα </a:t>
            </a:r>
            <a:r>
              <a:rPr lang="en-US" i="1" u="sng" dirty="0" smtClean="0">
                <a:ea typeface="ＭＳ Ｐゴシック" charset="-128"/>
              </a:rPr>
              <a:t>runs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 10</a:t>
            </a:r>
            <a:r>
              <a:rPr lang="en-US" dirty="0" smtClean="0">
                <a:ea typeface="ＭＳ Ｐゴシック" charset="-128"/>
              </a:rPr>
              <a:t>M </a:t>
            </a:r>
            <a:r>
              <a:rPr lang="el-GR" dirty="0" smtClean="0">
                <a:ea typeface="ＭＳ Ｐゴシック" charset="-128"/>
              </a:rPr>
              <a:t>εγγραφών το καθένα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Ο απλός τρόπος χρειάζεται 2 αντίγραφα των δεδομένων στο δίσκο 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Αλλά μπορεί να βελτιωθεί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10 = 4 </a:t>
            </a:r>
            <a:r>
              <a:rPr lang="el-GR" sz="2400" dirty="0" smtClean="0">
                <a:ea typeface="ＭＳ Ｐゴシック" charset="-128"/>
              </a:rPr>
              <a:t>επίπεδα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Σε κάθε επίπεδο, διάβασε στη μνήμη </a:t>
            </a:r>
            <a:r>
              <a:rPr lang="en-US" sz="2400" dirty="0" smtClean="0">
                <a:ea typeface="ＭＳ Ｐゴシック" charset="-128"/>
              </a:rPr>
              <a:t>runs </a:t>
            </a:r>
            <a:r>
              <a:rPr lang="el-GR" sz="2400" dirty="0" smtClean="0">
                <a:ea typeface="ＭＳ Ｐゴシック" charset="-128"/>
              </a:rPr>
              <a:t>σε</a:t>
            </a:r>
            <a:r>
              <a:rPr lang="en-US" sz="2400" dirty="0" smtClean="0">
                <a:ea typeface="ＭＳ Ｐゴシック" charset="-128"/>
              </a:rPr>
              <a:t> blocks </a:t>
            </a:r>
            <a:r>
              <a:rPr lang="el-GR" sz="2400" dirty="0" smtClean="0">
                <a:ea typeface="ＭＳ Ｐゴシック" charset="-128"/>
              </a:rPr>
              <a:t>των </a:t>
            </a:r>
            <a:r>
              <a:rPr lang="en-US" sz="2400" dirty="0" smtClean="0">
                <a:ea typeface="ＭＳ Ｐゴシック" charset="-128"/>
              </a:rPr>
              <a:t>10M, </a:t>
            </a:r>
            <a:r>
              <a:rPr lang="el-GR" sz="2400" dirty="0" smtClean="0">
                <a:ea typeface="ＭＳ Ｐゴシック" charset="-128"/>
              </a:rPr>
              <a:t>συγχώνευσε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l-GR" sz="2400" dirty="0" smtClean="0">
                <a:ea typeface="ＭＳ Ｐゴシック" charset="-128"/>
              </a:rPr>
              <a:t>γράψε πίσω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24384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 flipV="1">
            <a:off x="2438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32766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V="1">
            <a:off x="3276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3276600" y="5715000"/>
            <a:ext cx="2514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28681" name="Oval 1033"/>
          <p:cNvSpPr>
            <a:spLocks noChangeArrowheads="1"/>
          </p:cNvSpPr>
          <p:nvPr/>
        </p:nvSpPr>
        <p:spPr bwMode="auto">
          <a:xfrm>
            <a:off x="3276600" y="5562600"/>
            <a:ext cx="2514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 flipH="1" flipV="1">
            <a:off x="3200400" y="48768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 flipH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605088" y="35433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5908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34290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3429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5943600" y="3124200"/>
            <a:ext cx="609600" cy="2590800"/>
            <a:chOff x="4080" y="2016"/>
            <a:chExt cx="384" cy="1632"/>
          </a:xfrm>
        </p:grpSpPr>
        <p:grpSp>
          <p:nvGrpSpPr>
            <p:cNvPr id="3" name="Group 1042"/>
            <p:cNvGrpSpPr>
              <a:grpSpLocks/>
            </p:cNvGrpSpPr>
            <p:nvPr/>
          </p:nvGrpSpPr>
          <p:grpSpPr bwMode="auto">
            <a:xfrm>
              <a:off x="4080" y="2016"/>
              <a:ext cx="384" cy="816"/>
              <a:chOff x="3168" y="2160"/>
              <a:chExt cx="384" cy="816"/>
            </a:xfrm>
          </p:grpSpPr>
          <p:sp>
            <p:nvSpPr>
              <p:cNvPr id="28702" name="Rectangle 104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044"/>
              <p:cNvSpPr>
                <a:spLocks noChangeShapeType="1"/>
              </p:cNvSpPr>
              <p:nvPr/>
            </p:nvSpPr>
            <p:spPr bwMode="auto">
              <a:xfrm flipV="1">
                <a:off x="3168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Text Box 1045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2</a:t>
                </a:r>
              </a:p>
            </p:txBody>
          </p:sp>
          <p:sp>
            <p:nvSpPr>
              <p:cNvPr id="28705" name="Text Box 1046"/>
              <p:cNvSpPr txBox="1">
                <a:spLocks noChangeArrowheads="1"/>
              </p:cNvSpPr>
              <p:nvPr/>
            </p:nvSpPr>
            <p:spPr bwMode="auto">
              <a:xfrm>
                <a:off x="328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1</a:t>
                </a:r>
              </a:p>
            </p:txBody>
          </p:sp>
        </p:grpSp>
        <p:grpSp>
          <p:nvGrpSpPr>
            <p:cNvPr id="4" name="Group 1047"/>
            <p:cNvGrpSpPr>
              <a:grpSpLocks/>
            </p:cNvGrpSpPr>
            <p:nvPr/>
          </p:nvGrpSpPr>
          <p:grpSpPr bwMode="auto">
            <a:xfrm>
              <a:off x="4080" y="2832"/>
              <a:ext cx="384" cy="816"/>
              <a:chOff x="3696" y="2160"/>
              <a:chExt cx="384" cy="816"/>
            </a:xfrm>
          </p:grpSpPr>
          <p:sp>
            <p:nvSpPr>
              <p:cNvPr id="28698" name="Rectangle 1048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49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Text Box 1050"/>
              <p:cNvSpPr txBox="1">
                <a:spLocks noChangeArrowheads="1"/>
              </p:cNvSpPr>
              <p:nvPr/>
            </p:nvSpPr>
            <p:spPr bwMode="auto">
              <a:xfrm>
                <a:off x="3761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4</a:t>
                </a:r>
              </a:p>
            </p:txBody>
          </p:sp>
          <p:sp>
            <p:nvSpPr>
              <p:cNvPr id="28701" name="Text Box 1051"/>
              <p:cNvSpPr txBox="1">
                <a:spLocks noChangeArrowheads="1"/>
              </p:cNvSpPr>
              <p:nvPr/>
            </p:nvSpPr>
            <p:spPr bwMode="auto">
              <a:xfrm>
                <a:off x="376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3</a:t>
                </a:r>
              </a:p>
            </p:txBody>
          </p:sp>
        </p:grpSp>
      </p:grpSp>
      <p:sp>
        <p:nvSpPr>
          <p:cNvPr id="28690" name="Rectangle 1052"/>
          <p:cNvSpPr>
            <a:spLocks noChangeArrowheads="1"/>
          </p:cNvSpPr>
          <p:nvPr/>
        </p:nvSpPr>
        <p:spPr bwMode="auto">
          <a:xfrm>
            <a:off x="454025" y="5299075"/>
            <a:ext cx="1846263" cy="831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Runs being</a:t>
            </a:r>
          </a:p>
          <a:p>
            <a:r>
              <a:rPr lang="en-US"/>
              <a:t>merged.</a:t>
            </a:r>
          </a:p>
        </p:txBody>
      </p:sp>
      <p:cxnSp>
        <p:nvCxnSpPr>
          <p:cNvPr id="28691" name="AutoShape 1053"/>
          <p:cNvCxnSpPr>
            <a:cxnSpLocks noChangeShapeType="1"/>
            <a:stCxn id="28690" idx="0"/>
            <a:endCxn id="28676" idx="2"/>
          </p:cNvCxnSpPr>
          <p:nvPr/>
        </p:nvCxnSpPr>
        <p:spPr bwMode="auto">
          <a:xfrm flipV="1">
            <a:off x="1377950" y="4724400"/>
            <a:ext cx="13652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2" name="AutoShape 1054"/>
          <p:cNvCxnSpPr>
            <a:cxnSpLocks noChangeShapeType="1"/>
            <a:stCxn id="28690" idx="0"/>
            <a:endCxn id="28678" idx="2"/>
          </p:cNvCxnSpPr>
          <p:nvPr/>
        </p:nvCxnSpPr>
        <p:spPr bwMode="auto">
          <a:xfrm flipV="1">
            <a:off x="1377950" y="4724400"/>
            <a:ext cx="22034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3" name="Rectangle 1055"/>
          <p:cNvSpPr>
            <a:spLocks noChangeArrowheads="1"/>
          </p:cNvSpPr>
          <p:nvPr/>
        </p:nvSpPr>
        <p:spPr bwMode="auto">
          <a:xfrm>
            <a:off x="6762750" y="3729038"/>
            <a:ext cx="2000250" cy="466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Merged run.</a:t>
            </a:r>
          </a:p>
        </p:txBody>
      </p:sp>
      <p:cxnSp>
        <p:nvCxnSpPr>
          <p:cNvPr id="28694" name="AutoShape 1056"/>
          <p:cNvCxnSpPr>
            <a:cxnSpLocks noChangeShapeType="1"/>
            <a:stCxn id="28693" idx="1"/>
            <a:endCxn id="28699" idx="1"/>
          </p:cNvCxnSpPr>
          <p:nvPr/>
        </p:nvCxnSpPr>
        <p:spPr bwMode="auto">
          <a:xfrm flipH="1">
            <a:off x="6551613" y="3962400"/>
            <a:ext cx="211137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31335" cy="3276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Πιο αποδοτικά με μια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multi-way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συγχώνευση</a:t>
            </a:r>
            <a:r>
              <a:rPr lang="el-GR" dirty="0" smtClean="0">
                <a:ea typeface="ＭＳ Ｐゴシック" charset="-128"/>
              </a:rPr>
              <a:t>, όπου διαβάζουμε από όλα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ταυτόχρονα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Υπό την προϋπόθεση ότι διαβάζουμε στη μνήμη αρκετά μεγάλα κομμάτια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μετά γράφουμε πίσω αρκετά μεγάλα κομμάτια, αλλιώς πάλι πρόβλημα με τις αναζητήσεις στο δίσκο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Πως θα γίνει η συγχώνευση των </a:t>
            </a:r>
            <a:r>
              <a:rPr lang="en-US" dirty="0" smtClean="0">
                <a:ea typeface="ＭＳ Ｐゴシック" charset="-128"/>
              </a:rPr>
              <a:t>runs?</a:t>
            </a:r>
          </a:p>
        </p:txBody>
      </p:sp>
    </p:spTree>
    <p:extLst>
      <p:ext uri="{BB962C8B-B14F-4D97-AF65-F5344CB8AC3E}">
        <p14:creationId xmlns:p14="http://schemas.microsoft.com/office/powerpoint/2010/main" xmlns="" val="1972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20574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Θεμελιώδης υπόθεση </a:t>
            </a:r>
            <a:r>
              <a:rPr lang="en-US" sz="2400" dirty="0" smtClean="0">
                <a:ea typeface="ＭＳ Ｐゴシック" pitchFamily="-112" charset="-128"/>
              </a:rPr>
              <a:t>– </a:t>
            </a:r>
            <a:r>
              <a:rPr lang="el-GR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Ένα </a:t>
            </a:r>
            <a:r>
              <a:rPr lang="en-US" sz="2000" dirty="0" smtClean="0">
                <a:ea typeface="ＭＳ Ｐゴシック" pitchFamily="-112" charset="-128"/>
              </a:rPr>
              <a:t> standard </a:t>
            </a:r>
            <a:r>
              <a:rPr lang="el-GR" sz="2000" dirty="0" smtClean="0">
                <a:ea typeface="ＭＳ Ｐゴシック" pitchFamily="-112" charset="-128"/>
              </a:rPr>
              <a:t>λεξικό 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Το λεξικό της συλλογής (</a:t>
            </a:r>
            <a:r>
              <a:rPr lang="en-US" sz="2000" dirty="0" smtClean="0">
                <a:ea typeface="ＭＳ Ｐゴシック" pitchFamily="-112" charset="-128"/>
              </a:rPr>
              <a:t>corpus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374" y="3886200"/>
            <a:ext cx="8728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λεξικού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και μιας ακολουθίας χαρακτήρων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πιο κοντά στο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Εξετάσαμε δύο ορισμούς εγγύτητας: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edit distance) </a:t>
            </a:r>
            <a:r>
              <a:rPr lang="el-GR" dirty="0" smtClean="0">
                <a:ea typeface="ＭＳ Ｐゴシック" pitchFamily="-112" charset="-128"/>
              </a:rPr>
              <a:t>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BSBI: </a:t>
            </a:r>
            <a:r>
              <a:rPr lang="el-GR" dirty="0" smtClean="0">
                <a:ea typeface="ＭＳ Ｐゴシック" charset="-128"/>
              </a:rPr>
              <a:t>περίληψη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458200" cy="4934129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Διάβαζε τα έγγραφα, </a:t>
            </a:r>
            <a:r>
              <a:rPr lang="el-GR" dirty="0">
                <a:ea typeface="ＭＳ Ｐゴシック" charset="-128"/>
              </a:rPr>
              <a:t>σ</a:t>
            </a:r>
            <a:r>
              <a:rPr lang="el-GR" dirty="0" smtClean="0">
                <a:ea typeface="ＭＳ Ｐゴシック" charset="-128"/>
              </a:rPr>
              <a:t>υγκέντρωσε  &lt;</a:t>
            </a:r>
            <a:r>
              <a:rPr lang="en-US" dirty="0" smtClean="0">
                <a:ea typeface="ＭＳ Ｐゴシック" charset="-128"/>
              </a:rPr>
              <a:t>term,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&gt; </a:t>
            </a:r>
            <a:r>
              <a:rPr lang="el-GR" dirty="0" smtClean="0">
                <a:ea typeface="ＭＳ Ｐゴシック" charset="-128"/>
              </a:rPr>
              <a:t>καταχωρήσεις έως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57200" y="419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l-GR" sz="2400" dirty="0" smtClean="0">
                <a:ea typeface="ＭＳ Ｐゴシック" charset="-128"/>
              </a:rPr>
              <a:t>Β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επίπεδα, όπου Β ο αριθμός των </a:t>
            </a:r>
            <a:r>
              <a:rPr lang="en-US" sz="2400" dirty="0" smtClean="0">
                <a:ea typeface="ＭＳ Ｐゴシック" charset="-128"/>
              </a:rPr>
              <a:t>blocks.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34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Παρατήρηση: μπορούμε να εργαστούμε με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termid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αντί για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αν κρατάμε το λεξικό (την απεικόνιση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termid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 στη μνήμη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X</a:t>
            </a:r>
            <a:r>
              <a:rPr lang="el-GR" dirty="0" smtClean="0">
                <a:ea typeface="ＭＳ Ｐゴシック" charset="-128"/>
              </a:rPr>
              <a:t>ρήση αναγνωριστικού όρου 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Υπόθεση: κρατάμε το λεξικό στη μνήμη</a:t>
            </a:r>
            <a:endParaRPr lang="en-US" i="1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το λεξικό (το οποίο μεγαλώνει δυναμικά) για να υλοποιήσουμε την απεικόνιση μεταξύ όρου (</a:t>
            </a:r>
            <a:r>
              <a:rPr lang="en-US" dirty="0" smtClean="0">
                <a:ea typeface="ＭＳ Ｐゴシック" charset="-128"/>
              </a:rPr>
              <a:t>term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σε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μπορούσαμε να εργαστούμε και με </a:t>
            </a:r>
            <a:r>
              <a:rPr lang="en-US" dirty="0" smtClean="0">
                <a:ea typeface="ＭＳ Ｐゴシック" charset="-128"/>
              </a:rPr>
              <a:t>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καταχωρήσεις αντί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καταχωρήσεων, αλλά τα ενδιάμεσα αρχεία γίνονται πολύ μεγάλα.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charset="-128"/>
              </a:rPr>
              <a:t>SPIMI: Single-pass in-memory indexing</a:t>
            </a:r>
            <a:r>
              <a:rPr lang="el-GR" sz="3600" dirty="0" smtClean="0">
                <a:ea typeface="ＭＳ Ｐゴシック" charset="-128"/>
              </a:rPr>
              <a:t> (ευρετηρίαση ενός περάσματος)</a:t>
            </a:r>
            <a:endParaRPr lang="en-US" sz="3600" dirty="0" smtClean="0"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i="1" dirty="0" smtClean="0">
                <a:ea typeface="ＭＳ Ｐゴシック" charset="-128"/>
              </a:rPr>
              <a:t>Αν δε </a:t>
            </a:r>
            <a:r>
              <a:rPr lang="el-GR" dirty="0" smtClean="0">
                <a:ea typeface="ＭＳ Ｐゴシック" charset="-128"/>
              </a:rPr>
              <a:t>διατηρούμε</a:t>
            </a:r>
            <a:r>
              <a:rPr lang="en-US" dirty="0" smtClean="0">
                <a:ea typeface="ＭＳ Ｐゴシック" charset="-128"/>
              </a:rPr>
              <a:t> term-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απεικονίσεις μεταξύ</a:t>
            </a:r>
            <a:r>
              <a:rPr lang="en-US" dirty="0" smtClean="0">
                <a:ea typeface="ＭＳ Ｐゴシック" charset="-128"/>
              </a:rPr>
              <a:t> blocks.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Εναλλακτικός αλγόριθμος: Αποφυγή της διάταξης των όρων.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 </a:t>
            </a:r>
            <a:endParaRPr lang="el-GR" i="1" dirty="0" smtClean="0">
              <a:solidFill>
                <a:schemeClr val="accent4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Συγκεντρώσετε τις καταχωρήσεις σε λίστες καταχωρήσεων όπως αυτές εμφανίζονται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Κατασκευή ενός πλήρους αντεστραμμένου ευρετηρίου για κάθε</a:t>
            </a:r>
            <a:r>
              <a:rPr lang="en-US" sz="2400" dirty="0" smtClean="0">
                <a:ea typeface="ＭＳ Ｐゴシック" charset="-128"/>
              </a:rPr>
              <a:t> block.</a:t>
            </a:r>
            <a:r>
              <a:rPr lang="el-GR" sz="2400" dirty="0" smtClean="0">
                <a:ea typeface="ＭＳ Ｐゴシック" charset="-128"/>
              </a:rPr>
              <a:t> Χρησιμοποίησε κατακερματισμό </a:t>
            </a:r>
            <a:r>
              <a:rPr lang="en-US" sz="2400" dirty="0" smtClean="0">
                <a:ea typeface="ＭＳ Ｐゴシック" charset="-128"/>
              </a:rPr>
              <a:t>(hash) </a:t>
            </a:r>
            <a:r>
              <a:rPr lang="el-GR" sz="2400" dirty="0" smtClean="0">
                <a:ea typeface="ＭＳ Ｐゴシック" charset="-128"/>
              </a:rPr>
              <a:t>ώστε οι καταχωρήσεις του ίδιου όρου στον ίδιο κάδο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Μετά συγχωνεύουμε τα ξεχωριστά ευρετήρια σε ένα μεγάλο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7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/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45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συγχώνευση όπως και στο</a:t>
            </a:r>
            <a:r>
              <a:rPr lang="en-US" dirty="0" smtClean="0">
                <a:ea typeface="ＭＳ Ｐゴシック" charset="-128"/>
              </a:rPr>
              <a:t>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1905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Χρησιμοποιούμε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hash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ώστε οι καταχωρήσεις για τον ίδιο όρο στον ίδιο «κάδο»</a:t>
            </a:r>
            <a:endParaRPr lang="el-GR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4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Μέχρι στιγμής, θεωρήσαμε ότι τα ευρετήρια είναι στατικά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συμβαίνει σπάνια, στην πραγματικότητα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Νέα έγγραφα εμφανίζονται και πρέπει να </a:t>
            </a:r>
            <a:r>
              <a:rPr lang="el-GR" dirty="0" err="1" smtClean="0">
                <a:ea typeface="ＭＳ Ｐゴシック" charset="-128"/>
              </a:rPr>
              <a:t>ευρετηριοποιηθούν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Έγγραφα τροποποιούνται ή διαγράφονται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σημαίνει ότι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πρέπει να ενημερώσουμε τις λίστες καταχωρήσεων</a:t>
            </a:r>
            <a:r>
              <a:rPr lang="el-GR" dirty="0" smtClean="0">
                <a:ea typeface="ＭＳ Ｐゴシック" charset="-128"/>
              </a:rPr>
              <a:t>: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Αλλαγές στις καταχωρήσεις όρων που είναι ήδη στο λεξικό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Προστίθενται νέοι όροι στο λεξικό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Μια απλή προσέγγιση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Διατήρησε ένα «μεγάλο» κεντρικό ευρετήριο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νέα έγγραφα σε μικρό «βοηθητικό» ευρετήριο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auxiliary index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l-GR" dirty="0" smtClean="0">
                <a:ea typeface="ＭＳ Ｐゴシック" charset="-128"/>
              </a:rPr>
              <a:t> (στη μνήμη)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Ψάξε και στα δύο, συγχώνευσε το αποτέλεσμα</a:t>
            </a:r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Διαγραφές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Invalidation bit-vector </a:t>
            </a:r>
            <a:r>
              <a:rPr lang="el-GR" dirty="0" smtClean="0">
                <a:ea typeface="ＭＳ Ｐゴシック" charset="-128"/>
              </a:rPr>
              <a:t>για τα διαγραμμένα έγγραφα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Φιλτράρισμα αποτελεσμάτων ώστε όχι διαγραμμένα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Περιοδικά, </a:t>
            </a:r>
            <a:r>
              <a:rPr lang="en-US" dirty="0" smtClean="0">
                <a:ea typeface="ＭＳ Ｐゴシック" charset="-128"/>
              </a:rPr>
              <a:t>re-index </a:t>
            </a:r>
            <a:r>
              <a:rPr lang="el-GR" dirty="0" smtClean="0">
                <a:ea typeface="ＭＳ Ｐゴシック" charset="-128"/>
              </a:rPr>
              <a:t> το βοηθητικό στο κυρίως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2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Σ</a:t>
            </a:r>
            <a:r>
              <a:rPr lang="el-GR" sz="2400" dirty="0" smtClean="0">
                <a:ea typeface="ＭＳ Ｐゴシック" charset="-128"/>
              </a:rPr>
              <a:t>υχνές συγχωνεύσεις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Κακή απόδοση κατά τη διάρκεια της συγχώνευσης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αποδοτικό αν κάθε λίστα καταχωρήσεων ήταν αποθηκευμένη σε διαφορετικό αρχείο (τότε, απλώς </a:t>
            </a:r>
            <a:r>
              <a:rPr lang="en-US" sz="2400" dirty="0" smtClean="0">
                <a:ea typeface="ＭＳ Ｐゴシック" charset="-128"/>
              </a:rPr>
              <a:t>append)</a:t>
            </a:r>
            <a:r>
              <a:rPr lang="el-GR" sz="2400" dirty="0" smtClean="0">
                <a:ea typeface="ＭＳ Ｐゴシック" charset="-128"/>
              </a:rPr>
              <a:t>, αλλά θα χρειαζόμαστε πολλά αρχεία (μη αποδοτικό για το ΛΣ) </a:t>
            </a:r>
          </a:p>
          <a:p>
            <a:pPr eaLnBrk="1" hangingPunct="1"/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υποθέσουμε ότι όλο το ευρετήριο σε ένα αρχείο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Στην πραγματικότητα: Κάτι ανάμεσα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π.χ., πολλές μικρές λίστες καταχώρησης σε ένα αρχείο, διάσπαση πολύ μεγάλων λιστών, κλπ)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3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733800"/>
          </a:xfrm>
        </p:spPr>
        <p:txBody>
          <a:bodyPr/>
          <a:lstStyle/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Διατήρηση μια σειράς από ευρετήρια, το καθένα διπλάσιου μεγέθους από τα προηγούμενο 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Κάθε στιγμή, χρησιμοποιούνται κάποια από αυτά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</a:p>
          <a:p>
            <a:r>
              <a:rPr lang="el-GR" dirty="0" smtClean="0"/>
              <a:t>Έστω </a:t>
            </a:r>
            <a:r>
              <a:rPr lang="en-US" dirty="0" smtClean="0"/>
              <a:t>n o </a:t>
            </a:r>
            <a:r>
              <a:rPr lang="el-GR" dirty="0" smtClean="0"/>
              <a:t>αριθμός των </a:t>
            </a:r>
            <a:r>
              <a:rPr lang="en-US" dirty="0" smtClean="0"/>
              <a:t>postings </a:t>
            </a:r>
            <a:r>
              <a:rPr lang="el-GR" dirty="0" smtClean="0"/>
              <a:t>στη μνήμη</a:t>
            </a:r>
          </a:p>
          <a:p>
            <a:r>
              <a:rPr lang="el-GR" dirty="0" smtClean="0"/>
              <a:t>Διατηρούμε στο δίσκο ευρετήρια Ι</a:t>
            </a:r>
            <a:r>
              <a:rPr lang="el-GR" baseline="-25000" dirty="0" smtClean="0"/>
              <a:t>0</a:t>
            </a:r>
            <a:r>
              <a:rPr lang="el-GR" dirty="0" smtClean="0"/>
              <a:t>, Ι</a:t>
            </a:r>
            <a:r>
              <a:rPr lang="el-GR" baseline="-25000" dirty="0" smtClean="0"/>
              <a:t>1</a:t>
            </a:r>
            <a:r>
              <a:rPr lang="el-GR" dirty="0" smtClean="0"/>
              <a:t>, …</a:t>
            </a:r>
          </a:p>
          <a:p>
            <a:pPr lvl="1"/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l-GR" dirty="0" smtClean="0"/>
              <a:t> μεγέθους 2</a:t>
            </a:r>
            <a:r>
              <a:rPr lang="el-GR" baseline="30000" dirty="0" smtClean="0"/>
              <a:t>0</a:t>
            </a:r>
            <a:r>
              <a:rPr lang="el-GR" dirty="0" smtClean="0"/>
              <a:t> * </a:t>
            </a:r>
            <a:r>
              <a:rPr lang="en-US" dirty="0" smtClean="0"/>
              <a:t>n,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/>
              <a:t>n </a:t>
            </a:r>
            <a:r>
              <a:rPr lang="el-GR" dirty="0" smtClean="0"/>
              <a:t>…</a:t>
            </a:r>
          </a:p>
          <a:p>
            <a:r>
              <a:rPr lang="el-GR" dirty="0" smtClean="0"/>
              <a:t>Ένα βοηθητικό ευρετήριο μεγέθους </a:t>
            </a:r>
            <a:r>
              <a:rPr lang="en-US" dirty="0" smtClean="0"/>
              <a:t>n </a:t>
            </a:r>
            <a:r>
              <a:rPr lang="el-GR" dirty="0" smtClean="0"/>
              <a:t>στη μνήμη,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baseline="-25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Λογαριθμική συγχώνευση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1335" cy="3657600"/>
          </a:xfrm>
        </p:spPr>
        <p:txBody>
          <a:bodyPr/>
          <a:lstStyle/>
          <a:p>
            <a:r>
              <a:rPr lang="el-GR" dirty="0" smtClean="0"/>
              <a:t>Όταν φτάσει το όριο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2</a:t>
            </a:r>
            <a:r>
              <a:rPr lang="el-GR" baseline="30000" dirty="0"/>
              <a:t>0</a:t>
            </a:r>
            <a:r>
              <a:rPr lang="el-GR" dirty="0"/>
              <a:t> * </a:t>
            </a:r>
            <a:r>
              <a:rPr lang="en-US" dirty="0" smtClean="0"/>
              <a:t>n postings </a:t>
            </a:r>
            <a:r>
              <a:rPr lang="el-GR" dirty="0" smtClean="0"/>
              <a:t>του 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μεταφέρονται στο δίσκο</a:t>
            </a:r>
          </a:p>
          <a:p>
            <a:r>
              <a:rPr lang="el-GR" dirty="0" smtClean="0"/>
              <a:t>Ως ένα νέο </a:t>
            </a:r>
            <a:r>
              <a:rPr lang="en-US" dirty="0" smtClean="0"/>
              <a:t>index </a:t>
            </a:r>
            <a:r>
              <a:rPr lang="el-GR" dirty="0" smtClean="0"/>
              <a:t>Ι</a:t>
            </a:r>
            <a:r>
              <a:rPr lang="el-GR" baseline="-25000" dirty="0" smtClean="0"/>
              <a:t>0</a:t>
            </a:r>
            <a:r>
              <a:rPr lang="el-GR" dirty="0" smtClean="0"/>
              <a:t> </a:t>
            </a:r>
          </a:p>
          <a:p>
            <a:endParaRPr lang="el-GR" sz="1050" dirty="0" smtClean="0"/>
          </a:p>
          <a:p>
            <a:r>
              <a:rPr lang="el-GR" dirty="0" smtClean="0"/>
              <a:t>Την επόμενη φορά που το Ζ</a:t>
            </a:r>
            <a:r>
              <a:rPr lang="el-GR" baseline="-25000" dirty="0"/>
              <a:t>0</a:t>
            </a:r>
            <a:r>
              <a:rPr lang="el-GR" dirty="0" smtClean="0"/>
              <a:t> γεμίζει, συγχώνευση με Ι</a:t>
            </a:r>
            <a:r>
              <a:rPr lang="el-GR" baseline="-25000" dirty="0"/>
              <a:t>0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Αποθηκεύεται ως Ι</a:t>
            </a:r>
            <a:r>
              <a:rPr lang="el-GR" baseline="-25000" dirty="0"/>
              <a:t>1</a:t>
            </a:r>
            <a:r>
              <a:rPr lang="el-GR" dirty="0" smtClean="0"/>
              <a:t> (αν δεν υπάρχει ήδη Ι</a:t>
            </a:r>
            <a:r>
              <a:rPr lang="el-GR" baseline="-25000" dirty="0"/>
              <a:t>1</a:t>
            </a:r>
            <a:r>
              <a:rPr lang="el-GR" dirty="0" smtClean="0"/>
              <a:t>) ή συγχώνευση με Ι</a:t>
            </a:r>
            <a:r>
              <a:rPr lang="el-GR" baseline="-25000" dirty="0"/>
              <a:t>1</a:t>
            </a:r>
            <a:r>
              <a:rPr lang="el-GR" dirty="0" smtClean="0"/>
              <a:t> ως Ζ</a:t>
            </a:r>
            <a:r>
              <a:rPr lang="el-GR" baseline="-25000" dirty="0"/>
              <a:t>2</a:t>
            </a:r>
            <a:r>
              <a:rPr lang="el-GR" dirty="0" smtClean="0"/>
              <a:t> κλπ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5257800"/>
            <a:ext cx="8131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Τα ερωτήματα απαντώνται με χρήση του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στη μνήμη και όσων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υπάρχουν στο δίσκο κάθε φορά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7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15240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599" y="3124200"/>
            <a:ext cx="8555501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n-lt"/>
              </a:rPr>
              <a:t>Υπολογισμός με χρήση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δυναμικού προγραμματισμού:</a:t>
            </a:r>
            <a:endParaRPr lang="el-GR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πρόθεμα της πρώτης σε πρόθεμα της δεύτερης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n-lt"/>
              </a:rPr>
              <a:t>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(προθέματα)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(προθέματα)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eaLnBrk="1" hangingPunct="1"/>
            <a:r>
              <a:rPr lang="el-GR" altLang="en-US" sz="2400" dirty="0" smtClean="0">
                <a:ea typeface="ＭＳ Ｐゴシック" charset="-128"/>
              </a:rPr>
              <a:t>Κυρίως και βοηθητικό ευρετήριο: Τ/</a:t>
            </a:r>
            <a:r>
              <a:rPr lang="en-US" altLang="en-US" sz="2400" dirty="0" smtClean="0">
                <a:ea typeface="ＭＳ Ｐゴシック" charset="-128"/>
              </a:rPr>
              <a:t>n </a:t>
            </a:r>
            <a:r>
              <a:rPr lang="el-GR" altLang="en-US" sz="24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</a:p>
          <a:p>
            <a:pPr eaLnBrk="1" hangingPunct="1"/>
            <a:r>
              <a:rPr lang="el-GR" altLang="en-US" sz="2400" dirty="0" smtClean="0">
                <a:ea typeface="ＭＳ Ｐゴシック" charset="-128"/>
              </a:rPr>
              <a:t>Λογαριθμική συγχώνευση: κάθε καταχώρηση συγχωνεύεται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φορές</a:t>
            </a:r>
            <a:r>
              <a:rPr lang="en-US" altLang="en-US" sz="2400" dirty="0" smtClean="0">
                <a:ea typeface="ＭＳ Ｐゴシック" charset="-128"/>
              </a:rPr>
              <a:t>, so complexity </a:t>
            </a:r>
            <a:r>
              <a:rPr lang="el-GR" altLang="en-US" sz="2400" dirty="0" smtClean="0">
                <a:ea typeface="ＭＳ Ｐゴシック" charset="-128"/>
              </a:rPr>
              <a:t>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 log T)</a:t>
            </a:r>
          </a:p>
          <a:p>
            <a:pPr marL="0" indent="0" eaLnBrk="1" hangingPunct="1">
              <a:buNone/>
            </a:pPr>
            <a:endParaRPr lang="el-GR" alt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eaLnBrk="1" hangingPunct="1"/>
            <a:r>
              <a:rPr lang="el-GR" altLang="en-US" sz="2400" dirty="0">
                <a:ea typeface="ＭＳ Ｐゴシック" charset="-128"/>
              </a:rPr>
              <a:t>Κυρίως και βοηθητικό ευρετήριο: </a:t>
            </a:r>
            <a:r>
              <a:rPr lang="en-US" altLang="en-US" sz="2400" dirty="0" smtClean="0">
                <a:ea typeface="ＭＳ Ｐゴシック" charset="-128"/>
              </a:rPr>
              <a:t>O(</a:t>
            </a:r>
            <a:r>
              <a:rPr lang="el-GR" altLang="en-US" sz="2400" dirty="0" smtClean="0">
                <a:ea typeface="ＭＳ Ｐゴシック" charset="-128"/>
              </a:rPr>
              <a:t>1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/>
            <a:r>
              <a:rPr lang="el-GR" altLang="en-US" sz="2400" dirty="0">
                <a:ea typeface="ＭＳ Ｐゴシック" charset="-128"/>
              </a:rPr>
              <a:t>Λογαριθμική συγχώνευση: </a:t>
            </a:r>
            <a:r>
              <a:rPr lang="el-GR" altLang="en-US" sz="2400" dirty="0" smtClean="0">
                <a:ea typeface="ＭＳ Ｐゴシック" charset="-128"/>
              </a:rPr>
              <a:t>κοιτάμε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ευρετήρια</a:t>
            </a:r>
            <a:endParaRPr lang="en-US" altLang="en-US" sz="2400" dirty="0" smtClean="0"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>
                <a:solidFill>
                  <a:srgbClr val="FBFCFF"/>
                </a:solidFill>
              </a:rPr>
              <a:t>Κεφ</a:t>
            </a:r>
            <a:r>
              <a:rPr lang="en-US" altLang="en-US" sz="1600" dirty="0" smtClean="0">
                <a:solidFill>
                  <a:srgbClr val="FBFCFF"/>
                </a:solidFill>
              </a:rPr>
              <a:t>. </a:t>
            </a:r>
            <a:r>
              <a:rPr lang="en-US" alt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Πολυπλοκότητες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9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Δυναμικά ευρετήρια στις μηχανές αναζήτησης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305800" cy="2590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Πολύ συχνές αλλαγές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Συχνά περιοδική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ανακατασκευή του ευρετηρίου από την αρχή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Ενώ κατασκευάζεται το νέο, χρησιμοποιείται το παλιό και όταν η κατασκευή τελειώσει χρήση του νέου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5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Άλλα θέματα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151668" cy="1905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Λίστες δικαιωμάτων προσπέλασης (</a:t>
            </a:r>
            <a:r>
              <a:rPr lang="en-US" dirty="0" smtClean="0">
                <a:ea typeface="ＭＳ Ｐゴシック" charset="-128"/>
              </a:rPr>
              <a:t>Access Control Lists ACLs)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Για κάθε χρήστη, μια λίστα καταχωρήσεων με τα έγγραφα που μπορεί να προσπελάσει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Κατανεμημένη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3124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5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Μερικοί αριθμοί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295400"/>
          </a:xfrm>
        </p:spPr>
        <p:txBody>
          <a:bodyPr/>
          <a:lstStyle/>
          <a:p>
            <a:pPr eaLnBrk="1" hangingPunct="1"/>
            <a:r>
              <a:rPr lang="en-US" dirty="0"/>
              <a:t>The Indexed Web contains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at least 1.71 billion pages</a:t>
            </a:r>
            <a:r>
              <a:rPr lang="en-US" dirty="0"/>
              <a:t> (Sunday, 16 March, 2014</a:t>
            </a:r>
            <a:r>
              <a:rPr lang="en-US" dirty="0" smtClean="0"/>
              <a:t>).</a:t>
            </a:r>
            <a:endParaRPr lang="el-GR" dirty="0" smtClean="0"/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n-US" dirty="0"/>
              <a:t>Each year, Google changes its search algorithm around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500–600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times</a:t>
            </a:r>
            <a:r>
              <a:rPr lang="el-GR" dirty="0" smtClean="0"/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http://moz.com/google-algorithm-change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6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Web search engine data centers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667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Οι μηχανές αναζήτησης χρησιμοποιούν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data centers </a:t>
            </a:r>
            <a:r>
              <a:rPr lang="en-US" dirty="0" smtClean="0">
                <a:ea typeface="ＭＳ Ｐゴシック" charset="-128"/>
              </a:rPr>
              <a:t>(Google, Bing, </a:t>
            </a:r>
            <a:r>
              <a:rPr lang="en-US" dirty="0" err="1" smtClean="0">
                <a:ea typeface="ＭＳ Ｐゴシック" charset="-128"/>
              </a:rPr>
              <a:t>Baidu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κυρίως από </a:t>
            </a:r>
            <a:r>
              <a:rPr lang="en-US" dirty="0" smtClean="0">
                <a:ea typeface="ＭＳ Ｐゴシック" charset="-128"/>
              </a:rPr>
              <a:t>commodity </a:t>
            </a:r>
            <a:r>
              <a:rPr lang="el-GR" dirty="0" smtClean="0">
                <a:ea typeface="ＭＳ Ｐゴシック" charset="-128"/>
              </a:rPr>
              <a:t>μηχανές</a:t>
            </a:r>
            <a:r>
              <a:rPr lang="en-US" dirty="0" smtClean="0">
                <a:ea typeface="ＭＳ Ｐゴシック" charset="-128"/>
              </a:rPr>
              <a:t>.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Γιατί; (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fault tolerance)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Τα κέντρα είναι διάσπαρτα σε όλο τον κόσμο.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Εκτίμηση</a:t>
            </a:r>
            <a:r>
              <a:rPr lang="en-US" dirty="0" smtClean="0">
                <a:ea typeface="ＭＳ Ｐゴシック" charset="-128"/>
              </a:rPr>
              <a:t>: Google ~1 million servers, 3 million processors/cores (Gartner 2007)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088" y="4676745"/>
            <a:ext cx="8839200" cy="40011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http://www.google.com/insidesearch/howsearchworks/thestory/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23" y="5181600"/>
            <a:ext cx="7572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Θα το δούμε αναλυτικά σε επόμενα μαθήματα</a:t>
            </a:r>
          </a:p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Λίγα «εγκυκλοπαιδικά» για το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MapReduce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και τη χρήση του στην κατασκευή του ευρετηρίου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2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index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index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partitioned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by document IDs </a:t>
            </a:r>
            <a:r>
              <a:rPr lang="en-US" sz="2800" dirty="0">
                <a:latin typeface="+mn-lt"/>
              </a:rPr>
              <a:t>into </a:t>
            </a:r>
            <a:r>
              <a:rPr lang="en-US" sz="2800" dirty="0" smtClean="0">
                <a:latin typeface="+mn-lt"/>
              </a:rPr>
              <a:t>pieces </a:t>
            </a:r>
            <a:r>
              <a:rPr lang="en-US" sz="2800" dirty="0">
                <a:latin typeface="+mn-lt"/>
              </a:rPr>
              <a:t>called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shards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each </a:t>
            </a:r>
            <a:r>
              <a:rPr lang="en-US" sz="2800" dirty="0">
                <a:latin typeface="+mn-lt"/>
              </a:rPr>
              <a:t>shard is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replicated</a:t>
            </a:r>
            <a:r>
              <a:rPr lang="en-US" sz="2800" dirty="0">
                <a:latin typeface="+mn-lt"/>
              </a:rPr>
              <a:t> onto multiple </a:t>
            </a:r>
            <a:r>
              <a:rPr lang="en-US" sz="2800" dirty="0" smtClean="0">
                <a:latin typeface="+mn-lt"/>
              </a:rPr>
              <a:t>servers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initially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from</a:t>
            </a:r>
            <a:r>
              <a:rPr lang="en-US" sz="2800" dirty="0">
                <a:latin typeface="+mn-lt"/>
              </a:rPr>
              <a:t> hard disk drives, </a:t>
            </a:r>
            <a:r>
              <a:rPr lang="en-US" sz="2800" dirty="0" smtClean="0">
                <a:latin typeface="+mn-lt"/>
              </a:rPr>
              <a:t>now enough </a:t>
            </a:r>
            <a:r>
              <a:rPr lang="en-US" sz="2800" dirty="0">
                <a:latin typeface="+mn-lt"/>
              </a:rPr>
              <a:t>servers to keep a copy of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whole index in main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</a:t>
            </a: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In June 2010,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Caffeine</a:t>
            </a:r>
            <a:r>
              <a:rPr lang="en-US" sz="2800" dirty="0" smtClean="0">
                <a:latin typeface="+mn-lt"/>
              </a:rPr>
              <a:t> continuously </a:t>
            </a:r>
            <a:r>
              <a:rPr lang="en-US" sz="2800" dirty="0">
                <a:latin typeface="+mn-lt"/>
              </a:rPr>
              <a:t>crawl and </a:t>
            </a:r>
            <a:r>
              <a:rPr lang="en-US" sz="2800" dirty="0" smtClean="0">
                <a:latin typeface="+mn-lt"/>
              </a:rPr>
              <a:t>incrementally update </a:t>
            </a:r>
            <a:r>
              <a:rPr lang="en-US" sz="2800" dirty="0">
                <a:latin typeface="+mn-lt"/>
              </a:rPr>
              <a:t>the search </a:t>
            </a:r>
            <a:r>
              <a:rPr lang="en-US" sz="2800" dirty="0" smtClean="0">
                <a:latin typeface="+mn-lt"/>
              </a:rPr>
              <a:t>index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ndex separated </a:t>
            </a:r>
            <a:r>
              <a:rPr lang="en-US" sz="2800" dirty="0">
                <a:latin typeface="+mn-lt"/>
              </a:rPr>
              <a:t>into several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layers</a:t>
            </a:r>
            <a:r>
              <a:rPr lang="en-US" sz="2800" dirty="0">
                <a:latin typeface="+mn-lt"/>
              </a:rPr>
              <a:t>, some </a:t>
            </a:r>
            <a:r>
              <a:rPr lang="en-US" sz="2800" dirty="0" smtClean="0">
                <a:latin typeface="+mn-lt"/>
              </a:rPr>
              <a:t>updated </a:t>
            </a:r>
            <a:r>
              <a:rPr lang="en-US" sz="2800" dirty="0">
                <a:latin typeface="+mn-lt"/>
              </a:rPr>
              <a:t>faster than the </a:t>
            </a:r>
            <a:r>
              <a:rPr lang="en-US" sz="2800" dirty="0" smtClean="0">
                <a:latin typeface="+mn-lt"/>
              </a:rPr>
              <a:t>others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8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7772400" cy="1362075"/>
          </a:xfrm>
        </p:spPr>
        <p:txBody>
          <a:bodyPr/>
          <a:lstStyle/>
          <a:p>
            <a:pPr algn="r"/>
            <a:r>
              <a:rPr lang="el-GR" b="0" cap="none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Μια ματιά στα πολύ μεγάλης κλίμακας ευρετήρια </a:t>
            </a:r>
            <a:endParaRPr lang="en-US" b="0" cap="none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r>
              <a:rPr lang="en-US" sz="1600" dirty="0" smtClean="0">
                <a:solidFill>
                  <a:srgbClr val="FBFCFF"/>
                </a:solidFill>
              </a:rPr>
              <a:t>.</a:t>
            </a:r>
            <a:r>
              <a:rPr lang="el-GR" sz="1600" dirty="0" smtClean="0">
                <a:solidFill>
                  <a:srgbClr val="FBFCFF"/>
                </a:solidFill>
              </a:rPr>
              <a:t>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18297FC-FAC3-4E63-BF6B-E82FF2F9826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Παράλληλη κατασκευή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9050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Maintain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master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machine </a:t>
            </a:r>
            <a:r>
              <a:rPr lang="en-US" dirty="0" smtClean="0">
                <a:ea typeface="ＭＳ Ｐゴシック" charset="-128"/>
              </a:rPr>
              <a:t>directing the indexing job – considered “safe”.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up indexing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sets of (parallel) tasks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Master machine assigns each task to an idle machine from a pool.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 smtClean="0">
                <a:solidFill>
                  <a:srgbClr val="FBFCFF"/>
                </a:solidFill>
              </a:rPr>
              <a:t>4.4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Parallel tasks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 will use two sets of parallel tasks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Parsers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Inverters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the input document collection into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splits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Each split is a subset of documents (corresponding to blocks in BSBI/SPIMI)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8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2209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cats – fast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στοιχείο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του πίνακα </a:t>
            </a:r>
            <a:r>
              <a:rPr lang="el-GR" dirty="0" smtClean="0">
                <a:latin typeface="+mn-lt"/>
              </a:rPr>
              <a:t>μας δίνει το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βέλτιστο</a:t>
            </a:r>
            <a:r>
              <a:rPr lang="el-GR" dirty="0" smtClean="0">
                <a:latin typeface="+mn-lt"/>
              </a:rPr>
              <a:t> κόστος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απόσταση) για να πάμε από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 πρόθεμα μήκους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 πρόθεμα μήκους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endParaRPr lang="el-GR" baseline="-25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Parsers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Master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assigns a split </a:t>
            </a:r>
            <a:r>
              <a:rPr lang="en-US" dirty="0" smtClean="0">
                <a:ea typeface="ＭＳ Ｐゴシック" charset="-128"/>
              </a:rPr>
              <a:t>to an idle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parser</a:t>
            </a:r>
            <a:r>
              <a:rPr lang="en-US" dirty="0" smtClean="0">
                <a:ea typeface="ＭＳ Ｐゴシック" charset="-128"/>
              </a:rPr>
              <a:t> machine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reads a document at a time and emits (term, doc) pairs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writes </a:t>
            </a:r>
            <a:r>
              <a:rPr lang="en-US" dirty="0" smtClean="0">
                <a:ea typeface="ＭＳ Ｐゴシック" charset="-128"/>
              </a:rPr>
              <a:t>pairs into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j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partitions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Each partition is for a range of terms’ first letters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(e.g., </a:t>
            </a:r>
            <a:r>
              <a:rPr lang="en-US" b="1" i="1" dirty="0" smtClean="0">
                <a:ea typeface="ＭＳ Ｐゴシック" charset="-128"/>
              </a:rPr>
              <a:t>a-f, g-p, q-z</a:t>
            </a:r>
            <a:r>
              <a:rPr lang="en-US" dirty="0" smtClean="0">
                <a:ea typeface="ＭＳ Ｐゴシック" charset="-128"/>
              </a:rPr>
              <a:t>) – here </a:t>
            </a:r>
            <a:r>
              <a:rPr lang="en-US" i="1" dirty="0" smtClean="0">
                <a:ea typeface="ＭＳ Ｐゴシック" charset="-128"/>
              </a:rPr>
              <a:t>j </a:t>
            </a:r>
            <a:r>
              <a:rPr lang="en-US" dirty="0" smtClean="0">
                <a:ea typeface="ＭＳ Ｐゴシック" charset="-128"/>
              </a:rPr>
              <a:t>= 3.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9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Inverters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An inverter collects all (term,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doc) pairs (= postings) for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one</a:t>
            </a:r>
            <a:r>
              <a:rPr lang="en-US" dirty="0" smtClean="0">
                <a:ea typeface="ＭＳ Ｐゴシック" charset="-128"/>
              </a:rPr>
              <a:t> term-partition.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Sorts and writes to postings lists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Data flow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7200" y="2286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57200" y="28956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457200" y="35052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57200" y="52578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>
            <a:off x="9144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3" name="Oval 11"/>
          <p:cNvSpPr>
            <a:spLocks noChangeArrowheads="1"/>
          </p:cNvSpPr>
          <p:nvPr/>
        </p:nvSpPr>
        <p:spPr bwMode="auto">
          <a:xfrm>
            <a:off x="9144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517525" y="457200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splits</a:t>
            </a:r>
          </a:p>
        </p:txBody>
      </p:sp>
      <p:sp>
        <p:nvSpPr>
          <p:cNvPr id="41995" name="Oval 13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1974850" y="2700338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7" name="Oval 17"/>
          <p:cNvSpPr>
            <a:spLocks noChangeArrowheads="1"/>
          </p:cNvSpPr>
          <p:nvPr/>
        </p:nvSpPr>
        <p:spPr bwMode="auto">
          <a:xfrm>
            <a:off x="1981200" y="34972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8" name="Oval 18"/>
          <p:cNvSpPr>
            <a:spLocks noChangeArrowheads="1"/>
          </p:cNvSpPr>
          <p:nvPr/>
        </p:nvSpPr>
        <p:spPr bwMode="auto">
          <a:xfrm>
            <a:off x="1965325" y="47926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9" name="Oval 19"/>
          <p:cNvSpPr>
            <a:spLocks noChangeArrowheads="1"/>
          </p:cNvSpPr>
          <p:nvPr/>
        </p:nvSpPr>
        <p:spPr bwMode="auto">
          <a:xfrm>
            <a:off x="2667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0" name="Oval 20"/>
          <p:cNvSpPr>
            <a:spLocks noChangeArrowheads="1"/>
          </p:cNvSpPr>
          <p:nvPr/>
        </p:nvSpPr>
        <p:spPr bwMode="auto">
          <a:xfrm>
            <a:off x="2667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Oval 21"/>
          <p:cNvSpPr>
            <a:spLocks noChangeArrowheads="1"/>
          </p:cNvSpPr>
          <p:nvPr/>
        </p:nvSpPr>
        <p:spPr bwMode="auto">
          <a:xfrm>
            <a:off x="2667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02" name="AutoShape 22"/>
          <p:cNvCxnSpPr>
            <a:cxnSpLocks noChangeShapeType="1"/>
            <a:stCxn id="41987" idx="3"/>
            <a:endCxn id="41996" idx="2"/>
          </p:cNvCxnSpPr>
          <p:nvPr/>
        </p:nvCxnSpPr>
        <p:spPr bwMode="auto">
          <a:xfrm>
            <a:off x="1524000" y="2590800"/>
            <a:ext cx="45085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03" name="AutoShape 23"/>
          <p:cNvCxnSpPr>
            <a:cxnSpLocks noChangeShapeType="1"/>
            <a:stCxn id="41988" idx="3"/>
            <a:endCxn id="41998" idx="1"/>
          </p:cNvCxnSpPr>
          <p:nvPr/>
        </p:nvCxnSpPr>
        <p:spPr bwMode="auto">
          <a:xfrm>
            <a:off x="1524000" y="3200400"/>
            <a:ext cx="655638" cy="1682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04" name="AutoShape 24"/>
          <p:cNvCxnSpPr>
            <a:cxnSpLocks noChangeShapeType="1"/>
            <a:stCxn id="41990" idx="3"/>
            <a:endCxn id="41997" idx="3"/>
          </p:cNvCxnSpPr>
          <p:nvPr/>
        </p:nvCxnSpPr>
        <p:spPr bwMode="auto">
          <a:xfrm flipV="1">
            <a:off x="1524000" y="4024313"/>
            <a:ext cx="671513" cy="15382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05" name="AutoShape 25"/>
          <p:cNvSpPr>
            <a:spLocks noChangeArrowheads="1"/>
          </p:cNvSpPr>
          <p:nvPr/>
        </p:nvSpPr>
        <p:spPr bwMode="auto">
          <a:xfrm>
            <a:off x="3695700" y="1676400"/>
            <a:ext cx="1181100" cy="52228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Master</a:t>
            </a:r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4056063" y="2743200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4606925" y="2743200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5249863" y="2743200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4071938" y="35718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4622800" y="35718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5249863" y="35718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4071938" y="48672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4622800" y="48672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5249863" y="48672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5" name="Oval 35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6" name="Oval 36"/>
          <p:cNvSpPr>
            <a:spLocks noChangeArrowheads="1"/>
          </p:cNvSpPr>
          <p:nvPr/>
        </p:nvSpPr>
        <p:spPr bwMode="auto">
          <a:xfrm>
            <a:off x="48768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7" name="Oval 37"/>
          <p:cNvSpPr>
            <a:spLocks noChangeArrowheads="1"/>
          </p:cNvSpPr>
          <p:nvPr/>
        </p:nvSpPr>
        <p:spPr bwMode="auto">
          <a:xfrm>
            <a:off x="48768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18" name="AutoShape 38"/>
          <p:cNvCxnSpPr>
            <a:cxnSpLocks noChangeShapeType="1"/>
            <a:stCxn id="41996" idx="6"/>
            <a:endCxn id="42006" idx="1"/>
          </p:cNvCxnSpPr>
          <p:nvPr/>
        </p:nvCxnSpPr>
        <p:spPr bwMode="auto">
          <a:xfrm flipV="1">
            <a:off x="3438525" y="2976563"/>
            <a:ext cx="617538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19" name="AutoShape 39"/>
          <p:cNvCxnSpPr>
            <a:cxnSpLocks noChangeShapeType="1"/>
            <a:stCxn id="41997" idx="6"/>
            <a:endCxn id="42009" idx="1"/>
          </p:cNvCxnSpPr>
          <p:nvPr/>
        </p:nvCxnSpPr>
        <p:spPr bwMode="auto">
          <a:xfrm flipV="1">
            <a:off x="3444875" y="3805238"/>
            <a:ext cx="627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0" name="AutoShape 40"/>
          <p:cNvCxnSpPr>
            <a:cxnSpLocks noChangeShapeType="1"/>
            <a:stCxn id="41998" idx="6"/>
            <a:endCxn id="42012" idx="1"/>
          </p:cNvCxnSpPr>
          <p:nvPr/>
        </p:nvCxnSpPr>
        <p:spPr bwMode="auto">
          <a:xfrm flipV="1">
            <a:off x="3429000" y="5100638"/>
            <a:ext cx="642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1" name="Oval 41"/>
          <p:cNvSpPr>
            <a:spLocks noChangeArrowheads="1"/>
          </p:cNvSpPr>
          <p:nvPr/>
        </p:nvSpPr>
        <p:spPr bwMode="auto">
          <a:xfrm>
            <a:off x="6300788" y="2700338"/>
            <a:ext cx="1655762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2" name="Oval 42"/>
          <p:cNvSpPr>
            <a:spLocks noChangeArrowheads="1"/>
          </p:cNvSpPr>
          <p:nvPr/>
        </p:nvSpPr>
        <p:spPr bwMode="auto">
          <a:xfrm>
            <a:off x="6324600" y="36496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3" name="Oval 43"/>
          <p:cNvSpPr>
            <a:spLocks noChangeArrowheads="1"/>
          </p:cNvSpPr>
          <p:nvPr/>
        </p:nvSpPr>
        <p:spPr bwMode="auto">
          <a:xfrm>
            <a:off x="6324600" y="45640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cxnSp>
        <p:nvCxnSpPr>
          <p:cNvPr id="42024" name="AutoShape 46"/>
          <p:cNvCxnSpPr>
            <a:cxnSpLocks noChangeShapeType="1"/>
            <a:stCxn id="42006" idx="0"/>
            <a:endCxn id="42021" idx="1"/>
          </p:cNvCxnSpPr>
          <p:nvPr/>
        </p:nvCxnSpPr>
        <p:spPr bwMode="auto">
          <a:xfrm rot="5400000" flipV="1">
            <a:off x="5413375" y="1660525"/>
            <a:ext cx="47625" cy="2212975"/>
          </a:xfrm>
          <a:prstGeom prst="bentConnector3">
            <a:avLst>
              <a:gd name="adj1" fmla="val -57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5" name="AutoShape 47"/>
          <p:cNvCxnSpPr>
            <a:cxnSpLocks noChangeShapeType="1"/>
            <a:stCxn id="42009" idx="0"/>
            <a:endCxn id="42021" idx="3"/>
          </p:cNvCxnSpPr>
          <p:nvPr/>
        </p:nvCxnSpPr>
        <p:spPr bwMode="auto">
          <a:xfrm rot="-5400000">
            <a:off x="5272881" y="2301082"/>
            <a:ext cx="344487" cy="2197100"/>
          </a:xfrm>
          <a:prstGeom prst="bentConnector3">
            <a:avLst>
              <a:gd name="adj1" fmla="val 36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6" name="AutoShape 50"/>
          <p:cNvCxnSpPr>
            <a:cxnSpLocks noChangeShapeType="1"/>
            <a:stCxn id="42012" idx="0"/>
            <a:endCxn id="42021" idx="3"/>
          </p:cNvCxnSpPr>
          <p:nvPr/>
        </p:nvCxnSpPr>
        <p:spPr bwMode="auto">
          <a:xfrm rot="-5400000">
            <a:off x="4625181" y="2948782"/>
            <a:ext cx="1639887" cy="2197100"/>
          </a:xfrm>
          <a:prstGeom prst="curvedConnector3">
            <a:avLst>
              <a:gd name="adj1" fmla="val 472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27" name="AutoShape 51"/>
          <p:cNvSpPr>
            <a:spLocks noChangeArrowheads="1"/>
          </p:cNvSpPr>
          <p:nvPr/>
        </p:nvSpPr>
        <p:spPr bwMode="auto">
          <a:xfrm>
            <a:off x="8229600" y="2590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8" name="AutoShape 52"/>
          <p:cNvSpPr>
            <a:spLocks noChangeArrowheads="1"/>
          </p:cNvSpPr>
          <p:nvPr/>
        </p:nvSpPr>
        <p:spPr bwMode="auto">
          <a:xfrm>
            <a:off x="8229600" y="35814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9" name="AutoShape 53"/>
          <p:cNvSpPr>
            <a:spLocks noChangeArrowheads="1"/>
          </p:cNvSpPr>
          <p:nvPr/>
        </p:nvSpPr>
        <p:spPr bwMode="auto">
          <a:xfrm>
            <a:off x="8229600" y="4495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0" name="Text Box 54"/>
          <p:cNvSpPr txBox="1">
            <a:spLocks noChangeArrowheads="1"/>
          </p:cNvSpPr>
          <p:nvPr/>
        </p:nvSpPr>
        <p:spPr bwMode="auto">
          <a:xfrm>
            <a:off x="7713663" y="1944688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Postings</a:t>
            </a:r>
          </a:p>
        </p:txBody>
      </p:sp>
      <p:cxnSp>
        <p:nvCxnSpPr>
          <p:cNvPr id="42031" name="AutoShape 55"/>
          <p:cNvCxnSpPr>
            <a:cxnSpLocks noChangeShapeType="1"/>
            <a:stCxn id="42021" idx="6"/>
            <a:endCxn id="42027" idx="2"/>
          </p:cNvCxnSpPr>
          <p:nvPr/>
        </p:nvCxnSpPr>
        <p:spPr bwMode="auto">
          <a:xfrm flipV="1">
            <a:off x="7956550" y="2971800"/>
            <a:ext cx="27305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32" name="Text Box 56"/>
          <p:cNvSpPr txBox="1">
            <a:spLocks noChangeArrowheads="1"/>
          </p:cNvSpPr>
          <p:nvPr/>
        </p:nvSpPr>
        <p:spPr bwMode="auto">
          <a:xfrm>
            <a:off x="8299450" y="2819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a-f</a:t>
            </a:r>
          </a:p>
        </p:txBody>
      </p:sp>
      <p:sp>
        <p:nvSpPr>
          <p:cNvPr id="42033" name="Text Box 57"/>
          <p:cNvSpPr txBox="1">
            <a:spLocks noChangeArrowheads="1"/>
          </p:cNvSpPr>
          <p:nvPr/>
        </p:nvSpPr>
        <p:spPr bwMode="auto">
          <a:xfrm>
            <a:off x="8299450" y="38100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g-p</a:t>
            </a:r>
          </a:p>
        </p:txBody>
      </p:sp>
      <p:sp>
        <p:nvSpPr>
          <p:cNvPr id="42034" name="Text Box 58"/>
          <p:cNvSpPr txBox="1">
            <a:spLocks noChangeArrowheads="1"/>
          </p:cNvSpPr>
          <p:nvPr/>
        </p:nvSpPr>
        <p:spPr bwMode="auto">
          <a:xfrm>
            <a:off x="8289925" y="4648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q-z</a:t>
            </a:r>
          </a:p>
        </p:txBody>
      </p:sp>
      <p:sp>
        <p:nvSpPr>
          <p:cNvPr id="42035" name="Oval 59"/>
          <p:cNvSpPr>
            <a:spLocks noChangeArrowheads="1"/>
          </p:cNvSpPr>
          <p:nvPr/>
        </p:nvSpPr>
        <p:spPr bwMode="auto">
          <a:xfrm>
            <a:off x="6096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6" name="Oval 60"/>
          <p:cNvSpPr>
            <a:spLocks noChangeArrowheads="1"/>
          </p:cNvSpPr>
          <p:nvPr/>
        </p:nvSpPr>
        <p:spPr bwMode="auto">
          <a:xfrm>
            <a:off x="6096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7" name="Oval 61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38" name="AutoShape 62"/>
          <p:cNvCxnSpPr>
            <a:cxnSpLocks noChangeShapeType="1"/>
            <a:stCxn id="42022" idx="6"/>
            <a:endCxn id="42028" idx="2"/>
          </p:cNvCxnSpPr>
          <p:nvPr/>
        </p:nvCxnSpPr>
        <p:spPr bwMode="auto">
          <a:xfrm>
            <a:off x="7980363" y="39592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39" name="AutoShape 63"/>
          <p:cNvCxnSpPr>
            <a:cxnSpLocks noChangeShapeType="1"/>
            <a:stCxn id="42023" idx="6"/>
            <a:endCxn id="42029" idx="2"/>
          </p:cNvCxnSpPr>
          <p:nvPr/>
        </p:nvCxnSpPr>
        <p:spPr bwMode="auto">
          <a:xfrm>
            <a:off x="7980363" y="48736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40" name="Line 67"/>
          <p:cNvSpPr>
            <a:spLocks noChangeShapeType="1"/>
          </p:cNvSpPr>
          <p:nvPr/>
        </p:nvSpPr>
        <p:spPr bwMode="auto">
          <a:xfrm flipH="1">
            <a:off x="2667000" y="1981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1" name="Line 68"/>
          <p:cNvSpPr>
            <a:spLocks noChangeShapeType="1"/>
          </p:cNvSpPr>
          <p:nvPr/>
        </p:nvSpPr>
        <p:spPr bwMode="auto">
          <a:xfrm>
            <a:off x="4876800" y="19050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2" name="Text Box 69"/>
          <p:cNvSpPr txBox="1">
            <a:spLocks noChangeArrowheads="1"/>
          </p:cNvSpPr>
          <p:nvPr/>
        </p:nvSpPr>
        <p:spPr bwMode="auto">
          <a:xfrm>
            <a:off x="23622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3" name="Text Box 70"/>
          <p:cNvSpPr txBox="1">
            <a:spLocks noChangeArrowheads="1"/>
          </p:cNvSpPr>
          <p:nvPr/>
        </p:nvSpPr>
        <p:spPr bwMode="auto">
          <a:xfrm>
            <a:off x="56388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4" name="TextBox 61"/>
          <p:cNvSpPr txBox="1">
            <a:spLocks noChangeArrowheads="1"/>
          </p:cNvSpPr>
          <p:nvPr/>
        </p:nvSpPr>
        <p:spPr bwMode="auto">
          <a:xfrm>
            <a:off x="2133600" y="57912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Map</a:t>
            </a:r>
          </a:p>
          <a:p>
            <a:pPr eaLnBrk="1" hangingPunct="1"/>
            <a:r>
              <a:rPr lang="en-US" i="1"/>
              <a:t>phase</a:t>
            </a:r>
          </a:p>
        </p:txBody>
      </p:sp>
      <p:sp>
        <p:nvSpPr>
          <p:cNvPr id="42045" name="TextBox 62"/>
          <p:cNvSpPr txBox="1">
            <a:spLocks noChangeArrowheads="1"/>
          </p:cNvSpPr>
          <p:nvPr/>
        </p:nvSpPr>
        <p:spPr bwMode="auto">
          <a:xfrm>
            <a:off x="3810000" y="59436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Segment files</a:t>
            </a:r>
          </a:p>
        </p:txBody>
      </p:sp>
      <p:sp>
        <p:nvSpPr>
          <p:cNvPr id="42046" name="TextBox 63"/>
          <p:cNvSpPr txBox="1">
            <a:spLocks noChangeArrowheads="1"/>
          </p:cNvSpPr>
          <p:nvPr/>
        </p:nvSpPr>
        <p:spPr bwMode="auto">
          <a:xfrm>
            <a:off x="6477000" y="5799138"/>
            <a:ext cx="1309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Reduce</a:t>
            </a:r>
          </a:p>
          <a:p>
            <a:pPr eaLnBrk="1" hangingPunct="1"/>
            <a:r>
              <a:rPr lang="en-US" i="1"/>
              <a:t>phase</a:t>
            </a:r>
          </a:p>
        </p:txBody>
      </p:sp>
      <p:sp>
        <p:nvSpPr>
          <p:cNvPr id="4204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The index construction algorithm we just described is an instance of </a:t>
            </a:r>
            <a:r>
              <a:rPr lang="en-US" sz="2400" i="1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9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 (Dean and </a:t>
            </a:r>
            <a:r>
              <a:rPr lang="en-US" sz="2400" dirty="0" err="1" smtClean="0">
                <a:ea typeface="ＭＳ Ｐゴシック" charset="-128"/>
              </a:rPr>
              <a:t>Ghemawat</a:t>
            </a:r>
            <a:r>
              <a:rPr lang="en-US" sz="2400" dirty="0" smtClean="0">
                <a:ea typeface="ＭＳ Ｐゴシック" charset="-128"/>
              </a:rPr>
              <a:t> 2004) is a robust and conceptually simple framework for distributed computing without having to write code for the distribution part.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They describe the Google indexing system (ca. 2002) as consisting of a number of phases, each implemented in </a:t>
            </a:r>
            <a:r>
              <a:rPr lang="en-US" sz="2400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open source implementation as part of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Hadoop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</a:t>
            </a: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*http://hadoop.apache.org/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Example for index construction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d1 : C came, C 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. 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d2 : C died. →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&lt;C,d1&gt;, &lt;came,d1&gt;, &lt;C,d1&gt;,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 d1&gt;, &lt;C, d2&gt;, &lt;died,d2&gt;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Reduce: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(&lt;C,(d1,d2,d1)&gt;, &lt;died,(d2)&gt;, &lt;came,(d1)&gt;,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,(d1)&gt;)  →  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(&lt;C,(d1:2,d2:1)&gt;, &lt;died,(d2:1)&gt;, &lt;came,(d1:1)&gt;, &lt;</a:t>
            </a:r>
            <a:r>
              <a:rPr lang="en-US" dirty="0" err="1" smtClean="0">
                <a:ea typeface="ＭＳ Ｐゴシック" charset="-128"/>
              </a:rPr>
              <a:t>c’ed</a:t>
            </a:r>
            <a:r>
              <a:rPr lang="en-US" dirty="0" smtClean="0">
                <a:ea typeface="ＭＳ Ｐゴシック" charset="-128"/>
              </a:rPr>
              <a:t>,(d1:1)&gt;)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B98EF1DC-7EF1-480F-A89C-C30C41586EDF}" type="slidenum">
              <a:rPr lang="en-US" sz="1200" smtClean="0">
                <a:solidFill>
                  <a:srgbClr val="898989"/>
                </a:solidFill>
                <a:latin typeface="Calibri" charset="0"/>
              </a:rPr>
              <a:pPr eaLnBrk="1" hangingPunct="1"/>
              <a:t>64</a:t>
            </a:fld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4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Schema for index construction in </a:t>
            </a:r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200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ea typeface="ＭＳ Ｐゴシック" charset="-128"/>
              </a:rPr>
              <a:t>Schema of map and reduce functions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map: input → list(k, v)     reduce: (k, list(v)) → output</a:t>
            </a:r>
          </a:p>
          <a:p>
            <a:pPr eaLnBrk="1" hangingPunct="1">
              <a:buNone/>
            </a:pPr>
            <a:endParaRPr lang="en-US" sz="2400" b="1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sz="2400" b="1" dirty="0" smtClean="0">
                <a:ea typeface="ＭＳ Ｐゴシック" charset="-128"/>
              </a:rPr>
              <a:t>Instantiation of the schema for index construction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map: collection → list(</a:t>
            </a:r>
            <a:r>
              <a:rPr lang="en-US" sz="2400" dirty="0" err="1" smtClean="0">
                <a:ea typeface="ＭＳ Ｐゴシック" charset="-128"/>
              </a:rPr>
              <a:t>termID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n-US" sz="2400" dirty="0" err="1" smtClean="0">
                <a:ea typeface="ＭＳ Ｐゴシック" charset="-128"/>
              </a:rPr>
              <a:t>docID</a:t>
            </a:r>
            <a:r>
              <a:rPr lang="en-US" sz="2400" dirty="0" smtClean="0">
                <a:ea typeface="ＭＳ Ｐゴシック" charset="-128"/>
              </a:rPr>
              <a:t>)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reduce: (&lt;termID1, list(</a:t>
            </a:r>
            <a:r>
              <a:rPr lang="en-US" sz="2400" dirty="0" err="1" smtClean="0">
                <a:ea typeface="ＭＳ Ｐゴシック" charset="-128"/>
              </a:rPr>
              <a:t>docID</a:t>
            </a:r>
            <a:r>
              <a:rPr lang="en-US" sz="2400" dirty="0" smtClean="0">
                <a:ea typeface="ＭＳ Ｐゴシック" charset="-128"/>
              </a:rPr>
              <a:t>)&gt;, &lt;termID2, list(</a:t>
            </a:r>
            <a:r>
              <a:rPr lang="en-US" sz="2400" dirty="0" err="1" smtClean="0">
                <a:ea typeface="ＭＳ Ｐゴシック" charset="-128"/>
              </a:rPr>
              <a:t>docID</a:t>
            </a:r>
            <a:r>
              <a:rPr lang="en-US" sz="2400" dirty="0" smtClean="0">
                <a:ea typeface="ＭＳ Ｐゴシック" charset="-128"/>
              </a:rPr>
              <a:t>)&gt;, …) → (postings list1, postings list2, …)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6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MapReduce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Index construction was just one phase.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Another phase: transforming a term-partitioned index into a document-partitioned index.</a:t>
            </a:r>
          </a:p>
          <a:p>
            <a:pPr lvl="1" eaLnBrk="1" hangingPunct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Term-partitioned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terms</a:t>
            </a:r>
          </a:p>
          <a:p>
            <a:pPr lvl="1" eaLnBrk="1" hangingPunct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Document-partitioned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documents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most search engines use a document-partitioned index … better load balancing, etc.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err="1" smtClean="0">
                <a:ea typeface="ＭＳ Ｐゴシック" pitchFamily="34" charset="-128"/>
              </a:rPr>
              <a:t>Στατιστικα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dirty="0" err="1" smtClean="0">
                <a:ea typeface="ＭＳ Ｐゴシック" pitchFamily="34" charset="-128"/>
              </a:rPr>
              <a:t>συλλογησ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Στατιστικά στοιχεία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8153400" cy="12954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Πιο λεπτομερή στατιστικά για τη συλλογή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 RCV1</a:t>
            </a:r>
          </a:p>
          <a:p>
            <a:pPr lvl="1" eaLnBrk="1" hangingPunct="1"/>
            <a:r>
              <a:rPr lang="el-GR" sz="2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Πόσο μεγάλο είναι το λεξικό και οι καταχωρήσεις; 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E65E9DB-96F2-4746-9033-0415F8B639A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Στατιστικά για τη συλλογή </a:t>
            </a:r>
            <a:r>
              <a:rPr lang="en-US" dirty="0" smtClean="0">
                <a:ea typeface="ＭＳ Ｐゴシック" charset="-128"/>
              </a:rPr>
              <a:t>Reuters RCV1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4.2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5234541"/>
              </p:ext>
            </p:extLst>
          </p:nvPr>
        </p:nvGraphicFramePr>
        <p:xfrm>
          <a:off x="428595" y="2057399"/>
          <a:ext cx="8143932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014542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84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διόρθωσης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0284276"/>
              </p:ext>
            </p:extLst>
          </p:nvPr>
        </p:nvGraphicFramePr>
        <p:xfrm>
          <a:off x="1000100" y="2514600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767724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64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Μέγεθος ευρετηρίου</a:t>
            </a:r>
            <a:endParaRPr lang="en-US" dirty="0" smtClean="0"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067800" cy="401701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533400"/>
                <a:gridCol w="914400"/>
                <a:gridCol w="1143000"/>
                <a:gridCol w="533400"/>
                <a:gridCol w="838200"/>
                <a:gridCol w="1066800"/>
                <a:gridCol w="533400"/>
                <a:gridCol w="914400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cumul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150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4267200"/>
            <a:ext cx="5562600" cy="762000"/>
            <a:chOff x="2590800" y="4267200"/>
            <a:chExt cx="5562600" cy="762000"/>
          </a:xfrm>
        </p:grpSpPr>
        <p:sp>
          <p:nvSpPr>
            <p:cNvPr id="24686" name="Rectangle 4"/>
            <p:cNvSpPr>
              <a:spLocks noChangeArrowheads="1"/>
            </p:cNvSpPr>
            <p:nvPr/>
          </p:nvSpPr>
          <p:spPr bwMode="auto">
            <a:xfrm>
              <a:off x="2590800" y="4648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Rectangle 5"/>
            <p:cNvSpPr>
              <a:spLocks noChangeArrowheads="1"/>
            </p:cNvSpPr>
            <p:nvPr/>
          </p:nvSpPr>
          <p:spPr bwMode="auto">
            <a:xfrm>
              <a:off x="7620000" y="4267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5029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0" y="5410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6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Λεξιλόγιο και μέγεθος συλλογής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2597" y="1905000"/>
            <a:ext cx="8229600" cy="37338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Πόσο μεγάλο είναι το λεξιλόγιο όρων;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Δηλαδή, πόσες είναι οι διαφορετικές λέξεις;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Υπάρχει κάποιο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άνω όριο; </a:t>
            </a:r>
          </a:p>
          <a:p>
            <a:pPr marL="0" indent="0">
              <a:buNone/>
            </a:pPr>
            <a:endParaRPr lang="el-GR" sz="1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Π.χ., το </a:t>
            </a:r>
            <a:r>
              <a:rPr lang="en-US" dirty="0" smtClean="0">
                <a:ea typeface="ＭＳ Ｐゴシック" pitchFamily="-112" charset="-128"/>
              </a:rPr>
              <a:t>Oxford English Dictionary 600,000 </a:t>
            </a:r>
            <a:r>
              <a:rPr lang="el-GR" dirty="0" smtClean="0">
                <a:ea typeface="ＭＳ Ｐゴシック" pitchFamily="-112" charset="-128"/>
              </a:rPr>
              <a:t>λέξεις, αλλά στις πραγματικά μεγάλες συλλογές ονόματα προσώπων, προϊόντων, κλπ</a:t>
            </a:r>
          </a:p>
          <a:p>
            <a:pPr marL="0" indent="0">
              <a:buNone/>
            </a:pPr>
            <a:endParaRPr lang="en-US" sz="1200" dirty="0" smtClean="0">
              <a:ea typeface="ＭＳ Ｐゴシック" pitchFamily="-112" charset="-128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Στην πραγματικότητα, το λεξιλόγιο συνεχίζει να  μεγαλώνει με το μέγεθος της συλλογής 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C0E45A-5E86-45F7-B7C7-F19DB95085A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71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b="1" dirty="0" smtClean="0">
                <a:ea typeface="ＭＳ Ｐゴシック" pitchFamily="-112" charset="-128"/>
              </a:rPr>
              <a:t>νόμος του </a:t>
            </a:r>
            <a:r>
              <a:rPr lang="en-US" b="1" dirty="0" smtClean="0">
                <a:ea typeface="ＭＳ Ｐゴシック" pitchFamily="-112" charset="-128"/>
              </a:rPr>
              <a:t>Heaps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endParaRPr lang="el-GR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i="1" dirty="0">
                <a:ea typeface="ＭＳ Ｐゴシック" pitchFamily="-112" charset="-128"/>
              </a:rPr>
              <a:t>	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i="1" dirty="0" smtClean="0">
                <a:ea typeface="ＭＳ Ｐゴシック" pitchFamily="-112" charset="-128"/>
              </a:rPr>
              <a:t> = </a:t>
            </a:r>
            <a:r>
              <a:rPr lang="en-US" i="1" dirty="0" err="1" smtClean="0">
                <a:ea typeface="ＭＳ Ｐゴシック" pitchFamily="-112" charset="-128"/>
              </a:rPr>
              <a:t>k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i="1" baseline="30000" dirty="0" err="1" smtClean="0">
                <a:ea typeface="ＭＳ Ｐゴシック" pitchFamily="-112" charset="-128"/>
              </a:rPr>
              <a:t>b</a:t>
            </a:r>
            <a:endParaRPr lang="en-US" i="1" baseline="300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το μέγεθος του λεξιλογίου (αριθμός όρων),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 αριθμός των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περιγράφει πως μεγαλώνει το λεξιλόγιο όσο μεγαλώνει η συλλογή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endParaRPr lang="el-GR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Συνήθης τιμές</a:t>
            </a:r>
            <a:r>
              <a:rPr lang="en-US" dirty="0" smtClean="0">
                <a:ea typeface="ＭＳ Ｐゴシック" pitchFamily="-112" charset="-128"/>
              </a:rPr>
              <a:t>: 30 ≤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≤ 100 </a:t>
            </a:r>
            <a:r>
              <a:rPr lang="el-GR" dirty="0" smtClean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 ≈ 0.5</a:t>
            </a:r>
          </a:p>
          <a:p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log-log plot </a:t>
            </a:r>
            <a:r>
              <a:rPr lang="el-GR" dirty="0" smtClean="0">
                <a:ea typeface="ＭＳ Ｐゴシック" pitchFamily="-112" charset="-128"/>
              </a:rPr>
              <a:t>του μεγέθους Μ του λεξιλογίου με το Τ, ο νόμος προβλέπει γραμμή κλίση περίπου </a:t>
            </a:r>
            <a:r>
              <a:rPr lang="en-US" dirty="0" smtClean="0">
                <a:ea typeface="ＭＳ Ｐゴシック" pitchFamily="-112" charset="-128"/>
              </a:rPr>
              <a:t> ½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Λεξιλόγιο και μέγεθος συλλογής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3008313" cy="1162050"/>
          </a:xfrm>
        </p:spPr>
        <p:txBody>
          <a:bodyPr/>
          <a:lstStyle/>
          <a:p>
            <a:r>
              <a:rPr lang="en-US" sz="4000" b="0" dirty="0" smtClean="0">
                <a:ea typeface="ＭＳ Ｐゴシック" pitchFamily="-112" charset="-128"/>
              </a:rPr>
              <a:t>Heaps’ Law</a:t>
            </a:r>
          </a:p>
        </p:txBody>
      </p:sp>
      <p:pic>
        <p:nvPicPr>
          <p:cNvPr id="29699" name="Content Placeholder 3" descr="heaps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25875" y="1836738"/>
            <a:ext cx="4860925" cy="4487862"/>
          </a:xfrm>
        </p:spPr>
      </p:pic>
      <p:sp>
        <p:nvSpPr>
          <p:cNvPr id="29700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617912" cy="48006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-112" charset="-128"/>
              </a:rPr>
              <a:t>Για το</a:t>
            </a:r>
            <a:r>
              <a:rPr lang="en-US" sz="2400" dirty="0" smtClean="0">
                <a:ea typeface="ＭＳ Ｐゴシック" pitchFamily="-112" charset="-128"/>
              </a:rPr>
              <a:t> RCV1, </a:t>
            </a:r>
            <a:r>
              <a:rPr lang="el-GR" sz="2400" dirty="0" smtClean="0">
                <a:ea typeface="ＭＳ Ｐゴシック" pitchFamily="-112" charset="-128"/>
              </a:rPr>
              <a:t>η διακεκομμένη γραμμή 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0.49 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+ 1.64</a:t>
            </a:r>
            <a:r>
              <a:rPr lang="en-US" sz="2800" dirty="0" smtClean="0">
                <a:solidFill>
                  <a:srgbClr val="A40508"/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best </a:t>
            </a:r>
            <a:r>
              <a:rPr lang="en-US" sz="2400" dirty="0">
                <a:ea typeface="ＭＳ Ｐゴシック" pitchFamily="-112" charset="-128"/>
              </a:rPr>
              <a:t>least squares </a:t>
            </a:r>
            <a:r>
              <a:rPr lang="en-US" sz="2400" dirty="0" smtClean="0">
                <a:ea typeface="ＭＳ Ｐゴシック" pitchFamily="-112" charset="-128"/>
              </a:rPr>
              <a:t>fit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Οπότε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1.64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0.49</a:t>
            </a:r>
            <a:r>
              <a:rPr lang="el-GR" sz="2400" dirty="0" smtClean="0">
                <a:ea typeface="ＭＳ Ｐゴシック" pitchFamily="-112" charset="-128"/>
              </a:rPr>
              <a:t>, άρα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ea typeface="ＭＳ Ｐゴシック" pitchFamily="-112" charset="-128"/>
              </a:rPr>
              <a:t>1.64 </a:t>
            </a:r>
            <a:r>
              <a:rPr lang="en-US" sz="2400" dirty="0" smtClean="0">
                <a:ea typeface="ＭＳ Ｐゴシック" pitchFamily="-112" charset="-128"/>
              </a:rPr>
              <a:t>≈ 44 and </a:t>
            </a:r>
            <a:r>
              <a:rPr lang="en-US" sz="2400" i="1" dirty="0" smtClean="0">
                <a:ea typeface="ＭＳ Ｐゴシック" pitchFamily="-112" charset="-128"/>
              </a:rPr>
              <a:t>b</a:t>
            </a:r>
            <a:r>
              <a:rPr lang="en-US" sz="2400" dirty="0" smtClean="0">
                <a:ea typeface="ＭＳ Ｐゴシック" pitchFamily="-112" charset="-128"/>
              </a:rPr>
              <a:t> = 0.49.</a:t>
            </a:r>
          </a:p>
          <a:p>
            <a:endParaRPr lang="en-US" sz="11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Καλή προσέγγιση για το </a:t>
            </a:r>
            <a:r>
              <a:rPr lang="en-US" sz="2400" dirty="0" smtClean="0">
                <a:ea typeface="ＭＳ Ｐゴシック" pitchFamily="-112" charset="-128"/>
              </a:rPr>
              <a:t>Reuters RCV1 !</a:t>
            </a:r>
            <a:endParaRPr lang="en-US" sz="18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Για το πρώτα </a:t>
            </a:r>
            <a:r>
              <a:rPr lang="en-US" sz="2400" dirty="0" smtClean="0">
                <a:ea typeface="ＭＳ Ｐゴシック" pitchFamily="-112" charset="-128"/>
              </a:rPr>
              <a:t>1,000,020 tokens,</a:t>
            </a:r>
            <a:r>
              <a:rPr lang="el-GR" sz="2400" dirty="0" smtClean="0">
                <a:ea typeface="ＭＳ Ｐゴシック" pitchFamily="-112" charset="-128"/>
              </a:rPr>
              <a:t> ο νόμος προβλέπει </a:t>
            </a:r>
            <a:r>
              <a:rPr lang="en-US" sz="2400" dirty="0" smtClean="0">
                <a:ea typeface="ＭＳ Ｐゴシック" pitchFamily="-112" charset="-128"/>
              </a:rPr>
              <a:t> 38,323 </a:t>
            </a:r>
            <a:r>
              <a:rPr lang="el-GR" sz="2400" dirty="0" smtClean="0">
                <a:ea typeface="ＭＳ Ｐゴシック" pitchFamily="-112" charset="-128"/>
              </a:rPr>
              <a:t>όρους, στην πραγματικότητα </a:t>
            </a:r>
            <a:r>
              <a:rPr lang="en-US" sz="2400" dirty="0" smtClean="0">
                <a:ea typeface="ＭＳ Ｐゴシック" pitchFamily="-112" charset="-128"/>
              </a:rPr>
              <a:t>38,365</a:t>
            </a: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D63DD20-80B6-45A3-A40D-785CA2952A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33302" cy="320040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Ο νόμος του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Heaps’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μας δίνει το μέγεθος του λεξιλογίου μιας συλλογής </a:t>
            </a:r>
          </a:p>
          <a:p>
            <a:pPr marL="0" indent="0" algn="just">
              <a:buFont typeface="Wingdings" pitchFamily="2" charset="2"/>
              <a:buChar char="ü"/>
            </a:pPr>
            <a:endParaRPr lang="el-GR" sz="1200" dirty="0">
              <a:ea typeface="ＭＳ Ｐゴシック" pitchFamily="-112" charset="-128"/>
            </a:endParaRPr>
          </a:p>
          <a:p>
            <a:pPr marL="0" indent="0" algn="just">
              <a:buNone/>
            </a:pPr>
            <a:r>
              <a:rPr lang="el-GR" dirty="0" smtClean="0">
                <a:ea typeface="ＭＳ Ｐゴシック" pitchFamily="-112" charset="-128"/>
              </a:rPr>
              <a:t>Θα εξετάσουμε τη </a:t>
            </a:r>
            <a:r>
              <a:rPr lang="el-GR" u="sng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σχετική συχνότητα </a:t>
            </a:r>
            <a:r>
              <a:rPr lang="el-GR" dirty="0" smtClean="0">
                <a:ea typeface="ＭＳ Ｐゴシック" pitchFamily="-112" charset="-128"/>
              </a:rPr>
              <a:t>των όρων </a:t>
            </a:r>
          </a:p>
          <a:p>
            <a:pPr marL="0" indent="0" algn="just">
              <a:buNone/>
            </a:pPr>
            <a:endParaRPr lang="en-US" sz="1000" dirty="0" smtClean="0">
              <a:ea typeface="ＭＳ Ｐゴシック" pitchFamily="-112" charset="-128"/>
            </a:endParaRPr>
          </a:p>
          <a:p>
            <a:pPr algn="just"/>
            <a:r>
              <a:rPr lang="el-GR" dirty="0" smtClean="0">
                <a:ea typeface="ＭＳ Ｐゴシック" pitchFamily="-112" charset="-128"/>
              </a:rPr>
              <a:t>Στις φυσικές γλώσσες, υπάρχουν λίγοι πολύ συχνοί όροι και πάρα πολύ σπάνιοι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νόμος του </a:t>
            </a:r>
            <a:r>
              <a:rPr lang="en-US" dirty="0" err="1" smtClean="0">
                <a:ea typeface="ＭＳ Ｐゴシック" pitchFamily="-112" charset="-128"/>
              </a:rPr>
              <a:t>Zipf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νόμος του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err="1" smtClean="0">
                <a:ea typeface="ＭＳ Ｐゴシック" pitchFamily="-112" charset="-128"/>
              </a:rPr>
              <a:t>οστός</a:t>
            </a:r>
            <a:r>
              <a:rPr lang="el-GR" dirty="0" smtClean="0">
                <a:ea typeface="ＭＳ Ｐゴシック" pitchFamily="-112" charset="-128"/>
              </a:rPr>
              <a:t> πιο συχνός όρος έχει συχνότητα ανάλογη του </a:t>
            </a:r>
            <a:r>
              <a:rPr lang="en-US" dirty="0" smtClean="0">
                <a:ea typeface="ＭＳ Ｐゴシック" pitchFamily="-112" charset="-128"/>
              </a:rPr>
              <a:t>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.</a:t>
            </a:r>
          </a:p>
          <a:p>
            <a:pPr lvl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∝ 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 = K/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μια </a:t>
            </a:r>
            <a:r>
              <a:rPr lang="en-US" dirty="0" smtClean="0">
                <a:ea typeface="ＭＳ Ｐゴシック" pitchFamily="-112" charset="-128"/>
              </a:rPr>
              <a:t>normalizing constant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 smtClean="0">
                <a:ea typeface="ＭＳ Ｐゴシック" pitchFamily="-112" charset="-128"/>
              </a:rPr>
              <a:t>Όπου </a:t>
            </a:r>
            <a:r>
              <a:rPr lang="en-US" sz="2400" dirty="0" err="1" smtClean="0">
                <a:ea typeface="ＭＳ Ｐゴシック" pitchFamily="-112" charset="-128"/>
              </a:rPr>
              <a:t>cf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u="sng" dirty="0" smtClean="0">
                <a:ea typeface="ＭＳ Ｐゴシック" pitchFamily="-112" charset="-128"/>
              </a:rPr>
              <a:t>collection frequency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ο αριθμός εμφανίσεων του όρου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t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873" y="37338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Αν ο πιο συχνός όρος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l-GR" sz="2400" dirty="0" smtClean="0">
                <a:ea typeface="ＭＳ Ｐゴシック" pitchFamily="-112" charset="-128"/>
              </a:rPr>
              <a:t>ο όρος </a:t>
            </a:r>
            <a:r>
              <a:rPr lang="en-US" sz="2400" i="1" dirty="0" smtClean="0">
                <a:ea typeface="ＭＳ Ｐゴシック" pitchFamily="-112" charset="-128"/>
              </a:rPr>
              <a:t>the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 </a:t>
            </a:r>
            <a:r>
              <a:rPr lang="en-US" sz="2400" dirty="0" smtClean="0">
                <a:ea typeface="ＭＳ Ｐゴシック" pitchFamily="-112" charset="-128"/>
              </a:rPr>
              <a:t>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Τότε ο δεύτερος πιο συχνός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of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</a:t>
            </a:r>
            <a:r>
              <a:rPr lang="en-US" sz="2400" dirty="0" smtClean="0">
                <a:ea typeface="ＭＳ Ｐゴシック" pitchFamily="-112" charset="-128"/>
              </a:rPr>
              <a:t>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/2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Ο τρίτος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) 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/3 </a:t>
            </a:r>
            <a:r>
              <a:rPr lang="el-GR" sz="2400" dirty="0" smtClean="0">
                <a:ea typeface="ＭＳ Ｐゴシック" pitchFamily="-112" charset="-128"/>
              </a:rPr>
              <a:t>φορές </a:t>
            </a:r>
            <a:r>
              <a:rPr lang="en-US" sz="2400" dirty="0" smtClean="0">
                <a:ea typeface="ＭＳ Ｐゴシック" pitchFamily="-112" charset="-128"/>
              </a:rPr>
              <a:t> … </a:t>
            </a:r>
            <a:endParaRPr lang="el-GR" sz="24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log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-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Γραμμική σχέση μεταξύ </a:t>
            </a: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endParaRPr lang="el-GR" sz="8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power law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σχέση (εκθετικός νόμος)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9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Zipf’s law for Reuters RCV1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6C7E548-B741-4BF6-AF06-F545B643F2E5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3"/>
            <a:ext cx="55245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xmlns="" val="2930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5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6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66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Εναλλακτικά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28147</TotalTime>
  <Words>3887</Words>
  <Application>Microsoft Office PowerPoint</Application>
  <PresentationFormat>On-screen Show (4:3)</PresentationFormat>
  <Paragraphs>730</Paragraphs>
  <Slides>77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IIR-slides</vt:lpstr>
      <vt:lpstr>Worksheet</vt:lpstr>
      <vt:lpstr>Slide 1</vt:lpstr>
      <vt:lpstr>Τι είδαμε στο προηγούμενο μάθημα</vt:lpstr>
      <vt:lpstr>Διόρθωση ορθογραφικών λαθών</vt:lpstr>
      <vt:lpstr>Διόρθωση μεμονωμένης λέξης</vt:lpstr>
      <vt:lpstr>Απόσταση διόρθωσης (Edit distance)</vt:lpstr>
      <vt:lpstr>Υπολογισμός απόστασης διόρθωσης</vt:lpstr>
      <vt:lpstr>Υπολογισμός απόστασης διόρθωσης </vt:lpstr>
      <vt:lpstr>Υπολογισμός απόστασης: παράδειγμα</vt:lpstr>
      <vt:lpstr>Χρήση των αποστάσεων διόρθωσης</vt:lpstr>
      <vt:lpstr>Επικάλυψη k-γραμμάτων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Γενικά  θέματα</vt:lpstr>
      <vt:lpstr>Soundex</vt:lpstr>
      <vt:lpstr>Τι θα δούμε σήμερα</vt:lpstr>
      <vt:lpstr>ΚΑΤΑΣΚΕΥΗ ΕΥΡΕΤΗΡΙΟΥ</vt:lpstr>
      <vt:lpstr>Η βασική δομή: Το αντεστραμμένο ευρετήριο (inverted index)</vt:lpstr>
      <vt:lpstr>Κατασκευή ευρετηρίου</vt:lpstr>
      <vt:lpstr>Βασικά στοιχεία του υλικού</vt:lpstr>
      <vt:lpstr>Βασικά χαρακτηριστικά του υλικού</vt:lpstr>
      <vt:lpstr>Βασικά χαρακτηριστικά του υλικού</vt:lpstr>
      <vt:lpstr>Υποθέσεις για το υλικό (~2008)</vt:lpstr>
      <vt:lpstr>Η συλλογή RCV1</vt:lpstr>
      <vt:lpstr>Ένα έγγραφο της συλλογής Reuters RCV1</vt:lpstr>
      <vt:lpstr>Ένα έγγραφο της συλλογής Reuters RCV1</vt:lpstr>
      <vt:lpstr>Κατασκευή ευρετηρίου</vt:lpstr>
      <vt:lpstr> Βασικό βήμα: sort</vt:lpstr>
      <vt:lpstr>Κλιμάκωση της κατασκευής του ευρετηρίου</vt:lpstr>
      <vt:lpstr>Κατασκευή με βάση τη διάταξη</vt:lpstr>
      <vt:lpstr>Διάταξη χρησιμοποιώντας το δίσκο σαν «μνήμη»; </vt:lpstr>
      <vt:lpstr>Γιατί όχι;</vt:lpstr>
      <vt:lpstr>BSBI: Αλγόριθμος κατασκευής κατά block (Blocked sort-based Indexing) </vt:lpstr>
      <vt:lpstr>BSBI: Αλγόριθμος κατασκευής κατά block (Blocked sort-based Indexing) </vt:lpstr>
      <vt:lpstr>Διάταξη 10 blocks των 10M εγγραφών</vt:lpstr>
      <vt:lpstr>Παράδειγμα</vt:lpstr>
      <vt:lpstr>Διάταξη 10 blocks των 10M εγγραφών</vt:lpstr>
      <vt:lpstr>Πως θα γίνει η συγχώνευση των runs?</vt:lpstr>
      <vt:lpstr>Πως θα γίνει η συγχώνευση των runs?</vt:lpstr>
      <vt:lpstr>BSBI: περίληψη</vt:lpstr>
      <vt:lpstr>Xρήση αναγνωριστικού όρου (termID)</vt:lpstr>
      <vt:lpstr>SPIMI: Single-pass in-memory indexing (ευρετηρίαση ενός περάσματος)</vt:lpstr>
      <vt:lpstr> SPIMI-Invert</vt:lpstr>
      <vt:lpstr>Δυναμικά ευρετήρια</vt:lpstr>
      <vt:lpstr>Μια απλή προσέγγιση </vt:lpstr>
      <vt:lpstr>Θέματα</vt:lpstr>
      <vt:lpstr>Λογαριθμική συγχώνευση</vt:lpstr>
      <vt:lpstr>Λογαριθμική συγχώνευση</vt:lpstr>
      <vt:lpstr>Slide 49</vt:lpstr>
      <vt:lpstr>Πολυπλοκότητες</vt:lpstr>
      <vt:lpstr>Δυναμικά ευρετήρια στις μηχανές αναζήτησης</vt:lpstr>
      <vt:lpstr>Άλλα θέματα</vt:lpstr>
      <vt:lpstr>Κατανεμημένη κατασκευή</vt:lpstr>
      <vt:lpstr>Μερικοί αριθμοί</vt:lpstr>
      <vt:lpstr>Web search engine data centers</vt:lpstr>
      <vt:lpstr>Google index</vt:lpstr>
      <vt:lpstr>Μια ματιά στα πολύ μεγάλης κλίμακας ευρετήρια </vt:lpstr>
      <vt:lpstr>Παράλληλη κατασκευή</vt:lpstr>
      <vt:lpstr>Parallel tasks</vt:lpstr>
      <vt:lpstr>Parsers</vt:lpstr>
      <vt:lpstr>Inverters</vt:lpstr>
      <vt:lpstr>Data flow</vt:lpstr>
      <vt:lpstr>MapReduce</vt:lpstr>
      <vt:lpstr>Example for index construction</vt:lpstr>
      <vt:lpstr>Schema for index construction in MapReduce</vt:lpstr>
      <vt:lpstr>MapReduce</vt:lpstr>
      <vt:lpstr>Στατιστικα συλλογησ</vt:lpstr>
      <vt:lpstr>Στατιστικά στοιχεία</vt:lpstr>
      <vt:lpstr>Στατιστικά για τη συλλογή Reuters RCV1</vt:lpstr>
      <vt:lpstr>Μέγεθος ευρετηρίου</vt:lpstr>
      <vt:lpstr>Λεξιλόγιο και μέγεθος συλλογής</vt:lpstr>
      <vt:lpstr>Λεξιλόγιο και μέγεθος συλλογής</vt:lpstr>
      <vt:lpstr>Heaps’ Law</vt:lpstr>
      <vt:lpstr>Ο νόμος του Zipf</vt:lpstr>
      <vt:lpstr>Ο νόμος του Zipf</vt:lpstr>
      <vt:lpstr>Zipf’s law for Reuters RCV1</vt:lpstr>
      <vt:lpstr>Slide 77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472</cp:revision>
  <cp:lastPrinted>2011-04-04T04:19:57Z</cp:lastPrinted>
  <dcterms:created xsi:type="dcterms:W3CDTF">2011-04-01T01:43:31Z</dcterms:created>
  <dcterms:modified xsi:type="dcterms:W3CDTF">2014-04-01T06:34:55Z</dcterms:modified>
</cp:coreProperties>
</file>