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36"/>
  </p:notesMasterIdLst>
  <p:handoutMasterIdLst>
    <p:handoutMasterId r:id="rId37"/>
  </p:handoutMasterIdLst>
  <p:sldIdLst>
    <p:sldId id="402" r:id="rId2"/>
    <p:sldId id="527" r:id="rId3"/>
    <p:sldId id="550" r:id="rId4"/>
    <p:sldId id="551" r:id="rId5"/>
    <p:sldId id="552" r:id="rId6"/>
    <p:sldId id="553" r:id="rId7"/>
    <p:sldId id="554" r:id="rId8"/>
    <p:sldId id="555" r:id="rId9"/>
    <p:sldId id="354" r:id="rId10"/>
    <p:sldId id="355" r:id="rId11"/>
    <p:sldId id="406" r:id="rId12"/>
    <p:sldId id="356" r:id="rId13"/>
    <p:sldId id="414" r:id="rId14"/>
    <p:sldId id="357" r:id="rId15"/>
    <p:sldId id="358" r:id="rId16"/>
    <p:sldId id="359" r:id="rId17"/>
    <p:sldId id="407" r:id="rId18"/>
    <p:sldId id="360" r:id="rId19"/>
    <p:sldId id="361" r:id="rId20"/>
    <p:sldId id="362" r:id="rId21"/>
    <p:sldId id="546" r:id="rId22"/>
    <p:sldId id="409" r:id="rId23"/>
    <p:sldId id="363" r:id="rId24"/>
    <p:sldId id="364" r:id="rId25"/>
    <p:sldId id="365" r:id="rId26"/>
    <p:sldId id="547" r:id="rId27"/>
    <p:sldId id="549" r:id="rId28"/>
    <p:sldId id="410" r:id="rId29"/>
    <p:sldId id="367" r:id="rId30"/>
    <p:sldId id="368" r:id="rId31"/>
    <p:sldId id="369" r:id="rId32"/>
    <p:sldId id="370" r:id="rId33"/>
    <p:sldId id="371" r:id="rId34"/>
    <p:sldId id="556" r:id="rId35"/>
  </p:sldIdLst>
  <p:sldSz cx="9144000" cy="6858000" type="screen4x3"/>
  <p:notesSz cx="7099300" cy="10223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Lucida Sans" pitchFamily="-112" charset="0"/>
        <a:ea typeface="+mn-ea"/>
        <a:cs typeface="Arial Unicode MS" pitchFamily="-11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FF9966"/>
    <a:srgbClr val="00A000"/>
    <a:srgbClr val="B2B2B2"/>
    <a:srgbClr val="F4F3EB"/>
    <a:srgbClr val="F0EEEB"/>
    <a:srgbClr val="A40508"/>
    <a:srgbClr val="A50021"/>
    <a:srgbClr val="00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08" y="-2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65536" y="134578176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72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-112" charset="0"/>
              </a:defRPr>
            </a:lvl1pPr>
          </a:lstStyle>
          <a:p>
            <a:fld id="{99F3A387-7CA4-42C4-A654-FB16CB1400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774285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629" y="0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3775" y="766763"/>
            <a:ext cx="5111750" cy="38338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57" y="4856502"/>
            <a:ext cx="5207386" cy="459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13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13002"/>
            <a:ext cx="3076672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Lucida Sans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13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629" y="9713002"/>
            <a:ext cx="3076671" cy="510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235" tIns="47617" rIns="95235" bIns="4761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1FFFE52-FE1E-4D89-83CF-6E59217A9C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63265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ＭＳ Ｐゴシック" pitchFamily="-6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4263" y="1981200"/>
            <a:ext cx="3013075" cy="6461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Arial Unicode MS" charset="0"/>
                <a:cs typeface="Arial Unicode MS" charset="0"/>
              </a:rPr>
              <a:t>Introduction to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525">
            <a:solidFill>
              <a:srgbClr val="406E84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+mn-lt"/>
              <a:ea typeface="Arial Unicode MS" charset="0"/>
              <a:cs typeface="Arial Unicode M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30263" y="2590800"/>
            <a:ext cx="5646737" cy="8302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Arial Unicode MS" charset="0"/>
                <a:cs typeface="Arial Unicode MS" charset="0"/>
              </a:rPr>
              <a:t>Information Retrieval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/>
          <a:lstStyle>
            <a:lvl1pPr marL="0" indent="0" algn="ctr">
              <a:buNone/>
              <a:defRPr>
                <a:solidFill>
                  <a:srgbClr val="4370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437085"/>
                </a:solidFill>
              </a:defRPr>
            </a:lvl1pPr>
          </a:lstStyle>
          <a:p>
            <a:fld id="{EC65FA85-C043-4AC1-86AA-2F87DA9805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36FAF4-678C-4170-8B5E-D5D1B48C4B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EAC3AD-617C-4A6C-BEE7-10C9A9D603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9144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 anchor="b"/>
          <a:lstStyle>
            <a:lvl1pPr>
              <a:defRPr>
                <a:solidFill>
                  <a:schemeClr val="bg2"/>
                </a:solidFill>
                <a:latin typeface="Tahoma" pitchFamily="-112" charset="0"/>
              </a:defRPr>
            </a:lvl1pPr>
          </a:lstStyle>
          <a:p>
            <a:fld id="{1EF9AD5B-80E3-44A6-B5FE-01C0C8E5A83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52600"/>
            <a:ext cx="77724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45486-50DC-4565-9187-DFAA67AD25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2672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FDF18-76F6-47A3-9B99-0969E788D6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D9190B-40F4-4D14-B8A7-A8F5BA31F2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ECC92-4490-4DFD-A50E-7CFF54CC48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300CA-A080-476D-84B4-AC6434A6B4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E445E-0100-404D-AEB0-69CA392494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>
            <a:cxnSpLocks noChangeShapeType="1"/>
          </p:cNvCxnSpPr>
          <p:nvPr/>
        </p:nvCxn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00">
            <a:solidFill>
              <a:srgbClr val="139CB7"/>
            </a:solidFill>
            <a:round/>
            <a:headEnd/>
            <a:tailEnd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1DDB1-E385-4C2A-9F6F-88E564B234D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AE9CB-6C8B-49DF-BA0E-D5C49502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A558E-6DE4-4CD3-890E-A7DA5D0049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BAA00D-81AD-4FD2-AEF2-53F20508E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7000"/>
            <a:ext cx="2895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charset="0"/>
                <a:ea typeface="Arial Unicode MS" charset="0"/>
                <a:cs typeface="Arial Unicode MS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77000"/>
            <a:ext cx="21336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112" charset="0"/>
              </a:defRPr>
            </a:lvl1pPr>
          </a:lstStyle>
          <a:p>
            <a:fld id="{4182170C-A630-4BC4-99C2-1EEFC93C12B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 i="1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Introduction to Information Retrieval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r>
              <a:rPr lang="en-US" sz="1600">
                <a:solidFill>
                  <a:srgbClr val="FFFFFF"/>
                </a:solidFill>
                <a:latin typeface="+mn-lt"/>
                <a:ea typeface="ＭＳ Ｐゴシック" charset="-128"/>
                <a:cs typeface="ＭＳ Ｐゴシック" charset="-128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37" r:id="rId3"/>
    <p:sldLayoutId id="2147483946" r:id="rId4"/>
    <p:sldLayoutId id="2147483947" r:id="rId5"/>
    <p:sldLayoutId id="2147483948" r:id="rId6"/>
    <p:sldLayoutId id="2147483938" r:id="rId7"/>
    <p:sldLayoutId id="2147483939" r:id="rId8"/>
    <p:sldLayoutId id="2147483940" r:id="rId9"/>
    <p:sldLayoutId id="2147483949" r:id="rId10"/>
    <p:sldLayoutId id="2147483941" r:id="rId11"/>
    <p:sldLayoutId id="2147483950" r:id="rId12"/>
    <p:sldLayoutId id="2147483942" r:id="rId13"/>
    <p:sldLayoutId id="2147483943" r:id="rId14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Clr>
          <a:srgbClr val="437085"/>
        </a:buClr>
        <a:buFont typeface="Wingdings" pitchFamily="-112" charset="2"/>
        <a:buChar char="§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357E69"/>
        </a:buClr>
        <a:buFont typeface="Wingdings" pitchFamily="-112" charset="2"/>
        <a:buChar char="§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918BA3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F6E7E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233337"/>
        </a:buClr>
        <a:buFont typeface="Wingdings" pitchFamily="-112" charset="2"/>
        <a:buChar char="§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043608" y="4365104"/>
            <a:ext cx="7490792" cy="1349896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ΠΛΕ70: Ανάκτηση Πληροφορίας</a:t>
            </a:r>
            <a:endParaRPr lang="en-US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1800" i="1" dirty="0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Διδάσκουσα: Ευαγγελία </a:t>
            </a:r>
            <a:r>
              <a:rPr lang="el-GR" sz="1800" i="1" dirty="0" err="1" smtClean="0">
                <a:solidFill>
                  <a:schemeClr val="bg1">
                    <a:lumMod val="95000"/>
                  </a:schemeClr>
                </a:solidFill>
                <a:ea typeface="ＭＳ Ｐゴシック" pitchFamily="-112" charset="-128"/>
              </a:rPr>
              <a:t>Πιτουρά</a:t>
            </a:r>
            <a:r>
              <a:rPr lang="en-US" dirty="0" smtClean="0">
                <a:ea typeface="ＭＳ Ｐゴシック" pitchFamily="-112" charset="-128"/>
              </a:rPr>
              <a:t/>
            </a:r>
            <a:br>
              <a:rPr lang="en-US" dirty="0" smtClean="0">
                <a:ea typeface="ＭＳ Ｐゴシック" pitchFamily="-112" charset="-128"/>
              </a:rPr>
            </a:br>
            <a:r>
              <a:rPr lang="el-GR" sz="2400" dirty="0" smtClean="0">
                <a:ea typeface="ＭＳ Ｐゴシック" pitchFamily="-112" charset="-128"/>
              </a:rPr>
              <a:t>Διάλεξη</a:t>
            </a:r>
            <a:r>
              <a:rPr lang="en-US" sz="2400" dirty="0" smtClean="0">
                <a:ea typeface="ＭＳ Ｐゴシック" pitchFamily="-112" charset="-128"/>
              </a:rPr>
              <a:t> </a:t>
            </a:r>
            <a:r>
              <a:rPr lang="en-US" sz="2400" dirty="0">
                <a:ea typeface="ＭＳ Ｐゴシック" pitchFamily="-112" charset="-128"/>
              </a:rPr>
              <a:t>3</a:t>
            </a:r>
            <a:r>
              <a:rPr lang="en-US" sz="2400" dirty="0" smtClean="0">
                <a:ea typeface="ＭＳ Ｐゴシック" pitchFamily="-112" charset="-128"/>
              </a:rPr>
              <a:t>: </a:t>
            </a:r>
            <a:r>
              <a:rPr lang="el-GR" sz="2400" smtClean="0">
                <a:ea typeface="ＭＳ Ｐゴシック" pitchFamily="-112" charset="-128"/>
              </a:rPr>
              <a:t>Δομές για Λεξικ</a:t>
            </a:r>
            <a:r>
              <a:rPr lang="el-GR" sz="2400" smtClean="0">
                <a:ea typeface="ＭＳ Ｐゴシック" pitchFamily="-112" charset="-128"/>
              </a:rPr>
              <a:t>ά</a:t>
            </a:r>
            <a:r>
              <a:rPr lang="el-GR" sz="2400" dirty="0" smtClean="0">
                <a:ea typeface="ＭＳ Ｐゴシック" pitchFamily="-112" charset="-128"/>
              </a:rPr>
              <a:t>. </a:t>
            </a:r>
            <a:r>
              <a:rPr lang="el-GR" sz="2400" dirty="0" smtClean="0">
                <a:ea typeface="ＭＳ Ｐゴシック" pitchFamily="-112" charset="-128"/>
              </a:rPr>
              <a:t>Ανάκτηση </a:t>
            </a:r>
            <a:r>
              <a:rPr lang="el-GR" sz="2400" dirty="0" smtClean="0">
                <a:ea typeface="ＭＳ Ｐゴシック" pitchFamily="-112" charset="-128"/>
              </a:rPr>
              <a:t>Ανεκτική στα Σφάλματα</a:t>
            </a:r>
            <a:r>
              <a:rPr lang="en-US" sz="2400" dirty="0" smtClean="0">
                <a:ea typeface="ＭＳ Ｐゴシック" pitchFamily="-112" charset="-128"/>
              </a:rPr>
              <a:t> (</a:t>
            </a:r>
            <a:r>
              <a:rPr lang="el-GR" sz="2400" dirty="0" smtClean="0">
                <a:ea typeface="ＭＳ Ｐゴシック" pitchFamily="-112" charset="-128"/>
              </a:rPr>
              <a:t>υποστήριξη *)</a:t>
            </a:r>
            <a:endParaRPr lang="en-US" sz="2400" dirty="0" smtClean="0">
              <a:ea typeface="ＭＳ Ｐゴシック" pitchFamily="-112" charset="-128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65FA85-C043-4AC1-86AA-2F87DA98053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337314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Δομές Δεδομένων για Λεξικά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2667000"/>
          </a:xfrm>
        </p:spPr>
        <p:txBody>
          <a:bodyPr/>
          <a:lstStyle/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Οι δομές δεδομένων για το λεξικό περιέχουν το </a:t>
            </a:r>
            <a:r>
              <a:rPr lang="el-GR" sz="2400" i="1" dirty="0" smtClean="0">
                <a:ea typeface="ＭＳ Ｐゴシック" pitchFamily="-112" charset="-128"/>
              </a:rPr>
              <a:t>λεξιλόγιο όρων (λήμμα)</a:t>
            </a:r>
            <a:r>
              <a:rPr lang="el-GR" sz="2400" dirty="0" smtClean="0">
                <a:ea typeface="ＭＳ Ｐゴシック" pitchFamily="-112" charset="-128"/>
              </a:rPr>
              <a:t>, τη συχνότητα εγγράφου (</a:t>
            </a:r>
            <a:r>
              <a:rPr lang="en-US" sz="2400" dirty="0" smtClean="0">
                <a:ea typeface="ＭＳ Ｐゴシック" pitchFamily="-112" charset="-128"/>
              </a:rPr>
              <a:t>document frequency</a:t>
            </a:r>
            <a:r>
              <a:rPr lang="el-GR" sz="2400" dirty="0" smtClean="0">
                <a:ea typeface="ＭＳ Ｐゴシック" pitchFamily="-112" charset="-128"/>
              </a:rPr>
              <a:t>), δείκτες σε κάθε λίστα καταχωρήσεων </a:t>
            </a:r>
            <a:r>
              <a:rPr lang="en-US" sz="2400" dirty="0" smtClean="0">
                <a:ea typeface="ＭＳ Ｐゴシック" pitchFamily="-112" charset="-128"/>
              </a:rPr>
              <a:t> …</a:t>
            </a:r>
            <a:r>
              <a:rPr lang="en-US" sz="2400" dirty="0" smtClean="0">
                <a:solidFill>
                  <a:srgbClr val="00A000"/>
                </a:solidFill>
                <a:ea typeface="ＭＳ Ｐゴシック" pitchFamily="-112" charset="-128"/>
              </a:rPr>
              <a:t> </a:t>
            </a:r>
            <a:r>
              <a:rPr lang="el-GR" sz="2400" dirty="0" smtClean="0">
                <a:solidFill>
                  <a:srgbClr val="00A000"/>
                </a:solidFill>
                <a:ea typeface="ＭＳ Ｐゴシック" pitchFamily="-112" charset="-128"/>
              </a:rPr>
              <a:t>ποια δομή δεδομένων είναι κατάλληλη;</a:t>
            </a:r>
            <a:endParaRPr lang="en-US" sz="2400" dirty="0" smtClean="0">
              <a:solidFill>
                <a:srgbClr val="00A000"/>
              </a:solidFill>
              <a:ea typeface="ＭＳ Ｐゴシック" pitchFamily="-112" charset="-128"/>
            </a:endParaRPr>
          </a:p>
          <a:p>
            <a:pPr lvl="1" eaLnBrk="1" hangingPunct="1"/>
            <a:endParaRPr lang="en-US" dirty="0" smtClean="0">
              <a:ea typeface="ＭＳ Ｐゴシック" pitchFamily="-112" charset="-128"/>
            </a:endParaRPr>
          </a:p>
        </p:txBody>
      </p:sp>
      <p:pic>
        <p:nvPicPr>
          <p:cNvPr id="21508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124200"/>
            <a:ext cx="8134350" cy="3427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3.1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6039409"/>
            <a:ext cx="2057400" cy="457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b="1" dirty="0" smtClean="0">
                <a:solidFill>
                  <a:srgbClr val="FF0000"/>
                </a:solidFill>
                <a:latin typeface="+mn-lt"/>
                <a:cs typeface="Kokila" pitchFamily="34" charset="0"/>
              </a:rPr>
              <a:t>Λεξικό</a:t>
            </a:r>
            <a:endParaRPr lang="el-GR" b="1" dirty="0">
              <a:solidFill>
                <a:srgbClr val="FF0000"/>
              </a:solidFill>
              <a:latin typeface="+mn-lt"/>
              <a:cs typeface="Kokila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Δομές Δεδομένων για Λεξικά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3.1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153400" cy="76200"/>
          </a:xfrm>
        </p:spPr>
        <p:txBody>
          <a:bodyPr/>
          <a:lstStyle/>
          <a:p>
            <a:pPr eaLnBrk="1" hangingPunct="1">
              <a:buNone/>
            </a:pPr>
            <a:r>
              <a:rPr lang="el-GR" sz="2400" dirty="0" smtClean="0">
                <a:solidFill>
                  <a:srgbClr val="FF0000"/>
                </a:solidFill>
                <a:ea typeface="ＭＳ Ｐゴシック" pitchFamily="-112" charset="-128"/>
              </a:rPr>
              <a:t>Λεξιλόγιο </a:t>
            </a:r>
            <a:r>
              <a:rPr lang="en-US" sz="2400" dirty="0" smtClean="0">
                <a:solidFill>
                  <a:srgbClr val="FF0000"/>
                </a:solidFill>
                <a:ea typeface="ＭＳ Ｐゴシック" pitchFamily="-112" charset="-128"/>
              </a:rPr>
              <a:t>(vocabulary)</a:t>
            </a:r>
            <a:r>
              <a:rPr lang="el-GR" sz="2400" dirty="0" smtClean="0">
                <a:solidFill>
                  <a:schemeClr val="tx2"/>
                </a:solidFill>
                <a:ea typeface="ＭＳ Ｐゴシック" pitchFamily="-112" charset="-128"/>
              </a:rPr>
              <a:t>: το σύνολο των όρων</a:t>
            </a:r>
            <a:endParaRPr lang="en-US" sz="2400" dirty="0" smtClean="0">
              <a:solidFill>
                <a:schemeClr val="tx2"/>
              </a:solidFill>
              <a:ea typeface="ＭＳ Ｐゴシック" pitchFamily="-112" charset="-128"/>
            </a:endParaRPr>
          </a:p>
          <a:p>
            <a:pPr eaLnBrk="1" hangingPunct="1">
              <a:buNone/>
            </a:pPr>
            <a:r>
              <a:rPr lang="el-GR" sz="2400" dirty="0" smtClean="0">
                <a:solidFill>
                  <a:srgbClr val="FF0000"/>
                </a:solidFill>
                <a:ea typeface="ＭＳ Ｐゴシック" pitchFamily="-112" charset="-128"/>
              </a:rPr>
              <a:t>Λεξικό (</a:t>
            </a:r>
            <a:r>
              <a:rPr lang="en-US" sz="2400" dirty="0" smtClean="0">
                <a:solidFill>
                  <a:srgbClr val="FF0000"/>
                </a:solidFill>
                <a:ea typeface="ＭＳ Ｐゴシック" pitchFamily="-112" charset="-128"/>
              </a:rPr>
              <a:t>dictionary)</a:t>
            </a:r>
            <a:r>
              <a:rPr lang="en-US" sz="2400" dirty="0" smtClean="0">
                <a:solidFill>
                  <a:schemeClr val="tx2"/>
                </a:solidFill>
                <a:ea typeface="ＭＳ Ｐゴシック" pitchFamily="-112" charset="-128"/>
              </a:rPr>
              <a:t>: </a:t>
            </a:r>
            <a:r>
              <a:rPr lang="el-GR" sz="2400" dirty="0" smtClean="0">
                <a:solidFill>
                  <a:schemeClr val="tx2"/>
                </a:solidFill>
                <a:ea typeface="ＭＳ Ｐゴシック" pitchFamily="-112" charset="-128"/>
              </a:rPr>
              <a:t>μια δομή για την αποθήκευση του λεξιλογίου</a:t>
            </a:r>
          </a:p>
          <a:p>
            <a:pPr eaLnBrk="1" hangingPunct="1">
              <a:buNone/>
            </a:pPr>
            <a:endParaRPr lang="en-US" sz="800" dirty="0" smtClean="0">
              <a:solidFill>
                <a:schemeClr val="tx2"/>
              </a:solidFill>
              <a:ea typeface="ＭＳ Ｐゴシック" pitchFamily="-112" charset="-128"/>
            </a:endParaRPr>
          </a:p>
          <a:p>
            <a:pPr eaLnBrk="1" hangingPunct="1">
              <a:buNone/>
            </a:pPr>
            <a:r>
              <a:rPr lang="el-GR" sz="2400" i="1" dirty="0" smtClean="0">
                <a:solidFill>
                  <a:schemeClr val="tx2"/>
                </a:solidFill>
                <a:ea typeface="ＭＳ Ｐゴシック" pitchFamily="-112" charset="-128"/>
              </a:rPr>
              <a:t>Πως αποθηκεύουμε ένα λεξικό στη μνήμη αποδοτικά;</a:t>
            </a:r>
            <a:endParaRPr lang="en-US" sz="2400" i="1" dirty="0" smtClean="0">
              <a:solidFill>
                <a:schemeClr val="tx2"/>
              </a:solidFill>
              <a:ea typeface="ＭＳ Ｐゴシック" pitchFamily="-112" charset="-128"/>
            </a:endParaRPr>
          </a:p>
          <a:p>
            <a:pPr eaLnBrk="1" hangingPunct="1">
              <a:buNone/>
            </a:pPr>
            <a:r>
              <a:rPr lang="el-GR" sz="2400" i="1" dirty="0" smtClean="0">
                <a:solidFill>
                  <a:schemeClr val="tx2"/>
                </a:solidFill>
                <a:ea typeface="ＭＳ Ｐゴシック" pitchFamily="-112" charset="-128"/>
              </a:rPr>
              <a:t>Πως το χρησιμοποιούμε;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Μια απλοϊκή λύση</a:t>
            </a:r>
            <a:r>
              <a:rPr lang="en-US" dirty="0" smtClean="0">
                <a:ea typeface="ＭＳ Ｐゴシック" pitchFamily="-112" charset="-128"/>
              </a:rPr>
              <a:t> 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34350" cy="4572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array of </a:t>
            </a:r>
            <a:r>
              <a:rPr lang="en-US" dirty="0" err="1" smtClean="0">
                <a:ea typeface="ＭＳ Ｐゴシック" pitchFamily="-112" charset="-128"/>
              </a:rPr>
              <a:t>struct</a:t>
            </a:r>
            <a:r>
              <a:rPr lang="en-US" dirty="0" smtClean="0">
                <a:ea typeface="ＭＳ Ｐゴシック" pitchFamily="-112" charset="-128"/>
              </a:rPr>
              <a:t>:</a:t>
            </a:r>
          </a:p>
          <a:p>
            <a:pPr eaLnBrk="1" hangingPunct="1"/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endParaRPr lang="en-US" sz="2000" dirty="0" smtClean="0">
              <a:ea typeface="ＭＳ Ｐゴシック" pitchFamily="-112" charset="-128"/>
            </a:endParaRPr>
          </a:p>
          <a:p>
            <a:pPr eaLnBrk="1" hangingPunct="1"/>
            <a:endParaRPr lang="en-US" sz="2000" dirty="0" smtClean="0">
              <a:ea typeface="ＭＳ Ｐゴシック" pitchFamily="-112" charset="-128"/>
            </a:endParaRPr>
          </a:p>
          <a:p>
            <a:pPr eaLnBrk="1" hangingPunct="1"/>
            <a:endParaRPr lang="en-US" sz="2000" dirty="0" smtClean="0">
              <a:ea typeface="ＭＳ Ｐゴシック" pitchFamily="-112" charset="-128"/>
            </a:endParaRPr>
          </a:p>
          <a:p>
            <a:pPr eaLnBrk="1" hangingPunct="1"/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endParaRPr lang="en-US" dirty="0" smtClean="0">
              <a:ea typeface="ＭＳ Ｐゴシック" pitchFamily="-112" charset="-128"/>
            </a:endParaRPr>
          </a:p>
          <a:p>
            <a:pPr eaLnBrk="1" hangingPunct="1">
              <a:buFont typeface="Wingdings" pitchFamily="-112" charset="2"/>
              <a:buNone/>
            </a:pPr>
            <a:r>
              <a:rPr lang="en-US" sz="2400" dirty="0" smtClean="0">
                <a:ea typeface="ＭＳ Ｐゴシック" pitchFamily="-112" charset="-128"/>
              </a:rPr>
              <a:t>         char[20]   </a:t>
            </a:r>
            <a:r>
              <a:rPr lang="en-US" sz="2400" dirty="0" err="1" smtClean="0">
                <a:ea typeface="ＭＳ Ｐゴシック" pitchFamily="-112" charset="-128"/>
              </a:rPr>
              <a:t>int</a:t>
            </a:r>
            <a:r>
              <a:rPr lang="en-US" sz="2400" dirty="0" smtClean="0">
                <a:ea typeface="ＭＳ Ｐゴシック" pitchFamily="-112" charset="-128"/>
              </a:rPr>
              <a:t>                   Postings *</a:t>
            </a:r>
          </a:p>
          <a:p>
            <a:pPr eaLnBrk="1" hangingPunct="1">
              <a:buFont typeface="Wingdings" pitchFamily="-112" charset="2"/>
              <a:buNone/>
            </a:pPr>
            <a:r>
              <a:rPr lang="en-US" sz="2400" dirty="0" smtClean="0">
                <a:ea typeface="ＭＳ Ｐゴシック" pitchFamily="-112" charset="-128"/>
              </a:rPr>
              <a:t>         </a:t>
            </a:r>
            <a:r>
              <a:rPr lang="en-US" sz="2400" dirty="0" smtClean="0">
                <a:solidFill>
                  <a:srgbClr val="00A000"/>
                </a:solidFill>
                <a:ea typeface="ＭＳ Ｐゴシック" pitchFamily="-112" charset="-128"/>
              </a:rPr>
              <a:t>20 bytes   4/8 bytes        4/8 bytes  </a:t>
            </a:r>
          </a:p>
        </p:txBody>
      </p:sp>
      <p:pic>
        <p:nvPicPr>
          <p:cNvPr id="22532" name="Picture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2209800"/>
            <a:ext cx="5638800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3.1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57200" y="556260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defTabSz="457200">
              <a:spcBef>
                <a:spcPct val="20000"/>
              </a:spcBef>
              <a:buClr>
                <a:srgbClr val="437085"/>
              </a:buClr>
              <a:buFont typeface="Wingdings" pitchFamily="-112" charset="2"/>
              <a:buChar char="§"/>
            </a:pPr>
            <a:r>
              <a:rPr lang="el-GR" dirty="0" smtClean="0">
                <a:solidFill>
                  <a:srgbClr val="1F497D"/>
                </a:solidFill>
                <a:latin typeface="Calibri"/>
                <a:ea typeface="ＭＳ Ｐゴシック" pitchFamily="-112" charset="-128"/>
              </a:rPr>
              <a:t>Πως αναζητούμε έναν όρο (λήμμα) στο λεξικό γρήγορα κατά την εκτέλεση του ερωτήματος; </a:t>
            </a:r>
          </a:p>
          <a:p>
            <a:pPr marL="742950" lvl="1" indent="-285750" defTabSz="457200">
              <a:spcBef>
                <a:spcPct val="20000"/>
              </a:spcBef>
              <a:buClr>
                <a:srgbClr val="357E69"/>
              </a:buClr>
              <a:buFont typeface="Wingdings" pitchFamily="-112" charset="2"/>
              <a:buChar char="§"/>
            </a:pPr>
            <a:r>
              <a:rPr lang="el-GR" sz="2000" dirty="0" smtClean="0">
                <a:solidFill>
                  <a:srgbClr val="1F497D"/>
                </a:solidFill>
                <a:latin typeface="Calibri"/>
                <a:ea typeface="ＭＳ Ｐゴシック" pitchFamily="-112" charset="-128"/>
                <a:cs typeface="+mn-cs"/>
              </a:rPr>
              <a:t>ο όρος είναι το </a:t>
            </a:r>
            <a:r>
              <a:rPr lang="el-GR" sz="2000" dirty="0" smtClean="0">
                <a:solidFill>
                  <a:srgbClr val="FF0000"/>
                </a:solidFill>
                <a:latin typeface="Calibri"/>
                <a:ea typeface="ＭＳ Ｐゴシック" pitchFamily="-112" charset="-128"/>
                <a:cs typeface="+mn-cs"/>
              </a:rPr>
              <a:t>κλειδί</a:t>
            </a:r>
            <a:r>
              <a:rPr lang="el-GR" sz="2000" dirty="0" smtClean="0">
                <a:solidFill>
                  <a:srgbClr val="00A000"/>
                </a:solidFill>
                <a:latin typeface="Calibri"/>
                <a:ea typeface="ＭＳ Ｐゴシック" pitchFamily="-112" charset="-128"/>
                <a:cs typeface="+mn-cs"/>
              </a:rPr>
              <a:t> </a:t>
            </a:r>
            <a:r>
              <a:rPr lang="el-GR" sz="2000" dirty="0" smtClean="0">
                <a:solidFill>
                  <a:srgbClr val="1F497D"/>
                </a:solidFill>
                <a:latin typeface="Calibri"/>
                <a:ea typeface="ＭＳ Ｐゴシック" pitchFamily="-112" charset="-128"/>
                <a:cs typeface="+mn-cs"/>
              </a:rPr>
              <a:t>(σε ορολογία δομών δεδομένων)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Δομές Δεδομένων για Λεξικά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150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smtClean="0">
                <a:solidFill>
                  <a:srgbClr val="FBFCFF"/>
                </a:solidFill>
              </a:rPr>
              <a:t>Κεφ. </a:t>
            </a:r>
            <a:r>
              <a:rPr lang="en-US" sz="1600" dirty="0" smtClean="0">
                <a:solidFill>
                  <a:srgbClr val="FBFCFF"/>
                </a:solidFill>
              </a:rPr>
              <a:t>3.1</a:t>
            </a:r>
            <a:endParaRPr lang="en-US" sz="1600" dirty="0">
              <a:solidFill>
                <a:srgbClr val="FBFCFF"/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76200"/>
          </a:xfrm>
        </p:spPr>
        <p:txBody>
          <a:bodyPr/>
          <a:lstStyle/>
          <a:p>
            <a:pPr eaLnBrk="1" hangingPunct="1">
              <a:buNone/>
            </a:pPr>
            <a:endParaRPr lang="en-US" sz="800" dirty="0" smtClean="0">
              <a:solidFill>
                <a:schemeClr val="tx2"/>
              </a:solidFill>
              <a:ea typeface="ＭＳ Ｐゴシック" pitchFamily="-112" charset="-128"/>
            </a:endParaRPr>
          </a:p>
          <a:p>
            <a:pPr eaLnBrk="1" hangingPunct="1">
              <a:buNone/>
            </a:pPr>
            <a:endParaRPr lang="el-GR" sz="2400" i="1" dirty="0" smtClean="0">
              <a:solidFill>
                <a:schemeClr val="tx2"/>
              </a:solidFill>
              <a:ea typeface="ＭＳ Ｐゴシック" pitchFamily="-112" charset="-128"/>
            </a:endParaRPr>
          </a:p>
          <a:p>
            <a:pPr eaLnBrk="1" hangingPunct="1"/>
            <a:r>
              <a:rPr lang="el-GR" sz="2400" dirty="0" smtClean="0">
                <a:solidFill>
                  <a:schemeClr val="tx2"/>
                </a:solidFill>
                <a:ea typeface="ＭＳ Ｐゴシック" pitchFamily="-112" charset="-128"/>
              </a:rPr>
              <a:t>Αποδοτική αναζήτηση ενός όρου (κλειδιού) στο λεξικό.</a:t>
            </a:r>
          </a:p>
          <a:p>
            <a:pPr eaLnBrk="1" hangingPunct="1"/>
            <a:r>
              <a:rPr lang="el-GR" sz="2400" dirty="0" smtClean="0">
                <a:solidFill>
                  <a:schemeClr val="tx2"/>
                </a:solidFill>
                <a:ea typeface="ＭＳ Ｐゴシック" pitchFamily="-112" charset="-128"/>
              </a:rPr>
              <a:t>Σχετικές συχνότητας προσπέλασης των κλειδιών (πιο γρήγορα οι συχνοί όροι;)</a:t>
            </a:r>
          </a:p>
          <a:p>
            <a:pPr eaLnBrk="1" hangingPunct="1"/>
            <a:r>
              <a:rPr lang="el-GR" sz="2400" dirty="0" smtClean="0">
                <a:solidFill>
                  <a:schemeClr val="tx2"/>
                </a:solidFill>
                <a:ea typeface="ＭＳ Ｐゴシック" pitchFamily="-112" charset="-128"/>
              </a:rPr>
              <a:t>Πόσοι είναι οι όροι (κλειδιά), </a:t>
            </a:r>
          </a:p>
          <a:p>
            <a:pPr eaLnBrk="1" hangingPunct="1"/>
            <a:r>
              <a:rPr lang="el-GR" sz="2400" dirty="0" smtClean="0">
                <a:solidFill>
                  <a:schemeClr val="tx2"/>
                </a:solidFill>
                <a:ea typeface="ＭＳ Ｐゴシック" pitchFamily="-112" charset="-128"/>
              </a:rPr>
              <a:t>Είναι στατικό ή έχουμε συχνά εισαγωγές/διαγραφές όρων ή και τροποποιήσεις</a:t>
            </a:r>
            <a:r>
              <a:rPr lang="en-US" sz="2400" dirty="0" smtClean="0">
                <a:solidFill>
                  <a:schemeClr val="tx2"/>
                </a:solidFill>
                <a:ea typeface="ＭＳ Ｐゴシック" pitchFamily="-112" charset="-128"/>
              </a:rPr>
              <a:t>;</a:t>
            </a:r>
            <a:r>
              <a:rPr lang="el-GR" sz="2400" dirty="0" smtClean="0">
                <a:solidFill>
                  <a:schemeClr val="tx2"/>
                </a:solidFill>
                <a:ea typeface="ＭＳ Ｐゴシック" pitchFamily="-112" charset="-128"/>
              </a:rPr>
              <a:t> Μόνο εισαγωγές </a:t>
            </a:r>
            <a:r>
              <a:rPr lang="en-US" sz="2400" dirty="0" smtClean="0">
                <a:solidFill>
                  <a:schemeClr val="tx2"/>
                </a:solidFill>
                <a:ea typeface="ＭＳ Ｐゴシック" pitchFamily="-112" charset="-128"/>
              </a:rPr>
              <a:t>(insert only – append only)</a:t>
            </a:r>
            <a:endParaRPr lang="el-GR" sz="2400" dirty="0" smtClean="0">
              <a:solidFill>
                <a:schemeClr val="tx2"/>
              </a:solidFill>
              <a:ea typeface="ＭＳ Ｐゴシック" pitchFamily="-112" charset="-128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Δομές δεδομένων για το Λεξικό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533400" y="2133600"/>
            <a:ext cx="7924800" cy="27432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Δυο βασικές επιλογές: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Πίνακες Κατακερματισμού (</a:t>
            </a:r>
            <a:r>
              <a:rPr lang="en-US" dirty="0" err="1" smtClean="0">
                <a:ea typeface="ＭＳ Ｐゴシック" pitchFamily="-112" charset="-128"/>
              </a:rPr>
              <a:t>Hashtables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Δέντρα (</a:t>
            </a:r>
            <a:r>
              <a:rPr lang="en-US" dirty="0" smtClean="0">
                <a:ea typeface="ＭＳ Ｐゴシック" pitchFamily="-112" charset="-128"/>
              </a:rPr>
              <a:t>Trees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Μερικά Συστήματα Ανάκτησης Πληροφορίας χρησιμοποιούν πίνακες κατακερματισμού άλλα δέντρα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3556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3.1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Πίνακες Κατακερματισμού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953000"/>
          </a:xfrm>
        </p:spPr>
        <p:txBody>
          <a:bodyPr/>
          <a:lstStyle/>
          <a:p>
            <a:pPr eaLnBrk="1" hangingPunct="1">
              <a:buNone/>
            </a:pPr>
            <a:r>
              <a:rPr lang="el-GR" sz="24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Κάθε όρος του λεξιλογίου κατακερματίζεται σε έναν ακέραιο 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</a:p>
          <a:p>
            <a:pPr marL="0" indent="0" eaLnBrk="1" hangingPunct="1">
              <a:buNone/>
            </a:pPr>
            <a:r>
              <a:rPr lang="el-GR" sz="4000" dirty="0" smtClean="0">
                <a:ea typeface="ＭＳ Ｐゴシック" pitchFamily="-112" charset="-128"/>
              </a:rPr>
              <a:t>+:</a:t>
            </a:r>
            <a:endParaRPr lang="en-US" sz="4000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Η αναζήτηση είναι πιο γρήγορη από ένα δέντρο</a:t>
            </a:r>
            <a:r>
              <a:rPr lang="en-US" dirty="0" smtClean="0">
                <a:ea typeface="ＭＳ Ｐゴシック" pitchFamily="-112" charset="-128"/>
              </a:rPr>
              <a:t>: O(1)</a:t>
            </a:r>
          </a:p>
          <a:p>
            <a:pPr marL="0" indent="0" eaLnBrk="1" hangingPunct="1">
              <a:buNone/>
            </a:pPr>
            <a:r>
              <a:rPr lang="el-GR" sz="4000" dirty="0">
                <a:ea typeface="ＭＳ Ｐゴシック" pitchFamily="-112" charset="-128"/>
              </a:rPr>
              <a:t>- </a:t>
            </a:r>
            <a:r>
              <a:rPr lang="en-US" sz="4000" dirty="0">
                <a:ea typeface="ＭＳ Ｐゴシック" pitchFamily="-112" charset="-128"/>
              </a:rPr>
              <a:t>:</a:t>
            </a: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Δεν υπάρχει εύκολος τρόπος να βρεθούν μικρές παραλλαγές ενός όρου</a:t>
            </a:r>
          </a:p>
          <a:p>
            <a:pPr lvl="2" eaLnBrk="1" hangingPunct="1"/>
            <a:r>
              <a:rPr lang="en-US" dirty="0" smtClean="0">
                <a:ea typeface="ＭＳ Ｐゴシック" pitchFamily="-112" charset="-128"/>
              </a:rPr>
              <a:t>judgment/</a:t>
            </a:r>
            <a:r>
              <a:rPr lang="en-US" dirty="0" err="1" smtClean="0">
                <a:ea typeface="ＭＳ Ｐゴシック" pitchFamily="-112" charset="-128"/>
              </a:rPr>
              <a:t>judgement</a:t>
            </a:r>
            <a:r>
              <a:rPr lang="en-US" smtClean="0">
                <a:ea typeface="ＭＳ Ｐゴシック" pitchFamily="-112" charset="-128"/>
              </a:rPr>
              <a:t>, </a:t>
            </a:r>
            <a:r>
              <a:rPr lang="en-US" i="1" smtClean="0"/>
              <a:t>resume</a:t>
            </a:r>
            <a:r>
              <a:rPr lang="en-US" smtClean="0"/>
              <a:t> </a:t>
            </a:r>
            <a:r>
              <a:rPr lang="en-US" dirty="0" smtClean="0"/>
              <a:t>vs. </a:t>
            </a:r>
            <a:r>
              <a:rPr lang="en-US" i="1" dirty="0" smtClean="0"/>
              <a:t>r</a:t>
            </a:r>
            <a:r>
              <a:rPr lang="en-US" i="1" dirty="0" smtClean="0">
                <a:cs typeface="Calibri"/>
              </a:rPr>
              <a:t>é</a:t>
            </a:r>
            <a:r>
              <a:rPr lang="en-US" i="1" dirty="0" smtClean="0"/>
              <a:t>sum</a:t>
            </a:r>
            <a:r>
              <a:rPr lang="en-US" i="1" dirty="0" smtClean="0">
                <a:cs typeface="Calibri"/>
              </a:rPr>
              <a:t>é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Μη δυνατή η προθεματική αναζήτηση </a:t>
            </a:r>
            <a:r>
              <a:rPr lang="en-US" dirty="0" smtClean="0">
                <a:solidFill>
                  <a:srgbClr val="00A000"/>
                </a:solidFill>
                <a:ea typeface="ＭＳ Ｐゴシック" pitchFamily="-112" charset="-128"/>
              </a:rPr>
              <a:t>[</a:t>
            </a:r>
            <a:r>
              <a:rPr lang="el-GR" dirty="0" smtClean="0">
                <a:solidFill>
                  <a:srgbClr val="00A000"/>
                </a:solidFill>
                <a:ea typeface="ＭＳ Ｐゴシック" pitchFamily="-112" charset="-128"/>
              </a:rPr>
              <a:t>ανεκτική ανάκληση</a:t>
            </a:r>
            <a:r>
              <a:rPr lang="en-US" dirty="0" smtClean="0">
                <a:solidFill>
                  <a:srgbClr val="00A000"/>
                </a:solidFill>
                <a:ea typeface="ＭＳ Ｐゴシック" pitchFamily="-112" charset="-128"/>
              </a:rPr>
              <a:t>]</a:t>
            </a: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Αν το λεξιλόγιο μεγαλώνει συνεχώς, ανάγκη για να γίνει κατακερματισμός από την αρχή 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4580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3.1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Oval 2"/>
          <p:cNvSpPr>
            <a:spLocks noChangeArrowheads="1"/>
          </p:cNvSpPr>
          <p:nvPr/>
        </p:nvSpPr>
        <p:spPr bwMode="auto">
          <a:xfrm>
            <a:off x="4267200" y="14589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Root</a:t>
            </a:r>
          </a:p>
        </p:txBody>
      </p:sp>
      <p:sp>
        <p:nvSpPr>
          <p:cNvPr id="25603" name="Oval 4"/>
          <p:cNvSpPr>
            <a:spLocks noChangeArrowheads="1"/>
          </p:cNvSpPr>
          <p:nvPr/>
        </p:nvSpPr>
        <p:spPr bwMode="auto">
          <a:xfrm>
            <a:off x="6324600" y="23733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04" name="Oval 5"/>
          <p:cNvSpPr>
            <a:spLocks noChangeArrowheads="1"/>
          </p:cNvSpPr>
          <p:nvPr/>
        </p:nvSpPr>
        <p:spPr bwMode="auto">
          <a:xfrm>
            <a:off x="2209800" y="23733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05" name="Oval 6"/>
          <p:cNvSpPr>
            <a:spLocks noChangeArrowheads="1"/>
          </p:cNvSpPr>
          <p:nvPr/>
        </p:nvSpPr>
        <p:spPr bwMode="auto">
          <a:xfrm>
            <a:off x="7010400" y="32115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06" name="Oval 7"/>
          <p:cNvSpPr>
            <a:spLocks noChangeArrowheads="1"/>
          </p:cNvSpPr>
          <p:nvPr/>
        </p:nvSpPr>
        <p:spPr bwMode="auto">
          <a:xfrm>
            <a:off x="2743200" y="32877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07" name="Oval 9"/>
          <p:cNvSpPr>
            <a:spLocks noChangeArrowheads="1"/>
          </p:cNvSpPr>
          <p:nvPr/>
        </p:nvSpPr>
        <p:spPr bwMode="auto">
          <a:xfrm>
            <a:off x="1676400" y="32877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08" name="Oval 10"/>
          <p:cNvSpPr>
            <a:spLocks noChangeArrowheads="1"/>
          </p:cNvSpPr>
          <p:nvPr/>
        </p:nvSpPr>
        <p:spPr bwMode="auto">
          <a:xfrm>
            <a:off x="5715000" y="32115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25609" name="AutoShape 12"/>
          <p:cNvCxnSpPr>
            <a:cxnSpLocks noChangeShapeType="1"/>
            <a:stCxn id="25602" idx="3"/>
            <a:endCxn id="25604" idx="0"/>
          </p:cNvCxnSpPr>
          <p:nvPr/>
        </p:nvCxnSpPr>
        <p:spPr bwMode="auto">
          <a:xfrm flipH="1">
            <a:off x="2438400" y="1849438"/>
            <a:ext cx="1895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0" name="AutoShape 14"/>
          <p:cNvCxnSpPr>
            <a:cxnSpLocks noChangeShapeType="1"/>
            <a:stCxn id="25602" idx="5"/>
            <a:endCxn id="25603" idx="0"/>
          </p:cNvCxnSpPr>
          <p:nvPr/>
        </p:nvCxnSpPr>
        <p:spPr bwMode="auto">
          <a:xfrm>
            <a:off x="4657725" y="1849438"/>
            <a:ext cx="1895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1" name="AutoShape 15"/>
          <p:cNvCxnSpPr>
            <a:cxnSpLocks noChangeShapeType="1"/>
            <a:stCxn id="25604" idx="3"/>
            <a:endCxn id="25607" idx="0"/>
          </p:cNvCxnSpPr>
          <p:nvPr/>
        </p:nvCxnSpPr>
        <p:spPr bwMode="auto">
          <a:xfrm flipH="1">
            <a:off x="1905000" y="27638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2" name="AutoShape 16"/>
          <p:cNvCxnSpPr>
            <a:cxnSpLocks noChangeShapeType="1"/>
            <a:stCxn id="25604" idx="5"/>
            <a:endCxn id="25606" idx="0"/>
          </p:cNvCxnSpPr>
          <p:nvPr/>
        </p:nvCxnSpPr>
        <p:spPr bwMode="auto">
          <a:xfrm>
            <a:off x="2600325" y="27638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3" name="AutoShape 17"/>
          <p:cNvCxnSpPr>
            <a:cxnSpLocks noChangeShapeType="1"/>
            <a:stCxn id="25603" idx="3"/>
            <a:endCxn id="25608" idx="0"/>
          </p:cNvCxnSpPr>
          <p:nvPr/>
        </p:nvCxnSpPr>
        <p:spPr bwMode="auto">
          <a:xfrm flipH="1">
            <a:off x="5943600" y="2763838"/>
            <a:ext cx="447675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4" name="AutoShape 18"/>
          <p:cNvCxnSpPr>
            <a:cxnSpLocks noChangeShapeType="1"/>
            <a:stCxn id="25603" idx="5"/>
            <a:endCxn id="25605" idx="0"/>
          </p:cNvCxnSpPr>
          <p:nvPr/>
        </p:nvCxnSpPr>
        <p:spPr bwMode="auto">
          <a:xfrm>
            <a:off x="6715125" y="2763838"/>
            <a:ext cx="523875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15" name="Oval 21"/>
          <p:cNvSpPr>
            <a:spLocks noChangeArrowheads="1"/>
          </p:cNvSpPr>
          <p:nvPr/>
        </p:nvSpPr>
        <p:spPr bwMode="auto">
          <a:xfrm>
            <a:off x="609600" y="46593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6" name="Oval 22"/>
          <p:cNvSpPr>
            <a:spLocks noChangeArrowheads="1"/>
          </p:cNvSpPr>
          <p:nvPr/>
        </p:nvSpPr>
        <p:spPr bwMode="auto">
          <a:xfrm>
            <a:off x="1143000" y="55737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17" name="Oval 23"/>
          <p:cNvSpPr>
            <a:spLocks noChangeArrowheads="1"/>
          </p:cNvSpPr>
          <p:nvPr/>
        </p:nvSpPr>
        <p:spPr bwMode="auto">
          <a:xfrm>
            <a:off x="76200" y="55737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25618" name="AutoShape 24"/>
          <p:cNvCxnSpPr>
            <a:cxnSpLocks noChangeShapeType="1"/>
            <a:stCxn id="25615" idx="3"/>
            <a:endCxn id="25617" idx="0"/>
          </p:cNvCxnSpPr>
          <p:nvPr/>
        </p:nvCxnSpPr>
        <p:spPr bwMode="auto">
          <a:xfrm flipH="1">
            <a:off x="304800" y="50498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19" name="AutoShape 25"/>
          <p:cNvCxnSpPr>
            <a:cxnSpLocks noChangeShapeType="1"/>
            <a:stCxn id="25615" idx="5"/>
            <a:endCxn id="25616" idx="0"/>
          </p:cNvCxnSpPr>
          <p:nvPr/>
        </p:nvCxnSpPr>
        <p:spPr bwMode="auto">
          <a:xfrm>
            <a:off x="1000125" y="50498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20" name="Oval 26"/>
          <p:cNvSpPr>
            <a:spLocks noChangeArrowheads="1"/>
          </p:cNvSpPr>
          <p:nvPr/>
        </p:nvSpPr>
        <p:spPr bwMode="auto">
          <a:xfrm>
            <a:off x="2286000" y="46593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21" name="Oval 27"/>
          <p:cNvSpPr>
            <a:spLocks noChangeArrowheads="1"/>
          </p:cNvSpPr>
          <p:nvPr/>
        </p:nvSpPr>
        <p:spPr bwMode="auto">
          <a:xfrm>
            <a:off x="2819400" y="55737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22" name="Oval 28"/>
          <p:cNvSpPr>
            <a:spLocks noChangeArrowheads="1"/>
          </p:cNvSpPr>
          <p:nvPr/>
        </p:nvSpPr>
        <p:spPr bwMode="auto">
          <a:xfrm>
            <a:off x="1752600" y="55737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25623" name="AutoShape 29"/>
          <p:cNvCxnSpPr>
            <a:cxnSpLocks noChangeShapeType="1"/>
            <a:stCxn id="25620" idx="3"/>
            <a:endCxn id="25622" idx="0"/>
          </p:cNvCxnSpPr>
          <p:nvPr/>
        </p:nvCxnSpPr>
        <p:spPr bwMode="auto">
          <a:xfrm flipH="1">
            <a:off x="1981200" y="50498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24" name="AutoShape 30"/>
          <p:cNvCxnSpPr>
            <a:cxnSpLocks noChangeShapeType="1"/>
            <a:stCxn id="25620" idx="5"/>
            <a:endCxn id="25621" idx="0"/>
          </p:cNvCxnSpPr>
          <p:nvPr/>
        </p:nvCxnSpPr>
        <p:spPr bwMode="auto">
          <a:xfrm>
            <a:off x="2676525" y="50498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25" name="Oval 31"/>
          <p:cNvSpPr>
            <a:spLocks noChangeArrowheads="1"/>
          </p:cNvSpPr>
          <p:nvPr/>
        </p:nvSpPr>
        <p:spPr bwMode="auto">
          <a:xfrm>
            <a:off x="6400800" y="46593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26" name="Oval 32"/>
          <p:cNvSpPr>
            <a:spLocks noChangeArrowheads="1"/>
          </p:cNvSpPr>
          <p:nvPr/>
        </p:nvSpPr>
        <p:spPr bwMode="auto">
          <a:xfrm>
            <a:off x="6934200" y="55737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27" name="Oval 33"/>
          <p:cNvSpPr>
            <a:spLocks noChangeArrowheads="1"/>
          </p:cNvSpPr>
          <p:nvPr/>
        </p:nvSpPr>
        <p:spPr bwMode="auto">
          <a:xfrm>
            <a:off x="5867400" y="55737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25628" name="AutoShape 34"/>
          <p:cNvCxnSpPr>
            <a:cxnSpLocks noChangeShapeType="1"/>
            <a:stCxn id="25625" idx="3"/>
            <a:endCxn id="25627" idx="0"/>
          </p:cNvCxnSpPr>
          <p:nvPr/>
        </p:nvCxnSpPr>
        <p:spPr bwMode="auto">
          <a:xfrm flipH="1">
            <a:off x="6096000" y="50498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29" name="AutoShape 35"/>
          <p:cNvCxnSpPr>
            <a:cxnSpLocks noChangeShapeType="1"/>
            <a:stCxn id="25625" idx="5"/>
            <a:endCxn id="25626" idx="0"/>
          </p:cNvCxnSpPr>
          <p:nvPr/>
        </p:nvCxnSpPr>
        <p:spPr bwMode="auto">
          <a:xfrm>
            <a:off x="6791325" y="50498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30" name="Oval 36"/>
          <p:cNvSpPr>
            <a:spLocks noChangeArrowheads="1"/>
          </p:cNvSpPr>
          <p:nvPr/>
        </p:nvSpPr>
        <p:spPr bwMode="auto">
          <a:xfrm>
            <a:off x="8077200" y="46593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31" name="Oval 37"/>
          <p:cNvSpPr>
            <a:spLocks noChangeArrowheads="1"/>
          </p:cNvSpPr>
          <p:nvPr/>
        </p:nvSpPr>
        <p:spPr bwMode="auto">
          <a:xfrm>
            <a:off x="8610600" y="55737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32" name="Oval 38"/>
          <p:cNvSpPr>
            <a:spLocks noChangeArrowheads="1"/>
          </p:cNvSpPr>
          <p:nvPr/>
        </p:nvSpPr>
        <p:spPr bwMode="auto">
          <a:xfrm>
            <a:off x="7543800" y="5573713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25633" name="AutoShape 39"/>
          <p:cNvCxnSpPr>
            <a:cxnSpLocks noChangeShapeType="1"/>
            <a:stCxn id="25630" idx="3"/>
            <a:endCxn id="25632" idx="0"/>
          </p:cNvCxnSpPr>
          <p:nvPr/>
        </p:nvCxnSpPr>
        <p:spPr bwMode="auto">
          <a:xfrm flipH="1">
            <a:off x="7772400" y="50498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5634" name="AutoShape 40"/>
          <p:cNvCxnSpPr>
            <a:cxnSpLocks noChangeShapeType="1"/>
            <a:stCxn id="25630" idx="5"/>
            <a:endCxn id="25631" idx="0"/>
          </p:cNvCxnSpPr>
          <p:nvPr/>
        </p:nvCxnSpPr>
        <p:spPr bwMode="auto">
          <a:xfrm>
            <a:off x="8467725" y="5049838"/>
            <a:ext cx="3714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5635" name="Text Box 41"/>
          <p:cNvSpPr txBox="1">
            <a:spLocks noChangeArrowheads="1"/>
          </p:cNvSpPr>
          <p:nvPr/>
        </p:nvSpPr>
        <p:spPr bwMode="auto">
          <a:xfrm>
            <a:off x="3505200" y="1671638"/>
            <a:ext cx="5349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a-m</a:t>
            </a:r>
          </a:p>
        </p:txBody>
      </p:sp>
      <p:sp>
        <p:nvSpPr>
          <p:cNvPr id="25636" name="Text Box 42"/>
          <p:cNvSpPr txBox="1">
            <a:spLocks noChangeArrowheads="1"/>
          </p:cNvSpPr>
          <p:nvPr/>
        </p:nvSpPr>
        <p:spPr bwMode="auto">
          <a:xfrm>
            <a:off x="4953000" y="167640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n-z</a:t>
            </a:r>
          </a:p>
        </p:txBody>
      </p:sp>
      <p:sp>
        <p:nvSpPr>
          <p:cNvPr id="25637" name="Oval 44"/>
          <p:cNvSpPr>
            <a:spLocks noChangeAspect="1" noChangeArrowheads="1"/>
          </p:cNvSpPr>
          <p:nvPr/>
        </p:nvSpPr>
        <p:spPr bwMode="auto">
          <a:xfrm>
            <a:off x="4038600" y="4354513"/>
            <a:ext cx="55563" cy="555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38" name="Oval 45"/>
          <p:cNvSpPr>
            <a:spLocks noChangeAspect="1" noChangeArrowheads="1"/>
          </p:cNvSpPr>
          <p:nvPr/>
        </p:nvSpPr>
        <p:spPr bwMode="auto">
          <a:xfrm>
            <a:off x="4267200" y="4354513"/>
            <a:ext cx="55563" cy="555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39" name="Oval 46"/>
          <p:cNvSpPr>
            <a:spLocks noChangeAspect="1" noChangeArrowheads="1"/>
          </p:cNvSpPr>
          <p:nvPr/>
        </p:nvSpPr>
        <p:spPr bwMode="auto">
          <a:xfrm>
            <a:off x="4495800" y="4354513"/>
            <a:ext cx="55563" cy="555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40" name="Oval 47"/>
          <p:cNvSpPr>
            <a:spLocks noChangeAspect="1" noChangeArrowheads="1"/>
          </p:cNvSpPr>
          <p:nvPr/>
        </p:nvSpPr>
        <p:spPr bwMode="auto">
          <a:xfrm>
            <a:off x="4724400" y="4354513"/>
            <a:ext cx="55563" cy="555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5641" name="Text Box 53"/>
          <p:cNvSpPr txBox="1">
            <a:spLocks noChangeArrowheads="1"/>
          </p:cNvSpPr>
          <p:nvPr/>
        </p:nvSpPr>
        <p:spPr bwMode="auto">
          <a:xfrm>
            <a:off x="1447800" y="2798763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a-hu</a:t>
            </a:r>
          </a:p>
        </p:txBody>
      </p:sp>
      <p:sp>
        <p:nvSpPr>
          <p:cNvPr id="25642" name="Text Box 54"/>
          <p:cNvSpPr txBox="1">
            <a:spLocks noChangeArrowheads="1"/>
          </p:cNvSpPr>
          <p:nvPr/>
        </p:nvSpPr>
        <p:spPr bwMode="auto">
          <a:xfrm>
            <a:off x="2762250" y="2798763"/>
            <a:ext cx="636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hy-m</a:t>
            </a:r>
          </a:p>
        </p:txBody>
      </p:sp>
      <p:sp>
        <p:nvSpPr>
          <p:cNvPr id="25643" name="Text Box 55"/>
          <p:cNvSpPr txBox="1">
            <a:spLocks noChangeArrowheads="1"/>
          </p:cNvSpPr>
          <p:nvPr/>
        </p:nvSpPr>
        <p:spPr bwMode="auto">
          <a:xfrm>
            <a:off x="5459413" y="2798763"/>
            <a:ext cx="5794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n-sh</a:t>
            </a:r>
          </a:p>
        </p:txBody>
      </p:sp>
      <p:sp>
        <p:nvSpPr>
          <p:cNvPr id="25644" name="Text Box 56"/>
          <p:cNvSpPr txBox="1">
            <a:spLocks noChangeArrowheads="1"/>
          </p:cNvSpPr>
          <p:nvPr/>
        </p:nvSpPr>
        <p:spPr bwMode="auto">
          <a:xfrm>
            <a:off x="7040563" y="2798763"/>
            <a:ext cx="5000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si-z</a:t>
            </a:r>
          </a:p>
        </p:txBody>
      </p:sp>
      <p:sp>
        <p:nvSpPr>
          <p:cNvPr id="25645" name="Text Box 57"/>
          <p:cNvSpPr txBox="1">
            <a:spLocks noChangeArrowheads="1"/>
          </p:cNvSpPr>
          <p:nvPr/>
        </p:nvSpPr>
        <p:spPr bwMode="auto">
          <a:xfrm rot="-4200000">
            <a:off x="-212726" y="6117715"/>
            <a:ext cx="10350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dirty="0">
                <a:latin typeface="Courier" pitchFamily="-112" charset="0"/>
              </a:rPr>
              <a:t>aardvark</a:t>
            </a:r>
          </a:p>
        </p:txBody>
      </p:sp>
      <p:sp>
        <p:nvSpPr>
          <p:cNvPr id="25646" name="Text Box 58"/>
          <p:cNvSpPr txBox="1">
            <a:spLocks noChangeArrowheads="1"/>
          </p:cNvSpPr>
          <p:nvPr/>
        </p:nvSpPr>
        <p:spPr bwMode="auto">
          <a:xfrm rot="-4200000">
            <a:off x="2488406" y="6266657"/>
            <a:ext cx="9286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ourier" pitchFamily="-112" charset="0"/>
              </a:rPr>
              <a:t>huygens</a:t>
            </a:r>
          </a:p>
        </p:txBody>
      </p:sp>
      <p:sp>
        <p:nvSpPr>
          <p:cNvPr id="25647" name="Line 59"/>
          <p:cNvSpPr>
            <a:spLocks noChangeShapeType="1"/>
          </p:cNvSpPr>
          <p:nvPr/>
        </p:nvSpPr>
        <p:spPr bwMode="auto">
          <a:xfrm flipH="1">
            <a:off x="1371600" y="3668713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5648" name="Line 60"/>
          <p:cNvSpPr>
            <a:spLocks noChangeShapeType="1"/>
          </p:cNvSpPr>
          <p:nvPr/>
        </p:nvSpPr>
        <p:spPr bwMode="auto">
          <a:xfrm>
            <a:off x="2057400" y="3668713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5649" name="Text Box 61"/>
          <p:cNvSpPr txBox="1">
            <a:spLocks noChangeArrowheads="1"/>
          </p:cNvSpPr>
          <p:nvPr/>
        </p:nvSpPr>
        <p:spPr bwMode="auto">
          <a:xfrm rot="-4200000">
            <a:off x="5360987" y="6213476"/>
            <a:ext cx="822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ourier" pitchFamily="-112" charset="0"/>
              </a:rPr>
              <a:t>sickle</a:t>
            </a:r>
          </a:p>
        </p:txBody>
      </p:sp>
      <p:sp>
        <p:nvSpPr>
          <p:cNvPr id="25650" name="Text Box 62"/>
          <p:cNvSpPr txBox="1">
            <a:spLocks noChangeArrowheads="1"/>
          </p:cNvSpPr>
          <p:nvPr/>
        </p:nvSpPr>
        <p:spPr bwMode="auto">
          <a:xfrm rot="-4200000">
            <a:off x="8463757" y="6160294"/>
            <a:ext cx="7159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>
                <a:latin typeface="Courier" pitchFamily="-112" charset="0"/>
              </a:rPr>
              <a:t>zygot</a:t>
            </a:r>
          </a:p>
        </p:txBody>
      </p:sp>
      <p:sp>
        <p:nvSpPr>
          <p:cNvPr id="25651" name="Line 63"/>
          <p:cNvSpPr>
            <a:spLocks noChangeShapeType="1"/>
          </p:cNvSpPr>
          <p:nvPr/>
        </p:nvSpPr>
        <p:spPr bwMode="auto">
          <a:xfrm flipH="1">
            <a:off x="6781800" y="3592513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5652" name="Line 64"/>
          <p:cNvSpPr>
            <a:spLocks noChangeShapeType="1"/>
          </p:cNvSpPr>
          <p:nvPr/>
        </p:nvSpPr>
        <p:spPr bwMode="auto">
          <a:xfrm>
            <a:off x="7467600" y="3516313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l-GR"/>
          </a:p>
        </p:txBody>
      </p:sp>
      <p:sp>
        <p:nvSpPr>
          <p:cNvPr id="256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Δέντρα αναζήτησης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l-GR" dirty="0" smtClean="0">
                <a:ea typeface="ＭＳ Ｐゴシック" pitchFamily="-112" charset="-128"/>
              </a:rPr>
              <a:t>Δυαδικό δέντρο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5654" name="TextBox 5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3.1</a:t>
            </a:r>
          </a:p>
        </p:txBody>
      </p:sp>
      <p:sp>
        <p:nvSpPr>
          <p:cNvPr id="56" name="Slide Number Placeholder 5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53" name="Title 5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Δέντρα αναζήτησης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l-GR" dirty="0" smtClean="0">
                <a:ea typeface="ＭＳ Ｐゴシック" pitchFamily="-112" charset="-128"/>
              </a:rPr>
              <a:t>Δυαδικό δέντρο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5654" name="TextBox 5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3.1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33399" y="2286000"/>
            <a:ext cx="80887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O(log M), M: </a:t>
            </a:r>
            <a:r>
              <a:rPr lang="el-GR" dirty="0" smtClean="0">
                <a:latin typeface="+mn-lt"/>
              </a:rPr>
              <a:t>αριθμός των όρων</a:t>
            </a:r>
            <a:r>
              <a:rPr lang="en-US" dirty="0" smtClean="0">
                <a:latin typeface="+mn-lt"/>
              </a:rPr>
              <a:t> (</a:t>
            </a:r>
            <a:r>
              <a:rPr lang="el-GR" dirty="0" smtClean="0">
                <a:latin typeface="+mn-lt"/>
              </a:rPr>
              <a:t>το μέγεθος του λεξικού)</a:t>
            </a: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Ανάγκη για </a:t>
            </a:r>
            <a:r>
              <a:rPr lang="el-GR" dirty="0" err="1" smtClean="0">
                <a:latin typeface="+mn-lt"/>
              </a:rPr>
              <a:t>ισοζύγιση</a:t>
            </a:r>
            <a:endParaRPr lang="el-GR" dirty="0">
              <a:latin typeface="+mn-lt"/>
            </a:endParaRPr>
          </a:p>
        </p:txBody>
      </p:sp>
      <p:sp>
        <p:nvSpPr>
          <p:cNvPr id="57" name="Slide Number Placeholder 5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Oval 4"/>
          <p:cNvSpPr>
            <a:spLocks noChangeArrowheads="1"/>
          </p:cNvSpPr>
          <p:nvPr/>
        </p:nvSpPr>
        <p:spPr bwMode="auto">
          <a:xfrm>
            <a:off x="3810000" y="19050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627" name="Oval 5"/>
          <p:cNvSpPr>
            <a:spLocks noChangeArrowheads="1"/>
          </p:cNvSpPr>
          <p:nvPr/>
        </p:nvSpPr>
        <p:spPr bwMode="auto">
          <a:xfrm>
            <a:off x="6324600" y="36576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628" name="Oval 6"/>
          <p:cNvSpPr>
            <a:spLocks noChangeArrowheads="1"/>
          </p:cNvSpPr>
          <p:nvPr/>
        </p:nvSpPr>
        <p:spPr bwMode="auto">
          <a:xfrm>
            <a:off x="4953000" y="28194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629" name="Oval 7"/>
          <p:cNvSpPr>
            <a:spLocks noChangeArrowheads="1"/>
          </p:cNvSpPr>
          <p:nvPr/>
        </p:nvSpPr>
        <p:spPr bwMode="auto">
          <a:xfrm>
            <a:off x="2667000" y="28194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630" name="Oval 8"/>
          <p:cNvSpPr>
            <a:spLocks noChangeArrowheads="1"/>
          </p:cNvSpPr>
          <p:nvPr/>
        </p:nvSpPr>
        <p:spPr bwMode="auto">
          <a:xfrm>
            <a:off x="5410200" y="36576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631" name="Oval 9"/>
          <p:cNvSpPr>
            <a:spLocks noChangeArrowheads="1"/>
          </p:cNvSpPr>
          <p:nvPr/>
        </p:nvSpPr>
        <p:spPr bwMode="auto">
          <a:xfrm>
            <a:off x="3124200" y="37338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632" name="Oval 10"/>
          <p:cNvSpPr>
            <a:spLocks noChangeArrowheads="1"/>
          </p:cNvSpPr>
          <p:nvPr/>
        </p:nvSpPr>
        <p:spPr bwMode="auto">
          <a:xfrm rot="-5400000">
            <a:off x="3810000" y="28194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633" name="Oval 11"/>
          <p:cNvSpPr>
            <a:spLocks noChangeArrowheads="1"/>
          </p:cNvSpPr>
          <p:nvPr/>
        </p:nvSpPr>
        <p:spPr bwMode="auto">
          <a:xfrm>
            <a:off x="2057400" y="37338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634" name="Oval 12"/>
          <p:cNvSpPr>
            <a:spLocks noChangeArrowheads="1"/>
          </p:cNvSpPr>
          <p:nvPr/>
        </p:nvSpPr>
        <p:spPr bwMode="auto">
          <a:xfrm>
            <a:off x="4343400" y="36576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26635" name="Oval 13"/>
          <p:cNvSpPr>
            <a:spLocks noChangeArrowheads="1"/>
          </p:cNvSpPr>
          <p:nvPr/>
        </p:nvSpPr>
        <p:spPr bwMode="auto">
          <a:xfrm>
            <a:off x="7239000" y="3657600"/>
            <a:ext cx="457200" cy="4572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cxnSp>
        <p:nvCxnSpPr>
          <p:cNvPr id="26636" name="AutoShape 14"/>
          <p:cNvCxnSpPr>
            <a:cxnSpLocks noChangeShapeType="1"/>
            <a:stCxn id="26626" idx="3"/>
            <a:endCxn id="26629" idx="0"/>
          </p:cNvCxnSpPr>
          <p:nvPr/>
        </p:nvCxnSpPr>
        <p:spPr bwMode="auto">
          <a:xfrm flipH="1">
            <a:off x="2895600" y="2295525"/>
            <a:ext cx="9810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7" name="AutoShape 15"/>
          <p:cNvCxnSpPr>
            <a:cxnSpLocks noChangeShapeType="1"/>
            <a:stCxn id="26626" idx="4"/>
            <a:endCxn id="26632" idx="6"/>
          </p:cNvCxnSpPr>
          <p:nvPr/>
        </p:nvCxnSpPr>
        <p:spPr bwMode="auto">
          <a:xfrm>
            <a:off x="4038600" y="2362200"/>
            <a:ext cx="0" cy="457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8" name="AutoShape 16"/>
          <p:cNvCxnSpPr>
            <a:cxnSpLocks noChangeShapeType="1"/>
            <a:stCxn id="26626" idx="5"/>
            <a:endCxn id="26628" idx="0"/>
          </p:cNvCxnSpPr>
          <p:nvPr/>
        </p:nvCxnSpPr>
        <p:spPr bwMode="auto">
          <a:xfrm>
            <a:off x="4200525" y="2295525"/>
            <a:ext cx="9810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39" name="AutoShape 17"/>
          <p:cNvCxnSpPr>
            <a:cxnSpLocks noChangeShapeType="1"/>
            <a:stCxn id="26629" idx="3"/>
            <a:endCxn id="26633" idx="0"/>
          </p:cNvCxnSpPr>
          <p:nvPr/>
        </p:nvCxnSpPr>
        <p:spPr bwMode="auto">
          <a:xfrm flipH="1">
            <a:off x="2286000" y="3209925"/>
            <a:ext cx="4476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40" name="AutoShape 18"/>
          <p:cNvCxnSpPr>
            <a:cxnSpLocks noChangeShapeType="1"/>
            <a:stCxn id="26629" idx="5"/>
            <a:endCxn id="26631" idx="0"/>
          </p:cNvCxnSpPr>
          <p:nvPr/>
        </p:nvCxnSpPr>
        <p:spPr bwMode="auto">
          <a:xfrm>
            <a:off x="3057525" y="3209925"/>
            <a:ext cx="295275" cy="5238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41" name="AutoShape 19"/>
          <p:cNvCxnSpPr>
            <a:cxnSpLocks noChangeShapeType="1"/>
            <a:stCxn id="26628" idx="3"/>
            <a:endCxn id="26634" idx="0"/>
          </p:cNvCxnSpPr>
          <p:nvPr/>
        </p:nvCxnSpPr>
        <p:spPr bwMode="auto">
          <a:xfrm flipH="1">
            <a:off x="4572000" y="3209925"/>
            <a:ext cx="447675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42" name="AutoShape 20"/>
          <p:cNvCxnSpPr>
            <a:cxnSpLocks noChangeShapeType="1"/>
            <a:stCxn id="26628" idx="4"/>
            <a:endCxn id="26630" idx="0"/>
          </p:cNvCxnSpPr>
          <p:nvPr/>
        </p:nvCxnSpPr>
        <p:spPr bwMode="auto">
          <a:xfrm>
            <a:off x="5181600" y="3276600"/>
            <a:ext cx="457200" cy="381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43" name="AutoShape 21"/>
          <p:cNvCxnSpPr>
            <a:cxnSpLocks noChangeShapeType="1"/>
            <a:stCxn id="26628" idx="5"/>
            <a:endCxn id="26627" idx="0"/>
          </p:cNvCxnSpPr>
          <p:nvPr/>
        </p:nvCxnSpPr>
        <p:spPr bwMode="auto">
          <a:xfrm>
            <a:off x="5343525" y="3209925"/>
            <a:ext cx="1209675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26644" name="AutoShape 22"/>
          <p:cNvCxnSpPr>
            <a:cxnSpLocks noChangeShapeType="1"/>
            <a:stCxn id="26628" idx="6"/>
            <a:endCxn id="26635" idx="0"/>
          </p:cNvCxnSpPr>
          <p:nvPr/>
        </p:nvCxnSpPr>
        <p:spPr bwMode="auto">
          <a:xfrm>
            <a:off x="5410200" y="3048000"/>
            <a:ext cx="2057400" cy="609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26645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Δέντρα</a:t>
            </a:r>
            <a:r>
              <a:rPr lang="en-US" dirty="0" smtClean="0">
                <a:ea typeface="ＭＳ Ｐゴシック" pitchFamily="-112" charset="-128"/>
              </a:rPr>
              <a:t>: B-</a:t>
            </a:r>
            <a:r>
              <a:rPr lang="el-GR" dirty="0" smtClean="0">
                <a:ea typeface="ＭＳ Ｐゴシック" pitchFamily="-112" charset="-128"/>
              </a:rPr>
              <a:t>δέντρα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6646" name="Content Placeholder 21"/>
          <p:cNvSpPr>
            <a:spLocks noGrp="1"/>
          </p:cNvSpPr>
          <p:nvPr>
            <p:ph idx="1"/>
          </p:nvPr>
        </p:nvSpPr>
        <p:spPr>
          <a:xfrm>
            <a:off x="457200" y="5105400"/>
            <a:ext cx="8001000" cy="1524000"/>
          </a:xfrm>
        </p:spPr>
        <p:txBody>
          <a:bodyPr/>
          <a:lstStyle/>
          <a:p>
            <a:pPr marL="342900" lvl="1" indent="-342900" eaLnBrk="1" hangingPunct="1">
              <a:buClr>
                <a:srgbClr val="A50021"/>
              </a:buClr>
              <a:buSzPct val="60000"/>
            </a:pPr>
            <a:r>
              <a:rPr lang="el-GR" dirty="0" smtClean="0">
                <a:ea typeface="ＭＳ Ｐゴシック" pitchFamily="-112" charset="-128"/>
              </a:rPr>
              <a:t>Ορισμός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l-GR" dirty="0" smtClean="0">
                <a:ea typeface="ＭＳ Ｐゴシック" pitchFamily="-112" charset="-128"/>
              </a:rPr>
              <a:t>Κάθε εσωτερικός κόμβος έχει έναν αριθμό από παιδιά στο διάστημα </a:t>
            </a:r>
            <a:r>
              <a:rPr lang="en-US" dirty="0" smtClean="0">
                <a:ea typeface="ＭＳ Ｐゴシック" pitchFamily="-112" charset="-128"/>
              </a:rPr>
              <a:t> [</a:t>
            </a:r>
            <a:r>
              <a:rPr lang="en-US" i="1" dirty="0" smtClean="0">
                <a:ea typeface="ＭＳ Ｐゴシック" pitchFamily="-112" charset="-128"/>
              </a:rPr>
              <a:t>a</a:t>
            </a:r>
            <a:r>
              <a:rPr lang="en-US" dirty="0" smtClean="0">
                <a:ea typeface="ＭＳ Ｐゴシック" pitchFamily="-112" charset="-128"/>
              </a:rPr>
              <a:t>,</a:t>
            </a:r>
            <a:r>
              <a:rPr lang="el-GR" dirty="0" smtClean="0">
                <a:ea typeface="ＭＳ Ｐゴシック" pitchFamily="-112" charset="-128"/>
              </a:rPr>
              <a:t> </a:t>
            </a:r>
            <a:r>
              <a:rPr lang="en-US" i="1" dirty="0" smtClean="0">
                <a:ea typeface="ＭＳ Ｐゴシック" pitchFamily="-112" charset="-128"/>
              </a:rPr>
              <a:t>b</a:t>
            </a:r>
            <a:r>
              <a:rPr lang="en-US" dirty="0" smtClean="0">
                <a:ea typeface="ＭＳ Ｐゴシック" pitchFamily="-112" charset="-128"/>
              </a:rPr>
              <a:t>] </a:t>
            </a:r>
            <a:r>
              <a:rPr lang="el-GR" dirty="0" smtClean="0">
                <a:ea typeface="ＭＳ Ｐゴシック" pitchFamily="-112" charset="-128"/>
              </a:rPr>
              <a:t>όπου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i="1" dirty="0" smtClean="0">
                <a:ea typeface="ＭＳ Ｐゴシック" pitchFamily="-112" charset="-128"/>
              </a:rPr>
              <a:t>a, b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είναι κατάλληλοι φυσικοί αριθμοί, π.χ., </a:t>
            </a:r>
            <a:r>
              <a:rPr lang="en-US" dirty="0" smtClean="0">
                <a:ea typeface="ＭＳ Ｐゴシック" pitchFamily="-112" charset="-128"/>
              </a:rPr>
              <a:t>[2,4].</a:t>
            </a:r>
          </a:p>
        </p:txBody>
      </p:sp>
      <p:sp>
        <p:nvSpPr>
          <p:cNvPr id="26647" name="Text Box 53"/>
          <p:cNvSpPr txBox="1">
            <a:spLocks noChangeArrowheads="1"/>
          </p:cNvSpPr>
          <p:nvPr/>
        </p:nvSpPr>
        <p:spPr bwMode="auto">
          <a:xfrm>
            <a:off x="2838450" y="2209800"/>
            <a:ext cx="590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a-hu</a:t>
            </a:r>
          </a:p>
        </p:txBody>
      </p:sp>
      <p:sp>
        <p:nvSpPr>
          <p:cNvPr id="26648" name="Text Box 54"/>
          <p:cNvSpPr txBox="1">
            <a:spLocks noChangeArrowheads="1"/>
          </p:cNvSpPr>
          <p:nvPr/>
        </p:nvSpPr>
        <p:spPr bwMode="auto">
          <a:xfrm>
            <a:off x="3429000" y="2406650"/>
            <a:ext cx="636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hy-m</a:t>
            </a:r>
          </a:p>
        </p:txBody>
      </p:sp>
      <p:sp>
        <p:nvSpPr>
          <p:cNvPr id="26649" name="Text Box 42"/>
          <p:cNvSpPr txBox="1">
            <a:spLocks noChangeArrowheads="1"/>
          </p:cNvSpPr>
          <p:nvPr/>
        </p:nvSpPr>
        <p:spPr bwMode="auto">
          <a:xfrm>
            <a:off x="4495800" y="2178050"/>
            <a:ext cx="46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n-z</a:t>
            </a:r>
          </a:p>
        </p:txBody>
      </p:sp>
      <p:sp>
        <p:nvSpPr>
          <p:cNvPr id="26650" name="TextBox 25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3.1</a:t>
            </a: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Δέντρα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Το απλούστερο</a:t>
            </a:r>
            <a:r>
              <a:rPr lang="en-US" sz="2400" dirty="0" smtClean="0">
                <a:ea typeface="ＭＳ Ｐゴシック" pitchFamily="-112" charset="-128"/>
              </a:rPr>
              <a:t>: </a:t>
            </a:r>
            <a:r>
              <a:rPr lang="el-GR" sz="2400" dirty="0" smtClean="0">
                <a:ea typeface="ＭＳ Ｐゴシック" pitchFamily="-112" charset="-128"/>
              </a:rPr>
              <a:t>δυαδικό δέντρο</a:t>
            </a:r>
            <a:endParaRPr lang="en-US" sz="24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Το πιο συνηθισμένο</a:t>
            </a:r>
            <a:r>
              <a:rPr lang="en-US" sz="2400" dirty="0" smtClean="0">
                <a:ea typeface="ＭＳ Ｐゴシック" pitchFamily="-112" charset="-128"/>
              </a:rPr>
              <a:t>: B-</a:t>
            </a:r>
            <a:r>
              <a:rPr lang="el-GR" sz="2400" dirty="0" smtClean="0">
                <a:ea typeface="ＭＳ Ｐゴシック" pitchFamily="-112" charset="-128"/>
              </a:rPr>
              <a:t>δέντρα</a:t>
            </a:r>
            <a:endParaRPr lang="en-US" sz="24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Τα δέντρα απαιτούν ένα δεδομένο τρόπο διάταξης των χαρακτήρων (αλλά συνήθως υπάρχει)</a:t>
            </a:r>
            <a:endParaRPr lang="en-US" sz="2400" dirty="0" smtClean="0">
              <a:ea typeface="ＭＳ Ｐゴシック" pitchFamily="-112" charset="-128"/>
            </a:endParaRPr>
          </a:p>
          <a:p>
            <a:pPr eaLnBrk="1" hangingPunct="1">
              <a:buNone/>
            </a:pPr>
            <a:r>
              <a:rPr lang="el-GR" sz="2400" dirty="0" smtClean="0">
                <a:ea typeface="ＭＳ Ｐゴシック" pitchFamily="-112" charset="-128"/>
              </a:rPr>
              <a:t>+</a:t>
            </a:r>
            <a:r>
              <a:rPr lang="en-US" sz="2400" dirty="0" smtClean="0">
                <a:ea typeface="ＭＳ Ｐゴシック" pitchFamily="-112" charset="-128"/>
              </a:rPr>
              <a:t>:</a:t>
            </a:r>
          </a:p>
          <a:p>
            <a:pPr lvl="2" eaLnBrk="1" hangingPunct="1"/>
            <a:r>
              <a:rPr lang="el-GR" dirty="0" smtClean="0">
                <a:ea typeface="ＭＳ Ｐゴシック" pitchFamily="-112" charset="-128"/>
              </a:rPr>
              <a:t>Λύνουν το πρόβλημα προθέματος </a:t>
            </a:r>
            <a:r>
              <a:rPr lang="en-US" dirty="0" smtClean="0">
                <a:ea typeface="ＭＳ Ｐゴシック" pitchFamily="-112" charset="-128"/>
              </a:rPr>
              <a:t>(</a:t>
            </a:r>
            <a:r>
              <a:rPr lang="el-GR" dirty="0" smtClean="0">
                <a:ea typeface="ＭＳ Ｐゴシック" pitchFamily="-112" charset="-128"/>
              </a:rPr>
              <a:t>π.χ., όροι που αρχίζουν με </a:t>
            </a:r>
            <a:r>
              <a:rPr lang="en-US" i="1" dirty="0" err="1" smtClean="0">
                <a:ea typeface="ＭＳ Ｐゴシック" pitchFamily="-112" charset="-128"/>
              </a:rPr>
              <a:t>hyp</a:t>
            </a:r>
            <a:r>
              <a:rPr lang="en-US" dirty="0" smtClean="0">
                <a:ea typeface="ＭＳ Ｐゴシック" pitchFamily="-112" charset="-128"/>
              </a:rPr>
              <a:t>)</a:t>
            </a:r>
          </a:p>
          <a:p>
            <a:pPr eaLnBrk="1" hangingPunct="1">
              <a:buNone/>
            </a:pPr>
            <a:r>
              <a:rPr lang="el-GR" sz="2400" dirty="0" smtClean="0">
                <a:ea typeface="ＭＳ Ｐゴシック" pitchFamily="-112" charset="-128"/>
              </a:rPr>
              <a:t>-</a:t>
            </a:r>
            <a:r>
              <a:rPr lang="en-US" sz="2400" dirty="0" smtClean="0">
                <a:ea typeface="ＭＳ Ｐゴシック" pitchFamily="-112" charset="-128"/>
              </a:rPr>
              <a:t>:</a:t>
            </a:r>
          </a:p>
          <a:p>
            <a:pPr lvl="2" eaLnBrk="1" hangingPunct="1"/>
            <a:r>
              <a:rPr lang="el-GR" dirty="0" smtClean="0">
                <a:ea typeface="ＭＳ Ｐゴシック" pitchFamily="-112" charset="-128"/>
              </a:rPr>
              <a:t>Πιο αργή</a:t>
            </a:r>
            <a:r>
              <a:rPr lang="en-US" dirty="0" smtClean="0">
                <a:ea typeface="ＭＳ Ｐゴシック" pitchFamily="-112" charset="-128"/>
              </a:rPr>
              <a:t>: O(log </a:t>
            </a:r>
            <a:r>
              <a:rPr lang="en-US" i="1" dirty="0" smtClean="0">
                <a:ea typeface="ＭＳ Ｐゴシック" pitchFamily="-112" charset="-128"/>
              </a:rPr>
              <a:t>M</a:t>
            </a:r>
            <a:r>
              <a:rPr lang="en-US" dirty="0" smtClean="0">
                <a:ea typeface="ＭＳ Ｐゴシック" pitchFamily="-112" charset="-128"/>
              </a:rPr>
              <a:t>)  [</a:t>
            </a:r>
            <a:r>
              <a:rPr lang="el-GR" dirty="0" smtClean="0">
                <a:ea typeface="ＭＳ Ｐゴシック" pitchFamily="-112" charset="-128"/>
              </a:rPr>
              <a:t>και αυτό απαιτεί (</a:t>
            </a:r>
            <a:r>
              <a:rPr lang="el-GR" i="1" dirty="0" smtClean="0">
                <a:solidFill>
                  <a:srgbClr val="00A000"/>
                </a:solidFill>
                <a:ea typeface="ＭＳ Ｐゴシック" pitchFamily="-112" charset="-128"/>
              </a:rPr>
              <a:t>ισοζυγισμένα</a:t>
            </a:r>
            <a:r>
              <a:rPr lang="el-GR" dirty="0" smtClean="0">
                <a:ea typeface="ＭＳ Ｐゴシック" pitchFamily="-112" charset="-128"/>
              </a:rPr>
              <a:t> </a:t>
            </a:r>
            <a:r>
              <a:rPr lang="en-US" i="1" dirty="0" smtClean="0">
                <a:solidFill>
                  <a:srgbClr val="00A000"/>
                </a:solidFill>
                <a:ea typeface="ＭＳ Ｐゴシック" pitchFamily="-112" charset="-128"/>
              </a:rPr>
              <a:t>balanced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err="1" smtClean="0">
                <a:ea typeface="ＭＳ Ｐゴシック" pitchFamily="-112" charset="-128"/>
              </a:rPr>
              <a:t>δέντα</a:t>
            </a:r>
            <a:r>
              <a:rPr lang="en-US" dirty="0" smtClean="0">
                <a:ea typeface="ＭＳ Ｐゴシック" pitchFamily="-112" charset="-128"/>
              </a:rPr>
              <a:t>]</a:t>
            </a:r>
          </a:p>
          <a:p>
            <a:pPr lvl="2" eaLnBrk="1" hangingPunct="1"/>
            <a:r>
              <a:rPr lang="el-GR" dirty="0" smtClean="0">
                <a:ea typeface="ＭＳ Ｐゴシック" pitchFamily="-112" charset="-128"/>
              </a:rPr>
              <a:t>Η </a:t>
            </a:r>
            <a:r>
              <a:rPr lang="el-GR" dirty="0" err="1" smtClean="0">
                <a:ea typeface="ＭＳ Ｐゴシック" pitchFamily="-112" charset="-128"/>
              </a:rPr>
              <a:t>ισοζύγιση</a:t>
            </a:r>
            <a:r>
              <a:rPr lang="el-GR" dirty="0" smtClean="0">
                <a:ea typeface="ＭＳ Ｐゴシック" pitchFamily="-112" charset="-128"/>
              </a:rPr>
              <a:t> (</a:t>
            </a:r>
            <a:r>
              <a:rPr lang="en-US" dirty="0" smtClean="0">
                <a:ea typeface="ＭＳ Ｐゴシック" pitchFamily="-112" charset="-128"/>
              </a:rPr>
              <a:t>rebalancing) </a:t>
            </a:r>
            <a:r>
              <a:rPr lang="el-GR" dirty="0" smtClean="0">
                <a:ea typeface="ＭＳ Ｐゴシック" pitchFamily="-112" charset="-128"/>
              </a:rPr>
              <a:t>των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δυαδικών δέντρων είναι ακριβή </a:t>
            </a:r>
            <a:endParaRPr lang="en-US" dirty="0" smtClean="0">
              <a:ea typeface="ＭＳ Ｐゴシック" pitchFamily="-112" charset="-128"/>
            </a:endParaRPr>
          </a:p>
          <a:p>
            <a:pPr lvl="3" eaLnBrk="1" hangingPunct="1"/>
            <a:r>
              <a:rPr lang="el-GR" dirty="0" smtClean="0">
                <a:ea typeface="ＭＳ Ｐゴシック" pitchFamily="-112" charset="-128"/>
              </a:rPr>
              <a:t>Αλλά τα </a:t>
            </a:r>
            <a:r>
              <a:rPr lang="en-US" dirty="0" smtClean="0">
                <a:ea typeface="ＭＳ Ｐゴシック" pitchFamily="-112" charset="-128"/>
              </a:rPr>
              <a:t>B-</a:t>
            </a:r>
            <a:r>
              <a:rPr lang="el-GR" dirty="0" smtClean="0">
                <a:ea typeface="ＭＳ Ｐゴシック" pitchFamily="-112" charset="-128"/>
              </a:rPr>
              <a:t>δέντρα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καλύτερα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7652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3.1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Επανάληψη προηγούμενης διάλεξης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7924800" cy="1219200"/>
          </a:xfrm>
        </p:spPr>
        <p:txBody>
          <a:bodyPr/>
          <a:lstStyle/>
          <a:p>
            <a:pPr marL="457200" indent="-457200" eaLnBrk="1" hangingPunct="1">
              <a:buClr>
                <a:schemeClr val="accent6">
                  <a:lumMod val="50000"/>
                </a:schemeClr>
              </a:buClr>
              <a:buSzPct val="125000"/>
              <a:buFont typeface="+mj-lt"/>
              <a:buAutoNum type="arabicPeriod"/>
            </a:pPr>
            <a:r>
              <a:rPr lang="el-GR" sz="2400" dirty="0" smtClean="0">
                <a:ea typeface="ＭＳ Ｐゴシック" pitchFamily="-112" charset="-128"/>
              </a:rPr>
              <a:t>Προ-επεξεργασία εγγράφων της συλλογής για την  κατασκευή του αντεστραμμένου ευρετηρίου</a:t>
            </a:r>
            <a:endParaRPr lang="en-US" sz="2400" dirty="0" smtClean="0">
              <a:ea typeface="ＭＳ Ｐゴシック" pitchFamily="-112" charset="-128"/>
            </a:endParaRPr>
          </a:p>
          <a:p>
            <a:pPr marL="457200" indent="-457200" eaLnBrk="1" hangingPunct="1">
              <a:buClr>
                <a:schemeClr val="accent6">
                  <a:lumMod val="50000"/>
                </a:schemeClr>
              </a:buClr>
              <a:buSzPct val="125000"/>
              <a:buFont typeface="+mj-lt"/>
              <a:buAutoNum type="arabicPeriod"/>
            </a:pPr>
            <a:endParaRPr lang="el-GR" sz="2400" dirty="0" smtClean="0">
              <a:ea typeface="ＭＳ Ｐゴシック" pitchFamily="-112" charset="-128"/>
            </a:endParaRPr>
          </a:p>
          <a:p>
            <a:pPr marL="457200" indent="-457200" eaLnBrk="1" hangingPunct="1">
              <a:buClr>
                <a:schemeClr val="accent6">
                  <a:lumMod val="50000"/>
                </a:schemeClr>
              </a:buClr>
              <a:buSzPct val="125000"/>
              <a:buFont typeface="+mj-lt"/>
              <a:buAutoNum type="arabicPeriod"/>
            </a:pPr>
            <a:r>
              <a:rPr lang="el-GR" sz="2400" dirty="0" smtClean="0">
                <a:ea typeface="ＭＳ Ｐゴシック" pitchFamily="-112" charset="-128"/>
              </a:rPr>
              <a:t>Πιο γρήγορες λίστες καταχώρησης με λίστες παράλειψης</a:t>
            </a:r>
            <a:endParaRPr lang="en-US" sz="2400" dirty="0" smtClean="0">
              <a:ea typeface="ＭＳ Ｐゴシック" pitchFamily="-112" charset="-128"/>
            </a:endParaRPr>
          </a:p>
          <a:p>
            <a:pPr marL="457200" indent="-457200" eaLnBrk="1" hangingPunct="1">
              <a:buClr>
                <a:schemeClr val="accent6">
                  <a:lumMod val="50000"/>
                </a:schemeClr>
              </a:buClr>
              <a:buSzPct val="125000"/>
              <a:buFont typeface="+mj-lt"/>
              <a:buAutoNum type="arabicPeriod"/>
            </a:pPr>
            <a:endParaRPr lang="el-GR" sz="2400" dirty="0" smtClean="0">
              <a:ea typeface="ＭＳ Ｐゴシック" pitchFamily="-112" charset="-128"/>
            </a:endParaRPr>
          </a:p>
          <a:p>
            <a:pPr marL="457200" indent="-457200" eaLnBrk="1" hangingPunct="1">
              <a:buClr>
                <a:schemeClr val="accent6">
                  <a:lumMod val="50000"/>
                </a:schemeClr>
              </a:buClr>
              <a:buSzPct val="125000"/>
              <a:buFont typeface="+mj-lt"/>
              <a:buAutoNum type="arabicPeriod"/>
            </a:pPr>
            <a:r>
              <a:rPr lang="el-GR" sz="2400" dirty="0" smtClean="0">
                <a:ea typeface="ＭＳ Ｐゴシック" pitchFamily="-112" charset="-128"/>
              </a:rPr>
              <a:t>Υποστήριξη ερωτημάτων φράσεων (</a:t>
            </a:r>
            <a:r>
              <a:rPr lang="en-US" sz="2400" dirty="0" smtClean="0">
                <a:ea typeface="ＭＳ Ｐゴシック" pitchFamily="-112" charset="-128"/>
              </a:rPr>
              <a:t>phrase queries) </a:t>
            </a:r>
            <a:r>
              <a:rPr lang="el-GR" sz="2400" dirty="0" smtClean="0">
                <a:ea typeface="ＭＳ Ｐゴシック" pitchFamily="-112" charset="-128"/>
              </a:rPr>
              <a:t>και θέσης </a:t>
            </a:r>
            <a:r>
              <a:rPr lang="en-US" sz="2400" dirty="0" smtClean="0">
                <a:ea typeface="ＭＳ Ｐゴシック" pitchFamily="-112" charset="-128"/>
              </a:rPr>
              <a:t>(positional queries)</a:t>
            </a: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7159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Ch.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67000"/>
            <a:ext cx="7772400" cy="1362075"/>
          </a:xfrm>
        </p:spPr>
        <p:txBody>
          <a:bodyPr/>
          <a:lstStyle/>
          <a:p>
            <a:pPr algn="r" eaLnBrk="1" hangingPunct="1">
              <a:defRPr/>
            </a:pPr>
            <a:r>
              <a:rPr lang="el-GR" dirty="0" err="1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Ερωτηματα</a:t>
            </a:r>
            <a:r>
              <a:rPr lang="el-GR" dirty="0" smtClean="0">
                <a:solidFill>
                  <a:schemeClr val="tx2">
                    <a:lumMod val="75000"/>
                  </a:schemeClr>
                </a:solidFill>
                <a:ea typeface="ＭＳ Ｐゴシック" pitchFamily="34" charset="-128"/>
              </a:rPr>
              <a:t> με *</a:t>
            </a:r>
            <a:endParaRPr lang="en-US" dirty="0" smtClean="0">
              <a:solidFill>
                <a:schemeClr val="tx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ECC92-4490-4DFD-A50E-7CFF54CC480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Ερωτήματα με </a:t>
            </a:r>
            <a:r>
              <a:rPr lang="en-US" dirty="0" smtClean="0">
                <a:ea typeface="ＭＳ Ｐゴシック" pitchFamily="-112" charset="-128"/>
              </a:rPr>
              <a:t>Wild-card</a:t>
            </a:r>
            <a:r>
              <a:rPr lang="el-GR" dirty="0" smtClean="0">
                <a:ea typeface="ＭＳ Ｐゴシック" pitchFamily="-112" charset="-128"/>
              </a:rPr>
              <a:t> (</a:t>
            </a:r>
            <a:r>
              <a:rPr lang="en-US" dirty="0" smtClean="0">
                <a:ea typeface="ＭＳ Ｐゴシック" pitchFamily="-112" charset="-128"/>
              </a:rPr>
              <a:t>*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164997" cy="2209800"/>
          </a:xfrm>
        </p:spPr>
        <p:txBody>
          <a:bodyPr/>
          <a:lstStyle/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Δεν είμαστε σίγουροι για την ορθογραφία της λέξης</a:t>
            </a:r>
          </a:p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Πολλαπλές εκδοχές της ορθογραφίας της λέξης</a:t>
            </a:r>
          </a:p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Δεν είμαστε σίγουροι αν έχει γίνει </a:t>
            </a:r>
            <a:r>
              <a:rPr lang="en-US" sz="3200" dirty="0" smtClean="0">
                <a:ea typeface="ＭＳ Ｐゴシック" pitchFamily="-112" charset="-128"/>
              </a:rPr>
              <a:t>stemming</a:t>
            </a:r>
            <a:endParaRPr lang="el-GR" sz="32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3200" dirty="0" smtClean="0">
                <a:ea typeface="ＭＳ Ｐゴシック" pitchFamily="-112" charset="-128"/>
              </a:rPr>
              <a:t>Ορθογραφία ξένης λέξης (</a:t>
            </a:r>
            <a:r>
              <a:rPr lang="el-GR" sz="3200" dirty="0" err="1" smtClean="0">
                <a:ea typeface="ＭＳ Ｐゴシック" pitchFamily="-112" charset="-128"/>
              </a:rPr>
              <a:t>Σ*ξπ*ρ</a:t>
            </a:r>
            <a:r>
              <a:rPr lang="el-GR" sz="3200" dirty="0" smtClean="0">
                <a:ea typeface="ＭＳ Ｐゴシック" pitchFamily="-112" charset="-128"/>
              </a:rPr>
              <a:t>)</a:t>
            </a:r>
          </a:p>
          <a:p>
            <a:pPr eaLnBrk="1" hangingPunct="1"/>
            <a:endParaRPr lang="en-US" sz="3200" dirty="0" smtClean="0">
              <a:ea typeface="ＭＳ Ｐゴシック" pitchFamily="-112" charset="-128"/>
            </a:endParaRPr>
          </a:p>
        </p:txBody>
      </p:sp>
      <p:sp>
        <p:nvSpPr>
          <p:cNvPr id="2970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3.2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25082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Ερωτήματα με </a:t>
            </a:r>
            <a:r>
              <a:rPr lang="en-US" dirty="0" smtClean="0">
                <a:ea typeface="ＭＳ Ｐゴシック" pitchFamily="-112" charset="-128"/>
              </a:rPr>
              <a:t>Wild-card</a:t>
            </a:r>
            <a:r>
              <a:rPr lang="el-GR" dirty="0" smtClean="0">
                <a:ea typeface="ＭＳ Ｐゴシック" pitchFamily="-112" charset="-128"/>
              </a:rPr>
              <a:t> (</a:t>
            </a:r>
            <a:r>
              <a:rPr lang="en-US" dirty="0" smtClean="0">
                <a:ea typeface="ＭＳ Ｐゴシック" pitchFamily="-112" charset="-128"/>
              </a:rPr>
              <a:t>*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1"/>
            <a:ext cx="8382000" cy="3810000"/>
          </a:xfrm>
        </p:spPr>
        <p:txBody>
          <a:bodyPr/>
          <a:lstStyle/>
          <a:p>
            <a:pPr eaLnBrk="1" hangingPunct="1"/>
            <a:r>
              <a:rPr lang="en-US" b="1" i="1" dirty="0" err="1" smtClean="0">
                <a:ea typeface="ＭＳ Ｐゴシック" pitchFamily="-112" charset="-128"/>
              </a:rPr>
              <a:t>mon</a:t>
            </a:r>
            <a:r>
              <a:rPr lang="en-US" b="1" i="1" dirty="0" smtClean="0">
                <a:ea typeface="ＭＳ Ｐゴシック" pitchFamily="-112" charset="-128"/>
              </a:rPr>
              <a:t>*: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Βρες όλα τα έγγραφα που περιέχουν οποιαδήποτε λέξη </a:t>
            </a:r>
            <a:r>
              <a:rPr lang="el-GR" i="1" dirty="0" smtClean="0">
                <a:ea typeface="ＭＳ Ｐゴシック" pitchFamily="-112" charset="-128"/>
              </a:rPr>
              <a:t>αρχίζει με </a:t>
            </a:r>
            <a:r>
              <a:rPr lang="en-US" i="1" dirty="0" smtClean="0">
                <a:ea typeface="ＭＳ Ｐゴシック" pitchFamily="-112" charset="-128"/>
              </a:rPr>
              <a:t> “</a:t>
            </a:r>
            <a:r>
              <a:rPr lang="en-US" i="1" dirty="0" err="1" smtClean="0">
                <a:ea typeface="ＭＳ Ｐゴシック" pitchFamily="-112" charset="-128"/>
              </a:rPr>
              <a:t>mon</a:t>
            </a:r>
            <a:r>
              <a:rPr lang="en-US" i="1" dirty="0" smtClean="0">
                <a:ea typeface="ＭＳ Ｐゴシック" pitchFamily="-112" charset="-128"/>
              </a:rPr>
              <a:t>”</a:t>
            </a:r>
            <a:r>
              <a:rPr lang="el-GR" i="1" dirty="0" smtClean="0">
                <a:ea typeface="ＭＳ Ｐゴシック" pitchFamily="-112" charset="-128"/>
              </a:rPr>
              <a:t> </a:t>
            </a:r>
            <a:r>
              <a:rPr lang="en-US" i="1" dirty="0" smtClean="0">
                <a:ea typeface="ＭＳ Ｐゴシック" pitchFamily="-112" charset="-128"/>
              </a:rPr>
              <a:t>(trailing wild card query).</a:t>
            </a: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Εύκολο όταν το λεξικό με δυαδικό δέντρο </a:t>
            </a:r>
            <a:r>
              <a:rPr lang="en-US" dirty="0" smtClean="0">
                <a:ea typeface="ＭＳ Ｐゴシック" pitchFamily="-112" charset="-128"/>
              </a:rPr>
              <a:t> (</a:t>
            </a:r>
            <a:r>
              <a:rPr lang="el-GR" dirty="0" smtClean="0">
                <a:ea typeface="ＭＳ Ｐゴシック" pitchFamily="-112" charset="-128"/>
              </a:rPr>
              <a:t>ή</a:t>
            </a:r>
            <a:r>
              <a:rPr lang="en-US" dirty="0" smtClean="0">
                <a:ea typeface="ＭＳ Ｐゴシック" pitchFamily="-112" charset="-128"/>
              </a:rPr>
              <a:t> B-</a:t>
            </a:r>
            <a:r>
              <a:rPr lang="el-GR" dirty="0" smtClean="0">
                <a:ea typeface="ＭＳ Ｐゴシック" pitchFamily="-112" charset="-128"/>
              </a:rPr>
              <a:t>δέντρο</a:t>
            </a:r>
            <a:r>
              <a:rPr lang="en-US" dirty="0" smtClean="0">
                <a:ea typeface="ＭＳ Ｐゴシック" pitchFamily="-112" charset="-128"/>
              </a:rPr>
              <a:t>): </a:t>
            </a:r>
            <a:endParaRPr lang="el-GR" dirty="0" smtClean="0">
              <a:ea typeface="ＭＳ Ｐゴシック" pitchFamily="-112" charset="-128"/>
            </a:endParaRPr>
          </a:p>
          <a:p>
            <a:pPr lvl="2" eaLnBrk="1" hangingPunct="1"/>
            <a:r>
              <a:rPr lang="el-GR" dirty="0" smtClean="0">
                <a:ea typeface="ＭＳ Ｐゴシック" pitchFamily="-112" charset="-128"/>
              </a:rPr>
              <a:t>ανάκτησε όλους τους όρους </a:t>
            </a:r>
            <a:r>
              <a:rPr lang="en-US" dirty="0" smtClean="0">
                <a:ea typeface="ＭＳ Ｐゴシック" pitchFamily="-112" charset="-128"/>
              </a:rPr>
              <a:t>t </a:t>
            </a:r>
            <a:r>
              <a:rPr lang="el-GR" dirty="0" smtClean="0">
                <a:ea typeface="ＭＳ Ｐゴシック" pitchFamily="-112" charset="-128"/>
              </a:rPr>
              <a:t>στο διάστημα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n-US" b="1" i="1" dirty="0" err="1" smtClean="0">
                <a:ea typeface="ＭＳ Ｐゴシック" pitchFamily="-112" charset="-128"/>
              </a:rPr>
              <a:t>mon</a:t>
            </a:r>
            <a:r>
              <a:rPr lang="en-US" b="1" i="1" dirty="0" smtClean="0">
                <a:ea typeface="ＭＳ Ｐゴシック" pitchFamily="-112" charset="-128"/>
              </a:rPr>
              <a:t> </a:t>
            </a:r>
            <a:r>
              <a:rPr lang="en-US" b="1" i="1" dirty="0" smtClean="0">
                <a:ea typeface="ＭＳ Ｐゴシック" pitchFamily="-112" charset="-128"/>
                <a:cs typeface="Times New Roman" pitchFamily="-112" charset="0"/>
              </a:rPr>
              <a:t>≤</a:t>
            </a:r>
            <a:r>
              <a:rPr lang="en-US" b="1" i="1" dirty="0" smtClean="0">
                <a:ea typeface="ＭＳ Ｐゴシック" pitchFamily="-112" charset="-128"/>
              </a:rPr>
              <a:t> t &lt; moo</a:t>
            </a:r>
            <a:endParaRPr lang="el-GR" b="1" i="1" dirty="0" smtClean="0">
              <a:ea typeface="ＭＳ Ｐゴシック" pitchFamily="-112" charset="-128"/>
            </a:endParaRPr>
          </a:p>
          <a:p>
            <a:pPr lvl="2" eaLnBrk="1" hangingPunct="1"/>
            <a:r>
              <a:rPr lang="el-GR" sz="1600" dirty="0" smtClean="0">
                <a:ea typeface="ＭＳ Ｐゴシック" pitchFamily="-112" charset="-128"/>
              </a:rPr>
              <a:t>Για κάθε όρο, αναζήτησε το αντεστραμμένο ευρετήριο σε ποια έγγραφα εμφανίζεται</a:t>
            </a:r>
            <a:endParaRPr lang="en-US" sz="1600" dirty="0" smtClean="0">
              <a:ea typeface="ＭＳ Ｐゴシック" pitchFamily="-112" charset="-128"/>
            </a:endParaRPr>
          </a:p>
          <a:p>
            <a:pPr eaLnBrk="1" hangingPunct="1"/>
            <a:r>
              <a:rPr lang="en-US" b="1" i="1" dirty="0" smtClean="0">
                <a:ea typeface="ＭＳ Ｐゴシック" pitchFamily="-112" charset="-128"/>
              </a:rPr>
              <a:t>* </a:t>
            </a:r>
            <a:r>
              <a:rPr lang="en-US" b="1" i="1" dirty="0" err="1" smtClean="0">
                <a:ea typeface="ＭＳ Ｐゴシック" pitchFamily="-112" charset="-128"/>
              </a:rPr>
              <a:t>mon</a:t>
            </a:r>
            <a:r>
              <a:rPr lang="en-US" b="1" i="1" dirty="0" smtClean="0">
                <a:ea typeface="ＭＳ Ｐゴシック" pitchFamily="-112" charset="-128"/>
              </a:rPr>
              <a:t>: </a:t>
            </a:r>
            <a:r>
              <a:rPr lang="el-GR" dirty="0">
                <a:ea typeface="ＭＳ Ｐゴシック" pitchFamily="-112" charset="-128"/>
              </a:rPr>
              <a:t>Βρες όλα τα έγγραφα που περιέχουν οποιαδήποτε </a:t>
            </a:r>
            <a:r>
              <a:rPr lang="el-GR" dirty="0" smtClean="0">
                <a:ea typeface="ＭＳ Ｐゴシック" pitchFamily="-112" charset="-128"/>
              </a:rPr>
              <a:t>λέξη τελειώνει σε </a:t>
            </a:r>
            <a:r>
              <a:rPr lang="en-US" dirty="0" smtClean="0">
                <a:ea typeface="ＭＳ Ｐゴシック" pitchFamily="-112" charset="-128"/>
              </a:rPr>
              <a:t>“</a:t>
            </a:r>
            <a:r>
              <a:rPr lang="en-US" dirty="0" err="1" smtClean="0">
                <a:ea typeface="ＭＳ Ｐゴシック" pitchFamily="-112" charset="-128"/>
              </a:rPr>
              <a:t>mon</a:t>
            </a:r>
            <a:r>
              <a:rPr lang="en-US" dirty="0" smtClean="0">
                <a:ea typeface="ＭＳ Ｐゴシック" pitchFamily="-112" charset="-128"/>
              </a:rPr>
              <a:t>” (leading wind card queries): </a:t>
            </a:r>
            <a:r>
              <a:rPr lang="el-GR" i="1" dirty="0" smtClean="0">
                <a:ea typeface="ＭＳ Ｐゴシック" pitchFamily="-112" charset="-128"/>
              </a:rPr>
              <a:t>πιο δύσκολο</a:t>
            </a:r>
            <a:endParaRPr lang="en-US" i="1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Διατήρησε ένα επιπρόσθετο </a:t>
            </a:r>
            <a:r>
              <a:rPr lang="en-US" dirty="0" smtClean="0">
                <a:ea typeface="ＭＳ Ｐゴシック" pitchFamily="-112" charset="-128"/>
              </a:rPr>
              <a:t>B-tree </a:t>
            </a:r>
            <a:r>
              <a:rPr lang="el-GR" dirty="0" smtClean="0">
                <a:ea typeface="ＭＳ Ｐゴシック" pitchFamily="-112" charset="-128"/>
              </a:rPr>
              <a:t>για τους όρους ανάποδα (</a:t>
            </a:r>
            <a:r>
              <a:rPr lang="en-US" i="1" dirty="0" smtClean="0">
                <a:ea typeface="ＭＳ Ｐゴシック" pitchFamily="-112" charset="-128"/>
              </a:rPr>
              <a:t>backwards</a:t>
            </a:r>
            <a:r>
              <a:rPr lang="el-GR" i="1" dirty="0" smtClean="0">
                <a:ea typeface="ＭＳ Ｐゴシック" pitchFamily="-112" charset="-128"/>
              </a:rPr>
              <a:t>), πχ ο όρος </a:t>
            </a:r>
            <a:r>
              <a:rPr lang="en-US" i="1" dirty="0" smtClean="0">
                <a:ea typeface="ＭＳ Ｐゴシック" pitchFamily="-112" charset="-128"/>
              </a:rPr>
              <a:t>demon </a:t>
            </a:r>
            <a:r>
              <a:rPr lang="el-GR" i="1" dirty="0" smtClean="0">
                <a:ea typeface="ＭＳ Ｐゴシック" pitchFamily="-112" charset="-128"/>
              </a:rPr>
              <a:t>-&gt; </a:t>
            </a:r>
            <a:r>
              <a:rPr lang="en-US" i="1" dirty="0" err="1" smtClean="0">
                <a:ea typeface="ＭＳ Ｐゴシック" pitchFamily="-112" charset="-128"/>
              </a:rPr>
              <a:t>nomed</a:t>
            </a:r>
            <a:endParaRPr lang="en-US" i="1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Ανάκτησε όλους τους όρους </a:t>
            </a:r>
            <a:r>
              <a:rPr lang="en-US" dirty="0" smtClean="0">
                <a:ea typeface="ＭＳ Ｐゴシック" pitchFamily="-112" charset="-128"/>
              </a:rPr>
              <a:t>t </a:t>
            </a:r>
            <a:r>
              <a:rPr lang="el-GR" dirty="0" smtClean="0">
                <a:ea typeface="ＭＳ Ｐゴシック" pitchFamily="-112" charset="-128"/>
              </a:rPr>
              <a:t>στο διάστημα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n-US" b="1" i="1" dirty="0" smtClean="0">
                <a:ea typeface="ＭＳ Ｐゴシック" pitchFamily="-112" charset="-128"/>
              </a:rPr>
              <a:t>nom </a:t>
            </a:r>
            <a:r>
              <a:rPr lang="en-US" b="1" i="1" dirty="0" smtClean="0">
                <a:ea typeface="ＭＳ Ｐゴシック" pitchFamily="-112" charset="-128"/>
                <a:cs typeface="Times New Roman" pitchFamily="-112" charset="0"/>
              </a:rPr>
              <a:t>≤</a:t>
            </a:r>
            <a:r>
              <a:rPr lang="en-US" b="1" i="1" dirty="0" smtClean="0">
                <a:ea typeface="ＭＳ Ｐゴシック" pitchFamily="-112" charset="-128"/>
              </a:rPr>
              <a:t> t &lt; non</a:t>
            </a:r>
            <a:r>
              <a:rPr lang="en-US" i="1" dirty="0" smtClean="0">
                <a:ea typeface="ＭＳ Ｐゴシック" pitchFamily="-112" charset="-128"/>
              </a:rPr>
              <a:t>.</a:t>
            </a:r>
          </a:p>
        </p:txBody>
      </p:sp>
      <p:sp>
        <p:nvSpPr>
          <p:cNvPr id="2970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3.2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Ερωτήματα με </a:t>
            </a:r>
            <a:r>
              <a:rPr lang="en-US" dirty="0" smtClean="0">
                <a:ea typeface="ＭＳ Ｐゴシック" pitchFamily="-112" charset="-128"/>
              </a:rPr>
              <a:t>Wild-card</a:t>
            </a:r>
            <a:r>
              <a:rPr lang="el-GR" dirty="0" smtClean="0">
                <a:ea typeface="ＭＳ Ｐゴシック" pitchFamily="-112" charset="-128"/>
              </a:rPr>
              <a:t> (</a:t>
            </a:r>
            <a:r>
              <a:rPr lang="en-US" dirty="0" smtClean="0">
                <a:ea typeface="ＭＳ Ｐゴシック" pitchFamily="-112" charset="-128"/>
              </a:rPr>
              <a:t>*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1265668" name="Text Box 4"/>
          <p:cNvSpPr txBox="1">
            <a:spLocks noChangeArrowheads="1"/>
          </p:cNvSpPr>
          <p:nvPr/>
        </p:nvSpPr>
        <p:spPr bwMode="auto">
          <a:xfrm>
            <a:off x="533400" y="2438400"/>
            <a:ext cx="7772400" cy="954107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l-GR" sz="2800" dirty="0" smtClean="0">
                <a:latin typeface="+mn-lt"/>
              </a:rPr>
              <a:t>Πως μπορούμε να απαντήσουμε ερωτήσεις με ένα * στη μέση της λέξης, π.χ., </a:t>
            </a:r>
            <a:r>
              <a:rPr lang="en-US" sz="2800" b="1" i="1" dirty="0" smtClean="0">
                <a:latin typeface="+mn-lt"/>
              </a:rPr>
              <a:t>pro*cent</a:t>
            </a:r>
            <a:r>
              <a:rPr lang="en-US" sz="2800" i="1" dirty="0" smtClean="0">
                <a:latin typeface="+mn-lt"/>
              </a:rPr>
              <a:t> </a:t>
            </a:r>
            <a:r>
              <a:rPr lang="en-US" sz="2800" dirty="0">
                <a:latin typeface="+mn-lt"/>
              </a:rPr>
              <a:t>?</a:t>
            </a:r>
          </a:p>
        </p:txBody>
      </p:sp>
      <p:sp>
        <p:nvSpPr>
          <p:cNvPr id="2970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3.2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62000" y="3962401"/>
            <a:ext cx="70104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>
                <a:latin typeface="+mn-lt"/>
              </a:rPr>
              <a:t>+ διατρέχουμε τους όρους που ανήκουν στην </a:t>
            </a:r>
            <a:r>
              <a:rPr lang="el-GR" sz="2800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τομή</a:t>
            </a:r>
            <a:r>
              <a:rPr lang="el-GR" sz="2800" dirty="0" smtClean="0">
                <a:latin typeface="+mn-lt"/>
              </a:rPr>
              <a:t> και απορρίπτουμε όσους ταιριάζουν και με το πρόθεμα και με το επίθημα (αρκεί; </a:t>
            </a:r>
            <a:r>
              <a:rPr lang="en-US" sz="2800" dirty="0" err="1" smtClean="0">
                <a:latin typeface="+mn-lt"/>
              </a:rPr>
              <a:t>ba</a:t>
            </a:r>
            <a:r>
              <a:rPr lang="en-US" sz="2800" dirty="0" smtClean="0">
                <a:latin typeface="+mn-lt"/>
              </a:rPr>
              <a:t>*</a:t>
            </a:r>
            <a:r>
              <a:rPr lang="en-US" sz="2800" dirty="0" err="1" smtClean="0">
                <a:latin typeface="+mn-lt"/>
              </a:rPr>
              <a:t>ba</a:t>
            </a:r>
            <a:r>
              <a:rPr lang="en-US" sz="2800" dirty="0" smtClean="0">
                <a:latin typeface="+mn-lt"/>
              </a:rPr>
              <a:t> </a:t>
            </a:r>
            <a:r>
              <a:rPr lang="el-GR" sz="2800" dirty="0" smtClean="0">
                <a:latin typeface="+mn-lt"/>
              </a:rPr>
              <a:t>και όρος </a:t>
            </a:r>
            <a:r>
              <a:rPr lang="en-US" sz="2800" dirty="0" err="1" smtClean="0">
                <a:latin typeface="+mn-lt"/>
              </a:rPr>
              <a:t>ba</a:t>
            </a:r>
            <a:r>
              <a:rPr lang="en-US" sz="2800" dirty="0" smtClean="0">
                <a:latin typeface="+mn-lt"/>
              </a:rPr>
              <a:t>?)</a:t>
            </a:r>
            <a:endParaRPr lang="el-GR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65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5668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Επεξεργασία ερωτημάτων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458200" cy="2514600"/>
          </a:xfrm>
        </p:spPr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Π</a:t>
            </a:r>
            <a:r>
              <a:rPr lang="en-US" dirty="0" smtClean="0">
                <a:ea typeface="ＭＳ Ｐゴシック" pitchFamily="-112" charset="-128"/>
              </a:rPr>
              <a:t>.</a:t>
            </a:r>
            <a:r>
              <a:rPr lang="el-GR" dirty="0" smtClean="0">
                <a:ea typeface="ＭＳ Ｐゴシック" pitchFamily="-112" charset="-128"/>
              </a:rPr>
              <a:t>χ</a:t>
            </a:r>
            <a:r>
              <a:rPr lang="en-US" dirty="0" smtClean="0">
                <a:ea typeface="ＭＳ Ｐゴシック" pitchFamily="-112" charset="-128"/>
              </a:rPr>
              <a:t>., </a:t>
            </a:r>
            <a:r>
              <a:rPr lang="el-GR" dirty="0" smtClean="0">
                <a:ea typeface="ＭＳ Ｐゴシック" pitchFamily="-112" charset="-128"/>
              </a:rPr>
              <a:t>Θεωρείστε το ερώτημα</a:t>
            </a:r>
            <a:r>
              <a:rPr lang="en-US" dirty="0" smtClean="0">
                <a:ea typeface="ＭＳ Ｐゴシック" pitchFamily="-112" charset="-128"/>
              </a:rPr>
              <a:t>:</a:t>
            </a:r>
          </a:p>
          <a:p>
            <a:pPr eaLnBrk="1" hangingPunct="1">
              <a:buFont typeface="Wingdings" pitchFamily="-112" charset="2"/>
              <a:buNone/>
            </a:pPr>
            <a:r>
              <a:rPr lang="en-US" dirty="0" smtClean="0">
                <a:ea typeface="ＭＳ Ｐゴシック" pitchFamily="-112" charset="-128"/>
              </a:rPr>
              <a:t>	</a:t>
            </a:r>
            <a:r>
              <a:rPr lang="en-US" b="1" i="1" dirty="0" smtClean="0">
                <a:ea typeface="ＭＳ Ｐゴシック" pitchFamily="-112" charset="-128"/>
              </a:rPr>
              <a:t>se*ate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i="1" dirty="0" smtClean="0">
                <a:ea typeface="ＭＳ Ｐゴシック" pitchFamily="-112" charset="-128"/>
              </a:rPr>
              <a:t>AND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b="1" i="1" dirty="0" err="1" smtClean="0">
                <a:ea typeface="ＭＳ Ｐゴシック" pitchFamily="-112" charset="-128"/>
              </a:rPr>
              <a:t>fil</a:t>
            </a:r>
            <a:r>
              <a:rPr lang="en-US" b="1" i="1" dirty="0" smtClean="0">
                <a:ea typeface="ＭＳ Ｐゴシック" pitchFamily="-112" charset="-128"/>
              </a:rPr>
              <a:t>*</a:t>
            </a:r>
            <a:r>
              <a:rPr lang="en-US" b="1" i="1" dirty="0" err="1" smtClean="0">
                <a:ea typeface="ＭＳ Ｐゴシック" pitchFamily="-112" charset="-128"/>
              </a:rPr>
              <a:t>er</a:t>
            </a:r>
            <a:endParaRPr lang="en-US" b="1" i="1" dirty="0" smtClean="0">
              <a:ea typeface="ＭＳ Ｐゴシック" pitchFamily="-112" charset="-128"/>
            </a:endParaRPr>
          </a:p>
          <a:p>
            <a:pPr eaLnBrk="1" hangingPunct="1">
              <a:buFont typeface="Wingdings" pitchFamily="-112" charset="2"/>
              <a:buNone/>
            </a:pPr>
            <a:r>
              <a:rPr lang="en-US" dirty="0" smtClean="0">
                <a:ea typeface="ＭＳ Ｐゴシック" pitchFamily="-112" charset="-128"/>
              </a:rPr>
              <a:t>	</a:t>
            </a:r>
            <a:endParaRPr lang="el-GR" dirty="0" smtClean="0">
              <a:ea typeface="ＭＳ Ｐゴシック" pitchFamily="-112" charset="-128"/>
            </a:endParaRPr>
          </a:p>
          <a:p>
            <a:pPr eaLnBrk="1" hangingPunct="1">
              <a:buFont typeface="Wingdings" pitchFamily="-112" charset="2"/>
              <a:buNone/>
            </a:pPr>
            <a:r>
              <a:rPr lang="el-GR" dirty="0" smtClean="0">
                <a:ea typeface="ＭＳ Ｐゴシック" pitchFamily="-112" charset="-128"/>
              </a:rPr>
              <a:t>Μπορεί να οδηγήσει στην εκτέλεση πολλών </a:t>
            </a:r>
            <a:r>
              <a:rPr lang="en-US" dirty="0" smtClean="0">
                <a:ea typeface="ＭＳ Ｐゴシック" pitchFamily="-112" charset="-128"/>
              </a:rPr>
              <a:t>Boolean </a:t>
            </a:r>
            <a:r>
              <a:rPr lang="en-US" i="1" dirty="0" smtClean="0">
                <a:ea typeface="ＭＳ Ｐゴシック" pitchFamily="-112" charset="-128"/>
              </a:rPr>
              <a:t>AND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ερωτημάτων (πιθανοί συνδυασμοί όρων)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</p:txBody>
      </p:sp>
      <p:sp>
        <p:nvSpPr>
          <p:cNvPr id="30724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3.2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Γενικά ερωτήματα με *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1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47244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*</a:t>
            </a:r>
            <a:r>
              <a:rPr lang="el-GR" dirty="0" smtClean="0">
                <a:ea typeface="ＭＳ Ｐゴシック" pitchFamily="-112" charset="-128"/>
              </a:rPr>
              <a:t> στη μέση του όρου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n-US" b="1" i="1" dirty="0" smtClean="0">
                <a:ea typeface="ＭＳ Ｐゴシック" pitchFamily="-112" charset="-128"/>
              </a:rPr>
              <a:t>co*</a:t>
            </a:r>
            <a:r>
              <a:rPr lang="en-US" b="1" i="1" dirty="0" err="1" smtClean="0">
                <a:ea typeface="ＭＳ Ｐゴシック" pitchFamily="-112" charset="-128"/>
              </a:rPr>
              <a:t>tion</a:t>
            </a:r>
            <a:endParaRPr lang="en-US" b="1" i="1" dirty="0" smtClean="0">
              <a:ea typeface="ＭＳ Ｐゴシック" pitchFamily="-112" charset="-128"/>
            </a:endParaRP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Αναζήτησε το </a:t>
            </a:r>
            <a:r>
              <a:rPr lang="en-US" b="1" i="1" dirty="0" smtClean="0">
                <a:ea typeface="ＭＳ Ｐゴシック" pitchFamily="-112" charset="-128"/>
              </a:rPr>
              <a:t>co*</a:t>
            </a:r>
            <a:r>
              <a:rPr lang="en-US" dirty="0" smtClean="0">
                <a:ea typeface="ＭＳ Ｐゴシック" pitchFamily="-112" charset="-128"/>
              </a:rPr>
              <a:t> AND </a:t>
            </a:r>
            <a:r>
              <a:rPr lang="en-US" b="1" i="1" dirty="0" smtClean="0">
                <a:ea typeface="ＭＳ Ｐゴシック" pitchFamily="-112" charset="-128"/>
              </a:rPr>
              <a:t>*</a:t>
            </a:r>
            <a:r>
              <a:rPr lang="en-US" b="1" i="1" dirty="0" err="1" smtClean="0">
                <a:ea typeface="ＭＳ Ｐゴシック" pitchFamily="-112" charset="-128"/>
              </a:rPr>
              <a:t>tion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σε ένα </a:t>
            </a:r>
            <a:r>
              <a:rPr lang="en-US" dirty="0" smtClean="0">
                <a:ea typeface="ＭＳ Ｐゴシック" pitchFamily="-112" charset="-128"/>
              </a:rPr>
              <a:t>B-tree </a:t>
            </a:r>
            <a:r>
              <a:rPr lang="el-GR" dirty="0" smtClean="0">
                <a:ea typeface="ＭＳ Ｐゴシック" pitchFamily="-112" charset="-128"/>
              </a:rPr>
              <a:t>και υπολόγισε την τομή των συνόλων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Ακριβό!</a:t>
            </a:r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Δύο γενικές λύσεις</a:t>
            </a:r>
          </a:p>
          <a:p>
            <a:pPr marL="457200" lvl="1" indent="0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Μετατροπή της ερώτησης </a:t>
            </a:r>
            <a:r>
              <a:rPr lang="en-US" dirty="0" smtClean="0">
                <a:ea typeface="ＭＳ Ｐゴシック" pitchFamily="-112" charset="-128"/>
              </a:rPr>
              <a:t>q* </a:t>
            </a:r>
            <a:r>
              <a:rPr lang="el-GR" dirty="0" smtClean="0">
                <a:ea typeface="ＭＳ Ｐゴシック" pitchFamily="-112" charset="-128"/>
              </a:rPr>
              <a:t>σε </a:t>
            </a:r>
            <a:r>
              <a:rPr lang="en-US" dirty="0" smtClean="0">
                <a:ea typeface="ＭＳ Ｐゴシック" pitchFamily="-112" charset="-128"/>
              </a:rPr>
              <a:t>Boolean </a:t>
            </a:r>
            <a:r>
              <a:rPr lang="el-GR" dirty="0" smtClean="0">
                <a:ea typeface="ＭＳ Ｐゴシック" pitchFamily="-112" charset="-128"/>
              </a:rPr>
              <a:t>ερώτηση </a:t>
            </a:r>
            <a:r>
              <a:rPr lang="en-US" dirty="0" smtClean="0">
                <a:ea typeface="ＭＳ Ｐゴシック" pitchFamily="-112" charset="-128"/>
              </a:rPr>
              <a:t>Q</a:t>
            </a:r>
            <a:r>
              <a:rPr lang="en-US" dirty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σε ένα </a:t>
            </a:r>
            <a:r>
              <a:rPr lang="el-GR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ειδικό ευρετήριο </a:t>
            </a:r>
            <a:r>
              <a:rPr lang="el-GR" dirty="0" smtClean="0">
                <a:ea typeface="ＭＳ Ｐゴシック" pitchFamily="-112" charset="-128"/>
              </a:rPr>
              <a:t>τέτοιο ώστε η απάντηση στο </a:t>
            </a:r>
            <a:r>
              <a:rPr lang="en-US" dirty="0" smtClean="0">
                <a:ea typeface="ＭＳ Ｐゴシック" pitchFamily="-112" charset="-128"/>
              </a:rPr>
              <a:t>Q </a:t>
            </a:r>
            <a:r>
              <a:rPr lang="el-GR" dirty="0" smtClean="0">
                <a:ea typeface="ＭＳ Ｐゴシック" pitchFamily="-112" charset="-128"/>
              </a:rPr>
              <a:t>να είναι υπερσύνολο της απάντησης στο </a:t>
            </a:r>
            <a:r>
              <a:rPr lang="en-US" dirty="0" smtClean="0">
                <a:ea typeface="ＭＳ Ｐゴシック" pitchFamily="-112" charset="-128"/>
              </a:rPr>
              <a:t>q*</a:t>
            </a:r>
            <a:r>
              <a:rPr lang="el-GR" dirty="0" smtClean="0">
                <a:ea typeface="ＭＳ Ｐゴシック" pitchFamily="-112" charset="-128"/>
              </a:rPr>
              <a:t> και στη συνέχεια ελέγχουμε</a:t>
            </a:r>
            <a:endParaRPr lang="en-US" dirty="0" smtClean="0">
              <a:ea typeface="ＭＳ Ｐゴシック" pitchFamily="-112" charset="-128"/>
            </a:endParaRPr>
          </a:p>
          <a:p>
            <a:pPr eaLnBrk="1" hangingPunct="1">
              <a:buNone/>
            </a:pPr>
            <a:endParaRPr lang="el-GR" b="1" dirty="0" smtClean="0">
              <a:solidFill>
                <a:srgbClr val="00A000"/>
              </a:solidFill>
              <a:ea typeface="ＭＳ Ｐゴシック" pitchFamily="-112" charset="-128"/>
            </a:endParaRPr>
          </a:p>
        </p:txBody>
      </p:sp>
      <p:sp>
        <p:nvSpPr>
          <p:cNvPr id="3174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3.2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Γενικά ερωτήματα με *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17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04800" y="2438400"/>
            <a:ext cx="8458200" cy="29718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Πρώτη εναλλακτική λύση: Μετάτρεψε τις ερωτήσεις έτσι ώστε τα </a:t>
            </a:r>
            <a:r>
              <a:rPr lang="en-US" dirty="0" smtClean="0">
                <a:ea typeface="ＭＳ Ｐゴシック" pitchFamily="-112" charset="-128"/>
              </a:rPr>
              <a:t>*</a:t>
            </a:r>
            <a:r>
              <a:rPr lang="el-GR" dirty="0" smtClean="0">
                <a:ea typeface="ＭＳ Ｐゴシック" pitchFamily="-112" charset="-128"/>
              </a:rPr>
              <a:t> να εμφανίζονται στο τέλος</a:t>
            </a:r>
            <a:endParaRPr lang="en-US" dirty="0" smtClean="0">
              <a:ea typeface="ＭＳ Ｐゴシック" pitchFamily="-112" charset="-128"/>
            </a:endParaRPr>
          </a:p>
          <a:p>
            <a:pPr eaLnBrk="1" hangingPunct="1">
              <a:buNone/>
            </a:pPr>
            <a:endParaRPr lang="el-GR" b="1" dirty="0" smtClean="0">
              <a:solidFill>
                <a:srgbClr val="00A000"/>
              </a:solidFill>
              <a:ea typeface="ＭＳ Ｐゴシック" pitchFamily="-112" charset="-128"/>
            </a:endParaRPr>
          </a:p>
          <a:p>
            <a:pPr eaLnBrk="1" hangingPunct="1">
              <a:buNone/>
            </a:pP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Permuterm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Index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(ευρετήριο </a:t>
            </a:r>
            <a:r>
              <a:rPr lang="el-GR" dirty="0" err="1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αντιμετατεθειμένων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όρων)</a:t>
            </a:r>
            <a:endParaRPr lang="en-US" dirty="0" smtClean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1748" name="TextBox 3"/>
          <p:cNvSpPr txBox="1">
            <a:spLocks noChangeArrowheads="1"/>
          </p:cNvSpPr>
          <p:nvPr/>
        </p:nvSpPr>
        <p:spPr bwMode="auto">
          <a:xfrm>
            <a:off x="7620000" y="-33546"/>
            <a:ext cx="100219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3.2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7152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Ευρετήριο </a:t>
            </a:r>
            <a:r>
              <a:rPr lang="en-US" dirty="0" err="1" smtClean="0">
                <a:ea typeface="ＭＳ Ｐゴシック" pitchFamily="-112" charset="-128"/>
              </a:rPr>
              <a:t>Permuterm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76400"/>
            <a:ext cx="8839200" cy="4876800"/>
          </a:xfrm>
        </p:spPr>
        <p:txBody>
          <a:bodyPr/>
          <a:lstStyle/>
          <a:p>
            <a:pPr eaLnBrk="1" hangingPunct="1">
              <a:buNone/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Βασική ιδέα: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Π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εριστροφή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(rotation)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του όρου του ερωτήματος ώστε το * στο τέλος</a:t>
            </a:r>
          </a:p>
          <a:p>
            <a:pPr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					</a:t>
            </a:r>
            <a:r>
              <a:rPr lang="el-GR" sz="2000" dirty="0" smtClean="0">
                <a:ea typeface="ＭＳ Ｐゴシック" pitchFamily="-112" charset="-128"/>
              </a:rPr>
              <a:t>π.χ., Ερώτημα </a:t>
            </a:r>
            <a:r>
              <a:rPr lang="en-US" sz="2000" dirty="0" smtClean="0">
                <a:ea typeface="ＭＳ Ｐゴシック" pitchFamily="-112" charset="-128"/>
              </a:rPr>
              <a:t>he*lo -&gt; he*lo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ea typeface="ＭＳ Ｐゴシック" pitchFamily="-112" charset="-128"/>
              </a:rPr>
              <a:t>$</a:t>
            </a:r>
            <a:r>
              <a:rPr lang="en-US" sz="2000" dirty="0" smtClean="0">
                <a:ea typeface="ＭＳ Ｐゴシック" pitchFamily="-112" charset="-128"/>
              </a:rPr>
              <a:t> -&gt; </a:t>
            </a:r>
            <a:r>
              <a:rPr lang="en-US" sz="2000" dirty="0" err="1" smtClean="0">
                <a:ea typeface="ＭＳ Ｐゴシック" pitchFamily="-112" charset="-128"/>
              </a:rPr>
              <a:t>lo</a:t>
            </a:r>
            <a:r>
              <a:rPr lang="en-US" sz="2000" dirty="0" err="1" smtClean="0">
                <a:solidFill>
                  <a:schemeClr val="accent6">
                    <a:lumMod val="50000"/>
                  </a:schemeClr>
                </a:solidFill>
                <a:ea typeface="ＭＳ Ｐゴシック" pitchFamily="-112" charset="-128"/>
              </a:rPr>
              <a:t>$</a:t>
            </a:r>
            <a:r>
              <a:rPr lang="en-US" sz="2000" dirty="0" err="1" smtClean="0">
                <a:ea typeface="ＭＳ Ｐゴシック" pitchFamily="-112" charset="-128"/>
              </a:rPr>
              <a:t>he</a:t>
            </a:r>
            <a:r>
              <a:rPr lang="en-US" sz="2000" dirty="0" smtClean="0">
                <a:ea typeface="ＭＳ Ｐゴシック" pitchFamily="-112" charset="-128"/>
              </a:rPr>
              <a:t>*</a:t>
            </a:r>
          </a:p>
          <a:p>
            <a:pPr marL="342900" lvl="1" indent="-342900" eaLnBrk="1" hangingPunct="1">
              <a:buClr>
                <a:srgbClr val="437085"/>
              </a:buClr>
              <a:buNone/>
            </a:pPr>
            <a:r>
              <a:rPr lang="el-GR" sz="2000" dirty="0" smtClean="0">
                <a:ea typeface="ＭＳ Ｐゴシック" pitchFamily="-112" charset="-128"/>
              </a:rPr>
              <a:t>	όπου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n-US" sz="2000" dirty="0" smtClean="0">
                <a:solidFill>
                  <a:schemeClr val="accent6">
                    <a:lumMod val="50000"/>
                  </a:schemeClr>
                </a:solidFill>
                <a:ea typeface="ＭＳ Ｐゴシック" pitchFamily="-112" charset="-128"/>
                <a:cs typeface="ＭＳ Ｐゴシック" pitchFamily="-65" charset="-128"/>
              </a:rPr>
              <a:t>$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l-GR" sz="2000" dirty="0" smtClean="0">
                <a:ea typeface="ＭＳ Ｐゴシック" pitchFamily="-112" charset="-128"/>
              </a:rPr>
              <a:t>ένα ειδικός χαρακτήρας που σηματοδοτεί το τέλος μιας λέξης</a:t>
            </a:r>
            <a:endParaRPr lang="en-US" sz="2000" dirty="0" smtClean="0">
              <a:ea typeface="ＭＳ Ｐゴシック" pitchFamily="-112" charset="-128"/>
            </a:endParaRPr>
          </a:p>
          <a:p>
            <a:pPr eaLnBrk="1" hangingPunct="1">
              <a:buNone/>
            </a:pPr>
            <a:r>
              <a:rPr lang="el-GR" sz="2000" dirty="0" smtClean="0">
                <a:ea typeface="ＭＳ Ｐゴシック" pitchFamily="-112" charset="-128"/>
              </a:rPr>
              <a:t>	</a:t>
            </a:r>
            <a:r>
              <a:rPr lang="el-GR" sz="2000" u="sng" dirty="0" smtClean="0">
                <a:ea typeface="ＭＳ Ｐゴシック" pitchFamily="-112" charset="-128"/>
              </a:rPr>
              <a:t>Ψάχνουμε το </a:t>
            </a:r>
            <a:r>
              <a:rPr lang="en-US" sz="2000" u="sng" dirty="0" err="1" smtClean="0">
                <a:ea typeface="ＭＳ Ｐゴシック" pitchFamily="-112" charset="-128"/>
              </a:rPr>
              <a:t>lo</a:t>
            </a:r>
            <a:r>
              <a:rPr lang="en-US" sz="2000" u="sng" dirty="0" err="1" smtClean="0">
                <a:solidFill>
                  <a:schemeClr val="accent6">
                    <a:lumMod val="50000"/>
                  </a:schemeClr>
                </a:solidFill>
                <a:ea typeface="ＭＳ Ｐゴシック" pitchFamily="-112" charset="-128"/>
              </a:rPr>
              <a:t>$</a:t>
            </a:r>
            <a:r>
              <a:rPr lang="en-US" sz="2000" u="sng" dirty="0" err="1" smtClean="0">
                <a:ea typeface="ＭＳ Ｐゴシック" pitchFamily="-112" charset="-128"/>
              </a:rPr>
              <a:t>hel</a:t>
            </a:r>
            <a:r>
              <a:rPr lang="el-GR" sz="2000" u="sng" dirty="0" smtClean="0">
                <a:ea typeface="ＭＳ Ｐゴシック" pitchFamily="-112" charset="-128"/>
              </a:rPr>
              <a:t>*</a:t>
            </a:r>
          </a:p>
          <a:p>
            <a:pPr eaLnBrk="1" hangingPunct="1">
              <a:buNone/>
            </a:pPr>
            <a:endParaRPr lang="el-GR" sz="2000" dirty="0" smtClean="0">
              <a:ea typeface="ＭＳ Ｐゴシック" pitchFamily="-112" charset="-128"/>
            </a:endParaRPr>
          </a:p>
          <a:p>
            <a:pPr eaLnBrk="1" hangingPunct="1">
              <a:buNone/>
            </a:pP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Κατασκευάζουμε ένα ευρετήριο </a:t>
            </a:r>
            <a:r>
              <a:rPr lang="el-GR" sz="2400" dirty="0" err="1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αντιμετατεθειμένων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όρων στο οποίο οι διάφορες παραλλαγές που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προκύπτουν από την περιστροφή του όρου συνδέονται με τον αρχικό</a:t>
            </a:r>
          </a:p>
          <a:p>
            <a:pPr eaLnBrk="1" hangingPunct="1">
              <a:buNone/>
            </a:pPr>
            <a:endParaRPr lang="el-GR" sz="800" dirty="0" smtClean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  <a:p>
            <a:pPr eaLnBrk="1" hangingPunct="1">
              <a:buNone/>
            </a:pPr>
            <a:r>
              <a:rPr lang="el-GR" sz="2000" dirty="0" smtClean="0">
                <a:ea typeface="ＭＳ Ｐゴシック" pitchFamily="-112" charset="-128"/>
              </a:rPr>
              <a:t>		Πχ. για τον όρο </a:t>
            </a:r>
            <a:r>
              <a:rPr lang="en-US" sz="2000" b="1" dirty="0" smtClean="0">
                <a:ea typeface="ＭＳ Ｐゴシック" pitchFamily="-112" charset="-128"/>
              </a:rPr>
              <a:t>hello -&gt; hello$</a:t>
            </a:r>
            <a:r>
              <a:rPr lang="en-US" sz="2000" dirty="0" smtClean="0">
                <a:ea typeface="ＭＳ Ｐゴシック" pitchFamily="-112" charset="-128"/>
              </a:rPr>
              <a:t>, </a:t>
            </a:r>
            <a:r>
              <a:rPr lang="el-GR" sz="2000" dirty="0" smtClean="0">
                <a:ea typeface="ＭＳ Ｐゴシック" pitchFamily="-112" charset="-128"/>
              </a:rPr>
              <a:t>εισάγουμε στο ευρετήριο τα</a:t>
            </a:r>
            <a:r>
              <a:rPr lang="en-US" sz="2000" dirty="0" smtClean="0">
                <a:ea typeface="ＭＳ Ｐゴシック" pitchFamily="-112" charset="-128"/>
              </a:rPr>
              <a:t>:</a:t>
            </a:r>
          </a:p>
          <a:p>
            <a:pPr lvl="1" eaLnBrk="1" hangingPunct="1"/>
            <a:r>
              <a:rPr lang="en-US" sz="2000" b="1" dirty="0" smtClean="0">
                <a:ea typeface="ＭＳ Ｐゴシック" pitchFamily="-112" charset="-128"/>
              </a:rPr>
              <a:t>hello$, </a:t>
            </a:r>
            <a:r>
              <a:rPr lang="el-GR" sz="2000" b="1" dirty="0" smtClean="0">
                <a:ea typeface="ＭＳ Ｐゴシック" pitchFamily="-112" charset="-128"/>
              </a:rPr>
              <a:t>$</a:t>
            </a:r>
            <a:r>
              <a:rPr lang="en-US" sz="2000" b="1" dirty="0" smtClean="0">
                <a:ea typeface="ＭＳ Ｐゴシック" pitchFamily="-112" charset="-128"/>
              </a:rPr>
              <a:t>hello, </a:t>
            </a:r>
            <a:r>
              <a:rPr lang="en-US" sz="2000" b="1" dirty="0" err="1" smtClean="0">
                <a:ea typeface="ＭＳ Ｐゴシック" pitchFamily="-112" charset="-128"/>
              </a:rPr>
              <a:t>o$hell</a:t>
            </a:r>
            <a:r>
              <a:rPr lang="en-US" sz="2000" b="1" dirty="0" smtClean="0">
                <a:ea typeface="ＭＳ Ｐゴシック" pitchFamily="-112" charset="-128"/>
              </a:rPr>
              <a:t> , </a:t>
            </a:r>
            <a:r>
              <a:rPr lang="en-US" sz="2000" b="1" dirty="0" err="1" smtClean="0">
                <a:ea typeface="ＭＳ Ｐゴシック" pitchFamily="-112" charset="-128"/>
              </a:rPr>
              <a:t>lo$hel</a:t>
            </a:r>
            <a:r>
              <a:rPr lang="en-US" sz="2000" b="1" dirty="0" smtClean="0">
                <a:ea typeface="ＭＳ Ｐゴシック" pitchFamily="-112" charset="-128"/>
              </a:rPr>
              <a:t>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(match)</a:t>
            </a:r>
            <a:r>
              <a:rPr lang="en-US" sz="2000" b="1" dirty="0" smtClean="0">
                <a:ea typeface="ＭＳ Ｐゴシック" pitchFamily="-112" charset="-128"/>
              </a:rPr>
              <a:t>, </a:t>
            </a:r>
            <a:r>
              <a:rPr lang="en-US" sz="2000" b="1" dirty="0" err="1" smtClean="0">
                <a:ea typeface="ＭＳ Ｐゴシック" pitchFamily="-112" charset="-128"/>
              </a:rPr>
              <a:t>llo$he</a:t>
            </a:r>
            <a:r>
              <a:rPr lang="en-US" sz="2000" b="1" dirty="0" smtClean="0">
                <a:ea typeface="ＭＳ Ｐゴシック" pitchFamily="-112" charset="-128"/>
              </a:rPr>
              <a:t>, </a:t>
            </a:r>
            <a:r>
              <a:rPr lang="en-US" sz="2000" b="1" dirty="0" err="1" smtClean="0">
                <a:ea typeface="ＭＳ Ｐゴシック" pitchFamily="-112" charset="-128"/>
              </a:rPr>
              <a:t>ello$h</a:t>
            </a:r>
            <a:endParaRPr lang="en-US" sz="2000" b="1" dirty="0" smtClean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32773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3.2.1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10" name="Picture 9" descr="32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0400" y="5029200"/>
            <a:ext cx="1409950" cy="159681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89958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Ευρετήριο </a:t>
            </a:r>
            <a:r>
              <a:rPr lang="en-US" dirty="0" err="1" smtClean="0">
                <a:ea typeface="ＭＳ Ｐゴシック" pitchFamily="-112" charset="-128"/>
              </a:rPr>
              <a:t>Permuterm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534400" cy="1143000"/>
          </a:xfrm>
        </p:spPr>
        <p:txBody>
          <a:bodyPr/>
          <a:lstStyle/>
          <a:p>
            <a:pPr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Παράδειγμα</a:t>
            </a:r>
          </a:p>
          <a:p>
            <a:pPr eaLnBrk="1" hangingPunct="1">
              <a:buNone/>
            </a:pPr>
            <a:endParaRPr lang="el-GR" sz="2000" dirty="0">
              <a:ea typeface="ＭＳ Ｐゴシック" pitchFamily="-112" charset="-128"/>
            </a:endParaRPr>
          </a:p>
          <a:p>
            <a:pPr eaLnBrk="1" hangingPunct="1">
              <a:buNone/>
            </a:pPr>
            <a:r>
              <a:rPr lang="el-GR" sz="1800" b="1" dirty="0" smtClean="0">
                <a:ea typeface="ＭＳ Ｐゴシック" pitchFamily="-112" charset="-128"/>
              </a:rPr>
              <a:t>Ευρετήριο</a:t>
            </a:r>
            <a:r>
              <a:rPr lang="el-GR" sz="1800" b="1" dirty="0">
                <a:ea typeface="ＭＳ Ｐゴシック" pitchFamily="-112" charset="-128"/>
              </a:rPr>
              <a:t> </a:t>
            </a:r>
            <a:r>
              <a:rPr lang="el-GR" sz="1800" dirty="0" smtClean="0">
                <a:ea typeface="ＭＳ Ｐゴシック" pitchFamily="-112" charset="-128"/>
              </a:rPr>
              <a:t>– όροι </a:t>
            </a:r>
            <a:r>
              <a:rPr lang="en-US" sz="1800" dirty="0" smtClean="0">
                <a:ea typeface="ＭＳ Ｐゴシック" pitchFamily="-112" charset="-128"/>
              </a:rPr>
              <a:t>moron, man</a:t>
            </a:r>
          </a:p>
          <a:p>
            <a:pPr eaLnBrk="1" hangingPunct="1">
              <a:buNone/>
            </a:pPr>
            <a:r>
              <a:rPr lang="el-GR" sz="1800" dirty="0" smtClean="0">
                <a:ea typeface="ＭＳ Ｐゴシック" pitchFamily="-112" charset="-128"/>
              </a:rPr>
              <a:t>Εισάγουμε στο λεξικό όλες τις περιστροφές των όρων να δείχνουν στον όρο στο αντεστραμμένο ευρετήριο</a:t>
            </a:r>
            <a:endParaRPr lang="en-US" sz="1800" dirty="0" smtClean="0">
              <a:ea typeface="ＭＳ Ｐゴシック" pitchFamily="-112" charset="-128"/>
            </a:endParaRPr>
          </a:p>
          <a:p>
            <a:pPr eaLnBrk="1" hangingPunct="1"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moron</a:t>
            </a:r>
            <a:r>
              <a:rPr lang="en-US" sz="1800" dirty="0" smtClean="0">
                <a:ea typeface="ＭＳ Ｐゴシック" pitchFamily="-112" charset="-128"/>
              </a:rPr>
              <a:t> -&gt; moron$ -&gt; </a:t>
            </a:r>
            <a:r>
              <a:rPr lang="el-GR" sz="1800" dirty="0" smtClean="0">
                <a:ea typeface="ＭＳ Ｐゴシック" pitchFamily="-112" charset="-128"/>
              </a:rPr>
              <a:t>στο ευρετήριο:</a:t>
            </a:r>
            <a:r>
              <a:rPr lang="en-US" sz="1800" dirty="0" smtClean="0">
                <a:ea typeface="ＭＳ Ｐゴシック" pitchFamily="-112" charset="-128"/>
              </a:rPr>
              <a:t>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$moron</a:t>
            </a:r>
            <a:r>
              <a:rPr lang="en-US" sz="1800" dirty="0" smtClean="0">
                <a:ea typeface="ＭＳ Ｐゴシック" pitchFamily="-112" charset="-128"/>
              </a:rPr>
              <a:t>, </a:t>
            </a:r>
            <a:r>
              <a:rPr lang="en-US" sz="1800" u="sng" dirty="0" err="1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n$moro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,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on$mor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ron$mo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oron$m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moron$</a:t>
            </a:r>
          </a:p>
          <a:p>
            <a:pPr eaLnBrk="1" hangingPunct="1">
              <a:buNone/>
            </a:pP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man </a:t>
            </a:r>
            <a:r>
              <a:rPr lang="en-US" sz="1800" dirty="0" smtClean="0">
                <a:ea typeface="ＭＳ Ｐゴシック" pitchFamily="-112" charset="-128"/>
              </a:rPr>
              <a:t>-&gt; man$ </a:t>
            </a:r>
            <a:r>
              <a:rPr lang="en-US" sz="1800" dirty="0">
                <a:ea typeface="ＭＳ Ｐゴシック" pitchFamily="-112" charset="-128"/>
              </a:rPr>
              <a:t>-&gt; </a:t>
            </a:r>
            <a:r>
              <a:rPr lang="el-GR" sz="1800" dirty="0">
                <a:ea typeface="ＭＳ Ｐゴシック" pitchFamily="-112" charset="-128"/>
              </a:rPr>
              <a:t>σ</a:t>
            </a:r>
            <a:r>
              <a:rPr lang="el-GR" sz="1800" dirty="0" smtClean="0">
                <a:ea typeface="ＭＳ Ｐゴシック" pitchFamily="-112" charset="-128"/>
              </a:rPr>
              <a:t>το ευρετήριο:</a:t>
            </a:r>
            <a:r>
              <a:rPr lang="en-US" sz="1800" dirty="0" smtClean="0">
                <a:ea typeface="ＭＳ Ｐゴシック" pitchFamily="-112" charset="-128"/>
              </a:rPr>
              <a:t> 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$man</a:t>
            </a:r>
            <a:r>
              <a:rPr lang="en-US" sz="1800" u="sng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,</a:t>
            </a:r>
            <a:r>
              <a:rPr lang="en-US" sz="1800" u="sng" dirty="0" smtClean="0">
                <a:ea typeface="ＭＳ Ｐゴシック" pitchFamily="-112" charset="-128"/>
              </a:rPr>
              <a:t> </a:t>
            </a:r>
            <a:r>
              <a:rPr lang="en-US" sz="1800" u="sng" dirty="0" err="1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n$ma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, </a:t>
            </a:r>
            <a:r>
              <a:rPr lang="en-US" sz="1800" dirty="0" err="1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an$m</a:t>
            </a:r>
            <a:r>
              <a:rPr lang="el-GR" sz="18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,</a:t>
            </a:r>
            <a:r>
              <a:rPr lang="en-US" sz="1800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 man$</a:t>
            </a:r>
            <a:endParaRPr lang="el-GR" sz="1800" dirty="0" smtClean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  <a:p>
            <a:pPr eaLnBrk="1" hangingPunct="1">
              <a:buNone/>
            </a:pPr>
            <a:r>
              <a:rPr lang="el-GR" sz="1800" b="1" dirty="0">
                <a:ea typeface="ＭＳ Ｐゴシック" pitchFamily="-112" charset="-128"/>
              </a:rPr>
              <a:t>Ερώτημα</a:t>
            </a:r>
          </a:p>
          <a:p>
            <a:pPr eaLnBrk="1" hangingPunct="1">
              <a:buNone/>
            </a:pPr>
            <a:r>
              <a:rPr lang="en-US" sz="1800" dirty="0">
                <a:ea typeface="ＭＳ Ｐゴシック" pitchFamily="-112" charset="-128"/>
              </a:rPr>
              <a:t>m*n -&gt; m*n$ -&gt; </a:t>
            </a:r>
            <a:r>
              <a:rPr lang="en-US" sz="1800" dirty="0" err="1">
                <a:ea typeface="ＭＳ Ｐゴシック" pitchFamily="-112" charset="-128"/>
              </a:rPr>
              <a:t>n$m</a:t>
            </a:r>
            <a:r>
              <a:rPr lang="en-US" sz="1800" dirty="0">
                <a:ea typeface="ＭＳ Ｐゴシック" pitchFamily="-112" charset="-128"/>
              </a:rPr>
              <a:t>*</a:t>
            </a:r>
            <a:endParaRPr lang="el-GR" sz="1800" dirty="0">
              <a:ea typeface="ＭＳ Ｐゴシック" pitchFamily="-112" charset="-128"/>
            </a:endParaRPr>
          </a:p>
          <a:p>
            <a:pPr eaLnBrk="1" hangingPunct="1">
              <a:buNone/>
            </a:pPr>
            <a:endParaRPr lang="en-US" sz="1800" dirty="0" smtClean="0">
              <a:solidFill>
                <a:schemeClr val="accent6">
                  <a:lumMod val="75000"/>
                </a:schemeClr>
              </a:solidFill>
              <a:ea typeface="ＭＳ Ｐゴシック" pitchFamily="-112" charset="-128"/>
            </a:endParaRPr>
          </a:p>
          <a:p>
            <a:pPr eaLnBrk="1" hangingPunct="1">
              <a:buNone/>
            </a:pPr>
            <a:r>
              <a:rPr lang="el-GR" sz="1800" b="1" dirty="0" smtClean="0">
                <a:ea typeface="ＭＳ Ｐゴシック" pitchFamily="-112" charset="-128"/>
              </a:rPr>
              <a:t>Ερώτημα</a:t>
            </a:r>
            <a:r>
              <a:rPr lang="en-US" sz="1800" dirty="0" smtClean="0">
                <a:ea typeface="ＭＳ Ｐゴシック" pitchFamily="-112" charset="-128"/>
              </a:rPr>
              <a:t>: mo*n -&gt; </a:t>
            </a:r>
            <a:r>
              <a:rPr lang="en-US" sz="1800" dirty="0" err="1" smtClean="0">
                <a:ea typeface="ＭＳ Ｐゴシック" pitchFamily="-112" charset="-128"/>
              </a:rPr>
              <a:t>n$mo</a:t>
            </a:r>
            <a:r>
              <a:rPr lang="en-US" sz="1800" dirty="0" smtClean="0">
                <a:ea typeface="ＭＳ Ｐゴシック" pitchFamily="-112" charset="-128"/>
              </a:rPr>
              <a:t>*</a:t>
            </a:r>
          </a:p>
          <a:p>
            <a:pPr eaLnBrk="1" hangingPunct="1">
              <a:buNone/>
            </a:pPr>
            <a:r>
              <a:rPr lang="en-US" sz="1800" dirty="0" smtClean="0">
                <a:ea typeface="ＭＳ Ｐゴシック" pitchFamily="-112" charset="-128"/>
              </a:rPr>
              <a:t>	Match?</a:t>
            </a:r>
          </a:p>
          <a:p>
            <a:pPr eaLnBrk="1" hangingPunct="1">
              <a:buNone/>
            </a:pPr>
            <a:r>
              <a:rPr lang="el-GR" sz="1800" b="1" dirty="0" smtClean="0">
                <a:ea typeface="ＭＳ Ｐゴシック" pitchFamily="-112" charset="-128"/>
              </a:rPr>
              <a:t>Ερώτημα</a:t>
            </a:r>
            <a:r>
              <a:rPr lang="en-US" sz="1800" dirty="0" smtClean="0">
                <a:ea typeface="ＭＳ Ｐゴシック" pitchFamily="-112" charset="-128"/>
              </a:rPr>
              <a:t>: m* -&gt; $m*</a:t>
            </a:r>
          </a:p>
          <a:p>
            <a:pPr eaLnBrk="1" hangingPunct="1">
              <a:buNone/>
            </a:pPr>
            <a:r>
              <a:rPr lang="en-US" sz="1800" dirty="0" smtClean="0">
                <a:ea typeface="ＭＳ Ｐゴシック" pitchFamily="-112" charset="-128"/>
              </a:rPr>
              <a:t>	Match?</a:t>
            </a:r>
          </a:p>
          <a:p>
            <a:pPr eaLnBrk="1" hangingPunct="1">
              <a:buNone/>
            </a:pPr>
            <a:endParaRPr lang="el-GR" sz="1800" dirty="0" smtClean="0">
              <a:ea typeface="ＭＳ Ｐゴシック" pitchFamily="-112" charset="-128"/>
            </a:endParaRPr>
          </a:p>
        </p:txBody>
      </p:sp>
      <p:sp>
        <p:nvSpPr>
          <p:cNvPr id="32773" name="TextBox 6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3.2.1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ea typeface="ＭＳ Ｐゴシック" pitchFamily="-112" charset="-128"/>
              </a:rPr>
              <a:t>X*Y*Z</a:t>
            </a:r>
            <a:r>
              <a:rPr lang="en-US" dirty="0" smtClean="0">
                <a:ea typeface="ＭＳ Ｐゴシック" pitchFamily="-112" charset="-128"/>
              </a:rPr>
              <a:t>    </a:t>
            </a:r>
            <a:r>
              <a:rPr lang="en-US" dirty="0" smtClean="0">
                <a:solidFill>
                  <a:schemeClr val="hlink"/>
                </a:solidFill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πως γίνεται </a:t>
            </a:r>
            <a:r>
              <a:rPr lang="en-US" dirty="0" smtClean="0">
                <a:ea typeface="ＭＳ Ｐゴシック" pitchFamily="-112" charset="-128"/>
              </a:rPr>
              <a:t>match?</a:t>
            </a: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X*Y*Z$ -&gt; Z$X*</a:t>
            </a: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Ψάξε </a:t>
            </a:r>
            <a:r>
              <a:rPr lang="en-US" dirty="0" smtClean="0">
                <a:ea typeface="ＭＳ Ｐゴシック" pitchFamily="-112" charset="-128"/>
              </a:rPr>
              <a:t>Z$X*</a:t>
            </a:r>
            <a:r>
              <a:rPr lang="el-GR" dirty="0" smtClean="0">
                <a:ea typeface="ＭＳ Ｐゴシック" pitchFamily="-112" charset="-128"/>
              </a:rPr>
              <a:t> και μετά έλεγξε κάθε υποψήφιο όρο για το Υ</a:t>
            </a: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Πχ </a:t>
            </a:r>
            <a:r>
              <a:rPr lang="en-US" dirty="0" err="1" smtClean="0">
                <a:ea typeface="ＭＳ Ｐゴシック" pitchFamily="-112" charset="-128"/>
              </a:rPr>
              <a:t>fi</a:t>
            </a:r>
            <a:r>
              <a:rPr lang="en-US" dirty="0" smtClean="0">
                <a:ea typeface="ＭＳ Ｐゴシック" pitchFamily="-112" charset="-128"/>
              </a:rPr>
              <a:t>*mo*</a:t>
            </a:r>
            <a:r>
              <a:rPr lang="en-US" dirty="0" err="1" smtClean="0">
                <a:ea typeface="ＭＳ Ｐゴシック" pitchFamily="-112" charset="-128"/>
              </a:rPr>
              <a:t>er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-&gt; ψάξε </a:t>
            </a:r>
            <a:r>
              <a:rPr lang="en-US" dirty="0" err="1" smtClean="0">
                <a:ea typeface="ＭＳ Ｐゴシック" pitchFamily="-112" charset="-128"/>
              </a:rPr>
              <a:t>er$fi</a:t>
            </a:r>
            <a:r>
              <a:rPr lang="en-US" dirty="0" smtClean="0">
                <a:ea typeface="ＭＳ Ｐゴシック" pitchFamily="-112" charset="-128"/>
              </a:rPr>
              <a:t>*</a:t>
            </a:r>
            <a:r>
              <a:rPr lang="el-GR" dirty="0" smtClean="0">
                <a:ea typeface="ＭＳ Ｐゴシック" pitchFamily="-112" charset="-128"/>
              </a:rPr>
              <a:t>, έλεγξε αν και </a:t>
            </a:r>
            <a:r>
              <a:rPr lang="en-US" dirty="0" smtClean="0">
                <a:ea typeface="ＭＳ Ｐゴシック" pitchFamily="-112" charset="-128"/>
              </a:rPr>
              <a:t>mo (</a:t>
            </a:r>
            <a:r>
              <a:rPr lang="el-GR" dirty="0" smtClean="0">
                <a:ea typeface="ＭＳ Ｐゴシック" pitchFamily="-112" charset="-128"/>
              </a:rPr>
              <a:t>π.χ., </a:t>
            </a:r>
            <a:r>
              <a:rPr lang="en-US" dirty="0" smtClean="0">
                <a:ea typeface="ＭＳ Ｐゴシック" pitchFamily="-112" charset="-128"/>
              </a:rPr>
              <a:t>fishmonger </a:t>
            </a:r>
            <a:r>
              <a:rPr lang="el-GR" dirty="0" smtClean="0">
                <a:ea typeface="ＭＳ Ｐゴシック" pitchFamily="-112" charset="-128"/>
              </a:rPr>
              <a:t>και </a:t>
            </a:r>
            <a:r>
              <a:rPr lang="en-US" dirty="0" err="1" smtClean="0">
                <a:ea typeface="ＭＳ Ｐゴシック" pitchFamily="-112" charset="-128"/>
              </a:rPr>
              <a:t>fillbuster</a:t>
            </a:r>
            <a:r>
              <a:rPr lang="en-US" dirty="0" smtClean="0">
                <a:ea typeface="ＭＳ Ｐゴシック" pitchFamily="-112" charset="-128"/>
              </a:rPr>
              <a:t>)</a:t>
            </a:r>
          </a:p>
          <a:p>
            <a:pPr eaLnBrk="1" hangingPunct="1">
              <a:buFont typeface="Wingdings" pitchFamily="2" charset="2"/>
              <a:buChar char="§"/>
            </a:pPr>
            <a:r>
              <a:rPr lang="el-GR" dirty="0" smtClean="0">
                <a:ea typeface="ＭＳ Ｐゴシック" pitchFamily="-112" charset="-128"/>
              </a:rPr>
              <a:t>Στην πραγματικότητα, </a:t>
            </a:r>
            <a:r>
              <a:rPr lang="en-US" dirty="0" err="1" smtClean="0">
                <a:ea typeface="ＭＳ Ｐゴシック" pitchFamily="-112" charset="-128"/>
              </a:rPr>
              <a:t>permuterm</a:t>
            </a:r>
            <a:r>
              <a:rPr lang="en-US" dirty="0" smtClean="0">
                <a:ea typeface="ＭＳ Ｐゴシック" pitchFamily="-112" charset="-128"/>
              </a:rPr>
              <a:t> B-tree</a:t>
            </a:r>
          </a:p>
          <a:p>
            <a:pPr eaLnBrk="1" hangingPunct="1"/>
            <a:r>
              <a:rPr lang="el-GR" i="1" dirty="0" smtClean="0">
                <a:ea typeface="ＭＳ Ｐゴシック" pitchFamily="-112" charset="-128"/>
              </a:rPr>
              <a:t>Πρόβλημα</a:t>
            </a:r>
            <a:r>
              <a:rPr lang="en-US" i="1" dirty="0" smtClean="0">
                <a:ea typeface="ＭＳ Ｐゴシック" pitchFamily="-112" charset="-128"/>
              </a:rPr>
              <a:t>: </a:t>
            </a:r>
            <a:r>
              <a:rPr lang="en-US" dirty="0" smtClean="0">
                <a:ea typeface="ＭＳ Ｐゴシック" pitchFamily="-112" charset="-128"/>
                <a:cs typeface="Times New Roman" pitchFamily="-112" charset="0"/>
              </a:rPr>
              <a:t>≈</a:t>
            </a:r>
            <a:r>
              <a:rPr lang="en-US" i="1" dirty="0" smtClean="0">
                <a:ea typeface="ＭＳ Ｐゴシック" pitchFamily="-112" charset="-128"/>
              </a:rPr>
              <a:t> </a:t>
            </a:r>
            <a:r>
              <a:rPr lang="el-GR" i="1" dirty="0" smtClean="0">
                <a:ea typeface="ＭＳ Ｐゴシック" pitchFamily="-112" charset="-128"/>
              </a:rPr>
              <a:t>δεκαπλασιάζει το μέγεθος του λεξικού</a:t>
            </a:r>
            <a:endParaRPr lang="en-US" i="1" dirty="0" smtClean="0">
              <a:ea typeface="ＭＳ Ｐゴシック" pitchFamily="-112" charset="-128"/>
            </a:endParaRPr>
          </a:p>
        </p:txBody>
      </p:sp>
      <p:sp>
        <p:nvSpPr>
          <p:cNvPr id="33796" name="AutoShape 1028"/>
          <p:cNvSpPr>
            <a:spLocks noChangeArrowheads="1"/>
          </p:cNvSpPr>
          <p:nvPr/>
        </p:nvSpPr>
        <p:spPr bwMode="auto">
          <a:xfrm>
            <a:off x="2265221" y="4998958"/>
            <a:ext cx="4191724" cy="597456"/>
          </a:xfrm>
          <a:prstGeom prst="upArrowCallout">
            <a:avLst>
              <a:gd name="adj1" fmla="val 198900"/>
              <a:gd name="adj2" fmla="val 198900"/>
              <a:gd name="adj3" fmla="val 16667"/>
              <a:gd name="adj4" fmla="val 66667"/>
            </a:avLst>
          </a:prstGeom>
          <a:solidFill>
            <a:schemeClr val="accent1">
              <a:alpha val="50195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l-GR" sz="2000" dirty="0" smtClean="0">
                <a:latin typeface="+mn-lt"/>
              </a:rPr>
              <a:t>Εμπειρική παρατήρηση για τα Αγγλικά</a:t>
            </a:r>
            <a:endParaRPr lang="en-US" sz="2000" dirty="0">
              <a:latin typeface="+mn-lt"/>
            </a:endParaRPr>
          </a:p>
        </p:txBody>
      </p:sp>
      <p:sp>
        <p:nvSpPr>
          <p:cNvPr id="33797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3.2.1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Ευρετήριο </a:t>
            </a:r>
            <a:r>
              <a:rPr lang="en-US" dirty="0" err="1" smtClean="0">
                <a:ea typeface="ＭＳ Ｐゴシック" pitchFamily="-112" charset="-128"/>
              </a:rPr>
              <a:t>Permuterm</a:t>
            </a:r>
            <a:endParaRPr lang="en-US" dirty="0" smtClean="0">
              <a:ea typeface="ＭＳ Ｐゴシック" pitchFamily="-11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1. </a:t>
            </a:r>
            <a:r>
              <a:rPr lang="el-GR" sz="3600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Προσδιορισμός Λεξιλογίου όρων</a:t>
            </a:r>
            <a:endParaRPr lang="en-US" sz="3600" dirty="0" smtClean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7159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Ch.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38113" y="1500174"/>
            <a:ext cx="8505825" cy="4725988"/>
            <a:chOff x="138113" y="1500174"/>
            <a:chExt cx="8505825" cy="4725988"/>
          </a:xfrm>
        </p:grpSpPr>
        <p:sp>
          <p:nvSpPr>
            <p:cNvPr id="10" name="Text Box 3"/>
            <p:cNvSpPr txBox="1">
              <a:spLocks noChangeArrowheads="1"/>
            </p:cNvSpPr>
            <p:nvPr/>
          </p:nvSpPr>
          <p:spPr bwMode="auto">
            <a:xfrm>
              <a:off x="138113" y="1500174"/>
              <a:ext cx="8505825" cy="47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spcBef>
                  <a:spcPts val="0"/>
                </a:spcBef>
                <a:buClr>
                  <a:srgbClr val="336699"/>
                </a:buClr>
                <a:buSzPct val="75000"/>
                <a:buFont typeface="Calibri" charset="0"/>
                <a:buChar char="❶"/>
                <a:tabLst>
                  <a:tab pos="336550" algn="l"/>
                  <a:tab pos="784225" algn="l"/>
                  <a:tab pos="1233488" algn="l"/>
                  <a:tab pos="1682750" algn="l"/>
                  <a:tab pos="2132013" algn="l"/>
                  <a:tab pos="2581275" algn="l"/>
                  <a:tab pos="3030538" algn="l"/>
                  <a:tab pos="3479800" algn="l"/>
                  <a:tab pos="3929063" algn="l"/>
                  <a:tab pos="4378325" algn="l"/>
                  <a:tab pos="4827588" algn="l"/>
                  <a:tab pos="5276850" algn="l"/>
                  <a:tab pos="5726113" algn="l"/>
                  <a:tab pos="6175375" algn="l"/>
                  <a:tab pos="6624638" algn="l"/>
                  <a:tab pos="7073900" algn="l"/>
                  <a:tab pos="7523163" algn="l"/>
                  <a:tab pos="7972425" algn="l"/>
                  <a:tab pos="8421688" algn="l"/>
                  <a:tab pos="8870950" algn="l"/>
                  <a:tab pos="9320213" algn="l"/>
                </a:tabLst>
              </a:pPr>
              <a:r>
                <a:rPr lang="el-GR" dirty="0" smtClean="0">
                  <a:latin typeface="+mj-lt"/>
                </a:rPr>
                <a:t> </a:t>
              </a:r>
              <a:r>
                <a:rPr lang="el-GR" sz="2000" dirty="0" smtClean="0">
                  <a:latin typeface="+mj-lt"/>
                </a:rPr>
                <a:t>Συλλέγουμε τα έγγραφα για τα οποία θα κατασκευαστεί το ευρετήριο</a:t>
              </a:r>
              <a:endParaRPr lang="en-US" sz="2000" dirty="0" smtClean="0">
                <a:solidFill>
                  <a:schemeClr val="tx1"/>
                </a:solidFill>
                <a:latin typeface="+mj-lt"/>
              </a:endParaRPr>
            </a:p>
            <a:p>
              <a:pPr marL="514350" indent="-514350">
                <a:lnSpc>
                  <a:spcPct val="150000"/>
                </a:lnSpc>
                <a:spcBef>
                  <a:spcPts val="700"/>
                </a:spcBef>
                <a:buClr>
                  <a:srgbClr val="336699"/>
                </a:buClr>
                <a:buSzPct val="75000"/>
                <a:tabLst>
                  <a:tab pos="336550" algn="l"/>
                  <a:tab pos="784225" algn="l"/>
                  <a:tab pos="1233488" algn="l"/>
                  <a:tab pos="1682750" algn="l"/>
                  <a:tab pos="2132013" algn="l"/>
                  <a:tab pos="2581275" algn="l"/>
                  <a:tab pos="3030538" algn="l"/>
                  <a:tab pos="3479800" algn="l"/>
                  <a:tab pos="3929063" algn="l"/>
                  <a:tab pos="4378325" algn="l"/>
                  <a:tab pos="4827588" algn="l"/>
                  <a:tab pos="5276850" algn="l"/>
                  <a:tab pos="5726113" algn="l"/>
                  <a:tab pos="6175375" algn="l"/>
                  <a:tab pos="6624638" algn="l"/>
                  <a:tab pos="7073900" algn="l"/>
                  <a:tab pos="7523163" algn="l"/>
                  <a:tab pos="7972425" algn="l"/>
                  <a:tab pos="8421688" algn="l"/>
                  <a:tab pos="8870950" algn="l"/>
                  <a:tab pos="9320213" algn="l"/>
                </a:tabLst>
              </a:pPr>
              <a:endParaRPr lang="en-US" dirty="0">
                <a:solidFill>
                  <a:schemeClr val="tx1"/>
                </a:solidFill>
                <a:latin typeface="+mj-lt"/>
              </a:endParaRPr>
            </a:p>
            <a:p>
              <a:pPr marL="514350" indent="-514350">
                <a:lnSpc>
                  <a:spcPct val="150000"/>
                </a:lnSpc>
                <a:spcBef>
                  <a:spcPts val="700"/>
                </a:spcBef>
                <a:buClr>
                  <a:srgbClr val="336699"/>
                </a:buClr>
                <a:buSzPct val="75000"/>
                <a:buFont typeface="Calibri" charset="0"/>
                <a:buChar char="❷"/>
                <a:tabLst>
                  <a:tab pos="336550" algn="l"/>
                  <a:tab pos="784225" algn="l"/>
                  <a:tab pos="1233488" algn="l"/>
                  <a:tab pos="1682750" algn="l"/>
                  <a:tab pos="2132013" algn="l"/>
                  <a:tab pos="2581275" algn="l"/>
                  <a:tab pos="3030538" algn="l"/>
                  <a:tab pos="3479800" algn="l"/>
                  <a:tab pos="3929063" algn="l"/>
                  <a:tab pos="4378325" algn="l"/>
                  <a:tab pos="4827588" algn="l"/>
                  <a:tab pos="5276850" algn="l"/>
                  <a:tab pos="5726113" algn="l"/>
                  <a:tab pos="6175375" algn="l"/>
                  <a:tab pos="6624638" algn="l"/>
                  <a:tab pos="7073900" algn="l"/>
                  <a:tab pos="7523163" algn="l"/>
                  <a:tab pos="7972425" algn="l"/>
                  <a:tab pos="8421688" algn="l"/>
                  <a:tab pos="8870950" algn="l"/>
                  <a:tab pos="9320213" algn="l"/>
                </a:tabLst>
              </a:pPr>
              <a:r>
                <a:rPr lang="en-US" sz="2000" dirty="0" smtClean="0">
                  <a:latin typeface="+mj-lt"/>
                </a:rPr>
                <a:t>Tokenize </a:t>
              </a:r>
              <a:r>
                <a:rPr lang="el-GR" sz="2000" dirty="0" smtClean="0">
                  <a:latin typeface="+mj-lt"/>
                </a:rPr>
                <a:t>το κείμενο, αποτέλεσμα: μια λίστα από </a:t>
              </a:r>
              <a:r>
                <a:rPr lang="en-US" sz="2000" dirty="0" smtClean="0">
                  <a:latin typeface="+mj-lt"/>
                </a:rPr>
                <a:t>tokens: </a:t>
              </a:r>
              <a:endParaRPr lang="en-US" dirty="0" smtClean="0">
                <a:solidFill>
                  <a:schemeClr val="tx1"/>
                </a:solidFill>
                <a:latin typeface="+mj-lt"/>
              </a:endParaRPr>
            </a:p>
            <a:p>
              <a:pPr marL="514350" indent="-514350">
                <a:lnSpc>
                  <a:spcPct val="150000"/>
                </a:lnSpc>
                <a:spcBef>
                  <a:spcPts val="700"/>
                </a:spcBef>
                <a:buClr>
                  <a:srgbClr val="336699"/>
                </a:buClr>
                <a:buSzPct val="75000"/>
                <a:tabLst>
                  <a:tab pos="336550" algn="l"/>
                  <a:tab pos="784225" algn="l"/>
                  <a:tab pos="1233488" algn="l"/>
                  <a:tab pos="1682750" algn="l"/>
                  <a:tab pos="2132013" algn="l"/>
                  <a:tab pos="2581275" algn="l"/>
                  <a:tab pos="3030538" algn="l"/>
                  <a:tab pos="3479800" algn="l"/>
                  <a:tab pos="3929063" algn="l"/>
                  <a:tab pos="4378325" algn="l"/>
                  <a:tab pos="4827588" algn="l"/>
                  <a:tab pos="5276850" algn="l"/>
                  <a:tab pos="5726113" algn="l"/>
                  <a:tab pos="6175375" algn="l"/>
                  <a:tab pos="6624638" algn="l"/>
                  <a:tab pos="7073900" algn="l"/>
                  <a:tab pos="7523163" algn="l"/>
                  <a:tab pos="7972425" algn="l"/>
                  <a:tab pos="8421688" algn="l"/>
                  <a:tab pos="8870950" algn="l"/>
                  <a:tab pos="9320213" algn="l"/>
                </a:tabLst>
              </a:pPr>
              <a:endParaRPr lang="el-GR" dirty="0" smtClean="0">
                <a:latin typeface="+mj-lt"/>
              </a:endParaRPr>
            </a:p>
            <a:p>
              <a:pPr marL="514350" indent="-514350">
                <a:lnSpc>
                  <a:spcPct val="150000"/>
                </a:lnSpc>
                <a:spcBef>
                  <a:spcPts val="700"/>
                </a:spcBef>
                <a:buClr>
                  <a:srgbClr val="336699"/>
                </a:buClr>
                <a:buSzPct val="75000"/>
                <a:tabLst>
                  <a:tab pos="336550" algn="l"/>
                  <a:tab pos="784225" algn="l"/>
                  <a:tab pos="1233488" algn="l"/>
                  <a:tab pos="1682750" algn="l"/>
                  <a:tab pos="2132013" algn="l"/>
                  <a:tab pos="2581275" algn="l"/>
                  <a:tab pos="3030538" algn="l"/>
                  <a:tab pos="3479800" algn="l"/>
                  <a:tab pos="3929063" algn="l"/>
                  <a:tab pos="4378325" algn="l"/>
                  <a:tab pos="4827588" algn="l"/>
                  <a:tab pos="5276850" algn="l"/>
                  <a:tab pos="5726113" algn="l"/>
                  <a:tab pos="6175375" algn="l"/>
                  <a:tab pos="6624638" algn="l"/>
                  <a:tab pos="7073900" algn="l"/>
                  <a:tab pos="7523163" algn="l"/>
                  <a:tab pos="7972425" algn="l"/>
                  <a:tab pos="8421688" algn="l"/>
                  <a:tab pos="8870950" algn="l"/>
                  <a:tab pos="9320213" algn="l"/>
                </a:tabLst>
              </a:pPr>
              <a:endParaRPr lang="en-US" sz="800" dirty="0">
                <a:solidFill>
                  <a:schemeClr val="tx1"/>
                </a:solidFill>
                <a:latin typeface="+mj-lt"/>
              </a:endParaRPr>
            </a:p>
            <a:p>
              <a:pPr>
                <a:buClr>
                  <a:srgbClr val="336699"/>
                </a:buClr>
                <a:buSzPct val="75000"/>
                <a:buFont typeface="Calibri" pitchFamily="34" charset="0"/>
                <a:buChar char="❸"/>
              </a:pPr>
              <a:r>
                <a:rPr lang="en-US" dirty="0" smtClean="0">
                  <a:solidFill>
                    <a:schemeClr val="tx1"/>
                  </a:solidFill>
                  <a:latin typeface="+mj-lt"/>
                </a:rPr>
                <a:t>  </a:t>
              </a:r>
              <a:r>
                <a:rPr lang="el-GR" sz="2000" dirty="0" smtClean="0">
                  <a:latin typeface="+mj-lt"/>
                </a:rPr>
                <a:t>Γλωσσική επεξεργασία ώστε να παραχθεί μια λίστα από </a:t>
              </a:r>
              <a:r>
                <a:rPr lang="el-GR" sz="2000" dirty="0" err="1" smtClean="0">
                  <a:latin typeface="+mj-lt"/>
                </a:rPr>
                <a:t>κανονικοποιημένα</a:t>
              </a:r>
              <a:r>
                <a:rPr lang="el-GR" sz="2000" dirty="0" smtClean="0">
                  <a:latin typeface="+mj-lt"/>
                </a:rPr>
                <a:t> </a:t>
              </a:r>
              <a:r>
                <a:rPr lang="en-US" sz="2000" dirty="0" smtClean="0">
                  <a:latin typeface="+mj-lt"/>
                </a:rPr>
                <a:t>tokens </a:t>
              </a:r>
              <a:r>
                <a:rPr lang="el-GR" sz="2000" dirty="0" smtClean="0">
                  <a:latin typeface="+mj-lt"/>
                </a:rPr>
                <a:t>που θα είναι οι όροι που εισαχθούν στο ευρετήριο</a:t>
              </a:r>
            </a:p>
            <a:p>
              <a:pPr>
                <a:buClr>
                  <a:srgbClr val="336699"/>
                </a:buClr>
                <a:buSzPct val="75000"/>
              </a:pPr>
              <a:endParaRPr lang="el-GR" sz="2000" dirty="0" smtClean="0">
                <a:solidFill>
                  <a:schemeClr val="tx1"/>
                </a:solidFill>
                <a:latin typeface="+mj-lt"/>
              </a:endParaRPr>
            </a:p>
            <a:p>
              <a:pPr>
                <a:buClr>
                  <a:srgbClr val="336699"/>
                </a:buClr>
                <a:buSzPct val="75000"/>
              </a:pPr>
              <a:endParaRPr lang="el-GR" dirty="0" smtClean="0">
                <a:solidFill>
                  <a:schemeClr val="tx1"/>
                </a:solidFill>
                <a:latin typeface="+mj-lt"/>
              </a:endParaRPr>
            </a:p>
            <a:p>
              <a:pPr>
                <a:buClr>
                  <a:srgbClr val="336699"/>
                </a:buClr>
                <a:buSzPct val="75000"/>
              </a:pPr>
              <a:endParaRPr lang="en-US" dirty="0" smtClean="0">
                <a:solidFill>
                  <a:schemeClr val="tx1"/>
                </a:solidFill>
                <a:latin typeface="+mj-lt"/>
              </a:endParaRPr>
            </a:p>
            <a:p>
              <a:pPr>
                <a:buClr>
                  <a:srgbClr val="336699"/>
                </a:buClr>
                <a:buSzPct val="75000"/>
                <a:buFont typeface="Calibri" pitchFamily="34" charset="0"/>
                <a:buChar char="❹"/>
              </a:pPr>
              <a:r>
                <a:rPr lang="en-US" dirty="0" smtClean="0">
                  <a:solidFill>
                    <a:schemeClr val="tx1"/>
                  </a:solidFill>
                  <a:latin typeface="+mj-lt"/>
                </a:rPr>
                <a:t> </a:t>
              </a:r>
              <a:r>
                <a:rPr lang="el-GR" dirty="0" smtClean="0">
                  <a:solidFill>
                    <a:schemeClr val="tx1"/>
                  </a:solidFill>
                  <a:latin typeface="+mj-lt"/>
                </a:rPr>
                <a:t> Κατασκευή αντεστραμμένου ευρετηρίου</a:t>
              </a:r>
              <a:endParaRPr lang="en-US" dirty="0" smtClean="0">
                <a:solidFill>
                  <a:schemeClr val="tx1"/>
                </a:solidFill>
                <a:latin typeface="+mj-lt"/>
              </a:endParaRPr>
            </a:p>
            <a:p>
              <a:pPr marL="514350" indent="-514350">
                <a:lnSpc>
                  <a:spcPct val="150000"/>
                </a:lnSpc>
                <a:spcBef>
                  <a:spcPts val="700"/>
                </a:spcBef>
                <a:buClr>
                  <a:srgbClr val="336699"/>
                </a:buClr>
                <a:buSzPct val="80000"/>
                <a:tabLst>
                  <a:tab pos="336550" algn="l"/>
                  <a:tab pos="784225" algn="l"/>
                  <a:tab pos="1233488" algn="l"/>
                  <a:tab pos="1682750" algn="l"/>
                  <a:tab pos="2132013" algn="l"/>
                  <a:tab pos="2581275" algn="l"/>
                  <a:tab pos="3030538" algn="l"/>
                  <a:tab pos="3479800" algn="l"/>
                  <a:tab pos="3929063" algn="l"/>
                  <a:tab pos="4378325" algn="l"/>
                  <a:tab pos="4827588" algn="l"/>
                  <a:tab pos="5276850" algn="l"/>
                  <a:tab pos="5726113" algn="l"/>
                  <a:tab pos="6175375" algn="l"/>
                  <a:tab pos="6624638" algn="l"/>
                  <a:tab pos="7073900" algn="l"/>
                  <a:tab pos="7523163" algn="l"/>
                  <a:tab pos="7972425" algn="l"/>
                  <a:tab pos="8421688" algn="l"/>
                  <a:tab pos="8870950" algn="l"/>
                  <a:tab pos="9320213" algn="l"/>
                </a:tabLst>
              </a:pPr>
              <a:endParaRPr lang="en-US" dirty="0" smtClean="0">
                <a:solidFill>
                  <a:schemeClr val="tx1"/>
                </a:solidFill>
                <a:latin typeface="+mj-lt"/>
              </a:endParaRPr>
            </a:p>
          </p:txBody>
        </p:sp>
        <p:pic>
          <p:nvPicPr>
            <p:cNvPr id="11" name="Picture 10" descr="120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09600" y="1981200"/>
              <a:ext cx="7416575" cy="571505"/>
            </a:xfrm>
            <a:prstGeom prst="rect">
              <a:avLst/>
            </a:prstGeom>
          </p:spPr>
        </p:pic>
        <p:pic>
          <p:nvPicPr>
            <p:cNvPr id="12" name="Picture 11" descr="1201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9600" y="3276600"/>
              <a:ext cx="5000660" cy="549944"/>
            </a:xfrm>
            <a:prstGeom prst="rect">
              <a:avLst/>
            </a:prstGeom>
          </p:spPr>
        </p:pic>
        <p:pic>
          <p:nvPicPr>
            <p:cNvPr id="13" name="Picture 12" descr="1202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5334000" y="4648200"/>
              <a:ext cx="2000264" cy="588312"/>
            </a:xfrm>
            <a:prstGeom prst="rect">
              <a:avLst/>
            </a:prstGeom>
          </p:spPr>
        </p:pic>
        <p:pic>
          <p:nvPicPr>
            <p:cNvPr id="14" name="Picture 13" descr="1203.png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42910" y="4786322"/>
              <a:ext cx="2714644" cy="60618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228612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Ευρετήρια 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-</a:t>
            </a:r>
            <a:r>
              <a:rPr lang="el-GR" dirty="0" smtClean="0">
                <a:ea typeface="ＭＳ Ｐゴシック" pitchFamily="-112" charset="-128"/>
              </a:rPr>
              <a:t>γραμμάτων</a:t>
            </a:r>
            <a:r>
              <a:rPr lang="en-US" dirty="0" smtClean="0">
                <a:ea typeface="ＭＳ Ｐゴシック" pitchFamily="-112" charset="-128"/>
              </a:rPr>
              <a:t> (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-gram</a:t>
            </a:r>
            <a:r>
              <a:rPr lang="el-GR" dirty="0" smtClean="0">
                <a:ea typeface="ＭＳ Ｐゴシック" pitchFamily="-112" charset="-128"/>
              </a:rPr>
              <a:t> </a:t>
            </a:r>
            <a:r>
              <a:rPr lang="en-US" dirty="0" smtClean="0">
                <a:ea typeface="ＭＳ Ｐゴシック" pitchFamily="-112" charset="-128"/>
              </a:rPr>
              <a:t>indexes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686800" cy="4876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i="1" dirty="0" smtClean="0">
                <a:solidFill>
                  <a:schemeClr val="accent6">
                    <a:lumMod val="75000"/>
                  </a:schemeClr>
                </a:solidFill>
                <a:ea typeface="ＭＳ Ｐゴシック" pitchFamily="-112" charset="-128"/>
              </a:rPr>
              <a:t>k-gram</a:t>
            </a:r>
            <a:r>
              <a:rPr lang="en-US" dirty="0" smtClean="0">
                <a:ea typeface="ＭＳ Ｐゴシック" pitchFamily="-112" charset="-128"/>
              </a:rPr>
              <a:t>: </a:t>
            </a:r>
            <a:r>
              <a:rPr lang="el-GR" dirty="0" smtClean="0">
                <a:ea typeface="ＭＳ Ｐゴシック" pitchFamily="-112" charset="-128"/>
              </a:rPr>
              <a:t>ακολουθία 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χαρακτήρων</a:t>
            </a:r>
          </a:p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Απαρίθμησε όλα τα </a:t>
            </a:r>
            <a:r>
              <a:rPr lang="en-US" sz="2400" i="1" dirty="0" smtClean="0">
                <a:ea typeface="ＭＳ Ｐゴシック" pitchFamily="-112" charset="-128"/>
              </a:rPr>
              <a:t>k</a:t>
            </a:r>
            <a:r>
              <a:rPr lang="en-US" sz="2400" dirty="0" smtClean="0">
                <a:ea typeface="ＭＳ Ｐゴシック" pitchFamily="-112" charset="-128"/>
              </a:rPr>
              <a:t>-</a:t>
            </a:r>
            <a:r>
              <a:rPr lang="el-GR" sz="2400" dirty="0" smtClean="0">
                <a:ea typeface="ＭＳ Ｐゴシック" pitchFamily="-112" charset="-128"/>
              </a:rPr>
              <a:t>γράμματα που εμφανίζονται σε κάθε όρο</a:t>
            </a:r>
            <a:endParaRPr lang="en-US" sz="2400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l-GR" sz="2000" i="1" dirty="0" smtClean="0">
                <a:ea typeface="ＭＳ Ｐゴシック" pitchFamily="-112" charset="-128"/>
              </a:rPr>
              <a:t>π</a:t>
            </a:r>
            <a:r>
              <a:rPr lang="en-US" sz="2000" i="1" dirty="0" smtClean="0">
                <a:ea typeface="ＭＳ Ｐゴシック" pitchFamily="-112" charset="-128"/>
              </a:rPr>
              <a:t>.</a:t>
            </a:r>
            <a:r>
              <a:rPr lang="el-GR" sz="2000" i="1" dirty="0" smtClean="0">
                <a:ea typeface="ＭＳ Ｐゴシック" pitchFamily="-112" charset="-128"/>
              </a:rPr>
              <a:t>χ</a:t>
            </a:r>
            <a:r>
              <a:rPr lang="en-US" sz="2000" i="1" dirty="0" smtClean="0">
                <a:ea typeface="ＭＳ Ｐゴシック" pitchFamily="-112" charset="-128"/>
              </a:rPr>
              <a:t>.,</a:t>
            </a:r>
            <a:r>
              <a:rPr lang="en-US" sz="2000" dirty="0" smtClean="0">
                <a:ea typeface="ＭＳ Ｐゴシック" pitchFamily="-112" charset="-128"/>
              </a:rPr>
              <a:t> </a:t>
            </a:r>
            <a:r>
              <a:rPr lang="el-GR" sz="2000" dirty="0" smtClean="0">
                <a:ea typeface="ＭＳ Ｐゴシック" pitchFamily="-112" charset="-128"/>
              </a:rPr>
              <a:t>για το κείμενο </a:t>
            </a:r>
            <a:r>
              <a:rPr lang="en-US" sz="2000" dirty="0" smtClean="0">
                <a:ea typeface="ＭＳ Ｐゴシック" pitchFamily="-112" charset="-128"/>
              </a:rPr>
              <a:t>“</a:t>
            </a:r>
            <a:r>
              <a:rPr lang="en-US" sz="2000" b="1" i="1" dirty="0" smtClean="0">
                <a:ea typeface="ＭＳ Ｐゴシック" pitchFamily="-112" charset="-128"/>
              </a:rPr>
              <a:t>April is the cruelest month</a:t>
            </a:r>
            <a:r>
              <a:rPr lang="en-US" sz="2000" dirty="0" smtClean="0">
                <a:ea typeface="ＭＳ Ｐゴシック" pitchFamily="-112" charset="-128"/>
              </a:rPr>
              <a:t>” </a:t>
            </a:r>
            <a:r>
              <a:rPr lang="el-GR" sz="2000" dirty="0" smtClean="0">
                <a:ea typeface="ＭＳ Ｐゴシック" pitchFamily="-112" charset="-128"/>
              </a:rPr>
              <a:t>έχουμε τα 2-γράμματα </a:t>
            </a:r>
            <a:r>
              <a:rPr lang="en-US" sz="2000" dirty="0" smtClean="0">
                <a:ea typeface="ＭＳ Ｐゴシック" pitchFamily="-112" charset="-128"/>
              </a:rPr>
              <a:t>(</a:t>
            </a:r>
            <a:r>
              <a:rPr lang="en-US" sz="2000" i="1" dirty="0" smtClean="0">
                <a:ea typeface="ＭＳ Ｐゴシック" pitchFamily="-112" charset="-128"/>
              </a:rPr>
              <a:t>bigrams</a:t>
            </a:r>
            <a:r>
              <a:rPr lang="en-US" sz="2000" dirty="0" smtClean="0">
                <a:ea typeface="ＭＳ Ｐゴシック" pitchFamily="-112" charset="-128"/>
              </a:rPr>
              <a:t>)</a:t>
            </a:r>
            <a:endParaRPr lang="el-GR" sz="2000" dirty="0" smtClean="0">
              <a:ea typeface="ＭＳ Ｐゴシック" pitchFamily="-112" charset="-128"/>
            </a:endParaRPr>
          </a:p>
          <a:p>
            <a:pPr marL="457200" lvl="1" indent="0" eaLnBrk="1" hangingPunct="1">
              <a:buNone/>
            </a:pPr>
            <a:endParaRPr lang="en-US" sz="2000" dirty="0" smtClean="0">
              <a:ea typeface="ＭＳ Ｐゴシック" pitchFamily="-112" charset="-128"/>
            </a:endParaRPr>
          </a:p>
          <a:p>
            <a:pPr lvl="2" eaLnBrk="1" hangingPunct="1"/>
            <a:endParaRPr lang="en-US" dirty="0" smtClean="0">
              <a:ea typeface="ＭＳ Ｐゴシック" pitchFamily="-112" charset="-128"/>
            </a:endParaRPr>
          </a:p>
          <a:p>
            <a:pPr marL="914400" lvl="2" indent="0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lvl="2" eaLnBrk="1" hangingPunct="1"/>
            <a:r>
              <a:rPr lang="el-GR" dirty="0" smtClean="0">
                <a:ea typeface="ＭＳ Ｐゴシック" pitchFamily="-112" charset="-128"/>
              </a:rPr>
              <a:t>Όπου </a:t>
            </a:r>
            <a:r>
              <a:rPr lang="en-US" dirty="0" smtClean="0">
                <a:ea typeface="ＭＳ Ｐゴシック" pitchFamily="-112" charset="-128"/>
              </a:rPr>
              <a:t>$ </a:t>
            </a:r>
            <a:r>
              <a:rPr lang="el-GR" dirty="0" smtClean="0">
                <a:ea typeface="ＭＳ Ｐゴシック" pitchFamily="-112" charset="-128"/>
              </a:rPr>
              <a:t>ένα ειδικός χαρακτήρας που σηματοδοτεί το τέλος και την αρχή μιας λέξης</a:t>
            </a:r>
          </a:p>
          <a:p>
            <a:pPr lvl="2" eaLnBrk="1" hangingPunct="1"/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Διατήρησε ένα </a:t>
            </a:r>
            <a:r>
              <a:rPr lang="el-GR" sz="2400" u="sng" dirty="0" smtClean="0">
                <a:ea typeface="ＭＳ Ｐゴシック" pitchFamily="-112" charset="-128"/>
              </a:rPr>
              <a:t>δεύτερο</a:t>
            </a:r>
            <a:r>
              <a:rPr lang="el-GR" sz="2400" dirty="0" smtClean="0">
                <a:ea typeface="ＭＳ Ｐゴシック" pitchFamily="-112" charset="-128"/>
              </a:rPr>
              <a:t> αντεστραμμένο ευρετήριο από τα 2-γράμματα στους όρους του λεξικού που τα περιέχουν</a:t>
            </a:r>
            <a:endParaRPr lang="en-US" sz="2400" i="1" u="sng" dirty="0" smtClean="0">
              <a:ea typeface="ＭＳ Ｐゴシック" pitchFamily="-112" charset="-128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295400" y="3429000"/>
            <a:ext cx="6591300" cy="822325"/>
          </a:xfrm>
          <a:prstGeom prst="rect">
            <a:avLst/>
          </a:prstGeom>
          <a:solidFill>
            <a:schemeClr val="accent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/>
              <a:t>$</a:t>
            </a:r>
            <a:r>
              <a:rPr lang="en-US" dirty="0" err="1"/>
              <a:t>a,ap,pr,ri,il,l$,$i,is,s$,$t,th,he,e$,$c,cr,ru</a:t>
            </a:r>
            <a:r>
              <a:rPr lang="en-US" dirty="0"/>
              <a:t>,</a:t>
            </a:r>
          </a:p>
          <a:p>
            <a:pPr eaLnBrk="0" hangingPunct="0"/>
            <a:r>
              <a:rPr lang="en-US" dirty="0" err="1" smtClean="0"/>
              <a:t>ue,el,le,es,st,t</a:t>
            </a:r>
            <a:r>
              <a:rPr lang="en-US" dirty="0"/>
              <a:t>$, $</a:t>
            </a:r>
            <a:r>
              <a:rPr lang="en-US" dirty="0" err="1"/>
              <a:t>m,mo,on,nt,h</a:t>
            </a:r>
            <a:r>
              <a:rPr lang="en-US" dirty="0"/>
              <a:t>$</a:t>
            </a:r>
            <a:endParaRPr lang="en-US" i="1" dirty="0"/>
          </a:p>
        </p:txBody>
      </p:sp>
      <p:sp>
        <p:nvSpPr>
          <p:cNvPr id="34821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3.2.2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Παράδειγμα 2-γράμματος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5843" name="Content Placeholder 23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12192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Το ευρετήριο 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-</a:t>
            </a:r>
            <a:r>
              <a:rPr lang="el-GR" dirty="0" smtClean="0">
                <a:ea typeface="ＭＳ Ｐゴシック" pitchFamily="-112" charset="-128"/>
              </a:rPr>
              <a:t>γραμμάτων βρίσκει τους όρους βασισμένο σε μια ερώτηση που αποτελείται από </a:t>
            </a:r>
            <a:r>
              <a:rPr lang="en-US" i="1" dirty="0" smtClean="0">
                <a:ea typeface="ＭＳ Ｐゴシック" pitchFamily="-112" charset="-128"/>
              </a:rPr>
              <a:t>k</a:t>
            </a:r>
            <a:r>
              <a:rPr lang="en-US" dirty="0" smtClean="0">
                <a:ea typeface="ＭＳ Ｐゴシック" pitchFamily="-112" charset="-128"/>
              </a:rPr>
              <a:t>-</a:t>
            </a:r>
            <a:r>
              <a:rPr lang="el-GR" dirty="0" smtClean="0">
                <a:ea typeface="ＭＳ Ｐゴシック" pitchFamily="-112" charset="-128"/>
              </a:rPr>
              <a:t>γράμματα </a:t>
            </a:r>
            <a:r>
              <a:rPr lang="en-US" dirty="0" smtClean="0">
                <a:ea typeface="ＭＳ Ｐゴシック" pitchFamily="-112" charset="-128"/>
              </a:rPr>
              <a:t>(</a:t>
            </a:r>
            <a:r>
              <a:rPr lang="el-GR" dirty="0" smtClean="0">
                <a:ea typeface="ＭＳ Ｐゴシック" pitchFamily="-112" charset="-128"/>
              </a:rPr>
              <a:t>εδώ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i="1" dirty="0" smtClean="0">
                <a:ea typeface="ＭＳ Ｐゴシック" pitchFamily="-112" charset="-128"/>
              </a:rPr>
              <a:t>k=</a:t>
            </a:r>
            <a:r>
              <a:rPr lang="en-US" dirty="0" smtClean="0">
                <a:ea typeface="ＭＳ Ｐゴシック" pitchFamily="-112" charset="-128"/>
              </a:rPr>
              <a:t>2).</a:t>
            </a:r>
            <a:endParaRPr lang="el-GR" dirty="0" smtClean="0">
              <a:ea typeface="ＭＳ Ｐゴシック" pitchFamily="-112" charset="-128"/>
            </a:endParaRPr>
          </a:p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eaLnBrk="1" hangingPunct="1"/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5844" name="Text Box 3"/>
          <p:cNvSpPr txBox="1">
            <a:spLocks noChangeArrowheads="1"/>
          </p:cNvSpPr>
          <p:nvPr/>
        </p:nvSpPr>
        <p:spPr bwMode="auto">
          <a:xfrm>
            <a:off x="1257300" y="3667125"/>
            <a:ext cx="6651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1"/>
              <a:t>mo</a:t>
            </a:r>
          </a:p>
        </p:txBody>
      </p:sp>
      <p:sp>
        <p:nvSpPr>
          <p:cNvPr id="35845" name="Text Box 4"/>
          <p:cNvSpPr txBox="1">
            <a:spLocks noChangeArrowheads="1"/>
          </p:cNvSpPr>
          <p:nvPr/>
        </p:nvSpPr>
        <p:spPr bwMode="auto">
          <a:xfrm>
            <a:off x="1257300" y="4200525"/>
            <a:ext cx="56991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1"/>
              <a:t>on</a:t>
            </a:r>
          </a:p>
        </p:txBody>
      </p:sp>
      <p:sp>
        <p:nvSpPr>
          <p:cNvPr id="35846" name="AutoShape 5"/>
          <p:cNvSpPr>
            <a:spLocks noChangeArrowheads="1"/>
          </p:cNvSpPr>
          <p:nvPr/>
        </p:nvSpPr>
        <p:spPr bwMode="auto">
          <a:xfrm>
            <a:off x="2074862" y="381952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5847" name="AutoShape 6"/>
          <p:cNvSpPr>
            <a:spLocks noChangeArrowheads="1"/>
          </p:cNvSpPr>
          <p:nvPr/>
        </p:nvSpPr>
        <p:spPr bwMode="auto">
          <a:xfrm>
            <a:off x="2074862" y="435292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5848" name="Text Box 7"/>
          <p:cNvSpPr txBox="1">
            <a:spLocks noChangeArrowheads="1"/>
          </p:cNvSpPr>
          <p:nvPr/>
        </p:nvSpPr>
        <p:spPr bwMode="auto">
          <a:xfrm>
            <a:off x="3314700" y="3667125"/>
            <a:ext cx="12128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1" dirty="0"/>
              <a:t>among</a:t>
            </a:r>
          </a:p>
        </p:txBody>
      </p:sp>
      <p:sp>
        <p:nvSpPr>
          <p:cNvPr id="35849" name="Text Box 8"/>
          <p:cNvSpPr txBox="1">
            <a:spLocks noChangeArrowheads="1"/>
          </p:cNvSpPr>
          <p:nvPr/>
        </p:nvSpPr>
        <p:spPr bwMode="auto">
          <a:xfrm>
            <a:off x="1257300" y="3048000"/>
            <a:ext cx="67151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1"/>
              <a:t>$m</a:t>
            </a:r>
          </a:p>
        </p:txBody>
      </p:sp>
      <p:sp>
        <p:nvSpPr>
          <p:cNvPr id="35850" name="AutoShape 9"/>
          <p:cNvSpPr>
            <a:spLocks noChangeArrowheads="1"/>
          </p:cNvSpPr>
          <p:nvPr/>
        </p:nvSpPr>
        <p:spPr bwMode="auto">
          <a:xfrm>
            <a:off x="2074862" y="3209925"/>
            <a:ext cx="1143000" cy="228600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l-GR"/>
          </a:p>
        </p:txBody>
      </p:sp>
      <p:sp>
        <p:nvSpPr>
          <p:cNvPr id="35851" name="Text Box 10"/>
          <p:cNvSpPr txBox="1">
            <a:spLocks noChangeArrowheads="1"/>
          </p:cNvSpPr>
          <p:nvPr/>
        </p:nvSpPr>
        <p:spPr bwMode="auto">
          <a:xfrm>
            <a:off x="3300412" y="3048000"/>
            <a:ext cx="97155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1" dirty="0"/>
              <a:t>mace</a:t>
            </a:r>
          </a:p>
        </p:txBody>
      </p:sp>
      <p:sp>
        <p:nvSpPr>
          <p:cNvPr id="35852" name="Text Box 11"/>
          <p:cNvSpPr txBox="1">
            <a:spLocks noChangeArrowheads="1"/>
          </p:cNvSpPr>
          <p:nvPr/>
        </p:nvSpPr>
        <p:spPr bwMode="auto">
          <a:xfrm>
            <a:off x="3300412" y="4267200"/>
            <a:ext cx="1138238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1"/>
              <a:t>along</a:t>
            </a:r>
          </a:p>
        </p:txBody>
      </p:sp>
      <p:sp>
        <p:nvSpPr>
          <p:cNvPr id="35853" name="Text Box 12"/>
          <p:cNvSpPr txBox="1">
            <a:spLocks noChangeArrowheads="1"/>
          </p:cNvSpPr>
          <p:nvPr/>
        </p:nvSpPr>
        <p:spPr bwMode="auto">
          <a:xfrm>
            <a:off x="4894262" y="3667125"/>
            <a:ext cx="15065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1"/>
              <a:t>amortize</a:t>
            </a:r>
          </a:p>
        </p:txBody>
      </p:sp>
      <p:cxnSp>
        <p:nvCxnSpPr>
          <p:cNvPr id="35854" name="AutoShape 13"/>
          <p:cNvCxnSpPr>
            <a:cxnSpLocks noChangeShapeType="1"/>
            <a:stCxn id="35848" idx="3"/>
            <a:endCxn id="35853" idx="1"/>
          </p:cNvCxnSpPr>
          <p:nvPr/>
        </p:nvCxnSpPr>
        <p:spPr bwMode="auto">
          <a:xfrm>
            <a:off x="4527550" y="3900488"/>
            <a:ext cx="366712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5855" name="Text Box 14"/>
          <p:cNvSpPr txBox="1">
            <a:spLocks noChangeArrowheads="1"/>
          </p:cNvSpPr>
          <p:nvPr/>
        </p:nvSpPr>
        <p:spPr bwMode="auto">
          <a:xfrm>
            <a:off x="4724400" y="3048000"/>
            <a:ext cx="1389062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1"/>
              <a:t>madden</a:t>
            </a:r>
          </a:p>
        </p:txBody>
      </p:sp>
      <p:cxnSp>
        <p:nvCxnSpPr>
          <p:cNvPr id="35856" name="AutoShape 15"/>
          <p:cNvCxnSpPr>
            <a:cxnSpLocks noChangeShapeType="1"/>
            <a:stCxn id="35851" idx="3"/>
            <a:endCxn id="35855" idx="1"/>
          </p:cNvCxnSpPr>
          <p:nvPr/>
        </p:nvCxnSpPr>
        <p:spPr bwMode="auto">
          <a:xfrm>
            <a:off x="4271962" y="3281363"/>
            <a:ext cx="4524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5857" name="Line 16"/>
          <p:cNvSpPr>
            <a:spLocks noChangeShapeType="1"/>
          </p:cNvSpPr>
          <p:nvPr/>
        </p:nvSpPr>
        <p:spPr bwMode="auto">
          <a:xfrm>
            <a:off x="6113462" y="3286125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858" name="Line 17"/>
          <p:cNvSpPr>
            <a:spLocks noChangeShapeType="1"/>
          </p:cNvSpPr>
          <p:nvPr/>
        </p:nvSpPr>
        <p:spPr bwMode="auto">
          <a:xfrm>
            <a:off x="6418262" y="3895725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859" name="Line 18"/>
          <p:cNvSpPr>
            <a:spLocks noChangeShapeType="1"/>
          </p:cNvSpPr>
          <p:nvPr/>
        </p:nvSpPr>
        <p:spPr bwMode="auto">
          <a:xfrm>
            <a:off x="6113462" y="4505325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5860" name="Text Box 19"/>
          <p:cNvSpPr txBox="1">
            <a:spLocks noChangeArrowheads="1"/>
          </p:cNvSpPr>
          <p:nvPr/>
        </p:nvSpPr>
        <p:spPr bwMode="auto">
          <a:xfrm>
            <a:off x="4900612" y="4267200"/>
            <a:ext cx="1338263" cy="4619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b="1" i="1"/>
              <a:t>among</a:t>
            </a:r>
          </a:p>
        </p:txBody>
      </p:sp>
      <p:cxnSp>
        <p:nvCxnSpPr>
          <p:cNvPr id="35861" name="AutoShape 20"/>
          <p:cNvCxnSpPr>
            <a:cxnSpLocks noChangeShapeType="1"/>
            <a:stCxn id="35852" idx="3"/>
            <a:endCxn id="35860" idx="1"/>
          </p:cNvCxnSpPr>
          <p:nvPr/>
        </p:nvCxnSpPr>
        <p:spPr bwMode="auto">
          <a:xfrm>
            <a:off x="4438650" y="4497388"/>
            <a:ext cx="461962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</p:cxnSp>
      <p:sp>
        <p:nvSpPr>
          <p:cNvPr id="35862" name="TextBox 21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3.2.2</a:t>
            </a:r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25" name="Picture 24" descr="330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5715000"/>
            <a:ext cx="7405001" cy="844094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752600" y="51054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+mn-lt"/>
                <a:ea typeface="ＭＳ Ｐゴシック" pitchFamily="-112" charset="-128"/>
                <a:cs typeface="ＭＳ Ｐゴシック" pitchFamily="-65" charset="-128"/>
              </a:rPr>
              <a:t>k</a:t>
            </a:r>
            <a:r>
              <a:rPr lang="el-GR" sz="2800" i="1" dirty="0" smtClean="0">
                <a:latin typeface="+mn-lt"/>
                <a:ea typeface="ＭＳ Ｐゴシック" pitchFamily="-112" charset="-128"/>
                <a:cs typeface="ＭＳ Ｐゴシック" pitchFamily="-65" charset="-128"/>
              </a:rPr>
              <a:t> </a:t>
            </a:r>
            <a:r>
              <a:rPr lang="el-GR" sz="2800" dirty="0" smtClean="0">
                <a:latin typeface="+mn-lt"/>
                <a:ea typeface="ＭＳ Ｐゴシック" pitchFamily="-112" charset="-128"/>
                <a:cs typeface="ＭＳ Ｐゴシック" pitchFamily="-65" charset="-128"/>
              </a:rPr>
              <a:t>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Επεξεργασία ερωτημάτων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077200" cy="32766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Ερώτημα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n-US" b="1" i="1" dirty="0" err="1" smtClean="0">
                <a:ea typeface="ＭＳ Ｐゴシック" pitchFamily="-112" charset="-128"/>
              </a:rPr>
              <a:t>mon</a:t>
            </a:r>
            <a:r>
              <a:rPr lang="en-US" b="1" i="1" dirty="0" smtClean="0">
                <a:ea typeface="ＭＳ Ｐゴシック" pitchFamily="-112" charset="-128"/>
              </a:rPr>
              <a:t>*</a:t>
            </a:r>
            <a:r>
              <a:rPr lang="en-US" dirty="0" smtClean="0">
                <a:ea typeface="ＭＳ Ｐゴシック" pitchFamily="-112" charset="-128"/>
              </a:rPr>
              <a:t> </a:t>
            </a:r>
            <a:r>
              <a:rPr lang="el-GR" dirty="0" smtClean="0">
                <a:ea typeface="ＭＳ Ｐゴシック" pitchFamily="-112" charset="-128"/>
              </a:rPr>
              <a:t>τώρα γίνεται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>
              <a:buNone/>
            </a:pPr>
            <a:r>
              <a:rPr lang="el-GR" b="1" i="1" dirty="0" smtClean="0">
                <a:ea typeface="ＭＳ Ｐゴシック" pitchFamily="-112" charset="-128"/>
              </a:rPr>
              <a:t>		</a:t>
            </a:r>
            <a:r>
              <a:rPr lang="en-US" b="1" i="1" dirty="0" smtClean="0">
                <a:ea typeface="ＭＳ Ｐゴシック" pitchFamily="-112" charset="-128"/>
              </a:rPr>
              <a:t>$m </a:t>
            </a:r>
            <a:r>
              <a:rPr lang="en-US" i="1" dirty="0" smtClean="0">
                <a:ea typeface="ＭＳ Ｐゴシック" pitchFamily="-112" charset="-128"/>
              </a:rPr>
              <a:t>AND</a:t>
            </a:r>
            <a:r>
              <a:rPr lang="en-US" b="1" i="1" dirty="0" smtClean="0">
                <a:ea typeface="ＭＳ Ｐゴシック" pitchFamily="-112" charset="-128"/>
              </a:rPr>
              <a:t> mo </a:t>
            </a:r>
            <a:r>
              <a:rPr lang="en-US" i="1" dirty="0" smtClean="0">
                <a:ea typeface="ＭＳ Ｐゴシック" pitchFamily="-112" charset="-128"/>
              </a:rPr>
              <a:t>AND</a:t>
            </a:r>
            <a:r>
              <a:rPr lang="en-US" b="1" i="1" dirty="0" smtClean="0">
                <a:ea typeface="ＭＳ Ｐゴシック" pitchFamily="-112" charset="-128"/>
              </a:rPr>
              <a:t> on</a:t>
            </a:r>
          </a:p>
          <a:p>
            <a:pPr lvl="1" eaLnBrk="1" hangingPunct="1"/>
            <a:r>
              <a:rPr lang="el-GR" dirty="0" smtClean="0">
                <a:ea typeface="ＭＳ Ｐゴシック" pitchFamily="-112" charset="-128"/>
              </a:rPr>
              <a:t>Βρίσκει τους όρους που ταιριάζουν μια </a:t>
            </a:r>
            <a:r>
              <a:rPr lang="en-US" dirty="0" smtClean="0">
                <a:ea typeface="ＭＳ Ｐゴシック" pitchFamily="-112" charset="-128"/>
              </a:rPr>
              <a:t>AND </a:t>
            </a:r>
            <a:r>
              <a:rPr lang="el-GR" dirty="0" smtClean="0">
                <a:ea typeface="ＭＳ Ｐゴシック" pitchFamily="-112" charset="-128"/>
              </a:rPr>
              <a:t>εκδοχή του </a:t>
            </a:r>
            <a:r>
              <a:rPr lang="en-US" dirty="0" smtClean="0">
                <a:ea typeface="ＭＳ Ｐゴシック" pitchFamily="-112" charset="-128"/>
              </a:rPr>
              <a:t>wildcard </a:t>
            </a:r>
            <a:r>
              <a:rPr lang="el-GR" dirty="0" smtClean="0">
                <a:ea typeface="ＭＳ Ｐゴシック" pitchFamily="-112" charset="-128"/>
              </a:rPr>
              <a:t>ερωτήματος</a:t>
            </a:r>
            <a:r>
              <a:rPr lang="en-US" dirty="0" smtClean="0">
                <a:ea typeface="ＭＳ Ｐゴシック" pitchFamily="-112" charset="-128"/>
              </a:rPr>
              <a:t>.</a:t>
            </a: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Απαιτείται βήμα μετ</a:t>
            </a:r>
            <a:r>
              <a:rPr lang="el-GR" dirty="0">
                <a:ea typeface="ＭＳ Ｐゴシック" pitchFamily="-112" charset="-128"/>
              </a:rPr>
              <a:t>ά</a:t>
            </a:r>
            <a:r>
              <a:rPr lang="el-GR" dirty="0" smtClean="0">
                <a:ea typeface="ＭＳ Ｐゴシック" pitchFamily="-112" charset="-128"/>
              </a:rPr>
              <a:t>-φιλτραρίσματος (</a:t>
            </a:r>
            <a:r>
              <a:rPr lang="en-US" dirty="0" smtClean="0">
                <a:ea typeface="ＭＳ Ｐゴシック" pitchFamily="-112" charset="-128"/>
              </a:rPr>
              <a:t>post-filter</a:t>
            </a:r>
            <a:r>
              <a:rPr lang="el-GR" dirty="0" smtClean="0">
                <a:ea typeface="ＭＳ Ｐゴシック" pitchFamily="-112" charset="-128"/>
              </a:rPr>
              <a:t>)</a:t>
            </a:r>
            <a:endParaRPr lang="en-US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n-US" dirty="0" smtClean="0">
                <a:ea typeface="ＭＳ Ｐゴシック" pitchFamily="-112" charset="-128"/>
              </a:rPr>
              <a:t>False positive, </a:t>
            </a:r>
            <a:r>
              <a:rPr lang="el-GR" dirty="0" smtClean="0">
                <a:ea typeface="ＭＳ Ｐゴシック" pitchFamily="-112" charset="-128"/>
              </a:rPr>
              <a:t>π.χ., </a:t>
            </a:r>
            <a:r>
              <a:rPr lang="en-US" dirty="0" smtClean="0">
                <a:ea typeface="ＭＳ Ｐゴシック" pitchFamily="-112" charset="-128"/>
              </a:rPr>
              <a:t>moon</a:t>
            </a:r>
          </a:p>
          <a:p>
            <a:pPr eaLnBrk="1" hangingPunct="1"/>
            <a:r>
              <a:rPr lang="el-GR" dirty="0" smtClean="0">
                <a:ea typeface="ＭＳ Ｐゴシック" pitchFamily="-112" charset="-128"/>
              </a:rPr>
              <a:t>Οι όροι που απομένουν αναζητούνται στο γνωστό αντεστραμμένο ευρετήριο όρων-εγγράφων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 flipH="1" flipV="1">
            <a:off x="4038600" y="2438400"/>
            <a:ext cx="1447800" cy="22860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36869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119776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3.2.2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Επεξεργασία ερωτημάτων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600200"/>
            <a:ext cx="8839200" cy="4953000"/>
          </a:xfrm>
        </p:spPr>
        <p:txBody>
          <a:bodyPr/>
          <a:lstStyle/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Ένα </a:t>
            </a:r>
            <a:r>
              <a:rPr lang="en-US" sz="2400" dirty="0" smtClean="0">
                <a:ea typeface="ＭＳ Ｐゴシック" pitchFamily="-112" charset="-128"/>
              </a:rPr>
              <a:t>Boolean </a:t>
            </a:r>
            <a:r>
              <a:rPr lang="el-GR" sz="2400" dirty="0" smtClean="0">
                <a:ea typeface="ＭＳ Ｐゴシック" pitchFamily="-112" charset="-128"/>
              </a:rPr>
              <a:t>ερώτημα για κάθε όρο</a:t>
            </a:r>
            <a:endParaRPr lang="en-US" sz="24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Μπορεί να οδηγήσουν σε ακριβή επεξεργασία ερωτημάτων</a:t>
            </a:r>
            <a:endParaRPr lang="en-US" sz="2400" dirty="0" smtClean="0">
              <a:ea typeface="ＭＳ Ｐゴシック" pitchFamily="-112" charset="-128"/>
            </a:endParaRPr>
          </a:p>
          <a:p>
            <a:pPr lvl="1" eaLnBrk="1" hangingPunct="1"/>
            <a:r>
              <a:rPr lang="en-US" dirty="0" err="1" smtClean="0">
                <a:ea typeface="ＭＳ Ｐゴシック" pitchFamily="-112" charset="-128"/>
              </a:rPr>
              <a:t>pyth</a:t>
            </a:r>
            <a:r>
              <a:rPr lang="en-US" dirty="0" smtClean="0">
                <a:ea typeface="ＭＳ Ｐゴシック" pitchFamily="-112" charset="-128"/>
              </a:rPr>
              <a:t>* AND </a:t>
            </a:r>
            <a:r>
              <a:rPr lang="en-US" dirty="0" err="1" smtClean="0">
                <a:ea typeface="ＭＳ Ｐゴシック" pitchFamily="-112" charset="-128"/>
              </a:rPr>
              <a:t>prog</a:t>
            </a:r>
            <a:r>
              <a:rPr lang="en-US" dirty="0" smtClean="0">
                <a:ea typeface="ＭＳ Ｐゴシック" pitchFamily="-112" charset="-128"/>
              </a:rPr>
              <a:t>*</a:t>
            </a:r>
          </a:p>
          <a:p>
            <a:pPr eaLnBrk="1" hangingPunct="1"/>
            <a:r>
              <a:rPr lang="el-GR" sz="2400" dirty="0" smtClean="0">
                <a:ea typeface="ＭＳ Ｐゴシック" pitchFamily="-112" charset="-128"/>
              </a:rPr>
              <a:t>Αν ενθαρρύνουμε την </a:t>
            </a:r>
            <a:r>
              <a:rPr lang="en-US" sz="2400" dirty="0" smtClean="0">
                <a:ea typeface="ＭＳ Ｐゴシック" pitchFamily="-112" charset="-128"/>
              </a:rPr>
              <a:t>“</a:t>
            </a:r>
            <a:r>
              <a:rPr lang="el-GR" sz="2400" dirty="0" smtClean="0">
                <a:ea typeface="ＭＳ Ｐゴシック" pitchFamily="-112" charset="-128"/>
              </a:rPr>
              <a:t>τεμπελιά</a:t>
            </a:r>
            <a:r>
              <a:rPr lang="en-US" sz="2400" dirty="0" smtClean="0">
                <a:ea typeface="ＭＳ Ｐゴシック" pitchFamily="-112" charset="-128"/>
              </a:rPr>
              <a:t>” </a:t>
            </a:r>
            <a:r>
              <a:rPr lang="el-GR" sz="2400" dirty="0" smtClean="0">
                <a:ea typeface="ＭＳ Ｐゴシック" pitchFamily="-112" charset="-128"/>
              </a:rPr>
              <a:t>οι άνθρωποι θα ανταποκριθούν</a:t>
            </a:r>
            <a:r>
              <a:rPr lang="en-US" sz="2400" dirty="0" smtClean="0">
                <a:ea typeface="ＭＳ Ｐゴシック" pitchFamily="-112" charset="-128"/>
              </a:rPr>
              <a:t>!</a:t>
            </a:r>
          </a:p>
          <a:p>
            <a:pPr eaLnBrk="1" hangingPunct="1"/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endParaRPr lang="en-US" sz="1800" dirty="0" smtClean="0">
              <a:ea typeface="ＭＳ Ｐゴシック" pitchFamily="-112" charset="-128"/>
            </a:endParaRPr>
          </a:p>
          <a:p>
            <a:pPr eaLnBrk="1" hangingPunct="1"/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endParaRPr lang="en-US" dirty="0" smtClean="0">
              <a:ea typeface="ＭＳ Ｐゴシック" pitchFamily="-112" charset="-128"/>
            </a:endParaRPr>
          </a:p>
          <a:p>
            <a:pPr eaLnBrk="1" hangingPunct="1"/>
            <a:r>
              <a:rPr lang="el-GR" dirty="0" smtClean="0">
                <a:solidFill>
                  <a:srgbClr val="00A000"/>
                </a:solidFill>
                <a:ea typeface="ＭＳ Ｐゴシック" pitchFamily="-112" charset="-128"/>
              </a:rPr>
              <a:t>Ποιες μηχανές αναζήτησης επιτρέπουν τέτοια ερωτήματα; </a:t>
            </a:r>
            <a:endParaRPr lang="en-US" dirty="0" smtClean="0">
              <a:solidFill>
                <a:srgbClr val="00A000"/>
              </a:solidFill>
              <a:ea typeface="ＭＳ Ｐゴシック" pitchFamily="-112" charset="-128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685800" y="3505200"/>
            <a:ext cx="7924800" cy="1570037"/>
            <a:chOff x="838200" y="4525963"/>
            <a:chExt cx="7924800" cy="1570037"/>
          </a:xfrm>
        </p:grpSpPr>
        <p:sp>
          <p:nvSpPr>
            <p:cNvPr id="37892" name="Rectangle 4"/>
            <p:cNvSpPr>
              <a:spLocks noChangeArrowheads="1"/>
            </p:cNvSpPr>
            <p:nvPr/>
          </p:nvSpPr>
          <p:spPr bwMode="auto">
            <a:xfrm>
              <a:off x="1219200" y="4754563"/>
              <a:ext cx="5562600" cy="381000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l-GR"/>
            </a:p>
          </p:txBody>
        </p:sp>
        <p:sp>
          <p:nvSpPr>
            <p:cNvPr id="37893" name="AutoShape 5"/>
            <p:cNvSpPr>
              <a:spLocks noChangeArrowheads="1"/>
            </p:cNvSpPr>
            <p:nvPr/>
          </p:nvSpPr>
          <p:spPr bwMode="auto">
            <a:xfrm>
              <a:off x="6935788" y="4691063"/>
              <a:ext cx="1204912" cy="508000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>
                  <a:latin typeface="Arial" charset="0"/>
                </a:rPr>
                <a:t>Search</a:t>
              </a:r>
            </a:p>
          </p:txBody>
        </p:sp>
        <p:sp>
          <p:nvSpPr>
            <p:cNvPr id="37894" name="Text Box 6"/>
            <p:cNvSpPr txBox="1">
              <a:spLocks noChangeArrowheads="1"/>
            </p:cNvSpPr>
            <p:nvPr/>
          </p:nvSpPr>
          <p:spPr bwMode="auto">
            <a:xfrm>
              <a:off x="1127125" y="5222875"/>
              <a:ext cx="5341938" cy="7016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Arial" charset="0"/>
                </a:rPr>
                <a:t>Type your search terms, use ‘*’ if you need to.</a:t>
              </a:r>
            </a:p>
            <a:p>
              <a:r>
                <a:rPr lang="en-US" sz="2000" dirty="0">
                  <a:latin typeface="Arial" charset="0"/>
                </a:rPr>
                <a:t>E.g., Alex* will match Alexander.</a:t>
              </a:r>
            </a:p>
          </p:txBody>
        </p:sp>
        <p:sp>
          <p:nvSpPr>
            <p:cNvPr id="37895" name="Rectangle 7"/>
            <p:cNvSpPr>
              <a:spLocks noChangeArrowheads="1"/>
            </p:cNvSpPr>
            <p:nvPr/>
          </p:nvSpPr>
          <p:spPr bwMode="auto">
            <a:xfrm>
              <a:off x="838200" y="4525963"/>
              <a:ext cx="7924800" cy="1570037"/>
            </a:xfrm>
            <a:prstGeom prst="rect">
              <a:avLst/>
            </a:prstGeom>
            <a:noFill/>
            <a:ln w="952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  <a:p>
              <a:endParaRPr lang="en-US"/>
            </a:p>
            <a:p>
              <a:endParaRPr lang="en-US"/>
            </a:p>
            <a:p>
              <a:endParaRPr lang="en-US"/>
            </a:p>
          </p:txBody>
        </p:sp>
      </p:grpSp>
      <p:sp>
        <p:nvSpPr>
          <p:cNvPr id="37896" name="TextBox 7"/>
          <p:cNvSpPr txBox="1">
            <a:spLocks noChangeArrowheads="1"/>
          </p:cNvSpPr>
          <p:nvPr/>
        </p:nvSpPr>
        <p:spPr bwMode="auto">
          <a:xfrm>
            <a:off x="7620000" y="-33338"/>
            <a:ext cx="116681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Sec. 3.2.2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ΤΕΛΟΣ 3</a:t>
            </a:r>
            <a:r>
              <a:rPr lang="el-GR" baseline="30000" dirty="0" smtClean="0">
                <a:ea typeface="ＭＳ Ｐゴシック" pitchFamily="-112" charset="-128"/>
              </a:rPr>
              <a:t>ου</a:t>
            </a:r>
            <a:r>
              <a:rPr lang="el-GR" dirty="0" smtClean="0">
                <a:ea typeface="ＭＳ Ｐゴシック" pitchFamily="-112" charset="-128"/>
              </a:rPr>
              <a:t> Μαθήματος</a:t>
            </a:r>
          </a:p>
          <a:p>
            <a:pPr algn="ctr" eaLnBrk="1" hangingPunct="1">
              <a:buNone/>
            </a:pPr>
            <a:endParaRPr lang="el-GR" dirty="0" smtClean="0">
              <a:ea typeface="ＭＳ Ｐゴシック" pitchFamily="-112" charset="-128"/>
            </a:endParaRPr>
          </a:p>
          <a:p>
            <a:pPr algn="ctr" eaLnBrk="1" hangingPunct="1">
              <a:buNone/>
            </a:pPr>
            <a:r>
              <a:rPr lang="el-GR" dirty="0" smtClean="0">
                <a:ea typeface="ＭＳ Ｐゴシック" pitchFamily="-112" charset="-128"/>
              </a:rPr>
              <a:t>Ερωτήσεις?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67589" name="Rectangle 4"/>
          <p:cNvSpPr>
            <a:spLocks noChangeArrowheads="1"/>
          </p:cNvSpPr>
          <p:nvPr/>
        </p:nvSpPr>
        <p:spPr bwMode="auto">
          <a:xfrm>
            <a:off x="0" y="0"/>
            <a:ext cx="22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sz="1200" smtClean="0">
                <a:solidFill>
                  <a:prstClr val="black"/>
                </a:solidFill>
                <a:latin typeface="Times New Roman" pitchFamily="-112" charset="0"/>
                <a:ea typeface="MS Mincho" pitchFamily="49" charset="-128"/>
                <a:cs typeface="Arial Unicode MS" pitchFamily="-112" charset="0"/>
              </a:rPr>
              <a:t> </a:t>
            </a:r>
            <a:endParaRPr lang="en-US" smtClean="0">
              <a:solidFill>
                <a:prstClr val="black"/>
              </a:solidFill>
              <a:latin typeface="Arial" charset="0"/>
              <a:ea typeface="MS Mincho" pitchFamily="49" charset="-128"/>
              <a:cs typeface="Arial Unicode MS" pitchFamily="-112" charset="0"/>
            </a:endParaRPr>
          </a:p>
        </p:txBody>
      </p:sp>
      <p:sp>
        <p:nvSpPr>
          <p:cNvPr id="67590" name="Rectangle 5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67591" name="Rectangle 6"/>
          <p:cNvSpPr>
            <a:spLocks noChangeArrowheads="1"/>
          </p:cNvSpPr>
          <p:nvPr/>
        </p:nvSpPr>
        <p:spPr bwMode="auto">
          <a:xfrm>
            <a:off x="0" y="0"/>
            <a:ext cx="266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defTabSz="914400"/>
            <a:r>
              <a:rPr lang="en-US" altLang="ja-JP" sz="1200" smtClean="0">
                <a:solidFill>
                  <a:prstClr val="black"/>
                </a:solidFill>
                <a:latin typeface="Times New Roman" pitchFamily="-112" charset="0"/>
                <a:ea typeface="ＭＳ Ｐゴシック"/>
                <a:cs typeface="Times New Roman" pitchFamily="-112" charset="0"/>
              </a:rPr>
              <a:t> </a:t>
            </a:r>
            <a:r>
              <a:rPr lang="en-US" altLang="ja-JP" sz="1100" smtClean="0">
                <a:solidFill>
                  <a:prstClr val="black"/>
                </a:solidFill>
                <a:latin typeface="Lucida Sans" pitchFamily="-112" charset="0"/>
                <a:ea typeface="ＭＳ Ｐゴシック"/>
                <a:cs typeface="Times New Roman" pitchFamily="-112" charset="0"/>
              </a:rPr>
              <a:t> </a:t>
            </a:r>
            <a:endParaRPr lang="en-US" altLang="ja-JP" smtClean="0">
              <a:solidFill>
                <a:prstClr val="black"/>
              </a:solidFill>
              <a:latin typeface="Arial" charset="0"/>
              <a:ea typeface="ＭＳ Ｐゴシック"/>
              <a:cs typeface="Times New Roman" pitchFamily="-11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552" y="5373216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Χρησιμοποιήθηκε κάποιο υλικό των:</a:t>
            </a:r>
          </a:p>
          <a:p>
            <a:pPr eaLnBrk="1" hangingPunct="1">
              <a:buFont typeface="Wingdings" pitchFamily="2" charset="2"/>
              <a:buChar char="ü"/>
            </a:pP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Pandu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Nayak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Prabhakar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Raghavan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CS276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: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Information Retrieval and Web Search</a:t>
            </a:r>
            <a:r>
              <a:rPr lang="el-GR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(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Stanford)</a:t>
            </a:r>
          </a:p>
          <a:p>
            <a:pPr>
              <a:buFont typeface="Wingdings" pitchFamily="2" charset="2"/>
              <a:buChar char="ü"/>
            </a:pP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Hinrich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Schütze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 and Christina </a:t>
            </a:r>
            <a:r>
              <a:rPr lang="en-US" sz="1200" i="1" dirty="0" err="1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Lioma</a:t>
            </a:r>
            <a:r>
              <a:rPr lang="en-US" sz="1200" i="1" dirty="0" smtClean="0">
                <a:solidFill>
                  <a:schemeClr val="accent5">
                    <a:lumMod val="75000"/>
                  </a:schemeClr>
                </a:solidFill>
                <a:latin typeface="+mn-lt"/>
                <a:ea typeface="ＭＳ Ｐゴシック" pitchFamily="-112" charset="-128"/>
              </a:rPr>
              <a:t>, Stuttgart IIR class</a:t>
            </a:r>
            <a:endParaRPr lang="el-GR" sz="1200" i="1" dirty="0" smtClean="0">
              <a:solidFill>
                <a:schemeClr val="accent5">
                  <a:lumMod val="75000"/>
                </a:schemeClr>
              </a:solidFill>
              <a:latin typeface="+mn-lt"/>
              <a:ea typeface="ＭＳ Ｐゴシック" pitchFamily="-112" charset="-12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7159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Ch.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04800" y="1676400"/>
            <a:ext cx="8458200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Token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– </a:t>
            </a:r>
            <a:r>
              <a:rPr lang="el-GR" dirty="0" smtClean="0">
                <a:solidFill>
                  <a:schemeClr val="tx1"/>
                </a:solidFill>
                <a:latin typeface="+mj-lt"/>
              </a:rPr>
              <a:t>η εμφάνιση μια λέξης ή ενός όρου σε ένα έγγραφο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Type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dirty="0" smtClean="0">
                <a:solidFill>
                  <a:schemeClr val="tx1"/>
                </a:solidFill>
                <a:latin typeface="+mj-lt"/>
              </a:rPr>
              <a:t>(τύπος)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– </a:t>
            </a:r>
            <a:r>
              <a:rPr lang="el-GR" dirty="0" smtClean="0">
                <a:solidFill>
                  <a:schemeClr val="tx1"/>
                </a:solidFill>
                <a:latin typeface="+mj-lt"/>
              </a:rPr>
              <a:t>μια κ</a:t>
            </a:r>
            <a:r>
              <a:rPr lang="el-GR" dirty="0" smtClean="0">
                <a:latin typeface="+mj-lt"/>
              </a:rPr>
              <a:t>λάση ισοδυναμίας από </a:t>
            </a:r>
            <a:r>
              <a:rPr lang="en-US" dirty="0" smtClean="0">
                <a:latin typeface="+mj-lt"/>
              </a:rPr>
              <a:t>tokens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sz="2000" i="1" dirty="0" smtClean="0">
                <a:solidFill>
                  <a:schemeClr val="tx1"/>
                </a:solidFill>
                <a:latin typeface="+mj-lt"/>
              </a:rPr>
              <a:t>Παράδειγμα: 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</a:rPr>
              <a:t>In June, the dog likes to chase the cat in the barn.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+mj-lt"/>
              </a:rPr>
              <a:t>12 word tokens, 9 word types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81000" y="3810000"/>
            <a:ext cx="8572560" cy="264320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b="1" dirty="0" smtClean="0">
                <a:solidFill>
                  <a:schemeClr val="tx1"/>
                </a:solidFill>
                <a:latin typeface="+mj-lt"/>
              </a:rPr>
              <a:t>Tokenization - </a:t>
            </a:r>
            <a:r>
              <a:rPr lang="el-GR" b="1" dirty="0" smtClean="0">
                <a:solidFill>
                  <a:schemeClr val="tx1"/>
                </a:solidFill>
                <a:latin typeface="+mj-lt"/>
              </a:rPr>
              <a:t>Προβλήματα </a:t>
            </a:r>
            <a:endParaRPr lang="en-US" b="1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Ø"/>
            </a:pPr>
            <a:r>
              <a:rPr lang="el-GR" dirty="0" smtClean="0">
                <a:latin typeface="+mj-lt"/>
              </a:rPr>
              <a:t>   Ποια είναι τα διαχωριστικά (κενό, απόστροφος, ενωτικά (</a:t>
            </a:r>
            <a:r>
              <a:rPr lang="en-US" dirty="0" smtClean="0">
                <a:latin typeface="+mj-lt"/>
              </a:rPr>
              <a:t>hyphen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))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1. </a:t>
            </a:r>
            <a:r>
              <a:rPr lang="el-GR" sz="3600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Προσδιορισμός Λεξιλογίου όρων</a:t>
            </a:r>
            <a:endParaRPr lang="en-US" sz="3600" dirty="0" smtClean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5952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7159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Ch.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" y="1905000"/>
            <a:ext cx="6477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Κλάσεις ισοδύναμων 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rPr>
              <a:t>tokens </a:t>
            </a:r>
            <a:r>
              <a:rPr lang="el-GR" dirty="0" smtClean="0">
                <a:latin typeface="+mn-lt"/>
              </a:rPr>
              <a:t>-&gt; όρους που θα εισαχθούν στο ευρετήριο </a:t>
            </a:r>
            <a:endParaRPr lang="el-GR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2971800"/>
            <a:ext cx="7086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Αριθμοί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Κεφαλαία/Μικρά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>
                <a:latin typeface="+mn-lt"/>
              </a:rPr>
              <a:t> </a:t>
            </a:r>
            <a:r>
              <a:rPr lang="el-GR" dirty="0" err="1" smtClean="0">
                <a:latin typeface="+mn-lt"/>
              </a:rPr>
              <a:t>Λημματοποίηση</a:t>
            </a:r>
            <a:r>
              <a:rPr lang="el-GR" dirty="0" smtClean="0">
                <a:latin typeface="+mn-lt"/>
              </a:rPr>
              <a:t> και Περιστολή (</a:t>
            </a:r>
            <a:r>
              <a:rPr lang="en-US" dirty="0" smtClean="0">
                <a:latin typeface="+mn-lt"/>
              </a:rPr>
              <a:t>Stemming)</a:t>
            </a:r>
            <a:endParaRPr lang="el-GR" dirty="0" smtClean="0">
              <a:latin typeface="+mn-lt"/>
            </a:endParaRP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Stop words?</a:t>
            </a:r>
            <a:endParaRPr lang="el-GR" dirty="0" smtClean="0">
              <a:latin typeface="+mn-lt"/>
            </a:endParaRP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Κλάσεις ισοδύναμων όρων (για συνώνυμα) κατά την επεξεργασία του ερωτήματος ή στο ευρετήριο</a:t>
            </a:r>
            <a:endParaRPr lang="el-GR" dirty="0">
              <a:latin typeface="+mn-lt"/>
            </a:endParaRP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1. </a:t>
            </a:r>
            <a:r>
              <a:rPr lang="el-GR" sz="3600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Προσδιορισμός Λεξιλογίου όρων</a:t>
            </a:r>
            <a:endParaRPr lang="en-US" sz="3600" dirty="0" smtClean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0027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7159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Ch.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ea typeface="ＭＳ Ｐゴシック" pitchFamily="-112" charset="-128"/>
              </a:rPr>
              <a:t>2</a:t>
            </a:r>
            <a:r>
              <a:rPr lang="el-GR" dirty="0" smtClean="0">
                <a:ea typeface="ＭＳ Ｐゴシック" pitchFamily="-112" charset="-128"/>
              </a:rPr>
              <a:t>. </a:t>
            </a:r>
            <a:r>
              <a:rPr lang="el-GR" sz="3600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Δείκτες παράλειψης</a:t>
            </a:r>
            <a:endParaRPr lang="en-US" sz="3600" dirty="0" smtClean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pic>
        <p:nvPicPr>
          <p:cNvPr id="8" name="Picture 7" descr="30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2976" y="2143116"/>
            <a:ext cx="6143668" cy="335529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02779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7159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Ch.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3. </a:t>
            </a:r>
            <a:r>
              <a:rPr lang="el-GR" sz="3600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Ερωτήματα Φράσεων και Θέσης</a:t>
            </a:r>
            <a:endParaRPr lang="en-US" sz="3600" dirty="0" smtClean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3400" y="2057400"/>
            <a:ext cx="762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Ευρετήρια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Biword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 </a:t>
            </a:r>
            <a:r>
              <a:rPr lang="el-GR" dirty="0" smtClean="0">
                <a:latin typeface="+mn-lt"/>
              </a:rPr>
              <a:t>για ερωτήματα φράσεων</a:t>
            </a:r>
          </a:p>
          <a:p>
            <a:pPr>
              <a:buFont typeface="Wingdings" pitchFamily="2" charset="2"/>
              <a:buChar char="§"/>
            </a:pPr>
            <a:endParaRPr lang="el-GR" dirty="0" smtClean="0">
              <a:latin typeface="+mn-lt"/>
            </a:endParaRPr>
          </a:p>
          <a:p>
            <a:pPr>
              <a:buFont typeface="Wingdings" pitchFamily="2" charset="2"/>
              <a:buChar char="§"/>
            </a:pPr>
            <a:r>
              <a:rPr lang="el-GR" dirty="0" smtClean="0">
                <a:latin typeface="+mn-lt"/>
              </a:rPr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Ευρετήρια Θέσης </a:t>
            </a:r>
            <a:r>
              <a:rPr lang="en-US" dirty="0" smtClean="0">
                <a:latin typeface="+mn-lt"/>
              </a:rPr>
              <a:t>(positional indexes) </a:t>
            </a:r>
            <a:r>
              <a:rPr lang="el-GR" dirty="0" smtClean="0">
                <a:latin typeface="+mn-lt"/>
              </a:rPr>
              <a:t>για ερωτήματα φράσεων και θέσης (</a:t>
            </a:r>
            <a:r>
              <a:rPr lang="el-GR" dirty="0" err="1" smtClean="0">
                <a:latin typeface="+mn-lt"/>
              </a:rPr>
              <a:t>γειτονικότητας</a:t>
            </a:r>
            <a:r>
              <a:rPr lang="el-GR" dirty="0" smtClean="0">
                <a:latin typeface="+mn-lt"/>
              </a:rPr>
              <a:t>)</a:t>
            </a:r>
            <a:endParaRPr lang="el-GR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6373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7620000" y="-33338"/>
            <a:ext cx="7159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sz="1600">
                <a:solidFill>
                  <a:srgbClr val="FBFCFF"/>
                </a:solidFill>
              </a:rPr>
              <a:t>Ch.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3. </a:t>
            </a:r>
            <a:r>
              <a:rPr lang="el-GR" sz="3600" dirty="0" smtClean="0">
                <a:solidFill>
                  <a:schemeClr val="tx2">
                    <a:lumMod val="75000"/>
                  </a:schemeClr>
                </a:solidFill>
                <a:ea typeface="ＭＳ Ｐゴシック" pitchFamily="-112" charset="-128"/>
              </a:rPr>
              <a:t>Ερωτήματα Φράσεων και Θέσης</a:t>
            </a:r>
            <a:endParaRPr lang="en-US" sz="3600" dirty="0" smtClean="0">
              <a:solidFill>
                <a:schemeClr val="tx2">
                  <a:lumMod val="75000"/>
                </a:schemeClr>
              </a:solidFill>
              <a:ea typeface="ＭＳ Ｐゴシック" pitchFamily="-112" charset="-128"/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1428736"/>
            <a:ext cx="8715404" cy="47149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chemeClr val="tx1"/>
                </a:solidFill>
                <a:latin typeface="+mj-lt"/>
              </a:rPr>
              <a:t> Στις λίστες καταχωρήσεων σε ένα </a:t>
            </a:r>
            <a:r>
              <a:rPr lang="en-US" dirty="0" err="1" smtClean="0">
                <a:solidFill>
                  <a:srgbClr val="0070C0"/>
                </a:solidFill>
                <a:latin typeface="+mj-lt"/>
              </a:rPr>
              <a:t>nonpositional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dirty="0" smtClean="0">
                <a:solidFill>
                  <a:schemeClr val="tx1"/>
                </a:solidFill>
                <a:latin typeface="+mj-lt"/>
              </a:rPr>
              <a:t>ευρετήριο, κάθε καταχώρηση είναι μόνο ένα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docID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Στις λίστες καταχωρήσεων σε ένα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positional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ευρετήριο</a:t>
            </a:r>
            <a:r>
              <a:rPr lang="el-GR" dirty="0" smtClean="0">
                <a:latin typeface="+mj-lt"/>
              </a:rPr>
              <a:t>,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dirty="0" smtClean="0">
                <a:latin typeface="+mj-lt"/>
              </a:rPr>
              <a:t>κάθε </a:t>
            </a:r>
            <a:r>
              <a:rPr lang="el-GR" dirty="0" smtClean="0">
                <a:solidFill>
                  <a:schemeClr val="tx1"/>
                </a:solidFill>
                <a:latin typeface="+mj-lt"/>
              </a:rPr>
              <a:t>καταχώρηση είναι ένα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docID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dirty="0" smtClean="0">
                <a:solidFill>
                  <a:schemeClr val="tx1"/>
                </a:solidFill>
                <a:latin typeface="+mj-lt"/>
              </a:rPr>
              <a:t>και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l-GR" dirty="0" smtClean="0">
                <a:solidFill>
                  <a:srgbClr val="0070C0"/>
                </a:solidFill>
                <a:latin typeface="+mj-lt"/>
              </a:rPr>
              <a:t>μια λίστα από θέσεις</a:t>
            </a:r>
            <a:endParaRPr lang="de-DE" dirty="0" smtClean="0">
              <a:solidFill>
                <a:srgbClr val="0070C0"/>
              </a:solidFill>
              <a:latin typeface="+mj-lt"/>
            </a:endParaRP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chemeClr val="tx1"/>
                </a:solidFill>
                <a:latin typeface="+mj-lt"/>
              </a:rPr>
              <a:t> Παράδειγμα ερωτήματος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: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“to</a:t>
            </a:r>
            <a:r>
              <a:rPr lang="en-US" baseline="-25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1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 be</a:t>
            </a:r>
            <a:r>
              <a:rPr lang="en-US" baseline="-25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2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 or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3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 not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4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 to</a:t>
            </a:r>
            <a:r>
              <a:rPr lang="en-US" baseline="-25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5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 be</a:t>
            </a:r>
            <a:r>
              <a:rPr lang="en-US" baseline="-25000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6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” 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0"/>
              </a:spcBef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TO, 993427:</a:t>
            </a:r>
          </a:p>
          <a:p>
            <a:pPr lvl="2">
              <a:spcBef>
                <a:spcPts val="0"/>
              </a:spcBef>
            </a:pPr>
            <a:r>
              <a:rPr lang="pt-BR" sz="2200" dirty="0" smtClean="0">
                <a:solidFill>
                  <a:schemeClr val="tx1"/>
                </a:solidFill>
                <a:latin typeface="+mj-lt"/>
                <a:cs typeface="Calibri"/>
              </a:rPr>
              <a:t>‹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pt-BR" sz="2200" dirty="0" smtClean="0">
                <a:solidFill>
                  <a:srgbClr val="FF0000"/>
                </a:solidFill>
                <a:latin typeface="+mj-lt"/>
              </a:rPr>
              <a:t>1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pt-BR" sz="2200" dirty="0" smtClean="0">
                <a:solidFill>
                  <a:schemeClr val="tx1"/>
                </a:solidFill>
                <a:latin typeface="Calibri"/>
                <a:cs typeface="Calibri"/>
              </a:rPr>
              <a:t>‹</a:t>
            </a:r>
            <a:r>
              <a:rPr lang="pt-BR" sz="2200" dirty="0" smtClean="0">
                <a:solidFill>
                  <a:srgbClr val="FF0000"/>
                </a:solidFill>
                <a:latin typeface="+mj-lt"/>
              </a:rPr>
              <a:t>7, 18, 33, 72, 86, 231</a:t>
            </a:r>
            <a:r>
              <a:rPr lang="pt-BR" sz="2200" dirty="0" smtClean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;</a:t>
            </a:r>
          </a:p>
          <a:p>
            <a:pPr lvl="2">
              <a:spcBef>
                <a:spcPts val="0"/>
              </a:spcBef>
            </a:pPr>
            <a:r>
              <a:rPr lang="pt-BR" sz="2200" dirty="0" smtClean="0">
                <a:solidFill>
                  <a:srgbClr val="FF0000"/>
                </a:solidFill>
                <a:latin typeface="+mj-lt"/>
              </a:rPr>
              <a:t>  2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pt-BR" sz="2200" dirty="0" smtClean="0">
                <a:solidFill>
                  <a:schemeClr val="tx1"/>
                </a:solidFill>
                <a:latin typeface="Calibri"/>
                <a:cs typeface="Calibri"/>
              </a:rPr>
              <a:t>‹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1, 17, 74, 222, 255</a:t>
            </a:r>
            <a:r>
              <a:rPr lang="pt-BR" sz="2200" dirty="0" smtClean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;</a:t>
            </a:r>
          </a:p>
          <a:p>
            <a:pPr lvl="2">
              <a:spcBef>
                <a:spcPts val="0"/>
              </a:spcBef>
            </a:pP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  </a:t>
            </a:r>
            <a:r>
              <a:rPr lang="pt-BR" sz="2200" dirty="0" smtClean="0">
                <a:solidFill>
                  <a:srgbClr val="FF0000"/>
                </a:solidFill>
                <a:latin typeface="+mj-lt"/>
              </a:rPr>
              <a:t>4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pt-BR" sz="2200" dirty="0" smtClean="0">
                <a:solidFill>
                  <a:schemeClr val="tx1"/>
                </a:solidFill>
                <a:latin typeface="Calibri"/>
                <a:cs typeface="Calibri"/>
              </a:rPr>
              <a:t>‹</a:t>
            </a:r>
            <a:r>
              <a:rPr lang="pt-BR" sz="2200" dirty="0" smtClean="0">
                <a:solidFill>
                  <a:srgbClr val="FF0000"/>
                </a:solidFill>
                <a:latin typeface="+mj-lt"/>
              </a:rPr>
              <a:t>8, 16, 190, 429, 433</a:t>
            </a:r>
            <a:r>
              <a:rPr lang="pt-BR" sz="2200" dirty="0" smtClean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;</a:t>
            </a:r>
          </a:p>
          <a:p>
            <a:pPr lvl="2">
              <a:spcBef>
                <a:spcPts val="0"/>
              </a:spcBef>
            </a:pP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 5: </a:t>
            </a:r>
            <a:r>
              <a:rPr lang="de-DE" sz="2200" dirty="0" smtClean="0">
                <a:solidFill>
                  <a:schemeClr val="tx1"/>
                </a:solidFill>
                <a:latin typeface="Calibri"/>
                <a:cs typeface="Calibri"/>
              </a:rPr>
              <a:t>‹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363, 367</a:t>
            </a:r>
            <a:r>
              <a:rPr lang="de-DE" sz="2200" dirty="0" smtClean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;</a:t>
            </a:r>
          </a:p>
          <a:p>
            <a:pPr lvl="2">
              <a:spcBef>
                <a:spcPts val="0"/>
              </a:spcBef>
            </a:pP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  7: </a:t>
            </a:r>
            <a:r>
              <a:rPr lang="pt-BR" sz="2200" dirty="0" smtClean="0">
                <a:solidFill>
                  <a:schemeClr val="tx1"/>
                </a:solidFill>
                <a:latin typeface="Calibri"/>
                <a:cs typeface="Calibri"/>
              </a:rPr>
              <a:t>‹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13, 23, 191</a:t>
            </a:r>
            <a:r>
              <a:rPr lang="pt-BR" sz="2200" dirty="0" smtClean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; . . . </a:t>
            </a:r>
            <a:r>
              <a:rPr lang="pt-BR" sz="2200" dirty="0" smtClean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endParaRPr lang="pt-BR" sz="2200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0"/>
              </a:spcBef>
            </a:pP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BE, 178239:</a:t>
            </a:r>
          </a:p>
          <a:p>
            <a:pPr lvl="2">
              <a:spcBef>
                <a:spcPts val="0"/>
              </a:spcBef>
            </a:pPr>
            <a:r>
              <a:rPr lang="de-DE" sz="2200" dirty="0" smtClean="0">
                <a:solidFill>
                  <a:schemeClr val="tx1"/>
                </a:solidFill>
                <a:latin typeface="+mj-lt"/>
                <a:cs typeface="Calibri"/>
              </a:rPr>
              <a:t>‹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smtClean="0">
                <a:solidFill>
                  <a:srgbClr val="FF0000"/>
                </a:solidFill>
                <a:latin typeface="+mj-lt"/>
              </a:rPr>
              <a:t>1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de-DE" sz="2200" dirty="0" smtClean="0">
                <a:solidFill>
                  <a:schemeClr val="tx1"/>
                </a:solidFill>
                <a:latin typeface="+mj-lt"/>
                <a:cs typeface="Calibri"/>
              </a:rPr>
              <a:t>‹</a:t>
            </a:r>
            <a:r>
              <a:rPr lang="de-DE" sz="2200" dirty="0" smtClean="0">
                <a:solidFill>
                  <a:srgbClr val="FF0000"/>
                </a:solidFill>
                <a:latin typeface="+mj-lt"/>
              </a:rPr>
              <a:t>17, 25</a:t>
            </a:r>
            <a:r>
              <a:rPr lang="de-DE" sz="2200" dirty="0" smtClean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;</a:t>
            </a:r>
          </a:p>
          <a:p>
            <a:pPr lvl="2">
              <a:spcBef>
                <a:spcPts val="0"/>
              </a:spcBef>
            </a:pP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  </a:t>
            </a:r>
            <a:r>
              <a:rPr lang="pt-BR" sz="2200" dirty="0" smtClean="0">
                <a:solidFill>
                  <a:srgbClr val="FF0000"/>
                </a:solidFill>
                <a:latin typeface="+mj-lt"/>
              </a:rPr>
              <a:t>4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pt-BR" sz="2200" dirty="0" smtClean="0">
                <a:solidFill>
                  <a:schemeClr val="tx1"/>
                </a:solidFill>
                <a:latin typeface="Calibri"/>
                <a:cs typeface="Calibri"/>
              </a:rPr>
              <a:t>‹</a:t>
            </a:r>
            <a:r>
              <a:rPr lang="pt-BR" sz="2200" dirty="0" smtClean="0">
                <a:solidFill>
                  <a:srgbClr val="FF0000"/>
                </a:solidFill>
                <a:latin typeface="+mj-lt"/>
              </a:rPr>
              <a:t>17, 191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, 291, </a:t>
            </a:r>
            <a:r>
              <a:rPr lang="pt-BR" sz="2200" dirty="0" smtClean="0">
                <a:solidFill>
                  <a:srgbClr val="FF0000"/>
                </a:solidFill>
                <a:latin typeface="+mj-lt"/>
              </a:rPr>
              <a:t>430, 434</a:t>
            </a:r>
            <a:r>
              <a:rPr lang="pt-BR" sz="2200" dirty="0" smtClean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r>
              <a:rPr lang="pt-BR" sz="2200" dirty="0" smtClean="0">
                <a:solidFill>
                  <a:schemeClr val="tx1"/>
                </a:solidFill>
                <a:latin typeface="+mj-lt"/>
              </a:rPr>
              <a:t>;</a:t>
            </a:r>
          </a:p>
          <a:p>
            <a:pPr lvl="2">
              <a:spcBef>
                <a:spcPts val="0"/>
              </a:spcBef>
            </a:pP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 5: </a:t>
            </a:r>
            <a:r>
              <a:rPr lang="de-DE" sz="2200" dirty="0" smtClean="0">
                <a:solidFill>
                  <a:schemeClr val="tx1"/>
                </a:solidFill>
                <a:latin typeface="Calibri"/>
                <a:cs typeface="Calibri"/>
              </a:rPr>
              <a:t>‹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14, 19, 101</a:t>
            </a:r>
            <a:r>
              <a:rPr lang="de-DE" sz="2200" dirty="0" smtClean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; . . . </a:t>
            </a:r>
            <a:r>
              <a:rPr lang="de-DE" sz="2200" dirty="0" smtClean="0">
                <a:solidFill>
                  <a:schemeClr val="tx1"/>
                </a:solidFill>
                <a:latin typeface="Calibri"/>
                <a:cs typeface="Calibri"/>
              </a:rPr>
              <a:t>›</a:t>
            </a:r>
            <a:endParaRPr lang="en-US" sz="2200" dirty="0" smtClean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125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l-GR" dirty="0" smtClean="0">
                <a:ea typeface="ＭＳ Ｐゴシック" pitchFamily="-112" charset="-128"/>
              </a:rPr>
              <a:t>Τι θα δούμε σήμερα;</a:t>
            </a:r>
            <a:endParaRPr lang="en-US" dirty="0" smtClean="0">
              <a:ea typeface="ＭＳ Ｐゴシック" pitchFamily="-112" charset="-12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153400" cy="3048000"/>
          </a:xfrm>
        </p:spPr>
        <p:txBody>
          <a:bodyPr/>
          <a:lstStyle/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Δομές δεδομένων για Λεξικά </a:t>
            </a:r>
            <a:endParaRPr lang="en-US" sz="3000" dirty="0" smtClean="0">
              <a:ea typeface="ＭＳ Ｐゴシック" pitchFamily="-112" charset="-128"/>
            </a:endParaRPr>
          </a:p>
          <a:p>
            <a:pPr marL="0" indent="0" eaLnBrk="1" hangingPunct="1">
              <a:buNone/>
            </a:pPr>
            <a:endParaRPr lang="en-US" sz="3000" dirty="0" smtClean="0">
              <a:ea typeface="ＭＳ Ｐゴシック" pitchFamily="-112" charset="-128"/>
            </a:endParaRPr>
          </a:p>
          <a:p>
            <a:pPr eaLnBrk="1" hangingPunct="1"/>
            <a:r>
              <a:rPr lang="el-GR" sz="3000" dirty="0" smtClean="0">
                <a:ea typeface="ＭＳ Ｐゴシック" pitchFamily="-112" charset="-128"/>
              </a:rPr>
              <a:t>Ανάκτηση Ανεκτική σε Σφάλματα </a:t>
            </a:r>
            <a:r>
              <a:rPr lang="en-US" sz="3000" dirty="0" smtClean="0">
                <a:ea typeface="ＭＳ Ｐゴシック" pitchFamily="-112" charset="-128"/>
              </a:rPr>
              <a:t>“Tolerant” </a:t>
            </a:r>
          </a:p>
          <a:p>
            <a:pPr lvl="1" eaLnBrk="1" hangingPunct="1"/>
            <a:r>
              <a:rPr lang="el-GR" sz="2800" dirty="0" smtClean="0">
                <a:ea typeface="ＭＳ Ｐゴシック" pitchFamily="-112" charset="-128"/>
              </a:rPr>
              <a:t>Ερωτήματα με </a:t>
            </a:r>
            <a:r>
              <a:rPr lang="en-US" sz="2800" dirty="0" smtClean="0">
                <a:ea typeface="ＭＳ Ｐゴシック" pitchFamily="-112" charset="-128"/>
              </a:rPr>
              <a:t>Wild-card </a:t>
            </a:r>
            <a:r>
              <a:rPr lang="el-GR" sz="2800" dirty="0" smtClean="0">
                <a:ea typeface="ＭＳ Ｐゴシック" pitchFamily="-112" charset="-128"/>
              </a:rPr>
              <a:t>(«χαρακτήρων μπαλαντέρ)*</a:t>
            </a:r>
            <a:endParaRPr lang="en-US" sz="2800" dirty="0" smtClean="0">
              <a:ea typeface="ＭＳ Ｐゴシック" pitchFamily="-112" charset="-128"/>
            </a:endParaRPr>
          </a:p>
        </p:txBody>
      </p:sp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7620000" y="-33546"/>
            <a:ext cx="8066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l-GR" sz="1600" dirty="0" err="1" smtClean="0">
                <a:solidFill>
                  <a:srgbClr val="FBFCFF"/>
                </a:solidFill>
              </a:rPr>
              <a:t>Κεφ</a:t>
            </a:r>
            <a:r>
              <a:rPr lang="en-US" sz="1600" dirty="0" smtClean="0">
                <a:solidFill>
                  <a:srgbClr val="FBFCFF"/>
                </a:solidFill>
              </a:rPr>
              <a:t>. </a:t>
            </a:r>
            <a:r>
              <a:rPr lang="en-US" sz="1600" dirty="0">
                <a:solidFill>
                  <a:srgbClr val="FBFCFF"/>
                </a:solidFill>
              </a:rPr>
              <a:t>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D9190B-40F4-4D14-B8A7-A8F5BA31F2B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IR-slides">
  <a:themeElements>
    <a:clrScheme name="IIR Boo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37085"/>
      </a:accent1>
      <a:accent2>
        <a:srgbClr val="C0504D"/>
      </a:accent2>
      <a:accent3>
        <a:srgbClr val="357E69"/>
      </a:accent3>
      <a:accent4>
        <a:srgbClr val="918BA3"/>
      </a:accent4>
      <a:accent5>
        <a:srgbClr val="139CB7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IIR-slides.pot</Template>
  <TotalTime>27471</TotalTime>
  <Words>1642</Words>
  <Application>Microsoft Office PowerPoint</Application>
  <PresentationFormat>On-screen Show (4:3)</PresentationFormat>
  <Paragraphs>316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IIR-slides</vt:lpstr>
      <vt:lpstr>Slide 1</vt:lpstr>
      <vt:lpstr>Επανάληψη προηγούμενης διάλεξης</vt:lpstr>
      <vt:lpstr>1. Προσδιορισμός Λεξιλογίου όρων</vt:lpstr>
      <vt:lpstr>1. Προσδιορισμός Λεξιλογίου όρων</vt:lpstr>
      <vt:lpstr>1. Προσδιορισμός Λεξιλογίου όρων</vt:lpstr>
      <vt:lpstr>2. Δείκτες παράλειψης</vt:lpstr>
      <vt:lpstr>3. Ερωτήματα Φράσεων και Θέσης</vt:lpstr>
      <vt:lpstr>3. Ερωτήματα Φράσεων και Θέσης</vt:lpstr>
      <vt:lpstr>Τι θα δούμε σήμερα;</vt:lpstr>
      <vt:lpstr>Δομές Δεδομένων για Λεξικά</vt:lpstr>
      <vt:lpstr>Δομές Δεδομένων για Λεξικά</vt:lpstr>
      <vt:lpstr>Μια απλοϊκή λύση </vt:lpstr>
      <vt:lpstr>Δομές Δεδομένων για Λεξικά</vt:lpstr>
      <vt:lpstr>Δομές δεδομένων για το Λεξικό</vt:lpstr>
      <vt:lpstr>Πίνακες Κατακερματισμού</vt:lpstr>
      <vt:lpstr>Δέντρα αναζήτησης: Δυαδικό δέντρο</vt:lpstr>
      <vt:lpstr>Δέντρα αναζήτησης: Δυαδικό δέντρο</vt:lpstr>
      <vt:lpstr>Δέντρα: B-δέντρα</vt:lpstr>
      <vt:lpstr>Δέντρα</vt:lpstr>
      <vt:lpstr>Ερωτηματα με *</vt:lpstr>
      <vt:lpstr>Ερωτήματα με Wild-card (*)</vt:lpstr>
      <vt:lpstr>Ερωτήματα με Wild-card (*)</vt:lpstr>
      <vt:lpstr>Ερωτήματα με Wild-card (*)</vt:lpstr>
      <vt:lpstr>Επεξεργασία ερωτημάτων</vt:lpstr>
      <vt:lpstr>Γενικά ερωτήματα με *</vt:lpstr>
      <vt:lpstr>Γενικά ερωτήματα με *</vt:lpstr>
      <vt:lpstr>Ευρετήριο Permuterm</vt:lpstr>
      <vt:lpstr>Ευρετήριο Permuterm</vt:lpstr>
      <vt:lpstr>Ευρετήριο Permuterm</vt:lpstr>
      <vt:lpstr>Ευρετήρια k-γραμμάτων (k-gram indexes)</vt:lpstr>
      <vt:lpstr>Παράδειγμα 2-γράμματος</vt:lpstr>
      <vt:lpstr>Επεξεργασία ερωτημάτων</vt:lpstr>
      <vt:lpstr>Επεξεργασία ερωτημάτων</vt:lpstr>
      <vt:lpstr>Slide 34</vt:lpstr>
    </vt:vector>
  </TitlesOfParts>
  <Company>Stanford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pitoura</cp:lastModifiedBy>
  <cp:revision>414</cp:revision>
  <cp:lastPrinted>2011-04-04T04:19:57Z</cp:lastPrinted>
  <dcterms:created xsi:type="dcterms:W3CDTF">2011-04-01T01:43:31Z</dcterms:created>
  <dcterms:modified xsi:type="dcterms:W3CDTF">2014-03-04T09:19:50Z</dcterms:modified>
</cp:coreProperties>
</file>