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950" r:id="rId2"/>
    <p:sldMasterId id="2147483963" r:id="rId3"/>
  </p:sldMasterIdLst>
  <p:notesMasterIdLst>
    <p:notesMasterId r:id="rId65"/>
  </p:notesMasterIdLst>
  <p:handoutMasterIdLst>
    <p:handoutMasterId r:id="rId66"/>
  </p:handoutMasterIdLst>
  <p:sldIdLst>
    <p:sldId id="402" r:id="rId4"/>
    <p:sldId id="1540" r:id="rId5"/>
    <p:sldId id="1541" r:id="rId6"/>
    <p:sldId id="1542" r:id="rId7"/>
    <p:sldId id="1614" r:id="rId8"/>
    <p:sldId id="1610" r:id="rId9"/>
    <p:sldId id="1611" r:id="rId10"/>
    <p:sldId id="1612" r:id="rId11"/>
    <p:sldId id="1613" r:id="rId12"/>
    <p:sldId id="1619" r:id="rId13"/>
    <p:sldId id="1615" r:id="rId14"/>
    <p:sldId id="1616" r:id="rId15"/>
    <p:sldId id="1617" r:id="rId16"/>
    <p:sldId id="1618" r:id="rId17"/>
    <p:sldId id="1543" r:id="rId18"/>
    <p:sldId id="1587" r:id="rId19"/>
    <p:sldId id="1601" r:id="rId20"/>
    <p:sldId id="1605" r:id="rId21"/>
    <p:sldId id="1544" r:id="rId22"/>
    <p:sldId id="1626" r:id="rId23"/>
    <p:sldId id="1546" r:id="rId24"/>
    <p:sldId id="1547" r:id="rId25"/>
    <p:sldId id="1548" r:id="rId26"/>
    <p:sldId id="1549" r:id="rId27"/>
    <p:sldId id="1550" r:id="rId28"/>
    <p:sldId id="1588" r:id="rId29"/>
    <p:sldId id="1589" r:id="rId30"/>
    <p:sldId id="1590" r:id="rId31"/>
    <p:sldId id="1624" r:id="rId32"/>
    <p:sldId id="1591" r:id="rId33"/>
    <p:sldId id="1592" r:id="rId34"/>
    <p:sldId id="1593" r:id="rId35"/>
    <p:sldId id="1595" r:id="rId36"/>
    <p:sldId id="1596" r:id="rId37"/>
    <p:sldId id="1597" r:id="rId38"/>
    <p:sldId id="1598" r:id="rId39"/>
    <p:sldId id="1599" r:id="rId40"/>
    <p:sldId id="1571" r:id="rId41"/>
    <p:sldId id="1572" r:id="rId42"/>
    <p:sldId id="1573" r:id="rId43"/>
    <p:sldId id="1551" r:id="rId44"/>
    <p:sldId id="1625" r:id="rId45"/>
    <p:sldId id="1552" r:id="rId46"/>
    <p:sldId id="1553" r:id="rId47"/>
    <p:sldId id="1554" r:id="rId48"/>
    <p:sldId id="1555" r:id="rId49"/>
    <p:sldId id="1556" r:id="rId50"/>
    <p:sldId id="1557" r:id="rId51"/>
    <p:sldId id="1574" r:id="rId52"/>
    <p:sldId id="1575" r:id="rId53"/>
    <p:sldId id="1576" r:id="rId54"/>
    <p:sldId id="1577" r:id="rId55"/>
    <p:sldId id="1578" r:id="rId56"/>
    <p:sldId id="1579" r:id="rId57"/>
    <p:sldId id="1580" r:id="rId58"/>
    <p:sldId id="1581" r:id="rId59"/>
    <p:sldId id="1582" r:id="rId60"/>
    <p:sldId id="1583" r:id="rId61"/>
    <p:sldId id="1584" r:id="rId62"/>
    <p:sldId id="1585" r:id="rId63"/>
    <p:sldId id="1608" r:id="rId6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F0EEEB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515" autoAdjust="0"/>
    <p:restoredTop sz="90409" autoAdjust="0"/>
  </p:normalViewPr>
  <p:slideViewPr>
    <p:cSldViewPr>
      <p:cViewPr varScale="1">
        <p:scale>
          <a:sx n="89" d="100"/>
          <a:sy n="89" d="100"/>
        </p:scale>
        <p:origin x="-11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18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85C39D-5195-41CE-BEA9-D46C4FF14039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Get </a:t>
            </a:r>
            <a:r>
              <a:rPr lang="en-US" dirty="0" err="1" smtClean="0"/>
              <a:t>Lucene</a:t>
            </a:r>
            <a:r>
              <a:rPr lang="en-US" dirty="0" smtClean="0"/>
              <a:t> jar file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indexing code to get data and create Document objects to index with the </a:t>
            </a:r>
            <a:r>
              <a:rPr lang="en-US" dirty="0" err="1" smtClean="0"/>
              <a:t>IndexWriter</a:t>
            </a:r>
            <a:endParaRPr lang="en-US" dirty="0" smtClean="0"/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create query objects for search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use/display results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Only a single </a:t>
            </a:r>
            <a:r>
              <a:rPr lang="en-US" dirty="0" err="1" smtClean="0"/>
              <a:t>IndexWriter</a:t>
            </a:r>
            <a:r>
              <a:rPr lang="en-US" dirty="0" smtClean="0"/>
              <a:t> may be open on an index</a:t>
            </a:r>
          </a:p>
          <a:p>
            <a:pPr marL="241653" indent="-241653" eaLnBrk="1" hangingPunct="1"/>
            <a:r>
              <a:rPr lang="en-US" dirty="0" smtClean="0"/>
              <a:t>An </a:t>
            </a:r>
            <a:r>
              <a:rPr lang="en-US" dirty="0" err="1" smtClean="0"/>
              <a:t>IndexWriter</a:t>
            </a:r>
            <a:r>
              <a:rPr lang="en-US" dirty="0" smtClean="0"/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Multiple </a:t>
            </a:r>
            <a:r>
              <a:rPr lang="en-US" dirty="0" err="1" smtClean="0"/>
              <a:t>IndexSearchers</a:t>
            </a:r>
            <a:r>
              <a:rPr lang="en-US" dirty="0" smtClean="0"/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/>
              <a:t>IndexSearchers</a:t>
            </a:r>
            <a:r>
              <a:rPr lang="en-US" dirty="0" smtClean="0"/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/>
              <a:t>an </a:t>
            </a:r>
            <a:r>
              <a:rPr lang="en-US" dirty="0" err="1" smtClean="0"/>
              <a:t>IndexSearcher</a:t>
            </a:r>
            <a:r>
              <a:rPr lang="en-US" dirty="0" smtClean="0"/>
              <a:t> instance has a static view of the index... it sees no updates after it has been opened 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An index may be concurrently added to and searched, but new additions won’t show up until the </a:t>
            </a:r>
            <a:r>
              <a:rPr lang="en-US" dirty="0" err="1" smtClean="0"/>
              <a:t>IndexWriter</a:t>
            </a:r>
            <a:r>
              <a:rPr lang="en-US" dirty="0" smtClean="0"/>
              <a:t> is closed and a new </a:t>
            </a:r>
            <a:r>
              <a:rPr lang="en-US" dirty="0" err="1" smtClean="0"/>
              <a:t>IndexSearcher</a:t>
            </a:r>
            <a:r>
              <a:rPr lang="en-US" dirty="0" smtClean="0"/>
              <a:t> is opened.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ning.com/hatcher3/" TargetMode="External"/><Relationship Id="rId2" Type="http://schemas.openxmlformats.org/officeDocument/2006/relationships/hyperlink" Target="http://lucene.apache.org/co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11: </a:t>
            </a:r>
            <a:r>
              <a:rPr lang="el-GR" sz="2400" dirty="0" smtClean="0">
                <a:ea typeface="ＭＳ Ｐゴシック" pitchFamily="-112" charset="-128"/>
              </a:rPr>
              <a:t>Εισαγωγή στο </a:t>
            </a:r>
            <a:r>
              <a:rPr lang="en-US" sz="2400" dirty="0" err="1" smtClean="0">
                <a:ea typeface="ＭＳ Ｐゴシック" pitchFamily="-112" charset="-128"/>
              </a:rPr>
              <a:t>Lucene</a:t>
            </a:r>
            <a:r>
              <a:rPr lang="el-GR" sz="2400" dirty="0" smtClean="0">
                <a:ea typeface="ＭＳ Ｐゴシック" pitchFamily="-112" charset="-128"/>
              </a:rPr>
              <a:t>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" y="1981200"/>
            <a:ext cx="3048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r>
              <a:rPr lang="en-US" dirty="0" smtClean="0">
                <a:latin typeface="+mn-lt"/>
              </a:rPr>
              <a:t>Enter query (UI)</a:t>
            </a:r>
          </a:p>
          <a:p>
            <a:r>
              <a:rPr lang="en-US" dirty="0" smtClean="0">
                <a:latin typeface="+mn-lt"/>
              </a:rPr>
              <a:t>Build query</a:t>
            </a:r>
          </a:p>
          <a:p>
            <a:r>
              <a:rPr lang="en-US" dirty="0" smtClean="0">
                <a:latin typeface="+mn-lt"/>
              </a:rPr>
              <a:t>Run search query</a:t>
            </a:r>
          </a:p>
          <a:p>
            <a:r>
              <a:rPr lang="en-US" dirty="0" smtClean="0">
                <a:latin typeface="+mn-lt"/>
              </a:rPr>
              <a:t>Render results (UI)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 User Interface (UI)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No default search UI, but many useful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modules</a:t>
            </a: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latin typeface="Calibri"/>
              </a:rPr>
              <a:t>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Result presentation is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highlight matches (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highlighter </a:t>
            </a: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modules, section 8.3&amp;8.4)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make sort order clear, etc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Be transparent: e.g., explain if you expand search for synonyms, autocorrect errors (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spellchecker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module, section 8.5 ,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etc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Build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Provides a package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QueryParser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: process the user text input into a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object (Chapter 3)</a:t>
            </a: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Query may contain Boolean operators, phrase queries, wildcard terms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Search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See Chapter 6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Three models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Pure Boolean model (no sort)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Vector space model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Probabilistic model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combines Boolean and vector model – select which one on a search-by-search basis</a:t>
            </a:r>
          </a:p>
          <a:p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Customize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Render results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UI issues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8709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Get code from the book </a:t>
            </a:r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Indexer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/Indexer.java</a:t>
            </a:r>
          </a:p>
          <a:p>
            <a:pPr lvl="1"/>
            <a:endParaRPr lang="en-US" dirty="0"/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Searcher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…/lia2e3/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Searcher.java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Lucene</a:t>
            </a:r>
            <a:r>
              <a:rPr lang="en-US" dirty="0" smtClean="0"/>
              <a:t> models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1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Document</a:t>
            </a:r>
            <a:r>
              <a:rPr lang="en-US" dirty="0" smtClean="0"/>
              <a:t> is the atomic unit of indexing and searching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dirty="0" smtClean="0"/>
              <a:t>s have a </a:t>
            </a:r>
            <a:r>
              <a:rPr lang="en-US" b="1" dirty="0" smtClean="0"/>
              <a:t>name</a:t>
            </a:r>
            <a:r>
              <a:rPr lang="en-US" dirty="0" smtClean="0"/>
              <a:t> and a </a:t>
            </a:r>
            <a:r>
              <a:rPr lang="en-US" b="1" dirty="0" smtClean="0"/>
              <a:t>value</a:t>
            </a:r>
          </a:p>
          <a:p>
            <a:pPr lvl="1"/>
            <a:r>
              <a:rPr lang="en-US" dirty="0" smtClean="0"/>
              <a:t>Examples: Title, author, date, abstract, body, URL, keywords, ..</a:t>
            </a:r>
            <a:endParaRPr lang="el-GR" dirty="0" smtClean="0"/>
          </a:p>
          <a:p>
            <a:pPr lvl="1"/>
            <a:r>
              <a:rPr lang="en-US" dirty="0" smtClean="0"/>
              <a:t>Different documents can have different fields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7345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You have to translate raw content into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ourier"/>
              </a:rPr>
              <a:t>Field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391351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 a field using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name:term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, e.g.,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title:lucene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and Fields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2860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Parametric or zone indexing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There is one (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parametric) index </a:t>
            </a:r>
            <a:r>
              <a:rPr lang="en-US" sz="2800" dirty="0" smtClean="0">
                <a:latin typeface="+mn-lt"/>
              </a:rPr>
              <a:t>for each field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Also, supports 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weighted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field scoring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Basic Application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858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IndexWriter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1910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IndexSearcher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819400" y="5181600"/>
            <a:ext cx="1905000" cy="1143000"/>
          </a:xfrm>
          <a:prstGeom prst="ca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Lucene Index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1775794">
            <a:off x="1752600" y="46482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-1615948">
            <a:off x="4419600" y="45720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28600" y="1295400"/>
            <a:ext cx="3124200" cy="1676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           Document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super_name: Spider-Man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name: Peter Parker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category: superhero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powers: agility, spider-sense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 rot="4121426">
            <a:off x="876300" y="30861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-5400000">
            <a:off x="5109368" y="2663032"/>
            <a:ext cx="982663" cy="990600"/>
          </a:xfrm>
          <a:prstGeom prst="curvedRightArrow">
            <a:avLst>
              <a:gd name="adj1" fmla="val 20162"/>
              <a:gd name="adj2" fmla="val 40323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791200" y="1600200"/>
            <a:ext cx="2057400" cy="10668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Hits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(Matching Docs)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038600" y="1676400"/>
            <a:ext cx="1600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Query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(powers:agility)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478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addDocument()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2672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search()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19800" y="4648200"/>
            <a:ext cx="2971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629400" y="3124200"/>
            <a:ext cx="2514600" cy="32778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Get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Lucene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 jar file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indexing code to get data and create Document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create query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use/display results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IndexWriter</a:t>
            </a:r>
            <a:endParaRPr lang="en-US" i="1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dirty="0">
                <a:cs typeface="Courier"/>
              </a:rPr>
              <a:t>Central component that allows you to create a new index, open an existing one, and add, remove, or update documents in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/>
            <a:r>
              <a:rPr lang="en-US" dirty="0">
                <a:cs typeface="Courier"/>
              </a:rPr>
              <a:t>Abstract class that represents the location of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/>
            <a:r>
              <a:rPr lang="en-US" dirty="0">
                <a:cs typeface="Courier"/>
              </a:rPr>
              <a:t>Extracts tokens from a text </a:t>
            </a:r>
            <a:r>
              <a:rPr lang="en-US" dirty="0" smtClean="0">
                <a:cs typeface="Courier"/>
              </a:rPr>
              <a:t>stream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5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191000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Open source Java library </a:t>
            </a:r>
            <a:r>
              <a:rPr lang="en-US" dirty="0" smtClean="0"/>
              <a:t>for IR (indexing and searching)</a:t>
            </a:r>
          </a:p>
          <a:p>
            <a:pPr lvl="1"/>
            <a:r>
              <a:rPr lang="en-US" sz="1800" dirty="0"/>
              <a:t>L</a:t>
            </a:r>
            <a:r>
              <a:rPr lang="en-US" sz="1800" dirty="0" smtClean="0"/>
              <a:t>ets you add search to your application, not a complete search system by itself  --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software library not an application</a:t>
            </a:r>
          </a:p>
          <a:p>
            <a:pPr lvl="1"/>
            <a:r>
              <a:rPr lang="en-US" sz="1800" dirty="0" smtClean="0"/>
              <a:t>Written by Doug Cutting</a:t>
            </a:r>
          </a:p>
          <a:p>
            <a:r>
              <a:rPr lang="en-US" dirty="0" smtClean="0"/>
              <a:t>Used by LinkedIn, Twitter, Netflix …</a:t>
            </a:r>
          </a:p>
          <a:p>
            <a:pPr lvl="1">
              <a:buNone/>
            </a:pPr>
            <a:r>
              <a:rPr lang="en-US" sz="1800" dirty="0" smtClean="0"/>
              <a:t>and many more (see </a:t>
            </a:r>
            <a:r>
              <a:rPr lang="en-US" sz="1800" dirty="0" smtClean="0">
                <a:hlinkClick r:id="rId2"/>
              </a:rPr>
              <a:t>http://wiki.apache.org/lucene-java/PoweredBy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Ports/integrations to other languages</a:t>
            </a:r>
          </a:p>
          <a:p>
            <a:pPr lvl="1"/>
            <a:r>
              <a:rPr lang="en-US" sz="1800" dirty="0" smtClean="0"/>
              <a:t>C/C++, C#, Ruby, Perl, Python, PHP, …</a:t>
            </a:r>
          </a:p>
          <a:p>
            <a:pPr marL="342900" lvl="1" indent="-342900">
              <a:buClr>
                <a:srgbClr val="437085"/>
              </a:buClr>
            </a:pPr>
            <a:r>
              <a:rPr lang="en-US" sz="2800" dirty="0" smtClean="0">
                <a:cs typeface="ＭＳ Ｐゴシック" pitchFamily="-65" charset="-128"/>
              </a:rPr>
              <a:t>Beyond core jar, a number of extension modules</a:t>
            </a:r>
          </a:p>
          <a:p>
            <a:pPr marL="742950" lvl="2" indent="-342900">
              <a:buClr>
                <a:srgbClr val="437085"/>
              </a:buClr>
            </a:pP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ＭＳ Ｐゴシック" pitchFamily="-65" charset="-128"/>
              </a:rPr>
              <a:t>contrib</a:t>
            </a:r>
            <a:r>
              <a:rPr lang="en-US" i="1" dirty="0" smtClean="0">
                <a:cs typeface="ＭＳ Ｐゴシック" pitchFamily="-65" charset="-128"/>
              </a:rPr>
              <a:t> </a:t>
            </a:r>
            <a:r>
              <a:rPr lang="en-US" dirty="0" smtClean="0">
                <a:cs typeface="ＭＳ Ｐゴシック" pitchFamily="-65" charset="-128"/>
              </a:rPr>
              <a:t>modules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9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"/>
              </a:rPr>
              <a:t>Creating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04" y="1668475"/>
            <a:ext cx="8582679" cy="496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org.apache.lucene.index.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org.apache.lucene.store.</a:t>
            </a:r>
            <a:r>
              <a:rPr lang="en-US" sz="1800" b="1" dirty="0" err="1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org.apache.lucene.analysis.standard.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private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public Indexer(String 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 throws </a:t>
            </a:r>
            <a:r>
              <a:rPr lang="en-US" sz="1800" dirty="0" err="1" smtClean="0">
                <a:latin typeface="Courier"/>
                <a:cs typeface="Courier"/>
              </a:rPr>
              <a:t>IOException</a:t>
            </a:r>
            <a:r>
              <a:rPr lang="en-US" sz="18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b="1" dirty="0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FSDirectory.open</a:t>
            </a:r>
            <a:r>
              <a:rPr lang="en-US" sz="1800" dirty="0" smtClean="0">
                <a:latin typeface="Courier"/>
                <a:cs typeface="Courier"/>
              </a:rPr>
              <a:t>(new File(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writer = new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new 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(Version.LUCENE_30),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true,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 err="1" smtClean="0">
                <a:latin typeface="Courier"/>
                <a:cs typeface="Courier"/>
              </a:rPr>
              <a:t>IndexWriter.MaxFieldLength.UNLIMITED</a:t>
            </a:r>
            <a:r>
              <a:rPr lang="en-US" sz="1800" dirty="0" smtClean="0">
                <a:latin typeface="Courier"/>
                <a:cs typeface="Courier"/>
              </a:rPr>
              <a:t>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0398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</a:p>
          <a:p>
            <a:pPr lvl="1"/>
            <a:r>
              <a:rPr lang="en-US" dirty="0" smtClean="0">
                <a:cs typeface="Courier"/>
              </a:rPr>
              <a:t>Represents a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collection of named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s</a:t>
            </a:r>
            <a:r>
              <a:rPr lang="en-US" dirty="0" smtClean="0">
                <a:cs typeface="Courier"/>
              </a:rPr>
              <a:t>.  </a:t>
            </a:r>
            <a:endParaRPr lang="el-GR" dirty="0" smtClean="0"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Text in these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are indexed.</a:t>
            </a:r>
            <a:br>
              <a:rPr lang="en-US" dirty="0" smtClean="0">
                <a:cs typeface="Courier"/>
              </a:rPr>
            </a:br>
            <a:endParaRPr lang="en-US" dirty="0" smtClean="0"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Field</a:t>
            </a:r>
          </a:p>
          <a:p>
            <a:pPr lvl="1"/>
            <a:r>
              <a:rPr lang="en-US" dirty="0" smtClean="0">
                <a:cs typeface="Courier"/>
              </a:rPr>
              <a:t>Note: </a:t>
            </a:r>
            <a:r>
              <a:rPr lang="en-US" dirty="0" err="1" smtClean="0">
                <a:cs typeface="Courier"/>
              </a:rPr>
              <a:t>Lucene</a:t>
            </a:r>
            <a:r>
              <a:rPr lang="en-US" dirty="0" smtClean="0"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can represent both “fields” and “zones” as described in the textbook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4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9" y="1486441"/>
            <a:ext cx="8550246" cy="5295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protected Document </a:t>
            </a:r>
            <a:r>
              <a:rPr lang="en-US" sz="1800" dirty="0" err="1" smtClean="0">
                <a:latin typeface="Courier"/>
                <a:cs typeface="Courier"/>
              </a:rPr>
              <a:t>getDocument</a:t>
            </a:r>
            <a:r>
              <a:rPr lang="en-US" sz="1800" dirty="0" smtClean="0">
                <a:latin typeface="Courier"/>
                <a:cs typeface="Courier"/>
              </a:rPr>
              <a:t>(File f) throws Exception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 doc = new 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("contents”, new </a:t>
            </a:r>
            <a:r>
              <a:rPr lang="en-US" sz="1800" dirty="0" err="1" smtClean="0">
                <a:latin typeface="Courier"/>
                <a:cs typeface="Courier"/>
              </a:rPr>
              <a:t>FileReader</a:t>
            </a:r>
            <a:r>
              <a:rPr lang="en-US" sz="1800" dirty="0" smtClean="0">
                <a:latin typeface="Courier"/>
                <a:cs typeface="Courier"/>
              </a:rPr>
              <a:t>(f)))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("filename”,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f.getName</a:t>
            </a:r>
            <a:r>
              <a:rPr lang="en-US" sz="1800" dirty="0" smtClean="0">
                <a:latin typeface="Courier"/>
                <a:cs typeface="Courier"/>
              </a:rPr>
              <a:t>(),                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</a:t>
            </a:r>
            <a:r>
              <a:rPr lang="en-US" sz="1800" dirty="0" err="1" smtClean="0">
                <a:latin typeface="Courier"/>
                <a:cs typeface="Courier"/>
              </a:rPr>
              <a:t>fullpath</a:t>
            </a:r>
            <a:r>
              <a:rPr lang="en-US" sz="1800" dirty="0" smtClean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f.getCanonicalPath</a:t>
            </a:r>
            <a:r>
              <a:rPr lang="en-US" sz="1800" dirty="0" smtClean="0">
                <a:latin typeface="Courier"/>
                <a:cs typeface="Courier"/>
              </a:rPr>
              <a:t>(),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return doc;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4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 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with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rivate void </a:t>
            </a:r>
            <a:r>
              <a:rPr lang="en-US" sz="2400" dirty="0" err="1" smtClean="0">
                <a:latin typeface="Courier"/>
                <a:cs typeface="Courier"/>
              </a:rPr>
              <a:t>indexFile</a:t>
            </a:r>
            <a:r>
              <a:rPr lang="en-US" sz="2400" dirty="0" smtClean="0">
                <a:latin typeface="Courier"/>
                <a:cs typeface="Courier"/>
              </a:rPr>
              <a:t>(File f) throws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Exception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Document doc = </a:t>
            </a:r>
            <a:r>
              <a:rPr lang="en-US" sz="2400" dirty="0" err="1" smtClean="0">
                <a:latin typeface="Courier"/>
                <a:cs typeface="Courier"/>
              </a:rPr>
              <a:t>getDocument</a:t>
            </a:r>
            <a:r>
              <a:rPr lang="en-US" sz="24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4726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587"/>
            <a:ext cx="8229600" cy="5158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private </a:t>
            </a: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index(String 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FileFilter</a:t>
            </a:r>
            <a:r>
              <a:rPr lang="en-US" sz="2000" dirty="0" smtClean="0">
                <a:latin typeface="Courier"/>
                <a:cs typeface="Courier"/>
              </a:rPr>
              <a:t> filter)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throws Exception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File[] files = new File(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).</a:t>
            </a:r>
            <a:r>
              <a:rPr lang="en-US" sz="2000" dirty="0" err="1" smtClean="0">
                <a:latin typeface="Courier"/>
                <a:cs typeface="Courier"/>
              </a:rPr>
              <a:t>listFiles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for (File f: files)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if (... &amp;&amp;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 (filter == null || </a:t>
            </a:r>
            <a:r>
              <a:rPr lang="en-US" sz="2000" dirty="0" err="1" smtClean="0">
                <a:latin typeface="Courier"/>
                <a:cs typeface="Courier"/>
              </a:rPr>
              <a:t>filter.accept</a:t>
            </a:r>
            <a:r>
              <a:rPr lang="en-US" sz="2000" dirty="0" smtClean="0">
                <a:latin typeface="Courier"/>
                <a:cs typeface="Courier"/>
              </a:rPr>
              <a:t>(f)))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</a:t>
            </a:r>
            <a:r>
              <a:rPr lang="en-US" sz="2000" dirty="0" err="1" smtClean="0">
                <a:latin typeface="Courier"/>
                <a:cs typeface="Courier"/>
              </a:rPr>
              <a:t>indexFile</a:t>
            </a:r>
            <a:r>
              <a:rPr lang="en-US" sz="20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return </a:t>
            </a:r>
            <a:r>
              <a:rPr lang="en-US" sz="2000" dirty="0" err="1" smtClean="0">
                <a:latin typeface="Courier"/>
                <a:cs typeface="Courier"/>
              </a:rPr>
              <a:t>writer.</a:t>
            </a:r>
            <a:r>
              <a:rPr lang="en-US" sz="2000" b="1" dirty="0" err="1" smtClean="0">
                <a:latin typeface="Courier"/>
                <a:cs typeface="Courier"/>
              </a:rPr>
              <a:t>numDocs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0315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void close() 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47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73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may</a:t>
            </a:r>
          </a:p>
          <a:p>
            <a:pPr lvl="1"/>
            <a:r>
              <a:rPr lang="en-US" dirty="0" smtClean="0"/>
              <a:t>Be indexed or not</a:t>
            </a:r>
          </a:p>
          <a:p>
            <a:pPr lvl="2"/>
            <a:r>
              <a:rPr lang="en-US" dirty="0" smtClean="0"/>
              <a:t>Indexed fields may or may not be analyzed (i.e., tokenized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)</a:t>
            </a:r>
          </a:p>
          <a:p>
            <a:pPr lvl="3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dirty="0" smtClean="0"/>
              <a:t> (useful for URLs, paths, dates, social security numbers, ...)</a:t>
            </a:r>
          </a:p>
          <a:p>
            <a:pPr lvl="1"/>
            <a:r>
              <a:rPr lang="en-US" dirty="0" smtClean="0"/>
              <a:t>Be stored or not</a:t>
            </a:r>
          </a:p>
          <a:p>
            <a:pPr lvl="2"/>
            <a:r>
              <a:rPr lang="en-US" dirty="0" smtClean="0"/>
              <a:t>Useful for fields that you’d like to display to users</a:t>
            </a:r>
          </a:p>
          <a:p>
            <a:pPr lvl="1"/>
            <a:r>
              <a:rPr lang="en-US" dirty="0" smtClean="0"/>
              <a:t>Optionally store term vectors</a:t>
            </a:r>
          </a:p>
          <a:p>
            <a:pPr lvl="2"/>
            <a:r>
              <a:rPr lang="en-US" dirty="0" smtClean="0"/>
              <a:t>Like a positional index on the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’s terms</a:t>
            </a:r>
          </a:p>
          <a:p>
            <a:pPr lvl="2"/>
            <a:r>
              <a:rPr lang="en-US" dirty="0" smtClean="0"/>
              <a:t>Useful for highlighting, finding similar documents, categorization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20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 construction</a:t>
            </a:r>
            <a:br>
              <a:rPr lang="en-US" dirty="0" smtClean="0"/>
            </a:br>
            <a:r>
              <a:rPr lang="en-US" dirty="0" smtClean="0"/>
              <a:t>Lots of different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90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Field(String name,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String value,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Field.Store</a:t>
            </a:r>
            <a:r>
              <a:rPr lang="en-US" sz="2400" dirty="0" smtClean="0">
                <a:latin typeface="Courier"/>
                <a:cs typeface="Courier"/>
              </a:rPr>
              <a:t> store,  // store or not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Field.Index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index,  // index or not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 </a:t>
            </a:r>
            <a:r>
              <a:rPr lang="en-US" sz="2400" dirty="0" err="1" smtClean="0">
                <a:latin typeface="Courier"/>
                <a:cs typeface="Courier"/>
              </a:rPr>
              <a:t>Field.TermVector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termVector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value </a:t>
            </a:r>
            <a:r>
              <a:rPr lang="en-US" sz="2400" dirty="0" smtClean="0">
                <a:cs typeface="Courier"/>
              </a:rPr>
              <a:t>can also be specified with a </a:t>
            </a:r>
            <a:r>
              <a:rPr lang="en-US" sz="2400" dirty="0" smtClean="0">
                <a:latin typeface="Courier"/>
                <a:cs typeface="Courier"/>
              </a:rPr>
              <a:t>Reader,</a:t>
            </a:r>
            <a:r>
              <a:rPr lang="en-US" sz="2400" dirty="0" smtClean="0">
                <a:cs typeface="Courier"/>
              </a:rPr>
              <a:t> a </a:t>
            </a:r>
            <a:r>
              <a:rPr lang="en-US" sz="2400" dirty="0" err="1" smtClean="0">
                <a:latin typeface="Courier"/>
                <a:cs typeface="Courier"/>
              </a:rPr>
              <a:t>TokenStream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  <a:r>
              <a:rPr lang="en-US" sz="2400" dirty="0" smtClean="0">
                <a:cs typeface="Courier"/>
              </a:rPr>
              <a:t> or a </a:t>
            </a:r>
            <a:r>
              <a:rPr lang="en-US" sz="2400" dirty="0" smtClean="0">
                <a:latin typeface="Courier"/>
                <a:cs typeface="Courier"/>
              </a:rPr>
              <a:t>byte[]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4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Field.Store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the field value in the index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the field value in the index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Field.Index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ANALYZED </a:t>
            </a:r>
            <a:r>
              <a:rPr lang="en-US" dirty="0" smtClean="0">
                <a:cs typeface="Courier"/>
              </a:rPr>
              <a:t>: Tokenize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NOT_ANALYZED </a:t>
            </a:r>
            <a:r>
              <a:rPr lang="en-US" dirty="0" smtClean="0">
                <a:cs typeface="Courier"/>
              </a:rPr>
              <a:t>: Do not tokenize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 not index this field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Couple of other advanced options</a:t>
            </a:r>
          </a:p>
          <a:p>
            <a:r>
              <a:rPr lang="en-US" dirty="0" err="1" smtClean="0">
                <a:latin typeface="Courier"/>
                <a:cs typeface="Courier"/>
              </a:rPr>
              <a:t>Field.TermVector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term vectors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term vectors</a:t>
            </a:r>
          </a:p>
          <a:p>
            <a:pPr lvl="1"/>
            <a:r>
              <a:rPr lang="en-US" dirty="0" smtClean="0">
                <a:cs typeface="Courier"/>
              </a:rPr>
              <a:t>Several other options to store positions and offsets</a:t>
            </a:r>
          </a:p>
        </p:txBody>
      </p:sp>
    </p:spTree>
    <p:extLst>
      <p:ext uri="{BB962C8B-B14F-4D97-AF65-F5344CB8AC3E}">
        <p14:creationId xmlns="" xmlns:p14="http://schemas.microsoft.com/office/powerpoint/2010/main" val="44578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l-GR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vector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924800" cy="3352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TermVector.Yes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TermVector.No</a:t>
            </a:r>
            <a:endParaRPr lang="en-US" dirty="0" smtClean="0"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003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05800" cy="3733800"/>
          </a:xfrm>
        </p:spPr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: </a:t>
            </a:r>
            <a:r>
              <a:rPr lang="en-US" sz="2400" dirty="0" smtClean="0">
                <a:hlinkClick r:id="rId2"/>
              </a:rPr>
              <a:t>http://lucene.apache.org/core/</a:t>
            </a:r>
            <a:endParaRPr lang="en-US" sz="2400" dirty="0" smtClean="0"/>
          </a:p>
          <a:p>
            <a:endParaRPr lang="en-US" dirty="0"/>
          </a:p>
          <a:p>
            <a:r>
              <a:rPr lang="en-US" dirty="0" err="1" smtClean="0"/>
              <a:t>Lucene</a:t>
            </a:r>
            <a:r>
              <a:rPr lang="en-US" dirty="0" smtClean="0"/>
              <a:t> in Action: </a:t>
            </a:r>
            <a:r>
              <a:rPr lang="en-US" sz="2400" dirty="0" smtClean="0">
                <a:hlinkClick r:id="rId3"/>
              </a:rPr>
              <a:t>http://www.manning.com/hatcher3/</a:t>
            </a:r>
            <a:endParaRPr lang="en-US" dirty="0"/>
          </a:p>
          <a:p>
            <a:pPr lvl="1"/>
            <a:r>
              <a:rPr lang="en-US" dirty="0" smtClean="0"/>
              <a:t>Code samples available for download</a:t>
            </a:r>
          </a:p>
          <a:p>
            <a:pPr lvl="1">
              <a:buNone/>
            </a:pPr>
            <a:r>
              <a:rPr lang="el-GR" dirty="0" smtClean="0"/>
              <a:t>		</a:t>
            </a:r>
            <a:r>
              <a:rPr lang="el-GR" i="1" dirty="0" smtClean="0">
                <a:solidFill>
                  <a:srgbClr val="FF0000"/>
                </a:solidFill>
              </a:rPr>
              <a:t>πολύ χρήσιμο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JUnit</a:t>
            </a:r>
            <a:r>
              <a:rPr lang="en-US" dirty="0" smtClean="0"/>
              <a:t>: </a:t>
            </a:r>
            <a:r>
              <a:rPr lang="en-US" sz="2400" dirty="0" smtClean="0"/>
              <a:t>http://junit.org/</a:t>
            </a:r>
          </a:p>
          <a:p>
            <a:pPr lvl="2"/>
            <a:r>
              <a:rPr lang="en-US" dirty="0" smtClean="0"/>
              <a:t>Some examples are </a:t>
            </a:r>
            <a:r>
              <a:rPr lang="en-US" dirty="0" err="1" smtClean="0"/>
              <a:t>JUnit</a:t>
            </a:r>
            <a:r>
              <a:rPr lang="en-US" dirty="0" smtClean="0"/>
              <a:t> test cases</a:t>
            </a:r>
          </a:p>
          <a:p>
            <a:pPr lvl="2"/>
            <a:r>
              <a:rPr lang="en-US" dirty="0" smtClean="0"/>
              <a:t>Automatically executes all methods with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public void test-XXX() </a:t>
            </a:r>
            <a:r>
              <a:rPr lang="en-US" dirty="0" smtClean="0"/>
              <a:t>signature</a:t>
            </a:r>
          </a:p>
        </p:txBody>
      </p:sp>
      <p:pic>
        <p:nvPicPr>
          <p:cNvPr id="4" name="Picture 3" descr="hatcher2_cover1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33400"/>
            <a:ext cx="1740440" cy="21813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90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9116041"/>
              </p:ext>
            </p:extLst>
          </p:nvPr>
        </p:nvGraphicFramePr>
        <p:xfrm>
          <a:off x="457200" y="1723095"/>
          <a:ext cx="8229600" cy="450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/>
                <a:gridCol w="1447473"/>
                <a:gridCol w="2969752"/>
                <a:gridCol w="2057400"/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 usage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Identifiers, telephone</a:t>
                      </a:r>
                      <a:r>
                        <a:rPr lang="en-US" baseline="0" dirty="0" smtClean="0"/>
                        <a:t>/SSNs, URLs, dates, ...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WITH_POSITIONS_OFFSETS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Title, abstract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WITH_POSITIONS_OFFSETS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r>
                        <a:rPr lang="en-US" baseline="0" dirty="0" smtClean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Hidden keywords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473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72" y="1600200"/>
            <a:ext cx="846635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Constructor: 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Document();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Methods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void add(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field); // Field implements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		 // 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endParaRPr lang="en-US" sz="2000" dirty="0" smtClean="0">
              <a:latin typeface="Courier"/>
              <a:cs typeface="Courier"/>
            </a:endParaRP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String get(String name);   // Returns value of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    // Field with given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 // name</a:t>
            </a:r>
          </a:p>
          <a:p>
            <a:pPr lvl="1"/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getFieldable</a:t>
            </a:r>
            <a:r>
              <a:rPr lang="en-US" sz="2000" dirty="0" smtClean="0">
                <a:latin typeface="Courier"/>
                <a:cs typeface="Courier"/>
              </a:rPr>
              <a:t>(String name);</a:t>
            </a:r>
          </a:p>
          <a:p>
            <a:pPr lvl="1"/>
            <a:r>
              <a:rPr lang="en-US" sz="2000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="" xmlns:p14="http://schemas.microsoft.com/office/powerpoint/2010/main" val="39594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Multi-valued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multiple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with the same name</a:t>
            </a:r>
          </a:p>
          <a:p>
            <a:pPr lvl="1"/>
            <a:r>
              <a:rPr lang="en-US" dirty="0" err="1" smtClean="0"/>
              <a:t>Lucene</a:t>
            </a:r>
            <a:r>
              <a:rPr lang="en-US" dirty="0" smtClean="0"/>
              <a:t> simply concatenates the different values for that named Field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"/>
                <a:cs typeface="Courier"/>
              </a:rPr>
              <a:t>	Document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doc = new </a:t>
            </a:r>
            <a:r>
              <a:rPr lang="en-US" sz="1800" b="1" dirty="0">
                <a:latin typeface="Courier"/>
                <a:cs typeface="Courier"/>
              </a:rPr>
              <a:t>Document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“</a:t>
            </a:r>
            <a:r>
              <a:rPr lang="en-US" sz="1800" dirty="0" err="1" smtClean="0">
                <a:latin typeface="Courier"/>
                <a:cs typeface="Courier"/>
              </a:rPr>
              <a:t>chris</a:t>
            </a:r>
            <a:r>
              <a:rPr lang="en-US" sz="1800" dirty="0" smtClean="0">
                <a:latin typeface="Courier"/>
                <a:cs typeface="Courier"/>
              </a:rPr>
              <a:t> manning”,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Field.Index.ANALYZED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smtClean="0">
                <a:latin typeface="Courier"/>
                <a:cs typeface="Courier"/>
              </a:rPr>
              <a:t>“</a:t>
            </a:r>
            <a:r>
              <a:rPr lang="en-US" sz="1800" dirty="0" err="1" smtClean="0">
                <a:latin typeface="Courier"/>
                <a:cs typeface="Courier"/>
              </a:rPr>
              <a:t>prabhakar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raghavan</a:t>
            </a:r>
            <a:r>
              <a:rPr lang="en-US" sz="1800" dirty="0" smtClean="0">
                <a:latin typeface="Courier"/>
                <a:cs typeface="Courier"/>
              </a:rPr>
              <a:t>”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Field.Store.YES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Field.Index.ANALYZED</a:t>
            </a:r>
            <a:r>
              <a:rPr lang="en-US" sz="1800" dirty="0">
                <a:latin typeface="Courier"/>
                <a:cs typeface="Courier"/>
              </a:rPr>
              <a:t>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92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Tokenizes the input text</a:t>
            </a:r>
          </a:p>
          <a:p>
            <a:r>
              <a:rPr lang="en-US" dirty="0" smtClean="0"/>
              <a:t>Common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WhitespaceAnalyzer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Splits tokens on whitespace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SimpleAnalyzer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Splits tokens on non-letters, and then lowercases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StopAnalyzer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Same as </a:t>
            </a:r>
            <a:r>
              <a:rPr lang="en-US" i="1" dirty="0" err="1" smtClean="0"/>
              <a:t>SimpleAnalyzer</a:t>
            </a:r>
            <a:r>
              <a:rPr lang="en-US" i="1" dirty="0" smtClean="0"/>
              <a:t>, but also removes stop words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StandardAnalyzer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Most sophisticated analyzer that knows about certain token types, lowercases, removes stop words, ...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22143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“The quick brown fox jumped over the lazy dog”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297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“XY&amp;Z Corporation – </a:t>
            </a:r>
            <a:r>
              <a:rPr lang="en-US" dirty="0" err="1" smtClean="0"/>
              <a:t>xyz@example.com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[XY&amp;Z] [Corporation] [-] [</a:t>
            </a:r>
            <a:r>
              <a:rPr lang="en-US" dirty="0" err="1" smtClean="0"/>
              <a:t>xyz@example.com</a:t>
            </a:r>
            <a:r>
              <a:rPr lang="en-US" dirty="0" smtClean="0"/>
              <a:t>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xy&amp;</a:t>
            </a:r>
            <a:r>
              <a:rPr lang="en-US" dirty="0" err="1"/>
              <a:t>z</a:t>
            </a:r>
            <a:r>
              <a:rPr lang="en-US" dirty="0" smtClean="0"/>
              <a:t>] [corporation] [</a:t>
            </a:r>
            <a:r>
              <a:rPr lang="en-US" dirty="0" err="1" smtClean="0"/>
              <a:t>xyz@example</a:t>
            </a:r>
            <a:r>
              <a:rPr lang="en-US" dirty="0" err="1"/>
              <a:t>.</a:t>
            </a:r>
            <a:r>
              <a:rPr lang="en-US" dirty="0" err="1" smtClean="0"/>
              <a:t>com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7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inside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 need to return a </a:t>
            </a:r>
            <a:r>
              <a:rPr lang="en-US" dirty="0" err="1" smtClean="0">
                <a:latin typeface="Courier"/>
                <a:cs typeface="Courier"/>
              </a:rPr>
              <a:t>TokenStream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(String </a:t>
            </a:r>
            <a:r>
              <a:rPr lang="en-US" sz="2000" dirty="0" err="1" smtClean="0">
                <a:latin typeface="Courier"/>
                <a:cs typeface="Courier"/>
              </a:rPr>
              <a:t>fieldName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		Reader reader)</a:t>
            </a:r>
            <a:endParaRPr lang="en-US" sz="2000" dirty="0"/>
          </a:p>
        </p:txBody>
      </p:sp>
      <p:sp>
        <p:nvSpPr>
          <p:cNvPr id="4" name="Process 3"/>
          <p:cNvSpPr/>
          <p:nvPr/>
        </p:nvSpPr>
        <p:spPr>
          <a:xfrm>
            <a:off x="3714270" y="3085930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TokenStream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5" name="Process 4"/>
          <p:cNvSpPr/>
          <p:nvPr/>
        </p:nvSpPr>
        <p:spPr>
          <a:xfrm>
            <a:off x="2350925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Tokenizer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6" name="Process 5"/>
          <p:cNvSpPr/>
          <p:nvPr/>
        </p:nvSpPr>
        <p:spPr>
          <a:xfrm>
            <a:off x="5002269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TokenFilter</a:t>
            </a: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3252182" y="3659422"/>
            <a:ext cx="901256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5002269" y="3659422"/>
            <a:ext cx="901257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3"/>
          </p:cNvCxnSpPr>
          <p:nvPr/>
        </p:nvCxnSpPr>
        <p:spPr>
          <a:xfrm>
            <a:off x="5516783" y="3372676"/>
            <a:ext cx="386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0"/>
          </p:cNvCxnSpPr>
          <p:nvPr/>
        </p:nvCxnSpPr>
        <p:spPr>
          <a:xfrm>
            <a:off x="5903526" y="3372676"/>
            <a:ext cx="0" cy="684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5833053" y="3921059"/>
            <a:ext cx="140945" cy="136544"/>
          </a:xfrm>
          <a:prstGeom prst="diamond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7"/>
          <p:cNvGrpSpPr/>
          <p:nvPr/>
        </p:nvGrpSpPr>
        <p:grpSpPr>
          <a:xfrm>
            <a:off x="869329" y="5452895"/>
            <a:ext cx="7302704" cy="573492"/>
            <a:chOff x="234334" y="5396451"/>
            <a:chExt cx="7302704" cy="573492"/>
          </a:xfrm>
        </p:grpSpPr>
        <p:sp>
          <p:nvSpPr>
            <p:cNvPr id="18" name="Process 17"/>
            <p:cNvSpPr/>
            <p:nvPr/>
          </p:nvSpPr>
          <p:spPr>
            <a:xfrm>
              <a:off x="234334" y="5396451"/>
              <a:ext cx="1021964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latin typeface="Courier"/>
                  <a:cs typeface="Courier"/>
                </a:rPr>
                <a:t>Reader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19" name="Process 18"/>
            <p:cNvSpPr/>
            <p:nvPr/>
          </p:nvSpPr>
          <p:spPr>
            <a:xfrm>
              <a:off x="1608620" y="5396451"/>
              <a:ext cx="1439380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Tokenizer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0" name="Process 19"/>
            <p:cNvSpPr/>
            <p:nvPr/>
          </p:nvSpPr>
          <p:spPr>
            <a:xfrm>
              <a:off x="3400322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1" name="Process 20"/>
            <p:cNvSpPr/>
            <p:nvPr/>
          </p:nvSpPr>
          <p:spPr>
            <a:xfrm>
              <a:off x="5467907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256298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048000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117131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184716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15565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TokenFilter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4419600" cy="2971800"/>
          </a:xfrm>
        </p:spPr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WhitespaceTokenizer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KeywordTokenizer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LetterTokenizer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236220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charset="0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/>
                <a:cs typeface="Courier"/>
              </a:rPr>
              <a:t>TokenFilter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LowerCaseFilter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StopFilter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PorterStemFilter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ASCIIFoldingFilter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</p:spTree>
    <p:extLst>
      <p:ext uri="{BB962C8B-B14F-4D97-AF65-F5344CB8AC3E}">
        <p14:creationId xmlns="" xmlns:p14="http://schemas.microsoft.com/office/powerpoint/2010/main" val="27773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Adding/deleting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s to/from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d);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d, Analyzer a);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cs typeface="Courier"/>
              </a:rPr>
              <a:t>Important: Need to ensure that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indexing time are consistent with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searching time</a:t>
            </a:r>
          </a:p>
          <a:p>
            <a:pPr marL="0" indent="0">
              <a:buNone/>
            </a:pPr>
            <a:endParaRPr lang="en-US" sz="2400" dirty="0"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deletes docs containing term or matching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query.  The term version is useful for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deleting one document.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(Term term);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(Query query);   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7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 err="1" smtClean="0"/>
              <a:t>Lucene</a:t>
            </a:r>
            <a:r>
              <a:rPr lang="en-US" dirty="0" smtClean="0"/>
              <a:t> index consists of one or more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segments</a:t>
            </a:r>
          </a:p>
          <a:p>
            <a:pPr lvl="1"/>
            <a:r>
              <a:rPr lang="en-US" dirty="0" smtClean="0"/>
              <a:t>A segment is a standalone index for a subset of documents</a:t>
            </a:r>
          </a:p>
          <a:p>
            <a:pPr lvl="1"/>
            <a:r>
              <a:rPr lang="en-US" dirty="0" smtClean="0"/>
              <a:t>All segments are searched</a:t>
            </a:r>
          </a:p>
          <a:p>
            <a:pPr lvl="1"/>
            <a:r>
              <a:rPr lang="en-US" dirty="0" smtClean="0"/>
              <a:t>A segment is created whenever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flushes adds/deletes</a:t>
            </a:r>
          </a:p>
          <a:p>
            <a:r>
              <a:rPr lang="en-US" dirty="0" smtClean="0"/>
              <a:t>Periodically,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will merge a set of segments into a single segment</a:t>
            </a:r>
          </a:p>
          <a:p>
            <a:pPr lvl="1"/>
            <a:r>
              <a:rPr lang="en-US" dirty="0" smtClean="0"/>
              <a:t>Policy specified by a </a:t>
            </a:r>
            <a:r>
              <a:rPr lang="en-US" dirty="0" err="1" smtClean="0">
                <a:latin typeface="Courier"/>
                <a:cs typeface="Courier"/>
              </a:rPr>
              <a:t>MergePolicy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You can explicitly invoke </a:t>
            </a:r>
            <a:r>
              <a:rPr lang="en-US" dirty="0" smtClean="0">
                <a:latin typeface="Courier"/>
                <a:cs typeface="Courier"/>
              </a:rPr>
              <a:t>optimize()</a:t>
            </a:r>
            <a:r>
              <a:rPr lang="en-US" dirty="0" smtClean="0">
                <a:cs typeface="Courier"/>
              </a:rPr>
              <a:t> to merge segments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016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merge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are grouped into levels</a:t>
            </a:r>
          </a:p>
          <a:p>
            <a:r>
              <a:rPr lang="en-US" dirty="0" smtClean="0"/>
              <a:t>Segments within a group are roughly equal size (in log space)</a:t>
            </a:r>
          </a:p>
          <a:p>
            <a:r>
              <a:rPr lang="en-US" dirty="0" smtClean="0"/>
              <a:t>Once a level has enough segments, they are merged into a segment at the next level up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9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65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3434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 smtClean="0">
                <a:cs typeface="Courier"/>
              </a:rPr>
              <a:t>Central class that exposes several search methods on an index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"/>
              </a:rPr>
              <a:t>(a class that “opens” the index) requires a Directory instance that holds the previously created index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 </a:t>
            </a:r>
          </a:p>
          <a:p>
            <a:pPr lvl="1"/>
            <a:r>
              <a:rPr lang="en-US" sz="2000" dirty="0">
                <a:cs typeface="Courier"/>
              </a:rPr>
              <a:t>Basic unit of </a:t>
            </a:r>
            <a:r>
              <a:rPr lang="en-US" sz="2000" dirty="0" smtClean="0">
                <a:cs typeface="Courier"/>
              </a:rPr>
              <a:t>searching, contains a pair of string elements (field and word)</a:t>
            </a:r>
            <a:endParaRPr lang="en-US" sz="2000" dirty="0">
              <a:cs typeface="Courier"/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/>
            <a:r>
              <a:rPr lang="en-US" sz="2000" dirty="0">
                <a:cs typeface="Courier"/>
              </a:rPr>
              <a:t>Abstract query class.  Concrete subclasses represent specific types of queries, e.g., matching terms in fields, </a:t>
            </a:r>
            <a:r>
              <a:rPr lang="en-US" sz="2000" dirty="0" err="1">
                <a:cs typeface="Courier"/>
              </a:rPr>
              <a:t>boolean</a:t>
            </a:r>
            <a:r>
              <a:rPr lang="en-US" sz="2000" dirty="0">
                <a:cs typeface="Courier"/>
              </a:rPr>
              <a:t> queries, phrase </a:t>
            </a:r>
            <a:r>
              <a:rPr lang="en-US" sz="2000" dirty="0" smtClean="0">
                <a:cs typeface="Courier"/>
              </a:rPr>
              <a:t>queries, …, most basic</a:t>
            </a:r>
            <a:r>
              <a:rPr lang="el-GR" sz="2000" dirty="0" smtClean="0">
                <a:cs typeface="Courier"/>
              </a:rPr>
              <a:t> </a:t>
            </a:r>
            <a:r>
              <a:rPr lang="en-US" sz="2000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TermQuery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 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>
                <a:cs typeface="Courier"/>
              </a:rPr>
              <a:t>Parses a textual representation of a query into a </a:t>
            </a:r>
            <a:r>
              <a:rPr lang="en-US" sz="2000" dirty="0">
                <a:latin typeface="Courier"/>
                <a:cs typeface="Courier"/>
              </a:rPr>
              <a:t>Query </a:t>
            </a:r>
            <a:r>
              <a:rPr lang="en-US" sz="2000" dirty="0">
                <a:cs typeface="Courier"/>
              </a:rPr>
              <a:t>instance</a:t>
            </a:r>
          </a:p>
          <a:p>
            <a:pPr lvl="1"/>
            <a:endParaRPr lang="en-US" sz="2000" i="1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6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30" y="1874837"/>
            <a:ext cx="869849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		 String q)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Directory 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FSDirectory.open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new File(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));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new 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7704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Query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1529"/>
            <a:ext cx="8229600" cy="5322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org.apache.lucene.queryParser.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 parser =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new 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(Version.LUCENE_30,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	</a:t>
            </a:r>
            <a:r>
              <a:rPr lang="en-US" sz="2000" dirty="0" smtClean="0">
                <a:latin typeface="Courier"/>
                <a:cs typeface="Courier"/>
              </a:rPr>
              <a:t>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"contents”,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new </a:t>
            </a:r>
            <a:r>
              <a:rPr lang="en-US" sz="2000" b="1" dirty="0" err="1" smtClean="0">
                <a:latin typeface="Courier"/>
                <a:cs typeface="Courier"/>
              </a:rPr>
              <a:t>StandardAnalyzer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  Version.LUCENE_30));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 query = </a:t>
            </a:r>
            <a:r>
              <a:rPr lang="en-US" sz="2000" dirty="0" err="1" smtClean="0">
                <a:latin typeface="Courier"/>
                <a:cs typeface="Courier"/>
              </a:rPr>
              <a:t>parser.</a:t>
            </a:r>
            <a:r>
              <a:rPr lang="en-US" sz="2000" b="1" dirty="0" err="1" smtClean="0">
                <a:latin typeface="Courier"/>
                <a:cs typeface="Courier"/>
              </a:rPr>
              <a:t>parse</a:t>
            </a:r>
            <a:r>
              <a:rPr lang="en-US" sz="2000" dirty="0" smtClean="0">
                <a:latin typeface="Courier"/>
                <a:cs typeface="Courier"/>
              </a:rPr>
              <a:t>(q);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0377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Contains references to the top N documents returned by a search (the </a:t>
            </a:r>
            <a:r>
              <a:rPr lang="en-US" dirty="0" err="1" smtClean="0">
                <a:cs typeface="Courier"/>
              </a:rPr>
              <a:t>docID</a:t>
            </a:r>
            <a:r>
              <a:rPr lang="en-US" dirty="0" smtClean="0">
                <a:cs typeface="Courier"/>
              </a:rPr>
              <a:t> and its score)</a:t>
            </a:r>
            <a:endParaRPr lang="el-GR" dirty="0" smtClean="0">
              <a:cs typeface="Courier"/>
            </a:endParaRPr>
          </a:p>
          <a:p>
            <a:pPr lvl="1"/>
            <a:endParaRPr lang="en-US" dirty="0" smtClean="0"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Provides access to a single search result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32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earch()</a:t>
            </a:r>
            <a:r>
              <a:rPr lang="en-US" dirty="0" smtClean="0"/>
              <a:t> returns </a:t>
            </a:r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49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Query query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 hits = 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search</a:t>
            </a:r>
            <a:r>
              <a:rPr lang="en-US" sz="2400" dirty="0" smtClean="0">
                <a:latin typeface="Courier"/>
                <a:cs typeface="Courier"/>
              </a:rPr>
              <a:t>(query, 10);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r>
              <a:rPr lang="en-US" dirty="0" smtClean="0"/>
              <a:t> contain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77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ScoreDoc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TopDocs</a:t>
            </a:r>
            <a:r>
              <a:rPr lang="en-US" sz="2000" dirty="0" smtClean="0">
                <a:latin typeface="Courier"/>
                <a:cs typeface="Courier"/>
              </a:rPr>
              <a:t> hits = ...;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for(</a:t>
            </a:r>
            <a:r>
              <a:rPr lang="fr-FR" sz="2000" b="1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</a:t>
            </a:r>
            <a:r>
              <a:rPr lang="fr-FR" sz="2000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: </a:t>
            </a:r>
            <a:r>
              <a:rPr lang="fr-FR" sz="2000" dirty="0" err="1" smtClean="0">
                <a:latin typeface="Courier"/>
                <a:cs typeface="Courier"/>
              </a:rPr>
              <a:t>hits.</a:t>
            </a:r>
            <a:r>
              <a:rPr lang="fr-FR" sz="2000" b="1" dirty="0" err="1" smtClean="0">
                <a:latin typeface="Courier"/>
                <a:cs typeface="Courier"/>
              </a:rPr>
              <a:t>scoreDocs</a:t>
            </a:r>
            <a:r>
              <a:rPr lang="fr-FR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Document doc = </a:t>
            </a:r>
            <a:r>
              <a:rPr lang="fr-FR" sz="2000" dirty="0" err="1" smtClean="0">
                <a:latin typeface="Courier"/>
                <a:cs typeface="Courier"/>
              </a:rPr>
              <a:t>is.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scoreDoc.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</a:t>
            </a:r>
            <a:r>
              <a:rPr lang="fr-FR" sz="2000" dirty="0" err="1" smtClean="0">
                <a:latin typeface="Courier"/>
                <a:cs typeface="Courier"/>
              </a:rPr>
              <a:t>System.out.println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doc.</a:t>
            </a:r>
            <a:r>
              <a:rPr lang="fr-FR" sz="2000" b="1" dirty="0" err="1" smtClean="0">
                <a:latin typeface="Courier"/>
                <a:cs typeface="Courier"/>
              </a:rPr>
              <a:t>get</a:t>
            </a:r>
            <a:r>
              <a:rPr lang="fr-FR" sz="2000" dirty="0" smtClean="0">
                <a:latin typeface="Courier"/>
                <a:cs typeface="Courier"/>
              </a:rPr>
              <a:t>("</a:t>
            </a:r>
            <a:r>
              <a:rPr lang="fr-FR" sz="2000" dirty="0" err="1" smtClean="0">
                <a:latin typeface="Courier"/>
                <a:cs typeface="Courier"/>
              </a:rPr>
              <a:t>fullpath</a:t>
            </a:r>
            <a:r>
              <a:rPr lang="fr-FR" sz="2000" dirty="0" smtClean="0">
                <a:latin typeface="Courier"/>
                <a:cs typeface="Courier"/>
              </a:rPr>
              <a:t>"));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}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8015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Closing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828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</p:txBody>
      </p:sp>
    </p:spTree>
    <p:extLst>
      <p:ext uri="{BB962C8B-B14F-4D97-AF65-F5344CB8AC3E}">
        <p14:creationId xmlns="" xmlns:p14="http://schemas.microsoft.com/office/powerpoint/2010/main" val="20932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9800" y="2667000"/>
            <a:ext cx="2971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Build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Analyze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Index documents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IndexReader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9050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IndexSearcher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31242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IndexReader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43434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Directory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9" name="Magnetic Disk 8"/>
          <p:cNvSpPr/>
          <p:nvPr/>
        </p:nvSpPr>
        <p:spPr>
          <a:xfrm>
            <a:off x="4038600" y="5562600"/>
            <a:ext cx="914400" cy="83820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" idx="2"/>
            <a:endCxn id="7" idx="0"/>
          </p:cNvCxnSpPr>
          <p:nvPr/>
        </p:nvCxnSpPr>
        <p:spPr>
          <a:xfrm>
            <a:off x="4495800" y="25146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49530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2590800" y="2209800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215848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82654" y="19050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Query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1905000"/>
            <a:ext cx="1477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urier"/>
                <a:cs typeface="Courier"/>
              </a:rPr>
              <a:t>TopDocs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77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latin typeface="Courier"/>
                <a:cs typeface="Courier"/>
              </a:rPr>
              <a:t> r);</a:t>
            </a:r>
          </a:p>
          <a:p>
            <a:pPr lvl="2"/>
            <a:r>
              <a:rPr lang="en-US" dirty="0" smtClean="0">
                <a:cs typeface="Courier"/>
              </a:rPr>
              <a:t>Construct an 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cs typeface="Courier"/>
              </a:rPr>
              <a:t> with static method </a:t>
            </a:r>
            <a:r>
              <a:rPr lang="en-US" dirty="0" err="1" smtClean="0">
                <a:latin typeface="Courier"/>
                <a:cs typeface="Courier"/>
              </a:rPr>
              <a:t>IndexReader.open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dir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340874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changing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Directory 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FSDirectory.open</a:t>
            </a:r>
            <a:r>
              <a:rPr lang="en-US" sz="2000" dirty="0" smtClean="0">
                <a:latin typeface="Courier"/>
                <a:cs typeface="Courier"/>
              </a:rPr>
              <a:t>(...);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IndexReader.open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Above </a:t>
            </a:r>
            <a:r>
              <a:rPr lang="en-US" sz="2000" dirty="0" smtClean="0">
                <a:latin typeface="Courier"/>
                <a:cs typeface="Courier"/>
              </a:rPr>
              <a:t>reader</a:t>
            </a:r>
            <a:r>
              <a:rPr lang="en-US" sz="2000" dirty="0" smtClean="0">
                <a:cs typeface="Courier"/>
              </a:rPr>
              <a:t> does not reflect changes to the index unless you </a:t>
            </a: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 it.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ing is more resource efficient than </a:t>
            </a:r>
            <a:r>
              <a:rPr lang="en-US" sz="2000" dirty="0" smtClean="0">
                <a:latin typeface="Courier"/>
                <a:cs typeface="Courier"/>
              </a:rPr>
              <a:t>open</a:t>
            </a:r>
            <a:r>
              <a:rPr lang="en-US" sz="2000" dirty="0" smtClean="0">
                <a:cs typeface="Courier"/>
              </a:rPr>
              <a:t>ing a new </a:t>
            </a: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cs typeface="Courier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373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Near-real-time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 = ...;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writer.getReader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Now let us say there’s a change to the index using </a:t>
            </a:r>
            <a:r>
              <a:rPr lang="en-US" sz="2000" dirty="0" smtClean="0">
                <a:latin typeface="Courier"/>
                <a:cs typeface="Courier"/>
              </a:rPr>
              <a:t>writer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 reopen() and </a:t>
            </a:r>
            <a:r>
              <a:rPr lang="en-US" sz="2000" dirty="0" err="1" smtClean="0">
                <a:latin typeface="Courier"/>
                <a:cs typeface="Courier"/>
              </a:rPr>
              <a:t>getReader</a:t>
            </a:r>
            <a:r>
              <a:rPr lang="en-US" sz="2000" dirty="0" smtClean="0">
                <a:latin typeface="Courier"/>
                <a:cs typeface="Courier"/>
              </a:rPr>
              <a:t>() force writer to flush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7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Methods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Courier"/>
                <a:cs typeface="Courier"/>
              </a:rPr>
              <a:t> search(Query q,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n);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Document doc(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docID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4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>
                <a:latin typeface="Courier"/>
                <a:cs typeface="Courier"/>
              </a:rPr>
              <a:t>(Version </a:t>
            </a:r>
            <a:r>
              <a:rPr lang="en-US" dirty="0" err="1" smtClean="0">
                <a:latin typeface="Courier"/>
                <a:cs typeface="Courier"/>
              </a:rPr>
              <a:t>matchVersion</a:t>
            </a:r>
            <a:r>
              <a:rPr lang="en-US" dirty="0" smtClean="0">
                <a:latin typeface="Courier"/>
                <a:cs typeface="Courier"/>
              </a:rPr>
              <a:t>,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 err="1" smtClean="0">
                <a:latin typeface="Courier"/>
                <a:cs typeface="Courier"/>
              </a:rPr>
              <a:t>defaultField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>
                <a:latin typeface="Courier"/>
                <a:cs typeface="Courier"/>
              </a:rPr>
              <a:t/>
            </a:r>
            <a:br>
              <a:rPr lang="en-US" dirty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Analyzer analyzer);</a:t>
            </a:r>
          </a:p>
          <a:p>
            <a:pPr lvl="1"/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Parsing methods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Query parse(String query) throws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ParseException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lvl="1"/>
            <a:r>
              <a:rPr lang="en-US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="" xmlns:p14="http://schemas.microsoft.com/office/powerpoint/2010/main" val="15928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/>
              <a:t> syntax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9007946"/>
              </p:ext>
            </p:extLst>
          </p:nvPr>
        </p:nvGraphicFramePr>
        <p:xfrm>
          <a:off x="457200" y="143634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/>
                <a:gridCol w="5300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</a:t>
                      </a:r>
                      <a:r>
                        <a:rPr lang="en-US" baseline="0" dirty="0" smtClean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matches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if…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 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java OR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or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dirty="0" smtClean="0"/>
                        <a:t> or both in the default field (</a:t>
                      </a:r>
                      <a:r>
                        <a:rPr lang="en-US" i="1" dirty="0" smtClean="0"/>
                        <a:t>the default operator </a:t>
                      </a:r>
                      <a:r>
                        <a:rPr lang="en-US" i="1" baseline="0" dirty="0" smtClean="0"/>
                        <a:t>can be changed to </a:t>
                      </a:r>
                      <a:r>
                        <a:rPr lang="en-US" i="0" baseline="0" dirty="0" smtClean="0"/>
                        <a:t>AND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+java +</a:t>
                      </a:r>
                      <a:r>
                        <a:rPr lang="en-US" dirty="0" err="1" smtClean="0"/>
                        <a:t>junit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java AND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both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i="0" dirty="0" smtClean="0"/>
                        <a:t> and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i="0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ant</a:t>
                      </a:r>
                      <a:r>
                        <a:rPr lang="en-US" i="0" dirty="0" smtClean="0"/>
                        <a:t> in the title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title:extreme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en-US" baseline="0" dirty="0" err="1" smtClean="0"/>
                        <a:t>subject:sports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</a:t>
                      </a:r>
                      <a:r>
                        <a:rPr lang="en-US" i="1" dirty="0" smtClean="0"/>
                        <a:t>extreme</a:t>
                      </a:r>
                      <a:r>
                        <a:rPr lang="en-US" i="0" baseline="0" dirty="0" smtClean="0"/>
                        <a:t> in the title and not </a:t>
                      </a:r>
                      <a:r>
                        <a:rPr lang="en-US" i="1" baseline="0" dirty="0" smtClean="0"/>
                        <a:t>sports</a:t>
                      </a:r>
                      <a:r>
                        <a:rPr lang="en-US" i="0" baseline="0" dirty="0" smtClean="0"/>
                        <a:t> in subject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(agile OR extreme) AND 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r>
                        <a:rPr lang="en-US" baseline="0" dirty="0" smtClean="0"/>
                        <a:t> expression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in action”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Phrase matches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action”~5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Proximity matches (within 5)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Wildcard</a:t>
                      </a:r>
                      <a:r>
                        <a:rPr lang="en-US" baseline="0" dirty="0" smtClean="0"/>
                        <a:t>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Fuzzy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lastmodified</a:t>
                      </a:r>
                      <a:r>
                        <a:rPr lang="en-US" dirty="0" smtClean="0"/>
                        <a:t>:[1/1/09 TO 12/31/09]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matches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15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onstruct </a:t>
            </a:r>
            <a:r>
              <a:rPr lang="en-US" dirty="0" err="1" smtClean="0">
                <a:latin typeface="Courier"/>
                <a:cs typeface="Courier"/>
              </a:rPr>
              <a:t>Query</a:t>
            </a:r>
            <a:r>
              <a:rPr lang="en-US" dirty="0" err="1" smtClean="0"/>
              <a:t>s</a:t>
            </a:r>
            <a:r>
              <a:rPr lang="en-US" dirty="0" smtClean="0"/>
              <a:t>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TermQuery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Constructed from a </a:t>
            </a:r>
            <a:r>
              <a:rPr lang="en-US" dirty="0" smtClean="0">
                <a:latin typeface="Courier"/>
                <a:cs typeface="Courier"/>
              </a:rPr>
              <a:t>Term</a:t>
            </a:r>
          </a:p>
          <a:p>
            <a:r>
              <a:rPr lang="en-US" dirty="0" err="1" smtClean="0">
                <a:latin typeface="Courier"/>
                <a:cs typeface="Courier"/>
              </a:rPr>
              <a:t>TermRangeQuery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NumericRangeQuery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PrefixQuery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BooleanQuery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PhraseQuery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WildcardQuery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FuzzyQuery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MatchAllDocsQuery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3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+mn-lt"/>
                <a:cs typeface="Courier"/>
              </a:rPr>
              <a:t> and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Number of documents that matched the search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totalHits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Array of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/>
              <a:t> instances containing results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scoreDocs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Returns best score of all matches</a:t>
            </a:r>
            <a:r>
              <a:rPr lang="en-US" dirty="0">
                <a:cs typeface="Courier"/>
              </a:rPr>
              <a:t/>
            </a:r>
            <a:br>
              <a:rPr lang="en-US" dirty="0">
                <a:cs typeface="Courier"/>
              </a:rPr>
            </a:br>
            <a:r>
              <a:rPr lang="en-US" dirty="0" err="1" smtClean="0">
                <a:latin typeface="Courier"/>
                <a:cs typeface="Courier"/>
              </a:rPr>
              <a:t>getMaxScore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>
                <a:cs typeface="Courier"/>
              </a:rPr>
              <a:t> methods</a:t>
            </a:r>
          </a:p>
          <a:p>
            <a:pPr lvl="1"/>
            <a:r>
              <a:rPr lang="en-US" dirty="0" smtClean="0">
                <a:cs typeface="Courier"/>
              </a:rPr>
              <a:t>Document id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doc</a:t>
            </a:r>
          </a:p>
          <a:p>
            <a:pPr lvl="1"/>
            <a:r>
              <a:rPr lang="en-US" dirty="0" smtClean="0">
                <a:cs typeface="Courier"/>
              </a:rPr>
              <a:t>Document score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score</a:t>
            </a:r>
          </a:p>
        </p:txBody>
      </p:sp>
    </p:spTree>
    <p:extLst>
      <p:ext uri="{BB962C8B-B14F-4D97-AF65-F5344CB8AC3E}">
        <p14:creationId xmlns="" xmlns:p14="http://schemas.microsoft.com/office/powerpoint/2010/main" val="25147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Scoring function uses basic </a:t>
            </a:r>
            <a:r>
              <a:rPr lang="en-US" dirty="0" err="1" smtClean="0"/>
              <a:t>tf</a:t>
            </a:r>
            <a:r>
              <a:rPr lang="en-US" dirty="0" err="1"/>
              <a:t>-</a:t>
            </a:r>
            <a:r>
              <a:rPr lang="en-US" dirty="0" err="1" smtClean="0"/>
              <a:t>idf</a:t>
            </a:r>
            <a:r>
              <a:rPr lang="en-US" dirty="0" smtClean="0"/>
              <a:t> scoring with</a:t>
            </a:r>
          </a:p>
          <a:p>
            <a:pPr lvl="1"/>
            <a:r>
              <a:rPr lang="en-US" dirty="0" smtClean="0"/>
              <a:t>Programmable boost values for certain fields in documents</a:t>
            </a:r>
          </a:p>
          <a:p>
            <a:pPr lvl="1"/>
            <a:r>
              <a:rPr lang="en-US" dirty="0" smtClean="0"/>
              <a:t>Length normalization</a:t>
            </a:r>
          </a:p>
          <a:p>
            <a:pPr lvl="1"/>
            <a:r>
              <a:rPr lang="en-US" dirty="0" smtClean="0"/>
              <a:t>Boosts for documents containing more of the query terms</a:t>
            </a:r>
            <a:endParaRPr lang="el-GR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/>
              <a:t> provides an </a:t>
            </a:r>
            <a:r>
              <a:rPr lang="en-US" dirty="0" smtClean="0">
                <a:latin typeface="Courier"/>
                <a:cs typeface="Courier"/>
              </a:rPr>
              <a:t>explain()</a:t>
            </a:r>
            <a:r>
              <a:rPr lang="en-US" dirty="0" smtClean="0"/>
              <a:t> method that explains the scoring of a document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15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16002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Acquire content (not supported by core Lucid)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Depending on type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Specific APIs provided by the application (e.g., Twitter, </a:t>
            </a:r>
            <a:r>
              <a:rPr lang="en-US" sz="2000" dirty="0" err="1" smtClean="0">
                <a:latin typeface="+mn-lt"/>
              </a:rPr>
              <a:t>FourSquare</a:t>
            </a:r>
            <a:r>
              <a:rPr lang="en-US" sz="2000" dirty="0" smtClean="0"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Complex software if scattered at various location, etc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Additional issues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Access Control Lists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Online/real-time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Complex documents (e.g., XML, relational databases, etc)</a:t>
            </a:r>
          </a:p>
          <a:p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Tika</a:t>
            </a:r>
            <a:r>
              <a:rPr lang="en-US" dirty="0" smtClean="0">
                <a:latin typeface="+mn-lt"/>
              </a:rPr>
              <a:t>, chapter 7)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“</a:t>
            </a:r>
            <a:r>
              <a:rPr lang="en-US" dirty="0" err="1" smtClean="0"/>
              <a:t>Lucene</a:t>
            </a:r>
            <a:r>
              <a:rPr lang="en-US" dirty="0" smtClean="0"/>
              <a:t> in Action”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Michael </a:t>
            </a:r>
            <a:r>
              <a:rPr lang="en-US" dirty="0" err="1"/>
              <a:t>McCandless</a:t>
            </a:r>
            <a:r>
              <a:rPr lang="en-US" dirty="0"/>
              <a:t>, Erik Hatcher, </a:t>
            </a:r>
            <a:r>
              <a:rPr lang="en-US" dirty="0" smtClean="0"/>
              <a:t>Otis </a:t>
            </a:r>
            <a:r>
              <a:rPr lang="en-US" dirty="0" err="1" smtClean="0"/>
              <a:t>Gospodnetic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hatcher2_cover15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2895600" cy="3629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99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11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6FE0E-F76C-44ED-A650-8532307F92FB}" type="slidenum">
              <a:rPr lang="en-US"/>
              <a:pPr/>
              <a:t>61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" y="1600201"/>
            <a:ext cx="8458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Build document (not 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 document is the unit of search</a:t>
            </a:r>
          </a:p>
          <a:p>
            <a:r>
              <a:rPr lang="en-US" dirty="0" smtClean="0">
                <a:latin typeface="+mn-lt"/>
              </a:rPr>
              <a:t>Each document consists of separately named fields with values (title, body, etc)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 What constitutes a document and what are its fields?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provides an API for building fields and documents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Other issues (not handled)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Extract text from document (if binary)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markups (XML, HTML)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Add additional fields (semantic analysis)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Boost individual files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At indexing time (per document and field, section 2.5)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 smtClean="0">
                <a:latin typeface="+mn-lt"/>
              </a:rPr>
              <a:t> At query time (section 5.7)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Analyze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Given a document -&gt; extract its tokens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4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Issues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compounds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case sensitivity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inject synonyms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spell correction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collapse singular and plural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stemmer (Porter’s)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2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30053</TotalTime>
  <Words>2268</Words>
  <Application>Microsoft Office PowerPoint</Application>
  <PresentationFormat>On-screen Show (4:3)</PresentationFormat>
  <Paragraphs>643</Paragraphs>
  <Slides>61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61</vt:i4>
      </vt:variant>
    </vt:vector>
  </HeadingPairs>
  <TitlesOfParts>
    <vt:vector size="64" baseType="lpstr">
      <vt:lpstr>IIR-slides</vt:lpstr>
      <vt:lpstr>Custom Design</vt:lpstr>
      <vt:lpstr>1_Custom Design</vt:lpstr>
      <vt:lpstr>Slide 1</vt:lpstr>
      <vt:lpstr>Τι είναι;</vt:lpstr>
      <vt:lpstr>Πηγές</vt:lpstr>
      <vt:lpstr>Lucene in a search system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action</vt:lpstr>
      <vt:lpstr>How Lucene models content</vt:lpstr>
      <vt:lpstr>Documents and Fields</vt:lpstr>
      <vt:lpstr>Basic Application</vt:lpstr>
      <vt:lpstr>Core indexing classes</vt:lpstr>
      <vt:lpstr>Creating an IndexWriter</vt:lpstr>
      <vt:lpstr>Core indexing classes</vt:lpstr>
      <vt:lpstr>A Document contains Fields</vt:lpstr>
      <vt:lpstr>Index a Document with IndexWriter</vt:lpstr>
      <vt:lpstr>Indexing a directory</vt:lpstr>
      <vt:lpstr>Closing the IndexWriter</vt:lpstr>
      <vt:lpstr>Fields</vt:lpstr>
      <vt:lpstr>Field construction Lots of different constructors</vt:lpstr>
      <vt:lpstr>Field options</vt:lpstr>
      <vt:lpstr>Field vector options</vt:lpstr>
      <vt:lpstr>Using Field options</vt:lpstr>
      <vt:lpstr>Document</vt:lpstr>
      <vt:lpstr>Multi-valued fields</vt:lpstr>
      <vt:lpstr>Analyzers</vt:lpstr>
      <vt:lpstr>Analysis examples</vt:lpstr>
      <vt:lpstr>More analysis examples</vt:lpstr>
      <vt:lpstr>What’s inside an Analyzer?</vt:lpstr>
      <vt:lpstr>Tokenizers and TokenFilters</vt:lpstr>
      <vt:lpstr>Adding/deleting Documents to/from an IndexWriter</vt:lpstr>
      <vt:lpstr>Index format</vt:lpstr>
      <vt:lpstr>Basic merge policy</vt:lpstr>
      <vt:lpstr>Core searching classes</vt:lpstr>
      <vt:lpstr>Core searching classes</vt:lpstr>
      <vt:lpstr>Creating an IndexSearcher</vt:lpstr>
      <vt:lpstr>Query and QueryParser</vt:lpstr>
      <vt:lpstr>Core searching classes (contd.)</vt:lpstr>
      <vt:lpstr>search() returns TopDocs</vt:lpstr>
      <vt:lpstr>TopDocs contain ScoreDocs</vt:lpstr>
      <vt:lpstr>Closing IndexSearcher</vt:lpstr>
      <vt:lpstr>IndexSearcher</vt:lpstr>
      <vt:lpstr>IndexReader</vt:lpstr>
      <vt:lpstr>IndexSearcher</vt:lpstr>
      <vt:lpstr>Searching a changing index</vt:lpstr>
      <vt:lpstr>Near-real-time search</vt:lpstr>
      <vt:lpstr>IndexSearcher</vt:lpstr>
      <vt:lpstr>QueryParser</vt:lpstr>
      <vt:lpstr>QueryParser syntax examples</vt:lpstr>
      <vt:lpstr>Construct Querys programmatically</vt:lpstr>
      <vt:lpstr>TopDocs and ScoreDoc</vt:lpstr>
      <vt:lpstr>Scoring</vt:lpstr>
      <vt:lpstr>Based on “Lucene in Action”</vt:lpstr>
      <vt:lpstr>Slide 61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732</cp:revision>
  <cp:lastPrinted>2011-04-04T04:19:57Z</cp:lastPrinted>
  <dcterms:created xsi:type="dcterms:W3CDTF">2011-04-01T01:43:31Z</dcterms:created>
  <dcterms:modified xsi:type="dcterms:W3CDTF">2014-05-10T10:55:23Z</dcterms:modified>
</cp:coreProperties>
</file>